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9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3B2B7C"/>
    <a:srgbClr val="3366CC"/>
    <a:srgbClr val="F6F6F6"/>
    <a:srgbClr val="013578"/>
    <a:srgbClr val="7460C8"/>
    <a:srgbClr val="C8E8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7" autoAdjust="0"/>
    <p:restoredTop sz="94660"/>
  </p:normalViewPr>
  <p:slideViewPr>
    <p:cSldViewPr>
      <p:cViewPr>
        <p:scale>
          <a:sx n="90" d="100"/>
          <a:sy n="90" d="100"/>
        </p:scale>
        <p:origin x="-2244" y="-5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 hasCustomPrompt="1"/>
          </p:nvPr>
        </p:nvSpPr>
        <p:spPr>
          <a:xfrm>
            <a:off x="685800" y="2667000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 baseline="0">
                <a:solidFill>
                  <a:srgbClr val="013578"/>
                </a:solidFill>
                <a:effectLst/>
              </a:defRPr>
            </a:lvl1pPr>
            <a:extLst/>
          </a:lstStyle>
          <a:p>
            <a:r>
              <a:rPr kumimoji="0" lang="en-US" dirty="0" smtClean="0"/>
              <a:t>Changing Literature, </a:t>
            </a:r>
            <a:br>
              <a:rPr kumimoji="0" lang="en-US" dirty="0" smtClean="0"/>
            </a:br>
            <a:r>
              <a:rPr kumimoji="0" lang="en-US" dirty="0" smtClean="0"/>
              <a:t>Changing Readers, </a:t>
            </a:r>
            <a:br>
              <a:rPr kumimoji="0" lang="en-US" dirty="0" smtClean="0"/>
            </a:br>
            <a:r>
              <a:rPr kumimoji="0" lang="en-US" dirty="0" smtClean="0"/>
              <a:t>Changing Classrooms </a:t>
            </a:r>
            <a:endParaRPr kumimoji="0" lang="en-US" dirty="0"/>
          </a:p>
        </p:txBody>
      </p:sp>
      <p:sp>
        <p:nvSpPr>
          <p:cNvPr id="17" name="Subtitle 16"/>
          <p:cNvSpPr>
            <a:spLocks noGrp="1"/>
          </p:cNvSpPr>
          <p:nvPr>
            <p:ph type="subTitle" idx="1" hasCustomPrompt="1"/>
          </p:nvPr>
        </p:nvSpPr>
        <p:spPr>
          <a:xfrm>
            <a:off x="685800" y="1219200"/>
            <a:ext cx="7772400" cy="609600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rgbClr val="3366CC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dirty="0" smtClean="0"/>
              <a:t> Chapter One</a:t>
            </a:r>
            <a:endParaRPr kumimoji="0"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A5C0704-27A0-46C1-A925-77661DACF984}" type="datetimeFigureOut">
              <a:rPr lang="en-US" smtClean="0"/>
              <a:pPr/>
              <a:t>9/10/2012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B4D6995-8C34-431C-88FD-0C0AA7FD6C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5C0704-27A0-46C1-A925-77661DACF984}" type="datetimeFigureOut">
              <a:rPr lang="en-US" smtClean="0"/>
              <a:pPr/>
              <a:t>9/10/2012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4D6995-8C34-431C-88FD-0C0AA7FD6C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5C0704-27A0-46C1-A925-77661DACF984}" type="datetimeFigureOut">
              <a:rPr lang="en-US" smtClean="0"/>
              <a:pPr/>
              <a:t>9/10/2012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4D6995-8C34-431C-88FD-0C0AA7FD6C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700"/>
              </a:spcBef>
              <a:buClr>
                <a:srgbClr val="92D050"/>
              </a:buClr>
              <a:defRPr sz="3200"/>
            </a:lvl1pPr>
            <a:lvl2pPr>
              <a:spcBef>
                <a:spcPts val="700"/>
              </a:spcBef>
              <a:buClr>
                <a:srgbClr val="FF0000"/>
              </a:buClr>
              <a:buFont typeface="Wingdings" pitchFamily="2" charset="2"/>
              <a:buChar char="§"/>
              <a:defRPr sz="2800"/>
            </a:lvl2pPr>
            <a:extLst/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5C0704-27A0-46C1-A925-77661DACF984}" type="datetimeFigureOut">
              <a:rPr lang="en-US" smtClean="0"/>
              <a:pPr/>
              <a:t>9/10/2012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4D6995-8C34-431C-88FD-0C0AA7FD6C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solidFill>
                  <a:srgbClr val="3B2B7C"/>
                </a:solidFill>
                <a:effectLst/>
              </a:defRPr>
            </a:lvl1pPr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5C0704-27A0-46C1-A925-77661DACF984}" type="datetimeFigureOut">
              <a:rPr lang="en-US" smtClean="0"/>
              <a:pPr/>
              <a:t>9/10/2012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4D6995-8C34-431C-88FD-0C0AA7FD6C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buClr>
                <a:srgbClr val="92D050"/>
              </a:buCl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5C0704-27A0-46C1-A925-77661DACF984}" type="datetimeFigureOut">
              <a:rPr lang="en-US" smtClean="0"/>
              <a:pPr/>
              <a:t>9/10/2012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4D6995-8C34-431C-88FD-0C0AA7FD6C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5C0704-27A0-46C1-A925-77661DACF984}" type="datetimeFigureOut">
              <a:rPr lang="en-US" smtClean="0"/>
              <a:pPr/>
              <a:t>9/10/2012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4D6995-8C34-431C-88FD-0C0AA7FD6C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5C0704-27A0-46C1-A925-77661DACF984}" type="datetimeFigureOut">
              <a:rPr lang="en-US" smtClean="0"/>
              <a:pPr/>
              <a:t>9/10/2012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4D6995-8C34-431C-88FD-0C0AA7FD6C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5C0704-27A0-46C1-A925-77661DACF984}" type="datetimeFigureOut">
              <a:rPr lang="en-US" smtClean="0"/>
              <a:pPr/>
              <a:t>9/10/2012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4D6995-8C34-431C-88FD-0C0AA7FD6C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FA5C0704-27A0-46C1-A925-77661DACF984}" type="datetimeFigureOut">
              <a:rPr lang="en-US" smtClean="0"/>
              <a:pPr/>
              <a:t>9/10/2012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4D6995-8C34-431C-88FD-0C0AA7FD6C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A5C0704-27A0-46C1-A925-77661DACF984}" type="datetimeFigureOut">
              <a:rPr lang="en-US" smtClean="0"/>
              <a:pPr/>
              <a:t>9/10/2012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B4D6995-8C34-431C-88FD-0C0AA7FD6C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dirty="0" smtClean="0"/>
              <a:t>Focus Questions</a:t>
            </a:r>
            <a:endParaRPr kumimoji="0" 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FA5C0704-27A0-46C1-A925-77661DACF984}" type="datetimeFigureOut">
              <a:rPr lang="en-US" smtClean="0"/>
              <a:pPr/>
              <a:t>9/10/2012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B4D6995-8C34-431C-88FD-0C0AA7FD6CE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rgbClr val="013578"/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rgbClr val="FF0000"/>
        </a:buClr>
        <a:buFont typeface="Wingdings" pitchFamily="2" charset="2"/>
        <a:buChar char="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holastic.com/bookwizard/" TargetMode="External"/><Relationship Id="rId2" Type="http://schemas.openxmlformats.org/officeDocument/2006/relationships/hyperlink" Target="http://www.arbookfind.com/" TargetMode="External"/><Relationship Id="rId1" Type="http://schemas.openxmlformats.org/officeDocument/2006/relationships/slideLayout" Target="../slideLayouts/slideLayout4.xml"/><Relationship Id="rId5" Type="http://schemas.openxmlformats.org/officeDocument/2006/relationships/hyperlink" Target="http://www.yabookscentral.com/" TargetMode="External"/><Relationship Id="rId4" Type="http://schemas.openxmlformats.org/officeDocument/2006/relationships/hyperlink" Target="http://youngadultbookreviews.com/" TargetMode="Externa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2666039"/>
            <a:ext cx="7772400" cy="1829761"/>
          </a:xfrm>
        </p:spPr>
        <p:txBody>
          <a:bodyPr>
            <a:normAutofit/>
          </a:bodyPr>
          <a:lstStyle/>
          <a:p>
            <a:r>
              <a:rPr lang="en-US" dirty="0" smtClean="0"/>
              <a:t>Bringing Young Adults </a:t>
            </a:r>
            <a:br>
              <a:rPr lang="en-US" dirty="0" smtClean="0"/>
            </a:br>
            <a:r>
              <a:rPr lang="en-US" dirty="0" smtClean="0"/>
              <a:t>and Literature Together</a:t>
            </a:r>
            <a:endParaRPr lang="en-US" sz="4000" dirty="0">
              <a:solidFill>
                <a:srgbClr val="3B2B7C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1752600"/>
            <a:ext cx="7772400" cy="609600"/>
          </a:xfrm>
        </p:spPr>
        <p:txBody>
          <a:bodyPr/>
          <a:lstStyle/>
          <a:p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Chapter Two</a:t>
            </a:r>
            <a:endParaRPr lang="en-US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1752600"/>
            <a:ext cx="7696200" cy="4724400"/>
          </a:xfrm>
        </p:spPr>
        <p:txBody>
          <a:bodyPr/>
          <a:lstStyle/>
          <a:p>
            <a:pPr>
              <a:spcBef>
                <a:spcPts val="1000"/>
              </a:spcBef>
            </a:pPr>
            <a:r>
              <a:rPr lang="en-US" dirty="0" smtClean="0"/>
              <a:t>The Michael L. </a:t>
            </a:r>
            <a:r>
              <a:rPr lang="en-US" dirty="0" err="1" smtClean="0"/>
              <a:t>Printz</a:t>
            </a:r>
            <a:r>
              <a:rPr lang="en-US" dirty="0" smtClean="0"/>
              <a:t> Award for Excellence in Young Adult Literature</a:t>
            </a:r>
          </a:p>
          <a:p>
            <a:pPr>
              <a:spcBef>
                <a:spcPts val="1000"/>
              </a:spcBef>
            </a:pPr>
            <a:r>
              <a:rPr lang="en-US" dirty="0" smtClean="0"/>
              <a:t>The Newbery Medal</a:t>
            </a:r>
          </a:p>
          <a:p>
            <a:pPr>
              <a:spcBef>
                <a:spcPts val="1000"/>
              </a:spcBef>
            </a:pPr>
            <a:r>
              <a:rPr lang="en-US" dirty="0" smtClean="0"/>
              <a:t>The National Book Award for Young People’s Literature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Book Awards—to Help with Choosing Books with Literary Significance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14400" y="1371600"/>
            <a:ext cx="4876800" cy="4525963"/>
          </a:xfrm>
        </p:spPr>
        <p:txBody>
          <a:bodyPr/>
          <a:lstStyle/>
          <a:p>
            <a:r>
              <a:rPr lang="en-US" dirty="0" smtClean="0"/>
              <a:t>Unconscious delight</a:t>
            </a:r>
          </a:p>
          <a:p>
            <a:r>
              <a:rPr lang="en-US" dirty="0" smtClean="0"/>
              <a:t>Self-conscious development</a:t>
            </a:r>
          </a:p>
          <a:p>
            <a:r>
              <a:rPr lang="en-US" dirty="0" smtClean="0"/>
              <a:t>Conscious delight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Stages of Literary Appreciation</a:t>
            </a:r>
            <a:endParaRPr lang="en-US" dirty="0"/>
          </a:p>
        </p:txBody>
      </p:sp>
      <p:pic>
        <p:nvPicPr>
          <p:cNvPr id="4" name="Picture 18" descr="C:\Users\mkt1\AppData\Local\Microsoft\Windows\Temporary Internet Files\Content.IE5\O0V8K44A\MP900442658[1].jpg"/>
          <p:cNvPicPr>
            <a:picLocks noChangeAspect="1" noChangeArrowheads="1"/>
          </p:cNvPicPr>
          <p:nvPr/>
        </p:nvPicPr>
        <p:blipFill>
          <a:blip r:embed="rId2" cstate="print"/>
          <a:srcRect l="2449" t="3582"/>
          <a:stretch>
            <a:fillRect/>
          </a:stretch>
        </p:blipFill>
        <p:spPr bwMode="auto">
          <a:xfrm>
            <a:off x="4912161" y="1905000"/>
            <a:ext cx="4196943" cy="4953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143000" y="1481328"/>
            <a:ext cx="6553200" cy="4525963"/>
          </a:xfrm>
        </p:spPr>
        <p:txBody>
          <a:bodyPr/>
          <a:lstStyle/>
          <a:p>
            <a:r>
              <a:rPr lang="en-US" dirty="0" smtClean="0"/>
              <a:t>Time spent reading</a:t>
            </a:r>
          </a:p>
          <a:p>
            <a:r>
              <a:rPr lang="en-US" dirty="0" smtClean="0"/>
              <a:t>Attitudes toward reading:</a:t>
            </a:r>
          </a:p>
          <a:p>
            <a:pPr lvl="1"/>
            <a:r>
              <a:rPr lang="en-US" dirty="0" smtClean="0"/>
              <a:t>Both one’s own and family’s attitudes</a:t>
            </a:r>
          </a:p>
          <a:p>
            <a:r>
              <a:rPr lang="en-US" dirty="0" smtClean="0"/>
              <a:t>Knowledge of the world</a:t>
            </a:r>
          </a:p>
          <a:p>
            <a:r>
              <a:rPr lang="en-US" dirty="0" smtClean="0"/>
              <a:t>Teachers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Influences on Literary Appreciation</a:t>
            </a:r>
            <a:endParaRPr lang="en-US" dirty="0"/>
          </a:p>
        </p:txBody>
      </p:sp>
      <p:pic>
        <p:nvPicPr>
          <p:cNvPr id="4" name="Picture 27" descr="C:\Users\mkt1\AppData\Local\Microsoft\Windows\Temporary Internet Files\Content.IE5\O0V8K44A\MP900399736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3400" y="4038600"/>
            <a:ext cx="3544686" cy="23622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228600" y="1676400"/>
            <a:ext cx="4267200" cy="47244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The skill and desire to </a:t>
            </a:r>
            <a:r>
              <a:rPr lang="en-US" sz="3200" dirty="0" smtClean="0"/>
              <a:t>read and to develop </a:t>
            </a:r>
            <a:r>
              <a:rPr lang="en-US" sz="3200" dirty="0" smtClean="0"/>
              <a:t>as readers:</a:t>
            </a:r>
          </a:p>
          <a:p>
            <a:pPr lvl="1"/>
            <a:r>
              <a:rPr lang="en-US" sz="2800" dirty="0" smtClean="0"/>
              <a:t>Acquire vocabulary</a:t>
            </a:r>
          </a:p>
          <a:p>
            <a:pPr lvl="1"/>
            <a:r>
              <a:rPr lang="en-US" sz="2800" dirty="0" smtClean="0"/>
              <a:t>Learn strategies for deriving meaning</a:t>
            </a:r>
          </a:p>
          <a:p>
            <a:pPr lvl="1"/>
            <a:r>
              <a:rPr lang="en-US" sz="2800" dirty="0" smtClean="0"/>
              <a:t>Gain experience with a range of literary genres and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267200" cy="499567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Literacy routine: </a:t>
            </a:r>
          </a:p>
          <a:p>
            <a:pPr lvl="1"/>
            <a:r>
              <a:rPr lang="en-US" sz="2800" dirty="0" smtClean="0"/>
              <a:t>A pattern of materials, procedures, and activities that fit together</a:t>
            </a:r>
          </a:p>
          <a:p>
            <a:pPr lvl="1"/>
            <a:r>
              <a:rPr lang="en-US" sz="2800" dirty="0" smtClean="0"/>
              <a:t>Promotes a particular kind of classroom interaction with literature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Bringing Students </a:t>
            </a:r>
            <a:br>
              <a:rPr lang="en-US" dirty="0" smtClean="0"/>
            </a:br>
            <a:r>
              <a:rPr lang="en-US" dirty="0" smtClean="0"/>
              <a:t>and Literature Together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Knickerbocker 2.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09600" y="799662"/>
            <a:ext cx="7924800" cy="5829738"/>
          </a:xfr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dirty="0" smtClean="0"/>
              <a:t>Overview of Literacy Routines 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919472"/>
          </a:xfrm>
        </p:spPr>
        <p:txBody>
          <a:bodyPr/>
          <a:lstStyle/>
          <a:p>
            <a:r>
              <a:rPr lang="en-US" dirty="0" smtClean="0"/>
              <a:t>Can be effective for:</a:t>
            </a:r>
          </a:p>
          <a:p>
            <a:pPr lvl="1"/>
            <a:r>
              <a:rPr lang="en-US" dirty="0" smtClean="0"/>
              <a:t>Modeling fluent reading </a:t>
            </a:r>
          </a:p>
          <a:p>
            <a:pPr lvl="1"/>
            <a:r>
              <a:rPr lang="en-US" dirty="0" smtClean="0"/>
              <a:t>Providing a satisfying communal experience with literature</a:t>
            </a:r>
          </a:p>
          <a:p>
            <a:r>
              <a:rPr lang="en-US" dirty="0" smtClean="0"/>
              <a:t>Should not be passive</a:t>
            </a:r>
          </a:p>
          <a:p>
            <a:r>
              <a:rPr lang="en-US" dirty="0" smtClean="0"/>
              <a:t>Mediated listening–thinking activity (ML–TA)</a:t>
            </a:r>
          </a:p>
          <a:p>
            <a:pPr lvl="1"/>
            <a:r>
              <a:rPr lang="en-US" dirty="0" smtClean="0"/>
              <a:t>Students make predictions and connections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Teacher Read-</a:t>
            </a:r>
            <a:r>
              <a:rPr lang="en-US" dirty="0" err="1" smtClean="0"/>
              <a:t>Alouds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001000" cy="4843272"/>
          </a:xfrm>
        </p:spPr>
        <p:txBody>
          <a:bodyPr/>
          <a:lstStyle/>
          <a:p>
            <a:r>
              <a:rPr lang="en-US" dirty="0" smtClean="0"/>
              <a:t>High degree of teacher oversight and control</a:t>
            </a:r>
          </a:p>
          <a:p>
            <a:r>
              <a:rPr lang="en-US" dirty="0" smtClean="0"/>
              <a:t>Direct instruction and well-developed scaffolding or support</a:t>
            </a:r>
          </a:p>
          <a:p>
            <a:r>
              <a:rPr lang="en-US" dirty="0" smtClean="0"/>
              <a:t>Literary significance and conscious appreciation of literature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Guided Literature Study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458200" cy="4690872"/>
          </a:xfrm>
        </p:spPr>
        <p:txBody>
          <a:bodyPr/>
          <a:lstStyle/>
          <a:p>
            <a:r>
              <a:rPr lang="en-US" dirty="0" smtClean="0"/>
              <a:t>Connections among texts</a:t>
            </a:r>
          </a:p>
          <a:p>
            <a:pPr lvl="1"/>
            <a:r>
              <a:rPr lang="en-US" dirty="0" smtClean="0"/>
              <a:t>Genre units </a:t>
            </a:r>
          </a:p>
          <a:p>
            <a:pPr lvl="1"/>
            <a:r>
              <a:rPr lang="en-US" dirty="0" smtClean="0"/>
              <a:t>Author studies </a:t>
            </a:r>
          </a:p>
          <a:p>
            <a:pPr lvl="1"/>
            <a:r>
              <a:rPr lang="en-US" dirty="0" smtClean="0"/>
              <a:t>Explorations of literary themes</a:t>
            </a:r>
          </a:p>
          <a:p>
            <a:r>
              <a:rPr lang="en-US" dirty="0" smtClean="0"/>
              <a:t>Could include a wide range of material</a:t>
            </a:r>
          </a:p>
          <a:p>
            <a:pPr lvl="1"/>
            <a:r>
              <a:rPr lang="en-US" dirty="0" smtClean="0"/>
              <a:t>Fiction, nonfiction, movies, and informational texts</a:t>
            </a:r>
          </a:p>
          <a:p>
            <a:r>
              <a:rPr lang="en-US" dirty="0" smtClean="0"/>
              <a:t>Could be an interdisciplinary (integrated or thematic) unit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Unit-Centered Literacy Routines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458200" cy="4995672"/>
          </a:xfrm>
        </p:spPr>
        <p:txBody>
          <a:bodyPr>
            <a:normAutofit/>
          </a:bodyPr>
          <a:lstStyle/>
          <a:p>
            <a:r>
              <a:rPr lang="en-US" dirty="0" smtClean="0"/>
              <a:t>Students carry on discussions about books that they have chosen</a:t>
            </a:r>
          </a:p>
          <a:p>
            <a:r>
              <a:rPr lang="en-US" dirty="0" smtClean="0"/>
              <a:t>Analysis grows out of students’ reflections and discussions rather than following a formal pattern.</a:t>
            </a:r>
          </a:p>
          <a:p>
            <a:r>
              <a:rPr lang="en-US" dirty="0" smtClean="0"/>
              <a:t>Students prepare ahead of time so they can participate.</a:t>
            </a:r>
          </a:p>
          <a:p>
            <a:pPr lvl="1"/>
            <a:r>
              <a:rPr lang="en-US" dirty="0" smtClean="0"/>
              <a:t>Entries in a reading log or journal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Literature Circles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305800" cy="4843272"/>
          </a:xfrm>
        </p:spPr>
        <p:txBody>
          <a:bodyPr/>
          <a:lstStyle/>
          <a:p>
            <a:r>
              <a:rPr lang="en-US" dirty="0" smtClean="0"/>
              <a:t>Involves student choice and significant time in class to read silently</a:t>
            </a:r>
          </a:p>
          <a:p>
            <a:r>
              <a:rPr lang="en-US" dirty="0" smtClean="0"/>
              <a:t>Promotes an environment for developing or sustaining unconscious delight</a:t>
            </a:r>
          </a:p>
          <a:p>
            <a:r>
              <a:rPr lang="en-US" dirty="0" smtClean="0"/>
              <a:t>May include a book talk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Reading Workshop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382000" cy="484327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What criteria should teachers and librarians use in selecting appropriate literature for young adults?</a:t>
            </a:r>
          </a:p>
          <a:p>
            <a:r>
              <a:rPr lang="en-US" sz="2800" dirty="0" smtClean="0"/>
              <a:t>What professional resources and techniques can they use to select appropriate literature?</a:t>
            </a:r>
          </a:p>
          <a:p>
            <a:r>
              <a:rPr lang="en-US" sz="2800" dirty="0" smtClean="0"/>
              <a:t>How can they support the development of young adults’ appreciation for literature?</a:t>
            </a:r>
          </a:p>
          <a:p>
            <a:r>
              <a:rPr lang="en-US" sz="2800" dirty="0" smtClean="0"/>
              <a:t>How can teachers organize instruction so that diverse groups of students can engage successfully with a wide range of literature?</a:t>
            </a:r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Focus Questions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66800" y="1371600"/>
            <a:ext cx="7620000" cy="4767072"/>
          </a:xfrm>
        </p:spPr>
        <p:txBody>
          <a:bodyPr>
            <a:normAutofit/>
          </a:bodyPr>
          <a:lstStyle/>
          <a:p>
            <a:pPr>
              <a:lnSpc>
                <a:spcPct val="95000"/>
              </a:lnSpc>
            </a:pPr>
            <a:r>
              <a:rPr lang="en-US" dirty="0" smtClean="0"/>
              <a:t>A brief introduction to a work that aims to entice readers</a:t>
            </a:r>
          </a:p>
          <a:p>
            <a:pPr>
              <a:lnSpc>
                <a:spcPct val="95000"/>
              </a:lnSpc>
            </a:pPr>
            <a:r>
              <a:rPr lang="en-US" dirty="0" smtClean="0"/>
              <a:t>A way for the talker to share personal interpretations and evaluations with potential readers</a:t>
            </a:r>
          </a:p>
          <a:p>
            <a:pPr>
              <a:lnSpc>
                <a:spcPct val="95000"/>
              </a:lnSpc>
            </a:pPr>
            <a:r>
              <a:rPr lang="en-US" dirty="0" smtClean="0"/>
              <a:t>Three key elements:</a:t>
            </a:r>
          </a:p>
          <a:p>
            <a:pPr marL="907542" lvl="1" indent="-514350">
              <a:lnSpc>
                <a:spcPct val="95000"/>
              </a:lnSpc>
              <a:buFont typeface="+mj-lt"/>
              <a:buAutoNum type="arabicPeriod"/>
            </a:pPr>
            <a:r>
              <a:rPr lang="en-US" dirty="0" smtClean="0"/>
              <a:t>Hook</a:t>
            </a:r>
          </a:p>
          <a:p>
            <a:pPr marL="907542" lvl="1" indent="-514350">
              <a:lnSpc>
                <a:spcPct val="95000"/>
              </a:lnSpc>
              <a:buFont typeface="+mj-lt"/>
              <a:buAutoNum type="arabicPeriod"/>
            </a:pPr>
            <a:r>
              <a:rPr lang="en-US" dirty="0" smtClean="0"/>
              <a:t>Content </a:t>
            </a:r>
          </a:p>
          <a:p>
            <a:pPr marL="907542" lvl="1" indent="-514350">
              <a:lnSpc>
                <a:spcPct val="95000"/>
              </a:lnSpc>
              <a:buFont typeface="+mj-lt"/>
              <a:buAutoNum type="arabicPeriod"/>
            </a:pPr>
            <a:r>
              <a:rPr lang="en-US" dirty="0" smtClean="0"/>
              <a:t>Cliffhanger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Book Talk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29718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Interest surveys</a:t>
            </a:r>
          </a:p>
          <a:p>
            <a:r>
              <a:rPr lang="en-US" dirty="0" smtClean="0"/>
              <a:t>Readability</a:t>
            </a:r>
          </a:p>
          <a:p>
            <a:r>
              <a:rPr lang="en-US" dirty="0" smtClean="0"/>
              <a:t>Book sampling:</a:t>
            </a:r>
          </a:p>
          <a:p>
            <a:pPr lvl="1"/>
            <a:r>
              <a:rPr lang="en-US" dirty="0" smtClean="0"/>
              <a:t>Book pass</a:t>
            </a:r>
          </a:p>
          <a:p>
            <a:pPr lvl="1"/>
            <a:r>
              <a:rPr lang="en-US" dirty="0" smtClean="0"/>
              <a:t>Book sort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0" y="1709928"/>
            <a:ext cx="5486400" cy="4843272"/>
          </a:xfrm>
        </p:spPr>
        <p:txBody>
          <a:bodyPr>
            <a:normAutofit/>
          </a:bodyPr>
          <a:lstStyle/>
          <a:p>
            <a:r>
              <a:rPr lang="en-US" dirty="0" smtClean="0"/>
              <a:t>Outside recommendations:</a:t>
            </a:r>
          </a:p>
          <a:p>
            <a:pPr lvl="1"/>
            <a:r>
              <a:rPr lang="en-US" dirty="0" smtClean="0"/>
              <a:t>Accelerated Reader </a:t>
            </a:r>
            <a:r>
              <a:rPr lang="en-US" dirty="0" smtClean="0">
                <a:hlinkClick r:id="rId2"/>
              </a:rPr>
              <a:t>www.arbookfind.com</a:t>
            </a:r>
            <a:endParaRPr lang="en-US" dirty="0" smtClean="0"/>
          </a:p>
          <a:p>
            <a:pPr lvl="1"/>
            <a:r>
              <a:rPr lang="en-US" dirty="0" smtClean="0"/>
              <a:t>Scholastic Book Wizard </a:t>
            </a:r>
            <a:r>
              <a:rPr lang="en-US" dirty="0" smtClean="0">
                <a:hlinkClick r:id="rId3"/>
              </a:rPr>
              <a:t>www.scholastic.com/bookwizard/</a:t>
            </a:r>
            <a:endParaRPr lang="en-US" dirty="0" smtClean="0"/>
          </a:p>
          <a:p>
            <a:pPr lvl="1"/>
            <a:r>
              <a:rPr lang="en-US" dirty="0" smtClean="0"/>
              <a:t>Young Adult Book Reviews </a:t>
            </a:r>
            <a:r>
              <a:rPr lang="en-US" dirty="0" smtClean="0">
                <a:hlinkClick r:id="rId4"/>
              </a:rPr>
              <a:t>http://youngadultbookreviews.com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Young Adult Books Central </a:t>
            </a:r>
            <a:r>
              <a:rPr lang="en-US" dirty="0" smtClean="0">
                <a:hlinkClick r:id="rId5"/>
              </a:rPr>
              <a:t>www.yabookscentral.com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Tools/Resources to Bring Students </a:t>
            </a:r>
            <a:br>
              <a:rPr lang="en-US" dirty="0" smtClean="0"/>
            </a:br>
            <a:r>
              <a:rPr lang="en-US" dirty="0" smtClean="0"/>
              <a:t>and Literature Together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04800" y="1371600"/>
            <a:ext cx="8686800" cy="4953000"/>
          </a:xfrm>
        </p:spPr>
        <p:txBody>
          <a:bodyPr>
            <a:normAutofit/>
          </a:bodyPr>
          <a:lstStyle/>
          <a:p>
            <a:r>
              <a:rPr lang="en-US" dirty="0" smtClean="0"/>
              <a:t>Challenge: An attempt to remove or restrict materials</a:t>
            </a:r>
          </a:p>
          <a:p>
            <a:r>
              <a:rPr lang="en-US" dirty="0" smtClean="0"/>
              <a:t>Censorship: Removing a work or restricting access to it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>
            <a:normAutofit/>
          </a:bodyPr>
          <a:lstStyle/>
          <a:p>
            <a:r>
              <a:rPr lang="en-US" dirty="0" smtClean="0"/>
              <a:t>Intellectual Freedom and Censorship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62000" y="3733800"/>
            <a:ext cx="7696200" cy="2062103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i="1" dirty="0" smtClean="0"/>
              <a:t> Questions:  </a:t>
            </a:r>
          </a:p>
          <a:p>
            <a:pPr marL="365760" indent="-256032">
              <a:buClr>
                <a:srgbClr val="FF0000"/>
              </a:buClr>
              <a:buFont typeface="Wingdings" pitchFamily="2" charset="2"/>
              <a:buChar char="§"/>
            </a:pPr>
            <a:r>
              <a:rPr lang="en-US" sz="2400" dirty="0" smtClean="0"/>
              <a:t>Should individuals have the basic right to read anything they want to?</a:t>
            </a:r>
          </a:p>
          <a:p>
            <a:pPr marL="365760" indent="-256032">
              <a:buClr>
                <a:srgbClr val="FF0000"/>
              </a:buClr>
              <a:buFont typeface="Wingdings" pitchFamily="2" charset="2"/>
              <a:buChar char="§"/>
            </a:pPr>
            <a:r>
              <a:rPr lang="en-US" sz="2400" dirty="0" smtClean="0"/>
              <a:t>Should society shield young readers from violent or hateful materials?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3400" y="1633728"/>
            <a:ext cx="8458200" cy="491947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Talk with others (teachers, librarians, etc.)</a:t>
            </a:r>
          </a:p>
          <a:p>
            <a:r>
              <a:rPr lang="en-US" sz="2800" dirty="0" smtClean="0"/>
              <a:t>Consider how the work will be incorporated into the curriculum</a:t>
            </a:r>
          </a:p>
          <a:p>
            <a:r>
              <a:rPr lang="en-US" sz="2800" dirty="0" smtClean="0"/>
              <a:t>Use professional resources and read reviews</a:t>
            </a:r>
          </a:p>
          <a:p>
            <a:r>
              <a:rPr lang="en-US" sz="2800" dirty="0" smtClean="0"/>
              <a:t>Be respectful of parents and community members</a:t>
            </a:r>
          </a:p>
          <a:p>
            <a:r>
              <a:rPr lang="en-US" sz="2800" dirty="0" smtClean="0"/>
              <a:t>Discuss the motives and consequences of censorship with students</a:t>
            </a:r>
          </a:p>
          <a:p>
            <a:r>
              <a:rPr lang="en-US" sz="2800" dirty="0" smtClean="0"/>
              <a:t>Establish a policy for any inquiry or challenge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Recommendations for </a:t>
            </a:r>
            <a:r>
              <a:rPr lang="en-US" dirty="0" smtClean="0"/>
              <a:t>Helping Teachers Select Literature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are your memories of the books you were assigned to read in school?</a:t>
            </a:r>
          </a:p>
          <a:p>
            <a:r>
              <a:rPr lang="en-US" dirty="0" smtClean="0"/>
              <a:t>Did you have any choice in what you read?</a:t>
            </a:r>
          </a:p>
          <a:p>
            <a:r>
              <a:rPr lang="en-US" dirty="0" smtClean="0"/>
              <a:t>How did those experiences influence your interest in reading?</a:t>
            </a:r>
          </a:p>
          <a:p>
            <a:r>
              <a:rPr lang="en-US" dirty="0" smtClean="0"/>
              <a:t>How will those experiences shape your reading assignments with your own students?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Perspective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3810000" cy="4525963"/>
          </a:xfrm>
        </p:spPr>
        <p:txBody>
          <a:bodyPr/>
          <a:lstStyle/>
          <a:p>
            <a:r>
              <a:rPr lang="en-US" dirty="0" smtClean="0"/>
              <a:t>It should have developmental, social, and literary significance.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When Selecting Literature </a:t>
            </a:r>
            <a:br>
              <a:rPr lang="en-US" dirty="0" smtClean="0"/>
            </a:br>
            <a:r>
              <a:rPr lang="en-US" dirty="0" smtClean="0"/>
              <a:t>for Young Adults . . . </a:t>
            </a:r>
            <a:endParaRPr lang="en-US" dirty="0"/>
          </a:p>
        </p:txBody>
      </p:sp>
      <p:pic>
        <p:nvPicPr>
          <p:cNvPr id="4" name="Picture 3" descr="Knickerbocker 2.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62400" y="1600200"/>
            <a:ext cx="4827712" cy="450699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382000" cy="4525963"/>
          </a:xfrm>
        </p:spPr>
        <p:txBody>
          <a:bodyPr/>
          <a:lstStyle/>
          <a:p>
            <a:r>
              <a:rPr lang="en-US" dirty="0" smtClean="0"/>
              <a:t>Developmentally significant literature allows readers to:</a:t>
            </a:r>
          </a:p>
          <a:p>
            <a:pPr lvl="1"/>
            <a:r>
              <a:rPr lang="en-US" dirty="0" smtClean="0"/>
              <a:t>Explore their own identities</a:t>
            </a:r>
          </a:p>
          <a:p>
            <a:pPr lvl="1"/>
            <a:r>
              <a:rPr lang="en-US" dirty="0" smtClean="0"/>
              <a:t>Reflect on their feelings and values</a:t>
            </a:r>
          </a:p>
          <a:p>
            <a:pPr lvl="1"/>
            <a:r>
              <a:rPr lang="en-US" dirty="0" smtClean="0"/>
              <a:t>Consider their relationship with others</a:t>
            </a:r>
          </a:p>
          <a:p>
            <a:r>
              <a:rPr lang="en-US" dirty="0" smtClean="0"/>
              <a:t>Examples:  Contemporary “problem” novels, and literature such as </a:t>
            </a:r>
            <a:r>
              <a:rPr lang="en-US" i="1" dirty="0" smtClean="0"/>
              <a:t>The Diary of a Young Girl.</a:t>
            </a:r>
            <a:endParaRPr lang="en-US" i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Developmental Significance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00" y="1752600"/>
            <a:ext cx="7543800" cy="4525963"/>
          </a:xfrm>
        </p:spPr>
        <p:txBody>
          <a:bodyPr/>
          <a:lstStyle/>
          <a:p>
            <a:pPr>
              <a:spcBef>
                <a:spcPts val="1000"/>
              </a:spcBef>
            </a:pPr>
            <a:r>
              <a:rPr lang="en-US" dirty="0" smtClean="0"/>
              <a:t>Young Adult Library Services Association (YALSA) Teens’ Top Ten and the IRA’s Young Adults’ Choices</a:t>
            </a:r>
          </a:p>
          <a:p>
            <a:pPr>
              <a:spcBef>
                <a:spcPts val="1000"/>
              </a:spcBef>
            </a:pPr>
            <a:r>
              <a:rPr lang="en-US" dirty="0" smtClean="0"/>
              <a:t>YALSA’s Alex Award</a:t>
            </a:r>
          </a:p>
          <a:p>
            <a:pPr>
              <a:spcBef>
                <a:spcPts val="1000"/>
              </a:spcBef>
            </a:pPr>
            <a:r>
              <a:rPr lang="en-US" dirty="0" smtClean="0"/>
              <a:t>YALSA’s Quick Picks for Reluctant Young Adult Readers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Reading Lists—to Help with Choosing Books with Developmental Significance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447800"/>
            <a:ext cx="8534400" cy="4953000"/>
          </a:xfrm>
        </p:spPr>
        <p:txBody>
          <a:bodyPr>
            <a:normAutofit/>
          </a:bodyPr>
          <a:lstStyle/>
          <a:p>
            <a:r>
              <a:rPr lang="en-US" dirty="0" smtClean="0"/>
              <a:t>Literature may offer perspectives that contrast and conflict with readers’ own experiences. </a:t>
            </a:r>
          </a:p>
          <a:p>
            <a:r>
              <a:rPr lang="en-US" dirty="0" smtClean="0"/>
              <a:t>A socially significant work can:</a:t>
            </a:r>
          </a:p>
          <a:p>
            <a:pPr lvl="1"/>
            <a:r>
              <a:rPr lang="en-US" dirty="0" smtClean="0"/>
              <a:t>Draw attention to issues of power and powerlessness</a:t>
            </a:r>
          </a:p>
          <a:p>
            <a:pPr lvl="1"/>
            <a:r>
              <a:rPr lang="en-US" dirty="0" smtClean="0"/>
              <a:t>Help readers to identify ways of promoting justice and equity</a:t>
            </a:r>
          </a:p>
          <a:p>
            <a:pPr lvl="1"/>
            <a:r>
              <a:rPr lang="en-US" dirty="0" smtClean="0"/>
              <a:t>Engage readers emotionally in ways that can help them take action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Social Significance 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00" y="1752600"/>
            <a:ext cx="7696200" cy="4724400"/>
          </a:xfrm>
        </p:spPr>
        <p:txBody>
          <a:bodyPr/>
          <a:lstStyle/>
          <a:p>
            <a:pPr>
              <a:spcBef>
                <a:spcPts val="1000"/>
              </a:spcBef>
            </a:pPr>
            <a:r>
              <a:rPr lang="en-US" dirty="0" smtClean="0"/>
              <a:t>The Coretta Scott King Book Award</a:t>
            </a:r>
          </a:p>
          <a:p>
            <a:pPr>
              <a:spcBef>
                <a:spcPts val="1000"/>
              </a:spcBef>
            </a:pPr>
            <a:r>
              <a:rPr lang="en-US" dirty="0" smtClean="0"/>
              <a:t>The Schneider Family Book Award</a:t>
            </a:r>
          </a:p>
          <a:p>
            <a:pPr>
              <a:spcBef>
                <a:spcPts val="1000"/>
              </a:spcBef>
            </a:pPr>
            <a:r>
              <a:rPr lang="en-US" dirty="0" smtClean="0"/>
              <a:t>Notable Books for a Global Society</a:t>
            </a:r>
          </a:p>
          <a:p>
            <a:pPr>
              <a:spcBef>
                <a:spcPts val="1000"/>
              </a:spcBef>
            </a:pPr>
            <a:r>
              <a:rPr lang="en-US" dirty="0" smtClean="0"/>
              <a:t>The Stonewall Children’s and Young Adult Literature Award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Book Awards—to Help with Choosing Books with Social Significance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371600"/>
            <a:ext cx="8686800" cy="5105400"/>
          </a:xfrm>
        </p:spPr>
        <p:txBody>
          <a:bodyPr>
            <a:normAutofit/>
          </a:bodyPr>
          <a:lstStyle/>
          <a:p>
            <a:pPr>
              <a:lnSpc>
                <a:spcPct val="95000"/>
              </a:lnSpc>
            </a:pPr>
            <a:r>
              <a:rPr lang="en-US" dirty="0" smtClean="0"/>
              <a:t>Literature can be part of a society’s cultural </a:t>
            </a:r>
            <a:r>
              <a:rPr lang="en-US" dirty="0" smtClean="0"/>
              <a:t>heritage—its literary </a:t>
            </a:r>
            <a:r>
              <a:rPr lang="en-US" dirty="0" smtClean="0"/>
              <a:t>canon—with artistry, characters, and themes that transcend a particular era.</a:t>
            </a:r>
          </a:p>
          <a:p>
            <a:pPr>
              <a:lnSpc>
                <a:spcPct val="95000"/>
              </a:lnSpc>
            </a:pPr>
            <a:r>
              <a:rPr lang="en-US" dirty="0" smtClean="0"/>
              <a:t>A work with literary significance can:</a:t>
            </a:r>
          </a:p>
          <a:p>
            <a:pPr lvl="1">
              <a:lnSpc>
                <a:spcPct val="95000"/>
              </a:lnSpc>
            </a:pPr>
            <a:r>
              <a:rPr lang="en-US" dirty="0" smtClean="0"/>
              <a:t>Demonstrate the literary devices/language of exemplary writing</a:t>
            </a:r>
          </a:p>
          <a:p>
            <a:pPr lvl="1">
              <a:lnSpc>
                <a:spcPct val="95000"/>
              </a:lnSpc>
            </a:pPr>
            <a:r>
              <a:rPr lang="en-US" dirty="0" smtClean="0"/>
              <a:t>Facilitate the study of authors</a:t>
            </a:r>
          </a:p>
          <a:p>
            <a:pPr lvl="1">
              <a:lnSpc>
                <a:spcPct val="95000"/>
              </a:lnSpc>
            </a:pPr>
            <a:r>
              <a:rPr lang="en-US" dirty="0" smtClean="0"/>
              <a:t>Exemplify trends and influences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Literary Significance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ustom 27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92D050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428</TotalTime>
  <Words>817</Words>
  <Application>Microsoft Office PowerPoint</Application>
  <PresentationFormat>On-screen Show (4:3)</PresentationFormat>
  <Paragraphs>124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Concourse</vt:lpstr>
      <vt:lpstr>Bringing Young Adults  and Literature Together</vt:lpstr>
      <vt:lpstr>Focus Questions</vt:lpstr>
      <vt:lpstr>Your Perspective</vt:lpstr>
      <vt:lpstr>When Selecting Literature  for Young Adults . . . </vt:lpstr>
      <vt:lpstr>Developmental Significance</vt:lpstr>
      <vt:lpstr>Reading Lists—to Help with Choosing Books with Developmental Significance</vt:lpstr>
      <vt:lpstr>Social Significance </vt:lpstr>
      <vt:lpstr>Book Awards—to Help with Choosing Books with Social Significance</vt:lpstr>
      <vt:lpstr>Literary Significance</vt:lpstr>
      <vt:lpstr>Book Awards—to Help with Choosing Books with Literary Significance</vt:lpstr>
      <vt:lpstr>Stages of Literary Appreciation</vt:lpstr>
      <vt:lpstr>Influences on Literary Appreciation</vt:lpstr>
      <vt:lpstr>Bringing Students  and Literature Together</vt:lpstr>
      <vt:lpstr>Overview of Literacy Routines </vt:lpstr>
      <vt:lpstr>Teacher Read-Alouds</vt:lpstr>
      <vt:lpstr>Guided Literature Study</vt:lpstr>
      <vt:lpstr>Unit-Centered Literacy Routines</vt:lpstr>
      <vt:lpstr>Literature Circles</vt:lpstr>
      <vt:lpstr>Reading Workshop</vt:lpstr>
      <vt:lpstr>Book Talk</vt:lpstr>
      <vt:lpstr>Tools/Resources to Bring Students  and Literature Together</vt:lpstr>
      <vt:lpstr>Intellectual Freedom and Censorship</vt:lpstr>
      <vt:lpstr>Recommendations for Helping Teachers Select Literature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marketing</dc:creator>
  <cp:lastModifiedBy>gay</cp:lastModifiedBy>
  <cp:revision>59</cp:revision>
  <dcterms:created xsi:type="dcterms:W3CDTF">2012-07-17T23:05:45Z</dcterms:created>
  <dcterms:modified xsi:type="dcterms:W3CDTF">2012-09-10T19:37:59Z</dcterms:modified>
</cp:coreProperties>
</file>