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79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76" r:id="rId20"/>
    <p:sldId id="277" r:id="rId21"/>
    <p:sldId id="278" r:id="rId22"/>
    <p:sldId id="280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6422"/>
    <a:srgbClr val="B94617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27" autoAdjust="0"/>
    <p:restoredTop sz="94660"/>
  </p:normalViewPr>
  <p:slideViewPr>
    <p:cSldViewPr>
      <p:cViewPr>
        <p:scale>
          <a:sx n="100" d="100"/>
          <a:sy n="100" d="100"/>
        </p:scale>
        <p:origin x="-1046" y="3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3600" b="0">
                <a:solidFill>
                  <a:schemeClr val="tx2"/>
                </a:solidFill>
                <a:effectLst/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>
            <a:normAutofit/>
          </a:bodyPr>
          <a:lstStyle>
            <a:lvl1pPr marL="0" marR="64008" indent="0" algn="r">
              <a:buNone/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dirty="0" smtClean="0"/>
              <a:t>Click to edit Master subtitle style</a:t>
            </a:r>
            <a:endParaRPr kumimoji="0"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58D8021-9AFF-4232-A9CC-6EE562EBA6ED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3CF22A5-18C4-4199-A3C5-42B9094198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8D8021-9AFF-4232-A9CC-6EE562EBA6ED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CF22A5-18C4-4199-A3C5-42B9094198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8D8021-9AFF-4232-A9CC-6EE562EBA6ED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CF22A5-18C4-4199-A3C5-42B9094198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accent1">
                  <a:lumMod val="40000"/>
                  <a:lumOff val="60000"/>
                </a:schemeClr>
              </a:buClr>
              <a:defRPr/>
            </a:lvl1pPr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8D8021-9AFF-4232-A9CC-6EE562EBA6ED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CF22A5-18C4-4199-A3C5-42B9094198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>
            <a:lvl1pPr>
              <a:defRPr sz="4000" b="1"/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8D8021-9AFF-4232-A9CC-6EE562EBA6ED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CF22A5-18C4-4199-A3C5-42B9094198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buClr>
                <a:schemeClr val="accent1">
                  <a:lumMod val="40000"/>
                  <a:lumOff val="60000"/>
                </a:schemeClr>
              </a:buCl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buClr>
                <a:schemeClr val="accent1">
                  <a:lumMod val="40000"/>
                  <a:lumOff val="60000"/>
                </a:schemeClr>
              </a:buCl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8D8021-9AFF-4232-A9CC-6EE562EBA6ED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CF22A5-18C4-4199-A3C5-42B9094198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8D8021-9AFF-4232-A9CC-6EE562EBA6ED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CF22A5-18C4-4199-A3C5-42B9094198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8D8021-9AFF-4232-A9CC-6EE562EBA6ED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CF22A5-18C4-4199-A3C5-42B9094198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8D8021-9AFF-4232-A9CC-6EE562EBA6ED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CF22A5-18C4-4199-A3C5-42B9094198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58D8021-9AFF-4232-A9CC-6EE562EBA6ED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CF22A5-18C4-4199-A3C5-42B9094198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58D8021-9AFF-4232-A9CC-6EE562EBA6ED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3CF22A5-18C4-4199-A3C5-42B9094198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58D8021-9AFF-4232-A9CC-6EE562EBA6ED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3CF22A5-18C4-4199-A3C5-42B90941984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b="1" kern="1200">
          <a:solidFill>
            <a:srgbClr val="F26422"/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7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700"/>
        </a:spcBef>
        <a:buClr>
          <a:srgbClr val="F58755"/>
        </a:buClr>
        <a:buFont typeface="Wingdings" pitchFamily="2" charset="2"/>
        <a:buChar char="§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600" b="0" dirty="0" smtClean="0">
                <a:effectLst/>
              </a:rPr>
              <a:t>Chapter 2</a:t>
            </a:r>
            <a:endParaRPr lang="en-US" sz="3600" b="0" dirty="0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rgbClr val="F264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Teaching a Diversity of Learners</a:t>
            </a:r>
            <a:endParaRPr lang="en-US" sz="4400" dirty="0">
              <a:solidFill>
                <a:srgbClr val="F2642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458200" cy="2938272"/>
          </a:xfrm>
        </p:spPr>
        <p:txBody>
          <a:bodyPr>
            <a:normAutofit/>
          </a:bodyPr>
          <a:lstStyle/>
          <a:p>
            <a:r>
              <a:rPr lang="en-US" dirty="0" smtClean="0"/>
              <a:t>Belief that a link exists between:</a:t>
            </a:r>
          </a:p>
          <a:p>
            <a:pPr lvl="1"/>
            <a:r>
              <a:rPr lang="en-US" sz="2800" dirty="0" smtClean="0"/>
              <a:t>The color of a person’s skin, and </a:t>
            </a:r>
          </a:p>
          <a:p>
            <a:pPr lvl="1"/>
            <a:r>
              <a:rPr lang="en-US" sz="2800" dirty="0" smtClean="0"/>
              <a:t>Physical activity and sports-related skills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Race Logic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1786128"/>
            <a:ext cx="8153400" cy="476707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Encourage students to embrace differences in skin tone and other superficial human features.</a:t>
            </a:r>
          </a:p>
          <a:p>
            <a:r>
              <a:rPr lang="en-US" sz="2800" dirty="0" smtClean="0"/>
              <a:t>Help all students feel good about themselves, their heritage, and their physical appearance.</a:t>
            </a:r>
          </a:p>
          <a:p>
            <a:r>
              <a:rPr lang="en-US" sz="2800" dirty="0" smtClean="0"/>
              <a:t>Make sure that students know about different nationalities and countries of origins.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382000" cy="1143000"/>
          </a:xfrm>
        </p:spPr>
        <p:txBody>
          <a:bodyPr>
            <a:noAutofit/>
          </a:bodyPr>
          <a:lstStyle/>
          <a:p>
            <a:r>
              <a:rPr lang="en-US" dirty="0" smtClean="0"/>
              <a:t>Culturally Responsive Teachers </a:t>
            </a:r>
            <a:br>
              <a:rPr lang="en-US" dirty="0" smtClean="0"/>
            </a:br>
            <a:r>
              <a:rPr lang="en-US" dirty="0" smtClean="0"/>
              <a:t>and Reducing </a:t>
            </a:r>
            <a:r>
              <a:rPr lang="en-US" dirty="0" err="1" smtClean="0"/>
              <a:t>Colorism</a:t>
            </a:r>
            <a:r>
              <a:rPr lang="en-US" dirty="0" smtClean="0"/>
              <a:t>/Racism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752600"/>
            <a:ext cx="8763000" cy="4876800"/>
          </a:xfrm>
        </p:spPr>
        <p:txBody>
          <a:bodyPr>
            <a:normAutofit/>
          </a:bodyPr>
          <a:lstStyle/>
          <a:p>
            <a:pPr>
              <a:lnSpc>
                <a:spcPct val="105000"/>
              </a:lnSpc>
            </a:pPr>
            <a:r>
              <a:rPr lang="en-US" sz="2600" dirty="0" smtClean="0"/>
              <a:t>Do not make gender-based assumptions.</a:t>
            </a:r>
          </a:p>
          <a:p>
            <a:pPr>
              <a:lnSpc>
                <a:spcPct val="105000"/>
              </a:lnSpc>
            </a:pPr>
            <a:r>
              <a:rPr lang="en-US" sz="2600" dirty="0" smtClean="0"/>
              <a:t>Monitor feedback and attention to be sure it is spread equally between boys and girls and among all abilities.</a:t>
            </a:r>
          </a:p>
          <a:p>
            <a:pPr>
              <a:lnSpc>
                <a:spcPct val="105000"/>
              </a:lnSpc>
            </a:pPr>
            <a:r>
              <a:rPr lang="en-US" sz="2600" dirty="0" smtClean="0"/>
              <a:t>Avoid dividing groups based on gender.</a:t>
            </a:r>
          </a:p>
          <a:p>
            <a:pPr>
              <a:lnSpc>
                <a:spcPct val="105000"/>
              </a:lnSpc>
            </a:pPr>
            <a:r>
              <a:rPr lang="en-US" sz="2600" dirty="0" smtClean="0"/>
              <a:t>Make sure all students have opportunities to play all positions in sports and games.</a:t>
            </a:r>
          </a:p>
          <a:p>
            <a:pPr>
              <a:lnSpc>
                <a:spcPct val="105000"/>
              </a:lnSpc>
            </a:pPr>
            <a:r>
              <a:rPr lang="en-US" sz="2600" dirty="0" smtClean="0"/>
              <a:t>Encourage students to work in both same-gender and mixed groups.</a:t>
            </a:r>
            <a:endParaRPr lang="en-US" sz="2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Promoting Gender Equity in </a:t>
            </a:r>
            <a:br>
              <a:rPr lang="en-US" sz="4400" dirty="0" smtClean="0"/>
            </a:br>
            <a:r>
              <a:rPr lang="en-US" sz="4400" dirty="0" smtClean="0"/>
              <a:t>Physical Education </a:t>
            </a:r>
            <a:r>
              <a:rPr lang="en-US" sz="3600" dirty="0" smtClean="0"/>
              <a:t>(Cruz &amp; Petersen, 2011)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953000"/>
          </a:xfrm>
        </p:spPr>
        <p:txBody>
          <a:bodyPr>
            <a:normAutofit/>
          </a:bodyPr>
          <a:lstStyle/>
          <a:p>
            <a:pPr>
              <a:lnSpc>
                <a:spcPct val="95000"/>
              </a:lnSpc>
            </a:pPr>
            <a:r>
              <a:rPr lang="en-US" sz="2800" dirty="0" smtClean="0"/>
              <a:t>Keep extra supplies (e.g., sneakers, socks, T shirts) for students who may need them.</a:t>
            </a:r>
          </a:p>
          <a:p>
            <a:pPr>
              <a:lnSpc>
                <a:spcPct val="95000"/>
              </a:lnSpc>
            </a:pPr>
            <a:r>
              <a:rPr lang="en-US" sz="2800" dirty="0" smtClean="0"/>
              <a:t>If there is any computer-based homework, make sure that students have access to a school or library computer (if they don’t have one at home).</a:t>
            </a:r>
          </a:p>
          <a:p>
            <a:pPr>
              <a:lnSpc>
                <a:spcPct val="95000"/>
              </a:lnSpc>
            </a:pPr>
            <a:r>
              <a:rPr lang="en-US" sz="2800" dirty="0" smtClean="0"/>
              <a:t>Do not make assumptions based on socioeconomic status.</a:t>
            </a:r>
          </a:p>
          <a:p>
            <a:pPr>
              <a:lnSpc>
                <a:spcPct val="95000"/>
              </a:lnSpc>
            </a:pPr>
            <a:r>
              <a:rPr lang="en-US" sz="2800" dirty="0" smtClean="0"/>
              <a:t>Provide opportunities for free physical activity (organized and unorganized) before and after school.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304800"/>
            <a:ext cx="8763000" cy="1143000"/>
          </a:xfrm>
        </p:spPr>
        <p:txBody>
          <a:bodyPr>
            <a:noAutofit/>
          </a:bodyPr>
          <a:lstStyle/>
          <a:p>
            <a:r>
              <a:rPr lang="en-US" dirty="0" smtClean="0"/>
              <a:t>Culturally Responsive Teachers and </a:t>
            </a:r>
            <a:br>
              <a:rPr lang="en-US" dirty="0" smtClean="0"/>
            </a:br>
            <a:r>
              <a:rPr lang="en-US" dirty="0" smtClean="0"/>
              <a:t>Economically Disadvantaged Students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1722437"/>
            <a:ext cx="8382000" cy="4754563"/>
          </a:xfrm>
        </p:spPr>
        <p:txBody>
          <a:bodyPr>
            <a:noAutofit/>
          </a:bodyPr>
          <a:lstStyle/>
          <a:p>
            <a:r>
              <a:rPr lang="en-US" sz="2800" dirty="0" smtClean="0"/>
              <a:t>Do not assume that all students have an espoused religious preference.</a:t>
            </a:r>
          </a:p>
          <a:p>
            <a:r>
              <a:rPr lang="en-US" sz="2800" dirty="0" smtClean="0"/>
              <a:t>Understand the various religions in your school.</a:t>
            </a:r>
          </a:p>
          <a:p>
            <a:r>
              <a:rPr lang="en-US" sz="2800" dirty="0" smtClean="0"/>
              <a:t>Avoid taking a stand on political or religious issues.</a:t>
            </a:r>
          </a:p>
          <a:p>
            <a:r>
              <a:rPr lang="en-US" sz="2800" dirty="0" smtClean="0"/>
              <a:t>Consider changes that would allow Muslim girls to participate without boys.</a:t>
            </a:r>
          </a:p>
          <a:p>
            <a:r>
              <a:rPr lang="en-US" sz="2800" dirty="0" smtClean="0"/>
              <a:t>Establish an environment of mutual respect.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0" cy="1143000"/>
          </a:xfrm>
        </p:spPr>
        <p:txBody>
          <a:bodyPr>
            <a:noAutofit/>
          </a:bodyPr>
          <a:lstStyle/>
          <a:p>
            <a:r>
              <a:rPr lang="en-US" dirty="0" smtClean="0"/>
              <a:t>Culturally Responsive Teachers and</a:t>
            </a:r>
            <a:br>
              <a:rPr lang="en-US" dirty="0" smtClean="0"/>
            </a:br>
            <a:r>
              <a:rPr lang="en-US" dirty="0" smtClean="0"/>
              <a:t>Diverse Religious/Political Beliefs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4400" y="1798637"/>
            <a:ext cx="75438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Learn the history and experiences of diverse groups.</a:t>
            </a:r>
          </a:p>
          <a:p>
            <a:r>
              <a:rPr lang="en-US" sz="2800" dirty="0" smtClean="0"/>
              <a:t>Visit students’ families and communities.</a:t>
            </a:r>
          </a:p>
          <a:p>
            <a:r>
              <a:rPr lang="en-US" sz="2800" dirty="0" smtClean="0"/>
              <a:t>Visit or read about successful teachers in diverse settings.</a:t>
            </a:r>
          </a:p>
          <a:p>
            <a:r>
              <a:rPr lang="en-US" sz="2800" dirty="0" smtClean="0"/>
              <a:t>Develop an appreciation of diversity.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Culturally Responsive Teachers </a:t>
            </a:r>
            <a:br>
              <a:rPr lang="en-US" dirty="0" smtClean="0"/>
            </a:br>
            <a:r>
              <a:rPr lang="en-US" dirty="0" smtClean="0"/>
              <a:t>and Closing Cultural Gaps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633728"/>
            <a:ext cx="8153400" cy="4767072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2800" dirty="0" smtClean="0"/>
              <a:t>Use “person-first” language.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Plan to accommodate everyone in activities.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Talk directly to the student, not to an aide or interpreter.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Accept a student’s right to refuse help.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When speaking to a student in a wheelchair, be at eye level; don’t look down at the student.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Remember that the disability is only one aspect of the student as a person.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34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Culturally Responsive Teachers </a:t>
            </a:r>
            <a:br>
              <a:rPr lang="en-US" dirty="0" smtClean="0"/>
            </a:br>
            <a:r>
              <a:rPr lang="en-US" dirty="0" smtClean="0"/>
              <a:t>and Students with Special Education Needs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1"/>
            <a:ext cx="8458200" cy="495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Items to improve learning opportunities for all students:</a:t>
            </a:r>
          </a:p>
          <a:p>
            <a:pPr lvl="1">
              <a:spcBef>
                <a:spcPts val="400"/>
              </a:spcBef>
            </a:pPr>
            <a:r>
              <a:rPr lang="en-US" sz="2400" dirty="0" smtClean="0"/>
              <a:t>Curricula</a:t>
            </a:r>
          </a:p>
          <a:p>
            <a:pPr lvl="1">
              <a:spcBef>
                <a:spcPts val="400"/>
              </a:spcBef>
            </a:pPr>
            <a:r>
              <a:rPr lang="en-US" sz="2400" dirty="0" smtClean="0"/>
              <a:t>Pedagogies</a:t>
            </a:r>
          </a:p>
          <a:p>
            <a:pPr lvl="1">
              <a:spcBef>
                <a:spcPts val="400"/>
              </a:spcBef>
            </a:pPr>
            <a:r>
              <a:rPr lang="en-US" sz="2400" dirty="0" smtClean="0"/>
              <a:t>Teachers’ expectations and interactional styles</a:t>
            </a:r>
          </a:p>
          <a:p>
            <a:r>
              <a:rPr lang="en-US" sz="2800" dirty="0" smtClean="0"/>
              <a:t>Transformation of structures or policies that diminish learning opportunities</a:t>
            </a:r>
          </a:p>
          <a:p>
            <a:r>
              <a:rPr lang="en-US" sz="2800" dirty="0" smtClean="0"/>
              <a:t>Looking beyond the school to transform any structures at the societal level that perpetuate injustice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/>
              <a:t>Components of Socially Just Teaching </a:t>
            </a:r>
            <a:r>
              <a:rPr lang="en-US" sz="3600" dirty="0" smtClean="0"/>
              <a:t>(Chubbuck, 2010)</a:t>
            </a:r>
            <a:endParaRPr lang="en-US" sz="36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Autofit/>
          </a:bodyPr>
          <a:lstStyle/>
          <a:p>
            <a:r>
              <a:rPr lang="en-US" dirty="0" smtClean="0"/>
              <a:t>Guidelines for Creating High-Quality, Socially Just PE Programs</a:t>
            </a:r>
            <a:endParaRPr lang="en-US" dirty="0"/>
          </a:p>
        </p:txBody>
      </p:sp>
      <p:pic>
        <p:nvPicPr>
          <p:cNvPr id="6" name="Content Placeholder 5" descr="2.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9200" y="1371600"/>
            <a:ext cx="6781800" cy="5275841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305800" cy="5148072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algn="r">
              <a:buNone/>
            </a:pPr>
            <a:endParaRPr lang="en-US" sz="2400" i="1" dirty="0" smtClean="0"/>
          </a:p>
          <a:p>
            <a:pPr algn="r">
              <a:buNone/>
            </a:pPr>
            <a:endParaRPr lang="en-US" sz="2400" i="1" dirty="0" smtClean="0"/>
          </a:p>
          <a:p>
            <a:pPr algn="r">
              <a:buNone/>
            </a:pPr>
            <a:r>
              <a:rPr lang="en-US" sz="2400" i="1" dirty="0" smtClean="0"/>
              <a:t>(continued)</a:t>
            </a:r>
            <a:endParaRPr lang="en-US" sz="2400" i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General Ideas for Teaching </a:t>
            </a:r>
            <a:br>
              <a:rPr lang="en-US" dirty="0" smtClean="0"/>
            </a:br>
            <a:r>
              <a:rPr lang="en-US" dirty="0" smtClean="0"/>
              <a:t>Diverse Students</a:t>
            </a:r>
            <a:endParaRPr lang="en-US" dirty="0"/>
          </a:p>
        </p:txBody>
      </p:sp>
      <p:pic>
        <p:nvPicPr>
          <p:cNvPr id="6" name="Picture 5" descr="2.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1600200"/>
            <a:ext cx="8398345" cy="42672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43000" y="1481328"/>
            <a:ext cx="7010400" cy="4525963"/>
          </a:xfrm>
        </p:spPr>
        <p:txBody>
          <a:bodyPr/>
          <a:lstStyle/>
          <a:p>
            <a:pPr>
              <a:buClr>
                <a:schemeClr val="accent1">
                  <a:lumMod val="40000"/>
                  <a:lumOff val="60000"/>
                </a:schemeClr>
              </a:buClr>
            </a:pPr>
            <a:r>
              <a:rPr lang="en-US" dirty="0" smtClean="0"/>
              <a:t>Students and schools at risk</a:t>
            </a:r>
          </a:p>
          <a:p>
            <a:pPr>
              <a:buClr>
                <a:schemeClr val="accent1">
                  <a:lumMod val="40000"/>
                  <a:lumOff val="60000"/>
                </a:schemeClr>
              </a:buClr>
            </a:pPr>
            <a:r>
              <a:rPr lang="en-US" dirty="0" smtClean="0"/>
              <a:t>Social construction of diversity forms</a:t>
            </a:r>
          </a:p>
          <a:p>
            <a:pPr>
              <a:buClr>
                <a:schemeClr val="accent1">
                  <a:lumMod val="40000"/>
                  <a:lumOff val="60000"/>
                </a:schemeClr>
              </a:buClr>
            </a:pPr>
            <a:r>
              <a:rPr lang="en-US" dirty="0" smtClean="0"/>
              <a:t>Social justice pedagogies</a:t>
            </a:r>
          </a:p>
          <a:p>
            <a:pPr>
              <a:buClr>
                <a:schemeClr val="accent1">
                  <a:lumMod val="40000"/>
                  <a:lumOff val="60000"/>
                </a:schemeClr>
              </a:buClr>
            </a:pPr>
            <a:r>
              <a:rPr lang="en-US" dirty="0" smtClean="0"/>
              <a:t>Culturally responsive teaching and culturally relevant pedagogy</a:t>
            </a:r>
          </a:p>
          <a:p>
            <a:pPr>
              <a:buClr>
                <a:schemeClr val="accent1">
                  <a:lumMod val="40000"/>
                  <a:lumOff val="60000"/>
                </a:schemeClr>
              </a:buClr>
            </a:pPr>
            <a:r>
              <a:rPr lang="en-US" dirty="0" smtClean="0"/>
              <a:t>Cultural awareness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Chapter Overview</a:t>
            </a:r>
            <a:endParaRPr lang="en-US" sz="4000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19472"/>
          </a:xfrm>
        </p:spPr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algn="r">
              <a:buNone/>
            </a:pPr>
            <a:endParaRPr lang="en-US" sz="2400" i="1" dirty="0" smtClean="0"/>
          </a:p>
          <a:p>
            <a:pPr algn="r">
              <a:buNone/>
            </a:pPr>
            <a:endParaRPr lang="en-US" sz="2400" i="1" dirty="0" smtClean="0"/>
          </a:p>
          <a:p>
            <a:pPr algn="r">
              <a:buNone/>
            </a:pPr>
            <a:r>
              <a:rPr lang="en-US" sz="2400" i="1" dirty="0" smtClean="0"/>
              <a:t>(continued)</a:t>
            </a:r>
            <a:endParaRPr lang="en-US" sz="2400" i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More Ideas for Teaching </a:t>
            </a:r>
            <a:br>
              <a:rPr lang="en-US" dirty="0" smtClean="0"/>
            </a:br>
            <a:r>
              <a:rPr lang="en-US" dirty="0" smtClean="0"/>
              <a:t>Diverse Students</a:t>
            </a:r>
            <a:endParaRPr lang="en-US" dirty="0"/>
          </a:p>
        </p:txBody>
      </p:sp>
      <p:pic>
        <p:nvPicPr>
          <p:cNvPr id="5" name="Picture 4" descr="2.10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5636" y="1981200"/>
            <a:ext cx="8513564" cy="32004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19472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algn="r">
              <a:buNone/>
            </a:pPr>
            <a:endParaRPr lang="en-US" sz="2400" i="1" dirty="0" smtClean="0"/>
          </a:p>
          <a:p>
            <a:pPr algn="r">
              <a:buNone/>
            </a:pPr>
            <a:endParaRPr lang="en-US" sz="2400" i="1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More Ideas for Teaching </a:t>
            </a:r>
            <a:br>
              <a:rPr lang="en-US" dirty="0" smtClean="0"/>
            </a:br>
            <a:r>
              <a:rPr lang="en-US" dirty="0" smtClean="0"/>
              <a:t>Diverse Students</a:t>
            </a:r>
            <a:endParaRPr lang="en-US" dirty="0"/>
          </a:p>
        </p:txBody>
      </p:sp>
      <p:pic>
        <p:nvPicPr>
          <p:cNvPr id="5" name="Picture 4" descr="2.10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2057400"/>
            <a:ext cx="8686800" cy="294251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371600"/>
            <a:ext cx="8001000" cy="4724400"/>
          </a:xfrm>
        </p:spPr>
        <p:txBody>
          <a:bodyPr>
            <a:normAutofit/>
          </a:bodyPr>
          <a:lstStyle/>
          <a:p>
            <a:r>
              <a:rPr lang="en-US" dirty="0" smtClean="0"/>
              <a:t>In your opinion, </a:t>
            </a:r>
            <a:r>
              <a:rPr lang="en-US" dirty="0" smtClean="0"/>
              <a:t>should physical education teacher education (PETE) programs help </a:t>
            </a:r>
            <a:r>
              <a:rPr lang="en-US" dirty="0" smtClean="0"/>
              <a:t>ensure that teacher candidates are culturally responsible? </a:t>
            </a:r>
            <a:r>
              <a:rPr lang="en-US" dirty="0" smtClean="0"/>
              <a:t> How so?</a:t>
            </a:r>
          </a:p>
          <a:p>
            <a:r>
              <a:rPr lang="en-US" dirty="0" smtClean="0"/>
              <a:t>What, in your opinion, is culturally relevant pedagogy?</a:t>
            </a:r>
          </a:p>
          <a:p>
            <a:r>
              <a:rPr lang="en-US" dirty="0" smtClean="0"/>
              <a:t>What defines a culturally relevant teacher?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Viewpoint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57200" y="1798637"/>
            <a:ext cx="4038600" cy="452596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Living in poverty</a:t>
            </a:r>
          </a:p>
          <a:p>
            <a:r>
              <a:rPr lang="en-US" sz="3200" dirty="0" smtClean="0"/>
              <a:t>Far below grade level</a:t>
            </a:r>
          </a:p>
          <a:p>
            <a:r>
              <a:rPr lang="en-US" sz="3200" dirty="0" smtClean="0"/>
              <a:t>At risk of not graduating with a regular high school diploma on time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98637"/>
            <a:ext cx="4038600" cy="452596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Homeless</a:t>
            </a:r>
          </a:p>
          <a:p>
            <a:r>
              <a:rPr lang="en-US" sz="3200" dirty="0" smtClean="0"/>
              <a:t>In foster care</a:t>
            </a:r>
          </a:p>
          <a:p>
            <a:r>
              <a:rPr lang="en-US" sz="3200" dirty="0" smtClean="0"/>
              <a:t>Formerly incarcerated</a:t>
            </a:r>
          </a:p>
          <a:p>
            <a:r>
              <a:rPr lang="en-US" sz="3200" dirty="0" smtClean="0"/>
              <a:t>English learners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457200"/>
            <a:ext cx="8229600" cy="1143000"/>
          </a:xfrm>
        </p:spPr>
        <p:txBody>
          <a:bodyPr>
            <a:noAutofit/>
          </a:bodyPr>
          <a:lstStyle/>
          <a:p>
            <a:r>
              <a:rPr lang="en-US" dirty="0" smtClean="0"/>
              <a:t>Students with High Needs </a:t>
            </a:r>
            <a:br>
              <a:rPr lang="en-US" dirty="0" smtClean="0"/>
            </a:br>
            <a:r>
              <a:rPr lang="en-US" dirty="0" smtClean="0"/>
              <a:t>and at High Risk Educationally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Students Receiving Special Education and Related Services by Race/Ethnicity </a:t>
            </a:r>
            <a:r>
              <a:rPr lang="en-US" sz="3300" dirty="0" smtClean="0"/>
              <a:t>(Fall 2005)</a:t>
            </a:r>
            <a:endParaRPr lang="en-US" sz="3300" dirty="0"/>
          </a:p>
        </p:txBody>
      </p:sp>
      <p:pic>
        <p:nvPicPr>
          <p:cNvPr id="6" name="Content Placeholder 5" descr="2.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00200" y="1481137"/>
            <a:ext cx="6096000" cy="517487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765109"/>
            <a:ext cx="4038600" cy="4330891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Budget concerns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Insufficient equipment and supplies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Inadequate facilities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Overcrowded classes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Worsening school infrastructures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495800" y="1752600"/>
            <a:ext cx="4191000" cy="47244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High percentages of poor students who perform lower on standardized tests than suburban students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Limited parental involvement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High dropout rates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Issues in High-Poverty, </a:t>
            </a:r>
            <a:br>
              <a:rPr lang="en-US" dirty="0" smtClean="0"/>
            </a:br>
            <a:r>
              <a:rPr lang="en-US" dirty="0" smtClean="0"/>
              <a:t>Low-Performing Schools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2672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Gymnasium:</a:t>
            </a:r>
          </a:p>
          <a:p>
            <a:pPr lvl="1">
              <a:lnSpc>
                <a:spcPct val="110000"/>
              </a:lnSpc>
              <a:spcBef>
                <a:spcPts val="400"/>
              </a:spcBef>
            </a:pPr>
            <a:r>
              <a:rPr lang="en-US" dirty="0" smtClean="0"/>
              <a:t>Use </a:t>
            </a:r>
          </a:p>
          <a:p>
            <a:pPr lvl="1">
              <a:lnSpc>
                <a:spcPct val="110000"/>
              </a:lnSpc>
              <a:spcBef>
                <a:spcPts val="400"/>
              </a:spcBef>
            </a:pPr>
            <a:r>
              <a:rPr lang="en-US" dirty="0" smtClean="0"/>
              <a:t>Time allocation</a:t>
            </a:r>
          </a:p>
          <a:p>
            <a:pPr lvl="1">
              <a:lnSpc>
                <a:spcPct val="110000"/>
              </a:lnSpc>
              <a:spcBef>
                <a:spcPts val="400"/>
              </a:spcBef>
            </a:pPr>
            <a:r>
              <a:rPr lang="en-US" dirty="0" smtClean="0"/>
              <a:t>Size</a:t>
            </a:r>
          </a:p>
          <a:p>
            <a:r>
              <a:rPr lang="en-US" dirty="0" smtClean="0"/>
              <a:t>Equipment availability and adequacy</a:t>
            </a:r>
          </a:p>
          <a:p>
            <a:r>
              <a:rPr lang="en-US" dirty="0" smtClean="0"/>
              <a:t>Large caseloads and class sizes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876800" y="1722437"/>
            <a:ext cx="4038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Lack of professional development opportunities</a:t>
            </a:r>
          </a:p>
          <a:p>
            <a:r>
              <a:rPr lang="en-US" dirty="0" smtClean="0"/>
              <a:t>Travel demands</a:t>
            </a:r>
          </a:p>
          <a:p>
            <a:r>
              <a:rPr lang="en-US" dirty="0" smtClean="0"/>
              <a:t>Lack of respect and disregard by some colleagues</a:t>
            </a:r>
          </a:p>
          <a:p>
            <a:r>
              <a:rPr lang="en-US" dirty="0" smtClean="0"/>
              <a:t>Attitudes/behaviors of some teacher aides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Adapted PE Issues in High-Poverty, </a:t>
            </a:r>
            <a:br>
              <a:rPr lang="en-US" dirty="0" smtClean="0"/>
            </a:br>
            <a:r>
              <a:rPr lang="en-US" dirty="0" smtClean="0"/>
              <a:t>Low-Performing Schools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0" y="1722437"/>
            <a:ext cx="6096000" cy="4525963"/>
          </a:xfrm>
        </p:spPr>
        <p:txBody>
          <a:bodyPr/>
          <a:lstStyle/>
          <a:p>
            <a:r>
              <a:rPr lang="en-US" dirty="0" smtClean="0"/>
              <a:t>Ethnicity</a:t>
            </a:r>
          </a:p>
          <a:p>
            <a:r>
              <a:rPr lang="en-US" dirty="0" smtClean="0"/>
              <a:t>Race</a:t>
            </a:r>
          </a:p>
          <a:p>
            <a:r>
              <a:rPr lang="en-US" dirty="0" smtClean="0"/>
              <a:t>Gender</a:t>
            </a:r>
          </a:p>
          <a:p>
            <a:r>
              <a:rPr lang="en-US" dirty="0" smtClean="0"/>
              <a:t>Culture</a:t>
            </a:r>
          </a:p>
          <a:p>
            <a:r>
              <a:rPr lang="en-US" dirty="0" smtClean="0"/>
              <a:t>Sexuality and sexual orientation</a:t>
            </a:r>
          </a:p>
          <a:p>
            <a:r>
              <a:rPr lang="en-US" dirty="0" smtClean="0"/>
              <a:t>Ability/disability status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Socially Constructed Variables </a:t>
            </a:r>
            <a:br>
              <a:rPr lang="en-US" dirty="0" smtClean="0"/>
            </a:br>
            <a:r>
              <a:rPr lang="en-US" dirty="0" smtClean="0"/>
              <a:t>for Developing Cultural Competency 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676400"/>
            <a:ext cx="8458200" cy="4754563"/>
          </a:xfrm>
        </p:spPr>
        <p:txBody>
          <a:bodyPr>
            <a:normAutofit/>
          </a:bodyPr>
          <a:lstStyle/>
          <a:p>
            <a:r>
              <a:rPr lang="en-US" dirty="0" smtClean="0"/>
              <a:t>Think about this quote:</a:t>
            </a:r>
          </a:p>
          <a:p>
            <a:pPr marL="393192" lvl="1" indent="0">
              <a:buNone/>
            </a:pPr>
            <a:r>
              <a:rPr lang="en-US" sz="2400" dirty="0" smtClean="0"/>
              <a:t>“It is important to prepare teachers by requiring a broad base of cultural knowledge and culturally responsive teaching strategies.”— </a:t>
            </a:r>
            <a:r>
              <a:rPr lang="en-US" sz="2200" dirty="0" smtClean="0"/>
              <a:t>Harrison, Carson, and Burden 2010, p. 194</a:t>
            </a:r>
          </a:p>
          <a:p>
            <a:r>
              <a:rPr lang="en-US" dirty="0" smtClean="0"/>
              <a:t>What does being </a:t>
            </a:r>
            <a:r>
              <a:rPr lang="en-US" i="1" dirty="0" smtClean="0"/>
              <a:t>culturally responsive </a:t>
            </a:r>
            <a:r>
              <a:rPr lang="en-US" dirty="0" smtClean="0"/>
              <a:t>mean to you?</a:t>
            </a:r>
          </a:p>
          <a:p>
            <a:r>
              <a:rPr lang="en-US" dirty="0" smtClean="0"/>
              <a:t>Do you think you’ll be able to be responsive to students who have a background different from yours?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Your Thoughts About Being a</a:t>
            </a:r>
            <a:br>
              <a:rPr lang="en-US" dirty="0" smtClean="0"/>
            </a:br>
            <a:r>
              <a:rPr lang="en-US" dirty="0" smtClean="0"/>
              <a:t>Culturally Responsive Teacher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1676400"/>
            <a:ext cx="8382000" cy="4572000"/>
          </a:xfrm>
        </p:spPr>
        <p:txBody>
          <a:bodyPr>
            <a:normAutofit/>
          </a:bodyPr>
          <a:lstStyle/>
          <a:p>
            <a:r>
              <a:rPr lang="en-US" sz="2600" dirty="0" smtClean="0"/>
              <a:t>Do not assume ethnic/racial identity is based on physical attributes alone. </a:t>
            </a:r>
          </a:p>
          <a:p>
            <a:r>
              <a:rPr lang="en-US" sz="2600" dirty="0" smtClean="0"/>
              <a:t>Do not make assumptions based on race or ethnicity.</a:t>
            </a:r>
          </a:p>
          <a:p>
            <a:r>
              <a:rPr lang="en-US" sz="2600" dirty="0" smtClean="0"/>
              <a:t>Ask students how to pronounce their name (if necessary).</a:t>
            </a:r>
          </a:p>
          <a:p>
            <a:r>
              <a:rPr lang="en-US" sz="2600" dirty="0" smtClean="0"/>
              <a:t>Get to know students as individuals.</a:t>
            </a:r>
          </a:p>
          <a:p>
            <a:r>
              <a:rPr lang="en-US" sz="2600" dirty="0" smtClean="0"/>
              <a:t>Use visual aids/demonstrations to help non-English speakers.</a:t>
            </a:r>
          </a:p>
          <a:p>
            <a:r>
              <a:rPr lang="en-US" sz="2600" dirty="0" smtClean="0"/>
              <a:t>Ensure that posters and other visual aids depict diversity and do not stereotype.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0" cy="1143000"/>
          </a:xfrm>
        </p:spPr>
        <p:txBody>
          <a:bodyPr>
            <a:noAutofit/>
          </a:bodyPr>
          <a:lstStyle/>
          <a:p>
            <a:r>
              <a:rPr lang="en-US" dirty="0" smtClean="0"/>
              <a:t>Culturally Responsive Teachers and</a:t>
            </a:r>
            <a:br>
              <a:rPr lang="en-US" dirty="0" smtClean="0"/>
            </a:br>
            <a:r>
              <a:rPr lang="en-US" dirty="0" smtClean="0"/>
              <a:t>Students of Diverse Ethnicities/Races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532</TotalTime>
  <Words>795</Words>
  <Application>Microsoft Office PowerPoint</Application>
  <PresentationFormat>On-screen Show (4:3)</PresentationFormat>
  <Paragraphs>135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Concourse</vt:lpstr>
      <vt:lpstr>Chapter 2</vt:lpstr>
      <vt:lpstr>Chapter Overview</vt:lpstr>
      <vt:lpstr>Students with High Needs  and at High Risk Educationally</vt:lpstr>
      <vt:lpstr>Students Receiving Special Education and Related Services by Race/Ethnicity (Fall 2005)</vt:lpstr>
      <vt:lpstr>Issues in High-Poverty,  Low-Performing Schools</vt:lpstr>
      <vt:lpstr>Adapted PE Issues in High-Poverty,  Low-Performing Schools</vt:lpstr>
      <vt:lpstr>Socially Constructed Variables  for Developing Cultural Competency  </vt:lpstr>
      <vt:lpstr>Your Thoughts About Being a Culturally Responsive Teacher</vt:lpstr>
      <vt:lpstr>Culturally Responsive Teachers and Students of Diverse Ethnicities/Races</vt:lpstr>
      <vt:lpstr>Race Logic</vt:lpstr>
      <vt:lpstr>Culturally Responsive Teachers  and Reducing Colorism/Racism</vt:lpstr>
      <vt:lpstr>Promoting Gender Equity in  Physical Education (Cruz &amp; Petersen, 2011)</vt:lpstr>
      <vt:lpstr>Culturally Responsive Teachers and  Economically Disadvantaged Students </vt:lpstr>
      <vt:lpstr>Culturally Responsive Teachers and Diverse Religious/Political Beliefs</vt:lpstr>
      <vt:lpstr>Culturally Responsive Teachers  and Closing Cultural Gaps</vt:lpstr>
      <vt:lpstr>Culturally Responsive Teachers  and Students with Special Education Needs</vt:lpstr>
      <vt:lpstr>Components of Socially Just Teaching (Chubbuck, 2010)</vt:lpstr>
      <vt:lpstr>Guidelines for Creating High-Quality, Socially Just PE Programs</vt:lpstr>
      <vt:lpstr>General Ideas for Teaching  Diverse Students</vt:lpstr>
      <vt:lpstr>More Ideas for Teaching  Diverse Students</vt:lpstr>
      <vt:lpstr>More Ideas for Teaching  Diverse Students</vt:lpstr>
      <vt:lpstr>Your Viewpoint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</dc:title>
  <dc:creator>marketing</dc:creator>
  <cp:lastModifiedBy>marketing</cp:lastModifiedBy>
  <cp:revision>55</cp:revision>
  <dcterms:created xsi:type="dcterms:W3CDTF">2012-03-07T17:49:28Z</dcterms:created>
  <dcterms:modified xsi:type="dcterms:W3CDTF">2012-05-07T21:52:01Z</dcterms:modified>
</cp:coreProperties>
</file>