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78" r:id="rId2"/>
    <p:sldId id="279" r:id="rId3"/>
    <p:sldId id="281" r:id="rId4"/>
    <p:sldId id="283" r:id="rId5"/>
    <p:sldId id="284" r:id="rId6"/>
    <p:sldId id="271" r:id="rId7"/>
    <p:sldId id="262" r:id="rId8"/>
    <p:sldId id="285" r:id="rId9"/>
    <p:sldId id="273" r:id="rId10"/>
    <p:sldId id="287" r:id="rId11"/>
    <p:sldId id="286" r:id="rId12"/>
    <p:sldId id="266" r:id="rId13"/>
    <p:sldId id="288" r:id="rId14"/>
    <p:sldId id="267" r:id="rId15"/>
    <p:sldId id="269" r:id="rId16"/>
    <p:sldId id="27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6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144095B-3074-4ED7-BAC4-9DD3033612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4234DE-4E2C-4E0A-A957-CC2BC76405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376A0F-9AF2-4F5A-B464-CB16CD499A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itchFamily="34" charset="0"/>
                <a:cs typeface="Calibri" pitchFamily="34" charset="0"/>
              </a:defRPr>
            </a:lvl1pPr>
            <a:lvl2pPr>
              <a:buClr>
                <a:srgbClr val="3667C4"/>
              </a:buClr>
              <a:buFont typeface="Wingdings" pitchFamily="2" charset="2"/>
              <a:buChar char="§"/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483241-1319-4A1C-A9D1-32D1C1E721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3667C4"/>
                </a:solidFill>
                <a:effectLst/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64D602-3EF0-43AF-83CF-82CADA9379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5952D7-9058-4F6F-9929-B79CC0D7A9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E76AFE-BE0F-4293-BFC5-EE937CE07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19CA21-C96B-4051-A2FC-D25F4FC371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9DBDB8-1357-4AC5-BCFE-6A0215CE1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5EA9D3-47D2-48EB-934E-7F05083A22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970320-295D-4EE5-AB48-02A5DB5CD2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D407C5-8C5E-4F0A-89B8-6A915D7986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ashingtonpost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spatch.com/live/content/index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bclocal.go.com/wtvg/inde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1039"/>
            <a:ext cx="7772400" cy="1829761"/>
          </a:xfrm>
        </p:spPr>
        <p:txBody>
          <a:bodyPr>
            <a:norm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Chapter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895600"/>
            <a:ext cx="7772400" cy="1199704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>
                <a:solidFill>
                  <a:srgbClr val="4F7BC4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>
                <a:solidFill>
                  <a:srgbClr val="4F7BC4"/>
                </a:solidFill>
                <a:latin typeface="Calibri" pitchFamily="34" charset="0"/>
                <a:cs typeface="Calibri" pitchFamily="34" charset="0"/>
              </a:rPr>
              <a:t>Online Journalism Structures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600" dirty="0" smtClean="0"/>
              <a:t>Example of a </a:t>
            </a:r>
            <a:r>
              <a:rPr lang="en-US" sz="4600" dirty="0" err="1" smtClean="0"/>
              <a:t>Hyperlocal</a:t>
            </a:r>
            <a:r>
              <a:rPr lang="en-US" sz="4600" dirty="0" smtClean="0"/>
              <a:t> Site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S:\Foust 3e Anc\Foust3e PowerPoint\Art\ART\2.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09852"/>
            <a:ext cx="7239000" cy="561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467600" cy="4525963"/>
          </a:xfrm>
        </p:spPr>
        <p:txBody>
          <a:bodyPr>
            <a:normAutofit/>
          </a:bodyPr>
          <a:lstStyle/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Commentary</a:t>
            </a:r>
          </a:p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Filtering and editing</a:t>
            </a:r>
          </a:p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Fact checking</a:t>
            </a:r>
          </a:p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Grassroots reporting</a:t>
            </a:r>
          </a:p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Annotative reporting</a:t>
            </a:r>
          </a:p>
          <a:p>
            <a:pPr marL="624078" indent="-514350">
              <a:spcBef>
                <a:spcPts val="700"/>
              </a:spcBef>
              <a:buFont typeface="+mj-lt"/>
              <a:buAutoNum type="arabicPeriod"/>
            </a:pPr>
            <a:r>
              <a:rPr lang="en-US" sz="3200" dirty="0" smtClean="0"/>
              <a:t>Open source reporting and peer review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Blogs’ Contribution </a:t>
            </a:r>
            <a:br>
              <a:rPr lang="en-US" dirty="0" smtClean="0"/>
            </a:br>
            <a:r>
              <a:rPr lang="en-US" dirty="0" smtClean="0"/>
              <a:t>to the Journalistic Discourse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50292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No longer </a:t>
            </a:r>
            <a:r>
              <a:rPr lang="en-US" sz="2800" dirty="0" smtClean="0"/>
              <a:t>a separate online entity: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Both “print” and “online” personnel work together in the same newsroom.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A single executive editor oversees print and online operations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A universal news desk has workstations for home page editors, mobile editors, print editors, photo editors, etc.</a:t>
            </a:r>
          </a:p>
          <a:p>
            <a:pPr>
              <a:spcBef>
                <a:spcPts val="700"/>
              </a:spcBef>
            </a:pPr>
            <a:r>
              <a:rPr lang="en-US" sz="2800" dirty="0" smtClean="0"/>
              <a:t>Stories become available—from the day’s print paper, wire services or reporters—and are then available to various content editors to disseminate.</a:t>
            </a:r>
            <a:endParaRPr lang="en-US" sz="2800" dirty="0" smtClean="0">
              <a:latin typeface="+mn-lt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Study—</a:t>
            </a:r>
            <a:br>
              <a:rPr lang="en-US" dirty="0" smtClean="0"/>
            </a:br>
            <a:r>
              <a:rPr lang="en-US" i="1" dirty="0" smtClean="0">
                <a:hlinkClick r:id="rId2"/>
              </a:rPr>
              <a:t>The Washington Post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00"/>
              </a:spcBef>
            </a:pPr>
            <a:r>
              <a:rPr lang="en-US" dirty="0" smtClean="0"/>
              <a:t>“A huge cultural, mental and emotional change.”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Some reluctance to embrace video and other multimedia forms.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No </a:t>
            </a:r>
            <a:r>
              <a:rPr lang="en-US" dirty="0" smtClean="0"/>
              <a:t>longer a </a:t>
            </a:r>
            <a:r>
              <a:rPr lang="en-US" dirty="0" smtClean="0"/>
              <a:t>print-centric </a:t>
            </a:r>
            <a:r>
              <a:rPr lang="en-US" dirty="0" smtClean="0"/>
              <a:t>organization.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at the </a:t>
            </a:r>
            <a:r>
              <a:rPr lang="en-US" i="1" dirty="0" smtClean="0"/>
              <a:t>Washington Post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7924800" cy="464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n-lt"/>
                <a:cs typeface="Arial" charset="0"/>
              </a:rPr>
              <a:t>Based in Columbus, Ohio</a:t>
            </a:r>
          </a:p>
          <a:p>
            <a:pPr eaLnBrk="1" hangingPunct="1"/>
            <a:r>
              <a:rPr lang="en-US" dirty="0" smtClean="0">
                <a:latin typeface="+mn-lt"/>
                <a:cs typeface="Arial" charset="0"/>
              </a:rPr>
              <a:t>Owns many weekly newspapers, a monthly magazine, several TV stations and affiliates, and radio stations.</a:t>
            </a:r>
          </a:p>
          <a:p>
            <a:pPr eaLnBrk="1" hangingPunct="1"/>
            <a:r>
              <a:rPr lang="en-US" dirty="0" smtClean="0">
                <a:latin typeface="+mn-lt"/>
                <a:cs typeface="Arial" charset="0"/>
              </a:rPr>
              <a:t>The Web is the focal point for convergence of all the company’s holdings.</a:t>
            </a:r>
          </a:p>
          <a:p>
            <a:pPr eaLnBrk="1" hangingPunct="1"/>
            <a:r>
              <a:rPr lang="en-US" dirty="0" smtClean="0">
                <a:latin typeface="+mn-lt"/>
                <a:cs typeface="Arial" charset="0"/>
              </a:rPr>
              <a:t>Bridge </a:t>
            </a:r>
            <a:r>
              <a:rPr lang="en-US" dirty="0" smtClean="0">
                <a:latin typeface="+mn-lt"/>
                <a:cs typeface="Arial" charset="0"/>
              </a:rPr>
              <a:t>specialists work </a:t>
            </a:r>
            <a:r>
              <a:rPr lang="en-US" dirty="0" smtClean="0">
                <a:latin typeface="+mn-lt"/>
                <a:cs typeface="Arial" charset="0"/>
              </a:rPr>
              <a:t>with traditional reporters on new-media projects.</a:t>
            </a: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10600" cy="1143000"/>
          </a:xfrm>
        </p:spPr>
        <p:txBody>
          <a:bodyPr>
            <a:normAutofit fontScale="90000"/>
          </a:bodyPr>
          <a:lstStyle/>
          <a:p>
            <a:pPr marL="484632">
              <a:defRPr/>
            </a:pPr>
            <a:r>
              <a:rPr lang="en-US" sz="4600" dirty="0" smtClean="0"/>
              <a:t>Case Study</a:t>
            </a:r>
            <a:r>
              <a:rPr lang="en-US" sz="4600" dirty="0" smtClean="0">
                <a:cs typeface="Times New Roman" pitchFamily="18" charset="0"/>
              </a:rPr>
              <a:t>—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sz="4600" dirty="0" smtClean="0">
                <a:cs typeface="Times New Roman" pitchFamily="18" charset="0"/>
                <a:hlinkClick r:id="rId2"/>
              </a:rPr>
              <a:t>The </a:t>
            </a:r>
            <a:r>
              <a:rPr lang="en-US" sz="4600" dirty="0" smtClean="0">
                <a:hlinkClick r:id="rId2"/>
              </a:rPr>
              <a:t>Dispatch Printing Company </a:t>
            </a:r>
            <a:r>
              <a:rPr lang="en-US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sz="3600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8001000" cy="4876800"/>
          </a:xfrm>
        </p:spPr>
        <p:txBody>
          <a:bodyPr/>
          <a:lstStyle/>
          <a:p>
            <a:pPr eaLnBrk="1" hangingPunct="1"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ABC television affiliate in Toledo, Ohio</a:t>
            </a:r>
          </a:p>
          <a:p>
            <a:pPr eaLnBrk="1" hangingPunct="1"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Only a handful of staffers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Separate from the reporters and editors who produce the station’s broadcast content</a:t>
            </a:r>
            <a:endParaRPr lang="en-US" sz="2400" dirty="0" smtClean="0">
              <a:latin typeface="+mn-lt"/>
              <a:cs typeface="Arial" charset="0"/>
            </a:endParaRPr>
          </a:p>
          <a:p>
            <a:pPr eaLnBrk="1" hangingPunct="1"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Starting point for nearly all the news content is the TV station’s daily newscasts (</a:t>
            </a:r>
            <a:r>
              <a:rPr lang="en-US" sz="2800" dirty="0" err="1" smtClean="0">
                <a:latin typeface="+mn-lt"/>
                <a:cs typeface="Arial" charset="0"/>
              </a:rPr>
              <a:t>shovelware</a:t>
            </a:r>
            <a:r>
              <a:rPr lang="en-US" sz="2800" dirty="0" smtClean="0">
                <a:latin typeface="+mn-lt"/>
                <a:cs typeface="Arial" charset="0"/>
              </a:rPr>
              <a:t>).</a:t>
            </a:r>
          </a:p>
          <a:p>
            <a:pPr eaLnBrk="1" hangingPunct="1"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Use social media: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>
                <a:latin typeface="+mn-lt"/>
                <a:cs typeface="Arial" charset="0"/>
              </a:rPr>
              <a:t>Regular updates to stories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>
                <a:latin typeface="+mn-lt"/>
                <a:cs typeface="Arial" charset="0"/>
              </a:rPr>
              <a:t>Breaking news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sz="4600" dirty="0" smtClean="0"/>
              <a:t>Case Study</a:t>
            </a:r>
            <a:r>
              <a:rPr lang="en-US" sz="4600" dirty="0" smtClean="0">
                <a:cs typeface="Times New Roman" pitchFamily="18" charset="0"/>
              </a:rPr>
              <a:t>—</a:t>
            </a:r>
            <a:r>
              <a:rPr lang="en-US" sz="4000" dirty="0" smtClean="0">
                <a:cs typeface="Times New Roman" pitchFamily="18" charset="0"/>
              </a:rPr>
              <a:t/>
            </a:r>
            <a:br>
              <a:rPr lang="en-US" sz="4000" dirty="0" smtClean="0">
                <a:cs typeface="Times New Roman" pitchFamily="18" charset="0"/>
              </a:rPr>
            </a:br>
            <a:r>
              <a:rPr lang="en-US" dirty="0" smtClean="0">
                <a:hlinkClick r:id="rId2"/>
              </a:rPr>
              <a:t>13abc.com</a:t>
            </a:r>
            <a:r>
              <a:rPr lang="en-US" dirty="0" smtClean="0"/>
              <a:t> and WTVG-TV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1328"/>
            <a:ext cx="8229600" cy="5071872"/>
          </a:xfrm>
        </p:spPr>
        <p:txBody>
          <a:bodyPr>
            <a:normAutofit/>
          </a:bodyPr>
          <a:lstStyle/>
          <a:p>
            <a:pPr eaLnBrk="1" hangingPunct="1"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Consider these quotes from an editor at the </a:t>
            </a:r>
            <a:r>
              <a:rPr lang="en-US" sz="2800" i="1" dirty="0" smtClean="0">
                <a:latin typeface="+mn-lt"/>
                <a:cs typeface="Arial" charset="0"/>
              </a:rPr>
              <a:t>Columbus Dispatch: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“The newspaper structure was built to give birth once a day, while online we give birth like rabbits.”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“It’s like going down the highway and being under the hood tweaking the engine as you’re driving. It’s exciting, but it’s exhausting . . . and it’s never done.”</a:t>
            </a:r>
          </a:p>
          <a:p>
            <a:pPr>
              <a:spcBef>
                <a:spcPts val="700"/>
              </a:spcBef>
            </a:pPr>
            <a:r>
              <a:rPr lang="en-US" sz="2800" dirty="0" smtClean="0">
                <a:latin typeface="+mn-lt"/>
                <a:cs typeface="Arial" charset="0"/>
              </a:rPr>
              <a:t>How do you react to this?  Does this sound like an exciting challenge, or a daunting one?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</a:t>
            </a:r>
            <a:r>
              <a:rPr lang="en-US" smtClean="0"/>
              <a:t>Your Viewpoint?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229600" cy="4724400"/>
          </a:xfrm>
        </p:spPr>
        <p:txBody>
          <a:bodyPr>
            <a:normAutofit/>
          </a:bodyPr>
          <a:lstStyle/>
          <a:p>
            <a:pPr lvl="0">
              <a:spcBef>
                <a:spcPts val="700"/>
              </a:spcBef>
            </a:pPr>
            <a:r>
              <a:rPr lang="en-US" sz="2800" dirty="0" smtClean="0"/>
              <a:t>Introduces basic issues involved in the </a:t>
            </a:r>
            <a:r>
              <a:rPr lang="en-US" sz="2800" dirty="0" smtClean="0"/>
              <a:t>production of online journalism</a:t>
            </a:r>
            <a:endParaRPr lang="en-US" sz="2800" dirty="0" smtClean="0"/>
          </a:p>
          <a:p>
            <a:pPr lvl="0">
              <a:spcBef>
                <a:spcPts val="700"/>
              </a:spcBef>
            </a:pPr>
            <a:r>
              <a:rPr lang="en-US" sz="2800" dirty="0" smtClean="0"/>
              <a:t>Discusses the concepts of convergence and modular content as they relate to online journalism</a:t>
            </a:r>
          </a:p>
          <a:p>
            <a:pPr lvl="0">
              <a:spcBef>
                <a:spcPts val="700"/>
              </a:spcBef>
            </a:pPr>
            <a:r>
              <a:rPr lang="en-US" sz="2800" dirty="0" smtClean="0"/>
              <a:t>Discusses new forms of online journalism that are supplementing traditional forms</a:t>
            </a:r>
          </a:p>
          <a:p>
            <a:pPr lvl="0">
              <a:spcBef>
                <a:spcPts val="700"/>
              </a:spcBef>
            </a:pPr>
            <a:r>
              <a:rPr lang="en-US" sz="2800" dirty="0" smtClean="0"/>
              <a:t>Illustrates the wide range of online journalism organizations by looking at case studies of large, medium and small legacy Web operations</a:t>
            </a:r>
            <a:endParaRPr lang="en-US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Overview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6400" y="1905000"/>
            <a:ext cx="5791200" cy="43434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dirty="0" smtClean="0"/>
              <a:t>Legacy news organizations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Independent news sites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Where Do Online Journalists Work?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47800"/>
            <a:ext cx="7315200" cy="4525963"/>
          </a:xfrm>
        </p:spPr>
        <p:txBody>
          <a:bodyPr>
            <a:normAutofit fontScale="92500"/>
          </a:bodyPr>
          <a:lstStyle/>
          <a:p>
            <a:pPr>
              <a:spcBef>
                <a:spcPts val="700"/>
              </a:spcBef>
            </a:pPr>
            <a:r>
              <a:rPr lang="en-US" dirty="0" smtClean="0"/>
              <a:t>Tech crash of early 2000s closed some sites.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 new second wave of independent sites: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Journalists who have been squeezed out of legacy news organizations (or who left on their own)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New college graduates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Concerned citizens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Public interest organizations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News Sites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8928"/>
            <a:ext cx="8458200" cy="48432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Consider blogger Marcy Wheeler, as discussed in the text:</a:t>
            </a:r>
          </a:p>
          <a:p>
            <a:pPr lvl="1">
              <a:buNone/>
            </a:pPr>
            <a:r>
              <a:rPr lang="en-US" sz="2400" dirty="0" smtClean="0"/>
              <a:t>	She differentiates herself from traditional journalists, who usually must have a fully formed news story when they write. Wheeler, on the other hand, often posts pieces of data as she finds them that may or may not play into a larger significance. In other words, when she finds something that may be significant, she doesn’t have to wait to wrap it within a traditional news story. </a:t>
            </a:r>
          </a:p>
          <a:p>
            <a:r>
              <a:rPr lang="en-US" sz="2800" dirty="0" smtClean="0"/>
              <a:t>Would you consider her a journalist?  Why or why not?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Your Viewpoint?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543800" cy="4525963"/>
          </a:xfrm>
        </p:spPr>
        <p:txBody>
          <a:bodyPr>
            <a:normAutofit/>
          </a:bodyPr>
          <a:lstStyle/>
          <a:p>
            <a:pPr eaLnBrk="1" hangingPunct="1">
              <a:spcBef>
                <a:spcPts val="700"/>
              </a:spcBef>
            </a:pPr>
            <a:r>
              <a:rPr lang="en-US" dirty="0" smtClean="0"/>
              <a:t>24/7 news cycle—</a:t>
            </a:r>
          </a:p>
          <a:p>
            <a:pPr lvl="1">
              <a:spcBef>
                <a:spcPts val="700"/>
              </a:spcBef>
            </a:pPr>
            <a:r>
              <a:rPr lang="en-US" dirty="0" smtClean="0"/>
              <a:t>People can access news from the Internet at any time, from anywhere.</a:t>
            </a:r>
          </a:p>
          <a:p>
            <a:pPr eaLnBrk="1" hangingPunct="1">
              <a:spcBef>
                <a:spcPts val="700"/>
              </a:spcBef>
            </a:pPr>
            <a:r>
              <a:rPr lang="en-US" dirty="0" smtClean="0"/>
              <a:t>Convergence</a:t>
            </a:r>
          </a:p>
          <a:p>
            <a:pPr eaLnBrk="1" hangingPunct="1">
              <a:spcBef>
                <a:spcPts val="700"/>
              </a:spcBef>
            </a:pPr>
            <a:r>
              <a:rPr lang="en-US" dirty="0" smtClean="0"/>
              <a:t>Modular content</a:t>
            </a: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Elements of Producing </a:t>
            </a:r>
            <a:br>
              <a:rPr lang="en-US" dirty="0" smtClean="0"/>
            </a:br>
            <a:r>
              <a:rPr lang="en-US" dirty="0" smtClean="0"/>
              <a:t>Online Journalism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4676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Combining of media:</a:t>
            </a:r>
          </a:p>
          <a:p>
            <a:pPr lvl="1"/>
            <a:r>
              <a:rPr lang="en-US" dirty="0" smtClean="0"/>
              <a:t>For example, fusion of video, text and sound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Merging of media organizations:</a:t>
            </a:r>
          </a:p>
          <a:p>
            <a:pPr lvl="1"/>
            <a:r>
              <a:rPr lang="en-US" dirty="0" smtClean="0"/>
              <a:t>For example, a newspaper and a television station combine their news-gathering resources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Convergence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525963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sz="3000" dirty="0" smtClean="0"/>
              <a:t>News organizations no longer work toward just one product per day (one newspaper or broadcast).</a:t>
            </a:r>
          </a:p>
          <a:p>
            <a:pPr>
              <a:spcBef>
                <a:spcPts val="700"/>
              </a:spcBef>
            </a:pPr>
            <a:r>
              <a:rPr lang="en-US" sz="3000" dirty="0" smtClean="0"/>
              <a:t>Content needs to be constantly changed and updated.</a:t>
            </a:r>
          </a:p>
          <a:p>
            <a:pPr>
              <a:spcBef>
                <a:spcPts val="700"/>
              </a:spcBef>
            </a:pPr>
            <a:r>
              <a:rPr lang="en-US" sz="3000" dirty="0" smtClean="0"/>
              <a:t>Content takes a modular form</a:t>
            </a:r>
            <a:endParaRPr lang="en-US" sz="2600" dirty="0" smtClean="0"/>
          </a:p>
          <a:p>
            <a:pPr>
              <a:spcBef>
                <a:spcPts val="700"/>
              </a:spcBef>
            </a:pPr>
            <a:r>
              <a:rPr lang="en-US" sz="3000" dirty="0" smtClean="0"/>
              <a:t>Content management system (CMS) </a:t>
            </a:r>
            <a:r>
              <a:rPr lang="en-US" sz="3000" dirty="0" smtClean="0"/>
              <a:t>software used</a:t>
            </a:r>
            <a:endParaRPr lang="en-US" sz="3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Content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828800"/>
            <a:ext cx="5791200" cy="45720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>
                <a:latin typeface="+mn-lt"/>
                <a:cs typeface="Arial" charset="0"/>
              </a:rPr>
              <a:t>News aggregators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err="1" smtClean="0">
                <a:latin typeface="+mn-lt"/>
                <a:cs typeface="Arial" charset="0"/>
              </a:rPr>
              <a:t>Hyperlocal</a:t>
            </a:r>
            <a:r>
              <a:rPr lang="en-US" dirty="0" smtClean="0">
                <a:latin typeface="+mn-lt"/>
                <a:cs typeface="Arial" charset="0"/>
              </a:rPr>
              <a:t> sites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>
                <a:latin typeface="+mn-lt"/>
                <a:cs typeface="Arial" charset="0"/>
              </a:rPr>
              <a:t>Blogs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>
                <a:latin typeface="+mn-lt"/>
                <a:cs typeface="Arial" charset="0"/>
              </a:rPr>
              <a:t>Content for other devices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Alternate Journalistic Forms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0">
      <a:dk1>
        <a:sysClr val="windowText" lastClr="000000"/>
      </a:dk1>
      <a:lt1>
        <a:sysClr val="window" lastClr="FFFFFF"/>
      </a:lt1>
      <a:dk2>
        <a:srgbClr val="3667C4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577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Chapter 2</vt:lpstr>
      <vt:lpstr>Chapter Overview</vt:lpstr>
      <vt:lpstr>Where Do Online Journalists Work?</vt:lpstr>
      <vt:lpstr>Independent News Sites</vt:lpstr>
      <vt:lpstr>What’s Your Viewpoint? </vt:lpstr>
      <vt:lpstr>Elements of Producing  Online Journalism</vt:lpstr>
      <vt:lpstr>Convergence</vt:lpstr>
      <vt:lpstr>Modular Content</vt:lpstr>
      <vt:lpstr>Alternate Journalistic Forms</vt:lpstr>
      <vt:lpstr>Example of a Hyperlocal Site </vt:lpstr>
      <vt:lpstr>Blogs’ Contribution  to the Journalistic Discourse</vt:lpstr>
      <vt:lpstr>Case Study— The Washington Post</vt:lpstr>
      <vt:lpstr>Challenges at the Washington Post</vt:lpstr>
      <vt:lpstr>Case Study— The Dispatch Printing Company  </vt:lpstr>
      <vt:lpstr>Case Study— 13abc.com and WTVG-TV</vt:lpstr>
      <vt:lpstr>What Is Your Viewpoint?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edit2</dc:creator>
  <cp:lastModifiedBy>gay</cp:lastModifiedBy>
  <cp:revision>36</cp:revision>
  <dcterms:created xsi:type="dcterms:W3CDTF">2008-05-08T22:15:54Z</dcterms:created>
  <dcterms:modified xsi:type="dcterms:W3CDTF">2011-08-05T16:35:26Z</dcterms:modified>
</cp:coreProperties>
</file>