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75" r:id="rId2"/>
    <p:sldId id="257" r:id="rId3"/>
    <p:sldId id="258" r:id="rId4"/>
    <p:sldId id="276" r:id="rId5"/>
    <p:sldId id="260" r:id="rId6"/>
    <p:sldId id="265" r:id="rId7"/>
    <p:sldId id="261" r:id="rId8"/>
    <p:sldId id="263" r:id="rId9"/>
    <p:sldId id="278" r:id="rId10"/>
    <p:sldId id="264" r:id="rId11"/>
    <p:sldId id="266" r:id="rId12"/>
    <p:sldId id="279" r:id="rId13"/>
    <p:sldId id="283" r:id="rId14"/>
    <p:sldId id="280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84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434" y="8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BBA2-AFC6-4D71-ABB5-90C036F8BE9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B1955-628B-4DD2-9987-67F877D1B7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BBA2-AFC6-4D71-ABB5-90C036F8BE9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B1955-628B-4DD2-9987-67F877D1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BBA2-AFC6-4D71-ABB5-90C036F8BE9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B1955-628B-4DD2-9987-67F877D1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/>
          </a:bodyPr>
          <a:lstStyle>
            <a:lvl1pPr>
              <a:defRPr sz="4100">
                <a:solidFill>
                  <a:schemeClr val="bg1">
                    <a:lumMod val="40000"/>
                    <a:lumOff val="60000"/>
                  </a:schemeClr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700"/>
              </a:spcBef>
              <a:buClr>
                <a:schemeClr val="accent6"/>
              </a:buClr>
              <a:defRPr>
                <a:solidFill>
                  <a:srgbClr val="000000"/>
                </a:solidFill>
              </a:defRPr>
            </a:lvl1pPr>
            <a:lvl2pPr>
              <a:spcBef>
                <a:spcPts val="700"/>
              </a:spcBef>
              <a:buClr>
                <a:srgbClr val="C00000"/>
              </a:buClr>
              <a:buFont typeface="Wingdings" pitchFamily="2" charset="2"/>
              <a:buChar char="§"/>
              <a:defRPr>
                <a:solidFill>
                  <a:srgbClr val="000000"/>
                </a:solidFill>
              </a:defRPr>
            </a:lvl2pPr>
            <a:lvl3pPr>
              <a:spcBef>
                <a:spcPts val="700"/>
              </a:spcBef>
              <a:defRPr>
                <a:solidFill>
                  <a:srgbClr val="000000"/>
                </a:solidFill>
              </a:defRPr>
            </a:lvl3pPr>
            <a:lvl4pPr>
              <a:spcBef>
                <a:spcPts val="700"/>
              </a:spcBef>
              <a:defRPr>
                <a:solidFill>
                  <a:srgbClr val="000000"/>
                </a:solidFill>
              </a:defRPr>
            </a:lvl4pPr>
            <a:lvl5pPr>
              <a:spcBef>
                <a:spcPts val="700"/>
              </a:spcBef>
              <a:defRPr>
                <a:solidFill>
                  <a:srgbClr val="000000"/>
                </a:solidFill>
              </a:defRPr>
            </a:lvl5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BBA2-AFC6-4D71-ABB5-90C036F8BE9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B1955-628B-4DD2-9987-67F877D1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BBA2-AFC6-4D71-ABB5-90C036F8BE9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B1955-628B-4DD2-9987-67F877D1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40000"/>
                    <a:lumOff val="60000"/>
                  </a:schemeClr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BBA2-AFC6-4D71-ABB5-90C036F8BE9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B1955-628B-4DD2-9987-67F877D1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BBA2-AFC6-4D71-ABB5-90C036F8BE9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B1955-628B-4DD2-9987-67F877D1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BBA2-AFC6-4D71-ABB5-90C036F8BE9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B1955-628B-4DD2-9987-67F877D1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BBA2-AFC6-4D71-ABB5-90C036F8BE9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B1955-628B-4DD2-9987-67F877D1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BBA2-AFC6-4D71-ABB5-90C036F8BE9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B1955-628B-4DD2-9987-67F877D1B7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5FFBBA2-AFC6-4D71-ABB5-90C036F8BE9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5BB1955-628B-4DD2-9987-67F877D1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0000"/>
            <a:duotone>
              <a:schemeClr val="bg2">
                <a:shade val="75000"/>
                <a:satMod val="105000"/>
              </a:schemeClr>
              <a:schemeClr val="bg2">
                <a:tint val="95000"/>
                <a:satMod val="105000"/>
              </a:schemeClr>
            </a:duotone>
            <a:lum/>
          </a:blip>
          <a:srcRect/>
          <a:tile tx="0" ty="0" sx="38000" sy="38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5FFBBA2-AFC6-4D71-ABB5-90C036F8BE9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5BB1955-628B-4DD2-9987-67F877D1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bg1">
              <a:lumMod val="40000"/>
              <a:lumOff val="6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971800"/>
            <a:ext cx="8077200" cy="1673352"/>
          </a:xfrm>
        </p:spPr>
        <p:txBody>
          <a:bodyPr>
            <a:normAutofit fontScale="90000"/>
          </a:bodyPr>
          <a:lstStyle/>
          <a:p>
            <a:r>
              <a:rPr lang="en-US" sz="48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Describing </a:t>
            </a:r>
            <a:br>
              <a:rPr lang="en-US" sz="4800" dirty="0">
                <a:solidFill>
                  <a:schemeClr val="bg1">
                    <a:lumMod val="60000"/>
                    <a:lumOff val="40000"/>
                  </a:schemeClr>
                </a:solidFill>
              </a:rPr>
            </a:br>
            <a:r>
              <a:rPr lang="en-US" sz="48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Instructional Models </a:t>
            </a:r>
            <a:br>
              <a:rPr lang="en-US" sz="4800" dirty="0">
                <a:solidFill>
                  <a:schemeClr val="bg1">
                    <a:lumMod val="60000"/>
                    <a:lumOff val="40000"/>
                  </a:schemeClr>
                </a:solidFill>
              </a:rPr>
            </a:br>
            <a:r>
              <a:rPr lang="en-US" sz="48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for Physical Education</a:t>
            </a:r>
            <a:br>
              <a:rPr lang="en-US" sz="4800" dirty="0"/>
            </a:b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828800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endParaRPr lang="en-US" sz="3800" dirty="0"/>
          </a:p>
          <a:p>
            <a:pPr algn="r">
              <a:lnSpc>
                <a:spcPct val="90000"/>
              </a:lnSpc>
            </a:pPr>
            <a:r>
              <a:rPr lang="en-US" sz="3800" dirty="0">
                <a:solidFill>
                  <a:srgbClr val="000000"/>
                </a:solidFill>
              </a:rPr>
              <a:t>Chapter 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Validation of Models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Research knowledge</a:t>
            </a:r>
          </a:p>
          <a:p>
            <a:pPr lvl="1"/>
            <a:r>
              <a:rPr lang="en-US" dirty="0"/>
              <a:t>On individual models</a:t>
            </a:r>
          </a:p>
          <a:p>
            <a:pPr lvl="1"/>
            <a:r>
              <a:rPr lang="en-US" dirty="0"/>
              <a:t>About model-based instruction in general</a:t>
            </a:r>
          </a:p>
          <a:p>
            <a:r>
              <a:rPr lang="en-US" dirty="0"/>
              <a:t>Craft knowledge</a:t>
            </a:r>
          </a:p>
          <a:p>
            <a:pPr lvl="1"/>
            <a:r>
              <a:rPr lang="en-US" dirty="0"/>
              <a:t>Derived from teachers’ experiences about what work or doesn’t work</a:t>
            </a:r>
          </a:p>
          <a:p>
            <a:r>
              <a:rPr lang="en-US" dirty="0"/>
              <a:t>Intuitive knowledge</a:t>
            </a:r>
          </a:p>
          <a:p>
            <a:pPr lvl="1"/>
            <a:r>
              <a:rPr lang="en-US" dirty="0"/>
              <a:t>Instinct; sometimes a model “just makes sense”</a:t>
            </a: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Teaching and Learning Features </a:t>
            </a:r>
            <a:br>
              <a:rPr lang="en-US" sz="4000" dirty="0"/>
            </a:br>
            <a:r>
              <a:rPr lang="en-US" sz="4000" dirty="0"/>
              <a:t>of the Models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Control</a:t>
            </a:r>
          </a:p>
          <a:p>
            <a:r>
              <a:rPr lang="en-US" dirty="0"/>
              <a:t>Learning tasks</a:t>
            </a:r>
          </a:p>
          <a:p>
            <a:r>
              <a:rPr lang="en-US" dirty="0"/>
              <a:t>Engagement patterns</a:t>
            </a:r>
          </a:p>
          <a:p>
            <a:r>
              <a:rPr lang="en-US" dirty="0"/>
              <a:t>Teacher and student roles and  responsibilities</a:t>
            </a:r>
          </a:p>
          <a:p>
            <a:r>
              <a:rPr lang="en-US" dirty="0"/>
              <a:t>Verification of instructional processes</a:t>
            </a:r>
          </a:p>
          <a:p>
            <a:r>
              <a:rPr lang="en-US" dirty="0"/>
              <a:t>Assessment of learning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Control Profile for Key </a:t>
            </a:r>
            <a:br>
              <a:rPr lang="en-US" sz="4400" dirty="0"/>
            </a:br>
            <a:r>
              <a:rPr lang="en-US" sz="4400" dirty="0"/>
              <a:t>Instructional Operations</a:t>
            </a:r>
            <a:endParaRPr lang="en-US" dirty="0"/>
          </a:p>
        </p:txBody>
      </p:sp>
      <p:pic>
        <p:nvPicPr>
          <p:cNvPr id="5" name="Picture 4" descr="2.5.png"/>
          <p:cNvPicPr>
            <a:picLocks noChangeAspect="1"/>
          </p:cNvPicPr>
          <p:nvPr/>
        </p:nvPicPr>
        <p:blipFill>
          <a:blip r:embed="rId2" cstate="print"/>
          <a:srcRect t="10345" b="3448"/>
          <a:stretch>
            <a:fillRect/>
          </a:stretch>
        </p:blipFill>
        <p:spPr>
          <a:xfrm>
            <a:off x="304801" y="1905000"/>
            <a:ext cx="8458199" cy="457200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Point of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How would you approach the issue of teaching a class of students with varying abilities to make sure:</a:t>
            </a:r>
          </a:p>
          <a:p>
            <a:r>
              <a:rPr lang="en-US" sz="2800" dirty="0"/>
              <a:t>Students who learn quickly aren’t bored?</a:t>
            </a:r>
          </a:p>
          <a:p>
            <a:r>
              <a:rPr lang="en-US" sz="2800" dirty="0"/>
              <a:t>Students who may need extra attention aren’t left behind?</a:t>
            </a: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Inclusiveness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1"/>
            <a:ext cx="8763000" cy="5105400"/>
          </a:xfrm>
        </p:spPr>
        <p:txBody>
          <a:bodyPr>
            <a:normAutofit/>
          </a:bodyPr>
          <a:lstStyle/>
          <a:p>
            <a:r>
              <a:rPr lang="en-US" i="1" dirty="0"/>
              <a:t>Inclusive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Any class that contains students with differing characteristics, needs, and abilities, all trying to learn at the same time.</a:t>
            </a:r>
          </a:p>
          <a:p>
            <a:r>
              <a:rPr lang="en-US" dirty="0"/>
              <a:t>Dilemmas for teachers:  </a:t>
            </a:r>
          </a:p>
          <a:p>
            <a:pPr lvl="1"/>
            <a:r>
              <a:rPr lang="en-US" dirty="0"/>
              <a:t>By addressing the needs of one or more groups of students, they may reduce the opportunity for other students to learn content.</a:t>
            </a:r>
          </a:p>
          <a:p>
            <a:pPr lvl="1"/>
            <a:r>
              <a:rPr lang="en-US" dirty="0"/>
              <a:t>Must determine if and how a model can be adapted to meet all students’ needs.</a:t>
            </a: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987552"/>
          </a:xfrm>
        </p:spPr>
        <p:txBody>
          <a:bodyPr>
            <a:normAutofit fontScale="90000"/>
          </a:bodyPr>
          <a:lstStyle/>
          <a:p>
            <a:br>
              <a:rPr lang="en-US" sz="5000" dirty="0"/>
            </a:br>
            <a:r>
              <a:rPr lang="en-US" sz="5000" dirty="0"/>
              <a:t>Learning Tasks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828800"/>
            <a:ext cx="6019800" cy="4625609"/>
          </a:xfrm>
        </p:spPr>
        <p:txBody>
          <a:bodyPr/>
          <a:lstStyle/>
          <a:p>
            <a:r>
              <a:rPr lang="en-US" dirty="0"/>
              <a:t>Task presentation </a:t>
            </a:r>
          </a:p>
          <a:p>
            <a:pPr lvl="1"/>
            <a:r>
              <a:rPr lang="en-US" dirty="0"/>
              <a:t>What will be learned?</a:t>
            </a:r>
          </a:p>
          <a:p>
            <a:r>
              <a:rPr lang="en-US" dirty="0"/>
              <a:t>Task structure </a:t>
            </a:r>
          </a:p>
          <a:p>
            <a:pPr lvl="1"/>
            <a:r>
              <a:rPr lang="en-US" dirty="0"/>
              <a:t>How will the learning task be set up?</a:t>
            </a:r>
          </a:p>
          <a:p>
            <a:r>
              <a:rPr lang="en-US" dirty="0"/>
              <a:t>Content progression </a:t>
            </a:r>
          </a:p>
          <a:p>
            <a:pPr lvl="1"/>
            <a:r>
              <a:rPr lang="en-US" dirty="0"/>
              <a:t>When is it time to change learning tasks?</a:t>
            </a: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Active and Passive Engagement </a:t>
            </a:r>
            <a:br>
              <a:rPr lang="en-US" dirty="0"/>
            </a:br>
            <a:r>
              <a:rPr lang="en-US" dirty="0"/>
              <a:t>in Physical Education</a:t>
            </a:r>
          </a:p>
        </p:txBody>
      </p:sp>
      <p:pic>
        <p:nvPicPr>
          <p:cNvPr id="5" name="Picture 4" descr="2.6.png"/>
          <p:cNvPicPr>
            <a:picLocks noChangeAspect="1"/>
          </p:cNvPicPr>
          <p:nvPr/>
        </p:nvPicPr>
        <p:blipFill>
          <a:blip r:embed="rId2" cstate="print"/>
          <a:srcRect l="1011" t="11911" r="946" b="4000"/>
          <a:stretch>
            <a:fillRect/>
          </a:stretch>
        </p:blipFill>
        <p:spPr>
          <a:xfrm>
            <a:off x="228600" y="2057400"/>
            <a:ext cx="8763000" cy="3974969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Ways to Monitor </a:t>
            </a:r>
            <a:br>
              <a:rPr lang="en-US" dirty="0"/>
            </a:br>
            <a:r>
              <a:rPr lang="en-US" dirty="0"/>
              <a:t>Teaching and Learning Benchmarks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75191"/>
            <a:ext cx="8001000" cy="4625609"/>
          </a:xfrm>
        </p:spPr>
        <p:txBody>
          <a:bodyPr/>
          <a:lstStyle/>
          <a:p>
            <a:r>
              <a:rPr lang="en-US" dirty="0"/>
              <a:t>Systematic analysis of teaching and learning behaviors in class</a:t>
            </a:r>
          </a:p>
          <a:p>
            <a:r>
              <a:rPr lang="en-US" dirty="0"/>
              <a:t>Checklists</a:t>
            </a:r>
          </a:p>
          <a:p>
            <a:r>
              <a:rPr lang="en-US" dirty="0"/>
              <a:t>Ratings scales</a:t>
            </a:r>
          </a:p>
          <a:p>
            <a:r>
              <a:rPr lang="en-US" dirty="0"/>
              <a:t>Rubrics</a:t>
            </a:r>
          </a:p>
          <a:p>
            <a:r>
              <a:rPr lang="en-US" dirty="0"/>
              <a:t>Written student assessments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Assessment of Learning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standards or learning outcomes will be assessed?</a:t>
            </a:r>
          </a:p>
          <a:p>
            <a:r>
              <a:rPr lang="en-US"/>
              <a:t>When will they be assessed?</a:t>
            </a:r>
          </a:p>
          <a:p>
            <a:r>
              <a:rPr lang="en-US"/>
              <a:t>What assessment techniques are valid?</a:t>
            </a:r>
          </a:p>
          <a:p>
            <a:r>
              <a:rPr lang="en-US"/>
              <a:t>Is the assessment procedure practical?</a:t>
            </a:r>
          </a:p>
          <a:p>
            <a:r>
              <a:rPr lang="en-US"/>
              <a:t>Can the outcomes be assessed with authentic techniques?</a:t>
            </a: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Needs and Modifications of the Models for Effective Implementation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752601"/>
            <a:ext cx="6172200" cy="4800600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en-US" dirty="0"/>
              <a:t>Teacher expertise</a:t>
            </a:r>
          </a:p>
          <a:p>
            <a:pPr>
              <a:lnSpc>
                <a:spcPct val="105000"/>
              </a:lnSpc>
            </a:pPr>
            <a:r>
              <a:rPr lang="en-US" dirty="0"/>
              <a:t>Key teaching skills</a:t>
            </a:r>
          </a:p>
          <a:p>
            <a:pPr>
              <a:lnSpc>
                <a:spcPct val="105000"/>
              </a:lnSpc>
            </a:pPr>
            <a:r>
              <a:rPr lang="en-US" dirty="0"/>
              <a:t>Contextual requirements</a:t>
            </a:r>
          </a:p>
          <a:p>
            <a:pPr>
              <a:lnSpc>
                <a:spcPct val="105000"/>
              </a:lnSpc>
            </a:pPr>
            <a:r>
              <a:rPr lang="en-US" dirty="0"/>
              <a:t>Contextual modifications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8229600" cy="1371600"/>
          </a:xfrm>
        </p:spPr>
        <p:txBody>
          <a:bodyPr>
            <a:normAutofit/>
          </a:bodyPr>
          <a:lstStyle/>
          <a:p>
            <a:r>
              <a:rPr lang="en-US" sz="4100" dirty="0"/>
              <a:t>Advantages of Using </a:t>
            </a:r>
            <a:br>
              <a:rPr lang="en-US" sz="4100" dirty="0"/>
            </a:br>
            <a:r>
              <a:rPr lang="en-US" sz="4100" dirty="0"/>
              <a:t>Model-Based Instruction in PE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458200" cy="48006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15000"/>
              </a:spcBef>
            </a:pPr>
            <a:r>
              <a:rPr lang="en-US" dirty="0"/>
              <a:t>Provides an overall plan and coherent approach to teaching and learning</a:t>
            </a:r>
          </a:p>
          <a:p>
            <a:pPr>
              <a:lnSpc>
                <a:spcPct val="90000"/>
              </a:lnSpc>
              <a:spcBef>
                <a:spcPct val="15000"/>
              </a:spcBef>
            </a:pPr>
            <a:r>
              <a:rPr lang="en-US" dirty="0"/>
              <a:t>Clarifies learning domain priorities and domain interactions</a:t>
            </a:r>
          </a:p>
          <a:p>
            <a:pPr>
              <a:lnSpc>
                <a:spcPct val="90000"/>
              </a:lnSpc>
              <a:spcBef>
                <a:spcPct val="15000"/>
              </a:spcBef>
            </a:pPr>
            <a:r>
              <a:rPr lang="en-US" dirty="0"/>
              <a:t>Provides an instructional theme</a:t>
            </a:r>
          </a:p>
          <a:p>
            <a:pPr>
              <a:lnSpc>
                <a:spcPct val="90000"/>
              </a:lnSpc>
              <a:spcBef>
                <a:spcPct val="15000"/>
              </a:spcBef>
            </a:pPr>
            <a:r>
              <a:rPr lang="en-US" dirty="0"/>
              <a:t>Allows teacher and students to understand current and upcoming events</a:t>
            </a:r>
          </a:p>
          <a:p>
            <a:pPr>
              <a:lnSpc>
                <a:spcPct val="90000"/>
              </a:lnSpc>
              <a:spcBef>
                <a:spcPct val="15000"/>
              </a:spcBef>
            </a:pPr>
            <a:r>
              <a:rPr lang="en-US" dirty="0"/>
              <a:t>Provides a unified theoretical framework</a:t>
            </a:r>
          </a:p>
          <a:p>
            <a:pPr algn="r">
              <a:lnSpc>
                <a:spcPct val="90000"/>
              </a:lnSpc>
              <a:spcBef>
                <a:spcPct val="15000"/>
              </a:spcBef>
              <a:buFont typeface="Wingdings" pitchFamily="2" charset="2"/>
              <a:buNone/>
            </a:pPr>
            <a:r>
              <a:rPr lang="en-US" dirty="0"/>
              <a:t>						</a:t>
            </a:r>
            <a:r>
              <a:rPr lang="en-US" sz="2400" i="1" dirty="0"/>
              <a:t>(continued)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Process for Selecting </a:t>
            </a:r>
            <a:br>
              <a:rPr lang="en-US" sz="4000"/>
            </a:br>
            <a:r>
              <a:rPr lang="en-US" sz="4000"/>
              <a:t>an Instructional Model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 I want my students to learn?</a:t>
            </a:r>
          </a:p>
          <a:p>
            <a:r>
              <a:rPr lang="en-US" dirty="0"/>
              <a:t>What are my domain priorities?</a:t>
            </a:r>
          </a:p>
          <a:p>
            <a:r>
              <a:rPr lang="en-US" dirty="0"/>
              <a:t>Which models have those same priorities?</a:t>
            </a:r>
          </a:p>
          <a:p>
            <a:r>
              <a:rPr lang="en-US" dirty="0"/>
              <a:t>What are the contextual requirements?</a:t>
            </a:r>
          </a:p>
          <a:p>
            <a:r>
              <a:rPr lang="en-US" dirty="0"/>
              <a:t>How well does my context meet those requirements?</a:t>
            </a:r>
          </a:p>
          <a:p>
            <a:pPr algn="r">
              <a:buFont typeface="Wingdings" pitchFamily="2" charset="2"/>
              <a:buNone/>
            </a:pPr>
            <a:r>
              <a:rPr lang="en-US" dirty="0"/>
              <a:t>						</a:t>
            </a:r>
            <a:r>
              <a:rPr lang="en-US" sz="2400" i="1" dirty="0"/>
              <a:t>(continued)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544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Selecting an </a:t>
            </a:r>
            <a:br>
              <a:rPr lang="en-US" sz="4000" dirty="0"/>
            </a:br>
            <a:r>
              <a:rPr lang="en-US" sz="4000" dirty="0"/>
              <a:t>Instructional Model, </a:t>
            </a:r>
            <a:r>
              <a:rPr lang="en-US" sz="2400" dirty="0"/>
              <a:t>continued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the teacher and student prerequisites for the remaining models?</a:t>
            </a:r>
          </a:p>
          <a:p>
            <a:r>
              <a:rPr lang="en-US" dirty="0"/>
              <a:t>Do my students and I have enough of those prerequisites?</a:t>
            </a:r>
          </a:p>
          <a:p>
            <a:r>
              <a:rPr lang="en-US" dirty="0"/>
              <a:t>What modifications will I need to make for each model?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Point of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At this stage of the course, what are your thoughts about teaching with instructional models? </a:t>
            </a:r>
          </a:p>
          <a:p>
            <a:r>
              <a:rPr lang="en-US" dirty="0"/>
              <a:t>Does this approach appear to conflict with, or complement, your philosophy of teaching?</a:t>
            </a:r>
          </a:p>
          <a:p>
            <a:r>
              <a:rPr lang="en-US" dirty="0"/>
              <a:t>How do your thoughts compare with other students in your class? Do you think students around the country will think similarly?  </a:t>
            </a:r>
            <a:r>
              <a:rPr lang="en-US"/>
              <a:t>Differently?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600" dirty="0"/>
              <a:t>Advantages of Using </a:t>
            </a:r>
            <a:br>
              <a:rPr lang="en-US" sz="4600" dirty="0"/>
            </a:br>
            <a:r>
              <a:rPr lang="en-US" sz="4600" dirty="0"/>
              <a:t>Model-Based Instruction, </a:t>
            </a:r>
            <a:r>
              <a:rPr lang="en-US" sz="2700" dirty="0"/>
              <a:t>continued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75191"/>
            <a:ext cx="8534400" cy="4625609"/>
          </a:xfrm>
        </p:spPr>
        <p:txBody>
          <a:bodyPr/>
          <a:lstStyle/>
          <a:p>
            <a:pPr>
              <a:lnSpc>
                <a:spcPct val="95000"/>
              </a:lnSpc>
              <a:spcBef>
                <a:spcPts val="700"/>
              </a:spcBef>
            </a:pPr>
            <a:r>
              <a:rPr lang="en-US" dirty="0"/>
              <a:t>Has research support</a:t>
            </a:r>
          </a:p>
          <a:p>
            <a:pPr>
              <a:lnSpc>
                <a:spcPct val="95000"/>
              </a:lnSpc>
              <a:spcBef>
                <a:spcPts val="700"/>
              </a:spcBef>
            </a:pPr>
            <a:r>
              <a:rPr lang="en-US" dirty="0"/>
              <a:t>Promotes a technical language for teachers</a:t>
            </a:r>
          </a:p>
          <a:p>
            <a:pPr>
              <a:lnSpc>
                <a:spcPct val="95000"/>
              </a:lnSpc>
              <a:spcBef>
                <a:spcPts val="700"/>
              </a:spcBef>
            </a:pPr>
            <a:r>
              <a:rPr lang="en-US" dirty="0"/>
              <a:t>Verifies the relationship between teaching and learning </a:t>
            </a:r>
          </a:p>
          <a:p>
            <a:pPr>
              <a:lnSpc>
                <a:spcPct val="95000"/>
              </a:lnSpc>
            </a:pPr>
            <a:r>
              <a:rPr lang="en-US" dirty="0"/>
              <a:t>Allows for assessments that are more valid  </a:t>
            </a:r>
          </a:p>
          <a:p>
            <a:pPr>
              <a:lnSpc>
                <a:spcPct val="95000"/>
              </a:lnSpc>
              <a:spcBef>
                <a:spcPts val="700"/>
              </a:spcBef>
            </a:pPr>
            <a:r>
              <a:rPr lang="en-US" dirty="0"/>
              <a:t>Encourages teacher decision making</a:t>
            </a:r>
          </a:p>
          <a:p>
            <a:pPr>
              <a:lnSpc>
                <a:spcPct val="95000"/>
              </a:lnSpc>
              <a:spcBef>
                <a:spcPts val="700"/>
              </a:spcBef>
            </a:pPr>
            <a:r>
              <a:rPr lang="en-US" dirty="0"/>
              <a:t>Promotes specific standards and learning outcomes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Framework for </a:t>
            </a:r>
            <a:br>
              <a:rPr lang="en-US" dirty="0"/>
            </a:br>
            <a:r>
              <a:rPr lang="en-US" dirty="0"/>
              <a:t>Describing Instructional Models</a:t>
            </a:r>
          </a:p>
        </p:txBody>
      </p:sp>
      <p:pic>
        <p:nvPicPr>
          <p:cNvPr id="5" name="Picture 4" descr="2.1.png"/>
          <p:cNvPicPr>
            <a:picLocks noChangeAspect="1"/>
          </p:cNvPicPr>
          <p:nvPr/>
        </p:nvPicPr>
        <p:blipFill>
          <a:blip r:embed="rId2" cstate="print"/>
          <a:srcRect l="250" t="14035" r="1084" b="3509"/>
          <a:stretch>
            <a:fillRect/>
          </a:stretch>
        </p:blipFill>
        <p:spPr>
          <a:xfrm>
            <a:off x="381000" y="2057400"/>
            <a:ext cx="8409562" cy="434340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/>
              <a:t>Foundations of the Models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700"/>
              </a:spcBef>
            </a:pPr>
            <a:r>
              <a:rPr lang="en-US" dirty="0"/>
              <a:t>Theory and rationale</a:t>
            </a:r>
          </a:p>
          <a:p>
            <a:pPr>
              <a:spcBef>
                <a:spcPts val="700"/>
              </a:spcBef>
            </a:pPr>
            <a:r>
              <a:rPr lang="en-US" dirty="0"/>
              <a:t>Assumptions about teaching and learning</a:t>
            </a:r>
          </a:p>
          <a:p>
            <a:pPr>
              <a:spcBef>
                <a:spcPts val="700"/>
              </a:spcBef>
            </a:pPr>
            <a:r>
              <a:rPr lang="en-US" dirty="0"/>
              <a:t>Theme</a:t>
            </a:r>
          </a:p>
          <a:p>
            <a:pPr>
              <a:spcBef>
                <a:spcPts val="700"/>
              </a:spcBef>
            </a:pPr>
            <a:r>
              <a:rPr lang="en-US" dirty="0"/>
              <a:t>Learning domain priorities and interactions</a:t>
            </a:r>
          </a:p>
          <a:p>
            <a:pPr>
              <a:spcBef>
                <a:spcPts val="700"/>
              </a:spcBef>
            </a:pPr>
            <a:r>
              <a:rPr lang="en-US" dirty="0"/>
              <a:t>Student developmental requirements</a:t>
            </a:r>
          </a:p>
          <a:p>
            <a:pPr>
              <a:spcBef>
                <a:spcPts val="700"/>
              </a:spcBef>
            </a:pPr>
            <a:r>
              <a:rPr lang="en-US" dirty="0"/>
              <a:t>Validation of the model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/>
              <a:t>Learning Domains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8763000" cy="5105400"/>
          </a:xfrm>
        </p:spPr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i="1" dirty="0"/>
              <a:t>domain</a:t>
            </a:r>
            <a:r>
              <a:rPr lang="en-US" dirty="0"/>
              <a:t> is a category of related learning outcomes:</a:t>
            </a:r>
          </a:p>
          <a:p>
            <a:pPr lvl="1"/>
            <a:r>
              <a:rPr lang="en-US" dirty="0"/>
              <a:t>Cognitive</a:t>
            </a:r>
          </a:p>
          <a:p>
            <a:pPr lvl="1"/>
            <a:r>
              <a:rPr lang="en-US" dirty="0"/>
              <a:t>Psychomotor</a:t>
            </a:r>
          </a:p>
          <a:p>
            <a:pPr lvl="1"/>
            <a:r>
              <a:rPr lang="en-US" dirty="0"/>
              <a:t>Affective</a:t>
            </a:r>
          </a:p>
          <a:p>
            <a:pPr marL="438912" lvl="1" indent="-320040">
              <a:spcBef>
                <a:spcPts val="1200"/>
              </a:spcBef>
              <a:buClr>
                <a:schemeClr val="accent6"/>
              </a:buClr>
              <a:buSzPct val="80000"/>
              <a:buFont typeface="Wingdings 2"/>
              <a:buChar char=""/>
            </a:pPr>
            <a:r>
              <a:rPr lang="en-US" sz="3200" i="1" dirty="0"/>
              <a:t>Domain interaction</a:t>
            </a:r>
            <a:r>
              <a:rPr lang="en-US" sz="3200" dirty="0"/>
              <a:t>: Emphasis is placed directly on one domain, but learning occurs in one or more of the other domains at the same time.</a:t>
            </a:r>
          </a:p>
          <a:p>
            <a:endParaRPr lang="en-U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458200" cy="1371600"/>
          </a:xfrm>
        </p:spPr>
        <p:txBody>
          <a:bodyPr>
            <a:normAutofit/>
          </a:bodyPr>
          <a:lstStyle/>
          <a:p>
            <a:r>
              <a:rPr lang="en-US" dirty="0"/>
              <a:t>Developmentally Appropriate Instruction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343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Matches student readiness in four areas:</a:t>
            </a:r>
          </a:p>
          <a:p>
            <a:pPr marL="633222" indent="-514350">
              <a:buFont typeface="+mj-lt"/>
              <a:buAutoNum type="arabicPeriod"/>
            </a:pPr>
            <a:r>
              <a:rPr lang="en-US" sz="2800" dirty="0"/>
              <a:t>Comprehension of verbal, written, and modeled information</a:t>
            </a:r>
          </a:p>
          <a:p>
            <a:pPr marL="633222" indent="-514350">
              <a:buFont typeface="+mj-lt"/>
              <a:buAutoNum type="arabicPeriod"/>
            </a:pPr>
            <a:r>
              <a:rPr lang="en-US" sz="2800" dirty="0"/>
              <a:t>Decision making and responsibility</a:t>
            </a:r>
          </a:p>
          <a:p>
            <a:pPr marL="633222" indent="-514350">
              <a:buFont typeface="+mj-lt"/>
              <a:buAutoNum type="arabicPeriod"/>
            </a:pPr>
            <a:r>
              <a:rPr lang="en-US" sz="2800" dirty="0"/>
              <a:t>Social/emotional maturity</a:t>
            </a:r>
          </a:p>
          <a:p>
            <a:pPr marL="633222" indent="-514350">
              <a:buFont typeface="+mj-lt"/>
              <a:buAutoNum type="arabicPeriod"/>
            </a:pPr>
            <a:r>
              <a:rPr lang="en-US" sz="2800" dirty="0"/>
              <a:t>Prerequisite knowledge and physical ability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Student Learning Preferences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8153400" cy="4724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Different models use different teaching strategies and appeal to different types of students:</a:t>
            </a:r>
          </a:p>
          <a:p>
            <a:pPr>
              <a:spcBef>
                <a:spcPct val="15000"/>
              </a:spcBef>
            </a:pPr>
            <a:r>
              <a:rPr lang="en-US" sz="2800" dirty="0"/>
              <a:t>Collaborative / competitive</a:t>
            </a:r>
          </a:p>
          <a:p>
            <a:pPr>
              <a:spcBef>
                <a:spcPct val="15000"/>
              </a:spcBef>
            </a:pPr>
            <a:r>
              <a:rPr lang="en-US" sz="2800" dirty="0"/>
              <a:t>Participant / avoidant</a:t>
            </a:r>
          </a:p>
          <a:p>
            <a:pPr>
              <a:spcBef>
                <a:spcPct val="15000"/>
              </a:spcBef>
            </a:pPr>
            <a:r>
              <a:rPr lang="en-US" sz="2800" dirty="0"/>
              <a:t>Independent / dependent</a:t>
            </a: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Student Learning Preferences</a:t>
            </a:r>
            <a:br>
              <a:rPr lang="en-US" dirty="0"/>
            </a:br>
            <a:r>
              <a:rPr lang="en-US" sz="2400" dirty="0"/>
              <a:t>(Adapted from Reichmann &amp; </a:t>
            </a:r>
            <a:r>
              <a:rPr lang="en-US" sz="2400" dirty="0" err="1"/>
              <a:t>Grasha</a:t>
            </a:r>
            <a:r>
              <a:rPr lang="en-US" sz="2400" dirty="0"/>
              <a:t>, 1974)</a:t>
            </a:r>
          </a:p>
        </p:txBody>
      </p:sp>
      <p:pic>
        <p:nvPicPr>
          <p:cNvPr id="5" name="Picture 4" descr="2.3.png"/>
          <p:cNvPicPr>
            <a:picLocks noChangeAspect="1"/>
          </p:cNvPicPr>
          <p:nvPr/>
        </p:nvPicPr>
        <p:blipFill>
          <a:blip r:embed="rId2" cstate="print"/>
          <a:srcRect t="8994" r="1428" b="2570"/>
          <a:stretch>
            <a:fillRect/>
          </a:stretch>
        </p:blipFill>
        <p:spPr>
          <a:xfrm>
            <a:off x="1676400" y="1752599"/>
            <a:ext cx="5791200" cy="495189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ustom 33">
      <a:dk1>
        <a:srgbClr val="3793AB"/>
      </a:dk1>
      <a:lt1>
        <a:sysClr val="window" lastClr="FFFFFF"/>
      </a:lt1>
      <a:dk2>
        <a:srgbClr val="D0E4A6"/>
      </a:dk2>
      <a:lt2>
        <a:srgbClr val="E7DEC9"/>
      </a:lt2>
      <a:accent1>
        <a:srgbClr val="3793AB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296C7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689</TotalTime>
  <Words>629</Words>
  <Application>Microsoft Office PowerPoint</Application>
  <PresentationFormat>On-screen Show (4:3)</PresentationFormat>
  <Paragraphs>109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Wingdings</vt:lpstr>
      <vt:lpstr>Wingdings 2</vt:lpstr>
      <vt:lpstr>Wingdings 3</vt:lpstr>
      <vt:lpstr>Module</vt:lpstr>
      <vt:lpstr>Describing  Instructional Models  for Physical Education </vt:lpstr>
      <vt:lpstr>Advantages of Using  Model-Based Instruction in PE</vt:lpstr>
      <vt:lpstr>Advantages of Using  Model-Based Instruction, continued</vt:lpstr>
      <vt:lpstr>Framework for  Describing Instructional Models</vt:lpstr>
      <vt:lpstr>Foundations of the Models</vt:lpstr>
      <vt:lpstr>Learning Domains</vt:lpstr>
      <vt:lpstr>Developmentally Appropriate Instruction</vt:lpstr>
      <vt:lpstr>Student Learning Preferences</vt:lpstr>
      <vt:lpstr>Student Learning Preferences (Adapted from Reichmann &amp; Grasha, 1974)</vt:lpstr>
      <vt:lpstr>Validation of Models</vt:lpstr>
      <vt:lpstr>Teaching and Learning Features  of the Models</vt:lpstr>
      <vt:lpstr>Control Profile for Key  Instructional Operations</vt:lpstr>
      <vt:lpstr>Your Point of View</vt:lpstr>
      <vt:lpstr>Inclusiveness</vt:lpstr>
      <vt:lpstr> Learning Tasks </vt:lpstr>
      <vt:lpstr>Active and Passive Engagement  in Physical Education</vt:lpstr>
      <vt:lpstr>Ways to Monitor  Teaching and Learning Benchmarks</vt:lpstr>
      <vt:lpstr>Assessment of Learning</vt:lpstr>
      <vt:lpstr>Needs and Modifications of the Models for Effective Implementation </vt:lpstr>
      <vt:lpstr>Process for Selecting  an Instructional Model</vt:lpstr>
      <vt:lpstr>Selecting an  Instructional Model, continued</vt:lpstr>
      <vt:lpstr>Your Point of 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gay</dc:creator>
  <cp:lastModifiedBy>Sally Scott</cp:lastModifiedBy>
  <cp:revision>56</cp:revision>
  <dcterms:created xsi:type="dcterms:W3CDTF">1601-01-01T00:00:00Z</dcterms:created>
  <dcterms:modified xsi:type="dcterms:W3CDTF">2016-08-11T21:35:12Z</dcterms:modified>
</cp:coreProperties>
</file>