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4"/>
  </p:sldMasterIdLst>
  <p:notesMasterIdLst>
    <p:notesMasterId r:id="rId52"/>
  </p:notesMasterIdLst>
  <p:handoutMasterIdLst>
    <p:handoutMasterId r:id="rId53"/>
  </p:handoutMasterIdLst>
  <p:sldIdLst>
    <p:sldId id="256" r:id="rId5"/>
    <p:sldId id="322" r:id="rId6"/>
    <p:sldId id="316" r:id="rId7"/>
    <p:sldId id="274" r:id="rId8"/>
    <p:sldId id="275" r:id="rId9"/>
    <p:sldId id="276" r:id="rId10"/>
    <p:sldId id="277" r:id="rId11"/>
    <p:sldId id="278" r:id="rId12"/>
    <p:sldId id="294" r:id="rId13"/>
    <p:sldId id="321" r:id="rId14"/>
    <p:sldId id="295"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7" r:id="rId48"/>
    <p:sldId id="314" r:id="rId49"/>
    <p:sldId id="320" r:id="rId50"/>
    <p:sldId id="319" r:id="rId5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autoAdjust="0"/>
    <p:restoredTop sz="94671" autoAdjust="0"/>
  </p:normalViewPr>
  <p:slideViewPr>
    <p:cSldViewPr>
      <p:cViewPr varScale="1">
        <p:scale>
          <a:sx n="90" d="100"/>
          <a:sy n="90" d="100"/>
        </p:scale>
        <p:origin x="1744" y="19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notesMaster" Target="notesMasters/notesMaster1.xml"/><Relationship Id="rId53" Type="http://schemas.openxmlformats.org/officeDocument/2006/relationships/handoutMaster" Target="handoutMasters/handoutMaster1.xml"/><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C2F31F3-5711-FB40-AF49-8615F89BDB25}" type="datetimeFigureOut">
              <a:rPr lang="en-US" smtClean="0"/>
              <a:t>5/16/17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8B6BFC3-B290-714A-9F16-6FB3665BD4BB}" type="slidenum">
              <a:rPr lang="en-US" smtClean="0"/>
              <a:t>‹#›</a:t>
            </a:fld>
            <a:endParaRPr lang="en-US"/>
          </a:p>
        </p:txBody>
      </p:sp>
    </p:spTree>
    <p:extLst>
      <p:ext uri="{BB962C8B-B14F-4D97-AF65-F5344CB8AC3E}">
        <p14:creationId xmlns:p14="http://schemas.microsoft.com/office/powerpoint/2010/main" val="19743160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D08FCB-6DC4-4C7E-8F92-7DB29E312DC1}" type="datetimeFigureOut">
              <a:rPr lang="en-GB" smtClean="0"/>
              <a:t>16/05/2017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D5BD18-49A4-4526-BCD1-0E60A9417CBA}" type="slidenum">
              <a:rPr lang="en-GB" smtClean="0"/>
              <a:t>‹#›</a:t>
            </a:fld>
            <a:endParaRPr lang="en-GB"/>
          </a:p>
        </p:txBody>
      </p:sp>
    </p:spTree>
    <p:extLst>
      <p:ext uri="{BB962C8B-B14F-4D97-AF65-F5344CB8AC3E}">
        <p14:creationId xmlns:p14="http://schemas.microsoft.com/office/powerpoint/2010/main" val="234891597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1D5BD18-49A4-4526-BCD1-0E60A9417CBA}" type="slidenum">
              <a:rPr lang="en-GB" smtClean="0"/>
              <a:t>1</a:t>
            </a:fld>
            <a:endParaRPr lang="en-GB"/>
          </a:p>
        </p:txBody>
      </p:sp>
    </p:spTree>
    <p:extLst>
      <p:ext uri="{BB962C8B-B14F-4D97-AF65-F5344CB8AC3E}">
        <p14:creationId xmlns:p14="http://schemas.microsoft.com/office/powerpoint/2010/main" val="3954921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a:defRPr/>
            </a:pPr>
            <a:fld id="{014D0256-353A-9343-AA26-7F9892E51C5D}" type="datetime1">
              <a:rPr lang="en-GB" smtClean="0"/>
              <a:t>16/05/2017</a:t>
            </a:fld>
            <a:endParaRPr lang="en-GB"/>
          </a:p>
        </p:txBody>
      </p:sp>
      <p:sp>
        <p:nvSpPr>
          <p:cNvPr id="17" name="Footer Placeholder 16"/>
          <p:cNvSpPr>
            <a:spLocks noGrp="1"/>
          </p:cNvSpPr>
          <p:nvPr>
            <p:ph type="ftr" sz="quarter" idx="11"/>
          </p:nvPr>
        </p:nvSpPr>
        <p:spPr/>
        <p:txBody>
          <a:bodyPr/>
          <a:lstStyle/>
          <a:p>
            <a:pPr>
              <a:defRPr/>
            </a:pPr>
            <a:r>
              <a:rPr lang="en-GB" smtClean="0"/>
              <a:t>www.rsbridger.com</a:t>
            </a:r>
            <a:endParaRPr lang="en-GB"/>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A870180E-C84C-45F2-8084-405C73B8B020}" type="slidenum">
              <a:rPr lang="en-GB" smtClean="0"/>
              <a:pPr>
                <a:defRPr/>
              </a:pPr>
              <a:t>‹#›</a:t>
            </a:fld>
            <a:endParaRPr lang="en-GB"/>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8BE21D3D-4594-BE4F-AB21-C9C3EE36C887}" type="datetime1">
              <a:rPr lang="en-GB" smtClean="0"/>
              <a:t>16/05/2017</a:t>
            </a:fld>
            <a:endParaRPr lang="en-GB"/>
          </a:p>
        </p:txBody>
      </p:sp>
      <p:sp>
        <p:nvSpPr>
          <p:cNvPr id="5" name="Footer Placeholder 4"/>
          <p:cNvSpPr>
            <a:spLocks noGrp="1"/>
          </p:cNvSpPr>
          <p:nvPr>
            <p:ph type="ftr" sz="quarter" idx="11"/>
          </p:nvPr>
        </p:nvSpPr>
        <p:spPr/>
        <p:txBody>
          <a:bodyPr/>
          <a:lstStyle/>
          <a:p>
            <a:pPr>
              <a:defRPr/>
            </a:pPr>
            <a:r>
              <a:rPr lang="en-GB" smtClean="0"/>
              <a:t>www.rsbridger.com</a:t>
            </a:r>
            <a:endParaRPr lang="en-GB"/>
          </a:p>
        </p:txBody>
      </p:sp>
      <p:sp>
        <p:nvSpPr>
          <p:cNvPr id="6" name="Slide Number Placeholder 5"/>
          <p:cNvSpPr>
            <a:spLocks noGrp="1"/>
          </p:cNvSpPr>
          <p:nvPr>
            <p:ph type="sldNum" sz="quarter" idx="12"/>
          </p:nvPr>
        </p:nvSpPr>
        <p:spPr/>
        <p:txBody>
          <a:bodyPr/>
          <a:lstStyle/>
          <a:p>
            <a:pPr>
              <a:defRPr/>
            </a:pPr>
            <a:fld id="{28CC921D-FDBB-49BF-9455-9E0C63465FF2}" type="slidenum">
              <a:rPr lang="en-GB" smtClean="0"/>
              <a:pPr>
                <a:defRPr/>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pPr>
              <a:defRPr/>
            </a:pPr>
            <a:fld id="{E4BAB5F6-696D-4706-BEBD-82F37B4114A9}" type="slidenum">
              <a:rPr lang="en-GB" smtClean="0"/>
              <a:pPr>
                <a:defRPr/>
              </a:pPr>
              <a:t>‹#›</a:t>
            </a:fld>
            <a:endParaRPr lang="en-GB"/>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A8780A1C-A20A-7F4F-8741-C4412F322768}" type="datetime1">
              <a:rPr lang="en-GB" smtClean="0"/>
              <a:t>16/05/2017</a:t>
            </a:fld>
            <a:endParaRPr lang="en-GB"/>
          </a:p>
        </p:txBody>
      </p:sp>
      <p:sp>
        <p:nvSpPr>
          <p:cNvPr id="5" name="Footer Placeholder 4"/>
          <p:cNvSpPr>
            <a:spLocks noGrp="1"/>
          </p:cNvSpPr>
          <p:nvPr>
            <p:ph type="ftr" sz="quarter" idx="11"/>
          </p:nvPr>
        </p:nvSpPr>
        <p:spPr/>
        <p:txBody>
          <a:bodyPr/>
          <a:lstStyle/>
          <a:p>
            <a:pPr>
              <a:defRPr/>
            </a:pPr>
            <a:r>
              <a:rPr lang="en-GB" smtClean="0"/>
              <a:t>www.rsbridger.com</a:t>
            </a:r>
            <a:endParaRPr lang="en-GB"/>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latin typeface="Calibri" charset="0"/>
                <a:ea typeface="Calibri" charset="0"/>
                <a:cs typeface="Calibri" charset="0"/>
              </a:defRPr>
            </a:lvl1pPr>
          </a:lstStyle>
          <a:p>
            <a:r>
              <a:rPr kumimoji="0" lang="en-US" dirty="0" smtClean="0"/>
              <a:t>Click to edit Master title style</a:t>
            </a:r>
            <a:endParaRPr kumimoji="0" lang="en-US" dirty="0"/>
          </a:p>
        </p:txBody>
      </p:sp>
      <p:sp>
        <p:nvSpPr>
          <p:cNvPr id="4" name="Date Placeholder 3"/>
          <p:cNvSpPr>
            <a:spLocks noGrp="1"/>
          </p:cNvSpPr>
          <p:nvPr>
            <p:ph type="dt" sz="half" idx="10"/>
          </p:nvPr>
        </p:nvSpPr>
        <p:spPr/>
        <p:txBody>
          <a:bodyPr/>
          <a:lstStyle/>
          <a:p>
            <a:pPr>
              <a:defRPr/>
            </a:pPr>
            <a:fld id="{545822F8-069E-174D-81FB-159D33C12E14}" type="datetime1">
              <a:rPr lang="en-GB" smtClean="0"/>
              <a:t>16/05/2017</a:t>
            </a:fld>
            <a:endParaRPr lang="en-GB"/>
          </a:p>
        </p:txBody>
      </p:sp>
      <p:sp>
        <p:nvSpPr>
          <p:cNvPr id="5" name="Footer Placeholder 4"/>
          <p:cNvSpPr>
            <a:spLocks noGrp="1"/>
          </p:cNvSpPr>
          <p:nvPr>
            <p:ph type="ftr" sz="quarter" idx="11"/>
          </p:nvPr>
        </p:nvSpPr>
        <p:spPr/>
        <p:txBody>
          <a:bodyPr/>
          <a:lstStyle/>
          <a:p>
            <a:pPr>
              <a:defRPr/>
            </a:pPr>
            <a:r>
              <a:rPr lang="en-GB" smtClean="0"/>
              <a:t>www.rsbridger.com</a:t>
            </a:r>
            <a:endParaRPr lang="en-GB"/>
          </a:p>
        </p:txBody>
      </p:sp>
      <p:sp>
        <p:nvSpPr>
          <p:cNvPr id="6" name="Slide Number Placeholder 5"/>
          <p:cNvSpPr>
            <a:spLocks noGrp="1"/>
          </p:cNvSpPr>
          <p:nvPr>
            <p:ph type="sldNum" sz="quarter" idx="12"/>
          </p:nvPr>
        </p:nvSpPr>
        <p:spPr>
          <a:xfrm>
            <a:off x="4361688" y="1026372"/>
            <a:ext cx="457200" cy="441325"/>
          </a:xfrm>
        </p:spPr>
        <p:txBody>
          <a:bodyPr/>
          <a:lstStyle/>
          <a:p>
            <a:pPr>
              <a:defRPr/>
            </a:pPr>
            <a:fld id="{7A0EAA1B-D446-45C6-BE4A-7735C1EE9952}" type="slidenum">
              <a:rPr lang="en-GB" smtClean="0"/>
              <a:pPr>
                <a:defRPr/>
              </a:pPr>
              <a:t>‹#›</a:t>
            </a:fld>
            <a:endParaRPr lang="en-GB"/>
          </a:p>
        </p:txBody>
      </p:sp>
      <p:sp>
        <p:nvSpPr>
          <p:cNvPr id="8" name="Content Placeholder 7"/>
          <p:cNvSpPr>
            <a:spLocks noGrp="1"/>
          </p:cNvSpPr>
          <p:nvPr>
            <p:ph sz="quarter" idx="1"/>
          </p:nvPr>
        </p:nvSpPr>
        <p:spPr>
          <a:xfrm>
            <a:off x="301752" y="1527048"/>
            <a:ext cx="8503920" cy="4572000"/>
          </a:xfrm>
        </p:spPr>
        <p:txBody>
          <a:bodyPr/>
          <a:lstStyle>
            <a:lvl1pPr>
              <a:defRPr>
                <a:latin typeface="Calibri" charset="0"/>
                <a:ea typeface="Calibri" charset="0"/>
                <a:cs typeface="Calibri" charset="0"/>
              </a:defRPr>
            </a:lvl1pPr>
            <a:lvl2pPr>
              <a:defRPr>
                <a:latin typeface="Calibri" charset="0"/>
                <a:ea typeface="Calibri" charset="0"/>
                <a:cs typeface="Calibri" charset="0"/>
              </a:defRPr>
            </a:lvl2pPr>
            <a:lvl3pPr>
              <a:defRPr>
                <a:latin typeface="Calibri" charset="0"/>
                <a:ea typeface="Calibri" charset="0"/>
                <a:cs typeface="Calibri" charset="0"/>
              </a:defRPr>
            </a:lvl3pPr>
            <a:lvl4pPr>
              <a:defRPr>
                <a:latin typeface="Calibri" charset="0"/>
                <a:ea typeface="Calibri" charset="0"/>
                <a:cs typeface="Calibri" charset="0"/>
              </a:defRPr>
            </a:lvl4pPr>
            <a:lvl5pPr>
              <a:defRPr>
                <a:latin typeface="Calibri" charset="0"/>
                <a:ea typeface="Calibri" charset="0"/>
                <a:cs typeface="Calibri"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pPr>
              <a:defRPr/>
            </a:pPr>
            <a:r>
              <a:rPr lang="en-GB" smtClean="0"/>
              <a:t>www.rsbridger.com</a:t>
            </a:r>
            <a:endParaRPr lang="en-GB"/>
          </a:p>
        </p:txBody>
      </p:sp>
      <p:sp>
        <p:nvSpPr>
          <p:cNvPr id="4" name="Date Placeholder 3"/>
          <p:cNvSpPr>
            <a:spLocks noGrp="1"/>
          </p:cNvSpPr>
          <p:nvPr>
            <p:ph type="dt" sz="half" idx="10"/>
          </p:nvPr>
        </p:nvSpPr>
        <p:spPr/>
        <p:txBody>
          <a:bodyPr/>
          <a:lstStyle/>
          <a:p>
            <a:pPr>
              <a:defRPr/>
            </a:pPr>
            <a:fld id="{F6B3B66F-EBEA-FF4E-BF78-0A6BE89B4FE3}" type="datetime1">
              <a:rPr lang="en-GB" smtClean="0"/>
              <a:t>16/05/2017</a:t>
            </a:fld>
            <a:endParaRPr lang="en-GB"/>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27641765-9131-4BCC-875D-3A4BEC0EB6BE}" type="slidenum">
              <a:rPr lang="en-GB" smtClean="0"/>
              <a:pPr>
                <a:defRPr/>
              </a:pPr>
              <a:t>‹#›</a:t>
            </a:fld>
            <a:endParaRPr lang="en-GB"/>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pPr>
              <a:defRPr/>
            </a:pPr>
            <a:fld id="{A72E89C3-1B27-1242-A40C-98EA65A93FC0}" type="datetime1">
              <a:rPr lang="en-GB" smtClean="0"/>
              <a:t>16/05/2017</a:t>
            </a:fld>
            <a:endParaRPr lang="en-GB"/>
          </a:p>
        </p:txBody>
      </p:sp>
      <p:sp>
        <p:nvSpPr>
          <p:cNvPr id="6" name="Footer Placeholder 5"/>
          <p:cNvSpPr>
            <a:spLocks noGrp="1"/>
          </p:cNvSpPr>
          <p:nvPr>
            <p:ph type="ftr" sz="quarter" idx="11"/>
          </p:nvPr>
        </p:nvSpPr>
        <p:spPr/>
        <p:txBody>
          <a:bodyPr/>
          <a:lstStyle/>
          <a:p>
            <a:pPr>
              <a:defRPr/>
            </a:pPr>
            <a:r>
              <a:rPr lang="en-GB" smtClean="0"/>
              <a:t>www.rsbridger.com</a:t>
            </a:r>
            <a:endParaRPr lang="en-GB"/>
          </a:p>
        </p:txBody>
      </p:sp>
      <p:sp>
        <p:nvSpPr>
          <p:cNvPr id="7" name="Slide Number Placeholder 6"/>
          <p:cNvSpPr>
            <a:spLocks noGrp="1"/>
          </p:cNvSpPr>
          <p:nvPr>
            <p:ph type="sldNum" sz="quarter" idx="12"/>
          </p:nvPr>
        </p:nvSpPr>
        <p:spPr/>
        <p:txBody>
          <a:bodyPr/>
          <a:lstStyle/>
          <a:p>
            <a:pPr>
              <a:defRPr/>
            </a:pPr>
            <a:fld id="{36F4B49D-668E-4DA3-A61C-1A3F7A9CFA14}" type="slidenum">
              <a:rPr lang="en-GB" smtClean="0"/>
              <a:pPr>
                <a:defRPr/>
              </a:pPr>
              <a:t>‹#›</a:t>
            </a:fld>
            <a:endParaRPr lang="en-GB"/>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fld id="{506D0025-CBD6-954E-942C-F0CF4F9EAD4A}" type="datetime1">
              <a:rPr lang="en-GB" smtClean="0"/>
              <a:t>16/05/2017</a:t>
            </a:fld>
            <a:endParaRPr lang="en-GB"/>
          </a:p>
        </p:txBody>
      </p:sp>
      <p:sp>
        <p:nvSpPr>
          <p:cNvPr id="8" name="Footer Placeholder 7"/>
          <p:cNvSpPr>
            <a:spLocks noGrp="1"/>
          </p:cNvSpPr>
          <p:nvPr>
            <p:ph type="ftr" sz="quarter" idx="11"/>
          </p:nvPr>
        </p:nvSpPr>
        <p:spPr>
          <a:xfrm>
            <a:off x="304800" y="6409944"/>
            <a:ext cx="3581400" cy="365760"/>
          </a:xfrm>
        </p:spPr>
        <p:txBody>
          <a:bodyPr/>
          <a:lstStyle/>
          <a:p>
            <a:pPr>
              <a:defRPr/>
            </a:pPr>
            <a:r>
              <a:rPr lang="en-GB" smtClean="0"/>
              <a:t>www.rsbridger.com</a:t>
            </a:r>
            <a:endParaRPr lang="en-GB"/>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pPr>
              <a:defRPr/>
            </a:pPr>
            <a:fld id="{2E9D505D-846B-49CE-9698-00AF237CCC94}" type="slidenum">
              <a:rPr lang="en-GB" smtClean="0"/>
              <a:pPr>
                <a:defRPr/>
              </a:pPr>
              <a:t>‹#›</a:t>
            </a:fld>
            <a:endParaRPr lang="en-GB"/>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C3F80CF0-681D-C041-89EC-ED9C699699B5}" type="datetime1">
              <a:rPr lang="en-GB" smtClean="0"/>
              <a:t>16/05/2017</a:t>
            </a:fld>
            <a:endParaRPr lang="en-GB"/>
          </a:p>
        </p:txBody>
      </p:sp>
      <p:sp>
        <p:nvSpPr>
          <p:cNvPr id="4" name="Footer Placeholder 3"/>
          <p:cNvSpPr>
            <a:spLocks noGrp="1"/>
          </p:cNvSpPr>
          <p:nvPr>
            <p:ph type="ftr" sz="quarter" idx="11"/>
          </p:nvPr>
        </p:nvSpPr>
        <p:spPr/>
        <p:txBody>
          <a:bodyPr/>
          <a:lstStyle/>
          <a:p>
            <a:pPr>
              <a:defRPr/>
            </a:pPr>
            <a:r>
              <a:rPr lang="en-GB" smtClean="0"/>
              <a:t>www.rsbridger.com</a:t>
            </a:r>
            <a:endParaRPr lang="en-GB"/>
          </a:p>
        </p:txBody>
      </p:sp>
      <p:sp>
        <p:nvSpPr>
          <p:cNvPr id="5" name="Slide Number Placeholder 4"/>
          <p:cNvSpPr>
            <a:spLocks noGrp="1"/>
          </p:cNvSpPr>
          <p:nvPr>
            <p:ph type="sldNum" sz="quarter" idx="12"/>
          </p:nvPr>
        </p:nvSpPr>
        <p:spPr>
          <a:xfrm>
            <a:off x="4343400" y="1036020"/>
            <a:ext cx="457200" cy="441325"/>
          </a:xfrm>
        </p:spPr>
        <p:txBody>
          <a:bodyPr/>
          <a:lstStyle/>
          <a:p>
            <a:pPr>
              <a:defRPr/>
            </a:pPr>
            <a:fld id="{214D4D9C-7829-4C88-8DD7-052BEB03A171}" type="slidenum">
              <a:rPr lang="en-GB" smtClean="0"/>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pPr>
              <a:defRPr/>
            </a:pPr>
            <a:fld id="{49D07EE3-58E2-2648-BB9B-5AF34CDBA13E}" type="datetime1">
              <a:rPr lang="en-GB" smtClean="0"/>
              <a:t>16/05/2017</a:t>
            </a:fld>
            <a:endParaRPr lang="en-GB"/>
          </a:p>
        </p:txBody>
      </p:sp>
      <p:sp>
        <p:nvSpPr>
          <p:cNvPr id="3" name="Footer Placeholder 2"/>
          <p:cNvSpPr>
            <a:spLocks noGrp="1"/>
          </p:cNvSpPr>
          <p:nvPr>
            <p:ph type="ftr" sz="quarter" idx="11"/>
          </p:nvPr>
        </p:nvSpPr>
        <p:spPr/>
        <p:txBody>
          <a:bodyPr/>
          <a:lstStyle/>
          <a:p>
            <a:pPr>
              <a:defRPr/>
            </a:pPr>
            <a:r>
              <a:rPr lang="en-GB" smtClean="0"/>
              <a:t>www.rsbridger.com</a:t>
            </a:r>
            <a:endParaRPr lang="en-GB"/>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pPr>
              <a:defRPr/>
            </a:pPr>
            <a:fld id="{76967DEA-713A-4A8D-88B1-632F5F321F77}" type="slidenum">
              <a:rPr lang="en-GB" smtClean="0"/>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pPr>
              <a:defRPr/>
            </a:pPr>
            <a:fld id="{66CB6438-BEFE-4554-A2C7-87FCCB5ADC01}" type="slidenum">
              <a:rPr lang="en-GB" smtClean="0"/>
              <a:pPr>
                <a:defRPr/>
              </a:pPr>
              <a:t>‹#›</a:t>
            </a:fld>
            <a:endParaRPr lang="en-GB"/>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pPr>
              <a:defRPr/>
            </a:pPr>
            <a:fld id="{B9EED16F-A2D1-7841-8F0C-579CF0B78EF1}" type="datetime1">
              <a:rPr lang="en-GB" smtClean="0"/>
              <a:t>16/05/2017</a:t>
            </a:fld>
            <a:endParaRPr lang="en-GB"/>
          </a:p>
        </p:txBody>
      </p:sp>
      <p:sp>
        <p:nvSpPr>
          <p:cNvPr id="6" name="Footer Placeholder 5"/>
          <p:cNvSpPr>
            <a:spLocks noGrp="1"/>
          </p:cNvSpPr>
          <p:nvPr>
            <p:ph type="ftr" sz="quarter" idx="11"/>
          </p:nvPr>
        </p:nvSpPr>
        <p:spPr>
          <a:xfrm>
            <a:off x="301752" y="6410848"/>
            <a:ext cx="3383280" cy="365760"/>
          </a:xfrm>
        </p:spPr>
        <p:txBody>
          <a:bodyPr/>
          <a:lstStyle/>
          <a:p>
            <a:pPr>
              <a:defRPr/>
            </a:pPr>
            <a:r>
              <a:rPr lang="en-GB" smtClean="0"/>
              <a:t>www.rsbridger.com</a:t>
            </a:r>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pPr>
              <a:defRPr/>
            </a:pPr>
            <a:fld id="{AF0DBE60-F4C8-4F42-8E0C-445A5314F67E}" type="slidenum">
              <a:rPr lang="en-GB" smtClean="0"/>
              <a:pPr>
                <a:defRPr/>
              </a:pPr>
              <a:t>‹#›</a:t>
            </a:fld>
            <a:endParaRPr lang="en-GB"/>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pPr>
              <a:defRPr/>
            </a:pPr>
            <a:fld id="{E14E3BF9-7D23-E145-81E1-06B0A1C9909F}" type="datetime1">
              <a:rPr lang="en-GB" smtClean="0"/>
              <a:t>16/05/2017</a:t>
            </a:fld>
            <a:endParaRPr lang="en-GB"/>
          </a:p>
        </p:txBody>
      </p:sp>
      <p:sp>
        <p:nvSpPr>
          <p:cNvPr id="6" name="Footer Placeholder 5"/>
          <p:cNvSpPr>
            <a:spLocks noGrp="1"/>
          </p:cNvSpPr>
          <p:nvPr>
            <p:ph type="ftr" sz="quarter" idx="11"/>
          </p:nvPr>
        </p:nvSpPr>
        <p:spPr>
          <a:xfrm>
            <a:off x="301752" y="6410848"/>
            <a:ext cx="3584448" cy="365760"/>
          </a:xfrm>
        </p:spPr>
        <p:txBody>
          <a:bodyPr/>
          <a:lstStyle/>
          <a:p>
            <a:pPr>
              <a:defRPr/>
            </a:pPr>
            <a:r>
              <a:rPr lang="en-GB" smtClean="0"/>
              <a:t>www.rsbridger.com</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a:defRPr/>
            </a:pPr>
            <a:fld id="{095FF37E-C383-CB46-A410-50770324AB76}" type="datetime1">
              <a:rPr lang="en-GB" smtClean="0"/>
              <a:t>16/05/2017</a:t>
            </a:fld>
            <a:endParaRPr lang="en-GB"/>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a:defRPr/>
            </a:pPr>
            <a:r>
              <a:rPr lang="en-GB" smtClean="0"/>
              <a:t>www.rsbridger.com</a:t>
            </a:r>
            <a:endParaRPr lang="en-GB"/>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B0BCE36D-2886-4007-91B7-66829DE2EA93}" type="slidenum">
              <a:rPr lang="en-GB" smtClean="0"/>
              <a:pPr>
                <a:defRPr/>
              </a:pPr>
              <a:t>‹#›</a:t>
            </a:fld>
            <a:endParaRPr lang="en-GB"/>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dt="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rgbClr val="4B5064"/>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png"/><Relationship Id="rId3" Type="http://schemas.openxmlformats.org/officeDocument/2006/relationships/image" Target="../media/image2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png"/><Relationship Id="rId3" Type="http://schemas.openxmlformats.org/officeDocument/2006/relationships/image" Target="../media/image2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2819400"/>
            <a:ext cx="6400800" cy="2841848"/>
          </a:xfrm>
        </p:spPr>
        <p:txBody>
          <a:bodyPr rtlCol="0">
            <a:normAutofit/>
          </a:bodyPr>
          <a:lstStyle/>
          <a:p>
            <a:pPr fontAlgn="auto">
              <a:spcAft>
                <a:spcPts val="0"/>
              </a:spcAft>
              <a:buFont typeface="Arial" pitchFamily="34" charset="0"/>
              <a:buNone/>
              <a:defRPr/>
            </a:pPr>
            <a:r>
              <a:rPr lang="en-GB" sz="3200" dirty="0" err="1" smtClean="0">
                <a:solidFill>
                  <a:srgbClr val="4B5064"/>
                </a:solidFill>
              </a:rPr>
              <a:t>Rs</a:t>
            </a:r>
            <a:r>
              <a:rPr lang="en-GB" sz="3200" dirty="0" smtClean="0">
                <a:solidFill>
                  <a:srgbClr val="4B5064"/>
                </a:solidFill>
              </a:rPr>
              <a:t> Bridger</a:t>
            </a:r>
            <a:endParaRPr lang="en-GB" sz="3200" dirty="0">
              <a:solidFill>
                <a:srgbClr val="4B5064"/>
              </a:solidFill>
            </a:endParaRPr>
          </a:p>
        </p:txBody>
      </p:sp>
      <p:sp>
        <p:nvSpPr>
          <p:cNvPr id="13313" name="Title 1"/>
          <p:cNvSpPr>
            <a:spLocks noGrp="1"/>
          </p:cNvSpPr>
          <p:nvPr>
            <p:ph type="ctrTitle"/>
          </p:nvPr>
        </p:nvSpPr>
        <p:spPr>
          <a:xfrm>
            <a:off x="683568" y="692696"/>
            <a:ext cx="7772400" cy="1224136"/>
          </a:xfrm>
        </p:spPr>
        <p:txBody>
          <a:bodyPr>
            <a:normAutofit fontScale="90000"/>
          </a:bodyPr>
          <a:lstStyle/>
          <a:p>
            <a:r>
              <a:rPr lang="en-GB" dirty="0">
                <a:solidFill>
                  <a:schemeClr val="accent1">
                    <a:lumMod val="75000"/>
                  </a:schemeClr>
                </a:solidFill>
              </a:rPr>
              <a:t>Introduction to Human Factors and Ergonomics 4</a:t>
            </a:r>
            <a:r>
              <a:rPr lang="en-GB" baseline="30000" dirty="0">
                <a:solidFill>
                  <a:schemeClr val="accent1">
                    <a:lumMod val="75000"/>
                  </a:schemeClr>
                </a:solidFill>
              </a:rPr>
              <a:t>th</a:t>
            </a:r>
            <a:r>
              <a:rPr lang="en-GB" dirty="0">
                <a:solidFill>
                  <a:schemeClr val="accent1">
                    <a:lumMod val="75000"/>
                  </a:schemeClr>
                </a:solidFill>
              </a:rPr>
              <a:t> Edition </a:t>
            </a:r>
            <a:endParaRPr lang="en-GB" dirty="0" smtClean="0">
              <a:solidFill>
                <a:schemeClr val="accent1">
                  <a:lumMod val="75000"/>
                </a:schemeClr>
              </a:solidFill>
            </a:endParaRP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4" name="Slide Number Placeholder 3"/>
          <p:cNvSpPr>
            <a:spLocks noGrp="1"/>
          </p:cNvSpPr>
          <p:nvPr>
            <p:ph type="sldNum" sz="quarter" idx="12"/>
          </p:nvPr>
        </p:nvSpPr>
        <p:spPr/>
        <p:txBody>
          <a:bodyPr/>
          <a:lstStyle/>
          <a:p>
            <a:pPr>
              <a:defRPr/>
            </a:pPr>
            <a:fld id="{A870180E-C84C-45F2-8084-405C73B8B020}" type="slidenum">
              <a:rPr lang="en-GB" smtClean="0"/>
              <a:pPr>
                <a:defRPr/>
              </a:pPr>
              <a:t>1</a:t>
            </a:fld>
            <a:endParaRPr lang="en-GB"/>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disc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716016" y="2564904"/>
            <a:ext cx="3810000" cy="1804987"/>
          </a:xfrm>
          <a:prstGeom prst="rect">
            <a:avLst/>
          </a:prstGeom>
          <a:solidFill>
            <a:schemeClr val="accent5">
              <a:lumMod val="60000"/>
              <a:lumOff val="40000"/>
            </a:schemeClr>
          </a:solidFill>
          <a:ln/>
          <a:extLst/>
        </p:spPr>
      </p:pic>
      <p:sp>
        <p:nvSpPr>
          <p:cNvPr id="2" name="Title 1"/>
          <p:cNvSpPr>
            <a:spLocks noGrp="1"/>
          </p:cNvSpPr>
          <p:nvPr>
            <p:ph type="title"/>
          </p:nvPr>
        </p:nvSpPr>
        <p:spPr>
          <a:xfrm>
            <a:off x="301752" y="83925"/>
            <a:ext cx="8534400" cy="758952"/>
          </a:xfrm>
        </p:spPr>
        <p:txBody>
          <a:bodyPr>
            <a:normAutofit/>
          </a:bodyPr>
          <a:lstStyle/>
          <a:p>
            <a:r>
              <a:rPr lang="en-GB" altLang="x-none" sz="2800" dirty="0">
                <a:solidFill>
                  <a:schemeClr val="accent1">
                    <a:lumMod val="75000"/>
                  </a:schemeClr>
                </a:solidFill>
              </a:rPr>
              <a:t>Mechanical Function of a Lumbar Motion Segment</a:t>
            </a:r>
            <a:endParaRPr lang="en-US" sz="2800" dirty="0"/>
          </a:p>
        </p:txBody>
      </p:sp>
      <p:sp>
        <p:nvSpPr>
          <p:cNvPr id="3" name="Footer Placeholder 2"/>
          <p:cNvSpPr>
            <a:spLocks noGrp="1"/>
          </p:cNvSpPr>
          <p:nvPr>
            <p:ph type="ftr" sz="quarter" idx="11"/>
          </p:nvPr>
        </p:nvSpPr>
        <p:spPr/>
        <p:txBody>
          <a:bodyPr/>
          <a:lstStyle/>
          <a:p>
            <a:pPr>
              <a:defRPr/>
            </a:pPr>
            <a:r>
              <a:rPr lang="en-GB" smtClean="0"/>
              <a:t>www.rsbridger.com</a:t>
            </a:r>
            <a:endParaRPr lang="en-GB"/>
          </a:p>
        </p:txBody>
      </p:sp>
      <p:sp>
        <p:nvSpPr>
          <p:cNvPr id="4" name="Slide Number Placeholder 3"/>
          <p:cNvSpPr>
            <a:spLocks noGrp="1"/>
          </p:cNvSpPr>
          <p:nvPr>
            <p:ph type="sldNum" sz="quarter" idx="12"/>
          </p:nvPr>
        </p:nvSpPr>
        <p:spPr/>
        <p:txBody>
          <a:bodyPr/>
          <a:lstStyle/>
          <a:p>
            <a:pPr>
              <a:defRPr/>
            </a:pPr>
            <a:fld id="{7A0EAA1B-D446-45C6-BE4A-7735C1EE9952}" type="slidenum">
              <a:rPr lang="en-GB" smtClean="0"/>
              <a:pPr>
                <a:defRPr/>
              </a:pPr>
              <a:t>10</a:t>
            </a:fld>
            <a:endParaRPr lang="en-GB"/>
          </a:p>
        </p:txBody>
      </p:sp>
      <p:sp>
        <p:nvSpPr>
          <p:cNvPr id="6" name="Rectangle 3"/>
          <p:cNvSpPr>
            <a:spLocks noGrp="1" noChangeArrowheads="1"/>
          </p:cNvSpPr>
          <p:nvPr>
            <p:ph sz="quarter" idx="1"/>
          </p:nvPr>
        </p:nvSpPr>
        <p:spPr>
          <a:xfrm>
            <a:off x="301752" y="1527048"/>
            <a:ext cx="3334144" cy="4422232"/>
          </a:xfrm>
        </p:spPr>
        <p:txBody>
          <a:bodyPr/>
          <a:lstStyle/>
          <a:p>
            <a:pPr>
              <a:buFont typeface="Monotype Sorts" charset="2"/>
              <a:buNone/>
            </a:pPr>
            <a:r>
              <a:rPr lang="en-GB" altLang="x-none" sz="2400" dirty="0"/>
              <a:t>	Intervertebral discs </a:t>
            </a:r>
            <a:r>
              <a:rPr lang="en-GB" altLang="x-none" sz="2400" dirty="0" smtClean="0"/>
              <a:t>are </a:t>
            </a:r>
            <a:r>
              <a:rPr lang="en-GB" altLang="x-none" sz="2400" dirty="0" smtClean="0"/>
              <a:t>’spacers’</a:t>
            </a:r>
          </a:p>
          <a:p>
            <a:pPr>
              <a:buFont typeface="Monotype Sorts" charset="2"/>
              <a:buNone/>
            </a:pPr>
            <a:r>
              <a:rPr lang="en-GB" altLang="x-none" sz="2400" dirty="0"/>
              <a:t> </a:t>
            </a:r>
            <a:r>
              <a:rPr lang="en-GB" altLang="x-none" sz="2400" dirty="0" smtClean="0"/>
              <a:t>    resist </a:t>
            </a:r>
            <a:r>
              <a:rPr lang="en-GB" altLang="x-none" sz="2400" dirty="0"/>
              <a:t>compressive force, providing space for movement in the segment</a:t>
            </a:r>
          </a:p>
          <a:p>
            <a:pPr>
              <a:buFont typeface="Monotype Sorts" charset="2"/>
              <a:buNone/>
            </a:pPr>
            <a:r>
              <a:rPr lang="en-GB" altLang="x-none" sz="2400" dirty="0"/>
              <a:t>	Facet joints resist shear (‘tangential’) </a:t>
            </a:r>
            <a:r>
              <a:rPr lang="en-GB" altLang="x-none" sz="2400" dirty="0" smtClean="0"/>
              <a:t>force</a:t>
            </a:r>
          </a:p>
          <a:p>
            <a:pPr>
              <a:buFont typeface="Monotype Sorts" charset="2"/>
              <a:buNone/>
            </a:pPr>
            <a:r>
              <a:rPr lang="en-GB" altLang="x-none" sz="2400" dirty="0" smtClean="0"/>
              <a:t>    Vertebral body is a shock absorber</a:t>
            </a:r>
            <a:endParaRPr lang="en-GB" altLang="x-none" sz="2400" dirty="0"/>
          </a:p>
          <a:p>
            <a:endParaRPr lang="en-US" altLang="x-none" sz="2400" dirty="0"/>
          </a:p>
        </p:txBody>
      </p:sp>
    </p:spTree>
    <p:extLst>
      <p:ext uri="{BB962C8B-B14F-4D97-AF65-F5344CB8AC3E}">
        <p14:creationId xmlns:p14="http://schemas.microsoft.com/office/powerpoint/2010/main" val="577556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9" name="Picture 5" descr="Image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9025" y="218063"/>
            <a:ext cx="4405313" cy="602932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6967DEA-713A-4A8D-88B1-632F5F321F77}" type="slidenum">
              <a:rPr lang="en-GB" smtClean="0"/>
              <a:pPr>
                <a:defRPr/>
              </a:pPr>
              <a:t>11</a:t>
            </a:fld>
            <a:endParaRPr lang="en-GB"/>
          </a:p>
        </p:txBody>
      </p:sp>
    </p:spTree>
    <p:extLst>
      <p:ext uri="{BB962C8B-B14F-4D97-AF65-F5344CB8AC3E}">
        <p14:creationId xmlns:p14="http://schemas.microsoft.com/office/powerpoint/2010/main" val="5840359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ChangeArrowheads="1"/>
          </p:cNvSpPr>
          <p:nvPr>
            <p:ph type="title"/>
          </p:nvPr>
        </p:nvSpPr>
        <p:spPr/>
        <p:txBody>
          <a:bodyPr/>
          <a:lstStyle/>
          <a:p>
            <a:r>
              <a:rPr lang="en-GB" altLang="x-none" dirty="0">
                <a:solidFill>
                  <a:schemeClr val="accent1">
                    <a:lumMod val="75000"/>
                  </a:schemeClr>
                </a:solidFill>
              </a:rPr>
              <a:t>The Tent Analogy </a:t>
            </a:r>
          </a:p>
        </p:txBody>
      </p:sp>
      <p:pic>
        <p:nvPicPr>
          <p:cNvPr id="350211" name="Picture 3" descr="002x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2049463"/>
            <a:ext cx="5040312" cy="311308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214D4D9C-7829-4C88-8DD7-052BEB03A171}" type="slidenum">
              <a:rPr lang="en-GB" smtClean="0"/>
              <a:pPr>
                <a:defRPr/>
              </a:pPr>
              <a:t>12</a:t>
            </a:fld>
            <a:endParaRPr lang="en-GB"/>
          </a:p>
        </p:txBody>
      </p:sp>
    </p:spTree>
    <p:extLst>
      <p:ext uri="{BB962C8B-B14F-4D97-AF65-F5344CB8AC3E}">
        <p14:creationId xmlns:p14="http://schemas.microsoft.com/office/powerpoint/2010/main" val="9280249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p:txBody>
          <a:bodyPr/>
          <a:lstStyle/>
          <a:p>
            <a:r>
              <a:rPr lang="en-GB" altLang="x-none" dirty="0">
                <a:solidFill>
                  <a:schemeClr val="accent1">
                    <a:lumMod val="75000"/>
                  </a:schemeClr>
                </a:solidFill>
              </a:rPr>
              <a:t>Base of Support </a:t>
            </a:r>
          </a:p>
        </p:txBody>
      </p:sp>
      <p:pic>
        <p:nvPicPr>
          <p:cNvPr id="351235" name="Picture 3" descr="Foot posi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2060575"/>
            <a:ext cx="5486400" cy="322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214D4D9C-7829-4C88-8DD7-052BEB03A171}" type="slidenum">
              <a:rPr lang="en-GB" smtClean="0"/>
              <a:pPr>
                <a:defRPr/>
              </a:pPr>
              <a:t>13</a:t>
            </a:fld>
            <a:endParaRPr lang="en-GB"/>
          </a:p>
        </p:txBody>
      </p:sp>
    </p:spTree>
    <p:extLst>
      <p:ext uri="{BB962C8B-B14F-4D97-AF65-F5344CB8AC3E}">
        <p14:creationId xmlns:p14="http://schemas.microsoft.com/office/powerpoint/2010/main" val="1416232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8" name="Picture 4" descr="Image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6325" y="933450"/>
            <a:ext cx="7180263" cy="486092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6967DEA-713A-4A8D-88B1-632F5F321F77}" type="slidenum">
              <a:rPr lang="en-GB" smtClean="0"/>
              <a:pPr>
                <a:defRPr/>
              </a:pPr>
              <a:t>14</a:t>
            </a:fld>
            <a:endParaRPr lang="en-GB"/>
          </a:p>
        </p:txBody>
      </p:sp>
    </p:spTree>
    <p:extLst>
      <p:ext uri="{BB962C8B-B14F-4D97-AF65-F5344CB8AC3E}">
        <p14:creationId xmlns:p14="http://schemas.microsoft.com/office/powerpoint/2010/main" val="8508549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ChangeArrowheads="1"/>
          </p:cNvSpPr>
          <p:nvPr>
            <p:ph type="title"/>
          </p:nvPr>
        </p:nvSpPr>
        <p:spPr/>
        <p:txBody>
          <a:bodyPr/>
          <a:lstStyle/>
          <a:p>
            <a:r>
              <a:rPr lang="en-GB" altLang="x-none" dirty="0">
                <a:solidFill>
                  <a:schemeClr val="accent1">
                    <a:lumMod val="75000"/>
                  </a:schemeClr>
                </a:solidFill>
              </a:rPr>
              <a:t>The </a:t>
            </a:r>
            <a:r>
              <a:rPr lang="en-GB" altLang="x-none" dirty="0" err="1">
                <a:solidFill>
                  <a:schemeClr val="accent1">
                    <a:lumMod val="75000"/>
                  </a:schemeClr>
                </a:solidFill>
              </a:rPr>
              <a:t>Lumbo</a:t>
            </a:r>
            <a:r>
              <a:rPr lang="en-GB" altLang="x-none" dirty="0">
                <a:solidFill>
                  <a:schemeClr val="accent1">
                    <a:lumMod val="75000"/>
                  </a:schemeClr>
                </a:solidFill>
              </a:rPr>
              <a:t>-Pelvic Mechanism</a:t>
            </a:r>
          </a:p>
        </p:txBody>
      </p:sp>
      <p:pic>
        <p:nvPicPr>
          <p:cNvPr id="352260" name="Picture 4" descr="002x009"/>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3003550" y="2098675"/>
            <a:ext cx="3327400" cy="3741738"/>
          </a:xfrm>
          <a:noFill/>
          <a:ln>
            <a:solidFill>
              <a:srgbClr val="FF0000"/>
            </a:solidFill>
            <a:miter lim="800000"/>
            <a:headEnd/>
            <a:tailEnd/>
          </a:ln>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808080">
                      <a:alpha val="74998"/>
                    </a:srgbClr>
                  </a:outerShdw>
                </a:effectLst>
              </a14:hiddenEffects>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15</a:t>
            </a:fld>
            <a:endParaRPr lang="en-GB"/>
          </a:p>
        </p:txBody>
      </p:sp>
    </p:spTree>
    <p:extLst>
      <p:ext uri="{BB962C8B-B14F-4D97-AF65-F5344CB8AC3E}">
        <p14:creationId xmlns:p14="http://schemas.microsoft.com/office/powerpoint/2010/main" val="2263123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ChangeArrowheads="1"/>
          </p:cNvSpPr>
          <p:nvPr>
            <p:ph type="title"/>
          </p:nvPr>
        </p:nvSpPr>
        <p:spPr/>
        <p:txBody>
          <a:bodyPr/>
          <a:lstStyle/>
          <a:p>
            <a:r>
              <a:rPr lang="en-GB" altLang="x-none" dirty="0">
                <a:solidFill>
                  <a:schemeClr val="accent1">
                    <a:lumMod val="75000"/>
                  </a:schemeClr>
                </a:solidFill>
              </a:rPr>
              <a:t>The Pelvis as an Arch </a:t>
            </a:r>
          </a:p>
        </p:txBody>
      </p:sp>
      <p:pic>
        <p:nvPicPr>
          <p:cNvPr id="360452" name="Picture 4" descr="002x0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2060575"/>
            <a:ext cx="7489825" cy="29464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214D4D9C-7829-4C88-8DD7-052BEB03A171}" type="slidenum">
              <a:rPr lang="en-GB" smtClean="0"/>
              <a:pPr>
                <a:defRPr/>
              </a:pPr>
              <a:t>16</a:t>
            </a:fld>
            <a:endParaRPr lang="en-GB"/>
          </a:p>
        </p:txBody>
      </p:sp>
    </p:spTree>
    <p:extLst>
      <p:ext uri="{BB962C8B-B14F-4D97-AF65-F5344CB8AC3E}">
        <p14:creationId xmlns:p14="http://schemas.microsoft.com/office/powerpoint/2010/main" val="4389511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p:txBody>
          <a:bodyPr/>
          <a:lstStyle/>
          <a:p>
            <a:r>
              <a:rPr lang="en-GB" altLang="x-none" sz="3200" dirty="0">
                <a:solidFill>
                  <a:schemeClr val="accent1">
                    <a:lumMod val="75000"/>
                  </a:schemeClr>
                </a:solidFill>
              </a:rPr>
              <a:t>The </a:t>
            </a:r>
            <a:r>
              <a:rPr lang="en-GB" altLang="x-none" sz="3200" dirty="0" err="1">
                <a:solidFill>
                  <a:schemeClr val="accent1">
                    <a:lumMod val="75000"/>
                  </a:schemeClr>
                </a:solidFill>
              </a:rPr>
              <a:t>Sacro</a:t>
            </a:r>
            <a:r>
              <a:rPr lang="en-GB" altLang="x-none" sz="3200" dirty="0">
                <a:solidFill>
                  <a:schemeClr val="accent1">
                    <a:lumMod val="75000"/>
                  </a:schemeClr>
                </a:solidFill>
              </a:rPr>
              <a:t>-Iliac Joint Viewed From Above</a:t>
            </a:r>
          </a:p>
        </p:txBody>
      </p:sp>
      <p:pic>
        <p:nvPicPr>
          <p:cNvPr id="362500" name="Picture 4" descr="002x0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1757363"/>
            <a:ext cx="5832475" cy="338613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214D4D9C-7829-4C88-8DD7-052BEB03A171}" type="slidenum">
              <a:rPr lang="en-GB" smtClean="0"/>
              <a:pPr>
                <a:defRPr/>
              </a:pPr>
              <a:t>17</a:t>
            </a:fld>
            <a:endParaRPr lang="en-GB"/>
          </a:p>
        </p:txBody>
      </p:sp>
    </p:spTree>
    <p:extLst>
      <p:ext uri="{BB962C8B-B14F-4D97-AF65-F5344CB8AC3E}">
        <p14:creationId xmlns:p14="http://schemas.microsoft.com/office/powerpoint/2010/main" val="845751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22" name="Picture 2" descr="Spaceman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850" y="546100"/>
            <a:ext cx="8096250" cy="53975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6967DEA-713A-4A8D-88B1-632F5F321F77}" type="slidenum">
              <a:rPr lang="en-GB" smtClean="0"/>
              <a:pPr>
                <a:defRPr/>
              </a:pPr>
              <a:t>18</a:t>
            </a:fld>
            <a:endParaRPr lang="en-GB"/>
          </a:p>
        </p:txBody>
      </p:sp>
    </p:spTree>
    <p:extLst>
      <p:ext uri="{BB962C8B-B14F-4D97-AF65-F5344CB8AC3E}">
        <p14:creationId xmlns:p14="http://schemas.microsoft.com/office/powerpoint/2010/main" val="3503102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ChangeArrowheads="1"/>
          </p:cNvSpPr>
          <p:nvPr>
            <p:ph type="title"/>
          </p:nvPr>
        </p:nvSpPr>
        <p:spPr/>
        <p:txBody>
          <a:bodyPr/>
          <a:lstStyle/>
          <a:p>
            <a:r>
              <a:rPr lang="en-GB" altLang="x-none" dirty="0" smtClean="0">
                <a:solidFill>
                  <a:schemeClr val="accent1">
                    <a:lumMod val="75000"/>
                  </a:schemeClr>
                </a:solidFill>
              </a:rPr>
              <a:t>Postural </a:t>
            </a:r>
            <a:r>
              <a:rPr lang="en-GB" altLang="x-none" dirty="0">
                <a:solidFill>
                  <a:schemeClr val="accent1">
                    <a:lumMod val="75000"/>
                  </a:schemeClr>
                </a:solidFill>
              </a:rPr>
              <a:t>Adaptation </a:t>
            </a:r>
          </a:p>
        </p:txBody>
      </p:sp>
      <p:pic>
        <p:nvPicPr>
          <p:cNvPr id="356356" name="Picture 4" descr="002x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1619250"/>
            <a:ext cx="5329238" cy="416083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214D4D9C-7829-4C88-8DD7-052BEB03A171}" type="slidenum">
              <a:rPr lang="en-GB" smtClean="0"/>
              <a:pPr>
                <a:defRPr/>
              </a:pPr>
              <a:t>19</a:t>
            </a:fld>
            <a:endParaRPr lang="en-GB"/>
          </a:p>
        </p:txBody>
      </p:sp>
    </p:spTree>
    <p:extLst>
      <p:ext uri="{BB962C8B-B14F-4D97-AF65-F5344CB8AC3E}">
        <p14:creationId xmlns:p14="http://schemas.microsoft.com/office/powerpoint/2010/main" val="1411460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1298448"/>
          </a:xfrm>
        </p:spPr>
        <p:txBody>
          <a:bodyPr>
            <a:normAutofit fontScale="90000"/>
          </a:bodyPr>
          <a:lstStyle/>
          <a:p>
            <a:r>
              <a:rPr lang="en-US" b="1" dirty="0">
                <a:latin typeface="Calibri" charset="0"/>
                <a:ea typeface="Calibri" charset="0"/>
                <a:cs typeface="Calibri" charset="0"/>
              </a:rPr>
              <a:t>CHAPTER 2. THE BODY AS A MECHANICAL SYSTEM </a:t>
            </a:r>
            <a:r>
              <a:rPr lang="en-GB" dirty="0"/>
              <a:t/>
            </a:r>
            <a:br>
              <a:rPr lang="en-GB" dirty="0"/>
            </a:br>
            <a:endParaRPr lang="en-US" dirty="0"/>
          </a:p>
        </p:txBody>
      </p:sp>
      <p:sp>
        <p:nvSpPr>
          <p:cNvPr id="3" name="Footer Placeholder 2"/>
          <p:cNvSpPr>
            <a:spLocks noGrp="1"/>
          </p:cNvSpPr>
          <p:nvPr>
            <p:ph type="ftr" sz="quarter" idx="11"/>
          </p:nvPr>
        </p:nvSpPr>
        <p:spPr/>
        <p:txBody>
          <a:bodyPr/>
          <a:lstStyle/>
          <a:p>
            <a:pPr>
              <a:defRPr/>
            </a:pPr>
            <a:r>
              <a:rPr lang="en-GB" smtClean="0"/>
              <a:t>www.rsbridger.com</a:t>
            </a:r>
            <a:endParaRPr lang="en-GB"/>
          </a:p>
        </p:txBody>
      </p:sp>
      <p:sp>
        <p:nvSpPr>
          <p:cNvPr id="4" name="Slide Number Placeholder 3"/>
          <p:cNvSpPr>
            <a:spLocks noGrp="1"/>
          </p:cNvSpPr>
          <p:nvPr>
            <p:ph type="sldNum" sz="quarter" idx="12"/>
          </p:nvPr>
        </p:nvSpPr>
        <p:spPr/>
        <p:txBody>
          <a:bodyPr/>
          <a:lstStyle/>
          <a:p>
            <a:pPr>
              <a:defRPr/>
            </a:pPr>
            <a:fld id="{7A0EAA1B-D446-45C6-BE4A-7735C1EE9952}" type="slidenum">
              <a:rPr lang="en-GB" smtClean="0"/>
              <a:pPr>
                <a:defRPr/>
              </a:pPr>
              <a:t>2</a:t>
            </a:fld>
            <a:endParaRPr lang="en-GB"/>
          </a:p>
        </p:txBody>
      </p:sp>
      <p:sp>
        <p:nvSpPr>
          <p:cNvPr id="5" name="Content Placeholder 4"/>
          <p:cNvSpPr>
            <a:spLocks noGrp="1"/>
          </p:cNvSpPr>
          <p:nvPr>
            <p:ph sz="quarter" idx="1"/>
          </p:nvPr>
        </p:nvSpPr>
        <p:spPr/>
        <p:txBody>
          <a:bodyPr>
            <a:normAutofit lnSpcReduction="10000"/>
          </a:bodyPr>
          <a:lstStyle/>
          <a:p>
            <a:pPr marL="0" indent="0" eaLnBrk="0" hangingPunct="0">
              <a:buNone/>
            </a:pPr>
            <a:r>
              <a:rPr lang="en-US" dirty="0"/>
              <a:t>General requirements for humans in systems</a:t>
            </a:r>
            <a:r>
              <a:rPr lang="en-US" b="1" dirty="0"/>
              <a:t>:</a:t>
            </a:r>
            <a:endParaRPr lang="en-GB" dirty="0"/>
          </a:p>
          <a:p>
            <a:pPr eaLnBrk="0" hangingPunct="0"/>
            <a:r>
              <a:rPr lang="en-US" dirty="0" smtClean="0"/>
              <a:t>External </a:t>
            </a:r>
            <a:r>
              <a:rPr lang="en-US" dirty="0"/>
              <a:t>forces acting on the human body must not exceed its mechanical tolerance limits.</a:t>
            </a:r>
            <a:endParaRPr lang="en-GB" dirty="0"/>
          </a:p>
          <a:p>
            <a:pPr eaLnBrk="0" hangingPunct="0"/>
            <a:r>
              <a:rPr lang="en-US" dirty="0" smtClean="0"/>
              <a:t>Where </a:t>
            </a:r>
            <a:r>
              <a:rPr lang="en-US" dirty="0"/>
              <a:t>the exertion of forces on external objects is required, the magnitude of forces must be within the strength and endurance limits of members of the user population.</a:t>
            </a:r>
            <a:endParaRPr lang="en-GB" dirty="0"/>
          </a:p>
          <a:p>
            <a:r>
              <a:rPr lang="en-US" dirty="0" smtClean="0"/>
              <a:t>The </a:t>
            </a:r>
            <a:r>
              <a:rPr lang="en-US" dirty="0"/>
              <a:t>task must be designed to minimize postural load (ALARP)</a:t>
            </a:r>
            <a:endParaRPr lang="en-GB" dirty="0"/>
          </a:p>
          <a:p>
            <a:r>
              <a:rPr lang="en-US" dirty="0" smtClean="0"/>
              <a:t>Biomechanical </a:t>
            </a:r>
            <a:r>
              <a:rPr lang="en-US" dirty="0"/>
              <a:t>risk factors for musculoskeletal injury must be identified and eliminated in the design. </a:t>
            </a:r>
            <a:endParaRPr lang="en-GB" dirty="0"/>
          </a:p>
          <a:p>
            <a:pPr marL="0" indent="0">
              <a:buNone/>
            </a:pPr>
            <a:endParaRPr lang="en-US" dirty="0"/>
          </a:p>
        </p:txBody>
      </p:sp>
    </p:spTree>
    <p:extLst>
      <p:ext uri="{BB962C8B-B14F-4D97-AF65-F5344CB8AC3E}">
        <p14:creationId xmlns:p14="http://schemas.microsoft.com/office/powerpoint/2010/main" val="13572050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2"/>
          <p:cNvSpPr>
            <a:spLocks noGrp="1" noChangeArrowheads="1"/>
          </p:cNvSpPr>
          <p:nvPr>
            <p:ph type="title"/>
          </p:nvPr>
        </p:nvSpPr>
        <p:spPr/>
        <p:txBody>
          <a:bodyPr/>
          <a:lstStyle/>
          <a:p>
            <a:r>
              <a:rPr lang="en-GB" altLang="x-none" sz="3200" dirty="0">
                <a:solidFill>
                  <a:schemeClr val="accent1">
                    <a:lumMod val="75000"/>
                  </a:schemeClr>
                </a:solidFill>
              </a:rPr>
              <a:t>Postural Adaptation and Tissue Loading </a:t>
            </a:r>
          </a:p>
        </p:txBody>
      </p:sp>
      <p:pic>
        <p:nvPicPr>
          <p:cNvPr id="358405" name="Picture 5" descr="002x0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1557338"/>
            <a:ext cx="3548062" cy="395922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214D4D9C-7829-4C88-8DD7-052BEB03A171}" type="slidenum">
              <a:rPr lang="en-GB" smtClean="0"/>
              <a:pPr>
                <a:defRPr/>
              </a:pPr>
              <a:t>20</a:t>
            </a:fld>
            <a:endParaRPr lang="en-GB"/>
          </a:p>
        </p:txBody>
      </p:sp>
    </p:spTree>
    <p:extLst>
      <p:ext uri="{BB962C8B-B14F-4D97-AF65-F5344CB8AC3E}">
        <p14:creationId xmlns:p14="http://schemas.microsoft.com/office/powerpoint/2010/main" val="13042754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idx="4294967295"/>
          </p:nvPr>
        </p:nvSpPr>
        <p:spPr>
          <a:xfrm>
            <a:off x="827584" y="188640"/>
            <a:ext cx="7772400" cy="648072"/>
          </a:xfrm>
        </p:spPr>
        <p:txBody>
          <a:bodyPr/>
          <a:lstStyle/>
          <a:p>
            <a:r>
              <a:rPr lang="en-GB" altLang="x-none" dirty="0">
                <a:solidFill>
                  <a:schemeClr val="accent1">
                    <a:lumMod val="75000"/>
                  </a:schemeClr>
                </a:solidFill>
              </a:rPr>
              <a:t>Postural Adaptation at Work</a:t>
            </a:r>
          </a:p>
        </p:txBody>
      </p:sp>
      <p:pic>
        <p:nvPicPr>
          <p:cNvPr id="369668" name="Picture 4" descr="004x0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948900"/>
            <a:ext cx="5060950" cy="525938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6967DEA-713A-4A8D-88B1-632F5F321F77}" type="slidenum">
              <a:rPr lang="en-GB" smtClean="0"/>
              <a:pPr>
                <a:defRPr/>
              </a:pPr>
              <a:t>21</a:t>
            </a:fld>
            <a:endParaRPr lang="en-GB"/>
          </a:p>
        </p:txBody>
      </p:sp>
    </p:spTree>
    <p:extLst>
      <p:ext uri="{BB962C8B-B14F-4D97-AF65-F5344CB8AC3E}">
        <p14:creationId xmlns:p14="http://schemas.microsoft.com/office/powerpoint/2010/main" val="15912813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GB" altLang="x-none" dirty="0">
                <a:solidFill>
                  <a:schemeClr val="accent1">
                    <a:lumMod val="75000"/>
                  </a:schemeClr>
                </a:solidFill>
              </a:rPr>
              <a:t>Intervertebral Discs</a:t>
            </a:r>
            <a:endParaRPr lang="en-US" altLang="x-none" dirty="0">
              <a:solidFill>
                <a:schemeClr val="accent1">
                  <a:lumMod val="75000"/>
                </a:schemeClr>
              </a:solidFill>
            </a:endParaRPr>
          </a:p>
        </p:txBody>
      </p:sp>
      <p:sp>
        <p:nvSpPr>
          <p:cNvPr id="162819" name="Rectangle 3"/>
          <p:cNvSpPr>
            <a:spLocks noGrp="1" noChangeArrowheads="1"/>
          </p:cNvSpPr>
          <p:nvPr>
            <p:ph type="body" idx="1"/>
          </p:nvPr>
        </p:nvSpPr>
        <p:spPr/>
        <p:txBody>
          <a:bodyPr/>
          <a:lstStyle/>
          <a:p>
            <a:r>
              <a:rPr lang="en-GB" altLang="x-none" dirty="0"/>
              <a:t>Nucleus pulposus contains proteoglycans in solution</a:t>
            </a:r>
          </a:p>
          <a:p>
            <a:r>
              <a:rPr lang="en-GB" altLang="x-none" dirty="0"/>
              <a:t>Surrounded by layers of cartilage like the rings of an onion</a:t>
            </a:r>
          </a:p>
          <a:p>
            <a:r>
              <a:rPr lang="en-GB" altLang="x-none" dirty="0"/>
              <a:t>Fibres of the annular layers run obliquely, like the layers of a cross-ply tyre</a:t>
            </a:r>
          </a:p>
          <a:p>
            <a:r>
              <a:rPr lang="en-GB" altLang="x-none" dirty="0"/>
              <a:t>Nucleus is under positive osmotic pressure </a:t>
            </a:r>
          </a:p>
          <a:p>
            <a:endParaRPr lang="en-US" altLang="x-none" dirty="0"/>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22</a:t>
            </a:fld>
            <a:endParaRPr lang="en-GB"/>
          </a:p>
        </p:txBody>
      </p:sp>
    </p:spTree>
    <p:extLst>
      <p:ext uri="{BB962C8B-B14F-4D97-AF65-F5344CB8AC3E}">
        <p14:creationId xmlns:p14="http://schemas.microsoft.com/office/powerpoint/2010/main" val="20519950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4" name="Picture 4" descr="Image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5888" y="429200"/>
            <a:ext cx="3698875" cy="578802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6967DEA-713A-4A8D-88B1-632F5F321F77}" type="slidenum">
              <a:rPr lang="en-GB" smtClean="0"/>
              <a:pPr>
                <a:defRPr/>
              </a:pPr>
              <a:t>23</a:t>
            </a:fld>
            <a:endParaRPr lang="en-GB"/>
          </a:p>
        </p:txBody>
      </p:sp>
    </p:spTree>
    <p:extLst>
      <p:ext uri="{BB962C8B-B14F-4D97-AF65-F5344CB8AC3E}">
        <p14:creationId xmlns:p14="http://schemas.microsoft.com/office/powerpoint/2010/main" val="14408005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9" name="Picture 5" descr="Image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8575" y="351413"/>
            <a:ext cx="3929063" cy="584993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6967DEA-713A-4A8D-88B1-632F5F321F77}" type="slidenum">
              <a:rPr lang="en-GB" smtClean="0"/>
              <a:pPr>
                <a:defRPr/>
              </a:pPr>
              <a:t>24</a:t>
            </a:fld>
            <a:endParaRPr lang="en-GB"/>
          </a:p>
        </p:txBody>
      </p:sp>
    </p:spTree>
    <p:extLst>
      <p:ext uri="{BB962C8B-B14F-4D97-AF65-F5344CB8AC3E}">
        <p14:creationId xmlns:p14="http://schemas.microsoft.com/office/powerpoint/2010/main" val="508870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en-GB" altLang="x-none" dirty="0">
                <a:solidFill>
                  <a:schemeClr val="accent1">
                    <a:lumMod val="75000"/>
                  </a:schemeClr>
                </a:solidFill>
              </a:rPr>
              <a:t>Mechanical Functions of Components</a:t>
            </a:r>
            <a:endParaRPr lang="en-US" altLang="x-none" dirty="0">
              <a:solidFill>
                <a:schemeClr val="accent1">
                  <a:lumMod val="75000"/>
                </a:schemeClr>
              </a:solidFill>
            </a:endParaRPr>
          </a:p>
        </p:txBody>
      </p:sp>
      <p:sp>
        <p:nvSpPr>
          <p:cNvPr id="165891" name="Rectangle 3"/>
          <p:cNvSpPr>
            <a:spLocks noGrp="1" noChangeArrowheads="1"/>
          </p:cNvSpPr>
          <p:nvPr>
            <p:ph type="body" idx="1"/>
          </p:nvPr>
        </p:nvSpPr>
        <p:spPr/>
        <p:txBody>
          <a:bodyPr/>
          <a:lstStyle/>
          <a:p>
            <a:pPr>
              <a:lnSpc>
                <a:spcPct val="90000"/>
              </a:lnSpc>
            </a:pPr>
            <a:r>
              <a:rPr lang="en-GB" altLang="x-none" dirty="0"/>
              <a:t>Vertebrae: to resist the compressive load - but the end plate is the weak link</a:t>
            </a:r>
          </a:p>
          <a:p>
            <a:pPr>
              <a:lnSpc>
                <a:spcPct val="90000"/>
              </a:lnSpc>
            </a:pPr>
            <a:r>
              <a:rPr lang="en-GB" altLang="x-none" dirty="0"/>
              <a:t>Facet joints: to resist the intervertebral shear force (particularly in the lumbar spine)</a:t>
            </a:r>
          </a:p>
          <a:p>
            <a:pPr>
              <a:lnSpc>
                <a:spcPct val="90000"/>
              </a:lnSpc>
            </a:pPr>
            <a:r>
              <a:rPr lang="en-GB" altLang="x-none" dirty="0" err="1"/>
              <a:t>Intevertebral</a:t>
            </a:r>
            <a:r>
              <a:rPr lang="en-GB" altLang="x-none" dirty="0"/>
              <a:t> discs: to separate the end plates of adjacent vertebrae and thus allow movement between the vertebrae</a:t>
            </a:r>
          </a:p>
          <a:p>
            <a:pPr>
              <a:lnSpc>
                <a:spcPct val="90000"/>
              </a:lnSpc>
            </a:pPr>
            <a:r>
              <a:rPr lang="en-GB" altLang="x-none" dirty="0"/>
              <a:t>Facets also play a role in </a:t>
            </a:r>
            <a:r>
              <a:rPr lang="en-GB" altLang="x-none" i="1" dirty="0"/>
              <a:t>limiting </a:t>
            </a:r>
            <a:r>
              <a:rPr lang="en-GB" altLang="x-none" dirty="0"/>
              <a:t>the movement that can take place </a:t>
            </a:r>
          </a:p>
          <a:p>
            <a:pPr>
              <a:lnSpc>
                <a:spcPct val="90000"/>
              </a:lnSpc>
            </a:pPr>
            <a:endParaRPr lang="en-US" altLang="x-none" dirty="0">
              <a:solidFill>
                <a:schemeClr val="bg1"/>
              </a:solidFill>
            </a:endParaRP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25</a:t>
            </a:fld>
            <a:endParaRPr lang="en-GB"/>
          </a:p>
        </p:txBody>
      </p:sp>
    </p:spTree>
    <p:extLst>
      <p:ext uri="{BB962C8B-B14F-4D97-AF65-F5344CB8AC3E}">
        <p14:creationId xmlns:p14="http://schemas.microsoft.com/office/powerpoint/2010/main" val="13070145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r>
              <a:rPr lang="en-GB" altLang="x-none" dirty="0">
                <a:solidFill>
                  <a:schemeClr val="accent1">
                    <a:lumMod val="75000"/>
                  </a:schemeClr>
                </a:solidFill>
              </a:rPr>
              <a:t>Where Does Back Pain Come From?</a:t>
            </a:r>
            <a:endParaRPr lang="en-US" altLang="x-none" dirty="0">
              <a:solidFill>
                <a:schemeClr val="accent1">
                  <a:lumMod val="75000"/>
                </a:schemeClr>
              </a:solidFill>
            </a:endParaRPr>
          </a:p>
        </p:txBody>
      </p:sp>
      <p:sp>
        <p:nvSpPr>
          <p:cNvPr id="174083" name="Rectangle 3"/>
          <p:cNvSpPr>
            <a:spLocks noGrp="1" noChangeArrowheads="1"/>
          </p:cNvSpPr>
          <p:nvPr>
            <p:ph type="body" idx="1"/>
          </p:nvPr>
        </p:nvSpPr>
        <p:spPr/>
        <p:txBody>
          <a:bodyPr/>
          <a:lstStyle/>
          <a:p>
            <a:r>
              <a:rPr lang="en-GB" altLang="x-none" dirty="0"/>
              <a:t>Back muscles? Fatigue?</a:t>
            </a:r>
          </a:p>
          <a:p>
            <a:r>
              <a:rPr lang="en-GB" altLang="x-none" dirty="0"/>
              <a:t>Facet joints</a:t>
            </a:r>
          </a:p>
          <a:p>
            <a:r>
              <a:rPr lang="en-GB" altLang="x-none" dirty="0"/>
              <a:t>Outer rim of posterior annulus</a:t>
            </a:r>
          </a:p>
          <a:p>
            <a:r>
              <a:rPr lang="en-GB" altLang="x-none" dirty="0" err="1"/>
              <a:t>Sacro</a:t>
            </a:r>
            <a:r>
              <a:rPr lang="en-GB" altLang="x-none" dirty="0"/>
              <a:t>-iliac joint</a:t>
            </a:r>
          </a:p>
          <a:p>
            <a:r>
              <a:rPr lang="en-GB" altLang="x-none" dirty="0"/>
              <a:t>Nerve roots</a:t>
            </a:r>
          </a:p>
          <a:p>
            <a:r>
              <a:rPr lang="en-GB" altLang="x-none" dirty="0"/>
              <a:t>Vascular tissue that is not normally present</a:t>
            </a:r>
          </a:p>
          <a:p>
            <a:r>
              <a:rPr lang="en-GB" altLang="x-none" dirty="0"/>
              <a:t>The spinal joints are deep within the body, making it difficult to tell sometimes</a:t>
            </a:r>
          </a:p>
          <a:p>
            <a:endParaRPr lang="en-US" altLang="x-none" dirty="0"/>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26</a:t>
            </a:fld>
            <a:endParaRPr lang="en-GB"/>
          </a:p>
        </p:txBody>
      </p:sp>
    </p:spTree>
    <p:extLst>
      <p:ext uri="{BB962C8B-B14F-4D97-AF65-F5344CB8AC3E}">
        <p14:creationId xmlns:p14="http://schemas.microsoft.com/office/powerpoint/2010/main" val="18927684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GB" altLang="x-none" dirty="0">
                <a:solidFill>
                  <a:schemeClr val="accent1">
                    <a:lumMod val="75000"/>
                  </a:schemeClr>
                </a:solidFill>
              </a:rPr>
              <a:t>Why does the Spine Fail?</a:t>
            </a:r>
          </a:p>
        </p:txBody>
      </p:sp>
      <p:sp>
        <p:nvSpPr>
          <p:cNvPr id="70659" name="Rectangle 3"/>
          <p:cNvSpPr>
            <a:spLocks noGrp="1" noChangeArrowheads="1"/>
          </p:cNvSpPr>
          <p:nvPr>
            <p:ph type="body" idx="1"/>
          </p:nvPr>
        </p:nvSpPr>
        <p:spPr/>
        <p:txBody>
          <a:bodyPr/>
          <a:lstStyle/>
          <a:p>
            <a:r>
              <a:rPr lang="en-GB" altLang="x-none" sz="2000" dirty="0"/>
              <a:t>Disease and deformity (</a:t>
            </a:r>
            <a:r>
              <a:rPr lang="en-GB" altLang="x-none" sz="2000" dirty="0" err="1"/>
              <a:t>Scheurmann’s</a:t>
            </a:r>
            <a:r>
              <a:rPr lang="en-GB" altLang="x-none" sz="2000" dirty="0"/>
              <a:t> disease, extra lumbar vertebra, congenital weaknesses etc.). People with these conditions are sometimes free of pain, though</a:t>
            </a:r>
          </a:p>
          <a:p>
            <a:r>
              <a:rPr lang="en-GB" altLang="x-none" sz="2000" dirty="0"/>
              <a:t>Ageing and degenerative processes</a:t>
            </a:r>
          </a:p>
          <a:p>
            <a:pPr lvl="1"/>
            <a:r>
              <a:rPr lang="en-GB" altLang="x-none" sz="1800" dirty="0">
                <a:solidFill>
                  <a:srgbClr val="4B5064"/>
                </a:solidFill>
              </a:rPr>
              <a:t>Lack of exercise, weak abdominal and back muscles</a:t>
            </a:r>
          </a:p>
          <a:p>
            <a:pPr lvl="1"/>
            <a:r>
              <a:rPr lang="en-GB" altLang="x-none" sz="1800" dirty="0">
                <a:solidFill>
                  <a:srgbClr val="4B5064"/>
                </a:solidFill>
              </a:rPr>
              <a:t>Disc degeneration and loss of “hydration”</a:t>
            </a:r>
          </a:p>
          <a:p>
            <a:pPr lvl="1"/>
            <a:r>
              <a:rPr lang="en-GB" altLang="x-none" sz="1800" dirty="0">
                <a:solidFill>
                  <a:srgbClr val="4B5064"/>
                </a:solidFill>
              </a:rPr>
              <a:t>Shortening of hamstring muscles and decreased mobility increases bending stresses on the spine</a:t>
            </a:r>
          </a:p>
          <a:p>
            <a:r>
              <a:rPr lang="en-GB" altLang="x-none" sz="2000" dirty="0"/>
              <a:t>Mechanical Failure: loading increases rate of cell death in the intervertebral discs</a:t>
            </a:r>
          </a:p>
          <a:p>
            <a:r>
              <a:rPr lang="en-GB" altLang="x-none" sz="2000" dirty="0"/>
              <a:t>Is chronic LBP “functional”  is it a combination of several different factors interacting to produce a painful outcome?</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27</a:t>
            </a:fld>
            <a:endParaRPr lang="en-GB"/>
          </a:p>
        </p:txBody>
      </p:sp>
    </p:spTree>
    <p:extLst>
      <p:ext uri="{BB962C8B-B14F-4D97-AF65-F5344CB8AC3E}">
        <p14:creationId xmlns:p14="http://schemas.microsoft.com/office/powerpoint/2010/main" val="10832862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ormAutofit/>
          </a:bodyPr>
          <a:lstStyle/>
          <a:p>
            <a:r>
              <a:rPr lang="en-GB" altLang="x-none" sz="2400" dirty="0">
                <a:solidFill>
                  <a:schemeClr val="accent1">
                    <a:lumMod val="75000"/>
                  </a:schemeClr>
                </a:solidFill>
              </a:rPr>
              <a:t>The “Worn Out Lumbar Spine”: Some Suggested Features </a:t>
            </a:r>
            <a:r>
              <a:rPr lang="en-GB" altLang="x-none" sz="2400" baseline="30000" dirty="0">
                <a:solidFill>
                  <a:schemeClr val="accent1">
                    <a:lumMod val="75000"/>
                  </a:schemeClr>
                </a:solidFill>
              </a:rPr>
              <a:t>8-11</a:t>
            </a:r>
            <a:endParaRPr lang="en-GB" altLang="x-none" sz="2400" dirty="0">
              <a:solidFill>
                <a:schemeClr val="accent1">
                  <a:lumMod val="75000"/>
                </a:schemeClr>
              </a:solidFill>
            </a:endParaRPr>
          </a:p>
        </p:txBody>
      </p:sp>
      <p:sp>
        <p:nvSpPr>
          <p:cNvPr id="51203" name="Rectangle 3"/>
          <p:cNvSpPr>
            <a:spLocks noGrp="1" noChangeArrowheads="1"/>
          </p:cNvSpPr>
          <p:nvPr>
            <p:ph type="body" idx="1"/>
          </p:nvPr>
        </p:nvSpPr>
        <p:spPr/>
        <p:txBody>
          <a:bodyPr/>
          <a:lstStyle/>
          <a:p>
            <a:r>
              <a:rPr lang="en-GB" altLang="x-none" sz="2000" dirty="0"/>
              <a:t>Degenerated or herniated intervertebral discs</a:t>
            </a:r>
          </a:p>
          <a:p>
            <a:r>
              <a:rPr lang="en-GB" altLang="x-none" sz="2000" dirty="0"/>
              <a:t>Osteophyte formation as evidence of abnormal strain responses</a:t>
            </a:r>
          </a:p>
          <a:p>
            <a:r>
              <a:rPr lang="en-GB" altLang="x-none" sz="2000" dirty="0" err="1"/>
              <a:t>Shnorl’s</a:t>
            </a:r>
            <a:r>
              <a:rPr lang="en-GB" altLang="x-none" sz="2000" dirty="0"/>
              <a:t> nodes</a:t>
            </a:r>
          </a:p>
          <a:p>
            <a:r>
              <a:rPr lang="en-GB" altLang="x-none" sz="2000" dirty="0"/>
              <a:t>Vertebral end plate failure and </a:t>
            </a:r>
            <a:r>
              <a:rPr lang="en-GB" altLang="x-none" sz="2000" dirty="0" err="1"/>
              <a:t>calus</a:t>
            </a:r>
            <a:r>
              <a:rPr lang="en-GB" altLang="x-none" sz="2000" dirty="0"/>
              <a:t> formation</a:t>
            </a:r>
          </a:p>
          <a:p>
            <a:r>
              <a:rPr lang="en-GB" altLang="x-none" sz="2000" dirty="0"/>
              <a:t>Osteoarthritis of facet joints</a:t>
            </a:r>
          </a:p>
          <a:p>
            <a:r>
              <a:rPr lang="en-GB" altLang="x-none" sz="2000" dirty="0"/>
              <a:t>Spondylosis and spondylolisthesis</a:t>
            </a:r>
          </a:p>
          <a:p>
            <a:r>
              <a:rPr lang="en-GB" altLang="x-none" sz="2000" dirty="0"/>
              <a:t>Changes in back muscle biochemistry</a:t>
            </a:r>
          </a:p>
          <a:p>
            <a:r>
              <a:rPr lang="en-GB" altLang="x-none" sz="2000" dirty="0"/>
              <a:t>“Ragged red fibres” and increased “fatigue-ability” of back muscles</a:t>
            </a:r>
          </a:p>
          <a:p>
            <a:r>
              <a:rPr lang="en-GB" altLang="x-none" sz="2000" dirty="0"/>
              <a:t>Initial injury can lead to a vicious circle of maladaptation leading to further degeneration and loss of function.</a:t>
            </a:r>
            <a:endParaRPr lang="en-GB" altLang="x-none" dirty="0"/>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28</a:t>
            </a:fld>
            <a:endParaRPr lang="en-GB"/>
          </a:p>
        </p:txBody>
      </p:sp>
    </p:spTree>
    <p:extLst>
      <p:ext uri="{BB962C8B-B14F-4D97-AF65-F5344CB8AC3E}">
        <p14:creationId xmlns:p14="http://schemas.microsoft.com/office/powerpoint/2010/main" val="424972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GB" altLang="x-none" dirty="0">
                <a:solidFill>
                  <a:schemeClr val="accent1">
                    <a:lumMod val="75000"/>
                  </a:schemeClr>
                </a:solidFill>
              </a:rPr>
              <a:t>Mechanical Failure</a:t>
            </a:r>
          </a:p>
        </p:txBody>
      </p:sp>
      <p:sp>
        <p:nvSpPr>
          <p:cNvPr id="53251" name="Rectangle 3"/>
          <p:cNvSpPr>
            <a:spLocks noGrp="1" noChangeArrowheads="1"/>
          </p:cNvSpPr>
          <p:nvPr>
            <p:ph type="body" idx="1"/>
          </p:nvPr>
        </p:nvSpPr>
        <p:spPr/>
        <p:txBody>
          <a:bodyPr/>
          <a:lstStyle/>
          <a:p>
            <a:r>
              <a:rPr lang="en-GB" altLang="x-none" sz="2000" dirty="0"/>
              <a:t>The 3 main sites are:</a:t>
            </a:r>
          </a:p>
          <a:p>
            <a:endParaRPr lang="en-GB" altLang="x-none" sz="2000" dirty="0"/>
          </a:p>
          <a:p>
            <a:pPr lvl="1"/>
            <a:r>
              <a:rPr lang="en-GB" altLang="x-none" sz="1800" dirty="0">
                <a:solidFill>
                  <a:srgbClr val="4B5064"/>
                </a:solidFill>
              </a:rPr>
              <a:t>The spine itself, including the ligaments</a:t>
            </a:r>
          </a:p>
          <a:p>
            <a:pPr lvl="1"/>
            <a:endParaRPr lang="en-GB" altLang="x-none" sz="1800" dirty="0">
              <a:solidFill>
                <a:srgbClr val="4B5064"/>
              </a:solidFill>
            </a:endParaRPr>
          </a:p>
          <a:p>
            <a:pPr lvl="1"/>
            <a:r>
              <a:rPr lang="en-GB" altLang="x-none" sz="1800" dirty="0">
                <a:solidFill>
                  <a:srgbClr val="4B5064"/>
                </a:solidFill>
              </a:rPr>
              <a:t>The muscles and their attachments</a:t>
            </a:r>
          </a:p>
          <a:p>
            <a:pPr lvl="1"/>
            <a:endParaRPr lang="en-GB" altLang="x-none" sz="1800" dirty="0">
              <a:solidFill>
                <a:srgbClr val="4B5064"/>
              </a:solidFill>
            </a:endParaRPr>
          </a:p>
          <a:p>
            <a:pPr lvl="1"/>
            <a:r>
              <a:rPr lang="en-GB" altLang="x-none" sz="1800" dirty="0">
                <a:solidFill>
                  <a:srgbClr val="4B5064"/>
                </a:solidFill>
              </a:rPr>
              <a:t>The trunk (hernias)</a:t>
            </a:r>
            <a:r>
              <a:rPr lang="en-GB" altLang="x-none" sz="2800" b="1" dirty="0">
                <a:solidFill>
                  <a:srgbClr val="4B5064"/>
                </a:solidFill>
              </a:rPr>
              <a:t>	</a:t>
            </a:r>
            <a:r>
              <a:rPr lang="en-GB" altLang="x-none" sz="3200" b="1" dirty="0">
                <a:solidFill>
                  <a:srgbClr val="4B5064"/>
                </a:solidFill>
              </a:rPr>
              <a:t> </a:t>
            </a:r>
            <a:endParaRPr lang="en-GB" altLang="x-none" dirty="0">
              <a:solidFill>
                <a:srgbClr val="4B5064"/>
              </a:solidFill>
            </a:endParaRP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29</a:t>
            </a:fld>
            <a:endParaRPr lang="en-GB"/>
          </a:p>
        </p:txBody>
      </p:sp>
    </p:spTree>
    <p:extLst>
      <p:ext uri="{BB962C8B-B14F-4D97-AF65-F5344CB8AC3E}">
        <p14:creationId xmlns:p14="http://schemas.microsoft.com/office/powerpoint/2010/main" val="2124706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The Body as a Mechanical System </a:t>
            </a:r>
            <a:endParaRPr lang="en-US" dirty="0">
              <a:solidFill>
                <a:schemeClr val="accent1">
                  <a:lumMod val="75000"/>
                </a:schemeClr>
              </a:solidFill>
            </a:endParaRPr>
          </a:p>
        </p:txBody>
      </p:sp>
      <p:sp>
        <p:nvSpPr>
          <p:cNvPr id="3" name="Footer Placeholder 2"/>
          <p:cNvSpPr>
            <a:spLocks noGrp="1"/>
          </p:cNvSpPr>
          <p:nvPr>
            <p:ph type="ftr" sz="quarter" idx="11"/>
          </p:nvPr>
        </p:nvSpPr>
        <p:spPr/>
        <p:txBody>
          <a:bodyPr/>
          <a:lstStyle/>
          <a:p>
            <a:pPr>
              <a:defRPr/>
            </a:pPr>
            <a:r>
              <a:rPr lang="en-GB" smtClean="0"/>
              <a:t>www.rsbridger.com</a:t>
            </a:r>
            <a:endParaRPr lang="en-GB"/>
          </a:p>
        </p:txBody>
      </p:sp>
      <p:sp>
        <p:nvSpPr>
          <p:cNvPr id="4" name="Content Placeholder 3"/>
          <p:cNvSpPr>
            <a:spLocks noGrp="1"/>
          </p:cNvSpPr>
          <p:nvPr>
            <p:ph sz="quarter" idx="1"/>
          </p:nvPr>
        </p:nvSpPr>
        <p:spPr/>
        <p:txBody>
          <a:bodyPr>
            <a:normAutofit/>
          </a:bodyPr>
          <a:lstStyle/>
          <a:p>
            <a:pPr eaLnBrk="0" hangingPunct="0"/>
            <a:r>
              <a:rPr lang="en-US" b="1" dirty="0"/>
              <a:t>General requirements for humans in systems:</a:t>
            </a:r>
            <a:endParaRPr lang="en-GB" dirty="0"/>
          </a:p>
          <a:p>
            <a:pPr lvl="1" eaLnBrk="0" hangingPunct="0"/>
            <a:r>
              <a:rPr lang="en-US" dirty="0" smtClean="0">
                <a:solidFill>
                  <a:srgbClr val="4B5064"/>
                </a:solidFill>
              </a:rPr>
              <a:t>External </a:t>
            </a:r>
            <a:r>
              <a:rPr lang="en-US" dirty="0">
                <a:solidFill>
                  <a:srgbClr val="4B5064"/>
                </a:solidFill>
              </a:rPr>
              <a:t>forces acting on the human body must not exceed its mechanical tolerance limits.</a:t>
            </a:r>
            <a:endParaRPr lang="en-GB" dirty="0">
              <a:solidFill>
                <a:srgbClr val="4B5064"/>
              </a:solidFill>
            </a:endParaRPr>
          </a:p>
          <a:p>
            <a:pPr lvl="1" eaLnBrk="0" hangingPunct="0"/>
            <a:r>
              <a:rPr lang="en-US" dirty="0" smtClean="0">
                <a:solidFill>
                  <a:srgbClr val="4B5064"/>
                </a:solidFill>
              </a:rPr>
              <a:t>Where </a:t>
            </a:r>
            <a:r>
              <a:rPr lang="en-US" dirty="0">
                <a:solidFill>
                  <a:srgbClr val="4B5064"/>
                </a:solidFill>
              </a:rPr>
              <a:t>the exertion of forces on external objects is required, the magnitude of forces must be within the strength and endurance limits of members of the user population.</a:t>
            </a:r>
            <a:endParaRPr lang="en-GB" dirty="0">
              <a:solidFill>
                <a:srgbClr val="4B5064"/>
              </a:solidFill>
            </a:endParaRPr>
          </a:p>
          <a:p>
            <a:pPr lvl="1"/>
            <a:r>
              <a:rPr lang="en-US" dirty="0" smtClean="0">
                <a:solidFill>
                  <a:srgbClr val="4B5064"/>
                </a:solidFill>
              </a:rPr>
              <a:t>The </a:t>
            </a:r>
            <a:r>
              <a:rPr lang="en-US" dirty="0">
                <a:solidFill>
                  <a:srgbClr val="4B5064"/>
                </a:solidFill>
              </a:rPr>
              <a:t>task must be designed to minimize postural load (ALARP)</a:t>
            </a:r>
            <a:endParaRPr lang="en-GB" dirty="0">
              <a:solidFill>
                <a:srgbClr val="4B5064"/>
              </a:solidFill>
            </a:endParaRPr>
          </a:p>
          <a:p>
            <a:pPr lvl="1"/>
            <a:r>
              <a:rPr lang="en-US" dirty="0" smtClean="0">
                <a:solidFill>
                  <a:srgbClr val="4B5064"/>
                </a:solidFill>
              </a:rPr>
              <a:t>Biomechanical </a:t>
            </a:r>
            <a:r>
              <a:rPr lang="en-US" dirty="0">
                <a:solidFill>
                  <a:srgbClr val="4B5064"/>
                </a:solidFill>
              </a:rPr>
              <a:t>risk factors for musculoskeletal injury must be identified and eliminated in the design. </a:t>
            </a:r>
            <a:endParaRPr lang="en-GB" dirty="0">
              <a:solidFill>
                <a:srgbClr val="4B5064"/>
              </a:solidFill>
            </a:endParaRPr>
          </a:p>
          <a:p>
            <a:endParaRPr lang="en-US" dirty="0"/>
          </a:p>
        </p:txBody>
      </p:sp>
      <p:sp>
        <p:nvSpPr>
          <p:cNvPr id="5" name="Slide Number Placeholder 4"/>
          <p:cNvSpPr>
            <a:spLocks noGrp="1"/>
          </p:cNvSpPr>
          <p:nvPr>
            <p:ph type="sldNum" sz="quarter" idx="12"/>
          </p:nvPr>
        </p:nvSpPr>
        <p:spPr/>
        <p:txBody>
          <a:bodyPr/>
          <a:lstStyle/>
          <a:p>
            <a:pPr>
              <a:defRPr/>
            </a:pPr>
            <a:fld id="{7A0EAA1B-D446-45C6-BE4A-7735C1EE9952}" type="slidenum">
              <a:rPr lang="en-GB" smtClean="0"/>
              <a:pPr>
                <a:defRPr/>
              </a:pPr>
              <a:t>3</a:t>
            </a:fld>
            <a:endParaRPr lang="en-GB"/>
          </a:p>
        </p:txBody>
      </p:sp>
    </p:spTree>
    <p:extLst>
      <p:ext uri="{BB962C8B-B14F-4D97-AF65-F5344CB8AC3E}">
        <p14:creationId xmlns:p14="http://schemas.microsoft.com/office/powerpoint/2010/main" val="3176698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GB" altLang="x-none" dirty="0">
                <a:solidFill>
                  <a:schemeClr val="accent1">
                    <a:lumMod val="75000"/>
                  </a:schemeClr>
                </a:solidFill>
              </a:rPr>
              <a:t>Mechanical Function of the Lumbar Spine </a:t>
            </a:r>
            <a:r>
              <a:rPr lang="en-GB" altLang="x-none" sz="1600" baseline="30000" dirty="0">
                <a:solidFill>
                  <a:schemeClr val="accent1">
                    <a:lumMod val="75000"/>
                  </a:schemeClr>
                </a:solidFill>
              </a:rPr>
              <a:t>12-16</a:t>
            </a:r>
            <a:endParaRPr lang="en-GB" altLang="x-none" dirty="0">
              <a:solidFill>
                <a:schemeClr val="accent1">
                  <a:lumMod val="75000"/>
                </a:schemeClr>
              </a:solidFill>
            </a:endParaRPr>
          </a:p>
        </p:txBody>
      </p:sp>
      <p:sp>
        <p:nvSpPr>
          <p:cNvPr id="52227" name="Rectangle 3"/>
          <p:cNvSpPr>
            <a:spLocks noGrp="1" noChangeArrowheads="1"/>
          </p:cNvSpPr>
          <p:nvPr>
            <p:ph type="body" idx="1"/>
          </p:nvPr>
        </p:nvSpPr>
        <p:spPr/>
        <p:txBody>
          <a:bodyPr/>
          <a:lstStyle/>
          <a:p>
            <a:r>
              <a:rPr lang="en-GB" altLang="x-none" sz="2000" dirty="0"/>
              <a:t>Vertebral bodies resist most (80%) of the compressive force acting down the spine</a:t>
            </a:r>
          </a:p>
          <a:p>
            <a:r>
              <a:rPr lang="en-GB" altLang="x-none" sz="2000" dirty="0"/>
              <a:t>Intervertebral discs also resist compression and allow small movements between vertebrae</a:t>
            </a:r>
          </a:p>
          <a:p>
            <a:r>
              <a:rPr lang="en-GB" altLang="x-none" sz="2000" dirty="0"/>
              <a:t>Facet joints protect the discs from shear and torsion</a:t>
            </a:r>
          </a:p>
          <a:p>
            <a:r>
              <a:rPr lang="en-GB" altLang="x-none" sz="2000" dirty="0"/>
              <a:t>Intervertebral ligaments prevent excessive bending</a:t>
            </a:r>
          </a:p>
          <a:p>
            <a:r>
              <a:rPr lang="en-GB" altLang="x-none" sz="2000" dirty="0"/>
              <a:t>Posture is fundamental to normal functioning - disc pressures increase in forward flexion and decrease in extension as the facet joints take more of the load. Facets may take 70% of compressive force if disc is severely degenerated. </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30</a:t>
            </a:fld>
            <a:endParaRPr lang="en-GB"/>
          </a:p>
        </p:txBody>
      </p:sp>
    </p:spTree>
    <p:extLst>
      <p:ext uri="{BB962C8B-B14F-4D97-AF65-F5344CB8AC3E}">
        <p14:creationId xmlns:p14="http://schemas.microsoft.com/office/powerpoint/2010/main" val="15815925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GB" altLang="x-none" dirty="0">
                <a:solidFill>
                  <a:schemeClr val="accent1">
                    <a:lumMod val="75000"/>
                  </a:schemeClr>
                </a:solidFill>
              </a:rPr>
              <a:t>Mechanical Failure of the Lumbar Spine  </a:t>
            </a:r>
          </a:p>
        </p:txBody>
      </p:sp>
      <p:sp>
        <p:nvSpPr>
          <p:cNvPr id="47107" name="Rectangle 3"/>
          <p:cNvSpPr>
            <a:spLocks noGrp="1" noChangeArrowheads="1"/>
          </p:cNvSpPr>
          <p:nvPr>
            <p:ph type="body" idx="1"/>
          </p:nvPr>
        </p:nvSpPr>
        <p:spPr/>
        <p:txBody>
          <a:bodyPr/>
          <a:lstStyle/>
          <a:p>
            <a:r>
              <a:rPr lang="en-GB" altLang="x-none" sz="2000" dirty="0"/>
              <a:t>Vertebral body is the weak link in the chain - vertebral end plate failure is common in life - evidence of </a:t>
            </a:r>
            <a:r>
              <a:rPr lang="en-GB" altLang="x-none" sz="2000" dirty="0" err="1"/>
              <a:t>microfractures</a:t>
            </a:r>
            <a:r>
              <a:rPr lang="en-GB" altLang="x-none" sz="2000" dirty="0"/>
              <a:t> in most cadaveric specimens</a:t>
            </a:r>
          </a:p>
          <a:p>
            <a:r>
              <a:rPr lang="en-GB" altLang="x-none" sz="2000" dirty="0"/>
              <a:t>Damage limit is 60% of SCTL and fatigue limit (under whole body vibration 20-30%).</a:t>
            </a:r>
          </a:p>
          <a:p>
            <a:r>
              <a:rPr lang="en-GB" altLang="x-none" sz="2000" dirty="0"/>
              <a:t>Fractures of the pars </a:t>
            </a:r>
            <a:r>
              <a:rPr lang="en-GB" altLang="x-none" sz="2000" dirty="0" err="1"/>
              <a:t>interarticularis</a:t>
            </a:r>
            <a:r>
              <a:rPr lang="en-GB" altLang="x-none" sz="2000" dirty="0"/>
              <a:t> caused by high shear forces and/or lumbar extension cause lumbar vertebra to move forward and down</a:t>
            </a:r>
          </a:p>
          <a:p>
            <a:r>
              <a:rPr lang="en-GB" altLang="x-none" sz="2000" dirty="0"/>
              <a:t>Extension and high bending moments cause damage to inferior margin of facet joints. 1-3 degrees of torsion can damage the joint surfaces</a:t>
            </a:r>
          </a:p>
          <a:p>
            <a:endParaRPr lang="en-GB" altLang="x-none" dirty="0">
              <a:solidFill>
                <a:schemeClr val="bg1"/>
              </a:solidFill>
            </a:endParaRP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31</a:t>
            </a:fld>
            <a:endParaRPr lang="en-GB"/>
          </a:p>
        </p:txBody>
      </p:sp>
    </p:spTree>
    <p:extLst>
      <p:ext uri="{BB962C8B-B14F-4D97-AF65-F5344CB8AC3E}">
        <p14:creationId xmlns:p14="http://schemas.microsoft.com/office/powerpoint/2010/main" val="2734893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GB" altLang="x-none" dirty="0">
                <a:solidFill>
                  <a:schemeClr val="accent1">
                    <a:lumMod val="75000"/>
                  </a:schemeClr>
                </a:solidFill>
              </a:rPr>
              <a:t>Mechanical Failure of the Lumbar Spine </a:t>
            </a:r>
            <a:r>
              <a:rPr lang="en-GB" altLang="x-none" sz="1800" baseline="30000" dirty="0">
                <a:solidFill>
                  <a:schemeClr val="accent1">
                    <a:lumMod val="75000"/>
                  </a:schemeClr>
                </a:solidFill>
              </a:rPr>
              <a:t>17</a:t>
            </a:r>
            <a:endParaRPr lang="en-GB" altLang="x-none" dirty="0">
              <a:solidFill>
                <a:schemeClr val="accent1">
                  <a:lumMod val="75000"/>
                </a:schemeClr>
              </a:solidFill>
            </a:endParaRPr>
          </a:p>
        </p:txBody>
      </p:sp>
      <p:sp>
        <p:nvSpPr>
          <p:cNvPr id="49155" name="Rectangle 3"/>
          <p:cNvSpPr>
            <a:spLocks noGrp="1" noChangeArrowheads="1"/>
          </p:cNvSpPr>
          <p:nvPr>
            <p:ph type="body" idx="1"/>
          </p:nvPr>
        </p:nvSpPr>
        <p:spPr/>
        <p:txBody>
          <a:bodyPr/>
          <a:lstStyle/>
          <a:p>
            <a:r>
              <a:rPr lang="en-GB" altLang="x-none" sz="2000" dirty="0"/>
              <a:t>70% of spine’s resistance to flexion is due to ligaments, rest is from the disc. </a:t>
            </a:r>
          </a:p>
          <a:p>
            <a:r>
              <a:rPr lang="en-GB" altLang="x-none" sz="2000" dirty="0"/>
              <a:t>In hyperflexion, the </a:t>
            </a:r>
            <a:r>
              <a:rPr lang="en-GB" altLang="x-none" sz="2000" dirty="0" err="1"/>
              <a:t>interspinous</a:t>
            </a:r>
            <a:r>
              <a:rPr lang="en-GB" altLang="x-none" sz="2000" dirty="0"/>
              <a:t> ligament is the first to go and is wholly or partially </a:t>
            </a:r>
            <a:r>
              <a:rPr lang="en-GB" altLang="x-none" sz="2000" dirty="0" err="1"/>
              <a:t>ruptered</a:t>
            </a:r>
            <a:r>
              <a:rPr lang="en-GB" altLang="x-none" sz="2000" dirty="0"/>
              <a:t> in 20% of cadaveric specimens</a:t>
            </a:r>
          </a:p>
          <a:p>
            <a:r>
              <a:rPr lang="en-GB" altLang="x-none" sz="2000" dirty="0"/>
              <a:t>Next to go are the facet joint capsular ligaments, then the disc</a:t>
            </a:r>
          </a:p>
          <a:p>
            <a:r>
              <a:rPr lang="en-GB" altLang="x-none" sz="2000" dirty="0"/>
              <a:t>Sustained flexion reduces ligament strength by 40% in 5 minutes and 67% in 1 hour. Ligamentous protection of discs is therefore reduced during subsequent flexions</a:t>
            </a:r>
          </a:p>
          <a:p>
            <a:r>
              <a:rPr lang="en-GB" altLang="x-none" sz="2000" dirty="0"/>
              <a:t>Discs are NOT damaged by compressive loading. Torsional loading damages the facet joints long before the disc. Compression , lateral bending and forward bending combined are the only known movements that cause lumbar disc prolapse</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32</a:t>
            </a:fld>
            <a:endParaRPr lang="en-GB"/>
          </a:p>
        </p:txBody>
      </p:sp>
    </p:spTree>
    <p:extLst>
      <p:ext uri="{BB962C8B-B14F-4D97-AF65-F5344CB8AC3E}">
        <p14:creationId xmlns:p14="http://schemas.microsoft.com/office/powerpoint/2010/main" val="9199798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GB" altLang="x-none" dirty="0">
                <a:solidFill>
                  <a:schemeClr val="accent1">
                    <a:lumMod val="75000"/>
                  </a:schemeClr>
                </a:solidFill>
              </a:rPr>
              <a:t>Mechanical Failure of the Lumbar Spine</a:t>
            </a:r>
            <a:r>
              <a:rPr lang="en-GB" altLang="x-none" sz="1800" baseline="30000" dirty="0">
                <a:solidFill>
                  <a:schemeClr val="accent1">
                    <a:lumMod val="75000"/>
                  </a:schemeClr>
                </a:solidFill>
              </a:rPr>
              <a:t>18</a:t>
            </a:r>
            <a:endParaRPr lang="en-GB" altLang="x-none" dirty="0">
              <a:solidFill>
                <a:schemeClr val="accent1">
                  <a:lumMod val="75000"/>
                </a:schemeClr>
              </a:solidFill>
            </a:endParaRPr>
          </a:p>
        </p:txBody>
      </p:sp>
      <p:sp>
        <p:nvSpPr>
          <p:cNvPr id="48131" name="Rectangle 3"/>
          <p:cNvSpPr>
            <a:spLocks noGrp="1" noChangeArrowheads="1"/>
          </p:cNvSpPr>
          <p:nvPr>
            <p:ph type="body" idx="1"/>
          </p:nvPr>
        </p:nvSpPr>
        <p:spPr/>
        <p:txBody>
          <a:bodyPr/>
          <a:lstStyle/>
          <a:p>
            <a:r>
              <a:rPr lang="en-GB" altLang="x-none" sz="2000" dirty="0"/>
              <a:t>Mildly degenerated discs may prolapse through existing radial fissures in the annulus </a:t>
            </a:r>
          </a:p>
          <a:p>
            <a:r>
              <a:rPr lang="en-GB" altLang="x-none" sz="2000" dirty="0"/>
              <a:t>Severely degenerated discs are too fibrous to prolapse which is why old people don’t suffer this injury as often as the middle-aged</a:t>
            </a:r>
          </a:p>
          <a:p>
            <a:r>
              <a:rPr lang="en-GB" altLang="x-none" sz="2000" dirty="0"/>
              <a:t>There is a genetic predisposition to disc prolapse</a:t>
            </a:r>
          </a:p>
          <a:p>
            <a:r>
              <a:rPr lang="en-GB" altLang="x-none" sz="2000" dirty="0"/>
              <a:t>There is some evidence that sustained flexion lowers the blood supply to the lumbar spine by increasing the hydrostatic resistance to blood flow</a:t>
            </a:r>
          </a:p>
          <a:p>
            <a:r>
              <a:rPr lang="en-GB" altLang="x-none" sz="2000" dirty="0"/>
              <a:t>Increased intra-abdominal pressure MAY protect the spine by preventing implosion of the vertebral bodies, particularly the end plates, under sudden compressive loading</a:t>
            </a:r>
            <a:endParaRPr lang="en-GB" altLang="x-none" dirty="0"/>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33</a:t>
            </a:fld>
            <a:endParaRPr lang="en-GB"/>
          </a:p>
        </p:txBody>
      </p:sp>
    </p:spTree>
    <p:extLst>
      <p:ext uri="{BB962C8B-B14F-4D97-AF65-F5344CB8AC3E}">
        <p14:creationId xmlns:p14="http://schemas.microsoft.com/office/powerpoint/2010/main" val="2191309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23528" y="260648"/>
            <a:ext cx="8534400" cy="758952"/>
          </a:xfrm>
        </p:spPr>
        <p:txBody>
          <a:bodyPr>
            <a:noAutofit/>
          </a:bodyPr>
          <a:lstStyle/>
          <a:p>
            <a:r>
              <a:rPr lang="en-GB" altLang="x-none" sz="2800" dirty="0">
                <a:solidFill>
                  <a:schemeClr val="accent1">
                    <a:lumMod val="75000"/>
                  </a:schemeClr>
                </a:solidFill>
              </a:rPr>
              <a:t>Where Does the Pain Come From?</a:t>
            </a:r>
            <a:br>
              <a:rPr lang="en-GB" altLang="x-none" sz="2800" dirty="0">
                <a:solidFill>
                  <a:schemeClr val="accent1">
                    <a:lumMod val="75000"/>
                  </a:schemeClr>
                </a:solidFill>
              </a:rPr>
            </a:br>
            <a:r>
              <a:rPr lang="en-GB" altLang="x-none" sz="2800" dirty="0">
                <a:solidFill>
                  <a:schemeClr val="accent1">
                    <a:lumMod val="75000"/>
                  </a:schemeClr>
                </a:solidFill>
              </a:rPr>
              <a:t>A number of possibilities</a:t>
            </a:r>
          </a:p>
        </p:txBody>
      </p:sp>
      <p:sp>
        <p:nvSpPr>
          <p:cNvPr id="123907" name="Rectangle 3"/>
          <p:cNvSpPr>
            <a:spLocks noGrp="1" noChangeArrowheads="1"/>
          </p:cNvSpPr>
          <p:nvPr>
            <p:ph type="body" idx="1"/>
          </p:nvPr>
        </p:nvSpPr>
        <p:spPr/>
        <p:txBody>
          <a:bodyPr/>
          <a:lstStyle/>
          <a:p>
            <a:r>
              <a:rPr lang="en-GB" altLang="x-none" sz="2400" dirty="0"/>
              <a:t>Mild reversible backache - no different from any other form of temporary myalgia of mechanical origin</a:t>
            </a:r>
          </a:p>
          <a:p>
            <a:r>
              <a:rPr lang="en-GB" altLang="x-none" sz="2400" dirty="0"/>
              <a:t>Pain from the muscles - DeLuca, </a:t>
            </a:r>
            <a:r>
              <a:rPr lang="en-GB" altLang="x-none" sz="2400" dirty="0" err="1"/>
              <a:t>Biederman</a:t>
            </a:r>
            <a:r>
              <a:rPr lang="en-GB" altLang="x-none" sz="2400" dirty="0"/>
              <a:t> - rapid fatigue of back extensors</a:t>
            </a:r>
          </a:p>
          <a:p>
            <a:r>
              <a:rPr lang="en-GB" altLang="x-none" sz="2400" dirty="0"/>
              <a:t>Pain in flexion - Snook’s theory</a:t>
            </a:r>
          </a:p>
          <a:p>
            <a:r>
              <a:rPr lang="en-GB" altLang="x-none" sz="2400" dirty="0"/>
              <a:t>Pain in extension - disc degeneration leads to problems with the facet joints</a:t>
            </a:r>
          </a:p>
          <a:p>
            <a:r>
              <a:rPr lang="en-GB" altLang="x-none" sz="2400" dirty="0"/>
              <a:t>Pain in “re-extension” - viscous lengthening of posterior ligaments</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34</a:t>
            </a:fld>
            <a:endParaRPr lang="en-GB"/>
          </a:p>
        </p:txBody>
      </p:sp>
    </p:spTree>
    <p:extLst>
      <p:ext uri="{BB962C8B-B14F-4D97-AF65-F5344CB8AC3E}">
        <p14:creationId xmlns:p14="http://schemas.microsoft.com/office/powerpoint/2010/main" val="21472586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GB" altLang="x-none" dirty="0">
                <a:solidFill>
                  <a:schemeClr val="accent1">
                    <a:lumMod val="75000"/>
                  </a:schemeClr>
                </a:solidFill>
              </a:rPr>
              <a:t>Back Pain in the Workplace</a:t>
            </a:r>
          </a:p>
        </p:txBody>
      </p:sp>
      <p:sp>
        <p:nvSpPr>
          <p:cNvPr id="67587" name="Rectangle 3"/>
          <p:cNvSpPr>
            <a:spLocks noGrp="1" noChangeArrowheads="1"/>
          </p:cNvSpPr>
          <p:nvPr>
            <p:ph type="body" idx="1"/>
          </p:nvPr>
        </p:nvSpPr>
        <p:spPr/>
        <p:txBody>
          <a:bodyPr/>
          <a:lstStyle/>
          <a:p>
            <a:r>
              <a:rPr lang="en-GB" altLang="x-none" sz="2000" dirty="0"/>
              <a:t>More than 25% of accidents involve handling goods of some kind (HSE)</a:t>
            </a:r>
          </a:p>
          <a:p>
            <a:r>
              <a:rPr lang="en-GB" altLang="x-none" sz="2000" dirty="0"/>
              <a:t>Most common cause of low back injury in US is falling, not lifting</a:t>
            </a:r>
          </a:p>
          <a:p>
            <a:r>
              <a:rPr lang="en-GB" altLang="x-none" sz="2000" dirty="0"/>
              <a:t>Low back pain accounts for 15% of all Liberty Mutual compensation claims and 23% of costs</a:t>
            </a:r>
          </a:p>
          <a:p>
            <a:r>
              <a:rPr lang="en-GB" altLang="x-none" sz="2000" dirty="0"/>
              <a:t>Low back pain more likely in those who regularly lift weights of 3kg. or more in their jobs</a:t>
            </a:r>
          </a:p>
          <a:p>
            <a:r>
              <a:rPr lang="en-GB" altLang="x-none" sz="2000" dirty="0"/>
              <a:t>Low back pain less likely in those who occasionally lift weights compared to not at all. </a:t>
            </a:r>
          </a:p>
          <a:p>
            <a:r>
              <a:rPr lang="en-GB" altLang="x-none" sz="2000" dirty="0"/>
              <a:t>Lifting is the commonest precipitating event for acute herniated lumbar intervertebral disc - compared to falling, standing, car driving etc.</a:t>
            </a:r>
            <a:endParaRPr lang="en-GB" altLang="x-none" dirty="0"/>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35</a:t>
            </a:fld>
            <a:endParaRPr lang="en-GB"/>
          </a:p>
        </p:txBody>
      </p:sp>
    </p:spTree>
    <p:extLst>
      <p:ext uri="{BB962C8B-B14F-4D97-AF65-F5344CB8AC3E}">
        <p14:creationId xmlns:p14="http://schemas.microsoft.com/office/powerpoint/2010/main" val="14457867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050"/>
          <p:cNvSpPr>
            <a:spLocks noGrp="1" noChangeArrowheads="1"/>
          </p:cNvSpPr>
          <p:nvPr>
            <p:ph type="title"/>
          </p:nvPr>
        </p:nvSpPr>
        <p:spPr/>
        <p:txBody>
          <a:bodyPr/>
          <a:lstStyle/>
          <a:p>
            <a:r>
              <a:rPr lang="en-GB" altLang="x-none" dirty="0">
                <a:solidFill>
                  <a:schemeClr val="accent1">
                    <a:lumMod val="75000"/>
                  </a:schemeClr>
                </a:solidFill>
              </a:rPr>
              <a:t>Lies, Damn lies, Statistics and Costs</a:t>
            </a:r>
          </a:p>
        </p:txBody>
      </p:sp>
      <p:sp>
        <p:nvSpPr>
          <p:cNvPr id="124931" name="Rectangle 2051"/>
          <p:cNvSpPr>
            <a:spLocks noGrp="1" noChangeArrowheads="1"/>
          </p:cNvSpPr>
          <p:nvPr>
            <p:ph type="body" idx="1"/>
          </p:nvPr>
        </p:nvSpPr>
        <p:spPr/>
        <p:txBody>
          <a:bodyPr/>
          <a:lstStyle/>
          <a:p>
            <a:r>
              <a:rPr lang="en-GB" altLang="x-none" sz="2000" dirty="0"/>
              <a:t>Liberty Mutual insurance company data 1999</a:t>
            </a:r>
          </a:p>
          <a:p>
            <a:r>
              <a:rPr lang="en-GB" altLang="x-none" sz="2000" dirty="0"/>
              <a:t>8.3% of low back claims account for 82.3% of total claim costs for LBP</a:t>
            </a:r>
          </a:p>
          <a:p>
            <a:r>
              <a:rPr lang="en-GB" altLang="x-none" sz="2000" dirty="0"/>
              <a:t>A small number of serious injuries last for more than 3 months and so the picture is very skewed</a:t>
            </a:r>
          </a:p>
          <a:p>
            <a:r>
              <a:rPr lang="en-GB" altLang="x-none" sz="2000" dirty="0"/>
              <a:t>Interventions need to target high risk areas and high risk people in order to cost-justify themselves</a:t>
            </a:r>
          </a:p>
          <a:p>
            <a:r>
              <a:rPr lang="en-GB" altLang="x-none" sz="2000" dirty="0"/>
              <a:t>Blanket preventative efforts are a blunt instrument. They may be morally defensible, but are rarely cost-ineffective</a:t>
            </a:r>
          </a:p>
          <a:p>
            <a:r>
              <a:rPr lang="en-GB" altLang="x-none" sz="2000" dirty="0"/>
              <a:t>Screening for cervical cancer as an example of “unhealthy prevention”</a:t>
            </a:r>
            <a:endParaRPr lang="en-GB" altLang="x-none" dirty="0"/>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36</a:t>
            </a:fld>
            <a:endParaRPr lang="en-GB"/>
          </a:p>
        </p:txBody>
      </p:sp>
    </p:spTree>
    <p:extLst>
      <p:ext uri="{BB962C8B-B14F-4D97-AF65-F5344CB8AC3E}">
        <p14:creationId xmlns:p14="http://schemas.microsoft.com/office/powerpoint/2010/main" val="5607439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en-GB" altLang="x-none" dirty="0">
                <a:solidFill>
                  <a:schemeClr val="accent1">
                    <a:lumMod val="75000"/>
                  </a:schemeClr>
                </a:solidFill>
              </a:rPr>
              <a:t>Prevalence of Back Pain</a:t>
            </a:r>
          </a:p>
        </p:txBody>
      </p:sp>
      <p:sp>
        <p:nvSpPr>
          <p:cNvPr id="135171" name="Rectangle 3"/>
          <p:cNvSpPr>
            <a:spLocks noGrp="1" noChangeArrowheads="1"/>
          </p:cNvSpPr>
          <p:nvPr>
            <p:ph type="body" idx="1"/>
          </p:nvPr>
        </p:nvSpPr>
        <p:spPr/>
        <p:txBody>
          <a:bodyPr/>
          <a:lstStyle/>
          <a:p>
            <a:r>
              <a:rPr lang="en-GB" altLang="x-none" sz="2400" dirty="0" err="1"/>
              <a:t>Brattberg</a:t>
            </a:r>
            <a:r>
              <a:rPr lang="en-GB" altLang="x-none" sz="2400" dirty="0"/>
              <a:t> et al. 1989. </a:t>
            </a:r>
          </a:p>
          <a:p>
            <a:r>
              <a:rPr lang="en-GB" altLang="x-none" sz="2400" dirty="0"/>
              <a:t>Overall prevalence in population is high</a:t>
            </a:r>
          </a:p>
          <a:p>
            <a:r>
              <a:rPr lang="en-GB" altLang="x-none" sz="2400" dirty="0"/>
              <a:t>Multiple episodes are the norm</a:t>
            </a:r>
          </a:p>
          <a:p>
            <a:r>
              <a:rPr lang="en-GB" altLang="x-none" sz="2400" dirty="0"/>
              <a:t>Prevalence highest in 45-64 yr. age group</a:t>
            </a:r>
          </a:p>
          <a:p>
            <a:r>
              <a:rPr lang="en-GB" altLang="x-none" sz="2400" dirty="0"/>
              <a:t>LBP without radiation is the norm</a:t>
            </a:r>
          </a:p>
          <a:p>
            <a:r>
              <a:rPr lang="en-GB" altLang="x-none" sz="2400" dirty="0"/>
              <a:t>Prevalence increases with age</a:t>
            </a:r>
          </a:p>
          <a:p>
            <a:r>
              <a:rPr lang="en-GB" altLang="x-none" sz="2400" dirty="0"/>
              <a:t>Higher in females than in males</a:t>
            </a:r>
          </a:p>
          <a:p>
            <a:r>
              <a:rPr lang="en-GB" altLang="x-none" sz="2400" dirty="0" err="1"/>
              <a:t>Miedema</a:t>
            </a:r>
            <a:r>
              <a:rPr lang="en-GB" altLang="x-none" sz="2400" dirty="0"/>
              <a:t> et al. (1998). LBP became chronic in 28% of patients (7-year follow-up)</a:t>
            </a:r>
            <a:endParaRPr lang="en-GB" altLang="x-none" dirty="0"/>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37</a:t>
            </a:fld>
            <a:endParaRPr lang="en-GB"/>
          </a:p>
        </p:txBody>
      </p:sp>
    </p:spTree>
    <p:extLst>
      <p:ext uri="{BB962C8B-B14F-4D97-AF65-F5344CB8AC3E}">
        <p14:creationId xmlns:p14="http://schemas.microsoft.com/office/powerpoint/2010/main" val="12656775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1026"/>
          <p:cNvSpPr>
            <a:spLocks noGrp="1" noChangeArrowheads="1"/>
          </p:cNvSpPr>
          <p:nvPr>
            <p:ph type="title"/>
          </p:nvPr>
        </p:nvSpPr>
        <p:spPr/>
        <p:txBody>
          <a:bodyPr/>
          <a:lstStyle/>
          <a:p>
            <a:r>
              <a:rPr lang="en-GB" altLang="x-none" dirty="0">
                <a:solidFill>
                  <a:schemeClr val="accent1">
                    <a:lumMod val="75000"/>
                  </a:schemeClr>
                </a:solidFill>
              </a:rPr>
              <a:t>Prevalence of Back Pain</a:t>
            </a:r>
          </a:p>
        </p:txBody>
      </p:sp>
      <p:sp>
        <p:nvSpPr>
          <p:cNvPr id="136195" name="Rectangle 1027"/>
          <p:cNvSpPr>
            <a:spLocks noGrp="1" noChangeArrowheads="1"/>
          </p:cNvSpPr>
          <p:nvPr>
            <p:ph type="body" idx="1"/>
          </p:nvPr>
        </p:nvSpPr>
        <p:spPr/>
        <p:txBody>
          <a:bodyPr/>
          <a:lstStyle/>
          <a:p>
            <a:r>
              <a:rPr lang="en-GB" altLang="x-none" sz="2400" dirty="0" err="1"/>
              <a:t>LeBouef-Yde</a:t>
            </a:r>
            <a:r>
              <a:rPr lang="en-GB" altLang="x-none" sz="2400" dirty="0"/>
              <a:t> et al. 1998. 1 yr. Prevalence rises from 7% at 12 </a:t>
            </a:r>
            <a:r>
              <a:rPr lang="en-GB" altLang="x-none" sz="2400" dirty="0" err="1"/>
              <a:t>yrs</a:t>
            </a:r>
            <a:r>
              <a:rPr lang="en-GB" altLang="x-none" sz="2400" dirty="0"/>
              <a:t> to about 50% at 25 whence it levels off up to age 40.</a:t>
            </a:r>
          </a:p>
          <a:p>
            <a:r>
              <a:rPr lang="en-GB" altLang="x-none" sz="2400" dirty="0"/>
              <a:t>Prevalence higher in high-income than low-income countries and higher in city than in rural populations</a:t>
            </a:r>
          </a:p>
          <a:p>
            <a:r>
              <a:rPr lang="en-GB" altLang="x-none" sz="2400" dirty="0"/>
              <a:t>Prevalence higher in low-income countries in “enclosed workshops”. </a:t>
            </a:r>
          </a:p>
          <a:p>
            <a:r>
              <a:rPr lang="en-GB" altLang="x-none" sz="2400" dirty="0"/>
              <a:t>Major problem with all this over-reliance on “yes”/“no” answers and lack of information on severity</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38</a:t>
            </a:fld>
            <a:endParaRPr lang="en-GB"/>
          </a:p>
        </p:txBody>
      </p:sp>
    </p:spTree>
    <p:extLst>
      <p:ext uri="{BB962C8B-B14F-4D97-AF65-F5344CB8AC3E}">
        <p14:creationId xmlns:p14="http://schemas.microsoft.com/office/powerpoint/2010/main" val="14172441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title"/>
          </p:nvPr>
        </p:nvSpPr>
        <p:spPr/>
        <p:txBody>
          <a:bodyPr/>
          <a:lstStyle/>
          <a:p>
            <a:r>
              <a:rPr lang="en-GB" altLang="x-none" dirty="0">
                <a:solidFill>
                  <a:schemeClr val="accent1">
                    <a:lumMod val="75000"/>
                  </a:schemeClr>
                </a:solidFill>
              </a:rPr>
              <a:t>Need for a Holistic View</a:t>
            </a:r>
          </a:p>
        </p:txBody>
      </p:sp>
      <p:sp>
        <p:nvSpPr>
          <p:cNvPr id="285699" name="Rectangle 3"/>
          <p:cNvSpPr>
            <a:spLocks noGrp="1" noChangeArrowheads="1"/>
          </p:cNvSpPr>
          <p:nvPr>
            <p:ph type="body" idx="1"/>
          </p:nvPr>
        </p:nvSpPr>
        <p:spPr/>
        <p:txBody>
          <a:bodyPr/>
          <a:lstStyle/>
          <a:p>
            <a:r>
              <a:rPr lang="en-GB" altLang="x-none" dirty="0"/>
              <a:t>Evidence that LBP complaints correlate with a variety of other conditions in survey data</a:t>
            </a:r>
          </a:p>
          <a:p>
            <a:pPr lvl="2"/>
            <a:r>
              <a:rPr lang="en-GB" altLang="x-none" dirty="0">
                <a:solidFill>
                  <a:srgbClr val="4B5064"/>
                </a:solidFill>
              </a:rPr>
              <a:t>No. of other pain sites</a:t>
            </a:r>
          </a:p>
          <a:p>
            <a:pPr lvl="2"/>
            <a:r>
              <a:rPr lang="en-GB" altLang="x-none" dirty="0">
                <a:solidFill>
                  <a:srgbClr val="4B5064"/>
                </a:solidFill>
              </a:rPr>
              <a:t>Degree of psychiatric disturbance</a:t>
            </a:r>
          </a:p>
          <a:p>
            <a:pPr lvl="2"/>
            <a:r>
              <a:rPr lang="en-GB" altLang="x-none" dirty="0">
                <a:solidFill>
                  <a:srgbClr val="4B5064"/>
                </a:solidFill>
              </a:rPr>
              <a:t>Response bias depends on personality traits and cultural patterns</a:t>
            </a:r>
          </a:p>
          <a:p>
            <a:pPr lvl="2"/>
            <a:r>
              <a:rPr lang="en-GB" altLang="x-none" dirty="0">
                <a:solidFill>
                  <a:srgbClr val="4B5064"/>
                </a:solidFill>
              </a:rPr>
              <a:t>LBP loss of workdays is associated with compensation claims for other musculoskeletal injury in the last 3 </a:t>
            </a:r>
            <a:r>
              <a:rPr lang="en-GB" altLang="x-none" dirty="0" err="1">
                <a:solidFill>
                  <a:srgbClr val="4B5064"/>
                </a:solidFill>
              </a:rPr>
              <a:t>yrs</a:t>
            </a:r>
            <a:r>
              <a:rPr lang="en-GB" altLang="x-none" dirty="0">
                <a:solidFill>
                  <a:srgbClr val="4B5064"/>
                </a:solidFill>
              </a:rPr>
              <a:t> (</a:t>
            </a:r>
            <a:r>
              <a:rPr lang="en-GB" altLang="x-none" dirty="0" err="1">
                <a:solidFill>
                  <a:srgbClr val="4B5064"/>
                </a:solidFill>
              </a:rPr>
              <a:t>Daltroy</a:t>
            </a:r>
            <a:r>
              <a:rPr lang="en-GB" altLang="x-none" dirty="0">
                <a:solidFill>
                  <a:srgbClr val="4B5064"/>
                </a:solidFill>
              </a:rPr>
              <a:t> et al. 1997)</a:t>
            </a:r>
          </a:p>
          <a:p>
            <a:r>
              <a:rPr lang="en-GB" altLang="x-none" dirty="0"/>
              <a:t>Need to look at the whole person</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39</a:t>
            </a:fld>
            <a:endParaRPr lang="en-GB"/>
          </a:p>
        </p:txBody>
      </p:sp>
    </p:spTree>
    <p:extLst>
      <p:ext uri="{BB962C8B-B14F-4D97-AF65-F5344CB8AC3E}">
        <p14:creationId xmlns:p14="http://schemas.microsoft.com/office/powerpoint/2010/main" val="1882006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GB" altLang="x-none" dirty="0">
                <a:solidFill>
                  <a:schemeClr val="accent1">
                    <a:lumMod val="75000"/>
                  </a:schemeClr>
                </a:solidFill>
              </a:rPr>
              <a:t>Function of the Lumbar Spine </a:t>
            </a:r>
            <a:r>
              <a:rPr lang="en-GB" altLang="x-none" sz="1800" baseline="30000" dirty="0">
                <a:solidFill>
                  <a:schemeClr val="accent1">
                    <a:lumMod val="75000"/>
                  </a:schemeClr>
                </a:solidFill>
              </a:rPr>
              <a:t>2-7</a:t>
            </a:r>
            <a:endParaRPr lang="en-GB" altLang="x-none" dirty="0">
              <a:solidFill>
                <a:schemeClr val="accent1">
                  <a:lumMod val="75000"/>
                </a:schemeClr>
              </a:solidFill>
            </a:endParaRPr>
          </a:p>
        </p:txBody>
      </p:sp>
      <p:sp>
        <p:nvSpPr>
          <p:cNvPr id="142339" name="Rectangle 3"/>
          <p:cNvSpPr>
            <a:spLocks noGrp="1" noChangeArrowheads="1"/>
          </p:cNvSpPr>
          <p:nvPr>
            <p:ph type="body" idx="1"/>
          </p:nvPr>
        </p:nvSpPr>
        <p:spPr/>
        <p:txBody>
          <a:bodyPr/>
          <a:lstStyle/>
          <a:p>
            <a:r>
              <a:rPr lang="en-GB" altLang="x-none" dirty="0"/>
              <a:t>Provides a conduit for the spinal cord</a:t>
            </a:r>
          </a:p>
          <a:p>
            <a:r>
              <a:rPr lang="en-GB" altLang="x-none" dirty="0"/>
              <a:t>In quadrupeds - acts like a suspension bridge to support the weight of the thorax and the abdominal organs</a:t>
            </a:r>
          </a:p>
          <a:p>
            <a:r>
              <a:rPr lang="en-GB" altLang="x-none" dirty="0"/>
              <a:t>In humans - a major part of the axial skeleton - supports the weight of </a:t>
            </a:r>
            <a:r>
              <a:rPr lang="en-GB" altLang="x-none" dirty="0" err="1"/>
              <a:t>superincumbent</a:t>
            </a:r>
            <a:r>
              <a:rPr lang="en-GB" altLang="x-none" dirty="0"/>
              <a:t> body parts </a:t>
            </a:r>
          </a:p>
          <a:p>
            <a:r>
              <a:rPr lang="en-GB" altLang="x-none" dirty="0"/>
              <a:t>The key postural adaptation that makes humans truly bipedal </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4</a:t>
            </a:fld>
            <a:endParaRPr lang="en-GB"/>
          </a:p>
        </p:txBody>
      </p:sp>
    </p:spTree>
    <p:extLst>
      <p:ext uri="{BB962C8B-B14F-4D97-AF65-F5344CB8AC3E}">
        <p14:creationId xmlns:p14="http://schemas.microsoft.com/office/powerpoint/2010/main" val="21268532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ChangeArrowheads="1"/>
          </p:cNvSpPr>
          <p:nvPr>
            <p:ph type="title"/>
          </p:nvPr>
        </p:nvSpPr>
        <p:spPr/>
        <p:txBody>
          <a:bodyPr>
            <a:normAutofit/>
          </a:bodyPr>
          <a:lstStyle/>
          <a:p>
            <a:r>
              <a:rPr lang="en-GB" altLang="x-none" dirty="0">
                <a:solidFill>
                  <a:schemeClr val="accent1">
                    <a:lumMod val="75000"/>
                  </a:schemeClr>
                </a:solidFill>
              </a:rPr>
              <a:t>Safety Propaganda </a:t>
            </a:r>
            <a:r>
              <a:rPr lang="en-GB" altLang="x-none" dirty="0" smtClean="0">
                <a:solidFill>
                  <a:schemeClr val="accent1">
                    <a:lumMod val="75000"/>
                  </a:schemeClr>
                </a:solidFill>
              </a:rPr>
              <a:t>- The </a:t>
            </a:r>
            <a:r>
              <a:rPr lang="en-GB" altLang="x-none" dirty="0">
                <a:solidFill>
                  <a:schemeClr val="accent1">
                    <a:lumMod val="75000"/>
                  </a:schemeClr>
                </a:solidFill>
              </a:rPr>
              <a:t>Wrong Message</a:t>
            </a:r>
          </a:p>
        </p:txBody>
      </p:sp>
      <p:sp>
        <p:nvSpPr>
          <p:cNvPr id="286723" name="Rectangle 3"/>
          <p:cNvSpPr>
            <a:spLocks noGrp="1" noChangeArrowheads="1"/>
          </p:cNvSpPr>
          <p:nvPr>
            <p:ph type="body" idx="1"/>
          </p:nvPr>
        </p:nvSpPr>
        <p:spPr/>
        <p:txBody>
          <a:bodyPr/>
          <a:lstStyle/>
          <a:p>
            <a:r>
              <a:rPr lang="en-GB" altLang="x-none" sz="2400" dirty="0"/>
              <a:t>The spine is easily damaged. Medical treatment can help but the damage has been done</a:t>
            </a:r>
          </a:p>
          <a:p>
            <a:r>
              <a:rPr lang="en-GB" altLang="x-none" sz="2400" dirty="0"/>
              <a:t>Bed rest is the best answer when your back hurts - avoid physical activity</a:t>
            </a:r>
          </a:p>
          <a:p>
            <a:r>
              <a:rPr lang="en-GB" altLang="x-none" sz="2400" dirty="0"/>
              <a:t>Further investigations, even surgery, may be needed (reinforces the message that the pain is beyond the patient’s control)</a:t>
            </a:r>
          </a:p>
          <a:p>
            <a:r>
              <a:rPr lang="en-GB" altLang="x-none" sz="2400" dirty="0"/>
              <a:t>Focus on pain avoidance (implicit message: assumption of normal life must await pain cessation)</a:t>
            </a:r>
          </a:p>
          <a:p>
            <a:r>
              <a:rPr lang="en-GB" altLang="x-none" sz="2400" dirty="0"/>
              <a:t>Encourages passivity, discourages coping/adaptation</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40</a:t>
            </a:fld>
            <a:endParaRPr lang="en-GB"/>
          </a:p>
        </p:txBody>
      </p:sp>
    </p:spTree>
    <p:extLst>
      <p:ext uri="{BB962C8B-B14F-4D97-AF65-F5344CB8AC3E}">
        <p14:creationId xmlns:p14="http://schemas.microsoft.com/office/powerpoint/2010/main" val="5893314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a:xfrm>
            <a:off x="301752" y="164300"/>
            <a:ext cx="8534400" cy="758952"/>
          </a:xfrm>
        </p:spPr>
        <p:txBody>
          <a:bodyPr>
            <a:normAutofit/>
          </a:bodyPr>
          <a:lstStyle/>
          <a:p>
            <a:r>
              <a:rPr lang="en-GB" altLang="x-none" dirty="0">
                <a:solidFill>
                  <a:schemeClr val="accent1">
                    <a:lumMod val="75000"/>
                  </a:schemeClr>
                </a:solidFill>
              </a:rPr>
              <a:t>Safety </a:t>
            </a:r>
            <a:r>
              <a:rPr lang="en-GB" altLang="x-none" dirty="0" smtClean="0">
                <a:solidFill>
                  <a:schemeClr val="accent1">
                    <a:lumMod val="75000"/>
                  </a:schemeClr>
                </a:solidFill>
              </a:rPr>
              <a:t>Propaganda - The </a:t>
            </a:r>
            <a:r>
              <a:rPr lang="en-GB" altLang="x-none" dirty="0">
                <a:solidFill>
                  <a:schemeClr val="accent1">
                    <a:lumMod val="75000"/>
                  </a:schemeClr>
                </a:solidFill>
              </a:rPr>
              <a:t>Right Message</a:t>
            </a:r>
          </a:p>
        </p:txBody>
      </p:sp>
      <p:sp>
        <p:nvSpPr>
          <p:cNvPr id="287747" name="Rectangle 3"/>
          <p:cNvSpPr>
            <a:spLocks noGrp="1" noChangeArrowheads="1"/>
          </p:cNvSpPr>
          <p:nvPr>
            <p:ph type="body" idx="1"/>
          </p:nvPr>
        </p:nvSpPr>
        <p:spPr/>
        <p:txBody>
          <a:bodyPr/>
          <a:lstStyle/>
          <a:p>
            <a:r>
              <a:rPr lang="en-GB" altLang="x-none" sz="2400" dirty="0"/>
              <a:t>Normally, there is no sign of any serious disease</a:t>
            </a:r>
          </a:p>
          <a:p>
            <a:r>
              <a:rPr lang="en-GB" altLang="x-none" sz="2400" dirty="0"/>
              <a:t>The spine is strong. Pain is not the same as damage</a:t>
            </a:r>
          </a:p>
          <a:p>
            <a:r>
              <a:rPr lang="en-GB" altLang="x-none" sz="2400" dirty="0"/>
              <a:t>Pain is a symptom that your back is not moving as it should be - it’s just “out of condition”</a:t>
            </a:r>
          </a:p>
          <a:p>
            <a:r>
              <a:rPr lang="en-GB" altLang="x-none" sz="2400" dirty="0"/>
              <a:t>There are a number of treatments that can help - lasting relief depends on you</a:t>
            </a:r>
          </a:p>
          <a:p>
            <a:r>
              <a:rPr lang="en-GB" altLang="x-none" sz="2400" dirty="0"/>
              <a:t>Recovery depends on getting you back moving again - the sooner you are back on your feet, the sooner your back will feel better</a:t>
            </a:r>
          </a:p>
          <a:p>
            <a:r>
              <a:rPr lang="en-GB" altLang="x-none" sz="2400" dirty="0"/>
              <a:t>Don’t let your back rule your life!</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41</a:t>
            </a:fld>
            <a:endParaRPr lang="en-GB"/>
          </a:p>
        </p:txBody>
      </p:sp>
    </p:spTree>
    <p:extLst>
      <p:ext uri="{BB962C8B-B14F-4D97-AF65-F5344CB8AC3E}">
        <p14:creationId xmlns:p14="http://schemas.microsoft.com/office/powerpoint/2010/main" val="6983606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p:txBody>
          <a:bodyPr/>
          <a:lstStyle/>
          <a:p>
            <a:r>
              <a:rPr lang="en-GB" altLang="x-none" dirty="0">
                <a:solidFill>
                  <a:schemeClr val="accent1">
                    <a:lumMod val="75000"/>
                  </a:schemeClr>
                </a:solidFill>
              </a:rPr>
              <a:t>Contribution of Psychosocial Factors</a:t>
            </a:r>
          </a:p>
        </p:txBody>
      </p:sp>
      <p:sp>
        <p:nvSpPr>
          <p:cNvPr id="288771" name="Rectangle 3"/>
          <p:cNvSpPr>
            <a:spLocks noGrp="1" noChangeArrowheads="1"/>
          </p:cNvSpPr>
          <p:nvPr>
            <p:ph type="body" idx="1"/>
          </p:nvPr>
        </p:nvSpPr>
        <p:spPr/>
        <p:txBody>
          <a:bodyPr/>
          <a:lstStyle/>
          <a:p>
            <a:endParaRPr lang="en-GB" altLang="x-none" sz="2000" dirty="0" smtClean="0"/>
          </a:p>
          <a:p>
            <a:r>
              <a:rPr lang="en-GB" altLang="x-none" sz="2000" dirty="0" smtClean="0"/>
              <a:t>Between </a:t>
            </a:r>
            <a:r>
              <a:rPr lang="en-GB" altLang="x-none" sz="2000" dirty="0"/>
              <a:t>them, </a:t>
            </a:r>
            <a:r>
              <a:rPr lang="en-GB" altLang="x-none" sz="2000" dirty="0" smtClean="0"/>
              <a:t>psychosocial factors </a:t>
            </a:r>
            <a:r>
              <a:rPr lang="en-GB" altLang="x-none" sz="2000" dirty="0"/>
              <a:t>account for over 30% of the variance in back pain disability</a:t>
            </a:r>
          </a:p>
          <a:p>
            <a:r>
              <a:rPr lang="en-GB" altLang="x-none" sz="2000" dirty="0"/>
              <a:t>Essential to take psychosocial factors into account when carrying out interventions/investigations in the area</a:t>
            </a:r>
          </a:p>
          <a:p>
            <a:r>
              <a:rPr lang="en-GB" altLang="x-none" sz="2000" dirty="0"/>
              <a:t>Suggests that psychosocial factors need to be included in the management of occupational low back pain</a:t>
            </a:r>
          </a:p>
          <a:p>
            <a:r>
              <a:rPr lang="en-GB" altLang="x-none" sz="2000" dirty="0"/>
              <a:t>COUNTER FATALISTIC BELIEFS!</a:t>
            </a:r>
          </a:p>
          <a:p>
            <a:r>
              <a:rPr lang="en-GB" altLang="x-none" sz="2000" dirty="0"/>
              <a:t>BUT……Don’t forget about the other 70%!</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42</a:t>
            </a:fld>
            <a:endParaRPr lang="en-GB"/>
          </a:p>
        </p:txBody>
      </p:sp>
    </p:spTree>
    <p:extLst>
      <p:ext uri="{BB962C8B-B14F-4D97-AF65-F5344CB8AC3E}">
        <p14:creationId xmlns:p14="http://schemas.microsoft.com/office/powerpoint/2010/main" val="13497842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title"/>
          </p:nvPr>
        </p:nvSpPr>
        <p:spPr/>
        <p:txBody>
          <a:bodyPr/>
          <a:lstStyle/>
          <a:p>
            <a:r>
              <a:rPr lang="en-GB" altLang="x-none" dirty="0">
                <a:solidFill>
                  <a:schemeClr val="accent1">
                    <a:lumMod val="75000"/>
                  </a:schemeClr>
                </a:solidFill>
              </a:rPr>
              <a:t>Problems Determining Work-Relatedness</a:t>
            </a:r>
          </a:p>
        </p:txBody>
      </p:sp>
      <p:sp>
        <p:nvSpPr>
          <p:cNvPr id="289795" name="Rectangle 3"/>
          <p:cNvSpPr>
            <a:spLocks noGrp="1" noChangeArrowheads="1"/>
          </p:cNvSpPr>
          <p:nvPr>
            <p:ph type="body" idx="1"/>
          </p:nvPr>
        </p:nvSpPr>
        <p:spPr/>
        <p:txBody>
          <a:bodyPr/>
          <a:lstStyle/>
          <a:p>
            <a:r>
              <a:rPr lang="en-GB" altLang="x-none" sz="2000" dirty="0"/>
              <a:t>Mainly cross-sectional studies - can’t make causal statements</a:t>
            </a:r>
          </a:p>
          <a:p>
            <a:r>
              <a:rPr lang="en-GB" altLang="x-none" sz="2000" dirty="0"/>
              <a:t>Outcomes measured as presence or absence of pain</a:t>
            </a:r>
          </a:p>
          <a:p>
            <a:r>
              <a:rPr lang="en-GB" altLang="x-none" sz="2000" dirty="0"/>
              <a:t>Exposure assessments are crude (e.g. job title)</a:t>
            </a:r>
          </a:p>
          <a:p>
            <a:r>
              <a:rPr lang="en-GB" altLang="x-none" sz="2000" dirty="0"/>
              <a:t>Lack of evidence of dose-response relationships</a:t>
            </a:r>
          </a:p>
          <a:p>
            <a:r>
              <a:rPr lang="en-GB" altLang="x-none" sz="2000" dirty="0"/>
              <a:t>An abundance of confounding variables</a:t>
            </a:r>
          </a:p>
          <a:p>
            <a:r>
              <a:rPr lang="en-GB" altLang="x-none" sz="2000" dirty="0"/>
              <a:t>Problems with risk factor epidemiology (plenty of evidence for “risk factors” but we still don’t know what causes the disease).</a:t>
            </a:r>
          </a:p>
          <a:p>
            <a:r>
              <a:rPr lang="en-GB" altLang="x-none" sz="2000" dirty="0"/>
              <a:t>Odds ratios have enormous confidence intervals (e.g. 1.2-25) </a:t>
            </a:r>
          </a:p>
          <a:p>
            <a:r>
              <a:rPr lang="en-GB" altLang="x-none" sz="2000" dirty="0"/>
              <a:t>Possible solutions: </a:t>
            </a:r>
          </a:p>
          <a:p>
            <a:pPr lvl="2"/>
            <a:r>
              <a:rPr lang="en-GB" altLang="x-none" sz="1600" dirty="0">
                <a:solidFill>
                  <a:srgbClr val="4B5064"/>
                </a:solidFill>
              </a:rPr>
              <a:t>Large well-controlled studies across many different sectors</a:t>
            </a:r>
          </a:p>
          <a:p>
            <a:pPr lvl="2"/>
            <a:r>
              <a:rPr lang="en-GB" altLang="x-none" sz="1600" dirty="0">
                <a:solidFill>
                  <a:srgbClr val="4B5064"/>
                </a:solidFill>
              </a:rPr>
              <a:t>Small, tightly focused investigations of high risk areas with interventions and follow-up</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43</a:t>
            </a:fld>
            <a:endParaRPr lang="en-GB"/>
          </a:p>
        </p:txBody>
      </p:sp>
    </p:spTree>
    <p:extLst>
      <p:ext uri="{BB962C8B-B14F-4D97-AF65-F5344CB8AC3E}">
        <p14:creationId xmlns:p14="http://schemas.microsoft.com/office/powerpoint/2010/main" val="19548155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Risk Assessment</a:t>
            </a:r>
            <a:endParaRPr lang="en-US" dirty="0">
              <a:solidFill>
                <a:schemeClr val="accent1">
                  <a:lumMod val="75000"/>
                </a:schemeClr>
              </a:solidFill>
            </a:endParaRPr>
          </a:p>
        </p:txBody>
      </p:sp>
      <p:sp>
        <p:nvSpPr>
          <p:cNvPr id="3" name="Footer Placeholder 2"/>
          <p:cNvSpPr>
            <a:spLocks noGrp="1"/>
          </p:cNvSpPr>
          <p:nvPr>
            <p:ph type="ftr" sz="quarter" idx="11"/>
          </p:nvPr>
        </p:nvSpPr>
        <p:spPr/>
        <p:txBody>
          <a:bodyPr/>
          <a:lstStyle/>
          <a:p>
            <a:pPr>
              <a:defRPr/>
            </a:pPr>
            <a:r>
              <a:rPr lang="en-GB" smtClean="0"/>
              <a:t>www.rsbridger.com</a:t>
            </a:r>
            <a:endParaRPr lang="en-GB"/>
          </a:p>
        </p:txBody>
      </p:sp>
      <p:sp>
        <p:nvSpPr>
          <p:cNvPr id="4" name="Content Placeholder 3"/>
          <p:cNvSpPr>
            <a:spLocks noGrp="1"/>
          </p:cNvSpPr>
          <p:nvPr>
            <p:ph sz="quarter" idx="1"/>
          </p:nvPr>
        </p:nvSpPr>
        <p:spPr/>
        <p:txBody>
          <a:bodyPr/>
          <a:lstStyle/>
          <a:p>
            <a:endParaRPr lang="en-US" dirty="0" smtClean="0"/>
          </a:p>
          <a:p>
            <a:r>
              <a:rPr lang="en-US" dirty="0" smtClean="0"/>
              <a:t>Biomechanical Models (e.g. SSPP)</a:t>
            </a:r>
          </a:p>
          <a:p>
            <a:r>
              <a:rPr lang="en-US" dirty="0" smtClean="0"/>
              <a:t>NIOSH checklist</a:t>
            </a:r>
          </a:p>
          <a:p>
            <a:r>
              <a:rPr lang="en-US" dirty="0" smtClean="0"/>
              <a:t>Self reported regional discomfort </a:t>
            </a:r>
            <a:endParaRPr lang="en-US" dirty="0"/>
          </a:p>
        </p:txBody>
      </p:sp>
      <p:sp>
        <p:nvSpPr>
          <p:cNvPr id="5" name="Slide Number Placeholder 4"/>
          <p:cNvSpPr>
            <a:spLocks noGrp="1"/>
          </p:cNvSpPr>
          <p:nvPr>
            <p:ph type="sldNum" sz="quarter" idx="12"/>
          </p:nvPr>
        </p:nvSpPr>
        <p:spPr/>
        <p:txBody>
          <a:bodyPr/>
          <a:lstStyle/>
          <a:p>
            <a:pPr>
              <a:defRPr/>
            </a:pPr>
            <a:fld id="{7A0EAA1B-D446-45C6-BE4A-7735C1EE9952}" type="slidenum">
              <a:rPr lang="en-GB" smtClean="0"/>
              <a:pPr>
                <a:defRPr/>
              </a:pPr>
              <a:t>44</a:t>
            </a:fld>
            <a:endParaRPr lang="en-GB"/>
          </a:p>
        </p:txBody>
      </p:sp>
    </p:spTree>
    <p:extLst>
      <p:ext uri="{BB962C8B-B14F-4D97-AF65-F5344CB8AC3E}">
        <p14:creationId xmlns:p14="http://schemas.microsoft.com/office/powerpoint/2010/main" val="6229001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Figure 2.17</a:t>
            </a:r>
            <a:endParaRPr lang="en-GB" dirty="0"/>
          </a:p>
        </p:txBody>
      </p:sp>
      <p:pic>
        <p:nvPicPr>
          <p:cNvPr id="409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578194" y="1844825"/>
            <a:ext cx="3103068" cy="32993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486904" y="1916832"/>
            <a:ext cx="4067122" cy="32273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pPr>
              <a:defRPr/>
            </a:pPr>
            <a:r>
              <a:rPr lang="en-GB" smtClean="0"/>
              <a:t>www.rsbridger.com</a:t>
            </a:r>
            <a:endParaRPr lang="en-GB"/>
          </a:p>
        </p:txBody>
      </p:sp>
      <p:sp>
        <p:nvSpPr>
          <p:cNvPr id="4" name="Slide Number Placeholder 3"/>
          <p:cNvSpPr>
            <a:spLocks noGrp="1"/>
          </p:cNvSpPr>
          <p:nvPr>
            <p:ph type="sldNum" sz="quarter" idx="12"/>
          </p:nvPr>
        </p:nvSpPr>
        <p:spPr/>
        <p:txBody>
          <a:bodyPr/>
          <a:lstStyle/>
          <a:p>
            <a:pPr>
              <a:defRPr/>
            </a:pPr>
            <a:fld id="{36F4B49D-668E-4DA3-A61C-1A3F7A9CFA14}" type="slidenum">
              <a:rPr lang="en-GB" smtClean="0"/>
              <a:pPr>
                <a:defRPr/>
              </a:pPr>
              <a:t>45</a:t>
            </a:fld>
            <a:endParaRPr lang="en-GB"/>
          </a:p>
        </p:txBody>
      </p:sp>
    </p:spTree>
    <p:extLst>
      <p:ext uri="{BB962C8B-B14F-4D97-AF65-F5344CB8AC3E}">
        <p14:creationId xmlns:p14="http://schemas.microsoft.com/office/powerpoint/2010/main" val="19483694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latin typeface="Calibri" charset="0"/>
                <a:ea typeface="Calibri" charset="0"/>
                <a:cs typeface="Calibri" charset="0"/>
              </a:rPr>
              <a:t>Body Diagrams</a:t>
            </a:r>
            <a:endParaRPr lang="en-US" dirty="0">
              <a:solidFill>
                <a:schemeClr val="accent1">
                  <a:lumMod val="75000"/>
                </a:schemeClr>
              </a:solidFill>
              <a:latin typeface="Calibri" charset="0"/>
              <a:ea typeface="Calibri" charset="0"/>
              <a:cs typeface="Calibri" charset="0"/>
            </a:endParaRPr>
          </a:p>
        </p:txBody>
      </p:sp>
      <p:sp>
        <p:nvSpPr>
          <p:cNvPr id="3" name="Footer Placeholder 2"/>
          <p:cNvSpPr>
            <a:spLocks noGrp="1"/>
          </p:cNvSpPr>
          <p:nvPr>
            <p:ph type="ftr" sz="quarter" idx="11"/>
          </p:nvPr>
        </p:nvSpPr>
        <p:spPr/>
        <p:txBody>
          <a:bodyPr/>
          <a:lstStyle/>
          <a:p>
            <a:pPr>
              <a:defRPr/>
            </a:pPr>
            <a:r>
              <a:rPr lang="en-GB" smtClean="0"/>
              <a:t>www.rsbridger.com</a:t>
            </a:r>
            <a:endParaRPr lang="en-GB"/>
          </a:p>
        </p:txBody>
      </p:sp>
      <p:sp>
        <p:nvSpPr>
          <p:cNvPr id="4" name="Slide Number Placeholder 3"/>
          <p:cNvSpPr>
            <a:spLocks noGrp="1"/>
          </p:cNvSpPr>
          <p:nvPr>
            <p:ph type="sldNum" sz="quarter" idx="12"/>
          </p:nvPr>
        </p:nvSpPr>
        <p:spPr/>
        <p:txBody>
          <a:bodyPr/>
          <a:lstStyle/>
          <a:p>
            <a:pPr>
              <a:defRPr/>
            </a:pPr>
            <a:fld id="{36F4B49D-668E-4DA3-A61C-1A3F7A9CFA14}" type="slidenum">
              <a:rPr lang="en-GB" smtClean="0"/>
              <a:pPr>
                <a:defRPr/>
              </a:pPr>
              <a:t>46</a:t>
            </a:fld>
            <a:endParaRPr lang="en-GB"/>
          </a:p>
        </p:txBody>
      </p:sp>
      <p:pic>
        <p:nvPicPr>
          <p:cNvPr id="11"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t="65" b="65"/>
          <a:stretch>
            <a:fillRect/>
          </a:stretch>
        </p:blipFill>
        <p:spPr bwMode="auto">
          <a:xfrm>
            <a:off x="4932040" y="1628800"/>
            <a:ext cx="3710403" cy="45359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 name="Content Placeholder 12"/>
          <p:cNvSpPr>
            <a:spLocks noGrp="1"/>
          </p:cNvSpPr>
          <p:nvPr>
            <p:ph sz="half" idx="1"/>
          </p:nvPr>
        </p:nvSpPr>
        <p:spPr>
          <a:xfrm>
            <a:off x="301752" y="1371600"/>
            <a:ext cx="4038600" cy="5081736"/>
          </a:xfrm>
        </p:spPr>
        <p:txBody>
          <a:bodyPr/>
          <a:lstStyle/>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700808"/>
            <a:ext cx="3064508" cy="45195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54425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Summary</a:t>
            </a:r>
            <a:endParaRPr lang="en-US" dirty="0">
              <a:solidFill>
                <a:schemeClr val="accent1">
                  <a:lumMod val="75000"/>
                </a:schemeClr>
              </a:solidFill>
            </a:endParaRPr>
          </a:p>
        </p:txBody>
      </p:sp>
      <p:sp>
        <p:nvSpPr>
          <p:cNvPr id="3" name="Footer Placeholder 2"/>
          <p:cNvSpPr>
            <a:spLocks noGrp="1"/>
          </p:cNvSpPr>
          <p:nvPr>
            <p:ph type="ftr" sz="quarter" idx="11"/>
          </p:nvPr>
        </p:nvSpPr>
        <p:spPr/>
        <p:txBody>
          <a:bodyPr/>
          <a:lstStyle/>
          <a:p>
            <a:pPr>
              <a:defRPr/>
            </a:pPr>
            <a:r>
              <a:rPr lang="en-GB" smtClean="0"/>
              <a:t>www.rsbridger.com</a:t>
            </a:r>
            <a:endParaRPr lang="en-GB"/>
          </a:p>
        </p:txBody>
      </p:sp>
      <p:sp>
        <p:nvSpPr>
          <p:cNvPr id="4" name="Content Placeholder 3"/>
          <p:cNvSpPr>
            <a:spLocks noGrp="1"/>
          </p:cNvSpPr>
          <p:nvPr>
            <p:ph sz="quarter" idx="1"/>
          </p:nvPr>
        </p:nvSpPr>
        <p:spPr/>
        <p:txBody>
          <a:bodyPr/>
          <a:lstStyle/>
          <a:p>
            <a:r>
              <a:rPr lang="en-US" dirty="0" smtClean="0"/>
              <a:t>Key characteristics for safe dynamic work:</a:t>
            </a:r>
          </a:p>
          <a:p>
            <a:pPr lvl="1"/>
            <a:r>
              <a:rPr lang="en-US" dirty="0" smtClean="0">
                <a:solidFill>
                  <a:srgbClr val="4B5064"/>
                </a:solidFill>
              </a:rPr>
              <a:t>Mechanical stability</a:t>
            </a:r>
          </a:p>
          <a:p>
            <a:pPr lvl="1"/>
            <a:r>
              <a:rPr lang="en-US" dirty="0" smtClean="0">
                <a:solidFill>
                  <a:srgbClr val="4B5064"/>
                </a:solidFill>
              </a:rPr>
              <a:t>Avoid fast movements </a:t>
            </a:r>
          </a:p>
          <a:p>
            <a:pPr lvl="1"/>
            <a:r>
              <a:rPr lang="en-US" dirty="0" smtClean="0">
                <a:solidFill>
                  <a:srgbClr val="4B5064"/>
                </a:solidFill>
              </a:rPr>
              <a:t>Damp high G forces</a:t>
            </a:r>
          </a:p>
          <a:p>
            <a:r>
              <a:rPr lang="en-US" dirty="0" smtClean="0"/>
              <a:t>Key characteristics of a good static posture</a:t>
            </a:r>
          </a:p>
          <a:p>
            <a:pPr lvl="1"/>
            <a:r>
              <a:rPr lang="en-US" dirty="0" smtClean="0">
                <a:solidFill>
                  <a:srgbClr val="4B5064"/>
                </a:solidFill>
              </a:rPr>
              <a:t>symmetry </a:t>
            </a:r>
          </a:p>
          <a:p>
            <a:pPr lvl="1"/>
            <a:r>
              <a:rPr lang="en-US" dirty="0" smtClean="0">
                <a:solidFill>
                  <a:srgbClr val="4B5064"/>
                </a:solidFill>
              </a:rPr>
              <a:t>an </a:t>
            </a:r>
            <a:r>
              <a:rPr lang="en-US" dirty="0">
                <a:solidFill>
                  <a:srgbClr val="4B5064"/>
                </a:solidFill>
              </a:rPr>
              <a:t>erect </a:t>
            </a:r>
            <a:r>
              <a:rPr lang="en-US" dirty="0" smtClean="0">
                <a:solidFill>
                  <a:srgbClr val="4B5064"/>
                </a:solidFill>
              </a:rPr>
              <a:t>trunk</a:t>
            </a:r>
          </a:p>
          <a:p>
            <a:pPr lvl="1"/>
            <a:r>
              <a:rPr lang="en-US" dirty="0" smtClean="0">
                <a:solidFill>
                  <a:srgbClr val="4B5064"/>
                </a:solidFill>
              </a:rPr>
              <a:t>minimal </a:t>
            </a:r>
            <a:r>
              <a:rPr lang="en-US" dirty="0">
                <a:solidFill>
                  <a:srgbClr val="4B5064"/>
                </a:solidFill>
              </a:rPr>
              <a:t>static muscle </a:t>
            </a:r>
            <a:r>
              <a:rPr lang="en-US" dirty="0" smtClean="0">
                <a:solidFill>
                  <a:srgbClr val="4B5064"/>
                </a:solidFill>
              </a:rPr>
              <a:t>activity</a:t>
            </a:r>
          </a:p>
          <a:p>
            <a:pPr lvl="1"/>
            <a:r>
              <a:rPr lang="en-US" dirty="0" smtClean="0">
                <a:solidFill>
                  <a:srgbClr val="4B5064"/>
                </a:solidFill>
              </a:rPr>
              <a:t>some </a:t>
            </a:r>
            <a:r>
              <a:rPr lang="en-US" dirty="0">
                <a:solidFill>
                  <a:srgbClr val="4B5064"/>
                </a:solidFill>
              </a:rPr>
              <a:t>kind of external </a:t>
            </a:r>
            <a:r>
              <a:rPr lang="en-US" dirty="0" smtClean="0">
                <a:solidFill>
                  <a:srgbClr val="4B5064"/>
                </a:solidFill>
              </a:rPr>
              <a:t>support</a:t>
            </a:r>
          </a:p>
          <a:p>
            <a:pPr lvl="1"/>
            <a:endParaRPr lang="en-GB" dirty="0"/>
          </a:p>
          <a:p>
            <a:endParaRPr lang="en-US" dirty="0"/>
          </a:p>
        </p:txBody>
      </p:sp>
      <p:sp>
        <p:nvSpPr>
          <p:cNvPr id="5" name="Slide Number Placeholder 4"/>
          <p:cNvSpPr>
            <a:spLocks noGrp="1"/>
          </p:cNvSpPr>
          <p:nvPr>
            <p:ph type="sldNum" sz="quarter" idx="12"/>
          </p:nvPr>
        </p:nvSpPr>
        <p:spPr/>
        <p:txBody>
          <a:bodyPr/>
          <a:lstStyle/>
          <a:p>
            <a:pPr>
              <a:defRPr/>
            </a:pPr>
            <a:fld id="{7A0EAA1B-D446-45C6-BE4A-7735C1EE9952}" type="slidenum">
              <a:rPr lang="en-GB" smtClean="0"/>
              <a:pPr>
                <a:defRPr/>
              </a:pPr>
              <a:t>47</a:t>
            </a:fld>
            <a:endParaRPr lang="en-GB"/>
          </a:p>
        </p:txBody>
      </p:sp>
    </p:spTree>
    <p:extLst>
      <p:ext uri="{BB962C8B-B14F-4D97-AF65-F5344CB8AC3E}">
        <p14:creationId xmlns:p14="http://schemas.microsoft.com/office/powerpoint/2010/main" val="7521050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GB" altLang="x-none" dirty="0">
                <a:solidFill>
                  <a:schemeClr val="accent1">
                    <a:lumMod val="75000"/>
                  </a:schemeClr>
                </a:solidFill>
              </a:rPr>
              <a:t>Some Aspects of Spinal Anatomy</a:t>
            </a:r>
            <a:endParaRPr lang="en-US" altLang="x-none" dirty="0">
              <a:solidFill>
                <a:schemeClr val="accent1">
                  <a:lumMod val="75000"/>
                </a:schemeClr>
              </a:solidFill>
            </a:endParaRPr>
          </a:p>
        </p:txBody>
      </p:sp>
      <p:sp>
        <p:nvSpPr>
          <p:cNvPr id="158723" name="Rectangle 3"/>
          <p:cNvSpPr>
            <a:spLocks noGrp="1" noChangeArrowheads="1"/>
          </p:cNvSpPr>
          <p:nvPr>
            <p:ph type="body" idx="1"/>
          </p:nvPr>
        </p:nvSpPr>
        <p:spPr/>
        <p:txBody>
          <a:bodyPr/>
          <a:lstStyle/>
          <a:p>
            <a:r>
              <a:rPr lang="en-GB" altLang="x-none" dirty="0"/>
              <a:t>Spine is the axis of the upper body</a:t>
            </a:r>
          </a:p>
          <a:p>
            <a:r>
              <a:rPr lang="en-GB" altLang="x-none" dirty="0"/>
              <a:t>Transmits weight of </a:t>
            </a:r>
            <a:r>
              <a:rPr lang="en-GB" altLang="x-none" dirty="0" err="1"/>
              <a:t>superincumbent</a:t>
            </a:r>
            <a:r>
              <a:rPr lang="en-GB" altLang="x-none" dirty="0"/>
              <a:t> body parts to the pelvis</a:t>
            </a:r>
          </a:p>
          <a:p>
            <a:r>
              <a:rPr lang="en-GB" altLang="x-none" dirty="0"/>
              <a:t>Conduit for spinal cord</a:t>
            </a:r>
          </a:p>
          <a:p>
            <a:r>
              <a:rPr lang="en-GB" altLang="x-none" dirty="0"/>
              <a:t>Consists of 3 columns:</a:t>
            </a:r>
          </a:p>
          <a:p>
            <a:pPr lvl="1"/>
            <a:r>
              <a:rPr lang="en-GB" altLang="x-none" dirty="0">
                <a:solidFill>
                  <a:srgbClr val="4B5064"/>
                </a:solidFill>
              </a:rPr>
              <a:t>Anterior column of 24 vertebrae, not including the sacrum</a:t>
            </a:r>
          </a:p>
          <a:p>
            <a:pPr lvl="1"/>
            <a:r>
              <a:rPr lang="en-GB" altLang="x-none" dirty="0">
                <a:solidFill>
                  <a:srgbClr val="4B5064"/>
                </a:solidFill>
              </a:rPr>
              <a:t>Two posterior columns of stacked articular processes </a:t>
            </a:r>
          </a:p>
          <a:p>
            <a:endParaRPr lang="en-US" altLang="x-none" dirty="0"/>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5</a:t>
            </a:fld>
            <a:endParaRPr lang="en-GB"/>
          </a:p>
        </p:txBody>
      </p:sp>
    </p:spTree>
    <p:extLst>
      <p:ext uri="{BB962C8B-B14F-4D97-AF65-F5344CB8AC3E}">
        <p14:creationId xmlns:p14="http://schemas.microsoft.com/office/powerpoint/2010/main" val="1157806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p:cNvSpPr>
            <a:spLocks noGrp="1" noChangeArrowheads="1"/>
          </p:cNvSpPr>
          <p:nvPr>
            <p:ph type="title"/>
          </p:nvPr>
        </p:nvSpPr>
        <p:spPr/>
        <p:txBody>
          <a:bodyPr/>
          <a:lstStyle/>
          <a:p>
            <a:r>
              <a:rPr lang="en-GB" altLang="x-none" dirty="0">
                <a:solidFill>
                  <a:schemeClr val="accent1">
                    <a:lumMod val="75000"/>
                  </a:schemeClr>
                </a:solidFill>
              </a:rPr>
              <a:t>The Standing Posture </a:t>
            </a:r>
            <a:r>
              <a:rPr lang="en-GB" altLang="x-none" sz="1800" baseline="30000" dirty="0">
                <a:solidFill>
                  <a:schemeClr val="accent1">
                    <a:lumMod val="75000"/>
                  </a:schemeClr>
                </a:solidFill>
              </a:rPr>
              <a:t>42-50</a:t>
            </a:r>
            <a:endParaRPr lang="en-GB" altLang="x-none" dirty="0">
              <a:solidFill>
                <a:schemeClr val="accent1">
                  <a:lumMod val="75000"/>
                </a:schemeClr>
              </a:solidFill>
            </a:endParaRPr>
          </a:p>
        </p:txBody>
      </p:sp>
      <p:sp>
        <p:nvSpPr>
          <p:cNvPr id="348163" name="Rectangle 3"/>
          <p:cNvSpPr>
            <a:spLocks noGrp="1" noChangeArrowheads="1"/>
          </p:cNvSpPr>
          <p:nvPr>
            <p:ph type="body" idx="1"/>
          </p:nvPr>
        </p:nvSpPr>
        <p:spPr/>
        <p:txBody>
          <a:bodyPr/>
          <a:lstStyle/>
          <a:p>
            <a:r>
              <a:rPr lang="en-GB" altLang="x-none" sz="2000" dirty="0"/>
              <a:t>Humans unique in their adaptation to standing on two legs</a:t>
            </a:r>
          </a:p>
          <a:p>
            <a:r>
              <a:rPr lang="en-GB" altLang="x-none" sz="2000" dirty="0"/>
              <a:t>Extra physiological cost of standing compared to lying down is only 6%</a:t>
            </a:r>
          </a:p>
          <a:p>
            <a:r>
              <a:rPr lang="en-GB" altLang="x-none" sz="2000" dirty="0"/>
              <a:t>Functional anatomy of standing in humans:</a:t>
            </a:r>
          </a:p>
          <a:p>
            <a:pPr lvl="2"/>
            <a:r>
              <a:rPr lang="en-GB" altLang="x-none" sz="1600" dirty="0">
                <a:solidFill>
                  <a:srgbClr val="4B5064"/>
                </a:solidFill>
              </a:rPr>
              <a:t>Pelvis tilted anteriorly</a:t>
            </a:r>
          </a:p>
          <a:p>
            <a:pPr lvl="2"/>
            <a:r>
              <a:rPr lang="en-GB" altLang="x-none" sz="1600" dirty="0">
                <a:solidFill>
                  <a:srgbClr val="4B5064"/>
                </a:solidFill>
              </a:rPr>
              <a:t>Lumbar and cervical spines extended to give “S” shape</a:t>
            </a:r>
          </a:p>
          <a:p>
            <a:pPr lvl="2"/>
            <a:r>
              <a:rPr lang="en-GB" altLang="x-none" sz="1600" dirty="0">
                <a:solidFill>
                  <a:srgbClr val="4B5064"/>
                </a:solidFill>
              </a:rPr>
              <a:t>Weight of </a:t>
            </a:r>
            <a:r>
              <a:rPr lang="en-GB" altLang="x-none" sz="1600" dirty="0" err="1">
                <a:solidFill>
                  <a:srgbClr val="4B5064"/>
                </a:solidFill>
              </a:rPr>
              <a:t>superincumbent</a:t>
            </a:r>
            <a:r>
              <a:rPr lang="en-GB" altLang="x-none" sz="1600" dirty="0">
                <a:solidFill>
                  <a:srgbClr val="4B5064"/>
                </a:solidFill>
              </a:rPr>
              <a:t> body parts passes through or close to joint centres from head to toe</a:t>
            </a:r>
          </a:p>
          <a:p>
            <a:pPr lvl="2"/>
            <a:r>
              <a:rPr lang="en-GB" altLang="x-none" sz="1600" dirty="0" err="1">
                <a:solidFill>
                  <a:srgbClr val="4B5064"/>
                </a:solidFill>
              </a:rPr>
              <a:t>Plantarflexors</a:t>
            </a:r>
            <a:r>
              <a:rPr lang="en-GB" altLang="x-none" sz="1600" dirty="0">
                <a:solidFill>
                  <a:srgbClr val="4B5064"/>
                </a:solidFill>
              </a:rPr>
              <a:t>, iliopsoas, low back, neck extensors and  jaw  muscles are postural muscles. Low  level  isometric contraction</a:t>
            </a:r>
          </a:p>
          <a:p>
            <a:pPr lvl="2"/>
            <a:r>
              <a:rPr lang="en-GB" altLang="x-none" sz="1600" dirty="0">
                <a:solidFill>
                  <a:srgbClr val="4B5064"/>
                </a:solidFill>
              </a:rPr>
              <a:t>Body weight is “balanced” on a column of bone</a:t>
            </a:r>
          </a:p>
          <a:p>
            <a:pPr lvl="2"/>
            <a:r>
              <a:rPr lang="en-GB" altLang="x-none" sz="1600" dirty="0">
                <a:solidFill>
                  <a:srgbClr val="4B5064"/>
                </a:solidFill>
              </a:rPr>
              <a:t>The “Tent” analogy</a:t>
            </a:r>
          </a:p>
          <a:p>
            <a:r>
              <a:rPr lang="en-GB" altLang="x-none" sz="2000" dirty="0"/>
              <a:t>Natural sitting postures very different from sitting on chairs</a:t>
            </a:r>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6</a:t>
            </a:fld>
            <a:endParaRPr lang="en-GB"/>
          </a:p>
        </p:txBody>
      </p:sp>
    </p:spTree>
    <p:extLst>
      <p:ext uri="{BB962C8B-B14F-4D97-AF65-F5344CB8AC3E}">
        <p14:creationId xmlns:p14="http://schemas.microsoft.com/office/powerpoint/2010/main" val="900469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a:xfrm>
            <a:off x="301752" y="357200"/>
            <a:ext cx="8534400" cy="758952"/>
          </a:xfrm>
        </p:spPr>
        <p:txBody>
          <a:bodyPr>
            <a:normAutofit fontScale="90000"/>
          </a:bodyPr>
          <a:lstStyle/>
          <a:p>
            <a:r>
              <a:rPr lang="en-GB" altLang="x-none" sz="3200" dirty="0">
                <a:solidFill>
                  <a:schemeClr val="accent1">
                    <a:lumMod val="75000"/>
                  </a:schemeClr>
                </a:solidFill>
              </a:rPr>
              <a:t>The Standing Posture in Human and Other Primates </a:t>
            </a:r>
          </a:p>
        </p:txBody>
      </p:sp>
      <p:pic>
        <p:nvPicPr>
          <p:cNvPr id="365572" name="Picture 4" descr="Image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5425" y="1574238"/>
            <a:ext cx="6884988" cy="455136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214D4D9C-7829-4C88-8DD7-052BEB03A171}" type="slidenum">
              <a:rPr lang="en-GB" smtClean="0"/>
              <a:pPr>
                <a:defRPr/>
              </a:pPr>
              <a:t>7</a:t>
            </a:fld>
            <a:endParaRPr lang="en-GB"/>
          </a:p>
        </p:txBody>
      </p:sp>
    </p:spTree>
    <p:extLst>
      <p:ext uri="{BB962C8B-B14F-4D97-AF65-F5344CB8AC3E}">
        <p14:creationId xmlns:p14="http://schemas.microsoft.com/office/powerpoint/2010/main" val="874399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GB" altLang="x-none" dirty="0">
                <a:solidFill>
                  <a:schemeClr val="accent1">
                    <a:lumMod val="75000"/>
                  </a:schemeClr>
                </a:solidFill>
              </a:rPr>
              <a:t>Spinal Curves </a:t>
            </a:r>
          </a:p>
        </p:txBody>
      </p:sp>
      <p:pic>
        <p:nvPicPr>
          <p:cNvPr id="349187" name="Picture 3" descr="002x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4275" y="1682750"/>
            <a:ext cx="3673475" cy="412273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214D4D9C-7829-4C88-8DD7-052BEB03A171}" type="slidenum">
              <a:rPr lang="en-GB" smtClean="0"/>
              <a:pPr>
                <a:defRPr/>
              </a:pPr>
              <a:t>8</a:t>
            </a:fld>
            <a:endParaRPr lang="en-GB"/>
          </a:p>
        </p:txBody>
      </p:sp>
    </p:spTree>
    <p:extLst>
      <p:ext uri="{BB962C8B-B14F-4D97-AF65-F5344CB8AC3E}">
        <p14:creationId xmlns:p14="http://schemas.microsoft.com/office/powerpoint/2010/main" val="796976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r>
              <a:rPr lang="en-GB" altLang="x-none" dirty="0">
                <a:solidFill>
                  <a:schemeClr val="accent1">
                    <a:lumMod val="75000"/>
                  </a:schemeClr>
                </a:solidFill>
              </a:rPr>
              <a:t>Overall Function of the Spine</a:t>
            </a:r>
            <a:endParaRPr lang="en-US" altLang="x-none" dirty="0">
              <a:solidFill>
                <a:schemeClr val="accent1">
                  <a:lumMod val="75000"/>
                </a:schemeClr>
              </a:solidFill>
            </a:endParaRPr>
          </a:p>
        </p:txBody>
      </p:sp>
      <p:sp>
        <p:nvSpPr>
          <p:cNvPr id="168963" name="Rectangle 3"/>
          <p:cNvSpPr>
            <a:spLocks noGrp="1" noChangeArrowheads="1"/>
          </p:cNvSpPr>
          <p:nvPr>
            <p:ph type="body" idx="1"/>
          </p:nvPr>
        </p:nvSpPr>
        <p:spPr/>
        <p:txBody>
          <a:bodyPr/>
          <a:lstStyle/>
          <a:p>
            <a:r>
              <a:rPr lang="en-GB" altLang="x-none" dirty="0"/>
              <a:t>It’s a 3-D jigsaw puzzle that functions like a mast</a:t>
            </a:r>
          </a:p>
          <a:p>
            <a:r>
              <a:rPr lang="en-GB" altLang="x-none" dirty="0"/>
              <a:t>Short, deep muscles help to hold the vertebrae together </a:t>
            </a:r>
          </a:p>
          <a:p>
            <a:r>
              <a:rPr lang="en-GB" altLang="x-none" dirty="0"/>
              <a:t>Long, superficial muscles make the whole thing move</a:t>
            </a:r>
          </a:p>
          <a:p>
            <a:r>
              <a:rPr lang="en-GB" altLang="x-none" dirty="0"/>
              <a:t>The ‘Tent’ analogy and the concept of postural load. </a:t>
            </a:r>
          </a:p>
          <a:p>
            <a:endParaRPr lang="en-US" altLang="x-none" dirty="0"/>
          </a:p>
        </p:txBody>
      </p:sp>
      <p:sp>
        <p:nvSpPr>
          <p:cNvPr id="2" name="Footer Placeholder 1"/>
          <p:cNvSpPr>
            <a:spLocks noGrp="1"/>
          </p:cNvSpPr>
          <p:nvPr>
            <p:ph type="ftr" sz="quarter" idx="11"/>
          </p:nvPr>
        </p:nvSpPr>
        <p:spPr/>
        <p:txBody>
          <a:bodyPr/>
          <a:lstStyle/>
          <a:p>
            <a:pPr>
              <a:defRPr/>
            </a:pPr>
            <a:r>
              <a:rPr lang="en-GB" smtClean="0"/>
              <a:t>www.rsbridger.com</a:t>
            </a:r>
            <a:endParaRPr lang="en-GB"/>
          </a:p>
        </p:txBody>
      </p:sp>
      <p:sp>
        <p:nvSpPr>
          <p:cNvPr id="3" name="Slide Number Placeholder 2"/>
          <p:cNvSpPr>
            <a:spLocks noGrp="1"/>
          </p:cNvSpPr>
          <p:nvPr>
            <p:ph type="sldNum" sz="quarter" idx="12"/>
          </p:nvPr>
        </p:nvSpPr>
        <p:spPr/>
        <p:txBody>
          <a:bodyPr/>
          <a:lstStyle/>
          <a:p>
            <a:pPr>
              <a:defRPr/>
            </a:pPr>
            <a:fld id="{7A0EAA1B-D446-45C6-BE4A-7735C1EE9952}" type="slidenum">
              <a:rPr lang="en-GB" smtClean="0"/>
              <a:pPr>
                <a:defRPr/>
              </a:pPr>
              <a:t>9</a:t>
            </a:fld>
            <a:endParaRPr lang="en-GB"/>
          </a:p>
        </p:txBody>
      </p:sp>
    </p:spTree>
    <p:extLst>
      <p:ext uri="{BB962C8B-B14F-4D97-AF65-F5344CB8AC3E}">
        <p14:creationId xmlns:p14="http://schemas.microsoft.com/office/powerpoint/2010/main" val="20713655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MOD Presentation" ma:contentTypeID="0x01010063C7BBA8A59F4641946DB051AE0E3EFB" ma:contentTypeVersion="2" ma:contentTypeDescription="Designed to facilitate the storage of MOD Presentations with a '.ppt' or '.pptx' extension" ma:contentTypeScope="" ma:versionID="f018d012875b2ecb2a079154f2c5b801">
  <xsd:schema xmlns:xsd="http://www.w3.org/2001/XMLSchema" xmlns:p="http://schemas.microsoft.com/office/2006/metadata/properties" xmlns:ns1="http://schemas.microsoft.com/sharepoint/v3" xmlns:ns2="E926665B-768D-449D-AD3D-58057692D441" targetNamespace="http://schemas.microsoft.com/office/2006/metadata/properties" ma:root="true" ma:fieldsID="7661125a8c2d6a0d4aa8a82a7af89df0" ns1:_="" ns2:_="">
    <xsd:import namespace="http://schemas.microsoft.com/sharepoint/v3"/>
    <xsd:import namespace="E926665B-768D-449D-AD3D-58057692D441"/>
    <xsd:element name="properties">
      <xsd:complexType>
        <xsd:sequence>
          <xsd:element name="documentManagement">
            <xsd:complexType>
              <xsd:all>
                <xsd:element ref="ns1:Description" minOccurs="0"/>
                <xsd:element ref="ns1:UKProtectiveMarking"/>
                <xsd:element ref="ns1:AuthorOriginator"/>
                <xsd:element ref="ns2:LocalKeywords" minOccurs="0"/>
                <xsd:element ref="ns2:Local_x0020_KeywordsOOB" minOccurs="0"/>
                <xsd:element ref="ns1:DocumentVersion" minOccurs="0"/>
                <xsd:element ref="ns1:Copyright" minOccurs="0"/>
                <xsd:element ref="ns1:Status" minOccurs="0"/>
                <xsd:element ref="ns1:SecurityDescriptors" minOccurs="0"/>
                <xsd:element ref="ns1:SecurityNonUKConstraints" minOccurs="0"/>
                <xsd:element ref="ns1:DPADisclosabilityIndicator" minOccurs="0"/>
                <xsd:element ref="ns1:DPAExemption" minOccurs="0"/>
                <xsd:element ref="ns1:EIRDisclosabilityIndicator" minOccurs="0"/>
                <xsd:element ref="ns1:EIRException" minOccurs="0"/>
                <xsd:element ref="ns1:FOIExemption" minOccurs="0"/>
                <xsd:element ref="ns1:FOIPublicationDate" minOccurs="0"/>
                <xsd:element ref="ns1:FOIReleasedOnRequest" minOccurs="0"/>
                <xsd:element ref="ns1:PolicyIdentifier"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scription" ma:index="3" nillable="true" ma:displayName="Description" ma:description="A description of the document." ma:internalName="Description0">
      <xsd:simpleType>
        <xsd:restriction base="dms:Text"/>
      </xsd:simpleType>
    </xsd:element>
    <xsd:element name="UKProtectiveMarking" ma:index="4" ma:displayName="UK Protective Marking" ma:default="OFFICIAL" ma:description="The OFFICIAL-SENSITIVE marking should be used if it is clear that consequence of compromise would cause significant harm; Over 80% of MOD material is expected to be marked OFFICIAL." ma:format="RadioButtons" ma:internalName="UKProtectiveMarking">
      <xsd:simpleType>
        <xsd:restriction base="dms:Choice">
          <xsd:enumeration value="OFFICIAL"/>
          <xsd:enumeration value="OFFICIAL-SENSITIVE"/>
        </xsd:restriction>
      </xsd:simpleType>
    </xsd:element>
    <xsd:element name="AuthorOriginator" ma:index="5" ma:displayName="Author (Originator)" ma:description="Enter the person(s), group or organisation primarily responsible for creating the document" ma:internalName="AuthorOriginator">
      <xsd:simpleType>
        <xsd:restriction base="dms:Text">
          <xsd:maxLength value="255"/>
        </xsd:restriction>
      </xsd:simpleType>
    </xsd:element>
    <xsd:element name="DocumentVersion" ma:index="9" nillable="true" ma:displayName="Document Version" ma:description="Version number in the format X_X_X e.g. 1_2_1.You do not need a set number of digits, 1_1 is valid for example." ma:internalName="DocumentVersion">
      <xsd:simpleType>
        <xsd:restriction base="dms:Text"/>
      </xsd:simpleType>
    </xsd:element>
    <xsd:element name="Copyright" ma:index="10" nillable="true" ma:displayName="Copyright" ma:default="" ma:description="Identifier or statement indicating the legal ownership and rights regarding use" ma:internalName="Copyright">
      <xsd:simpleType>
        <xsd:restriction base="dms:Text">
          <xsd:enumeration value="None"/>
          <xsd:enumeration value="Crown Copyright"/>
        </xsd:restriction>
      </xsd:simpleType>
    </xsd:element>
    <xsd:element name="Status" ma:index="11" nillable="true" ma:displayName="Status" ma:description="The document lifecycle stage." ma:format="RadioButtons" ma:internalName="Status">
      <xsd:simpleType>
        <xsd:restriction base="dms:Choice">
          <xsd:enumeration value="Draft"/>
          <xsd:enumeration value="Under Review"/>
          <xsd:enumeration value="Final"/>
          <xsd:enumeration value="Superseded"/>
        </xsd:restriction>
      </xsd:simpleType>
    </xsd:element>
    <xsd:element name="SecurityDescriptors" ma:index="12" nillable="true" ma:displayName="Security Descriptors" ma:default="None" ma:description="Descriptor to show the nature of the document's sensitivity and the need to limit access to it." ma:format="Dropdown" ma:internalName="SecurityDescriptors">
      <xsd:simpleType>
        <xsd:restriction base="dms:Choice">
          <xsd:enumeration value="None"/>
          <xsd:enumeration value="COMMERCIAL"/>
          <xsd:enumeration value="LOCSEN"/>
          <xsd:enumeration value="PERSONAL"/>
        </xsd:restriction>
      </xsd:simpleType>
    </xsd:element>
    <xsd:element name="SecurityNonUKConstraints" ma:index="13" nillable="true" ma:displayName="Security Non-UK Constraints" ma:description="For non-UK sourced documents the security classification and/or constraints that apply" ma:format="RadioButtons" ma:internalName="SecurityNonUKConstraints">
      <xsd:simpleType>
        <xsd:restriction base="dms:Choice">
          <xsd:enumeration value="None"/>
          <xsd:enumeration value="NATO"/>
          <xsd:enumeration value="WEU"/>
        </xsd:restriction>
      </xsd:simpleType>
    </xsd:element>
    <xsd:element name="DPADisclosabilityIndicator" ma:index="15" nillable="true" ma:displayName="DPA Disclosability Indicator" ma:description="The Data Protection Act (DPA) is about access by individuals to personal data held on them by any organisation. Disclosability indicates whether or not the document can be disclosed in accordance with the DPA." ma:format="RadioButtons" ma:internalName="DPADisclosabilityIndicator">
      <xsd:simpleType>
        <xsd:restriction base="dms:Choice">
          <xsd:enumeration value="No"/>
          <xsd:enumeration value="Yes"/>
          <xsd:enumeration value="Not Assessed"/>
        </xsd:restriction>
      </xsd:simpleType>
    </xsd:element>
    <xsd:element name="DPAExemption" ma:index="16" nillable="true" ma:displayName="DPA Exemption" ma:description="Under the Data Protection Act (DPA) certain kinds of exempt information can be withheld. If the document is exempt from DPA access provisions then enter the reason here." ma:internalName="DPAExemption">
      <xsd:simpleType>
        <xsd:restriction base="dms:Text"/>
      </xsd:simpleType>
    </xsd:element>
    <xsd:element name="EIRDisclosabilityIndicator" ma:index="17" nillable="true" ma:displayName="EIR Disclosability Indicator" ma:description="Whether the document can be disclosed in accordance with Environmental Information Regulations (EIR)." ma:format="RadioButtons" ma:internalName="EIRDisclosabilityIndicator">
      <xsd:simpleType>
        <xsd:restriction base="dms:Choice">
          <xsd:enumeration value="No"/>
          <xsd:enumeration value="Yes"/>
          <xsd:enumeration value="Not Assessed"/>
        </xsd:restriction>
      </xsd:simpleType>
    </xsd:element>
    <xsd:element name="EIRException" ma:index="18" nillable="true" ma:displayName="EIR Exception" ma:description="Whether there are exceptions which allow MOD to refuse to disclose environmental information in accordance with Environmental Information Regulations (EIR)." ma:internalName="EIRException">
      <xsd:simpleType>
        <xsd:restriction base="dms:Text"/>
      </xsd:simpleType>
    </xsd:element>
    <xsd:element name="FOIExemption" ma:index="19" nillable="true" ma:displayName="FOI Exemption" ma:default="No" ma:description="Under the Freedom of Information Act (FOIA) certain kinds of exempt information can be withheld. FOIA exemption to be selected from the list provided." ma:internalName="FOIExemption">
      <xsd:simpleType>
        <xsd:restriction base="dms:Choice">
          <xsd:enumeration value="No"/>
          <xsd:enumeration value="s.21 Information reasonably accessible to the applicant by other means. (Absolute)"/>
          <xsd:enumeration value="s.22 Information intended for future publication. (Qualified)"/>
          <xsd:enumeration value="s.23 Information supplied by, or relating to, bodies dealing with security matters. (Absolute)"/>
          <xsd:enumeration value="s.24 National Security. (Qualified)"/>
          <xsd:enumeration value="s.26 Defence. (Qualified)"/>
          <xsd:enumeration value="s.27 International Relations. (Qualified)"/>
          <xsd:enumeration value="s.28 Relations within the UK. (Qualified)"/>
          <xsd:enumeration value="s.29 The economy. (Qualified)"/>
          <xsd:enumeration value="s.30 Investigations and proceedings conducted by public authorities. (Qualified)"/>
          <xsd:enumeration value="s.31 Law enforcement. (Qualified)"/>
          <xsd:enumeration value="s.32 Court records. (Absolute)"/>
          <xsd:enumeration value="s.33 Audit functions. (Qualified)"/>
          <xsd:enumeration value="s.34 Parliamentary privilege. (Absolute)"/>
          <xsd:enumeration value="s.35 Formulation of government policy, etc. (Qualified)"/>
          <xsd:enumeration value="s.36 Prejudice to effective conduct of public affairs. (Absolute)"/>
          <xsd:enumeration value="s.36 Prejudice to the effective conduct of public affairs. (Qualified)"/>
          <xsd:enumeration value="s.37 Communications with Her Majesty etc. and honours. (Qualified)"/>
          <xsd:enumeration value="s.38 Health and safety. (Qualified)"/>
          <xsd:enumeration value="s.39 Environmental information. (Qualified)"/>
          <xsd:enumeration value="s.40 Personal information. (Absolute)"/>
          <xsd:enumeration value="s.41 Information provided in confidence. (Absolute)"/>
          <xsd:enumeration value="s.42 Legal professional privilege. (Qualified)"/>
          <xsd:enumeration value="s.43 Commercial interests. (Qualified)"/>
          <xsd:enumeration value="s.44 Prohibitions on Disclosure. (Absolute)"/>
        </xsd:restriction>
      </xsd:simpleType>
    </xsd:element>
    <xsd:element name="FOIPublicationDate" ma:index="20" nillable="true" ma:displayName="FOI Publication Date" ma:description="The date the document was published or is due to be published via the Freedom of Information Act (FOIA) Publication Scheme." ma:internalName="FOIPublicationDate">
      <xsd:simpleType>
        <xsd:restriction base="dms:DateTime"/>
      </xsd:simpleType>
    </xsd:element>
    <xsd:element name="FOIReleasedOnRequest" ma:index="21" nillable="true" ma:displayName="FOI Released On Request" ma:default="" ma:description="Information has been released following consideration in response to a request from a member of the public" ma:internalName="FOIReleasedOnRequest">
      <xsd:simpleType>
        <xsd:restriction base="dms:Text"/>
      </xsd:simpleType>
    </xsd:element>
    <xsd:element name="PolicyIdentifier" ma:index="22" nillable="true" ma:displayName="Policy Identifier" ma:default="UK" ma:description="Policy Identifier necessary to identify the originating nation. For security labelling use only." ma:format="Dropdown" ma:internalName="PolicyIdentifier">
      <xsd:simpleType>
        <xsd:restriction base="dms:Choice">
          <xsd:enumeration value="None"/>
          <xsd:enumeration value="NATO"/>
          <xsd:enumeration value="WEU"/>
          <xsd:enumeration value="UK"/>
          <xsd:enumeration value="USA"/>
          <xsd:enumeration value="CAN"/>
          <xsd:enumeration value="AUS"/>
          <xsd:enumeration value="NZL"/>
        </xsd:restriction>
      </xsd:simpleType>
    </xsd:element>
  </xsd:schema>
  <xsd:schema xmlns:xsd="http://www.w3.org/2001/XMLSchema" xmlns:dms="http://schemas.microsoft.com/office/2006/documentManagement/types" targetNamespace="E926665B-768D-449D-AD3D-58057692D441" elementFormDefault="qualified">
    <xsd:import namespace="http://schemas.microsoft.com/office/2006/documentManagement/types"/>
    <xsd:element name="LocalKeywords" ma:index="7" nillable="true" ma:displayName="Local Keywords" ma:description="Add any locally used keywords that are not in the UK Defence Thesaurus to help you organise and browse documents on your site. Multiple local keywords must be separated by commas." ma:hidden="true" ma:internalName="LocalKeywords">
      <xsd:simpleType>
        <xsd:restriction base="dms:Unknown"/>
      </xsd:simpleType>
    </xsd:element>
    <xsd:element name="Local_x0020_KeywordsOOB" ma:index="8" nillable="true" ma:displayName="Local Keywords:" ma:description="Add any locally used keywords that are not in the UK Defence Thesaurus to help you organise and browse documents on your site. Multiple local keywords must be separated by commas." ma:internalName="Local_x0020_KeywordsOOB">
      <xsd:complexType>
        <xsd:complexContent>
          <xsd:extension base="dms:MultiChoiceFillIn">
            <xsd:sequence>
              <xsd:element name="Value" maxOccurs="unbounded" minOccurs="0" nillable="true">
                <xsd:simpleType>
                  <xsd:union memberTypes="dms:Text">
                    <xsd:simpleType>
                      <xsd:restriction base="dms:Choice">
                        <xsd:enumeration value="None"/>
                      </xsd:restriction>
                    </xsd:simpleType>
                  </xsd:un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UKProtectiveMarking xmlns="http://schemas.microsoft.com/sharepoint/v3">OFFICIAL</UKProtectiveMarking>
    <Description xmlns="http://schemas.microsoft.com/sharepoint/v3" xsi:nil="true"/>
    <EIRException xmlns="http://schemas.microsoft.com/sharepoint/v3" xsi:nil="true"/>
    <FOIPublicationDate xmlns="http://schemas.microsoft.com/sharepoint/v3" xsi:nil="true"/>
    <SecurityDescriptors xmlns="http://schemas.microsoft.com/sharepoint/v3">None</SecurityDescriptors>
    <AuthorOriginator xmlns="http://schemas.microsoft.com/sharepoint/v3"/>
    <DocumentVersion xmlns="http://schemas.microsoft.com/sharepoint/v3" xsi:nil="true"/>
    <DPAExemption xmlns="http://schemas.microsoft.com/sharepoint/v3" xsi:nil="true"/>
    <EIRDisclosabilityIndicator xmlns="http://schemas.microsoft.com/sharepoint/v3" xsi:nil="true"/>
    <DPADisclosabilityIndicator xmlns="http://schemas.microsoft.com/sharepoint/v3" xsi:nil="true"/>
    <FOIReleasedOnRequest xmlns="http://schemas.microsoft.com/sharepoint/v3" xsi:nil="true"/>
    <SecurityNonUKConstraints xmlns="http://schemas.microsoft.com/sharepoint/v3" xsi:nil="true"/>
    <FOIExemption xmlns="http://schemas.microsoft.com/sharepoint/v3">No</FOIExemption>
    <Status xmlns="http://schemas.microsoft.com/sharepoint/v3" xsi:nil="true"/>
    <PolicyIdentifier xmlns="http://schemas.microsoft.com/sharepoint/v3">UK</PolicyIdentifier>
    <Copyright xmlns="http://schemas.microsoft.com/sharepoint/v3" xsi:nil="true"/>
    <Local_x0020_KeywordsOOB xmlns="E926665B-768D-449D-AD3D-58057692D441"/>
    <LocalKeywords xmlns="E926665B-768D-449D-AD3D-58057692D441" xsi:nil="true"/>
  </documentManagement>
</p:properties>
</file>

<file path=customXml/itemProps1.xml><?xml version="1.0" encoding="utf-8"?>
<ds:datastoreItem xmlns:ds="http://schemas.openxmlformats.org/officeDocument/2006/customXml" ds:itemID="{C3D5991C-BB75-411F-80AC-7559BDD114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926665B-768D-449D-AD3D-58057692D44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702313D-8451-437B-8D91-457C6D0BE5DE}">
  <ds:schemaRefs>
    <ds:schemaRef ds:uri="http://schemas.microsoft.com/sharepoint/v3/contenttype/forms"/>
  </ds:schemaRefs>
</ds:datastoreItem>
</file>

<file path=customXml/itemProps3.xml><?xml version="1.0" encoding="utf-8"?>
<ds:datastoreItem xmlns:ds="http://schemas.openxmlformats.org/officeDocument/2006/customXml" ds:itemID="{A81B7947-85A6-4F7C-9638-7BBBE3B506DC}">
  <ds:schemaRefs>
    <ds:schemaRef ds:uri="http://schemas.microsoft.com/office/2006/documentManagement/types"/>
    <ds:schemaRef ds:uri="http://schemas.openxmlformats.org/package/2006/metadata/core-properties"/>
    <ds:schemaRef ds:uri="http://schemas.microsoft.com/sharepoint/v3"/>
    <ds:schemaRef ds:uri="http://www.w3.org/XML/1998/namespace"/>
    <ds:schemaRef ds:uri="http://purl.org/dc/elements/1.1/"/>
    <ds:schemaRef ds:uri="http://purl.org/dc/terms/"/>
    <ds:schemaRef ds:uri="http://purl.org/dc/dcmitype/"/>
    <ds:schemaRef ds:uri="http://schemas.microsoft.com/office/2006/metadata/properties"/>
    <ds:schemaRef ds:uri="E926665B-768D-449D-AD3D-58057692D441"/>
  </ds:schemaRefs>
</ds:datastoreItem>
</file>

<file path=docProps/app.xml><?xml version="1.0" encoding="utf-8"?>
<Properties xmlns="http://schemas.openxmlformats.org/officeDocument/2006/extended-properties" xmlns:vt="http://schemas.openxmlformats.org/officeDocument/2006/docPropsVTypes">
  <Template>Civic</Template>
  <TotalTime>128</TotalTime>
  <Words>2227</Words>
  <Application>Microsoft Macintosh PowerPoint</Application>
  <PresentationFormat>On-screen Show (4:3)</PresentationFormat>
  <Paragraphs>308</Paragraphs>
  <Slides>47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47</vt:i4>
      </vt:variant>
    </vt:vector>
  </HeadingPairs>
  <TitlesOfParts>
    <vt:vector size="54" baseType="lpstr">
      <vt:lpstr>Calibri</vt:lpstr>
      <vt:lpstr>Georgia</vt:lpstr>
      <vt:lpstr>Monotype Sorts</vt:lpstr>
      <vt:lpstr>Wingdings</vt:lpstr>
      <vt:lpstr>Wingdings 2</vt:lpstr>
      <vt:lpstr>Arial</vt:lpstr>
      <vt:lpstr>Civic</vt:lpstr>
      <vt:lpstr>Introduction to Human Factors and Ergonomics 4th Edition </vt:lpstr>
      <vt:lpstr>CHAPTER 2. THE BODY AS A MECHANICAL SYSTEM  </vt:lpstr>
      <vt:lpstr>The Body as a Mechanical System </vt:lpstr>
      <vt:lpstr>Function of the Lumbar Spine 2-7</vt:lpstr>
      <vt:lpstr>Some Aspects of Spinal Anatomy</vt:lpstr>
      <vt:lpstr>The Standing Posture 42-50</vt:lpstr>
      <vt:lpstr>The Standing Posture in Human and Other Primates </vt:lpstr>
      <vt:lpstr>Spinal Curves </vt:lpstr>
      <vt:lpstr>Overall Function of the Spine</vt:lpstr>
      <vt:lpstr>Mechanical Function of a Lumbar Motion Segment</vt:lpstr>
      <vt:lpstr>PowerPoint Presentation</vt:lpstr>
      <vt:lpstr>The Tent Analogy </vt:lpstr>
      <vt:lpstr>Base of Support </vt:lpstr>
      <vt:lpstr>PowerPoint Presentation</vt:lpstr>
      <vt:lpstr>The Lumbo-Pelvic Mechanism</vt:lpstr>
      <vt:lpstr>The Pelvis as an Arch </vt:lpstr>
      <vt:lpstr>The Sacro-Iliac Joint Viewed From Above</vt:lpstr>
      <vt:lpstr>PowerPoint Presentation</vt:lpstr>
      <vt:lpstr>Postural Adaptation </vt:lpstr>
      <vt:lpstr>Postural Adaptation and Tissue Loading </vt:lpstr>
      <vt:lpstr>Postural Adaptation at Work</vt:lpstr>
      <vt:lpstr>Intervertebral Discs</vt:lpstr>
      <vt:lpstr>PowerPoint Presentation</vt:lpstr>
      <vt:lpstr>PowerPoint Presentation</vt:lpstr>
      <vt:lpstr>Mechanical Functions of Components</vt:lpstr>
      <vt:lpstr>Where Does Back Pain Come From?</vt:lpstr>
      <vt:lpstr>Why does the Spine Fail?</vt:lpstr>
      <vt:lpstr>The “Worn Out Lumbar Spine”: Some Suggested Features 8-11</vt:lpstr>
      <vt:lpstr>Mechanical Failure</vt:lpstr>
      <vt:lpstr>Mechanical Function of the Lumbar Spine 12-16</vt:lpstr>
      <vt:lpstr>Mechanical Failure of the Lumbar Spine  </vt:lpstr>
      <vt:lpstr>Mechanical Failure of the Lumbar Spine 17</vt:lpstr>
      <vt:lpstr>Mechanical Failure of the Lumbar Spine18</vt:lpstr>
      <vt:lpstr>Where Does the Pain Come From? A number of possibilities</vt:lpstr>
      <vt:lpstr>Back Pain in the Workplace</vt:lpstr>
      <vt:lpstr>Lies, Damn lies, Statistics and Costs</vt:lpstr>
      <vt:lpstr>Prevalence of Back Pain</vt:lpstr>
      <vt:lpstr>Prevalence of Back Pain</vt:lpstr>
      <vt:lpstr>Need for a Holistic View</vt:lpstr>
      <vt:lpstr>Safety Propaganda - The Wrong Message</vt:lpstr>
      <vt:lpstr>Safety Propaganda - The Right Message</vt:lpstr>
      <vt:lpstr>Contribution of Psychosocial Factors</vt:lpstr>
      <vt:lpstr>Problems Determining Work-Relatedness</vt:lpstr>
      <vt:lpstr>Risk Assessment</vt:lpstr>
      <vt:lpstr>Figure 2.17</vt:lpstr>
      <vt:lpstr>Body Diagrams</vt:lpstr>
      <vt:lpstr>Summary</vt:lpstr>
    </vt:vector>
  </TitlesOfParts>
  <Company>Ministry of Defence</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Human Factors and Ergonomics 4th Edition</dc:title>
  <dc:creator>Bridgerr300</dc:creator>
  <cp:lastModifiedBy>Robert Bridger</cp:lastModifiedBy>
  <cp:revision>25</cp:revision>
  <dcterms:created xsi:type="dcterms:W3CDTF">2017-05-08T10:50:10Z</dcterms:created>
  <dcterms:modified xsi:type="dcterms:W3CDTF">2017-05-16T15:36:32Z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MOD Presentation</vt:lpwstr>
  </property>
</Properties>
</file>