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7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67" r:id="rId15"/>
    <p:sldId id="268" r:id="rId16"/>
    <p:sldId id="269" r:id="rId17"/>
    <p:sldId id="270" r:id="rId18"/>
    <p:sldId id="278" r:id="rId19"/>
    <p:sldId id="27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Ethics in the practice of Forensic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2:  An Ethical Approach to Forensic Professionalism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34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Incompetence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“lacking necessary ability or skills”</a:t>
            </a:r>
          </a:p>
          <a:p>
            <a:r>
              <a:rPr lang="en-US" dirty="0"/>
              <a:t> not legally qualified</a:t>
            </a:r>
            <a:endParaRPr lang="en-US" b="1" dirty="0"/>
          </a:p>
          <a:p>
            <a:r>
              <a:rPr lang="en-US" dirty="0"/>
              <a:t>inadequate to or unsuitable for a particular purpose</a:t>
            </a:r>
            <a:endParaRPr lang="en-US" b="1" dirty="0"/>
          </a:p>
          <a:p>
            <a:r>
              <a:rPr lang="en-US" dirty="0"/>
              <a:t>lacking the qualities needed for effective action</a:t>
            </a:r>
          </a:p>
          <a:p>
            <a:r>
              <a:rPr lang="en-US" dirty="0"/>
              <a:t>unable to function properly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41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Incompetence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think incompetence is an ethical issue?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785" y="2873329"/>
            <a:ext cx="3475015" cy="259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966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Varied training and experience</a:t>
            </a:r>
          </a:p>
          <a:p>
            <a:pPr lvl="1"/>
            <a:r>
              <a:rPr lang="en-US" dirty="0"/>
              <a:t>Inconsistent</a:t>
            </a:r>
          </a:p>
          <a:p>
            <a:pPr lvl="1"/>
            <a:r>
              <a:rPr lang="en-US" dirty="0"/>
              <a:t>Creates public uncertainty</a:t>
            </a:r>
          </a:p>
          <a:p>
            <a:r>
              <a:rPr lang="en-US" dirty="0"/>
              <a:t>Who decides?</a:t>
            </a:r>
          </a:p>
          <a:p>
            <a:pPr lvl="1"/>
            <a:r>
              <a:rPr lang="en-US" dirty="0"/>
              <a:t>Other professionals </a:t>
            </a:r>
          </a:p>
          <a:p>
            <a:pPr lvl="1"/>
            <a:r>
              <a:rPr lang="en-US" dirty="0"/>
              <a:t>Judges – expert?</a:t>
            </a:r>
          </a:p>
          <a:p>
            <a:pPr lvl="1"/>
            <a:r>
              <a:rPr lang="en-US" dirty="0"/>
              <a:t>Jury – believable?</a:t>
            </a:r>
          </a:p>
          <a:p>
            <a:pPr lvl="1"/>
            <a:r>
              <a:rPr lang="en-US" dirty="0"/>
              <a:t>Self-determined – less credible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40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Pressures</a:t>
            </a:r>
          </a:p>
          <a:p>
            <a:pPr lvl="1"/>
            <a:r>
              <a:rPr lang="en-US" dirty="0"/>
              <a:t>Accuracy</a:t>
            </a:r>
          </a:p>
          <a:p>
            <a:pPr lvl="1"/>
            <a:r>
              <a:rPr lang="en-US" dirty="0"/>
              <a:t>Efficiency</a:t>
            </a:r>
          </a:p>
          <a:p>
            <a:pPr lvl="1"/>
            <a:r>
              <a:rPr lang="en-US" dirty="0"/>
              <a:t>Speed needed</a:t>
            </a:r>
          </a:p>
          <a:p>
            <a:pPr lvl="1"/>
            <a:r>
              <a:rPr lang="en-US" dirty="0"/>
              <a:t>Training (budget, time, availability)</a:t>
            </a:r>
          </a:p>
          <a:p>
            <a:pPr lvl="1"/>
            <a:r>
              <a:rPr lang="en-US" dirty="0"/>
              <a:t>Completely objective analysis?</a:t>
            </a:r>
          </a:p>
          <a:p>
            <a:pPr lvl="1"/>
            <a:r>
              <a:rPr lang="en-US" dirty="0"/>
              <a:t>Reasonable?</a:t>
            </a:r>
          </a:p>
          <a:p>
            <a:pPr lvl="1"/>
            <a:r>
              <a:rPr lang="en-US" dirty="0"/>
              <a:t>Straightforward?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148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why is ethics important?</a:t>
            </a:r>
          </a:p>
          <a:p>
            <a:pPr marL="457200" lvl="1" indent="0">
              <a:buNone/>
            </a:pPr>
            <a:r>
              <a:rPr lang="en-US" dirty="0"/>
              <a:t>1. Learn standards and guidelines</a:t>
            </a:r>
          </a:p>
          <a:p>
            <a:pPr lvl="2"/>
            <a:r>
              <a:rPr lang="en-US" dirty="0"/>
              <a:t>Basis for personal and professional behaviors </a:t>
            </a:r>
          </a:p>
          <a:p>
            <a:pPr lvl="2"/>
            <a:r>
              <a:rPr lang="en-US" dirty="0"/>
              <a:t>boundaries</a:t>
            </a:r>
          </a:p>
          <a:p>
            <a:pPr lvl="2"/>
            <a:r>
              <a:rPr lang="en-US" dirty="0"/>
              <a:t>What is/is not acceptable</a:t>
            </a:r>
          </a:p>
          <a:p>
            <a:pPr lvl="2"/>
            <a:r>
              <a:rPr lang="en-US" dirty="0"/>
              <a:t>Consequences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88589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>2. Professional cultures influence one another</a:t>
            </a:r>
          </a:p>
          <a:p>
            <a:pPr lvl="2"/>
            <a:r>
              <a:rPr lang="en-US" dirty="0"/>
              <a:t>Awareness of differences</a:t>
            </a:r>
          </a:p>
          <a:p>
            <a:pPr lvl="2"/>
            <a:r>
              <a:rPr lang="en-US" dirty="0"/>
              <a:t>Potential impact</a:t>
            </a:r>
          </a:p>
          <a:p>
            <a:pPr lvl="2"/>
            <a:r>
              <a:rPr lang="en-US" dirty="0"/>
              <a:t>Decrease pressures</a:t>
            </a:r>
          </a:p>
          <a:p>
            <a:pPr marL="457200" lvl="1" indent="0">
              <a:buNone/>
            </a:pPr>
            <a:r>
              <a:rPr lang="en-US" dirty="0"/>
              <a:t>3. Prevention!</a:t>
            </a:r>
          </a:p>
          <a:p>
            <a:pPr lvl="2"/>
            <a:r>
              <a:rPr lang="en-US" dirty="0"/>
              <a:t>Recognizing issues, or potential issues</a:t>
            </a:r>
          </a:p>
          <a:p>
            <a:pPr lvl="2"/>
            <a:r>
              <a:rPr lang="en-US" dirty="0"/>
              <a:t>Understanding what to do</a:t>
            </a:r>
          </a:p>
          <a:p>
            <a:pPr lvl="2"/>
            <a:r>
              <a:rPr lang="en-US" dirty="0"/>
              <a:t>Learning from mistakes</a:t>
            </a:r>
          </a:p>
          <a:p>
            <a:pPr lvl="2"/>
            <a:r>
              <a:rPr lang="en-US" dirty="0"/>
              <a:t>Not allowing mistakes to grow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89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Quality Assurance</a:t>
            </a:r>
          </a:p>
          <a:p>
            <a:r>
              <a:rPr lang="en-US" dirty="0"/>
              <a:t>Codes of Ethics </a:t>
            </a:r>
          </a:p>
          <a:p>
            <a:r>
              <a:rPr lang="en-US" dirty="0"/>
              <a:t>Management</a:t>
            </a:r>
          </a:p>
          <a:p>
            <a:r>
              <a:rPr lang="en-US" dirty="0"/>
              <a:t>General ideals of science</a:t>
            </a:r>
          </a:p>
          <a:p>
            <a:r>
              <a:rPr lang="en-US" dirty="0"/>
              <a:t>No universal standard for ethics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887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NAS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National Academies of Science (NAS)</a:t>
            </a:r>
          </a:p>
          <a:p>
            <a:pPr lvl="1"/>
            <a:r>
              <a:rPr lang="en-US" dirty="0"/>
              <a:t>“Strengthening FS in the US: A Path Forward”</a:t>
            </a:r>
          </a:p>
          <a:p>
            <a:pPr lvl="1"/>
            <a:r>
              <a:rPr lang="en-US" dirty="0"/>
              <a:t>Feb 2009 report</a:t>
            </a:r>
          </a:p>
          <a:p>
            <a:pPr lvl="1"/>
            <a:r>
              <a:rPr lang="en-US" dirty="0"/>
              <a:t>Accounts for various disciplines</a:t>
            </a:r>
          </a:p>
          <a:p>
            <a:pPr lvl="1"/>
            <a:r>
              <a:rPr lang="en-US" dirty="0"/>
              <a:t>Standards, ideas, structure, problem areas</a:t>
            </a:r>
          </a:p>
          <a:p>
            <a:r>
              <a:rPr lang="en-US" dirty="0" smtClean="0"/>
              <a:t>Recommendations 4 and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90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Grey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there is more than one answer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Following standards does not assure the right behavior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0855" y="2549166"/>
            <a:ext cx="4877223" cy="2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223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Grey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Various policies, procedures, goals</a:t>
            </a:r>
          </a:p>
          <a:p>
            <a:pPr lvl="1"/>
            <a:r>
              <a:rPr lang="en-US" dirty="0"/>
              <a:t>In disciplines</a:t>
            </a:r>
          </a:p>
          <a:p>
            <a:pPr lvl="1"/>
            <a:r>
              <a:rPr lang="en-US" dirty="0"/>
              <a:t>in sub fields</a:t>
            </a:r>
          </a:p>
          <a:p>
            <a:pPr lvl="1"/>
            <a:r>
              <a:rPr lang="en-US" dirty="0"/>
              <a:t>In professional orgs</a:t>
            </a:r>
          </a:p>
          <a:p>
            <a:pPr lvl="1"/>
            <a:r>
              <a:rPr lang="en-US" dirty="0"/>
              <a:t>In jurisdictions, agencies, departments</a:t>
            </a:r>
          </a:p>
          <a:p>
            <a:r>
              <a:rPr lang="en-US" dirty="0"/>
              <a:t>Having one source of info reduces this</a:t>
            </a:r>
          </a:p>
          <a:p>
            <a:r>
              <a:rPr lang="en-US" dirty="0"/>
              <a:t>Codes try to lessen the burden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71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5779" y="133648"/>
            <a:ext cx="8225821" cy="624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54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Georgia" pitchFamily="18" charset="0"/>
              </a:rPr>
              <a:t>Learn </a:t>
            </a:r>
            <a:r>
              <a:rPr lang="en-US" dirty="0">
                <a:latin typeface="Georgia" pitchFamily="18" charset="0"/>
              </a:rPr>
              <a:t>morals from the time we are children</a:t>
            </a:r>
          </a:p>
          <a:p>
            <a:pPr lvl="1">
              <a:buClr>
                <a:schemeClr val="tx1"/>
              </a:buClr>
              <a:defRPr/>
            </a:pPr>
            <a:r>
              <a:rPr lang="en-US" dirty="0">
                <a:latin typeface="Georgia" pitchFamily="18" charset="0"/>
              </a:rPr>
              <a:t>Dependent on factors such as culture, region, family, nationality, religion, etc.</a:t>
            </a:r>
          </a:p>
          <a:p>
            <a:pPr lvl="1">
              <a:buClr>
                <a:schemeClr val="tx1"/>
              </a:buClr>
              <a:defRPr/>
            </a:pPr>
            <a:r>
              <a:rPr lang="en-US" dirty="0">
                <a:latin typeface="Georgia" pitchFamily="18" charset="0"/>
              </a:rPr>
              <a:t>Informal education - may have downfalls</a:t>
            </a:r>
          </a:p>
          <a:p>
            <a:pPr lvl="1">
              <a:buClr>
                <a:schemeClr val="tx1"/>
              </a:buClr>
              <a:defRPr/>
            </a:pPr>
            <a:r>
              <a:rPr lang="en-US" dirty="0">
                <a:latin typeface="Georgia" pitchFamily="18" charset="0"/>
              </a:rPr>
              <a:t>How do your ideas compare to your colleagues?</a:t>
            </a:r>
          </a:p>
          <a:p>
            <a:pPr lvl="3">
              <a:buClr>
                <a:schemeClr val="hlink"/>
              </a:buClr>
              <a:defRPr/>
            </a:pPr>
            <a:r>
              <a:rPr lang="en-US" sz="2400" dirty="0">
                <a:latin typeface="Georgia" pitchFamily="18" charset="0"/>
              </a:rPr>
              <a:t>Who is “right”?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43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CC00"/>
              </a:buClr>
            </a:pPr>
            <a:r>
              <a:rPr lang="en-US" sz="3400" dirty="0">
                <a:latin typeface="Georgia" pitchFamily="18" charset="0"/>
              </a:rPr>
              <a:t>Formal education is needed</a:t>
            </a:r>
          </a:p>
          <a:p>
            <a:pPr lvl="1">
              <a:buClr>
                <a:schemeClr val="tx1"/>
              </a:buClr>
            </a:pPr>
            <a:r>
              <a:rPr lang="en-US" sz="3000" dirty="0">
                <a:latin typeface="Georgia" pitchFamily="18" charset="0"/>
              </a:rPr>
              <a:t>Most classes are “general” and more philosophical</a:t>
            </a:r>
          </a:p>
          <a:p>
            <a:pPr lvl="1">
              <a:buClr>
                <a:schemeClr val="tx1"/>
              </a:buClr>
            </a:pPr>
            <a:r>
              <a:rPr lang="en-US" sz="3000" dirty="0">
                <a:latin typeface="Georgia" pitchFamily="18" charset="0"/>
              </a:rPr>
              <a:t>Nature of the field should be addressed</a:t>
            </a:r>
          </a:p>
          <a:p>
            <a:pPr lvl="1">
              <a:buClr>
                <a:schemeClr val="tx1"/>
              </a:buClr>
            </a:pPr>
            <a:r>
              <a:rPr lang="en-US" sz="3000" dirty="0">
                <a:latin typeface="Georgia" pitchFamily="18" charset="0"/>
              </a:rPr>
              <a:t>Not intended to teach right from wrong</a:t>
            </a:r>
          </a:p>
          <a:p>
            <a:pPr lvl="1">
              <a:buClr>
                <a:schemeClr val="tx1"/>
              </a:buClr>
            </a:pPr>
            <a:r>
              <a:rPr lang="en-US" sz="3000" dirty="0">
                <a:latin typeface="Georgia" pitchFamily="18" charset="0"/>
              </a:rPr>
              <a:t>Should include discussion and scenarios</a:t>
            </a:r>
          </a:p>
        </p:txBody>
      </p:sp>
    </p:spTree>
    <p:extLst>
      <p:ext uri="{BB962C8B-B14F-4D97-AF65-F5344CB8AC3E}">
        <p14:creationId xmlns:p14="http://schemas.microsoft.com/office/powerpoint/2010/main" val="748034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Steps to study ethics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1. Awareness of issues</a:t>
            </a:r>
          </a:p>
          <a:p>
            <a:pPr marL="457200" lvl="1" indent="0">
              <a:buNone/>
            </a:pPr>
            <a:endParaRPr lang="en-US" sz="1600" dirty="0"/>
          </a:p>
          <a:p>
            <a:pPr lvl="1"/>
            <a:r>
              <a:rPr lang="en-US" dirty="0"/>
              <a:t>2. Critical thinking skills</a:t>
            </a:r>
          </a:p>
          <a:p>
            <a:pPr marL="457200" lvl="1" indent="0">
              <a:buNone/>
            </a:pPr>
            <a:endParaRPr lang="en-US" sz="1600" dirty="0"/>
          </a:p>
          <a:p>
            <a:pPr lvl="1"/>
            <a:r>
              <a:rPr lang="en-US" dirty="0"/>
              <a:t>3. Become personally responsible </a:t>
            </a:r>
          </a:p>
          <a:p>
            <a:pPr lvl="1"/>
            <a:endParaRPr lang="en-US" sz="1600" dirty="0"/>
          </a:p>
          <a:p>
            <a:pPr lvl="1"/>
            <a:r>
              <a:rPr lang="en-US" dirty="0"/>
              <a:t>4. Recognize how the system 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85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Profession needs to be trusted as a truth</a:t>
            </a:r>
          </a:p>
          <a:p>
            <a:pPr lvl="1"/>
            <a:r>
              <a:rPr lang="en-US" dirty="0"/>
              <a:t>High stakes in justice system</a:t>
            </a:r>
          </a:p>
          <a:p>
            <a:pPr lvl="1"/>
            <a:r>
              <a:rPr lang="en-US" dirty="0"/>
              <a:t>Large impact</a:t>
            </a:r>
          </a:p>
          <a:p>
            <a:r>
              <a:rPr lang="en-US" dirty="0"/>
              <a:t>Data collection</a:t>
            </a:r>
          </a:p>
          <a:p>
            <a:pPr lvl="1"/>
            <a:r>
              <a:rPr lang="en-US" dirty="0"/>
              <a:t>In cases, when issues arise, better understanding </a:t>
            </a:r>
          </a:p>
          <a:p>
            <a:r>
              <a:rPr lang="en-US" dirty="0"/>
              <a:t>Consistency</a:t>
            </a:r>
          </a:p>
          <a:p>
            <a:pPr lvl="1"/>
            <a:r>
              <a:rPr lang="en-US" dirty="0"/>
              <a:t>Policies, procedures, methods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033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Principles of 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Professionals should be technically competent and use reliable methods</a:t>
            </a:r>
          </a:p>
          <a:p>
            <a:pPr marL="514350" indent="-514350">
              <a:buAutoNum type="arabicPeriod"/>
            </a:pPr>
            <a:r>
              <a:rPr lang="en-US" dirty="0"/>
              <a:t>Honest about qualifications &amp; area of expertise</a:t>
            </a:r>
          </a:p>
          <a:p>
            <a:pPr marL="514350" indent="-514350">
              <a:buAutoNum type="arabicPeriod"/>
            </a:pPr>
            <a:r>
              <a:rPr lang="en-US" dirty="0"/>
              <a:t>Honest about data &amp; basis for exams, conclusions, and opinions</a:t>
            </a:r>
          </a:p>
          <a:p>
            <a:pPr marL="514350" indent="-514350">
              <a:buAutoNum type="arabicPeriod"/>
            </a:pPr>
            <a:r>
              <a:rPr lang="en-US" dirty="0"/>
              <a:t>Objective in review of evidence and testimony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Ethics in 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Reading, writing, discussing </a:t>
            </a:r>
          </a:p>
          <a:p>
            <a:r>
              <a:rPr lang="en-US" dirty="0"/>
              <a:t>General in nature</a:t>
            </a:r>
          </a:p>
          <a:p>
            <a:r>
              <a:rPr lang="en-US" dirty="0"/>
              <a:t>“Safe” environment</a:t>
            </a:r>
          </a:p>
          <a:p>
            <a:r>
              <a:rPr lang="en-US" dirty="0"/>
              <a:t>Use questioning</a:t>
            </a:r>
          </a:p>
          <a:p>
            <a:r>
              <a:rPr lang="en-US" dirty="0"/>
              <a:t>Goal </a:t>
            </a:r>
          </a:p>
          <a:p>
            <a:pPr lvl="1"/>
            <a:r>
              <a:rPr lang="en-US" dirty="0"/>
              <a:t>shape thoughts about proper conduct</a:t>
            </a:r>
          </a:p>
          <a:p>
            <a:pPr lvl="1"/>
            <a:r>
              <a:rPr lang="en-US" dirty="0"/>
              <a:t>avoid future issues</a:t>
            </a:r>
          </a:p>
          <a:p>
            <a:pPr lvl="1"/>
            <a:r>
              <a:rPr lang="en-US" dirty="0"/>
              <a:t>Open lines of communication/awareness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182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Mentor/Trainer</a:t>
            </a:r>
          </a:p>
          <a:p>
            <a:pPr lvl="1"/>
            <a:r>
              <a:rPr lang="en-US" dirty="0"/>
              <a:t>Trusted friend, advisor, and/or teacher</a:t>
            </a:r>
          </a:p>
          <a:p>
            <a:pPr lvl="1"/>
            <a:r>
              <a:rPr lang="en-US" dirty="0"/>
              <a:t>Administrators of scientific integrity</a:t>
            </a:r>
          </a:p>
          <a:p>
            <a:pPr lvl="1"/>
            <a:r>
              <a:rPr lang="en-US" dirty="0"/>
              <a:t>Responsible for guidance</a:t>
            </a:r>
          </a:p>
          <a:p>
            <a:pPr lvl="1"/>
            <a:r>
              <a:rPr lang="en-US" dirty="0"/>
              <a:t>Role model</a:t>
            </a:r>
          </a:p>
          <a:p>
            <a:pPr lvl="1"/>
            <a:r>
              <a:rPr lang="en-US" dirty="0"/>
              <a:t>Combination of formal and informal lessons</a:t>
            </a:r>
          </a:p>
          <a:p>
            <a:pPr lvl="2"/>
            <a:r>
              <a:rPr lang="en-US" dirty="0"/>
              <a:t>Formal: topic specific</a:t>
            </a:r>
          </a:p>
          <a:p>
            <a:pPr lvl="2"/>
            <a:r>
              <a:rPr lang="en-US" dirty="0"/>
              <a:t>Informal: how the topic relates to the job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19905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10</TotalTime>
  <Words>497</Words>
  <Application>Microsoft Office PowerPoint</Application>
  <PresentationFormat>Widescreen</PresentationFormat>
  <Paragraphs>127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Georgia</vt:lpstr>
      <vt:lpstr>Gill Sans MT</vt:lpstr>
      <vt:lpstr>Gallery</vt:lpstr>
      <vt:lpstr>Ethics in the practice of Forensic Science</vt:lpstr>
      <vt:lpstr>PowerPoint Presentation</vt:lpstr>
      <vt:lpstr>Education</vt:lpstr>
      <vt:lpstr>Education</vt:lpstr>
      <vt:lpstr>Goals</vt:lpstr>
      <vt:lpstr>Ideals</vt:lpstr>
      <vt:lpstr>Guiding Principles of FS</vt:lpstr>
      <vt:lpstr>Learning Ethics in FS</vt:lpstr>
      <vt:lpstr>Mentoring</vt:lpstr>
      <vt:lpstr>Incompetence</vt:lpstr>
      <vt:lpstr>Incompetence</vt:lpstr>
      <vt:lpstr>Competence</vt:lpstr>
      <vt:lpstr>Competence</vt:lpstr>
      <vt:lpstr>Importance</vt:lpstr>
      <vt:lpstr>Importance</vt:lpstr>
      <vt:lpstr>Standards</vt:lpstr>
      <vt:lpstr>NAS Report</vt:lpstr>
      <vt:lpstr>Grey Area</vt:lpstr>
      <vt:lpstr>Grey Area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Ethics in the practice of Forensic Science</dc:title>
  <dc:creator>Robin Bowen</dc:creator>
  <cp:lastModifiedBy>Robin Bowen</cp:lastModifiedBy>
  <cp:revision>3</cp:revision>
  <dcterms:created xsi:type="dcterms:W3CDTF">2017-05-19T18:31:56Z</dcterms:created>
  <dcterms:modified xsi:type="dcterms:W3CDTF">2017-05-19T20:10:38Z</dcterms:modified>
</cp:coreProperties>
</file>