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77" r:id="rId4"/>
    <p:sldId id="259" r:id="rId5"/>
    <p:sldId id="260" r:id="rId6"/>
    <p:sldId id="261" r:id="rId7"/>
    <p:sldId id="279" r:id="rId8"/>
    <p:sldId id="262" r:id="rId9"/>
    <p:sldId id="263" r:id="rId10"/>
    <p:sldId id="264" r:id="rId11"/>
    <p:sldId id="265" r:id="rId12"/>
    <p:sldId id="280" r:id="rId13"/>
    <p:sldId id="266" r:id="rId14"/>
    <p:sldId id="267" r:id="rId15"/>
    <p:sldId id="268" r:id="rId16"/>
    <p:sldId id="269" r:id="rId17"/>
    <p:sldId id="270" r:id="rId18"/>
    <p:sldId id="272" r:id="rId19"/>
    <p:sldId id="271" r:id="rId20"/>
    <p:sldId id="273" r:id="rId21"/>
    <p:sldId id="274" r:id="rId22"/>
    <p:sldId id="275" r:id="rId23"/>
    <p:sldId id="278" r:id="rId24"/>
    <p:sldId id="276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174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5EDE-4ECA-4BE8-934E-187E720757F7}" type="datetimeFigureOut">
              <a:rPr lang="en-US" smtClean="0"/>
              <a:pPr/>
              <a:t>10/13/2017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991C9-14F0-449A-AF0F-178EB9E4A5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5EDE-4ECA-4BE8-934E-187E720757F7}" type="datetimeFigureOut">
              <a:rPr lang="en-US" smtClean="0"/>
              <a:pPr/>
              <a:t>10/13/2017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991C9-14F0-449A-AF0F-178EB9E4A5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5EDE-4ECA-4BE8-934E-187E720757F7}" type="datetimeFigureOut">
              <a:rPr lang="en-US" smtClean="0"/>
              <a:pPr/>
              <a:t>10/13/2017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991C9-14F0-449A-AF0F-178EB9E4A5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5EDE-4ECA-4BE8-934E-187E720757F7}" type="datetimeFigureOut">
              <a:rPr lang="en-US" smtClean="0"/>
              <a:pPr/>
              <a:t>10/13/2017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991C9-14F0-449A-AF0F-178EB9E4A5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5EDE-4ECA-4BE8-934E-187E720757F7}" type="datetimeFigureOut">
              <a:rPr lang="en-US" smtClean="0"/>
              <a:pPr/>
              <a:t>10/13/2017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991C9-14F0-449A-AF0F-178EB9E4A5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5EDE-4ECA-4BE8-934E-187E720757F7}" type="datetimeFigureOut">
              <a:rPr lang="en-US" smtClean="0"/>
              <a:pPr/>
              <a:t>10/13/2017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991C9-14F0-449A-AF0F-178EB9E4A5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5EDE-4ECA-4BE8-934E-187E720757F7}" type="datetimeFigureOut">
              <a:rPr lang="en-US" smtClean="0"/>
              <a:pPr/>
              <a:t>10/13/2017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991C9-14F0-449A-AF0F-178EB9E4A5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5EDE-4ECA-4BE8-934E-187E720757F7}" type="datetimeFigureOut">
              <a:rPr lang="en-US" smtClean="0"/>
              <a:pPr/>
              <a:t>10/13/2017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991C9-14F0-449A-AF0F-178EB9E4A5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5EDE-4ECA-4BE8-934E-187E720757F7}" type="datetimeFigureOut">
              <a:rPr lang="en-US" smtClean="0"/>
              <a:pPr/>
              <a:t>10/13/2017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991C9-14F0-449A-AF0F-178EB9E4A5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5EDE-4ECA-4BE8-934E-187E720757F7}" type="datetimeFigureOut">
              <a:rPr lang="en-US" smtClean="0"/>
              <a:pPr/>
              <a:t>10/13/2017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991C9-14F0-449A-AF0F-178EB9E4A5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5EDE-4ECA-4BE8-934E-187E720757F7}" type="datetimeFigureOut">
              <a:rPr lang="en-US" smtClean="0"/>
              <a:pPr/>
              <a:t>10/13/2017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991C9-14F0-449A-AF0F-178EB9E4A5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E05EDE-4ECA-4BE8-934E-187E720757F7}" type="datetimeFigureOut">
              <a:rPr lang="en-US" smtClean="0"/>
              <a:pPr/>
              <a:t>10/13/2017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6991C9-14F0-449A-AF0F-178EB9E4A52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The History of Intelligence in the United States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Chapter 2</a:t>
            </a:r>
          </a:p>
        </p:txBody>
      </p:sp>
      <p:sp>
        <p:nvSpPr>
          <p:cNvPr id="4" name="Text Placeholder 4"/>
          <p:cNvSpPr>
            <a:spLocks/>
          </p:cNvSpPr>
          <p:nvPr/>
        </p:nvSpPr>
        <p:spPr bwMode="auto">
          <a:xfrm>
            <a:off x="6629400" y="6324600"/>
            <a:ext cx="22860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None/>
            </a:pPr>
            <a:r>
              <a:rPr lang="en-US" sz="1400" dirty="0">
                <a:latin typeface="Calibri" pitchFamily="34" charset="0"/>
              </a:rPr>
              <a:t>©2018, Taylor &amp; Francis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Cold War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National Security Act of 1947</a:t>
            </a:r>
          </a:p>
          <a:p>
            <a:pPr lvl="1"/>
            <a:r>
              <a:rPr lang="en-US" dirty="0"/>
              <a:t>CIA</a:t>
            </a:r>
          </a:p>
          <a:p>
            <a:pPr lvl="2"/>
            <a:r>
              <a:rPr lang="en-US" dirty="0"/>
              <a:t>It was not given law enforcement </a:t>
            </a:r>
            <a:r>
              <a:rPr lang="en-US" dirty="0" smtClean="0"/>
              <a:t>powers. </a:t>
            </a:r>
            <a:endParaRPr lang="en-US" dirty="0"/>
          </a:p>
          <a:p>
            <a:pPr lvl="2"/>
            <a:r>
              <a:rPr lang="en-US" dirty="0"/>
              <a:t>It was mandated to operate primarily outside </a:t>
            </a:r>
            <a:r>
              <a:rPr lang="en-US" dirty="0" smtClean="0"/>
              <a:t>of the </a:t>
            </a:r>
            <a:r>
              <a:rPr lang="en-US" dirty="0"/>
              <a:t>United </a:t>
            </a:r>
            <a:r>
              <a:rPr lang="en-US" dirty="0" smtClean="0"/>
              <a:t>States.</a:t>
            </a:r>
            <a:endParaRPr lang="en-US" dirty="0"/>
          </a:p>
          <a:p>
            <a:pPr lvl="1"/>
            <a:r>
              <a:rPr lang="en-US" dirty="0"/>
              <a:t>National Security Council</a:t>
            </a:r>
          </a:p>
          <a:p>
            <a:pPr lvl="2"/>
            <a:r>
              <a:rPr lang="en-US" dirty="0" smtClean="0"/>
              <a:t>It established </a:t>
            </a:r>
            <a:r>
              <a:rPr lang="en-US" dirty="0"/>
              <a:t>laws relating to intelligence collection and covert </a:t>
            </a:r>
            <a:r>
              <a:rPr lang="en-US" dirty="0" smtClean="0"/>
              <a:t>activities.</a:t>
            </a:r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Text Placeholder 4"/>
          <p:cNvSpPr>
            <a:spLocks/>
          </p:cNvSpPr>
          <p:nvPr/>
        </p:nvSpPr>
        <p:spPr bwMode="auto">
          <a:xfrm>
            <a:off x="6629400" y="6324600"/>
            <a:ext cx="22860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None/>
            </a:pPr>
            <a:r>
              <a:rPr lang="en-US" sz="1400" dirty="0">
                <a:latin typeface="Calibri" pitchFamily="34" charset="0"/>
              </a:rPr>
              <a:t>©2018, Taylor &amp; Francis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Cold War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Korean War</a:t>
            </a:r>
          </a:p>
          <a:p>
            <a:pPr lvl="1"/>
            <a:r>
              <a:rPr lang="en-US" dirty="0"/>
              <a:t>An intelligence failure</a:t>
            </a:r>
          </a:p>
          <a:p>
            <a:pPr lvl="1"/>
            <a:r>
              <a:rPr lang="en-US" dirty="0"/>
              <a:t>Identified specific gaps in U.S. intelligence</a:t>
            </a:r>
          </a:p>
          <a:p>
            <a:pPr lvl="1"/>
            <a:r>
              <a:rPr lang="en-US" dirty="0"/>
              <a:t>No communication within the military</a:t>
            </a:r>
          </a:p>
          <a:p>
            <a:pPr lvl="2"/>
            <a:r>
              <a:rPr lang="en-US" dirty="0" smtClean="0"/>
              <a:t>The war led </a:t>
            </a:r>
            <a:r>
              <a:rPr lang="en-US" dirty="0"/>
              <a:t>to the creation of the DIA - its mission included collecting, analyzing, and integrating intelligence and advising in matters pertaining to military intelligence.      </a:t>
            </a:r>
          </a:p>
          <a:p>
            <a:pPr lvl="1"/>
            <a:endParaRPr lang="en-US" dirty="0"/>
          </a:p>
        </p:txBody>
      </p:sp>
      <p:sp>
        <p:nvSpPr>
          <p:cNvPr id="4" name="Text Placeholder 4"/>
          <p:cNvSpPr>
            <a:spLocks/>
          </p:cNvSpPr>
          <p:nvPr/>
        </p:nvSpPr>
        <p:spPr bwMode="auto">
          <a:xfrm>
            <a:off x="6629400" y="6324600"/>
            <a:ext cx="22860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None/>
            </a:pPr>
            <a:r>
              <a:rPr lang="en-US" sz="1400" dirty="0">
                <a:latin typeface="Calibri" pitchFamily="34" charset="0"/>
              </a:rPr>
              <a:t>©2018, Taylor &amp; Francis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Cold War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32037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n-US" sz="4400" i="1" dirty="0"/>
              <a:t>“When the fate of a nation and the lives of its soldiers are at stake, gentlemen do read each others’ mail</a:t>
            </a:r>
            <a:r>
              <a:rPr lang="en-US" sz="4400" dirty="0"/>
              <a:t> — </a:t>
            </a:r>
            <a:r>
              <a:rPr lang="en-US" sz="4400" i="1" dirty="0"/>
              <a:t>if they can get their hands on it.”</a:t>
            </a:r>
          </a:p>
          <a:p>
            <a:pPr marL="0" indent="0" algn="ctr">
              <a:buNone/>
            </a:pPr>
            <a:r>
              <a:rPr lang="en-US" sz="4400" dirty="0"/>
              <a:t> </a:t>
            </a:r>
            <a:r>
              <a:rPr lang="en-US" sz="4400" dirty="0" smtClean="0"/>
              <a:t>~ </a:t>
            </a:r>
            <a:r>
              <a:rPr lang="en-US" sz="3900" dirty="0"/>
              <a:t>CIA Director Allen Dulles, 1963</a:t>
            </a:r>
          </a:p>
          <a:p>
            <a:pPr marL="0" indent="0">
              <a:buNone/>
            </a:pPr>
            <a:r>
              <a:rPr lang="en-US" sz="4400" dirty="0"/>
              <a:t> </a:t>
            </a:r>
          </a:p>
          <a:p>
            <a:pPr marL="0" indent="0">
              <a:buNone/>
            </a:pPr>
            <a:r>
              <a:rPr lang="en-US" sz="4400" dirty="0"/>
              <a:t> </a:t>
            </a:r>
          </a:p>
        </p:txBody>
      </p:sp>
      <p:sp>
        <p:nvSpPr>
          <p:cNvPr id="4" name="Text Placeholder 4"/>
          <p:cNvSpPr>
            <a:spLocks/>
          </p:cNvSpPr>
          <p:nvPr/>
        </p:nvSpPr>
        <p:spPr bwMode="auto">
          <a:xfrm>
            <a:off x="6629400" y="6324600"/>
            <a:ext cx="22860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None/>
            </a:pPr>
            <a:r>
              <a:rPr lang="en-US" sz="1400" dirty="0">
                <a:latin typeface="Calibri" pitchFamily="34" charset="0"/>
              </a:rPr>
              <a:t>©2018, Taylor &amp; Francis</a:t>
            </a:r>
          </a:p>
        </p:txBody>
      </p:sp>
    </p:spTree>
    <p:extLst>
      <p:ext uri="{BB962C8B-B14F-4D97-AF65-F5344CB8AC3E}">
        <p14:creationId xmlns:p14="http://schemas.microsoft.com/office/powerpoint/2010/main" val="11652854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Cold War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NSA</a:t>
            </a:r>
          </a:p>
          <a:p>
            <a:pPr lvl="1"/>
            <a:r>
              <a:rPr lang="en-US" dirty="0"/>
              <a:t>A super-secret organization whose mission was strictly SIGINT</a:t>
            </a:r>
          </a:p>
          <a:p>
            <a:r>
              <a:rPr lang="en-US" dirty="0"/>
              <a:t>IMINT</a:t>
            </a:r>
          </a:p>
          <a:p>
            <a:pPr lvl="1"/>
            <a:r>
              <a:rPr lang="en-US" dirty="0"/>
              <a:t>The U-2 </a:t>
            </a:r>
          </a:p>
          <a:p>
            <a:pPr lvl="1"/>
            <a:r>
              <a:rPr lang="en-US" b="1" dirty="0"/>
              <a:t>Francis Gary Powers</a:t>
            </a:r>
          </a:p>
          <a:p>
            <a:r>
              <a:rPr lang="en-US" dirty="0"/>
              <a:t>Cuba</a:t>
            </a:r>
          </a:p>
          <a:p>
            <a:pPr lvl="1"/>
            <a:r>
              <a:rPr lang="en-US" dirty="0"/>
              <a:t>Castro assassination attempts</a:t>
            </a:r>
          </a:p>
          <a:p>
            <a:pPr lvl="1"/>
            <a:r>
              <a:rPr lang="en-US" b="1" dirty="0"/>
              <a:t>Bay of Pigs</a:t>
            </a:r>
          </a:p>
          <a:p>
            <a:pPr lvl="1"/>
            <a:r>
              <a:rPr lang="en-US" dirty="0"/>
              <a:t>The compromise of the </a:t>
            </a:r>
            <a:r>
              <a:rPr lang="en-US" b="1" dirty="0"/>
              <a:t>Cuban Missile Crisis </a:t>
            </a:r>
          </a:p>
          <a:p>
            <a:endParaRPr lang="en-US" dirty="0"/>
          </a:p>
        </p:txBody>
      </p:sp>
      <p:sp>
        <p:nvSpPr>
          <p:cNvPr id="4" name="Text Placeholder 4"/>
          <p:cNvSpPr>
            <a:spLocks/>
          </p:cNvSpPr>
          <p:nvPr/>
        </p:nvSpPr>
        <p:spPr bwMode="auto">
          <a:xfrm>
            <a:off x="6629400" y="6324600"/>
            <a:ext cx="22860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None/>
            </a:pPr>
            <a:r>
              <a:rPr lang="en-US" sz="1400" dirty="0">
                <a:latin typeface="Calibri" pitchFamily="34" charset="0"/>
              </a:rPr>
              <a:t>©2018, Taylor &amp; Francis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Cold War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The Vietnam Era</a:t>
            </a:r>
          </a:p>
          <a:p>
            <a:pPr lvl="1"/>
            <a:r>
              <a:rPr lang="en-US" dirty="0"/>
              <a:t>The overthrow of Diem</a:t>
            </a:r>
          </a:p>
          <a:p>
            <a:pPr lvl="1"/>
            <a:r>
              <a:rPr lang="en-US" dirty="0"/>
              <a:t>The underestimated Vietcong and the North Vietnamese </a:t>
            </a:r>
          </a:p>
          <a:p>
            <a:pPr lvl="1"/>
            <a:r>
              <a:rPr lang="en-US" dirty="0"/>
              <a:t>An unpopular war – 1 million deployed; 56,000 killed</a:t>
            </a:r>
          </a:p>
          <a:p>
            <a:r>
              <a:rPr lang="en-US" dirty="0"/>
              <a:t>The War at Home</a:t>
            </a:r>
          </a:p>
          <a:p>
            <a:pPr lvl="1"/>
            <a:r>
              <a:rPr lang="en-US" b="1" dirty="0"/>
              <a:t>COINTELPRO</a:t>
            </a:r>
            <a:r>
              <a:rPr lang="en-US" dirty="0"/>
              <a:t> </a:t>
            </a:r>
          </a:p>
          <a:p>
            <a:pPr lvl="1"/>
            <a:r>
              <a:rPr lang="en-US" b="1" dirty="0"/>
              <a:t>Operation Chaos</a:t>
            </a:r>
          </a:p>
          <a:p>
            <a:pPr lvl="1"/>
            <a:endParaRPr lang="en-US" dirty="0"/>
          </a:p>
        </p:txBody>
      </p:sp>
      <p:sp>
        <p:nvSpPr>
          <p:cNvPr id="4" name="Text Placeholder 4"/>
          <p:cNvSpPr>
            <a:spLocks/>
          </p:cNvSpPr>
          <p:nvPr/>
        </p:nvSpPr>
        <p:spPr bwMode="auto">
          <a:xfrm>
            <a:off x="6629400" y="6324600"/>
            <a:ext cx="22860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None/>
            </a:pPr>
            <a:r>
              <a:rPr lang="en-US" sz="1400" dirty="0">
                <a:latin typeface="Calibri" pitchFamily="34" charset="0"/>
              </a:rPr>
              <a:t>©2018, Taylor &amp; Francis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Cold War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/>
              <a:t>Watergate and the Pike and Church Committees</a:t>
            </a:r>
          </a:p>
          <a:p>
            <a:pPr lvl="1"/>
            <a:r>
              <a:rPr lang="en-US" sz="2400" dirty="0"/>
              <a:t>Nixon resigns</a:t>
            </a:r>
          </a:p>
          <a:p>
            <a:pPr lvl="1"/>
            <a:r>
              <a:rPr lang="en-US" sz="2400" dirty="0"/>
              <a:t>No trust in the government</a:t>
            </a:r>
          </a:p>
          <a:p>
            <a:pPr lvl="1"/>
            <a:r>
              <a:rPr lang="en-US" sz="2400" dirty="0"/>
              <a:t>Intelligence agencies under scrutiny</a:t>
            </a:r>
          </a:p>
          <a:p>
            <a:pPr lvl="2"/>
            <a:r>
              <a:rPr lang="en-US" b="1" dirty="0"/>
              <a:t>Pike and Church</a:t>
            </a:r>
          </a:p>
          <a:p>
            <a:pPr lvl="1"/>
            <a:r>
              <a:rPr lang="en-US" sz="2400" b="1" dirty="0"/>
              <a:t>FISA (1978)</a:t>
            </a:r>
          </a:p>
          <a:p>
            <a:pPr lvl="2"/>
            <a:r>
              <a:rPr lang="en-US" dirty="0"/>
              <a:t>Provided oversight</a:t>
            </a:r>
          </a:p>
          <a:p>
            <a:pPr lvl="2"/>
            <a:r>
              <a:rPr lang="en-US" dirty="0"/>
              <a:t>Regulated electronic surveillance and physical searches </a:t>
            </a:r>
          </a:p>
          <a:p>
            <a:pPr lvl="2"/>
            <a:r>
              <a:rPr lang="en-US" dirty="0"/>
              <a:t>FISC</a:t>
            </a:r>
          </a:p>
          <a:p>
            <a:pPr lvl="1">
              <a:buNone/>
            </a:pPr>
            <a:r>
              <a:rPr lang="en-US" sz="2400" dirty="0"/>
              <a:t>	</a:t>
            </a:r>
          </a:p>
        </p:txBody>
      </p:sp>
      <p:sp>
        <p:nvSpPr>
          <p:cNvPr id="4" name="Text Placeholder 4"/>
          <p:cNvSpPr>
            <a:spLocks/>
          </p:cNvSpPr>
          <p:nvPr/>
        </p:nvSpPr>
        <p:spPr bwMode="auto">
          <a:xfrm>
            <a:off x="6629400" y="6324600"/>
            <a:ext cx="22860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None/>
            </a:pPr>
            <a:r>
              <a:rPr lang="en-US" sz="1400" dirty="0">
                <a:latin typeface="Calibri" pitchFamily="34" charset="0"/>
              </a:rPr>
              <a:t>©2018, Taylor &amp; Francis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Cold War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The Carter Years</a:t>
            </a:r>
          </a:p>
          <a:p>
            <a:pPr lvl="1"/>
            <a:r>
              <a:rPr lang="en-US" dirty="0"/>
              <a:t>The Shah of Iran</a:t>
            </a:r>
          </a:p>
          <a:p>
            <a:pPr lvl="1"/>
            <a:r>
              <a:rPr lang="en-US" dirty="0"/>
              <a:t>Iran’s hatred for the U.S. grows</a:t>
            </a:r>
          </a:p>
          <a:p>
            <a:pPr lvl="1"/>
            <a:r>
              <a:rPr lang="en-US" dirty="0"/>
              <a:t>The Iran Hostage Crisis</a:t>
            </a:r>
          </a:p>
          <a:p>
            <a:pPr lvl="1"/>
            <a:r>
              <a:rPr lang="en-US" dirty="0" smtClean="0"/>
              <a:t>U.S. </a:t>
            </a:r>
            <a:r>
              <a:rPr lang="en-US" dirty="0"/>
              <a:t>assistance of the mujahedeen</a:t>
            </a:r>
          </a:p>
          <a:p>
            <a:r>
              <a:rPr lang="en-US" dirty="0"/>
              <a:t>The Reagan Years: The End of the Cold War</a:t>
            </a:r>
          </a:p>
          <a:p>
            <a:pPr lvl="1"/>
            <a:r>
              <a:rPr lang="en-US" dirty="0"/>
              <a:t>Soviet troops defeated</a:t>
            </a:r>
          </a:p>
          <a:p>
            <a:r>
              <a:rPr lang="en-US" dirty="0"/>
              <a:t>The End of the Soviet Union</a:t>
            </a:r>
          </a:p>
          <a:p>
            <a:pPr lvl="1"/>
            <a:r>
              <a:rPr lang="en-US" dirty="0"/>
              <a:t>The fall of the Berlin Wall</a:t>
            </a:r>
          </a:p>
        </p:txBody>
      </p:sp>
      <p:sp>
        <p:nvSpPr>
          <p:cNvPr id="4" name="Text Placeholder 4"/>
          <p:cNvSpPr>
            <a:spLocks/>
          </p:cNvSpPr>
          <p:nvPr/>
        </p:nvSpPr>
        <p:spPr bwMode="auto">
          <a:xfrm>
            <a:off x="6629400" y="6324600"/>
            <a:ext cx="22860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None/>
            </a:pPr>
            <a:r>
              <a:rPr lang="en-US" sz="1400" dirty="0">
                <a:latin typeface="Calibri" pitchFamily="34" charset="0"/>
              </a:rPr>
              <a:t>©2018, Taylor &amp; Francis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Emergence of Terrorism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sz="3300" dirty="0"/>
              <a:t>A multi-polar world emerges</a:t>
            </a:r>
          </a:p>
          <a:p>
            <a:r>
              <a:rPr lang="en-US" sz="3300" dirty="0"/>
              <a:t>Terrorism becomes the “new threat”</a:t>
            </a:r>
          </a:p>
          <a:p>
            <a:pPr lvl="1"/>
            <a:r>
              <a:rPr lang="en-US" sz="3100" dirty="0"/>
              <a:t>Suicide bombings against the American embassy and Marine barracks in Beirut</a:t>
            </a:r>
          </a:p>
          <a:p>
            <a:pPr lvl="1"/>
            <a:r>
              <a:rPr lang="en-US" sz="3100" dirty="0"/>
              <a:t>The bombing of Pan American World Airways flight 103 </a:t>
            </a:r>
          </a:p>
          <a:p>
            <a:r>
              <a:rPr lang="en-US" sz="3300" dirty="0"/>
              <a:t>The Mujahedeen turns against the U.S.</a:t>
            </a:r>
          </a:p>
          <a:p>
            <a:pPr lvl="1"/>
            <a:r>
              <a:rPr lang="en-US" sz="3100" dirty="0"/>
              <a:t>Osama bin Laden</a:t>
            </a:r>
          </a:p>
          <a:p>
            <a:pPr lvl="1"/>
            <a:r>
              <a:rPr lang="en-US" sz="3100" dirty="0"/>
              <a:t>Al </a:t>
            </a:r>
            <a:r>
              <a:rPr lang="en-US" sz="3100" dirty="0" err="1"/>
              <a:t>Qa’ida</a:t>
            </a:r>
            <a:endParaRPr lang="en-US" sz="3100" dirty="0"/>
          </a:p>
          <a:p>
            <a:pPr lvl="2"/>
            <a:r>
              <a:rPr lang="en-US" sz="3100" dirty="0"/>
              <a:t>1993 WTC bombings</a:t>
            </a:r>
          </a:p>
          <a:p>
            <a:pPr lvl="2"/>
            <a:r>
              <a:rPr lang="en-US" sz="3100" dirty="0"/>
              <a:t>Nairobi and Dar </a:t>
            </a:r>
            <a:r>
              <a:rPr lang="en-US" sz="3100" dirty="0" err="1"/>
              <a:t>es</a:t>
            </a:r>
            <a:r>
              <a:rPr lang="en-US" sz="3100" dirty="0"/>
              <a:t> Salaam</a:t>
            </a:r>
          </a:p>
          <a:p>
            <a:pPr lvl="2"/>
            <a:r>
              <a:rPr lang="en-US" sz="3100" i="1" dirty="0"/>
              <a:t>USS</a:t>
            </a:r>
            <a:r>
              <a:rPr lang="en-US" sz="3100" dirty="0"/>
              <a:t> </a:t>
            </a:r>
            <a:r>
              <a:rPr lang="en-US" sz="3100" i="1" dirty="0"/>
              <a:t>Cole</a:t>
            </a:r>
            <a:r>
              <a:rPr lang="en-US" sz="3100" dirty="0"/>
              <a:t> </a:t>
            </a:r>
          </a:p>
          <a:p>
            <a:r>
              <a:rPr lang="en-US" sz="3300" dirty="0"/>
              <a:t>Cold War mentality</a:t>
            </a:r>
          </a:p>
          <a:p>
            <a:pPr lvl="2"/>
            <a:endParaRPr lang="en-US" dirty="0"/>
          </a:p>
        </p:txBody>
      </p:sp>
      <p:sp>
        <p:nvSpPr>
          <p:cNvPr id="4" name="Text Placeholder 4"/>
          <p:cNvSpPr>
            <a:spLocks/>
          </p:cNvSpPr>
          <p:nvPr/>
        </p:nvSpPr>
        <p:spPr bwMode="auto">
          <a:xfrm>
            <a:off x="6629400" y="6324600"/>
            <a:ext cx="22860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None/>
            </a:pPr>
            <a:r>
              <a:rPr lang="en-US" sz="1400" dirty="0">
                <a:latin typeface="Calibri" pitchFamily="34" charset="0"/>
              </a:rPr>
              <a:t>©2018, Taylor &amp; Francis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Espionage in the 80s and 90s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1985 – the </a:t>
            </a:r>
            <a:r>
              <a:rPr lang="en-US" sz="3600" b="1" dirty="0"/>
              <a:t>Year of the Spy</a:t>
            </a:r>
          </a:p>
          <a:p>
            <a:r>
              <a:rPr lang="en-US" sz="3600" dirty="0"/>
              <a:t>Aldrich Ames</a:t>
            </a:r>
          </a:p>
          <a:p>
            <a:r>
              <a:rPr lang="en-US" sz="3600" dirty="0"/>
              <a:t>Earl Edwin Pitts</a:t>
            </a:r>
          </a:p>
          <a:p>
            <a:r>
              <a:rPr lang="en-US" sz="3600" dirty="0"/>
              <a:t>Harold James Nicholson</a:t>
            </a:r>
          </a:p>
          <a:p>
            <a:r>
              <a:rPr lang="en-US" sz="3600" dirty="0"/>
              <a:t>Robert </a:t>
            </a:r>
            <a:r>
              <a:rPr lang="en-US" sz="3600" dirty="0" err="1"/>
              <a:t>Hanssen</a:t>
            </a:r>
            <a:endParaRPr lang="en-US" sz="3600" dirty="0"/>
          </a:p>
        </p:txBody>
      </p:sp>
      <p:sp>
        <p:nvSpPr>
          <p:cNvPr id="4" name="Text Placeholder 4"/>
          <p:cNvSpPr>
            <a:spLocks/>
          </p:cNvSpPr>
          <p:nvPr/>
        </p:nvSpPr>
        <p:spPr bwMode="auto">
          <a:xfrm>
            <a:off x="6629400" y="6324600"/>
            <a:ext cx="22860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None/>
            </a:pPr>
            <a:r>
              <a:rPr lang="en-US" sz="1400" dirty="0">
                <a:latin typeface="Calibri" pitchFamily="34" charset="0"/>
              </a:rPr>
              <a:t>©2018, Taylor &amp; Francis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Clinton Years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Peace Dividend</a:t>
            </a:r>
          </a:p>
          <a:p>
            <a:r>
              <a:rPr lang="en-US" sz="3600" dirty="0"/>
              <a:t>Domestic Terrorism</a:t>
            </a:r>
          </a:p>
          <a:p>
            <a:pPr lvl="1"/>
            <a:r>
              <a:rPr lang="en-US" sz="3600" dirty="0"/>
              <a:t>Timothy McVeigh</a:t>
            </a:r>
          </a:p>
          <a:p>
            <a:pPr lvl="1"/>
            <a:r>
              <a:rPr lang="en-US" sz="3600" dirty="0"/>
              <a:t>David Koresh and </a:t>
            </a:r>
            <a:r>
              <a:rPr lang="en-US" sz="3600" dirty="0" smtClean="0"/>
              <a:t>the Branch </a:t>
            </a:r>
            <a:r>
              <a:rPr lang="en-US" sz="3600" dirty="0"/>
              <a:t>Davidians</a:t>
            </a:r>
          </a:p>
        </p:txBody>
      </p:sp>
      <p:sp>
        <p:nvSpPr>
          <p:cNvPr id="4" name="Text Placeholder 4"/>
          <p:cNvSpPr>
            <a:spLocks/>
          </p:cNvSpPr>
          <p:nvPr/>
        </p:nvSpPr>
        <p:spPr bwMode="auto">
          <a:xfrm>
            <a:off x="6629400" y="6324600"/>
            <a:ext cx="22860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None/>
            </a:pPr>
            <a:r>
              <a:rPr lang="en-US" sz="1400" dirty="0">
                <a:latin typeface="Calibri" pitchFamily="34" charset="0"/>
              </a:rPr>
              <a:t>©2018, Taylor &amp; Francis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/>
          <a:lstStyle/>
          <a:p>
            <a:pPr algn="ctr">
              <a:buNone/>
            </a:pPr>
            <a:r>
              <a:rPr lang="en-US" dirty="0"/>
              <a:t>	</a:t>
            </a:r>
          </a:p>
          <a:p>
            <a:pPr algn="ctr">
              <a:buNone/>
            </a:pPr>
            <a:r>
              <a:rPr lang="en-US" i="1" dirty="0"/>
              <a:t>	</a:t>
            </a:r>
            <a:r>
              <a:rPr lang="en-US" sz="4000" i="1" dirty="0"/>
              <a:t>To understand why the intelligence community today is structured the way it is, one must first understand its history.</a:t>
            </a:r>
          </a:p>
        </p:txBody>
      </p:sp>
      <p:sp>
        <p:nvSpPr>
          <p:cNvPr id="4" name="Text Placeholder 4"/>
          <p:cNvSpPr>
            <a:spLocks/>
          </p:cNvSpPr>
          <p:nvPr/>
        </p:nvSpPr>
        <p:spPr bwMode="auto">
          <a:xfrm>
            <a:off x="6629400" y="6324600"/>
            <a:ext cx="22860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None/>
            </a:pPr>
            <a:r>
              <a:rPr lang="en-US" sz="1400" dirty="0">
                <a:latin typeface="Calibri" pitchFamily="34" charset="0"/>
              </a:rPr>
              <a:t>©2018, Taylor &amp; Francis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9/11 and its Aftermath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No one was prepared</a:t>
            </a:r>
          </a:p>
          <a:p>
            <a:r>
              <a:rPr lang="en-US" dirty="0"/>
              <a:t>Terrorism was now THE threat</a:t>
            </a:r>
          </a:p>
          <a:p>
            <a:r>
              <a:rPr lang="en-US" dirty="0"/>
              <a:t>Missions and roles changed overnight</a:t>
            </a:r>
          </a:p>
          <a:p>
            <a:r>
              <a:rPr lang="en-US" dirty="0"/>
              <a:t>The findings of the </a:t>
            </a:r>
            <a:r>
              <a:rPr lang="en-US" b="1" dirty="0"/>
              <a:t>9/11 Commission</a:t>
            </a:r>
          </a:p>
          <a:p>
            <a:pPr lvl="1"/>
            <a:r>
              <a:rPr lang="en-US" dirty="0"/>
              <a:t>No one understood the gravity of the al </a:t>
            </a:r>
            <a:r>
              <a:rPr lang="en-US" dirty="0" err="1"/>
              <a:t>Qa’ida</a:t>
            </a:r>
            <a:r>
              <a:rPr lang="en-US" dirty="0"/>
              <a:t> </a:t>
            </a:r>
            <a:r>
              <a:rPr lang="en-US" dirty="0" smtClean="0"/>
              <a:t>threat.</a:t>
            </a:r>
            <a:endParaRPr lang="en-US" dirty="0"/>
          </a:p>
          <a:p>
            <a:pPr lvl="1"/>
            <a:r>
              <a:rPr lang="en-US" dirty="0"/>
              <a:t>Agencies were not </a:t>
            </a:r>
            <a:r>
              <a:rPr lang="en-US" dirty="0" smtClean="0"/>
              <a:t>equipped.</a:t>
            </a:r>
            <a:endParaRPr lang="en-US" dirty="0"/>
          </a:p>
          <a:p>
            <a:pPr lvl="1"/>
            <a:r>
              <a:rPr lang="en-US" dirty="0"/>
              <a:t>The Cold War mentality would no longer </a:t>
            </a:r>
            <a:r>
              <a:rPr lang="en-US" dirty="0" smtClean="0"/>
              <a:t>work.</a:t>
            </a:r>
            <a:endParaRPr lang="en-US" dirty="0"/>
          </a:p>
        </p:txBody>
      </p:sp>
      <p:sp>
        <p:nvSpPr>
          <p:cNvPr id="4" name="Text Placeholder 4"/>
          <p:cNvSpPr>
            <a:spLocks/>
          </p:cNvSpPr>
          <p:nvPr/>
        </p:nvSpPr>
        <p:spPr bwMode="auto">
          <a:xfrm>
            <a:off x="6629400" y="6324600"/>
            <a:ext cx="22860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None/>
            </a:pPr>
            <a:r>
              <a:rPr lang="en-US" sz="1400" dirty="0">
                <a:latin typeface="Calibri" pitchFamily="34" charset="0"/>
              </a:rPr>
              <a:t>©2018, Taylor &amp; Francis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960438"/>
          </a:xfrm>
        </p:spPr>
        <p:txBody>
          <a:bodyPr>
            <a:noAutofit/>
          </a:bodyPr>
          <a:lstStyle/>
          <a:p>
            <a:r>
              <a:rPr lang="en-US" sz="3200" dirty="0"/>
              <a:t>The Intelligence Reform and Terrorism Prevention Act of 2004 &amp; the Creation of the DNI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373563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/>
              <a:t>PATRIOT Act</a:t>
            </a:r>
          </a:p>
          <a:p>
            <a:r>
              <a:rPr lang="en-US" dirty="0"/>
              <a:t>The creation of the </a:t>
            </a:r>
            <a:r>
              <a:rPr lang="en-US" b="1" dirty="0"/>
              <a:t>Department of Homeland Security</a:t>
            </a:r>
          </a:p>
          <a:p>
            <a:r>
              <a:rPr lang="en-US" b="1" dirty="0"/>
              <a:t>IRTPA</a:t>
            </a:r>
          </a:p>
          <a:p>
            <a:pPr lvl="1"/>
            <a:r>
              <a:rPr lang="en-US" dirty="0"/>
              <a:t>DNI</a:t>
            </a:r>
          </a:p>
          <a:p>
            <a:pPr lvl="2"/>
            <a:r>
              <a:rPr lang="en-US" dirty="0"/>
              <a:t>Vision 2015</a:t>
            </a:r>
          </a:p>
          <a:p>
            <a:pPr lvl="1"/>
            <a:r>
              <a:rPr lang="en-US" dirty="0"/>
              <a:t>NCTC</a:t>
            </a:r>
          </a:p>
          <a:p>
            <a:pPr lvl="1"/>
            <a:r>
              <a:rPr lang="en-US" dirty="0"/>
              <a:t>Privacy and Civil Liberties Oversight Board</a:t>
            </a:r>
          </a:p>
          <a:p>
            <a:r>
              <a:rPr lang="en-US" dirty="0"/>
              <a:t>The Reorganization of the IC</a:t>
            </a:r>
          </a:p>
        </p:txBody>
      </p:sp>
      <p:sp>
        <p:nvSpPr>
          <p:cNvPr id="4" name="Text Placeholder 4"/>
          <p:cNvSpPr>
            <a:spLocks/>
          </p:cNvSpPr>
          <p:nvPr/>
        </p:nvSpPr>
        <p:spPr bwMode="auto">
          <a:xfrm>
            <a:off x="6629400" y="6324600"/>
            <a:ext cx="22860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None/>
            </a:pPr>
            <a:r>
              <a:rPr lang="en-US" sz="1400" dirty="0">
                <a:latin typeface="Calibri" pitchFamily="34" charset="0"/>
              </a:rPr>
              <a:t>©2018, Taylor &amp; Francis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Recent Developments in the Struggle Against Terrorism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Thwarted domestic attacks</a:t>
            </a:r>
          </a:p>
          <a:p>
            <a:r>
              <a:rPr lang="en-US" dirty="0"/>
              <a:t>Capturing and killing of al </a:t>
            </a:r>
            <a:r>
              <a:rPr lang="en-US" dirty="0" err="1"/>
              <a:t>Qa’ida</a:t>
            </a:r>
            <a:r>
              <a:rPr lang="en-US" dirty="0"/>
              <a:t> leaders</a:t>
            </a:r>
          </a:p>
          <a:p>
            <a:r>
              <a:rPr lang="en-US" dirty="0"/>
              <a:t>Osama bin Laden killed</a:t>
            </a:r>
          </a:p>
          <a:p>
            <a:r>
              <a:rPr lang="en-US" dirty="0"/>
              <a:t>Rise of Islamic State (ISIS)</a:t>
            </a:r>
          </a:p>
          <a:p>
            <a:r>
              <a:rPr lang="en-US" dirty="0"/>
              <a:t>Competition between ISIS and al </a:t>
            </a:r>
            <a:r>
              <a:rPr lang="en-US" dirty="0" err="1"/>
              <a:t>Qa’ida</a:t>
            </a:r>
            <a:endParaRPr lang="en-US" dirty="0"/>
          </a:p>
        </p:txBody>
      </p:sp>
      <p:sp>
        <p:nvSpPr>
          <p:cNvPr id="4" name="Text Placeholder 4"/>
          <p:cNvSpPr>
            <a:spLocks/>
          </p:cNvSpPr>
          <p:nvPr/>
        </p:nvSpPr>
        <p:spPr bwMode="auto">
          <a:xfrm>
            <a:off x="6629400" y="6324600"/>
            <a:ext cx="22860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None/>
            </a:pPr>
            <a:r>
              <a:rPr lang="en-US" sz="1400" dirty="0">
                <a:latin typeface="Calibri" pitchFamily="34" charset="0"/>
              </a:rPr>
              <a:t>©2018, Taylor &amp; Francis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Recent Developments in the Intelligence World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dirty="0"/>
              <a:t>President Trump and the Intelligence Community get off to a rocky start:</a:t>
            </a:r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i="1" dirty="0"/>
              <a:t>“Intelligence agencies should never have allowed this fake news to ‘leak’ into the public. One last shot at me. Are we living in Nazi Germany?”</a:t>
            </a:r>
          </a:p>
          <a:p>
            <a:pPr marL="0" indent="0" algn="ctr">
              <a:buNone/>
            </a:pPr>
            <a:r>
              <a:rPr lang="en-US" sz="2000" dirty="0" smtClean="0"/>
              <a:t>~President </a:t>
            </a:r>
            <a:r>
              <a:rPr lang="en-US" sz="2000" dirty="0"/>
              <a:t>Elect Trump Tweet, January 11, 2017</a:t>
            </a:r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 Placeholder 4"/>
          <p:cNvSpPr>
            <a:spLocks/>
          </p:cNvSpPr>
          <p:nvPr/>
        </p:nvSpPr>
        <p:spPr bwMode="auto">
          <a:xfrm>
            <a:off x="6629400" y="6324600"/>
            <a:ext cx="22860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None/>
            </a:pPr>
            <a:r>
              <a:rPr lang="en-US" sz="1400" dirty="0">
                <a:latin typeface="Calibri" pitchFamily="34" charset="0"/>
              </a:rPr>
              <a:t>©2018, Taylor &amp; Francis</a:t>
            </a:r>
          </a:p>
        </p:txBody>
      </p:sp>
    </p:spTree>
    <p:extLst>
      <p:ext uri="{BB962C8B-B14F-4D97-AF65-F5344CB8AC3E}">
        <p14:creationId xmlns:p14="http://schemas.microsoft.com/office/powerpoint/2010/main" val="266651955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U.S. intelligence infrastructure today is a product of its </a:t>
            </a:r>
            <a:r>
              <a:rPr lang="en-US" dirty="0" smtClean="0"/>
              <a:t>history.</a:t>
            </a:r>
            <a:endParaRPr lang="en-US" dirty="0"/>
          </a:p>
          <a:p>
            <a:r>
              <a:rPr lang="en-US" dirty="0"/>
              <a:t>Its evolution appears to have been driven by both its failures and its </a:t>
            </a:r>
            <a:r>
              <a:rPr lang="en-US" dirty="0" smtClean="0"/>
              <a:t>successes.</a:t>
            </a:r>
            <a:endParaRPr lang="en-US" dirty="0"/>
          </a:p>
          <a:p>
            <a:r>
              <a:rPr lang="en-US" dirty="0" smtClean="0"/>
              <a:t>It is a </a:t>
            </a:r>
            <a:r>
              <a:rPr lang="en-US" dirty="0"/>
              <a:t>tricky </a:t>
            </a:r>
            <a:r>
              <a:rPr lang="en-US" dirty="0" smtClean="0"/>
              <a:t>business.</a:t>
            </a:r>
            <a:endParaRPr lang="en-US" dirty="0"/>
          </a:p>
          <a:p>
            <a:r>
              <a:rPr lang="en-US" dirty="0"/>
              <a:t>The history that is being written today is creating the intelligence world of </a:t>
            </a:r>
            <a:r>
              <a:rPr lang="en-US" dirty="0" smtClean="0"/>
              <a:t>tomorrow.</a:t>
            </a:r>
            <a:endParaRPr lang="en-US" dirty="0"/>
          </a:p>
        </p:txBody>
      </p:sp>
      <p:sp>
        <p:nvSpPr>
          <p:cNvPr id="4" name="Text Placeholder 4"/>
          <p:cNvSpPr>
            <a:spLocks/>
          </p:cNvSpPr>
          <p:nvPr/>
        </p:nvSpPr>
        <p:spPr bwMode="auto">
          <a:xfrm>
            <a:off x="6629400" y="6324600"/>
            <a:ext cx="22860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None/>
            </a:pPr>
            <a:r>
              <a:rPr lang="en-US" sz="1400" dirty="0">
                <a:latin typeface="Calibri" pitchFamily="34" charset="0"/>
              </a:rPr>
              <a:t>©2018, Taylor &amp; Francis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211763"/>
          </a:xfrm>
        </p:spPr>
        <p:txBody>
          <a:bodyPr>
            <a:normAutofit fontScale="70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Explain why the United States did not develop a robust, sustained intelligence capability until the twentieth century.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Trace the history of early American intelligence efforts from the Revolutionary War up until World War II.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Explain how the “strategic surprise” of Pearl Harbor convinced the United States that it needed to enhance its intelligence capabilities.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Describe how the Cold War was a “war of intelligence” and how it shaped the development of American intelligence agencies.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Explain how intelligence “failures,” such as the excesses of COINTELPRO and Operation CHAOS, and the spy scandals of the </a:t>
            </a:r>
            <a:r>
              <a:rPr lang="en-US" dirty="0" smtClean="0"/>
              <a:t>1980s, </a:t>
            </a:r>
            <a:r>
              <a:rPr lang="en-US" dirty="0"/>
              <a:t>affected intelligence efforts.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Identify some reasons why the United States was not able to anticipate and thwart the attacks of September 11, 2001.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Describe how historical events have shaped </a:t>
            </a:r>
            <a:r>
              <a:rPr lang="en-US" dirty="0" smtClean="0"/>
              <a:t>American </a:t>
            </a:r>
            <a:r>
              <a:rPr lang="en-US" dirty="0"/>
              <a:t>intelligence efforts of today.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 Placeholder 4"/>
          <p:cNvSpPr>
            <a:spLocks/>
          </p:cNvSpPr>
          <p:nvPr/>
        </p:nvSpPr>
        <p:spPr bwMode="auto">
          <a:xfrm>
            <a:off x="6629400" y="6324600"/>
            <a:ext cx="22860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None/>
            </a:pPr>
            <a:r>
              <a:rPr lang="en-US" sz="1400" dirty="0">
                <a:latin typeface="Calibri" pitchFamily="34" charset="0"/>
              </a:rPr>
              <a:t>©2018, Taylor &amp; Francis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895600" y="609600"/>
            <a:ext cx="3581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Chapter Objectives</a:t>
            </a:r>
          </a:p>
        </p:txBody>
      </p:sp>
    </p:spTree>
    <p:extLst>
      <p:ext uri="{BB962C8B-B14F-4D97-AF65-F5344CB8AC3E}">
        <p14:creationId xmlns:p14="http://schemas.microsoft.com/office/powerpoint/2010/main" val="28401607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Revolutionary War to the Civil War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George Washington: Nation’s first “Spymaster”</a:t>
            </a:r>
          </a:p>
          <a:p>
            <a:pPr lvl="1">
              <a:buFont typeface="Arial" pitchFamily="34" charset="0"/>
              <a:buChar char="~"/>
            </a:pPr>
            <a:r>
              <a:rPr lang="en-US" sz="3600" dirty="0"/>
              <a:t>Espionage Act</a:t>
            </a:r>
          </a:p>
          <a:p>
            <a:r>
              <a:rPr lang="en-US" sz="3600" dirty="0"/>
              <a:t>Nathan Hale</a:t>
            </a:r>
          </a:p>
          <a:p>
            <a:pPr lvl="1">
              <a:buFont typeface="Arial" pitchFamily="34" charset="0"/>
              <a:buChar char="~"/>
            </a:pPr>
            <a:r>
              <a:rPr lang="en-US" sz="3600" dirty="0"/>
              <a:t>“I regret that I have but one life to lose for my country.” </a:t>
            </a:r>
          </a:p>
        </p:txBody>
      </p:sp>
      <p:sp>
        <p:nvSpPr>
          <p:cNvPr id="4" name="Text Placeholder 4"/>
          <p:cNvSpPr>
            <a:spLocks/>
          </p:cNvSpPr>
          <p:nvPr/>
        </p:nvSpPr>
        <p:spPr bwMode="auto">
          <a:xfrm>
            <a:off x="6629400" y="6324600"/>
            <a:ext cx="22860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None/>
            </a:pPr>
            <a:r>
              <a:rPr lang="en-US" sz="1400" dirty="0">
                <a:latin typeface="Calibri" pitchFamily="34" charset="0"/>
              </a:rPr>
              <a:t>©2018, Taylor &amp; Francis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Civil War to World War 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Allen Pinkerton </a:t>
            </a:r>
          </a:p>
          <a:p>
            <a:r>
              <a:rPr lang="en-US" sz="3600" dirty="0"/>
              <a:t>Harriet Tubman</a:t>
            </a:r>
          </a:p>
          <a:p>
            <a:pPr lvl="1"/>
            <a:r>
              <a:rPr lang="en-US" sz="3600" b="1" dirty="0"/>
              <a:t>Black Dispatches</a:t>
            </a:r>
          </a:p>
          <a:p>
            <a:r>
              <a:rPr lang="en-US" sz="3600" dirty="0"/>
              <a:t>Office of Naval Intelligence (1882</a:t>
            </a:r>
            <a:r>
              <a:rPr lang="en-US" sz="3600" dirty="0" smtClean="0"/>
              <a:t>) / Army </a:t>
            </a:r>
            <a:r>
              <a:rPr lang="en-US" sz="3600" dirty="0"/>
              <a:t>Military Intelligence Division (1885) </a:t>
            </a:r>
          </a:p>
        </p:txBody>
      </p:sp>
      <p:sp>
        <p:nvSpPr>
          <p:cNvPr id="4" name="Text Placeholder 4"/>
          <p:cNvSpPr>
            <a:spLocks/>
          </p:cNvSpPr>
          <p:nvPr/>
        </p:nvSpPr>
        <p:spPr bwMode="auto">
          <a:xfrm>
            <a:off x="6629400" y="6324600"/>
            <a:ext cx="22860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None/>
            </a:pPr>
            <a:r>
              <a:rPr lang="en-US" sz="1400" dirty="0">
                <a:latin typeface="Calibri" pitchFamily="34" charset="0"/>
              </a:rPr>
              <a:t>©2018, Taylor &amp; Francis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Law Enforcement Intelligence: </a:t>
            </a:r>
            <a:br>
              <a:rPr lang="en-US" dirty="0"/>
            </a:br>
            <a:r>
              <a:rPr lang="en-US" dirty="0"/>
              <a:t>The Palmer Raids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Early 1900s: Radical anarchists bombed government authorities and businesses.</a:t>
            </a:r>
          </a:p>
          <a:p>
            <a:pPr lvl="1"/>
            <a:r>
              <a:rPr lang="en-US" dirty="0"/>
              <a:t>Wall Street Bombing, 1920 </a:t>
            </a:r>
          </a:p>
          <a:p>
            <a:r>
              <a:rPr lang="en-US" dirty="0"/>
              <a:t>Attorney General Mitchell Palmer </a:t>
            </a:r>
            <a:r>
              <a:rPr lang="en-US" dirty="0" smtClean="0"/>
              <a:t>made the </a:t>
            </a:r>
            <a:r>
              <a:rPr lang="en-US" dirty="0"/>
              <a:t>General Intelligence Division (GID) part of DOJ’s Bureau of Investigation.</a:t>
            </a:r>
          </a:p>
          <a:p>
            <a:pPr lvl="1"/>
            <a:r>
              <a:rPr lang="en-US" dirty="0"/>
              <a:t>J. Edgar Hoover appointed director of GID, 1919</a:t>
            </a:r>
          </a:p>
          <a:p>
            <a:r>
              <a:rPr lang="en-US" dirty="0"/>
              <a:t>The Bureau of Investigation spearheaded a series of raids against suspected anarchists.</a:t>
            </a:r>
          </a:p>
        </p:txBody>
      </p:sp>
      <p:sp>
        <p:nvSpPr>
          <p:cNvPr id="4" name="Text Placeholder 4"/>
          <p:cNvSpPr>
            <a:spLocks/>
          </p:cNvSpPr>
          <p:nvPr/>
        </p:nvSpPr>
        <p:spPr bwMode="auto">
          <a:xfrm>
            <a:off x="6629400" y="6324600"/>
            <a:ext cx="22860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None/>
            </a:pPr>
            <a:r>
              <a:rPr lang="en-US" sz="1400" dirty="0">
                <a:latin typeface="Calibri" pitchFamily="34" charset="0"/>
              </a:rPr>
              <a:t>©2018, Taylor &amp; Francis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Black Chamber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32037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400" i="1" dirty="0"/>
              <a:t>"Gentlemen do not read each other's mail.”</a:t>
            </a:r>
          </a:p>
          <a:p>
            <a:pPr marL="0" indent="0" algn="ctr">
              <a:buNone/>
            </a:pPr>
            <a:r>
              <a:rPr lang="en-US" sz="3600" dirty="0"/>
              <a:t> ~</a:t>
            </a:r>
            <a:r>
              <a:rPr lang="en-US" sz="3600" dirty="0" smtClean="0"/>
              <a:t> </a:t>
            </a:r>
            <a:r>
              <a:rPr lang="en-US" sz="3600" dirty="0"/>
              <a:t>Secretary of State Henry L. Stimson, 1929</a:t>
            </a:r>
          </a:p>
        </p:txBody>
      </p:sp>
      <p:sp>
        <p:nvSpPr>
          <p:cNvPr id="4" name="Text Placeholder 4"/>
          <p:cNvSpPr>
            <a:spLocks/>
          </p:cNvSpPr>
          <p:nvPr/>
        </p:nvSpPr>
        <p:spPr bwMode="auto">
          <a:xfrm>
            <a:off x="6629400" y="6324600"/>
            <a:ext cx="22860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None/>
            </a:pPr>
            <a:r>
              <a:rPr lang="en-US" sz="1400" dirty="0">
                <a:latin typeface="Calibri" pitchFamily="34" charset="0"/>
              </a:rPr>
              <a:t>©2018, Taylor &amp; Francis</a:t>
            </a:r>
          </a:p>
        </p:txBody>
      </p:sp>
    </p:spTree>
    <p:extLst>
      <p:ext uri="{BB962C8B-B14F-4D97-AF65-F5344CB8AC3E}">
        <p14:creationId xmlns:p14="http://schemas.microsoft.com/office/powerpoint/2010/main" val="24103913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Pearl Harbor and World War II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An intelligence failure</a:t>
            </a:r>
          </a:p>
          <a:p>
            <a:r>
              <a:rPr lang="en-US" dirty="0"/>
              <a:t>Intelligence developments were critical to the war effort</a:t>
            </a:r>
          </a:p>
          <a:p>
            <a:pPr lvl="1"/>
            <a:r>
              <a:rPr lang="en-US" b="1" dirty="0"/>
              <a:t>Coordinator of Information </a:t>
            </a:r>
            <a:r>
              <a:rPr lang="en-US" dirty="0"/>
              <a:t>was created to integrate intelligence</a:t>
            </a:r>
          </a:p>
          <a:p>
            <a:pPr lvl="1"/>
            <a:r>
              <a:rPr lang="en-US" dirty="0"/>
              <a:t>The </a:t>
            </a:r>
            <a:r>
              <a:rPr lang="en-US" b="1" dirty="0"/>
              <a:t>Office of Strategic Services </a:t>
            </a:r>
            <a:r>
              <a:rPr lang="en-US" dirty="0"/>
              <a:t>– the first true intelligence service</a:t>
            </a:r>
          </a:p>
          <a:p>
            <a:pPr lvl="1"/>
            <a:r>
              <a:rPr lang="en-US" dirty="0"/>
              <a:t>The Bureau operated the </a:t>
            </a:r>
            <a:r>
              <a:rPr lang="en-US" b="1" dirty="0"/>
              <a:t>Special Intelligence Service </a:t>
            </a:r>
          </a:p>
          <a:p>
            <a:pPr lvl="1"/>
            <a:r>
              <a:rPr lang="en-US" b="1" dirty="0"/>
              <a:t>Project Ultra</a:t>
            </a:r>
            <a:endParaRPr lang="en-US" dirty="0"/>
          </a:p>
          <a:p>
            <a:endParaRPr lang="en-US" dirty="0"/>
          </a:p>
        </p:txBody>
      </p:sp>
      <p:sp>
        <p:nvSpPr>
          <p:cNvPr id="4" name="Text Placeholder 4"/>
          <p:cNvSpPr>
            <a:spLocks/>
          </p:cNvSpPr>
          <p:nvPr/>
        </p:nvSpPr>
        <p:spPr bwMode="auto">
          <a:xfrm>
            <a:off x="6629400" y="6324600"/>
            <a:ext cx="22860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None/>
            </a:pPr>
            <a:r>
              <a:rPr lang="en-US" sz="1400" dirty="0">
                <a:latin typeface="Calibri" pitchFamily="34" charset="0"/>
              </a:rPr>
              <a:t>©2018, Taylor &amp; Francis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Cold War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America needed a permanent intelligence </a:t>
            </a:r>
            <a:r>
              <a:rPr lang="en-US" dirty="0" smtClean="0"/>
              <a:t>agency.</a:t>
            </a:r>
            <a:endParaRPr lang="en-US" dirty="0"/>
          </a:p>
          <a:p>
            <a:r>
              <a:rPr lang="en-US" dirty="0"/>
              <a:t>The Communist Revolution</a:t>
            </a:r>
          </a:p>
          <a:p>
            <a:r>
              <a:rPr lang="en-US" dirty="0"/>
              <a:t>Winston Churchill</a:t>
            </a:r>
          </a:p>
          <a:p>
            <a:pPr lvl="1"/>
            <a:r>
              <a:rPr lang="en-US" b="1" dirty="0"/>
              <a:t>Iron Curtain</a:t>
            </a:r>
          </a:p>
          <a:p>
            <a:r>
              <a:rPr lang="en-US" dirty="0"/>
              <a:t>The philosophy of </a:t>
            </a:r>
            <a:r>
              <a:rPr lang="en-US" b="1" dirty="0"/>
              <a:t>containment</a:t>
            </a:r>
          </a:p>
          <a:p>
            <a:r>
              <a:rPr lang="en-US" dirty="0"/>
              <a:t>A series of proxy wars</a:t>
            </a:r>
          </a:p>
          <a:p>
            <a:pPr lvl="1"/>
            <a:r>
              <a:rPr lang="en-US" b="1" dirty="0"/>
              <a:t>Mutually Assured Destruction </a:t>
            </a:r>
          </a:p>
          <a:p>
            <a:pPr lvl="1">
              <a:buNone/>
            </a:pPr>
            <a:endParaRPr lang="en-US" dirty="0"/>
          </a:p>
        </p:txBody>
      </p:sp>
      <p:sp>
        <p:nvSpPr>
          <p:cNvPr id="4" name="Text Placeholder 4"/>
          <p:cNvSpPr>
            <a:spLocks/>
          </p:cNvSpPr>
          <p:nvPr/>
        </p:nvSpPr>
        <p:spPr bwMode="auto">
          <a:xfrm>
            <a:off x="6629400" y="6324600"/>
            <a:ext cx="22860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None/>
            </a:pPr>
            <a:r>
              <a:rPr lang="en-US" sz="1400" dirty="0">
                <a:latin typeface="Calibri" pitchFamily="34" charset="0"/>
              </a:rPr>
              <a:t>©2018, Taylor &amp; Francis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492</TotalTime>
  <Words>1145</Words>
  <Application>Microsoft Office PowerPoint</Application>
  <PresentationFormat>On-screen Show (4:3)</PresentationFormat>
  <Paragraphs>186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The History of Intelligence in the United States</vt:lpstr>
      <vt:lpstr>PowerPoint Presentation</vt:lpstr>
      <vt:lpstr>PowerPoint Presentation</vt:lpstr>
      <vt:lpstr>Revolutionary War to the Civil War</vt:lpstr>
      <vt:lpstr>Civil War to World War I</vt:lpstr>
      <vt:lpstr>Law Enforcement Intelligence:  The Palmer Raids</vt:lpstr>
      <vt:lpstr>Black Chamber</vt:lpstr>
      <vt:lpstr>Pearl Harbor and World War II</vt:lpstr>
      <vt:lpstr>The Cold War</vt:lpstr>
      <vt:lpstr>The Cold War</vt:lpstr>
      <vt:lpstr>The Cold War</vt:lpstr>
      <vt:lpstr>Cold War</vt:lpstr>
      <vt:lpstr>The Cold War</vt:lpstr>
      <vt:lpstr>The Cold War</vt:lpstr>
      <vt:lpstr>The Cold War</vt:lpstr>
      <vt:lpstr>The Cold War</vt:lpstr>
      <vt:lpstr>The Emergence of Terrorism</vt:lpstr>
      <vt:lpstr>Espionage in the 80s and 90s</vt:lpstr>
      <vt:lpstr>The Clinton Years</vt:lpstr>
      <vt:lpstr>9/11 and its Aftermath</vt:lpstr>
      <vt:lpstr>The Intelligence Reform and Terrorism Prevention Act of 2004 &amp; the Creation of the DNI</vt:lpstr>
      <vt:lpstr>Recent Developments in the Struggle Against Terrorism</vt:lpstr>
      <vt:lpstr>Recent Developments in the Intelligence World</vt:lpstr>
      <vt:lpstr>Conclusion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History of Intelligence in the United States</dc:title>
  <dc:creator>Jimmy</dc:creator>
  <cp:lastModifiedBy>A. Freitag</cp:lastModifiedBy>
  <cp:revision>54</cp:revision>
  <dcterms:created xsi:type="dcterms:W3CDTF">2012-09-14T03:38:17Z</dcterms:created>
  <dcterms:modified xsi:type="dcterms:W3CDTF">2017-10-13T14:57:34Z</dcterms:modified>
</cp:coreProperties>
</file>