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2" r:id="rId4"/>
    <p:sldId id="293" r:id="rId5"/>
    <p:sldId id="260" r:id="rId6"/>
    <p:sldId id="304" r:id="rId7"/>
    <p:sldId id="294" r:id="rId8"/>
    <p:sldId id="295" r:id="rId9"/>
    <p:sldId id="266" r:id="rId10"/>
    <p:sldId id="267" r:id="rId11"/>
    <p:sldId id="296" r:id="rId12"/>
    <p:sldId id="269" r:id="rId13"/>
    <p:sldId id="297" r:id="rId14"/>
    <p:sldId id="271" r:id="rId15"/>
    <p:sldId id="298" r:id="rId16"/>
    <p:sldId id="273" r:id="rId17"/>
    <p:sldId id="299" r:id="rId18"/>
    <p:sldId id="300" r:id="rId19"/>
    <p:sldId id="278" r:id="rId20"/>
    <p:sldId id="279" r:id="rId21"/>
    <p:sldId id="280" r:id="rId22"/>
    <p:sldId id="281" r:id="rId23"/>
    <p:sldId id="283" r:id="rId24"/>
    <p:sldId id="284" r:id="rId25"/>
    <p:sldId id="287" r:id="rId26"/>
    <p:sldId id="301" r:id="rId27"/>
    <p:sldId id="289" r:id="rId28"/>
    <p:sldId id="302" r:id="rId29"/>
    <p:sldId id="30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71B1-D8B9-4BCE-BAB5-0070807A69BE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383F-FE98-441E-AFC9-D6C2966DD3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71B1-D8B9-4BCE-BAB5-0070807A69BE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383F-FE98-441E-AFC9-D6C2966DD3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71B1-D8B9-4BCE-BAB5-0070807A69BE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383F-FE98-441E-AFC9-D6C2966DD3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71B1-D8B9-4BCE-BAB5-0070807A69BE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383F-FE98-441E-AFC9-D6C2966DD3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71B1-D8B9-4BCE-BAB5-0070807A69BE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383F-FE98-441E-AFC9-D6C2966DD3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71B1-D8B9-4BCE-BAB5-0070807A69BE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383F-FE98-441E-AFC9-D6C2966DD3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71B1-D8B9-4BCE-BAB5-0070807A69BE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383F-FE98-441E-AFC9-D6C2966DD3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71B1-D8B9-4BCE-BAB5-0070807A69BE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383F-FE98-441E-AFC9-D6C2966DD3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71B1-D8B9-4BCE-BAB5-0070807A69BE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383F-FE98-441E-AFC9-D6C2966DD3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71B1-D8B9-4BCE-BAB5-0070807A69BE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383F-FE98-441E-AFC9-D6C2966DD3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71B1-D8B9-4BCE-BAB5-0070807A69BE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383F-FE98-441E-AFC9-D6C2966DD3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371B1-D8B9-4BCE-BAB5-0070807A69BE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5383F-FE98-441E-AFC9-D6C2966DD3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6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Ed </a:t>
            </a:r>
            <a:r>
              <a:rPr lang="en-US" dirty="0" err="1" smtClean="0"/>
              <a:t>Cpt</a:t>
            </a:r>
            <a:r>
              <a:rPr lang="en-US" dirty="0" smtClean="0"/>
              <a:t> 2 </a:t>
            </a:r>
            <a:r>
              <a:rPr lang="en-US" smtClean="0"/>
              <a:t>Polymer Structure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724400"/>
            <a:ext cx="5486400" cy="1447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Figure 2.7 Newman projections of designated conformers of n-butane- Anti (left), Eclipsed (middle) and Gauche (right).</a:t>
            </a:r>
            <a:endParaRPr lang="en-US" sz="2000" dirty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>
            <p:ph type="pic" idx="1"/>
          </p:nvPr>
        </p:nvGraphicFramePr>
        <p:xfrm>
          <a:off x="685800" y="2209800"/>
          <a:ext cx="8115302" cy="1735893"/>
        </p:xfrm>
        <a:graphic>
          <a:graphicData uri="http://schemas.openxmlformats.org/presentationml/2006/ole">
            <p:oleObj spid="_x0000_s24578" name="ChemSketch" r:id="rId3" imgW="7717680" imgH="165096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b="1" dirty="0" smtClean="0"/>
              <a:t>Figure 2.8 </a:t>
            </a:r>
            <a:r>
              <a:rPr lang="en-US" sz="2000" dirty="0" smtClean="0"/>
              <a:t>   Representation of a crystalline portion from </a:t>
            </a:r>
            <a:r>
              <a:rPr lang="en-US" sz="2000" dirty="0" err="1" smtClean="0"/>
              <a:t>isotactic</a:t>
            </a:r>
            <a:r>
              <a:rPr lang="en-US" sz="2000" dirty="0" smtClean="0"/>
              <a:t> polypropylene, left, and an amorphous portion from </a:t>
            </a:r>
            <a:r>
              <a:rPr lang="en-US" sz="2000" dirty="0" err="1" smtClean="0"/>
              <a:t>atactic</a:t>
            </a:r>
            <a:r>
              <a:rPr lang="en-US" sz="2000" dirty="0" smtClean="0"/>
              <a:t> polypropylene, right.  </a:t>
            </a:r>
            <a:br>
              <a:rPr lang="en-US" sz="2000" dirty="0" smtClean="0"/>
            </a:br>
            <a:endParaRPr lang="en-US" sz="2000" dirty="0"/>
          </a:p>
        </p:txBody>
      </p:sp>
      <p:graphicFrame>
        <p:nvGraphicFramePr>
          <p:cNvPr id="56322" name="Object 2"/>
          <p:cNvGraphicFramePr>
            <a:graphicFrameLocks noChangeAspect="1"/>
          </p:cNvGraphicFramePr>
          <p:nvPr/>
        </p:nvGraphicFramePr>
        <p:xfrm>
          <a:off x="1528585" y="1371599"/>
          <a:ext cx="6243815" cy="4754397"/>
        </p:xfrm>
        <a:graphic>
          <a:graphicData uri="http://schemas.openxmlformats.org/presentationml/2006/ole">
            <p:oleObj spid="_x0000_s56322" name="ChemSketch" r:id="rId3" imgW="9304560" imgH="708660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Table 2.2b.  General classes of secondary forces.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	Type					Relative Strength		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Ion-dipole					Strongest			 </a:t>
            </a:r>
          </a:p>
          <a:p>
            <a:r>
              <a:rPr lang="en-US" dirty="0" smtClean="0"/>
              <a:t>Dipole-dipole									 </a:t>
            </a:r>
          </a:p>
          <a:p>
            <a:r>
              <a:rPr lang="en-US" dirty="0" smtClean="0"/>
              <a:t>Dipole-induced dipole								</a:t>
            </a:r>
          </a:p>
          <a:p>
            <a:r>
              <a:rPr lang="en-US" dirty="0" smtClean="0"/>
              <a:t>Induces dipole-induced dipole		Weakest			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Figure 2.9 </a:t>
            </a:r>
            <a:r>
              <a:rPr lang="en-US" sz="2000" dirty="0" smtClean="0"/>
              <a:t>   Typical hydrogen-bonding (shown as “-“ between hydrogen on nitrogen and oxygen for nylon 66.  </a:t>
            </a:r>
            <a:br>
              <a:rPr lang="en-US" sz="2000" dirty="0" smtClean="0"/>
            </a:br>
            <a:endParaRPr lang="en-US" sz="2000" dirty="0"/>
          </a:p>
        </p:txBody>
      </p:sp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799907" y="1540120"/>
          <a:ext cx="7582093" cy="2393706"/>
        </p:xfrm>
        <a:graphic>
          <a:graphicData uri="http://schemas.openxmlformats.org/presentationml/2006/ole">
            <p:oleObj spid="_x0000_s57346" name="ChemSketch" r:id="rId3" imgW="6199632" imgH="1953768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Table 2.3  Critical chain lengths for some common polymers.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6388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b="1" dirty="0" smtClean="0"/>
              <a:t>	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b="1" dirty="0" smtClean="0"/>
              <a:t>	Polymer			Critical Chain Length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		(Number of repeat units)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/>
              <a:t>Polycarbonate				20</a:t>
            </a:r>
          </a:p>
          <a:p>
            <a:r>
              <a:rPr lang="en-US" dirty="0" smtClean="0"/>
              <a:t>1,4-Polybutadiene			110</a:t>
            </a:r>
          </a:p>
          <a:p>
            <a:r>
              <a:rPr lang="en-US" dirty="0" smtClean="0"/>
              <a:t>Poly(</a:t>
            </a:r>
            <a:r>
              <a:rPr lang="en-US" dirty="0" err="1" smtClean="0"/>
              <a:t>decamethylene</a:t>
            </a:r>
            <a:r>
              <a:rPr lang="en-US" dirty="0" smtClean="0"/>
              <a:t> </a:t>
            </a:r>
            <a:r>
              <a:rPr lang="en-US" dirty="0" err="1" smtClean="0"/>
              <a:t>adipate</a:t>
            </a:r>
            <a:r>
              <a:rPr lang="en-US" dirty="0" smtClean="0"/>
              <a:t>)		11</a:t>
            </a:r>
          </a:p>
          <a:p>
            <a:r>
              <a:rPr lang="en-US" dirty="0" err="1" smtClean="0"/>
              <a:t>Polydimethylsiloxane</a:t>
            </a:r>
            <a:r>
              <a:rPr lang="en-US" dirty="0" smtClean="0"/>
              <a:t>			450</a:t>
            </a:r>
          </a:p>
          <a:p>
            <a:r>
              <a:rPr lang="en-US" dirty="0" smtClean="0"/>
              <a:t>Polyethylene				150</a:t>
            </a:r>
          </a:p>
          <a:p>
            <a:r>
              <a:rPr lang="en-US" dirty="0" smtClean="0"/>
              <a:t>Poly(ethylene oxide)			100</a:t>
            </a:r>
          </a:p>
          <a:p>
            <a:r>
              <a:rPr lang="en-US" dirty="0" smtClean="0"/>
              <a:t>Poly(methyl </a:t>
            </a:r>
            <a:r>
              <a:rPr lang="en-US" dirty="0" err="1" smtClean="0"/>
              <a:t>methacrylate</a:t>
            </a:r>
            <a:r>
              <a:rPr lang="en-US" dirty="0" smtClean="0"/>
              <a:t>)		160		</a:t>
            </a:r>
          </a:p>
          <a:p>
            <a:r>
              <a:rPr lang="en-US" dirty="0" smtClean="0"/>
              <a:t>Polypropylene				170</a:t>
            </a:r>
          </a:p>
          <a:p>
            <a:r>
              <a:rPr lang="en-US" dirty="0" smtClean="0"/>
              <a:t>Poly(propylene oxide)			100</a:t>
            </a:r>
          </a:p>
          <a:p>
            <a:r>
              <a:rPr lang="en-US" dirty="0" smtClean="0"/>
              <a:t>Polystyrene				300</a:t>
            </a:r>
          </a:p>
          <a:p>
            <a:r>
              <a:rPr lang="en-US" dirty="0" smtClean="0"/>
              <a:t>Poly(vinyl acetate)			250</a:t>
            </a:r>
          </a:p>
          <a:p>
            <a:r>
              <a:rPr lang="en-US" dirty="0" smtClean="0"/>
              <a:t>Poly(vinyl alcohol)			170</a:t>
            </a:r>
          </a:p>
          <a:p>
            <a:r>
              <a:rPr lang="en-US" dirty="0" smtClean="0"/>
              <a:t>Poly(vinyl chloride)			175</a:t>
            </a:r>
          </a:p>
          <a:p>
            <a:r>
              <a:rPr lang="en-US" dirty="0" smtClean="0"/>
              <a:t>modified from L. H. </a:t>
            </a:r>
            <a:r>
              <a:rPr lang="en-US" dirty="0" err="1" smtClean="0"/>
              <a:t>Sperling</a:t>
            </a:r>
            <a:r>
              <a:rPr lang="en-US" dirty="0" smtClean="0"/>
              <a:t>, Introduction to Physical Polymer Science, 4th Edition, Wiley, Hoboken, NJ,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Figure 2.10  Determination of </a:t>
            </a:r>
            <a:r>
              <a:rPr lang="en-US" sz="2000" dirty="0" err="1" smtClean="0"/>
              <a:t>T</a:t>
            </a:r>
            <a:r>
              <a:rPr lang="en-US" sz="2000" baseline="-25000" dirty="0" err="1" smtClean="0"/>
              <a:t>g</a:t>
            </a:r>
            <a:r>
              <a:rPr lang="en-US" sz="2000" dirty="0" smtClean="0"/>
              <a:t> by noting the abrupt change in specific volume.</a:t>
            </a:r>
            <a:endParaRPr lang="en-US" sz="2000" dirty="0"/>
          </a:p>
        </p:txBody>
      </p:sp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590135" y="1523999"/>
          <a:ext cx="7791865" cy="4554273"/>
        </p:xfrm>
        <a:graphic>
          <a:graphicData uri="http://schemas.openxmlformats.org/presentationml/2006/ole">
            <p:oleObj spid="_x0000_s58370" name="ChemSketch" r:id="rId3" imgW="7476480" imgH="436896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Table 2.4 </a:t>
            </a:r>
            <a:r>
              <a:rPr lang="en-US" sz="2000" dirty="0" smtClean="0"/>
              <a:t>Approximate Glass Transition Temperatures (</a:t>
            </a:r>
            <a:r>
              <a:rPr lang="en-US" sz="2000" dirty="0" err="1" smtClean="0"/>
              <a:t>T</a:t>
            </a:r>
            <a:r>
              <a:rPr lang="en-US" sz="2000" baseline="-25000" dirty="0" err="1" smtClean="0"/>
              <a:t>g</a:t>
            </a:r>
            <a:r>
              <a:rPr lang="en-US" sz="2000" dirty="0" smtClean="0"/>
              <a:t>) for Selected Polymers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b="1" dirty="0" smtClean="0"/>
              <a:t>	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b="1" dirty="0" smtClean="0"/>
              <a:t>	Polymer		</a:t>
            </a:r>
            <a:r>
              <a:rPr lang="en-US" b="1" dirty="0" err="1" smtClean="0"/>
              <a:t>T</a:t>
            </a:r>
            <a:r>
              <a:rPr lang="en-US" b="1" baseline="-25000" dirty="0" err="1" smtClean="0"/>
              <a:t>g</a:t>
            </a:r>
            <a:r>
              <a:rPr lang="en-US" b="1" dirty="0" smtClean="0"/>
              <a:t> (K)		Polymer			</a:t>
            </a:r>
            <a:r>
              <a:rPr lang="en-US" b="1" dirty="0" err="1" smtClean="0"/>
              <a:t>T</a:t>
            </a:r>
            <a:r>
              <a:rPr lang="en-US" b="1" baseline="-25000" dirty="0" err="1" smtClean="0"/>
              <a:t>g</a:t>
            </a:r>
            <a:r>
              <a:rPr lang="en-US" b="1" dirty="0" smtClean="0"/>
              <a:t> (K)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/>
              <a:t>Cellulose acetate butyrate	323		Cellulose triacetate		430</a:t>
            </a:r>
          </a:p>
          <a:p>
            <a:r>
              <a:rPr lang="en-US" dirty="0" smtClean="0"/>
              <a:t>Polyethylene (LDPE)	148		</a:t>
            </a:r>
            <a:r>
              <a:rPr lang="en-US" dirty="0" err="1" smtClean="0"/>
              <a:t>Polytetrafluoroethylene</a:t>
            </a:r>
            <a:r>
              <a:rPr lang="en-US" dirty="0" smtClean="0"/>
              <a:t>	160,400</a:t>
            </a:r>
            <a:r>
              <a:rPr lang="en-US" baseline="30000" dirty="0" smtClean="0"/>
              <a:t>a</a:t>
            </a:r>
            <a:endParaRPr lang="en-US" dirty="0" smtClean="0"/>
          </a:p>
          <a:p>
            <a:r>
              <a:rPr lang="en-US" dirty="0" smtClean="0"/>
              <a:t>a-Polypropylene 		253		Poly(ethyl </a:t>
            </a:r>
            <a:r>
              <a:rPr lang="en-US" dirty="0" err="1" smtClean="0"/>
              <a:t>acrylate</a:t>
            </a:r>
            <a:r>
              <a:rPr lang="en-US" dirty="0" smtClean="0"/>
              <a:t>)		249</a:t>
            </a:r>
          </a:p>
          <a:p>
            <a:r>
              <a:rPr lang="en-US" dirty="0" err="1" smtClean="0"/>
              <a:t>i</a:t>
            </a:r>
            <a:r>
              <a:rPr lang="en-US" dirty="0" smtClean="0"/>
              <a:t>-Polypropylene 		373		Poly(methyl </a:t>
            </a:r>
            <a:r>
              <a:rPr lang="en-US" dirty="0" err="1" smtClean="0"/>
              <a:t>acrylate</a:t>
            </a:r>
            <a:r>
              <a:rPr lang="en-US" dirty="0" smtClean="0"/>
              <a:t>)		279</a:t>
            </a:r>
          </a:p>
          <a:p>
            <a:r>
              <a:rPr lang="en-US" dirty="0" err="1" smtClean="0"/>
              <a:t>Polyacrylonitrile</a:t>
            </a:r>
            <a:r>
              <a:rPr lang="en-US" dirty="0" smtClean="0"/>
              <a:t>		378		alpha-Poly(butyl </a:t>
            </a:r>
            <a:r>
              <a:rPr lang="en-US" dirty="0" err="1" smtClean="0"/>
              <a:t>methacrylate</a:t>
            </a:r>
            <a:r>
              <a:rPr lang="en-US" dirty="0" smtClean="0"/>
              <a:t>)	339	</a:t>
            </a:r>
          </a:p>
          <a:p>
            <a:r>
              <a:rPr lang="en-US" dirty="0" smtClean="0"/>
              <a:t>Poly(vinyl acetate)		301		alpha-Poly(methyl </a:t>
            </a:r>
            <a:r>
              <a:rPr lang="en-US" dirty="0" err="1" smtClean="0"/>
              <a:t>acrylate</a:t>
            </a:r>
            <a:r>
              <a:rPr lang="en-US" dirty="0" smtClean="0"/>
              <a:t>)	378</a:t>
            </a:r>
          </a:p>
          <a:p>
            <a:r>
              <a:rPr lang="en-US" dirty="0" smtClean="0"/>
              <a:t>Poly(vinyl alcohol)		358		Poly(vinyl chloride)		354</a:t>
            </a:r>
          </a:p>
          <a:p>
            <a:r>
              <a:rPr lang="en-US" dirty="0" smtClean="0"/>
              <a:t>cis-Poly-1,3-butadiene	165		Nylon-66			330</a:t>
            </a:r>
          </a:p>
          <a:p>
            <a:r>
              <a:rPr lang="en-US" dirty="0" smtClean="0"/>
              <a:t>trans-Poly-1,3-butadiene	255		Poly(ethylene </a:t>
            </a:r>
            <a:r>
              <a:rPr lang="en-US" dirty="0" err="1" smtClean="0"/>
              <a:t>adipate</a:t>
            </a:r>
            <a:r>
              <a:rPr lang="en-US" dirty="0" smtClean="0"/>
              <a:t>)		223</a:t>
            </a:r>
          </a:p>
          <a:p>
            <a:r>
              <a:rPr lang="en-US" dirty="0" err="1" smtClean="0"/>
              <a:t>Polydimethylsiloxane</a:t>
            </a:r>
            <a:r>
              <a:rPr lang="en-US" dirty="0" smtClean="0"/>
              <a:t>	150		Poly(ethylene </a:t>
            </a:r>
            <a:r>
              <a:rPr lang="en-US" dirty="0" err="1" smtClean="0"/>
              <a:t>terephthalate</a:t>
            </a:r>
            <a:r>
              <a:rPr lang="en-US" dirty="0" smtClean="0"/>
              <a:t>)	342</a:t>
            </a:r>
          </a:p>
          <a:p>
            <a:r>
              <a:rPr lang="en-US" dirty="0" smtClean="0"/>
              <a:t>Polystyrene		373</a:t>
            </a:r>
          </a:p>
          <a:p>
            <a:pPr>
              <a:buNone/>
            </a:pPr>
            <a:r>
              <a:rPr lang="en-US" dirty="0" smtClean="0"/>
              <a:t>a.  Two major transitions observed.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Figure 2.11 Typical DSC </a:t>
            </a:r>
            <a:r>
              <a:rPr lang="en-US" sz="2000" dirty="0" err="1" smtClean="0"/>
              <a:t>thermogram</a:t>
            </a:r>
            <a:r>
              <a:rPr lang="en-US" sz="2000" dirty="0" smtClean="0"/>
              <a:t> of a polymer.</a:t>
            </a:r>
            <a:br>
              <a:rPr lang="en-US" sz="2000" dirty="0" smtClean="0"/>
            </a:br>
            <a:endParaRPr lang="en-US" sz="2000" dirty="0"/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720593" y="1138238"/>
          <a:ext cx="7649690" cy="4271962"/>
        </p:xfrm>
        <a:graphic>
          <a:graphicData uri="http://schemas.openxmlformats.org/presentationml/2006/ole">
            <p:oleObj spid="_x0000_s59394" name="ChemSketch" r:id="rId3" imgW="8416080" imgH="469908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Figure 2.12 End-to-end distances for four 30-unit chains.</a:t>
            </a:r>
            <a:br>
              <a:rPr lang="en-US" sz="2000" dirty="0" smtClean="0"/>
            </a:br>
            <a:endParaRPr lang="en-US" sz="2000" dirty="0"/>
          </a:p>
        </p:txBody>
      </p:sp>
      <p:graphicFrame>
        <p:nvGraphicFramePr>
          <p:cNvPr id="60418" name="Object 2"/>
          <p:cNvGraphicFramePr>
            <a:graphicFrameLocks noChangeAspect="1"/>
          </p:cNvGraphicFramePr>
          <p:nvPr/>
        </p:nvGraphicFramePr>
        <p:xfrm>
          <a:off x="682529" y="1828800"/>
          <a:ext cx="7169662" cy="3962400"/>
        </p:xfrm>
        <a:graphic>
          <a:graphicData uri="http://schemas.openxmlformats.org/presentationml/2006/ole">
            <p:oleObj spid="_x0000_s60418" name="ChemSketch" r:id="rId3" imgW="8111160" imgH="448308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b="1" dirty="0" smtClean="0"/>
              <a:t>Figure 2.13</a:t>
            </a:r>
            <a:r>
              <a:rPr lang="en-US" sz="2200" dirty="0" smtClean="0"/>
              <a:t> Helical conformation of </a:t>
            </a:r>
            <a:r>
              <a:rPr lang="en-US" sz="2200" dirty="0" err="1" smtClean="0"/>
              <a:t>isotactic</a:t>
            </a:r>
            <a:r>
              <a:rPr lang="en-US" sz="2200" dirty="0" smtClean="0"/>
              <a:t> vinyl polymers. (From N. Gaylord, in Linear and </a:t>
            </a:r>
            <a:r>
              <a:rPr lang="en-US" sz="2200" dirty="0" err="1" smtClean="0"/>
              <a:t>Steroregular</a:t>
            </a:r>
            <a:r>
              <a:rPr lang="en-US" sz="2200" dirty="0" smtClean="0"/>
              <a:t> Addition Polymers (N. Gaylord and H. Mark, eds.), Wiley, NY, 1959.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 descr="Figure_Helical_Conformations_Isotactic_vinyl_polymers01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905000"/>
            <a:ext cx="41529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 smtClean="0"/>
              <a:t>Table   2.1 </a:t>
            </a:r>
            <a:r>
              <a:rPr lang="en-US" sz="3100" dirty="0" smtClean="0"/>
              <a:t> Typical properties of straight chain hydrocarbons.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4000" b="1" dirty="0" smtClean="0"/>
              <a:t>Average number 	Boiling 	Name 	Physical state 	Typical </a:t>
            </a:r>
            <a:endParaRPr lang="en-US" sz="4000" dirty="0" smtClean="0"/>
          </a:p>
          <a:p>
            <a:r>
              <a:rPr lang="en-US" sz="4000" b="1" dirty="0" smtClean="0"/>
              <a:t>of carbon atoms 	</a:t>
            </a:r>
            <a:r>
              <a:rPr lang="en-US" sz="4000" b="1" dirty="0" err="1" smtClean="0"/>
              <a:t>range,</a:t>
            </a:r>
            <a:r>
              <a:rPr lang="en-US" sz="4000" b="1" baseline="30000" dirty="0" err="1" smtClean="0"/>
              <a:t>o</a:t>
            </a:r>
            <a:r>
              <a:rPr lang="en-US" sz="4000" b="1" dirty="0" err="1" smtClean="0"/>
              <a:t>C</a:t>
            </a:r>
            <a:r>
              <a:rPr lang="en-US" sz="4000" b="1" dirty="0" smtClean="0"/>
              <a:t> 		at room temp. 	uses </a:t>
            </a:r>
            <a:endParaRPr lang="en-US" sz="4000" dirty="0" smtClean="0"/>
          </a:p>
          <a:p>
            <a:r>
              <a:rPr lang="en-US" sz="4000" dirty="0" smtClean="0"/>
              <a:t>   </a:t>
            </a:r>
          </a:p>
          <a:p>
            <a:r>
              <a:rPr lang="en-US" sz="4000" dirty="0" smtClean="0"/>
              <a:t>1-4 		&lt;30 	Gas 	</a:t>
            </a:r>
            <a:r>
              <a:rPr lang="en-US" sz="4000" dirty="0" err="1" smtClean="0"/>
              <a:t>Gas</a:t>
            </a:r>
            <a:r>
              <a:rPr lang="en-US" sz="4000" dirty="0" smtClean="0"/>
              <a:t> 		Heating </a:t>
            </a:r>
          </a:p>
          <a:p>
            <a:r>
              <a:rPr lang="en-US" sz="4000" dirty="0" smtClean="0"/>
              <a:t>5-10 		30-180 	Gasoline 	Liquid                             Automotive fuel </a:t>
            </a:r>
          </a:p>
          <a:p>
            <a:r>
              <a:rPr lang="en-US" sz="4000" dirty="0" smtClean="0"/>
              <a:t>11-12 		180-230 	Kerosene 	Liquid          	Jet fuel, heating </a:t>
            </a:r>
          </a:p>
          <a:p>
            <a:r>
              <a:rPr lang="en-US" sz="4000" dirty="0" smtClean="0"/>
              <a:t>13-17 		230-300 	Light gas oil Liquid     		Diesel fuel, heating </a:t>
            </a:r>
          </a:p>
          <a:p>
            <a:r>
              <a:rPr lang="en-US" sz="4000" dirty="0" smtClean="0"/>
              <a:t>18-25 		305-400 	Heavy gas oil  Viscous liquid        	Heating </a:t>
            </a:r>
          </a:p>
          <a:p>
            <a:r>
              <a:rPr lang="en-US" sz="4000" dirty="0" smtClean="0"/>
              <a:t>26-50 		Decomposes   Wax 	Waxy 		Wax candles </a:t>
            </a:r>
          </a:p>
          <a:p>
            <a:r>
              <a:rPr lang="en-US" sz="4000" dirty="0" smtClean="0"/>
              <a:t>50-1000                  Decomposes                 Tough waxy to solid    Wax coatings food containers</a:t>
            </a:r>
          </a:p>
          <a:p>
            <a:r>
              <a:rPr lang="en-US" sz="4000" dirty="0" smtClean="0"/>
              <a:t>1000-5000	 Decomposes   Polyethylene     Solid                Bottles, containers, films</a:t>
            </a:r>
          </a:p>
          <a:p>
            <a:r>
              <a:rPr lang="en-US" sz="4000" dirty="0" smtClean="0"/>
              <a:t>&gt;5000                      Decomposes   Polyethylene     Solid                Waste bags, ballistic wear,                                                                                                	                                                                                                    fibers, automotive parts, </a:t>
            </a:r>
          </a:p>
          <a:p>
            <a:r>
              <a:rPr lang="en-US" sz="4000" dirty="0" smtClean="0"/>
              <a:t>						truck liners     </a:t>
            </a:r>
          </a:p>
          <a:p>
            <a:r>
              <a:rPr lang="en-US" sz="4000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b="1" dirty="0" smtClean="0"/>
              <a:t>Figure 2.14  </a:t>
            </a:r>
            <a:r>
              <a:rPr lang="en-US" sz="2200" dirty="0" smtClean="0"/>
              <a:t> Schematic two-dimensional representation of a modified micelle model of the crystalline-amorphous structure of polymers. 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1524000" y="2209799"/>
          <a:ext cx="5830530" cy="3025789"/>
        </p:xfrm>
        <a:graphic>
          <a:graphicData uri="http://schemas.openxmlformats.org/presentationml/2006/ole">
            <p:oleObj spid="_x0000_s36866" name="ChemSketch" r:id="rId3" imgW="9748800" imgH="505476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 smtClean="0"/>
              <a:t>Figure 2.15 Structure of a </a:t>
            </a:r>
            <a:r>
              <a:rPr lang="en-US" sz="2000" dirty="0" err="1" smtClean="0"/>
              <a:t>spherulite</a:t>
            </a:r>
            <a:r>
              <a:rPr lang="en-US" sz="2000" dirty="0" smtClean="0"/>
              <a:t> from the bulk.  Bottom shows a slice of a simple </a:t>
            </a:r>
            <a:r>
              <a:rPr lang="en-US" sz="2000" dirty="0" err="1" smtClean="0"/>
              <a:t>spherulite</a:t>
            </a:r>
            <a:r>
              <a:rPr lang="en-US" sz="2000" dirty="0" smtClean="0"/>
              <a:t>.  As further growth occurs, filling in, branch points, etc. occur as shown above (top).  The contour lines are simply the hairpin turning points for the folded chains. </a:t>
            </a:r>
            <a:br>
              <a:rPr lang="en-US" sz="2000" dirty="0" smtClean="0"/>
            </a:br>
            <a:endParaRPr lang="en-US" sz="2000" dirty="0"/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2590800" y="2133600"/>
          <a:ext cx="3570467" cy="3762486"/>
        </p:xfrm>
        <a:graphic>
          <a:graphicData uri="http://schemas.openxmlformats.org/presentationml/2006/ole">
            <p:oleObj spid="_x0000_s37890" name="ChemSketch" r:id="rId3" imgW="4760280" imgH="500364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b="1" dirty="0" smtClean="0"/>
              <a:t>Figure 2.16</a:t>
            </a:r>
            <a:r>
              <a:rPr lang="en-US" sz="2000" dirty="0" smtClean="0"/>
              <a:t>  </a:t>
            </a:r>
            <a:r>
              <a:rPr lang="en-US" sz="2000" dirty="0" err="1" smtClean="0"/>
              <a:t>Spherulite</a:t>
            </a:r>
            <a:r>
              <a:rPr lang="en-US" sz="2000" dirty="0" smtClean="0"/>
              <a:t> structure showing the molecular-level lamellar chain-folded platelets and tie and frayed chain arrangements, left, and a more complete model of two sets of three lamellar chain-folded platelets formed from polyethylene, right.  Each platelet contains about 850 ethylene units as shown here.  </a:t>
            </a:r>
            <a:br>
              <a:rPr lang="en-US" sz="2000" dirty="0" smtClean="0"/>
            </a:br>
            <a:endParaRPr lang="en-US" sz="2000" dirty="0"/>
          </a:p>
        </p:txBody>
      </p:sp>
      <p:pic>
        <p:nvPicPr>
          <p:cNvPr id="5" name="Content Placeholder 4" descr="Figure-Spherulites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058" y="2458330"/>
            <a:ext cx="3744884" cy="2809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5" descr="Figure- PE lamellar folded platelets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8843" y="2601725"/>
            <a:ext cx="3437313" cy="252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b="1" dirty="0" smtClean="0"/>
              <a:t>Figure 2.17  </a:t>
            </a:r>
            <a:r>
              <a:rPr lang="en-US" sz="2000" dirty="0" smtClean="0"/>
              <a:t> Crystalline polymer structures formed under applied tension including flow conditions.  Middle shows the tertiary mono-</a:t>
            </a:r>
            <a:r>
              <a:rPr lang="en-US" sz="2000" dirty="0" err="1" smtClean="0"/>
              <a:t>fibrilar</a:t>
            </a:r>
            <a:r>
              <a:rPr lang="en-US" sz="2000" dirty="0" smtClean="0"/>
              <a:t> structure including platelets and at the left shows these mono-</a:t>
            </a:r>
            <a:r>
              <a:rPr lang="en-US" sz="2000" dirty="0" err="1" smtClean="0"/>
              <a:t>fibrilar</a:t>
            </a:r>
            <a:r>
              <a:rPr lang="en-US" sz="2000" dirty="0" smtClean="0"/>
              <a:t> structures bundled together forming a quaternary structure fibril. Right shows the distorted shish kebab formed with more rapid flow.</a:t>
            </a:r>
            <a:br>
              <a:rPr lang="en-US" sz="2000" dirty="0" smtClean="0"/>
            </a:br>
            <a:endParaRPr lang="en-US" sz="2000" dirty="0"/>
          </a:p>
        </p:txBody>
      </p:sp>
      <p:pic>
        <p:nvPicPr>
          <p:cNvPr id="3" name="Picture 2" descr="Figure- Polymers crystalizing under flo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1" y="1814512"/>
            <a:ext cx="4648200" cy="420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b="1" dirty="0" smtClean="0"/>
              <a:t>Figure 2.18 </a:t>
            </a:r>
            <a:r>
              <a:rPr lang="en-US" sz="2000" dirty="0" smtClean="0"/>
              <a:t> Elongation of an </a:t>
            </a:r>
            <a:r>
              <a:rPr lang="en-US" sz="2000" dirty="0" err="1" smtClean="0"/>
              <a:t>elastomer</a:t>
            </a:r>
            <a:r>
              <a:rPr lang="en-US" sz="2000" dirty="0" smtClean="0"/>
              <a:t> as a function of applied force, stress, where A is the original “relaxed” state, B represents movement to full extension, C is the point at which the </a:t>
            </a:r>
            <a:r>
              <a:rPr lang="en-US" sz="2000" dirty="0" err="1" smtClean="0"/>
              <a:t>elastomer</a:t>
            </a:r>
            <a:r>
              <a:rPr lang="en-US" sz="2000" dirty="0" smtClean="0"/>
              <a:t> “breaks”, and D represents force necessary to pull two separate pieces of </a:t>
            </a:r>
            <a:r>
              <a:rPr lang="en-US" sz="2000" dirty="0" err="1" smtClean="0"/>
              <a:t>elastomer</a:t>
            </a:r>
            <a:r>
              <a:rPr lang="en-US" sz="2000" dirty="0" smtClean="0"/>
              <a:t> apart.  </a:t>
            </a:r>
            <a:br>
              <a:rPr lang="en-US" sz="2000" dirty="0" smtClean="0"/>
            </a:br>
            <a:endParaRPr lang="en-US" sz="2000" dirty="0"/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1828800" y="1600200"/>
          <a:ext cx="5132232" cy="4081829"/>
        </p:xfrm>
        <a:graphic>
          <a:graphicData uri="http://schemas.openxmlformats.org/presentationml/2006/ole">
            <p:oleObj spid="_x0000_s38914" name="ChemSketch" r:id="rId3" imgW="5965920" imgH="473724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b="1" dirty="0" smtClean="0"/>
              <a:t>Figure 2.19 </a:t>
            </a:r>
            <a:r>
              <a:rPr lang="en-US" sz="2000" dirty="0" smtClean="0"/>
              <a:t>Idealized structure illustrating crystalline (ordered) and amorphous (</a:t>
            </a:r>
            <a:r>
              <a:rPr lang="en-US" sz="2000" dirty="0" err="1" smtClean="0"/>
              <a:t>nonordered</a:t>
            </a:r>
            <a:r>
              <a:rPr lang="en-US" sz="2000" dirty="0" smtClean="0"/>
              <a:t>) regions of lightly branched polyethylene chains for a </a:t>
            </a:r>
            <a:r>
              <a:rPr lang="en-US" sz="2000" dirty="0" err="1" smtClean="0"/>
              <a:t>prestressed</a:t>
            </a:r>
            <a:r>
              <a:rPr lang="en-US" sz="2000" dirty="0" smtClean="0"/>
              <a:t> and stressed orientation.</a:t>
            </a:r>
            <a:br>
              <a:rPr lang="en-US" sz="2000" dirty="0" smtClean="0"/>
            </a:br>
            <a:r>
              <a:rPr lang="en-US" sz="2000" dirty="0" smtClean="0"/>
              <a:t> </a:t>
            </a:r>
            <a:br>
              <a:rPr lang="en-US" sz="2000" dirty="0" smtClean="0"/>
            </a:br>
            <a:endParaRPr lang="en-US" sz="2000" dirty="0"/>
          </a:p>
        </p:txBody>
      </p:sp>
      <p:pic>
        <p:nvPicPr>
          <p:cNvPr id="4" name="Content Placeholder 3" descr="figure_stress_strain_pe_chains00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3936" y="1600200"/>
            <a:ext cx="627612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Figure 2.20 </a:t>
            </a:r>
            <a:r>
              <a:rPr lang="en-US" sz="2000" dirty="0" smtClean="0"/>
              <a:t>  General physical states of materials as a function of </a:t>
            </a:r>
            <a:r>
              <a:rPr lang="en-US" sz="2000" dirty="0" err="1" smtClean="0"/>
              <a:t>crystallinity</a:t>
            </a:r>
            <a:r>
              <a:rPr lang="en-US" sz="2000" dirty="0" smtClean="0"/>
              <a:t> and molecular weight.</a:t>
            </a:r>
            <a:endParaRPr lang="en-US" sz="2000" dirty="0"/>
          </a:p>
        </p:txBody>
      </p:sp>
      <p:graphicFrame>
        <p:nvGraphicFramePr>
          <p:cNvPr id="61442" name="Object 2"/>
          <p:cNvGraphicFramePr>
            <a:graphicFrameLocks noChangeAspect="1"/>
          </p:cNvGraphicFramePr>
          <p:nvPr/>
        </p:nvGraphicFramePr>
        <p:xfrm>
          <a:off x="838200" y="1600200"/>
          <a:ext cx="7188690" cy="4191000"/>
        </p:xfrm>
        <a:graphic>
          <a:graphicData uri="http://schemas.openxmlformats.org/presentationml/2006/ole">
            <p:oleObj spid="_x0000_s61442" name="ChemSketch" r:id="rId3" imgW="8377920" imgH="488952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Table 2.6.</a:t>
            </a:r>
            <a:r>
              <a:rPr lang="en-US" sz="2400" dirty="0" smtClean="0"/>
              <a:t>  General property correlations with </a:t>
            </a:r>
            <a:r>
              <a:rPr lang="en-US" sz="2400" dirty="0" err="1" smtClean="0"/>
              <a:t>T</a:t>
            </a:r>
            <a:r>
              <a:rPr lang="en-US" sz="2400" baseline="-25000" dirty="0" err="1" smtClean="0"/>
              <a:t>g</a:t>
            </a:r>
            <a:r>
              <a:rPr lang="en-US" sz="2400" baseline="-25000" dirty="0" smtClean="0"/>
              <a:t>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	</a:t>
            </a:r>
            <a:endParaRPr lang="en-US" dirty="0" smtClean="0"/>
          </a:p>
          <a:p>
            <a:pPr>
              <a:buNone/>
            </a:pPr>
            <a:r>
              <a:rPr lang="en-US" baseline="-25000" dirty="0" smtClean="0"/>
              <a:t> </a:t>
            </a:r>
            <a:endParaRPr lang="en-US" dirty="0" smtClean="0"/>
          </a:p>
          <a:p>
            <a:r>
              <a:rPr lang="en-US" dirty="0" smtClean="0"/>
              <a:t>Cross-linked </a:t>
            </a:r>
            <a:r>
              <a:rPr lang="en-US" dirty="0" err="1" smtClean="0"/>
              <a:t>elastomers</a:t>
            </a:r>
            <a:r>
              <a:rPr lang="en-US" dirty="0" smtClean="0"/>
              <a:t>				Above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g</a:t>
            </a:r>
            <a:r>
              <a:rPr lang="en-US" dirty="0" smtClean="0"/>
              <a:t> </a:t>
            </a:r>
          </a:p>
          <a:p>
            <a:r>
              <a:rPr lang="en-US" dirty="0" smtClean="0"/>
              <a:t>Linear (or branched) amorphous adhesives	Above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g</a:t>
            </a:r>
            <a:r>
              <a:rPr lang="en-US" dirty="0" smtClean="0"/>
              <a:t> 		</a:t>
            </a:r>
          </a:p>
          <a:p>
            <a:r>
              <a:rPr lang="en-US" dirty="0" smtClean="0"/>
              <a:t>Amorphous plastics			Generally above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g</a:t>
            </a:r>
            <a:endParaRPr lang="en-US" dirty="0" smtClean="0"/>
          </a:p>
          <a:p>
            <a:r>
              <a:rPr lang="en-US" dirty="0" smtClean="0"/>
              <a:t>Largely crystalline plastics          Generally above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g,</a:t>
            </a:r>
            <a:r>
              <a:rPr lang="en-US" dirty="0" err="1" smtClean="0"/>
              <a:t>Below</a:t>
            </a:r>
            <a:r>
              <a:rPr lang="en-US" dirty="0" smtClean="0"/>
              <a:t> T</a:t>
            </a:r>
            <a:r>
              <a:rPr lang="en-US" baseline="-25000" dirty="0" smtClean="0"/>
              <a:t>m</a:t>
            </a:r>
            <a:r>
              <a:rPr lang="en-US" dirty="0" smtClean="0"/>
              <a:t>    </a:t>
            </a:r>
          </a:p>
          <a:p>
            <a:r>
              <a:rPr lang="en-US" dirty="0" smtClean="0"/>
              <a:t>Crystalline fibers					Below T</a:t>
            </a:r>
            <a:r>
              <a:rPr lang="en-US" baseline="-25000" dirty="0" smtClean="0"/>
              <a:t>m</a:t>
            </a:r>
            <a:endParaRPr lang="en-US" dirty="0" smtClean="0"/>
          </a:p>
          <a:p>
            <a:r>
              <a:rPr lang="en-US" dirty="0" smtClean="0"/>
              <a:t>Coatings						At or near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Figure 2.21</a:t>
            </a:r>
            <a:r>
              <a:rPr lang="en-US" sz="2000" dirty="0" smtClean="0"/>
              <a:t> Chemical cross-linking of cis-1,4-butadiene through reaction with sulfur.</a:t>
            </a:r>
            <a:endParaRPr lang="en-US" sz="2000" dirty="0"/>
          </a:p>
        </p:txBody>
      </p:sp>
      <p:graphicFrame>
        <p:nvGraphicFramePr>
          <p:cNvPr id="62466" name="Object 2"/>
          <p:cNvGraphicFramePr>
            <a:graphicFrameLocks noChangeAspect="1"/>
          </p:cNvGraphicFramePr>
          <p:nvPr/>
        </p:nvGraphicFramePr>
        <p:xfrm>
          <a:off x="1600200" y="1219200"/>
          <a:ext cx="5715000" cy="5197475"/>
        </p:xfrm>
        <a:graphic>
          <a:graphicData uri="http://schemas.openxmlformats.org/presentationml/2006/ole">
            <p:oleObj spid="_x0000_s62466" name="ChemSketch" r:id="rId3" imgW="7202424" imgH="6544056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Figure 2.22</a:t>
            </a:r>
            <a:r>
              <a:rPr lang="en-US" sz="2000" dirty="0" smtClean="0"/>
              <a:t> Illustration of two types of physical cross-linking-chain entanglement and crystalline regions.</a:t>
            </a:r>
            <a:endParaRPr lang="en-US" sz="2000" dirty="0"/>
          </a:p>
        </p:txBody>
      </p:sp>
      <p:graphicFrame>
        <p:nvGraphicFramePr>
          <p:cNvPr id="63490" name="Object 2"/>
          <p:cNvGraphicFramePr>
            <a:graphicFrameLocks noChangeAspect="1"/>
          </p:cNvGraphicFramePr>
          <p:nvPr/>
        </p:nvGraphicFramePr>
        <p:xfrm>
          <a:off x="1447800" y="1295400"/>
          <a:ext cx="6096000" cy="4349750"/>
        </p:xfrm>
        <a:graphic>
          <a:graphicData uri="http://schemas.openxmlformats.org/presentationml/2006/ole">
            <p:oleObj spid="_x0000_s63490" name="ChemSketch" r:id="rId3" imgW="6498336" imgH="463296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Figure 2.1 </a:t>
            </a:r>
            <a:r>
              <a:rPr lang="en-US" sz="2000" dirty="0" smtClean="0"/>
              <a:t>Simulated structure of high-density polyethylene (HDPE), left, contrasted with the structural formula of linear or normal </a:t>
            </a:r>
            <a:r>
              <a:rPr lang="en-US" sz="2000" dirty="0" err="1" smtClean="0"/>
              <a:t>decane</a:t>
            </a:r>
            <a:r>
              <a:rPr lang="en-US" sz="2000" dirty="0" smtClean="0"/>
              <a:t>, right.</a:t>
            </a:r>
            <a:br>
              <a:rPr lang="en-US" sz="2000" dirty="0" smtClean="0"/>
            </a:br>
            <a:endParaRPr lang="en-US" sz="2000" dirty="0"/>
          </a:p>
        </p:txBody>
      </p:sp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1905000" y="1108745"/>
          <a:ext cx="4724400" cy="5106607"/>
        </p:xfrm>
        <a:graphic>
          <a:graphicData uri="http://schemas.openxmlformats.org/presentationml/2006/ole">
            <p:oleObj spid="_x0000_s53250" name="ChemSketch" r:id="rId3" imgW="5559840" imgH="600696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Figure 2.2 </a:t>
            </a:r>
            <a:r>
              <a:rPr lang="en-US" sz="2000" dirty="0" smtClean="0"/>
              <a:t>Simulated structural formula for branched low-density polyethylene (LDPE); compare with Figure 2.1 for HDPE.</a:t>
            </a:r>
            <a:br>
              <a:rPr lang="en-US" sz="2000" dirty="0" smtClean="0"/>
            </a:br>
            <a:endParaRPr lang="en-US" sz="2000" dirty="0"/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1981200" y="1143000"/>
          <a:ext cx="4572000" cy="5248284"/>
        </p:xfrm>
        <a:graphic>
          <a:graphicData uri="http://schemas.openxmlformats.org/presentationml/2006/ole">
            <p:oleObj spid="_x0000_s54274" name="ChemSketch" r:id="rId3" imgW="5001480" imgH="574056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 smtClean="0"/>
              <a:t>Table 2.2 </a:t>
            </a:r>
            <a:r>
              <a:rPr lang="en-US" sz="3100" dirty="0" smtClean="0"/>
              <a:t>  Types of Commercial Polyethylene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General structure  		%-</a:t>
            </a:r>
            <a:r>
              <a:rPr lang="en-US" sz="2000" b="1" dirty="0" err="1" smtClean="0"/>
              <a:t>Crystallinity</a:t>
            </a:r>
            <a:r>
              <a:rPr lang="en-US" sz="2000" b="1" dirty="0" smtClean="0"/>
              <a:t>	      Density (g/cc)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 </a:t>
            </a:r>
          </a:p>
          <a:p>
            <a:r>
              <a:rPr lang="en-US" sz="2000" dirty="0" smtClean="0"/>
              <a:t>LDPE-Linear with branching		50		0.92-0.94</a:t>
            </a:r>
          </a:p>
          <a:p>
            <a:r>
              <a:rPr lang="en-US" sz="2000" dirty="0" smtClean="0"/>
              <a:t>LLDPE-Linear with less branching  	50		0.92-0.94</a:t>
            </a:r>
          </a:p>
          <a:p>
            <a:r>
              <a:rPr lang="en-US" sz="2000" dirty="0" smtClean="0"/>
              <a:t>HDPE	-Linear with little branching 	90		0.95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b="1" dirty="0" smtClean="0"/>
              <a:t>Figure 2.3 </a:t>
            </a:r>
            <a:r>
              <a:rPr lang="en-US" sz="2000" dirty="0" smtClean="0"/>
              <a:t>   Skeletal structural formulas of a linear polymer (left), and a network (</a:t>
            </a:r>
            <a:r>
              <a:rPr lang="en-US" sz="2000" dirty="0" err="1" smtClean="0"/>
              <a:t>crosslinked</a:t>
            </a:r>
            <a:r>
              <a:rPr lang="en-US" sz="2000" dirty="0" smtClean="0"/>
              <a:t>) polymer with low </a:t>
            </a:r>
            <a:r>
              <a:rPr lang="en-US" sz="2000" dirty="0" err="1" smtClean="0"/>
              <a:t>crosslinking</a:t>
            </a:r>
            <a:r>
              <a:rPr lang="en-US" sz="2000" dirty="0" smtClean="0"/>
              <a:t> density (middle) and high density </a:t>
            </a:r>
            <a:r>
              <a:rPr lang="en-US" sz="2000" dirty="0" err="1" smtClean="0"/>
              <a:t>crosslinking</a:t>
            </a:r>
            <a:r>
              <a:rPr lang="en-US" sz="2000" dirty="0" smtClean="0"/>
              <a:t> (right). Cross-link sites are noted by the non-darkened spheres.</a:t>
            </a:r>
            <a:br>
              <a:rPr lang="en-US" sz="2000" dirty="0" smtClean="0"/>
            </a:br>
            <a:endParaRPr lang="en-US" sz="2000" dirty="0"/>
          </a:p>
        </p:txBody>
      </p:sp>
      <p:graphicFrame>
        <p:nvGraphicFramePr>
          <p:cNvPr id="89090" name="Object 2"/>
          <p:cNvGraphicFramePr>
            <a:graphicFrameLocks noChangeAspect="1"/>
          </p:cNvGraphicFramePr>
          <p:nvPr/>
        </p:nvGraphicFramePr>
        <p:xfrm>
          <a:off x="1676400" y="1255713"/>
          <a:ext cx="6005513" cy="3484562"/>
        </p:xfrm>
        <a:graphic>
          <a:graphicData uri="http://schemas.openxmlformats.org/presentationml/2006/ole">
            <p:oleObj spid="_x0000_s89090" name="ACD/3D" r:id="rId3" imgW="4877481" imgH="2828571" progId="ACD.3D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Figure 2.4 </a:t>
            </a:r>
            <a:r>
              <a:rPr lang="en-US" sz="2000" dirty="0" smtClean="0"/>
              <a:t>  Simulated structural formulas showing the usual head-to-tail, middle, and unusual head-to-head, right, configurations of polypropylene.</a:t>
            </a:r>
            <a:br>
              <a:rPr lang="en-US" sz="2000" dirty="0" smtClean="0"/>
            </a:br>
            <a:endParaRPr lang="en-US" sz="2000" dirty="0"/>
          </a:p>
        </p:txBody>
      </p:sp>
      <p:graphicFrame>
        <p:nvGraphicFramePr>
          <p:cNvPr id="55298" name="Object 2"/>
          <p:cNvGraphicFramePr>
            <a:graphicFrameLocks noChangeAspect="1"/>
          </p:cNvGraphicFramePr>
          <p:nvPr/>
        </p:nvGraphicFramePr>
        <p:xfrm>
          <a:off x="685800" y="1828800"/>
          <a:ext cx="7767638" cy="1371600"/>
        </p:xfrm>
        <a:graphic>
          <a:graphicData uri="http://schemas.openxmlformats.org/presentationml/2006/ole">
            <p:oleObj spid="_x0000_s55298" name="ChemSketch" r:id="rId3" imgW="5608320" imgH="99060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Figure 2.5  </a:t>
            </a:r>
            <a:r>
              <a:rPr lang="en-US" sz="2000" dirty="0" smtClean="0"/>
              <a:t> Skeletal formulas of </a:t>
            </a:r>
            <a:r>
              <a:rPr lang="en-US" sz="2000" dirty="0" err="1" smtClean="0"/>
              <a:t>isotactic</a:t>
            </a:r>
            <a:r>
              <a:rPr lang="en-US" sz="2000" dirty="0" smtClean="0"/>
              <a:t> (top), </a:t>
            </a:r>
            <a:r>
              <a:rPr lang="en-US" sz="2000" dirty="0" err="1" smtClean="0"/>
              <a:t>syndiotactic</a:t>
            </a:r>
            <a:r>
              <a:rPr lang="en-US" sz="2000" dirty="0" smtClean="0"/>
              <a:t> (middle), and </a:t>
            </a:r>
            <a:r>
              <a:rPr lang="en-US" sz="2000" dirty="0" err="1" smtClean="0"/>
              <a:t>atactic</a:t>
            </a:r>
            <a:r>
              <a:rPr lang="en-US" sz="2000" dirty="0" smtClean="0"/>
              <a:t> (bottom) of poly(vinyl chloride), PVC.</a:t>
            </a:r>
            <a:br>
              <a:rPr lang="en-US" sz="2000" dirty="0" smtClean="0"/>
            </a:br>
            <a:endParaRPr lang="en-US" sz="2000" dirty="0"/>
          </a:p>
        </p:txBody>
      </p:sp>
      <p:pic>
        <p:nvPicPr>
          <p:cNvPr id="3" name="Picture Placeholder 4" descr="002x005"/>
          <p:cNvPicPr>
            <a:picLocks/>
          </p:cNvPicPr>
          <p:nvPr/>
        </p:nvPicPr>
        <p:blipFill>
          <a:blip r:embed="rId2" cstate="print"/>
          <a:srcRect l="16108" r="16108"/>
          <a:stretch>
            <a:fillRect/>
          </a:stretch>
        </p:blipFill>
        <p:spPr bwMode="auto">
          <a:xfrm>
            <a:off x="1752600" y="1295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800600"/>
            <a:ext cx="8077200" cy="566738"/>
          </a:xfrm>
        </p:spPr>
        <p:txBody>
          <a:bodyPr>
            <a:normAutofit/>
          </a:bodyPr>
          <a:lstStyle/>
          <a:p>
            <a:r>
              <a:rPr lang="en-US" sz="1100" dirty="0" err="1" smtClean="0"/>
              <a:t>Erythrodiisotactic</a:t>
            </a:r>
            <a:r>
              <a:rPr lang="en-US" sz="1100" dirty="0" smtClean="0"/>
              <a:t>                         </a:t>
            </a:r>
            <a:r>
              <a:rPr lang="en-US" sz="1100" dirty="0" err="1" smtClean="0"/>
              <a:t>Threodiisotactic</a:t>
            </a:r>
            <a:r>
              <a:rPr lang="en-US" sz="1100" dirty="0" smtClean="0"/>
              <a:t>                                            </a:t>
            </a:r>
            <a:r>
              <a:rPr lang="en-US" sz="1100" dirty="0" err="1" smtClean="0"/>
              <a:t>Erythrodisyndiotactic</a:t>
            </a:r>
            <a:r>
              <a:rPr lang="en-US" sz="1100" dirty="0" smtClean="0"/>
              <a:t>                                     </a:t>
            </a:r>
            <a:r>
              <a:rPr lang="en-US" sz="1100" dirty="0" err="1" smtClean="0"/>
              <a:t>Threodisyndiotactic</a:t>
            </a:r>
            <a:r>
              <a:rPr lang="en-US" sz="1100" dirty="0" smtClean="0"/>
              <a:t/>
            </a:r>
            <a:br>
              <a:rPr lang="en-US" sz="1100" dirty="0" smtClean="0"/>
            </a:br>
            <a:endParaRPr lang="en-US" sz="11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b="1" dirty="0" smtClean="0"/>
              <a:t>Figure 2.6 </a:t>
            </a:r>
            <a:r>
              <a:rPr lang="en-US" dirty="0" smtClean="0"/>
              <a:t> Simulated formulas of </a:t>
            </a:r>
            <a:r>
              <a:rPr lang="en-US" dirty="0" err="1" smtClean="0"/>
              <a:t>ditactic</a:t>
            </a:r>
            <a:r>
              <a:rPr lang="en-US" dirty="0" smtClean="0"/>
              <a:t> isomers where R</a:t>
            </a:r>
            <a:r>
              <a:rPr lang="en-US" baseline="-25000" dirty="0" smtClean="0"/>
              <a:t>2</a:t>
            </a:r>
            <a:r>
              <a:rPr lang="en-US" dirty="0" smtClean="0"/>
              <a:t> are chain extensions and R and R</a:t>
            </a:r>
            <a:r>
              <a:rPr lang="en-US" baseline="-25000" dirty="0" smtClean="0"/>
              <a:t>1</a:t>
            </a:r>
            <a:r>
              <a:rPr lang="en-US" dirty="0" smtClean="0"/>
              <a:t> are not hydrogen.  </a:t>
            </a:r>
          </a:p>
          <a:p>
            <a:endParaRPr lang="en-US" dirty="0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>
            <p:ph type="pic" idx="1"/>
          </p:nvPr>
        </p:nvGraphicFramePr>
        <p:xfrm>
          <a:off x="287427" y="3276600"/>
          <a:ext cx="8475574" cy="1295400"/>
        </p:xfrm>
        <a:graphic>
          <a:graphicData uri="http://schemas.openxmlformats.org/presentationml/2006/ole">
            <p:oleObj spid="_x0000_s23554" name="ChemSketch" r:id="rId3" imgW="8974440" imgH="1371600" progId="ACD.ChemSketch.20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647</Words>
  <Application>Microsoft Office PowerPoint</Application>
  <PresentationFormat>On-screen Show (4:3)</PresentationFormat>
  <Paragraphs>103</Paragraphs>
  <Slides>29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Office Theme</vt:lpstr>
      <vt:lpstr>ChemSketch</vt:lpstr>
      <vt:lpstr>ACD/3D</vt:lpstr>
      <vt:lpstr>4th Ed Cpt 2 Polymer Structure</vt:lpstr>
      <vt:lpstr>Table   2.1  Typical properties of straight chain hydrocarbons.  </vt:lpstr>
      <vt:lpstr>Figure 2.1 Simulated structure of high-density polyethylene (HDPE), left, contrasted with the structural formula of linear or normal decane, right. </vt:lpstr>
      <vt:lpstr>Figure 2.2 Simulated structural formula for branched low-density polyethylene (LDPE); compare with Figure 2.1 for HDPE. </vt:lpstr>
      <vt:lpstr>Table 2.2   Types of Commercial Polyethylene </vt:lpstr>
      <vt:lpstr>Figure 2.3    Skeletal structural formulas of a linear polymer (left), and a network (crosslinked) polymer with low crosslinking density (middle) and high density crosslinking (right). Cross-link sites are noted by the non-darkened spheres. </vt:lpstr>
      <vt:lpstr>Figure 2.4   Simulated structural formulas showing the usual head-to-tail, middle, and unusual head-to-head, right, configurations of polypropylene. </vt:lpstr>
      <vt:lpstr>Figure 2.5   Skeletal formulas of isotactic (top), syndiotactic (middle), and atactic (bottom) of poly(vinyl chloride), PVC. </vt:lpstr>
      <vt:lpstr>Erythrodiisotactic                         Threodiisotactic                                            Erythrodisyndiotactic                                     Threodisyndiotactic </vt:lpstr>
      <vt:lpstr> </vt:lpstr>
      <vt:lpstr>Figure 2.8    Representation of a crystalline portion from isotactic polypropylene, left, and an amorphous portion from atactic polypropylene, right.   </vt:lpstr>
      <vt:lpstr>Table 2.2b.  General classes of secondary forces.</vt:lpstr>
      <vt:lpstr>Figure 2.9    Typical hydrogen-bonding (shown as “-“ between hydrogen on nitrogen and oxygen for nylon 66.   </vt:lpstr>
      <vt:lpstr>Table 2.3  Critical chain lengths for some common polymers.</vt:lpstr>
      <vt:lpstr>Figure 2.10  Determination of Tg by noting the abrupt change in specific volume.</vt:lpstr>
      <vt:lpstr>Table 2.4 Approximate Glass Transition Temperatures (Tg) for Selected Polymers</vt:lpstr>
      <vt:lpstr>Figure 2.11 Typical DSC thermogram of a polymer. </vt:lpstr>
      <vt:lpstr>Figure 2.12 End-to-end distances for four 30-unit chains. </vt:lpstr>
      <vt:lpstr>Figure 2.13 Helical conformation of isotactic vinyl polymers. (From N. Gaylord, in Linear and Steroregular Addition Polymers (N. Gaylord and H. Mark, eds.), Wiley, NY, 1959.   </vt:lpstr>
      <vt:lpstr>Figure 2.14   Schematic two-dimensional representation of a modified micelle model of the crystalline-amorphous structure of polymers.    </vt:lpstr>
      <vt:lpstr>Figure 2.15 Structure of a spherulite from the bulk.  Bottom shows a slice of a simple spherulite.  As further growth occurs, filling in, branch points, etc. occur as shown above (top).  The contour lines are simply the hairpin turning points for the folded chains.  </vt:lpstr>
      <vt:lpstr>Figure 2.16  Spherulite structure showing the molecular-level lamellar chain-folded platelets and tie and frayed chain arrangements, left, and a more complete model of two sets of three lamellar chain-folded platelets formed from polyethylene, right.  Each platelet contains about 850 ethylene units as shown here.   </vt:lpstr>
      <vt:lpstr>Figure 2.17   Crystalline polymer structures formed under applied tension including flow conditions.  Middle shows the tertiary mono-fibrilar structure including platelets and at the left shows these mono-fibrilar structures bundled together forming a quaternary structure fibril. Right shows the distorted shish kebab formed with more rapid flow. </vt:lpstr>
      <vt:lpstr>Figure 2.18  Elongation of an elastomer as a function of applied force, stress, where A is the original “relaxed” state, B represents movement to full extension, C is the point at which the elastomer “breaks”, and D represents force necessary to pull two separate pieces of elastomer apart.   </vt:lpstr>
      <vt:lpstr>Figure 2.19 Idealized structure illustrating crystalline (ordered) and amorphous (nonordered) regions of lightly branched polyethylene chains for a prestressed and stressed orientation.   </vt:lpstr>
      <vt:lpstr>Figure 2.20   General physical states of materials as a function of crystallinity and molecular weight.</vt:lpstr>
      <vt:lpstr>Table 2.6.  General property correlations with Tg.</vt:lpstr>
      <vt:lpstr>Figure 2.21 Chemical cross-linking of cis-1,4-butadiene through reaction with sulfur.</vt:lpstr>
      <vt:lpstr>Figure 2.22 Illustration of two types of physical cross-linking-chain entanglement and crystalline regions.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4th Ed Cpt 2</dc:title>
  <dc:creator>Charles</dc:creator>
  <cp:lastModifiedBy>Charles</cp:lastModifiedBy>
  <cp:revision>27</cp:revision>
  <dcterms:created xsi:type="dcterms:W3CDTF">2014-12-29T14:59:54Z</dcterms:created>
  <dcterms:modified xsi:type="dcterms:W3CDTF">2015-01-02T16:12:23Z</dcterms:modified>
</cp:coreProperties>
</file>