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256" r:id="rId3"/>
    <p:sldId id="270" r:id="rId4"/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69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2" autoAdjust="0"/>
    <p:restoredTop sz="94667" autoAdjust="0"/>
  </p:normalViewPr>
  <p:slideViewPr>
    <p:cSldViewPr snapToGrid="0" snapToObjects="1">
      <p:cViewPr varScale="1">
        <p:scale>
          <a:sx n="100" d="100"/>
          <a:sy n="100" d="100"/>
        </p:scale>
        <p:origin x="-23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Relationship Id="rId2" Type="http://schemas.openxmlformats.org/officeDocument/2006/relationships/image" Target="../media/image2.emf"/><Relationship Id="rId3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Relationship Id="rId2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Relationship Id="rId2" Type="http://schemas.openxmlformats.org/officeDocument/2006/relationships/image" Target="../media/image7.emf"/><Relationship Id="rId3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Relationship Id="rId2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image" Target="../media/image22.emf"/><Relationship Id="rId2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1" Type="http://schemas.openxmlformats.org/officeDocument/2006/relationships/image" Target="../media/image26.emf"/><Relationship Id="rId2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26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7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56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2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7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2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25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86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721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11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5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31435-601B-6744-8791-09A85601C104}" type="datetimeFigureOut">
              <a:rPr lang="en-US" smtClean="0"/>
              <a:t>03/03/16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22208-DA06-A042-93A6-E9F17E0D0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0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4" Type="http://schemas.openxmlformats.org/officeDocument/2006/relationships/image" Target="../media/image16.emf"/><Relationship Id="rId5" Type="http://schemas.openxmlformats.org/officeDocument/2006/relationships/oleObject" Target="../embeddings/oleObject13.bin"/><Relationship Id="rId6" Type="http://schemas.openxmlformats.org/officeDocument/2006/relationships/image" Target="../media/image17.emf"/><Relationship Id="rId7" Type="http://schemas.openxmlformats.org/officeDocument/2006/relationships/oleObject" Target="../embeddings/oleObject14.bin"/><Relationship Id="rId8" Type="http://schemas.openxmlformats.org/officeDocument/2006/relationships/image" Target="../media/image18.emf"/><Relationship Id="rId9" Type="http://schemas.openxmlformats.org/officeDocument/2006/relationships/oleObject" Target="../embeddings/oleObject15.bin"/><Relationship Id="rId10" Type="http://schemas.openxmlformats.org/officeDocument/2006/relationships/image" Target="../media/image19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4" Type="http://schemas.openxmlformats.org/officeDocument/2006/relationships/image" Target="../media/image20.emf"/><Relationship Id="rId5" Type="http://schemas.openxmlformats.org/officeDocument/2006/relationships/oleObject" Target="../embeddings/oleObject17.bin"/><Relationship Id="rId6" Type="http://schemas.openxmlformats.org/officeDocument/2006/relationships/image" Target="../media/image21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4" Type="http://schemas.openxmlformats.org/officeDocument/2006/relationships/image" Target="../media/image22.emf"/><Relationship Id="rId5" Type="http://schemas.openxmlformats.org/officeDocument/2006/relationships/oleObject" Target="../embeddings/oleObject19.bin"/><Relationship Id="rId6" Type="http://schemas.openxmlformats.org/officeDocument/2006/relationships/image" Target="../media/image23.emf"/><Relationship Id="rId7" Type="http://schemas.openxmlformats.org/officeDocument/2006/relationships/oleObject" Target="../embeddings/oleObject20.bin"/><Relationship Id="rId8" Type="http://schemas.openxmlformats.org/officeDocument/2006/relationships/image" Target="../media/image24.emf"/><Relationship Id="rId9" Type="http://schemas.openxmlformats.org/officeDocument/2006/relationships/oleObject" Target="../embeddings/oleObject21.bin"/><Relationship Id="rId10" Type="http://schemas.openxmlformats.org/officeDocument/2006/relationships/image" Target="../media/image25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4" Type="http://schemas.openxmlformats.org/officeDocument/2006/relationships/image" Target="../media/image26.e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27.e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28.emf"/><Relationship Id="rId9" Type="http://schemas.openxmlformats.org/officeDocument/2006/relationships/oleObject" Target="../embeddings/oleObject25.bin"/><Relationship Id="rId10" Type="http://schemas.openxmlformats.org/officeDocument/2006/relationships/image" Target="../media/image29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4" Type="http://schemas.openxmlformats.org/officeDocument/2006/relationships/image" Target="../media/image30.emf"/><Relationship Id="rId5" Type="http://schemas.openxmlformats.org/officeDocument/2006/relationships/oleObject" Target="../embeddings/oleObject27.bin"/><Relationship Id="rId6" Type="http://schemas.openxmlformats.org/officeDocument/2006/relationships/image" Target="../media/image31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4" Type="http://schemas.openxmlformats.org/officeDocument/2006/relationships/image" Target="../media/image32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emf"/><Relationship Id="rId7" Type="http://schemas.openxmlformats.org/officeDocument/2006/relationships/package" Target="../embeddings/Microsoft_Word_Document1.docx"/><Relationship Id="rId8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7.emf"/><Relationship Id="rId7" Type="http://schemas.openxmlformats.org/officeDocument/2006/relationships/package" Target="../embeddings/Microsoft_Word_Document2.docx"/><Relationship Id="rId8" Type="http://schemas.openxmlformats.org/officeDocument/2006/relationships/image" Target="../media/image8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9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10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11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12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13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14.emf"/><Relationship Id="rId7" Type="http://schemas.openxmlformats.org/officeDocument/2006/relationships/oleObject" Target="../embeddings/oleObject11.bin"/><Relationship Id="rId8" Type="http://schemas.openxmlformats.org/officeDocument/2006/relationships/image" Target="../media/image15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86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Optimum Resolution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362309"/>
              </p:ext>
            </p:extLst>
          </p:nvPr>
        </p:nvGraphicFramePr>
        <p:xfrm>
          <a:off x="1822450" y="1697810"/>
          <a:ext cx="54991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Equation" r:id="rId3" imgW="5499100" imgH="876300" progId="Equation.3">
                  <p:embed/>
                </p:oleObj>
              </mc:Choice>
              <mc:Fallback>
                <p:oleObj name="Equation" r:id="rId3" imgW="5499100" imgH="876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2450" y="1697810"/>
                        <a:ext cx="54991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148505"/>
              </p:ext>
            </p:extLst>
          </p:nvPr>
        </p:nvGraphicFramePr>
        <p:xfrm>
          <a:off x="3409950" y="2984500"/>
          <a:ext cx="232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Equation" r:id="rId5" imgW="2324100" imgH="889000" progId="Equation.3">
                  <p:embed/>
                </p:oleObj>
              </mc:Choice>
              <mc:Fallback>
                <p:oleObj name="Equation" r:id="rId5" imgW="2324100" imgH="889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9950" y="2984500"/>
                        <a:ext cx="23241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337118"/>
              </p:ext>
            </p:extLst>
          </p:nvPr>
        </p:nvGraphicFramePr>
        <p:xfrm>
          <a:off x="3409950" y="2984500"/>
          <a:ext cx="232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7" imgW="2324100" imgH="889000" progId="Equation.3">
                  <p:embed/>
                </p:oleObj>
              </mc:Choice>
              <mc:Fallback>
                <p:oleObj name="Equation" r:id="rId7" imgW="2324100" imgH="889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09950" y="2984500"/>
                        <a:ext cx="23241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653280"/>
              </p:ext>
            </p:extLst>
          </p:nvPr>
        </p:nvGraphicFramePr>
        <p:xfrm>
          <a:off x="2247320" y="4335265"/>
          <a:ext cx="4787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9" imgW="4787900" imgH="889000" progId="Equation.3">
                  <p:embed/>
                </p:oleObj>
              </mc:Choice>
              <mc:Fallback>
                <p:oleObj name="Equation" r:id="rId9" imgW="4787900" imgH="889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47320" y="4335265"/>
                        <a:ext cx="47879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3539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250319"/>
              </p:ext>
            </p:extLst>
          </p:nvPr>
        </p:nvGraphicFramePr>
        <p:xfrm>
          <a:off x="3536950" y="1911390"/>
          <a:ext cx="2070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Equation" r:id="rId3" imgW="2070100" imgH="1003300" progId="Equation.3">
                  <p:embed/>
                </p:oleObj>
              </mc:Choice>
              <mc:Fallback>
                <p:oleObj name="Equation" r:id="rId3" imgW="2070100" imgH="1003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36950" y="1911390"/>
                        <a:ext cx="2070100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767926"/>
              </p:ext>
            </p:extLst>
          </p:nvPr>
        </p:nvGraphicFramePr>
        <p:xfrm>
          <a:off x="3721100" y="3121305"/>
          <a:ext cx="17018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Equation" r:id="rId5" imgW="1701800" imgH="1054100" progId="Equation.DSMT4">
                  <p:embed/>
                </p:oleObj>
              </mc:Choice>
              <mc:Fallback>
                <p:oleObj name="Equation" r:id="rId5" imgW="1701800" imgH="1054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1100" y="3121305"/>
                        <a:ext cx="17018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1532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Rundown </a:t>
            </a:r>
            <a:r>
              <a:rPr lang="en-US" smtClean="0"/>
              <a:t>Frequency Resolution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 </a:t>
            </a:r>
          </a:p>
          <a:p>
            <a:r>
              <a:rPr lang="en-GB" dirty="0"/>
              <a:t>Time			 			</a:t>
            </a:r>
            <a:r>
              <a:rPr lang="en-GB" dirty="0" smtClean="0"/>
              <a:t>		</a:t>
            </a:r>
            <a:r>
              <a:rPr lang="en-GB" i="1" dirty="0" smtClean="0"/>
              <a:t>N</a:t>
            </a:r>
            <a:r>
              <a:rPr lang="en-GB" i="1" dirty="0"/>
              <a:t>		 </a:t>
            </a:r>
            <a:endParaRPr lang="en-GB" dirty="0"/>
          </a:p>
          <a:p>
            <a:r>
              <a:rPr lang="en-GB" dirty="0"/>
              <a:t>(</a:t>
            </a:r>
            <a:r>
              <a:rPr lang="en-GB" dirty="0" err="1"/>
              <a:t>secs</a:t>
            </a:r>
            <a:r>
              <a:rPr lang="en-GB" dirty="0"/>
              <a:t>)						</a:t>
            </a:r>
            <a:r>
              <a:rPr lang="en-GB" dirty="0" smtClean="0"/>
              <a:t>		(</a:t>
            </a:r>
            <a:r>
              <a:rPr lang="en-GB" dirty="0"/>
              <a:t>revs)		(Hz)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10			</a:t>
            </a:r>
            <a:r>
              <a:rPr lang="en-GB" dirty="0" smtClean="0"/>
              <a:t>	0.23</a:t>
            </a:r>
            <a:r>
              <a:rPr lang="en-GB" dirty="0"/>
              <a:t>			</a:t>
            </a:r>
            <a:r>
              <a:rPr lang="en-GB" dirty="0" smtClean="0"/>
              <a:t>	15</a:t>
            </a:r>
            <a:r>
              <a:rPr lang="en-GB" dirty="0"/>
              <a:t>		</a:t>
            </a:r>
            <a:r>
              <a:rPr lang="en-GB" dirty="0" smtClean="0"/>
              <a:t>	3.4</a:t>
            </a:r>
            <a:endParaRPr lang="en-GB" dirty="0"/>
          </a:p>
          <a:p>
            <a:r>
              <a:rPr lang="en-GB" dirty="0"/>
              <a:t>50			</a:t>
            </a:r>
            <a:r>
              <a:rPr lang="en-GB" dirty="0" smtClean="0"/>
              <a:t>	0.046</a:t>
            </a:r>
            <a:r>
              <a:rPr lang="en-GB" dirty="0"/>
              <a:t>			</a:t>
            </a:r>
            <a:r>
              <a:rPr lang="en-GB" dirty="0" smtClean="0"/>
              <a:t>	33</a:t>
            </a:r>
            <a:r>
              <a:rPr lang="en-GB" dirty="0"/>
              <a:t>		</a:t>
            </a:r>
            <a:r>
              <a:rPr lang="en-GB" dirty="0" smtClean="0"/>
              <a:t>	1.5</a:t>
            </a:r>
            <a:endParaRPr lang="en-GB" dirty="0"/>
          </a:p>
          <a:p>
            <a:r>
              <a:rPr lang="en-GB" dirty="0"/>
              <a:t>100			0.023			</a:t>
            </a:r>
            <a:r>
              <a:rPr lang="en-GB" dirty="0" smtClean="0"/>
              <a:t>	47</a:t>
            </a:r>
            <a:r>
              <a:rPr lang="en-GB" dirty="0"/>
              <a:t>		</a:t>
            </a:r>
            <a:r>
              <a:rPr lang="en-GB" dirty="0" smtClean="0"/>
              <a:t>	1.1</a:t>
            </a:r>
            <a:endParaRPr lang="en-GB" dirty="0"/>
          </a:p>
          <a:p>
            <a:r>
              <a:rPr lang="en-GB" dirty="0"/>
              <a:t>500			0.0046			104		0.48</a:t>
            </a:r>
          </a:p>
          <a:p>
            <a:r>
              <a:rPr lang="en-GB" dirty="0"/>
              <a:t>1000			0.0023			147		0.34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553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Response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497221"/>
              </p:ext>
            </p:extLst>
          </p:nvPr>
        </p:nvGraphicFramePr>
        <p:xfrm>
          <a:off x="2076450" y="1803400"/>
          <a:ext cx="49911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" name="Equation" r:id="rId3" imgW="4991100" imgH="965200" progId="Equation.3">
                  <p:embed/>
                </p:oleObj>
              </mc:Choice>
              <mc:Fallback>
                <p:oleObj name="Equation" r:id="rId3" imgW="4991100" imgH="965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6450" y="1803400"/>
                        <a:ext cx="49911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500152"/>
              </p:ext>
            </p:extLst>
          </p:nvPr>
        </p:nvGraphicFramePr>
        <p:xfrm>
          <a:off x="2132505" y="3092450"/>
          <a:ext cx="1854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Equation" r:id="rId5" imgW="1854200" imgH="673100" progId="Equation.3">
                  <p:embed/>
                </p:oleObj>
              </mc:Choice>
              <mc:Fallback>
                <p:oleObj name="Equation" r:id="rId5" imgW="1854200" imgH="673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2505" y="3092450"/>
                        <a:ext cx="18542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862369"/>
              </p:ext>
            </p:extLst>
          </p:nvPr>
        </p:nvGraphicFramePr>
        <p:xfrm>
          <a:off x="2145770" y="4083590"/>
          <a:ext cx="2451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" name="Equation" r:id="rId7" imgW="2451100" imgH="584200" progId="Equation.3">
                  <p:embed/>
                </p:oleObj>
              </mc:Choice>
              <mc:Fallback>
                <p:oleObj name="Equation" r:id="rId7" imgW="2451100" imgH="584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5770" y="4083590"/>
                        <a:ext cx="24511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131653"/>
              </p:ext>
            </p:extLst>
          </p:nvPr>
        </p:nvGraphicFramePr>
        <p:xfrm>
          <a:off x="2176985" y="4967940"/>
          <a:ext cx="241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" name="Equation" r:id="rId9" imgW="241300" imgH="431800" progId="Equation.3">
                  <p:embed/>
                </p:oleObj>
              </mc:Choice>
              <mc:Fallback>
                <p:oleObj name="Equation" r:id="rId9" imgW="2413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76985" y="4967940"/>
                        <a:ext cx="241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170549" y="4883765"/>
            <a:ext cx="58881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 smtClean="0"/>
              <a:t>  is </a:t>
            </a:r>
            <a:r>
              <a:rPr lang="en-GB" sz="3000" dirty="0"/>
              <a:t>the damping ratio (i.e. the fraction of critical damping).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685804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Response(2)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897803"/>
              </p:ext>
            </p:extLst>
          </p:nvPr>
        </p:nvGraphicFramePr>
        <p:xfrm>
          <a:off x="2501900" y="1620465"/>
          <a:ext cx="4140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name="Equation" r:id="rId3" imgW="4140200" imgH="546100" progId="Equation.3">
                  <p:embed/>
                </p:oleObj>
              </mc:Choice>
              <mc:Fallback>
                <p:oleObj name="Equation" r:id="rId3" imgW="4140200" imgH="546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1900" y="1620465"/>
                        <a:ext cx="4140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35332"/>
              </p:ext>
            </p:extLst>
          </p:nvPr>
        </p:nvGraphicFramePr>
        <p:xfrm>
          <a:off x="2279650" y="2676255"/>
          <a:ext cx="4584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Equation" r:id="rId5" imgW="4584700" imgH="558800" progId="Equation.3">
                  <p:embed/>
                </p:oleObj>
              </mc:Choice>
              <mc:Fallback>
                <p:oleObj name="Equation" r:id="rId5" imgW="45847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9650" y="2676255"/>
                        <a:ext cx="4584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685236"/>
              </p:ext>
            </p:extLst>
          </p:nvPr>
        </p:nvGraphicFramePr>
        <p:xfrm>
          <a:off x="1143000" y="3447450"/>
          <a:ext cx="68580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Equation" r:id="rId7" imgW="9347200" imgH="1524000" progId="Equation.3">
                  <p:embed/>
                </p:oleObj>
              </mc:Choice>
              <mc:Fallback>
                <p:oleObj name="Equation" r:id="rId7" imgW="9347200" imgH="152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000" y="3447450"/>
                        <a:ext cx="68580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864295"/>
              </p:ext>
            </p:extLst>
          </p:nvPr>
        </p:nvGraphicFramePr>
        <p:xfrm>
          <a:off x="3175005" y="4731840"/>
          <a:ext cx="25400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9" imgW="2540000" imgH="673100" progId="Equation.3">
                  <p:embed/>
                </p:oleObj>
              </mc:Choice>
              <mc:Fallback>
                <p:oleObj name="Equation" r:id="rId9" imgW="2540000" imgH="673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75005" y="4731840"/>
                        <a:ext cx="25400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7030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Response(3)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394707"/>
              </p:ext>
            </p:extLst>
          </p:nvPr>
        </p:nvGraphicFramePr>
        <p:xfrm>
          <a:off x="2584450" y="2950580"/>
          <a:ext cx="3975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3" imgW="3975100" imgH="482600" progId="Equation.3">
                  <p:embed/>
                </p:oleObj>
              </mc:Choice>
              <mc:Fallback>
                <p:oleObj name="Equation" r:id="rId3" imgW="39751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4450" y="2950580"/>
                        <a:ext cx="3975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823123" y="1521101"/>
            <a:ext cx="7596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/>
              <a:t>If we consider now the time required for the response to be within 1% of the steady state value </a:t>
            </a:r>
            <a:r>
              <a:rPr lang="en-GB" sz="3000" dirty="0" smtClean="0"/>
              <a:t>then</a:t>
            </a:r>
          </a:p>
          <a:p>
            <a:endParaRPr lang="en-GB" sz="3000" dirty="0"/>
          </a:p>
          <a:p>
            <a:endParaRPr lang="en-GB" sz="3000" dirty="0" smtClean="0"/>
          </a:p>
          <a:p>
            <a:r>
              <a:rPr lang="en-GB" sz="3000" dirty="0" smtClean="0"/>
              <a:t>In general</a:t>
            </a:r>
            <a:endParaRPr lang="en-GB" sz="3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440086"/>
              </p:ext>
            </p:extLst>
          </p:nvPr>
        </p:nvGraphicFramePr>
        <p:xfrm>
          <a:off x="876300" y="4357116"/>
          <a:ext cx="73914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5" imgW="7391400" imgH="1130300" progId="Equation.3">
                  <p:embed/>
                </p:oleObj>
              </mc:Choice>
              <mc:Fallback>
                <p:oleObj name="Equation" r:id="rId5" imgW="7391400" imgH="1130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6300" y="4357116"/>
                        <a:ext cx="73914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9538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displacement of the rotor may be written as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Using </a:t>
            </a:r>
            <a:r>
              <a:rPr lang="en-GB" dirty="0"/>
              <a:t>the convolution theorem, the Fourier Transform of this equation can be readily </a:t>
            </a:r>
            <a:r>
              <a:rPr lang="en-GB" dirty="0" smtClean="0"/>
              <a:t>formed.  </a:t>
            </a:r>
            <a:r>
              <a:rPr lang="en-GB" dirty="0"/>
              <a:t>Knowing the Fourier Transforms </a:t>
            </a:r>
            <a:r>
              <a:rPr lang="en-GB" i="1" dirty="0"/>
              <a:t>Y</a:t>
            </a:r>
            <a:r>
              <a:rPr lang="en-GB" dirty="0"/>
              <a:t> and </a:t>
            </a:r>
            <a:r>
              <a:rPr lang="en-GB" i="1" dirty="0"/>
              <a:t>F</a:t>
            </a:r>
            <a:r>
              <a:rPr lang="en-GB" dirty="0"/>
              <a:t>, the function </a:t>
            </a:r>
            <a:r>
              <a:rPr lang="en-GB" i="1" dirty="0"/>
              <a:t>H</a:t>
            </a:r>
            <a:r>
              <a:rPr lang="en-GB" dirty="0"/>
              <a:t> is readily calculated</a:t>
            </a:r>
            <a:r>
              <a:rPr lang="en-GB"/>
              <a:t>. 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821585"/>
              </p:ext>
            </p:extLst>
          </p:nvPr>
        </p:nvGraphicFramePr>
        <p:xfrm>
          <a:off x="1003300" y="2228220"/>
          <a:ext cx="7137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3" imgW="7137400" imgH="990600" progId="Equation.3">
                  <p:embed/>
                </p:oleObj>
              </mc:Choice>
              <mc:Fallback>
                <p:oleObj name="Equation" r:id="rId3" imgW="7137400" imgH="990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3300" y="2228220"/>
                        <a:ext cx="71374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598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2078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4888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4060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713766"/>
              </p:ext>
            </p:extLst>
          </p:nvPr>
        </p:nvGraphicFramePr>
        <p:xfrm>
          <a:off x="3278188" y="1530350"/>
          <a:ext cx="37941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3" imgW="1270000" imgH="203200" progId="Equation.DSMT4">
                  <p:embed/>
                </p:oleObj>
              </mc:Choice>
              <mc:Fallback>
                <p:oleObj name="Equation" r:id="rId3" imgW="12700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8188" y="1530350"/>
                        <a:ext cx="379412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84945"/>
              </p:ext>
            </p:extLst>
          </p:nvPr>
        </p:nvGraphicFramePr>
        <p:xfrm>
          <a:off x="1342050" y="3022600"/>
          <a:ext cx="6248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5" imgW="2082800" imgH="203200" progId="Equation.DSMT4">
                  <p:embed/>
                </p:oleObj>
              </mc:Choice>
              <mc:Fallback>
                <p:oleObj name="Equation" r:id="rId5" imgW="20828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2050" y="3022600"/>
                        <a:ext cx="6248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069521"/>
              </p:ext>
            </p:extLst>
          </p:nvPr>
        </p:nvGraphicFramePr>
        <p:xfrm>
          <a:off x="98497" y="4445002"/>
          <a:ext cx="8963950" cy="863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Document" r:id="rId7" imgW="5270500" imgH="508000" progId="Word.Document.12">
                  <p:embed/>
                </p:oleObj>
              </mc:Choice>
              <mc:Fallback>
                <p:oleObj name="Document" r:id="rId7" imgW="5270500" imgH="508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497" y="4445002"/>
                        <a:ext cx="8963950" cy="863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92200" y="660400"/>
            <a:ext cx="61087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Presentation Formats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19100" y="2286000"/>
            <a:ext cx="840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This may be converted to frequency domain</a:t>
            </a:r>
            <a:endParaRPr lang="en-US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3721100" y="5689600"/>
            <a:ext cx="38693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Fourier pair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349356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Carpet Plot</a:t>
            </a:r>
            <a:endParaRPr lang="en-US" dirty="0"/>
          </a:p>
        </p:txBody>
      </p:sp>
      <p:pic>
        <p:nvPicPr>
          <p:cNvPr id="4" name="Content Placeholder 3" descr="Fig2-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55743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ure2p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457200" y="953655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001086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ure2p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555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Transformed Plot</a:t>
            </a:r>
            <a:endParaRPr lang="en-US" dirty="0"/>
          </a:p>
        </p:txBody>
      </p:sp>
      <p:pic>
        <p:nvPicPr>
          <p:cNvPr id="4" name="Content Placeholder 3" descr="fig2-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5" r="-18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6543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5" r="-18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987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1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5" r="-18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0560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g2-1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5" r="-18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71579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1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6090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Damped Decay</a:t>
            </a:r>
            <a:endParaRPr lang="en-US" dirty="0"/>
          </a:p>
        </p:txBody>
      </p:sp>
      <p:pic>
        <p:nvPicPr>
          <p:cNvPr id="4" name="Content Placeholder 3" descr="Fig2-1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0311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1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226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Fig2-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749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Orbit Shapes</a:t>
            </a:r>
            <a:endParaRPr lang="en-US" dirty="0"/>
          </a:p>
        </p:txBody>
      </p:sp>
      <p:pic>
        <p:nvPicPr>
          <p:cNvPr id="4" name="Content Placeholder 3" descr="Fig2-1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00218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Polar Plots</a:t>
            </a:r>
            <a:endParaRPr lang="en-US"/>
          </a:p>
        </p:txBody>
      </p:sp>
      <p:pic>
        <p:nvPicPr>
          <p:cNvPr id="4" name="Content Placeholder 3" descr="Fig2-1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86" r="-14086"/>
          <a:stretch>
            <a:fillRect/>
          </a:stretch>
        </p:blipFill>
        <p:spPr>
          <a:xfrm>
            <a:off x="457200" y="1600200"/>
            <a:ext cx="8229600" cy="4806950"/>
          </a:xfrm>
        </p:spPr>
      </p:pic>
    </p:spTree>
    <p:extLst>
      <p:ext uri="{BB962C8B-B14F-4D97-AF65-F5344CB8AC3E}">
        <p14:creationId xmlns:p14="http://schemas.microsoft.com/office/powerpoint/2010/main" val="8706712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991" y="0"/>
            <a:ext cx="5868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8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2-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7996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Fast Fourier Transform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977109"/>
              </p:ext>
            </p:extLst>
          </p:nvPr>
        </p:nvGraphicFramePr>
        <p:xfrm>
          <a:off x="2432050" y="1726095"/>
          <a:ext cx="4279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quation" r:id="rId3" imgW="4279900" imgH="889000" progId="Equation.3">
                  <p:embed/>
                </p:oleObj>
              </mc:Choice>
              <mc:Fallback>
                <p:oleObj name="Equation" r:id="rId3" imgW="4279900" imgH="889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2050" y="1726095"/>
                        <a:ext cx="42799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743326"/>
              </p:ext>
            </p:extLst>
          </p:nvPr>
        </p:nvGraphicFramePr>
        <p:xfrm>
          <a:off x="2705100" y="3028950"/>
          <a:ext cx="3733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5" imgW="3733800" imgH="800100" progId="Equation.3">
                  <p:embed/>
                </p:oleObj>
              </mc:Choice>
              <mc:Fallback>
                <p:oleObj name="Equation" r:id="rId5" imgW="3733800" imgH="800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5100" y="3028950"/>
                        <a:ext cx="37338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001100"/>
              </p:ext>
            </p:extLst>
          </p:nvPr>
        </p:nvGraphicFramePr>
        <p:xfrm>
          <a:off x="1887538" y="4318998"/>
          <a:ext cx="5270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Document" r:id="rId7" imgW="5270500" imgH="901700" progId="Word.Document.12">
                  <p:embed/>
                </p:oleObj>
              </mc:Choice>
              <mc:Fallback>
                <p:oleObj name="Document" r:id="rId7" imgW="5270500" imgH="901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7538" y="4318998"/>
                        <a:ext cx="5270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605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Variations influencing machines</a:t>
            </a:r>
            <a:r>
              <a:rPr lang="en-GB" dirty="0"/>
              <a:t/>
            </a:r>
            <a:br>
              <a:rPr lang="en-GB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350819" y="1177636"/>
            <a:ext cx="54956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000" dirty="0"/>
              <a:t>ambient temperature</a:t>
            </a:r>
          </a:p>
          <a:p>
            <a:pPr lvl="0"/>
            <a:r>
              <a:rPr lang="en-GB" sz="3000" dirty="0"/>
              <a:t>water level in the condenser</a:t>
            </a:r>
          </a:p>
          <a:p>
            <a:pPr lvl="0"/>
            <a:r>
              <a:rPr lang="en-GB" sz="3000" dirty="0"/>
              <a:t>steam temperature</a:t>
            </a:r>
          </a:p>
          <a:p>
            <a:pPr lvl="0"/>
            <a:r>
              <a:rPr lang="en-GB" sz="3000" dirty="0"/>
              <a:t>Steam pressure</a:t>
            </a:r>
          </a:p>
          <a:p>
            <a:pPr lvl="0"/>
            <a:r>
              <a:rPr lang="en-GB" sz="3000" dirty="0"/>
              <a:t>variations in power supplied</a:t>
            </a:r>
          </a:p>
          <a:p>
            <a:pPr lvl="0"/>
            <a:r>
              <a:rPr lang="en-GB" sz="3000" dirty="0"/>
              <a:t>variations in reactive power</a:t>
            </a:r>
          </a:p>
          <a:p>
            <a:pPr lvl="0"/>
            <a:r>
              <a:rPr lang="en-GB" sz="3000" dirty="0"/>
              <a:t>rotor and stator cooling operation</a:t>
            </a:r>
          </a:p>
          <a:p>
            <a:pPr lvl="0"/>
            <a:r>
              <a:rPr lang="en-GB" sz="3000" dirty="0"/>
              <a:t>rotor current settings </a:t>
            </a:r>
          </a:p>
        </p:txBody>
      </p:sp>
    </p:spTree>
    <p:extLst>
      <p:ext uri="{BB962C8B-B14F-4D97-AF65-F5344CB8AC3E}">
        <p14:creationId xmlns:p14="http://schemas.microsoft.com/office/powerpoint/2010/main" val="3052299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the 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6709"/>
          </a:xfrm>
        </p:spPr>
        <p:txBody>
          <a:bodyPr/>
          <a:lstStyle/>
          <a:p>
            <a:r>
              <a:rPr lang="en-GB" dirty="0"/>
              <a:t>To resolve these issues consider the set of data points .  The first step is take averages  and use these to calculate the variance matrix as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077401"/>
              </p:ext>
            </p:extLst>
          </p:nvPr>
        </p:nvGraphicFramePr>
        <p:xfrm>
          <a:off x="209550" y="3898845"/>
          <a:ext cx="8724900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3" imgW="8724900" imgH="1854200" progId="Equation.3">
                  <p:embed/>
                </p:oleObj>
              </mc:Choice>
              <mc:Fallback>
                <p:oleObj name="Equation" r:id="rId3" imgW="8724900" imgH="1854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550" y="3898845"/>
                        <a:ext cx="8724900" cy="185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9070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702759"/>
              </p:ext>
            </p:extLst>
          </p:nvPr>
        </p:nvGraphicFramePr>
        <p:xfrm>
          <a:off x="3797300" y="1711675"/>
          <a:ext cx="154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Equation" r:id="rId3" imgW="1549400" imgH="317500" progId="Equation.3">
                  <p:embed/>
                </p:oleObj>
              </mc:Choice>
              <mc:Fallback>
                <p:oleObj name="Equation" r:id="rId3" imgW="15494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7300" y="1711675"/>
                        <a:ext cx="154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718648"/>
              </p:ext>
            </p:extLst>
          </p:nvPr>
        </p:nvGraphicFramePr>
        <p:xfrm>
          <a:off x="2654300" y="2317765"/>
          <a:ext cx="38354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Equation" r:id="rId5" imgW="3835400" imgH="1460500" progId="Equation.3">
                  <p:embed/>
                </p:oleObj>
              </mc:Choice>
              <mc:Fallback>
                <p:oleObj name="Equation" r:id="rId5" imgW="3835400" imgH="1460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4300" y="2317765"/>
                        <a:ext cx="3835400" cy="146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511675"/>
              </p:ext>
            </p:extLst>
          </p:nvPr>
        </p:nvGraphicFramePr>
        <p:xfrm>
          <a:off x="1714500" y="4207110"/>
          <a:ext cx="5715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Equation" r:id="rId7" imgW="5715000" imgH="1168400" progId="Equation.3">
                  <p:embed/>
                </p:oleObj>
              </mc:Choice>
              <mc:Fallback>
                <p:oleObj name="Equation" r:id="rId7" imgW="5715000" imgH="1168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14500" y="4207110"/>
                        <a:ext cx="5715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160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 Analysis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881100"/>
              </p:ext>
            </p:extLst>
          </p:nvPr>
        </p:nvGraphicFramePr>
        <p:xfrm>
          <a:off x="4006850" y="1466910"/>
          <a:ext cx="1130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3" imgW="1130300" imgH="876300" progId="Equation.3">
                  <p:embed/>
                </p:oleObj>
              </mc:Choice>
              <mc:Fallback>
                <p:oleObj name="Equation" r:id="rId3" imgW="1130300" imgH="876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6850" y="1466910"/>
                        <a:ext cx="11303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693909"/>
              </p:ext>
            </p:extLst>
          </p:nvPr>
        </p:nvGraphicFramePr>
        <p:xfrm>
          <a:off x="3651250" y="2606985"/>
          <a:ext cx="1841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5" imgW="1841500" imgH="558800" progId="Equation.3">
                  <p:embed/>
                </p:oleObj>
              </mc:Choice>
              <mc:Fallback>
                <p:oleObj name="Equation" r:id="rId5" imgW="18415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1250" y="2606985"/>
                        <a:ext cx="1841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974562"/>
              </p:ext>
            </p:extLst>
          </p:nvPr>
        </p:nvGraphicFramePr>
        <p:xfrm>
          <a:off x="3714750" y="3480935"/>
          <a:ext cx="1714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Equation" r:id="rId7" imgW="1714500" imgH="889000" progId="Equation.3">
                  <p:embed/>
                </p:oleObj>
              </mc:Choice>
              <mc:Fallback>
                <p:oleObj name="Equation" r:id="rId7" imgW="1714500" imgH="889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4750" y="3480935"/>
                        <a:ext cx="17145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00545" y="4479811"/>
            <a:ext cx="76661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/>
              <a:t>In this context it is rather more meaningful to express the sampling interval in terms of the numbers of shaft rotations, </a:t>
            </a:r>
            <a:r>
              <a:rPr lang="en-GB" sz="3000" i="1" dirty="0"/>
              <a:t>N</a:t>
            </a:r>
            <a:r>
              <a:rPr lang="en-GB" sz="3000" dirty="0"/>
              <a:t>, then the decrease in speed during this interval is given by</a:t>
            </a:r>
          </a:p>
        </p:txBody>
      </p:sp>
    </p:spTree>
    <p:extLst>
      <p:ext uri="{BB962C8B-B14F-4D97-AF65-F5344CB8AC3E}">
        <p14:creationId xmlns:p14="http://schemas.microsoft.com/office/powerpoint/2010/main" val="1979991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223</Words>
  <Application>Microsoft Macintosh PowerPoint</Application>
  <PresentationFormat>On-screen Show (4:3)</PresentationFormat>
  <Paragraphs>48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Office Theme</vt:lpstr>
      <vt:lpstr>MathType 6.0 Equation</vt:lpstr>
      <vt:lpstr>Document</vt:lpstr>
      <vt:lpstr>Equation</vt:lpstr>
      <vt:lpstr>Chapter 2</vt:lpstr>
      <vt:lpstr>PowerPoint Presentation</vt:lpstr>
      <vt:lpstr>PowerPoint Presentation</vt:lpstr>
      <vt:lpstr>PowerPoint Presentation</vt:lpstr>
      <vt:lpstr>Fast Fourier Transform</vt:lpstr>
      <vt:lpstr>Variations influencing machines </vt:lpstr>
      <vt:lpstr>Analyzing the plot</vt:lpstr>
      <vt:lpstr>PowerPoint Presentation</vt:lpstr>
      <vt:lpstr>Transient Analysis</vt:lpstr>
      <vt:lpstr>Optimum Resolution</vt:lpstr>
      <vt:lpstr>PowerPoint Presentation</vt:lpstr>
      <vt:lpstr>Rundown Frequency Resolution</vt:lpstr>
      <vt:lpstr>System Response</vt:lpstr>
      <vt:lpstr>System Response(2)</vt:lpstr>
      <vt:lpstr>System Response(3)</vt:lpstr>
      <vt:lpstr>General Response</vt:lpstr>
      <vt:lpstr>PowerPoint Presentation</vt:lpstr>
      <vt:lpstr>PowerPoint Presentation</vt:lpstr>
      <vt:lpstr>PowerPoint Presentation</vt:lpstr>
      <vt:lpstr>Typical Carpet Plot</vt:lpstr>
      <vt:lpstr>PowerPoint Presentation</vt:lpstr>
      <vt:lpstr>PowerPoint Presentation</vt:lpstr>
      <vt:lpstr>Transformed Plot</vt:lpstr>
      <vt:lpstr>PowerPoint Presentation</vt:lpstr>
      <vt:lpstr>PowerPoint Presentation</vt:lpstr>
      <vt:lpstr>PowerPoint Presentation</vt:lpstr>
      <vt:lpstr>PowerPoint Presentation</vt:lpstr>
      <vt:lpstr>Damped Decay</vt:lpstr>
      <vt:lpstr>PowerPoint Presentation</vt:lpstr>
      <vt:lpstr>Orbit Shapes</vt:lpstr>
      <vt:lpstr>Polar Plots</vt:lpstr>
      <vt:lpstr>PowerPoint Presentation</vt:lpstr>
    </vt:vector>
  </TitlesOfParts>
  <Company>Bodmans Barn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Arthur Lees</dc:creator>
  <cp:lastModifiedBy>Arthur Lees</cp:lastModifiedBy>
  <cp:revision>19</cp:revision>
  <dcterms:created xsi:type="dcterms:W3CDTF">2016-01-27T17:19:59Z</dcterms:created>
  <dcterms:modified xsi:type="dcterms:W3CDTF">2016-03-03T14:03:48Z</dcterms:modified>
</cp:coreProperties>
</file>