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wav" ContentType="audio/wav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0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71" r:id="rId11"/>
    <p:sldId id="265" r:id="rId12"/>
    <p:sldId id="266" r:id="rId13"/>
    <p:sldId id="267" r:id="rId14"/>
    <p:sldId id="268" r:id="rId15"/>
    <p:sldId id="269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7" d="100"/>
          <a:sy n="97" d="100"/>
        </p:scale>
        <p:origin x="-10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image" Target="../media/image10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C166B-1451-4258-BA91-976191DEA18A}" type="datetimeFigureOut">
              <a:rPr lang="en-US" smtClean="0"/>
              <a:t>10/8/2014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FF9726-E116-47D2-B62D-3D4C9F3964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84434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C166B-1451-4258-BA91-976191DEA18A}" type="datetimeFigureOut">
              <a:rPr lang="en-US" smtClean="0"/>
              <a:t>10/8/2014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FF9726-E116-47D2-B62D-3D4C9F3964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00952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C166B-1451-4258-BA91-976191DEA18A}" type="datetimeFigureOut">
              <a:rPr lang="en-US" smtClean="0"/>
              <a:t>10/8/2014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FF9726-E116-47D2-B62D-3D4C9F3964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38335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C166B-1451-4258-BA91-976191DEA18A}" type="datetimeFigureOut">
              <a:rPr lang="en-US" smtClean="0"/>
              <a:t>10/8/2014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FF9726-E116-47D2-B62D-3D4C9F3964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38884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C166B-1451-4258-BA91-976191DEA18A}" type="datetimeFigureOut">
              <a:rPr lang="en-US" smtClean="0"/>
              <a:t>10/8/2014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FF9726-E116-47D2-B62D-3D4C9F3964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08530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C166B-1451-4258-BA91-976191DEA18A}" type="datetimeFigureOut">
              <a:rPr lang="en-US" smtClean="0"/>
              <a:t>10/8/2014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FF9726-E116-47D2-B62D-3D4C9F3964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90307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C166B-1451-4258-BA91-976191DEA18A}" type="datetimeFigureOut">
              <a:rPr lang="en-US" smtClean="0"/>
              <a:t>10/8/2014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FF9726-E116-47D2-B62D-3D4C9F3964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57168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C166B-1451-4258-BA91-976191DEA18A}" type="datetimeFigureOut">
              <a:rPr lang="en-US" smtClean="0"/>
              <a:t>10/8/2014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FF9726-E116-47D2-B62D-3D4C9F3964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33299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C166B-1451-4258-BA91-976191DEA18A}" type="datetimeFigureOut">
              <a:rPr lang="en-US" smtClean="0"/>
              <a:t>10/8/2014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FF9726-E116-47D2-B62D-3D4C9F3964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1824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C166B-1451-4258-BA91-976191DEA18A}" type="datetimeFigureOut">
              <a:rPr lang="en-US" smtClean="0"/>
              <a:t>10/8/2014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FF9726-E116-47D2-B62D-3D4C9F3964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1927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C166B-1451-4258-BA91-976191DEA18A}" type="datetimeFigureOut">
              <a:rPr lang="en-US" smtClean="0"/>
              <a:t>10/8/2014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FF9726-E116-47D2-B62D-3D4C9F3964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31056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7C166B-1451-4258-BA91-976191DEA18A}" type="datetimeFigureOut">
              <a:rPr lang="en-US" smtClean="0"/>
              <a:t>10/8/2014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FF9726-E116-47D2-B62D-3D4C9F3964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9725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11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10.wmf"/><Relationship Id="rId4" Type="http://schemas.openxmlformats.org/officeDocument/2006/relationships/oleObject" Target="../embeddings/oleObject1.bin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985682" y="3062749"/>
            <a:ext cx="7620640" cy="331470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5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77222" y="3062748"/>
            <a:ext cx="4229100" cy="3314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7579335" y="2585884"/>
            <a:ext cx="1080424" cy="338554"/>
          </a:xfrm>
          <a:prstGeom prst="rect">
            <a:avLst/>
          </a:prstGeom>
          <a:solidFill>
            <a:srgbClr val="C2D69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6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mbria" pitchFamily="18" charset="0"/>
                <a:ea typeface="MS Mincho" pitchFamily="49" charset="-128"/>
                <a:cs typeface="Times New Roman" pitchFamily="18" charset="0"/>
              </a:rPr>
              <a:t>CRC Press</a:t>
            </a: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985682" y="1295400"/>
            <a:ext cx="7643351" cy="738664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txBody>
          <a:bodyPr wrap="square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</a:rPr>
              <a:t>Soil </a:t>
            </a:r>
            <a:r>
              <a:rPr lang="en-US" sz="2400" b="1" dirty="0" smtClean="0">
                <a:solidFill>
                  <a:schemeClr val="bg1"/>
                </a:solidFill>
              </a:rPr>
              <a:t>Mechanics </a:t>
            </a:r>
            <a:r>
              <a:rPr lang="en-US" sz="2400" b="1" i="1" dirty="0" smtClean="0">
                <a:solidFill>
                  <a:schemeClr val="bg1"/>
                </a:solidFill>
              </a:rPr>
              <a:t>Fundamentals </a:t>
            </a:r>
          </a:p>
          <a:p>
            <a:r>
              <a:rPr lang="en-US" b="1" i="1" dirty="0" smtClean="0">
                <a:solidFill>
                  <a:schemeClr val="bg1"/>
                </a:solidFill>
              </a:rPr>
              <a:t>and </a:t>
            </a:r>
            <a:r>
              <a:rPr lang="en-US" b="1" i="1" dirty="0">
                <a:solidFill>
                  <a:schemeClr val="bg1"/>
                </a:solidFill>
              </a:rPr>
              <a:t>Applications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674216" y="1979037"/>
            <a:ext cx="495481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/>
              <a:t>2</a:t>
            </a:r>
            <a:r>
              <a:rPr lang="en-US" b="1" baseline="30000" dirty="0"/>
              <a:t>nd</a:t>
            </a:r>
            <a:r>
              <a:rPr lang="en-US" b="1" dirty="0"/>
              <a:t> Edition to Soil Mechanics </a:t>
            </a:r>
            <a:r>
              <a:rPr lang="en-US" b="1" dirty="0" smtClean="0"/>
              <a:t>Fundamentals,  2015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985682" y="2560022"/>
            <a:ext cx="4544834" cy="369332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txBody>
          <a:bodyPr wrap="non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altLang="en-US" b="1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Arial Black" pitchFamily="34" charset="0"/>
                <a:ea typeface="MS Mincho" pitchFamily="49" charset="-128"/>
                <a:cs typeface="Times New Roman" pitchFamily="18" charset="0"/>
              </a:rPr>
              <a:t>Isao Ishibashi • Hemanta Hazarika</a:t>
            </a:r>
            <a:endParaRPr kumimoji="0" lang="en-US" altLang="en-US" sz="5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985682" y="486695"/>
            <a:ext cx="7620640" cy="52322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chemeClr val="accent6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800" b="1" i="1" dirty="0" smtClean="0">
                <a:solidFill>
                  <a:srgbClr val="C0000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Sample animations in Teacher’s guide</a:t>
            </a:r>
            <a:endParaRPr lang="en-US" sz="2800" b="1" i="1" dirty="0">
              <a:solidFill>
                <a:srgbClr val="C0000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258099" y="2242968"/>
            <a:ext cx="29739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Click to begin sample demo.</a:t>
            </a:r>
            <a:endParaRPr lang="en-US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62532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8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3500"/>
                            </p:stCondLst>
                            <p:childTnLst>
                              <p:par>
                                <p:cTn id="12" presetID="16" presetClass="entr" presetSubtype="21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65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8000"/>
                            </p:stCondLst>
                            <p:childTnLst>
                              <p:par>
                                <p:cTn id="20" presetID="2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9500"/>
                            </p:stCondLst>
                            <p:childTnLst>
                              <p:par>
                                <p:cTn id="24" presetID="16" presetClass="entr" presetSubtype="21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1000"/>
                            </p:stCondLst>
                            <p:childTnLst>
                              <p:par>
                                <p:cTn id="2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3000"/>
                            </p:stCondLst>
                            <p:childTnLst>
                              <p:par>
                                <p:cTn id="32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4" dur="2000"/>
                                        <p:tgtEl>
                                          <p:spTgt spid="10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5000"/>
                            </p:stCondLst>
                            <p:childTnLst>
                              <p:par>
                                <p:cTn id="36" presetID="16" presetClass="exit" presetSubtype="21" fill="hold" grpId="1" nodeType="after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3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8000"/>
                            </p:stCondLst>
                            <p:childTnLst>
                              <p:par>
                                <p:cTn id="40" presetID="16" presetClass="exit" presetSubtype="21" fill="hold" grpId="1" nodeType="after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4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9500"/>
                            </p:stCondLst>
                            <p:childTnLst>
                              <p:par>
                                <p:cTn id="44" presetID="53" presetClass="exit" presetSubtype="32" fill="hold" grpId="1" nodeType="afterEffect">
                                  <p:stCondLst>
                                    <p:cond delay="500"/>
                                  </p:stCondLst>
                                  <p:childTnLst>
                                    <p:anim calcmode="lin" valueType="num">
                                      <p:cBhvr>
                                        <p:cTn id="45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1000"/>
                            </p:stCondLst>
                            <p:childTnLst>
                              <p:par>
                                <p:cTn id="50" presetID="53" presetClass="exit" presetSubtype="32" fill="hold" grpId="1" nodeType="afterEffect">
                                  <p:stCondLst>
                                    <p:cond delay="500"/>
                                  </p:stCondLst>
                                  <p:childTnLst>
                                    <p:anim calcmode="lin" valueType="num">
                                      <p:cBhvr>
                                        <p:cTn id="51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22500"/>
                            </p:stCondLst>
                            <p:childTnLst>
                              <p:par>
                                <p:cTn id="56" presetID="3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7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23500"/>
                            </p:stCondLst>
                            <p:childTnLst>
                              <p:par>
                                <p:cTn id="63" presetID="53" presetClass="exit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4" dur="2000"/>
                                        <p:tgtEl>
                                          <p:spTgt spid="10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2000"/>
                                        <p:tgtEl>
                                          <p:spTgt spid="10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6" dur="2000"/>
                                        <p:tgtEl>
                                          <p:spTgt spid="10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25500"/>
                            </p:stCondLst>
                            <p:childTnLst>
                              <p:par>
                                <p:cTn id="69" presetID="45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0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2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2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27500"/>
                            </p:stCondLst>
                            <p:childTnLst>
                              <p:par>
                                <p:cTn id="75" presetID="2" presetClass="exit" presetSubtype="4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6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28000"/>
                            </p:stCondLst>
                            <p:childTnLst>
                              <p:par>
                                <p:cTn id="80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2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2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9" grpId="1" animBg="1"/>
      <p:bldP spid="4" grpId="0" animBg="1"/>
      <p:bldP spid="4" grpId="1" animBg="1"/>
      <p:bldP spid="5" grpId="0" animBg="1"/>
      <p:bldP spid="5" grpId="1" animBg="1"/>
      <p:bldP spid="6" grpId="0"/>
      <p:bldP spid="6" grpId="1"/>
      <p:bldP spid="7" grpId="0" animBg="1"/>
      <p:bldP spid="7" grpId="1" animBg="1"/>
      <p:bldP spid="8" grpId="0" animBg="1"/>
      <p:bldP spid="8" grpId="1" animBg="1"/>
      <p:bldP spid="8" grpId="2" animBg="1"/>
      <p:bldP spid="8" grpId="3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2" descr="60%"/>
          <p:cNvSpPr>
            <a:spLocks noChangeArrowheads="1"/>
          </p:cNvSpPr>
          <p:nvPr/>
        </p:nvSpPr>
        <p:spPr bwMode="auto">
          <a:xfrm>
            <a:off x="4303757" y="3159460"/>
            <a:ext cx="2285531" cy="152435"/>
          </a:xfrm>
          <a:prstGeom prst="rect">
            <a:avLst/>
          </a:prstGeom>
          <a:pattFill prst="pct75">
            <a:fgClr>
              <a:schemeClr val="bg2"/>
            </a:fgClr>
            <a:bgClr>
              <a:schemeClr val="tx1"/>
            </a:bgClr>
          </a:pattFill>
          <a:ln w="6350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ja-JP" sz="1200"/>
          </a:p>
        </p:txBody>
      </p:sp>
      <p:sp>
        <p:nvSpPr>
          <p:cNvPr id="3" name="Freeform 2"/>
          <p:cNvSpPr/>
          <p:nvPr/>
        </p:nvSpPr>
        <p:spPr bwMode="auto">
          <a:xfrm>
            <a:off x="4079943" y="2205353"/>
            <a:ext cx="2768600" cy="1274319"/>
          </a:xfrm>
          <a:custGeom>
            <a:avLst/>
            <a:gdLst>
              <a:gd name="connsiteX0" fmla="*/ 0 w 2768600"/>
              <a:gd name="connsiteY0" fmla="*/ 12700 h 1079500"/>
              <a:gd name="connsiteX1" fmla="*/ 12700 w 2768600"/>
              <a:gd name="connsiteY1" fmla="*/ 1079500 h 1079500"/>
              <a:gd name="connsiteX2" fmla="*/ 2755900 w 2768600"/>
              <a:gd name="connsiteY2" fmla="*/ 1066800 h 1079500"/>
              <a:gd name="connsiteX3" fmla="*/ 2768600 w 2768600"/>
              <a:gd name="connsiteY3" fmla="*/ 0 h 1079500"/>
              <a:gd name="connsiteX4" fmla="*/ 2590800 w 2768600"/>
              <a:gd name="connsiteY4" fmla="*/ 0 h 1079500"/>
              <a:gd name="connsiteX5" fmla="*/ 2590800 w 2768600"/>
              <a:gd name="connsiteY5" fmla="*/ 927100 h 1079500"/>
              <a:gd name="connsiteX6" fmla="*/ 165100 w 2768600"/>
              <a:gd name="connsiteY6" fmla="*/ 927100 h 1079500"/>
              <a:gd name="connsiteX7" fmla="*/ 152400 w 2768600"/>
              <a:gd name="connsiteY7" fmla="*/ 0 h 1079500"/>
              <a:gd name="connsiteX8" fmla="*/ 0 w 2768600"/>
              <a:gd name="connsiteY8" fmla="*/ 12700 h 1079500"/>
              <a:gd name="connsiteX0" fmla="*/ 0 w 2768600"/>
              <a:gd name="connsiteY0" fmla="*/ 0 h 1079500"/>
              <a:gd name="connsiteX1" fmla="*/ 12700 w 2768600"/>
              <a:gd name="connsiteY1" fmla="*/ 1079500 h 1079500"/>
              <a:gd name="connsiteX2" fmla="*/ 2755900 w 2768600"/>
              <a:gd name="connsiteY2" fmla="*/ 1066800 h 1079500"/>
              <a:gd name="connsiteX3" fmla="*/ 2768600 w 2768600"/>
              <a:gd name="connsiteY3" fmla="*/ 0 h 1079500"/>
              <a:gd name="connsiteX4" fmla="*/ 2590800 w 2768600"/>
              <a:gd name="connsiteY4" fmla="*/ 0 h 1079500"/>
              <a:gd name="connsiteX5" fmla="*/ 2590800 w 2768600"/>
              <a:gd name="connsiteY5" fmla="*/ 927100 h 1079500"/>
              <a:gd name="connsiteX6" fmla="*/ 165100 w 2768600"/>
              <a:gd name="connsiteY6" fmla="*/ 927100 h 1079500"/>
              <a:gd name="connsiteX7" fmla="*/ 152400 w 2768600"/>
              <a:gd name="connsiteY7" fmla="*/ 0 h 1079500"/>
              <a:gd name="connsiteX8" fmla="*/ 0 w 2768600"/>
              <a:gd name="connsiteY8" fmla="*/ 0 h 1079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768600" h="1079500">
                <a:moveTo>
                  <a:pt x="0" y="0"/>
                </a:moveTo>
                <a:lnTo>
                  <a:pt x="12700" y="1079500"/>
                </a:lnTo>
                <a:lnTo>
                  <a:pt x="2755900" y="1066800"/>
                </a:lnTo>
                <a:lnTo>
                  <a:pt x="2768600" y="0"/>
                </a:lnTo>
                <a:lnTo>
                  <a:pt x="2590800" y="0"/>
                </a:lnTo>
                <a:lnTo>
                  <a:pt x="2590800" y="927100"/>
                </a:lnTo>
                <a:lnTo>
                  <a:pt x="165100" y="927100"/>
                </a:lnTo>
                <a:lnTo>
                  <a:pt x="15240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4" name="Text Box 34"/>
          <p:cNvSpPr txBox="1">
            <a:spLocks noChangeArrowheads="1"/>
          </p:cNvSpPr>
          <p:nvPr/>
        </p:nvSpPr>
        <p:spPr bwMode="auto">
          <a:xfrm>
            <a:off x="2486409" y="2906270"/>
            <a:ext cx="1066581" cy="277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ja-JP" sz="1200" dirty="0">
                <a:latin typeface="Times New Roman" pitchFamily="18" charset="0"/>
                <a:ea typeface="ＭＳ Ｐゴシック" pitchFamily="34" charset="-128"/>
              </a:rPr>
              <a:t>Specimen</a:t>
            </a:r>
          </a:p>
        </p:txBody>
      </p:sp>
      <p:sp>
        <p:nvSpPr>
          <p:cNvPr id="5" name="Text Box 35"/>
          <p:cNvSpPr txBox="1">
            <a:spLocks noChangeArrowheads="1"/>
          </p:cNvSpPr>
          <p:nvPr/>
        </p:nvSpPr>
        <p:spPr bwMode="auto">
          <a:xfrm>
            <a:off x="2549185" y="2074443"/>
            <a:ext cx="1059979" cy="277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ja-JP" sz="1200" dirty="0">
                <a:latin typeface="Times New Roman" pitchFamily="18" charset="0"/>
                <a:ea typeface="ＭＳ Ｐゴシック" pitchFamily="34" charset="-128"/>
              </a:rPr>
              <a:t>Loading cap</a:t>
            </a:r>
          </a:p>
        </p:txBody>
      </p:sp>
      <p:sp>
        <p:nvSpPr>
          <p:cNvPr id="6" name="Rectangle 22" descr="5%"/>
          <p:cNvSpPr>
            <a:spLocks noChangeArrowheads="1"/>
          </p:cNvSpPr>
          <p:nvPr/>
        </p:nvSpPr>
        <p:spPr bwMode="auto">
          <a:xfrm rot="5400000">
            <a:off x="1117309" y="2552700"/>
            <a:ext cx="464182" cy="1398102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  <a:ln w="19050" algn="ctr">
            <a:solidFill>
              <a:schemeClr val="bg1">
                <a:lumMod val="65000"/>
              </a:schemeClr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ja-JP" altLang="ja-JP" sz="1200"/>
          </a:p>
        </p:txBody>
      </p:sp>
      <p:sp>
        <p:nvSpPr>
          <p:cNvPr id="7" name="Text Box 36"/>
          <p:cNvSpPr txBox="1">
            <a:spLocks noChangeArrowheads="1"/>
          </p:cNvSpPr>
          <p:nvPr/>
        </p:nvSpPr>
        <p:spPr bwMode="auto">
          <a:xfrm>
            <a:off x="4828074" y="1354693"/>
            <a:ext cx="1676056" cy="277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ja-JP" sz="1200" dirty="0">
                <a:latin typeface="Times New Roman" pitchFamily="18" charset="0"/>
                <a:ea typeface="ＭＳ Ｐゴシック" pitchFamily="34" charset="-128"/>
              </a:rPr>
              <a:t>Consolidation load</a:t>
            </a:r>
          </a:p>
        </p:txBody>
      </p:sp>
      <p:sp>
        <p:nvSpPr>
          <p:cNvPr id="8" name="Text Box 37"/>
          <p:cNvSpPr txBox="1">
            <a:spLocks noChangeArrowheads="1"/>
          </p:cNvSpPr>
          <p:nvPr/>
        </p:nvSpPr>
        <p:spPr bwMode="auto">
          <a:xfrm>
            <a:off x="2441398" y="2531691"/>
            <a:ext cx="1218950" cy="277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ja-JP" sz="1200" dirty="0">
                <a:latin typeface="Times New Roman" pitchFamily="18" charset="0"/>
                <a:ea typeface="ＭＳ Ｐゴシック" pitchFamily="34" charset="-128"/>
              </a:rPr>
              <a:t>Porous stones</a:t>
            </a:r>
          </a:p>
        </p:txBody>
      </p:sp>
      <p:sp>
        <p:nvSpPr>
          <p:cNvPr id="9" name="AutoShape 24"/>
          <p:cNvSpPr>
            <a:spLocks noChangeArrowheads="1"/>
          </p:cNvSpPr>
          <p:nvPr/>
        </p:nvSpPr>
        <p:spPr bwMode="auto">
          <a:xfrm flipV="1">
            <a:off x="720738" y="2581384"/>
            <a:ext cx="1257324" cy="284704"/>
          </a:xfrm>
          <a:custGeom>
            <a:avLst/>
            <a:gdLst>
              <a:gd name="T0" fmla="*/ 2147483647 w 21600"/>
              <a:gd name="T1" fmla="*/ 2147483647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0 h 21600"/>
              <a:gd name="T8" fmla="*/ 0 60000 65536"/>
              <a:gd name="T9" fmla="*/ 0 60000 65536"/>
              <a:gd name="T10" fmla="*/ 0 60000 65536"/>
              <a:gd name="T11" fmla="*/ 0 60000 65536"/>
              <a:gd name="T12" fmla="*/ 4500 w 21600"/>
              <a:gd name="T13" fmla="*/ 4500 h 21600"/>
              <a:gd name="T14" fmla="*/ 17100 w 21600"/>
              <a:gd name="T15" fmla="*/ 171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5400" y="21600"/>
                </a:lnTo>
                <a:lnTo>
                  <a:pt x="16200" y="21600"/>
                </a:lnTo>
                <a:lnTo>
                  <a:pt x="21600" y="0"/>
                </a:lnTo>
                <a:close/>
              </a:path>
            </a:pathLst>
          </a:custGeom>
          <a:gradFill flip="none" rotWithShape="1">
            <a:gsLst>
              <a:gs pos="0">
                <a:schemeClr val="bg1">
                  <a:lumMod val="75000"/>
                  <a:shade val="30000"/>
                  <a:satMod val="115000"/>
                </a:schemeClr>
              </a:gs>
              <a:gs pos="50000">
                <a:schemeClr val="bg1">
                  <a:lumMod val="75000"/>
                  <a:shade val="67500"/>
                  <a:satMod val="115000"/>
                </a:schemeClr>
              </a:gs>
              <a:gs pos="100000">
                <a:schemeClr val="bg1">
                  <a:lumMod val="75000"/>
                  <a:shade val="100000"/>
                  <a:satMod val="115000"/>
                </a:schemeClr>
              </a:gs>
            </a:gsLst>
            <a:lin ang="16200000" scaled="1"/>
            <a:tileRect/>
          </a:gradFill>
          <a:ln w="19050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0" name="Line 39"/>
          <p:cNvSpPr>
            <a:spLocks noChangeShapeType="1"/>
          </p:cNvSpPr>
          <p:nvPr/>
        </p:nvSpPr>
        <p:spPr bwMode="auto">
          <a:xfrm flipH="1">
            <a:off x="2178403" y="3252784"/>
            <a:ext cx="308006" cy="31989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" name="Text Box 45"/>
          <p:cNvSpPr txBox="1">
            <a:spLocks noChangeArrowheads="1"/>
          </p:cNvSpPr>
          <p:nvPr/>
        </p:nvSpPr>
        <p:spPr bwMode="auto">
          <a:xfrm>
            <a:off x="6942133" y="1737436"/>
            <a:ext cx="1523687" cy="4617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ja-JP" sz="1200" dirty="0">
                <a:latin typeface="Times New Roman" pitchFamily="18" charset="0"/>
                <a:ea typeface="ＭＳ Ｐゴシック" pitchFamily="34" charset="-128"/>
              </a:rPr>
              <a:t>Vertical deformation dial gauge</a:t>
            </a:r>
          </a:p>
        </p:txBody>
      </p:sp>
      <p:sp>
        <p:nvSpPr>
          <p:cNvPr id="12" name="Rectangle 23" descr="60%"/>
          <p:cNvSpPr>
            <a:spLocks noChangeArrowheads="1"/>
          </p:cNvSpPr>
          <p:nvPr/>
        </p:nvSpPr>
        <p:spPr bwMode="auto">
          <a:xfrm>
            <a:off x="694944" y="2861070"/>
            <a:ext cx="1298200" cy="160656"/>
          </a:xfrm>
          <a:prstGeom prst="rect">
            <a:avLst/>
          </a:prstGeom>
          <a:pattFill prst="smConfetti">
            <a:fgClr>
              <a:schemeClr val="tx1"/>
            </a:fgClr>
            <a:bgClr>
              <a:schemeClr val="bg1"/>
            </a:bgClr>
          </a:pattFill>
          <a:ln w="19050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ja-JP" sz="1200"/>
          </a:p>
        </p:txBody>
      </p:sp>
      <p:sp>
        <p:nvSpPr>
          <p:cNvPr id="13" name="Line 46"/>
          <p:cNvSpPr>
            <a:spLocks noChangeShapeType="1"/>
          </p:cNvSpPr>
          <p:nvPr/>
        </p:nvSpPr>
        <p:spPr bwMode="auto">
          <a:xfrm flipH="1">
            <a:off x="5795882" y="1846863"/>
            <a:ext cx="380922" cy="15243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grpSp>
        <p:nvGrpSpPr>
          <p:cNvPr id="14" name="Group 13"/>
          <p:cNvGrpSpPr/>
          <p:nvPr/>
        </p:nvGrpSpPr>
        <p:grpSpPr>
          <a:xfrm>
            <a:off x="3770466" y="3476964"/>
            <a:ext cx="3352112" cy="228652"/>
            <a:chOff x="2802512" y="3476964"/>
            <a:chExt cx="3352112" cy="228652"/>
          </a:xfrm>
        </p:grpSpPr>
        <p:sp>
          <p:nvSpPr>
            <p:cNvPr id="15" name="Rectangle 48" descr="Light upward diagonal"/>
            <p:cNvSpPr>
              <a:spLocks noChangeArrowheads="1"/>
            </p:cNvSpPr>
            <p:nvPr/>
          </p:nvSpPr>
          <p:spPr bwMode="auto">
            <a:xfrm>
              <a:off x="2802512" y="3476964"/>
              <a:ext cx="3352112" cy="228652"/>
            </a:xfrm>
            <a:prstGeom prst="rect">
              <a:avLst/>
            </a:prstGeom>
            <a:pattFill prst="ltUpDiag">
              <a:fgClr>
                <a:schemeClr val="tx1"/>
              </a:fgClr>
              <a:bgClr>
                <a:schemeClr val="bg1"/>
              </a:bgClr>
            </a:patt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ja-JP" altLang="ja-JP" sz="1200"/>
            </a:p>
          </p:txBody>
        </p:sp>
        <p:sp>
          <p:nvSpPr>
            <p:cNvPr id="16" name="Line 5"/>
            <p:cNvSpPr>
              <a:spLocks noChangeShapeType="1"/>
            </p:cNvSpPr>
            <p:nvPr/>
          </p:nvSpPr>
          <p:spPr bwMode="auto">
            <a:xfrm>
              <a:off x="3107249" y="3476964"/>
              <a:ext cx="2742637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" name="Line 47"/>
            <p:cNvSpPr>
              <a:spLocks noChangeShapeType="1"/>
            </p:cNvSpPr>
            <p:nvPr/>
          </p:nvSpPr>
          <p:spPr bwMode="auto">
            <a:xfrm>
              <a:off x="2802512" y="3476964"/>
              <a:ext cx="3352112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8" name="Text Box 49"/>
          <p:cNvSpPr txBox="1">
            <a:spLocks noChangeArrowheads="1"/>
          </p:cNvSpPr>
          <p:nvPr/>
        </p:nvSpPr>
        <p:spPr bwMode="auto">
          <a:xfrm>
            <a:off x="2441398" y="3097147"/>
            <a:ext cx="1453486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ja-JP" sz="1200" dirty="0">
                <a:latin typeface="Times New Roman" pitchFamily="18" charset="0"/>
                <a:ea typeface="ＭＳ Ｐゴシック" pitchFamily="34" charset="-128"/>
              </a:rPr>
              <a:t>Consolidation ring</a:t>
            </a:r>
          </a:p>
        </p:txBody>
      </p:sp>
      <p:grpSp>
        <p:nvGrpSpPr>
          <p:cNvPr id="19" name="Group 18"/>
          <p:cNvGrpSpPr/>
          <p:nvPr/>
        </p:nvGrpSpPr>
        <p:grpSpPr>
          <a:xfrm>
            <a:off x="5641152" y="1789682"/>
            <a:ext cx="188913" cy="457304"/>
            <a:chOff x="4901287" y="1164379"/>
            <a:chExt cx="188913" cy="457304"/>
          </a:xfrm>
        </p:grpSpPr>
        <p:sp>
          <p:nvSpPr>
            <p:cNvPr id="20" name="Line 43"/>
            <p:cNvSpPr>
              <a:spLocks noChangeShapeType="1"/>
            </p:cNvSpPr>
            <p:nvPr/>
          </p:nvSpPr>
          <p:spPr bwMode="auto">
            <a:xfrm>
              <a:off x="4993423" y="1164379"/>
              <a:ext cx="0" cy="457304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" name="16-Point Star 20"/>
            <p:cNvSpPr/>
            <p:nvPr/>
          </p:nvSpPr>
          <p:spPr bwMode="auto">
            <a:xfrm>
              <a:off x="4901287" y="1295400"/>
              <a:ext cx="188913" cy="195263"/>
            </a:xfrm>
            <a:prstGeom prst="star16">
              <a:avLst/>
            </a:prstGeom>
            <a:solidFill>
              <a:srgbClr val="FFFFFF"/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</p:grpSp>
      <p:sp>
        <p:nvSpPr>
          <p:cNvPr id="22" name="下矢印 39"/>
          <p:cNvSpPr/>
          <p:nvPr/>
        </p:nvSpPr>
        <p:spPr bwMode="auto">
          <a:xfrm>
            <a:off x="5352060" y="1631755"/>
            <a:ext cx="228600" cy="590587"/>
          </a:xfrm>
          <a:prstGeom prst="downArrow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kumimoji="1" lang="ja-JP" altLang="en-US"/>
          </a:p>
        </p:txBody>
      </p:sp>
      <p:cxnSp>
        <p:nvCxnSpPr>
          <p:cNvPr id="30" name="直線コネクタ 61"/>
          <p:cNvCxnSpPr>
            <a:cxnSpLocks noChangeShapeType="1"/>
          </p:cNvCxnSpPr>
          <p:nvPr/>
        </p:nvCxnSpPr>
        <p:spPr bwMode="auto">
          <a:xfrm>
            <a:off x="6180289" y="1846863"/>
            <a:ext cx="761844" cy="0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31" name="Group 30"/>
          <p:cNvGrpSpPr/>
          <p:nvPr/>
        </p:nvGrpSpPr>
        <p:grpSpPr>
          <a:xfrm>
            <a:off x="475488" y="3004620"/>
            <a:ext cx="1720975" cy="489238"/>
            <a:chOff x="493998" y="4670506"/>
            <a:chExt cx="1720975" cy="489238"/>
          </a:xfrm>
        </p:grpSpPr>
        <p:sp>
          <p:nvSpPr>
            <p:cNvPr id="32" name="Freeform 31"/>
            <p:cNvSpPr/>
            <p:nvPr/>
          </p:nvSpPr>
          <p:spPr>
            <a:xfrm>
              <a:off x="503851" y="4670506"/>
              <a:ext cx="176981" cy="462116"/>
            </a:xfrm>
            <a:custGeom>
              <a:avLst/>
              <a:gdLst>
                <a:gd name="connsiteX0" fmla="*/ 0 w 176981"/>
                <a:gd name="connsiteY0" fmla="*/ 452284 h 462116"/>
                <a:gd name="connsiteX1" fmla="*/ 0 w 176981"/>
                <a:gd name="connsiteY1" fmla="*/ 186813 h 462116"/>
                <a:gd name="connsiteX2" fmla="*/ 176981 w 176981"/>
                <a:gd name="connsiteY2" fmla="*/ 0 h 462116"/>
                <a:gd name="connsiteX3" fmla="*/ 157316 w 176981"/>
                <a:gd name="connsiteY3" fmla="*/ 462116 h 462116"/>
                <a:gd name="connsiteX4" fmla="*/ 0 w 176981"/>
                <a:gd name="connsiteY4" fmla="*/ 452284 h 4621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6981" h="462116">
                  <a:moveTo>
                    <a:pt x="0" y="452284"/>
                  </a:moveTo>
                  <a:lnTo>
                    <a:pt x="0" y="186813"/>
                  </a:lnTo>
                  <a:lnTo>
                    <a:pt x="176981" y="0"/>
                  </a:lnTo>
                  <a:lnTo>
                    <a:pt x="157316" y="462116"/>
                  </a:lnTo>
                  <a:lnTo>
                    <a:pt x="0" y="452284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Freeform 32"/>
            <p:cNvSpPr/>
            <p:nvPr/>
          </p:nvSpPr>
          <p:spPr>
            <a:xfrm flipH="1">
              <a:off x="2066960" y="4687612"/>
              <a:ext cx="148013" cy="472132"/>
            </a:xfrm>
            <a:custGeom>
              <a:avLst/>
              <a:gdLst>
                <a:gd name="connsiteX0" fmla="*/ 0 w 176981"/>
                <a:gd name="connsiteY0" fmla="*/ 452284 h 462116"/>
                <a:gd name="connsiteX1" fmla="*/ 0 w 176981"/>
                <a:gd name="connsiteY1" fmla="*/ 186813 h 462116"/>
                <a:gd name="connsiteX2" fmla="*/ 176981 w 176981"/>
                <a:gd name="connsiteY2" fmla="*/ 0 h 462116"/>
                <a:gd name="connsiteX3" fmla="*/ 157316 w 176981"/>
                <a:gd name="connsiteY3" fmla="*/ 462116 h 462116"/>
                <a:gd name="connsiteX4" fmla="*/ 0 w 176981"/>
                <a:gd name="connsiteY4" fmla="*/ 452284 h 4621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6981" h="462116">
                  <a:moveTo>
                    <a:pt x="0" y="452284"/>
                  </a:moveTo>
                  <a:lnTo>
                    <a:pt x="0" y="186813"/>
                  </a:lnTo>
                  <a:lnTo>
                    <a:pt x="176981" y="0"/>
                  </a:lnTo>
                  <a:lnTo>
                    <a:pt x="157316" y="462116"/>
                  </a:lnTo>
                  <a:lnTo>
                    <a:pt x="0" y="452284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4" name="Straight Connector 33"/>
            <p:cNvCxnSpPr/>
            <p:nvPr/>
          </p:nvCxnSpPr>
          <p:spPr>
            <a:xfrm>
              <a:off x="493998" y="5142638"/>
              <a:ext cx="1719072" cy="17106"/>
            </a:xfrm>
            <a:prstGeom prst="line">
              <a:avLst/>
            </a:prstGeom>
            <a:ln w="1905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>
              <a:stCxn id="32" idx="2"/>
              <a:endCxn id="33" idx="2"/>
            </p:cNvCxnSpPr>
            <p:nvPr/>
          </p:nvCxnSpPr>
          <p:spPr>
            <a:xfrm>
              <a:off x="680832" y="4670506"/>
              <a:ext cx="1386128" cy="17106"/>
            </a:xfrm>
            <a:prstGeom prst="line">
              <a:avLst/>
            </a:prstGeom>
            <a:ln w="1905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6" name="Group 35"/>
          <p:cNvGrpSpPr/>
          <p:nvPr/>
        </p:nvGrpSpPr>
        <p:grpSpPr>
          <a:xfrm>
            <a:off x="476514" y="2777915"/>
            <a:ext cx="1741582" cy="388375"/>
            <a:chOff x="529684" y="3999080"/>
            <a:chExt cx="1741582" cy="388375"/>
          </a:xfrm>
        </p:grpSpPr>
        <p:sp>
          <p:nvSpPr>
            <p:cNvPr id="37" name="Freeform 36"/>
            <p:cNvSpPr/>
            <p:nvPr/>
          </p:nvSpPr>
          <p:spPr>
            <a:xfrm>
              <a:off x="529684" y="3999080"/>
              <a:ext cx="196645" cy="383458"/>
            </a:xfrm>
            <a:custGeom>
              <a:avLst/>
              <a:gdLst>
                <a:gd name="connsiteX0" fmla="*/ 0 w 196645"/>
                <a:gd name="connsiteY0" fmla="*/ 383458 h 383458"/>
                <a:gd name="connsiteX1" fmla="*/ 0 w 196645"/>
                <a:gd name="connsiteY1" fmla="*/ 0 h 383458"/>
                <a:gd name="connsiteX2" fmla="*/ 196645 w 196645"/>
                <a:gd name="connsiteY2" fmla="*/ 0 h 383458"/>
                <a:gd name="connsiteX3" fmla="*/ 196645 w 196645"/>
                <a:gd name="connsiteY3" fmla="*/ 226142 h 383458"/>
                <a:gd name="connsiteX4" fmla="*/ 0 w 196645"/>
                <a:gd name="connsiteY4" fmla="*/ 383458 h 3834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6645" h="383458">
                  <a:moveTo>
                    <a:pt x="0" y="383458"/>
                  </a:moveTo>
                  <a:lnTo>
                    <a:pt x="0" y="0"/>
                  </a:lnTo>
                  <a:lnTo>
                    <a:pt x="196645" y="0"/>
                  </a:lnTo>
                  <a:lnTo>
                    <a:pt x="196645" y="226142"/>
                  </a:lnTo>
                  <a:lnTo>
                    <a:pt x="0" y="383458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Freeform 37"/>
            <p:cNvSpPr/>
            <p:nvPr/>
          </p:nvSpPr>
          <p:spPr>
            <a:xfrm flipH="1">
              <a:off x="2083846" y="3999263"/>
              <a:ext cx="187420" cy="383458"/>
            </a:xfrm>
            <a:custGeom>
              <a:avLst/>
              <a:gdLst>
                <a:gd name="connsiteX0" fmla="*/ 0 w 196645"/>
                <a:gd name="connsiteY0" fmla="*/ 383458 h 383458"/>
                <a:gd name="connsiteX1" fmla="*/ 0 w 196645"/>
                <a:gd name="connsiteY1" fmla="*/ 0 h 383458"/>
                <a:gd name="connsiteX2" fmla="*/ 196645 w 196645"/>
                <a:gd name="connsiteY2" fmla="*/ 0 h 383458"/>
                <a:gd name="connsiteX3" fmla="*/ 196645 w 196645"/>
                <a:gd name="connsiteY3" fmla="*/ 226142 h 383458"/>
                <a:gd name="connsiteX4" fmla="*/ 0 w 196645"/>
                <a:gd name="connsiteY4" fmla="*/ 383458 h 3834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6645" h="383458">
                  <a:moveTo>
                    <a:pt x="0" y="383458"/>
                  </a:moveTo>
                  <a:lnTo>
                    <a:pt x="0" y="0"/>
                  </a:lnTo>
                  <a:lnTo>
                    <a:pt x="196645" y="0"/>
                  </a:lnTo>
                  <a:lnTo>
                    <a:pt x="196645" y="226142"/>
                  </a:lnTo>
                  <a:lnTo>
                    <a:pt x="0" y="383458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9" name="Straight Connector 38"/>
            <p:cNvCxnSpPr>
              <a:endCxn id="38" idx="2"/>
            </p:cNvCxnSpPr>
            <p:nvPr/>
          </p:nvCxnSpPr>
          <p:spPr>
            <a:xfrm>
              <a:off x="652176" y="3999263"/>
              <a:ext cx="1431670" cy="0"/>
            </a:xfrm>
            <a:prstGeom prst="line">
              <a:avLst/>
            </a:prstGeom>
            <a:ln w="1905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>
              <a:endCxn id="38" idx="0"/>
            </p:cNvCxnSpPr>
            <p:nvPr/>
          </p:nvCxnSpPr>
          <p:spPr>
            <a:xfrm flipV="1">
              <a:off x="555183" y="4382721"/>
              <a:ext cx="1716083" cy="4734"/>
            </a:xfrm>
            <a:prstGeom prst="line">
              <a:avLst/>
            </a:prstGeom>
            <a:ln w="1905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>
              <a:off x="726329" y="4256973"/>
              <a:ext cx="1357517" cy="183"/>
            </a:xfrm>
            <a:prstGeom prst="line">
              <a:avLst/>
            </a:prstGeom>
            <a:ln w="1905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2" name="Group 41"/>
          <p:cNvGrpSpPr/>
          <p:nvPr/>
        </p:nvGrpSpPr>
        <p:grpSpPr>
          <a:xfrm>
            <a:off x="4589375" y="2255567"/>
            <a:ext cx="1748918" cy="912474"/>
            <a:chOff x="502013" y="4536985"/>
            <a:chExt cx="1748918" cy="912474"/>
          </a:xfrm>
        </p:grpSpPr>
        <p:sp>
          <p:nvSpPr>
            <p:cNvPr id="43" name="Rectangle 22" descr="5%"/>
            <p:cNvSpPr>
              <a:spLocks noChangeArrowheads="1"/>
            </p:cNvSpPr>
            <p:nvPr/>
          </p:nvSpPr>
          <p:spPr bwMode="auto">
            <a:xfrm rot="5400000">
              <a:off x="1142808" y="4508301"/>
              <a:ext cx="464182" cy="1398102"/>
            </a:xfrm>
            <a:prstGeom prst="rect">
              <a:avLst/>
            </a:prstGeom>
            <a:blipFill>
              <a:blip r:embed="rId3"/>
              <a:tile tx="0" ty="0" sx="100000" sy="100000" flip="none" algn="tl"/>
            </a:blipFill>
            <a:ln w="19050" algn="ctr">
              <a:solidFill>
                <a:schemeClr val="bg1">
                  <a:lumMod val="65000"/>
                </a:schemeClr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ja-JP" altLang="ja-JP" sz="1200"/>
            </a:p>
          </p:txBody>
        </p:sp>
        <p:sp>
          <p:nvSpPr>
            <p:cNvPr id="44" name="Rectangle 23" descr="60%"/>
            <p:cNvSpPr>
              <a:spLocks noChangeArrowheads="1"/>
            </p:cNvSpPr>
            <p:nvPr/>
          </p:nvSpPr>
          <p:spPr bwMode="auto">
            <a:xfrm>
              <a:off x="731526" y="4816671"/>
              <a:ext cx="1298200" cy="160656"/>
            </a:xfrm>
            <a:prstGeom prst="rect">
              <a:avLst/>
            </a:prstGeom>
            <a:pattFill prst="smConfetti">
              <a:fgClr>
                <a:schemeClr val="tx1"/>
              </a:fgClr>
              <a:bgClr>
                <a:schemeClr val="bg1"/>
              </a:bgClr>
            </a:pattFill>
            <a:ln w="19050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ja-JP" altLang="ja-JP" sz="1200"/>
            </a:p>
          </p:txBody>
        </p:sp>
        <p:sp>
          <p:nvSpPr>
            <p:cNvPr id="45" name="AutoShape 24"/>
            <p:cNvSpPr>
              <a:spLocks noChangeArrowheads="1"/>
            </p:cNvSpPr>
            <p:nvPr/>
          </p:nvSpPr>
          <p:spPr bwMode="auto">
            <a:xfrm flipV="1">
              <a:off x="746237" y="4536985"/>
              <a:ext cx="1257324" cy="279685"/>
            </a:xfrm>
            <a:custGeom>
              <a:avLst/>
              <a:gdLst>
                <a:gd name="T0" fmla="*/ 2147483647 w 21600"/>
                <a:gd name="T1" fmla="*/ 2147483647 h 21600"/>
                <a:gd name="T2" fmla="*/ 2147483647 w 21600"/>
                <a:gd name="T3" fmla="*/ 2147483647 h 21600"/>
                <a:gd name="T4" fmla="*/ 2147483647 w 21600"/>
                <a:gd name="T5" fmla="*/ 2147483647 h 21600"/>
                <a:gd name="T6" fmla="*/ 2147483647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4500 w 21600"/>
                <a:gd name="T13" fmla="*/ 4500 h 21600"/>
                <a:gd name="T14" fmla="*/ 17100 w 21600"/>
                <a:gd name="T15" fmla="*/ 17100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75000"/>
                    <a:shade val="30000"/>
                    <a:satMod val="115000"/>
                  </a:schemeClr>
                </a:gs>
                <a:gs pos="50000">
                  <a:schemeClr val="bg1">
                    <a:lumMod val="75000"/>
                    <a:shade val="67500"/>
                    <a:satMod val="115000"/>
                  </a:schemeClr>
                </a:gs>
                <a:gs pos="100000">
                  <a:schemeClr val="bg1">
                    <a:lumMod val="75000"/>
                    <a:shade val="100000"/>
                    <a:satMod val="115000"/>
                  </a:schemeClr>
                </a:gs>
              </a:gsLst>
              <a:lin ang="16200000" scaled="1"/>
              <a:tileRect/>
            </a:gradFill>
            <a:ln w="19050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grpSp>
          <p:nvGrpSpPr>
            <p:cNvPr id="46" name="Group 45"/>
            <p:cNvGrpSpPr/>
            <p:nvPr/>
          </p:nvGrpSpPr>
          <p:grpSpPr>
            <a:xfrm>
              <a:off x="510840" y="4960221"/>
              <a:ext cx="1740091" cy="489238"/>
              <a:chOff x="503851" y="4670506"/>
              <a:chExt cx="1740091" cy="489238"/>
            </a:xfrm>
          </p:grpSpPr>
          <p:sp>
            <p:nvSpPr>
              <p:cNvPr id="53" name="Freeform 52"/>
              <p:cNvSpPr/>
              <p:nvPr/>
            </p:nvSpPr>
            <p:spPr>
              <a:xfrm>
                <a:off x="503851" y="4670506"/>
                <a:ext cx="176981" cy="462116"/>
              </a:xfrm>
              <a:custGeom>
                <a:avLst/>
                <a:gdLst>
                  <a:gd name="connsiteX0" fmla="*/ 0 w 176981"/>
                  <a:gd name="connsiteY0" fmla="*/ 452284 h 462116"/>
                  <a:gd name="connsiteX1" fmla="*/ 0 w 176981"/>
                  <a:gd name="connsiteY1" fmla="*/ 186813 h 462116"/>
                  <a:gd name="connsiteX2" fmla="*/ 176981 w 176981"/>
                  <a:gd name="connsiteY2" fmla="*/ 0 h 462116"/>
                  <a:gd name="connsiteX3" fmla="*/ 157316 w 176981"/>
                  <a:gd name="connsiteY3" fmla="*/ 462116 h 462116"/>
                  <a:gd name="connsiteX4" fmla="*/ 0 w 176981"/>
                  <a:gd name="connsiteY4" fmla="*/ 452284 h 4621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6981" h="462116">
                    <a:moveTo>
                      <a:pt x="0" y="452284"/>
                    </a:moveTo>
                    <a:lnTo>
                      <a:pt x="0" y="186813"/>
                    </a:lnTo>
                    <a:lnTo>
                      <a:pt x="176981" y="0"/>
                    </a:lnTo>
                    <a:lnTo>
                      <a:pt x="157316" y="462116"/>
                    </a:lnTo>
                    <a:lnTo>
                      <a:pt x="0" y="452284"/>
                    </a:ln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4" name="Freeform 53"/>
              <p:cNvSpPr/>
              <p:nvPr/>
            </p:nvSpPr>
            <p:spPr>
              <a:xfrm flipH="1">
                <a:off x="2066961" y="4687612"/>
                <a:ext cx="176981" cy="462116"/>
              </a:xfrm>
              <a:custGeom>
                <a:avLst/>
                <a:gdLst>
                  <a:gd name="connsiteX0" fmla="*/ 0 w 176981"/>
                  <a:gd name="connsiteY0" fmla="*/ 452284 h 462116"/>
                  <a:gd name="connsiteX1" fmla="*/ 0 w 176981"/>
                  <a:gd name="connsiteY1" fmla="*/ 186813 h 462116"/>
                  <a:gd name="connsiteX2" fmla="*/ 176981 w 176981"/>
                  <a:gd name="connsiteY2" fmla="*/ 0 h 462116"/>
                  <a:gd name="connsiteX3" fmla="*/ 157316 w 176981"/>
                  <a:gd name="connsiteY3" fmla="*/ 462116 h 462116"/>
                  <a:gd name="connsiteX4" fmla="*/ 0 w 176981"/>
                  <a:gd name="connsiteY4" fmla="*/ 452284 h 4621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6981" h="462116">
                    <a:moveTo>
                      <a:pt x="0" y="452284"/>
                    </a:moveTo>
                    <a:lnTo>
                      <a:pt x="0" y="186813"/>
                    </a:lnTo>
                    <a:lnTo>
                      <a:pt x="176981" y="0"/>
                    </a:lnTo>
                    <a:lnTo>
                      <a:pt x="157316" y="462116"/>
                    </a:lnTo>
                    <a:lnTo>
                      <a:pt x="0" y="452284"/>
                    </a:ln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55" name="Straight Connector 54"/>
              <p:cNvCxnSpPr/>
              <p:nvPr/>
            </p:nvCxnSpPr>
            <p:spPr>
              <a:xfrm>
                <a:off x="503851" y="5142638"/>
                <a:ext cx="1740091" cy="17106"/>
              </a:xfrm>
              <a:prstGeom prst="line">
                <a:avLst/>
              </a:prstGeom>
              <a:ln w="1905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Straight Connector 55"/>
              <p:cNvCxnSpPr>
                <a:stCxn id="53" idx="2"/>
                <a:endCxn id="54" idx="2"/>
              </p:cNvCxnSpPr>
              <p:nvPr/>
            </p:nvCxnSpPr>
            <p:spPr>
              <a:xfrm>
                <a:off x="680832" y="4670506"/>
                <a:ext cx="1386129" cy="17106"/>
              </a:xfrm>
              <a:prstGeom prst="line">
                <a:avLst/>
              </a:prstGeom>
              <a:ln w="1905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7" name="Group 46"/>
            <p:cNvGrpSpPr/>
            <p:nvPr/>
          </p:nvGrpSpPr>
          <p:grpSpPr>
            <a:xfrm>
              <a:off x="502013" y="4733516"/>
              <a:ext cx="1741582" cy="388375"/>
              <a:chOff x="529684" y="3999080"/>
              <a:chExt cx="1741582" cy="388375"/>
            </a:xfrm>
          </p:grpSpPr>
          <p:sp>
            <p:nvSpPr>
              <p:cNvPr id="48" name="Freeform 47"/>
              <p:cNvSpPr/>
              <p:nvPr/>
            </p:nvSpPr>
            <p:spPr>
              <a:xfrm>
                <a:off x="529684" y="3999080"/>
                <a:ext cx="196645" cy="383458"/>
              </a:xfrm>
              <a:custGeom>
                <a:avLst/>
                <a:gdLst>
                  <a:gd name="connsiteX0" fmla="*/ 0 w 196645"/>
                  <a:gd name="connsiteY0" fmla="*/ 383458 h 383458"/>
                  <a:gd name="connsiteX1" fmla="*/ 0 w 196645"/>
                  <a:gd name="connsiteY1" fmla="*/ 0 h 383458"/>
                  <a:gd name="connsiteX2" fmla="*/ 196645 w 196645"/>
                  <a:gd name="connsiteY2" fmla="*/ 0 h 383458"/>
                  <a:gd name="connsiteX3" fmla="*/ 196645 w 196645"/>
                  <a:gd name="connsiteY3" fmla="*/ 226142 h 383458"/>
                  <a:gd name="connsiteX4" fmla="*/ 0 w 196645"/>
                  <a:gd name="connsiteY4" fmla="*/ 383458 h 3834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6645" h="383458">
                    <a:moveTo>
                      <a:pt x="0" y="383458"/>
                    </a:moveTo>
                    <a:lnTo>
                      <a:pt x="0" y="0"/>
                    </a:lnTo>
                    <a:lnTo>
                      <a:pt x="196645" y="0"/>
                    </a:lnTo>
                    <a:lnTo>
                      <a:pt x="196645" y="226142"/>
                    </a:lnTo>
                    <a:lnTo>
                      <a:pt x="0" y="383458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9" name="Freeform 48"/>
              <p:cNvSpPr/>
              <p:nvPr/>
            </p:nvSpPr>
            <p:spPr>
              <a:xfrm flipH="1">
                <a:off x="2083846" y="3999263"/>
                <a:ext cx="187420" cy="383458"/>
              </a:xfrm>
              <a:custGeom>
                <a:avLst/>
                <a:gdLst>
                  <a:gd name="connsiteX0" fmla="*/ 0 w 196645"/>
                  <a:gd name="connsiteY0" fmla="*/ 383458 h 383458"/>
                  <a:gd name="connsiteX1" fmla="*/ 0 w 196645"/>
                  <a:gd name="connsiteY1" fmla="*/ 0 h 383458"/>
                  <a:gd name="connsiteX2" fmla="*/ 196645 w 196645"/>
                  <a:gd name="connsiteY2" fmla="*/ 0 h 383458"/>
                  <a:gd name="connsiteX3" fmla="*/ 196645 w 196645"/>
                  <a:gd name="connsiteY3" fmla="*/ 226142 h 383458"/>
                  <a:gd name="connsiteX4" fmla="*/ 0 w 196645"/>
                  <a:gd name="connsiteY4" fmla="*/ 383458 h 3834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6645" h="383458">
                    <a:moveTo>
                      <a:pt x="0" y="383458"/>
                    </a:moveTo>
                    <a:lnTo>
                      <a:pt x="0" y="0"/>
                    </a:lnTo>
                    <a:lnTo>
                      <a:pt x="196645" y="0"/>
                    </a:lnTo>
                    <a:lnTo>
                      <a:pt x="196645" y="226142"/>
                    </a:lnTo>
                    <a:lnTo>
                      <a:pt x="0" y="383458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50" name="Straight Connector 49"/>
              <p:cNvCxnSpPr>
                <a:endCxn id="49" idx="2"/>
              </p:cNvCxnSpPr>
              <p:nvPr/>
            </p:nvCxnSpPr>
            <p:spPr>
              <a:xfrm>
                <a:off x="652176" y="3999263"/>
                <a:ext cx="1431670" cy="0"/>
              </a:xfrm>
              <a:prstGeom prst="line">
                <a:avLst/>
              </a:prstGeom>
              <a:ln w="19050">
                <a:solidFill>
                  <a:schemeClr val="bg1">
                    <a:lumMod val="6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Straight Connector 50"/>
              <p:cNvCxnSpPr>
                <a:endCxn id="49" idx="0"/>
              </p:cNvCxnSpPr>
              <p:nvPr/>
            </p:nvCxnSpPr>
            <p:spPr>
              <a:xfrm flipV="1">
                <a:off x="555183" y="4382721"/>
                <a:ext cx="1716083" cy="4734"/>
              </a:xfrm>
              <a:prstGeom prst="line">
                <a:avLst/>
              </a:prstGeom>
              <a:ln w="19050">
                <a:solidFill>
                  <a:schemeClr val="bg1">
                    <a:lumMod val="6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Straight Connector 51"/>
              <p:cNvCxnSpPr>
                <a:stCxn id="48" idx="3"/>
                <a:endCxn id="49" idx="3"/>
              </p:cNvCxnSpPr>
              <p:nvPr/>
            </p:nvCxnSpPr>
            <p:spPr>
              <a:xfrm>
                <a:off x="726329" y="4225222"/>
                <a:ext cx="1357517" cy="183"/>
              </a:xfrm>
              <a:prstGeom prst="line">
                <a:avLst/>
              </a:prstGeom>
              <a:ln w="19050">
                <a:solidFill>
                  <a:schemeClr val="bg1">
                    <a:lumMod val="6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57" name="Line 40"/>
          <p:cNvSpPr>
            <a:spLocks noChangeShapeType="1"/>
          </p:cNvSpPr>
          <p:nvPr/>
        </p:nvSpPr>
        <p:spPr bwMode="auto">
          <a:xfrm flipH="1">
            <a:off x="1600198" y="3044802"/>
            <a:ext cx="940035" cy="20798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8" name="Line 41"/>
          <p:cNvSpPr>
            <a:spLocks noChangeShapeType="1"/>
          </p:cNvSpPr>
          <p:nvPr/>
        </p:nvSpPr>
        <p:spPr bwMode="auto">
          <a:xfrm flipH="1">
            <a:off x="1792242" y="2288287"/>
            <a:ext cx="808444" cy="371046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9" name="Line 41"/>
          <p:cNvSpPr>
            <a:spLocks noChangeShapeType="1"/>
          </p:cNvSpPr>
          <p:nvPr/>
        </p:nvSpPr>
        <p:spPr bwMode="auto">
          <a:xfrm flipH="1">
            <a:off x="1792242" y="2687556"/>
            <a:ext cx="649156" cy="253841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0" name="Freeform 59"/>
          <p:cNvSpPr/>
          <p:nvPr/>
        </p:nvSpPr>
        <p:spPr>
          <a:xfrm rot="168338">
            <a:off x="1776500" y="1630542"/>
            <a:ext cx="2935622" cy="797342"/>
          </a:xfrm>
          <a:custGeom>
            <a:avLst/>
            <a:gdLst>
              <a:gd name="connsiteX0" fmla="*/ 0 w 3335482"/>
              <a:gd name="connsiteY0" fmla="*/ 591900 h 591900"/>
              <a:gd name="connsiteX1" fmla="*/ 779318 w 3335482"/>
              <a:gd name="connsiteY1" fmla="*/ 145090 h 591900"/>
              <a:gd name="connsiteX2" fmla="*/ 1963882 w 3335482"/>
              <a:gd name="connsiteY2" fmla="*/ 10009 h 591900"/>
              <a:gd name="connsiteX3" fmla="*/ 3335482 w 3335482"/>
              <a:gd name="connsiteY3" fmla="*/ 373690 h 591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35482" h="591900">
                <a:moveTo>
                  <a:pt x="0" y="591900"/>
                </a:moveTo>
                <a:cubicBezTo>
                  <a:pt x="226002" y="416986"/>
                  <a:pt x="452004" y="242072"/>
                  <a:pt x="779318" y="145090"/>
                </a:cubicBezTo>
                <a:cubicBezTo>
                  <a:pt x="1106632" y="48108"/>
                  <a:pt x="1537855" y="-28091"/>
                  <a:pt x="1963882" y="10009"/>
                </a:cubicBezTo>
                <a:cubicBezTo>
                  <a:pt x="2389909" y="48109"/>
                  <a:pt x="2862695" y="210899"/>
                  <a:pt x="3335482" y="373690"/>
                </a:cubicBezTo>
              </a:path>
            </a:pathLst>
          </a:custGeom>
          <a:noFill/>
          <a:ln w="57150">
            <a:solidFill>
              <a:srgbClr val="FFC000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Line 41"/>
          <p:cNvSpPr>
            <a:spLocks noChangeShapeType="1"/>
          </p:cNvSpPr>
          <p:nvPr/>
        </p:nvSpPr>
        <p:spPr bwMode="auto">
          <a:xfrm flipH="1">
            <a:off x="2109411" y="2866088"/>
            <a:ext cx="491275" cy="122286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2" name="Text Box 49"/>
          <p:cNvSpPr txBox="1">
            <a:spLocks noChangeArrowheads="1"/>
          </p:cNvSpPr>
          <p:nvPr/>
        </p:nvSpPr>
        <p:spPr bwMode="auto">
          <a:xfrm>
            <a:off x="2626457" y="2742661"/>
            <a:ext cx="878743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ja-JP" sz="1200" dirty="0" smtClean="0">
                <a:latin typeface="Times New Roman" pitchFamily="18" charset="0"/>
                <a:ea typeface="ＭＳ Ｐゴシック" pitchFamily="34" charset="-128"/>
              </a:rPr>
              <a:t>Ring collar</a:t>
            </a:r>
            <a:endParaRPr lang="en-US" altLang="ja-JP" sz="1200" dirty="0"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63" name="Line 41"/>
          <p:cNvSpPr>
            <a:spLocks noChangeShapeType="1"/>
          </p:cNvSpPr>
          <p:nvPr/>
        </p:nvSpPr>
        <p:spPr bwMode="auto">
          <a:xfrm>
            <a:off x="3505200" y="2695909"/>
            <a:ext cx="989018" cy="539736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4" name="Rectangle 7"/>
          <p:cNvSpPr>
            <a:spLocks noChangeArrowheads="1"/>
          </p:cNvSpPr>
          <p:nvPr/>
        </p:nvSpPr>
        <p:spPr bwMode="auto">
          <a:xfrm>
            <a:off x="194062" y="561945"/>
            <a:ext cx="8382000" cy="40011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MS Mincho" pitchFamily="49" charset="-128"/>
                <a:cs typeface="Times New Roman" pitchFamily="18" charset="0"/>
              </a:rPr>
              <a:t>9.6	Laboratory Consolidation Test</a:t>
            </a:r>
            <a:endParaRPr kumimoji="0" lang="en-US" altLang="ja-JP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5" name="Rectangle 8"/>
          <p:cNvSpPr>
            <a:spLocks noChangeArrowheads="1"/>
          </p:cNvSpPr>
          <p:nvPr/>
        </p:nvSpPr>
        <p:spPr bwMode="auto">
          <a:xfrm>
            <a:off x="3859979" y="3705616"/>
            <a:ext cx="2957861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MS Mincho" pitchFamily="49" charset="-128"/>
                <a:cs typeface="Times New Roman" pitchFamily="18" charset="0"/>
              </a:rPr>
              <a:t>Fig. 9.8	Consolidation test setup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6" name="Rectangle 9"/>
          <p:cNvSpPr>
            <a:spLocks noChangeArrowheads="1"/>
          </p:cNvSpPr>
          <p:nvPr/>
        </p:nvSpPr>
        <p:spPr bwMode="auto">
          <a:xfrm>
            <a:off x="304800" y="4495800"/>
            <a:ext cx="1999778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b="1" dirty="0" smtClean="0">
                <a:latin typeface="Cambria" pitchFamily="18" charset="0"/>
                <a:ea typeface="MS Mincho" pitchFamily="49" charset="-128"/>
                <a:cs typeface="Times New Roman" pitchFamily="18" charset="0"/>
              </a:rPr>
              <a:t>L</a:t>
            </a: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MS Mincho" pitchFamily="49" charset="-128"/>
                <a:cs typeface="Times New Roman" pitchFamily="18" charset="0"/>
              </a:rPr>
              <a:t>oading process: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7" name="Rectangle 66"/>
          <p:cNvSpPr/>
          <p:nvPr/>
        </p:nvSpPr>
        <p:spPr>
          <a:xfrm>
            <a:off x="2514600" y="4495800"/>
            <a:ext cx="395480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25, 50, 100, 200, 400, 800, 1600 </a:t>
            </a:r>
            <a:r>
              <a:rPr lang="en-US" dirty="0" err="1" smtClean="0"/>
              <a:t>kPa</a:t>
            </a:r>
            <a:r>
              <a:rPr lang="en-US" dirty="0" smtClean="0"/>
              <a:t>, …..</a:t>
            </a:r>
            <a:endParaRPr lang="en-US" dirty="0"/>
          </a:p>
        </p:txBody>
      </p:sp>
      <p:sp>
        <p:nvSpPr>
          <p:cNvPr id="68" name="Rectangle 67"/>
          <p:cNvSpPr/>
          <p:nvPr/>
        </p:nvSpPr>
        <p:spPr>
          <a:xfrm>
            <a:off x="2514600" y="4800600"/>
            <a:ext cx="235500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1600, 400, 100, 25 </a:t>
            </a:r>
            <a:r>
              <a:rPr lang="en-US" dirty="0" err="1" smtClean="0"/>
              <a:t>kPa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69" name="Rectangle 68"/>
          <p:cNvSpPr/>
          <p:nvPr/>
        </p:nvSpPr>
        <p:spPr>
          <a:xfrm>
            <a:off x="533400" y="4800600"/>
            <a:ext cx="198054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 smtClean="0">
                <a:latin typeface="Cambria" pitchFamily="18" charset="0"/>
                <a:ea typeface="MS Mincho" pitchFamily="49" charset="-128"/>
                <a:cs typeface="Times New Roman" pitchFamily="18" charset="0"/>
              </a:rPr>
              <a:t>Unloading process:</a:t>
            </a:r>
            <a:endParaRPr lang="en-US" sz="1600" dirty="0"/>
          </a:p>
        </p:txBody>
      </p:sp>
      <p:sp>
        <p:nvSpPr>
          <p:cNvPr id="70" name="Rectangle 69"/>
          <p:cNvSpPr/>
          <p:nvPr/>
        </p:nvSpPr>
        <p:spPr>
          <a:xfrm>
            <a:off x="609600" y="5638800"/>
            <a:ext cx="186801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l-GR" sz="1600" b="1" dirty="0" smtClean="0">
                <a:latin typeface="Cambria" pitchFamily="18" charset="0"/>
                <a:ea typeface="MS Mincho" pitchFamily="49" charset="-128"/>
                <a:cs typeface="Times New Roman" pitchFamily="18" charset="0"/>
              </a:rPr>
              <a:t>δ</a:t>
            </a:r>
            <a:r>
              <a:rPr lang="en-US" sz="1600" b="1" baseline="-25000" dirty="0" smtClean="0">
                <a:latin typeface="Cambria" pitchFamily="18" charset="0"/>
                <a:ea typeface="MS Mincho" pitchFamily="49" charset="-128"/>
                <a:cs typeface="Times New Roman" pitchFamily="18" charset="0"/>
              </a:rPr>
              <a:t>v</a:t>
            </a:r>
            <a:r>
              <a:rPr lang="en-US" sz="1600" b="1" dirty="0" smtClean="0">
                <a:latin typeface="Cambria" pitchFamily="18" charset="0"/>
                <a:ea typeface="MS Mincho" pitchFamily="49" charset="-128"/>
                <a:cs typeface="Times New Roman" pitchFamily="18" charset="0"/>
              </a:rPr>
              <a:t>  measurement:</a:t>
            </a:r>
            <a:endParaRPr lang="en-US" sz="1600" dirty="0"/>
          </a:p>
        </p:txBody>
      </p:sp>
      <p:sp>
        <p:nvSpPr>
          <p:cNvPr id="71" name="Rectangle 70"/>
          <p:cNvSpPr/>
          <p:nvPr/>
        </p:nvSpPr>
        <p:spPr>
          <a:xfrm>
            <a:off x="2438400" y="5562600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at t=0, 0.1, 0.25, 0.5, 1, 2, 4, 8, 15, 30 minutes, and 1, 2, 4, 8, 24 hours</a:t>
            </a:r>
            <a:endParaRPr lang="en-US" dirty="0"/>
          </a:p>
        </p:txBody>
      </p:sp>
      <p:sp>
        <p:nvSpPr>
          <p:cNvPr id="72" name="TextBox 71"/>
          <p:cNvSpPr txBox="1"/>
          <p:nvPr/>
        </p:nvSpPr>
        <p:spPr>
          <a:xfrm>
            <a:off x="7703976" y="197529"/>
            <a:ext cx="11106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Chapter 9</a:t>
            </a:r>
            <a:endParaRPr lang="en-US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6356684" y="6126778"/>
            <a:ext cx="21015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Click for next slide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74" name="Rectangle 73"/>
          <p:cNvSpPr/>
          <p:nvPr/>
        </p:nvSpPr>
        <p:spPr>
          <a:xfrm>
            <a:off x="3677952" y="4013393"/>
            <a:ext cx="33498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en-US" dirty="0">
                <a:solidFill>
                  <a:srgbClr val="FF0000"/>
                </a:solidFill>
                <a:ea typeface="MS Mincho" pitchFamily="49" charset="-128"/>
                <a:cs typeface="Times New Roman" pitchFamily="18" charset="0"/>
              </a:rPr>
              <a:t>(click for </a:t>
            </a:r>
            <a:r>
              <a:rPr lang="en-US" dirty="0" smtClean="0">
                <a:solidFill>
                  <a:srgbClr val="FF0000"/>
                </a:solidFill>
                <a:ea typeface="MS Mincho" pitchFamily="49" charset="-128"/>
                <a:cs typeface="Times New Roman" pitchFamily="18" charset="0"/>
              </a:rPr>
              <a:t>consolidation test setup)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98" name="Rectangle 97"/>
          <p:cNvSpPr/>
          <p:nvPr/>
        </p:nvSpPr>
        <p:spPr>
          <a:xfrm>
            <a:off x="4818888" y="2115967"/>
            <a:ext cx="1298459" cy="57139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6" name="Group 95"/>
          <p:cNvGrpSpPr/>
          <p:nvPr/>
        </p:nvGrpSpPr>
        <p:grpSpPr>
          <a:xfrm>
            <a:off x="4819147" y="1617689"/>
            <a:ext cx="1298200" cy="1069667"/>
            <a:chOff x="7407764" y="1760918"/>
            <a:chExt cx="1298200" cy="1069667"/>
          </a:xfrm>
        </p:grpSpPr>
        <p:sp>
          <p:nvSpPr>
            <p:cNvPr id="88" name="Rectangle 23" descr="60%"/>
            <p:cNvSpPr>
              <a:spLocks noChangeArrowheads="1"/>
            </p:cNvSpPr>
            <p:nvPr/>
          </p:nvSpPr>
          <p:spPr bwMode="auto">
            <a:xfrm>
              <a:off x="7407764" y="2669929"/>
              <a:ext cx="1298200" cy="160656"/>
            </a:xfrm>
            <a:prstGeom prst="rect">
              <a:avLst/>
            </a:prstGeom>
            <a:pattFill prst="smConfetti">
              <a:fgClr>
                <a:schemeClr val="tx1"/>
              </a:fgClr>
              <a:bgClr>
                <a:schemeClr val="bg1"/>
              </a:bgClr>
            </a:pattFill>
            <a:ln w="19050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ja-JP" altLang="ja-JP" sz="1200"/>
            </a:p>
          </p:txBody>
        </p:sp>
        <p:sp>
          <p:nvSpPr>
            <p:cNvPr id="89" name="AutoShape 24"/>
            <p:cNvSpPr>
              <a:spLocks noChangeArrowheads="1"/>
            </p:cNvSpPr>
            <p:nvPr/>
          </p:nvSpPr>
          <p:spPr bwMode="auto">
            <a:xfrm flipV="1">
              <a:off x="7417819" y="2390257"/>
              <a:ext cx="1257324" cy="284704"/>
            </a:xfrm>
            <a:custGeom>
              <a:avLst/>
              <a:gdLst>
                <a:gd name="T0" fmla="*/ 2147483647 w 21600"/>
                <a:gd name="T1" fmla="*/ 2147483647 h 21600"/>
                <a:gd name="T2" fmla="*/ 2147483647 w 21600"/>
                <a:gd name="T3" fmla="*/ 2147483647 h 21600"/>
                <a:gd name="T4" fmla="*/ 2147483647 w 21600"/>
                <a:gd name="T5" fmla="*/ 2147483647 h 21600"/>
                <a:gd name="T6" fmla="*/ 2147483647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4500 w 21600"/>
                <a:gd name="T13" fmla="*/ 4500 h 21600"/>
                <a:gd name="T14" fmla="*/ 17100 w 21600"/>
                <a:gd name="T15" fmla="*/ 17100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75000"/>
                    <a:shade val="30000"/>
                    <a:satMod val="115000"/>
                  </a:schemeClr>
                </a:gs>
                <a:gs pos="50000">
                  <a:schemeClr val="bg1">
                    <a:lumMod val="75000"/>
                    <a:shade val="67500"/>
                    <a:satMod val="115000"/>
                  </a:schemeClr>
                </a:gs>
                <a:gs pos="100000">
                  <a:schemeClr val="bg1">
                    <a:lumMod val="75000"/>
                    <a:shade val="100000"/>
                    <a:satMod val="115000"/>
                  </a:schemeClr>
                </a:gs>
              </a:gsLst>
              <a:lin ang="16200000" scaled="1"/>
              <a:tileRect/>
            </a:gradFill>
            <a:ln w="19050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92" name="下矢印 39"/>
            <p:cNvSpPr/>
            <p:nvPr/>
          </p:nvSpPr>
          <p:spPr bwMode="auto">
            <a:xfrm>
              <a:off x="7932181" y="1760918"/>
              <a:ext cx="228600" cy="590587"/>
            </a:xfrm>
            <a:prstGeom prst="downArrow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kumimoji="1" lang="ja-JP" altLang="en-US"/>
            </a:p>
          </p:txBody>
        </p:sp>
        <p:grpSp>
          <p:nvGrpSpPr>
            <p:cNvPr id="93" name="Group 92"/>
            <p:cNvGrpSpPr/>
            <p:nvPr/>
          </p:nvGrpSpPr>
          <p:grpSpPr>
            <a:xfrm>
              <a:off x="8216653" y="1899808"/>
              <a:ext cx="188913" cy="457304"/>
              <a:chOff x="4921103" y="1152893"/>
              <a:chExt cx="188913" cy="457304"/>
            </a:xfrm>
          </p:grpSpPr>
          <p:sp>
            <p:nvSpPr>
              <p:cNvPr id="94" name="Line 43"/>
              <p:cNvSpPr>
                <a:spLocks noChangeShapeType="1"/>
              </p:cNvSpPr>
              <p:nvPr/>
            </p:nvSpPr>
            <p:spPr bwMode="auto">
              <a:xfrm>
                <a:off x="5018232" y="1152893"/>
                <a:ext cx="0" cy="457304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5" name="16-Point Star 94"/>
              <p:cNvSpPr/>
              <p:nvPr/>
            </p:nvSpPr>
            <p:spPr bwMode="auto">
              <a:xfrm>
                <a:off x="4921103" y="1295400"/>
                <a:ext cx="188913" cy="195263"/>
              </a:xfrm>
              <a:prstGeom prst="star16">
                <a:avLst/>
              </a:prstGeom>
              <a:solidFill>
                <a:srgbClr val="FFFFFF"/>
              </a:solidFill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</p:grpSp>
      </p:grpSp>
      <p:sp>
        <p:nvSpPr>
          <p:cNvPr id="97" name="Rectangle 96"/>
          <p:cNvSpPr/>
          <p:nvPr/>
        </p:nvSpPr>
        <p:spPr>
          <a:xfrm>
            <a:off x="3424283" y="5186480"/>
            <a:ext cx="343767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en-US" dirty="0">
                <a:solidFill>
                  <a:srgbClr val="FF0000"/>
                </a:solidFill>
                <a:ea typeface="MS Mincho" pitchFamily="49" charset="-128"/>
                <a:cs typeface="Times New Roman" pitchFamily="18" charset="0"/>
              </a:rPr>
              <a:t>(click for </a:t>
            </a:r>
            <a:r>
              <a:rPr lang="en-US" dirty="0" smtClean="0">
                <a:solidFill>
                  <a:srgbClr val="FF0000"/>
                </a:solidFill>
                <a:ea typeface="MS Mincho" pitchFamily="49" charset="-128"/>
                <a:cs typeface="Times New Roman" pitchFamily="18" charset="0"/>
              </a:rPr>
              <a:t>consolidation settlement)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99" name="TextBox 98"/>
          <p:cNvSpPr txBox="1"/>
          <p:nvPr/>
        </p:nvSpPr>
        <p:spPr>
          <a:xfrm>
            <a:off x="390913" y="3591290"/>
            <a:ext cx="196413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/>
              <a:t>Specimen in consolidation ring</a:t>
            </a:r>
            <a:endParaRPr lang="en-US" sz="1400" b="1" dirty="0"/>
          </a:p>
        </p:txBody>
      </p:sp>
      <p:grpSp>
        <p:nvGrpSpPr>
          <p:cNvPr id="23" name="Group 22"/>
          <p:cNvGrpSpPr/>
          <p:nvPr/>
        </p:nvGrpSpPr>
        <p:grpSpPr>
          <a:xfrm>
            <a:off x="4227574" y="2288287"/>
            <a:ext cx="2437899" cy="164365"/>
            <a:chOff x="3221526" y="1191462"/>
            <a:chExt cx="2437899" cy="164365"/>
          </a:xfrm>
        </p:grpSpPr>
        <p:sp>
          <p:nvSpPr>
            <p:cNvPr id="24" name="Line 27"/>
            <p:cNvSpPr>
              <a:spLocks noChangeShapeType="1"/>
            </p:cNvSpPr>
            <p:nvPr/>
          </p:nvSpPr>
          <p:spPr bwMode="auto">
            <a:xfrm flipV="1">
              <a:off x="3221526" y="1269742"/>
              <a:ext cx="2437899" cy="19029"/>
            </a:xfrm>
            <a:prstGeom prst="line">
              <a:avLst/>
            </a:prstGeom>
            <a:noFill/>
            <a:ln w="19050">
              <a:solidFill>
                <a:schemeClr val="tx2">
                  <a:lumMod val="60000"/>
                  <a:lumOff val="4000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grpSp>
          <p:nvGrpSpPr>
            <p:cNvPr id="25" name="Group 24"/>
            <p:cNvGrpSpPr/>
            <p:nvPr/>
          </p:nvGrpSpPr>
          <p:grpSpPr>
            <a:xfrm>
              <a:off x="3335802" y="1191462"/>
              <a:ext cx="152369" cy="164365"/>
              <a:chOff x="3372370" y="2481873"/>
              <a:chExt cx="152369" cy="164365"/>
            </a:xfrm>
          </p:grpSpPr>
          <p:sp>
            <p:nvSpPr>
              <p:cNvPr id="26" name="AutoShape 11"/>
              <p:cNvSpPr>
                <a:spLocks noChangeArrowheads="1"/>
              </p:cNvSpPr>
              <p:nvPr/>
            </p:nvSpPr>
            <p:spPr bwMode="auto">
              <a:xfrm flipV="1">
                <a:off x="3372370" y="2481873"/>
                <a:ext cx="152369" cy="76217"/>
              </a:xfrm>
              <a:prstGeom prst="triangle">
                <a:avLst>
                  <a:gd name="adj" fmla="val 50000"/>
                </a:avLst>
              </a:prstGeom>
              <a:noFill/>
              <a:ln w="19050" algn="ctr">
                <a:solidFill>
                  <a:schemeClr val="tx2">
                    <a:lumMod val="60000"/>
                    <a:lumOff val="40000"/>
                  </a:schemeClr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ja-JP" altLang="ja-JP"/>
              </a:p>
            </p:txBody>
          </p:sp>
          <p:sp>
            <p:nvSpPr>
              <p:cNvPr id="27" name="Line 12"/>
              <p:cNvSpPr>
                <a:spLocks noChangeShapeType="1"/>
              </p:cNvSpPr>
              <p:nvPr/>
            </p:nvSpPr>
            <p:spPr bwMode="auto">
              <a:xfrm>
                <a:off x="3372370" y="2581385"/>
                <a:ext cx="152369" cy="0"/>
              </a:xfrm>
              <a:prstGeom prst="line">
                <a:avLst/>
              </a:prstGeom>
              <a:noFill/>
              <a:ln w="19050">
                <a:solidFill>
                  <a:schemeClr val="tx2">
                    <a:lumMod val="60000"/>
                    <a:lumOff val="40000"/>
                  </a:schemeClr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cxnSp>
            <p:nvCxnSpPr>
              <p:cNvPr id="28" name="直線コネクタ 43"/>
              <p:cNvCxnSpPr>
                <a:cxnSpLocks noChangeShapeType="1"/>
              </p:cNvCxnSpPr>
              <p:nvPr/>
            </p:nvCxnSpPr>
            <p:spPr bwMode="auto">
              <a:xfrm>
                <a:off x="3396885" y="2614423"/>
                <a:ext cx="107978" cy="0"/>
              </a:xfrm>
              <a:prstGeom prst="line">
                <a:avLst/>
              </a:prstGeom>
              <a:noFill/>
              <a:ln w="19050" algn="ctr">
                <a:solidFill>
                  <a:schemeClr val="tx2">
                    <a:lumMod val="60000"/>
                    <a:lumOff val="40000"/>
                  </a:schemeClr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9" name="直線コネクタ 44"/>
              <p:cNvCxnSpPr>
                <a:cxnSpLocks noChangeShapeType="1"/>
              </p:cNvCxnSpPr>
              <p:nvPr/>
            </p:nvCxnSpPr>
            <p:spPr bwMode="auto">
              <a:xfrm>
                <a:off x="3415582" y="2646238"/>
                <a:ext cx="76185" cy="0"/>
              </a:xfrm>
              <a:prstGeom prst="line">
                <a:avLst/>
              </a:prstGeom>
              <a:noFill/>
              <a:ln w="19050" algn="ctr">
                <a:solidFill>
                  <a:schemeClr val="tx2">
                    <a:lumMod val="60000"/>
                    <a:lumOff val="40000"/>
                  </a:schemeClr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</p:grpSp>
    </p:spTree>
    <p:extLst>
      <p:ext uri="{BB962C8B-B14F-4D97-AF65-F5344CB8AC3E}">
        <p14:creationId xmlns:p14="http://schemas.microsoft.com/office/powerpoint/2010/main" val="29165020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8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800"/>
                            </p:stCondLst>
                            <p:childTnLst>
                              <p:par>
                                <p:cTn id="2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8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63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6800"/>
                            </p:stCondLst>
                            <p:childTnLst>
                              <p:par>
                                <p:cTn id="39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78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83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9300"/>
                            </p:stCondLst>
                            <p:childTnLst>
                              <p:par>
                                <p:cTn id="58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10300"/>
                            </p:stCondLst>
                            <p:childTnLst>
                              <p:par>
                                <p:cTn id="6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10800"/>
                            </p:stCondLst>
                            <p:childTnLst>
                              <p:par>
                                <p:cTn id="66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11800"/>
                            </p:stCondLst>
                            <p:childTnLst>
                              <p:par>
                                <p:cTn id="7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12300"/>
                            </p:stCondLst>
                            <p:childTnLst>
                              <p:par>
                                <p:cTn id="7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12800"/>
                            </p:stCondLst>
                            <p:childTnLst>
                              <p:par>
                                <p:cTn id="80" presetID="3" presetClass="entr" presetSubtype="1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2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14800"/>
                            </p:stCondLst>
                            <p:childTnLst>
                              <p:par>
                                <p:cTn id="8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15800"/>
                            </p:stCondLst>
                            <p:childTnLst>
                              <p:par>
                                <p:cTn id="88" presetID="45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2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1" dur="2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2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" presetClass="entr" presetSubtype="2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3000"/>
                            </p:stCondLst>
                            <p:childTnLst>
                              <p:par>
                                <p:cTn id="100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5000"/>
                            </p:stCondLst>
                            <p:childTnLst>
                              <p:par>
                                <p:cTn id="10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6000"/>
                            </p:stCondLst>
                            <p:childTnLst>
                              <p:par>
                                <p:cTn id="109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1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7000"/>
                            </p:stCondLst>
                            <p:childTnLst>
                              <p:par>
                                <p:cTn id="113" presetID="2" presetClass="entr" presetSubtype="9" fill="hold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2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2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9200"/>
                            </p:stCondLst>
                            <p:childTnLst>
                              <p:par>
                                <p:cTn id="118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11700"/>
                            </p:stCondLst>
                            <p:childTnLst>
                              <p:par>
                                <p:cTn id="122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12700"/>
                            </p:stCondLst>
                            <p:childTnLst>
                              <p:par>
                                <p:cTn id="1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1" fill="hold">
                            <p:stCondLst>
                              <p:cond delay="13200"/>
                            </p:stCondLst>
                            <p:childTnLst>
                              <p:par>
                                <p:cTn id="132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14200"/>
                            </p:stCondLst>
                            <p:childTnLst>
                              <p:par>
                                <p:cTn id="13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" fill="hold">
                            <p:stCondLst>
                              <p:cond delay="14700"/>
                            </p:stCondLst>
                            <p:childTnLst>
                              <p:par>
                                <p:cTn id="1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4" fill="hold">
                            <p:stCondLst>
                              <p:cond delay="15200"/>
                            </p:stCondLst>
                            <p:childTnLst>
                              <p:par>
                                <p:cTn id="1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15700"/>
                            </p:stCondLst>
                            <p:childTnLst>
                              <p:par>
                                <p:cTn id="149" presetID="3" presetClass="entr" presetSubtype="1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1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" fill="hold">
                            <p:stCondLst>
                              <p:cond delay="17700"/>
                            </p:stCondLst>
                            <p:childTnLst>
                              <p:par>
                                <p:cTn id="15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5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6" fill="hold">
                            <p:stCondLst>
                              <p:cond delay="18200"/>
                            </p:stCondLst>
                            <p:childTnLst>
                              <p:par>
                                <p:cTn id="157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9"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0" fill="hold">
                            <p:stCondLst>
                              <p:cond delay="19200"/>
                            </p:stCondLst>
                            <p:childTnLst>
                              <p:par>
                                <p:cTn id="161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3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4" fill="hold">
                            <p:stCondLst>
                              <p:cond delay="19700"/>
                            </p:stCondLst>
                            <p:childTnLst>
                              <p:par>
                                <p:cTn id="165" presetID="45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" dur="20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8" dur="2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2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0" fill="hold">
                      <p:stCondLst>
                        <p:cond delay="indefinite"/>
                      </p:stCondLst>
                      <p:childTnLst>
                        <p:par>
                          <p:cTn id="171" fill="hold">
                            <p:stCondLst>
                              <p:cond delay="0"/>
                            </p:stCondLst>
                            <p:childTnLst>
                              <p:par>
                                <p:cTn id="172" presetID="10" presetClass="entr" presetSubtype="0" fill="hold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4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5" presetID="10" presetClass="exit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8" presetID="10" presetClass="exit" presetSubtype="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3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4" fill="hold">
                            <p:stCondLst>
                              <p:cond delay="1000"/>
                            </p:stCondLst>
                            <p:childTnLst>
                              <p:par>
                                <p:cTn id="185" presetID="0" presetClass="path" presetSubtype="0" accel="50000" decel="5000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1.66667E-6 -3.2223E-6 C 1.66667E-6 0.0081 1.66667E-6 0.01619 1.66667E-6 0.02429 " pathEditMode="relative" ptsTypes="fA">
                                      <p:cBhvr>
                                        <p:cTn id="186" dur="5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87" fill="hold">
                            <p:stCondLst>
                              <p:cond delay="7000"/>
                            </p:stCondLst>
                            <p:childTnLst>
                              <p:par>
                                <p:cTn id="188" presetID="3" presetClass="entr" presetSubtype="1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0" dur="1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1" fill="hold">
                            <p:stCondLst>
                              <p:cond delay="9000"/>
                            </p:stCondLst>
                            <p:childTnLst>
                              <p:par>
                                <p:cTn id="192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4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5" fill="hold">
                            <p:stCondLst>
                              <p:cond delay="9500"/>
                            </p:stCondLst>
                            <p:childTnLst>
                              <p:par>
                                <p:cTn id="196" presetID="45" presetClass="entr" presetSubtype="0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8" dur="2000"/>
                                        <p:tgtEl>
                                          <p:spTgt spid="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9" dur="2000" fill="hold"/>
                                        <p:tgtEl>
                                          <p:spTgt spid="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0" dur="2000" fill="hold"/>
                                        <p:tgtEl>
                                          <p:spTgt spid="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/>
      <p:bldP spid="5" grpId="0"/>
      <p:bldP spid="6" grpId="0" animBg="1"/>
      <p:bldP spid="7" grpId="0"/>
      <p:bldP spid="8" grpId="0"/>
      <p:bldP spid="9" grpId="0" animBg="1"/>
      <p:bldP spid="10" grpId="0" animBg="1"/>
      <p:bldP spid="11" grpId="0"/>
      <p:bldP spid="12" grpId="0" animBg="1"/>
      <p:bldP spid="13" grpId="0" animBg="1"/>
      <p:bldP spid="18" grpId="0"/>
      <p:bldP spid="22" grpId="0" animBg="1"/>
      <p:bldP spid="22" grpId="1" animBg="1"/>
      <p:bldP spid="57" grpId="0" animBg="1"/>
      <p:bldP spid="58" grpId="0" animBg="1"/>
      <p:bldP spid="59" grpId="0" animBg="1"/>
      <p:bldP spid="60" grpId="0" animBg="1"/>
      <p:bldP spid="61" grpId="0" animBg="1"/>
      <p:bldP spid="62" grpId="0"/>
      <p:bldP spid="63" grpId="0" animBg="1"/>
      <p:bldP spid="64" grpId="0" animBg="1"/>
      <p:bldP spid="65" grpId="0"/>
      <p:bldP spid="66" grpId="0"/>
      <p:bldP spid="67" grpId="0"/>
      <p:bldP spid="68" grpId="0"/>
      <p:bldP spid="69" grpId="0"/>
      <p:bldP spid="70" grpId="0"/>
      <p:bldP spid="71" grpId="0"/>
      <p:bldP spid="74" grpId="0"/>
      <p:bldP spid="98" grpId="0" animBg="1"/>
      <p:bldP spid="97" grpId="0"/>
      <p:bldP spid="9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8"/>
          <p:cNvSpPr txBox="1">
            <a:spLocks noChangeArrowheads="1"/>
          </p:cNvSpPr>
          <p:nvPr/>
        </p:nvSpPr>
        <p:spPr bwMode="auto">
          <a:xfrm>
            <a:off x="3347500" y="1097753"/>
            <a:ext cx="685800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ja-JP" altLang="ja-JP" sz="1800">
              <a:latin typeface="Arial" charset="0"/>
            </a:endParaRPr>
          </a:p>
        </p:txBody>
      </p:sp>
      <p:sp>
        <p:nvSpPr>
          <p:cNvPr id="3" name="Text Box 31"/>
          <p:cNvSpPr txBox="1">
            <a:spLocks noChangeArrowheads="1"/>
          </p:cNvSpPr>
          <p:nvPr/>
        </p:nvSpPr>
        <p:spPr bwMode="auto">
          <a:xfrm>
            <a:off x="4159448" y="1697263"/>
            <a:ext cx="721281" cy="369332"/>
          </a:xfrm>
          <a:prstGeom prst="rect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altLang="ja-JP" b="1" dirty="0">
                <a:ea typeface="ＭＳ Ｐゴシック" charset="-128"/>
              </a:rPr>
              <a:t>Pole</a:t>
            </a:r>
          </a:p>
        </p:txBody>
      </p:sp>
      <p:sp>
        <p:nvSpPr>
          <p:cNvPr id="4" name="Text Box 45"/>
          <p:cNvSpPr txBox="1">
            <a:spLocks noChangeArrowheads="1"/>
          </p:cNvSpPr>
          <p:nvPr/>
        </p:nvSpPr>
        <p:spPr bwMode="auto">
          <a:xfrm>
            <a:off x="6285950" y="1861147"/>
            <a:ext cx="2172250" cy="36933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ja-JP" dirty="0">
                <a:ea typeface="ＭＳ Ｐゴシック" charset="-128"/>
              </a:rPr>
              <a:t>Parallel to A-A plane</a:t>
            </a:r>
          </a:p>
        </p:txBody>
      </p:sp>
      <p:sp>
        <p:nvSpPr>
          <p:cNvPr id="5" name="Line 54"/>
          <p:cNvSpPr>
            <a:spLocks noChangeShapeType="1"/>
          </p:cNvSpPr>
          <p:nvPr/>
        </p:nvSpPr>
        <p:spPr bwMode="auto">
          <a:xfrm flipH="1">
            <a:off x="4531036" y="2088353"/>
            <a:ext cx="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6" name="Text Box 56"/>
          <p:cNvSpPr txBox="1">
            <a:spLocks noChangeArrowheads="1"/>
          </p:cNvSpPr>
          <p:nvPr/>
        </p:nvSpPr>
        <p:spPr bwMode="auto">
          <a:xfrm>
            <a:off x="6671080" y="3176811"/>
            <a:ext cx="2091920" cy="36933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ja-JP" dirty="0">
                <a:ea typeface="ＭＳ Ｐゴシック" charset="-128"/>
              </a:rPr>
              <a:t>Parallel to B-B plane</a:t>
            </a:r>
          </a:p>
        </p:txBody>
      </p:sp>
      <p:sp>
        <p:nvSpPr>
          <p:cNvPr id="7" name="Line 64"/>
          <p:cNvSpPr>
            <a:spLocks noChangeShapeType="1"/>
          </p:cNvSpPr>
          <p:nvPr/>
        </p:nvSpPr>
        <p:spPr bwMode="auto">
          <a:xfrm flipH="1">
            <a:off x="4480899" y="2681123"/>
            <a:ext cx="50137" cy="125490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oval" w="med" len="med"/>
            <a:tailEnd type="triangle" w="med" len="med"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8" name="Text Box 70"/>
          <p:cNvSpPr txBox="1">
            <a:spLocks noChangeArrowheads="1"/>
          </p:cNvSpPr>
          <p:nvPr/>
        </p:nvSpPr>
        <p:spPr bwMode="auto">
          <a:xfrm>
            <a:off x="3316071" y="3024411"/>
            <a:ext cx="990600" cy="304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ja-JP" dirty="0">
                <a:ea typeface="ＭＳ Ｐゴシック" charset="-128"/>
              </a:rPr>
              <a:t>C (</a:t>
            </a:r>
            <a:r>
              <a:rPr lang="en-US" altLang="ja-JP" dirty="0" err="1">
                <a:ea typeface="ＭＳ Ｐゴシック" charset="-128"/>
              </a:rPr>
              <a:t>σ</a:t>
            </a:r>
            <a:r>
              <a:rPr lang="en-US" altLang="ja-JP" baseline="-25000" dirty="0" err="1">
                <a:ea typeface="ＭＳ Ｐゴシック" charset="-128"/>
              </a:rPr>
              <a:t>C</a:t>
            </a:r>
            <a:r>
              <a:rPr lang="en-US" altLang="ja-JP" dirty="0">
                <a:ea typeface="ＭＳ Ｐゴシック" charset="-128"/>
              </a:rPr>
              <a:t>, </a:t>
            </a:r>
            <a:r>
              <a:rPr lang="el-GR" dirty="0"/>
              <a:t>τ</a:t>
            </a:r>
            <a:r>
              <a:rPr lang="en-US" altLang="ja-JP" baseline="-25000" dirty="0">
                <a:ea typeface="ＭＳ Ｐゴシック" charset="-128"/>
              </a:rPr>
              <a:t>C</a:t>
            </a:r>
            <a:r>
              <a:rPr lang="en-US" altLang="ja-JP" dirty="0">
                <a:ea typeface="ＭＳ Ｐゴシック" charset="-128"/>
              </a:rPr>
              <a:t>)</a:t>
            </a:r>
          </a:p>
        </p:txBody>
      </p:sp>
      <p:sp>
        <p:nvSpPr>
          <p:cNvPr id="9" name="Line 71"/>
          <p:cNvSpPr>
            <a:spLocks noChangeShapeType="1"/>
          </p:cNvSpPr>
          <p:nvPr/>
        </p:nvSpPr>
        <p:spPr bwMode="auto">
          <a:xfrm flipV="1">
            <a:off x="4219739" y="3218688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10" name="Text Box 77"/>
          <p:cNvSpPr txBox="1">
            <a:spLocks noChangeArrowheads="1"/>
          </p:cNvSpPr>
          <p:nvPr/>
        </p:nvSpPr>
        <p:spPr bwMode="auto">
          <a:xfrm>
            <a:off x="3437194" y="4188293"/>
            <a:ext cx="2075730" cy="36933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ja-JP" dirty="0">
                <a:ea typeface="ＭＳ Ｐゴシック" charset="-128"/>
              </a:rPr>
              <a:t>Parallel to C-C plane</a:t>
            </a:r>
          </a:p>
        </p:txBody>
      </p:sp>
      <p:sp>
        <p:nvSpPr>
          <p:cNvPr id="11" name="Line 78"/>
          <p:cNvSpPr>
            <a:spLocks noChangeShapeType="1"/>
          </p:cNvSpPr>
          <p:nvPr/>
        </p:nvSpPr>
        <p:spPr bwMode="auto">
          <a:xfrm flipV="1">
            <a:off x="4023699" y="3744627"/>
            <a:ext cx="457200" cy="443666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ja-JP" altLang="en-US"/>
          </a:p>
        </p:txBody>
      </p:sp>
      <p:cxnSp>
        <p:nvCxnSpPr>
          <p:cNvPr id="12" name="Straight Arrow Connector 51"/>
          <p:cNvCxnSpPr>
            <a:cxnSpLocks noChangeShapeType="1"/>
          </p:cNvCxnSpPr>
          <p:nvPr/>
        </p:nvCxnSpPr>
        <p:spPr bwMode="auto">
          <a:xfrm rot="10800000" flipV="1">
            <a:off x="3845345" y="2431253"/>
            <a:ext cx="2286000" cy="381000"/>
          </a:xfrm>
          <a:prstGeom prst="straightConnector1">
            <a:avLst/>
          </a:prstGeom>
          <a:noFill/>
          <a:ln w="19050" algn="ctr">
            <a:solidFill>
              <a:schemeClr val="tx1"/>
            </a:solidFill>
            <a:round/>
            <a:headEnd type="oval" w="med" len="med"/>
            <a:tailEnd type="triangle" w="med" len="med"/>
          </a:ln>
        </p:spPr>
      </p:cxnSp>
      <p:cxnSp>
        <p:nvCxnSpPr>
          <p:cNvPr id="13" name="Straight Arrow Connector 54"/>
          <p:cNvCxnSpPr>
            <a:cxnSpLocks noChangeShapeType="1"/>
          </p:cNvCxnSpPr>
          <p:nvPr/>
        </p:nvCxnSpPr>
        <p:spPr bwMode="auto">
          <a:xfrm flipH="1" flipV="1">
            <a:off x="4159448" y="2222709"/>
            <a:ext cx="1353476" cy="1676400"/>
          </a:xfrm>
          <a:prstGeom prst="straightConnector1">
            <a:avLst/>
          </a:prstGeom>
          <a:noFill/>
          <a:ln w="19050" algn="ctr">
            <a:solidFill>
              <a:schemeClr val="tx1"/>
            </a:solidFill>
            <a:round/>
            <a:headEnd type="oval" w="med" len="med"/>
            <a:tailEnd type="triangle" w="med" len="med"/>
          </a:ln>
        </p:spPr>
      </p:cxnSp>
      <p:grpSp>
        <p:nvGrpSpPr>
          <p:cNvPr id="14" name="Group 13"/>
          <p:cNvGrpSpPr/>
          <p:nvPr/>
        </p:nvGrpSpPr>
        <p:grpSpPr>
          <a:xfrm>
            <a:off x="3287444" y="1406039"/>
            <a:ext cx="4971310" cy="3486150"/>
            <a:chOff x="5462786" y="4099209"/>
            <a:chExt cx="4971310" cy="3486150"/>
          </a:xfrm>
        </p:grpSpPr>
        <p:grpSp>
          <p:nvGrpSpPr>
            <p:cNvPr id="15" name="Group 14"/>
            <p:cNvGrpSpPr/>
            <p:nvPr/>
          </p:nvGrpSpPr>
          <p:grpSpPr>
            <a:xfrm>
              <a:off x="5462786" y="4099209"/>
              <a:ext cx="4971310" cy="3486150"/>
              <a:chOff x="3309400" y="1421603"/>
              <a:chExt cx="4971310" cy="3486150"/>
            </a:xfrm>
          </p:grpSpPr>
          <p:sp>
            <p:nvSpPr>
              <p:cNvPr id="17" name="Oval 25"/>
              <p:cNvSpPr>
                <a:spLocks noChangeArrowheads="1"/>
              </p:cNvSpPr>
              <p:nvPr/>
            </p:nvSpPr>
            <p:spPr bwMode="auto">
              <a:xfrm>
                <a:off x="4501720" y="2088353"/>
                <a:ext cx="1828800" cy="1828800"/>
              </a:xfrm>
              <a:prstGeom prst="ellipse">
                <a:avLst/>
              </a:prstGeom>
              <a:noFill/>
              <a:ln w="2857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ja-JP" altLang="ja-JP"/>
              </a:p>
            </p:txBody>
          </p:sp>
          <p:sp>
            <p:nvSpPr>
              <p:cNvPr id="18" name="Line 26"/>
              <p:cNvSpPr>
                <a:spLocks noChangeShapeType="1"/>
              </p:cNvSpPr>
              <p:nvPr/>
            </p:nvSpPr>
            <p:spPr bwMode="auto">
              <a:xfrm>
                <a:off x="3423700" y="3002753"/>
                <a:ext cx="4648200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9" name="Text Box 27"/>
              <p:cNvSpPr txBox="1">
                <a:spLocks noChangeArrowheads="1"/>
              </p:cNvSpPr>
              <p:nvPr/>
            </p:nvSpPr>
            <p:spPr bwMode="auto">
              <a:xfrm>
                <a:off x="4185700" y="1707353"/>
                <a:ext cx="609600" cy="304800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endParaRPr lang="ja-JP" altLang="ja-JP"/>
              </a:p>
            </p:txBody>
          </p:sp>
          <p:sp>
            <p:nvSpPr>
              <p:cNvPr id="20" name="Text Box 29"/>
              <p:cNvSpPr txBox="1">
                <a:spLocks noChangeArrowheads="1"/>
              </p:cNvSpPr>
              <p:nvPr/>
            </p:nvSpPr>
            <p:spPr bwMode="auto">
              <a:xfrm>
                <a:off x="3309400" y="1421603"/>
                <a:ext cx="255588" cy="304800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altLang="ja-JP" dirty="0">
                    <a:ea typeface="ＭＳ Ｐゴシック" charset="-128"/>
                  </a:rPr>
                  <a:t>τ</a:t>
                </a:r>
              </a:p>
            </p:txBody>
          </p:sp>
          <p:sp>
            <p:nvSpPr>
              <p:cNvPr id="21" name="Text Box 30"/>
              <p:cNvSpPr txBox="1">
                <a:spLocks noChangeArrowheads="1"/>
              </p:cNvSpPr>
              <p:nvPr/>
            </p:nvSpPr>
            <p:spPr bwMode="auto">
              <a:xfrm>
                <a:off x="8001310" y="2822303"/>
                <a:ext cx="279400" cy="304800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altLang="ja-JP" dirty="0">
                    <a:ea typeface="ＭＳ Ｐゴシック" charset="-128"/>
                  </a:rPr>
                  <a:t>σ</a:t>
                </a:r>
              </a:p>
            </p:txBody>
          </p:sp>
          <p:sp>
            <p:nvSpPr>
              <p:cNvPr id="22" name="Text Box 80"/>
              <p:cNvSpPr txBox="1">
                <a:spLocks noChangeArrowheads="1"/>
              </p:cNvSpPr>
              <p:nvPr/>
            </p:nvSpPr>
            <p:spPr bwMode="auto">
              <a:xfrm>
                <a:off x="4947700" y="4602953"/>
                <a:ext cx="457200" cy="304800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en-US" altLang="ja-JP">
                    <a:ea typeface="ＭＳ Ｐゴシック" charset="-128"/>
                  </a:rPr>
                  <a:t>(b)</a:t>
                </a:r>
              </a:p>
            </p:txBody>
          </p:sp>
        </p:grpSp>
        <p:sp>
          <p:nvSpPr>
            <p:cNvPr id="16" name="Line 24"/>
            <p:cNvSpPr>
              <a:spLocks noChangeShapeType="1"/>
            </p:cNvSpPr>
            <p:nvPr/>
          </p:nvSpPr>
          <p:spPr bwMode="auto">
            <a:xfrm flipV="1">
              <a:off x="5566180" y="4419600"/>
              <a:ext cx="0" cy="274320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39580" y="1893413"/>
            <a:ext cx="3265380" cy="3014340"/>
            <a:chOff x="39580" y="1893413"/>
            <a:chExt cx="3265380" cy="3014340"/>
          </a:xfrm>
        </p:grpSpPr>
        <p:sp>
          <p:nvSpPr>
            <p:cNvPr id="24" name="Rectangle 23"/>
            <p:cNvSpPr/>
            <p:nvPr/>
          </p:nvSpPr>
          <p:spPr bwMode="auto">
            <a:xfrm rot="21000000">
              <a:off x="394306" y="2950090"/>
              <a:ext cx="2705988" cy="221639"/>
            </a:xfrm>
            <a:prstGeom prst="rect">
              <a:avLst/>
            </a:prstGeom>
            <a:pattFill prst="pct5">
              <a:fgClr>
                <a:schemeClr val="tx1"/>
              </a:fgClr>
              <a:bgClr>
                <a:schemeClr val="bg1"/>
              </a:bgClr>
            </a:pattFill>
            <a:ln w="952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25" name="Rectangle 67" descr="10%"/>
            <p:cNvSpPr>
              <a:spLocks noChangeArrowheads="1"/>
            </p:cNvSpPr>
            <p:nvPr/>
          </p:nvSpPr>
          <p:spPr bwMode="auto">
            <a:xfrm rot="5700000">
              <a:off x="606243" y="3001396"/>
              <a:ext cx="1831817" cy="152400"/>
            </a:xfrm>
            <a:prstGeom prst="rect">
              <a:avLst/>
            </a:prstGeom>
            <a:pattFill prst="pct10">
              <a:fgClr>
                <a:schemeClr val="tx1"/>
              </a:fgClr>
              <a:bgClr>
                <a:schemeClr val="bg1"/>
              </a:bgClr>
            </a:pattFill>
            <a:ln w="9525" algn="ctr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ja-JP" altLang="ja-JP"/>
            </a:p>
          </p:txBody>
        </p:sp>
        <p:sp>
          <p:nvSpPr>
            <p:cNvPr id="26" name="Rectangle 6" descr="10%"/>
            <p:cNvSpPr>
              <a:spLocks noChangeArrowheads="1"/>
            </p:cNvSpPr>
            <p:nvPr/>
          </p:nvSpPr>
          <p:spPr bwMode="auto">
            <a:xfrm rot="3180000">
              <a:off x="793338" y="3079883"/>
              <a:ext cx="1775440" cy="152400"/>
            </a:xfrm>
            <a:prstGeom prst="rect">
              <a:avLst/>
            </a:prstGeom>
            <a:pattFill prst="pct10">
              <a:fgClr>
                <a:schemeClr val="tx1"/>
              </a:fgClr>
              <a:bgClr>
                <a:schemeClr val="bg1"/>
              </a:bgClr>
            </a:pattFill>
            <a:ln w="9525" algn="ctr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ja-JP" altLang="ja-JP"/>
            </a:p>
          </p:txBody>
        </p:sp>
        <p:sp>
          <p:nvSpPr>
            <p:cNvPr id="27" name="Line 8"/>
            <p:cNvSpPr>
              <a:spLocks noChangeShapeType="1"/>
            </p:cNvSpPr>
            <p:nvPr/>
          </p:nvSpPr>
          <p:spPr bwMode="auto">
            <a:xfrm>
              <a:off x="1213900" y="2393153"/>
              <a:ext cx="1066800" cy="144780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8" name="Line 9"/>
            <p:cNvSpPr>
              <a:spLocks noChangeShapeType="1"/>
            </p:cNvSpPr>
            <p:nvPr/>
          </p:nvSpPr>
          <p:spPr bwMode="auto">
            <a:xfrm>
              <a:off x="1213900" y="2774153"/>
              <a:ext cx="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" name="Line 11"/>
            <p:cNvSpPr>
              <a:spLocks noChangeShapeType="1"/>
            </p:cNvSpPr>
            <p:nvPr/>
          </p:nvSpPr>
          <p:spPr bwMode="auto">
            <a:xfrm flipH="1">
              <a:off x="1137700" y="2729273"/>
              <a:ext cx="762000" cy="15240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0" name="Line 12"/>
            <p:cNvSpPr>
              <a:spLocks noChangeShapeType="1"/>
            </p:cNvSpPr>
            <p:nvPr/>
          </p:nvSpPr>
          <p:spPr bwMode="auto">
            <a:xfrm>
              <a:off x="1518700" y="2452523"/>
              <a:ext cx="76200" cy="45720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" name="Text Box 13"/>
            <p:cNvSpPr txBox="1">
              <a:spLocks noChangeArrowheads="1"/>
            </p:cNvSpPr>
            <p:nvPr/>
          </p:nvSpPr>
          <p:spPr bwMode="auto">
            <a:xfrm>
              <a:off x="1823500" y="2545553"/>
              <a:ext cx="457200" cy="30480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l-GR">
                  <a:cs typeface="Times New Roman" pitchFamily="18" charset="0"/>
                </a:rPr>
                <a:t>τ</a:t>
              </a:r>
              <a:r>
                <a:rPr lang="en-US" altLang="ja-JP" baseline="-25000">
                  <a:ea typeface="ＭＳ Ｐゴシック" charset="-128"/>
                </a:rPr>
                <a:t>A</a:t>
              </a:r>
              <a:endParaRPr lang="en-US" altLang="ja-JP">
                <a:ea typeface="ＭＳ Ｐゴシック" charset="-128"/>
              </a:endParaRPr>
            </a:p>
          </p:txBody>
        </p:sp>
        <p:sp>
          <p:nvSpPr>
            <p:cNvPr id="32" name="Line 18"/>
            <p:cNvSpPr>
              <a:spLocks noChangeShapeType="1"/>
            </p:cNvSpPr>
            <p:nvPr/>
          </p:nvSpPr>
          <p:spPr bwMode="auto">
            <a:xfrm flipV="1">
              <a:off x="299500" y="2697953"/>
              <a:ext cx="2743200" cy="45720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3" name="Text Box 19"/>
            <p:cNvSpPr txBox="1">
              <a:spLocks noChangeArrowheads="1"/>
            </p:cNvSpPr>
            <p:nvPr/>
          </p:nvSpPr>
          <p:spPr bwMode="auto">
            <a:xfrm>
              <a:off x="39580" y="3008363"/>
              <a:ext cx="304800" cy="30480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altLang="ja-JP" dirty="0">
                  <a:ea typeface="ＭＳ Ｐゴシック" charset="-128"/>
                </a:rPr>
                <a:t>A</a:t>
              </a:r>
            </a:p>
          </p:txBody>
        </p:sp>
        <p:sp>
          <p:nvSpPr>
            <p:cNvPr id="34" name="Text Box 20"/>
            <p:cNvSpPr txBox="1">
              <a:spLocks noChangeArrowheads="1"/>
            </p:cNvSpPr>
            <p:nvPr/>
          </p:nvSpPr>
          <p:spPr bwMode="auto">
            <a:xfrm>
              <a:off x="3000160" y="2508623"/>
              <a:ext cx="304800" cy="30480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altLang="ja-JP" dirty="0">
                  <a:ea typeface="ＭＳ Ｐゴシック" charset="-128"/>
                </a:rPr>
                <a:t>A</a:t>
              </a:r>
            </a:p>
          </p:txBody>
        </p:sp>
        <p:sp>
          <p:nvSpPr>
            <p:cNvPr id="35" name="Text Box 23"/>
            <p:cNvSpPr txBox="1">
              <a:spLocks noChangeArrowheads="1"/>
            </p:cNvSpPr>
            <p:nvPr/>
          </p:nvSpPr>
          <p:spPr bwMode="auto">
            <a:xfrm>
              <a:off x="1290100" y="2164553"/>
              <a:ext cx="457200" cy="30480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altLang="ja-JP">
                  <a:ea typeface="ＭＳ Ｐゴシック" charset="-128"/>
                </a:rPr>
                <a:t>σ</a:t>
              </a:r>
              <a:r>
                <a:rPr lang="en-US" altLang="ja-JP" baseline="-25000">
                  <a:ea typeface="ＭＳ Ｐゴシック" charset="-128"/>
                </a:rPr>
                <a:t>A</a:t>
              </a:r>
              <a:r>
                <a:rPr lang="en-US" altLang="ja-JP">
                  <a:ea typeface="ＭＳ Ｐゴシック" charset="-128"/>
                </a:rPr>
                <a:t> </a:t>
              </a:r>
            </a:p>
          </p:txBody>
        </p:sp>
        <p:sp>
          <p:nvSpPr>
            <p:cNvPr id="36" name="Text Box 51"/>
            <p:cNvSpPr txBox="1">
              <a:spLocks noChangeArrowheads="1"/>
            </p:cNvSpPr>
            <p:nvPr/>
          </p:nvSpPr>
          <p:spPr bwMode="auto">
            <a:xfrm>
              <a:off x="2247040" y="3739973"/>
              <a:ext cx="304800" cy="30480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altLang="ja-JP" dirty="0">
                  <a:ea typeface="ＭＳ Ｐゴシック" charset="-128"/>
                </a:rPr>
                <a:t>B</a:t>
              </a:r>
            </a:p>
          </p:txBody>
        </p:sp>
        <p:sp>
          <p:nvSpPr>
            <p:cNvPr id="37" name="Text Box 52"/>
            <p:cNvSpPr txBox="1">
              <a:spLocks noChangeArrowheads="1"/>
            </p:cNvSpPr>
            <p:nvPr/>
          </p:nvSpPr>
          <p:spPr bwMode="auto">
            <a:xfrm>
              <a:off x="987640" y="2153333"/>
              <a:ext cx="304800" cy="30480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altLang="ja-JP" dirty="0">
                  <a:ea typeface="ＭＳ Ｐゴシック" charset="-128"/>
                </a:rPr>
                <a:t>B</a:t>
              </a:r>
            </a:p>
          </p:txBody>
        </p:sp>
        <p:sp>
          <p:nvSpPr>
            <p:cNvPr id="38" name="Text Box 62"/>
            <p:cNvSpPr txBox="1">
              <a:spLocks noChangeArrowheads="1"/>
            </p:cNvSpPr>
            <p:nvPr/>
          </p:nvSpPr>
          <p:spPr bwMode="auto">
            <a:xfrm>
              <a:off x="2246677" y="2987858"/>
              <a:ext cx="457200" cy="30480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altLang="ja-JP" dirty="0" err="1">
                  <a:ea typeface="ＭＳ Ｐゴシック" charset="-128"/>
                </a:rPr>
                <a:t>σ</a:t>
              </a:r>
              <a:r>
                <a:rPr lang="en-US" altLang="ja-JP" baseline="-25000" dirty="0" err="1">
                  <a:ea typeface="ＭＳ Ｐゴシック" charset="-128"/>
                </a:rPr>
                <a:t>B</a:t>
              </a:r>
              <a:r>
                <a:rPr lang="en-US" altLang="ja-JP" dirty="0">
                  <a:ea typeface="ＭＳ Ｐゴシック" charset="-128"/>
                </a:rPr>
                <a:t> </a:t>
              </a:r>
            </a:p>
          </p:txBody>
        </p:sp>
        <p:sp>
          <p:nvSpPr>
            <p:cNvPr id="39" name="Text Box 63"/>
            <p:cNvSpPr txBox="1">
              <a:spLocks noChangeArrowheads="1"/>
            </p:cNvSpPr>
            <p:nvPr/>
          </p:nvSpPr>
          <p:spPr bwMode="auto">
            <a:xfrm>
              <a:off x="2134729" y="3452270"/>
              <a:ext cx="457200" cy="30480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l-GR" dirty="0">
                  <a:cs typeface="Times New Roman" pitchFamily="18" charset="0"/>
                </a:rPr>
                <a:t>τ</a:t>
              </a:r>
              <a:r>
                <a:rPr lang="en-US" altLang="ja-JP" baseline="-25000" dirty="0">
                  <a:ea typeface="ＭＳ Ｐゴシック" charset="-128"/>
                </a:rPr>
                <a:t>B</a:t>
              </a:r>
              <a:endParaRPr lang="en-US" altLang="ja-JP" dirty="0">
                <a:ea typeface="ＭＳ Ｐゴシック" charset="-128"/>
              </a:endParaRPr>
            </a:p>
          </p:txBody>
        </p:sp>
        <p:sp>
          <p:nvSpPr>
            <p:cNvPr id="40" name="Line 66"/>
            <p:cNvSpPr>
              <a:spLocks noChangeShapeType="1"/>
            </p:cNvSpPr>
            <p:nvPr/>
          </p:nvSpPr>
          <p:spPr bwMode="auto">
            <a:xfrm flipH="1">
              <a:off x="1518700" y="2164553"/>
              <a:ext cx="152400" cy="182880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1" name="Text Box 68"/>
            <p:cNvSpPr txBox="1">
              <a:spLocks noChangeArrowheads="1"/>
            </p:cNvSpPr>
            <p:nvPr/>
          </p:nvSpPr>
          <p:spPr bwMode="auto">
            <a:xfrm>
              <a:off x="1368640" y="3959693"/>
              <a:ext cx="304800" cy="30480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altLang="ja-JP" dirty="0">
                  <a:ea typeface="ＭＳ Ｐゴシック" charset="-128"/>
                </a:rPr>
                <a:t>C</a:t>
              </a:r>
            </a:p>
          </p:txBody>
        </p:sp>
        <p:sp>
          <p:nvSpPr>
            <p:cNvPr id="42" name="Text Box 69"/>
            <p:cNvSpPr txBox="1">
              <a:spLocks noChangeArrowheads="1"/>
            </p:cNvSpPr>
            <p:nvPr/>
          </p:nvSpPr>
          <p:spPr bwMode="auto">
            <a:xfrm>
              <a:off x="1541140" y="1893413"/>
              <a:ext cx="304800" cy="30480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altLang="ja-JP" dirty="0">
                  <a:ea typeface="ＭＳ Ｐゴシック" charset="-128"/>
                </a:rPr>
                <a:t>C</a:t>
              </a:r>
            </a:p>
          </p:txBody>
        </p:sp>
        <p:sp>
          <p:nvSpPr>
            <p:cNvPr id="43" name="Text Box 74"/>
            <p:cNvSpPr txBox="1">
              <a:spLocks noChangeArrowheads="1"/>
            </p:cNvSpPr>
            <p:nvPr/>
          </p:nvSpPr>
          <p:spPr bwMode="auto">
            <a:xfrm>
              <a:off x="1518700" y="3696236"/>
              <a:ext cx="457200" cy="30480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l-GR" dirty="0">
                  <a:cs typeface="Times New Roman" pitchFamily="18" charset="0"/>
                </a:rPr>
                <a:t>τ</a:t>
              </a:r>
              <a:r>
                <a:rPr lang="en-US" altLang="ja-JP" baseline="-25000" dirty="0">
                  <a:ea typeface="ＭＳ Ｐゴシック" charset="-128"/>
                </a:rPr>
                <a:t>C</a:t>
              </a:r>
              <a:endParaRPr lang="en-US" altLang="ja-JP" dirty="0">
                <a:ea typeface="ＭＳ Ｐゴシック" charset="-128"/>
              </a:endParaRPr>
            </a:p>
          </p:txBody>
        </p:sp>
        <p:sp>
          <p:nvSpPr>
            <p:cNvPr id="44" name="Text Box 75"/>
            <p:cNvSpPr txBox="1">
              <a:spLocks noChangeArrowheads="1"/>
            </p:cNvSpPr>
            <p:nvPr/>
          </p:nvSpPr>
          <p:spPr bwMode="auto">
            <a:xfrm>
              <a:off x="1747300" y="3520004"/>
              <a:ext cx="457200" cy="30480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altLang="ja-JP" dirty="0" err="1">
                  <a:ea typeface="ＭＳ Ｐゴシック" charset="-128"/>
                </a:rPr>
                <a:t>σ</a:t>
              </a:r>
              <a:r>
                <a:rPr lang="en-US" altLang="ja-JP" baseline="-25000" dirty="0" err="1">
                  <a:ea typeface="ＭＳ Ｐゴシック" charset="-128"/>
                </a:rPr>
                <a:t>C</a:t>
              </a:r>
              <a:r>
                <a:rPr lang="en-US" altLang="ja-JP" dirty="0">
                  <a:ea typeface="ＭＳ Ｐゴシック" charset="-128"/>
                </a:rPr>
                <a:t> </a:t>
              </a:r>
            </a:p>
          </p:txBody>
        </p:sp>
        <p:sp>
          <p:nvSpPr>
            <p:cNvPr id="45" name="Text Box 79"/>
            <p:cNvSpPr txBox="1">
              <a:spLocks noChangeArrowheads="1"/>
            </p:cNvSpPr>
            <p:nvPr/>
          </p:nvSpPr>
          <p:spPr bwMode="auto">
            <a:xfrm>
              <a:off x="1442500" y="4602953"/>
              <a:ext cx="457200" cy="30480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altLang="ja-JP">
                  <a:ea typeface="ＭＳ Ｐゴシック" charset="-128"/>
                </a:rPr>
                <a:t>(a)</a:t>
              </a:r>
            </a:p>
          </p:txBody>
        </p:sp>
        <p:cxnSp>
          <p:nvCxnSpPr>
            <p:cNvPr id="46" name="直線矢印コネクタ 52"/>
            <p:cNvCxnSpPr/>
            <p:nvPr/>
          </p:nvCxnSpPr>
          <p:spPr bwMode="auto">
            <a:xfrm rot="21360000" flipV="1">
              <a:off x="1956730" y="3197693"/>
              <a:ext cx="381000" cy="228600"/>
            </a:xfrm>
            <a:prstGeom prst="straightConnector1">
              <a:avLst/>
            </a:prstGeom>
            <a:noFill/>
            <a:ln w="19050" cap="flat" cmpd="sng" algn="ctr">
              <a:solidFill>
                <a:schemeClr val="tx1"/>
              </a:solidFill>
              <a:prstDash val="sysDash"/>
              <a:round/>
              <a:headEnd type="triangle" w="med" len="med"/>
              <a:tailEnd type="none" w="med" len="med"/>
            </a:ln>
            <a:effectLst/>
          </p:spPr>
        </p:cxnSp>
        <p:cxnSp>
          <p:nvCxnSpPr>
            <p:cNvPr id="47" name="直線矢印コネクタ 54"/>
            <p:cNvCxnSpPr/>
            <p:nvPr/>
          </p:nvCxnSpPr>
          <p:spPr bwMode="auto">
            <a:xfrm>
              <a:off x="1927750" y="3183203"/>
              <a:ext cx="304800" cy="381000"/>
            </a:xfrm>
            <a:prstGeom prst="straightConnector1">
              <a:avLst/>
            </a:prstGeom>
            <a:noFill/>
            <a:ln w="1905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triangle" w="med" len="med"/>
            </a:ln>
            <a:effectLst/>
          </p:spPr>
        </p:cxnSp>
        <p:cxnSp>
          <p:nvCxnSpPr>
            <p:cNvPr id="48" name="直線矢印コネクタ 56"/>
            <p:cNvCxnSpPr/>
            <p:nvPr/>
          </p:nvCxnSpPr>
          <p:spPr bwMode="auto">
            <a:xfrm rot="180000">
              <a:off x="1557427" y="3612353"/>
              <a:ext cx="381000" cy="0"/>
            </a:xfrm>
            <a:prstGeom prst="straightConnector1">
              <a:avLst/>
            </a:prstGeom>
            <a:noFill/>
            <a:ln w="19050" cap="flat" cmpd="sng" algn="ctr">
              <a:solidFill>
                <a:schemeClr val="tx1"/>
              </a:solidFill>
              <a:prstDash val="sysDash"/>
              <a:round/>
              <a:headEnd type="triangle" w="med" len="med"/>
              <a:tailEnd type="none" w="med" len="med"/>
            </a:ln>
            <a:effectLst/>
          </p:spPr>
        </p:cxnSp>
        <p:cxnSp>
          <p:nvCxnSpPr>
            <p:cNvPr id="49" name="直線矢印コネクタ 66"/>
            <p:cNvCxnSpPr/>
            <p:nvPr/>
          </p:nvCxnSpPr>
          <p:spPr bwMode="auto">
            <a:xfrm rot="16440000">
              <a:off x="1472917" y="3613451"/>
              <a:ext cx="381000" cy="0"/>
            </a:xfrm>
            <a:prstGeom prst="straightConnector1">
              <a:avLst/>
            </a:prstGeom>
            <a:noFill/>
            <a:ln w="19050" cap="flat" cmpd="sng" algn="ctr">
              <a:solidFill>
                <a:schemeClr val="tx1"/>
              </a:solidFill>
              <a:prstDash val="sysDash"/>
              <a:round/>
              <a:headEnd type="triangle" w="med" len="med"/>
              <a:tailEnd type="none" w="med" len="med"/>
            </a:ln>
            <a:effectLst/>
          </p:spPr>
        </p:cxnSp>
      </p:grpSp>
      <p:grpSp>
        <p:nvGrpSpPr>
          <p:cNvPr id="50" name="Group 49"/>
          <p:cNvGrpSpPr/>
          <p:nvPr/>
        </p:nvGrpSpPr>
        <p:grpSpPr>
          <a:xfrm>
            <a:off x="5375680" y="2077133"/>
            <a:ext cx="916740" cy="457200"/>
            <a:chOff x="909100" y="762001"/>
            <a:chExt cx="916740" cy="457200"/>
          </a:xfrm>
        </p:grpSpPr>
        <p:sp>
          <p:nvSpPr>
            <p:cNvPr id="51" name="Line 46"/>
            <p:cNvSpPr>
              <a:spLocks noChangeShapeType="1"/>
            </p:cNvSpPr>
            <p:nvPr/>
          </p:nvSpPr>
          <p:spPr bwMode="auto">
            <a:xfrm flipH="1">
              <a:off x="909100" y="762001"/>
              <a:ext cx="457200" cy="4572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ja-JP" altLang="en-US"/>
            </a:p>
          </p:txBody>
        </p:sp>
        <p:cxnSp>
          <p:nvCxnSpPr>
            <p:cNvPr id="52" name="直線コネクタ 70"/>
            <p:cNvCxnSpPr/>
            <p:nvPr/>
          </p:nvCxnSpPr>
          <p:spPr bwMode="auto">
            <a:xfrm>
              <a:off x="1368640" y="762001"/>
              <a:ext cx="457200" cy="0"/>
            </a:xfrm>
            <a:prstGeom prst="lin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53" name="Group 52"/>
          <p:cNvGrpSpPr/>
          <p:nvPr/>
        </p:nvGrpSpPr>
        <p:grpSpPr>
          <a:xfrm>
            <a:off x="5375680" y="3311993"/>
            <a:ext cx="1295400" cy="381000"/>
            <a:chOff x="5252500" y="3231353"/>
            <a:chExt cx="1295400" cy="381000"/>
          </a:xfrm>
        </p:grpSpPr>
        <p:sp>
          <p:nvSpPr>
            <p:cNvPr id="54" name="Line 46"/>
            <p:cNvSpPr>
              <a:spLocks noChangeShapeType="1"/>
            </p:cNvSpPr>
            <p:nvPr/>
          </p:nvSpPr>
          <p:spPr bwMode="auto">
            <a:xfrm flipH="1">
              <a:off x="5252500" y="3231353"/>
              <a:ext cx="381000" cy="3810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ja-JP" altLang="en-US"/>
            </a:p>
          </p:txBody>
        </p:sp>
        <p:cxnSp>
          <p:nvCxnSpPr>
            <p:cNvPr id="55" name="直線コネクタ 71"/>
            <p:cNvCxnSpPr/>
            <p:nvPr/>
          </p:nvCxnSpPr>
          <p:spPr bwMode="auto">
            <a:xfrm>
              <a:off x="5633500" y="3231353"/>
              <a:ext cx="914400" cy="0"/>
            </a:xfrm>
            <a:prstGeom prst="lin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56" name="Oval 55"/>
          <p:cNvSpPr/>
          <p:nvPr/>
        </p:nvSpPr>
        <p:spPr>
          <a:xfrm>
            <a:off x="6090700" y="2393153"/>
            <a:ext cx="81291" cy="76200"/>
          </a:xfrm>
          <a:prstGeom prst="ellipse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Oval 56"/>
          <p:cNvSpPr/>
          <p:nvPr/>
        </p:nvSpPr>
        <p:spPr>
          <a:xfrm>
            <a:off x="4466873" y="3187894"/>
            <a:ext cx="76201" cy="45719"/>
          </a:xfrm>
          <a:prstGeom prst="ellipse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Oval 57"/>
          <p:cNvSpPr/>
          <p:nvPr/>
        </p:nvSpPr>
        <p:spPr>
          <a:xfrm>
            <a:off x="4504974" y="2655399"/>
            <a:ext cx="52125" cy="61429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Oval 58"/>
          <p:cNvSpPr/>
          <p:nvPr/>
        </p:nvSpPr>
        <p:spPr>
          <a:xfrm flipH="1">
            <a:off x="5462786" y="3873970"/>
            <a:ext cx="100275" cy="73874"/>
          </a:xfrm>
          <a:prstGeom prst="ellipse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Text Box 49"/>
          <p:cNvSpPr txBox="1">
            <a:spLocks noChangeArrowheads="1"/>
          </p:cNvSpPr>
          <p:nvPr/>
        </p:nvSpPr>
        <p:spPr bwMode="auto">
          <a:xfrm>
            <a:off x="6171991" y="2185919"/>
            <a:ext cx="1262910" cy="36933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ja-JP" dirty="0">
                <a:ea typeface="ＭＳ Ｐゴシック" charset="-128"/>
              </a:rPr>
              <a:t>A (</a:t>
            </a:r>
            <a:r>
              <a:rPr lang="en-US" altLang="ja-JP" dirty="0" err="1">
                <a:ea typeface="ＭＳ Ｐゴシック" charset="-128"/>
              </a:rPr>
              <a:t>σ</a:t>
            </a:r>
            <a:r>
              <a:rPr lang="en-US" altLang="ja-JP" baseline="-25000" dirty="0" err="1">
                <a:ea typeface="ＭＳ Ｐゴシック" charset="-128"/>
              </a:rPr>
              <a:t>A</a:t>
            </a:r>
            <a:r>
              <a:rPr lang="en-US" altLang="ja-JP" dirty="0">
                <a:ea typeface="ＭＳ Ｐゴシック" charset="-128"/>
              </a:rPr>
              <a:t>, </a:t>
            </a:r>
            <a:r>
              <a:rPr lang="el-GR" dirty="0"/>
              <a:t>τ</a:t>
            </a:r>
            <a:r>
              <a:rPr lang="en-US" altLang="ja-JP" baseline="-25000" dirty="0">
                <a:ea typeface="ＭＳ Ｐゴシック" charset="-128"/>
              </a:rPr>
              <a:t>A</a:t>
            </a:r>
            <a:r>
              <a:rPr lang="en-US" altLang="ja-JP" dirty="0">
                <a:ea typeface="ＭＳ Ｐゴシック" charset="-128"/>
              </a:rPr>
              <a:t>)</a:t>
            </a:r>
          </a:p>
        </p:txBody>
      </p:sp>
      <p:sp>
        <p:nvSpPr>
          <p:cNvPr id="61" name="Text Box 58"/>
          <p:cNvSpPr txBox="1">
            <a:spLocks noChangeArrowheads="1"/>
          </p:cNvSpPr>
          <p:nvPr/>
        </p:nvSpPr>
        <p:spPr bwMode="auto">
          <a:xfrm>
            <a:off x="5566180" y="3873970"/>
            <a:ext cx="990600" cy="304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ja-JP" dirty="0">
                <a:ea typeface="ＭＳ Ｐゴシック" charset="-128"/>
              </a:rPr>
              <a:t>B (</a:t>
            </a:r>
            <a:r>
              <a:rPr lang="en-US" altLang="ja-JP" dirty="0" err="1">
                <a:ea typeface="ＭＳ Ｐゴシック" charset="-128"/>
              </a:rPr>
              <a:t>σ</a:t>
            </a:r>
            <a:r>
              <a:rPr lang="en-US" altLang="ja-JP" baseline="-25000" dirty="0" err="1">
                <a:ea typeface="ＭＳ Ｐゴシック" charset="-128"/>
              </a:rPr>
              <a:t>B</a:t>
            </a:r>
            <a:r>
              <a:rPr lang="en-US" altLang="ja-JP" dirty="0">
                <a:ea typeface="ＭＳ Ｐゴシック" charset="-128"/>
              </a:rPr>
              <a:t>, </a:t>
            </a:r>
            <a:r>
              <a:rPr lang="el-GR" dirty="0"/>
              <a:t>τ</a:t>
            </a:r>
            <a:r>
              <a:rPr lang="en-US" altLang="ja-JP" baseline="-25000" dirty="0">
                <a:ea typeface="ＭＳ Ｐゴシック" charset="-128"/>
              </a:rPr>
              <a:t>B</a:t>
            </a:r>
            <a:r>
              <a:rPr lang="en-US" altLang="ja-JP" dirty="0">
                <a:ea typeface="ＭＳ Ｐゴシック" charset="-128"/>
              </a:rPr>
              <a:t>)</a:t>
            </a:r>
          </a:p>
        </p:txBody>
      </p:sp>
      <p:sp>
        <p:nvSpPr>
          <p:cNvPr id="62" name="Rectangle 61"/>
          <p:cNvSpPr/>
          <p:nvPr/>
        </p:nvSpPr>
        <p:spPr>
          <a:xfrm>
            <a:off x="762000" y="697643"/>
            <a:ext cx="7467600" cy="40011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en-US" sz="2000" b="1" dirty="0" smtClean="0"/>
              <a:t>10.6	</a:t>
            </a:r>
            <a:r>
              <a:rPr lang="en-US" sz="2000" b="1" dirty="0" smtClean="0">
                <a:solidFill>
                  <a:srgbClr val="FF0000"/>
                </a:solidFill>
              </a:rPr>
              <a:t>Pole </a:t>
            </a:r>
            <a:r>
              <a:rPr lang="en-US" sz="2000" b="1" dirty="0" smtClean="0"/>
              <a:t>(Origin of Planes) of Mohr’s Circle</a:t>
            </a:r>
            <a:endParaRPr lang="en-US" sz="2000" dirty="0"/>
          </a:p>
        </p:txBody>
      </p:sp>
      <p:sp>
        <p:nvSpPr>
          <p:cNvPr id="63" name="Rectangle 2"/>
          <p:cNvSpPr>
            <a:spLocks noChangeArrowheads="1"/>
          </p:cNvSpPr>
          <p:nvPr/>
        </p:nvSpPr>
        <p:spPr bwMode="auto">
          <a:xfrm>
            <a:off x="2081777" y="5172974"/>
            <a:ext cx="3260636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en-US" sz="1600" dirty="0" smtClean="0">
                <a:latin typeface="Cambria" pitchFamily="18" charset="0"/>
              </a:rPr>
              <a:t>Fig. 10.9  Determination of the pole</a:t>
            </a:r>
            <a:endParaRPr lang="en-US" sz="1600" dirty="0">
              <a:latin typeface="Cambria" pitchFamily="18" charset="0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7615746" y="186821"/>
            <a:ext cx="12277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Chapter 10</a:t>
            </a:r>
            <a:endParaRPr lang="en-US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6356684" y="6126778"/>
            <a:ext cx="21015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Click for next slide</a:t>
            </a:r>
            <a:endParaRPr lang="en-US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41026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6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5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7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8500"/>
                            </p:stCondLst>
                            <p:childTnLst>
                              <p:par>
                                <p:cTn id="37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9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0500"/>
                            </p:stCondLst>
                            <p:childTnLst>
                              <p:par>
                                <p:cTn id="4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10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15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2000"/>
                            </p:stCondLst>
                            <p:childTnLst>
                              <p:par>
                                <p:cTn id="5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3000"/>
                            </p:stCondLst>
                            <p:childTnLst>
                              <p:par>
                                <p:cTn id="5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13500"/>
                            </p:stCondLst>
                            <p:childTnLst>
                              <p:par>
                                <p:cTn id="6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5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15500"/>
                            </p:stCondLst>
                            <p:childTnLst>
                              <p:par>
                                <p:cTn id="6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16000"/>
                            </p:stCondLst>
                            <p:childTnLst>
                              <p:par>
                                <p:cTn id="7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16500"/>
                            </p:stCondLst>
                            <p:childTnLst>
                              <p:par>
                                <p:cTn id="75" presetID="16" presetClass="entr" presetSubtype="21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19000"/>
                            </p:stCondLst>
                            <p:childTnLst>
                              <p:par>
                                <p:cTn id="7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19500"/>
                            </p:stCondLst>
                            <p:childTnLst>
                              <p:par>
                                <p:cTn id="8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20000"/>
                            </p:stCondLst>
                            <p:childTnLst>
                              <p:par>
                                <p:cTn id="8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20500"/>
                            </p:stCondLst>
                            <p:childTnLst>
                              <p:par>
                                <p:cTn id="9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21000"/>
                            </p:stCondLst>
                            <p:childTnLst>
                              <p:par>
                                <p:cTn id="9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21500"/>
                            </p:stCondLst>
                            <p:childTnLst>
                              <p:par>
                                <p:cTn id="99" presetID="45" presetClass="entr" presetSubtype="0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2000"/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2" dur="2000" fill="hold"/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2000" fill="hold"/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/>
      <p:bldP spid="5" grpId="0" animBg="1"/>
      <p:bldP spid="6" grpId="0"/>
      <p:bldP spid="7" grpId="0" animBg="1"/>
      <p:bldP spid="8" grpId="0"/>
      <p:bldP spid="9" grpId="0" animBg="1"/>
      <p:bldP spid="10" grpId="0"/>
      <p:bldP spid="11" grpId="0" animBg="1"/>
      <p:bldP spid="56" grpId="0" animBg="1"/>
      <p:bldP spid="57" grpId="0" animBg="1"/>
      <p:bldP spid="58" grpId="0" animBg="1"/>
      <p:bldP spid="59" grpId="0" animBg="1"/>
      <p:bldP spid="60" grpId="0"/>
      <p:bldP spid="61" grpId="0"/>
      <p:bldP spid="62" grpId="0" animBg="1"/>
      <p:bldP spid="6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8" descr="Light upward diagonal"/>
          <p:cNvSpPr>
            <a:spLocks noChangeArrowheads="1"/>
          </p:cNvSpPr>
          <p:nvPr/>
        </p:nvSpPr>
        <p:spPr bwMode="auto">
          <a:xfrm>
            <a:off x="1993117" y="4404302"/>
            <a:ext cx="4114429" cy="304740"/>
          </a:xfrm>
          <a:prstGeom prst="rect">
            <a:avLst/>
          </a:prstGeom>
          <a:pattFill prst="ltUpDiag">
            <a:fgClr>
              <a:schemeClr val="tx1"/>
            </a:fgClr>
            <a:bgClr>
              <a:schemeClr val="bg1"/>
            </a:bgClr>
          </a:pattFill>
          <a:ln>
            <a:noFill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ja-JP" altLang="ja-JP"/>
          </a:p>
        </p:txBody>
      </p:sp>
      <p:cxnSp>
        <p:nvCxnSpPr>
          <p:cNvPr id="3" name="Straight Connector 4"/>
          <p:cNvCxnSpPr>
            <a:cxnSpLocks noChangeShapeType="1"/>
          </p:cNvCxnSpPr>
          <p:nvPr/>
        </p:nvCxnSpPr>
        <p:spPr bwMode="auto">
          <a:xfrm>
            <a:off x="1980763" y="4404302"/>
            <a:ext cx="4114429" cy="1588"/>
          </a:xfrm>
          <a:prstGeom prst="line">
            <a:avLst/>
          </a:prstGeom>
          <a:noFill/>
          <a:ln w="19050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4" name="32-Point Star 3"/>
          <p:cNvSpPr/>
          <p:nvPr/>
        </p:nvSpPr>
        <p:spPr bwMode="auto">
          <a:xfrm rot="5400000">
            <a:off x="5640469" y="3578095"/>
            <a:ext cx="304800" cy="304800"/>
          </a:xfrm>
          <a:prstGeom prst="star32">
            <a:avLst/>
          </a:prstGeom>
          <a:solidFill>
            <a:srgbClr val="FFFFFF"/>
          </a:solidFill>
          <a:ln w="635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" name="Text Box 97"/>
          <p:cNvSpPr txBox="1">
            <a:spLocks noChangeArrowheads="1"/>
          </p:cNvSpPr>
          <p:nvPr/>
        </p:nvSpPr>
        <p:spPr bwMode="auto">
          <a:xfrm>
            <a:off x="6107546" y="3842162"/>
            <a:ext cx="1295283" cy="3077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altLang="ja-JP" sz="1400" dirty="0">
                <a:latin typeface="Times New Roman" pitchFamily="18" charset="0"/>
                <a:cs typeface="Times New Roman" pitchFamily="18" charset="0"/>
              </a:rPr>
              <a:t>Shear force T</a:t>
            </a:r>
            <a:endParaRPr lang="en-US" altLang="ja-JP" sz="1400" baseline="-25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 Box 97"/>
          <p:cNvSpPr txBox="1">
            <a:spLocks noChangeArrowheads="1"/>
          </p:cNvSpPr>
          <p:nvPr/>
        </p:nvSpPr>
        <p:spPr bwMode="auto">
          <a:xfrm>
            <a:off x="1175076" y="3616469"/>
            <a:ext cx="1295283" cy="3077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/>
            <a:r>
              <a:rPr lang="en-US" altLang="ja-JP" sz="1400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Shear plane</a:t>
            </a:r>
            <a:endParaRPr lang="en-US" altLang="ja-JP" sz="1400" baseline="-25000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 Box 97"/>
          <p:cNvSpPr txBox="1">
            <a:spLocks noChangeArrowheads="1"/>
          </p:cNvSpPr>
          <p:nvPr/>
        </p:nvSpPr>
        <p:spPr bwMode="auto">
          <a:xfrm>
            <a:off x="935215" y="3840683"/>
            <a:ext cx="1447670" cy="3077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/>
            <a:r>
              <a:rPr lang="en-US" altLang="ja-JP" sz="1400" dirty="0">
                <a:latin typeface="Times New Roman" pitchFamily="18" charset="0"/>
                <a:cs typeface="Times New Roman" pitchFamily="18" charset="0"/>
              </a:rPr>
              <a:t>Lower shear box</a:t>
            </a:r>
            <a:endParaRPr lang="en-US" altLang="ja-JP" sz="1400" baseline="-25000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872837" y="2048915"/>
            <a:ext cx="7434392" cy="1589542"/>
            <a:chOff x="898412" y="2039155"/>
            <a:chExt cx="7434392" cy="1589542"/>
          </a:xfrm>
        </p:grpSpPr>
        <p:sp>
          <p:nvSpPr>
            <p:cNvPr id="9" name="Rectangle 28" descr="Light upward diagonal"/>
            <p:cNvSpPr>
              <a:spLocks noChangeArrowheads="1"/>
            </p:cNvSpPr>
            <p:nvPr/>
          </p:nvSpPr>
          <p:spPr bwMode="auto">
            <a:xfrm>
              <a:off x="2408460" y="2840089"/>
              <a:ext cx="228579" cy="533295"/>
            </a:xfrm>
            <a:prstGeom prst="rect">
              <a:avLst/>
            </a:prstGeom>
            <a:pattFill prst="ltUpDiag">
              <a:fgClr>
                <a:schemeClr val="tx1"/>
              </a:fgClr>
              <a:bgClr>
                <a:schemeClr val="bg1"/>
              </a:bgClr>
            </a:pattFill>
            <a:ln>
              <a:noFill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endParaRPr lang="ja-JP" altLang="ja-JP"/>
            </a:p>
          </p:txBody>
        </p:sp>
        <p:sp>
          <p:nvSpPr>
            <p:cNvPr id="10" name="Rectangle 9"/>
            <p:cNvSpPr/>
            <p:nvPr/>
          </p:nvSpPr>
          <p:spPr bwMode="auto">
            <a:xfrm>
              <a:off x="2637040" y="3087687"/>
              <a:ext cx="333788" cy="457200"/>
            </a:xfrm>
            <a:prstGeom prst="rect">
              <a:avLst/>
            </a:prstGeom>
            <a:no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1" name="Rectangle 10"/>
            <p:cNvSpPr/>
            <p:nvPr/>
          </p:nvSpPr>
          <p:spPr bwMode="auto">
            <a:xfrm>
              <a:off x="4875827" y="3087687"/>
              <a:ext cx="382829" cy="457200"/>
            </a:xfrm>
            <a:prstGeom prst="rect">
              <a:avLst/>
            </a:prstGeom>
            <a:no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2" name="Freeform 17"/>
            <p:cNvSpPr>
              <a:spLocks noChangeArrowheads="1"/>
            </p:cNvSpPr>
            <p:nvPr/>
          </p:nvSpPr>
          <p:spPr bwMode="auto">
            <a:xfrm>
              <a:off x="2408460" y="2859447"/>
              <a:ext cx="228580" cy="533989"/>
            </a:xfrm>
            <a:custGeom>
              <a:avLst/>
              <a:gdLst>
                <a:gd name="T0" fmla="*/ 823501169 w 139700"/>
                <a:gd name="T1" fmla="*/ 0 h 533400"/>
                <a:gd name="T2" fmla="*/ 823501169 w 139700"/>
                <a:gd name="T3" fmla="*/ 533400 h 533400"/>
                <a:gd name="T4" fmla="*/ 0 w 139700"/>
                <a:gd name="T5" fmla="*/ 533400 h 533400"/>
                <a:gd name="T6" fmla="*/ 0 60000 65536"/>
                <a:gd name="T7" fmla="*/ 0 60000 65536"/>
                <a:gd name="T8" fmla="*/ 0 60000 65536"/>
                <a:gd name="T9" fmla="*/ 0 w 139700"/>
                <a:gd name="T10" fmla="*/ 0 h 533400"/>
                <a:gd name="T11" fmla="*/ 139700 w 139700"/>
                <a:gd name="T12" fmla="*/ 533400 h 5334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39700" h="533400">
                  <a:moveTo>
                    <a:pt x="139700" y="0"/>
                  </a:moveTo>
                  <a:lnTo>
                    <a:pt x="139700" y="533400"/>
                  </a:lnTo>
                  <a:lnTo>
                    <a:pt x="0" y="533400"/>
                  </a:lnTo>
                </a:path>
              </a:pathLst>
            </a:custGeom>
            <a:noFill/>
            <a:ln w="19050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" name="Freeform 12"/>
            <p:cNvSpPr/>
            <p:nvPr/>
          </p:nvSpPr>
          <p:spPr bwMode="auto">
            <a:xfrm>
              <a:off x="2983528" y="2909887"/>
              <a:ext cx="1866900" cy="393700"/>
            </a:xfrm>
            <a:custGeom>
              <a:avLst/>
              <a:gdLst>
                <a:gd name="connsiteX0" fmla="*/ 0 w 1866900"/>
                <a:gd name="connsiteY0" fmla="*/ 393700 h 393700"/>
                <a:gd name="connsiteX1" fmla="*/ 1866900 w 1866900"/>
                <a:gd name="connsiteY1" fmla="*/ 393700 h 393700"/>
                <a:gd name="connsiteX2" fmla="*/ 1651000 w 1866900"/>
                <a:gd name="connsiteY2" fmla="*/ 12700 h 393700"/>
                <a:gd name="connsiteX3" fmla="*/ 228600 w 1866900"/>
                <a:gd name="connsiteY3" fmla="*/ 0 h 393700"/>
                <a:gd name="connsiteX4" fmla="*/ 0 w 1866900"/>
                <a:gd name="connsiteY4" fmla="*/ 393700 h 393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66900" h="393700">
                  <a:moveTo>
                    <a:pt x="0" y="393700"/>
                  </a:moveTo>
                  <a:lnTo>
                    <a:pt x="1866900" y="393700"/>
                  </a:lnTo>
                  <a:lnTo>
                    <a:pt x="1651000" y="12700"/>
                  </a:lnTo>
                  <a:lnTo>
                    <a:pt x="228600" y="0"/>
                  </a:lnTo>
                  <a:lnTo>
                    <a:pt x="0" y="39370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2">
                    <a:shade val="30000"/>
                    <a:satMod val="115000"/>
                    <a:lumMod val="29000"/>
                    <a:lumOff val="71000"/>
                  </a:schemeClr>
                </a:gs>
                <a:gs pos="50000">
                  <a:schemeClr val="bg2">
                    <a:lumMod val="20000"/>
                    <a:lumOff val="80000"/>
                    <a:shade val="67500"/>
                    <a:satMod val="115000"/>
                  </a:schemeClr>
                </a:gs>
                <a:gs pos="100000">
                  <a:schemeClr val="bg2">
                    <a:lumMod val="20000"/>
                    <a:lumOff val="80000"/>
                    <a:shade val="100000"/>
                    <a:satMod val="115000"/>
                  </a:schemeClr>
                </a:gs>
              </a:gsLst>
              <a:lin ang="16200000" scaled="1"/>
              <a:tileRect/>
            </a:gra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cxnSp>
          <p:nvCxnSpPr>
            <p:cNvPr id="14" name="Straight Arrow Connector 25"/>
            <p:cNvCxnSpPr>
              <a:cxnSpLocks noChangeShapeType="1"/>
            </p:cNvCxnSpPr>
            <p:nvPr/>
          </p:nvCxnSpPr>
          <p:spPr bwMode="auto">
            <a:xfrm rot="5400000">
              <a:off x="3633234" y="2605497"/>
              <a:ext cx="607894" cy="1589"/>
            </a:xfrm>
            <a:prstGeom prst="straightConnector1">
              <a:avLst/>
            </a:prstGeom>
            <a:noFill/>
            <a:ln w="38100" algn="ctr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5" name="Straight Arrow Connector 31"/>
            <p:cNvCxnSpPr>
              <a:cxnSpLocks noChangeShapeType="1"/>
            </p:cNvCxnSpPr>
            <p:nvPr/>
          </p:nvCxnSpPr>
          <p:spPr bwMode="auto">
            <a:xfrm rot="5400000">
              <a:off x="4076103" y="2622163"/>
              <a:ext cx="533295" cy="1588"/>
            </a:xfrm>
            <a:prstGeom prst="straightConnector1">
              <a:avLst/>
            </a:prstGeom>
            <a:noFill/>
            <a:ln w="19050" algn="ctr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6" name="32-Point Star 15"/>
            <p:cNvSpPr/>
            <p:nvPr/>
          </p:nvSpPr>
          <p:spPr bwMode="auto">
            <a:xfrm>
              <a:off x="4190028" y="2430462"/>
              <a:ext cx="304800" cy="304800"/>
            </a:xfrm>
            <a:prstGeom prst="star32">
              <a:avLst/>
            </a:prstGeom>
            <a:solidFill>
              <a:srgbClr val="FFFFFF"/>
            </a:solidFill>
            <a:ln w="6350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7" name="Text Box 97"/>
            <p:cNvSpPr txBox="1">
              <a:spLocks noChangeArrowheads="1"/>
            </p:cNvSpPr>
            <p:nvPr/>
          </p:nvSpPr>
          <p:spPr bwMode="auto">
            <a:xfrm>
              <a:off x="4495137" y="2402337"/>
              <a:ext cx="2666760" cy="3077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en-US" altLang="ja-JP" sz="1400">
                  <a:latin typeface="Times New Roman" pitchFamily="18" charset="0"/>
                  <a:cs typeface="Times New Roman" pitchFamily="18" charset="0"/>
                </a:rPr>
                <a:t>Vertical deformation dial gauge </a:t>
              </a:r>
              <a:r>
                <a:rPr lang="el-GR" altLang="ja-JP" sz="1400">
                  <a:latin typeface="Times New Roman" pitchFamily="18" charset="0"/>
                  <a:cs typeface="Times New Roman" pitchFamily="18" charset="0"/>
                </a:rPr>
                <a:t>δ</a:t>
              </a:r>
              <a:r>
                <a:rPr lang="en-US" altLang="ja-JP" sz="1400" baseline="-25000">
                  <a:latin typeface="Times New Roman" pitchFamily="18" charset="0"/>
                  <a:cs typeface="Times New Roman" pitchFamily="18" charset="0"/>
                </a:rPr>
                <a:t>v</a:t>
              </a:r>
            </a:p>
          </p:txBody>
        </p:sp>
        <p:sp>
          <p:nvSpPr>
            <p:cNvPr id="18" name="Text Box 97"/>
            <p:cNvSpPr txBox="1">
              <a:spLocks noChangeArrowheads="1"/>
            </p:cNvSpPr>
            <p:nvPr/>
          </p:nvSpPr>
          <p:spPr bwMode="auto">
            <a:xfrm>
              <a:off x="2937807" y="2039155"/>
              <a:ext cx="1523863" cy="3077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en-US" altLang="ja-JP" sz="1400" dirty="0">
                  <a:latin typeface="Times New Roman" pitchFamily="18" charset="0"/>
                  <a:cs typeface="Times New Roman" pitchFamily="18" charset="0"/>
                </a:rPr>
                <a:t>Normal force</a:t>
              </a:r>
              <a:r>
                <a:rPr lang="ja-JP" altLang="en-US" sz="1400" dirty="0">
                  <a:latin typeface="Times New Roman" pitchFamily="18" charset="0"/>
                  <a:cs typeface="Times New Roman" pitchFamily="18" charset="0"/>
                </a:rPr>
                <a:t>　</a:t>
              </a:r>
              <a:r>
                <a:rPr lang="en-US" altLang="ja-JP" sz="1400" dirty="0" err="1">
                  <a:latin typeface="Times New Roman" pitchFamily="18" charset="0"/>
                  <a:cs typeface="Times New Roman" pitchFamily="18" charset="0"/>
                </a:rPr>
                <a:t>F</a:t>
              </a:r>
              <a:r>
                <a:rPr lang="en-US" altLang="ja-JP" sz="1400" baseline="-25000" dirty="0" err="1">
                  <a:latin typeface="Times New Roman" pitchFamily="18" charset="0"/>
                  <a:cs typeface="Times New Roman" pitchFamily="18" charset="0"/>
                </a:rPr>
                <a:t>v</a:t>
              </a:r>
              <a:endParaRPr lang="en-US" altLang="ja-JP" sz="1400" baseline="-250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9" name="Text Box 97"/>
            <p:cNvSpPr txBox="1">
              <a:spLocks noChangeArrowheads="1"/>
            </p:cNvSpPr>
            <p:nvPr/>
          </p:nvSpPr>
          <p:spPr bwMode="auto">
            <a:xfrm>
              <a:off x="5666044" y="3320981"/>
              <a:ext cx="2666760" cy="3077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en-US" altLang="ja-JP" sz="1400" dirty="0">
                  <a:latin typeface="Times New Roman" pitchFamily="18" charset="0"/>
                  <a:cs typeface="Times New Roman" pitchFamily="18" charset="0"/>
                </a:rPr>
                <a:t>Shear deformation dial gauge </a:t>
              </a:r>
              <a:r>
                <a:rPr lang="el-GR" altLang="en-US" sz="1400" dirty="0">
                  <a:latin typeface="Times New Roman" pitchFamily="18" charset="0"/>
                  <a:ea typeface="MS PMincho" pitchFamily="18" charset="-128"/>
                  <a:cs typeface="Times New Roman" pitchFamily="18" charset="0"/>
                </a:rPr>
                <a:t>δ</a:t>
              </a:r>
              <a:r>
                <a:rPr lang="en-US" altLang="ja-JP" sz="1400" baseline="-25000" dirty="0">
                  <a:latin typeface="Times New Roman" pitchFamily="18" charset="0"/>
                  <a:cs typeface="Times New Roman" pitchFamily="18" charset="0"/>
                </a:rPr>
                <a:t>h</a:t>
              </a:r>
            </a:p>
          </p:txBody>
        </p:sp>
        <p:sp>
          <p:nvSpPr>
            <p:cNvPr id="20" name="Text Box 97"/>
            <p:cNvSpPr txBox="1">
              <a:spLocks noChangeArrowheads="1"/>
            </p:cNvSpPr>
            <p:nvPr/>
          </p:nvSpPr>
          <p:spPr bwMode="auto">
            <a:xfrm>
              <a:off x="898412" y="3301845"/>
              <a:ext cx="1371600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r" eaLnBrk="1" hangingPunct="1"/>
              <a:r>
                <a:rPr lang="en-US" altLang="ja-JP" sz="1400" dirty="0">
                  <a:latin typeface="Times New Roman" pitchFamily="18" charset="0"/>
                  <a:cs typeface="Times New Roman" pitchFamily="18" charset="0"/>
                </a:rPr>
                <a:t>Upper shear box</a:t>
              </a:r>
              <a:endParaRPr lang="en-US" altLang="ja-JP" sz="1400" baseline="-250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1" name="Text Box 97"/>
            <p:cNvSpPr txBox="1">
              <a:spLocks noChangeArrowheads="1"/>
            </p:cNvSpPr>
            <p:nvPr/>
          </p:nvSpPr>
          <p:spPr bwMode="auto">
            <a:xfrm>
              <a:off x="5599769" y="2890678"/>
              <a:ext cx="1066704" cy="3077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en-US" altLang="ja-JP" sz="1400" dirty="0">
                  <a:latin typeface="Times New Roman" pitchFamily="18" charset="0"/>
                  <a:cs typeface="Times New Roman" pitchFamily="18" charset="0"/>
                </a:rPr>
                <a:t>Specimen</a:t>
              </a:r>
              <a:endParaRPr lang="en-US" altLang="ja-JP" sz="1400" baseline="-25000" dirty="0"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22" name="Straight Arrow Connector 44"/>
            <p:cNvCxnSpPr>
              <a:cxnSpLocks noChangeShapeType="1"/>
              <a:stCxn id="20" idx="3"/>
            </p:cNvCxnSpPr>
            <p:nvPr/>
          </p:nvCxnSpPr>
          <p:spPr bwMode="auto">
            <a:xfrm flipV="1">
              <a:off x="2270012" y="3441653"/>
              <a:ext cx="533922" cy="14081"/>
            </a:xfrm>
            <a:prstGeom prst="straightConnector1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23" name="Rectangle 19" descr="10%"/>
            <p:cNvSpPr>
              <a:spLocks noChangeArrowheads="1"/>
            </p:cNvSpPr>
            <p:nvPr/>
          </p:nvSpPr>
          <p:spPr bwMode="auto">
            <a:xfrm>
              <a:off x="2985562" y="3303587"/>
              <a:ext cx="1864866" cy="241300"/>
            </a:xfrm>
            <a:prstGeom prst="rect">
              <a:avLst/>
            </a:prstGeom>
            <a:pattFill prst="pct10">
              <a:fgClr>
                <a:schemeClr val="tx1"/>
              </a:fgClr>
              <a:bgClr>
                <a:schemeClr val="bg1"/>
              </a:bgClr>
            </a:pattFill>
            <a:ln w="19050" algn="ctr">
              <a:solidFill>
                <a:srgbClr val="FFFFFF">
                  <a:alpha val="0"/>
                </a:srgbClr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endParaRPr lang="ja-JP" altLang="ja-JP"/>
            </a:p>
          </p:txBody>
        </p:sp>
        <p:cxnSp>
          <p:nvCxnSpPr>
            <p:cNvPr id="24" name="Straight Arrow Connector 47"/>
            <p:cNvCxnSpPr>
              <a:cxnSpLocks noChangeShapeType="1"/>
              <a:stCxn id="21" idx="1"/>
            </p:cNvCxnSpPr>
            <p:nvPr/>
          </p:nvCxnSpPr>
          <p:spPr bwMode="auto">
            <a:xfrm flipH="1">
              <a:off x="4660222" y="3044536"/>
              <a:ext cx="939547" cy="418207"/>
            </a:xfrm>
            <a:prstGeom prst="straightConnector1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cxnSp>
        <p:nvCxnSpPr>
          <p:cNvPr id="25" name="Straight Arrow Connector 44"/>
          <p:cNvCxnSpPr>
            <a:cxnSpLocks noChangeShapeType="1"/>
            <a:stCxn id="7" idx="3"/>
          </p:cNvCxnSpPr>
          <p:nvPr/>
        </p:nvCxnSpPr>
        <p:spPr bwMode="auto">
          <a:xfrm>
            <a:off x="2382885" y="3994541"/>
            <a:ext cx="529347" cy="1479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6" name="Rectangle 12"/>
          <p:cNvSpPr>
            <a:spLocks noChangeArrowheads="1"/>
          </p:cNvSpPr>
          <p:nvPr/>
        </p:nvSpPr>
        <p:spPr bwMode="auto">
          <a:xfrm>
            <a:off x="206995" y="826532"/>
            <a:ext cx="8458200" cy="36933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MS Mincho" pitchFamily="49" charset="-128"/>
                <a:cs typeface="Times New Roman" pitchFamily="18" charset="0"/>
              </a:rPr>
              <a:t>11.3	Direct Shear Test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7" name="Rectangle 2"/>
          <p:cNvSpPr>
            <a:spLocks noChangeArrowheads="1"/>
          </p:cNvSpPr>
          <p:nvPr/>
        </p:nvSpPr>
        <p:spPr bwMode="auto">
          <a:xfrm>
            <a:off x="2685405" y="4892188"/>
            <a:ext cx="2634632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en-US" sz="1400" dirty="0" smtClean="0">
                <a:latin typeface="Cambria" pitchFamily="18" charset="0"/>
              </a:rPr>
              <a:t>Fig. 11.4  Direct shear test setup</a:t>
            </a:r>
            <a:endParaRPr lang="en-US" sz="1400" dirty="0">
              <a:latin typeface="Cambria" pitchFamily="18" charset="0"/>
            </a:endParaRPr>
          </a:p>
        </p:txBody>
      </p:sp>
      <p:grpSp>
        <p:nvGrpSpPr>
          <p:cNvPr id="28" name="Group 27"/>
          <p:cNvGrpSpPr/>
          <p:nvPr/>
        </p:nvGrpSpPr>
        <p:grpSpPr>
          <a:xfrm>
            <a:off x="2608323" y="3545142"/>
            <a:ext cx="3499223" cy="831857"/>
            <a:chOff x="4478482" y="5199965"/>
            <a:chExt cx="3499223" cy="831857"/>
          </a:xfrm>
        </p:grpSpPr>
        <p:grpSp>
          <p:nvGrpSpPr>
            <p:cNvPr id="29" name="Group 28"/>
            <p:cNvGrpSpPr/>
            <p:nvPr/>
          </p:nvGrpSpPr>
          <p:grpSpPr>
            <a:xfrm>
              <a:off x="4481370" y="5199965"/>
              <a:ext cx="3496335" cy="831857"/>
              <a:chOff x="2557766" y="3551230"/>
              <a:chExt cx="3565266" cy="831857"/>
            </a:xfrm>
          </p:grpSpPr>
          <p:cxnSp>
            <p:nvCxnSpPr>
              <p:cNvPr id="31" name="Straight Arrow Connector 21"/>
              <p:cNvCxnSpPr>
                <a:cxnSpLocks noChangeShapeType="1"/>
              </p:cNvCxnSpPr>
              <p:nvPr/>
            </p:nvCxnSpPr>
            <p:spPr bwMode="auto">
              <a:xfrm>
                <a:off x="5132521" y="4017454"/>
                <a:ext cx="990511" cy="1588"/>
              </a:xfrm>
              <a:prstGeom prst="straightConnector1">
                <a:avLst/>
              </a:prstGeom>
              <a:noFill/>
              <a:ln w="38100" algn="ctr">
                <a:solidFill>
                  <a:schemeClr val="tx1"/>
                </a:solidFill>
                <a:round/>
                <a:headEnd type="oval" w="med" len="med"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grpSp>
            <p:nvGrpSpPr>
              <p:cNvPr id="32" name="Group 31"/>
              <p:cNvGrpSpPr/>
              <p:nvPr/>
            </p:nvGrpSpPr>
            <p:grpSpPr>
              <a:xfrm>
                <a:off x="2557766" y="3551230"/>
                <a:ext cx="2688537" cy="831857"/>
                <a:chOff x="2557766" y="3551230"/>
                <a:chExt cx="2688537" cy="831857"/>
              </a:xfrm>
            </p:grpSpPr>
            <p:sp>
              <p:nvSpPr>
                <p:cNvPr id="33" name="Rectangle 19" descr="10%"/>
                <p:cNvSpPr>
                  <a:spLocks noChangeArrowheads="1"/>
                </p:cNvSpPr>
                <p:nvPr/>
              </p:nvSpPr>
              <p:spPr bwMode="auto">
                <a:xfrm>
                  <a:off x="2921504" y="3551230"/>
                  <a:ext cx="1947888" cy="467812"/>
                </a:xfrm>
                <a:prstGeom prst="rect">
                  <a:avLst/>
                </a:prstGeom>
                <a:pattFill prst="pct10">
                  <a:fgClr>
                    <a:schemeClr val="tx1"/>
                  </a:fgClr>
                  <a:bgClr>
                    <a:schemeClr val="bg1"/>
                  </a:bgClr>
                </a:pattFill>
                <a:ln w="19050" algn="ctr">
                  <a:solidFill>
                    <a:srgbClr val="FFFFFF">
                      <a:alpha val="0"/>
                    </a:srgbClr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5pPr>
                  <a:lvl6pPr marL="2514600" indent="-228600" eaLnBrk="0" fontAlgn="base" hangingPunct="0">
                    <a:spcBef>
                      <a:spcPct val="5000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6pPr>
                  <a:lvl7pPr marL="2971800" indent="-228600" eaLnBrk="0" fontAlgn="base" hangingPunct="0">
                    <a:spcBef>
                      <a:spcPct val="5000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7pPr>
                  <a:lvl8pPr marL="3429000" indent="-228600" eaLnBrk="0" fontAlgn="base" hangingPunct="0">
                    <a:spcBef>
                      <a:spcPct val="5000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8pPr>
                  <a:lvl9pPr marL="3886200" indent="-228600" eaLnBrk="0" fontAlgn="base" hangingPunct="0">
                    <a:spcBef>
                      <a:spcPct val="5000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9pPr>
                </a:lstStyle>
                <a:p>
                  <a:pPr eaLnBrk="1" hangingPunct="1"/>
                  <a:endParaRPr lang="ja-JP" altLang="ja-JP"/>
                </a:p>
              </p:txBody>
            </p:sp>
            <p:grpSp>
              <p:nvGrpSpPr>
                <p:cNvPr id="34" name="Group 33"/>
                <p:cNvGrpSpPr/>
                <p:nvPr/>
              </p:nvGrpSpPr>
              <p:grpSpPr>
                <a:xfrm>
                  <a:off x="2557766" y="3574473"/>
                  <a:ext cx="2688537" cy="808614"/>
                  <a:chOff x="2557766" y="3574473"/>
                  <a:chExt cx="2688537" cy="808614"/>
                </a:xfrm>
              </p:grpSpPr>
              <p:sp>
                <p:nvSpPr>
                  <p:cNvPr id="36" name="Oval 35"/>
                  <p:cNvSpPr/>
                  <p:nvPr/>
                </p:nvSpPr>
                <p:spPr bwMode="auto">
                  <a:xfrm>
                    <a:off x="3199428" y="4154487"/>
                    <a:ext cx="228600" cy="228600"/>
                  </a:xfrm>
                  <a:prstGeom prst="ellipse">
                    <a:avLst/>
                  </a:prstGeom>
                </p:spPr>
                <p:style>
                  <a:lnRef idx="2">
                    <a:schemeClr val="dk1"/>
                  </a:lnRef>
                  <a:fillRef idx="1">
                    <a:schemeClr val="lt1"/>
                  </a:fillRef>
                  <a:effectRef idx="0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en-US"/>
                  </a:p>
                </p:txBody>
              </p:sp>
              <p:sp>
                <p:nvSpPr>
                  <p:cNvPr id="37" name="Oval 36"/>
                  <p:cNvSpPr/>
                  <p:nvPr/>
                </p:nvSpPr>
                <p:spPr bwMode="auto">
                  <a:xfrm>
                    <a:off x="4418628" y="4154487"/>
                    <a:ext cx="228600" cy="228600"/>
                  </a:xfrm>
                  <a:prstGeom prst="ellipse">
                    <a:avLst/>
                  </a:prstGeom>
                </p:spPr>
                <p:style>
                  <a:lnRef idx="2">
                    <a:schemeClr val="dk1"/>
                  </a:lnRef>
                  <a:fillRef idx="1">
                    <a:schemeClr val="lt1"/>
                  </a:fillRef>
                  <a:effectRef idx="0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en-US"/>
                  </a:p>
                </p:txBody>
              </p:sp>
              <p:sp>
                <p:nvSpPr>
                  <p:cNvPr id="38" name="Freeform 61"/>
                  <p:cNvSpPr>
                    <a:spLocks noChangeArrowheads="1"/>
                  </p:cNvSpPr>
                  <p:nvPr/>
                </p:nvSpPr>
                <p:spPr bwMode="auto">
                  <a:xfrm>
                    <a:off x="2557766" y="3574473"/>
                    <a:ext cx="2688537" cy="571387"/>
                  </a:xfrm>
                  <a:custGeom>
                    <a:avLst/>
                    <a:gdLst>
                      <a:gd name="T0" fmla="*/ 215900 w 2387600"/>
                      <a:gd name="T1" fmla="*/ 0 h 571500"/>
                      <a:gd name="T2" fmla="*/ 0 w 2387600"/>
                      <a:gd name="T3" fmla="*/ 0 h 571500"/>
                      <a:gd name="T4" fmla="*/ 12700 w 2387600"/>
                      <a:gd name="T5" fmla="*/ 571500 h 571500"/>
                      <a:gd name="T6" fmla="*/ 2387600 w 2387600"/>
                      <a:gd name="T7" fmla="*/ 571500 h 571500"/>
                      <a:gd name="T8" fmla="*/ 2374900 w 2387600"/>
                      <a:gd name="T9" fmla="*/ 0 h 571500"/>
                      <a:gd name="T10" fmla="*/ 2133600 w 2387600"/>
                      <a:gd name="T11" fmla="*/ 0 h 571500"/>
                      <a:gd name="T12" fmla="*/ 0 60000 65536"/>
                      <a:gd name="T13" fmla="*/ 0 60000 65536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w 2387600"/>
                      <a:gd name="T19" fmla="*/ 0 h 571500"/>
                      <a:gd name="T20" fmla="*/ 2387600 w 2387600"/>
                      <a:gd name="T21" fmla="*/ 571500 h 571500"/>
                    </a:gdLst>
                    <a:ahLst/>
                    <a:cxnLst>
                      <a:cxn ang="T12">
                        <a:pos x="T0" y="T1"/>
                      </a:cxn>
                      <a:cxn ang="T13">
                        <a:pos x="T2" y="T3"/>
                      </a:cxn>
                      <a:cxn ang="T14">
                        <a:pos x="T4" y="T5"/>
                      </a:cxn>
                      <a:cxn ang="T15">
                        <a:pos x="T6" y="T7"/>
                      </a:cxn>
                      <a:cxn ang="T16">
                        <a:pos x="T8" y="T9"/>
                      </a:cxn>
                      <a:cxn ang="T17">
                        <a:pos x="T10" y="T11"/>
                      </a:cxn>
                    </a:cxnLst>
                    <a:rect l="T18" t="T19" r="T20" b="T21"/>
                    <a:pathLst>
                      <a:path w="2387600" h="571500">
                        <a:moveTo>
                          <a:pt x="215900" y="0"/>
                        </a:moveTo>
                        <a:lnTo>
                          <a:pt x="0" y="0"/>
                        </a:lnTo>
                        <a:lnTo>
                          <a:pt x="12700" y="571500"/>
                        </a:lnTo>
                        <a:lnTo>
                          <a:pt x="2387600" y="571500"/>
                        </a:lnTo>
                        <a:lnTo>
                          <a:pt x="2374900" y="0"/>
                        </a:lnTo>
                        <a:lnTo>
                          <a:pt x="2133600" y="0"/>
                        </a:lnTo>
                      </a:path>
                    </a:pathLst>
                  </a:custGeom>
                  <a:noFill/>
                  <a:ln w="19050" algn="ctr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sp>
              <p:nvSpPr>
                <p:cNvPr id="35" name="Freeform 34"/>
                <p:cNvSpPr/>
                <p:nvPr/>
              </p:nvSpPr>
              <p:spPr>
                <a:xfrm>
                  <a:off x="2898136" y="3574473"/>
                  <a:ext cx="1971256" cy="457200"/>
                </a:xfrm>
                <a:custGeom>
                  <a:avLst/>
                  <a:gdLst>
                    <a:gd name="connsiteX0" fmla="*/ 0 w 1922318"/>
                    <a:gd name="connsiteY0" fmla="*/ 0 h 457200"/>
                    <a:gd name="connsiteX1" fmla="*/ 10391 w 1922318"/>
                    <a:gd name="connsiteY1" fmla="*/ 457200 h 457200"/>
                    <a:gd name="connsiteX2" fmla="*/ 1922318 w 1922318"/>
                    <a:gd name="connsiteY2" fmla="*/ 457200 h 457200"/>
                    <a:gd name="connsiteX3" fmla="*/ 1911927 w 1922318"/>
                    <a:gd name="connsiteY3" fmla="*/ 10391 h 457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922318" h="457200">
                      <a:moveTo>
                        <a:pt x="0" y="0"/>
                      </a:moveTo>
                      <a:lnTo>
                        <a:pt x="10391" y="457200"/>
                      </a:lnTo>
                      <a:lnTo>
                        <a:pt x="1922318" y="457200"/>
                      </a:lnTo>
                      <a:lnTo>
                        <a:pt x="1911927" y="10391"/>
                      </a:lnTo>
                    </a:path>
                  </a:pathLst>
                </a:cu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sp>
          <p:nvSpPr>
            <p:cNvPr id="30" name="Freeform 29"/>
            <p:cNvSpPr/>
            <p:nvPr/>
          </p:nvSpPr>
          <p:spPr>
            <a:xfrm>
              <a:off x="4478482" y="5216236"/>
              <a:ext cx="2649682" cy="581891"/>
            </a:xfrm>
            <a:custGeom>
              <a:avLst/>
              <a:gdLst>
                <a:gd name="connsiteX0" fmla="*/ 332509 w 2649682"/>
                <a:gd name="connsiteY0" fmla="*/ 0 h 581891"/>
                <a:gd name="connsiteX1" fmla="*/ 0 w 2649682"/>
                <a:gd name="connsiteY1" fmla="*/ 10391 h 581891"/>
                <a:gd name="connsiteX2" fmla="*/ 10391 w 2649682"/>
                <a:gd name="connsiteY2" fmla="*/ 581891 h 581891"/>
                <a:gd name="connsiteX3" fmla="*/ 2649682 w 2649682"/>
                <a:gd name="connsiteY3" fmla="*/ 581891 h 581891"/>
                <a:gd name="connsiteX4" fmla="*/ 2618509 w 2649682"/>
                <a:gd name="connsiteY4" fmla="*/ 10391 h 581891"/>
                <a:gd name="connsiteX5" fmla="*/ 2254827 w 2649682"/>
                <a:gd name="connsiteY5" fmla="*/ 10391 h 5818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649682" h="581891">
                  <a:moveTo>
                    <a:pt x="332509" y="0"/>
                  </a:moveTo>
                  <a:lnTo>
                    <a:pt x="0" y="10391"/>
                  </a:lnTo>
                  <a:lnTo>
                    <a:pt x="10391" y="581891"/>
                  </a:lnTo>
                  <a:lnTo>
                    <a:pt x="2649682" y="581891"/>
                  </a:lnTo>
                  <a:lnTo>
                    <a:pt x="2618509" y="10391"/>
                  </a:lnTo>
                  <a:lnTo>
                    <a:pt x="2254827" y="10391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39" name="Straight Arrow Connector 38"/>
          <p:cNvCxnSpPr/>
          <p:nvPr/>
        </p:nvCxnSpPr>
        <p:spPr>
          <a:xfrm flipH="1">
            <a:off x="5235414" y="3730752"/>
            <a:ext cx="979400" cy="0"/>
          </a:xfrm>
          <a:prstGeom prst="straightConnector1">
            <a:avLst/>
          </a:prstGeom>
          <a:ln w="28575">
            <a:solidFill>
              <a:schemeClr val="tx2">
                <a:lumMod val="60000"/>
                <a:lumOff val="4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Flowchart: Terminator 40"/>
          <p:cNvSpPr/>
          <p:nvPr/>
        </p:nvSpPr>
        <p:spPr>
          <a:xfrm>
            <a:off x="2959987" y="3515693"/>
            <a:ext cx="1931638" cy="45720"/>
          </a:xfrm>
          <a:prstGeom prst="flowChartTerminator">
            <a:avLst/>
          </a:prstGeom>
          <a:pattFill prst="ltUpDiag">
            <a:fgClr>
              <a:schemeClr val="accent6">
                <a:lumMod val="75000"/>
              </a:schemeClr>
            </a:fgClr>
            <a:bgClr>
              <a:schemeClr val="bg1"/>
            </a:bgClr>
          </a:pattFill>
          <a:ln w="12700">
            <a:solidFill>
              <a:schemeClr val="accent6">
                <a:lumMod val="7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Freeform 41"/>
          <p:cNvSpPr/>
          <p:nvPr/>
        </p:nvSpPr>
        <p:spPr>
          <a:xfrm>
            <a:off x="2511398" y="3578942"/>
            <a:ext cx="1136370" cy="218043"/>
          </a:xfrm>
          <a:custGeom>
            <a:avLst/>
            <a:gdLst>
              <a:gd name="connsiteX0" fmla="*/ 0 w 1042220"/>
              <a:gd name="connsiteY0" fmla="*/ 206477 h 206477"/>
              <a:gd name="connsiteX1" fmla="*/ 993058 w 1042220"/>
              <a:gd name="connsiteY1" fmla="*/ 196645 h 206477"/>
              <a:gd name="connsiteX2" fmla="*/ 1042220 w 1042220"/>
              <a:gd name="connsiteY2" fmla="*/ 0 h 2064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42220" h="206477">
                <a:moveTo>
                  <a:pt x="0" y="206477"/>
                </a:moveTo>
                <a:lnTo>
                  <a:pt x="993058" y="196645"/>
                </a:lnTo>
                <a:lnTo>
                  <a:pt x="1042220" y="0"/>
                </a:lnTo>
              </a:path>
            </a:pathLst>
          </a:custGeom>
          <a:noFill/>
          <a:ln w="12700">
            <a:solidFill>
              <a:schemeClr val="accent6">
                <a:lumMod val="75000"/>
              </a:schemeClr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7563465" y="228600"/>
            <a:ext cx="12277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Chapter 11</a:t>
            </a:r>
            <a:endParaRPr lang="en-US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6356684" y="6126778"/>
            <a:ext cx="21015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Click for next slide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45" name="Rectangle 44"/>
          <p:cNvSpPr/>
          <p:nvPr/>
        </p:nvSpPr>
        <p:spPr>
          <a:xfrm>
            <a:off x="2685405" y="5208498"/>
            <a:ext cx="262430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en-US" dirty="0">
                <a:solidFill>
                  <a:srgbClr val="FF0000"/>
                </a:solidFill>
                <a:ea typeface="MS Mincho" pitchFamily="49" charset="-128"/>
                <a:cs typeface="Times New Roman" pitchFamily="18" charset="0"/>
              </a:rPr>
              <a:t>(click for </a:t>
            </a:r>
            <a:r>
              <a:rPr lang="en-US" dirty="0" smtClean="0">
                <a:solidFill>
                  <a:srgbClr val="FF0000"/>
                </a:solidFill>
                <a:ea typeface="MS Mincho" pitchFamily="49" charset="-128"/>
                <a:cs typeface="Times New Roman" pitchFamily="18" charset="0"/>
              </a:rPr>
              <a:t>direct shear test)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04024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500"/>
                            </p:stCondLst>
                            <p:childTnLst>
                              <p:par>
                                <p:cTn id="20" presetID="10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9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8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7500"/>
                            </p:stCondLst>
                            <p:childTnLst>
                              <p:par>
                                <p:cTn id="42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2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2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42" presetClass="path" presetSubtype="0" accel="50000" decel="50000" fill="hold" nodeType="click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3.33333E-6 -3.33333E-6 L 0.01666 -3.33333E-6 " pathEditMode="relative" rAng="0" ptsTypes="AA">
                                      <p:cBhvr>
                                        <p:cTn id="50" dur="5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33" y="0"/>
                                    </p:animMotion>
                                  </p:childTnLst>
                                </p:cTn>
                              </p:par>
                              <p:par>
                                <p:cTn id="51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3.33333E-6 L 0.01667 3.33333E-6 " pathEditMode="relative" rAng="0" ptsTypes="AA">
                                      <p:cBhvr>
                                        <p:cTn id="52" dur="5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33" y="0"/>
                                    </p:animMotion>
                                  </p:childTnLst>
                                </p:cTn>
                              </p:par>
                              <p:par>
                                <p:cTn id="53" presetID="8" presetClass="emph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Rot by="21600000">
                                      <p:cBhvr>
                                        <p:cTn id="54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5" presetID="6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7" dur="3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path" presetSubtype="0" accel="50000" decel="50000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-3.33333E-6 1.11111E-6 L 0.01667 1.11111E-6 " pathEditMode="relative" rAng="0" ptsTypes="AA">
                                      <p:cBhvr>
                                        <p:cTn id="5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33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5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000"/>
                            </p:stCondLst>
                            <p:childTnLst>
                              <p:par>
                                <p:cTn id="6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500"/>
                            </p:stCondLst>
                            <p:childTnLst>
                              <p:par>
                                <p:cTn id="69" presetID="45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2000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2000" fill="hold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2000" fill="hold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 animBg="1"/>
      <p:bldP spid="4" grpId="1" animBg="1"/>
      <p:bldP spid="5" grpId="0"/>
      <p:bldP spid="5" grpId="1"/>
      <p:bldP spid="6" grpId="0"/>
      <p:bldP spid="7" grpId="0"/>
      <p:bldP spid="26" grpId="0" animBg="1"/>
      <p:bldP spid="27" grpId="0" autoUpdateAnimBg="0"/>
      <p:bldP spid="41" grpId="0" animBg="1"/>
      <p:bldP spid="42" grpId="0" animBg="1"/>
      <p:bldP spid="4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282888" y="642237"/>
            <a:ext cx="8305800" cy="914400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Chapter 12  Lateral Earth Pressure</a:t>
            </a:r>
            <a:endParaRPr lang="en-US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2275600" y="3059454"/>
            <a:ext cx="4963400" cy="1592578"/>
            <a:chOff x="5181600" y="3550265"/>
            <a:chExt cx="4570412" cy="1592578"/>
          </a:xfrm>
        </p:grpSpPr>
        <p:sp>
          <p:nvSpPr>
            <p:cNvPr id="4" name="Rectangle 19" descr="5%"/>
            <p:cNvSpPr>
              <a:spLocks noChangeArrowheads="1"/>
            </p:cNvSpPr>
            <p:nvPr/>
          </p:nvSpPr>
          <p:spPr bwMode="auto">
            <a:xfrm>
              <a:off x="5181600" y="3618957"/>
              <a:ext cx="4570412" cy="1523886"/>
            </a:xfrm>
            <a:prstGeom prst="rect">
              <a:avLst/>
            </a:prstGeom>
            <a:pattFill prst="pct5">
              <a:fgClr>
                <a:schemeClr val="tx1"/>
              </a:fgClr>
              <a:bgClr>
                <a:schemeClr val="bg1"/>
              </a:bgClr>
            </a:patt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ja-JP" altLang="ja-JP"/>
            </a:p>
          </p:txBody>
        </p:sp>
        <p:sp>
          <p:nvSpPr>
            <p:cNvPr id="5" name="Line 21"/>
            <p:cNvSpPr>
              <a:spLocks noChangeShapeType="1"/>
            </p:cNvSpPr>
            <p:nvPr/>
          </p:nvSpPr>
          <p:spPr bwMode="auto">
            <a:xfrm rot="120000" flipV="1">
              <a:off x="5181601" y="3550265"/>
              <a:ext cx="4569018" cy="159548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304800" y="1371600"/>
            <a:ext cx="7696200" cy="40011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9525">
            <a:solidFill>
              <a:schemeClr val="accent5">
                <a:lumMod val="20000"/>
                <a:lumOff val="80000"/>
              </a:schemeClr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en-US" sz="2000" b="1" dirty="0" smtClean="0">
                <a:latin typeface="Cambria" pitchFamily="18" charset="0"/>
              </a:rPr>
              <a:t>12.2	At-Rest, Active, and Passive Pressures</a:t>
            </a:r>
            <a:endParaRPr lang="en-US" sz="2000" dirty="0">
              <a:latin typeface="Cambria" pitchFamily="18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438400" y="5105397"/>
            <a:ext cx="510540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smtClean="0">
                <a:latin typeface="Cambria" pitchFamily="18" charset="0"/>
              </a:rPr>
              <a:t>Fig. 12.1 Lateral earth pressure against an underground wall </a:t>
            </a:r>
            <a:endParaRPr lang="en-US" sz="1400" dirty="0">
              <a:latin typeface="Cambria" pitchFamily="18" charset="0"/>
            </a:endParaRPr>
          </a:p>
        </p:txBody>
      </p:sp>
      <p:sp>
        <p:nvSpPr>
          <p:cNvPr id="8" name="Text Box 54"/>
          <p:cNvSpPr txBox="1">
            <a:spLocks noChangeArrowheads="1"/>
          </p:cNvSpPr>
          <p:nvPr/>
        </p:nvSpPr>
        <p:spPr bwMode="auto">
          <a:xfrm>
            <a:off x="4155358" y="2191765"/>
            <a:ext cx="1295336" cy="3077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ja-JP" sz="1400" dirty="0">
                <a:latin typeface="Times New Roman" pitchFamily="18" charset="0"/>
                <a:ea typeface="ＭＳ Ｐゴシック" pitchFamily="34" charset="-128"/>
              </a:rPr>
              <a:t>Rigid wall</a:t>
            </a:r>
          </a:p>
        </p:txBody>
      </p:sp>
      <p:sp>
        <p:nvSpPr>
          <p:cNvPr id="9" name="Rectangle 20" descr="Small grid"/>
          <p:cNvSpPr>
            <a:spLocks noChangeArrowheads="1"/>
          </p:cNvSpPr>
          <p:nvPr/>
        </p:nvSpPr>
        <p:spPr bwMode="auto">
          <a:xfrm rot="5400000">
            <a:off x="3639312" y="3696951"/>
            <a:ext cx="1592952" cy="295052"/>
          </a:xfrm>
          <a:prstGeom prst="rect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ja-JP" altLang="ja-JP"/>
          </a:p>
        </p:txBody>
      </p:sp>
      <p:sp>
        <p:nvSpPr>
          <p:cNvPr id="10" name="Text Box 54"/>
          <p:cNvSpPr txBox="1">
            <a:spLocks noChangeArrowheads="1"/>
          </p:cNvSpPr>
          <p:nvPr/>
        </p:nvSpPr>
        <p:spPr bwMode="auto">
          <a:xfrm>
            <a:off x="6971547" y="3432924"/>
            <a:ext cx="1144506" cy="307754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ja-JP" sz="1400" dirty="0">
                <a:latin typeface="Times New Roman" pitchFamily="18" charset="0"/>
                <a:ea typeface="ＭＳ Ｐゴシック" pitchFamily="34" charset="-128"/>
              </a:rPr>
              <a:t>Passive zone</a:t>
            </a:r>
          </a:p>
        </p:txBody>
      </p:sp>
      <p:sp>
        <p:nvSpPr>
          <p:cNvPr id="11" name="Text Box 54"/>
          <p:cNvSpPr txBox="1">
            <a:spLocks noChangeArrowheads="1"/>
          </p:cNvSpPr>
          <p:nvPr/>
        </p:nvSpPr>
        <p:spPr bwMode="auto">
          <a:xfrm>
            <a:off x="2511904" y="3432191"/>
            <a:ext cx="1066754" cy="307754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ja-JP" sz="1400" dirty="0">
                <a:latin typeface="Times New Roman" pitchFamily="18" charset="0"/>
                <a:ea typeface="ＭＳ Ｐゴシック" pitchFamily="34" charset="-128"/>
              </a:rPr>
              <a:t>Active zone</a:t>
            </a:r>
          </a:p>
        </p:txBody>
      </p:sp>
      <p:sp>
        <p:nvSpPr>
          <p:cNvPr id="12" name="Line 53"/>
          <p:cNvSpPr>
            <a:spLocks noChangeShapeType="1"/>
          </p:cNvSpPr>
          <p:nvPr/>
        </p:nvSpPr>
        <p:spPr bwMode="auto">
          <a:xfrm>
            <a:off x="4560110" y="2499519"/>
            <a:ext cx="0" cy="548481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" name="Right Triangle 12"/>
          <p:cNvSpPr/>
          <p:nvPr/>
        </p:nvSpPr>
        <p:spPr>
          <a:xfrm rot="16200000" flipH="1" flipV="1">
            <a:off x="5257800" y="2697480"/>
            <a:ext cx="1554480" cy="2468880"/>
          </a:xfrm>
          <a:prstGeom prst="rtTriangle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Line 53"/>
          <p:cNvSpPr>
            <a:spLocks noChangeShapeType="1"/>
          </p:cNvSpPr>
          <p:nvPr/>
        </p:nvSpPr>
        <p:spPr bwMode="auto">
          <a:xfrm flipH="1" flipV="1">
            <a:off x="5346301" y="3586065"/>
            <a:ext cx="1625246" cy="73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5" name="Line 30"/>
          <p:cNvSpPr>
            <a:spLocks noChangeShapeType="1"/>
          </p:cNvSpPr>
          <p:nvPr/>
        </p:nvSpPr>
        <p:spPr bwMode="auto">
          <a:xfrm rot="21360000" flipH="1" flipV="1">
            <a:off x="4801675" y="3895382"/>
            <a:ext cx="836050" cy="60023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6" name="Right Triangle 15"/>
          <p:cNvSpPr/>
          <p:nvPr/>
        </p:nvSpPr>
        <p:spPr>
          <a:xfrm rot="5400000" flipV="1">
            <a:off x="3399017" y="3621024"/>
            <a:ext cx="1554480" cy="620100"/>
          </a:xfrm>
          <a:prstGeom prst="rtTriangle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Line 53"/>
          <p:cNvSpPr>
            <a:spLocks noChangeShapeType="1"/>
          </p:cNvSpPr>
          <p:nvPr/>
        </p:nvSpPr>
        <p:spPr bwMode="auto">
          <a:xfrm>
            <a:off x="3613071" y="3581151"/>
            <a:ext cx="64854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" name="Line 30"/>
          <p:cNvSpPr>
            <a:spLocks noChangeShapeType="1"/>
          </p:cNvSpPr>
          <p:nvPr/>
        </p:nvSpPr>
        <p:spPr bwMode="auto">
          <a:xfrm rot="10260000" flipH="1" flipV="1">
            <a:off x="4154408" y="3901550"/>
            <a:ext cx="301452" cy="43004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" name="Line 30"/>
          <p:cNvSpPr>
            <a:spLocks noChangeShapeType="1"/>
          </p:cNvSpPr>
          <p:nvPr/>
        </p:nvSpPr>
        <p:spPr bwMode="auto">
          <a:xfrm rot="21360000" flipH="1" flipV="1">
            <a:off x="4610471" y="3849624"/>
            <a:ext cx="496455" cy="3510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1" name="Line 30"/>
          <p:cNvSpPr>
            <a:spLocks noChangeShapeType="1"/>
          </p:cNvSpPr>
          <p:nvPr/>
        </p:nvSpPr>
        <p:spPr bwMode="auto">
          <a:xfrm rot="240000" flipV="1">
            <a:off x="3773171" y="3848744"/>
            <a:ext cx="496455" cy="3510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2" name="Text Box 54"/>
          <p:cNvSpPr txBox="1">
            <a:spLocks noChangeArrowheads="1"/>
          </p:cNvSpPr>
          <p:nvPr/>
        </p:nvSpPr>
        <p:spPr bwMode="auto">
          <a:xfrm>
            <a:off x="4187910" y="4721423"/>
            <a:ext cx="769686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ja-JP" sz="1400" b="1" dirty="0" smtClean="0">
                <a:latin typeface="Times New Roman" pitchFamily="18" charset="0"/>
                <a:ea typeface="ＭＳ Ｐゴシック" pitchFamily="34" charset="-128"/>
              </a:rPr>
              <a:t>At-Rest</a:t>
            </a:r>
            <a:endParaRPr lang="en-US" altLang="ja-JP" sz="1400" b="1" dirty="0"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23" name="Text Box 54"/>
          <p:cNvSpPr txBox="1">
            <a:spLocks noChangeArrowheads="1"/>
          </p:cNvSpPr>
          <p:nvPr/>
        </p:nvSpPr>
        <p:spPr bwMode="auto">
          <a:xfrm>
            <a:off x="4237005" y="4797620"/>
            <a:ext cx="769686" cy="30777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ja-JP" sz="1400" b="1" dirty="0" smtClean="0">
                <a:solidFill>
                  <a:schemeClr val="bg1"/>
                </a:solidFill>
                <a:latin typeface="Times New Roman" pitchFamily="18" charset="0"/>
                <a:ea typeface="ＭＳ Ｐゴシック" pitchFamily="34" charset="-128"/>
              </a:rPr>
              <a:t>At-Rest</a:t>
            </a:r>
            <a:endParaRPr lang="en-US" altLang="ja-JP" sz="1400" b="1" dirty="0">
              <a:solidFill>
                <a:schemeClr val="bg1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7644581" y="152400"/>
            <a:ext cx="12277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Chapter 12</a:t>
            </a:r>
            <a:endParaRPr lang="en-US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6356684" y="6126778"/>
            <a:ext cx="21015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Click for next slide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3584261" y="5428438"/>
            <a:ext cx="218899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en-US" dirty="0" smtClean="0">
                <a:solidFill>
                  <a:srgbClr val="FF0000"/>
                </a:solidFill>
                <a:ea typeface="MS Mincho" pitchFamily="49" charset="-128"/>
                <a:cs typeface="Times New Roman" pitchFamily="18" charset="0"/>
              </a:rPr>
              <a:t>Move the wall (click)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71665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5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7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75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8000"/>
                            </p:stCondLst>
                            <p:childTnLst>
                              <p:par>
                                <p:cTn id="33" presetID="6" presetClass="entr" presetSubtype="16" fill="hold" grpId="0" nodeType="after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5" dur="13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6" presetClass="entr" presetSubtype="16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8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0000"/>
                            </p:stCondLst>
                            <p:childTnLst>
                              <p:par>
                                <p:cTn id="40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2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1000"/>
                            </p:stCondLst>
                            <p:childTnLst>
                              <p:par>
                                <p:cTn id="44" presetID="45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63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-7.79551E-7 L 0.02257 0.00046 " pathEditMode="relative" rAng="0" ptsTypes="AA">
                                      <p:cBhvr>
                                        <p:cTn id="52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28" y="23"/>
                                    </p:animMotion>
                                  </p:childTnLst>
                                </p:cTn>
                              </p:par>
                              <p:par>
                                <p:cTn id="53" presetID="2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3000"/>
                            </p:stCondLst>
                            <p:childTnLst>
                              <p:par>
                                <p:cTn id="6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3500"/>
                            </p:stCondLst>
                            <p:childTnLst>
                              <p:par>
                                <p:cTn id="6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4000"/>
                            </p:stCondLst>
                            <p:childTnLst>
                              <p:par>
                                <p:cTn id="6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4500"/>
                            </p:stCondLst>
                            <p:childTnLst>
                              <p:par>
                                <p:cTn id="7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5000"/>
                            </p:stCondLst>
                            <p:childTnLst>
                              <p:par>
                                <p:cTn id="76" presetID="6" presetClass="entr" presetSubtype="16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8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8000"/>
                            </p:stCondLst>
                            <p:childTnLst>
                              <p:par>
                                <p:cTn id="80" presetID="6" presetClass="entr" presetSubtype="16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82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9500"/>
                            </p:stCondLst>
                            <p:childTnLst>
                              <p:par>
                                <p:cTn id="84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86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10500"/>
                            </p:stCondLst>
                            <p:childTnLst>
                              <p:par>
                                <p:cTn id="88" presetID="45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20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1" dur="20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20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utoUpdateAnimBg="0"/>
      <p:bldP spid="6" grpId="0" animBg="1" autoUpdateAnimBg="0"/>
      <p:bldP spid="7" grpId="0"/>
      <p:bldP spid="8" grpId="0"/>
      <p:bldP spid="9" grpId="0" animBg="1"/>
      <p:bldP spid="9" grpId="1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20" grpId="0" animBg="1"/>
      <p:bldP spid="21" grpId="0" animBg="1"/>
      <p:bldP spid="22" grpId="0"/>
      <p:bldP spid="23" grpId="0" animBg="1"/>
      <p:bldP spid="2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52"/>
          <p:cNvSpPr txBox="1">
            <a:spLocks noChangeArrowheads="1"/>
          </p:cNvSpPr>
          <p:nvPr/>
        </p:nvSpPr>
        <p:spPr bwMode="auto">
          <a:xfrm>
            <a:off x="2799325" y="2410153"/>
            <a:ext cx="251499" cy="246221"/>
          </a:xfrm>
          <a:prstGeom prst="rect">
            <a:avLst/>
          </a:prstGeom>
          <a:solidFill>
            <a:schemeClr val="bg1"/>
          </a:solidFill>
          <a:ln w="9525" algn="ctr">
            <a:solidFill>
              <a:srgbClr val="FFFFFF">
                <a:alpha val="0"/>
              </a:srgbClr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ja-JP" sz="1000" dirty="0">
                <a:latin typeface="Times New Roman" pitchFamily="18" charset="0"/>
                <a:ea typeface="ＭＳ Ｐゴシック" pitchFamily="34" charset="-128"/>
              </a:rPr>
              <a:t>C</a:t>
            </a:r>
            <a:endParaRPr lang="en-US" altLang="ja-JP" sz="1000" baseline="-25000" dirty="0"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3" name="Trapezoid 2"/>
          <p:cNvSpPr/>
          <p:nvPr/>
        </p:nvSpPr>
        <p:spPr bwMode="auto">
          <a:xfrm>
            <a:off x="1047554" y="2932225"/>
            <a:ext cx="1152751" cy="1763430"/>
          </a:xfrm>
          <a:prstGeom prst="trapezoid">
            <a:avLst/>
          </a:prstGeom>
          <a:blipFill>
            <a:blip r:embed="rId2" cstate="print"/>
            <a:tile tx="0" ty="0" sx="100000" sy="100000" flip="none" algn="tl"/>
          </a:blip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en-US" sz="1000"/>
          </a:p>
        </p:txBody>
      </p:sp>
      <p:grpSp>
        <p:nvGrpSpPr>
          <p:cNvPr id="4" name="Group 3"/>
          <p:cNvGrpSpPr/>
          <p:nvPr/>
        </p:nvGrpSpPr>
        <p:grpSpPr>
          <a:xfrm>
            <a:off x="402336" y="2274702"/>
            <a:ext cx="4258908" cy="2698967"/>
            <a:chOff x="458421" y="2241810"/>
            <a:chExt cx="4258908" cy="2698967"/>
          </a:xfrm>
        </p:grpSpPr>
        <p:sp>
          <p:nvSpPr>
            <p:cNvPr id="5" name="Freeform 33"/>
            <p:cNvSpPr>
              <a:spLocks noChangeArrowheads="1"/>
            </p:cNvSpPr>
            <p:nvPr/>
          </p:nvSpPr>
          <p:spPr bwMode="auto">
            <a:xfrm rot="15300000" flipH="1">
              <a:off x="2367219" y="2868678"/>
              <a:ext cx="233763" cy="45719"/>
            </a:xfrm>
            <a:custGeom>
              <a:avLst/>
              <a:gdLst>
                <a:gd name="T0" fmla="*/ 0 w 152400"/>
                <a:gd name="T1" fmla="*/ 0 h 38100"/>
                <a:gd name="T2" fmla="*/ 2147483647 w 152400"/>
                <a:gd name="T3" fmla="*/ 167043335 h 38100"/>
                <a:gd name="T4" fmla="*/ 2147483647 w 152400"/>
                <a:gd name="T5" fmla="*/ 0 h 38100"/>
                <a:gd name="T6" fmla="*/ 2147483647 w 152400"/>
                <a:gd name="T7" fmla="*/ 0 h 38100"/>
                <a:gd name="T8" fmla="*/ 2147483647 w 152400"/>
                <a:gd name="T9" fmla="*/ 0 h 3810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52400"/>
                <a:gd name="T16" fmla="*/ 0 h 38100"/>
                <a:gd name="T17" fmla="*/ 152400 w 152400"/>
                <a:gd name="T18" fmla="*/ 38100 h 3810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52400" h="38100">
                  <a:moveTo>
                    <a:pt x="0" y="0"/>
                  </a:moveTo>
                  <a:cubicBezTo>
                    <a:pt x="32808" y="19050"/>
                    <a:pt x="65617" y="38100"/>
                    <a:pt x="88900" y="38100"/>
                  </a:cubicBezTo>
                  <a:cubicBezTo>
                    <a:pt x="112183" y="38100"/>
                    <a:pt x="139700" y="0"/>
                    <a:pt x="139700" y="0"/>
                  </a:cubicBezTo>
                  <a:lnTo>
                    <a:pt x="152400" y="0"/>
                  </a:lnTo>
                </a:path>
              </a:pathLst>
            </a:custGeom>
            <a:noFill/>
            <a:ln w="9525" algn="ctr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000"/>
            </a:p>
          </p:txBody>
        </p:sp>
        <p:sp>
          <p:nvSpPr>
            <p:cNvPr id="6" name="二等辺三角形 3"/>
            <p:cNvSpPr/>
            <p:nvPr/>
          </p:nvSpPr>
          <p:spPr bwMode="auto">
            <a:xfrm rot="9849926">
              <a:off x="1908591" y="2577482"/>
              <a:ext cx="2808738" cy="739731"/>
            </a:xfrm>
            <a:prstGeom prst="triangle">
              <a:avLst>
                <a:gd name="adj" fmla="val 6483"/>
              </a:avLst>
            </a:prstGeom>
            <a:pattFill prst="pct5">
              <a:fgClr>
                <a:schemeClr val="tx1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kumimoji="1" lang="ja-JP" altLang="en-US" sz="1000"/>
            </a:p>
          </p:txBody>
        </p:sp>
        <p:sp>
          <p:nvSpPr>
            <p:cNvPr id="7" name="Rectangle 19" descr="5%"/>
            <p:cNvSpPr>
              <a:spLocks noChangeArrowheads="1"/>
            </p:cNvSpPr>
            <p:nvPr/>
          </p:nvSpPr>
          <p:spPr bwMode="auto">
            <a:xfrm>
              <a:off x="2264224" y="2925952"/>
              <a:ext cx="2307776" cy="1752756"/>
            </a:xfrm>
            <a:prstGeom prst="rect">
              <a:avLst/>
            </a:prstGeom>
            <a:pattFill prst="pct5">
              <a:fgClr>
                <a:schemeClr val="tx1"/>
              </a:fgClr>
              <a:bgClr>
                <a:schemeClr val="bg1"/>
              </a:bgClr>
            </a:patt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ja-JP" altLang="ja-JP" sz="1000"/>
            </a:p>
          </p:txBody>
        </p:sp>
        <p:sp>
          <p:nvSpPr>
            <p:cNvPr id="8" name="Rectangle 19" descr="5%"/>
            <p:cNvSpPr>
              <a:spLocks noChangeArrowheads="1"/>
            </p:cNvSpPr>
            <p:nvPr/>
          </p:nvSpPr>
          <p:spPr bwMode="auto">
            <a:xfrm>
              <a:off x="476408" y="4678709"/>
              <a:ext cx="4052517" cy="259348"/>
            </a:xfrm>
            <a:prstGeom prst="rect">
              <a:avLst/>
            </a:prstGeom>
            <a:pattFill prst="pct5">
              <a:fgClr>
                <a:schemeClr val="tx1"/>
              </a:fgClr>
              <a:bgClr>
                <a:schemeClr val="bg1"/>
              </a:bgClr>
            </a:patt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ja-JP" altLang="ja-JP" sz="1000"/>
            </a:p>
          </p:txBody>
        </p:sp>
        <p:sp>
          <p:nvSpPr>
            <p:cNvPr id="9" name="Text Box 52"/>
            <p:cNvSpPr txBox="1">
              <a:spLocks noChangeArrowheads="1"/>
            </p:cNvSpPr>
            <p:nvPr/>
          </p:nvSpPr>
          <p:spPr bwMode="auto">
            <a:xfrm>
              <a:off x="497956" y="3713359"/>
              <a:ext cx="251499" cy="246221"/>
            </a:xfrm>
            <a:prstGeom prst="rect">
              <a:avLst/>
            </a:prstGeom>
            <a:solidFill>
              <a:schemeClr val="bg1"/>
            </a:solidFill>
            <a:ln w="9525" algn="ctr">
              <a:solidFill>
                <a:srgbClr val="FFFFFF">
                  <a:alpha val="0"/>
                </a:srgbClr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altLang="ja-JP" sz="1000">
                  <a:latin typeface="Times New Roman" pitchFamily="18" charset="0"/>
                  <a:ea typeface="ＭＳ Ｐゴシック" pitchFamily="34" charset="-128"/>
                </a:rPr>
                <a:t>H</a:t>
              </a:r>
              <a:endParaRPr lang="en-US" altLang="ja-JP" sz="1000" baseline="-25000">
                <a:latin typeface="Times New Roman" pitchFamily="18" charset="0"/>
                <a:ea typeface="ＭＳ Ｐゴシック" pitchFamily="34" charset="-128"/>
              </a:endParaRPr>
            </a:p>
          </p:txBody>
        </p:sp>
        <p:sp>
          <p:nvSpPr>
            <p:cNvPr id="10" name="Text Box 52"/>
            <p:cNvSpPr txBox="1">
              <a:spLocks noChangeArrowheads="1"/>
            </p:cNvSpPr>
            <p:nvPr/>
          </p:nvSpPr>
          <p:spPr bwMode="auto">
            <a:xfrm>
              <a:off x="2096741" y="4694556"/>
              <a:ext cx="251499" cy="246221"/>
            </a:xfrm>
            <a:prstGeom prst="rect">
              <a:avLst/>
            </a:prstGeom>
            <a:solidFill>
              <a:schemeClr val="bg1"/>
            </a:solidFill>
            <a:ln w="9525" algn="ctr">
              <a:solidFill>
                <a:srgbClr val="FFFFFF">
                  <a:alpha val="0"/>
                </a:srgbClr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altLang="ja-JP" sz="1000" dirty="0">
                  <a:latin typeface="Times New Roman" pitchFamily="18" charset="0"/>
                  <a:ea typeface="ＭＳ Ｐゴシック" pitchFamily="34" charset="-128"/>
                </a:rPr>
                <a:t>B</a:t>
              </a:r>
              <a:endParaRPr lang="en-US" altLang="ja-JP" sz="1000" baseline="-25000" dirty="0">
                <a:latin typeface="Times New Roman" pitchFamily="18" charset="0"/>
                <a:ea typeface="ＭＳ Ｐゴシック" pitchFamily="34" charset="-128"/>
              </a:endParaRPr>
            </a:p>
          </p:txBody>
        </p:sp>
        <p:sp>
          <p:nvSpPr>
            <p:cNvPr id="11" name="Text Box 52"/>
            <p:cNvSpPr txBox="1">
              <a:spLocks noChangeArrowheads="1"/>
            </p:cNvSpPr>
            <p:nvPr/>
          </p:nvSpPr>
          <p:spPr bwMode="auto">
            <a:xfrm>
              <a:off x="1782367" y="2735634"/>
              <a:ext cx="157187" cy="246221"/>
            </a:xfrm>
            <a:prstGeom prst="rect">
              <a:avLst/>
            </a:prstGeom>
            <a:solidFill>
              <a:schemeClr val="bg1"/>
            </a:solidFill>
            <a:ln w="9525" algn="ctr">
              <a:solidFill>
                <a:srgbClr val="FFFFFF">
                  <a:alpha val="0"/>
                </a:srgbClr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altLang="ja-JP" sz="1000">
                  <a:latin typeface="Times New Roman" pitchFamily="18" charset="0"/>
                  <a:ea typeface="ＭＳ Ｐゴシック" pitchFamily="34" charset="-128"/>
                </a:rPr>
                <a:t>A</a:t>
              </a:r>
            </a:p>
          </p:txBody>
        </p:sp>
        <p:cxnSp>
          <p:nvCxnSpPr>
            <p:cNvPr id="12" name="Straight Connector 13"/>
            <p:cNvCxnSpPr>
              <a:cxnSpLocks noChangeShapeType="1"/>
            </p:cNvCxnSpPr>
            <p:nvPr/>
          </p:nvCxnSpPr>
          <p:spPr bwMode="auto">
            <a:xfrm rot="5400000">
              <a:off x="1560362" y="3264389"/>
              <a:ext cx="654138" cy="546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3" name="Straight Connector 12"/>
            <p:cNvCxnSpPr/>
            <p:nvPr/>
          </p:nvCxnSpPr>
          <p:spPr bwMode="auto">
            <a:xfrm flipV="1">
              <a:off x="458421" y="4655364"/>
              <a:ext cx="645218" cy="7399"/>
            </a:xfrm>
            <a:prstGeom prst="line">
              <a:avLst/>
            </a:prstGeom>
            <a:ln w="19050">
              <a:headEnd type="none" w="med" len="med"/>
              <a:tailEnd type="none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4" name="Text Box 52"/>
            <p:cNvSpPr txBox="1">
              <a:spLocks noChangeArrowheads="1"/>
            </p:cNvSpPr>
            <p:nvPr/>
          </p:nvSpPr>
          <p:spPr bwMode="auto">
            <a:xfrm>
              <a:off x="1803481" y="3395723"/>
              <a:ext cx="237605" cy="246221"/>
            </a:xfrm>
            <a:prstGeom prst="rect">
              <a:avLst/>
            </a:prstGeom>
            <a:noFill/>
            <a:ln w="9525" algn="ctr">
              <a:solidFill>
                <a:srgbClr val="FFFFFF">
                  <a:alpha val="0"/>
                </a:srgbClr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az-Cyrl-AZ" altLang="ja-JP" sz="1000" dirty="0">
                  <a:latin typeface="Times New Roman" pitchFamily="18" charset="0"/>
                  <a:cs typeface="Times New Roman" pitchFamily="18" charset="0"/>
                </a:rPr>
                <a:t>Ө</a:t>
              </a:r>
              <a:endParaRPr lang="en-US" altLang="ja-JP" sz="1000" baseline="-25000" dirty="0">
                <a:latin typeface="Times New Roman" pitchFamily="18" charset="0"/>
                <a:ea typeface="ＭＳ Ｐゴシック" pitchFamily="34" charset="-128"/>
                <a:cs typeface="Times New Roman" pitchFamily="18" charset="0"/>
              </a:endParaRPr>
            </a:p>
          </p:txBody>
        </p:sp>
        <p:cxnSp>
          <p:nvCxnSpPr>
            <p:cNvPr id="15" name="Straight Connector 79"/>
            <p:cNvCxnSpPr>
              <a:cxnSpLocks noChangeShapeType="1"/>
            </p:cNvCxnSpPr>
            <p:nvPr/>
          </p:nvCxnSpPr>
          <p:spPr bwMode="auto">
            <a:xfrm rot="10800000">
              <a:off x="577270" y="2937068"/>
              <a:ext cx="733538" cy="1049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6" name="Straight Connector 81"/>
            <p:cNvCxnSpPr>
              <a:cxnSpLocks noChangeShapeType="1"/>
            </p:cNvCxnSpPr>
            <p:nvPr/>
          </p:nvCxnSpPr>
          <p:spPr bwMode="auto">
            <a:xfrm rot="5400000">
              <a:off x="-146821" y="3818324"/>
              <a:ext cx="1762553" cy="1092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7" name="円弧 8"/>
            <p:cNvSpPr/>
            <p:nvPr/>
          </p:nvSpPr>
          <p:spPr bwMode="auto">
            <a:xfrm rot="8391237">
              <a:off x="1828405" y="3166476"/>
              <a:ext cx="197583" cy="187964"/>
            </a:xfrm>
            <a:prstGeom prst="arc">
              <a:avLst>
                <a:gd name="adj1" fmla="val 16582480"/>
                <a:gd name="adj2" fmla="val 19806623"/>
              </a:avLst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triangle" w="sm" len="sm"/>
              <a:tailEnd type="triangl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ja-JP" altLang="en-US" sz="1000"/>
            </a:p>
          </p:txBody>
        </p:sp>
        <p:sp>
          <p:nvSpPr>
            <p:cNvPr id="18" name="二等辺三角形 3"/>
            <p:cNvSpPr/>
            <p:nvPr/>
          </p:nvSpPr>
          <p:spPr bwMode="auto">
            <a:xfrm rot="14430234">
              <a:off x="1166490" y="3525233"/>
              <a:ext cx="2003461" cy="625843"/>
            </a:xfrm>
            <a:prstGeom prst="triangle">
              <a:avLst>
                <a:gd name="adj" fmla="val 6483"/>
              </a:avLst>
            </a:prstGeom>
            <a:pattFill prst="pct5">
              <a:fgClr>
                <a:schemeClr val="tx1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kumimoji="1" lang="ja-JP" altLang="en-US" sz="1000"/>
            </a:p>
          </p:txBody>
        </p:sp>
        <p:cxnSp>
          <p:nvCxnSpPr>
            <p:cNvPr id="19" name="Straight Connector 3"/>
            <p:cNvCxnSpPr>
              <a:cxnSpLocks noChangeShapeType="1"/>
            </p:cNvCxnSpPr>
            <p:nvPr/>
          </p:nvCxnSpPr>
          <p:spPr bwMode="auto">
            <a:xfrm flipV="1">
              <a:off x="1918425" y="2241810"/>
              <a:ext cx="2571173" cy="695258"/>
            </a:xfrm>
            <a:prstGeom prst="line">
              <a:avLst/>
            </a:prstGeom>
            <a:noFill/>
            <a:ln w="19050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0" name="Straight Connector 12"/>
            <p:cNvCxnSpPr>
              <a:cxnSpLocks noChangeShapeType="1"/>
            </p:cNvCxnSpPr>
            <p:nvPr/>
          </p:nvCxnSpPr>
          <p:spPr bwMode="auto">
            <a:xfrm>
              <a:off x="1941810" y="2962807"/>
              <a:ext cx="1467076" cy="0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21" name="Text Box 52"/>
            <p:cNvSpPr txBox="1">
              <a:spLocks noChangeArrowheads="1"/>
            </p:cNvSpPr>
            <p:nvPr/>
          </p:nvSpPr>
          <p:spPr bwMode="auto">
            <a:xfrm>
              <a:off x="2241803" y="2748544"/>
              <a:ext cx="227047" cy="246221"/>
            </a:xfrm>
            <a:prstGeom prst="rect">
              <a:avLst/>
            </a:prstGeom>
            <a:noFill/>
            <a:ln w="9525" algn="ctr">
              <a:solidFill>
                <a:srgbClr val="FFFFFF">
                  <a:alpha val="0"/>
                </a:srgbClr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l-GR" altLang="ja-JP" sz="1000" dirty="0">
                  <a:latin typeface="Times New Roman" pitchFamily="18" charset="0"/>
                  <a:cs typeface="Times New Roman" pitchFamily="18" charset="0"/>
                </a:rPr>
                <a:t>α</a:t>
              </a:r>
              <a:endParaRPr lang="en-US" altLang="ja-JP" sz="1000" baseline="-25000" dirty="0">
                <a:latin typeface="Times New Roman" pitchFamily="18" charset="0"/>
                <a:ea typeface="ＭＳ Ｐゴシック" pitchFamily="34" charset="-128"/>
                <a:cs typeface="Times New Roman" pitchFamily="18" charset="0"/>
              </a:endParaRPr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3235428" y="3115020"/>
            <a:ext cx="1531324" cy="1473484"/>
            <a:chOff x="7731667" y="2505615"/>
            <a:chExt cx="1205098" cy="1232824"/>
          </a:xfrm>
        </p:grpSpPr>
        <p:sp>
          <p:nvSpPr>
            <p:cNvPr id="23" name="Text Box 52"/>
            <p:cNvSpPr txBox="1">
              <a:spLocks noChangeArrowheads="1"/>
            </p:cNvSpPr>
            <p:nvPr/>
          </p:nvSpPr>
          <p:spPr bwMode="auto">
            <a:xfrm>
              <a:off x="8151511" y="2555973"/>
              <a:ext cx="251498" cy="348813"/>
            </a:xfrm>
            <a:prstGeom prst="rect">
              <a:avLst/>
            </a:prstGeom>
            <a:solidFill>
              <a:schemeClr val="bg1"/>
            </a:solidFill>
            <a:ln w="9525" algn="ctr">
              <a:solidFill>
                <a:srgbClr val="FFFFFF">
                  <a:alpha val="0"/>
                </a:srgbClr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altLang="ja-JP" sz="1000">
                  <a:latin typeface="Times New Roman" pitchFamily="18" charset="0"/>
                  <a:ea typeface="ＭＳ Ｐゴシック" pitchFamily="34" charset="-128"/>
                </a:rPr>
                <a:t>P</a:t>
              </a:r>
              <a:r>
                <a:rPr lang="en-US" altLang="ja-JP" sz="1000" baseline="-25000">
                  <a:latin typeface="Times New Roman" pitchFamily="18" charset="0"/>
                  <a:ea typeface="ＭＳ Ｐゴシック" pitchFamily="34" charset="-128"/>
                </a:rPr>
                <a:t>a</a:t>
              </a:r>
            </a:p>
          </p:txBody>
        </p:sp>
        <p:sp>
          <p:nvSpPr>
            <p:cNvPr id="24" name="Text Box 52"/>
            <p:cNvSpPr txBox="1">
              <a:spLocks noChangeArrowheads="1"/>
            </p:cNvSpPr>
            <p:nvPr/>
          </p:nvSpPr>
          <p:spPr bwMode="auto">
            <a:xfrm>
              <a:off x="8141031" y="2958842"/>
              <a:ext cx="251498" cy="246221"/>
            </a:xfrm>
            <a:prstGeom prst="rect">
              <a:avLst/>
            </a:prstGeom>
            <a:solidFill>
              <a:schemeClr val="bg1"/>
            </a:solidFill>
            <a:ln w="9525" algn="ctr">
              <a:solidFill>
                <a:srgbClr val="FFFFFF">
                  <a:alpha val="0"/>
                </a:srgbClr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altLang="ja-JP" sz="1000">
                  <a:latin typeface="Times New Roman" pitchFamily="18" charset="0"/>
                  <a:ea typeface="ＭＳ Ｐゴシック" pitchFamily="34" charset="-128"/>
                </a:rPr>
                <a:t>R</a:t>
              </a:r>
              <a:endParaRPr lang="en-US" altLang="ja-JP" sz="1000" baseline="-25000">
                <a:latin typeface="Times New Roman" pitchFamily="18" charset="0"/>
                <a:ea typeface="ＭＳ Ｐゴシック" pitchFamily="34" charset="-128"/>
              </a:endParaRPr>
            </a:p>
          </p:txBody>
        </p:sp>
        <p:sp>
          <p:nvSpPr>
            <p:cNvPr id="25" name="Text Box 52"/>
            <p:cNvSpPr txBox="1">
              <a:spLocks noChangeArrowheads="1"/>
            </p:cNvSpPr>
            <p:nvPr/>
          </p:nvSpPr>
          <p:spPr bwMode="auto">
            <a:xfrm>
              <a:off x="8455405" y="2807766"/>
              <a:ext cx="251499" cy="246221"/>
            </a:xfrm>
            <a:prstGeom prst="rect">
              <a:avLst/>
            </a:prstGeom>
            <a:solidFill>
              <a:schemeClr val="bg1"/>
            </a:solidFill>
            <a:ln w="9525" algn="ctr">
              <a:solidFill>
                <a:srgbClr val="FFFFFF">
                  <a:alpha val="0"/>
                </a:srgbClr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altLang="ja-JP" sz="1000" dirty="0">
                  <a:latin typeface="Times New Roman" pitchFamily="18" charset="0"/>
                  <a:ea typeface="ＭＳ Ｐゴシック" pitchFamily="34" charset="-128"/>
                </a:rPr>
                <a:t>W</a:t>
              </a:r>
              <a:endParaRPr lang="en-US" altLang="ja-JP" sz="1000" baseline="-25000" dirty="0">
                <a:latin typeface="Times New Roman" pitchFamily="18" charset="0"/>
                <a:ea typeface="ＭＳ Ｐゴシック" pitchFamily="34" charset="-128"/>
              </a:endParaRPr>
            </a:p>
          </p:txBody>
        </p:sp>
        <p:grpSp>
          <p:nvGrpSpPr>
            <p:cNvPr id="26" name="Group 42"/>
            <p:cNvGrpSpPr>
              <a:grpSpLocks/>
            </p:cNvGrpSpPr>
            <p:nvPr/>
          </p:nvGrpSpPr>
          <p:grpSpPr bwMode="auto">
            <a:xfrm>
              <a:off x="8193427" y="2656909"/>
              <a:ext cx="311483" cy="611781"/>
              <a:chOff x="6085885" y="1966752"/>
              <a:chExt cx="452997" cy="925714"/>
            </a:xfrm>
          </p:grpSpPr>
          <p:sp>
            <p:nvSpPr>
              <p:cNvPr id="30" name="Line 30"/>
              <p:cNvSpPr>
                <a:spLocks noChangeShapeType="1"/>
              </p:cNvSpPr>
              <p:nvPr/>
            </p:nvSpPr>
            <p:spPr bwMode="auto">
              <a:xfrm rot="21360000" flipH="1">
                <a:off x="6485058" y="1966752"/>
                <a:ext cx="53824" cy="925714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 sz="1000"/>
              </a:p>
            </p:txBody>
          </p:sp>
          <p:sp>
            <p:nvSpPr>
              <p:cNvPr id="31" name="Line 30"/>
              <p:cNvSpPr>
                <a:spLocks noChangeShapeType="1"/>
              </p:cNvSpPr>
              <p:nvPr/>
            </p:nvSpPr>
            <p:spPr bwMode="auto">
              <a:xfrm rot="-240000" flipH="1" flipV="1">
                <a:off x="6114238" y="2261039"/>
                <a:ext cx="320424" cy="532546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 sz="1000"/>
              </a:p>
            </p:txBody>
          </p:sp>
          <p:sp>
            <p:nvSpPr>
              <p:cNvPr id="32" name="Line 30"/>
              <p:cNvSpPr>
                <a:spLocks noChangeShapeType="1"/>
              </p:cNvSpPr>
              <p:nvPr/>
            </p:nvSpPr>
            <p:spPr bwMode="auto">
              <a:xfrm rot="21360000" flipV="1">
                <a:off x="6085885" y="1981722"/>
                <a:ext cx="401335" cy="277481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 sz="1000"/>
              </a:p>
            </p:txBody>
          </p:sp>
        </p:grpSp>
        <p:sp>
          <p:nvSpPr>
            <p:cNvPr id="27" name="Text Box 52"/>
            <p:cNvSpPr txBox="1">
              <a:spLocks noChangeArrowheads="1"/>
            </p:cNvSpPr>
            <p:nvPr/>
          </p:nvSpPr>
          <p:spPr bwMode="auto">
            <a:xfrm>
              <a:off x="7731667" y="3338329"/>
              <a:ext cx="1205098" cy="400110"/>
            </a:xfrm>
            <a:prstGeom prst="rect">
              <a:avLst/>
            </a:prstGeom>
            <a:solidFill>
              <a:schemeClr val="bg1"/>
            </a:solidFill>
            <a:ln w="9525" algn="ctr">
              <a:solidFill>
                <a:srgbClr val="FFFFFF">
                  <a:alpha val="0"/>
                </a:srgbClr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altLang="ja-JP" sz="1000" dirty="0">
                  <a:latin typeface="Times New Roman" pitchFamily="18" charset="0"/>
                  <a:ea typeface="ＭＳ Ｐゴシック" pitchFamily="34" charset="-128"/>
                </a:rPr>
                <a:t>Closed force polygon</a:t>
              </a:r>
              <a:endParaRPr lang="en-US" altLang="ja-JP" sz="1000" baseline="-25000" dirty="0">
                <a:latin typeface="Times New Roman" pitchFamily="18" charset="0"/>
                <a:ea typeface="ＭＳ Ｐゴシック" pitchFamily="34" charset="-128"/>
              </a:endParaRPr>
            </a:p>
          </p:txBody>
        </p:sp>
        <p:cxnSp>
          <p:nvCxnSpPr>
            <p:cNvPr id="28" name="Straight Connector 65"/>
            <p:cNvCxnSpPr>
              <a:cxnSpLocks noChangeShapeType="1"/>
            </p:cNvCxnSpPr>
            <p:nvPr/>
          </p:nvCxnSpPr>
          <p:spPr bwMode="auto">
            <a:xfrm flipH="1" flipV="1">
              <a:off x="7957133" y="2547299"/>
              <a:ext cx="514298" cy="689912"/>
            </a:xfrm>
            <a:prstGeom prst="line">
              <a:avLst/>
            </a:prstGeom>
            <a:noFill/>
            <a:ln w="12700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9" name="Straight Connector 68"/>
            <p:cNvCxnSpPr>
              <a:cxnSpLocks noChangeShapeType="1"/>
              <a:stCxn id="32" idx="0"/>
            </p:cNvCxnSpPr>
            <p:nvPr/>
          </p:nvCxnSpPr>
          <p:spPr bwMode="auto">
            <a:xfrm rot="5400000" flipH="1" flipV="1">
              <a:off x="8255904" y="2450128"/>
              <a:ext cx="353596" cy="464569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cxnSp>
        <p:nvCxnSpPr>
          <p:cNvPr id="33" name="Straight Connector 18"/>
          <p:cNvCxnSpPr>
            <a:cxnSpLocks noChangeShapeType="1"/>
          </p:cNvCxnSpPr>
          <p:nvPr/>
        </p:nvCxnSpPr>
        <p:spPr bwMode="auto">
          <a:xfrm>
            <a:off x="2088948" y="4688256"/>
            <a:ext cx="2293701" cy="0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4" name="Freeform 33"/>
          <p:cNvSpPr/>
          <p:nvPr/>
        </p:nvSpPr>
        <p:spPr>
          <a:xfrm rot="60000">
            <a:off x="1736956" y="2656534"/>
            <a:ext cx="1140542" cy="2076609"/>
          </a:xfrm>
          <a:custGeom>
            <a:avLst/>
            <a:gdLst>
              <a:gd name="connsiteX0" fmla="*/ 0 w 1140542"/>
              <a:gd name="connsiteY0" fmla="*/ 314632 h 2094271"/>
              <a:gd name="connsiteX1" fmla="*/ 304800 w 1140542"/>
              <a:gd name="connsiteY1" fmla="*/ 2094271 h 2094271"/>
              <a:gd name="connsiteX2" fmla="*/ 1140542 w 1140542"/>
              <a:gd name="connsiteY2" fmla="*/ 0 h 2094271"/>
              <a:gd name="connsiteX3" fmla="*/ 0 w 1140542"/>
              <a:gd name="connsiteY3" fmla="*/ 314632 h 20942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40542" h="2094271">
                <a:moveTo>
                  <a:pt x="0" y="314632"/>
                </a:moveTo>
                <a:lnTo>
                  <a:pt x="304800" y="2094271"/>
                </a:lnTo>
                <a:lnTo>
                  <a:pt x="1140542" y="0"/>
                </a:lnTo>
                <a:lnTo>
                  <a:pt x="0" y="314632"/>
                </a:lnTo>
                <a:close/>
              </a:path>
            </a:pathLst>
          </a:custGeom>
          <a:pattFill prst="pct25">
            <a:fgClr>
              <a:schemeClr val="accent1"/>
            </a:fgClr>
            <a:bgClr>
              <a:schemeClr val="bg1"/>
            </a:bgClr>
          </a:patt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5" name="Group 34"/>
          <p:cNvGrpSpPr/>
          <p:nvPr/>
        </p:nvGrpSpPr>
        <p:grpSpPr>
          <a:xfrm>
            <a:off x="2402379" y="3811463"/>
            <a:ext cx="483627" cy="738127"/>
            <a:chOff x="7072128" y="2867167"/>
            <a:chExt cx="483627" cy="738127"/>
          </a:xfrm>
        </p:grpSpPr>
        <p:sp>
          <p:nvSpPr>
            <p:cNvPr id="36" name="Text Box 52"/>
            <p:cNvSpPr txBox="1">
              <a:spLocks noChangeArrowheads="1"/>
            </p:cNvSpPr>
            <p:nvPr/>
          </p:nvSpPr>
          <p:spPr bwMode="auto">
            <a:xfrm>
              <a:off x="7265082" y="3359073"/>
              <a:ext cx="251499" cy="246221"/>
            </a:xfrm>
            <a:prstGeom prst="rect">
              <a:avLst/>
            </a:prstGeom>
            <a:solidFill>
              <a:schemeClr val="bg1"/>
            </a:solidFill>
            <a:ln w="9525" algn="ctr">
              <a:solidFill>
                <a:srgbClr val="FFFFFF">
                  <a:alpha val="0"/>
                </a:srgbClr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altLang="ja-JP" sz="1000">
                  <a:latin typeface="Times New Roman" pitchFamily="18" charset="0"/>
                  <a:ea typeface="ＭＳ Ｐゴシック" pitchFamily="34" charset="-128"/>
                </a:rPr>
                <a:t>R</a:t>
              </a:r>
              <a:endParaRPr lang="en-US" altLang="ja-JP" sz="1000" baseline="-25000">
                <a:latin typeface="Times New Roman" pitchFamily="18" charset="0"/>
                <a:ea typeface="ＭＳ Ｐゴシック" pitchFamily="34" charset="-128"/>
              </a:endParaRPr>
            </a:p>
          </p:txBody>
        </p:sp>
        <p:sp>
          <p:nvSpPr>
            <p:cNvPr id="37" name="Freeform 53"/>
            <p:cNvSpPr>
              <a:spLocks noChangeArrowheads="1"/>
            </p:cNvSpPr>
            <p:nvPr/>
          </p:nvSpPr>
          <p:spPr bwMode="auto">
            <a:xfrm rot="329645">
              <a:off x="7102309" y="2867167"/>
              <a:ext cx="87142" cy="104236"/>
            </a:xfrm>
            <a:custGeom>
              <a:avLst/>
              <a:gdLst>
                <a:gd name="T0" fmla="*/ 0 w 152400"/>
                <a:gd name="T1" fmla="*/ 0 h 177800"/>
                <a:gd name="T2" fmla="*/ 41908 w 152400"/>
                <a:gd name="T3" fmla="*/ 16471 h 177800"/>
                <a:gd name="T4" fmla="*/ 27938 w 152400"/>
                <a:gd name="T5" fmla="*/ 76862 h 177800"/>
                <a:gd name="T6" fmla="*/ 0 60000 65536"/>
                <a:gd name="T7" fmla="*/ 0 60000 65536"/>
                <a:gd name="T8" fmla="*/ 0 60000 65536"/>
                <a:gd name="T9" fmla="*/ 0 w 152400"/>
                <a:gd name="T10" fmla="*/ 0 h 177800"/>
                <a:gd name="T11" fmla="*/ 152400 w 152400"/>
                <a:gd name="T12" fmla="*/ 177800 h 1778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52400" h="177800">
                  <a:moveTo>
                    <a:pt x="0" y="0"/>
                  </a:moveTo>
                  <a:lnTo>
                    <a:pt x="152400" y="38100"/>
                  </a:lnTo>
                  <a:lnTo>
                    <a:pt x="101600" y="177800"/>
                  </a:lnTo>
                </a:path>
              </a:pathLst>
            </a:cu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000"/>
            </a:p>
          </p:txBody>
        </p:sp>
        <p:sp>
          <p:nvSpPr>
            <p:cNvPr id="38" name="Text Box 52"/>
            <p:cNvSpPr txBox="1">
              <a:spLocks noChangeArrowheads="1"/>
            </p:cNvSpPr>
            <p:nvPr/>
          </p:nvSpPr>
          <p:spPr bwMode="auto">
            <a:xfrm>
              <a:off x="7222798" y="3011943"/>
              <a:ext cx="230540" cy="246221"/>
            </a:xfrm>
            <a:prstGeom prst="rect">
              <a:avLst/>
            </a:prstGeom>
            <a:solidFill>
              <a:schemeClr val="bg1"/>
            </a:solidFill>
            <a:ln w="9525" algn="ctr">
              <a:solidFill>
                <a:srgbClr val="FFFFFF">
                  <a:alpha val="0"/>
                </a:srgbClr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l-GR" altLang="ja-JP" sz="1000">
                  <a:latin typeface="Times New Roman" pitchFamily="18" charset="0"/>
                  <a:cs typeface="Times New Roman" pitchFamily="18" charset="0"/>
                </a:rPr>
                <a:t>φ</a:t>
              </a:r>
              <a:endParaRPr lang="en-US" altLang="ja-JP" sz="1000" baseline="-25000">
                <a:latin typeface="Times New Roman" pitchFamily="18" charset="0"/>
                <a:ea typeface="ＭＳ Ｐゴシック" pitchFamily="34" charset="-128"/>
                <a:cs typeface="Times New Roman" pitchFamily="18" charset="0"/>
              </a:endParaRPr>
            </a:p>
          </p:txBody>
        </p:sp>
        <p:sp>
          <p:nvSpPr>
            <p:cNvPr id="39" name="Line 30"/>
            <p:cNvSpPr>
              <a:spLocks noChangeShapeType="1"/>
            </p:cNvSpPr>
            <p:nvPr/>
          </p:nvSpPr>
          <p:spPr bwMode="auto">
            <a:xfrm rot="21360000" flipH="1" flipV="1">
              <a:off x="7087702" y="2937318"/>
              <a:ext cx="283221" cy="438734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sz="1000"/>
            </a:p>
          </p:txBody>
        </p:sp>
        <p:cxnSp>
          <p:nvCxnSpPr>
            <p:cNvPr id="40" name="Straight Connector 30"/>
            <p:cNvCxnSpPr>
              <a:cxnSpLocks noChangeShapeType="1"/>
              <a:stCxn id="39" idx="1"/>
            </p:cNvCxnSpPr>
            <p:nvPr/>
          </p:nvCxnSpPr>
          <p:spPr bwMode="auto">
            <a:xfrm>
              <a:off x="7072128" y="2947348"/>
              <a:ext cx="483627" cy="171249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41" name="Freeform 34"/>
            <p:cNvSpPr>
              <a:spLocks noChangeArrowheads="1"/>
            </p:cNvSpPr>
            <p:nvPr/>
          </p:nvSpPr>
          <p:spPr bwMode="auto">
            <a:xfrm rot="18240000">
              <a:off x="7187700" y="3063757"/>
              <a:ext cx="132873" cy="31437"/>
            </a:xfrm>
            <a:custGeom>
              <a:avLst/>
              <a:gdLst>
                <a:gd name="T0" fmla="*/ 0 w 152400"/>
                <a:gd name="T1" fmla="*/ 0 h 38100"/>
                <a:gd name="T2" fmla="*/ 2147483647 w 152400"/>
                <a:gd name="T3" fmla="*/ 167043335 h 38100"/>
                <a:gd name="T4" fmla="*/ 2147483647 w 152400"/>
                <a:gd name="T5" fmla="*/ 0 h 38100"/>
                <a:gd name="T6" fmla="*/ 2147483647 w 152400"/>
                <a:gd name="T7" fmla="*/ 0 h 38100"/>
                <a:gd name="T8" fmla="*/ 2147483647 w 152400"/>
                <a:gd name="T9" fmla="*/ 0 h 3810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52400"/>
                <a:gd name="T16" fmla="*/ 0 h 38100"/>
                <a:gd name="T17" fmla="*/ 152400 w 152400"/>
                <a:gd name="T18" fmla="*/ 38100 h 3810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52400" h="38100">
                  <a:moveTo>
                    <a:pt x="0" y="0"/>
                  </a:moveTo>
                  <a:cubicBezTo>
                    <a:pt x="32808" y="19050"/>
                    <a:pt x="65617" y="38100"/>
                    <a:pt x="88900" y="38100"/>
                  </a:cubicBezTo>
                  <a:cubicBezTo>
                    <a:pt x="112183" y="38100"/>
                    <a:pt x="139700" y="0"/>
                    <a:pt x="139700" y="0"/>
                  </a:cubicBezTo>
                  <a:lnTo>
                    <a:pt x="152400" y="0"/>
                  </a:lnTo>
                </a:path>
              </a:pathLst>
            </a:custGeom>
            <a:noFill/>
            <a:ln w="9525" algn="ctr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000"/>
            </a:p>
          </p:txBody>
        </p:sp>
      </p:grpSp>
      <p:grpSp>
        <p:nvGrpSpPr>
          <p:cNvPr id="42" name="Group 41"/>
          <p:cNvGrpSpPr/>
          <p:nvPr/>
        </p:nvGrpSpPr>
        <p:grpSpPr>
          <a:xfrm>
            <a:off x="1765614" y="3552747"/>
            <a:ext cx="205998" cy="265300"/>
            <a:chOff x="1765614" y="3552747"/>
            <a:chExt cx="205998" cy="265300"/>
          </a:xfrm>
        </p:grpSpPr>
        <p:sp>
          <p:nvSpPr>
            <p:cNvPr id="43" name="Line 53"/>
            <p:cNvSpPr>
              <a:spLocks noChangeShapeType="1"/>
            </p:cNvSpPr>
            <p:nvPr/>
          </p:nvSpPr>
          <p:spPr bwMode="auto">
            <a:xfrm flipH="1" flipV="1">
              <a:off x="1765614" y="3571988"/>
              <a:ext cx="65574" cy="246059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sysDash"/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sz="1000"/>
            </a:p>
          </p:txBody>
        </p:sp>
        <p:sp>
          <p:nvSpPr>
            <p:cNvPr id="44" name="Line 53"/>
            <p:cNvSpPr>
              <a:spLocks noChangeShapeType="1"/>
            </p:cNvSpPr>
            <p:nvPr/>
          </p:nvSpPr>
          <p:spPr bwMode="auto">
            <a:xfrm>
              <a:off x="1931675" y="3552747"/>
              <a:ext cx="39937" cy="229316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sysDash"/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sz="1000"/>
            </a:p>
          </p:txBody>
        </p:sp>
      </p:grpSp>
      <p:grpSp>
        <p:nvGrpSpPr>
          <p:cNvPr id="45" name="Group 44"/>
          <p:cNvGrpSpPr/>
          <p:nvPr/>
        </p:nvGrpSpPr>
        <p:grpSpPr>
          <a:xfrm rot="11340000" flipH="1">
            <a:off x="2388820" y="3281961"/>
            <a:ext cx="261805" cy="440852"/>
            <a:chOff x="1765614" y="3558683"/>
            <a:chExt cx="165506" cy="259364"/>
          </a:xfrm>
        </p:grpSpPr>
        <p:sp>
          <p:nvSpPr>
            <p:cNvPr id="46" name="Line 53"/>
            <p:cNvSpPr>
              <a:spLocks noChangeShapeType="1"/>
            </p:cNvSpPr>
            <p:nvPr/>
          </p:nvSpPr>
          <p:spPr bwMode="auto">
            <a:xfrm flipH="1" flipV="1">
              <a:off x="1765614" y="3571988"/>
              <a:ext cx="65574" cy="246059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sysDash"/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sz="1000"/>
            </a:p>
          </p:txBody>
        </p:sp>
        <p:sp>
          <p:nvSpPr>
            <p:cNvPr id="47" name="Line 53"/>
            <p:cNvSpPr>
              <a:spLocks noChangeShapeType="1"/>
            </p:cNvSpPr>
            <p:nvPr/>
          </p:nvSpPr>
          <p:spPr bwMode="auto">
            <a:xfrm rot="21180000">
              <a:off x="1891183" y="3558683"/>
              <a:ext cx="39937" cy="229316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sysDash"/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sz="1000"/>
            </a:p>
          </p:txBody>
        </p:sp>
      </p:grpSp>
      <p:sp>
        <p:nvSpPr>
          <p:cNvPr id="48" name="Line 30"/>
          <p:cNvSpPr>
            <a:spLocks noChangeShapeType="1"/>
          </p:cNvSpPr>
          <p:nvPr/>
        </p:nvSpPr>
        <p:spPr bwMode="auto">
          <a:xfrm flipH="1">
            <a:off x="2200305" y="3118597"/>
            <a:ext cx="0" cy="638194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sz="1000"/>
          </a:p>
        </p:txBody>
      </p:sp>
      <p:sp>
        <p:nvSpPr>
          <p:cNvPr id="49" name="Text Box 52"/>
          <p:cNvSpPr txBox="1">
            <a:spLocks noChangeArrowheads="1"/>
          </p:cNvSpPr>
          <p:nvPr/>
        </p:nvSpPr>
        <p:spPr bwMode="auto">
          <a:xfrm>
            <a:off x="2236151" y="4440590"/>
            <a:ext cx="251499" cy="246221"/>
          </a:xfrm>
          <a:prstGeom prst="rect">
            <a:avLst/>
          </a:prstGeom>
          <a:solidFill>
            <a:schemeClr val="bg1"/>
          </a:solidFill>
          <a:ln w="9525" algn="ctr">
            <a:solidFill>
              <a:srgbClr val="FFFFFF">
                <a:alpha val="0"/>
              </a:srgbClr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l-GR" altLang="ja-JP" sz="1000" dirty="0">
                <a:latin typeface="Times New Roman" pitchFamily="18" charset="0"/>
                <a:cs typeface="Times New Roman" pitchFamily="18" charset="0"/>
              </a:rPr>
              <a:t>β</a:t>
            </a:r>
            <a:endParaRPr lang="en-US" altLang="ja-JP" sz="1000" baseline="-25000" dirty="0">
              <a:latin typeface="Times New Roman" pitchFamily="18" charset="0"/>
              <a:ea typeface="ＭＳ Ｐゴシック" pitchFamily="34" charset="-128"/>
              <a:cs typeface="Times New Roman" pitchFamily="18" charset="0"/>
            </a:endParaRPr>
          </a:p>
        </p:txBody>
      </p:sp>
      <p:grpSp>
        <p:nvGrpSpPr>
          <p:cNvPr id="50" name="Group 49"/>
          <p:cNvGrpSpPr/>
          <p:nvPr/>
        </p:nvGrpSpPr>
        <p:grpSpPr>
          <a:xfrm>
            <a:off x="1314407" y="4054335"/>
            <a:ext cx="625335" cy="575217"/>
            <a:chOff x="6015995" y="4858818"/>
            <a:chExt cx="625335" cy="575217"/>
          </a:xfrm>
        </p:grpSpPr>
        <p:sp>
          <p:nvSpPr>
            <p:cNvPr id="51" name="Text Box 52"/>
            <p:cNvSpPr txBox="1">
              <a:spLocks noChangeArrowheads="1"/>
            </p:cNvSpPr>
            <p:nvPr/>
          </p:nvSpPr>
          <p:spPr bwMode="auto">
            <a:xfrm rot="10800000" flipH="1" flipV="1">
              <a:off x="6015995" y="5187814"/>
              <a:ext cx="429286" cy="246221"/>
            </a:xfrm>
            <a:prstGeom prst="rect">
              <a:avLst/>
            </a:prstGeom>
            <a:noFill/>
            <a:ln w="9525" algn="ctr">
              <a:solidFill>
                <a:srgbClr val="FFFFFF">
                  <a:alpha val="0"/>
                </a:srgbClr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altLang="ja-JP" sz="1000" dirty="0">
                  <a:latin typeface="Times New Roman" pitchFamily="18" charset="0"/>
                  <a:ea typeface="ＭＳ Ｐゴシック" pitchFamily="34" charset="-128"/>
                </a:rPr>
                <a:t>P</a:t>
              </a:r>
              <a:r>
                <a:rPr lang="en-US" altLang="ja-JP" sz="1000" baseline="-25000" dirty="0">
                  <a:latin typeface="Times New Roman" pitchFamily="18" charset="0"/>
                  <a:ea typeface="ＭＳ Ｐゴシック" pitchFamily="34" charset="-128"/>
                </a:rPr>
                <a:t>a</a:t>
              </a:r>
            </a:p>
          </p:txBody>
        </p:sp>
        <p:sp>
          <p:nvSpPr>
            <p:cNvPr id="52" name="Freeform 52"/>
            <p:cNvSpPr>
              <a:spLocks noChangeArrowheads="1"/>
            </p:cNvSpPr>
            <p:nvPr/>
          </p:nvSpPr>
          <p:spPr bwMode="auto">
            <a:xfrm>
              <a:off x="6494507" y="4858818"/>
              <a:ext cx="81307" cy="94625"/>
            </a:xfrm>
            <a:custGeom>
              <a:avLst/>
              <a:gdLst>
                <a:gd name="T0" fmla="*/ 33929 w 101600"/>
                <a:gd name="T1" fmla="*/ 260802 h 127000"/>
                <a:gd name="T2" fmla="*/ 0 w 101600"/>
                <a:gd name="T3" fmla="*/ 26079 h 127000"/>
                <a:gd name="T4" fmla="*/ 271428 w 101600"/>
                <a:gd name="T5" fmla="*/ 0 h 127000"/>
                <a:gd name="T6" fmla="*/ 0 60000 65536"/>
                <a:gd name="T7" fmla="*/ 0 60000 65536"/>
                <a:gd name="T8" fmla="*/ 0 60000 65536"/>
                <a:gd name="T9" fmla="*/ 0 w 101600"/>
                <a:gd name="T10" fmla="*/ 0 h 127000"/>
                <a:gd name="T11" fmla="*/ 101600 w 101600"/>
                <a:gd name="T12" fmla="*/ 127000 h 1270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01600" h="127000">
                  <a:moveTo>
                    <a:pt x="12700" y="127000"/>
                  </a:moveTo>
                  <a:lnTo>
                    <a:pt x="0" y="12700"/>
                  </a:lnTo>
                  <a:lnTo>
                    <a:pt x="101600" y="0"/>
                  </a:lnTo>
                </a:path>
              </a:pathLst>
            </a:cu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000"/>
            </a:p>
          </p:txBody>
        </p:sp>
        <p:sp>
          <p:nvSpPr>
            <p:cNvPr id="53" name="Line 30"/>
            <p:cNvSpPr>
              <a:spLocks noChangeShapeType="1"/>
            </p:cNvSpPr>
            <p:nvPr/>
          </p:nvSpPr>
          <p:spPr bwMode="auto">
            <a:xfrm rot="21360000" flipV="1">
              <a:off x="6249233" y="4966360"/>
              <a:ext cx="392097" cy="25872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sz="1000"/>
            </a:p>
          </p:txBody>
        </p:sp>
        <p:cxnSp>
          <p:nvCxnSpPr>
            <p:cNvPr id="54" name="Straight Connector 53"/>
            <p:cNvCxnSpPr/>
            <p:nvPr/>
          </p:nvCxnSpPr>
          <p:spPr>
            <a:xfrm rot="360000" flipV="1">
              <a:off x="6320272" y="4924706"/>
              <a:ext cx="278433" cy="762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5" name="Text Box 52"/>
            <p:cNvSpPr txBox="1">
              <a:spLocks noChangeArrowheads="1"/>
            </p:cNvSpPr>
            <p:nvPr/>
          </p:nvSpPr>
          <p:spPr bwMode="auto">
            <a:xfrm>
              <a:off x="6218457" y="4941593"/>
              <a:ext cx="251499" cy="246221"/>
            </a:xfrm>
            <a:prstGeom prst="rect">
              <a:avLst/>
            </a:prstGeom>
            <a:noFill/>
            <a:ln w="9525" algn="ctr">
              <a:solidFill>
                <a:srgbClr val="FFFFFF">
                  <a:alpha val="0"/>
                </a:srgbClr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l-GR" altLang="ja-JP" sz="1000" dirty="0">
                  <a:latin typeface="Times New Roman" pitchFamily="18" charset="0"/>
                  <a:cs typeface="Times New Roman" pitchFamily="18" charset="0"/>
                </a:rPr>
                <a:t>δ</a:t>
              </a:r>
              <a:endParaRPr lang="en-US" altLang="ja-JP" sz="1000" baseline="-25000" dirty="0">
                <a:latin typeface="Times New Roman" pitchFamily="18" charset="0"/>
                <a:ea typeface="ＭＳ Ｐゴシック" pitchFamily="34" charset="-128"/>
                <a:cs typeface="Times New Roman" pitchFamily="18" charset="0"/>
              </a:endParaRPr>
            </a:p>
          </p:txBody>
        </p:sp>
      </p:grpSp>
      <p:sp>
        <p:nvSpPr>
          <p:cNvPr id="56" name="Rectangle 55"/>
          <p:cNvSpPr/>
          <p:nvPr/>
        </p:nvSpPr>
        <p:spPr>
          <a:xfrm>
            <a:off x="464774" y="609600"/>
            <a:ext cx="822202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 smtClean="0">
                <a:latin typeface="Cambria" pitchFamily="18" charset="0"/>
              </a:rPr>
              <a:t>For </a:t>
            </a:r>
            <a:r>
              <a:rPr lang="en-US" sz="1600" b="1" dirty="0" smtClean="0">
                <a:solidFill>
                  <a:schemeClr val="accent2"/>
                </a:solidFill>
                <a:latin typeface="Cambria" pitchFamily="18" charset="0"/>
              </a:rPr>
              <a:t>sandy soils </a:t>
            </a:r>
            <a:r>
              <a:rPr lang="en-US" sz="1600" dirty="0" smtClean="0">
                <a:latin typeface="Cambria" pitchFamily="18" charset="0"/>
              </a:rPr>
              <a:t>(c=0 and φ materials) when the </a:t>
            </a:r>
            <a:r>
              <a:rPr lang="en-US" sz="1600" b="1" dirty="0" smtClean="0">
                <a:solidFill>
                  <a:schemeClr val="accent2"/>
                </a:solidFill>
                <a:latin typeface="Cambria" pitchFamily="18" charset="0"/>
              </a:rPr>
              <a:t>soil wedge </a:t>
            </a:r>
            <a:r>
              <a:rPr lang="en-US" sz="1600" dirty="0" smtClean="0">
                <a:latin typeface="Cambria" pitchFamily="18" charset="0"/>
              </a:rPr>
              <a:t>behind the rigid wall just slides due to a sufficient wall movement, He established the </a:t>
            </a:r>
            <a:r>
              <a:rPr lang="en-US" sz="1600" b="1" dirty="0" smtClean="0">
                <a:solidFill>
                  <a:schemeClr val="accent2"/>
                </a:solidFill>
                <a:latin typeface="Cambria" pitchFamily="18" charset="0"/>
              </a:rPr>
              <a:t>force equilibrium </a:t>
            </a:r>
            <a:r>
              <a:rPr lang="en-US" sz="1600" dirty="0" smtClean="0">
                <a:latin typeface="Cambria" pitchFamily="18" charset="0"/>
              </a:rPr>
              <a:t>on the </a:t>
            </a:r>
            <a:r>
              <a:rPr lang="en-US" sz="1600" b="1" dirty="0" smtClean="0">
                <a:solidFill>
                  <a:schemeClr val="accent2"/>
                </a:solidFill>
                <a:latin typeface="Cambria" pitchFamily="18" charset="0"/>
              </a:rPr>
              <a:t>sliding soil wedge </a:t>
            </a:r>
            <a:endParaRPr lang="en-US" sz="1600" b="1" dirty="0">
              <a:solidFill>
                <a:schemeClr val="accent2"/>
              </a:solidFill>
              <a:latin typeface="Cambria" pitchFamily="18" charset="0"/>
            </a:endParaRPr>
          </a:p>
        </p:txBody>
      </p:sp>
      <p:sp>
        <p:nvSpPr>
          <p:cNvPr id="57" name="Rectangle 1"/>
          <p:cNvSpPr>
            <a:spLocks noChangeArrowheads="1"/>
          </p:cNvSpPr>
          <p:nvPr/>
        </p:nvSpPr>
        <p:spPr bwMode="auto">
          <a:xfrm>
            <a:off x="662728" y="1537769"/>
            <a:ext cx="1340880" cy="369332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MS Mincho" pitchFamily="49" charset="-128"/>
                <a:cs typeface="Times New Roman" pitchFamily="18" charset="0"/>
              </a:rPr>
              <a:t>Active case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58" name="Rectangle 4"/>
          <p:cNvSpPr>
            <a:spLocks noChangeArrowheads="1"/>
          </p:cNvSpPr>
          <p:nvPr/>
        </p:nvSpPr>
        <p:spPr bwMode="auto">
          <a:xfrm>
            <a:off x="732064" y="4871181"/>
            <a:ext cx="3878626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en-US" sz="1600" dirty="0" smtClean="0">
                <a:latin typeface="Cambria" pitchFamily="18" charset="0"/>
              </a:rPr>
              <a:t>Fig. 12.20 Coulomb’s active earth pressure</a:t>
            </a:r>
            <a:endParaRPr lang="en-US" sz="1600" dirty="0">
              <a:latin typeface="Cambria" pitchFamily="18" charset="0"/>
            </a:endParaRPr>
          </a:p>
        </p:txBody>
      </p:sp>
      <p:sp>
        <p:nvSpPr>
          <p:cNvPr id="59" name="Rectangle 4"/>
          <p:cNvSpPr>
            <a:spLocks noChangeArrowheads="1"/>
          </p:cNvSpPr>
          <p:nvPr/>
        </p:nvSpPr>
        <p:spPr bwMode="auto">
          <a:xfrm>
            <a:off x="5270574" y="4506441"/>
            <a:ext cx="32766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914400" indent="-914400"/>
            <a:r>
              <a:rPr lang="en-US" sz="1600" dirty="0" smtClean="0">
                <a:latin typeface="Cambria" pitchFamily="18" charset="0"/>
              </a:rPr>
              <a:t>Fig. 12.21 Active earth pressure determination by trials</a:t>
            </a:r>
            <a:endParaRPr lang="en-US" sz="1600" dirty="0">
              <a:latin typeface="Cambria" pitchFamily="18" charset="0"/>
            </a:endParaRPr>
          </a:p>
        </p:txBody>
      </p:sp>
      <p:sp>
        <p:nvSpPr>
          <p:cNvPr id="60" name="Oval 59"/>
          <p:cNvSpPr/>
          <p:nvPr/>
        </p:nvSpPr>
        <p:spPr>
          <a:xfrm>
            <a:off x="2183498" y="4384305"/>
            <a:ext cx="312145" cy="289321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1" name="Straight Arrow Connector 60"/>
          <p:cNvCxnSpPr>
            <a:stCxn id="60" idx="6"/>
            <a:endCxn id="64" idx="1"/>
          </p:cNvCxnSpPr>
          <p:nvPr/>
        </p:nvCxnSpPr>
        <p:spPr>
          <a:xfrm flipV="1">
            <a:off x="2495643" y="4230471"/>
            <a:ext cx="5393494" cy="298495"/>
          </a:xfrm>
          <a:prstGeom prst="straightConnector1">
            <a:avLst/>
          </a:prstGeom>
          <a:ln w="28575"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Oval 61"/>
          <p:cNvSpPr/>
          <p:nvPr/>
        </p:nvSpPr>
        <p:spPr>
          <a:xfrm>
            <a:off x="3696290" y="3145154"/>
            <a:ext cx="304800" cy="3048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3" name="Group 62"/>
          <p:cNvGrpSpPr/>
          <p:nvPr/>
        </p:nvGrpSpPr>
        <p:grpSpPr>
          <a:xfrm>
            <a:off x="4505306" y="2549287"/>
            <a:ext cx="4133793" cy="1798638"/>
            <a:chOff x="4505306" y="2549287"/>
            <a:chExt cx="4133793" cy="1798638"/>
          </a:xfrm>
        </p:grpSpPr>
        <p:sp>
          <p:nvSpPr>
            <p:cNvPr id="64" name="Text Box 52"/>
            <p:cNvSpPr txBox="1">
              <a:spLocks noChangeArrowheads="1"/>
            </p:cNvSpPr>
            <p:nvPr/>
          </p:nvSpPr>
          <p:spPr bwMode="auto">
            <a:xfrm>
              <a:off x="7889137" y="4113017"/>
              <a:ext cx="749962" cy="234908"/>
            </a:xfrm>
            <a:prstGeom prst="rect">
              <a:avLst/>
            </a:prstGeom>
            <a:solidFill>
              <a:schemeClr val="bg1"/>
            </a:solidFill>
            <a:ln w="9525" algn="ctr">
              <a:solidFill>
                <a:srgbClr val="FFFFFF">
                  <a:alpha val="0"/>
                </a:srgbClr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l-GR" altLang="ja-JP" sz="1400">
                  <a:latin typeface="Times New Roman" pitchFamily="18" charset="0"/>
                  <a:cs typeface="Times New Roman" pitchFamily="18" charset="0"/>
                </a:rPr>
                <a:t>β</a:t>
              </a:r>
              <a:r>
                <a:rPr lang="en-US" altLang="ja-JP" sz="1400">
                  <a:latin typeface="Times New Roman" pitchFamily="18" charset="0"/>
                  <a:ea typeface="ＭＳ Ｐゴシック" pitchFamily="34" charset="-128"/>
                  <a:cs typeface="Times New Roman" pitchFamily="18" charset="0"/>
                </a:rPr>
                <a:t> angle</a:t>
              </a:r>
              <a:endParaRPr lang="en-US" altLang="ja-JP" sz="1400" baseline="-25000">
                <a:latin typeface="Times New Roman" pitchFamily="18" charset="0"/>
                <a:ea typeface="ＭＳ Ｐゴシック" pitchFamily="34" charset="-128"/>
              </a:endParaRPr>
            </a:p>
          </p:txBody>
        </p:sp>
        <p:cxnSp>
          <p:nvCxnSpPr>
            <p:cNvPr id="65" name="Straight Connector 7"/>
            <p:cNvCxnSpPr>
              <a:cxnSpLocks noChangeShapeType="1"/>
            </p:cNvCxnSpPr>
            <p:nvPr/>
          </p:nvCxnSpPr>
          <p:spPr bwMode="auto">
            <a:xfrm>
              <a:off x="4860447" y="4060206"/>
              <a:ext cx="3403672" cy="1212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66" name="Text Box 52"/>
            <p:cNvSpPr txBox="1">
              <a:spLocks noChangeArrowheads="1"/>
            </p:cNvSpPr>
            <p:nvPr/>
          </p:nvSpPr>
          <p:spPr bwMode="auto">
            <a:xfrm>
              <a:off x="4505306" y="2549287"/>
              <a:ext cx="440847" cy="307777"/>
            </a:xfrm>
            <a:prstGeom prst="rect">
              <a:avLst/>
            </a:prstGeom>
            <a:solidFill>
              <a:schemeClr val="bg1"/>
            </a:solidFill>
            <a:ln w="9525" algn="ctr">
              <a:solidFill>
                <a:srgbClr val="FFFFFF">
                  <a:alpha val="0"/>
                </a:srgbClr>
              </a:solidFill>
              <a:miter lim="800000"/>
              <a:headEnd/>
              <a:tailEnd/>
            </a:ln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altLang="ja-JP" sz="1400" dirty="0">
                  <a:latin typeface="Times New Roman" pitchFamily="18" charset="0"/>
                  <a:ea typeface="ＭＳ Ｐゴシック" pitchFamily="34" charset="-128"/>
                </a:rPr>
                <a:t>P</a:t>
              </a:r>
              <a:r>
                <a:rPr lang="en-US" altLang="ja-JP" sz="1400" baseline="-25000" dirty="0">
                  <a:latin typeface="Times New Roman" pitchFamily="18" charset="0"/>
                  <a:ea typeface="ＭＳ Ｐゴシック" pitchFamily="34" charset="-128"/>
                </a:rPr>
                <a:t>a</a:t>
              </a:r>
            </a:p>
          </p:txBody>
        </p:sp>
        <p:cxnSp>
          <p:nvCxnSpPr>
            <p:cNvPr id="67" name="Straight Connector 6"/>
            <p:cNvCxnSpPr>
              <a:cxnSpLocks noChangeShapeType="1"/>
            </p:cNvCxnSpPr>
            <p:nvPr/>
          </p:nvCxnSpPr>
          <p:spPr bwMode="auto">
            <a:xfrm rot="5400000" flipH="1" flipV="1">
              <a:off x="4133460" y="3334437"/>
              <a:ext cx="1453973" cy="1202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68" name="Text Box 52"/>
          <p:cNvSpPr txBox="1">
            <a:spLocks noChangeArrowheads="1"/>
          </p:cNvSpPr>
          <p:nvPr/>
        </p:nvSpPr>
        <p:spPr bwMode="auto">
          <a:xfrm>
            <a:off x="7099180" y="2872091"/>
            <a:ext cx="1729529" cy="307777"/>
          </a:xfrm>
          <a:prstGeom prst="rect">
            <a:avLst/>
          </a:prstGeom>
          <a:solidFill>
            <a:schemeClr val="bg1"/>
          </a:solidFill>
          <a:ln w="9525" algn="ctr">
            <a:solidFill>
              <a:srgbClr val="FFFFFF">
                <a:alpha val="0"/>
              </a:srgbClr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ja-JP" sz="1400" dirty="0">
                <a:solidFill>
                  <a:srgbClr val="FF0000"/>
                </a:solidFill>
                <a:latin typeface="Times New Roman" pitchFamily="18" charset="0"/>
                <a:ea typeface="ＭＳ Ｐゴシック" pitchFamily="34" charset="-128"/>
              </a:rPr>
              <a:t>Active earth pressure</a:t>
            </a:r>
            <a:endParaRPr lang="en-US" altLang="ja-JP" sz="1400" baseline="-25000" dirty="0">
              <a:solidFill>
                <a:srgbClr val="FF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cxnSp>
        <p:nvCxnSpPr>
          <p:cNvPr id="69" name="Straight Arrow Connector 68"/>
          <p:cNvCxnSpPr/>
          <p:nvPr/>
        </p:nvCxnSpPr>
        <p:spPr>
          <a:xfrm flipV="1">
            <a:off x="4001090" y="2781436"/>
            <a:ext cx="514825" cy="408355"/>
          </a:xfrm>
          <a:prstGeom prst="straightConnector1">
            <a:avLst/>
          </a:prstGeom>
          <a:ln w="28575"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Text Box 52"/>
          <p:cNvSpPr txBox="1">
            <a:spLocks noChangeArrowheads="1"/>
          </p:cNvSpPr>
          <p:nvPr/>
        </p:nvSpPr>
        <p:spPr bwMode="auto">
          <a:xfrm>
            <a:off x="5208145" y="2857064"/>
            <a:ext cx="729467" cy="307777"/>
          </a:xfrm>
          <a:prstGeom prst="rect">
            <a:avLst/>
          </a:prstGeom>
          <a:solidFill>
            <a:schemeClr val="bg1"/>
          </a:solidFill>
          <a:ln w="9525" algn="ctr">
            <a:solidFill>
              <a:srgbClr val="FFFFFF">
                <a:alpha val="0"/>
              </a:srgbClr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ja-JP" sz="1400" dirty="0">
                <a:latin typeface="Times New Roman" pitchFamily="18" charset="0"/>
                <a:ea typeface="ＭＳ Ｐゴシック" pitchFamily="34" charset="-128"/>
              </a:rPr>
              <a:t>P</a:t>
            </a:r>
            <a:r>
              <a:rPr lang="en-US" altLang="ja-JP" sz="1400" baseline="-25000" dirty="0">
                <a:latin typeface="Times New Roman" pitchFamily="18" charset="0"/>
                <a:ea typeface="ＭＳ Ｐゴシック" pitchFamily="34" charset="-128"/>
              </a:rPr>
              <a:t>a, max</a:t>
            </a:r>
          </a:p>
        </p:txBody>
      </p:sp>
      <p:sp>
        <p:nvSpPr>
          <p:cNvPr id="71" name="Freeform 16"/>
          <p:cNvSpPr>
            <a:spLocks noChangeArrowheads="1"/>
          </p:cNvSpPr>
          <p:nvPr/>
        </p:nvSpPr>
        <p:spPr bwMode="auto">
          <a:xfrm>
            <a:off x="5505795" y="3048716"/>
            <a:ext cx="1724169" cy="441038"/>
          </a:xfrm>
          <a:custGeom>
            <a:avLst/>
            <a:gdLst>
              <a:gd name="T0" fmla="*/ 0 w 1854200"/>
              <a:gd name="T1" fmla="*/ 578270 h 577850"/>
              <a:gd name="T2" fmla="*/ 228600 w 1854200"/>
              <a:gd name="T3" fmla="*/ 285958 h 577850"/>
              <a:gd name="T4" fmla="*/ 457200 w 1854200"/>
              <a:gd name="T5" fmla="*/ 120738 h 577850"/>
              <a:gd name="T6" fmla="*/ 736600 w 1854200"/>
              <a:gd name="T7" fmla="*/ 19064 h 577850"/>
              <a:gd name="T8" fmla="*/ 1054100 w 1854200"/>
              <a:gd name="T9" fmla="*/ 19064 h 577850"/>
              <a:gd name="T10" fmla="*/ 1397000 w 1854200"/>
              <a:gd name="T11" fmla="*/ 133446 h 577850"/>
              <a:gd name="T12" fmla="*/ 1638300 w 1854200"/>
              <a:gd name="T13" fmla="*/ 311376 h 577850"/>
              <a:gd name="T14" fmla="*/ 1854200 w 1854200"/>
              <a:gd name="T15" fmla="*/ 489306 h 57785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1854200"/>
              <a:gd name="T25" fmla="*/ 0 h 577850"/>
              <a:gd name="T26" fmla="*/ 1854200 w 1854200"/>
              <a:gd name="T27" fmla="*/ 577850 h 57785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1854200" h="577850">
                <a:moveTo>
                  <a:pt x="0" y="577850"/>
                </a:moveTo>
                <a:cubicBezTo>
                  <a:pt x="76200" y="469900"/>
                  <a:pt x="152400" y="361950"/>
                  <a:pt x="228600" y="285750"/>
                </a:cubicBezTo>
                <a:cubicBezTo>
                  <a:pt x="304800" y="209550"/>
                  <a:pt x="372533" y="165100"/>
                  <a:pt x="457200" y="120650"/>
                </a:cubicBezTo>
                <a:cubicBezTo>
                  <a:pt x="541867" y="76200"/>
                  <a:pt x="637117" y="35983"/>
                  <a:pt x="736600" y="19050"/>
                </a:cubicBezTo>
                <a:cubicBezTo>
                  <a:pt x="836083" y="2117"/>
                  <a:pt x="944034" y="0"/>
                  <a:pt x="1054100" y="19050"/>
                </a:cubicBezTo>
                <a:cubicBezTo>
                  <a:pt x="1164166" y="38100"/>
                  <a:pt x="1299633" y="84667"/>
                  <a:pt x="1397000" y="133350"/>
                </a:cubicBezTo>
                <a:cubicBezTo>
                  <a:pt x="1494367" y="182033"/>
                  <a:pt x="1562100" y="251883"/>
                  <a:pt x="1638300" y="311150"/>
                </a:cubicBezTo>
                <a:cubicBezTo>
                  <a:pt x="1714500" y="370417"/>
                  <a:pt x="1784350" y="429683"/>
                  <a:pt x="1854200" y="488950"/>
                </a:cubicBezTo>
              </a:path>
            </a:pathLst>
          </a:custGeom>
          <a:noFill/>
          <a:ln w="19050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cxnSp>
        <p:nvCxnSpPr>
          <p:cNvPr id="72" name="Straight Connector 12"/>
          <p:cNvCxnSpPr>
            <a:cxnSpLocks noChangeShapeType="1"/>
          </p:cNvCxnSpPr>
          <p:nvPr/>
        </p:nvCxnSpPr>
        <p:spPr bwMode="auto">
          <a:xfrm>
            <a:off x="5748234" y="3048716"/>
            <a:ext cx="1343572" cy="0"/>
          </a:xfrm>
          <a:prstGeom prst="line">
            <a:avLst/>
          </a:prstGeom>
          <a:noFill/>
          <a:ln w="19050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73" name="Group 72"/>
          <p:cNvGrpSpPr/>
          <p:nvPr/>
        </p:nvGrpSpPr>
        <p:grpSpPr>
          <a:xfrm>
            <a:off x="5428656" y="2908352"/>
            <a:ext cx="1951597" cy="581402"/>
            <a:chOff x="5359648" y="3045044"/>
            <a:chExt cx="1951597" cy="581402"/>
          </a:xfrm>
        </p:grpSpPr>
        <p:sp>
          <p:nvSpPr>
            <p:cNvPr id="74" name="Text Box 52"/>
            <p:cNvSpPr txBox="1">
              <a:spLocks noChangeArrowheads="1"/>
            </p:cNvSpPr>
            <p:nvPr/>
          </p:nvSpPr>
          <p:spPr bwMode="auto">
            <a:xfrm>
              <a:off x="5941761" y="3045044"/>
              <a:ext cx="288447" cy="195685"/>
            </a:xfrm>
            <a:prstGeom prst="rect">
              <a:avLst/>
            </a:prstGeom>
            <a:noFill/>
            <a:ln w="9525" algn="ctr">
              <a:solidFill>
                <a:srgbClr val="FFFFFF">
                  <a:alpha val="0"/>
                </a:srgbClr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altLang="ja-JP" sz="1600" baseline="-25000" dirty="0">
                  <a:latin typeface="Times New Roman" pitchFamily="18" charset="0"/>
                  <a:ea typeface="ＭＳ Ｐゴシック" pitchFamily="34" charset="-128"/>
                </a:rPr>
                <a:t>●</a:t>
              </a:r>
            </a:p>
          </p:txBody>
        </p:sp>
        <p:sp>
          <p:nvSpPr>
            <p:cNvPr id="75" name="Text Box 52"/>
            <p:cNvSpPr txBox="1">
              <a:spLocks noChangeArrowheads="1"/>
            </p:cNvSpPr>
            <p:nvPr/>
          </p:nvSpPr>
          <p:spPr bwMode="auto">
            <a:xfrm>
              <a:off x="5648095" y="3120876"/>
              <a:ext cx="288447" cy="195685"/>
            </a:xfrm>
            <a:prstGeom prst="rect">
              <a:avLst/>
            </a:prstGeom>
            <a:noFill/>
            <a:ln w="9525" algn="ctr">
              <a:solidFill>
                <a:srgbClr val="FFFFFF">
                  <a:alpha val="0"/>
                </a:srgbClr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altLang="ja-JP" sz="1600" baseline="-25000" dirty="0">
                  <a:latin typeface="Times New Roman" pitchFamily="18" charset="0"/>
                  <a:ea typeface="ＭＳ Ｐゴシック" pitchFamily="34" charset="-128"/>
                </a:rPr>
                <a:t>●</a:t>
              </a:r>
            </a:p>
          </p:txBody>
        </p:sp>
        <p:sp>
          <p:nvSpPr>
            <p:cNvPr id="76" name="Text Box 52"/>
            <p:cNvSpPr txBox="1">
              <a:spLocks noChangeArrowheads="1"/>
            </p:cNvSpPr>
            <p:nvPr/>
          </p:nvSpPr>
          <p:spPr bwMode="auto">
            <a:xfrm>
              <a:off x="5359648" y="3332919"/>
              <a:ext cx="288447" cy="195685"/>
            </a:xfrm>
            <a:prstGeom prst="rect">
              <a:avLst/>
            </a:prstGeom>
            <a:noFill/>
            <a:ln w="9525" algn="ctr">
              <a:solidFill>
                <a:srgbClr val="FFFFFF">
                  <a:alpha val="0"/>
                </a:srgbClr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altLang="ja-JP" sz="1600" baseline="-25000" dirty="0">
                  <a:latin typeface="Times New Roman" pitchFamily="18" charset="0"/>
                  <a:ea typeface="ＭＳ Ｐゴシック" pitchFamily="34" charset="-128"/>
                </a:rPr>
                <a:t>●</a:t>
              </a:r>
            </a:p>
          </p:txBody>
        </p:sp>
        <p:sp>
          <p:nvSpPr>
            <p:cNvPr id="77" name="Text Box 52"/>
            <p:cNvSpPr txBox="1">
              <a:spLocks noChangeArrowheads="1"/>
            </p:cNvSpPr>
            <p:nvPr/>
          </p:nvSpPr>
          <p:spPr bwMode="auto">
            <a:xfrm>
              <a:off x="6330776" y="3045044"/>
              <a:ext cx="288447" cy="195685"/>
            </a:xfrm>
            <a:prstGeom prst="rect">
              <a:avLst/>
            </a:prstGeom>
            <a:noFill/>
            <a:ln w="9525" algn="ctr">
              <a:solidFill>
                <a:srgbClr val="FFFFFF">
                  <a:alpha val="0"/>
                </a:srgbClr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altLang="ja-JP" sz="1600" baseline="-25000" dirty="0">
                  <a:latin typeface="Times New Roman" pitchFamily="18" charset="0"/>
                  <a:ea typeface="ＭＳ Ｐゴシック" pitchFamily="34" charset="-128"/>
                </a:rPr>
                <a:t>●</a:t>
              </a:r>
            </a:p>
          </p:txBody>
        </p:sp>
        <p:sp>
          <p:nvSpPr>
            <p:cNvPr id="78" name="Text Box 52"/>
            <p:cNvSpPr txBox="1">
              <a:spLocks noChangeArrowheads="1"/>
            </p:cNvSpPr>
            <p:nvPr/>
          </p:nvSpPr>
          <p:spPr bwMode="auto">
            <a:xfrm>
              <a:off x="6715347" y="3218718"/>
              <a:ext cx="288447" cy="195685"/>
            </a:xfrm>
            <a:prstGeom prst="rect">
              <a:avLst/>
            </a:prstGeom>
            <a:noFill/>
            <a:ln w="9525" algn="ctr">
              <a:solidFill>
                <a:srgbClr val="FFFFFF">
                  <a:alpha val="0"/>
                </a:srgbClr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altLang="ja-JP" sz="1600" baseline="-25000" dirty="0">
                  <a:latin typeface="Times New Roman" pitchFamily="18" charset="0"/>
                  <a:ea typeface="ＭＳ Ｐゴシック" pitchFamily="34" charset="-128"/>
                </a:rPr>
                <a:t>●</a:t>
              </a:r>
            </a:p>
          </p:txBody>
        </p:sp>
        <p:sp>
          <p:nvSpPr>
            <p:cNvPr id="79" name="Text Box 52"/>
            <p:cNvSpPr txBox="1">
              <a:spLocks noChangeArrowheads="1"/>
            </p:cNvSpPr>
            <p:nvPr/>
          </p:nvSpPr>
          <p:spPr bwMode="auto">
            <a:xfrm>
              <a:off x="7022798" y="3430761"/>
              <a:ext cx="288447" cy="195685"/>
            </a:xfrm>
            <a:prstGeom prst="rect">
              <a:avLst/>
            </a:prstGeom>
            <a:noFill/>
            <a:ln w="9525" algn="ctr">
              <a:solidFill>
                <a:srgbClr val="FFFFFF">
                  <a:alpha val="0"/>
                </a:srgbClr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altLang="ja-JP" sz="1600" baseline="-25000" dirty="0">
                  <a:latin typeface="Times New Roman" pitchFamily="18" charset="0"/>
                  <a:ea typeface="ＭＳ Ｐゴシック" pitchFamily="34" charset="-128"/>
                </a:rPr>
                <a:t>●</a:t>
              </a:r>
            </a:p>
          </p:txBody>
        </p:sp>
      </p:grpSp>
      <p:sp>
        <p:nvSpPr>
          <p:cNvPr id="80" name="TextBox 79"/>
          <p:cNvSpPr txBox="1"/>
          <p:nvPr/>
        </p:nvSpPr>
        <p:spPr>
          <a:xfrm>
            <a:off x="1284875" y="5382696"/>
            <a:ext cx="292378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FF0000"/>
                </a:solidFill>
              </a:rPr>
              <a:t>Ready for active failure (click)</a:t>
            </a:r>
            <a:endParaRPr lang="en-US" sz="1600" dirty="0">
              <a:solidFill>
                <a:srgbClr val="FF0000"/>
              </a:solidFill>
            </a:endParaRPr>
          </a:p>
        </p:txBody>
      </p:sp>
      <p:sp>
        <p:nvSpPr>
          <p:cNvPr id="81" name="Rectangle 1"/>
          <p:cNvSpPr>
            <a:spLocks noChangeArrowheads="1"/>
          </p:cNvSpPr>
          <p:nvPr/>
        </p:nvSpPr>
        <p:spPr bwMode="auto">
          <a:xfrm>
            <a:off x="395446" y="209490"/>
            <a:ext cx="7254820" cy="40011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en-US" sz="2000" b="1" dirty="0" smtClean="0">
                <a:latin typeface="Cambria" pitchFamily="18" charset="0"/>
              </a:rPr>
              <a:t>12.5	Coulomb’s Earth Pressure (1776)</a:t>
            </a:r>
            <a:endParaRPr lang="en-US" sz="2000" dirty="0">
              <a:latin typeface="Cambria" pitchFamily="18" charset="0"/>
            </a:endParaRPr>
          </a:p>
        </p:txBody>
      </p:sp>
      <p:sp>
        <p:nvSpPr>
          <p:cNvPr id="82" name="Text Box 52"/>
          <p:cNvSpPr txBox="1">
            <a:spLocks noChangeArrowheads="1"/>
          </p:cNvSpPr>
          <p:nvPr/>
        </p:nvSpPr>
        <p:spPr bwMode="auto">
          <a:xfrm>
            <a:off x="1951643" y="3286657"/>
            <a:ext cx="214762" cy="246221"/>
          </a:xfrm>
          <a:prstGeom prst="rect">
            <a:avLst/>
          </a:prstGeom>
          <a:solidFill>
            <a:schemeClr val="bg1"/>
          </a:solidFill>
          <a:ln w="9525" algn="ctr">
            <a:solidFill>
              <a:srgbClr val="FFFFFF">
                <a:alpha val="0"/>
              </a:srgbClr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altLang="ja-JP" sz="1000" dirty="0">
                <a:latin typeface="Times New Roman" pitchFamily="18" charset="0"/>
                <a:ea typeface="ＭＳ Ｐゴシック" pitchFamily="34" charset="-128"/>
              </a:rPr>
              <a:t>W</a:t>
            </a:r>
            <a:endParaRPr lang="en-US" altLang="ja-JP" sz="1000" baseline="-25000" dirty="0"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7650265" y="152400"/>
            <a:ext cx="12277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Chapter 12</a:t>
            </a:r>
            <a:endParaRPr lang="en-US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6356684" y="6126778"/>
            <a:ext cx="21015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Click for next slide</a:t>
            </a:r>
            <a:endParaRPr lang="en-US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42226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3" presetClass="entr" presetSubtype="1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500"/>
                            </p:stCondLst>
                            <p:childTnLst>
                              <p:par>
                                <p:cTn id="21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6500"/>
                            </p:stCondLst>
                            <p:childTnLst>
                              <p:par>
                                <p:cTn id="33" presetID="45" presetClass="entr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path" presetSubtype="0" accel="50000" decel="50000" fill="hold" grpId="1" nodeType="click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2.5E-6 -2.6625E-6 L -0.01927 -0.00046 " pathEditMode="relative" rAng="0" ptsTypes="AA">
                                      <p:cBhvr>
                                        <p:cTn id="41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7200" y="-2300"/>
                                    </p:animMotion>
                                  </p:childTnLst>
                                </p:cTn>
                              </p:par>
                              <p:par>
                                <p:cTn id="42" presetID="22" presetClass="entr" presetSubtype="4" fill="hold" grpId="0" nodeType="withEffect">
                                  <p:stCondLst>
                                    <p:cond delay="28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800"/>
                            </p:stCondLst>
                            <p:childTnLst>
                              <p:par>
                                <p:cTn id="4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300"/>
                            </p:stCondLst>
                            <p:childTnLst>
                              <p:par>
                                <p:cTn id="50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300"/>
                            </p:stCondLst>
                            <p:childTnLst>
                              <p:par>
                                <p:cTn id="53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7300"/>
                            </p:stCondLst>
                            <p:childTnLst>
                              <p:par>
                                <p:cTn id="56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9300"/>
                            </p:stCondLst>
                            <p:childTnLst>
                              <p:par>
                                <p:cTn id="63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10800"/>
                            </p:stCondLst>
                            <p:childTnLst>
                              <p:par>
                                <p:cTn id="67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12300"/>
                            </p:stCondLst>
                            <p:childTnLst>
                              <p:par>
                                <p:cTn id="71" presetID="10" presetClass="entr" presetSubtype="0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15800"/>
                            </p:stCondLst>
                            <p:childTnLst>
                              <p:par>
                                <p:cTn id="75" presetID="3" presetClass="entr" presetSubtype="10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17800"/>
                            </p:stCondLst>
                            <p:childTnLst>
                              <p:par>
                                <p:cTn id="7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1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18300"/>
                            </p:stCondLst>
                            <p:childTnLst>
                              <p:par>
                                <p:cTn id="83" presetID="3" presetClass="entr" presetSubtype="1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5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19800"/>
                            </p:stCondLst>
                            <p:childTnLst>
                              <p:par>
                                <p:cTn id="87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9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20300"/>
                            </p:stCondLst>
                            <p:childTnLst>
                              <p:par>
                                <p:cTn id="91" presetID="3" presetClass="entr" presetSubtype="1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3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21800"/>
                            </p:stCondLst>
                            <p:childTnLst>
                              <p:par>
                                <p:cTn id="9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7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22300"/>
                            </p:stCondLst>
                            <p:childTnLst>
                              <p:par>
                                <p:cTn id="99" presetID="20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01" dur="2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25300"/>
                            </p:stCondLst>
                            <p:childTnLst>
                              <p:par>
                                <p:cTn id="103" presetID="2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5"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26800"/>
                            </p:stCondLst>
                            <p:childTnLst>
                              <p:par>
                                <p:cTn id="107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9" dur="2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28800"/>
                            </p:stCondLst>
                            <p:childTnLst>
                              <p:par>
                                <p:cTn id="1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29300"/>
                            </p:stCondLst>
                            <p:childTnLst>
                              <p:par>
                                <p:cTn id="1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29800"/>
                            </p:stCondLst>
                            <p:childTnLst>
                              <p:par>
                                <p:cTn id="119" presetID="45" presetClass="entr" presetSubtype="0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2000"/>
                                        <p:tgtEl>
                                          <p:spTgt spid="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2" dur="2000" fill="hold"/>
                                        <p:tgtEl>
                                          <p:spTgt spid="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2000" fill="hold"/>
                                        <p:tgtEl>
                                          <p:spTgt spid="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3" grpId="1" animBg="1"/>
      <p:bldP spid="34" grpId="0" animBg="1"/>
      <p:bldP spid="48" grpId="0" animBg="1"/>
      <p:bldP spid="49" grpId="0" animBg="1"/>
      <p:bldP spid="56" grpId="0"/>
      <p:bldP spid="57" grpId="0" animBg="1"/>
      <p:bldP spid="58" grpId="0"/>
      <p:bldP spid="59" grpId="0"/>
      <p:bldP spid="60" grpId="0" animBg="1"/>
      <p:bldP spid="62" grpId="0" animBg="1"/>
      <p:bldP spid="68" grpId="0" animBg="1"/>
      <p:bldP spid="70" grpId="0" animBg="1"/>
      <p:bldP spid="71" grpId="0" animBg="1"/>
      <p:bldP spid="80" grpId="1"/>
      <p:bldP spid="81" grpId="0" animBg="1"/>
      <p:bldP spid="82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52"/>
          <p:cNvSpPr txBox="1">
            <a:spLocks noChangeArrowheads="1"/>
          </p:cNvSpPr>
          <p:nvPr/>
        </p:nvSpPr>
        <p:spPr bwMode="auto">
          <a:xfrm>
            <a:off x="2799325" y="2410153"/>
            <a:ext cx="251499" cy="246221"/>
          </a:xfrm>
          <a:prstGeom prst="rect">
            <a:avLst/>
          </a:prstGeom>
          <a:solidFill>
            <a:schemeClr val="bg1"/>
          </a:solidFill>
          <a:ln w="9525" algn="ctr">
            <a:solidFill>
              <a:srgbClr val="FFFFFF">
                <a:alpha val="0"/>
              </a:srgbClr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ja-JP" sz="1000" dirty="0">
                <a:latin typeface="Times New Roman" pitchFamily="18" charset="0"/>
                <a:ea typeface="ＭＳ Ｐゴシック" pitchFamily="34" charset="-128"/>
              </a:rPr>
              <a:t>C</a:t>
            </a:r>
            <a:endParaRPr lang="en-US" altLang="ja-JP" sz="1000" baseline="-25000" dirty="0"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3" name="Trapezoid 2"/>
          <p:cNvSpPr/>
          <p:nvPr/>
        </p:nvSpPr>
        <p:spPr bwMode="auto">
          <a:xfrm>
            <a:off x="1179077" y="987760"/>
            <a:ext cx="1152751" cy="1763430"/>
          </a:xfrm>
          <a:prstGeom prst="trapezoid">
            <a:avLst/>
          </a:prstGeom>
          <a:blipFill>
            <a:blip r:embed="rId3" cstate="print"/>
            <a:tile tx="0" ty="0" sx="100000" sy="100000" flip="none" algn="tl"/>
          </a:blip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en-US" sz="1000"/>
          </a:p>
        </p:txBody>
      </p:sp>
      <p:grpSp>
        <p:nvGrpSpPr>
          <p:cNvPr id="4" name="Group 3"/>
          <p:cNvGrpSpPr/>
          <p:nvPr/>
        </p:nvGrpSpPr>
        <p:grpSpPr>
          <a:xfrm>
            <a:off x="586678" y="302841"/>
            <a:ext cx="4258908" cy="2682772"/>
            <a:chOff x="458421" y="2258005"/>
            <a:chExt cx="4258908" cy="2682772"/>
          </a:xfrm>
        </p:grpSpPr>
        <p:sp>
          <p:nvSpPr>
            <p:cNvPr id="5" name="Freeform 33"/>
            <p:cNvSpPr>
              <a:spLocks noChangeArrowheads="1"/>
            </p:cNvSpPr>
            <p:nvPr/>
          </p:nvSpPr>
          <p:spPr bwMode="auto">
            <a:xfrm rot="15300000" flipH="1">
              <a:off x="2367219" y="2868678"/>
              <a:ext cx="233763" cy="45719"/>
            </a:xfrm>
            <a:custGeom>
              <a:avLst/>
              <a:gdLst>
                <a:gd name="T0" fmla="*/ 0 w 152400"/>
                <a:gd name="T1" fmla="*/ 0 h 38100"/>
                <a:gd name="T2" fmla="*/ 2147483647 w 152400"/>
                <a:gd name="T3" fmla="*/ 167043335 h 38100"/>
                <a:gd name="T4" fmla="*/ 2147483647 w 152400"/>
                <a:gd name="T5" fmla="*/ 0 h 38100"/>
                <a:gd name="T6" fmla="*/ 2147483647 w 152400"/>
                <a:gd name="T7" fmla="*/ 0 h 38100"/>
                <a:gd name="T8" fmla="*/ 2147483647 w 152400"/>
                <a:gd name="T9" fmla="*/ 0 h 3810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52400"/>
                <a:gd name="T16" fmla="*/ 0 h 38100"/>
                <a:gd name="T17" fmla="*/ 152400 w 152400"/>
                <a:gd name="T18" fmla="*/ 38100 h 3810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52400" h="38100">
                  <a:moveTo>
                    <a:pt x="0" y="0"/>
                  </a:moveTo>
                  <a:cubicBezTo>
                    <a:pt x="32808" y="19050"/>
                    <a:pt x="65617" y="38100"/>
                    <a:pt x="88900" y="38100"/>
                  </a:cubicBezTo>
                  <a:cubicBezTo>
                    <a:pt x="112183" y="38100"/>
                    <a:pt x="139700" y="0"/>
                    <a:pt x="139700" y="0"/>
                  </a:cubicBezTo>
                  <a:lnTo>
                    <a:pt x="152400" y="0"/>
                  </a:lnTo>
                </a:path>
              </a:pathLst>
            </a:custGeom>
            <a:noFill/>
            <a:ln w="9525" algn="ctr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000"/>
            </a:p>
          </p:txBody>
        </p:sp>
        <p:sp>
          <p:nvSpPr>
            <p:cNvPr id="6" name="二等辺三角形 3"/>
            <p:cNvSpPr/>
            <p:nvPr/>
          </p:nvSpPr>
          <p:spPr bwMode="auto">
            <a:xfrm rot="9849926">
              <a:off x="1908591" y="2577482"/>
              <a:ext cx="2808738" cy="739731"/>
            </a:xfrm>
            <a:prstGeom prst="triangle">
              <a:avLst>
                <a:gd name="adj" fmla="val 6483"/>
              </a:avLst>
            </a:prstGeom>
            <a:pattFill prst="pct5">
              <a:fgClr>
                <a:schemeClr val="tx1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kumimoji="1" lang="ja-JP" altLang="en-US" sz="1000"/>
            </a:p>
          </p:txBody>
        </p:sp>
        <p:sp>
          <p:nvSpPr>
            <p:cNvPr id="7" name="Rectangle 19" descr="5%"/>
            <p:cNvSpPr>
              <a:spLocks noChangeArrowheads="1"/>
            </p:cNvSpPr>
            <p:nvPr/>
          </p:nvSpPr>
          <p:spPr bwMode="auto">
            <a:xfrm>
              <a:off x="2264224" y="2925952"/>
              <a:ext cx="2307776" cy="1752756"/>
            </a:xfrm>
            <a:prstGeom prst="rect">
              <a:avLst/>
            </a:prstGeom>
            <a:pattFill prst="pct5">
              <a:fgClr>
                <a:schemeClr val="tx1"/>
              </a:fgClr>
              <a:bgClr>
                <a:schemeClr val="bg1"/>
              </a:bgClr>
            </a:patt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ja-JP" altLang="ja-JP" sz="1000"/>
            </a:p>
          </p:txBody>
        </p:sp>
        <p:sp>
          <p:nvSpPr>
            <p:cNvPr id="8" name="Rectangle 19" descr="5%"/>
            <p:cNvSpPr>
              <a:spLocks noChangeArrowheads="1"/>
            </p:cNvSpPr>
            <p:nvPr/>
          </p:nvSpPr>
          <p:spPr bwMode="auto">
            <a:xfrm>
              <a:off x="476408" y="4678709"/>
              <a:ext cx="4052517" cy="259348"/>
            </a:xfrm>
            <a:prstGeom prst="rect">
              <a:avLst/>
            </a:prstGeom>
            <a:pattFill prst="pct5">
              <a:fgClr>
                <a:schemeClr val="tx1"/>
              </a:fgClr>
              <a:bgClr>
                <a:schemeClr val="bg1"/>
              </a:bgClr>
            </a:patt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ja-JP" altLang="ja-JP" sz="1000"/>
            </a:p>
          </p:txBody>
        </p:sp>
        <p:sp>
          <p:nvSpPr>
            <p:cNvPr id="9" name="Text Box 52"/>
            <p:cNvSpPr txBox="1">
              <a:spLocks noChangeArrowheads="1"/>
            </p:cNvSpPr>
            <p:nvPr/>
          </p:nvSpPr>
          <p:spPr bwMode="auto">
            <a:xfrm>
              <a:off x="497956" y="3713359"/>
              <a:ext cx="251499" cy="246221"/>
            </a:xfrm>
            <a:prstGeom prst="rect">
              <a:avLst/>
            </a:prstGeom>
            <a:solidFill>
              <a:schemeClr val="bg1"/>
            </a:solidFill>
            <a:ln w="9525" algn="ctr">
              <a:solidFill>
                <a:srgbClr val="FFFFFF">
                  <a:alpha val="0"/>
                </a:srgbClr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altLang="ja-JP" sz="1000">
                  <a:latin typeface="Times New Roman" pitchFamily="18" charset="0"/>
                  <a:ea typeface="ＭＳ Ｐゴシック" pitchFamily="34" charset="-128"/>
                </a:rPr>
                <a:t>H</a:t>
              </a:r>
              <a:endParaRPr lang="en-US" altLang="ja-JP" sz="1000" baseline="-25000">
                <a:latin typeface="Times New Roman" pitchFamily="18" charset="0"/>
                <a:ea typeface="ＭＳ Ｐゴシック" pitchFamily="34" charset="-128"/>
              </a:endParaRPr>
            </a:p>
          </p:txBody>
        </p:sp>
        <p:sp>
          <p:nvSpPr>
            <p:cNvPr id="10" name="Text Box 52"/>
            <p:cNvSpPr txBox="1">
              <a:spLocks noChangeArrowheads="1"/>
            </p:cNvSpPr>
            <p:nvPr/>
          </p:nvSpPr>
          <p:spPr bwMode="auto">
            <a:xfrm>
              <a:off x="2096741" y="4694556"/>
              <a:ext cx="251499" cy="246221"/>
            </a:xfrm>
            <a:prstGeom prst="rect">
              <a:avLst/>
            </a:prstGeom>
            <a:solidFill>
              <a:schemeClr val="bg1"/>
            </a:solidFill>
            <a:ln w="9525" algn="ctr">
              <a:solidFill>
                <a:srgbClr val="FFFFFF">
                  <a:alpha val="0"/>
                </a:srgbClr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altLang="ja-JP" sz="1000" dirty="0">
                  <a:latin typeface="Times New Roman" pitchFamily="18" charset="0"/>
                  <a:ea typeface="ＭＳ Ｐゴシック" pitchFamily="34" charset="-128"/>
                </a:rPr>
                <a:t>B</a:t>
              </a:r>
              <a:endParaRPr lang="en-US" altLang="ja-JP" sz="1000" baseline="-25000" dirty="0">
                <a:latin typeface="Times New Roman" pitchFamily="18" charset="0"/>
                <a:ea typeface="ＭＳ Ｐゴシック" pitchFamily="34" charset="-128"/>
              </a:endParaRPr>
            </a:p>
          </p:txBody>
        </p:sp>
        <p:sp>
          <p:nvSpPr>
            <p:cNvPr id="11" name="Text Box 52"/>
            <p:cNvSpPr txBox="1">
              <a:spLocks noChangeArrowheads="1"/>
            </p:cNvSpPr>
            <p:nvPr/>
          </p:nvSpPr>
          <p:spPr bwMode="auto">
            <a:xfrm>
              <a:off x="1782367" y="2735634"/>
              <a:ext cx="157187" cy="246221"/>
            </a:xfrm>
            <a:prstGeom prst="rect">
              <a:avLst/>
            </a:prstGeom>
            <a:solidFill>
              <a:schemeClr val="bg1"/>
            </a:solidFill>
            <a:ln w="9525" algn="ctr">
              <a:solidFill>
                <a:srgbClr val="FFFFFF">
                  <a:alpha val="0"/>
                </a:srgbClr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altLang="ja-JP" sz="1000">
                  <a:latin typeface="Times New Roman" pitchFamily="18" charset="0"/>
                  <a:ea typeface="ＭＳ Ｐゴシック" pitchFamily="34" charset="-128"/>
                </a:rPr>
                <a:t>A</a:t>
              </a:r>
            </a:p>
          </p:txBody>
        </p:sp>
        <p:cxnSp>
          <p:nvCxnSpPr>
            <p:cNvPr id="12" name="Straight Connector 13"/>
            <p:cNvCxnSpPr>
              <a:cxnSpLocks noChangeShapeType="1"/>
            </p:cNvCxnSpPr>
            <p:nvPr/>
          </p:nvCxnSpPr>
          <p:spPr bwMode="auto">
            <a:xfrm rot="5400000">
              <a:off x="1560362" y="3264389"/>
              <a:ext cx="654138" cy="546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3" name="Straight Connector 12"/>
            <p:cNvCxnSpPr/>
            <p:nvPr/>
          </p:nvCxnSpPr>
          <p:spPr bwMode="auto">
            <a:xfrm flipV="1">
              <a:off x="458421" y="4655364"/>
              <a:ext cx="645218" cy="7399"/>
            </a:xfrm>
            <a:prstGeom prst="line">
              <a:avLst/>
            </a:prstGeom>
            <a:ln w="19050">
              <a:headEnd type="none" w="med" len="med"/>
              <a:tailEnd type="none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4" name="Text Box 52"/>
            <p:cNvSpPr txBox="1">
              <a:spLocks noChangeArrowheads="1"/>
            </p:cNvSpPr>
            <p:nvPr/>
          </p:nvSpPr>
          <p:spPr bwMode="auto">
            <a:xfrm>
              <a:off x="1803481" y="3395723"/>
              <a:ext cx="237605" cy="246221"/>
            </a:xfrm>
            <a:prstGeom prst="rect">
              <a:avLst/>
            </a:prstGeom>
            <a:noFill/>
            <a:ln w="9525" algn="ctr">
              <a:solidFill>
                <a:srgbClr val="FFFFFF">
                  <a:alpha val="0"/>
                </a:srgbClr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az-Cyrl-AZ" altLang="ja-JP" sz="1000" dirty="0">
                  <a:latin typeface="Times New Roman" pitchFamily="18" charset="0"/>
                  <a:cs typeface="Times New Roman" pitchFamily="18" charset="0"/>
                </a:rPr>
                <a:t>Ө</a:t>
              </a:r>
              <a:endParaRPr lang="en-US" altLang="ja-JP" sz="1000" baseline="-25000" dirty="0">
                <a:latin typeface="Times New Roman" pitchFamily="18" charset="0"/>
                <a:ea typeface="ＭＳ Ｐゴシック" pitchFamily="34" charset="-128"/>
                <a:cs typeface="Times New Roman" pitchFamily="18" charset="0"/>
              </a:endParaRPr>
            </a:p>
          </p:txBody>
        </p:sp>
        <p:cxnSp>
          <p:nvCxnSpPr>
            <p:cNvPr id="15" name="Straight Connector 79"/>
            <p:cNvCxnSpPr>
              <a:cxnSpLocks noChangeShapeType="1"/>
            </p:cNvCxnSpPr>
            <p:nvPr/>
          </p:nvCxnSpPr>
          <p:spPr bwMode="auto">
            <a:xfrm rot="10800000">
              <a:off x="577270" y="2937068"/>
              <a:ext cx="733538" cy="1049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6" name="Straight Connector 81"/>
            <p:cNvCxnSpPr>
              <a:cxnSpLocks noChangeShapeType="1"/>
            </p:cNvCxnSpPr>
            <p:nvPr/>
          </p:nvCxnSpPr>
          <p:spPr bwMode="auto">
            <a:xfrm rot="5400000">
              <a:off x="-146821" y="3818324"/>
              <a:ext cx="1762553" cy="1092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7" name="円弧 8"/>
            <p:cNvSpPr/>
            <p:nvPr/>
          </p:nvSpPr>
          <p:spPr bwMode="auto">
            <a:xfrm rot="8391237">
              <a:off x="1828405" y="3166476"/>
              <a:ext cx="197583" cy="187964"/>
            </a:xfrm>
            <a:prstGeom prst="arc">
              <a:avLst>
                <a:gd name="adj1" fmla="val 16582480"/>
                <a:gd name="adj2" fmla="val 19806623"/>
              </a:avLst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triangle" w="sm" len="sm"/>
              <a:tailEnd type="triangl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ja-JP" altLang="en-US" sz="1000"/>
            </a:p>
          </p:txBody>
        </p:sp>
        <p:sp>
          <p:nvSpPr>
            <p:cNvPr id="18" name="二等辺三角形 3"/>
            <p:cNvSpPr/>
            <p:nvPr/>
          </p:nvSpPr>
          <p:spPr bwMode="auto">
            <a:xfrm rot="14430234">
              <a:off x="1166490" y="3525233"/>
              <a:ext cx="2003461" cy="625843"/>
            </a:xfrm>
            <a:prstGeom prst="triangle">
              <a:avLst>
                <a:gd name="adj" fmla="val 6483"/>
              </a:avLst>
            </a:prstGeom>
            <a:pattFill prst="pct5">
              <a:fgClr>
                <a:schemeClr val="tx1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kumimoji="1" lang="ja-JP" altLang="en-US" sz="1000"/>
            </a:p>
          </p:txBody>
        </p:sp>
        <p:cxnSp>
          <p:nvCxnSpPr>
            <p:cNvPr id="19" name="Straight Connector 3"/>
            <p:cNvCxnSpPr>
              <a:cxnSpLocks noChangeShapeType="1"/>
            </p:cNvCxnSpPr>
            <p:nvPr/>
          </p:nvCxnSpPr>
          <p:spPr bwMode="auto">
            <a:xfrm rot="60000" flipV="1">
              <a:off x="1918425" y="2258005"/>
              <a:ext cx="2469511" cy="679063"/>
            </a:xfrm>
            <a:prstGeom prst="line">
              <a:avLst/>
            </a:prstGeom>
            <a:noFill/>
            <a:ln w="19050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0" name="Straight Connector 12"/>
            <p:cNvCxnSpPr>
              <a:cxnSpLocks noChangeShapeType="1"/>
            </p:cNvCxnSpPr>
            <p:nvPr/>
          </p:nvCxnSpPr>
          <p:spPr bwMode="auto">
            <a:xfrm>
              <a:off x="1941810" y="2962807"/>
              <a:ext cx="1467076" cy="0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21" name="Text Box 52"/>
            <p:cNvSpPr txBox="1">
              <a:spLocks noChangeArrowheads="1"/>
            </p:cNvSpPr>
            <p:nvPr/>
          </p:nvSpPr>
          <p:spPr bwMode="auto">
            <a:xfrm>
              <a:off x="2241803" y="2748544"/>
              <a:ext cx="227047" cy="246221"/>
            </a:xfrm>
            <a:prstGeom prst="rect">
              <a:avLst/>
            </a:prstGeom>
            <a:noFill/>
            <a:ln w="9525" algn="ctr">
              <a:solidFill>
                <a:srgbClr val="FFFFFF">
                  <a:alpha val="0"/>
                </a:srgbClr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l-GR" altLang="ja-JP" sz="1000" dirty="0">
                  <a:latin typeface="Times New Roman" pitchFamily="18" charset="0"/>
                  <a:cs typeface="Times New Roman" pitchFamily="18" charset="0"/>
                </a:rPr>
                <a:t>α</a:t>
              </a:r>
              <a:endParaRPr lang="en-US" altLang="ja-JP" sz="1000" baseline="-25000" dirty="0">
                <a:latin typeface="Times New Roman" pitchFamily="18" charset="0"/>
                <a:ea typeface="ＭＳ Ｐゴシック" pitchFamily="34" charset="-128"/>
                <a:cs typeface="Times New Roman" pitchFamily="18" charset="0"/>
              </a:endParaRPr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5578133" y="921098"/>
            <a:ext cx="2225027" cy="1384786"/>
            <a:chOff x="7185747" y="2579826"/>
            <a:chExt cx="1751018" cy="1158613"/>
          </a:xfrm>
        </p:grpSpPr>
        <p:sp>
          <p:nvSpPr>
            <p:cNvPr id="23" name="Text Box 52"/>
            <p:cNvSpPr txBox="1">
              <a:spLocks noChangeArrowheads="1"/>
            </p:cNvSpPr>
            <p:nvPr/>
          </p:nvSpPr>
          <p:spPr bwMode="auto">
            <a:xfrm>
              <a:off x="7900013" y="2579826"/>
              <a:ext cx="251498" cy="206006"/>
            </a:xfrm>
            <a:prstGeom prst="rect">
              <a:avLst/>
            </a:prstGeom>
            <a:solidFill>
              <a:schemeClr val="bg1"/>
            </a:solidFill>
            <a:ln w="9525" algn="ctr">
              <a:solidFill>
                <a:srgbClr val="FFFFFF">
                  <a:alpha val="0"/>
                </a:srgbClr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altLang="ja-JP" sz="1000" dirty="0" smtClean="0">
                  <a:latin typeface="Times New Roman" pitchFamily="18" charset="0"/>
                  <a:ea typeface="ＭＳ Ｐゴシック" pitchFamily="34" charset="-128"/>
                </a:rPr>
                <a:t>P</a:t>
              </a:r>
              <a:r>
                <a:rPr lang="en-US" altLang="ja-JP" sz="1000" baseline="-25000" dirty="0" smtClean="0">
                  <a:latin typeface="Times New Roman" pitchFamily="18" charset="0"/>
                  <a:ea typeface="ＭＳ Ｐゴシック" pitchFamily="34" charset="-128"/>
                </a:rPr>
                <a:t>p</a:t>
              </a:r>
              <a:endParaRPr lang="en-US" altLang="ja-JP" sz="1000" baseline="-25000" dirty="0">
                <a:latin typeface="Times New Roman" pitchFamily="18" charset="0"/>
                <a:ea typeface="ＭＳ Ｐゴシック" pitchFamily="34" charset="-128"/>
              </a:endParaRPr>
            </a:p>
          </p:txBody>
        </p:sp>
        <p:sp>
          <p:nvSpPr>
            <p:cNvPr id="24" name="Text Box 52"/>
            <p:cNvSpPr txBox="1">
              <a:spLocks noChangeArrowheads="1"/>
            </p:cNvSpPr>
            <p:nvPr/>
          </p:nvSpPr>
          <p:spPr bwMode="auto">
            <a:xfrm>
              <a:off x="7836033" y="2887625"/>
              <a:ext cx="251498" cy="246221"/>
            </a:xfrm>
            <a:prstGeom prst="rect">
              <a:avLst/>
            </a:prstGeom>
            <a:solidFill>
              <a:schemeClr val="bg1"/>
            </a:solidFill>
            <a:ln w="9525" algn="ctr">
              <a:solidFill>
                <a:srgbClr val="FFFFFF">
                  <a:alpha val="0"/>
                </a:srgbClr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altLang="ja-JP" sz="1000" dirty="0">
                  <a:latin typeface="Times New Roman" pitchFamily="18" charset="0"/>
                  <a:ea typeface="ＭＳ Ｐゴシック" pitchFamily="34" charset="-128"/>
                </a:rPr>
                <a:t>R</a:t>
              </a:r>
              <a:endParaRPr lang="en-US" altLang="ja-JP" sz="1000" baseline="-25000" dirty="0">
                <a:latin typeface="Times New Roman" pitchFamily="18" charset="0"/>
                <a:ea typeface="ＭＳ Ｐゴシック" pitchFamily="34" charset="-128"/>
              </a:endParaRPr>
            </a:p>
          </p:txBody>
        </p:sp>
        <p:sp>
          <p:nvSpPr>
            <p:cNvPr id="25" name="Text Box 52"/>
            <p:cNvSpPr txBox="1">
              <a:spLocks noChangeArrowheads="1"/>
            </p:cNvSpPr>
            <p:nvPr/>
          </p:nvSpPr>
          <p:spPr bwMode="auto">
            <a:xfrm>
              <a:off x="8490454" y="2798270"/>
              <a:ext cx="169555" cy="206006"/>
            </a:xfrm>
            <a:prstGeom prst="rect">
              <a:avLst/>
            </a:prstGeom>
            <a:solidFill>
              <a:schemeClr val="bg1"/>
            </a:solidFill>
            <a:ln w="9525" algn="ctr">
              <a:solidFill>
                <a:srgbClr val="FFFFFF">
                  <a:alpha val="0"/>
                </a:srgbClr>
              </a:solidFill>
              <a:miter lim="800000"/>
              <a:headEnd/>
              <a:tailEnd/>
            </a:ln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/>
              <a:r>
                <a:rPr lang="en-US" altLang="ja-JP" sz="1000" dirty="0">
                  <a:latin typeface="Times New Roman" pitchFamily="18" charset="0"/>
                  <a:ea typeface="ＭＳ Ｐゴシック" pitchFamily="34" charset="-128"/>
                </a:rPr>
                <a:t>W</a:t>
              </a:r>
              <a:endParaRPr lang="en-US" altLang="ja-JP" sz="1000" baseline="-25000" dirty="0">
                <a:latin typeface="Times New Roman" pitchFamily="18" charset="0"/>
                <a:ea typeface="ＭＳ Ｐゴシック" pitchFamily="34" charset="-128"/>
              </a:endParaRPr>
            </a:p>
          </p:txBody>
        </p:sp>
        <p:grpSp>
          <p:nvGrpSpPr>
            <p:cNvPr id="26" name="Group 42"/>
            <p:cNvGrpSpPr>
              <a:grpSpLocks/>
            </p:cNvGrpSpPr>
            <p:nvPr/>
          </p:nvGrpSpPr>
          <p:grpSpPr bwMode="auto">
            <a:xfrm>
              <a:off x="7185747" y="2681943"/>
              <a:ext cx="1305972" cy="315649"/>
              <a:chOff x="4620398" y="2004625"/>
              <a:chExt cx="1899308" cy="477621"/>
            </a:xfrm>
          </p:grpSpPr>
          <p:sp>
            <p:nvSpPr>
              <p:cNvPr id="28" name="Line 30"/>
              <p:cNvSpPr>
                <a:spLocks noChangeShapeType="1"/>
              </p:cNvSpPr>
              <p:nvPr/>
            </p:nvSpPr>
            <p:spPr bwMode="auto">
              <a:xfrm rot="21360000" flipH="1">
                <a:off x="6509083" y="2164994"/>
                <a:ext cx="10623" cy="278163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 sz="1000"/>
              </a:p>
            </p:txBody>
          </p:sp>
          <p:sp>
            <p:nvSpPr>
              <p:cNvPr id="29" name="Line 30"/>
              <p:cNvSpPr>
                <a:spLocks noChangeShapeType="1"/>
              </p:cNvSpPr>
              <p:nvPr/>
            </p:nvSpPr>
            <p:spPr bwMode="auto">
              <a:xfrm rot="21360000" flipH="1" flipV="1">
                <a:off x="4626280" y="2033481"/>
                <a:ext cx="1850733" cy="448765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 sz="1000"/>
              </a:p>
            </p:txBody>
          </p:sp>
          <p:sp>
            <p:nvSpPr>
              <p:cNvPr id="30" name="Line 30"/>
              <p:cNvSpPr>
                <a:spLocks noChangeShapeType="1"/>
              </p:cNvSpPr>
              <p:nvPr/>
            </p:nvSpPr>
            <p:spPr bwMode="auto">
              <a:xfrm rot="21360000">
                <a:off x="4620398" y="2004625"/>
                <a:ext cx="1891458" cy="263689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 sz="1000"/>
              </a:p>
            </p:txBody>
          </p:sp>
        </p:grpSp>
        <p:sp>
          <p:nvSpPr>
            <p:cNvPr id="27" name="Text Box 52"/>
            <p:cNvSpPr txBox="1">
              <a:spLocks noChangeArrowheads="1"/>
            </p:cNvSpPr>
            <p:nvPr/>
          </p:nvSpPr>
          <p:spPr bwMode="auto">
            <a:xfrm>
              <a:off x="7731667" y="3338329"/>
              <a:ext cx="1205098" cy="400110"/>
            </a:xfrm>
            <a:prstGeom prst="rect">
              <a:avLst/>
            </a:prstGeom>
            <a:solidFill>
              <a:schemeClr val="bg1"/>
            </a:solidFill>
            <a:ln w="9525" algn="ctr">
              <a:solidFill>
                <a:srgbClr val="FFFFFF">
                  <a:alpha val="0"/>
                </a:srgbClr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altLang="ja-JP" sz="1000" dirty="0">
                  <a:latin typeface="Times New Roman" pitchFamily="18" charset="0"/>
                  <a:ea typeface="ＭＳ Ｐゴシック" pitchFamily="34" charset="-128"/>
                </a:rPr>
                <a:t>Closed force polygon</a:t>
              </a:r>
              <a:endParaRPr lang="en-US" altLang="ja-JP" sz="1000" baseline="-25000" dirty="0">
                <a:latin typeface="Times New Roman" pitchFamily="18" charset="0"/>
                <a:ea typeface="ＭＳ Ｐゴシック" pitchFamily="34" charset="-128"/>
              </a:endParaRPr>
            </a:p>
          </p:txBody>
        </p:sp>
      </p:grpSp>
      <p:cxnSp>
        <p:nvCxnSpPr>
          <p:cNvPr id="31" name="Straight Connector 18"/>
          <p:cNvCxnSpPr>
            <a:cxnSpLocks noChangeShapeType="1"/>
          </p:cNvCxnSpPr>
          <p:nvPr/>
        </p:nvCxnSpPr>
        <p:spPr bwMode="auto">
          <a:xfrm>
            <a:off x="2414198" y="2707599"/>
            <a:ext cx="2293701" cy="0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32" name="Group 31"/>
          <p:cNvGrpSpPr/>
          <p:nvPr/>
        </p:nvGrpSpPr>
        <p:grpSpPr>
          <a:xfrm rot="14265540" flipH="1">
            <a:off x="3945864" y="1029455"/>
            <a:ext cx="1060619" cy="1458400"/>
            <a:chOff x="7102309" y="2832061"/>
            <a:chExt cx="1060619" cy="1458400"/>
          </a:xfrm>
        </p:grpSpPr>
        <p:sp>
          <p:nvSpPr>
            <p:cNvPr id="33" name="Text Box 52"/>
            <p:cNvSpPr txBox="1">
              <a:spLocks noChangeArrowheads="1"/>
            </p:cNvSpPr>
            <p:nvPr/>
          </p:nvSpPr>
          <p:spPr bwMode="auto">
            <a:xfrm rot="14205540">
              <a:off x="7265081" y="3359073"/>
              <a:ext cx="251499" cy="246221"/>
            </a:xfrm>
            <a:prstGeom prst="rect">
              <a:avLst/>
            </a:prstGeom>
            <a:solidFill>
              <a:schemeClr val="bg1"/>
            </a:solidFill>
            <a:ln w="9525" algn="ctr">
              <a:solidFill>
                <a:srgbClr val="FFFFFF">
                  <a:alpha val="0"/>
                </a:srgbClr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altLang="ja-JP" sz="1000" dirty="0">
                  <a:latin typeface="Times New Roman" pitchFamily="18" charset="0"/>
                  <a:ea typeface="ＭＳ Ｐゴシック" pitchFamily="34" charset="-128"/>
                </a:rPr>
                <a:t>R</a:t>
              </a:r>
              <a:endParaRPr lang="en-US" altLang="ja-JP" sz="1000" baseline="-25000" dirty="0">
                <a:latin typeface="Times New Roman" pitchFamily="18" charset="0"/>
                <a:ea typeface="ＭＳ Ｐゴシック" pitchFamily="34" charset="-128"/>
              </a:endParaRPr>
            </a:p>
          </p:txBody>
        </p:sp>
        <p:sp>
          <p:nvSpPr>
            <p:cNvPr id="34" name="Freeform 53"/>
            <p:cNvSpPr>
              <a:spLocks noChangeArrowheads="1"/>
            </p:cNvSpPr>
            <p:nvPr/>
          </p:nvSpPr>
          <p:spPr bwMode="auto">
            <a:xfrm rot="329645">
              <a:off x="7102309" y="2867167"/>
              <a:ext cx="87142" cy="104236"/>
            </a:xfrm>
            <a:custGeom>
              <a:avLst/>
              <a:gdLst>
                <a:gd name="T0" fmla="*/ 0 w 152400"/>
                <a:gd name="T1" fmla="*/ 0 h 177800"/>
                <a:gd name="T2" fmla="*/ 41908 w 152400"/>
                <a:gd name="T3" fmla="*/ 16471 h 177800"/>
                <a:gd name="T4" fmla="*/ 27938 w 152400"/>
                <a:gd name="T5" fmla="*/ 76862 h 177800"/>
                <a:gd name="T6" fmla="*/ 0 60000 65536"/>
                <a:gd name="T7" fmla="*/ 0 60000 65536"/>
                <a:gd name="T8" fmla="*/ 0 60000 65536"/>
                <a:gd name="T9" fmla="*/ 0 w 152400"/>
                <a:gd name="T10" fmla="*/ 0 h 177800"/>
                <a:gd name="T11" fmla="*/ 152400 w 152400"/>
                <a:gd name="T12" fmla="*/ 177800 h 1778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52400" h="177800">
                  <a:moveTo>
                    <a:pt x="0" y="0"/>
                  </a:moveTo>
                  <a:lnTo>
                    <a:pt x="152400" y="38100"/>
                  </a:lnTo>
                  <a:lnTo>
                    <a:pt x="101600" y="177800"/>
                  </a:lnTo>
                </a:path>
              </a:pathLst>
            </a:cu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000"/>
            </a:p>
          </p:txBody>
        </p:sp>
        <p:sp>
          <p:nvSpPr>
            <p:cNvPr id="35" name="Text Box 52"/>
            <p:cNvSpPr txBox="1">
              <a:spLocks noChangeArrowheads="1"/>
            </p:cNvSpPr>
            <p:nvPr/>
          </p:nvSpPr>
          <p:spPr bwMode="auto">
            <a:xfrm rot="13665540">
              <a:off x="7222798" y="3011943"/>
              <a:ext cx="230540" cy="246221"/>
            </a:xfrm>
            <a:prstGeom prst="rect">
              <a:avLst/>
            </a:prstGeom>
            <a:solidFill>
              <a:schemeClr val="bg1"/>
            </a:solidFill>
            <a:ln w="9525" algn="ctr">
              <a:solidFill>
                <a:srgbClr val="FFFFFF">
                  <a:alpha val="0"/>
                </a:srgbClr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l-GR" altLang="ja-JP" sz="1000" dirty="0">
                  <a:latin typeface="Times New Roman" pitchFamily="18" charset="0"/>
                  <a:cs typeface="Times New Roman" pitchFamily="18" charset="0"/>
                </a:rPr>
                <a:t>φ</a:t>
              </a:r>
              <a:endParaRPr lang="en-US" altLang="ja-JP" sz="1000" baseline="-25000" dirty="0">
                <a:latin typeface="Times New Roman" pitchFamily="18" charset="0"/>
                <a:ea typeface="ＭＳ Ｐゴシック" pitchFamily="34" charset="-128"/>
                <a:cs typeface="Times New Roman" pitchFamily="18" charset="0"/>
              </a:endParaRPr>
            </a:p>
          </p:txBody>
        </p:sp>
        <p:sp>
          <p:nvSpPr>
            <p:cNvPr id="36" name="Line 30"/>
            <p:cNvSpPr>
              <a:spLocks noChangeShapeType="1"/>
            </p:cNvSpPr>
            <p:nvPr/>
          </p:nvSpPr>
          <p:spPr bwMode="auto">
            <a:xfrm rot="21360000" flipH="1" flipV="1">
              <a:off x="7119632" y="2909657"/>
              <a:ext cx="1043296" cy="1380804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sz="1000"/>
            </a:p>
          </p:txBody>
        </p:sp>
        <p:cxnSp>
          <p:nvCxnSpPr>
            <p:cNvPr id="37" name="Straight Connector 30"/>
            <p:cNvCxnSpPr>
              <a:cxnSpLocks noChangeShapeType="1"/>
              <a:stCxn id="36" idx="1"/>
            </p:cNvCxnSpPr>
            <p:nvPr/>
          </p:nvCxnSpPr>
          <p:spPr bwMode="auto">
            <a:xfrm rot="14265540" flipH="1">
              <a:off x="7113148" y="2874471"/>
              <a:ext cx="402202" cy="317382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38" name="Freeform 34"/>
            <p:cNvSpPr>
              <a:spLocks noChangeArrowheads="1"/>
            </p:cNvSpPr>
            <p:nvPr/>
          </p:nvSpPr>
          <p:spPr bwMode="auto">
            <a:xfrm rot="18240000">
              <a:off x="7187700" y="3063757"/>
              <a:ext cx="132873" cy="31437"/>
            </a:xfrm>
            <a:custGeom>
              <a:avLst/>
              <a:gdLst>
                <a:gd name="T0" fmla="*/ 0 w 152400"/>
                <a:gd name="T1" fmla="*/ 0 h 38100"/>
                <a:gd name="T2" fmla="*/ 2147483647 w 152400"/>
                <a:gd name="T3" fmla="*/ 167043335 h 38100"/>
                <a:gd name="T4" fmla="*/ 2147483647 w 152400"/>
                <a:gd name="T5" fmla="*/ 0 h 38100"/>
                <a:gd name="T6" fmla="*/ 2147483647 w 152400"/>
                <a:gd name="T7" fmla="*/ 0 h 38100"/>
                <a:gd name="T8" fmla="*/ 2147483647 w 152400"/>
                <a:gd name="T9" fmla="*/ 0 h 3810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52400"/>
                <a:gd name="T16" fmla="*/ 0 h 38100"/>
                <a:gd name="T17" fmla="*/ 152400 w 152400"/>
                <a:gd name="T18" fmla="*/ 38100 h 3810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52400" h="38100">
                  <a:moveTo>
                    <a:pt x="0" y="0"/>
                  </a:moveTo>
                  <a:cubicBezTo>
                    <a:pt x="32808" y="19050"/>
                    <a:pt x="65617" y="38100"/>
                    <a:pt x="88900" y="38100"/>
                  </a:cubicBezTo>
                  <a:cubicBezTo>
                    <a:pt x="112183" y="38100"/>
                    <a:pt x="139700" y="0"/>
                    <a:pt x="139700" y="0"/>
                  </a:cubicBezTo>
                  <a:lnTo>
                    <a:pt x="152400" y="0"/>
                  </a:lnTo>
                </a:path>
              </a:pathLst>
            </a:custGeom>
            <a:noFill/>
            <a:ln w="9525" algn="ctr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000"/>
            </a:p>
          </p:txBody>
        </p:sp>
      </p:grpSp>
      <p:sp>
        <p:nvSpPr>
          <p:cNvPr id="39" name="Text Box 52"/>
          <p:cNvSpPr txBox="1">
            <a:spLocks noChangeArrowheads="1"/>
          </p:cNvSpPr>
          <p:nvPr/>
        </p:nvSpPr>
        <p:spPr bwMode="auto">
          <a:xfrm>
            <a:off x="2560320" y="2454941"/>
            <a:ext cx="251499" cy="246221"/>
          </a:xfrm>
          <a:prstGeom prst="rect">
            <a:avLst/>
          </a:prstGeom>
          <a:solidFill>
            <a:schemeClr val="bg1"/>
          </a:solidFill>
          <a:ln w="9525" algn="ctr">
            <a:solidFill>
              <a:srgbClr val="FFFFFF">
                <a:alpha val="0"/>
              </a:srgbClr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l-GR" altLang="ja-JP" sz="1000" dirty="0">
                <a:latin typeface="Times New Roman" pitchFamily="18" charset="0"/>
                <a:cs typeface="Times New Roman" pitchFamily="18" charset="0"/>
              </a:rPr>
              <a:t>β</a:t>
            </a:r>
            <a:endParaRPr lang="en-US" altLang="ja-JP" sz="1000" baseline="-25000" dirty="0">
              <a:latin typeface="Times New Roman" pitchFamily="18" charset="0"/>
              <a:ea typeface="ＭＳ Ｐゴシック" pitchFamily="34" charset="-128"/>
              <a:cs typeface="Times New Roman" pitchFamily="18" charset="0"/>
            </a:endParaRPr>
          </a:p>
        </p:txBody>
      </p:sp>
      <p:grpSp>
        <p:nvGrpSpPr>
          <p:cNvPr id="40" name="Group 39"/>
          <p:cNvGrpSpPr/>
          <p:nvPr/>
        </p:nvGrpSpPr>
        <p:grpSpPr>
          <a:xfrm rot="9205430" flipH="1">
            <a:off x="788041" y="1745907"/>
            <a:ext cx="1485710" cy="880577"/>
            <a:chOff x="5167588" y="4858818"/>
            <a:chExt cx="1485710" cy="880577"/>
          </a:xfrm>
        </p:grpSpPr>
        <p:sp>
          <p:nvSpPr>
            <p:cNvPr id="41" name="Text Box 52"/>
            <p:cNvSpPr txBox="1">
              <a:spLocks noChangeArrowheads="1"/>
            </p:cNvSpPr>
            <p:nvPr/>
          </p:nvSpPr>
          <p:spPr bwMode="auto">
            <a:xfrm rot="20005430" flipH="1" flipV="1">
              <a:off x="5576274" y="5439008"/>
              <a:ext cx="429286" cy="246221"/>
            </a:xfrm>
            <a:prstGeom prst="rect">
              <a:avLst/>
            </a:prstGeom>
            <a:noFill/>
            <a:ln w="9525" algn="ctr">
              <a:solidFill>
                <a:srgbClr val="FFFFFF">
                  <a:alpha val="0"/>
                </a:srgbClr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altLang="ja-JP" sz="1000" dirty="0" smtClean="0">
                  <a:latin typeface="Times New Roman" pitchFamily="18" charset="0"/>
                  <a:ea typeface="ＭＳ Ｐゴシック" pitchFamily="34" charset="-128"/>
                </a:rPr>
                <a:t>P</a:t>
              </a:r>
              <a:r>
                <a:rPr lang="en-US" altLang="ja-JP" sz="1000" baseline="-25000" dirty="0" smtClean="0">
                  <a:latin typeface="Times New Roman" pitchFamily="18" charset="0"/>
                  <a:ea typeface="ＭＳ Ｐゴシック" pitchFamily="34" charset="-128"/>
                </a:rPr>
                <a:t>p</a:t>
              </a:r>
              <a:endParaRPr lang="en-US" altLang="ja-JP" sz="1000" baseline="-25000" dirty="0">
                <a:latin typeface="Times New Roman" pitchFamily="18" charset="0"/>
                <a:ea typeface="ＭＳ Ｐゴシック" pitchFamily="34" charset="-128"/>
              </a:endParaRPr>
            </a:p>
          </p:txBody>
        </p:sp>
        <p:sp>
          <p:nvSpPr>
            <p:cNvPr id="42" name="Freeform 52"/>
            <p:cNvSpPr>
              <a:spLocks noChangeArrowheads="1"/>
            </p:cNvSpPr>
            <p:nvPr/>
          </p:nvSpPr>
          <p:spPr bwMode="auto">
            <a:xfrm>
              <a:off x="6494507" y="4858818"/>
              <a:ext cx="81307" cy="94625"/>
            </a:xfrm>
            <a:custGeom>
              <a:avLst/>
              <a:gdLst>
                <a:gd name="T0" fmla="*/ 33929 w 101600"/>
                <a:gd name="T1" fmla="*/ 260802 h 127000"/>
                <a:gd name="T2" fmla="*/ 0 w 101600"/>
                <a:gd name="T3" fmla="*/ 26079 h 127000"/>
                <a:gd name="T4" fmla="*/ 271428 w 101600"/>
                <a:gd name="T5" fmla="*/ 0 h 127000"/>
                <a:gd name="T6" fmla="*/ 0 60000 65536"/>
                <a:gd name="T7" fmla="*/ 0 60000 65536"/>
                <a:gd name="T8" fmla="*/ 0 60000 65536"/>
                <a:gd name="T9" fmla="*/ 0 w 101600"/>
                <a:gd name="T10" fmla="*/ 0 h 127000"/>
                <a:gd name="T11" fmla="*/ 101600 w 101600"/>
                <a:gd name="T12" fmla="*/ 127000 h 1270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01600" h="127000">
                  <a:moveTo>
                    <a:pt x="12700" y="127000"/>
                  </a:moveTo>
                  <a:lnTo>
                    <a:pt x="0" y="12700"/>
                  </a:lnTo>
                  <a:lnTo>
                    <a:pt x="101600" y="0"/>
                  </a:lnTo>
                </a:path>
              </a:pathLst>
            </a:cu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000"/>
            </a:p>
          </p:txBody>
        </p:sp>
        <p:sp>
          <p:nvSpPr>
            <p:cNvPr id="43" name="Line 30"/>
            <p:cNvSpPr>
              <a:spLocks noChangeShapeType="1"/>
            </p:cNvSpPr>
            <p:nvPr/>
          </p:nvSpPr>
          <p:spPr bwMode="auto">
            <a:xfrm rot="21360000" flipV="1">
              <a:off x="5167588" y="4991027"/>
              <a:ext cx="1485710" cy="748368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sz="1000"/>
            </a:p>
          </p:txBody>
        </p:sp>
        <p:cxnSp>
          <p:nvCxnSpPr>
            <p:cNvPr id="44" name="Straight Connector 43"/>
            <p:cNvCxnSpPr/>
            <p:nvPr/>
          </p:nvCxnSpPr>
          <p:spPr>
            <a:xfrm rot="360000" flipV="1">
              <a:off x="6320272" y="4924706"/>
              <a:ext cx="278433" cy="762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5" name="Text Box 52"/>
            <p:cNvSpPr txBox="1">
              <a:spLocks noChangeArrowheads="1"/>
            </p:cNvSpPr>
            <p:nvPr/>
          </p:nvSpPr>
          <p:spPr bwMode="auto">
            <a:xfrm rot="9085430">
              <a:off x="6182976" y="4915114"/>
              <a:ext cx="251499" cy="246221"/>
            </a:xfrm>
            <a:prstGeom prst="rect">
              <a:avLst/>
            </a:prstGeom>
            <a:noFill/>
            <a:ln w="9525" algn="ctr">
              <a:solidFill>
                <a:srgbClr val="FFFFFF">
                  <a:alpha val="0"/>
                </a:srgbClr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l-GR" altLang="ja-JP" sz="1000" dirty="0">
                  <a:latin typeface="Times New Roman" pitchFamily="18" charset="0"/>
                  <a:cs typeface="Times New Roman" pitchFamily="18" charset="0"/>
                </a:rPr>
                <a:t>δ</a:t>
              </a:r>
              <a:endParaRPr lang="en-US" altLang="ja-JP" sz="1000" baseline="-25000" dirty="0">
                <a:latin typeface="Times New Roman" pitchFamily="18" charset="0"/>
                <a:ea typeface="ＭＳ Ｐゴシック" pitchFamily="34" charset="-128"/>
                <a:cs typeface="Times New Roman" pitchFamily="18" charset="0"/>
              </a:endParaRPr>
            </a:p>
          </p:txBody>
        </p:sp>
      </p:grpSp>
      <p:sp>
        <p:nvSpPr>
          <p:cNvPr id="46" name="Rectangle 1"/>
          <p:cNvSpPr>
            <a:spLocks noChangeArrowheads="1"/>
          </p:cNvSpPr>
          <p:nvPr/>
        </p:nvSpPr>
        <p:spPr bwMode="auto">
          <a:xfrm>
            <a:off x="621706" y="228600"/>
            <a:ext cx="1469633" cy="369332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MS Mincho" pitchFamily="49" charset="-128"/>
                <a:cs typeface="Times New Roman" pitchFamily="18" charset="0"/>
              </a:rPr>
              <a:t>Passive case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47" name="Rectangle 4"/>
          <p:cNvSpPr>
            <a:spLocks noChangeArrowheads="1"/>
          </p:cNvSpPr>
          <p:nvPr/>
        </p:nvSpPr>
        <p:spPr bwMode="auto">
          <a:xfrm>
            <a:off x="604665" y="3046511"/>
            <a:ext cx="3530134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en-US" sz="1400" dirty="0" smtClean="0">
                <a:latin typeface="Cambria" pitchFamily="18" charset="0"/>
              </a:rPr>
              <a:t>Fig. 12.23 Coulomb’s passive earth pressure</a:t>
            </a:r>
            <a:endParaRPr lang="en-US" sz="1400" dirty="0">
              <a:latin typeface="Cambria" pitchFamily="18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1135215" y="3348907"/>
            <a:ext cx="292378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FF0000"/>
                </a:solidFill>
              </a:rPr>
              <a:t>Ready for passive failure (click)</a:t>
            </a:r>
            <a:endParaRPr lang="en-US" sz="1600" dirty="0">
              <a:solidFill>
                <a:srgbClr val="FF0000"/>
              </a:solidFill>
            </a:endParaRPr>
          </a:p>
        </p:txBody>
      </p:sp>
      <p:sp>
        <p:nvSpPr>
          <p:cNvPr id="49" name="Freeform 48"/>
          <p:cNvSpPr/>
          <p:nvPr/>
        </p:nvSpPr>
        <p:spPr>
          <a:xfrm>
            <a:off x="2123815" y="40993"/>
            <a:ext cx="3323303" cy="2666606"/>
          </a:xfrm>
          <a:custGeom>
            <a:avLst/>
            <a:gdLst>
              <a:gd name="connsiteX0" fmla="*/ 0 w 3323303"/>
              <a:gd name="connsiteY0" fmla="*/ 875071 h 2615381"/>
              <a:gd name="connsiteX1" fmla="*/ 314632 w 3323303"/>
              <a:gd name="connsiteY1" fmla="*/ 2615381 h 2615381"/>
              <a:gd name="connsiteX2" fmla="*/ 3323303 w 3323303"/>
              <a:gd name="connsiteY2" fmla="*/ 0 h 2615381"/>
              <a:gd name="connsiteX3" fmla="*/ 0 w 3323303"/>
              <a:gd name="connsiteY3" fmla="*/ 875071 h 26153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23303" h="2615381">
                <a:moveTo>
                  <a:pt x="0" y="875071"/>
                </a:moveTo>
                <a:lnTo>
                  <a:pt x="314632" y="2615381"/>
                </a:lnTo>
                <a:lnTo>
                  <a:pt x="3323303" y="0"/>
                </a:lnTo>
                <a:lnTo>
                  <a:pt x="0" y="875071"/>
                </a:lnTo>
                <a:close/>
              </a:path>
            </a:pathLst>
          </a:custGeom>
          <a:pattFill prst="pct25">
            <a:fgClr>
              <a:schemeClr val="accent1"/>
            </a:fgClr>
            <a:bgClr>
              <a:schemeClr val="bg1"/>
            </a:bgClr>
          </a:patt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0" name="Group 49"/>
          <p:cNvGrpSpPr/>
          <p:nvPr/>
        </p:nvGrpSpPr>
        <p:grpSpPr>
          <a:xfrm rot="-1320000" flipH="1">
            <a:off x="2166008" y="1714516"/>
            <a:ext cx="205998" cy="265300"/>
            <a:chOff x="1765614" y="3552747"/>
            <a:chExt cx="205998" cy="265300"/>
          </a:xfrm>
        </p:grpSpPr>
        <p:sp>
          <p:nvSpPr>
            <p:cNvPr id="51" name="Line 53"/>
            <p:cNvSpPr>
              <a:spLocks noChangeShapeType="1"/>
            </p:cNvSpPr>
            <p:nvPr/>
          </p:nvSpPr>
          <p:spPr bwMode="auto">
            <a:xfrm rot="180000" flipH="1" flipV="1">
              <a:off x="1765614" y="3571988"/>
              <a:ext cx="65574" cy="246059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sysDash"/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sz="1000"/>
            </a:p>
          </p:txBody>
        </p:sp>
        <p:sp>
          <p:nvSpPr>
            <p:cNvPr id="52" name="Line 53"/>
            <p:cNvSpPr>
              <a:spLocks noChangeShapeType="1"/>
            </p:cNvSpPr>
            <p:nvPr/>
          </p:nvSpPr>
          <p:spPr bwMode="auto">
            <a:xfrm>
              <a:off x="1931675" y="3552747"/>
              <a:ext cx="39937" cy="229316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sysDash"/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sz="1000"/>
            </a:p>
          </p:txBody>
        </p:sp>
      </p:grpSp>
      <p:grpSp>
        <p:nvGrpSpPr>
          <p:cNvPr id="53" name="Group 52"/>
          <p:cNvGrpSpPr/>
          <p:nvPr/>
        </p:nvGrpSpPr>
        <p:grpSpPr>
          <a:xfrm rot="14698506">
            <a:off x="3862030" y="1121082"/>
            <a:ext cx="261805" cy="440852"/>
            <a:chOff x="1765614" y="3558683"/>
            <a:chExt cx="165506" cy="259364"/>
          </a:xfrm>
        </p:grpSpPr>
        <p:sp>
          <p:nvSpPr>
            <p:cNvPr id="54" name="Line 53"/>
            <p:cNvSpPr>
              <a:spLocks noChangeShapeType="1"/>
            </p:cNvSpPr>
            <p:nvPr/>
          </p:nvSpPr>
          <p:spPr bwMode="auto">
            <a:xfrm flipH="1" flipV="1">
              <a:off x="1765614" y="3571988"/>
              <a:ext cx="65574" cy="246059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sysDash"/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sz="1000"/>
            </a:p>
          </p:txBody>
        </p:sp>
        <p:sp>
          <p:nvSpPr>
            <p:cNvPr id="55" name="Line 53"/>
            <p:cNvSpPr>
              <a:spLocks noChangeShapeType="1"/>
            </p:cNvSpPr>
            <p:nvPr/>
          </p:nvSpPr>
          <p:spPr bwMode="auto">
            <a:xfrm rot="21180000">
              <a:off x="1891183" y="3558683"/>
              <a:ext cx="39937" cy="229316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sysDash"/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sz="1000"/>
            </a:p>
          </p:txBody>
        </p:sp>
      </p:grpSp>
      <p:sp>
        <p:nvSpPr>
          <p:cNvPr id="56" name="Line 30"/>
          <p:cNvSpPr>
            <a:spLocks noChangeShapeType="1"/>
          </p:cNvSpPr>
          <p:nvPr/>
        </p:nvSpPr>
        <p:spPr bwMode="auto">
          <a:xfrm flipH="1">
            <a:off x="3201664" y="1272888"/>
            <a:ext cx="0" cy="233416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sz="1000"/>
          </a:p>
        </p:txBody>
      </p:sp>
      <p:sp>
        <p:nvSpPr>
          <p:cNvPr id="57" name="Rectangle 2"/>
          <p:cNvSpPr>
            <a:spLocks noChangeArrowheads="1"/>
          </p:cNvSpPr>
          <p:nvPr/>
        </p:nvSpPr>
        <p:spPr bwMode="auto">
          <a:xfrm>
            <a:off x="4645890" y="2799018"/>
            <a:ext cx="3810000" cy="584775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en-US" sz="1600" dirty="0" smtClean="0">
                <a:latin typeface="Cambria" pitchFamily="18" charset="0"/>
              </a:rPr>
              <a:t>By changing β values, the </a:t>
            </a:r>
            <a:r>
              <a:rPr lang="en-US" sz="1600" b="1" dirty="0" smtClean="0">
                <a:solidFill>
                  <a:schemeClr val="accent1">
                    <a:lumMod val="75000"/>
                  </a:schemeClr>
                </a:solidFill>
                <a:latin typeface="Cambria" pitchFamily="18" charset="0"/>
              </a:rPr>
              <a:t>minimum P</a:t>
            </a:r>
            <a:r>
              <a:rPr lang="en-US" sz="1600" b="1" baseline="-25000" dirty="0" smtClean="0">
                <a:solidFill>
                  <a:schemeClr val="accent1">
                    <a:lumMod val="75000"/>
                  </a:schemeClr>
                </a:solidFill>
                <a:latin typeface="Cambria" pitchFamily="18" charset="0"/>
              </a:rPr>
              <a:t>p</a:t>
            </a:r>
            <a:r>
              <a:rPr lang="en-US" sz="1600" b="1" dirty="0" smtClean="0">
                <a:solidFill>
                  <a:schemeClr val="accent1">
                    <a:lumMod val="75000"/>
                  </a:schemeClr>
                </a:solidFill>
                <a:latin typeface="Cambria" pitchFamily="18" charset="0"/>
              </a:rPr>
              <a:t> </a:t>
            </a:r>
            <a:r>
              <a:rPr lang="en-US" sz="1600" dirty="0" smtClean="0">
                <a:latin typeface="Cambria" pitchFamily="18" charset="0"/>
              </a:rPr>
              <a:t>is assigned as the </a:t>
            </a:r>
            <a:r>
              <a:rPr lang="en-US" sz="1600" b="1" dirty="0" smtClean="0">
                <a:solidFill>
                  <a:schemeClr val="accent1">
                    <a:lumMod val="75000"/>
                  </a:schemeClr>
                </a:solidFill>
                <a:latin typeface="Cambria" pitchFamily="18" charset="0"/>
              </a:rPr>
              <a:t>passive earth thrust</a:t>
            </a:r>
            <a:r>
              <a:rPr lang="en-US" sz="1600" dirty="0" smtClean="0">
                <a:latin typeface="Cambria" pitchFamily="18" charset="0"/>
              </a:rPr>
              <a:t>.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Cambria" pitchFamily="18" charset="0"/>
            </a:endParaRPr>
          </a:p>
        </p:txBody>
      </p:sp>
      <p:sp>
        <p:nvSpPr>
          <p:cNvPr id="58" name="Oval 57"/>
          <p:cNvSpPr/>
          <p:nvPr/>
        </p:nvSpPr>
        <p:spPr>
          <a:xfrm>
            <a:off x="2560320" y="2432558"/>
            <a:ext cx="317017" cy="290987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9" name="Straight Arrow Connector 58"/>
          <p:cNvCxnSpPr/>
          <p:nvPr/>
        </p:nvCxnSpPr>
        <p:spPr>
          <a:xfrm>
            <a:off x="2925074" y="2617088"/>
            <a:ext cx="1664183" cy="297894"/>
          </a:xfrm>
          <a:prstGeom prst="straightConnector1">
            <a:avLst/>
          </a:prstGeom>
          <a:ln w="28575"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60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38329060"/>
              </p:ext>
            </p:extLst>
          </p:nvPr>
        </p:nvGraphicFramePr>
        <p:xfrm>
          <a:off x="877712" y="3991243"/>
          <a:ext cx="5334000" cy="102628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83" name="Equation" r:id="rId4" imgW="3733800" imgH="698500" progId="Equation.3">
                  <p:embed/>
                </p:oleObj>
              </mc:Choice>
              <mc:Fallback>
                <p:oleObj name="Equation" r:id="rId4" imgW="3733800" imgH="6985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77712" y="3991243"/>
                        <a:ext cx="5334000" cy="1026289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1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03969621"/>
              </p:ext>
            </p:extLst>
          </p:nvPr>
        </p:nvGraphicFramePr>
        <p:xfrm>
          <a:off x="2030872" y="5244096"/>
          <a:ext cx="4038600" cy="10063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84" name="Equation" r:id="rId6" imgW="2882900" imgH="698500" progId="Equation.3">
                  <p:embed/>
                </p:oleObj>
              </mc:Choice>
              <mc:Fallback>
                <p:oleObj name="Equation" r:id="rId6" imgW="2882900" imgH="6985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30872" y="5244096"/>
                        <a:ext cx="4038600" cy="100634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2" name="Rectangle 61"/>
          <p:cNvSpPr/>
          <p:nvPr/>
        </p:nvSpPr>
        <p:spPr>
          <a:xfrm>
            <a:off x="6951645" y="4278868"/>
            <a:ext cx="85151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dirty="0" smtClean="0"/>
              <a:t>(12.38)</a:t>
            </a:r>
          </a:p>
        </p:txBody>
      </p:sp>
      <p:sp>
        <p:nvSpPr>
          <p:cNvPr id="63" name="Rectangle 62"/>
          <p:cNvSpPr/>
          <p:nvPr/>
        </p:nvSpPr>
        <p:spPr>
          <a:xfrm>
            <a:off x="7010400" y="5562600"/>
            <a:ext cx="85151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dirty="0" smtClean="0"/>
              <a:t>(12.39)</a:t>
            </a:r>
          </a:p>
        </p:txBody>
      </p:sp>
      <p:sp>
        <p:nvSpPr>
          <p:cNvPr id="64" name="Oval 63"/>
          <p:cNvSpPr/>
          <p:nvPr/>
        </p:nvSpPr>
        <p:spPr>
          <a:xfrm>
            <a:off x="6485754" y="899701"/>
            <a:ext cx="304800" cy="291109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5" name="Straight Arrow Connector 64"/>
          <p:cNvCxnSpPr>
            <a:endCxn id="64" idx="5"/>
          </p:cNvCxnSpPr>
          <p:nvPr/>
        </p:nvCxnSpPr>
        <p:spPr>
          <a:xfrm flipH="1" flipV="1">
            <a:off x="6745917" y="1148178"/>
            <a:ext cx="1115998" cy="1714324"/>
          </a:xfrm>
          <a:prstGeom prst="straightConnector1">
            <a:avLst/>
          </a:prstGeom>
          <a:ln w="28575"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Text Box 52"/>
          <p:cNvSpPr txBox="1">
            <a:spLocks noChangeArrowheads="1"/>
          </p:cNvSpPr>
          <p:nvPr/>
        </p:nvSpPr>
        <p:spPr bwMode="auto">
          <a:xfrm>
            <a:off x="2899554" y="1260084"/>
            <a:ext cx="215454" cy="246220"/>
          </a:xfrm>
          <a:prstGeom prst="rect">
            <a:avLst/>
          </a:prstGeom>
          <a:solidFill>
            <a:schemeClr val="bg1"/>
          </a:solidFill>
          <a:ln w="9525" algn="ctr">
            <a:solidFill>
              <a:srgbClr val="FFFFFF">
                <a:alpha val="0"/>
              </a:srgbClr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altLang="ja-JP" sz="1000" dirty="0">
                <a:latin typeface="Times New Roman" pitchFamily="18" charset="0"/>
                <a:ea typeface="ＭＳ Ｐゴシック" pitchFamily="34" charset="-128"/>
              </a:rPr>
              <a:t>W</a:t>
            </a:r>
            <a:endParaRPr lang="en-US" altLang="ja-JP" sz="1000" baseline="-25000" dirty="0"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7620000" y="226116"/>
            <a:ext cx="12277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Chapter 12</a:t>
            </a:r>
            <a:endParaRPr lang="en-US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7109299" y="5943045"/>
            <a:ext cx="150523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End of demo. </a:t>
            </a:r>
          </a:p>
          <a:p>
            <a:r>
              <a:rPr lang="en-US" b="1" dirty="0" smtClean="0">
                <a:solidFill>
                  <a:srgbClr val="C00000"/>
                </a:solidFill>
              </a:rPr>
              <a:t>Thank you</a:t>
            </a:r>
            <a:endParaRPr lang="en-US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82245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45" presetClass="entr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path" presetSubtype="0" accel="50000" decel="50000" fill="hold" grpId="1" nodeType="click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0 -2.6625E-6 L 0.01406 -0.00046 " pathEditMode="relative" rAng="0" ptsTypes="AA">
                                      <p:cBhvr>
                                        <p:cTn id="33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9400" y="-2300"/>
                                    </p:animMotion>
                                  </p:childTnLst>
                                </p:cTn>
                              </p:par>
                              <p:par>
                                <p:cTn id="34" presetID="22" presetClass="entr" presetSubtype="4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2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00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500"/>
                            </p:stCondLst>
                            <p:childTnLst>
                              <p:par>
                                <p:cTn id="42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500"/>
                            </p:stCondLst>
                            <p:childTnLst>
                              <p:par>
                                <p:cTn id="45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6500"/>
                            </p:stCondLst>
                            <p:childTnLst>
                              <p:par>
                                <p:cTn id="48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8500"/>
                            </p:stCondLst>
                            <p:childTnLst>
                              <p:par>
                                <p:cTn id="55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0000"/>
                            </p:stCondLst>
                            <p:childTnLst>
                              <p:par>
                                <p:cTn id="59" presetID="10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12000"/>
                            </p:stCondLst>
                            <p:childTnLst>
                              <p:par>
                                <p:cTn id="63" presetID="10" presetClass="entr" presetSubtype="0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14500"/>
                            </p:stCondLst>
                            <p:childTnLst>
                              <p:par>
                                <p:cTn id="67" presetID="3" presetClass="entr" presetSubtype="1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9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16500"/>
                            </p:stCondLst>
                            <p:childTnLst>
                              <p:par>
                                <p:cTn id="71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3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17000"/>
                            </p:stCondLst>
                            <p:childTnLst>
                              <p:par>
                                <p:cTn id="75" presetID="3" presetClass="entr" presetSubtype="1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7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19000"/>
                            </p:stCondLst>
                            <p:childTnLst>
                              <p:par>
                                <p:cTn id="79" presetID="3" presetClass="entr" presetSubtype="1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1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20500"/>
                            </p:stCondLst>
                            <p:childTnLst>
                              <p:par>
                                <p:cTn id="8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5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21000"/>
                            </p:stCondLst>
                            <p:childTnLst>
                              <p:par>
                                <p:cTn id="87" presetID="3" presetClass="entr" presetSubtype="1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9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24000"/>
                            </p:stCondLst>
                            <p:childTnLst>
                              <p:par>
                                <p:cTn id="91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3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24500"/>
                            </p:stCondLst>
                            <p:childTnLst>
                              <p:par>
                                <p:cTn id="95" presetID="3" presetClass="entr" presetSubtype="1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7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26500"/>
                            </p:stCondLst>
                            <p:childTnLst>
                              <p:par>
                                <p:cTn id="9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1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27000"/>
                            </p:stCondLst>
                            <p:childTnLst>
                              <p:par>
                                <p:cTn id="103" presetID="45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2000"/>
                                        <p:tgtEl>
                                          <p:spTgt spid="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6" dur="2000" fill="hold"/>
                                        <p:tgtEl>
                                          <p:spTgt spid="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2000" fill="hold"/>
                                        <p:tgtEl>
                                          <p:spTgt spid="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31000"/>
                            </p:stCondLst>
                            <p:childTnLst>
                              <p:par>
                                <p:cTn id="109" presetID="45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2000"/>
                                        <p:tgtEl>
                                          <p:spTgt spid="6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2" dur="2000" fill="hold"/>
                                        <p:tgtEl>
                                          <p:spTgt spid="6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2000" fill="hold"/>
                                        <p:tgtEl>
                                          <p:spTgt spid="6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3" grpId="1" animBg="1"/>
      <p:bldP spid="39" grpId="0" animBg="1"/>
      <p:bldP spid="46" grpId="0" animBg="1"/>
      <p:bldP spid="47" grpId="0"/>
      <p:bldP spid="48" grpId="1"/>
      <p:bldP spid="49" grpId="0" animBg="1"/>
      <p:bldP spid="56" grpId="0" animBg="1"/>
      <p:bldP spid="57" grpId="0" animBg="1"/>
      <p:bldP spid="58" grpId="0" animBg="1"/>
      <p:bldP spid="62" grpId="0"/>
      <p:bldP spid="63" grpId="0"/>
      <p:bldP spid="64" grpId="0" animBg="1"/>
      <p:bldP spid="66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304800" y="4233565"/>
            <a:ext cx="6016583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MS Mincho" pitchFamily="49" charset="-128"/>
                <a:cs typeface="Times New Roman" pitchFamily="18" charset="0"/>
              </a:rPr>
              <a:t>During the 1964 Niigata Earthquake, Japan, with magnitude 7.5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MS Mincho" pitchFamily="49" charset="-128"/>
                <a:cs typeface="Times New Roman" pitchFamily="18" charset="0"/>
              </a:rPr>
              <a:t>Apartment buildings lost their foundation support and sank and tilted.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304800" y="4876800"/>
            <a:ext cx="6737229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MS Mincho" pitchFamily="49" charset="-128"/>
                <a:cs typeface="Times New Roman" pitchFamily="18" charset="0"/>
              </a:rPr>
              <a:t>Foundation soil is transformed into </a:t>
            </a:r>
            <a:r>
              <a:rPr kumimoji="0" lang="en-US" sz="16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MS Mincho" pitchFamily="49" charset="-128"/>
                <a:cs typeface="Times New Roman" pitchFamily="18" charset="0"/>
              </a:rPr>
              <a:t>viscous liquid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MS Mincho" pitchFamily="49" charset="-128"/>
                <a:cs typeface="Times New Roman" pitchFamily="18" charset="0"/>
              </a:rPr>
              <a:t> due to earthquake vibration. 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04800" y="5257800"/>
            <a:ext cx="17526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>
                <a:solidFill>
                  <a:srgbClr val="FF0000"/>
                </a:solidFill>
              </a:rPr>
              <a:t>Soil Liquefaction</a:t>
            </a:r>
            <a:endParaRPr lang="en-US" sz="1600" dirty="0">
              <a:solidFill>
                <a:srgbClr val="FF0000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04800" y="5638800"/>
            <a:ext cx="59436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/>
              <a:t>One of major geotechnical engineering problems during earthquakes. </a:t>
            </a:r>
          </a:p>
        </p:txBody>
      </p:sp>
      <p:sp>
        <p:nvSpPr>
          <p:cNvPr id="8" name="Rectangle 5"/>
          <p:cNvSpPr>
            <a:spLocks noChangeArrowheads="1"/>
          </p:cNvSpPr>
          <p:nvPr/>
        </p:nvSpPr>
        <p:spPr bwMode="auto">
          <a:xfrm>
            <a:off x="304800" y="6096000"/>
            <a:ext cx="3699218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MS Mincho" pitchFamily="49" charset="-128"/>
                <a:cs typeface="Times New Roman" pitchFamily="18" charset="0"/>
              </a:rPr>
              <a:t>Soil dynamics</a:t>
            </a:r>
            <a:r>
              <a:rPr kumimoji="0" lang="en-US" sz="16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MS Mincho" pitchFamily="49" charset="-128"/>
                <a:cs typeface="Times New Roman" pitchFamily="18" charset="0"/>
              </a:rPr>
              <a:t> 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MS Mincho" pitchFamily="49" charset="-128"/>
                <a:cs typeface="Times New Roman" pitchFamily="18" charset="0"/>
              </a:rPr>
              <a:t>or</a:t>
            </a:r>
            <a:r>
              <a:rPr kumimoji="0" lang="en-US" sz="16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MS Mincho" pitchFamily="49" charset="-128"/>
                <a:cs typeface="Times New Roman" pitchFamily="18" charset="0"/>
              </a:rPr>
              <a:t> </a:t>
            </a: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MS Mincho" pitchFamily="49" charset="-128"/>
                <a:cs typeface="Times New Roman" pitchFamily="18" charset="0"/>
              </a:rPr>
              <a:t>earthquake engineering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MS Mincho" pitchFamily="49" charset="-128"/>
                <a:cs typeface="Times New Roman" pitchFamily="18" charset="0"/>
              </a:rPr>
              <a:t>.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9" name="Rectangle 6"/>
          <p:cNvSpPr>
            <a:spLocks noChangeArrowheads="1"/>
          </p:cNvSpPr>
          <p:nvPr/>
        </p:nvSpPr>
        <p:spPr bwMode="auto">
          <a:xfrm>
            <a:off x="889678" y="3771900"/>
            <a:ext cx="7364644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MS Mincho" pitchFamily="49" charset="-128"/>
                <a:cs typeface="Times New Roman" pitchFamily="18" charset="0"/>
              </a:rPr>
              <a:t>Fig. 1.5 Building tilt and settlement due to liquefaction during 1964 Niigata Earthquake</a:t>
            </a:r>
          </a:p>
        </p:txBody>
      </p:sp>
      <p:pic>
        <p:nvPicPr>
          <p:cNvPr id="10" name="Picture 1" descr="Liquefaction_at_Niigat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1143000"/>
            <a:ext cx="4243388" cy="2514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8" descr="J:\EVERYONE\ISAO\Niigata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5400" y="1123949"/>
            <a:ext cx="2759676" cy="25527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1" descr="Liquefaction_at_Niigat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1122218"/>
            <a:ext cx="4243388" cy="2514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7703690" y="247953"/>
            <a:ext cx="11012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Chapter 1</a:t>
            </a:r>
            <a:endParaRPr lang="en-US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321383" y="6135329"/>
            <a:ext cx="21015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Click for next slide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3200400" y="3950698"/>
            <a:ext cx="217610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en-US" dirty="0">
                <a:solidFill>
                  <a:srgbClr val="FF0000"/>
                </a:solidFill>
                <a:ea typeface="MS Mincho" pitchFamily="49" charset="-128"/>
                <a:cs typeface="Times New Roman" pitchFamily="18" charset="0"/>
              </a:rPr>
              <a:t>(click for earthquake)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11132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45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repeatCount="2000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2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breez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4000"/>
                            </p:stCondLst>
                            <p:childTnLst>
                              <p:par>
                                <p:cTn id="2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6000"/>
                            </p:stCondLst>
                            <p:childTnLst>
                              <p:par>
                                <p:cTn id="28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6500"/>
                            </p:stCondLst>
                            <p:childTnLst>
                              <p:par>
                                <p:cTn id="32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7000"/>
                            </p:stCondLst>
                            <p:childTnLst>
                              <p:par>
                                <p:cTn id="36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7500"/>
                            </p:stCondLst>
                            <p:childTnLst>
                              <p:par>
                                <p:cTn id="40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8000"/>
                            </p:stCondLst>
                            <p:childTnLst>
                              <p:par>
                                <p:cTn id="44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8500"/>
                            </p:stCondLst>
                            <p:childTnLst>
                              <p:par>
                                <p:cTn id="48" presetID="45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20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2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/>
          <p:nvPr/>
        </p:nvSpPr>
        <p:spPr bwMode="auto">
          <a:xfrm>
            <a:off x="3293918" y="2265218"/>
            <a:ext cx="904009" cy="259773"/>
          </a:xfrm>
          <a:custGeom>
            <a:avLst/>
            <a:gdLst>
              <a:gd name="connsiteX0" fmla="*/ 363682 w 904009"/>
              <a:gd name="connsiteY0" fmla="*/ 0 h 228600"/>
              <a:gd name="connsiteX1" fmla="*/ 290946 w 904009"/>
              <a:gd name="connsiteY1" fmla="*/ 83127 h 228600"/>
              <a:gd name="connsiteX2" fmla="*/ 0 w 904009"/>
              <a:gd name="connsiteY2" fmla="*/ 83127 h 228600"/>
              <a:gd name="connsiteX3" fmla="*/ 10391 w 904009"/>
              <a:gd name="connsiteY3" fmla="*/ 228600 h 228600"/>
              <a:gd name="connsiteX4" fmla="*/ 904009 w 904009"/>
              <a:gd name="connsiteY4" fmla="*/ 228600 h 228600"/>
              <a:gd name="connsiteX5" fmla="*/ 904009 w 904009"/>
              <a:gd name="connsiteY5" fmla="*/ 83127 h 228600"/>
              <a:gd name="connsiteX6" fmla="*/ 633846 w 904009"/>
              <a:gd name="connsiteY6" fmla="*/ 83127 h 228600"/>
              <a:gd name="connsiteX7" fmla="*/ 529937 w 904009"/>
              <a:gd name="connsiteY7" fmla="*/ 10391 h 228600"/>
              <a:gd name="connsiteX8" fmla="*/ 363682 w 904009"/>
              <a:gd name="connsiteY8" fmla="*/ 0 h 22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04009" h="228600">
                <a:moveTo>
                  <a:pt x="363682" y="0"/>
                </a:moveTo>
                <a:lnTo>
                  <a:pt x="290946" y="83127"/>
                </a:lnTo>
                <a:lnTo>
                  <a:pt x="0" y="83127"/>
                </a:lnTo>
                <a:lnTo>
                  <a:pt x="10391" y="228600"/>
                </a:lnTo>
                <a:lnTo>
                  <a:pt x="904009" y="228600"/>
                </a:lnTo>
                <a:lnTo>
                  <a:pt x="904009" y="83127"/>
                </a:lnTo>
                <a:lnTo>
                  <a:pt x="633846" y="83127"/>
                </a:lnTo>
                <a:lnTo>
                  <a:pt x="529937" y="10391"/>
                </a:lnTo>
                <a:lnTo>
                  <a:pt x="363682" y="0"/>
                </a:lnTo>
                <a:close/>
              </a:path>
            </a:pathLst>
          </a:custGeom>
          <a:solidFill>
            <a:schemeClr val="tx2">
              <a:lumMod val="20000"/>
              <a:lumOff val="80000"/>
            </a:schemeClr>
          </a:solidFill>
          <a:ln w="9525" cap="flat" cmpd="sng" algn="ctr">
            <a:solidFill>
              <a:srgbClr val="DDDDDD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</a:endParaRPr>
          </a:p>
        </p:txBody>
      </p:sp>
      <p:sp>
        <p:nvSpPr>
          <p:cNvPr id="5" name="Text Box 22"/>
          <p:cNvSpPr txBox="1">
            <a:spLocks noChangeArrowheads="1"/>
          </p:cNvSpPr>
          <p:nvPr/>
        </p:nvSpPr>
        <p:spPr bwMode="auto">
          <a:xfrm>
            <a:off x="2171700" y="1392379"/>
            <a:ext cx="1143000" cy="304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en-US" altLang="ja-JP" sz="1400" dirty="0">
                <a:solidFill>
                  <a:prstClr val="black"/>
                </a:solidFill>
                <a:latin typeface="Times New Roman" pitchFamily="18" charset="0"/>
              </a:rPr>
              <a:t>Hydrometer</a:t>
            </a:r>
          </a:p>
        </p:txBody>
      </p:sp>
      <p:sp>
        <p:nvSpPr>
          <p:cNvPr id="6" name="Line 23"/>
          <p:cNvSpPr>
            <a:spLocks noChangeShapeType="1"/>
          </p:cNvSpPr>
          <p:nvPr/>
        </p:nvSpPr>
        <p:spPr bwMode="auto">
          <a:xfrm>
            <a:off x="3202654" y="1544780"/>
            <a:ext cx="559844" cy="207818"/>
          </a:xfrm>
          <a:prstGeom prst="line">
            <a:avLst/>
          </a:prstGeom>
          <a:noFill/>
          <a:ln w="9525">
            <a:solidFill>
              <a:sysClr val="windowText" lastClr="000000"/>
            </a:solidFill>
            <a:round/>
            <a:headEnd/>
            <a:tailEnd type="triangle" w="med" len="med"/>
          </a:ln>
        </p:spPr>
        <p:txBody>
          <a:bodyPr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</a:endParaRPr>
          </a:p>
        </p:txBody>
      </p:sp>
      <p:sp>
        <p:nvSpPr>
          <p:cNvPr id="7" name="Text Box 24"/>
          <p:cNvSpPr txBox="1">
            <a:spLocks noChangeArrowheads="1"/>
          </p:cNvSpPr>
          <p:nvPr/>
        </p:nvSpPr>
        <p:spPr bwMode="auto">
          <a:xfrm>
            <a:off x="1436666" y="2372591"/>
            <a:ext cx="1600200" cy="304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en-US" altLang="ja-JP" sz="1400" dirty="0">
                <a:solidFill>
                  <a:prstClr val="black"/>
                </a:solidFill>
                <a:latin typeface="Times New Roman" pitchFamily="18" charset="0"/>
              </a:rPr>
              <a:t>1000 cc Cylinder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3145971" y="1977736"/>
            <a:ext cx="1219200" cy="3124200"/>
            <a:chOff x="3260271" y="1967345"/>
            <a:chExt cx="1219200" cy="3124200"/>
          </a:xfrm>
        </p:grpSpPr>
        <p:sp>
          <p:nvSpPr>
            <p:cNvPr id="9" name="Oval 4"/>
            <p:cNvSpPr>
              <a:spLocks noChangeArrowheads="1"/>
            </p:cNvSpPr>
            <p:nvPr/>
          </p:nvSpPr>
          <p:spPr bwMode="auto">
            <a:xfrm>
              <a:off x="3260271" y="4862945"/>
              <a:ext cx="1219200" cy="228600"/>
            </a:xfrm>
            <a:prstGeom prst="ellipse">
              <a:avLst/>
            </a:prstGeom>
            <a:solidFill>
              <a:sysClr val="windowText" lastClr="000000"/>
            </a:solidFill>
            <a:ln w="9525" algn="ctr">
              <a:solidFill>
                <a:sysClr val="windowText" lastClr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ja-JP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</a:endParaRPr>
            </a:p>
          </p:txBody>
        </p:sp>
        <p:sp>
          <p:nvSpPr>
            <p:cNvPr id="10" name="Rectangle 5"/>
            <p:cNvSpPr>
              <a:spLocks noChangeArrowheads="1"/>
            </p:cNvSpPr>
            <p:nvPr/>
          </p:nvSpPr>
          <p:spPr bwMode="auto">
            <a:xfrm>
              <a:off x="3412671" y="2500745"/>
              <a:ext cx="914400" cy="2438400"/>
            </a:xfrm>
            <a:prstGeom prst="rect">
              <a:avLst/>
            </a:prstGeom>
            <a:gradFill flip="none" rotWithShape="1">
              <a:gsLst>
                <a:gs pos="0">
                  <a:schemeClr val="tx2">
                    <a:lumMod val="20000"/>
                    <a:lumOff val="80000"/>
                    <a:shade val="30000"/>
                    <a:satMod val="115000"/>
                  </a:schemeClr>
                </a:gs>
                <a:gs pos="50000">
                  <a:schemeClr val="tx2">
                    <a:lumMod val="20000"/>
                    <a:lumOff val="80000"/>
                    <a:shade val="67500"/>
                    <a:satMod val="115000"/>
                  </a:schemeClr>
                </a:gs>
                <a:gs pos="100000">
                  <a:schemeClr val="tx2">
                    <a:lumMod val="20000"/>
                    <a:lumOff val="80000"/>
                    <a:shade val="100000"/>
                    <a:satMod val="115000"/>
                  </a:schemeClr>
                </a:gs>
              </a:gsLst>
              <a:lin ang="16200000" scaled="1"/>
              <a:tileRect/>
            </a:gradFill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</a:endParaRPr>
            </a:p>
          </p:txBody>
        </p:sp>
        <p:sp>
          <p:nvSpPr>
            <p:cNvPr id="11" name="Rectangle 6"/>
            <p:cNvSpPr>
              <a:spLocks noChangeArrowheads="1"/>
            </p:cNvSpPr>
            <p:nvPr/>
          </p:nvSpPr>
          <p:spPr bwMode="auto">
            <a:xfrm>
              <a:off x="3412671" y="1967345"/>
              <a:ext cx="914400" cy="3048000"/>
            </a:xfrm>
            <a:prstGeom prst="rect">
              <a:avLst/>
            </a:prstGeom>
            <a:noFill/>
            <a:ln w="9525" algn="ctr">
              <a:solidFill>
                <a:sysClr val="windowText" lastClr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ja-JP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</a:endParaRPr>
            </a:p>
          </p:txBody>
        </p:sp>
        <p:sp>
          <p:nvSpPr>
            <p:cNvPr id="12" name="Line 7"/>
            <p:cNvSpPr>
              <a:spLocks noChangeShapeType="1"/>
            </p:cNvSpPr>
            <p:nvPr/>
          </p:nvSpPr>
          <p:spPr bwMode="auto">
            <a:xfrm>
              <a:off x="3412671" y="1967345"/>
              <a:ext cx="0" cy="2971800"/>
            </a:xfrm>
            <a:prstGeom prst="line">
              <a:avLst/>
            </a:prstGeom>
            <a:noFill/>
            <a:ln w="38100">
              <a:solidFill>
                <a:sysClr val="windowText" lastClr="000000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</a:endParaRPr>
            </a:p>
          </p:txBody>
        </p:sp>
        <p:sp>
          <p:nvSpPr>
            <p:cNvPr id="13" name="Line 8"/>
            <p:cNvSpPr>
              <a:spLocks noChangeShapeType="1"/>
            </p:cNvSpPr>
            <p:nvPr/>
          </p:nvSpPr>
          <p:spPr bwMode="auto">
            <a:xfrm>
              <a:off x="4327071" y="1967345"/>
              <a:ext cx="0" cy="2971800"/>
            </a:xfrm>
            <a:prstGeom prst="line">
              <a:avLst/>
            </a:prstGeom>
            <a:noFill/>
            <a:ln w="38100">
              <a:solidFill>
                <a:sysClr val="windowText" lastClr="000000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</a:endParaRPr>
            </a:p>
          </p:txBody>
        </p:sp>
        <p:cxnSp>
          <p:nvCxnSpPr>
            <p:cNvPr id="14" name="Straight Connector 13"/>
            <p:cNvCxnSpPr/>
            <p:nvPr/>
          </p:nvCxnSpPr>
          <p:spPr bwMode="auto">
            <a:xfrm>
              <a:off x="3412671" y="2500745"/>
              <a:ext cx="914400" cy="0"/>
            </a:xfrm>
            <a:prstGeom prst="line">
              <a:avLst/>
            </a:prstGeom>
            <a:noFill/>
            <a:ln w="9525" cap="flat" cmpd="sng" algn="ctr">
              <a:solidFill>
                <a:sysClr val="windowText" lastClr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15" name="Line 25"/>
          <p:cNvSpPr>
            <a:spLocks noChangeShapeType="1"/>
          </p:cNvSpPr>
          <p:nvPr/>
        </p:nvSpPr>
        <p:spPr bwMode="auto">
          <a:xfrm flipV="1">
            <a:off x="2819400" y="2511135"/>
            <a:ext cx="441860" cy="13855"/>
          </a:xfrm>
          <a:prstGeom prst="line">
            <a:avLst/>
          </a:prstGeom>
          <a:noFill/>
          <a:ln w="9525">
            <a:solidFill>
              <a:sysClr val="windowText" lastClr="000000"/>
            </a:solidFill>
            <a:round/>
            <a:headEnd/>
            <a:tailEnd type="triangle" w="med" len="med"/>
          </a:ln>
        </p:spPr>
        <p:txBody>
          <a:bodyPr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</a:endParaRPr>
          </a:p>
        </p:txBody>
      </p:sp>
      <p:sp>
        <p:nvSpPr>
          <p:cNvPr id="16" name="Line 26"/>
          <p:cNvSpPr>
            <a:spLocks noChangeShapeType="1"/>
          </p:cNvSpPr>
          <p:nvPr/>
        </p:nvSpPr>
        <p:spPr bwMode="auto">
          <a:xfrm flipH="1">
            <a:off x="2743200" y="2282460"/>
            <a:ext cx="918908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diamond" w="med" len="med"/>
            <a:tailEnd type="triangle" w="med" len="med"/>
          </a:ln>
        </p:spPr>
        <p:txBody>
          <a:bodyPr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</a:endParaRPr>
          </a:p>
        </p:txBody>
      </p:sp>
      <p:sp>
        <p:nvSpPr>
          <p:cNvPr id="17" name="Text Box 27"/>
          <p:cNvSpPr txBox="1">
            <a:spLocks noChangeArrowheads="1"/>
          </p:cNvSpPr>
          <p:nvPr/>
        </p:nvSpPr>
        <p:spPr bwMode="auto">
          <a:xfrm>
            <a:off x="1143000" y="2108851"/>
            <a:ext cx="1752600" cy="304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en-US" altLang="ja-JP" sz="1400" dirty="0">
                <a:solidFill>
                  <a:srgbClr val="FF0000"/>
                </a:solidFill>
                <a:latin typeface="Times New Roman" pitchFamily="18" charset="0"/>
              </a:rPr>
              <a:t>Hydrometer reading</a:t>
            </a:r>
          </a:p>
        </p:txBody>
      </p:sp>
      <p:sp>
        <p:nvSpPr>
          <p:cNvPr id="18" name="Text Box 28"/>
          <p:cNvSpPr txBox="1">
            <a:spLocks noChangeArrowheads="1"/>
          </p:cNvSpPr>
          <p:nvPr/>
        </p:nvSpPr>
        <p:spPr bwMode="auto">
          <a:xfrm>
            <a:off x="1817666" y="3408218"/>
            <a:ext cx="1001734" cy="304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en-US" altLang="ja-JP" sz="1400" dirty="0">
                <a:solidFill>
                  <a:prstClr val="black"/>
                </a:solidFill>
                <a:latin typeface="Times New Roman" pitchFamily="18" charset="0"/>
              </a:rPr>
              <a:t>Suspension</a:t>
            </a:r>
          </a:p>
        </p:txBody>
      </p:sp>
      <p:grpSp>
        <p:nvGrpSpPr>
          <p:cNvPr id="19" name="Group 18"/>
          <p:cNvGrpSpPr/>
          <p:nvPr/>
        </p:nvGrpSpPr>
        <p:grpSpPr>
          <a:xfrm>
            <a:off x="2438400" y="4998027"/>
            <a:ext cx="2590800" cy="457200"/>
            <a:chOff x="2574471" y="5015345"/>
            <a:chExt cx="2590800" cy="457200"/>
          </a:xfrm>
        </p:grpSpPr>
        <p:sp>
          <p:nvSpPr>
            <p:cNvPr id="20" name="Rectangle 21" descr="Light upward diagonal"/>
            <p:cNvSpPr>
              <a:spLocks noChangeArrowheads="1"/>
            </p:cNvSpPr>
            <p:nvPr/>
          </p:nvSpPr>
          <p:spPr bwMode="auto">
            <a:xfrm>
              <a:off x="2574471" y="5015345"/>
              <a:ext cx="2590800" cy="457200"/>
            </a:xfrm>
            <a:prstGeom prst="rect">
              <a:avLst/>
            </a:prstGeom>
            <a:pattFill prst="ltUpDiag">
              <a:fgClr>
                <a:sysClr val="windowText" lastClr="000000"/>
              </a:fgClr>
              <a:bgClr>
                <a:sysClr val="window" lastClr="FFFFFF"/>
              </a:bgClr>
            </a:pattFill>
            <a:ln w="9525" algn="ctr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ja-JP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</a:endParaRPr>
            </a:p>
          </p:txBody>
        </p:sp>
        <p:sp>
          <p:nvSpPr>
            <p:cNvPr id="21" name="Line 32"/>
            <p:cNvSpPr>
              <a:spLocks noChangeShapeType="1"/>
            </p:cNvSpPr>
            <p:nvPr/>
          </p:nvSpPr>
          <p:spPr bwMode="auto">
            <a:xfrm>
              <a:off x="2574471" y="5015345"/>
              <a:ext cx="2590800" cy="0"/>
            </a:xfrm>
            <a:prstGeom prst="line">
              <a:avLst/>
            </a:prstGeom>
            <a:noFill/>
            <a:ln w="28575">
              <a:solidFill>
                <a:sysClr val="windowText" lastClr="000000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</a:endParaRPr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3511296" y="1274618"/>
            <a:ext cx="457200" cy="2667000"/>
            <a:chOff x="3641271" y="1409700"/>
            <a:chExt cx="457200" cy="2667000"/>
          </a:xfrm>
        </p:grpSpPr>
        <p:sp>
          <p:nvSpPr>
            <p:cNvPr id="23" name="Freeform 11"/>
            <p:cNvSpPr>
              <a:spLocks/>
            </p:cNvSpPr>
            <p:nvPr/>
          </p:nvSpPr>
          <p:spPr bwMode="auto">
            <a:xfrm>
              <a:off x="3641271" y="1409700"/>
              <a:ext cx="228600" cy="2667000"/>
            </a:xfrm>
            <a:custGeom>
              <a:avLst/>
              <a:gdLst>
                <a:gd name="T0" fmla="*/ 2147483647 w 144"/>
                <a:gd name="T1" fmla="*/ 0 h 1680"/>
                <a:gd name="T2" fmla="*/ 2147483647 w 144"/>
                <a:gd name="T3" fmla="*/ 2147483647 h 1680"/>
                <a:gd name="T4" fmla="*/ 0 w 144"/>
                <a:gd name="T5" fmla="*/ 2147483647 h 1680"/>
                <a:gd name="T6" fmla="*/ 0 w 144"/>
                <a:gd name="T7" fmla="*/ 2147483647 h 1680"/>
                <a:gd name="T8" fmla="*/ 2147483647 w 144"/>
                <a:gd name="T9" fmla="*/ 2147483647 h 168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44"/>
                <a:gd name="T16" fmla="*/ 0 h 1680"/>
                <a:gd name="T17" fmla="*/ 144 w 144"/>
                <a:gd name="T18" fmla="*/ 1680 h 168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44" h="1680">
                  <a:moveTo>
                    <a:pt x="96" y="0"/>
                  </a:moveTo>
                  <a:lnTo>
                    <a:pt x="96" y="1152"/>
                  </a:lnTo>
                  <a:lnTo>
                    <a:pt x="0" y="1392"/>
                  </a:lnTo>
                  <a:lnTo>
                    <a:pt x="0" y="1440"/>
                  </a:lnTo>
                  <a:lnTo>
                    <a:pt x="144" y="1680"/>
                  </a:lnTo>
                </a:path>
              </a:pathLst>
            </a:custGeom>
            <a:noFill/>
            <a:ln w="28575">
              <a:solidFill>
                <a:sysClr val="windowText" lastClr="000000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</a:endParaRPr>
            </a:p>
          </p:txBody>
        </p:sp>
        <p:sp>
          <p:nvSpPr>
            <p:cNvPr id="24" name="Freeform 12"/>
            <p:cNvSpPr>
              <a:spLocks/>
            </p:cNvSpPr>
            <p:nvPr/>
          </p:nvSpPr>
          <p:spPr bwMode="auto">
            <a:xfrm flipH="1">
              <a:off x="3869871" y="1409700"/>
              <a:ext cx="228600" cy="2667000"/>
            </a:xfrm>
            <a:custGeom>
              <a:avLst/>
              <a:gdLst>
                <a:gd name="T0" fmla="*/ 2147483647 w 144"/>
                <a:gd name="T1" fmla="*/ 0 h 1680"/>
                <a:gd name="T2" fmla="*/ 2147483647 w 144"/>
                <a:gd name="T3" fmla="*/ 2147483647 h 1680"/>
                <a:gd name="T4" fmla="*/ 0 w 144"/>
                <a:gd name="T5" fmla="*/ 2147483647 h 1680"/>
                <a:gd name="T6" fmla="*/ 0 w 144"/>
                <a:gd name="T7" fmla="*/ 2147483647 h 1680"/>
                <a:gd name="T8" fmla="*/ 2147483647 w 144"/>
                <a:gd name="T9" fmla="*/ 2147483647 h 168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44"/>
                <a:gd name="T16" fmla="*/ 0 h 1680"/>
                <a:gd name="T17" fmla="*/ 144 w 144"/>
                <a:gd name="T18" fmla="*/ 1680 h 168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44" h="1680">
                  <a:moveTo>
                    <a:pt x="96" y="0"/>
                  </a:moveTo>
                  <a:lnTo>
                    <a:pt x="96" y="1152"/>
                  </a:lnTo>
                  <a:lnTo>
                    <a:pt x="0" y="1392"/>
                  </a:lnTo>
                  <a:lnTo>
                    <a:pt x="0" y="1440"/>
                  </a:lnTo>
                  <a:lnTo>
                    <a:pt x="144" y="1680"/>
                  </a:lnTo>
                </a:path>
              </a:pathLst>
            </a:custGeom>
            <a:noFill/>
            <a:ln w="28575">
              <a:solidFill>
                <a:sysClr val="windowText" lastClr="000000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</a:endParaRPr>
            </a:p>
          </p:txBody>
        </p:sp>
        <p:sp>
          <p:nvSpPr>
            <p:cNvPr id="25" name="Line 13"/>
            <p:cNvSpPr>
              <a:spLocks noChangeShapeType="1"/>
            </p:cNvSpPr>
            <p:nvPr/>
          </p:nvSpPr>
          <p:spPr bwMode="auto">
            <a:xfrm>
              <a:off x="3793671" y="1409700"/>
              <a:ext cx="152400" cy="0"/>
            </a:xfrm>
            <a:prstGeom prst="line">
              <a:avLst/>
            </a:prstGeom>
            <a:noFill/>
            <a:ln w="28575">
              <a:solidFill>
                <a:sysClr val="windowText" lastClr="000000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</a:endParaRPr>
            </a:p>
          </p:txBody>
        </p:sp>
        <p:sp>
          <p:nvSpPr>
            <p:cNvPr id="26" name="Line 14"/>
            <p:cNvSpPr>
              <a:spLocks noChangeShapeType="1"/>
            </p:cNvSpPr>
            <p:nvPr/>
          </p:nvSpPr>
          <p:spPr bwMode="auto">
            <a:xfrm>
              <a:off x="3793671" y="1790700"/>
              <a:ext cx="152400" cy="0"/>
            </a:xfrm>
            <a:prstGeom prst="line">
              <a:avLst/>
            </a:prstGeom>
            <a:noFill/>
            <a:ln w="9525">
              <a:solidFill>
                <a:sysClr val="windowText" lastClr="000000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</a:endParaRPr>
            </a:p>
          </p:txBody>
        </p:sp>
        <p:sp>
          <p:nvSpPr>
            <p:cNvPr id="27" name="Line 16"/>
            <p:cNvSpPr>
              <a:spLocks noChangeShapeType="1"/>
            </p:cNvSpPr>
            <p:nvPr/>
          </p:nvSpPr>
          <p:spPr bwMode="auto">
            <a:xfrm>
              <a:off x="3793671" y="2019300"/>
              <a:ext cx="152400" cy="0"/>
            </a:xfrm>
            <a:prstGeom prst="line">
              <a:avLst/>
            </a:prstGeom>
            <a:noFill/>
            <a:ln w="9525">
              <a:solidFill>
                <a:sysClr val="windowText" lastClr="000000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</a:endParaRPr>
            </a:p>
          </p:txBody>
        </p:sp>
        <p:sp>
          <p:nvSpPr>
            <p:cNvPr id="28" name="Line 17"/>
            <p:cNvSpPr>
              <a:spLocks noChangeShapeType="1"/>
            </p:cNvSpPr>
            <p:nvPr/>
          </p:nvSpPr>
          <p:spPr bwMode="auto">
            <a:xfrm>
              <a:off x="3793671" y="2247900"/>
              <a:ext cx="152400" cy="0"/>
            </a:xfrm>
            <a:prstGeom prst="line">
              <a:avLst/>
            </a:prstGeom>
            <a:noFill/>
            <a:ln w="9525">
              <a:solidFill>
                <a:sysClr val="windowText" lastClr="000000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</a:endParaRPr>
            </a:p>
          </p:txBody>
        </p:sp>
        <p:sp>
          <p:nvSpPr>
            <p:cNvPr id="29" name="Line 18"/>
            <p:cNvSpPr>
              <a:spLocks noChangeShapeType="1"/>
            </p:cNvSpPr>
            <p:nvPr/>
          </p:nvSpPr>
          <p:spPr bwMode="auto">
            <a:xfrm>
              <a:off x="3793671" y="2476500"/>
              <a:ext cx="152400" cy="0"/>
            </a:xfrm>
            <a:prstGeom prst="line">
              <a:avLst/>
            </a:prstGeom>
            <a:noFill/>
            <a:ln w="9525">
              <a:solidFill>
                <a:sysClr val="windowText" lastClr="000000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</a:endParaRPr>
            </a:p>
          </p:txBody>
        </p:sp>
        <p:sp>
          <p:nvSpPr>
            <p:cNvPr id="30" name="Line 19"/>
            <p:cNvSpPr>
              <a:spLocks noChangeShapeType="1"/>
            </p:cNvSpPr>
            <p:nvPr/>
          </p:nvSpPr>
          <p:spPr bwMode="auto">
            <a:xfrm>
              <a:off x="3793671" y="2705100"/>
              <a:ext cx="152400" cy="0"/>
            </a:xfrm>
            <a:prstGeom prst="line">
              <a:avLst/>
            </a:prstGeom>
            <a:noFill/>
            <a:ln w="9525">
              <a:solidFill>
                <a:sysClr val="windowText" lastClr="000000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</a:endParaRPr>
            </a:p>
          </p:txBody>
        </p:sp>
        <p:sp>
          <p:nvSpPr>
            <p:cNvPr id="31" name="Line 20"/>
            <p:cNvSpPr>
              <a:spLocks noChangeShapeType="1"/>
            </p:cNvSpPr>
            <p:nvPr/>
          </p:nvSpPr>
          <p:spPr bwMode="auto">
            <a:xfrm>
              <a:off x="3793671" y="3009900"/>
              <a:ext cx="152400" cy="0"/>
            </a:xfrm>
            <a:prstGeom prst="line">
              <a:avLst/>
            </a:prstGeom>
            <a:noFill/>
            <a:ln w="9525">
              <a:solidFill>
                <a:sysClr val="windowText" lastClr="000000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</a:endParaRPr>
            </a:p>
          </p:txBody>
        </p:sp>
        <p:sp>
          <p:nvSpPr>
            <p:cNvPr id="32" name="Freeform 31" descr="Trellis"/>
            <p:cNvSpPr>
              <a:spLocks/>
            </p:cNvSpPr>
            <p:nvPr/>
          </p:nvSpPr>
          <p:spPr bwMode="auto">
            <a:xfrm>
              <a:off x="3641271" y="3619500"/>
              <a:ext cx="457200" cy="457200"/>
            </a:xfrm>
            <a:custGeom>
              <a:avLst/>
              <a:gdLst>
                <a:gd name="T0" fmla="*/ 0 w 288"/>
                <a:gd name="T1" fmla="*/ 0 h 288"/>
                <a:gd name="T2" fmla="*/ 0 w 288"/>
                <a:gd name="T3" fmla="*/ 2147483647 h 288"/>
                <a:gd name="T4" fmla="*/ 2147483647 w 288"/>
                <a:gd name="T5" fmla="*/ 2147483647 h 288"/>
                <a:gd name="T6" fmla="*/ 2147483647 w 288"/>
                <a:gd name="T7" fmla="*/ 2147483647 h 288"/>
                <a:gd name="T8" fmla="*/ 2147483647 w 288"/>
                <a:gd name="T9" fmla="*/ 0 h 288"/>
                <a:gd name="T10" fmla="*/ 0 w 288"/>
                <a:gd name="T11" fmla="*/ 0 h 28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88"/>
                <a:gd name="T19" fmla="*/ 0 h 288"/>
                <a:gd name="T20" fmla="*/ 288 w 288"/>
                <a:gd name="T21" fmla="*/ 288 h 28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88" h="288">
                  <a:moveTo>
                    <a:pt x="0" y="0"/>
                  </a:moveTo>
                  <a:lnTo>
                    <a:pt x="0" y="48"/>
                  </a:lnTo>
                  <a:lnTo>
                    <a:pt x="144" y="288"/>
                  </a:lnTo>
                  <a:lnTo>
                    <a:pt x="288" y="48"/>
                  </a:lnTo>
                  <a:lnTo>
                    <a:pt x="288" y="0"/>
                  </a:lnTo>
                  <a:lnTo>
                    <a:pt x="0" y="0"/>
                  </a:lnTo>
                  <a:close/>
                </a:path>
              </a:pathLst>
            </a:custGeom>
            <a:pattFill prst="trellis">
              <a:fgClr>
                <a:sysClr val="windowText" lastClr="000000"/>
              </a:fgClr>
              <a:bgClr>
                <a:sysClr val="window" lastClr="FFFFFF"/>
              </a:bgClr>
            </a:pattFill>
            <a:ln w="9525">
              <a:solidFill>
                <a:sysClr val="windowText" lastClr="000000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</a:endParaRPr>
            </a:p>
          </p:txBody>
        </p:sp>
      </p:grpSp>
      <p:sp>
        <p:nvSpPr>
          <p:cNvPr id="33" name="Freeform 10"/>
          <p:cNvSpPr>
            <a:spLocks/>
          </p:cNvSpPr>
          <p:nvPr/>
        </p:nvSpPr>
        <p:spPr bwMode="auto">
          <a:xfrm>
            <a:off x="3273552" y="2303317"/>
            <a:ext cx="381000" cy="76200"/>
          </a:xfrm>
          <a:custGeom>
            <a:avLst/>
            <a:gdLst>
              <a:gd name="T0" fmla="*/ 0 w 240"/>
              <a:gd name="T1" fmla="*/ 2147483647 h 48"/>
              <a:gd name="T2" fmla="*/ 2147483647 w 240"/>
              <a:gd name="T3" fmla="*/ 2147483647 h 48"/>
              <a:gd name="T4" fmla="*/ 2147483647 w 240"/>
              <a:gd name="T5" fmla="*/ 0 h 48"/>
              <a:gd name="T6" fmla="*/ 0 60000 65536"/>
              <a:gd name="T7" fmla="*/ 0 60000 65536"/>
              <a:gd name="T8" fmla="*/ 0 60000 65536"/>
              <a:gd name="T9" fmla="*/ 0 w 240"/>
              <a:gd name="T10" fmla="*/ 0 h 48"/>
              <a:gd name="T11" fmla="*/ 240 w 240"/>
              <a:gd name="T12" fmla="*/ 48 h 4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40" h="48">
                <a:moveTo>
                  <a:pt x="0" y="48"/>
                </a:moveTo>
                <a:lnTo>
                  <a:pt x="192" y="48"/>
                </a:lnTo>
                <a:lnTo>
                  <a:pt x="240" y="0"/>
                </a:lnTo>
              </a:path>
            </a:pathLst>
          </a:custGeom>
          <a:noFill/>
          <a:ln w="9525">
            <a:solidFill>
              <a:sysClr val="windowText" lastClr="000000"/>
            </a:solidFill>
            <a:round/>
            <a:headEnd/>
            <a:tailEnd/>
          </a:ln>
        </p:spPr>
        <p:txBody>
          <a:bodyPr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</a:endParaRPr>
          </a:p>
        </p:txBody>
      </p:sp>
      <p:sp>
        <p:nvSpPr>
          <p:cNvPr id="34" name="Freeform 9"/>
          <p:cNvSpPr>
            <a:spLocks/>
          </p:cNvSpPr>
          <p:nvPr/>
        </p:nvSpPr>
        <p:spPr bwMode="auto">
          <a:xfrm flipH="1">
            <a:off x="3849089" y="2303317"/>
            <a:ext cx="381000" cy="76200"/>
          </a:xfrm>
          <a:custGeom>
            <a:avLst/>
            <a:gdLst>
              <a:gd name="T0" fmla="*/ 0 w 240"/>
              <a:gd name="T1" fmla="*/ 2147483647 h 48"/>
              <a:gd name="T2" fmla="*/ 2147483647 w 240"/>
              <a:gd name="T3" fmla="*/ 2147483647 h 48"/>
              <a:gd name="T4" fmla="*/ 2147483647 w 240"/>
              <a:gd name="T5" fmla="*/ 0 h 48"/>
              <a:gd name="T6" fmla="*/ 0 60000 65536"/>
              <a:gd name="T7" fmla="*/ 0 60000 65536"/>
              <a:gd name="T8" fmla="*/ 0 60000 65536"/>
              <a:gd name="T9" fmla="*/ 0 w 240"/>
              <a:gd name="T10" fmla="*/ 0 h 48"/>
              <a:gd name="T11" fmla="*/ 240 w 240"/>
              <a:gd name="T12" fmla="*/ 48 h 4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40" h="48">
                <a:moveTo>
                  <a:pt x="0" y="48"/>
                </a:moveTo>
                <a:lnTo>
                  <a:pt x="192" y="48"/>
                </a:lnTo>
                <a:lnTo>
                  <a:pt x="240" y="0"/>
                </a:lnTo>
              </a:path>
            </a:pathLst>
          </a:custGeom>
          <a:noFill/>
          <a:ln w="9525">
            <a:solidFill>
              <a:sysClr val="windowText" lastClr="000000"/>
            </a:solidFill>
            <a:round/>
            <a:headEnd/>
            <a:tailEnd/>
          </a:ln>
        </p:spPr>
        <p:txBody>
          <a:bodyPr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</a:endParaRPr>
          </a:p>
        </p:txBody>
      </p:sp>
      <p:sp>
        <p:nvSpPr>
          <p:cNvPr id="35" name="Line 23"/>
          <p:cNvSpPr>
            <a:spLocks noChangeShapeType="1"/>
          </p:cNvSpPr>
          <p:nvPr/>
        </p:nvSpPr>
        <p:spPr bwMode="auto">
          <a:xfrm>
            <a:off x="2819400" y="3616036"/>
            <a:ext cx="806196" cy="498764"/>
          </a:xfrm>
          <a:prstGeom prst="line">
            <a:avLst/>
          </a:prstGeom>
          <a:noFill/>
          <a:ln w="9525">
            <a:solidFill>
              <a:sysClr val="windowText" lastClr="000000"/>
            </a:solidFill>
            <a:round/>
            <a:headEnd/>
            <a:tailEnd type="triangle" w="med" len="med"/>
          </a:ln>
        </p:spPr>
        <p:txBody>
          <a:bodyPr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</a:endParaRPr>
          </a:p>
        </p:txBody>
      </p:sp>
      <p:cxnSp>
        <p:nvCxnSpPr>
          <p:cNvPr id="36" name="Straight Connector 35"/>
          <p:cNvCxnSpPr/>
          <p:nvPr/>
        </p:nvCxnSpPr>
        <p:spPr bwMode="auto">
          <a:xfrm>
            <a:off x="3662108" y="2276856"/>
            <a:ext cx="152400" cy="0"/>
          </a:xfrm>
          <a:prstGeom prst="line">
            <a:avLst/>
          </a:prstGeom>
          <a:noFill/>
          <a:ln w="9525" cap="flat" cmpd="sng" algn="ctr">
            <a:solidFill>
              <a:sysClr val="windowText" lastClr="0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7" name="Rectangle 36"/>
          <p:cNvSpPr/>
          <p:nvPr/>
        </p:nvSpPr>
        <p:spPr>
          <a:xfrm>
            <a:off x="1162519" y="597932"/>
            <a:ext cx="2877070" cy="46166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r>
              <a:rPr lang="en-US" sz="2400" b="1" dirty="0" smtClean="0"/>
              <a:t>Hydrometer analysis</a:t>
            </a:r>
            <a:r>
              <a:rPr lang="en-US" sz="2400" dirty="0" smtClean="0"/>
              <a:t> </a:t>
            </a:r>
            <a:endParaRPr lang="en-US" sz="2400" dirty="0"/>
          </a:p>
        </p:txBody>
      </p:sp>
      <p:sp>
        <p:nvSpPr>
          <p:cNvPr id="38" name="Rectangle 1"/>
          <p:cNvSpPr>
            <a:spLocks noChangeArrowheads="1"/>
          </p:cNvSpPr>
          <p:nvPr/>
        </p:nvSpPr>
        <p:spPr bwMode="auto">
          <a:xfrm>
            <a:off x="2366578" y="5669577"/>
            <a:ext cx="2594236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  <a:tab pos="1981200" algn="l"/>
                <a:tab pos="2514600" algn="l"/>
                <a:tab pos="2590800" algn="l"/>
              </a:tabLst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MS Mincho" pitchFamily="49" charset="-128"/>
                <a:cs typeface="Tahoma" pitchFamily="34" charset="0"/>
              </a:rPr>
              <a:t>Fig. 2.10 Hydrometer test setup</a:t>
            </a:r>
          </a:p>
        </p:txBody>
      </p:sp>
      <p:sp>
        <p:nvSpPr>
          <p:cNvPr id="39" name="Rectangle 38"/>
          <p:cNvSpPr/>
          <p:nvPr/>
        </p:nvSpPr>
        <p:spPr>
          <a:xfrm>
            <a:off x="4960814" y="990600"/>
            <a:ext cx="359592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indent="76200" fontAlgn="base">
              <a:spcBef>
                <a:spcPct val="0"/>
              </a:spcBef>
              <a:spcAft>
                <a:spcPct val="0"/>
              </a:spcAft>
              <a:tabLst>
                <a:tab pos="112713" algn="l"/>
              </a:tabLst>
            </a:pPr>
            <a:r>
              <a:rPr lang="en-US" sz="1400" dirty="0" smtClean="0">
                <a:latin typeface="Cambria" pitchFamily="18" charset="0"/>
                <a:ea typeface="MS Mincho" pitchFamily="49" charset="-128"/>
                <a:cs typeface="Times New Roman" pitchFamily="18" charset="0"/>
              </a:rPr>
              <a:t>Table 2.3 Example of hydrometer test result</a:t>
            </a:r>
            <a:endParaRPr lang="en-US" sz="1400" dirty="0" smtClean="0">
              <a:latin typeface="Arial" pitchFamily="34" charset="0"/>
            </a:endParaRPr>
          </a:p>
        </p:txBody>
      </p:sp>
      <p:graphicFrame>
        <p:nvGraphicFramePr>
          <p:cNvPr id="40" name="Table 3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52739408"/>
              </p:ext>
            </p:extLst>
          </p:nvPr>
        </p:nvGraphicFramePr>
        <p:xfrm>
          <a:off x="5562600" y="1441518"/>
          <a:ext cx="2707005" cy="3627120"/>
        </p:xfrm>
        <a:graphic>
          <a:graphicData uri="http://schemas.openxmlformats.org/drawingml/2006/table">
            <a:tbl>
              <a:tblPr/>
              <a:tblGrid>
                <a:gridCol w="1113211"/>
                <a:gridCol w="715144"/>
                <a:gridCol w="878650"/>
              </a:tblGrid>
              <a:tr h="204788">
                <a:tc>
                  <a:txBody>
                    <a:bodyPr/>
                    <a:lstStyle/>
                    <a:p>
                      <a:pPr marL="0" marR="0" indent="-106045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latin typeface="Cambria"/>
                          <a:ea typeface="MS Mincho"/>
                          <a:cs typeface="Times New Roman"/>
                        </a:rPr>
                        <a:t>      A</a:t>
                      </a:r>
                      <a:endParaRPr lang="en-US" sz="1400" dirty="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-106045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Cambria"/>
                          <a:ea typeface="MS Mincho"/>
                          <a:cs typeface="Times New Roman"/>
                        </a:rPr>
                        <a:t>     B</a:t>
                      </a:r>
                      <a:endParaRPr lang="en-US" sz="14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-106045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Cambria"/>
                          <a:ea typeface="MS Mincho"/>
                          <a:cs typeface="Times New Roman"/>
                        </a:rPr>
                        <a:t>  C</a:t>
                      </a:r>
                      <a:endParaRPr lang="en-US" sz="14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14363">
                <a:tc>
                  <a:txBody>
                    <a:bodyPr/>
                    <a:lstStyle/>
                    <a:p>
                      <a:pPr marL="0" marR="0" indent="-106045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smtClean="0">
                          <a:latin typeface="Cambria"/>
                          <a:ea typeface="MS Mincho"/>
                          <a:cs typeface="Times New Roman"/>
                        </a:rPr>
                        <a:t>     Particle Dia.</a:t>
                      </a:r>
                      <a:endParaRPr lang="en-US" sz="1400" smtClean="0">
                        <a:latin typeface="Times New Roman"/>
                        <a:ea typeface="MS Mincho"/>
                        <a:cs typeface="Times New Roman"/>
                      </a:endParaRPr>
                    </a:p>
                    <a:p>
                      <a:pPr marL="0" marR="0" indent="-106045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smtClean="0">
                          <a:latin typeface="Cambria"/>
                          <a:ea typeface="MS Mincho"/>
                          <a:cs typeface="Times New Roman"/>
                        </a:rPr>
                        <a:t>     D,  mm</a:t>
                      </a:r>
                      <a:endParaRPr lang="en-US" sz="14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-106045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Cambria"/>
                          <a:ea typeface="MS Mincho"/>
                          <a:cs typeface="Times New Roman"/>
                        </a:rPr>
                        <a:t>     % finer</a:t>
                      </a:r>
                      <a:endParaRPr lang="en-US" sz="14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-106045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Cambria"/>
                          <a:ea typeface="MS Mincho"/>
                          <a:cs typeface="Times New Roman"/>
                        </a:rPr>
                        <a:t>     Modified</a:t>
                      </a:r>
                      <a:endParaRPr lang="en-US" sz="1400" dirty="0">
                        <a:latin typeface="Times New Roman"/>
                        <a:ea typeface="MS Mincho"/>
                        <a:cs typeface="Times New Roman"/>
                      </a:endParaRPr>
                    </a:p>
                    <a:p>
                      <a:pPr marL="0" marR="0" indent="-106045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Cambria"/>
                          <a:ea typeface="MS Mincho"/>
                          <a:cs typeface="Times New Roman"/>
                        </a:rPr>
                        <a:t>    %  finer</a:t>
                      </a:r>
                      <a:endParaRPr lang="en-US" sz="1400" dirty="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4788">
                <a:tc>
                  <a:txBody>
                    <a:bodyPr/>
                    <a:lstStyle/>
                    <a:p>
                      <a:pPr marL="0" marR="0" indent="-106045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smtClean="0">
                          <a:latin typeface="Cambria"/>
                          <a:ea typeface="MS Mincho"/>
                          <a:cs typeface="Times New Roman"/>
                        </a:rPr>
                        <a:t>     0.066</a:t>
                      </a:r>
                      <a:endParaRPr lang="en-US" sz="14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-106045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Cambria"/>
                          <a:ea typeface="MS Mincho"/>
                          <a:cs typeface="Times New Roman"/>
                        </a:rPr>
                        <a:t>      84.5</a:t>
                      </a:r>
                      <a:endParaRPr lang="en-US" sz="14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-106045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Cambria"/>
                          <a:ea typeface="MS Mincho"/>
                          <a:cs typeface="Times New Roman"/>
                        </a:rPr>
                        <a:t>  45.7</a:t>
                      </a:r>
                      <a:endParaRPr lang="en-US" sz="1400" dirty="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4788">
                <a:tc>
                  <a:txBody>
                    <a:bodyPr/>
                    <a:lstStyle/>
                    <a:p>
                      <a:pPr marL="0" marR="0" indent="-106045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smtClean="0">
                          <a:latin typeface="Cambria"/>
                          <a:ea typeface="MS Mincho"/>
                          <a:cs typeface="Times New Roman"/>
                        </a:rPr>
                        <a:t>     0.045</a:t>
                      </a:r>
                      <a:endParaRPr lang="en-US" sz="14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-106045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Cambria"/>
                          <a:ea typeface="MS Mincho"/>
                          <a:cs typeface="Times New Roman"/>
                        </a:rPr>
                        <a:t>     74.3</a:t>
                      </a:r>
                      <a:endParaRPr lang="en-US" sz="14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-106045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12395" algn="l"/>
                        </a:tabLst>
                      </a:pPr>
                      <a:r>
                        <a:rPr lang="en-US" sz="1400" dirty="0">
                          <a:latin typeface="Cambria"/>
                          <a:ea typeface="MS Mincho"/>
                          <a:cs typeface="Times New Roman"/>
                        </a:rPr>
                        <a:t>  40.2</a:t>
                      </a:r>
                      <a:endParaRPr lang="en-US" sz="1400" dirty="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4788">
                <a:tc>
                  <a:txBody>
                    <a:bodyPr/>
                    <a:lstStyle/>
                    <a:p>
                      <a:pPr marL="0" marR="0" indent="-106045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smtClean="0">
                          <a:latin typeface="Cambria"/>
                          <a:ea typeface="MS Mincho"/>
                          <a:cs typeface="Times New Roman"/>
                        </a:rPr>
                        <a:t>     0.036</a:t>
                      </a:r>
                      <a:endParaRPr lang="en-US" sz="14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-106045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Cambria"/>
                          <a:ea typeface="MS Mincho"/>
                          <a:cs typeface="Times New Roman"/>
                        </a:rPr>
                        <a:t>     68.3</a:t>
                      </a:r>
                      <a:endParaRPr lang="en-US" sz="14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-106045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Cambria"/>
                          <a:ea typeface="MS Mincho"/>
                          <a:cs typeface="Times New Roman"/>
                        </a:rPr>
                        <a:t>  37.0</a:t>
                      </a:r>
                      <a:endParaRPr lang="en-US" sz="14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4788">
                <a:tc>
                  <a:txBody>
                    <a:bodyPr/>
                    <a:lstStyle/>
                    <a:p>
                      <a:pPr marL="0" marR="0" indent="-106045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smtClean="0">
                          <a:latin typeface="Cambria"/>
                          <a:ea typeface="MS Mincho"/>
                          <a:cs typeface="Times New Roman"/>
                        </a:rPr>
                        <a:t>     0.025</a:t>
                      </a:r>
                      <a:endParaRPr lang="en-US" sz="14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-106045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Cambria"/>
                          <a:ea typeface="MS Mincho"/>
                          <a:cs typeface="Times New Roman"/>
                        </a:rPr>
                        <a:t>     58.2</a:t>
                      </a:r>
                      <a:endParaRPr lang="en-US" sz="14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-106045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Cambria"/>
                          <a:ea typeface="MS Mincho"/>
                          <a:cs typeface="Times New Roman"/>
                        </a:rPr>
                        <a:t>  31.5</a:t>
                      </a:r>
                      <a:endParaRPr lang="en-US" sz="14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4788">
                <a:tc>
                  <a:txBody>
                    <a:bodyPr/>
                    <a:lstStyle/>
                    <a:p>
                      <a:pPr marL="0" marR="0" indent="-106045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smtClean="0">
                          <a:latin typeface="Cambria"/>
                          <a:ea typeface="MS Mincho"/>
                          <a:cs typeface="Times New Roman"/>
                        </a:rPr>
                        <a:t>     0.015</a:t>
                      </a:r>
                      <a:endParaRPr lang="en-US" sz="14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-106045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Cambria"/>
                          <a:ea typeface="MS Mincho"/>
                          <a:cs typeface="Times New Roman"/>
                        </a:rPr>
                        <a:t>     48.4</a:t>
                      </a:r>
                      <a:endParaRPr lang="en-US" sz="14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-106045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Cambria"/>
                          <a:ea typeface="MS Mincho"/>
                          <a:cs typeface="Times New Roman"/>
                        </a:rPr>
                        <a:t>  26.2</a:t>
                      </a:r>
                      <a:endParaRPr lang="en-US" sz="14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4788">
                <a:tc>
                  <a:txBody>
                    <a:bodyPr/>
                    <a:lstStyle/>
                    <a:p>
                      <a:pPr marL="0" marR="0" indent="-106045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smtClean="0">
                          <a:latin typeface="Cambria"/>
                          <a:ea typeface="MS Mincho"/>
                          <a:cs typeface="Times New Roman"/>
                        </a:rPr>
                        <a:t>     0.011</a:t>
                      </a:r>
                      <a:endParaRPr lang="en-US" sz="14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-106045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Cambria"/>
                          <a:ea typeface="MS Mincho"/>
                          <a:cs typeface="Times New Roman"/>
                        </a:rPr>
                        <a:t>     42.3</a:t>
                      </a:r>
                      <a:endParaRPr lang="en-US" sz="14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-106045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Cambria"/>
                          <a:ea typeface="MS Mincho"/>
                          <a:cs typeface="Times New Roman"/>
                        </a:rPr>
                        <a:t>  22.9</a:t>
                      </a:r>
                      <a:endParaRPr lang="en-US" sz="14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4788">
                <a:tc>
                  <a:txBody>
                    <a:bodyPr/>
                    <a:lstStyle/>
                    <a:p>
                      <a:pPr marL="0" marR="0" indent="-106045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smtClean="0">
                          <a:latin typeface="Cambria"/>
                          <a:ea typeface="MS Mincho"/>
                          <a:cs typeface="Times New Roman"/>
                        </a:rPr>
                        <a:t>     0.007</a:t>
                      </a:r>
                      <a:endParaRPr lang="en-US" sz="14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-106045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Cambria"/>
                          <a:ea typeface="MS Mincho"/>
                          <a:cs typeface="Times New Roman"/>
                        </a:rPr>
                        <a:t>     34.6</a:t>
                      </a:r>
                      <a:endParaRPr lang="en-US" sz="14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-106045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Cambria"/>
                          <a:ea typeface="MS Mincho"/>
                          <a:cs typeface="Times New Roman"/>
                        </a:rPr>
                        <a:t>  18.7</a:t>
                      </a:r>
                      <a:endParaRPr lang="en-US" sz="14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4788">
                <a:tc>
                  <a:txBody>
                    <a:bodyPr/>
                    <a:lstStyle/>
                    <a:p>
                      <a:pPr marL="0" marR="0" indent="-106045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smtClean="0">
                          <a:latin typeface="Cambria"/>
                          <a:ea typeface="MS Mincho"/>
                          <a:cs typeface="Times New Roman"/>
                        </a:rPr>
                        <a:t>     0.005</a:t>
                      </a:r>
                      <a:endParaRPr lang="en-US" sz="14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-106045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Cambria"/>
                          <a:ea typeface="MS Mincho"/>
                          <a:cs typeface="Times New Roman"/>
                        </a:rPr>
                        <a:t>     28.1</a:t>
                      </a:r>
                      <a:endParaRPr lang="en-US" sz="14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-106045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Cambria"/>
                          <a:ea typeface="MS Mincho"/>
                          <a:cs typeface="Times New Roman"/>
                        </a:rPr>
                        <a:t>  15.2</a:t>
                      </a:r>
                      <a:endParaRPr lang="en-US" sz="14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4788">
                <a:tc>
                  <a:txBody>
                    <a:bodyPr/>
                    <a:lstStyle/>
                    <a:p>
                      <a:pPr marL="0" marR="0" indent="97155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smtClean="0">
                          <a:latin typeface="Cambria"/>
                          <a:ea typeface="MS Mincho"/>
                          <a:cs typeface="Times New Roman"/>
                        </a:rPr>
                        <a:t>     0.004</a:t>
                      </a:r>
                      <a:endParaRPr lang="en-US" sz="14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-106045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Cambria"/>
                          <a:ea typeface="MS Mincho"/>
                          <a:cs typeface="Times New Roman"/>
                        </a:rPr>
                        <a:t>     24.3</a:t>
                      </a:r>
                      <a:endParaRPr lang="en-US" sz="14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-106045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Cambria"/>
                          <a:ea typeface="MS Mincho"/>
                          <a:cs typeface="Times New Roman"/>
                        </a:rPr>
                        <a:t>  13.2</a:t>
                      </a:r>
                      <a:endParaRPr lang="en-US" sz="14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4788">
                <a:tc>
                  <a:txBody>
                    <a:bodyPr/>
                    <a:lstStyle/>
                    <a:p>
                      <a:pPr marL="0" marR="0" indent="-106045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smtClean="0">
                          <a:latin typeface="Cambria"/>
                          <a:ea typeface="MS Mincho"/>
                          <a:cs typeface="Times New Roman"/>
                        </a:rPr>
                        <a:t>     0.003</a:t>
                      </a:r>
                      <a:endParaRPr lang="en-US" sz="14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-106045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Cambria"/>
                          <a:ea typeface="MS Mincho"/>
                          <a:cs typeface="Times New Roman"/>
                        </a:rPr>
                        <a:t>     20.1</a:t>
                      </a:r>
                      <a:endParaRPr lang="en-US" sz="14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-106045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Cambria"/>
                          <a:ea typeface="MS Mincho"/>
                          <a:cs typeface="Times New Roman"/>
                        </a:rPr>
                        <a:t>  10.9</a:t>
                      </a:r>
                      <a:endParaRPr lang="en-US" sz="14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4788">
                <a:tc>
                  <a:txBody>
                    <a:bodyPr/>
                    <a:lstStyle/>
                    <a:p>
                      <a:pPr marL="0" marR="0" indent="-106045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smtClean="0">
                          <a:latin typeface="Cambria"/>
                          <a:ea typeface="MS Mincho"/>
                          <a:cs typeface="Times New Roman"/>
                        </a:rPr>
                        <a:t>       0.0018</a:t>
                      </a:r>
                      <a:endParaRPr lang="en-US" sz="14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-106045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Cambria"/>
                          <a:ea typeface="MS Mincho"/>
                          <a:cs typeface="Times New Roman"/>
                        </a:rPr>
                        <a:t>     16.2</a:t>
                      </a:r>
                      <a:endParaRPr lang="en-US" sz="14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-106045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Cambria"/>
                          <a:ea typeface="MS Mincho"/>
                          <a:cs typeface="Times New Roman"/>
                        </a:rPr>
                        <a:t>  8.8</a:t>
                      </a:r>
                      <a:endParaRPr lang="en-US" sz="14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4788">
                <a:tc>
                  <a:txBody>
                    <a:bodyPr/>
                    <a:lstStyle/>
                    <a:p>
                      <a:pPr marL="0" marR="0" indent="-106045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latin typeface="Cambria"/>
                          <a:ea typeface="MS Mincho"/>
                          <a:cs typeface="Times New Roman"/>
                        </a:rPr>
                        <a:t>       0.0012</a:t>
                      </a:r>
                      <a:endParaRPr lang="en-US" sz="1400" dirty="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-106045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Cambria"/>
                          <a:ea typeface="MS Mincho"/>
                          <a:cs typeface="Times New Roman"/>
                        </a:rPr>
                        <a:t>     12.3</a:t>
                      </a:r>
                      <a:endParaRPr lang="en-US" sz="14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-106045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Cambria"/>
                          <a:ea typeface="MS Mincho"/>
                          <a:cs typeface="Times New Roman"/>
                        </a:rPr>
                        <a:t>  6.7</a:t>
                      </a:r>
                      <a:endParaRPr lang="en-US" sz="1400" dirty="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1" name="Rectangle 40"/>
          <p:cNvSpPr/>
          <p:nvPr/>
        </p:nvSpPr>
        <p:spPr>
          <a:xfrm>
            <a:off x="5181600" y="5238690"/>
            <a:ext cx="38100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76200" eaLnBrk="0" fontAlgn="base" hangingPunct="0">
              <a:spcBef>
                <a:spcPct val="0"/>
              </a:spcBef>
              <a:spcAft>
                <a:spcPct val="0"/>
              </a:spcAft>
              <a:tabLst>
                <a:tab pos="112713" algn="l"/>
              </a:tabLst>
            </a:pPr>
            <a:r>
              <a:rPr lang="en-US" sz="1400" dirty="0" smtClean="0">
                <a:latin typeface="Cambria" pitchFamily="18" charset="0"/>
                <a:ea typeface="MS Mincho" pitchFamily="49" charset="-128"/>
                <a:cs typeface="Times New Roman" pitchFamily="18" charset="0"/>
              </a:rPr>
              <a:t>Column C =  Column B x F</a:t>
            </a:r>
            <a:r>
              <a:rPr lang="en-US" sz="1400" baseline="-30000" dirty="0" smtClean="0">
                <a:latin typeface="Cambria" pitchFamily="18" charset="0"/>
                <a:ea typeface="MS Mincho" pitchFamily="49" charset="-128"/>
                <a:cs typeface="Times New Roman" pitchFamily="18" charset="0"/>
              </a:rPr>
              <a:t>200 (Curve 1)</a:t>
            </a:r>
            <a:r>
              <a:rPr lang="en-US" sz="1400" dirty="0" smtClean="0">
                <a:latin typeface="Cambria" pitchFamily="18" charset="0"/>
                <a:ea typeface="MS Mincho" pitchFamily="49" charset="-128"/>
                <a:cs typeface="Times New Roman" pitchFamily="18" charset="0"/>
              </a:rPr>
              <a:t>/F</a:t>
            </a:r>
            <a:r>
              <a:rPr lang="en-US" sz="1400" baseline="-30000" dirty="0" smtClean="0">
                <a:latin typeface="Cambria" pitchFamily="18" charset="0"/>
                <a:ea typeface="MS Mincho" pitchFamily="49" charset="-128"/>
                <a:cs typeface="Times New Roman" pitchFamily="18" charset="0"/>
              </a:rPr>
              <a:t>200(Curve 2)</a:t>
            </a:r>
            <a:endParaRPr lang="en-US" sz="1400" dirty="0" smtClean="0">
              <a:latin typeface="Cambria" pitchFamily="18" charset="0"/>
              <a:ea typeface="MS Mincho" pitchFamily="49" charset="-128"/>
              <a:cs typeface="Times New Roman" pitchFamily="18" charset="0"/>
            </a:endParaRPr>
          </a:p>
          <a:p>
            <a:pPr lvl="0" indent="76200" eaLnBrk="0" fontAlgn="base" hangingPunct="0">
              <a:spcBef>
                <a:spcPct val="0"/>
              </a:spcBef>
              <a:spcAft>
                <a:spcPct val="0"/>
              </a:spcAft>
              <a:tabLst>
                <a:tab pos="112713" algn="l"/>
              </a:tabLst>
            </a:pPr>
            <a:endParaRPr lang="en-US" dirty="0"/>
          </a:p>
        </p:txBody>
      </p:sp>
      <p:sp>
        <p:nvSpPr>
          <p:cNvPr id="42" name="TextBox 41"/>
          <p:cNvSpPr txBox="1"/>
          <p:nvPr/>
        </p:nvSpPr>
        <p:spPr>
          <a:xfrm>
            <a:off x="7696200" y="228600"/>
            <a:ext cx="11106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Chapter 2</a:t>
            </a:r>
            <a:endParaRPr lang="en-US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6324600" y="5900410"/>
            <a:ext cx="21015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Click for next slide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2445917" y="5986069"/>
            <a:ext cx="261930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en-US" dirty="0">
                <a:solidFill>
                  <a:srgbClr val="FF0000"/>
                </a:solidFill>
                <a:ea typeface="MS Mincho" pitchFamily="49" charset="-128"/>
                <a:cs typeface="Times New Roman" pitchFamily="18" charset="0"/>
              </a:rPr>
              <a:t>(click for </a:t>
            </a:r>
            <a:r>
              <a:rPr lang="en-US" dirty="0" smtClean="0">
                <a:solidFill>
                  <a:srgbClr val="FF0000"/>
                </a:solidFill>
                <a:ea typeface="MS Mincho" pitchFamily="49" charset="-128"/>
                <a:cs typeface="Times New Roman" pitchFamily="18" charset="0"/>
              </a:rPr>
              <a:t>hydrometer test)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08750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8" fill="hold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500"/>
                            </p:stCondLst>
                            <p:childTnLst>
                              <p:par>
                                <p:cTn id="45" presetID="47" presetClass="entr" presetSubtype="0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3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3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3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10000"/>
                            </p:stCondLst>
                            <p:childTnLst>
                              <p:par>
                                <p:cTn id="6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10500"/>
                            </p:stCondLst>
                            <p:childTnLst>
                              <p:par>
                                <p:cTn id="6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11000"/>
                            </p:stCondLst>
                            <p:childTnLst>
                              <p:par>
                                <p:cTn id="73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12500"/>
                            </p:stCondLst>
                            <p:childTnLst>
                              <p:par>
                                <p:cTn id="7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13000"/>
                            </p:stCondLst>
                            <p:childTnLst>
                              <p:par>
                                <p:cTn id="81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13500"/>
                            </p:stCondLst>
                            <p:childTnLst>
                              <p:par>
                                <p:cTn id="8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4000"/>
                            </p:stCondLst>
                            <p:childTnLst>
                              <p:par>
                                <p:cTn id="8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14500"/>
                            </p:stCondLst>
                            <p:childTnLst>
                              <p:par>
                                <p:cTn id="93" presetID="45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2000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6" dur="2000" fill="hold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2000" fill="hold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  <p:bldP spid="6" grpId="0" animBg="1"/>
      <p:bldP spid="7" grpId="0"/>
      <p:bldP spid="15" grpId="0" animBg="1"/>
      <p:bldP spid="16" grpId="0" animBg="1"/>
      <p:bldP spid="17" grpId="0"/>
      <p:bldP spid="18" grpId="0"/>
      <p:bldP spid="33" grpId="0" animBg="1"/>
      <p:bldP spid="34" grpId="0" animBg="1"/>
      <p:bldP spid="35" grpId="0" animBg="1"/>
      <p:bldP spid="37" grpId="0" animBg="1"/>
      <p:bldP spid="38" grpId="0"/>
      <p:bldP spid="39" grpId="0"/>
      <p:bldP spid="41" grpId="0"/>
      <p:bldP spid="4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304800" y="457200"/>
            <a:ext cx="2532553" cy="40011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MS Mincho" pitchFamily="49" charset="-128"/>
                <a:cs typeface="Tahoma" pitchFamily="34" charset="0"/>
              </a:rPr>
              <a:t>(a) AASHTO method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124200" y="381000"/>
            <a:ext cx="4572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dirty="0" smtClean="0">
                <a:latin typeface="Cambria" pitchFamily="18" charset="0"/>
                <a:ea typeface="MS Mincho" pitchFamily="49" charset="-128"/>
                <a:cs typeface="Tahoma" pitchFamily="34" charset="0"/>
              </a:rPr>
              <a:t>% passing No.10 (2.0 mm) = 87 %</a:t>
            </a:r>
            <a:endParaRPr lang="en-US" dirty="0" smtClean="0">
              <a:latin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dirty="0" smtClean="0">
                <a:latin typeface="Cambria" pitchFamily="18" charset="0"/>
                <a:ea typeface="MS Mincho" pitchFamily="49" charset="-128"/>
                <a:cs typeface="Tahoma" pitchFamily="34" charset="0"/>
              </a:rPr>
              <a:t>% passing No.40 (0.425 mm) = 63 %</a:t>
            </a:r>
            <a:endParaRPr lang="en-US" dirty="0" smtClean="0">
              <a:latin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dirty="0" smtClean="0">
                <a:latin typeface="Cambria" pitchFamily="18" charset="0"/>
                <a:ea typeface="MS Mincho" pitchFamily="49" charset="-128"/>
                <a:cs typeface="Tahoma" pitchFamily="34" charset="0"/>
              </a:rPr>
              <a:t>% passing No.200 (0.075 mm) = 28 %</a:t>
            </a:r>
            <a:endParaRPr lang="en-US" dirty="0" smtClean="0">
              <a:latin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dirty="0" smtClean="0">
                <a:latin typeface="Cambria" pitchFamily="18" charset="0"/>
                <a:ea typeface="MS Mincho" pitchFamily="49" charset="-128"/>
                <a:cs typeface="Tahoma" pitchFamily="34" charset="0"/>
              </a:rPr>
              <a:t>LL = 46</a:t>
            </a:r>
            <a:endParaRPr lang="en-US" dirty="0" smtClean="0">
              <a:latin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dirty="0" smtClean="0">
                <a:latin typeface="Cambria" pitchFamily="18" charset="0"/>
                <a:ea typeface="MS Mincho" pitchFamily="49" charset="-128"/>
                <a:cs typeface="Tahoma" pitchFamily="34" charset="0"/>
              </a:rPr>
              <a:t>PI = 46 – 35 = 11</a:t>
            </a:r>
            <a:endParaRPr lang="en-US" dirty="0" smtClean="0">
              <a:latin typeface="Arial" pitchFamily="34" charset="0"/>
            </a:endParaRPr>
          </a:p>
        </p:txBody>
      </p:sp>
      <p:sp>
        <p:nvSpPr>
          <p:cNvPr id="4" name="Oval 3"/>
          <p:cNvSpPr/>
          <p:nvPr/>
        </p:nvSpPr>
        <p:spPr>
          <a:xfrm>
            <a:off x="5943600" y="381000"/>
            <a:ext cx="609600" cy="3048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6248400" y="685800"/>
            <a:ext cx="609600" cy="304800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6" name="Oval 5"/>
          <p:cNvSpPr/>
          <p:nvPr/>
        </p:nvSpPr>
        <p:spPr>
          <a:xfrm>
            <a:off x="6324600" y="990600"/>
            <a:ext cx="609600" cy="304800"/>
          </a:xfrm>
          <a:prstGeom prst="ellipse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7" name="Oval 6"/>
          <p:cNvSpPr/>
          <p:nvPr/>
        </p:nvSpPr>
        <p:spPr>
          <a:xfrm>
            <a:off x="3505200" y="1295400"/>
            <a:ext cx="609600" cy="228600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8" name="Oval 7"/>
          <p:cNvSpPr/>
          <p:nvPr/>
        </p:nvSpPr>
        <p:spPr>
          <a:xfrm>
            <a:off x="7696200" y="914400"/>
            <a:ext cx="533400" cy="228600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9" name="Rectangle 2"/>
          <p:cNvSpPr>
            <a:spLocks noChangeArrowheads="1"/>
          </p:cNvSpPr>
          <p:nvPr/>
        </p:nvSpPr>
        <p:spPr bwMode="auto">
          <a:xfrm>
            <a:off x="381000" y="5638800"/>
            <a:ext cx="6014788" cy="369332"/>
          </a:xfrm>
          <a:prstGeom prst="rect">
            <a:avLst/>
          </a:prstGeom>
          <a:solidFill>
            <a:srgbClr val="D9D9D9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latin typeface="Cambria" pitchFamily="18" charset="0"/>
                <a:ea typeface="MS Mincho" pitchFamily="49" charset="-128"/>
                <a:cs typeface="Tahoma" pitchFamily="34" charset="0"/>
              </a:rPr>
              <a:t>GI =  0.01(F</a:t>
            </a:r>
            <a:r>
              <a:rPr kumimoji="0" lang="en-US" b="0" i="1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latin typeface="Cambria" pitchFamily="18" charset="0"/>
                <a:ea typeface="MS Mincho" pitchFamily="49" charset="-128"/>
                <a:cs typeface="Tahoma" pitchFamily="34" charset="0"/>
              </a:rPr>
              <a:t>200 </a:t>
            </a:r>
            <a:r>
              <a:rPr kumimoji="0" lang="en-US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latin typeface="Cambria" pitchFamily="18" charset="0"/>
                <a:ea typeface="MS Mincho" pitchFamily="49" charset="-128"/>
                <a:cs typeface="Tahoma" pitchFamily="34" charset="0"/>
              </a:rPr>
              <a:t>- 15)(PI - 10) = 0.01(28-15)(11-10) = 0.13 </a:t>
            </a:r>
            <a:r>
              <a:rPr kumimoji="0" lang="en-US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latin typeface="Book Antiqua" pitchFamily="18" charset="0"/>
                <a:ea typeface="MS Mincho" pitchFamily="49" charset="-128"/>
                <a:cs typeface="Tahoma" pitchFamily="34" charset="0"/>
              </a:rPr>
              <a:t>→</a:t>
            </a:r>
            <a:r>
              <a:rPr kumimoji="0" lang="en-US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latin typeface="Cambria" pitchFamily="18" charset="0"/>
                <a:ea typeface="MS Mincho" pitchFamily="49" charset="-128"/>
                <a:cs typeface="Tahoma" pitchFamily="34" charset="0"/>
              </a:rPr>
              <a:t> 0</a:t>
            </a:r>
            <a:endParaRPr kumimoji="0" lang="en-US" sz="18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81000" y="6096000"/>
            <a:ext cx="146546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</a:rPr>
              <a:t>A-2-7 (GI=0)</a:t>
            </a:r>
            <a:endParaRPr lang="en-US" sz="2000" dirty="0">
              <a:solidFill>
                <a:srgbClr val="FF0000"/>
              </a:solidFill>
            </a:endParaRPr>
          </a:p>
        </p:txBody>
      </p:sp>
      <p:graphicFrame>
        <p:nvGraphicFramePr>
          <p:cNvPr id="11" name="Table 10"/>
          <p:cNvGraphicFramePr>
            <a:graphicFrameLocks noGrp="1"/>
          </p:cNvGraphicFramePr>
          <p:nvPr/>
        </p:nvGraphicFramePr>
        <p:xfrm>
          <a:off x="457201" y="1905000"/>
          <a:ext cx="8229597" cy="3267564"/>
        </p:xfrm>
        <a:graphic>
          <a:graphicData uri="http://schemas.openxmlformats.org/drawingml/2006/table">
            <a:tbl>
              <a:tblPr/>
              <a:tblGrid>
                <a:gridCol w="1427585"/>
                <a:gridCol w="587828"/>
                <a:gridCol w="671804"/>
                <a:gridCol w="587828"/>
                <a:gridCol w="671804"/>
                <a:gridCol w="587828"/>
                <a:gridCol w="587828"/>
                <a:gridCol w="671804"/>
                <a:gridCol w="587828"/>
                <a:gridCol w="587828"/>
                <a:gridCol w="587828"/>
                <a:gridCol w="671804"/>
              </a:tblGrid>
              <a:tr h="371964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latin typeface="Cambria"/>
                          <a:ea typeface="MS Mincho"/>
                          <a:cs typeface="Tahoma"/>
                        </a:rPr>
                        <a:t>General Classification</a:t>
                      </a:r>
                      <a:endParaRPr lang="en-US" sz="1100" dirty="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57150" marR="571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7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Cambria"/>
                          <a:ea typeface="MS Mincho"/>
                          <a:cs typeface="Tahoma"/>
                        </a:rPr>
                        <a:t>Granular Materials</a:t>
                      </a:r>
                      <a:endParaRPr lang="en-US" sz="1100" dirty="0">
                        <a:latin typeface="Times New Roman"/>
                        <a:ea typeface="MS Mincho"/>
                        <a:cs typeface="Times New Roman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Cambria"/>
                          <a:ea typeface="MS Mincho"/>
                          <a:cs typeface="Tahoma"/>
                        </a:rPr>
                        <a:t>(35 % or less passing 0.075 mm)</a:t>
                      </a:r>
                      <a:endParaRPr lang="en-US" sz="1100" dirty="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57150" marR="571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Cambria"/>
                          <a:ea typeface="MS Mincho"/>
                          <a:cs typeface="Tahoma"/>
                        </a:rPr>
                        <a:t>Silt-Clay Materials</a:t>
                      </a:r>
                      <a:endParaRPr lang="en-US" sz="1100">
                        <a:latin typeface="Times New Roman"/>
                        <a:ea typeface="MS Mincho"/>
                        <a:cs typeface="Times New Roman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Cambria"/>
                          <a:ea typeface="MS Mincho"/>
                          <a:cs typeface="Tahoma"/>
                        </a:rPr>
                        <a:t>(More than 35% passing 0.075 mm)</a:t>
                      </a:r>
                      <a:endParaRPr lang="en-US" sz="1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57150" marR="571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85982">
                <a:tc rowSpan="2"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smtClean="0">
                        <a:latin typeface="Cambria"/>
                        <a:ea typeface="MS Mincho"/>
                        <a:cs typeface="Tahoma"/>
                      </a:endParaRPr>
                    </a:p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smtClean="0">
                          <a:latin typeface="Cambria"/>
                          <a:ea typeface="MS Mincho"/>
                          <a:cs typeface="Tahoma"/>
                        </a:rPr>
                        <a:t>Group Classification</a:t>
                      </a:r>
                      <a:endParaRPr lang="en-US" sz="1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57150" marR="571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Cambria"/>
                          <a:ea typeface="MS Mincho"/>
                          <a:cs typeface="Tahoma"/>
                        </a:rPr>
                        <a:t>A-1</a:t>
                      </a:r>
                      <a:endParaRPr lang="en-US" sz="1100" dirty="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57150" marR="571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>
                        <a:latin typeface="Cambria"/>
                        <a:ea typeface="MS Mincho"/>
                        <a:cs typeface="Tahoma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Cambria"/>
                          <a:ea typeface="MS Mincho"/>
                          <a:cs typeface="Tahoma"/>
                        </a:rPr>
                        <a:t>A-3</a:t>
                      </a:r>
                      <a:endParaRPr lang="en-US" sz="1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57150" marR="571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Cambria"/>
                          <a:ea typeface="MS Mincho"/>
                          <a:cs typeface="Tahoma"/>
                        </a:rPr>
                        <a:t>A-2</a:t>
                      </a:r>
                      <a:endParaRPr lang="en-US" sz="1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57150" marR="571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>
                        <a:latin typeface="Cambria"/>
                        <a:ea typeface="MS Mincho"/>
                        <a:cs typeface="Tahoma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Cambria"/>
                          <a:ea typeface="MS Mincho"/>
                          <a:cs typeface="Tahoma"/>
                        </a:rPr>
                        <a:t>A-4</a:t>
                      </a:r>
                      <a:endParaRPr lang="en-US" sz="1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57150" marR="571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>
                        <a:latin typeface="Cambria"/>
                        <a:ea typeface="MS Mincho"/>
                        <a:cs typeface="Tahoma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Cambria"/>
                          <a:ea typeface="MS Mincho"/>
                          <a:cs typeface="Tahoma"/>
                        </a:rPr>
                        <a:t>A-5</a:t>
                      </a:r>
                      <a:endParaRPr lang="en-US" sz="1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57150" marR="571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>
                        <a:latin typeface="Cambria"/>
                        <a:ea typeface="MS Mincho"/>
                        <a:cs typeface="Tahoma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Cambria"/>
                          <a:ea typeface="MS Mincho"/>
                          <a:cs typeface="Tahoma"/>
                        </a:rPr>
                        <a:t>A-6</a:t>
                      </a:r>
                      <a:endParaRPr lang="en-US" sz="1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57150" marR="571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Cambria"/>
                          <a:ea typeface="MS Mincho"/>
                          <a:cs typeface="Tahoma"/>
                        </a:rPr>
                        <a:t>A-7</a:t>
                      </a:r>
                      <a:r>
                        <a:rPr lang="en-US" sz="1100" baseline="30000">
                          <a:latin typeface="Cambria"/>
                          <a:ea typeface="MS Mincho"/>
                          <a:cs typeface="Tahoma"/>
                        </a:rPr>
                        <a:t>a</a:t>
                      </a:r>
                      <a:endParaRPr lang="en-US" sz="1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57150" marR="571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196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>
                        <a:latin typeface="Cambria"/>
                        <a:ea typeface="MS Mincho"/>
                        <a:cs typeface="Tahoma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Cambria"/>
                          <a:ea typeface="MS Mincho"/>
                          <a:cs typeface="Tahoma"/>
                        </a:rPr>
                        <a:t>A-1-a</a:t>
                      </a:r>
                      <a:endParaRPr lang="en-US" sz="1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57150" marR="571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>
                        <a:latin typeface="Cambria"/>
                        <a:ea typeface="MS Mincho"/>
                        <a:cs typeface="Tahoma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Cambria"/>
                          <a:ea typeface="MS Mincho"/>
                          <a:cs typeface="Tahoma"/>
                        </a:rPr>
                        <a:t>A-1-b</a:t>
                      </a:r>
                      <a:endParaRPr lang="en-US" sz="1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57150" marR="571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>
                        <a:latin typeface="Cambria"/>
                        <a:ea typeface="MS Mincho"/>
                        <a:cs typeface="Tahoma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Cambria"/>
                          <a:ea typeface="MS Mincho"/>
                          <a:cs typeface="Tahoma"/>
                        </a:rPr>
                        <a:t>A-2-4</a:t>
                      </a:r>
                      <a:endParaRPr lang="en-US" sz="1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57150" marR="571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>
                        <a:latin typeface="Cambria"/>
                        <a:ea typeface="MS Mincho"/>
                        <a:cs typeface="Tahoma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Cambria"/>
                          <a:ea typeface="MS Mincho"/>
                          <a:cs typeface="Tahoma"/>
                        </a:rPr>
                        <a:t>A-2-5</a:t>
                      </a:r>
                      <a:endParaRPr lang="en-US" sz="1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57150" marR="571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>
                        <a:latin typeface="Cambria"/>
                        <a:ea typeface="MS Mincho"/>
                        <a:cs typeface="Tahoma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Cambria"/>
                          <a:ea typeface="MS Mincho"/>
                          <a:cs typeface="Tahoma"/>
                        </a:rPr>
                        <a:t>A-2-6</a:t>
                      </a:r>
                      <a:endParaRPr lang="en-US" sz="1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57150" marR="571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>
                        <a:latin typeface="Cambria"/>
                        <a:ea typeface="MS Mincho"/>
                        <a:cs typeface="Tahoma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Cambria"/>
                          <a:ea typeface="MS Mincho"/>
                          <a:cs typeface="Tahoma"/>
                        </a:rPr>
                        <a:t>A-2-7</a:t>
                      </a:r>
                      <a:endParaRPr lang="en-US" sz="1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57150" marR="571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Cambria"/>
                          <a:ea typeface="MS Mincho"/>
                          <a:cs typeface="Tahoma"/>
                        </a:rPr>
                        <a:t>A-7-5</a:t>
                      </a:r>
                      <a:endParaRPr lang="en-US" sz="1100">
                        <a:latin typeface="Times New Roman"/>
                        <a:ea typeface="MS Mincho"/>
                        <a:cs typeface="Times New Roman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Cambria"/>
                          <a:ea typeface="MS Mincho"/>
                          <a:cs typeface="Tahoma"/>
                        </a:rPr>
                        <a:t>A-7-6</a:t>
                      </a:r>
                      <a:endParaRPr lang="en-US" sz="1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57150" marR="571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98890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latin typeface="Cambria"/>
                          <a:ea typeface="MS Mincho"/>
                          <a:cs typeface="Tahoma"/>
                        </a:rPr>
                        <a:t>Sieve analysis,% passing</a:t>
                      </a:r>
                      <a:endParaRPr lang="en-US" sz="1100" dirty="0" smtClean="0">
                        <a:latin typeface="Times New Roman"/>
                        <a:ea typeface="MS Mincho"/>
                        <a:cs typeface="Times New Roman"/>
                      </a:endParaRPr>
                    </a:p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latin typeface="Cambria"/>
                          <a:ea typeface="MS Mincho"/>
                          <a:cs typeface="Tahoma"/>
                        </a:rPr>
                        <a:t>  No.10 (2.00 mm)</a:t>
                      </a:r>
                      <a:endParaRPr lang="en-US" sz="1100" dirty="0" smtClean="0">
                        <a:latin typeface="Times New Roman"/>
                        <a:ea typeface="MS Mincho"/>
                        <a:cs typeface="Times New Roman"/>
                      </a:endParaRPr>
                    </a:p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latin typeface="Cambria"/>
                          <a:ea typeface="MS Mincho"/>
                          <a:cs typeface="Tahoma"/>
                        </a:rPr>
                        <a:t>  No.40 (0.425 mm)</a:t>
                      </a:r>
                      <a:endParaRPr lang="en-US" sz="1100" dirty="0" smtClean="0">
                        <a:latin typeface="Times New Roman"/>
                        <a:ea typeface="MS Mincho"/>
                        <a:cs typeface="Times New Roman"/>
                      </a:endParaRPr>
                    </a:p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latin typeface="Cambria"/>
                          <a:ea typeface="MS Mincho"/>
                          <a:cs typeface="Tahoma"/>
                        </a:rPr>
                        <a:t>  No. 200 (0.075 mm)</a:t>
                      </a:r>
                      <a:endParaRPr lang="en-US" sz="1100" dirty="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57150" marR="571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 smtClean="0">
                        <a:latin typeface="Cambria"/>
                        <a:ea typeface="MS Mincho"/>
                        <a:cs typeface="Tahoma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latin typeface="Cambria"/>
                          <a:ea typeface="MS Mincho"/>
                          <a:cs typeface="Tahoma"/>
                        </a:rPr>
                        <a:t>`</a:t>
                      </a:r>
                      <a:endParaRPr lang="en-US" sz="1100" dirty="0">
                        <a:latin typeface="Cambria"/>
                        <a:ea typeface="MS Mincho"/>
                        <a:cs typeface="Tahoma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Cambria"/>
                          <a:ea typeface="MS Mincho"/>
                          <a:cs typeface="Tahoma"/>
                        </a:rPr>
                        <a:t>50 max</a:t>
                      </a:r>
                      <a:endParaRPr lang="en-US" sz="1100" dirty="0">
                        <a:latin typeface="Times New Roman"/>
                        <a:ea typeface="MS Mincho"/>
                        <a:cs typeface="Times New Roman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Cambria"/>
                          <a:ea typeface="MS Mincho"/>
                          <a:cs typeface="Tahoma"/>
                        </a:rPr>
                        <a:t>30 max</a:t>
                      </a:r>
                      <a:endParaRPr lang="en-US" sz="1100" dirty="0">
                        <a:latin typeface="Times New Roman"/>
                        <a:ea typeface="MS Mincho"/>
                        <a:cs typeface="Times New Roman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Cambria"/>
                          <a:ea typeface="MS Mincho"/>
                          <a:cs typeface="Tahoma"/>
                        </a:rPr>
                        <a:t>15 max</a:t>
                      </a:r>
                      <a:endParaRPr lang="en-US" sz="1100" dirty="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57150" marR="571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 smtClean="0">
                        <a:latin typeface="Cambria"/>
                        <a:ea typeface="MS Mincho"/>
                        <a:cs typeface="Tahoma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latin typeface="Cambria"/>
                        <a:ea typeface="MS Mincho"/>
                        <a:cs typeface="Tahoma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Cambria"/>
                          <a:ea typeface="MS Mincho"/>
                          <a:cs typeface="Tahoma"/>
                        </a:rPr>
                        <a:t>-</a:t>
                      </a:r>
                      <a:endParaRPr lang="en-US" sz="1100" dirty="0">
                        <a:latin typeface="Times New Roman"/>
                        <a:ea typeface="MS Mincho"/>
                        <a:cs typeface="Times New Roman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Cambria"/>
                          <a:ea typeface="MS Mincho"/>
                          <a:cs typeface="Tahoma"/>
                        </a:rPr>
                        <a:t>50 max</a:t>
                      </a:r>
                      <a:endParaRPr lang="en-US" sz="1100" dirty="0">
                        <a:latin typeface="Times New Roman"/>
                        <a:ea typeface="MS Mincho"/>
                        <a:cs typeface="Times New Roman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Cambria"/>
                          <a:ea typeface="MS Mincho"/>
                          <a:cs typeface="Tahoma"/>
                        </a:rPr>
                        <a:t>25 max</a:t>
                      </a:r>
                      <a:endParaRPr lang="en-US" sz="1100" dirty="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57150" marR="571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 smtClean="0">
                        <a:latin typeface="Cambria"/>
                        <a:ea typeface="MS Mincho"/>
                        <a:cs typeface="Tahoma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latin typeface="Cambria"/>
                        <a:ea typeface="MS Mincho"/>
                        <a:cs typeface="Tahoma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Cambria"/>
                          <a:ea typeface="MS Mincho"/>
                          <a:cs typeface="Tahoma"/>
                        </a:rPr>
                        <a:t>-</a:t>
                      </a:r>
                      <a:endParaRPr lang="en-US" sz="1100" dirty="0">
                        <a:latin typeface="Times New Roman"/>
                        <a:ea typeface="MS Mincho"/>
                        <a:cs typeface="Times New Roman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Cambria"/>
                          <a:ea typeface="MS Mincho"/>
                          <a:cs typeface="Tahoma"/>
                        </a:rPr>
                        <a:t>51 min</a:t>
                      </a:r>
                      <a:endParaRPr lang="en-US" sz="1100" dirty="0">
                        <a:latin typeface="Times New Roman"/>
                        <a:ea typeface="MS Mincho"/>
                        <a:cs typeface="Times New Roman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Cambria"/>
                          <a:ea typeface="MS Mincho"/>
                          <a:cs typeface="Tahoma"/>
                        </a:rPr>
                        <a:t>10 max</a:t>
                      </a:r>
                      <a:endParaRPr lang="en-US" sz="1100" dirty="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57150" marR="571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 smtClean="0">
                        <a:latin typeface="Cambria"/>
                        <a:ea typeface="MS Mincho"/>
                        <a:cs typeface="Tahoma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latin typeface="Cambria"/>
                        <a:ea typeface="MS Mincho"/>
                        <a:cs typeface="Tahoma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Cambria"/>
                          <a:ea typeface="MS Mincho"/>
                          <a:cs typeface="Tahoma"/>
                        </a:rPr>
                        <a:t>-</a:t>
                      </a:r>
                      <a:endParaRPr lang="en-US" sz="1100" dirty="0">
                        <a:latin typeface="Times New Roman"/>
                        <a:ea typeface="MS Mincho"/>
                        <a:cs typeface="Times New Roman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Cambria"/>
                          <a:ea typeface="MS Mincho"/>
                          <a:cs typeface="Tahoma"/>
                        </a:rPr>
                        <a:t>-</a:t>
                      </a:r>
                      <a:endParaRPr lang="en-US" sz="1100" dirty="0">
                        <a:latin typeface="Times New Roman"/>
                        <a:ea typeface="MS Mincho"/>
                        <a:cs typeface="Times New Roman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Cambria"/>
                          <a:ea typeface="MS Mincho"/>
                          <a:cs typeface="Tahoma"/>
                        </a:rPr>
                        <a:t>35 max</a:t>
                      </a:r>
                      <a:endParaRPr lang="en-US" sz="1100" dirty="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57150" marR="571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 smtClean="0">
                        <a:latin typeface="Cambria"/>
                        <a:ea typeface="MS Mincho"/>
                        <a:cs typeface="Tahoma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latin typeface="Cambria"/>
                        <a:ea typeface="MS Mincho"/>
                        <a:cs typeface="Tahoma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Cambria"/>
                          <a:ea typeface="MS Mincho"/>
                          <a:cs typeface="Tahoma"/>
                        </a:rPr>
                        <a:t>-</a:t>
                      </a:r>
                      <a:endParaRPr lang="en-US" sz="1100" dirty="0">
                        <a:latin typeface="Times New Roman"/>
                        <a:ea typeface="MS Mincho"/>
                        <a:cs typeface="Times New Roman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Cambria"/>
                          <a:ea typeface="MS Mincho"/>
                          <a:cs typeface="Tahoma"/>
                        </a:rPr>
                        <a:t>-</a:t>
                      </a:r>
                      <a:endParaRPr lang="en-US" sz="1100" dirty="0">
                        <a:latin typeface="Times New Roman"/>
                        <a:ea typeface="MS Mincho"/>
                        <a:cs typeface="Times New Roman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Cambria"/>
                          <a:ea typeface="MS Mincho"/>
                          <a:cs typeface="Tahoma"/>
                        </a:rPr>
                        <a:t>35 max</a:t>
                      </a:r>
                      <a:endParaRPr lang="en-US" sz="1100" dirty="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57150" marR="571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 smtClean="0">
                        <a:latin typeface="Cambria"/>
                        <a:ea typeface="MS Mincho"/>
                        <a:cs typeface="Tahoma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latin typeface="Cambria"/>
                        <a:ea typeface="MS Mincho"/>
                        <a:cs typeface="Tahoma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Cambria"/>
                          <a:ea typeface="MS Mincho"/>
                          <a:cs typeface="Tahoma"/>
                        </a:rPr>
                        <a:t>-</a:t>
                      </a:r>
                      <a:endParaRPr lang="en-US" sz="1100" dirty="0">
                        <a:latin typeface="Times New Roman"/>
                        <a:ea typeface="MS Mincho"/>
                        <a:cs typeface="Times New Roman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Cambria"/>
                          <a:ea typeface="MS Mincho"/>
                          <a:cs typeface="Tahoma"/>
                        </a:rPr>
                        <a:t>-</a:t>
                      </a:r>
                      <a:endParaRPr lang="en-US" sz="1100" dirty="0">
                        <a:latin typeface="Times New Roman"/>
                        <a:ea typeface="MS Mincho"/>
                        <a:cs typeface="Times New Roman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Cambria"/>
                          <a:ea typeface="MS Mincho"/>
                          <a:cs typeface="Tahoma"/>
                        </a:rPr>
                        <a:t>35 max</a:t>
                      </a:r>
                      <a:endParaRPr lang="en-US" sz="1100" dirty="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57150" marR="571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 smtClean="0">
                        <a:latin typeface="Cambria"/>
                        <a:ea typeface="MS Mincho"/>
                        <a:cs typeface="Tahoma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latin typeface="Cambria"/>
                        <a:ea typeface="MS Mincho"/>
                        <a:cs typeface="Tahoma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Cambria"/>
                          <a:ea typeface="MS Mincho"/>
                          <a:cs typeface="Tahoma"/>
                        </a:rPr>
                        <a:t>-</a:t>
                      </a:r>
                      <a:endParaRPr lang="en-US" sz="1100" dirty="0">
                        <a:latin typeface="Times New Roman"/>
                        <a:ea typeface="MS Mincho"/>
                        <a:cs typeface="Times New Roman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Cambria"/>
                          <a:ea typeface="MS Mincho"/>
                          <a:cs typeface="Tahoma"/>
                        </a:rPr>
                        <a:t>-</a:t>
                      </a:r>
                      <a:endParaRPr lang="en-US" sz="1100" dirty="0">
                        <a:latin typeface="Times New Roman"/>
                        <a:ea typeface="MS Mincho"/>
                        <a:cs typeface="Times New Roman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Cambria"/>
                          <a:ea typeface="MS Mincho"/>
                          <a:cs typeface="Tahoma"/>
                        </a:rPr>
                        <a:t>35 max</a:t>
                      </a:r>
                      <a:endParaRPr lang="en-US" sz="1100" dirty="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57150" marR="571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 smtClean="0">
                        <a:latin typeface="Cambria"/>
                        <a:ea typeface="MS Mincho"/>
                        <a:cs typeface="Tahoma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latin typeface="Cambria"/>
                        <a:ea typeface="MS Mincho"/>
                        <a:cs typeface="Tahoma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Cambria"/>
                          <a:ea typeface="MS Mincho"/>
                          <a:cs typeface="Tahoma"/>
                        </a:rPr>
                        <a:t>-</a:t>
                      </a:r>
                      <a:endParaRPr lang="en-US" sz="1100" dirty="0">
                        <a:latin typeface="Times New Roman"/>
                        <a:ea typeface="MS Mincho"/>
                        <a:cs typeface="Times New Roman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Cambria"/>
                          <a:ea typeface="MS Mincho"/>
                          <a:cs typeface="Tahoma"/>
                        </a:rPr>
                        <a:t>-</a:t>
                      </a:r>
                      <a:endParaRPr lang="en-US" sz="1100" dirty="0">
                        <a:latin typeface="Times New Roman"/>
                        <a:ea typeface="MS Mincho"/>
                        <a:cs typeface="Times New Roman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Cambria"/>
                          <a:ea typeface="MS Mincho"/>
                          <a:cs typeface="Tahoma"/>
                        </a:rPr>
                        <a:t>36 min</a:t>
                      </a:r>
                      <a:endParaRPr lang="en-US" sz="1100" dirty="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57150" marR="571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 smtClean="0">
                        <a:latin typeface="Cambria"/>
                        <a:ea typeface="MS Mincho"/>
                        <a:cs typeface="Tahoma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latin typeface="Cambria"/>
                        <a:ea typeface="MS Mincho"/>
                        <a:cs typeface="Tahoma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Cambria"/>
                          <a:ea typeface="MS Mincho"/>
                          <a:cs typeface="Tahoma"/>
                        </a:rPr>
                        <a:t>-</a:t>
                      </a:r>
                      <a:endParaRPr lang="en-US" sz="1100" dirty="0">
                        <a:latin typeface="Times New Roman"/>
                        <a:ea typeface="MS Mincho"/>
                        <a:cs typeface="Times New Roman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Cambria"/>
                          <a:ea typeface="MS Mincho"/>
                          <a:cs typeface="Tahoma"/>
                        </a:rPr>
                        <a:t>-</a:t>
                      </a:r>
                      <a:endParaRPr lang="en-US" sz="1100" dirty="0">
                        <a:latin typeface="Times New Roman"/>
                        <a:ea typeface="MS Mincho"/>
                        <a:cs typeface="Times New Roman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Cambria"/>
                          <a:ea typeface="MS Mincho"/>
                          <a:cs typeface="Tahoma"/>
                        </a:rPr>
                        <a:t>36 min</a:t>
                      </a:r>
                      <a:endParaRPr lang="en-US" sz="1100" dirty="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57150" marR="571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 smtClean="0">
                        <a:latin typeface="Cambria"/>
                        <a:ea typeface="MS Mincho"/>
                        <a:cs typeface="Tahoma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latin typeface="Cambria"/>
                        <a:ea typeface="MS Mincho"/>
                        <a:cs typeface="Tahoma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Cambria"/>
                          <a:ea typeface="MS Mincho"/>
                          <a:cs typeface="Tahoma"/>
                        </a:rPr>
                        <a:t>-</a:t>
                      </a:r>
                      <a:endParaRPr lang="en-US" sz="1100" dirty="0">
                        <a:latin typeface="Times New Roman"/>
                        <a:ea typeface="MS Mincho"/>
                        <a:cs typeface="Times New Roman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Cambria"/>
                          <a:ea typeface="MS Mincho"/>
                          <a:cs typeface="Tahoma"/>
                        </a:rPr>
                        <a:t>-</a:t>
                      </a:r>
                      <a:endParaRPr lang="en-US" sz="1100" dirty="0">
                        <a:latin typeface="Times New Roman"/>
                        <a:ea typeface="MS Mincho"/>
                        <a:cs typeface="Times New Roman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Cambria"/>
                          <a:ea typeface="MS Mincho"/>
                          <a:cs typeface="Tahoma"/>
                        </a:rPr>
                        <a:t>36 min</a:t>
                      </a:r>
                      <a:endParaRPr lang="en-US" sz="1100" dirty="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57150" marR="571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 smtClean="0">
                        <a:latin typeface="Cambria"/>
                        <a:ea typeface="MS Mincho"/>
                        <a:cs typeface="Tahoma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latin typeface="Cambria"/>
                        <a:ea typeface="MS Mincho"/>
                        <a:cs typeface="Tahoma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Cambria"/>
                          <a:ea typeface="MS Mincho"/>
                          <a:cs typeface="Tahoma"/>
                        </a:rPr>
                        <a:t>-</a:t>
                      </a:r>
                      <a:endParaRPr lang="en-US" sz="1100" dirty="0">
                        <a:latin typeface="Times New Roman"/>
                        <a:ea typeface="MS Mincho"/>
                        <a:cs typeface="Times New Roman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Cambria"/>
                          <a:ea typeface="MS Mincho"/>
                          <a:cs typeface="Tahoma"/>
                        </a:rPr>
                        <a:t>-</a:t>
                      </a:r>
                      <a:endParaRPr lang="en-US" sz="1100" dirty="0">
                        <a:latin typeface="Times New Roman"/>
                        <a:ea typeface="MS Mincho"/>
                        <a:cs typeface="Times New Roman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Cambria"/>
                          <a:ea typeface="MS Mincho"/>
                          <a:cs typeface="Tahoma"/>
                        </a:rPr>
                        <a:t>36 min</a:t>
                      </a:r>
                      <a:endParaRPr lang="en-US" sz="1100" dirty="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57150" marR="571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3400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smtClean="0">
                          <a:latin typeface="Cambria"/>
                          <a:ea typeface="MS Mincho"/>
                          <a:cs typeface="Tahoma"/>
                        </a:rPr>
                        <a:t>For F</a:t>
                      </a:r>
                      <a:r>
                        <a:rPr lang="en-US" sz="1100" baseline="-25000" smtClean="0">
                          <a:latin typeface="Cambria"/>
                          <a:ea typeface="MS Mincho"/>
                          <a:cs typeface="Tahoma"/>
                        </a:rPr>
                        <a:t>40</a:t>
                      </a:r>
                      <a:r>
                        <a:rPr lang="en-US" sz="1100" smtClean="0">
                          <a:latin typeface="Cambria"/>
                          <a:ea typeface="MS Mincho"/>
                          <a:cs typeface="Tahoma"/>
                        </a:rPr>
                        <a:t> materials</a:t>
                      </a:r>
                      <a:endParaRPr lang="en-US" sz="1100" smtClean="0">
                        <a:latin typeface="Times New Roman"/>
                        <a:ea typeface="MS Mincho"/>
                        <a:cs typeface="Times New Roman"/>
                      </a:endParaRPr>
                    </a:p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smtClean="0">
                          <a:latin typeface="Cambria"/>
                          <a:ea typeface="MS Mincho"/>
                          <a:cs typeface="Tahoma"/>
                        </a:rPr>
                        <a:t>  Liquid limit</a:t>
                      </a:r>
                      <a:endParaRPr lang="en-US" sz="1100" smtClean="0">
                        <a:latin typeface="Times New Roman"/>
                        <a:ea typeface="MS Mincho"/>
                        <a:cs typeface="Times New Roman"/>
                      </a:endParaRPr>
                    </a:p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smtClean="0">
                          <a:latin typeface="Cambria"/>
                          <a:ea typeface="MS Mincho"/>
                          <a:cs typeface="Tahoma"/>
                        </a:rPr>
                        <a:t>  Plasticity index</a:t>
                      </a:r>
                      <a:endParaRPr lang="en-US" sz="1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57150" marR="571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latin typeface="Cambria"/>
                        <a:ea typeface="MS Mincho"/>
                        <a:cs typeface="Tahoma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Cambria"/>
                          <a:ea typeface="MS Mincho"/>
                          <a:cs typeface="Tahoma"/>
                        </a:rPr>
                        <a:t>-</a:t>
                      </a:r>
                      <a:endParaRPr lang="en-US" sz="1100" dirty="0">
                        <a:latin typeface="Times New Roman"/>
                        <a:ea typeface="MS Mincho"/>
                        <a:cs typeface="Times New Roman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Cambria"/>
                          <a:ea typeface="MS Mincho"/>
                          <a:cs typeface="Tahoma"/>
                        </a:rPr>
                        <a:t>6 max</a:t>
                      </a:r>
                      <a:endParaRPr lang="en-US" sz="1100" dirty="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57150" marR="571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>
                        <a:latin typeface="Cambria"/>
                        <a:ea typeface="MS Mincho"/>
                        <a:cs typeface="Tahoma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Cambria"/>
                          <a:ea typeface="MS Mincho"/>
                          <a:cs typeface="Tahoma"/>
                        </a:rPr>
                        <a:t>-</a:t>
                      </a:r>
                      <a:endParaRPr lang="en-US" sz="1100">
                        <a:latin typeface="Times New Roman"/>
                        <a:ea typeface="MS Mincho"/>
                        <a:cs typeface="Times New Roman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Cambria"/>
                          <a:ea typeface="MS Mincho"/>
                          <a:cs typeface="Tahoma"/>
                        </a:rPr>
                        <a:t>N.P.</a:t>
                      </a:r>
                      <a:endParaRPr lang="en-US" sz="1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57150" marR="571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latin typeface="Cambria"/>
                        <a:ea typeface="MS Mincho"/>
                        <a:cs typeface="Tahoma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Cambria"/>
                          <a:ea typeface="MS Mincho"/>
                          <a:cs typeface="Tahoma"/>
                        </a:rPr>
                        <a:t>40 max</a:t>
                      </a:r>
                      <a:endParaRPr lang="en-US" sz="1100" dirty="0">
                        <a:latin typeface="Times New Roman"/>
                        <a:ea typeface="MS Mincho"/>
                        <a:cs typeface="Times New Roman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Cambria"/>
                          <a:ea typeface="MS Mincho"/>
                          <a:cs typeface="Tahoma"/>
                        </a:rPr>
                        <a:t>10 max</a:t>
                      </a:r>
                      <a:endParaRPr lang="en-US" sz="1100" dirty="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57150" marR="571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>
                        <a:latin typeface="Cambria"/>
                        <a:ea typeface="MS Mincho"/>
                        <a:cs typeface="Tahoma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Cambria"/>
                          <a:ea typeface="MS Mincho"/>
                          <a:cs typeface="Tahoma"/>
                        </a:rPr>
                        <a:t>41 min</a:t>
                      </a:r>
                      <a:endParaRPr lang="en-US" sz="1100">
                        <a:latin typeface="Times New Roman"/>
                        <a:ea typeface="MS Mincho"/>
                        <a:cs typeface="Times New Roman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Cambria"/>
                          <a:ea typeface="MS Mincho"/>
                          <a:cs typeface="Tahoma"/>
                        </a:rPr>
                        <a:t>10 max</a:t>
                      </a:r>
                      <a:endParaRPr lang="en-US" sz="1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57150" marR="571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latin typeface="Cambria"/>
                        <a:ea typeface="MS Mincho"/>
                        <a:cs typeface="Tahoma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Cambria"/>
                          <a:ea typeface="MS Mincho"/>
                          <a:cs typeface="Tahoma"/>
                        </a:rPr>
                        <a:t>40 max</a:t>
                      </a:r>
                      <a:endParaRPr lang="en-US" sz="1100" dirty="0">
                        <a:latin typeface="Times New Roman"/>
                        <a:ea typeface="MS Mincho"/>
                        <a:cs typeface="Times New Roman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Cambria"/>
                          <a:ea typeface="MS Mincho"/>
                          <a:cs typeface="Tahoma"/>
                        </a:rPr>
                        <a:t>11 min</a:t>
                      </a:r>
                      <a:endParaRPr lang="en-US" sz="1100" dirty="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57150" marR="571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latin typeface="Cambria"/>
                        <a:ea typeface="MS Mincho"/>
                        <a:cs typeface="Tahoma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Cambria"/>
                          <a:ea typeface="MS Mincho"/>
                          <a:cs typeface="Tahoma"/>
                        </a:rPr>
                        <a:t>41 min</a:t>
                      </a:r>
                      <a:endParaRPr lang="en-US" sz="1100" dirty="0">
                        <a:latin typeface="Times New Roman"/>
                        <a:ea typeface="MS Mincho"/>
                        <a:cs typeface="Times New Roman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Cambria"/>
                          <a:ea typeface="MS Mincho"/>
                          <a:cs typeface="Tahoma"/>
                        </a:rPr>
                        <a:t>11 min</a:t>
                      </a:r>
                      <a:endParaRPr lang="en-US" sz="1100" dirty="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57150" marR="571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latin typeface="Cambria"/>
                        <a:ea typeface="MS Mincho"/>
                        <a:cs typeface="Tahoma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Cambria"/>
                          <a:ea typeface="MS Mincho"/>
                          <a:cs typeface="Tahoma"/>
                        </a:rPr>
                        <a:t>40 max</a:t>
                      </a:r>
                      <a:endParaRPr lang="en-US" sz="1100" dirty="0">
                        <a:latin typeface="Times New Roman"/>
                        <a:ea typeface="MS Mincho"/>
                        <a:cs typeface="Times New Roman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Cambria"/>
                          <a:ea typeface="MS Mincho"/>
                          <a:cs typeface="Tahoma"/>
                        </a:rPr>
                        <a:t>10 max</a:t>
                      </a:r>
                      <a:endParaRPr lang="en-US" sz="1100" dirty="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57150" marR="571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latin typeface="Cambria"/>
                        <a:ea typeface="MS Mincho"/>
                        <a:cs typeface="Tahoma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Cambria"/>
                          <a:ea typeface="MS Mincho"/>
                          <a:cs typeface="Tahoma"/>
                        </a:rPr>
                        <a:t>41 min</a:t>
                      </a:r>
                      <a:endParaRPr lang="en-US" sz="1100" dirty="0">
                        <a:latin typeface="Times New Roman"/>
                        <a:ea typeface="MS Mincho"/>
                        <a:cs typeface="Times New Roman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Cambria"/>
                          <a:ea typeface="MS Mincho"/>
                          <a:cs typeface="Tahoma"/>
                        </a:rPr>
                        <a:t>10 max</a:t>
                      </a:r>
                      <a:endParaRPr lang="en-US" sz="1100" dirty="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57150" marR="571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>
                        <a:latin typeface="Cambria"/>
                        <a:ea typeface="MS Mincho"/>
                        <a:cs typeface="Tahoma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Cambria"/>
                          <a:ea typeface="MS Mincho"/>
                          <a:cs typeface="Tahoma"/>
                        </a:rPr>
                        <a:t>40 max</a:t>
                      </a:r>
                      <a:endParaRPr lang="en-US" sz="1100">
                        <a:latin typeface="Times New Roman"/>
                        <a:ea typeface="MS Mincho"/>
                        <a:cs typeface="Times New Roman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Cambria"/>
                          <a:ea typeface="MS Mincho"/>
                          <a:cs typeface="Tahoma"/>
                        </a:rPr>
                        <a:t>11 min</a:t>
                      </a:r>
                      <a:endParaRPr lang="en-US" sz="1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57150" marR="571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>
                        <a:latin typeface="Cambria"/>
                        <a:ea typeface="MS Mincho"/>
                        <a:cs typeface="Tahoma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Cambria"/>
                          <a:ea typeface="MS Mincho"/>
                          <a:cs typeface="Tahoma"/>
                        </a:rPr>
                        <a:t>41 min</a:t>
                      </a:r>
                      <a:endParaRPr lang="en-US" sz="1100">
                        <a:latin typeface="Times New Roman"/>
                        <a:ea typeface="MS Mincho"/>
                        <a:cs typeface="Times New Roman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Cambria"/>
                          <a:ea typeface="MS Mincho"/>
                          <a:cs typeface="Tahoma"/>
                        </a:rPr>
                        <a:t>11 min</a:t>
                      </a:r>
                      <a:r>
                        <a:rPr lang="en-US" sz="1100" baseline="30000">
                          <a:latin typeface="Cambria"/>
                          <a:ea typeface="MS Mincho"/>
                          <a:cs typeface="Tahoma"/>
                        </a:rPr>
                        <a:t>a</a:t>
                      </a:r>
                      <a:endParaRPr lang="en-US" sz="1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57150" marR="571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3400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smtClean="0">
                          <a:latin typeface="Cambria"/>
                          <a:ea typeface="MS Mincho"/>
                          <a:cs typeface="Tahoma"/>
                        </a:rPr>
                        <a:t>Usual  types of significant constituent materials</a:t>
                      </a:r>
                      <a:endParaRPr lang="en-US" sz="1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57150" marR="571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Cambria"/>
                          <a:ea typeface="MS Mincho"/>
                          <a:cs typeface="Tahoma"/>
                        </a:rPr>
                        <a:t>Stone fragments, gravel and sand</a:t>
                      </a:r>
                      <a:endParaRPr lang="en-US" sz="1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57150" marR="571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Cambria"/>
                          <a:ea typeface="MS Mincho"/>
                          <a:cs typeface="Tahoma"/>
                        </a:rPr>
                        <a:t>Fine sand</a:t>
                      </a:r>
                      <a:endParaRPr lang="en-US" sz="1100" dirty="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57150" marR="571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latin typeface="Cambria"/>
                        <a:ea typeface="MS Mincho"/>
                        <a:cs typeface="Tahoma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Cambria"/>
                          <a:ea typeface="MS Mincho"/>
                          <a:cs typeface="Tahoma"/>
                        </a:rPr>
                        <a:t>Silty or clayey gravel and sand</a:t>
                      </a:r>
                      <a:endParaRPr lang="en-US" sz="1100" dirty="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57150" marR="571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latin typeface="Cambria"/>
                        <a:ea typeface="MS Mincho"/>
                        <a:cs typeface="Tahoma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Cambria"/>
                          <a:ea typeface="MS Mincho"/>
                          <a:cs typeface="Tahoma"/>
                        </a:rPr>
                        <a:t>Silty soils</a:t>
                      </a:r>
                      <a:endParaRPr lang="en-US" sz="1100" dirty="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57150" marR="571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latin typeface="Cambria"/>
                        <a:ea typeface="MS Mincho"/>
                        <a:cs typeface="Tahoma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Cambria"/>
                          <a:ea typeface="MS Mincho"/>
                          <a:cs typeface="Tahoma"/>
                        </a:rPr>
                        <a:t>Clayey soils</a:t>
                      </a:r>
                      <a:endParaRPr lang="en-US" sz="1100" dirty="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57150" marR="571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1964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latin typeface="Cambria"/>
                          <a:ea typeface="MS Mincho"/>
                          <a:cs typeface="Tahoma"/>
                        </a:rPr>
                        <a:t>General ratings as subgrade</a:t>
                      </a:r>
                      <a:endParaRPr lang="en-US" sz="1100" dirty="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57150" marR="571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7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Cambria"/>
                          <a:ea typeface="MS Mincho"/>
                          <a:cs typeface="Tahoma"/>
                        </a:rPr>
                        <a:t>Excellent to good</a:t>
                      </a:r>
                      <a:endParaRPr lang="en-US" sz="1100" dirty="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57150" marR="571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Cambria"/>
                          <a:ea typeface="MS Mincho"/>
                          <a:cs typeface="Tahoma"/>
                        </a:rPr>
                        <a:t>Fair to Poor</a:t>
                      </a:r>
                      <a:endParaRPr lang="en-US" sz="1100" dirty="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57150" marR="571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2" name="Oval 11"/>
          <p:cNvSpPr/>
          <p:nvPr/>
        </p:nvSpPr>
        <p:spPr>
          <a:xfrm>
            <a:off x="4572000" y="1524000"/>
            <a:ext cx="609600" cy="304800"/>
          </a:xfrm>
          <a:prstGeom prst="ellipse">
            <a:avLst/>
          </a:prstGeom>
          <a:noFill/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3" name="Oval 12"/>
          <p:cNvSpPr/>
          <p:nvPr/>
        </p:nvSpPr>
        <p:spPr>
          <a:xfrm>
            <a:off x="1905000" y="3108960"/>
            <a:ext cx="609600" cy="3048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3124200" y="3246120"/>
            <a:ext cx="609600" cy="304800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5" name="Oval 14"/>
          <p:cNvSpPr/>
          <p:nvPr/>
        </p:nvSpPr>
        <p:spPr>
          <a:xfrm>
            <a:off x="2514600" y="3246120"/>
            <a:ext cx="609600" cy="304800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6" name="Oval 15"/>
          <p:cNvSpPr/>
          <p:nvPr/>
        </p:nvSpPr>
        <p:spPr>
          <a:xfrm>
            <a:off x="3124200" y="3474720"/>
            <a:ext cx="609600" cy="304800"/>
          </a:xfrm>
          <a:prstGeom prst="ellipse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7" name="Oval 16"/>
          <p:cNvSpPr/>
          <p:nvPr/>
        </p:nvSpPr>
        <p:spPr>
          <a:xfrm>
            <a:off x="3733800" y="3474720"/>
            <a:ext cx="609600" cy="304800"/>
          </a:xfrm>
          <a:prstGeom prst="ellipse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8" name="Oval 17"/>
          <p:cNvSpPr/>
          <p:nvPr/>
        </p:nvSpPr>
        <p:spPr>
          <a:xfrm>
            <a:off x="4267200" y="3474720"/>
            <a:ext cx="609600" cy="304800"/>
          </a:xfrm>
          <a:prstGeom prst="ellipse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9" name="Oval 18"/>
          <p:cNvSpPr/>
          <p:nvPr/>
        </p:nvSpPr>
        <p:spPr>
          <a:xfrm>
            <a:off x="4953000" y="3474720"/>
            <a:ext cx="609600" cy="304800"/>
          </a:xfrm>
          <a:prstGeom prst="ellipse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0" name="Oval 19"/>
          <p:cNvSpPr/>
          <p:nvPr/>
        </p:nvSpPr>
        <p:spPr>
          <a:xfrm>
            <a:off x="5638800" y="3474720"/>
            <a:ext cx="609600" cy="304800"/>
          </a:xfrm>
          <a:prstGeom prst="ellipse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1" name="Oval 20"/>
          <p:cNvSpPr/>
          <p:nvPr/>
        </p:nvSpPr>
        <p:spPr>
          <a:xfrm>
            <a:off x="6172200" y="3474720"/>
            <a:ext cx="609600" cy="304800"/>
          </a:xfrm>
          <a:prstGeom prst="ellipse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2" name="Oval 21"/>
          <p:cNvSpPr/>
          <p:nvPr/>
        </p:nvSpPr>
        <p:spPr>
          <a:xfrm>
            <a:off x="7315200" y="3474720"/>
            <a:ext cx="609600" cy="304800"/>
          </a:xfrm>
          <a:prstGeom prst="ellipse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3" name="Oval 22"/>
          <p:cNvSpPr/>
          <p:nvPr/>
        </p:nvSpPr>
        <p:spPr>
          <a:xfrm>
            <a:off x="6781800" y="3474720"/>
            <a:ext cx="609600" cy="304800"/>
          </a:xfrm>
          <a:prstGeom prst="ellipse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4" name="Oval 23"/>
          <p:cNvSpPr/>
          <p:nvPr/>
        </p:nvSpPr>
        <p:spPr>
          <a:xfrm>
            <a:off x="8001000" y="3474720"/>
            <a:ext cx="609600" cy="304800"/>
          </a:xfrm>
          <a:prstGeom prst="ellipse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5" name="Flowchart: Collate 24"/>
          <p:cNvSpPr/>
          <p:nvPr/>
        </p:nvSpPr>
        <p:spPr>
          <a:xfrm>
            <a:off x="1981200" y="3429000"/>
            <a:ext cx="381000" cy="1371600"/>
          </a:xfrm>
          <a:prstGeom prst="flowChartCollate">
            <a:avLst/>
          </a:prstGeom>
          <a:noFill/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6" name="Flowchart: Collate 25"/>
          <p:cNvSpPr/>
          <p:nvPr/>
        </p:nvSpPr>
        <p:spPr>
          <a:xfrm>
            <a:off x="2590800" y="3581400"/>
            <a:ext cx="381000" cy="1219200"/>
          </a:xfrm>
          <a:prstGeom prst="flowChartCollat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7" name="Flowchart: Collate 26"/>
          <p:cNvSpPr/>
          <p:nvPr/>
        </p:nvSpPr>
        <p:spPr>
          <a:xfrm>
            <a:off x="6400800" y="3810000"/>
            <a:ext cx="381000" cy="990600"/>
          </a:xfrm>
          <a:prstGeom prst="flowChartCollate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8" name="Flowchart: Collate 27"/>
          <p:cNvSpPr/>
          <p:nvPr/>
        </p:nvSpPr>
        <p:spPr>
          <a:xfrm>
            <a:off x="6934200" y="3810000"/>
            <a:ext cx="304800" cy="990600"/>
          </a:xfrm>
          <a:prstGeom prst="flowChartCollate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9" name="Flowchart: Collate 28"/>
          <p:cNvSpPr/>
          <p:nvPr/>
        </p:nvSpPr>
        <p:spPr>
          <a:xfrm>
            <a:off x="7391400" y="3810000"/>
            <a:ext cx="381000" cy="990600"/>
          </a:xfrm>
          <a:prstGeom prst="flowChartCollate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0" name="Flowchart: Collate 29"/>
          <p:cNvSpPr/>
          <p:nvPr/>
        </p:nvSpPr>
        <p:spPr>
          <a:xfrm>
            <a:off x="8077200" y="3810000"/>
            <a:ext cx="381000" cy="990600"/>
          </a:xfrm>
          <a:prstGeom prst="flowChartCollate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1" name="Oval 30"/>
          <p:cNvSpPr/>
          <p:nvPr/>
        </p:nvSpPr>
        <p:spPr>
          <a:xfrm>
            <a:off x="3733800" y="3886200"/>
            <a:ext cx="609600" cy="228600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2" name="Oval 31"/>
          <p:cNvSpPr/>
          <p:nvPr/>
        </p:nvSpPr>
        <p:spPr>
          <a:xfrm>
            <a:off x="4389120" y="3886200"/>
            <a:ext cx="609600" cy="228600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3" name="Oval 32"/>
          <p:cNvSpPr/>
          <p:nvPr/>
        </p:nvSpPr>
        <p:spPr>
          <a:xfrm>
            <a:off x="4953000" y="3886200"/>
            <a:ext cx="609600" cy="228600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4" name="Oval 33"/>
          <p:cNvSpPr/>
          <p:nvPr/>
        </p:nvSpPr>
        <p:spPr>
          <a:xfrm>
            <a:off x="5638800" y="3886200"/>
            <a:ext cx="609600" cy="228600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5" name="Flowchart: Collate 34"/>
          <p:cNvSpPr/>
          <p:nvPr/>
        </p:nvSpPr>
        <p:spPr>
          <a:xfrm>
            <a:off x="3886200" y="4114800"/>
            <a:ext cx="381000" cy="685800"/>
          </a:xfrm>
          <a:prstGeom prst="flowChartCollat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6" name="Flowchart: Collate 35"/>
          <p:cNvSpPr/>
          <p:nvPr/>
        </p:nvSpPr>
        <p:spPr>
          <a:xfrm>
            <a:off x="5105400" y="4114800"/>
            <a:ext cx="381000" cy="685800"/>
          </a:xfrm>
          <a:prstGeom prst="flowChartCollat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7" name="Oval 36"/>
          <p:cNvSpPr/>
          <p:nvPr/>
        </p:nvSpPr>
        <p:spPr>
          <a:xfrm>
            <a:off x="4480560" y="4038600"/>
            <a:ext cx="609600" cy="304800"/>
          </a:xfrm>
          <a:prstGeom prst="ellipse">
            <a:avLst/>
          </a:prstGeom>
          <a:noFill/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8" name="Oval 37"/>
          <p:cNvSpPr/>
          <p:nvPr/>
        </p:nvSpPr>
        <p:spPr>
          <a:xfrm>
            <a:off x="5638800" y="4038600"/>
            <a:ext cx="609600" cy="304800"/>
          </a:xfrm>
          <a:prstGeom prst="ellipse">
            <a:avLst/>
          </a:prstGeom>
          <a:noFill/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9" name="Flowchart: Collate 38"/>
          <p:cNvSpPr/>
          <p:nvPr/>
        </p:nvSpPr>
        <p:spPr>
          <a:xfrm>
            <a:off x="4572000" y="4343400"/>
            <a:ext cx="381000" cy="457200"/>
          </a:xfrm>
          <a:prstGeom prst="flowChartCollate">
            <a:avLst/>
          </a:prstGeom>
          <a:noFill/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0" name="Flowchart: Collate 39"/>
          <p:cNvSpPr/>
          <p:nvPr/>
        </p:nvSpPr>
        <p:spPr>
          <a:xfrm>
            <a:off x="3200400" y="3810000"/>
            <a:ext cx="381000" cy="990600"/>
          </a:xfrm>
          <a:prstGeom prst="flowChartCollate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1" name="Rounded Rectangle 40"/>
          <p:cNvSpPr/>
          <p:nvPr/>
        </p:nvSpPr>
        <p:spPr>
          <a:xfrm>
            <a:off x="5638800" y="2057400"/>
            <a:ext cx="609600" cy="3048000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Right Arrow 41"/>
          <p:cNvSpPr/>
          <p:nvPr/>
        </p:nvSpPr>
        <p:spPr>
          <a:xfrm rot="1358084">
            <a:off x="1405819" y="2936500"/>
            <a:ext cx="7756682" cy="990600"/>
          </a:xfrm>
          <a:prstGeom prst="rightArrow">
            <a:avLst/>
          </a:prstGeom>
          <a:noFill/>
          <a:ln w="38100"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TextBox 42"/>
          <p:cNvSpPr txBox="1"/>
          <p:nvPr/>
        </p:nvSpPr>
        <p:spPr>
          <a:xfrm>
            <a:off x="7712355" y="186191"/>
            <a:ext cx="11106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Chapter 4</a:t>
            </a:r>
            <a:endParaRPr lang="en-US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6356684" y="6126778"/>
            <a:ext cx="21015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Click for next slide</a:t>
            </a:r>
            <a:endParaRPr lang="en-US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03303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800"/>
                            </p:stCondLst>
                            <p:childTnLst>
                              <p:par>
                                <p:cTn id="13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800"/>
                            </p:stCondLst>
                            <p:childTnLst>
                              <p:par>
                                <p:cTn id="17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2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6800"/>
                            </p:stCondLst>
                            <p:childTnLst>
                              <p:par>
                                <p:cTn id="21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7300"/>
                            </p:stCondLst>
                            <p:childTnLst>
                              <p:par>
                                <p:cTn id="2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7800"/>
                            </p:stCondLst>
                            <p:childTnLst>
                              <p:par>
                                <p:cTn id="2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8300"/>
                            </p:stCondLst>
                            <p:childTnLst>
                              <p:par>
                                <p:cTn id="3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8800"/>
                            </p:stCondLst>
                            <p:childTnLst>
                              <p:par>
                                <p:cTn id="37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9300"/>
                            </p:stCondLst>
                            <p:childTnLst>
                              <p:par>
                                <p:cTn id="41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9800"/>
                            </p:stCondLst>
                            <p:childTnLst>
                              <p:par>
                                <p:cTn id="4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0300"/>
                            </p:stCondLst>
                            <p:childTnLst>
                              <p:par>
                                <p:cTn id="4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0800"/>
                            </p:stCondLst>
                            <p:childTnLst>
                              <p:par>
                                <p:cTn id="5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11300"/>
                            </p:stCondLst>
                            <p:childTnLst>
                              <p:par>
                                <p:cTn id="57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11800"/>
                            </p:stCondLst>
                            <p:childTnLst>
                              <p:par>
                                <p:cTn id="61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12300"/>
                            </p:stCondLst>
                            <p:childTnLst>
                              <p:par>
                                <p:cTn id="6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12800"/>
                            </p:stCondLst>
                            <p:childTnLst>
                              <p:par>
                                <p:cTn id="6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13300"/>
                            </p:stCondLst>
                            <p:childTnLst>
                              <p:par>
                                <p:cTn id="7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13800"/>
                            </p:stCondLst>
                            <p:childTnLst>
                              <p:par>
                                <p:cTn id="77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14300"/>
                            </p:stCondLst>
                            <p:childTnLst>
                              <p:par>
                                <p:cTn id="81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14800"/>
                            </p:stCondLst>
                            <p:childTnLst>
                              <p:par>
                                <p:cTn id="8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5300"/>
                            </p:stCondLst>
                            <p:childTnLst>
                              <p:par>
                                <p:cTn id="8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15800"/>
                            </p:stCondLst>
                            <p:childTnLst>
                              <p:par>
                                <p:cTn id="9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16300"/>
                            </p:stCondLst>
                            <p:childTnLst>
                              <p:par>
                                <p:cTn id="97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6800"/>
                            </p:stCondLst>
                            <p:childTnLst>
                              <p:par>
                                <p:cTn id="101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17300"/>
                            </p:stCondLst>
                            <p:childTnLst>
                              <p:par>
                                <p:cTn id="10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17800"/>
                            </p:stCondLst>
                            <p:childTnLst>
                              <p:par>
                                <p:cTn id="10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18300"/>
                            </p:stCondLst>
                            <p:childTnLst>
                              <p:par>
                                <p:cTn id="113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18800"/>
                            </p:stCondLst>
                            <p:childTnLst>
                              <p:par>
                                <p:cTn id="117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9300"/>
                            </p:stCondLst>
                            <p:childTnLst>
                              <p:par>
                                <p:cTn id="121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9800"/>
                            </p:stCondLst>
                            <p:childTnLst>
                              <p:par>
                                <p:cTn id="12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20300"/>
                            </p:stCondLst>
                            <p:childTnLst>
                              <p:par>
                                <p:cTn id="12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>
                            <p:stCondLst>
                              <p:cond delay="20800"/>
                            </p:stCondLst>
                            <p:childTnLst>
                              <p:par>
                                <p:cTn id="13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21300"/>
                            </p:stCondLst>
                            <p:childTnLst>
                              <p:par>
                                <p:cTn id="137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" fill="hold">
                            <p:stCondLst>
                              <p:cond delay="21800"/>
                            </p:stCondLst>
                            <p:childTnLst>
                              <p:par>
                                <p:cTn id="141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4" fill="hold">
                            <p:stCondLst>
                              <p:cond delay="22300"/>
                            </p:stCondLst>
                            <p:childTnLst>
                              <p:par>
                                <p:cTn id="14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22800"/>
                            </p:stCondLst>
                            <p:childTnLst>
                              <p:par>
                                <p:cTn id="14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" fill="hold">
                            <p:stCondLst>
                              <p:cond delay="23300"/>
                            </p:stCondLst>
                            <p:childTnLst>
                              <p:par>
                                <p:cTn id="15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6" fill="hold">
                            <p:stCondLst>
                              <p:cond delay="23800"/>
                            </p:stCondLst>
                            <p:childTnLst>
                              <p:par>
                                <p:cTn id="157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0" fill="hold">
                            <p:stCondLst>
                              <p:cond delay="24300"/>
                            </p:stCondLst>
                            <p:childTnLst>
                              <p:par>
                                <p:cTn id="161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4" fill="hold">
                            <p:stCondLst>
                              <p:cond delay="24800"/>
                            </p:stCondLst>
                            <p:childTnLst>
                              <p:par>
                                <p:cTn id="165" presetID="45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" dur="2000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8" dur="2000" fill="hold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2000" fill="hold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4" grpId="0" animBg="1"/>
      <p:bldP spid="5" grpId="0" animBg="1"/>
      <p:bldP spid="6" grpId="0" animBg="1"/>
      <p:bldP spid="7" grpId="0" animBg="1"/>
      <p:bldP spid="9" grpId="0" animBg="1"/>
      <p:bldP spid="10" grpId="0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 animBg="1"/>
      <p:bldP spid="4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142778" y="581055"/>
            <a:ext cx="8013895" cy="40011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MS Mincho" pitchFamily="49" charset="-128"/>
                <a:cs typeface="Tahoma" pitchFamily="34" charset="0"/>
              </a:rPr>
              <a:t>5.3	Laboratory Compaction Test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838200" y="1143000"/>
            <a:ext cx="2200346" cy="46166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r>
              <a:rPr lang="en-US" sz="2400" b="1" dirty="0" smtClean="0"/>
              <a:t>Proctor method</a:t>
            </a:r>
            <a:endParaRPr lang="en-US" sz="2400" dirty="0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1871410" y="5689734"/>
            <a:ext cx="359047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MS Mincho" pitchFamily="49" charset="-128"/>
                <a:cs typeface="Times New Roman" pitchFamily="18" charset="0"/>
              </a:rPr>
              <a:t>Fig. 5.2  Standard Proctor compaction device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grpSp>
        <p:nvGrpSpPr>
          <p:cNvPr id="5" name="Group 2"/>
          <p:cNvGrpSpPr>
            <a:grpSpLocks/>
          </p:cNvGrpSpPr>
          <p:nvPr/>
        </p:nvGrpSpPr>
        <p:grpSpPr bwMode="auto">
          <a:xfrm>
            <a:off x="4343653" y="1408089"/>
            <a:ext cx="2718016" cy="4271962"/>
            <a:chOff x="3994150" y="520700"/>
            <a:chExt cx="2717800" cy="4271963"/>
          </a:xfrm>
        </p:grpSpPr>
        <p:sp>
          <p:nvSpPr>
            <p:cNvPr id="6" name="Oval 5"/>
            <p:cNvSpPr/>
            <p:nvPr/>
          </p:nvSpPr>
          <p:spPr bwMode="auto">
            <a:xfrm>
              <a:off x="4672175" y="1779587"/>
              <a:ext cx="331761" cy="225425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 sz="1200"/>
            </a:p>
          </p:txBody>
        </p:sp>
        <p:sp>
          <p:nvSpPr>
            <p:cNvPr id="7" name="Rectangle 21" descr="Light upward diagonal"/>
            <p:cNvSpPr>
              <a:spLocks noChangeArrowheads="1"/>
            </p:cNvSpPr>
            <p:nvPr/>
          </p:nvSpPr>
          <p:spPr bwMode="auto">
            <a:xfrm>
              <a:off x="3994150" y="4165600"/>
              <a:ext cx="2016125" cy="254000"/>
            </a:xfrm>
            <a:prstGeom prst="rect">
              <a:avLst/>
            </a:prstGeom>
            <a:pattFill prst="ltUpDiag">
              <a:fgClr>
                <a:schemeClr val="tx1"/>
              </a:fgClr>
              <a:bgClr>
                <a:schemeClr val="bg1"/>
              </a:bgClr>
            </a:patt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 sz="1200"/>
            </a:p>
          </p:txBody>
        </p:sp>
        <p:grpSp>
          <p:nvGrpSpPr>
            <p:cNvPr id="8" name="Group 69"/>
            <p:cNvGrpSpPr>
              <a:grpSpLocks/>
            </p:cNvGrpSpPr>
            <p:nvPr/>
          </p:nvGrpSpPr>
          <p:grpSpPr bwMode="auto">
            <a:xfrm>
              <a:off x="4579937" y="520700"/>
              <a:ext cx="541338" cy="3644901"/>
              <a:chOff x="4579616" y="520834"/>
              <a:chExt cx="541023" cy="3644987"/>
            </a:xfrm>
          </p:grpSpPr>
          <p:sp>
            <p:nvSpPr>
              <p:cNvPr id="18" name="Rectangle 17"/>
              <p:cNvSpPr/>
              <p:nvPr/>
            </p:nvSpPr>
            <p:spPr bwMode="auto">
              <a:xfrm>
                <a:off x="4579786" y="2410004"/>
                <a:ext cx="46007" cy="1754229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 sz="1200"/>
              </a:p>
            </p:txBody>
          </p:sp>
          <p:sp>
            <p:nvSpPr>
              <p:cNvPr id="19" name="Rectangle 18"/>
              <p:cNvSpPr/>
              <p:nvPr/>
            </p:nvSpPr>
            <p:spPr bwMode="auto">
              <a:xfrm>
                <a:off x="5074758" y="2410004"/>
                <a:ext cx="46007" cy="1755817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 sz="1200"/>
              </a:p>
            </p:txBody>
          </p:sp>
          <p:grpSp>
            <p:nvGrpSpPr>
              <p:cNvPr id="20" name="Group 46"/>
              <p:cNvGrpSpPr/>
              <p:nvPr/>
            </p:nvGrpSpPr>
            <p:grpSpPr>
              <a:xfrm>
                <a:off x="4690486" y="2117612"/>
                <a:ext cx="331473" cy="2047412"/>
                <a:chOff x="4644767" y="794914"/>
                <a:chExt cx="331473" cy="2047412"/>
              </a:xfrm>
              <a:solidFill>
                <a:schemeClr val="bg2">
                  <a:lumMod val="75000"/>
                </a:schemeClr>
              </a:solidFill>
            </p:grpSpPr>
            <p:sp>
              <p:nvSpPr>
                <p:cNvPr id="27" name="Rectangle 26"/>
                <p:cNvSpPr/>
                <p:nvPr/>
              </p:nvSpPr>
              <p:spPr bwMode="auto">
                <a:xfrm flipH="1">
                  <a:off x="4770119" y="794914"/>
                  <a:ext cx="45719" cy="1755527"/>
                </a:xfrm>
                <a:prstGeom prst="rect">
                  <a:avLst/>
                </a:prstGeom>
                <a:grpFill/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 sz="1200"/>
                </a:p>
              </p:txBody>
            </p:sp>
            <p:sp>
              <p:nvSpPr>
                <p:cNvPr id="28" name="Rectangle 27"/>
                <p:cNvSpPr/>
                <p:nvPr/>
              </p:nvSpPr>
              <p:spPr bwMode="auto">
                <a:xfrm>
                  <a:off x="4644767" y="2550441"/>
                  <a:ext cx="331473" cy="291885"/>
                </a:xfrm>
                <a:prstGeom prst="rect">
                  <a:avLst/>
                </a:prstGeom>
                <a:grpFill/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 sz="1200"/>
                </a:p>
              </p:txBody>
            </p:sp>
          </p:grpSp>
          <p:sp>
            <p:nvSpPr>
              <p:cNvPr id="21" name="Rectangle 20"/>
              <p:cNvSpPr/>
              <p:nvPr/>
            </p:nvSpPr>
            <p:spPr bwMode="auto">
              <a:xfrm>
                <a:off x="4579786" y="2386191"/>
                <a:ext cx="539393" cy="76202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 sz="1200"/>
              </a:p>
            </p:txBody>
          </p:sp>
          <p:grpSp>
            <p:nvGrpSpPr>
              <p:cNvPr id="22" name="Group 55"/>
              <p:cNvGrpSpPr>
                <a:grpSpLocks/>
              </p:cNvGrpSpPr>
              <p:nvPr/>
            </p:nvGrpSpPr>
            <p:grpSpPr bwMode="auto">
              <a:xfrm>
                <a:off x="4672209" y="520834"/>
                <a:ext cx="331594" cy="2220764"/>
                <a:chOff x="5538989" y="1561202"/>
                <a:chExt cx="331594" cy="2220764"/>
              </a:xfrm>
            </p:grpSpPr>
            <p:grpSp>
              <p:nvGrpSpPr>
                <p:cNvPr id="23" name="Group 49"/>
                <p:cNvGrpSpPr/>
                <p:nvPr/>
              </p:nvGrpSpPr>
              <p:grpSpPr>
                <a:xfrm>
                  <a:off x="5538989" y="1734554"/>
                  <a:ext cx="331473" cy="2047412"/>
                  <a:chOff x="4626490" y="794914"/>
                  <a:chExt cx="331473" cy="2047412"/>
                </a:xfrm>
                <a:solidFill>
                  <a:schemeClr val="bg1"/>
                </a:solidFill>
              </p:grpSpPr>
              <p:sp>
                <p:nvSpPr>
                  <p:cNvPr id="25" name="Rectangle 24"/>
                  <p:cNvSpPr/>
                  <p:nvPr/>
                </p:nvSpPr>
                <p:spPr bwMode="auto">
                  <a:xfrm flipH="1">
                    <a:off x="4770119" y="794914"/>
                    <a:ext cx="45719" cy="1755527"/>
                  </a:xfrm>
                  <a:prstGeom prst="rect">
                    <a:avLst/>
                  </a:prstGeom>
                  <a:blipFill>
                    <a:blip r:embed="rId3" cstate="print"/>
                    <a:tile tx="0" ty="0" sx="100000" sy="100000" flip="none" algn="tl"/>
                  </a:blipFill>
                  <a:ln w="19050" cap="flat" cmpd="sng" algn="ctr">
                    <a:solidFill>
                      <a:schemeClr val="tx1"/>
                    </a:solidFill>
                    <a:prstDash val="sysDash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pPr>
                      <a:defRPr/>
                    </a:pPr>
                    <a:endParaRPr lang="en-US" sz="1200"/>
                  </a:p>
                </p:txBody>
              </p:sp>
              <p:sp>
                <p:nvSpPr>
                  <p:cNvPr id="26" name="Rectangle 25"/>
                  <p:cNvSpPr/>
                  <p:nvPr/>
                </p:nvSpPr>
                <p:spPr bwMode="auto">
                  <a:xfrm>
                    <a:off x="4626490" y="2550441"/>
                    <a:ext cx="331473" cy="291885"/>
                  </a:xfrm>
                  <a:prstGeom prst="rect">
                    <a:avLst/>
                  </a:prstGeom>
                  <a:blipFill>
                    <a:blip r:embed="rId3" cstate="print"/>
                    <a:tile tx="0" ty="0" sx="100000" sy="100000" flip="none" algn="tl"/>
                  </a:blipFill>
                  <a:ln w="19050" cap="flat" cmpd="sng" algn="ctr">
                    <a:solidFill>
                      <a:schemeClr val="tx1"/>
                    </a:solidFill>
                    <a:prstDash val="sysDash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pPr>
                      <a:defRPr/>
                    </a:pPr>
                    <a:endParaRPr lang="en-US" sz="1200"/>
                  </a:p>
                </p:txBody>
              </p:sp>
            </p:grpSp>
            <p:sp>
              <p:nvSpPr>
                <p:cNvPr id="24" name="Oval 54"/>
                <p:cNvSpPr>
                  <a:spLocks noChangeArrowheads="1"/>
                </p:cNvSpPr>
                <p:nvPr/>
              </p:nvSpPr>
              <p:spPr bwMode="auto">
                <a:xfrm>
                  <a:off x="5538989" y="1561202"/>
                  <a:ext cx="331594" cy="223843"/>
                </a:xfrm>
                <a:prstGeom prst="ellipse">
                  <a:avLst/>
                </a:prstGeom>
                <a:blipFill dpi="0" rotWithShape="1">
                  <a:blip r:embed="rId3"/>
                  <a:srcRect/>
                  <a:tile tx="0" ty="0" sx="100000" sy="100000" flip="none" algn="tl"/>
                </a:blipFill>
                <a:ln w="19050" algn="ctr">
                  <a:solidFill>
                    <a:srgbClr val="000000"/>
                  </a:solidFill>
                  <a:prstDash val="sysDash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200"/>
                </a:p>
              </p:txBody>
            </p:sp>
          </p:grpSp>
        </p:grpSp>
        <p:cxnSp>
          <p:nvCxnSpPr>
            <p:cNvPr id="9" name="Straight Connector 2"/>
            <p:cNvCxnSpPr>
              <a:cxnSpLocks noChangeShapeType="1"/>
            </p:cNvCxnSpPr>
            <p:nvPr/>
          </p:nvCxnSpPr>
          <p:spPr bwMode="auto">
            <a:xfrm>
              <a:off x="3994150" y="4164013"/>
              <a:ext cx="2016125" cy="3175"/>
            </a:xfrm>
            <a:prstGeom prst="line">
              <a:avLst/>
            </a:prstGeom>
            <a:noFill/>
            <a:ln w="19050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0" name="Straight Connector 58"/>
            <p:cNvCxnSpPr>
              <a:cxnSpLocks noChangeShapeType="1"/>
            </p:cNvCxnSpPr>
            <p:nvPr/>
          </p:nvCxnSpPr>
          <p:spPr bwMode="auto">
            <a:xfrm flipV="1">
              <a:off x="4860925" y="2728826"/>
              <a:ext cx="574364" cy="12788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1" name="Text Box 19"/>
            <p:cNvSpPr txBox="1">
              <a:spLocks noChangeArrowheads="1"/>
            </p:cNvSpPr>
            <p:nvPr/>
          </p:nvSpPr>
          <p:spPr bwMode="auto">
            <a:xfrm>
              <a:off x="5187269" y="3079750"/>
              <a:ext cx="1105085" cy="69691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</a:pPr>
              <a:r>
                <a:rPr lang="en-US" altLang="ja-JP" sz="1200">
                  <a:latin typeface="Times New Roman" pitchFamily="18" charset="0"/>
                  <a:ea typeface="Dotum" pitchFamily="34" charset="-127"/>
                </a:rPr>
                <a:t>Free drop</a:t>
              </a:r>
            </a:p>
            <a:p>
              <a:pPr algn="r" eaLnBrk="1" hangingPunct="1">
                <a:spcBef>
                  <a:spcPct val="0"/>
                </a:spcBef>
              </a:pPr>
              <a:r>
                <a:rPr lang="en-US" altLang="ja-JP" sz="1200">
                  <a:latin typeface="Times New Roman" pitchFamily="18" charset="0"/>
                  <a:ea typeface="Dotum" pitchFamily="34" charset="-127"/>
                </a:rPr>
                <a:t>= 304.8 mm        (12 inches)</a:t>
              </a:r>
              <a:endParaRPr lang="en-US" sz="1200">
                <a:latin typeface="Times New Roman" pitchFamily="18" charset="0"/>
              </a:endParaRPr>
            </a:p>
          </p:txBody>
        </p:sp>
        <p:cxnSp>
          <p:nvCxnSpPr>
            <p:cNvPr id="12" name="Straight Arrow Connector 60"/>
            <p:cNvCxnSpPr>
              <a:cxnSpLocks noChangeShapeType="1"/>
            </p:cNvCxnSpPr>
            <p:nvPr/>
          </p:nvCxnSpPr>
          <p:spPr bwMode="auto">
            <a:xfrm>
              <a:off x="5312270" y="2728826"/>
              <a:ext cx="1092" cy="1435187"/>
            </a:xfrm>
            <a:prstGeom prst="straightConnector1">
              <a:avLst/>
            </a:prstGeom>
            <a:noFill/>
            <a:ln w="9525" algn="ctr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" name="Text Box 19"/>
            <p:cNvSpPr txBox="1">
              <a:spLocks noChangeArrowheads="1"/>
            </p:cNvSpPr>
            <p:nvPr/>
          </p:nvSpPr>
          <p:spPr bwMode="auto">
            <a:xfrm>
              <a:off x="5187268" y="1957386"/>
              <a:ext cx="1524682" cy="501649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r" eaLnBrk="1" hangingPunct="1"/>
              <a:r>
                <a:rPr lang="en-US" altLang="ja-JP" sz="1200" dirty="0">
                  <a:latin typeface="Times New Roman" pitchFamily="18" charset="0"/>
                  <a:ea typeface="Dotum" pitchFamily="34" charset="-127"/>
                </a:rPr>
                <a:t>Rammer, W = 24.5 N                (5.5 </a:t>
              </a:r>
              <a:r>
                <a:rPr lang="en-US" altLang="ja-JP" sz="1200" dirty="0" err="1">
                  <a:latin typeface="Times New Roman" pitchFamily="18" charset="0"/>
                  <a:ea typeface="Dotum" pitchFamily="34" charset="-127"/>
                </a:rPr>
                <a:t>lbf</a:t>
              </a:r>
              <a:r>
                <a:rPr lang="en-US" altLang="ja-JP" sz="1200" dirty="0">
                  <a:latin typeface="Times New Roman" pitchFamily="18" charset="0"/>
                  <a:ea typeface="Dotum" pitchFamily="34" charset="-127"/>
                </a:rPr>
                <a:t>)</a:t>
              </a:r>
              <a:endParaRPr lang="en-US" sz="1200" dirty="0">
                <a:latin typeface="Times New Roman" pitchFamily="18" charset="0"/>
              </a:endParaRPr>
            </a:p>
          </p:txBody>
        </p:sp>
        <p:sp>
          <p:nvSpPr>
            <p:cNvPr id="14" name="Line 113"/>
            <p:cNvSpPr>
              <a:spLocks noChangeShapeType="1"/>
            </p:cNvSpPr>
            <p:nvPr/>
          </p:nvSpPr>
          <p:spPr bwMode="auto">
            <a:xfrm rot="21120000" flipV="1">
              <a:off x="4832586" y="2250557"/>
              <a:ext cx="584270" cy="30574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" name="Line 113"/>
            <p:cNvSpPr>
              <a:spLocks noChangeShapeType="1"/>
            </p:cNvSpPr>
            <p:nvPr/>
          </p:nvSpPr>
          <p:spPr bwMode="auto">
            <a:xfrm rot="21120000" flipV="1">
              <a:off x="4867557" y="2244958"/>
              <a:ext cx="639425" cy="1592499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" name="Text Box 19"/>
            <p:cNvSpPr txBox="1">
              <a:spLocks noChangeArrowheads="1"/>
            </p:cNvSpPr>
            <p:nvPr/>
          </p:nvSpPr>
          <p:spPr bwMode="auto">
            <a:xfrm>
              <a:off x="4456113" y="4419600"/>
              <a:ext cx="1143000" cy="37306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altLang="ja-JP" sz="1200">
                  <a:latin typeface="Times New Roman" pitchFamily="18" charset="0"/>
                  <a:ea typeface="Dotum" pitchFamily="34" charset="-127"/>
                </a:rPr>
                <a:t>(b) Rammer</a:t>
              </a:r>
              <a:endParaRPr lang="en-US" sz="1200">
                <a:latin typeface="Times New Roman" pitchFamily="18" charset="0"/>
              </a:endParaRPr>
            </a:p>
          </p:txBody>
        </p:sp>
        <p:sp>
          <p:nvSpPr>
            <p:cNvPr id="17" name="Left Arrow 71"/>
            <p:cNvSpPr>
              <a:spLocks noChangeArrowheads="1"/>
            </p:cNvSpPr>
            <p:nvPr/>
          </p:nvSpPr>
          <p:spPr bwMode="auto">
            <a:xfrm rot="16200000" flipV="1">
              <a:off x="4250601" y="3210967"/>
              <a:ext cx="965201" cy="166192"/>
            </a:xfrm>
            <a:prstGeom prst="leftArrow">
              <a:avLst>
                <a:gd name="adj1" fmla="val 50000"/>
                <a:gd name="adj2" fmla="val 49957"/>
              </a:avLst>
            </a:prstGeom>
            <a:noFill/>
            <a:ln w="9525" algn="ctr">
              <a:solidFill>
                <a:schemeClr val="tx1"/>
              </a:solidFill>
              <a:prstDash val="sys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200"/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436579" y="2737778"/>
            <a:ext cx="4300470" cy="2924955"/>
            <a:chOff x="436579" y="2737778"/>
            <a:chExt cx="4300470" cy="2924955"/>
          </a:xfrm>
        </p:grpSpPr>
        <p:sp>
          <p:nvSpPr>
            <p:cNvPr id="30" name="Text Box 19"/>
            <p:cNvSpPr txBox="1">
              <a:spLocks noChangeArrowheads="1"/>
            </p:cNvSpPr>
            <p:nvPr/>
          </p:nvSpPr>
          <p:spPr bwMode="auto">
            <a:xfrm>
              <a:off x="1735384" y="5289670"/>
              <a:ext cx="1714636" cy="37306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altLang="ja-JP" sz="1200" dirty="0">
                  <a:latin typeface="Times New Roman" pitchFamily="18" charset="0"/>
                  <a:ea typeface="Dotum" pitchFamily="34" charset="-127"/>
                </a:rPr>
                <a:t>(a) Compaction mold</a:t>
              </a:r>
              <a:endParaRPr lang="en-US" sz="1200" dirty="0">
                <a:latin typeface="Times New Roman" pitchFamily="18" charset="0"/>
              </a:endParaRPr>
            </a:p>
          </p:txBody>
        </p:sp>
        <p:sp>
          <p:nvSpPr>
            <p:cNvPr id="31" name="Text Box 19"/>
            <p:cNvSpPr txBox="1">
              <a:spLocks noChangeArrowheads="1"/>
            </p:cNvSpPr>
            <p:nvPr/>
          </p:nvSpPr>
          <p:spPr bwMode="auto">
            <a:xfrm>
              <a:off x="3555855" y="2737778"/>
              <a:ext cx="1181194" cy="373062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altLang="ja-JP" sz="1200" dirty="0">
                  <a:latin typeface="Times New Roman" pitchFamily="18" charset="0"/>
                  <a:ea typeface="Dotum" pitchFamily="34" charset="-127"/>
                </a:rPr>
                <a:t>(Not in scale)</a:t>
              </a:r>
              <a:endParaRPr lang="en-US" sz="1200" dirty="0">
                <a:latin typeface="Times New Roman" pitchFamily="18" charset="0"/>
              </a:endParaRPr>
            </a:p>
          </p:txBody>
        </p:sp>
        <p:grpSp>
          <p:nvGrpSpPr>
            <p:cNvPr id="32" name="Group 1"/>
            <p:cNvGrpSpPr>
              <a:grpSpLocks/>
            </p:cNvGrpSpPr>
            <p:nvPr/>
          </p:nvGrpSpPr>
          <p:grpSpPr bwMode="auto">
            <a:xfrm>
              <a:off x="436579" y="2737778"/>
              <a:ext cx="4105070" cy="2501898"/>
              <a:chOff x="229131" y="1231901"/>
              <a:chExt cx="4104744" cy="2501899"/>
            </a:xfrm>
          </p:grpSpPr>
          <p:sp>
            <p:nvSpPr>
              <p:cNvPr id="33" name="Rectangle 40"/>
              <p:cNvSpPr>
                <a:spLocks noChangeArrowheads="1"/>
              </p:cNvSpPr>
              <p:nvPr/>
            </p:nvSpPr>
            <p:spPr bwMode="auto">
              <a:xfrm>
                <a:off x="1866900" y="2435224"/>
                <a:ext cx="798513" cy="993775"/>
              </a:xfrm>
              <a:prstGeom prst="rect">
                <a:avLst/>
              </a:prstGeom>
              <a:blipFill dpi="0" rotWithShape="1">
                <a:blip r:embed="rId4"/>
                <a:srcRect/>
                <a:tile tx="0" ty="0" sx="100000" sy="100000" flip="none" algn="tl"/>
              </a:blipFill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1200"/>
              </a:p>
            </p:txBody>
          </p:sp>
          <p:sp>
            <p:nvSpPr>
              <p:cNvPr id="34" name="Rectangle 21" descr="Light upward diagonal"/>
              <p:cNvSpPr>
                <a:spLocks noChangeArrowheads="1"/>
              </p:cNvSpPr>
              <p:nvPr/>
            </p:nvSpPr>
            <p:spPr bwMode="auto">
              <a:xfrm>
                <a:off x="990600" y="3505200"/>
                <a:ext cx="2590800" cy="228600"/>
              </a:xfrm>
              <a:prstGeom prst="rect">
                <a:avLst/>
              </a:prstGeom>
              <a:pattFill prst="ltUpDiag">
                <a:fgClr>
                  <a:schemeClr val="tx1"/>
                </a:fgClr>
                <a:bgClr>
                  <a:schemeClr val="bg1"/>
                </a:bgClr>
              </a:patt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en-US" sz="1200"/>
              </a:p>
            </p:txBody>
          </p:sp>
          <p:sp>
            <p:nvSpPr>
              <p:cNvPr id="35" name="Line 32"/>
              <p:cNvSpPr>
                <a:spLocks noChangeShapeType="1"/>
              </p:cNvSpPr>
              <p:nvPr/>
            </p:nvSpPr>
            <p:spPr bwMode="auto">
              <a:xfrm>
                <a:off x="990600" y="3505200"/>
                <a:ext cx="2590800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6" name="Rectangle 4"/>
              <p:cNvSpPr>
                <a:spLocks noChangeArrowheads="1"/>
              </p:cNvSpPr>
              <p:nvPr/>
            </p:nvSpPr>
            <p:spPr bwMode="auto">
              <a:xfrm>
                <a:off x="1600622" y="3427413"/>
                <a:ext cx="1295297" cy="77788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19050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sz="1200"/>
              </a:p>
            </p:txBody>
          </p:sp>
          <p:sp>
            <p:nvSpPr>
              <p:cNvPr id="37" name="Rectangle 5"/>
              <p:cNvSpPr>
                <a:spLocks noChangeArrowheads="1"/>
              </p:cNvSpPr>
              <p:nvPr/>
            </p:nvSpPr>
            <p:spPr bwMode="auto">
              <a:xfrm>
                <a:off x="1791107" y="2438400"/>
                <a:ext cx="76194" cy="990600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19050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sz="1200"/>
              </a:p>
            </p:txBody>
          </p:sp>
          <p:sp>
            <p:nvSpPr>
              <p:cNvPr id="38" name="Rectangle 6"/>
              <p:cNvSpPr>
                <a:spLocks noChangeArrowheads="1"/>
              </p:cNvSpPr>
              <p:nvPr/>
            </p:nvSpPr>
            <p:spPr bwMode="auto">
              <a:xfrm>
                <a:off x="2667337" y="2438400"/>
                <a:ext cx="76194" cy="990600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19050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sz="1200"/>
              </a:p>
            </p:txBody>
          </p:sp>
          <p:sp>
            <p:nvSpPr>
              <p:cNvPr id="39" name="Rectangle 7"/>
              <p:cNvSpPr>
                <a:spLocks noChangeArrowheads="1"/>
              </p:cNvSpPr>
              <p:nvPr/>
            </p:nvSpPr>
            <p:spPr bwMode="auto">
              <a:xfrm>
                <a:off x="1791107" y="1828800"/>
                <a:ext cx="76194" cy="381000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19050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sz="1200"/>
              </a:p>
            </p:txBody>
          </p:sp>
          <p:sp>
            <p:nvSpPr>
              <p:cNvPr id="40" name="Rectangle 8"/>
              <p:cNvSpPr>
                <a:spLocks noChangeArrowheads="1"/>
              </p:cNvSpPr>
              <p:nvPr/>
            </p:nvSpPr>
            <p:spPr bwMode="auto">
              <a:xfrm>
                <a:off x="2667337" y="1828800"/>
                <a:ext cx="76194" cy="381000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19050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sz="1200"/>
              </a:p>
            </p:txBody>
          </p:sp>
          <p:cxnSp>
            <p:nvCxnSpPr>
              <p:cNvPr id="41" name="Straight Connector 10"/>
              <p:cNvCxnSpPr>
                <a:cxnSpLocks noChangeShapeType="1"/>
                <a:stCxn id="39" idx="0"/>
                <a:endCxn id="40" idx="0"/>
              </p:cNvCxnSpPr>
              <p:nvPr/>
            </p:nvCxnSpPr>
            <p:spPr bwMode="auto">
              <a:xfrm rot="5400000" flipH="1" flipV="1">
                <a:off x="2266950" y="1390651"/>
                <a:ext cx="3175" cy="876300"/>
              </a:xfrm>
              <a:prstGeom prst="line">
                <a:avLst/>
              </a:prstGeom>
              <a:noFill/>
              <a:ln w="19050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42" name="Straight Connector 12"/>
              <p:cNvCxnSpPr>
                <a:cxnSpLocks noChangeShapeType="1"/>
                <a:stCxn id="39" idx="2"/>
                <a:endCxn id="40" idx="2"/>
              </p:cNvCxnSpPr>
              <p:nvPr/>
            </p:nvCxnSpPr>
            <p:spPr bwMode="auto">
              <a:xfrm rot="16200000" flipH="1">
                <a:off x="2266950" y="1771651"/>
                <a:ext cx="3175" cy="876300"/>
              </a:xfrm>
              <a:prstGeom prst="line">
                <a:avLst/>
              </a:prstGeom>
              <a:noFill/>
              <a:ln w="19050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43" name="Straight Connector 14"/>
              <p:cNvCxnSpPr>
                <a:cxnSpLocks noChangeShapeType="1"/>
                <a:stCxn id="37" idx="0"/>
                <a:endCxn id="38" idx="0"/>
              </p:cNvCxnSpPr>
              <p:nvPr/>
            </p:nvCxnSpPr>
            <p:spPr bwMode="auto">
              <a:xfrm rot="5400000" flipH="1" flipV="1">
                <a:off x="2266950" y="2000251"/>
                <a:ext cx="3175" cy="876300"/>
              </a:xfrm>
              <a:prstGeom prst="line">
                <a:avLst/>
              </a:prstGeom>
              <a:noFill/>
              <a:ln w="19050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44" name="Text Box 19"/>
              <p:cNvSpPr txBox="1">
                <a:spLocks noChangeArrowheads="1"/>
              </p:cNvSpPr>
              <p:nvPr/>
            </p:nvSpPr>
            <p:spPr bwMode="auto">
              <a:xfrm>
                <a:off x="2781998" y="2651919"/>
                <a:ext cx="1468768" cy="696913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r" eaLnBrk="1" hangingPunct="1"/>
                <a:r>
                  <a:rPr lang="en-US" altLang="ja-JP" sz="1200" dirty="0">
                    <a:latin typeface="Times New Roman" pitchFamily="18" charset="0"/>
                    <a:ea typeface="Dotum" pitchFamily="34" charset="-127"/>
                  </a:rPr>
                  <a:t>H = 116.43 mm             (4.584 inches)</a:t>
                </a:r>
                <a:endParaRPr lang="en-US" sz="1200" dirty="0">
                  <a:latin typeface="Times New Roman" pitchFamily="18" charset="0"/>
                </a:endParaRPr>
              </a:p>
            </p:txBody>
          </p:sp>
          <p:sp>
            <p:nvSpPr>
              <p:cNvPr id="45" name="Line 113"/>
              <p:cNvSpPr>
                <a:spLocks noChangeShapeType="1"/>
              </p:cNvSpPr>
              <p:nvPr/>
            </p:nvSpPr>
            <p:spPr bwMode="auto">
              <a:xfrm rot="21120000" flipH="1">
                <a:off x="3028950" y="2444750"/>
                <a:ext cx="146050" cy="97790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cxnSp>
            <p:nvCxnSpPr>
              <p:cNvPr id="46" name="Straight Connector 18"/>
              <p:cNvCxnSpPr>
                <a:cxnSpLocks noChangeShapeType="1"/>
                <a:stCxn id="38" idx="2"/>
              </p:cNvCxnSpPr>
              <p:nvPr/>
            </p:nvCxnSpPr>
            <p:spPr bwMode="auto">
              <a:xfrm flipV="1">
                <a:off x="2705100" y="3427413"/>
                <a:ext cx="537239" cy="1588"/>
              </a:xfrm>
              <a:prstGeom prst="line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47" name="Text Box 19"/>
              <p:cNvSpPr txBox="1">
                <a:spLocks noChangeArrowheads="1"/>
              </p:cNvSpPr>
              <p:nvPr/>
            </p:nvSpPr>
            <p:spPr bwMode="auto">
              <a:xfrm>
                <a:off x="1605661" y="1231901"/>
                <a:ext cx="1218425" cy="58420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r" eaLnBrk="1" hangingPunct="1"/>
                <a:r>
                  <a:rPr lang="en-US" altLang="ja-JP" sz="1200">
                    <a:latin typeface="Times New Roman" pitchFamily="18" charset="0"/>
                    <a:ea typeface="Dotum" pitchFamily="34" charset="-127"/>
                  </a:rPr>
                  <a:t>D = 101.6 mm     (4.0 inches)</a:t>
                </a:r>
                <a:endParaRPr lang="en-US" sz="1200">
                  <a:latin typeface="Times New Roman" pitchFamily="18" charset="0"/>
                </a:endParaRPr>
              </a:p>
            </p:txBody>
          </p:sp>
          <p:sp>
            <p:nvSpPr>
              <p:cNvPr id="48" name="Line 113"/>
              <p:cNvSpPr>
                <a:spLocks noChangeShapeType="1"/>
              </p:cNvSpPr>
              <p:nvPr/>
            </p:nvSpPr>
            <p:spPr bwMode="auto">
              <a:xfrm rot="5580000">
                <a:off x="2249488" y="1323975"/>
                <a:ext cx="44450" cy="784225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cxnSp>
            <p:nvCxnSpPr>
              <p:cNvPr id="49" name="Straight Connector 28"/>
              <p:cNvCxnSpPr>
                <a:cxnSpLocks noChangeShapeType="1"/>
              </p:cNvCxnSpPr>
              <p:nvPr/>
            </p:nvCxnSpPr>
            <p:spPr bwMode="auto">
              <a:xfrm rot="16740000" flipH="1">
                <a:off x="1802606" y="1737519"/>
                <a:ext cx="141288" cy="12700"/>
              </a:xfrm>
              <a:prstGeom prst="line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50" name="Straight Connector 29"/>
              <p:cNvCxnSpPr>
                <a:cxnSpLocks noChangeShapeType="1"/>
              </p:cNvCxnSpPr>
              <p:nvPr/>
            </p:nvCxnSpPr>
            <p:spPr bwMode="auto">
              <a:xfrm rot="16200000" flipH="1">
                <a:off x="2598737" y="1744663"/>
                <a:ext cx="142875" cy="0"/>
              </a:xfrm>
              <a:prstGeom prst="line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51" name="Text Box 19"/>
              <p:cNvSpPr txBox="1">
                <a:spLocks noChangeArrowheads="1"/>
              </p:cNvSpPr>
              <p:nvPr/>
            </p:nvSpPr>
            <p:spPr bwMode="auto">
              <a:xfrm>
                <a:off x="457200" y="2809081"/>
                <a:ext cx="838200" cy="373062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r" eaLnBrk="1" hangingPunct="1"/>
                <a:r>
                  <a:rPr lang="en-US" altLang="ja-JP" sz="1200">
                    <a:latin typeface="Times New Roman" pitchFamily="18" charset="0"/>
                    <a:ea typeface="Dotum" pitchFamily="34" charset="-127"/>
                  </a:rPr>
                  <a:t>Mold</a:t>
                </a:r>
                <a:endParaRPr lang="en-US" sz="1200">
                  <a:latin typeface="Times New Roman" pitchFamily="18" charset="0"/>
                </a:endParaRPr>
              </a:p>
            </p:txBody>
          </p:sp>
          <p:sp>
            <p:nvSpPr>
              <p:cNvPr id="52" name="Text Box 19"/>
              <p:cNvSpPr txBox="1">
                <a:spLocks noChangeArrowheads="1"/>
              </p:cNvSpPr>
              <p:nvPr/>
            </p:nvSpPr>
            <p:spPr bwMode="auto">
              <a:xfrm>
                <a:off x="229131" y="1779588"/>
                <a:ext cx="1066800" cy="328612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r" eaLnBrk="1" hangingPunct="1"/>
                <a:r>
                  <a:rPr lang="en-US" altLang="ja-JP" sz="1200">
                    <a:latin typeface="Times New Roman" pitchFamily="18" charset="0"/>
                    <a:ea typeface="Dotum" pitchFamily="34" charset="-127"/>
                  </a:rPr>
                  <a:t>Extension collar</a:t>
                </a:r>
                <a:endParaRPr lang="en-US" sz="1200">
                  <a:latin typeface="Times New Roman" pitchFamily="18" charset="0"/>
                </a:endParaRPr>
              </a:p>
            </p:txBody>
          </p:sp>
          <p:sp>
            <p:nvSpPr>
              <p:cNvPr id="53" name="Line 113"/>
              <p:cNvSpPr>
                <a:spLocks noChangeShapeType="1"/>
              </p:cNvSpPr>
              <p:nvPr/>
            </p:nvSpPr>
            <p:spPr bwMode="auto">
              <a:xfrm rot="-480000" flipH="1" flipV="1">
                <a:off x="1298207" y="1970062"/>
                <a:ext cx="489049" cy="8367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triangle" w="med" len="med"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4" name="Line 113"/>
              <p:cNvSpPr>
                <a:spLocks noChangeShapeType="1"/>
              </p:cNvSpPr>
              <p:nvPr/>
            </p:nvSpPr>
            <p:spPr bwMode="auto">
              <a:xfrm rot="-480000" flipH="1" flipV="1">
                <a:off x="1309688" y="2957513"/>
                <a:ext cx="487362" cy="231775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triangle" w="med" len="med"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5" name="Text Box 19"/>
              <p:cNvSpPr txBox="1">
                <a:spLocks noChangeArrowheads="1"/>
              </p:cNvSpPr>
              <p:nvPr/>
            </p:nvSpPr>
            <p:spPr bwMode="auto">
              <a:xfrm>
                <a:off x="2962275" y="1865313"/>
                <a:ext cx="1371600" cy="58420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</a:pPr>
                <a:r>
                  <a:rPr lang="en-US" altLang="ja-JP" sz="1200" dirty="0">
                    <a:latin typeface="Times New Roman" pitchFamily="18" charset="0"/>
                    <a:ea typeface="Dotum" pitchFamily="34" charset="-127"/>
                  </a:rPr>
                  <a:t>Vol. = 944 cm</a:t>
                </a:r>
                <a:r>
                  <a:rPr lang="en-US" altLang="ja-JP" sz="1200" baseline="30000" dirty="0">
                    <a:latin typeface="Times New Roman" pitchFamily="18" charset="0"/>
                    <a:ea typeface="Dotum" pitchFamily="34" charset="-127"/>
                  </a:rPr>
                  <a:t>3</a:t>
                </a:r>
              </a:p>
              <a:p>
                <a:pPr eaLnBrk="1" hangingPunct="1">
                  <a:spcBef>
                    <a:spcPct val="0"/>
                  </a:spcBef>
                </a:pPr>
                <a:r>
                  <a:rPr lang="en-US" altLang="ja-JP" sz="1200" baseline="30000" dirty="0">
                    <a:latin typeface="Times New Roman" pitchFamily="18" charset="0"/>
                    <a:ea typeface="Dotum" pitchFamily="34" charset="-127"/>
                  </a:rPr>
                  <a:t> </a:t>
                </a:r>
                <a:r>
                  <a:rPr lang="en-US" altLang="ja-JP" sz="1200" dirty="0">
                    <a:latin typeface="Times New Roman" pitchFamily="18" charset="0"/>
                    <a:ea typeface="Dotum" pitchFamily="34" charset="-127"/>
                  </a:rPr>
                  <a:t>          (1/30 ft</a:t>
                </a:r>
                <a:r>
                  <a:rPr lang="en-US" altLang="ja-JP" sz="1200" baseline="30000" dirty="0">
                    <a:latin typeface="Times New Roman" pitchFamily="18" charset="0"/>
                    <a:ea typeface="Dotum" pitchFamily="34" charset="-127"/>
                  </a:rPr>
                  <a:t>3</a:t>
                </a:r>
                <a:r>
                  <a:rPr lang="en-US" altLang="ja-JP" sz="1200" dirty="0">
                    <a:latin typeface="Times New Roman" pitchFamily="18" charset="0"/>
                    <a:ea typeface="Dotum" pitchFamily="34" charset="-127"/>
                  </a:rPr>
                  <a:t>)</a:t>
                </a:r>
                <a:endParaRPr lang="en-US" sz="1200" dirty="0">
                  <a:latin typeface="Times New Roman" pitchFamily="18" charset="0"/>
                </a:endParaRPr>
              </a:p>
            </p:txBody>
          </p:sp>
          <p:sp>
            <p:nvSpPr>
              <p:cNvPr id="56" name="Rectangle 55"/>
              <p:cNvSpPr/>
              <p:nvPr/>
            </p:nvSpPr>
            <p:spPr bwMode="auto">
              <a:xfrm>
                <a:off x="1745073" y="2087562"/>
                <a:ext cx="46034" cy="222250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headEnd type="none" w="med" len="med"/>
                <a:tailEnd type="none" w="med" len="med"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/>
              <a:lstStyle/>
              <a:p>
                <a:pPr>
                  <a:defRPr/>
                </a:pPr>
                <a:endParaRPr lang="en-US" sz="1200">
                  <a:solidFill>
                    <a:schemeClr val="tx1"/>
                  </a:solidFill>
                </a:endParaRPr>
              </a:p>
            </p:txBody>
          </p:sp>
          <p:sp>
            <p:nvSpPr>
              <p:cNvPr id="57" name="Rectangle 56"/>
              <p:cNvSpPr/>
              <p:nvPr/>
            </p:nvSpPr>
            <p:spPr bwMode="auto">
              <a:xfrm>
                <a:off x="2737182" y="2087562"/>
                <a:ext cx="44446" cy="222250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headEnd type="none" w="med" len="med"/>
                <a:tailEnd type="none" w="med" len="med"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/>
              <a:lstStyle/>
              <a:p>
                <a:pPr>
                  <a:defRPr/>
                </a:pPr>
                <a:endParaRPr lang="en-US" sz="1200">
                  <a:solidFill>
                    <a:schemeClr val="tx1"/>
                  </a:solidFill>
                </a:endParaRPr>
              </a:p>
            </p:txBody>
          </p:sp>
          <p:sp>
            <p:nvSpPr>
              <p:cNvPr id="58" name="Line 113"/>
              <p:cNvSpPr>
                <a:spLocks noChangeShapeType="1"/>
              </p:cNvSpPr>
              <p:nvPr/>
            </p:nvSpPr>
            <p:spPr bwMode="auto">
              <a:xfrm rot="21120000" flipV="1">
                <a:off x="2240911" y="2166622"/>
                <a:ext cx="906152" cy="58458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triangle" w="med" len="med"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cxnSp>
            <p:nvCxnSpPr>
              <p:cNvPr id="59" name="Straight Connector 17"/>
              <p:cNvCxnSpPr>
                <a:cxnSpLocks noChangeShapeType="1"/>
              </p:cNvCxnSpPr>
              <p:nvPr/>
            </p:nvCxnSpPr>
            <p:spPr bwMode="auto">
              <a:xfrm flipV="1">
                <a:off x="2667000" y="2436812"/>
                <a:ext cx="575339" cy="1589"/>
              </a:xfrm>
              <a:prstGeom prst="line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</p:grpSp>
      <p:grpSp>
        <p:nvGrpSpPr>
          <p:cNvPr id="60" name="Group 59"/>
          <p:cNvGrpSpPr/>
          <p:nvPr/>
        </p:nvGrpSpPr>
        <p:grpSpPr>
          <a:xfrm>
            <a:off x="7629243" y="2593742"/>
            <a:ext cx="331787" cy="2272788"/>
            <a:chOff x="3810000" y="2442667"/>
            <a:chExt cx="331787" cy="2272788"/>
          </a:xfrm>
        </p:grpSpPr>
        <p:sp>
          <p:nvSpPr>
            <p:cNvPr id="61" name="Oval 60"/>
            <p:cNvSpPr/>
            <p:nvPr/>
          </p:nvSpPr>
          <p:spPr bwMode="auto">
            <a:xfrm>
              <a:off x="3810000" y="2442667"/>
              <a:ext cx="331787" cy="225425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 sz="1200"/>
            </a:p>
          </p:txBody>
        </p:sp>
        <p:grpSp>
          <p:nvGrpSpPr>
            <p:cNvPr id="62" name="Group 46"/>
            <p:cNvGrpSpPr/>
            <p:nvPr/>
          </p:nvGrpSpPr>
          <p:grpSpPr bwMode="auto">
            <a:xfrm>
              <a:off x="3810001" y="2668092"/>
              <a:ext cx="331692" cy="2047363"/>
              <a:chOff x="2566075" y="474681"/>
              <a:chExt cx="331473" cy="2047412"/>
            </a:xfrm>
            <a:solidFill>
              <a:schemeClr val="bg2">
                <a:lumMod val="75000"/>
              </a:schemeClr>
            </a:solidFill>
          </p:grpSpPr>
          <p:sp>
            <p:nvSpPr>
              <p:cNvPr id="63" name="Rectangle 62"/>
              <p:cNvSpPr/>
              <p:nvPr/>
            </p:nvSpPr>
            <p:spPr bwMode="auto">
              <a:xfrm flipH="1">
                <a:off x="2708997" y="474681"/>
                <a:ext cx="45719" cy="1755527"/>
              </a:xfrm>
              <a:prstGeom prst="rect">
                <a:avLst/>
              </a:prstGeom>
              <a:grp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 sz="1200"/>
              </a:p>
            </p:txBody>
          </p:sp>
          <p:sp>
            <p:nvSpPr>
              <p:cNvPr id="64" name="Rectangle 63"/>
              <p:cNvSpPr/>
              <p:nvPr/>
            </p:nvSpPr>
            <p:spPr bwMode="auto">
              <a:xfrm>
                <a:off x="2566075" y="2230208"/>
                <a:ext cx="331473" cy="291885"/>
              </a:xfrm>
              <a:prstGeom prst="rect">
                <a:avLst/>
              </a:prstGeom>
              <a:grp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 sz="1200"/>
              </a:p>
            </p:txBody>
          </p:sp>
        </p:grpSp>
      </p:grpSp>
      <p:grpSp>
        <p:nvGrpSpPr>
          <p:cNvPr id="65" name="Group 64"/>
          <p:cNvGrpSpPr/>
          <p:nvPr/>
        </p:nvGrpSpPr>
        <p:grpSpPr>
          <a:xfrm>
            <a:off x="6764123" y="5088320"/>
            <a:ext cx="2021785" cy="257175"/>
            <a:chOff x="7033102" y="5206909"/>
            <a:chExt cx="2021785" cy="257175"/>
          </a:xfrm>
        </p:grpSpPr>
        <p:sp>
          <p:nvSpPr>
            <p:cNvPr id="66" name="Rectangle 21" descr="Light upward diagonal"/>
            <p:cNvSpPr>
              <a:spLocks noChangeArrowheads="1"/>
            </p:cNvSpPr>
            <p:nvPr/>
          </p:nvSpPr>
          <p:spPr bwMode="auto">
            <a:xfrm>
              <a:off x="7038602" y="5210084"/>
              <a:ext cx="2016285" cy="254000"/>
            </a:xfrm>
            <a:prstGeom prst="rect">
              <a:avLst/>
            </a:prstGeom>
            <a:pattFill prst="ltUpDiag">
              <a:fgClr>
                <a:schemeClr val="tx1"/>
              </a:fgClr>
              <a:bgClr>
                <a:schemeClr val="bg1"/>
              </a:bgClr>
            </a:patt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 sz="1200"/>
            </a:p>
          </p:txBody>
        </p:sp>
        <p:cxnSp>
          <p:nvCxnSpPr>
            <p:cNvPr id="67" name="Straight Connector 2"/>
            <p:cNvCxnSpPr>
              <a:cxnSpLocks noChangeShapeType="1"/>
            </p:cNvCxnSpPr>
            <p:nvPr/>
          </p:nvCxnSpPr>
          <p:spPr bwMode="auto">
            <a:xfrm>
              <a:off x="7033102" y="5206909"/>
              <a:ext cx="2016285" cy="3175"/>
            </a:xfrm>
            <a:prstGeom prst="line">
              <a:avLst/>
            </a:prstGeom>
            <a:noFill/>
            <a:ln w="19050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68" name="Group 67"/>
          <p:cNvGrpSpPr/>
          <p:nvPr/>
        </p:nvGrpSpPr>
        <p:grpSpPr>
          <a:xfrm>
            <a:off x="7510162" y="3004940"/>
            <a:ext cx="539750" cy="1828066"/>
            <a:chOff x="7723496" y="3166091"/>
            <a:chExt cx="539750" cy="1828066"/>
          </a:xfrm>
        </p:grpSpPr>
        <p:sp>
          <p:nvSpPr>
            <p:cNvPr id="69" name="Rectangle 68"/>
            <p:cNvSpPr/>
            <p:nvPr/>
          </p:nvSpPr>
          <p:spPr bwMode="auto">
            <a:xfrm>
              <a:off x="7728979" y="3239175"/>
              <a:ext cx="46037" cy="1754187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 sz="1200"/>
            </a:p>
          </p:txBody>
        </p:sp>
        <p:sp>
          <p:nvSpPr>
            <p:cNvPr id="70" name="Rectangle 69"/>
            <p:cNvSpPr/>
            <p:nvPr/>
          </p:nvSpPr>
          <p:spPr bwMode="auto">
            <a:xfrm>
              <a:off x="8217209" y="3238382"/>
              <a:ext cx="46037" cy="1755775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 sz="1200"/>
            </a:p>
          </p:txBody>
        </p:sp>
        <p:sp>
          <p:nvSpPr>
            <p:cNvPr id="71" name="Rectangle 70"/>
            <p:cNvSpPr/>
            <p:nvPr/>
          </p:nvSpPr>
          <p:spPr bwMode="auto">
            <a:xfrm>
              <a:off x="7723496" y="3166091"/>
              <a:ext cx="539750" cy="76200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 sz="1200"/>
            </a:p>
          </p:txBody>
        </p:sp>
      </p:grpSp>
      <p:sp>
        <p:nvSpPr>
          <p:cNvPr id="72" name="Freeform 71"/>
          <p:cNvSpPr/>
          <p:nvPr/>
        </p:nvSpPr>
        <p:spPr>
          <a:xfrm>
            <a:off x="7416278" y="4767663"/>
            <a:ext cx="737754" cy="241126"/>
          </a:xfrm>
          <a:custGeom>
            <a:avLst/>
            <a:gdLst>
              <a:gd name="connsiteX0" fmla="*/ 0 w 737754"/>
              <a:gd name="connsiteY0" fmla="*/ 0 h 197427"/>
              <a:gd name="connsiteX1" fmla="*/ 0 w 737754"/>
              <a:gd name="connsiteY1" fmla="*/ 0 h 197427"/>
              <a:gd name="connsiteX2" fmla="*/ 72736 w 737754"/>
              <a:gd name="connsiteY2" fmla="*/ 62345 h 197427"/>
              <a:gd name="connsiteX3" fmla="*/ 187036 w 737754"/>
              <a:gd name="connsiteY3" fmla="*/ 83127 h 197427"/>
              <a:gd name="connsiteX4" fmla="*/ 602673 w 737754"/>
              <a:gd name="connsiteY4" fmla="*/ 62345 h 197427"/>
              <a:gd name="connsiteX5" fmla="*/ 706582 w 737754"/>
              <a:gd name="connsiteY5" fmla="*/ 31173 h 197427"/>
              <a:gd name="connsiteX6" fmla="*/ 737754 w 737754"/>
              <a:gd name="connsiteY6" fmla="*/ 197427 h 197427"/>
              <a:gd name="connsiteX7" fmla="*/ 10391 w 737754"/>
              <a:gd name="connsiteY7" fmla="*/ 187036 h 197427"/>
              <a:gd name="connsiteX8" fmla="*/ 0 w 737754"/>
              <a:gd name="connsiteY8" fmla="*/ 0 h 1974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37754" h="197427">
                <a:moveTo>
                  <a:pt x="0" y="0"/>
                </a:moveTo>
                <a:lnTo>
                  <a:pt x="0" y="0"/>
                </a:lnTo>
                <a:cubicBezTo>
                  <a:pt x="24245" y="20782"/>
                  <a:pt x="45540" y="45609"/>
                  <a:pt x="72736" y="62345"/>
                </a:cubicBezTo>
                <a:cubicBezTo>
                  <a:pt x="115406" y="88603"/>
                  <a:pt x="141719" y="83127"/>
                  <a:pt x="187036" y="83127"/>
                </a:cubicBezTo>
                <a:lnTo>
                  <a:pt x="602673" y="62345"/>
                </a:lnTo>
                <a:cubicBezTo>
                  <a:pt x="700972" y="40500"/>
                  <a:pt x="673610" y="64142"/>
                  <a:pt x="706582" y="31173"/>
                </a:cubicBezTo>
                <a:lnTo>
                  <a:pt x="737754" y="197427"/>
                </a:lnTo>
                <a:lnTo>
                  <a:pt x="10391" y="187036"/>
                </a:lnTo>
                <a:lnTo>
                  <a:pt x="0" y="0"/>
                </a:lnTo>
                <a:close/>
              </a:path>
            </a:pathLst>
          </a:cu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3" name="Group 72"/>
          <p:cNvGrpSpPr/>
          <p:nvPr/>
        </p:nvGrpSpPr>
        <p:grpSpPr>
          <a:xfrm>
            <a:off x="7240749" y="4297680"/>
            <a:ext cx="1022496" cy="790485"/>
            <a:chOff x="7498080" y="4419599"/>
            <a:chExt cx="1022496" cy="790485"/>
          </a:xfrm>
        </p:grpSpPr>
        <p:sp>
          <p:nvSpPr>
            <p:cNvPr id="74" name="Rectangle 73"/>
            <p:cNvSpPr/>
            <p:nvPr/>
          </p:nvSpPr>
          <p:spPr bwMode="auto">
            <a:xfrm>
              <a:off x="7498080" y="5130709"/>
              <a:ext cx="1022496" cy="79375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 sz="1200"/>
            </a:p>
          </p:txBody>
        </p:sp>
        <p:sp>
          <p:nvSpPr>
            <p:cNvPr id="75" name="Rectangle 74"/>
            <p:cNvSpPr/>
            <p:nvPr/>
          </p:nvSpPr>
          <p:spPr bwMode="auto">
            <a:xfrm flipH="1">
              <a:off x="7589520" y="4419600"/>
              <a:ext cx="64008" cy="711109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 sz="1200"/>
            </a:p>
          </p:txBody>
        </p:sp>
        <p:sp>
          <p:nvSpPr>
            <p:cNvPr id="76" name="Rectangle 75"/>
            <p:cNvSpPr/>
            <p:nvPr/>
          </p:nvSpPr>
          <p:spPr bwMode="auto">
            <a:xfrm flipH="1">
              <a:off x="8382000" y="4419599"/>
              <a:ext cx="64008" cy="711109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 sz="1200"/>
            </a:p>
          </p:txBody>
        </p:sp>
      </p:grpSp>
      <p:sp>
        <p:nvSpPr>
          <p:cNvPr id="78" name="TextBox 77"/>
          <p:cNvSpPr txBox="1"/>
          <p:nvPr/>
        </p:nvSpPr>
        <p:spPr>
          <a:xfrm>
            <a:off x="7669719" y="156694"/>
            <a:ext cx="11106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Chapter 5</a:t>
            </a:r>
            <a:endParaRPr lang="en-US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6356684" y="6126778"/>
            <a:ext cx="21015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Click for next slide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80" name="Rectangle 79"/>
          <p:cNvSpPr/>
          <p:nvPr/>
        </p:nvSpPr>
        <p:spPr>
          <a:xfrm>
            <a:off x="6361027" y="5369295"/>
            <a:ext cx="26173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en-US" dirty="0">
                <a:solidFill>
                  <a:srgbClr val="FF0000"/>
                </a:solidFill>
                <a:ea typeface="MS Mincho" pitchFamily="49" charset="-128"/>
                <a:cs typeface="Times New Roman" pitchFamily="18" charset="0"/>
              </a:rPr>
              <a:t>(click for </a:t>
            </a:r>
            <a:r>
              <a:rPr lang="en-US" dirty="0" smtClean="0">
                <a:solidFill>
                  <a:srgbClr val="FF0000"/>
                </a:solidFill>
                <a:ea typeface="MS Mincho" pitchFamily="49" charset="-128"/>
                <a:cs typeface="Times New Roman" pitchFamily="18" charset="0"/>
              </a:rPr>
              <a:t>compaction test)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05510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500"/>
                            </p:stCondLst>
                            <p:childTnLst>
                              <p:par>
                                <p:cTn id="21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0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500"/>
                            </p:stCondLst>
                            <p:childTnLst>
                              <p:par>
                                <p:cTn id="29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2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2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0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000"/>
                            </p:stCondLst>
                            <p:childTnLst>
                              <p:par>
                                <p:cTn id="4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500"/>
                            </p:stCondLst>
                            <p:childTnLst>
                              <p:par>
                                <p:cTn id="51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000"/>
                            </p:stCondLst>
                            <p:childTnLst>
                              <p:par>
                                <p:cTn id="57" presetID="42" presetClass="path" presetSubtype="0" repeatCount="10000" accel="50000" decel="50000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-0.00226 -0.2105 L -0.00243 0.0044 " pathEditMode="relative" rAng="0" ptsTypes="AA">
                                      <p:cBhvr>
                                        <p:cTn id="58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" y="10733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hamm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0500"/>
                            </p:stCondLst>
                            <p:childTnLst>
                              <p:par>
                                <p:cTn id="60" presetID="45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2000"/>
                                        <p:tgtEl>
                                          <p:spTgt spid="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2000" fill="hold"/>
                                        <p:tgtEl>
                                          <p:spTgt spid="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2000" fill="hold"/>
                                        <p:tgtEl>
                                          <p:spTgt spid="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/>
      <p:bldP spid="72" grpId="0" animBg="1"/>
      <p:bldP spid="8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1"/>
          <p:cNvSpPr/>
          <p:nvPr/>
        </p:nvSpPr>
        <p:spPr>
          <a:xfrm>
            <a:off x="5518819" y="3730751"/>
            <a:ext cx="3117273" cy="1402773"/>
          </a:xfrm>
          <a:custGeom>
            <a:avLst/>
            <a:gdLst>
              <a:gd name="connsiteX0" fmla="*/ 644237 w 3117273"/>
              <a:gd name="connsiteY0" fmla="*/ 374073 h 1402773"/>
              <a:gd name="connsiteX1" fmla="*/ 644237 w 3117273"/>
              <a:gd name="connsiteY1" fmla="*/ 374073 h 1402773"/>
              <a:gd name="connsiteX2" fmla="*/ 498764 w 3117273"/>
              <a:gd name="connsiteY2" fmla="*/ 290946 h 1402773"/>
              <a:gd name="connsiteX3" fmla="*/ 446809 w 3117273"/>
              <a:gd name="connsiteY3" fmla="*/ 228600 h 1402773"/>
              <a:gd name="connsiteX4" fmla="*/ 405246 w 3117273"/>
              <a:gd name="connsiteY4" fmla="*/ 187037 h 1402773"/>
              <a:gd name="connsiteX5" fmla="*/ 259773 w 3117273"/>
              <a:gd name="connsiteY5" fmla="*/ 124691 h 1402773"/>
              <a:gd name="connsiteX6" fmla="*/ 0 w 3117273"/>
              <a:gd name="connsiteY6" fmla="*/ 62346 h 1402773"/>
              <a:gd name="connsiteX7" fmla="*/ 20782 w 3117273"/>
              <a:gd name="connsiteY7" fmla="*/ 1402773 h 1402773"/>
              <a:gd name="connsiteX8" fmla="*/ 3117273 w 3117273"/>
              <a:gd name="connsiteY8" fmla="*/ 1392382 h 1402773"/>
              <a:gd name="connsiteX9" fmla="*/ 3096491 w 3117273"/>
              <a:gd name="connsiteY9" fmla="*/ 0 h 1402773"/>
              <a:gd name="connsiteX10" fmla="*/ 2878282 w 3117273"/>
              <a:gd name="connsiteY10" fmla="*/ 41564 h 1402773"/>
              <a:gd name="connsiteX11" fmla="*/ 2691246 w 3117273"/>
              <a:gd name="connsiteY11" fmla="*/ 124691 h 1402773"/>
              <a:gd name="connsiteX12" fmla="*/ 2587337 w 3117273"/>
              <a:gd name="connsiteY12" fmla="*/ 238991 h 1402773"/>
              <a:gd name="connsiteX13" fmla="*/ 2493818 w 3117273"/>
              <a:gd name="connsiteY13" fmla="*/ 374073 h 1402773"/>
              <a:gd name="connsiteX14" fmla="*/ 644237 w 3117273"/>
              <a:gd name="connsiteY14" fmla="*/ 374073 h 14027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117273" h="1402773">
                <a:moveTo>
                  <a:pt x="644237" y="374073"/>
                </a:moveTo>
                <a:lnTo>
                  <a:pt x="644237" y="374073"/>
                </a:lnTo>
                <a:cubicBezTo>
                  <a:pt x="611640" y="357774"/>
                  <a:pt x="528137" y="320319"/>
                  <a:pt x="498764" y="290946"/>
                </a:cubicBezTo>
                <a:cubicBezTo>
                  <a:pt x="407693" y="199875"/>
                  <a:pt x="519141" y="315399"/>
                  <a:pt x="446809" y="228600"/>
                </a:cubicBezTo>
                <a:lnTo>
                  <a:pt x="405246" y="187037"/>
                </a:lnTo>
                <a:lnTo>
                  <a:pt x="259773" y="124691"/>
                </a:lnTo>
                <a:lnTo>
                  <a:pt x="0" y="62346"/>
                </a:lnTo>
                <a:lnTo>
                  <a:pt x="20782" y="1402773"/>
                </a:lnTo>
                <a:lnTo>
                  <a:pt x="3117273" y="1392382"/>
                </a:lnTo>
                <a:lnTo>
                  <a:pt x="3096491" y="0"/>
                </a:lnTo>
                <a:lnTo>
                  <a:pt x="2878282" y="41564"/>
                </a:lnTo>
                <a:lnTo>
                  <a:pt x="2691246" y="124691"/>
                </a:lnTo>
                <a:lnTo>
                  <a:pt x="2587337" y="238991"/>
                </a:lnTo>
                <a:lnTo>
                  <a:pt x="2493818" y="374073"/>
                </a:lnTo>
                <a:lnTo>
                  <a:pt x="644237" y="374073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217180" y="535632"/>
            <a:ext cx="7772400" cy="46166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MS Mincho" pitchFamily="49" charset="-128"/>
                <a:cs typeface="Tahoma" pitchFamily="34" charset="0"/>
              </a:rPr>
              <a:t>5.6	Field Density Determinations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762000" y="1219200"/>
            <a:ext cx="2569550" cy="46166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r>
              <a:rPr lang="en-US" sz="2400" b="1" dirty="0" smtClean="0"/>
              <a:t>Sand cone method</a:t>
            </a:r>
            <a:endParaRPr lang="en-US" sz="2400" dirty="0"/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1419310" y="5364778"/>
            <a:ext cx="2622834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MS Mincho" pitchFamily="49" charset="-128"/>
                <a:cs typeface="Times New Roman" pitchFamily="18" charset="0"/>
              </a:rPr>
              <a:t>Fig. 5.10  Sand cone method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grpSp>
        <p:nvGrpSpPr>
          <p:cNvPr id="6" name="Group 5"/>
          <p:cNvGrpSpPr>
            <a:grpSpLocks/>
          </p:cNvGrpSpPr>
          <p:nvPr/>
        </p:nvGrpSpPr>
        <p:grpSpPr bwMode="auto">
          <a:xfrm>
            <a:off x="663179" y="2022890"/>
            <a:ext cx="4725988" cy="3121025"/>
            <a:chOff x="2012950" y="1628775"/>
            <a:chExt cx="4725988" cy="3121025"/>
          </a:xfrm>
        </p:grpSpPr>
        <p:grpSp>
          <p:nvGrpSpPr>
            <p:cNvPr id="7" name="Group 2"/>
            <p:cNvGrpSpPr>
              <a:grpSpLocks/>
            </p:cNvGrpSpPr>
            <p:nvPr/>
          </p:nvGrpSpPr>
          <p:grpSpPr bwMode="auto">
            <a:xfrm>
              <a:off x="2012950" y="1628775"/>
              <a:ext cx="4725988" cy="3121025"/>
              <a:chOff x="2012950" y="1628775"/>
              <a:chExt cx="4725988" cy="3121025"/>
            </a:xfrm>
          </p:grpSpPr>
          <p:sp>
            <p:nvSpPr>
              <p:cNvPr id="9" name="Freeform 21"/>
              <p:cNvSpPr>
                <a:spLocks noChangeArrowheads="1"/>
              </p:cNvSpPr>
              <p:nvPr/>
            </p:nvSpPr>
            <p:spPr bwMode="auto">
              <a:xfrm>
                <a:off x="2012950" y="3480021"/>
                <a:ext cx="4330586" cy="1269779"/>
              </a:xfrm>
              <a:custGeom>
                <a:avLst/>
                <a:gdLst>
                  <a:gd name="T0" fmla="*/ 12700 w 4330700"/>
                  <a:gd name="T1" fmla="*/ 38065 h 1270000"/>
                  <a:gd name="T2" fmla="*/ 457140 w 4330700"/>
                  <a:gd name="T3" fmla="*/ 38065 h 1270000"/>
                  <a:gd name="T4" fmla="*/ 533330 w 4330700"/>
                  <a:gd name="T5" fmla="*/ 38065 h 1270000"/>
                  <a:gd name="T6" fmla="*/ 723805 w 4330700"/>
                  <a:gd name="T7" fmla="*/ 114200 h 1270000"/>
                  <a:gd name="T8" fmla="*/ 977770 w 4330700"/>
                  <a:gd name="T9" fmla="*/ 367980 h 1270000"/>
                  <a:gd name="T10" fmla="*/ 1142850 w 4330700"/>
                  <a:gd name="T11" fmla="*/ 418735 h 1270000"/>
                  <a:gd name="T12" fmla="*/ 3390412 w 4330700"/>
                  <a:gd name="T13" fmla="*/ 418735 h 1270000"/>
                  <a:gd name="T14" fmla="*/ 3453902 w 4330700"/>
                  <a:gd name="T15" fmla="*/ 342600 h 1270000"/>
                  <a:gd name="T16" fmla="*/ 3504697 w 4330700"/>
                  <a:gd name="T17" fmla="*/ 279155 h 1270000"/>
                  <a:gd name="T18" fmla="*/ 3593582 w 4330700"/>
                  <a:gd name="T19" fmla="*/ 203025 h 1270000"/>
                  <a:gd name="T20" fmla="*/ 3669772 w 4330700"/>
                  <a:gd name="T21" fmla="*/ 126890 h 1270000"/>
                  <a:gd name="T22" fmla="*/ 3796757 w 4330700"/>
                  <a:gd name="T23" fmla="*/ 50755 h 1270000"/>
                  <a:gd name="T24" fmla="*/ 3923742 w 4330700"/>
                  <a:gd name="T25" fmla="*/ 0 h 1270000"/>
                  <a:gd name="T26" fmla="*/ 4330130 w 4330700"/>
                  <a:gd name="T27" fmla="*/ 0 h 1270000"/>
                  <a:gd name="T28" fmla="*/ 4330130 w 4330700"/>
                  <a:gd name="T29" fmla="*/ 1243517 h 1270000"/>
                  <a:gd name="T30" fmla="*/ 0 w 4330700"/>
                  <a:gd name="T31" fmla="*/ 1268895 h 1270000"/>
                  <a:gd name="T32" fmla="*/ 12700 w 4330700"/>
                  <a:gd name="T33" fmla="*/ 38065 h 1270000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4330700"/>
                  <a:gd name="T52" fmla="*/ 0 h 1270000"/>
                  <a:gd name="T53" fmla="*/ 4330700 w 4330700"/>
                  <a:gd name="T54" fmla="*/ 1270000 h 1270000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4330700" h="1270000">
                    <a:moveTo>
                      <a:pt x="12700" y="38100"/>
                    </a:moveTo>
                    <a:lnTo>
                      <a:pt x="457200" y="38100"/>
                    </a:lnTo>
                    <a:lnTo>
                      <a:pt x="533400" y="38100"/>
                    </a:lnTo>
                    <a:lnTo>
                      <a:pt x="723900" y="114300"/>
                    </a:lnTo>
                    <a:lnTo>
                      <a:pt x="977900" y="368300"/>
                    </a:lnTo>
                    <a:lnTo>
                      <a:pt x="1143000" y="419100"/>
                    </a:lnTo>
                    <a:lnTo>
                      <a:pt x="3390900" y="419100"/>
                    </a:lnTo>
                    <a:lnTo>
                      <a:pt x="3454400" y="342900"/>
                    </a:lnTo>
                    <a:lnTo>
                      <a:pt x="3505200" y="279400"/>
                    </a:lnTo>
                    <a:lnTo>
                      <a:pt x="3594100" y="203200"/>
                    </a:lnTo>
                    <a:lnTo>
                      <a:pt x="3670300" y="127000"/>
                    </a:lnTo>
                    <a:lnTo>
                      <a:pt x="3797300" y="50800"/>
                    </a:lnTo>
                    <a:lnTo>
                      <a:pt x="3924300" y="0"/>
                    </a:lnTo>
                    <a:lnTo>
                      <a:pt x="4330700" y="0"/>
                    </a:lnTo>
                    <a:lnTo>
                      <a:pt x="4330700" y="1244600"/>
                    </a:lnTo>
                    <a:lnTo>
                      <a:pt x="0" y="1270000"/>
                    </a:lnTo>
                    <a:lnTo>
                      <a:pt x="12700" y="38100"/>
                    </a:lnTo>
                    <a:close/>
                  </a:path>
                </a:pathLst>
              </a:custGeom>
              <a:blipFill dpi="0" rotWithShape="1">
                <a:blip r:embed="rId2"/>
                <a:srcRect/>
                <a:tile tx="0" ty="0" sx="100000" sy="100000" flip="none" algn="tl"/>
              </a:blipFill>
              <a:ln w="9525" algn="ctr">
                <a:solidFill>
                  <a:srgbClr val="FFFFFF">
                    <a:alpha val="0"/>
                  </a:srgb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" name="Text Box 19"/>
              <p:cNvSpPr txBox="1">
                <a:spLocks noChangeArrowheads="1"/>
              </p:cNvSpPr>
              <p:nvPr/>
            </p:nvSpPr>
            <p:spPr bwMode="auto">
              <a:xfrm>
                <a:off x="5100681" y="2001192"/>
                <a:ext cx="1638257" cy="328555"/>
              </a:xfrm>
              <a:prstGeom prst="rect">
                <a:avLst/>
              </a:prstGeom>
              <a:solidFill>
                <a:srgbClr val="FFFFFF">
                  <a:alpha val="0"/>
                </a:srgbClr>
              </a:solidFill>
              <a:ln w="9525">
                <a:solidFill>
                  <a:srgbClr val="FFFFFF">
                    <a:alpha val="0"/>
                  </a:srgbClr>
                </a:solidFill>
                <a:miter lim="800000"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r>
                  <a:rPr lang="en-US" altLang="ja-JP" sz="1200">
                    <a:latin typeface="Times New Roman" pitchFamily="18" charset="0"/>
                    <a:ea typeface="Dotum" pitchFamily="34" charset="-127"/>
                    <a:cs typeface="Times New Roman" pitchFamily="18" charset="0"/>
                  </a:rPr>
                  <a:t>Jar with clean sand</a:t>
                </a:r>
                <a:endParaRPr lang="en-US" altLang="ja-JP" sz="1200" baseline="-25000">
                  <a:latin typeface="Times New Roman" pitchFamily="18" charset="0"/>
                  <a:ea typeface="Dotum" pitchFamily="34" charset="-127"/>
                  <a:cs typeface="Times New Roman" pitchFamily="18" charset="0"/>
                </a:endParaRPr>
              </a:p>
            </p:txBody>
          </p:sp>
          <p:sp>
            <p:nvSpPr>
              <p:cNvPr id="11" name="Text Box 19"/>
              <p:cNvSpPr txBox="1">
                <a:spLocks noChangeArrowheads="1"/>
              </p:cNvSpPr>
              <p:nvPr/>
            </p:nvSpPr>
            <p:spPr bwMode="auto">
              <a:xfrm>
                <a:off x="4883075" y="3238950"/>
                <a:ext cx="571485" cy="403155"/>
              </a:xfrm>
              <a:prstGeom prst="rect">
                <a:avLst/>
              </a:prstGeom>
              <a:solidFill>
                <a:srgbClr val="FFFFFF">
                  <a:alpha val="0"/>
                </a:srgbClr>
              </a:solidFill>
              <a:ln w="9525">
                <a:solidFill>
                  <a:srgbClr val="FFFFFF">
                    <a:alpha val="0"/>
                  </a:srgbClr>
                </a:solidFill>
                <a:miter lim="800000"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r>
                  <a:rPr lang="en-US" altLang="ja-JP" sz="1200">
                    <a:latin typeface="Times New Roman" pitchFamily="18" charset="0"/>
                    <a:ea typeface="Dotum" pitchFamily="34" charset="-127"/>
                    <a:cs typeface="Times New Roman" pitchFamily="18" charset="0"/>
                  </a:rPr>
                  <a:t>Cone</a:t>
                </a:r>
                <a:endParaRPr lang="en-US" altLang="ja-JP" sz="1200" baseline="-25000">
                  <a:latin typeface="Times New Roman" pitchFamily="18" charset="0"/>
                  <a:ea typeface="Dotum" pitchFamily="34" charset="-127"/>
                  <a:cs typeface="Times New Roman" pitchFamily="18" charset="0"/>
                </a:endParaRPr>
              </a:p>
            </p:txBody>
          </p:sp>
          <p:sp>
            <p:nvSpPr>
              <p:cNvPr id="12" name="Text Box 19"/>
              <p:cNvSpPr txBox="1">
                <a:spLocks noChangeArrowheads="1"/>
              </p:cNvSpPr>
              <p:nvPr/>
            </p:nvSpPr>
            <p:spPr bwMode="auto">
              <a:xfrm>
                <a:off x="4883075" y="2872114"/>
                <a:ext cx="919139" cy="328555"/>
              </a:xfrm>
              <a:prstGeom prst="rect">
                <a:avLst/>
              </a:prstGeom>
              <a:solidFill>
                <a:srgbClr val="FFFFFF">
                  <a:alpha val="0"/>
                </a:srgbClr>
              </a:solidFill>
              <a:ln w="9525">
                <a:solidFill>
                  <a:srgbClr val="FFFFFF">
                    <a:alpha val="0"/>
                  </a:srgbClr>
                </a:solidFill>
                <a:miter lim="800000"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r>
                  <a:rPr lang="en-US" altLang="ja-JP" sz="1200" dirty="0">
                    <a:latin typeface="Times New Roman" pitchFamily="18" charset="0"/>
                    <a:ea typeface="Dotum" pitchFamily="34" charset="-127"/>
                    <a:cs typeface="Times New Roman" pitchFamily="18" charset="0"/>
                  </a:rPr>
                  <a:t>Valve</a:t>
                </a:r>
                <a:endParaRPr lang="en-US" altLang="ja-JP" sz="1200" baseline="-25000" dirty="0">
                  <a:latin typeface="Times New Roman" pitchFamily="18" charset="0"/>
                  <a:ea typeface="Dotum" pitchFamily="34" charset="-127"/>
                  <a:cs typeface="Times New Roman" pitchFamily="18" charset="0"/>
                </a:endParaRPr>
              </a:p>
            </p:txBody>
          </p:sp>
          <p:sp>
            <p:nvSpPr>
              <p:cNvPr id="13" name="Text Box 19"/>
              <p:cNvSpPr txBox="1">
                <a:spLocks noChangeArrowheads="1"/>
              </p:cNvSpPr>
              <p:nvPr/>
            </p:nvSpPr>
            <p:spPr bwMode="auto">
              <a:xfrm>
                <a:off x="2012950" y="2882430"/>
                <a:ext cx="1382677" cy="328556"/>
              </a:xfrm>
              <a:prstGeom prst="rect">
                <a:avLst/>
              </a:prstGeom>
              <a:solidFill>
                <a:srgbClr val="FFFFFF">
                  <a:alpha val="0"/>
                </a:srgbClr>
              </a:solidFill>
              <a:ln w="9525">
                <a:solidFill>
                  <a:srgbClr val="FFFFFF">
                    <a:alpha val="0"/>
                  </a:srgbClr>
                </a:solidFill>
                <a:miter lim="800000"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r>
                  <a:rPr lang="en-US" altLang="ja-JP" sz="1200">
                    <a:latin typeface="Times New Roman" pitchFamily="18" charset="0"/>
                    <a:ea typeface="Dotum" pitchFamily="34" charset="-127"/>
                    <a:cs typeface="Times New Roman" pitchFamily="18" charset="0"/>
                  </a:rPr>
                  <a:t>Rigid base plate</a:t>
                </a:r>
                <a:endParaRPr lang="en-US" altLang="ja-JP" sz="1200" baseline="-25000">
                  <a:latin typeface="Times New Roman" pitchFamily="18" charset="0"/>
                  <a:ea typeface="Dotum" pitchFamily="34" charset="-127"/>
                  <a:cs typeface="Times New Roman" pitchFamily="18" charset="0"/>
                </a:endParaRPr>
              </a:p>
            </p:txBody>
          </p:sp>
          <p:sp>
            <p:nvSpPr>
              <p:cNvPr id="14" name="Text Box 19"/>
              <p:cNvSpPr txBox="1">
                <a:spLocks noChangeArrowheads="1"/>
              </p:cNvSpPr>
              <p:nvPr/>
            </p:nvSpPr>
            <p:spPr bwMode="auto">
              <a:xfrm>
                <a:off x="2262203" y="2148009"/>
                <a:ext cx="1014386" cy="326968"/>
              </a:xfrm>
              <a:prstGeom prst="rect">
                <a:avLst/>
              </a:prstGeom>
              <a:solidFill>
                <a:srgbClr val="FFFFFF">
                  <a:alpha val="0"/>
                </a:srgbClr>
              </a:solidFill>
              <a:ln w="9525">
                <a:solidFill>
                  <a:srgbClr val="FFFFFF">
                    <a:alpha val="0"/>
                  </a:srgbClr>
                </a:solidFill>
                <a:miter lim="800000"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r>
                  <a:rPr lang="en-US" altLang="ja-JP" sz="1200">
                    <a:latin typeface="Times New Roman" pitchFamily="18" charset="0"/>
                    <a:ea typeface="Dotum" pitchFamily="34" charset="-127"/>
                    <a:cs typeface="Times New Roman" pitchFamily="18" charset="0"/>
                  </a:rPr>
                  <a:t>Clean sand</a:t>
                </a:r>
                <a:endParaRPr lang="en-US" altLang="ja-JP" sz="1200" baseline="-25000">
                  <a:latin typeface="Times New Roman" pitchFamily="18" charset="0"/>
                  <a:ea typeface="Dotum" pitchFamily="34" charset="-127"/>
                  <a:cs typeface="Times New Roman" pitchFamily="18" charset="0"/>
                </a:endParaRPr>
              </a:p>
            </p:txBody>
          </p:sp>
          <p:cxnSp>
            <p:nvCxnSpPr>
              <p:cNvPr id="15" name="Straight Arrow Connector 41"/>
              <p:cNvCxnSpPr>
                <a:cxnSpLocks noChangeShapeType="1"/>
                <a:endCxn id="19" idx="2"/>
              </p:cNvCxnSpPr>
              <p:nvPr/>
            </p:nvCxnSpPr>
            <p:spPr bwMode="auto">
              <a:xfrm rot="10800000" flipV="1">
                <a:off x="4402075" y="3046709"/>
                <a:ext cx="550848" cy="155548"/>
              </a:xfrm>
              <a:prstGeom prst="straightConnector1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6" name="Straight Arrow Connector 44"/>
              <p:cNvCxnSpPr>
                <a:cxnSpLocks noChangeShapeType="1"/>
              </p:cNvCxnSpPr>
              <p:nvPr/>
            </p:nvCxnSpPr>
            <p:spPr bwMode="auto">
              <a:xfrm flipH="1" flipV="1">
                <a:off x="4607534" y="2165469"/>
                <a:ext cx="566723" cy="1"/>
              </a:xfrm>
              <a:prstGeom prst="straightConnector1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17" name="Rectangle 16"/>
              <p:cNvSpPr/>
              <p:nvPr/>
            </p:nvSpPr>
            <p:spPr bwMode="auto">
              <a:xfrm>
                <a:off x="3176588" y="3802063"/>
                <a:ext cx="1906587" cy="96837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285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8" name="Freeform 67"/>
              <p:cNvSpPr>
                <a:spLocks noChangeArrowheads="1"/>
              </p:cNvSpPr>
              <p:nvPr/>
            </p:nvSpPr>
            <p:spPr bwMode="auto">
              <a:xfrm>
                <a:off x="3553462" y="2676525"/>
                <a:ext cx="1054072" cy="1754244"/>
              </a:xfrm>
              <a:custGeom>
                <a:avLst/>
                <a:gdLst>
                  <a:gd name="T0" fmla="*/ 25395 w 1054100"/>
                  <a:gd name="T1" fmla="*/ 0 h 1752600"/>
                  <a:gd name="T2" fmla="*/ 165080 w 1054100"/>
                  <a:gd name="T3" fmla="*/ 63800 h 1752600"/>
                  <a:gd name="T4" fmla="*/ 380950 w 1054100"/>
                  <a:gd name="T5" fmla="*/ 102077 h 1752600"/>
                  <a:gd name="T6" fmla="*/ 584120 w 1054100"/>
                  <a:gd name="T7" fmla="*/ 140356 h 1752600"/>
                  <a:gd name="T8" fmla="*/ 749200 w 1054100"/>
                  <a:gd name="T9" fmla="*/ 127596 h 1752600"/>
                  <a:gd name="T10" fmla="*/ 876185 w 1054100"/>
                  <a:gd name="T11" fmla="*/ 89318 h 1752600"/>
                  <a:gd name="T12" fmla="*/ 990470 w 1054100"/>
                  <a:gd name="T13" fmla="*/ 76559 h 1752600"/>
                  <a:gd name="T14" fmla="*/ 1053960 w 1054100"/>
                  <a:gd name="T15" fmla="*/ 63800 h 1752600"/>
                  <a:gd name="T16" fmla="*/ 1053960 w 1054100"/>
                  <a:gd name="T17" fmla="*/ 114837 h 1752600"/>
                  <a:gd name="T18" fmla="*/ 647953 w 1054100"/>
                  <a:gd name="T19" fmla="*/ 424427 h 1752600"/>
                  <a:gd name="T20" fmla="*/ 634915 w 1054100"/>
                  <a:gd name="T21" fmla="*/ 663503 h 1752600"/>
                  <a:gd name="T22" fmla="*/ 952375 w 1054100"/>
                  <a:gd name="T23" fmla="*/ 1135610 h 1752600"/>
                  <a:gd name="T24" fmla="*/ 965070 w 1054100"/>
                  <a:gd name="T25" fmla="*/ 1263208 h 1752600"/>
                  <a:gd name="T26" fmla="*/ 965070 w 1054100"/>
                  <a:gd name="T27" fmla="*/ 1403564 h 1752600"/>
                  <a:gd name="T28" fmla="*/ 990470 w 1054100"/>
                  <a:gd name="T29" fmla="*/ 1492882 h 1752600"/>
                  <a:gd name="T30" fmla="*/ 990470 w 1054100"/>
                  <a:gd name="T31" fmla="*/ 1582200 h 1752600"/>
                  <a:gd name="T32" fmla="*/ 939675 w 1054100"/>
                  <a:gd name="T33" fmla="*/ 1684277 h 1752600"/>
                  <a:gd name="T34" fmla="*/ 749200 w 1054100"/>
                  <a:gd name="T35" fmla="*/ 1735316 h 1752600"/>
                  <a:gd name="T36" fmla="*/ 596820 w 1054100"/>
                  <a:gd name="T37" fmla="*/ 1760836 h 1752600"/>
                  <a:gd name="T38" fmla="*/ 431745 w 1054100"/>
                  <a:gd name="T39" fmla="*/ 1748076 h 1752600"/>
                  <a:gd name="T40" fmla="*/ 292060 w 1054100"/>
                  <a:gd name="T41" fmla="*/ 1684277 h 1752600"/>
                  <a:gd name="T42" fmla="*/ 203175 w 1054100"/>
                  <a:gd name="T43" fmla="*/ 1594960 h 1752600"/>
                  <a:gd name="T44" fmla="*/ 190475 w 1054100"/>
                  <a:gd name="T45" fmla="*/ 1429084 h 1752600"/>
                  <a:gd name="T46" fmla="*/ 190475 w 1054100"/>
                  <a:gd name="T47" fmla="*/ 1288727 h 1752600"/>
                  <a:gd name="T48" fmla="*/ 203175 w 1054100"/>
                  <a:gd name="T49" fmla="*/ 1237690 h 1752600"/>
                  <a:gd name="T50" fmla="*/ 203175 w 1054100"/>
                  <a:gd name="T51" fmla="*/ 1122850 h 1752600"/>
                  <a:gd name="T52" fmla="*/ 495235 w 1054100"/>
                  <a:gd name="T53" fmla="*/ 676263 h 1752600"/>
                  <a:gd name="T54" fmla="*/ 495235 w 1054100"/>
                  <a:gd name="T55" fmla="*/ 421069 h 1752600"/>
                  <a:gd name="T56" fmla="*/ 0 w 1054100"/>
                  <a:gd name="T57" fmla="*/ 127596 h 1752600"/>
                  <a:gd name="T58" fmla="*/ 25395 w 1054100"/>
                  <a:gd name="T59" fmla="*/ 0 h 1752600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</a:gdLst>
                <a:ahLst/>
                <a:cxnLst>
                  <a:cxn ang="T60">
                    <a:pos x="T0" y="T1"/>
                  </a:cxn>
                  <a:cxn ang="T61">
                    <a:pos x="T2" y="T3"/>
                  </a:cxn>
                  <a:cxn ang="T62">
                    <a:pos x="T4" y="T5"/>
                  </a:cxn>
                  <a:cxn ang="T63">
                    <a:pos x="T6" y="T7"/>
                  </a:cxn>
                  <a:cxn ang="T64">
                    <a:pos x="T8" y="T9"/>
                  </a:cxn>
                  <a:cxn ang="T65">
                    <a:pos x="T10" y="T11"/>
                  </a:cxn>
                  <a:cxn ang="T66">
                    <a:pos x="T12" y="T13"/>
                  </a:cxn>
                  <a:cxn ang="T67">
                    <a:pos x="T14" y="T15"/>
                  </a:cxn>
                  <a:cxn ang="T68">
                    <a:pos x="T16" y="T17"/>
                  </a:cxn>
                  <a:cxn ang="T69">
                    <a:pos x="T18" y="T19"/>
                  </a:cxn>
                  <a:cxn ang="T70">
                    <a:pos x="T20" y="T21"/>
                  </a:cxn>
                  <a:cxn ang="T71">
                    <a:pos x="T22" y="T23"/>
                  </a:cxn>
                  <a:cxn ang="T72">
                    <a:pos x="T24" y="T25"/>
                  </a:cxn>
                  <a:cxn ang="T73">
                    <a:pos x="T26" y="T27"/>
                  </a:cxn>
                  <a:cxn ang="T74">
                    <a:pos x="T28" y="T29"/>
                  </a:cxn>
                  <a:cxn ang="T75">
                    <a:pos x="T30" y="T31"/>
                  </a:cxn>
                  <a:cxn ang="T76">
                    <a:pos x="T32" y="T33"/>
                  </a:cxn>
                  <a:cxn ang="T77">
                    <a:pos x="T34" y="T35"/>
                  </a:cxn>
                  <a:cxn ang="T78">
                    <a:pos x="T36" y="T37"/>
                  </a:cxn>
                  <a:cxn ang="T79">
                    <a:pos x="T38" y="T39"/>
                  </a:cxn>
                  <a:cxn ang="T80">
                    <a:pos x="T40" y="T41"/>
                  </a:cxn>
                  <a:cxn ang="T81">
                    <a:pos x="T42" y="T43"/>
                  </a:cxn>
                  <a:cxn ang="T82">
                    <a:pos x="T44" y="T45"/>
                  </a:cxn>
                  <a:cxn ang="T83">
                    <a:pos x="T46" y="T47"/>
                  </a:cxn>
                  <a:cxn ang="T84">
                    <a:pos x="T48" y="T49"/>
                  </a:cxn>
                  <a:cxn ang="T85">
                    <a:pos x="T50" y="T51"/>
                  </a:cxn>
                  <a:cxn ang="T86">
                    <a:pos x="T52" y="T53"/>
                  </a:cxn>
                  <a:cxn ang="T87">
                    <a:pos x="T54" y="T55"/>
                  </a:cxn>
                  <a:cxn ang="T88">
                    <a:pos x="T56" y="T57"/>
                  </a:cxn>
                  <a:cxn ang="T89">
                    <a:pos x="T58" y="T59"/>
                  </a:cxn>
                </a:cxnLst>
                <a:rect l="0" t="0" r="r" b="b"/>
                <a:pathLst>
                  <a:path w="1054100" h="1752600">
                    <a:moveTo>
                      <a:pt x="25400" y="0"/>
                    </a:moveTo>
                    <a:lnTo>
                      <a:pt x="165100" y="63500"/>
                    </a:lnTo>
                    <a:lnTo>
                      <a:pt x="381000" y="101600"/>
                    </a:lnTo>
                    <a:lnTo>
                      <a:pt x="584200" y="139700"/>
                    </a:lnTo>
                    <a:lnTo>
                      <a:pt x="749300" y="127000"/>
                    </a:lnTo>
                    <a:lnTo>
                      <a:pt x="876300" y="88900"/>
                    </a:lnTo>
                    <a:lnTo>
                      <a:pt x="990600" y="76200"/>
                    </a:lnTo>
                    <a:lnTo>
                      <a:pt x="1054100" y="63500"/>
                    </a:lnTo>
                    <a:lnTo>
                      <a:pt x="1054100" y="114300"/>
                    </a:lnTo>
                    <a:lnTo>
                      <a:pt x="648038" y="422442"/>
                    </a:lnTo>
                    <a:lnTo>
                      <a:pt x="635000" y="660400"/>
                    </a:lnTo>
                    <a:lnTo>
                      <a:pt x="952500" y="1130300"/>
                    </a:lnTo>
                    <a:lnTo>
                      <a:pt x="965200" y="1257300"/>
                    </a:lnTo>
                    <a:lnTo>
                      <a:pt x="965200" y="1397000"/>
                    </a:lnTo>
                    <a:lnTo>
                      <a:pt x="990600" y="1485900"/>
                    </a:lnTo>
                    <a:lnTo>
                      <a:pt x="990600" y="1574800"/>
                    </a:lnTo>
                    <a:lnTo>
                      <a:pt x="939800" y="1676400"/>
                    </a:lnTo>
                    <a:lnTo>
                      <a:pt x="749300" y="1727200"/>
                    </a:lnTo>
                    <a:lnTo>
                      <a:pt x="596900" y="1752600"/>
                    </a:lnTo>
                    <a:lnTo>
                      <a:pt x="431800" y="1739900"/>
                    </a:lnTo>
                    <a:lnTo>
                      <a:pt x="292100" y="1676400"/>
                    </a:lnTo>
                    <a:lnTo>
                      <a:pt x="203200" y="1587500"/>
                    </a:lnTo>
                    <a:lnTo>
                      <a:pt x="190500" y="1422400"/>
                    </a:lnTo>
                    <a:lnTo>
                      <a:pt x="190500" y="1282700"/>
                    </a:lnTo>
                    <a:lnTo>
                      <a:pt x="203200" y="1231900"/>
                    </a:lnTo>
                    <a:cubicBezTo>
                      <a:pt x="189757" y="1124359"/>
                      <a:pt x="166366" y="1154434"/>
                      <a:pt x="203200" y="1117600"/>
                    </a:cubicBezTo>
                    <a:lnTo>
                      <a:pt x="495300" y="673100"/>
                    </a:lnTo>
                    <a:lnTo>
                      <a:pt x="495300" y="419100"/>
                    </a:lnTo>
                    <a:lnTo>
                      <a:pt x="0" y="127000"/>
                    </a:lnTo>
                    <a:lnTo>
                      <a:pt x="25400" y="0"/>
                    </a:lnTo>
                    <a:close/>
                  </a:path>
                </a:pathLst>
              </a:custGeom>
              <a:blipFill dpi="0" rotWithShape="1">
                <a:blip r:embed="rId3"/>
                <a:srcRect/>
                <a:tile tx="0" ty="0" sx="100000" sy="100000" flip="none" algn="tl"/>
              </a:blipFill>
              <a:ln w="19050" algn="ctr">
                <a:solidFill>
                  <a:schemeClr val="tx1">
                    <a:alpha val="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" name="Flowchart: Collate 12"/>
              <p:cNvSpPr>
                <a:spLocks noChangeArrowheads="1"/>
              </p:cNvSpPr>
              <p:nvPr/>
            </p:nvSpPr>
            <p:spPr bwMode="auto">
              <a:xfrm rot="-5400000">
                <a:off x="4053634" y="2891908"/>
                <a:ext cx="77774" cy="619109"/>
              </a:xfrm>
              <a:prstGeom prst="flowChartCollate">
                <a:avLst/>
              </a:prstGeom>
              <a:solidFill>
                <a:srgbClr val="FFFFFF"/>
              </a:solidFill>
              <a:ln w="12700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ja-JP">
                  <a:ea typeface="ＭＳ Ｐゴシック" charset="-128"/>
                </a:endParaRPr>
              </a:p>
            </p:txBody>
          </p:sp>
          <p:sp>
            <p:nvSpPr>
              <p:cNvPr id="20" name="Rectangle 63"/>
              <p:cNvSpPr>
                <a:spLocks noChangeArrowheads="1"/>
              </p:cNvSpPr>
              <p:nvPr/>
            </p:nvSpPr>
            <p:spPr bwMode="auto">
              <a:xfrm>
                <a:off x="3749612" y="3802227"/>
                <a:ext cx="771505" cy="107931"/>
              </a:xfrm>
              <a:prstGeom prst="rect">
                <a:avLst/>
              </a:prstGeom>
              <a:blipFill dpi="0" rotWithShape="1">
                <a:blip r:embed="rId3"/>
                <a:srcRect/>
                <a:tile tx="0" ty="0" sx="100000" sy="100000" flip="none" algn="tl"/>
              </a:blipFill>
              <a:ln w="19050" algn="ctr">
                <a:solidFill>
                  <a:schemeClr val="tx1"/>
                </a:solidFill>
                <a:prstDash val="sysDash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ja-JP">
                  <a:ea typeface="ＭＳ Ｐゴシック" charset="-128"/>
                </a:endParaRPr>
              </a:p>
            </p:txBody>
          </p:sp>
          <p:cxnSp>
            <p:nvCxnSpPr>
              <p:cNvPr id="21" name="Straight Arrow Connector 43"/>
              <p:cNvCxnSpPr>
                <a:cxnSpLocks noChangeShapeType="1"/>
              </p:cNvCxnSpPr>
              <p:nvPr/>
            </p:nvCxnSpPr>
            <p:spPr bwMode="auto">
              <a:xfrm>
                <a:off x="3167033" y="2326109"/>
                <a:ext cx="774680" cy="546005"/>
              </a:xfrm>
              <a:prstGeom prst="straightConnector1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22" name="Rectangle 20"/>
              <p:cNvSpPr>
                <a:spLocks noChangeArrowheads="1"/>
              </p:cNvSpPr>
              <p:nvPr/>
            </p:nvSpPr>
            <p:spPr bwMode="auto">
              <a:xfrm>
                <a:off x="4023307" y="3124483"/>
                <a:ext cx="164053" cy="60946"/>
              </a:xfrm>
              <a:prstGeom prst="rect">
                <a:avLst/>
              </a:prstGeom>
              <a:noFill/>
              <a:ln w="19050" algn="ctr">
                <a:solidFill>
                  <a:schemeClr val="tx1"/>
                </a:solidFill>
                <a:prstDash val="sys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ja-JP" altLang="ja-JP">
                  <a:ea typeface="ＭＳ Ｐゴシック" charset="-128"/>
                </a:endParaRPr>
              </a:p>
            </p:txBody>
          </p:sp>
          <p:cxnSp>
            <p:nvCxnSpPr>
              <p:cNvPr id="23" name="Straight Arrow Connector 41"/>
              <p:cNvCxnSpPr>
                <a:cxnSpLocks noChangeShapeType="1"/>
              </p:cNvCxnSpPr>
              <p:nvPr/>
            </p:nvCxnSpPr>
            <p:spPr bwMode="auto">
              <a:xfrm rot="10800000" flipV="1">
                <a:off x="4355407" y="3402246"/>
                <a:ext cx="550848" cy="155548"/>
              </a:xfrm>
              <a:prstGeom prst="straightConnector1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4" name="Straight Arrow Connector 43"/>
              <p:cNvCxnSpPr>
                <a:cxnSpLocks noChangeShapeType="1"/>
              </p:cNvCxnSpPr>
              <p:nvPr/>
            </p:nvCxnSpPr>
            <p:spPr bwMode="auto">
              <a:xfrm>
                <a:off x="2779693" y="3162575"/>
                <a:ext cx="774680" cy="622381"/>
              </a:xfrm>
              <a:prstGeom prst="straightConnector1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25" name="Freeform 65"/>
              <p:cNvSpPr>
                <a:spLocks noChangeArrowheads="1"/>
              </p:cNvSpPr>
              <p:nvPr/>
            </p:nvSpPr>
            <p:spPr bwMode="auto">
              <a:xfrm>
                <a:off x="3550936" y="1628775"/>
                <a:ext cx="1054072" cy="2173452"/>
              </a:xfrm>
              <a:custGeom>
                <a:avLst/>
                <a:gdLst>
                  <a:gd name="T0" fmla="*/ 198657 w 1054100"/>
                  <a:gd name="T1" fmla="*/ 2171944 h 2173829"/>
                  <a:gd name="T2" fmla="*/ 482535 w 1054100"/>
                  <a:gd name="T3" fmla="*/ 1687635 h 2173829"/>
                  <a:gd name="T4" fmla="*/ 482535 w 1054100"/>
                  <a:gd name="T5" fmla="*/ 1446545 h 2173829"/>
                  <a:gd name="T6" fmla="*/ 0 w 1054100"/>
                  <a:gd name="T7" fmla="*/ 1154700 h 2173829"/>
                  <a:gd name="T8" fmla="*/ 12700 w 1054100"/>
                  <a:gd name="T9" fmla="*/ 76135 h 2173829"/>
                  <a:gd name="T10" fmla="*/ 165080 w 1054100"/>
                  <a:gd name="T11" fmla="*/ 0 h 2173829"/>
                  <a:gd name="T12" fmla="*/ 888880 w 1054100"/>
                  <a:gd name="T13" fmla="*/ 12690 h 2173829"/>
                  <a:gd name="T14" fmla="*/ 1028565 w 1054100"/>
                  <a:gd name="T15" fmla="*/ 76135 h 2173829"/>
                  <a:gd name="T16" fmla="*/ 1053960 w 1054100"/>
                  <a:gd name="T17" fmla="*/ 1142010 h 2173829"/>
                  <a:gd name="T18" fmla="*/ 630152 w 1054100"/>
                  <a:gd name="T19" fmla="*/ 1451942 h 2173829"/>
                  <a:gd name="T20" fmla="*/ 634915 w 1054100"/>
                  <a:gd name="T21" fmla="*/ 1674945 h 2173829"/>
                  <a:gd name="T22" fmla="*/ 965070 w 1054100"/>
                  <a:gd name="T23" fmla="*/ 2169817 h 2173829"/>
                  <a:gd name="T24" fmla="*/ 198657 w 1054100"/>
                  <a:gd name="T25" fmla="*/ 2171944 h 2173829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1054100" h="2173829">
                    <a:moveTo>
                      <a:pt x="198682" y="2173829"/>
                    </a:moveTo>
                    <a:lnTo>
                      <a:pt x="482600" y="1689100"/>
                    </a:lnTo>
                    <a:lnTo>
                      <a:pt x="482600" y="1447800"/>
                    </a:lnTo>
                    <a:lnTo>
                      <a:pt x="0" y="1155700"/>
                    </a:lnTo>
                    <a:lnTo>
                      <a:pt x="12700" y="76200"/>
                    </a:lnTo>
                    <a:lnTo>
                      <a:pt x="165100" y="0"/>
                    </a:lnTo>
                    <a:lnTo>
                      <a:pt x="889000" y="12700"/>
                    </a:lnTo>
                    <a:lnTo>
                      <a:pt x="1028700" y="76200"/>
                    </a:lnTo>
                    <a:lnTo>
                      <a:pt x="1054100" y="1143000"/>
                    </a:lnTo>
                    <a:lnTo>
                      <a:pt x="630237" y="1453202"/>
                    </a:lnTo>
                    <a:cubicBezTo>
                      <a:pt x="631825" y="1527601"/>
                      <a:pt x="633412" y="1602001"/>
                      <a:pt x="635000" y="1676400"/>
                    </a:cubicBezTo>
                    <a:lnTo>
                      <a:pt x="965200" y="2171700"/>
                    </a:lnTo>
                    <a:lnTo>
                      <a:pt x="198682" y="2173829"/>
                    </a:lnTo>
                    <a:close/>
                  </a:path>
                </a:pathLst>
              </a:custGeom>
              <a:noFill/>
              <a:ln w="19050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8" name="Freeform 4"/>
            <p:cNvSpPr>
              <a:spLocks/>
            </p:cNvSpPr>
            <p:nvPr/>
          </p:nvSpPr>
          <p:spPr bwMode="auto">
            <a:xfrm>
              <a:off x="3562350" y="2657475"/>
              <a:ext cx="1028700" cy="161925"/>
            </a:xfrm>
            <a:custGeom>
              <a:avLst/>
              <a:gdLst>
                <a:gd name="T0" fmla="*/ 0 w 1028700"/>
                <a:gd name="T1" fmla="*/ 0 h 161925"/>
                <a:gd name="T2" fmla="*/ 161925 w 1028700"/>
                <a:gd name="T3" fmla="*/ 85725 h 161925"/>
                <a:gd name="T4" fmla="*/ 352425 w 1028700"/>
                <a:gd name="T5" fmla="*/ 133350 h 161925"/>
                <a:gd name="T6" fmla="*/ 495300 w 1028700"/>
                <a:gd name="T7" fmla="*/ 161925 h 161925"/>
                <a:gd name="T8" fmla="*/ 638175 w 1028700"/>
                <a:gd name="T9" fmla="*/ 161925 h 161925"/>
                <a:gd name="T10" fmla="*/ 781050 w 1028700"/>
                <a:gd name="T11" fmla="*/ 133350 h 161925"/>
                <a:gd name="T12" fmla="*/ 923925 w 1028700"/>
                <a:gd name="T13" fmla="*/ 104775 h 161925"/>
                <a:gd name="T14" fmla="*/ 1028700 w 1028700"/>
                <a:gd name="T15" fmla="*/ 57150 h 161925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028700" h="161925">
                  <a:moveTo>
                    <a:pt x="0" y="0"/>
                  </a:moveTo>
                  <a:lnTo>
                    <a:pt x="161925" y="85725"/>
                  </a:lnTo>
                  <a:lnTo>
                    <a:pt x="352425" y="133350"/>
                  </a:lnTo>
                  <a:lnTo>
                    <a:pt x="495300" y="161925"/>
                  </a:lnTo>
                  <a:lnTo>
                    <a:pt x="638175" y="161925"/>
                  </a:lnTo>
                  <a:lnTo>
                    <a:pt x="781050" y="133350"/>
                  </a:lnTo>
                  <a:lnTo>
                    <a:pt x="923925" y="104775"/>
                  </a:lnTo>
                  <a:lnTo>
                    <a:pt x="1028700" y="57150"/>
                  </a:lnTo>
                </a:path>
              </a:pathLst>
            </a:cu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6" name="Freeform 25"/>
          <p:cNvSpPr/>
          <p:nvPr/>
        </p:nvSpPr>
        <p:spPr>
          <a:xfrm>
            <a:off x="6574601" y="4124693"/>
            <a:ext cx="1009034" cy="768664"/>
          </a:xfrm>
          <a:custGeom>
            <a:avLst/>
            <a:gdLst>
              <a:gd name="connsiteX0" fmla="*/ 49161 w 1366684"/>
              <a:gd name="connsiteY0" fmla="*/ 1748 h 768664"/>
              <a:gd name="connsiteX1" fmla="*/ 39329 w 1366684"/>
              <a:gd name="connsiteY1" fmla="*/ 50909 h 768664"/>
              <a:gd name="connsiteX2" fmla="*/ 29497 w 1366684"/>
              <a:gd name="connsiteY2" fmla="*/ 80406 h 768664"/>
              <a:gd name="connsiteX3" fmla="*/ 9832 w 1366684"/>
              <a:gd name="connsiteY3" fmla="*/ 237722 h 768664"/>
              <a:gd name="connsiteX4" fmla="*/ 0 w 1366684"/>
              <a:gd name="connsiteY4" fmla="*/ 286883 h 768664"/>
              <a:gd name="connsiteX5" fmla="*/ 29497 w 1366684"/>
              <a:gd name="connsiteY5" fmla="*/ 473696 h 768664"/>
              <a:gd name="connsiteX6" fmla="*/ 49161 w 1366684"/>
              <a:gd name="connsiteY6" fmla="*/ 503193 h 768664"/>
              <a:gd name="connsiteX7" fmla="*/ 78658 w 1366684"/>
              <a:gd name="connsiteY7" fmla="*/ 513025 h 768664"/>
              <a:gd name="connsiteX8" fmla="*/ 127819 w 1366684"/>
              <a:gd name="connsiteY8" fmla="*/ 552354 h 768664"/>
              <a:gd name="connsiteX9" fmla="*/ 186813 w 1366684"/>
              <a:gd name="connsiteY9" fmla="*/ 591683 h 768664"/>
              <a:gd name="connsiteX10" fmla="*/ 245806 w 1366684"/>
              <a:gd name="connsiteY10" fmla="*/ 621180 h 768664"/>
              <a:gd name="connsiteX11" fmla="*/ 275303 w 1366684"/>
              <a:gd name="connsiteY11" fmla="*/ 640845 h 768664"/>
              <a:gd name="connsiteX12" fmla="*/ 304800 w 1366684"/>
              <a:gd name="connsiteY12" fmla="*/ 650677 h 768664"/>
              <a:gd name="connsiteX13" fmla="*/ 344129 w 1366684"/>
              <a:gd name="connsiteY13" fmla="*/ 670341 h 768664"/>
              <a:gd name="connsiteX14" fmla="*/ 403122 w 1366684"/>
              <a:gd name="connsiteY14" fmla="*/ 690006 h 768664"/>
              <a:gd name="connsiteX15" fmla="*/ 491613 w 1366684"/>
              <a:gd name="connsiteY15" fmla="*/ 729335 h 768664"/>
              <a:gd name="connsiteX16" fmla="*/ 521109 w 1366684"/>
              <a:gd name="connsiteY16" fmla="*/ 739167 h 768664"/>
              <a:gd name="connsiteX17" fmla="*/ 550606 w 1366684"/>
              <a:gd name="connsiteY17" fmla="*/ 749000 h 768664"/>
              <a:gd name="connsiteX18" fmla="*/ 678426 w 1366684"/>
              <a:gd name="connsiteY18" fmla="*/ 768664 h 768664"/>
              <a:gd name="connsiteX19" fmla="*/ 904567 w 1366684"/>
              <a:gd name="connsiteY19" fmla="*/ 758832 h 768664"/>
              <a:gd name="connsiteX20" fmla="*/ 993058 w 1366684"/>
              <a:gd name="connsiteY20" fmla="*/ 739167 h 768664"/>
              <a:gd name="connsiteX21" fmla="*/ 1071716 w 1366684"/>
              <a:gd name="connsiteY21" fmla="*/ 729335 h 768664"/>
              <a:gd name="connsiteX22" fmla="*/ 1160206 w 1366684"/>
              <a:gd name="connsiteY22" fmla="*/ 709671 h 768664"/>
              <a:gd name="connsiteX23" fmla="*/ 1229032 w 1366684"/>
              <a:gd name="connsiteY23" fmla="*/ 690006 h 768664"/>
              <a:gd name="connsiteX24" fmla="*/ 1288026 w 1366684"/>
              <a:gd name="connsiteY24" fmla="*/ 650677 h 768664"/>
              <a:gd name="connsiteX25" fmla="*/ 1327355 w 1366684"/>
              <a:gd name="connsiteY25" fmla="*/ 591683 h 768664"/>
              <a:gd name="connsiteX26" fmla="*/ 1347019 w 1366684"/>
              <a:gd name="connsiteY26" fmla="*/ 532690 h 768664"/>
              <a:gd name="connsiteX27" fmla="*/ 1356851 w 1366684"/>
              <a:gd name="connsiteY27" fmla="*/ 503193 h 768664"/>
              <a:gd name="connsiteX28" fmla="*/ 1366684 w 1366684"/>
              <a:gd name="connsiteY28" fmla="*/ 365541 h 768664"/>
              <a:gd name="connsiteX29" fmla="*/ 1347019 w 1366684"/>
              <a:gd name="connsiteY29" fmla="*/ 178729 h 768664"/>
              <a:gd name="connsiteX30" fmla="*/ 1327355 w 1366684"/>
              <a:gd name="connsiteY30" fmla="*/ 119735 h 768664"/>
              <a:gd name="connsiteX31" fmla="*/ 1288026 w 1366684"/>
              <a:gd name="connsiteY31" fmla="*/ 60741 h 768664"/>
              <a:gd name="connsiteX32" fmla="*/ 1258529 w 1366684"/>
              <a:gd name="connsiteY32" fmla="*/ 1748 h 768664"/>
              <a:gd name="connsiteX33" fmla="*/ 1238864 w 1366684"/>
              <a:gd name="connsiteY33" fmla="*/ 1748 h 768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1366684" h="768664">
                <a:moveTo>
                  <a:pt x="49161" y="1748"/>
                </a:moveTo>
                <a:cubicBezTo>
                  <a:pt x="45884" y="18135"/>
                  <a:pt x="43382" y="34696"/>
                  <a:pt x="39329" y="50909"/>
                </a:cubicBezTo>
                <a:cubicBezTo>
                  <a:pt x="36815" y="60964"/>
                  <a:pt x="31530" y="70243"/>
                  <a:pt x="29497" y="80406"/>
                </a:cubicBezTo>
                <a:cubicBezTo>
                  <a:pt x="19817" y="128803"/>
                  <a:pt x="16651" y="189985"/>
                  <a:pt x="9832" y="237722"/>
                </a:cubicBezTo>
                <a:cubicBezTo>
                  <a:pt x="7469" y="254266"/>
                  <a:pt x="3277" y="270496"/>
                  <a:pt x="0" y="286883"/>
                </a:cubicBezTo>
                <a:cubicBezTo>
                  <a:pt x="2501" y="319399"/>
                  <a:pt x="645" y="430417"/>
                  <a:pt x="29497" y="473696"/>
                </a:cubicBezTo>
                <a:cubicBezTo>
                  <a:pt x="36052" y="483528"/>
                  <a:pt x="39934" y="495811"/>
                  <a:pt x="49161" y="503193"/>
                </a:cubicBezTo>
                <a:cubicBezTo>
                  <a:pt x="57254" y="509667"/>
                  <a:pt x="68826" y="509748"/>
                  <a:pt x="78658" y="513025"/>
                </a:cubicBezTo>
                <a:cubicBezTo>
                  <a:pt x="122635" y="578993"/>
                  <a:pt x="70829" y="514361"/>
                  <a:pt x="127819" y="552354"/>
                </a:cubicBezTo>
                <a:cubicBezTo>
                  <a:pt x="201470" y="601454"/>
                  <a:pt x="116676" y="568305"/>
                  <a:pt x="186813" y="591683"/>
                </a:cubicBezTo>
                <a:cubicBezTo>
                  <a:pt x="271339" y="648037"/>
                  <a:pt x="164397" y="580475"/>
                  <a:pt x="245806" y="621180"/>
                </a:cubicBezTo>
                <a:cubicBezTo>
                  <a:pt x="256375" y="626465"/>
                  <a:pt x="264734" y="635560"/>
                  <a:pt x="275303" y="640845"/>
                </a:cubicBezTo>
                <a:cubicBezTo>
                  <a:pt x="284573" y="645480"/>
                  <a:pt x="295274" y="646594"/>
                  <a:pt x="304800" y="650677"/>
                </a:cubicBezTo>
                <a:cubicBezTo>
                  <a:pt x="318272" y="656451"/>
                  <a:pt x="330520" y="664898"/>
                  <a:pt x="344129" y="670341"/>
                </a:cubicBezTo>
                <a:cubicBezTo>
                  <a:pt x="363375" y="678039"/>
                  <a:pt x="403122" y="690006"/>
                  <a:pt x="403122" y="690006"/>
                </a:cubicBezTo>
                <a:cubicBezTo>
                  <a:pt x="449866" y="721169"/>
                  <a:pt x="421408" y="705934"/>
                  <a:pt x="491613" y="729335"/>
                </a:cubicBezTo>
                <a:lnTo>
                  <a:pt x="521109" y="739167"/>
                </a:lnTo>
                <a:cubicBezTo>
                  <a:pt x="530941" y="742445"/>
                  <a:pt x="540346" y="747534"/>
                  <a:pt x="550606" y="749000"/>
                </a:cubicBezTo>
                <a:cubicBezTo>
                  <a:pt x="639168" y="761651"/>
                  <a:pt x="596572" y="755022"/>
                  <a:pt x="678426" y="768664"/>
                </a:cubicBezTo>
                <a:cubicBezTo>
                  <a:pt x="753806" y="765387"/>
                  <a:pt x="829294" y="764023"/>
                  <a:pt x="904567" y="758832"/>
                </a:cubicBezTo>
                <a:cubicBezTo>
                  <a:pt x="1038893" y="749568"/>
                  <a:pt x="910800" y="754123"/>
                  <a:pt x="993058" y="739167"/>
                </a:cubicBezTo>
                <a:cubicBezTo>
                  <a:pt x="1019055" y="734440"/>
                  <a:pt x="1045497" y="732612"/>
                  <a:pt x="1071716" y="729335"/>
                </a:cubicBezTo>
                <a:cubicBezTo>
                  <a:pt x="1129125" y="710199"/>
                  <a:pt x="1073679" y="726977"/>
                  <a:pt x="1160206" y="709671"/>
                </a:cubicBezTo>
                <a:cubicBezTo>
                  <a:pt x="1191064" y="703499"/>
                  <a:pt x="1200924" y="699375"/>
                  <a:pt x="1229032" y="690006"/>
                </a:cubicBezTo>
                <a:cubicBezTo>
                  <a:pt x="1248697" y="676896"/>
                  <a:pt x="1274916" y="670342"/>
                  <a:pt x="1288026" y="650677"/>
                </a:cubicBezTo>
                <a:lnTo>
                  <a:pt x="1327355" y="591683"/>
                </a:lnTo>
                <a:lnTo>
                  <a:pt x="1347019" y="532690"/>
                </a:lnTo>
                <a:lnTo>
                  <a:pt x="1356851" y="503193"/>
                </a:lnTo>
                <a:cubicBezTo>
                  <a:pt x="1360129" y="457309"/>
                  <a:pt x="1366684" y="411542"/>
                  <a:pt x="1366684" y="365541"/>
                </a:cubicBezTo>
                <a:cubicBezTo>
                  <a:pt x="1366684" y="293294"/>
                  <a:pt x="1365857" y="241524"/>
                  <a:pt x="1347019" y="178729"/>
                </a:cubicBezTo>
                <a:cubicBezTo>
                  <a:pt x="1341063" y="158875"/>
                  <a:pt x="1338853" y="136982"/>
                  <a:pt x="1327355" y="119735"/>
                </a:cubicBezTo>
                <a:cubicBezTo>
                  <a:pt x="1314245" y="100070"/>
                  <a:pt x="1295500" y="83162"/>
                  <a:pt x="1288026" y="60741"/>
                </a:cubicBezTo>
                <a:cubicBezTo>
                  <a:pt x="1281887" y="42325"/>
                  <a:pt x="1275469" y="14453"/>
                  <a:pt x="1258529" y="1748"/>
                </a:cubicBezTo>
                <a:cubicBezTo>
                  <a:pt x="1253285" y="-2185"/>
                  <a:pt x="1245419" y="1748"/>
                  <a:pt x="1238864" y="1748"/>
                </a:cubicBezTo>
              </a:path>
            </a:pathLst>
          </a:cu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7" name="Group 26"/>
          <p:cNvGrpSpPr/>
          <p:nvPr/>
        </p:nvGrpSpPr>
        <p:grpSpPr>
          <a:xfrm>
            <a:off x="6174299" y="4034491"/>
            <a:ext cx="1815281" cy="70459"/>
            <a:chOff x="5415115" y="1365861"/>
            <a:chExt cx="1815281" cy="70459"/>
          </a:xfrm>
        </p:grpSpPr>
        <p:sp>
          <p:nvSpPr>
            <p:cNvPr id="28" name="Rectangle 27"/>
            <p:cNvSpPr/>
            <p:nvPr/>
          </p:nvSpPr>
          <p:spPr>
            <a:xfrm>
              <a:off x="5415115" y="1365861"/>
              <a:ext cx="1815281" cy="70459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Rectangle 28"/>
            <p:cNvSpPr/>
            <p:nvPr/>
          </p:nvSpPr>
          <p:spPr>
            <a:xfrm>
              <a:off x="5850194" y="1373135"/>
              <a:ext cx="868680" cy="6318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>
                  <a:lumMod val="65000"/>
                </a:schemeClr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0" name="Group 29"/>
          <p:cNvGrpSpPr/>
          <p:nvPr/>
        </p:nvGrpSpPr>
        <p:grpSpPr>
          <a:xfrm>
            <a:off x="6604248" y="2304031"/>
            <a:ext cx="914400" cy="1722751"/>
            <a:chOff x="6604248" y="2304031"/>
            <a:chExt cx="914400" cy="1722751"/>
          </a:xfrm>
        </p:grpSpPr>
        <p:grpSp>
          <p:nvGrpSpPr>
            <p:cNvPr id="31" name="Group 30"/>
            <p:cNvGrpSpPr/>
            <p:nvPr/>
          </p:nvGrpSpPr>
          <p:grpSpPr>
            <a:xfrm>
              <a:off x="6604248" y="2304031"/>
              <a:ext cx="914400" cy="1722751"/>
              <a:chOff x="5848966" y="622342"/>
              <a:chExt cx="914400" cy="1722751"/>
            </a:xfrm>
            <a:solidFill>
              <a:schemeClr val="bg1"/>
            </a:solidFill>
          </p:grpSpPr>
          <p:sp>
            <p:nvSpPr>
              <p:cNvPr id="36" name="Isosceles Triangle 35"/>
              <p:cNvSpPr/>
              <p:nvPr/>
            </p:nvSpPr>
            <p:spPr>
              <a:xfrm>
                <a:off x="5905010" y="1541320"/>
                <a:ext cx="792409" cy="803773"/>
              </a:xfrm>
              <a:prstGeom prst="triangle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7" name="Can 36"/>
              <p:cNvSpPr/>
              <p:nvPr/>
            </p:nvSpPr>
            <p:spPr>
              <a:xfrm>
                <a:off x="5848966" y="622342"/>
                <a:ext cx="914400" cy="990600"/>
              </a:xfrm>
              <a:prstGeom prst="can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8" name="Rectangle 37"/>
              <p:cNvSpPr/>
              <p:nvPr/>
            </p:nvSpPr>
            <p:spPr>
              <a:xfrm>
                <a:off x="6192183" y="1612942"/>
                <a:ext cx="212306" cy="152400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32" name="Group 31"/>
            <p:cNvGrpSpPr/>
            <p:nvPr/>
          </p:nvGrpSpPr>
          <p:grpSpPr>
            <a:xfrm>
              <a:off x="6633959" y="2542124"/>
              <a:ext cx="866152" cy="828238"/>
              <a:chOff x="5257800" y="2583536"/>
              <a:chExt cx="866152" cy="828238"/>
            </a:xfrm>
          </p:grpSpPr>
          <p:sp>
            <p:nvSpPr>
              <p:cNvPr id="34" name="Rectangle 33"/>
              <p:cNvSpPr/>
              <p:nvPr/>
            </p:nvSpPr>
            <p:spPr>
              <a:xfrm>
                <a:off x="5608570" y="3294631"/>
                <a:ext cx="164611" cy="117143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solidFill>
                  <a:schemeClr val="accent6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5" name="Can 34"/>
              <p:cNvSpPr/>
              <p:nvPr/>
            </p:nvSpPr>
            <p:spPr>
              <a:xfrm>
                <a:off x="5257800" y="2583536"/>
                <a:ext cx="866152" cy="711095"/>
              </a:xfrm>
              <a:prstGeom prst="can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solidFill>
                  <a:schemeClr val="accent6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33" name="Left-Right Arrow 32"/>
            <p:cNvSpPr/>
            <p:nvPr/>
          </p:nvSpPr>
          <p:spPr>
            <a:xfrm>
              <a:off x="6810375" y="3347503"/>
              <a:ext cx="504825" cy="45719"/>
            </a:xfrm>
            <a:prstGeom prst="leftRightArrow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9" name="Curved Left Arrow 38"/>
          <p:cNvSpPr/>
          <p:nvPr/>
        </p:nvSpPr>
        <p:spPr>
          <a:xfrm>
            <a:off x="7376501" y="3294631"/>
            <a:ext cx="152400" cy="161865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0" name="Freeform 39"/>
          <p:cNvSpPr/>
          <p:nvPr/>
        </p:nvSpPr>
        <p:spPr>
          <a:xfrm>
            <a:off x="6592824" y="4104950"/>
            <a:ext cx="969264" cy="768096"/>
          </a:xfrm>
          <a:custGeom>
            <a:avLst/>
            <a:gdLst>
              <a:gd name="connsiteX0" fmla="*/ 49161 w 1366684"/>
              <a:gd name="connsiteY0" fmla="*/ 1748 h 768664"/>
              <a:gd name="connsiteX1" fmla="*/ 39329 w 1366684"/>
              <a:gd name="connsiteY1" fmla="*/ 50909 h 768664"/>
              <a:gd name="connsiteX2" fmla="*/ 29497 w 1366684"/>
              <a:gd name="connsiteY2" fmla="*/ 80406 h 768664"/>
              <a:gd name="connsiteX3" fmla="*/ 9832 w 1366684"/>
              <a:gd name="connsiteY3" fmla="*/ 237722 h 768664"/>
              <a:gd name="connsiteX4" fmla="*/ 0 w 1366684"/>
              <a:gd name="connsiteY4" fmla="*/ 286883 h 768664"/>
              <a:gd name="connsiteX5" fmla="*/ 29497 w 1366684"/>
              <a:gd name="connsiteY5" fmla="*/ 473696 h 768664"/>
              <a:gd name="connsiteX6" fmla="*/ 49161 w 1366684"/>
              <a:gd name="connsiteY6" fmla="*/ 503193 h 768664"/>
              <a:gd name="connsiteX7" fmla="*/ 78658 w 1366684"/>
              <a:gd name="connsiteY7" fmla="*/ 513025 h 768664"/>
              <a:gd name="connsiteX8" fmla="*/ 127819 w 1366684"/>
              <a:gd name="connsiteY8" fmla="*/ 552354 h 768664"/>
              <a:gd name="connsiteX9" fmla="*/ 186813 w 1366684"/>
              <a:gd name="connsiteY9" fmla="*/ 591683 h 768664"/>
              <a:gd name="connsiteX10" fmla="*/ 245806 w 1366684"/>
              <a:gd name="connsiteY10" fmla="*/ 621180 h 768664"/>
              <a:gd name="connsiteX11" fmla="*/ 275303 w 1366684"/>
              <a:gd name="connsiteY11" fmla="*/ 640845 h 768664"/>
              <a:gd name="connsiteX12" fmla="*/ 304800 w 1366684"/>
              <a:gd name="connsiteY12" fmla="*/ 650677 h 768664"/>
              <a:gd name="connsiteX13" fmla="*/ 344129 w 1366684"/>
              <a:gd name="connsiteY13" fmla="*/ 670341 h 768664"/>
              <a:gd name="connsiteX14" fmla="*/ 403122 w 1366684"/>
              <a:gd name="connsiteY14" fmla="*/ 690006 h 768664"/>
              <a:gd name="connsiteX15" fmla="*/ 491613 w 1366684"/>
              <a:gd name="connsiteY15" fmla="*/ 729335 h 768664"/>
              <a:gd name="connsiteX16" fmla="*/ 521109 w 1366684"/>
              <a:gd name="connsiteY16" fmla="*/ 739167 h 768664"/>
              <a:gd name="connsiteX17" fmla="*/ 550606 w 1366684"/>
              <a:gd name="connsiteY17" fmla="*/ 749000 h 768664"/>
              <a:gd name="connsiteX18" fmla="*/ 678426 w 1366684"/>
              <a:gd name="connsiteY18" fmla="*/ 768664 h 768664"/>
              <a:gd name="connsiteX19" fmla="*/ 904567 w 1366684"/>
              <a:gd name="connsiteY19" fmla="*/ 758832 h 768664"/>
              <a:gd name="connsiteX20" fmla="*/ 993058 w 1366684"/>
              <a:gd name="connsiteY20" fmla="*/ 739167 h 768664"/>
              <a:gd name="connsiteX21" fmla="*/ 1071716 w 1366684"/>
              <a:gd name="connsiteY21" fmla="*/ 729335 h 768664"/>
              <a:gd name="connsiteX22" fmla="*/ 1160206 w 1366684"/>
              <a:gd name="connsiteY22" fmla="*/ 709671 h 768664"/>
              <a:gd name="connsiteX23" fmla="*/ 1229032 w 1366684"/>
              <a:gd name="connsiteY23" fmla="*/ 690006 h 768664"/>
              <a:gd name="connsiteX24" fmla="*/ 1288026 w 1366684"/>
              <a:gd name="connsiteY24" fmla="*/ 650677 h 768664"/>
              <a:gd name="connsiteX25" fmla="*/ 1327355 w 1366684"/>
              <a:gd name="connsiteY25" fmla="*/ 591683 h 768664"/>
              <a:gd name="connsiteX26" fmla="*/ 1347019 w 1366684"/>
              <a:gd name="connsiteY26" fmla="*/ 532690 h 768664"/>
              <a:gd name="connsiteX27" fmla="*/ 1356851 w 1366684"/>
              <a:gd name="connsiteY27" fmla="*/ 503193 h 768664"/>
              <a:gd name="connsiteX28" fmla="*/ 1366684 w 1366684"/>
              <a:gd name="connsiteY28" fmla="*/ 365541 h 768664"/>
              <a:gd name="connsiteX29" fmla="*/ 1347019 w 1366684"/>
              <a:gd name="connsiteY29" fmla="*/ 178729 h 768664"/>
              <a:gd name="connsiteX30" fmla="*/ 1327355 w 1366684"/>
              <a:gd name="connsiteY30" fmla="*/ 119735 h 768664"/>
              <a:gd name="connsiteX31" fmla="*/ 1288026 w 1366684"/>
              <a:gd name="connsiteY31" fmla="*/ 60741 h 768664"/>
              <a:gd name="connsiteX32" fmla="*/ 1258529 w 1366684"/>
              <a:gd name="connsiteY32" fmla="*/ 1748 h 768664"/>
              <a:gd name="connsiteX33" fmla="*/ 1238864 w 1366684"/>
              <a:gd name="connsiteY33" fmla="*/ 1748 h 768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1366684" h="768664">
                <a:moveTo>
                  <a:pt x="49161" y="1748"/>
                </a:moveTo>
                <a:cubicBezTo>
                  <a:pt x="45884" y="18135"/>
                  <a:pt x="43382" y="34696"/>
                  <a:pt x="39329" y="50909"/>
                </a:cubicBezTo>
                <a:cubicBezTo>
                  <a:pt x="36815" y="60964"/>
                  <a:pt x="31530" y="70243"/>
                  <a:pt x="29497" y="80406"/>
                </a:cubicBezTo>
                <a:cubicBezTo>
                  <a:pt x="19817" y="128803"/>
                  <a:pt x="16651" y="189985"/>
                  <a:pt x="9832" y="237722"/>
                </a:cubicBezTo>
                <a:cubicBezTo>
                  <a:pt x="7469" y="254266"/>
                  <a:pt x="3277" y="270496"/>
                  <a:pt x="0" y="286883"/>
                </a:cubicBezTo>
                <a:cubicBezTo>
                  <a:pt x="2501" y="319399"/>
                  <a:pt x="645" y="430417"/>
                  <a:pt x="29497" y="473696"/>
                </a:cubicBezTo>
                <a:cubicBezTo>
                  <a:pt x="36052" y="483528"/>
                  <a:pt x="39934" y="495811"/>
                  <a:pt x="49161" y="503193"/>
                </a:cubicBezTo>
                <a:cubicBezTo>
                  <a:pt x="57254" y="509667"/>
                  <a:pt x="68826" y="509748"/>
                  <a:pt x="78658" y="513025"/>
                </a:cubicBezTo>
                <a:cubicBezTo>
                  <a:pt x="122635" y="578993"/>
                  <a:pt x="70829" y="514361"/>
                  <a:pt x="127819" y="552354"/>
                </a:cubicBezTo>
                <a:cubicBezTo>
                  <a:pt x="201470" y="601454"/>
                  <a:pt x="116676" y="568305"/>
                  <a:pt x="186813" y="591683"/>
                </a:cubicBezTo>
                <a:cubicBezTo>
                  <a:pt x="271339" y="648037"/>
                  <a:pt x="164397" y="580475"/>
                  <a:pt x="245806" y="621180"/>
                </a:cubicBezTo>
                <a:cubicBezTo>
                  <a:pt x="256375" y="626465"/>
                  <a:pt x="264734" y="635560"/>
                  <a:pt x="275303" y="640845"/>
                </a:cubicBezTo>
                <a:cubicBezTo>
                  <a:pt x="284573" y="645480"/>
                  <a:pt x="295274" y="646594"/>
                  <a:pt x="304800" y="650677"/>
                </a:cubicBezTo>
                <a:cubicBezTo>
                  <a:pt x="318272" y="656451"/>
                  <a:pt x="330520" y="664898"/>
                  <a:pt x="344129" y="670341"/>
                </a:cubicBezTo>
                <a:cubicBezTo>
                  <a:pt x="363375" y="678039"/>
                  <a:pt x="403122" y="690006"/>
                  <a:pt x="403122" y="690006"/>
                </a:cubicBezTo>
                <a:cubicBezTo>
                  <a:pt x="449866" y="721169"/>
                  <a:pt x="421408" y="705934"/>
                  <a:pt x="491613" y="729335"/>
                </a:cubicBezTo>
                <a:lnTo>
                  <a:pt x="521109" y="739167"/>
                </a:lnTo>
                <a:cubicBezTo>
                  <a:pt x="530941" y="742445"/>
                  <a:pt x="540346" y="747534"/>
                  <a:pt x="550606" y="749000"/>
                </a:cubicBezTo>
                <a:cubicBezTo>
                  <a:pt x="639168" y="761651"/>
                  <a:pt x="596572" y="755022"/>
                  <a:pt x="678426" y="768664"/>
                </a:cubicBezTo>
                <a:cubicBezTo>
                  <a:pt x="753806" y="765387"/>
                  <a:pt x="829294" y="764023"/>
                  <a:pt x="904567" y="758832"/>
                </a:cubicBezTo>
                <a:cubicBezTo>
                  <a:pt x="1038893" y="749568"/>
                  <a:pt x="910800" y="754123"/>
                  <a:pt x="993058" y="739167"/>
                </a:cubicBezTo>
                <a:cubicBezTo>
                  <a:pt x="1019055" y="734440"/>
                  <a:pt x="1045497" y="732612"/>
                  <a:pt x="1071716" y="729335"/>
                </a:cubicBezTo>
                <a:cubicBezTo>
                  <a:pt x="1129125" y="710199"/>
                  <a:pt x="1073679" y="726977"/>
                  <a:pt x="1160206" y="709671"/>
                </a:cubicBezTo>
                <a:cubicBezTo>
                  <a:pt x="1191064" y="703499"/>
                  <a:pt x="1200924" y="699375"/>
                  <a:pt x="1229032" y="690006"/>
                </a:cubicBezTo>
                <a:cubicBezTo>
                  <a:pt x="1248697" y="676896"/>
                  <a:pt x="1274916" y="670342"/>
                  <a:pt x="1288026" y="650677"/>
                </a:cubicBezTo>
                <a:lnTo>
                  <a:pt x="1327355" y="591683"/>
                </a:lnTo>
                <a:lnTo>
                  <a:pt x="1347019" y="532690"/>
                </a:lnTo>
                <a:lnTo>
                  <a:pt x="1356851" y="503193"/>
                </a:lnTo>
                <a:cubicBezTo>
                  <a:pt x="1360129" y="457309"/>
                  <a:pt x="1366684" y="411542"/>
                  <a:pt x="1366684" y="365541"/>
                </a:cubicBezTo>
                <a:cubicBezTo>
                  <a:pt x="1366684" y="293294"/>
                  <a:pt x="1365857" y="241524"/>
                  <a:pt x="1347019" y="178729"/>
                </a:cubicBezTo>
                <a:cubicBezTo>
                  <a:pt x="1341063" y="158875"/>
                  <a:pt x="1338853" y="136982"/>
                  <a:pt x="1327355" y="119735"/>
                </a:cubicBezTo>
                <a:cubicBezTo>
                  <a:pt x="1314245" y="100070"/>
                  <a:pt x="1295500" y="83162"/>
                  <a:pt x="1288026" y="60741"/>
                </a:cubicBezTo>
                <a:cubicBezTo>
                  <a:pt x="1281887" y="42325"/>
                  <a:pt x="1275469" y="14453"/>
                  <a:pt x="1258529" y="1748"/>
                </a:cubicBezTo>
                <a:cubicBezTo>
                  <a:pt x="1253285" y="-2185"/>
                  <a:pt x="1245419" y="1748"/>
                  <a:pt x="1238864" y="1748"/>
                </a:cubicBezTo>
              </a:path>
            </a:pathLst>
          </a:cu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Can 40"/>
          <p:cNvSpPr/>
          <p:nvPr/>
        </p:nvSpPr>
        <p:spPr>
          <a:xfrm>
            <a:off x="6629400" y="2542125"/>
            <a:ext cx="859536" cy="227261"/>
          </a:xfrm>
          <a:prstGeom prst="can">
            <a:avLst/>
          </a:prstGeom>
          <a:solidFill>
            <a:schemeClr val="bg1"/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Can 41"/>
          <p:cNvSpPr/>
          <p:nvPr/>
        </p:nvSpPr>
        <p:spPr>
          <a:xfrm>
            <a:off x="6629400" y="2723862"/>
            <a:ext cx="870711" cy="327728"/>
          </a:xfrm>
          <a:prstGeom prst="can">
            <a:avLst/>
          </a:prstGeom>
          <a:solidFill>
            <a:schemeClr val="bg1"/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Freeform 42"/>
          <p:cNvSpPr/>
          <p:nvPr/>
        </p:nvSpPr>
        <p:spPr>
          <a:xfrm>
            <a:off x="6647688" y="3393222"/>
            <a:ext cx="822960" cy="721578"/>
          </a:xfrm>
          <a:custGeom>
            <a:avLst/>
            <a:gdLst>
              <a:gd name="connsiteX0" fmla="*/ 344129 w 855406"/>
              <a:gd name="connsiteY0" fmla="*/ 0 h 698090"/>
              <a:gd name="connsiteX1" fmla="*/ 334297 w 855406"/>
              <a:gd name="connsiteY1" fmla="*/ 58994 h 698090"/>
              <a:gd name="connsiteX2" fmla="*/ 0 w 855406"/>
              <a:gd name="connsiteY2" fmla="*/ 698090 h 698090"/>
              <a:gd name="connsiteX3" fmla="*/ 855406 w 855406"/>
              <a:gd name="connsiteY3" fmla="*/ 698090 h 698090"/>
              <a:gd name="connsiteX4" fmla="*/ 511277 w 855406"/>
              <a:gd name="connsiteY4" fmla="*/ 68826 h 698090"/>
              <a:gd name="connsiteX5" fmla="*/ 511277 w 855406"/>
              <a:gd name="connsiteY5" fmla="*/ 9832 h 698090"/>
              <a:gd name="connsiteX6" fmla="*/ 344129 w 855406"/>
              <a:gd name="connsiteY6" fmla="*/ 0 h 6980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55406" h="698090">
                <a:moveTo>
                  <a:pt x="344129" y="0"/>
                </a:moveTo>
                <a:lnTo>
                  <a:pt x="334297" y="58994"/>
                </a:lnTo>
                <a:lnTo>
                  <a:pt x="0" y="698090"/>
                </a:lnTo>
                <a:lnTo>
                  <a:pt x="855406" y="698090"/>
                </a:lnTo>
                <a:lnTo>
                  <a:pt x="511277" y="68826"/>
                </a:lnTo>
                <a:lnTo>
                  <a:pt x="511277" y="9832"/>
                </a:lnTo>
                <a:lnTo>
                  <a:pt x="344129" y="0"/>
                </a:lnTo>
                <a:close/>
              </a:path>
            </a:pathLst>
          </a:cu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TextBox 44"/>
          <p:cNvSpPr txBox="1"/>
          <p:nvPr/>
        </p:nvSpPr>
        <p:spPr>
          <a:xfrm>
            <a:off x="7696200" y="166300"/>
            <a:ext cx="11106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Chapter 5</a:t>
            </a:r>
            <a:endParaRPr lang="en-US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6356684" y="6126778"/>
            <a:ext cx="21015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Click for next slide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47" name="Rectangle 46"/>
          <p:cNvSpPr/>
          <p:nvPr/>
        </p:nvSpPr>
        <p:spPr>
          <a:xfrm>
            <a:off x="5854306" y="5182611"/>
            <a:ext cx="24634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en-US" dirty="0">
                <a:solidFill>
                  <a:srgbClr val="FF0000"/>
                </a:solidFill>
                <a:ea typeface="MS Mincho" pitchFamily="49" charset="-128"/>
                <a:cs typeface="Times New Roman" pitchFamily="18" charset="0"/>
              </a:rPr>
              <a:t>(click for </a:t>
            </a:r>
            <a:r>
              <a:rPr lang="en-US" dirty="0" smtClean="0">
                <a:solidFill>
                  <a:srgbClr val="FF0000"/>
                </a:solidFill>
                <a:ea typeface="MS Mincho" pitchFamily="49" charset="-128"/>
                <a:cs typeface="Times New Roman" pitchFamily="18" charset="0"/>
              </a:rPr>
              <a:t>sand cone test)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22170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500"/>
                            </p:stCondLst>
                            <p:childTnLst>
                              <p:par>
                                <p:cTn id="17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7500"/>
                            </p:stCondLst>
                            <p:childTnLst>
                              <p:par>
                                <p:cTn id="25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000"/>
                            </p:stCondLst>
                            <p:childTnLst>
                              <p:par>
                                <p:cTn id="38" presetID="22" presetClass="entr" presetSubtype="1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3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000"/>
                            </p:stCondLst>
                            <p:childTnLst>
                              <p:par>
                                <p:cTn id="42" presetID="47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7000"/>
                            </p:stCondLst>
                            <p:childTnLst>
                              <p:par>
                                <p:cTn id="48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8500"/>
                            </p:stCondLst>
                            <p:childTnLst>
                              <p:par>
                                <p:cTn id="5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4" dur="2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2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0500"/>
                            </p:stCondLst>
                            <p:childTnLst>
                              <p:par>
                                <p:cTn id="5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1" dur="2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1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4" dur="2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12900"/>
                            </p:stCondLst>
                            <p:childTnLst>
                              <p:par>
                                <p:cTn id="66" presetID="45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2000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2000" fill="hold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2000" fill="hold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/>
      <p:bldP spid="26" grpId="0" animBg="1"/>
      <p:bldP spid="39" grpId="0" animBg="1"/>
      <p:bldP spid="40" grpId="0" animBg="1"/>
      <p:bldP spid="41" grpId="0" animBg="1"/>
      <p:bldP spid="42" grpId="0" animBg="1"/>
      <p:bldP spid="43" grpId="0" animBg="1"/>
      <p:bldP spid="4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04800" y="467379"/>
            <a:ext cx="2887329" cy="40011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none">
            <a:spAutoFit/>
          </a:bodyPr>
          <a:lstStyle/>
          <a:p>
            <a:r>
              <a:rPr lang="en-US" sz="2000" b="1" dirty="0" smtClean="0"/>
              <a:t>2-D flow net construction</a:t>
            </a:r>
            <a:endParaRPr lang="en-US" sz="2000" b="1" dirty="0"/>
          </a:p>
        </p:txBody>
      </p:sp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228600" y="867489"/>
            <a:ext cx="3238500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396875" marR="0" lvl="0" indent="-396875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MS Mincho" pitchFamily="49" charset="-128"/>
                <a:cs typeface="Times New Roman" pitchFamily="18" charset="0"/>
              </a:rPr>
              <a:t>(1) </a:t>
            </a:r>
            <a:r>
              <a:rPr kumimoji="0" lang="en-US" altLang="ja-JP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MS Mincho" pitchFamily="49" charset="-128"/>
                <a:cs typeface="Times New Roman" pitchFamily="18" charset="0"/>
              </a:rPr>
              <a:t>  Draw the geometry of structure correctly on the paper. </a:t>
            </a:r>
            <a:r>
              <a:rPr kumimoji="0" lang="en-US" altLang="ja-JP" sz="16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mbria" pitchFamily="18" charset="0"/>
                <a:ea typeface="MS Mincho" pitchFamily="49" charset="-128"/>
                <a:cs typeface="Times New Roman" pitchFamily="18" charset="0"/>
              </a:rPr>
              <a:t>The horizontal and vertical scales shall be the same</a:t>
            </a:r>
            <a:r>
              <a:rPr kumimoji="0" lang="en-US" altLang="ja-JP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MS Mincho" pitchFamily="49" charset="-128"/>
                <a:cs typeface="Times New Roman" pitchFamily="18" charset="0"/>
              </a:rPr>
              <a:t>. Otherwise, the square shape requirement cannot be met.</a:t>
            </a:r>
            <a:endParaRPr kumimoji="0" lang="en-US" altLang="ja-JP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0450" y="57411"/>
            <a:ext cx="5067300" cy="3200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274320" y="2667000"/>
            <a:ext cx="29718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350838" marR="0" lvl="0" indent="-350838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MS Mincho" pitchFamily="49" charset="-128"/>
                <a:cs typeface="Times New Roman" pitchFamily="18" charset="0"/>
              </a:rPr>
              <a:t>(2) </a:t>
            </a:r>
            <a:r>
              <a:rPr kumimoji="0" lang="en-US" altLang="ja-JP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MS Mincho" pitchFamily="49" charset="-128"/>
                <a:cs typeface="Times New Roman" pitchFamily="18" charset="0"/>
              </a:rPr>
              <a:t>  Select a proper </a:t>
            </a:r>
            <a:r>
              <a:rPr kumimoji="0" lang="en-US" altLang="ja-JP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MS Mincho" pitchFamily="49" charset="-128"/>
                <a:cs typeface="Times New Roman" pitchFamily="18" charset="0"/>
              </a:rPr>
              <a:t>N</a:t>
            </a:r>
            <a:r>
              <a:rPr kumimoji="0" lang="en-US" altLang="ja-JP" sz="1600" b="0" i="0" u="none" strike="noStrike" cap="none" normalizeH="0" baseline="-3000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MS Mincho" pitchFamily="49" charset="-128"/>
                <a:cs typeface="Times New Roman" pitchFamily="18" charset="0"/>
              </a:rPr>
              <a:t>f</a:t>
            </a:r>
            <a:r>
              <a:rPr kumimoji="0" lang="en-US" altLang="ja-JP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MS Mincho" pitchFamily="49" charset="-128"/>
                <a:cs typeface="Times New Roman" pitchFamily="18" charset="0"/>
              </a:rPr>
              <a:t> values. Normally, </a:t>
            </a:r>
            <a:r>
              <a:rPr kumimoji="0" lang="en-US" altLang="ja-JP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MS Mincho" pitchFamily="49" charset="-128"/>
                <a:cs typeface="Times New Roman" pitchFamily="18" charset="0"/>
              </a:rPr>
              <a:t>N</a:t>
            </a:r>
            <a:r>
              <a:rPr kumimoji="0" lang="en-US" altLang="ja-JP" sz="1600" b="0" i="0" u="none" strike="noStrike" cap="none" normalizeH="0" baseline="-3000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MS Mincho" pitchFamily="49" charset="-128"/>
                <a:cs typeface="Times New Roman" pitchFamily="18" charset="0"/>
              </a:rPr>
              <a:t>f</a:t>
            </a:r>
            <a:r>
              <a:rPr kumimoji="0" lang="en-US" altLang="ja-JP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MS Mincho" pitchFamily="49" charset="-128"/>
                <a:cs typeface="Times New Roman" pitchFamily="18" charset="0"/>
              </a:rPr>
              <a:t> of 3 or 4 is adequate for the first trial.</a:t>
            </a:r>
            <a:endParaRPr kumimoji="0" lang="en-US" altLang="ja-JP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274320" y="3581400"/>
            <a:ext cx="84582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MS Mincho" pitchFamily="49" charset="-128"/>
                <a:cs typeface="Times New Roman" pitchFamily="18" charset="0"/>
              </a:rPr>
              <a:t>(3) </a:t>
            </a:r>
            <a:r>
              <a:rPr kumimoji="0" lang="en-US" altLang="ja-JP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MS Mincho" pitchFamily="49" charset="-128"/>
                <a:cs typeface="Times New Roman" pitchFamily="18" charset="0"/>
              </a:rPr>
              <a:t> Identify </a:t>
            </a:r>
            <a:r>
              <a:rPr kumimoji="0" lang="en-US" altLang="ja-JP" sz="16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mbria" pitchFamily="18" charset="0"/>
                <a:ea typeface="MS Mincho" pitchFamily="49" charset="-128"/>
                <a:cs typeface="Times New Roman" pitchFamily="18" charset="0"/>
              </a:rPr>
              <a:t>the</a:t>
            </a:r>
            <a:r>
              <a:rPr kumimoji="0" lang="en-US" altLang="ja-JP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MS Mincho" pitchFamily="49" charset="-128"/>
                <a:cs typeface="Times New Roman" pitchFamily="18" charset="0"/>
              </a:rPr>
              <a:t> </a:t>
            </a:r>
            <a:r>
              <a:rPr kumimoji="0" lang="en-US" altLang="ja-JP" sz="16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mbria" pitchFamily="18" charset="0"/>
                <a:ea typeface="MS Mincho" pitchFamily="49" charset="-128"/>
                <a:cs typeface="Times New Roman" pitchFamily="18" charset="0"/>
              </a:rPr>
              <a:t>boundary flow lines and boundary equi-potential lines </a:t>
            </a:r>
            <a:r>
              <a:rPr kumimoji="0" lang="en-US" altLang="ja-JP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MS Mincho" pitchFamily="49" charset="-128"/>
                <a:cs typeface="Times New Roman" pitchFamily="18" charset="0"/>
              </a:rPr>
              <a:t>on the drawing. </a:t>
            </a:r>
            <a:endParaRPr kumimoji="0" lang="en-US" altLang="ja-JP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3657600" y="2590800"/>
            <a:ext cx="4953000" cy="1588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Freeform 7"/>
          <p:cNvSpPr/>
          <p:nvPr/>
        </p:nvSpPr>
        <p:spPr>
          <a:xfrm>
            <a:off x="5684520" y="1021080"/>
            <a:ext cx="121920" cy="426720"/>
          </a:xfrm>
          <a:custGeom>
            <a:avLst/>
            <a:gdLst>
              <a:gd name="connsiteX0" fmla="*/ 0 w 121920"/>
              <a:gd name="connsiteY0" fmla="*/ 0 h 426720"/>
              <a:gd name="connsiteX1" fmla="*/ 0 w 121920"/>
              <a:gd name="connsiteY1" fmla="*/ 426720 h 426720"/>
              <a:gd name="connsiteX2" fmla="*/ 121920 w 121920"/>
              <a:gd name="connsiteY2" fmla="*/ 426720 h 426720"/>
              <a:gd name="connsiteX3" fmla="*/ 121920 w 121920"/>
              <a:gd name="connsiteY3" fmla="*/ 30480 h 426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" h="426720">
                <a:moveTo>
                  <a:pt x="0" y="0"/>
                </a:moveTo>
                <a:lnTo>
                  <a:pt x="0" y="426720"/>
                </a:lnTo>
                <a:lnTo>
                  <a:pt x="121920" y="426720"/>
                </a:lnTo>
                <a:lnTo>
                  <a:pt x="121920" y="30480"/>
                </a:lnTo>
              </a:path>
            </a:pathLst>
          </a:custGeom>
          <a:ln w="1905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3581400" y="1037364"/>
            <a:ext cx="2133600" cy="15240"/>
          </a:xfrm>
          <a:prstGeom prst="line">
            <a:avLst/>
          </a:prstGeom>
          <a:ln w="381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5783580" y="1036320"/>
            <a:ext cx="2884170" cy="8664"/>
          </a:xfrm>
          <a:prstGeom prst="line">
            <a:avLst/>
          </a:prstGeom>
          <a:ln w="381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4"/>
          <p:cNvSpPr>
            <a:spLocks noChangeArrowheads="1"/>
          </p:cNvSpPr>
          <p:nvPr/>
        </p:nvSpPr>
        <p:spPr bwMode="auto">
          <a:xfrm>
            <a:off x="274320" y="4161711"/>
            <a:ext cx="86868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342900" indent="-342900" fontAlgn="base">
              <a:spcBef>
                <a:spcPct val="0"/>
              </a:spcBef>
              <a:spcAft>
                <a:spcPct val="0"/>
              </a:spcAft>
              <a:buAutoNum type="arabicParenBoth" startAt="4"/>
            </a:pPr>
            <a:r>
              <a:rPr kumimoji="0" lang="en-US" altLang="ja-JP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MS Mincho" pitchFamily="49" charset="-128"/>
                <a:cs typeface="Times New Roman" pitchFamily="18" charset="0"/>
              </a:rPr>
              <a:t>First </a:t>
            </a:r>
            <a:r>
              <a:rPr kumimoji="0" lang="en-US" altLang="ja-JP" sz="1600" b="0" i="0" u="none" strike="noStrike" cap="none" normalizeH="0" baseline="0" dirty="0" smtClean="0">
                <a:ln>
                  <a:noFill/>
                </a:ln>
                <a:effectLst/>
                <a:latin typeface="Cambria" pitchFamily="18" charset="0"/>
                <a:ea typeface="MS Mincho" pitchFamily="49" charset="-128"/>
                <a:cs typeface="Times New Roman" pitchFamily="18" charset="0"/>
              </a:rPr>
              <a:t>draw</a:t>
            </a:r>
            <a:r>
              <a:rPr kumimoji="0" lang="en-US" altLang="ja-JP" sz="16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mbria" pitchFamily="18" charset="0"/>
                <a:ea typeface="MS Mincho" pitchFamily="49" charset="-128"/>
                <a:cs typeface="Times New Roman" pitchFamily="18" charset="0"/>
              </a:rPr>
              <a:t> trial flow lines with selected </a:t>
            </a:r>
            <a:r>
              <a:rPr kumimoji="0" lang="en-US" altLang="ja-JP" sz="1600" b="0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Cambria" pitchFamily="18" charset="0"/>
                <a:ea typeface="MS Mincho" pitchFamily="49" charset="-128"/>
                <a:cs typeface="Times New Roman" pitchFamily="18" charset="0"/>
              </a:rPr>
              <a:t>N</a:t>
            </a:r>
            <a:r>
              <a:rPr kumimoji="0" lang="en-US" altLang="ja-JP" sz="1600" b="0" i="0" u="none" strike="noStrike" cap="none" normalizeH="0" baseline="-3000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Cambria" pitchFamily="18" charset="0"/>
                <a:ea typeface="MS Mincho" pitchFamily="49" charset="-128"/>
                <a:cs typeface="Times New Roman" pitchFamily="18" charset="0"/>
              </a:rPr>
              <a:t>f</a:t>
            </a:r>
            <a:r>
              <a:rPr kumimoji="0" lang="en-US" altLang="ja-JP" sz="16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mbria" pitchFamily="18" charset="0"/>
                <a:ea typeface="MS Mincho" pitchFamily="49" charset="-128"/>
                <a:cs typeface="Times New Roman" pitchFamily="18" charset="0"/>
              </a:rPr>
              <a:t> </a:t>
            </a:r>
            <a:r>
              <a:rPr kumimoji="0" lang="en-US" altLang="ja-JP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MS Mincho" pitchFamily="49" charset="-128"/>
                <a:cs typeface="Times New Roman" pitchFamily="18" charset="0"/>
              </a:rPr>
              <a:t>for the entire earth structures. </a:t>
            </a:r>
            <a:endParaRPr lang="en-US" sz="1600" dirty="0" smtClean="0"/>
          </a:p>
          <a:p>
            <a:pPr marL="342900" marR="0" lvl="0" indent="7938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altLang="ja-JP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MS Mincho" pitchFamily="49" charset="-128"/>
                <a:cs typeface="Times New Roman" pitchFamily="18" charset="0"/>
              </a:rPr>
              <a:t>Note  that there are </a:t>
            </a:r>
            <a:r>
              <a:rPr kumimoji="0" lang="en-US" altLang="ja-JP" sz="16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mbria" pitchFamily="18" charset="0"/>
                <a:ea typeface="MS Mincho" pitchFamily="49" charset="-128"/>
                <a:cs typeface="Times New Roman" pitchFamily="18" charset="0"/>
              </a:rPr>
              <a:t>equal amounts of water flow </a:t>
            </a:r>
            <a:r>
              <a:rPr kumimoji="0" lang="en-US" altLang="ja-JP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MS Mincho" pitchFamily="49" charset="-128"/>
                <a:cs typeface="Times New Roman" pitchFamily="18" charset="0"/>
              </a:rPr>
              <a:t>through all flow channels.</a:t>
            </a:r>
            <a:endParaRPr kumimoji="0" lang="en-US" altLang="ja-JP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5105400" y="3200400"/>
            <a:ext cx="278999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 smtClean="0"/>
              <a:t>Fig. 6.10  Flow net construction</a:t>
            </a:r>
            <a:endParaRPr lang="en-US" sz="1600" dirty="0"/>
          </a:p>
        </p:txBody>
      </p:sp>
      <p:sp>
        <p:nvSpPr>
          <p:cNvPr id="13" name="Freeform 12"/>
          <p:cNvSpPr/>
          <p:nvPr/>
        </p:nvSpPr>
        <p:spPr>
          <a:xfrm>
            <a:off x="5212080" y="1036320"/>
            <a:ext cx="1051560" cy="787400"/>
          </a:xfrm>
          <a:custGeom>
            <a:avLst/>
            <a:gdLst>
              <a:gd name="connsiteX0" fmla="*/ 0 w 1051560"/>
              <a:gd name="connsiteY0" fmla="*/ 0 h 787400"/>
              <a:gd name="connsiteX1" fmla="*/ 60960 w 1051560"/>
              <a:gd name="connsiteY1" fmla="*/ 350520 h 787400"/>
              <a:gd name="connsiteX2" fmla="*/ 198120 w 1051560"/>
              <a:gd name="connsiteY2" fmla="*/ 594360 h 787400"/>
              <a:gd name="connsiteX3" fmla="*/ 426720 w 1051560"/>
              <a:gd name="connsiteY3" fmla="*/ 746760 h 787400"/>
              <a:gd name="connsiteX4" fmla="*/ 655320 w 1051560"/>
              <a:gd name="connsiteY4" fmla="*/ 777240 h 787400"/>
              <a:gd name="connsiteX5" fmla="*/ 807720 w 1051560"/>
              <a:gd name="connsiteY5" fmla="*/ 685800 h 787400"/>
              <a:gd name="connsiteX6" fmla="*/ 883920 w 1051560"/>
              <a:gd name="connsiteY6" fmla="*/ 548640 h 787400"/>
              <a:gd name="connsiteX7" fmla="*/ 975360 w 1051560"/>
              <a:gd name="connsiteY7" fmla="*/ 396240 h 787400"/>
              <a:gd name="connsiteX8" fmla="*/ 1036320 w 1051560"/>
              <a:gd name="connsiteY8" fmla="*/ 152400 h 787400"/>
              <a:gd name="connsiteX9" fmla="*/ 1051560 w 1051560"/>
              <a:gd name="connsiteY9" fmla="*/ 0 h 787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051560" h="787400">
                <a:moveTo>
                  <a:pt x="0" y="0"/>
                </a:moveTo>
                <a:cubicBezTo>
                  <a:pt x="13970" y="125730"/>
                  <a:pt x="27940" y="251460"/>
                  <a:pt x="60960" y="350520"/>
                </a:cubicBezTo>
                <a:cubicBezTo>
                  <a:pt x="93980" y="449580"/>
                  <a:pt x="137160" y="528320"/>
                  <a:pt x="198120" y="594360"/>
                </a:cubicBezTo>
                <a:cubicBezTo>
                  <a:pt x="259080" y="660400"/>
                  <a:pt x="350520" y="716280"/>
                  <a:pt x="426720" y="746760"/>
                </a:cubicBezTo>
                <a:cubicBezTo>
                  <a:pt x="502920" y="777240"/>
                  <a:pt x="591820" y="787400"/>
                  <a:pt x="655320" y="777240"/>
                </a:cubicBezTo>
                <a:cubicBezTo>
                  <a:pt x="718820" y="767080"/>
                  <a:pt x="769620" y="723900"/>
                  <a:pt x="807720" y="685800"/>
                </a:cubicBezTo>
                <a:cubicBezTo>
                  <a:pt x="845820" y="647700"/>
                  <a:pt x="855980" y="596900"/>
                  <a:pt x="883920" y="548640"/>
                </a:cubicBezTo>
                <a:cubicBezTo>
                  <a:pt x="911860" y="500380"/>
                  <a:pt x="949960" y="462280"/>
                  <a:pt x="975360" y="396240"/>
                </a:cubicBezTo>
                <a:cubicBezTo>
                  <a:pt x="1000760" y="330200"/>
                  <a:pt x="1023620" y="218440"/>
                  <a:pt x="1036320" y="152400"/>
                </a:cubicBezTo>
                <a:cubicBezTo>
                  <a:pt x="1049020" y="86360"/>
                  <a:pt x="1050290" y="43180"/>
                  <a:pt x="1051560" y="0"/>
                </a:cubicBezTo>
              </a:path>
            </a:pathLst>
          </a:custGeom>
          <a:ln w="28575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Freeform 13"/>
          <p:cNvSpPr/>
          <p:nvPr/>
        </p:nvSpPr>
        <p:spPr>
          <a:xfrm>
            <a:off x="4602480" y="1036320"/>
            <a:ext cx="2362200" cy="1120140"/>
          </a:xfrm>
          <a:custGeom>
            <a:avLst/>
            <a:gdLst>
              <a:gd name="connsiteX0" fmla="*/ 0 w 2362200"/>
              <a:gd name="connsiteY0" fmla="*/ 0 h 1120140"/>
              <a:gd name="connsiteX1" fmla="*/ 106680 w 2362200"/>
              <a:gd name="connsiteY1" fmla="*/ 457200 h 1120140"/>
              <a:gd name="connsiteX2" fmla="*/ 487680 w 2362200"/>
              <a:gd name="connsiteY2" fmla="*/ 929640 h 1120140"/>
              <a:gd name="connsiteX3" fmla="*/ 1188720 w 2362200"/>
              <a:gd name="connsiteY3" fmla="*/ 1112520 h 1120140"/>
              <a:gd name="connsiteX4" fmla="*/ 1722120 w 2362200"/>
              <a:gd name="connsiteY4" fmla="*/ 975360 h 1120140"/>
              <a:gd name="connsiteX5" fmla="*/ 2026920 w 2362200"/>
              <a:gd name="connsiteY5" fmla="*/ 762000 h 1120140"/>
              <a:gd name="connsiteX6" fmla="*/ 2240280 w 2362200"/>
              <a:gd name="connsiteY6" fmla="*/ 502920 h 1120140"/>
              <a:gd name="connsiteX7" fmla="*/ 2331720 w 2362200"/>
              <a:gd name="connsiteY7" fmla="*/ 213360 h 1120140"/>
              <a:gd name="connsiteX8" fmla="*/ 2362200 w 2362200"/>
              <a:gd name="connsiteY8" fmla="*/ 0 h 11201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362200" h="1120140">
                <a:moveTo>
                  <a:pt x="0" y="0"/>
                </a:moveTo>
                <a:cubicBezTo>
                  <a:pt x="12700" y="151130"/>
                  <a:pt x="25400" y="302260"/>
                  <a:pt x="106680" y="457200"/>
                </a:cubicBezTo>
                <a:cubicBezTo>
                  <a:pt x="187960" y="612140"/>
                  <a:pt x="307340" y="820420"/>
                  <a:pt x="487680" y="929640"/>
                </a:cubicBezTo>
                <a:cubicBezTo>
                  <a:pt x="668020" y="1038860"/>
                  <a:pt x="982980" y="1104900"/>
                  <a:pt x="1188720" y="1112520"/>
                </a:cubicBezTo>
                <a:cubicBezTo>
                  <a:pt x="1394460" y="1120140"/>
                  <a:pt x="1582420" y="1033780"/>
                  <a:pt x="1722120" y="975360"/>
                </a:cubicBezTo>
                <a:cubicBezTo>
                  <a:pt x="1861820" y="916940"/>
                  <a:pt x="1940560" y="840740"/>
                  <a:pt x="2026920" y="762000"/>
                </a:cubicBezTo>
                <a:cubicBezTo>
                  <a:pt x="2113280" y="683260"/>
                  <a:pt x="2189480" y="594360"/>
                  <a:pt x="2240280" y="502920"/>
                </a:cubicBezTo>
                <a:cubicBezTo>
                  <a:pt x="2291080" y="411480"/>
                  <a:pt x="2311400" y="297180"/>
                  <a:pt x="2331720" y="213360"/>
                </a:cubicBezTo>
                <a:cubicBezTo>
                  <a:pt x="2352040" y="129540"/>
                  <a:pt x="2357120" y="64770"/>
                  <a:pt x="2362200" y="0"/>
                </a:cubicBezTo>
              </a:path>
            </a:pathLst>
          </a:custGeom>
          <a:ln w="1905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274320" y="4876800"/>
            <a:ext cx="864108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50838" indent="-350838"/>
            <a:r>
              <a:rPr lang="en-US" sz="1600" dirty="0" smtClean="0">
                <a:latin typeface="Cambria" pitchFamily="18" charset="0"/>
              </a:rPr>
              <a:t>(5)  By starting from the upstream site, draw the </a:t>
            </a:r>
            <a:r>
              <a:rPr lang="en-US" sz="1600" dirty="0" smtClean="0">
                <a:solidFill>
                  <a:srgbClr val="FF0000"/>
                </a:solidFill>
                <a:latin typeface="Cambria" pitchFamily="18" charset="0"/>
              </a:rPr>
              <a:t>first equi-potential line </a:t>
            </a:r>
            <a:r>
              <a:rPr lang="en-US" sz="1600" dirty="0" smtClean="0">
                <a:latin typeface="Cambria" pitchFamily="18" charset="0"/>
              </a:rPr>
              <a:t>to have all net openings squares or </a:t>
            </a:r>
            <a:r>
              <a:rPr lang="en-US" sz="1600" dirty="0" smtClean="0">
                <a:solidFill>
                  <a:srgbClr val="FF0000"/>
                </a:solidFill>
                <a:latin typeface="Cambria" pitchFamily="18" charset="0"/>
              </a:rPr>
              <a:t>near squares </a:t>
            </a:r>
            <a:r>
              <a:rPr lang="en-US" sz="1600" dirty="0" smtClean="0">
                <a:latin typeface="Cambria" pitchFamily="18" charset="0"/>
              </a:rPr>
              <a:t>with </a:t>
            </a:r>
            <a:r>
              <a:rPr lang="en-US" sz="1600" dirty="0" smtClean="0">
                <a:solidFill>
                  <a:srgbClr val="FF0000"/>
                </a:solidFill>
                <a:latin typeface="Cambria" pitchFamily="18" charset="0"/>
              </a:rPr>
              <a:t>90 degree intersections</a:t>
            </a:r>
            <a:endParaRPr lang="en-US" sz="1600" dirty="0">
              <a:solidFill>
                <a:srgbClr val="FF0000"/>
              </a:solidFill>
              <a:latin typeface="Cambria" pitchFamily="18" charset="0"/>
            </a:endParaRPr>
          </a:p>
        </p:txBody>
      </p:sp>
      <p:sp>
        <p:nvSpPr>
          <p:cNvPr id="16" name="Freeform 15"/>
          <p:cNvSpPr/>
          <p:nvPr/>
        </p:nvSpPr>
        <p:spPr>
          <a:xfrm>
            <a:off x="3962400" y="1404620"/>
            <a:ext cx="1757680" cy="1186180"/>
          </a:xfrm>
          <a:custGeom>
            <a:avLst/>
            <a:gdLst>
              <a:gd name="connsiteX0" fmla="*/ 1737360 w 1757680"/>
              <a:gd name="connsiteY0" fmla="*/ 12700 h 1186180"/>
              <a:gd name="connsiteX1" fmla="*/ 1661160 w 1757680"/>
              <a:gd name="connsiteY1" fmla="*/ 12700 h 1186180"/>
              <a:gd name="connsiteX2" fmla="*/ 1158240 w 1757680"/>
              <a:gd name="connsiteY2" fmla="*/ 88900 h 1186180"/>
              <a:gd name="connsiteX3" fmla="*/ 655320 w 1757680"/>
              <a:gd name="connsiteY3" fmla="*/ 287020 h 1186180"/>
              <a:gd name="connsiteX4" fmla="*/ 213360 w 1757680"/>
              <a:gd name="connsiteY4" fmla="*/ 668020 h 1186180"/>
              <a:gd name="connsiteX5" fmla="*/ 30480 w 1757680"/>
              <a:gd name="connsiteY5" fmla="*/ 1064260 h 1186180"/>
              <a:gd name="connsiteX6" fmla="*/ 30480 w 1757680"/>
              <a:gd name="connsiteY6" fmla="*/ 1186180 h 11861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757680" h="1186180">
                <a:moveTo>
                  <a:pt x="1737360" y="12700"/>
                </a:moveTo>
                <a:cubicBezTo>
                  <a:pt x="1747520" y="6350"/>
                  <a:pt x="1757680" y="0"/>
                  <a:pt x="1661160" y="12700"/>
                </a:cubicBezTo>
                <a:cubicBezTo>
                  <a:pt x="1564640" y="25400"/>
                  <a:pt x="1325880" y="43180"/>
                  <a:pt x="1158240" y="88900"/>
                </a:cubicBezTo>
                <a:cubicBezTo>
                  <a:pt x="990600" y="134620"/>
                  <a:pt x="812800" y="190500"/>
                  <a:pt x="655320" y="287020"/>
                </a:cubicBezTo>
                <a:cubicBezTo>
                  <a:pt x="497840" y="383540"/>
                  <a:pt x="317500" y="538480"/>
                  <a:pt x="213360" y="668020"/>
                </a:cubicBezTo>
                <a:cubicBezTo>
                  <a:pt x="109220" y="797560"/>
                  <a:pt x="60960" y="977900"/>
                  <a:pt x="30480" y="1064260"/>
                </a:cubicBezTo>
                <a:cubicBezTo>
                  <a:pt x="0" y="1150620"/>
                  <a:pt x="15240" y="1168400"/>
                  <a:pt x="30480" y="1186180"/>
                </a:cubicBezTo>
              </a:path>
            </a:pathLst>
          </a:custGeom>
          <a:ln w="28575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5"/>
          <p:cNvSpPr>
            <a:spLocks noChangeArrowheads="1"/>
          </p:cNvSpPr>
          <p:nvPr/>
        </p:nvSpPr>
        <p:spPr bwMode="auto">
          <a:xfrm>
            <a:off x="304800" y="5638800"/>
            <a:ext cx="8153399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350838" marR="0" lvl="0" indent="-350838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MS Mincho" pitchFamily="49" charset="-128"/>
                <a:cs typeface="Times New Roman" pitchFamily="18" charset="0"/>
              </a:rPr>
              <a:t>(6)</a:t>
            </a:r>
            <a:r>
              <a:rPr kumimoji="0" lang="en-US" altLang="ja-JP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MS Mincho" pitchFamily="49" charset="-128"/>
                <a:cs typeface="Times New Roman" pitchFamily="18" charset="0"/>
              </a:rPr>
              <a:t>  Continue the above step for the second and third equi-potential lines and so on.</a:t>
            </a:r>
            <a:endParaRPr kumimoji="0" lang="en-US" altLang="ja-JP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8" name="Freeform 17"/>
          <p:cNvSpPr/>
          <p:nvPr/>
        </p:nvSpPr>
        <p:spPr>
          <a:xfrm>
            <a:off x="4892040" y="1447800"/>
            <a:ext cx="838200" cy="1158240"/>
          </a:xfrm>
          <a:custGeom>
            <a:avLst/>
            <a:gdLst>
              <a:gd name="connsiteX0" fmla="*/ 838200 w 838200"/>
              <a:gd name="connsiteY0" fmla="*/ 0 h 1158240"/>
              <a:gd name="connsiteX1" fmla="*/ 579120 w 838200"/>
              <a:gd name="connsiteY1" fmla="*/ 243840 h 1158240"/>
              <a:gd name="connsiteX2" fmla="*/ 411480 w 838200"/>
              <a:gd name="connsiteY2" fmla="*/ 426720 h 1158240"/>
              <a:gd name="connsiteX3" fmla="*/ 228600 w 838200"/>
              <a:gd name="connsiteY3" fmla="*/ 609600 h 1158240"/>
              <a:gd name="connsiteX4" fmla="*/ 60960 w 838200"/>
              <a:gd name="connsiteY4" fmla="*/ 914400 h 1158240"/>
              <a:gd name="connsiteX5" fmla="*/ 0 w 838200"/>
              <a:gd name="connsiteY5" fmla="*/ 1158240 h 11582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38200" h="1158240">
                <a:moveTo>
                  <a:pt x="838200" y="0"/>
                </a:moveTo>
                <a:cubicBezTo>
                  <a:pt x="744220" y="86360"/>
                  <a:pt x="650240" y="172720"/>
                  <a:pt x="579120" y="243840"/>
                </a:cubicBezTo>
                <a:cubicBezTo>
                  <a:pt x="508000" y="314960"/>
                  <a:pt x="469900" y="365760"/>
                  <a:pt x="411480" y="426720"/>
                </a:cubicBezTo>
                <a:cubicBezTo>
                  <a:pt x="353060" y="487680"/>
                  <a:pt x="287020" y="528320"/>
                  <a:pt x="228600" y="609600"/>
                </a:cubicBezTo>
                <a:cubicBezTo>
                  <a:pt x="170180" y="690880"/>
                  <a:pt x="99060" y="822960"/>
                  <a:pt x="60960" y="914400"/>
                </a:cubicBezTo>
                <a:cubicBezTo>
                  <a:pt x="22860" y="1005840"/>
                  <a:pt x="11430" y="1082040"/>
                  <a:pt x="0" y="1158240"/>
                </a:cubicBezTo>
              </a:path>
            </a:pathLst>
          </a:custGeom>
          <a:ln w="28575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Freeform 18"/>
          <p:cNvSpPr/>
          <p:nvPr/>
        </p:nvSpPr>
        <p:spPr>
          <a:xfrm>
            <a:off x="5689600" y="1508760"/>
            <a:ext cx="78740" cy="1051560"/>
          </a:xfrm>
          <a:custGeom>
            <a:avLst/>
            <a:gdLst>
              <a:gd name="connsiteX0" fmla="*/ 55880 w 78740"/>
              <a:gd name="connsiteY0" fmla="*/ 0 h 1051560"/>
              <a:gd name="connsiteX1" fmla="*/ 71120 w 78740"/>
              <a:gd name="connsiteY1" fmla="*/ 304800 h 1051560"/>
              <a:gd name="connsiteX2" fmla="*/ 10160 w 78740"/>
              <a:gd name="connsiteY2" fmla="*/ 716280 h 1051560"/>
              <a:gd name="connsiteX3" fmla="*/ 10160 w 78740"/>
              <a:gd name="connsiteY3" fmla="*/ 1051560 h 1051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8740" h="1051560">
                <a:moveTo>
                  <a:pt x="55880" y="0"/>
                </a:moveTo>
                <a:cubicBezTo>
                  <a:pt x="67310" y="92710"/>
                  <a:pt x="78740" y="185420"/>
                  <a:pt x="71120" y="304800"/>
                </a:cubicBezTo>
                <a:cubicBezTo>
                  <a:pt x="63500" y="424180"/>
                  <a:pt x="20320" y="591820"/>
                  <a:pt x="10160" y="716280"/>
                </a:cubicBezTo>
                <a:cubicBezTo>
                  <a:pt x="0" y="840740"/>
                  <a:pt x="5080" y="946150"/>
                  <a:pt x="10160" y="1051560"/>
                </a:cubicBezTo>
              </a:path>
            </a:pathLst>
          </a:custGeom>
          <a:ln w="28575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7758007" y="152400"/>
            <a:ext cx="11106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Chapter 6</a:t>
            </a:r>
            <a:endParaRPr lang="en-US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356684" y="6126778"/>
            <a:ext cx="21015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Click for next slide</a:t>
            </a:r>
            <a:endParaRPr lang="en-US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48245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3" presetClass="entr" presetSubtype="1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3" presetClass="entr" presetSubtype="1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500"/>
                            </p:stCondLst>
                            <p:childTnLst>
                              <p:par>
                                <p:cTn id="25" presetID="3" presetClass="entr" presetSubtype="1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7000"/>
                            </p:stCondLst>
                            <p:childTnLst>
                              <p:par>
                                <p:cTn id="29" presetID="3" presetClass="entr" presetSubtype="1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8500"/>
                            </p:stCondLst>
                            <p:childTnLst>
                              <p:par>
                                <p:cTn id="33" presetID="3" presetClass="entr" presetSubtype="1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0000"/>
                            </p:stCondLst>
                            <p:childTnLst>
                              <p:par>
                                <p:cTn id="37" presetID="3" presetClass="entr" presetSubtype="1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1500"/>
                            </p:stCondLst>
                            <p:childTnLst>
                              <p:par>
                                <p:cTn id="41" presetID="3" presetClass="entr" presetSubtype="1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3000"/>
                            </p:stCondLst>
                            <p:childTnLst>
                              <p:par>
                                <p:cTn id="45" presetID="3" presetClass="entr" presetSubtype="1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4500"/>
                            </p:stCondLst>
                            <p:childTnLst>
                              <p:par>
                                <p:cTn id="49" presetID="3" presetClass="entr" presetSubtype="5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5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6000"/>
                            </p:stCondLst>
                            <p:childTnLst>
                              <p:par>
                                <p:cTn id="53" presetID="3" presetClass="entr" presetSubtype="5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5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17500"/>
                            </p:stCondLst>
                            <p:childTnLst>
                              <p:par>
                                <p:cTn id="57" presetID="3" presetClass="entr" presetSubtype="1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19000"/>
                            </p:stCondLst>
                            <p:childTnLst>
                              <p:par>
                                <p:cTn id="61" presetID="3" presetClass="entr" presetSubtype="1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20500"/>
                            </p:stCondLst>
                            <p:childTnLst>
                              <p:par>
                                <p:cTn id="65" presetID="3" presetClass="entr" presetSubtype="1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22000"/>
                            </p:stCondLst>
                            <p:childTnLst>
                              <p:par>
                                <p:cTn id="69" presetID="3" presetClass="entr" presetSubtype="1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23500"/>
                            </p:stCondLst>
                            <p:childTnLst>
                              <p:par>
                                <p:cTn id="73" presetID="3" presetClass="entr" presetSubtype="1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25000"/>
                            </p:stCondLst>
                            <p:childTnLst>
                              <p:par>
                                <p:cTn id="77" presetID="45" presetClass="entr" presetSubtype="0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20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20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20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5" grpId="0"/>
      <p:bldP spid="6" grpId="0"/>
      <p:bldP spid="8" grpId="0" animBg="1"/>
      <p:bldP spid="11" grpId="0"/>
      <p:bldP spid="12" grpId="0"/>
      <p:bldP spid="13" grpId="0" animBg="1"/>
      <p:bldP spid="14" grpId="0" animBg="1"/>
      <p:bldP spid="15" grpId="0"/>
      <p:bldP spid="16" grpId="0" animBg="1"/>
      <p:bldP spid="17" grpId="0"/>
      <p:bldP spid="18" grpId="0" animBg="1"/>
      <p:bldP spid="1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1966" y="1143000"/>
            <a:ext cx="6553834" cy="39623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ctangle 2"/>
          <p:cNvSpPr/>
          <p:nvPr/>
        </p:nvSpPr>
        <p:spPr>
          <a:xfrm>
            <a:off x="685800" y="533400"/>
            <a:ext cx="4018985" cy="40011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none">
            <a:spAutoFit/>
          </a:bodyPr>
          <a:lstStyle/>
          <a:p>
            <a:r>
              <a:rPr lang="en-US" sz="2000" b="1" dirty="0" smtClean="0"/>
              <a:t>Downstream exit equi-potential line</a:t>
            </a:r>
            <a:endParaRPr lang="en-US" sz="2000" b="1" dirty="0"/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2268902" y="5410200"/>
            <a:ext cx="460619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MS Mincho" pitchFamily="49" charset="-128"/>
                <a:cs typeface="Times New Roman" pitchFamily="18" charset="0"/>
              </a:rPr>
              <a:t>Fig. 6.12 Completion of flow net construction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5" name="Freeform 4"/>
          <p:cNvSpPr/>
          <p:nvPr/>
        </p:nvSpPr>
        <p:spPr>
          <a:xfrm>
            <a:off x="2133600" y="2819400"/>
            <a:ext cx="1874520" cy="1488440"/>
          </a:xfrm>
          <a:custGeom>
            <a:avLst/>
            <a:gdLst>
              <a:gd name="connsiteX0" fmla="*/ 1798320 w 1798320"/>
              <a:gd name="connsiteY0" fmla="*/ 10160 h 1488440"/>
              <a:gd name="connsiteX1" fmla="*/ 1310640 w 1798320"/>
              <a:gd name="connsiteY1" fmla="*/ 40640 h 1488440"/>
              <a:gd name="connsiteX2" fmla="*/ 792480 w 1798320"/>
              <a:gd name="connsiteY2" fmla="*/ 254000 h 1488440"/>
              <a:gd name="connsiteX3" fmla="*/ 304800 w 1798320"/>
              <a:gd name="connsiteY3" fmla="*/ 665480 h 1488440"/>
              <a:gd name="connsiteX4" fmla="*/ 76200 w 1798320"/>
              <a:gd name="connsiteY4" fmla="*/ 1031240 h 1488440"/>
              <a:gd name="connsiteX5" fmla="*/ 0 w 1798320"/>
              <a:gd name="connsiteY5" fmla="*/ 1488440 h 14884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798320" h="1488440">
                <a:moveTo>
                  <a:pt x="1798320" y="10160"/>
                </a:moveTo>
                <a:cubicBezTo>
                  <a:pt x="1638300" y="5080"/>
                  <a:pt x="1478280" y="0"/>
                  <a:pt x="1310640" y="40640"/>
                </a:cubicBezTo>
                <a:cubicBezTo>
                  <a:pt x="1143000" y="81280"/>
                  <a:pt x="960120" y="149860"/>
                  <a:pt x="792480" y="254000"/>
                </a:cubicBezTo>
                <a:cubicBezTo>
                  <a:pt x="624840" y="358140"/>
                  <a:pt x="424180" y="535940"/>
                  <a:pt x="304800" y="665480"/>
                </a:cubicBezTo>
                <a:cubicBezTo>
                  <a:pt x="185420" y="795020"/>
                  <a:pt x="127000" y="894080"/>
                  <a:pt x="76200" y="1031240"/>
                </a:cubicBezTo>
                <a:cubicBezTo>
                  <a:pt x="25400" y="1168400"/>
                  <a:pt x="12700" y="1328420"/>
                  <a:pt x="0" y="1488440"/>
                </a:cubicBezTo>
              </a:path>
            </a:pathLst>
          </a:custGeom>
          <a:ln w="1905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reeform 5"/>
          <p:cNvSpPr/>
          <p:nvPr/>
        </p:nvSpPr>
        <p:spPr>
          <a:xfrm>
            <a:off x="3352800" y="2895600"/>
            <a:ext cx="670560" cy="1371600"/>
          </a:xfrm>
          <a:custGeom>
            <a:avLst/>
            <a:gdLst>
              <a:gd name="connsiteX0" fmla="*/ 670560 w 670560"/>
              <a:gd name="connsiteY0" fmla="*/ 0 h 1478280"/>
              <a:gd name="connsiteX1" fmla="*/ 381000 w 670560"/>
              <a:gd name="connsiteY1" fmla="*/ 365760 h 1478280"/>
              <a:gd name="connsiteX2" fmla="*/ 182880 w 670560"/>
              <a:gd name="connsiteY2" fmla="*/ 777240 h 1478280"/>
              <a:gd name="connsiteX3" fmla="*/ 0 w 670560"/>
              <a:gd name="connsiteY3" fmla="*/ 1478280 h 14782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70560" h="1478280">
                <a:moveTo>
                  <a:pt x="670560" y="0"/>
                </a:moveTo>
                <a:cubicBezTo>
                  <a:pt x="566420" y="118110"/>
                  <a:pt x="462280" y="236220"/>
                  <a:pt x="381000" y="365760"/>
                </a:cubicBezTo>
                <a:cubicBezTo>
                  <a:pt x="299720" y="495300"/>
                  <a:pt x="246380" y="591820"/>
                  <a:pt x="182880" y="777240"/>
                </a:cubicBezTo>
                <a:cubicBezTo>
                  <a:pt x="119380" y="962660"/>
                  <a:pt x="59690" y="1220470"/>
                  <a:pt x="0" y="1478280"/>
                </a:cubicBezTo>
              </a:path>
            </a:pathLst>
          </a:custGeom>
          <a:ln w="1905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reeform 6"/>
          <p:cNvSpPr/>
          <p:nvPr/>
        </p:nvSpPr>
        <p:spPr>
          <a:xfrm rot="120000">
            <a:off x="1982459" y="2290011"/>
            <a:ext cx="2055513" cy="108089"/>
          </a:xfrm>
          <a:custGeom>
            <a:avLst/>
            <a:gdLst>
              <a:gd name="connsiteX0" fmla="*/ 2164080 w 2164080"/>
              <a:gd name="connsiteY0" fmla="*/ 0 h 15240"/>
              <a:gd name="connsiteX1" fmla="*/ 0 w 2164080"/>
              <a:gd name="connsiteY1" fmla="*/ 15240 h 15240"/>
              <a:gd name="connsiteX2" fmla="*/ 0 w 2164080"/>
              <a:gd name="connsiteY2" fmla="*/ 15240 h 152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164080" h="15240">
                <a:moveTo>
                  <a:pt x="2164080" y="0"/>
                </a:moveTo>
                <a:lnTo>
                  <a:pt x="0" y="15240"/>
                </a:lnTo>
                <a:lnTo>
                  <a:pt x="0" y="15240"/>
                </a:lnTo>
              </a:path>
            </a:pathLst>
          </a:custGeom>
          <a:ln w="381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4114800" y="2895600"/>
            <a:ext cx="228600" cy="1371600"/>
          </a:xfrm>
          <a:custGeom>
            <a:avLst/>
            <a:gdLst>
              <a:gd name="connsiteX0" fmla="*/ 0 w 157480"/>
              <a:gd name="connsiteY0" fmla="*/ 0 h 1478280"/>
              <a:gd name="connsiteX1" fmla="*/ 121920 w 157480"/>
              <a:gd name="connsiteY1" fmla="*/ 411480 h 1478280"/>
              <a:gd name="connsiteX2" fmla="*/ 152400 w 157480"/>
              <a:gd name="connsiteY2" fmla="*/ 883920 h 1478280"/>
              <a:gd name="connsiteX3" fmla="*/ 152400 w 157480"/>
              <a:gd name="connsiteY3" fmla="*/ 1478280 h 14782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7480" h="1478280">
                <a:moveTo>
                  <a:pt x="0" y="0"/>
                </a:moveTo>
                <a:cubicBezTo>
                  <a:pt x="48260" y="132080"/>
                  <a:pt x="96520" y="264160"/>
                  <a:pt x="121920" y="411480"/>
                </a:cubicBezTo>
                <a:cubicBezTo>
                  <a:pt x="147320" y="558800"/>
                  <a:pt x="147320" y="706120"/>
                  <a:pt x="152400" y="883920"/>
                </a:cubicBezTo>
                <a:cubicBezTo>
                  <a:pt x="157480" y="1061720"/>
                  <a:pt x="154940" y="1270000"/>
                  <a:pt x="152400" y="1478280"/>
                </a:cubicBezTo>
              </a:path>
            </a:pathLst>
          </a:custGeom>
          <a:ln w="127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00B0F0"/>
              </a:solidFill>
            </a:endParaRPr>
          </a:p>
        </p:txBody>
      </p:sp>
      <p:sp>
        <p:nvSpPr>
          <p:cNvPr id="9" name="Freeform 8"/>
          <p:cNvSpPr/>
          <p:nvPr/>
        </p:nvSpPr>
        <p:spPr>
          <a:xfrm>
            <a:off x="4114800" y="1941429"/>
            <a:ext cx="3048000" cy="45719"/>
          </a:xfrm>
          <a:custGeom>
            <a:avLst/>
            <a:gdLst>
              <a:gd name="connsiteX0" fmla="*/ 0 w 2590800"/>
              <a:gd name="connsiteY0" fmla="*/ 0 h 0"/>
              <a:gd name="connsiteX1" fmla="*/ 2590800 w 2590800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590800">
                <a:moveTo>
                  <a:pt x="0" y="0"/>
                </a:moveTo>
                <a:lnTo>
                  <a:pt x="2590800" y="0"/>
                </a:lnTo>
              </a:path>
            </a:pathLst>
          </a:custGeom>
          <a:ln w="381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4986402" y="1227029"/>
            <a:ext cx="2557397" cy="3810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6705600" y="2133600"/>
            <a:ext cx="533400" cy="3810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Freeform 11"/>
          <p:cNvSpPr/>
          <p:nvPr/>
        </p:nvSpPr>
        <p:spPr>
          <a:xfrm>
            <a:off x="3489960" y="2362200"/>
            <a:ext cx="1158240" cy="990600"/>
          </a:xfrm>
          <a:custGeom>
            <a:avLst/>
            <a:gdLst>
              <a:gd name="connsiteX0" fmla="*/ 0 w 1064260"/>
              <a:gd name="connsiteY0" fmla="*/ 45720 h 1076960"/>
              <a:gd name="connsiteX1" fmla="*/ 45720 w 1064260"/>
              <a:gd name="connsiteY1" fmla="*/ 472440 h 1076960"/>
              <a:gd name="connsiteX2" fmla="*/ 182880 w 1064260"/>
              <a:gd name="connsiteY2" fmla="*/ 792480 h 1076960"/>
              <a:gd name="connsiteX3" fmla="*/ 320040 w 1064260"/>
              <a:gd name="connsiteY3" fmla="*/ 960120 h 1076960"/>
              <a:gd name="connsiteX4" fmla="*/ 563880 w 1064260"/>
              <a:gd name="connsiteY4" fmla="*/ 1066800 h 1076960"/>
              <a:gd name="connsiteX5" fmla="*/ 838200 w 1064260"/>
              <a:gd name="connsiteY5" fmla="*/ 899160 h 1076960"/>
              <a:gd name="connsiteX6" fmla="*/ 975360 w 1064260"/>
              <a:gd name="connsiteY6" fmla="*/ 594360 h 1076960"/>
              <a:gd name="connsiteX7" fmla="*/ 1051560 w 1064260"/>
              <a:gd name="connsiteY7" fmla="*/ 213360 h 1076960"/>
              <a:gd name="connsiteX8" fmla="*/ 1051560 w 1064260"/>
              <a:gd name="connsiteY8" fmla="*/ 0 h 10769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64260" h="1076960">
                <a:moveTo>
                  <a:pt x="0" y="45720"/>
                </a:moveTo>
                <a:cubicBezTo>
                  <a:pt x="7620" y="196850"/>
                  <a:pt x="15240" y="347980"/>
                  <a:pt x="45720" y="472440"/>
                </a:cubicBezTo>
                <a:cubicBezTo>
                  <a:pt x="76200" y="596900"/>
                  <a:pt x="137160" y="711200"/>
                  <a:pt x="182880" y="792480"/>
                </a:cubicBezTo>
                <a:cubicBezTo>
                  <a:pt x="228600" y="873760"/>
                  <a:pt x="256540" y="914400"/>
                  <a:pt x="320040" y="960120"/>
                </a:cubicBezTo>
                <a:cubicBezTo>
                  <a:pt x="383540" y="1005840"/>
                  <a:pt x="477520" y="1076960"/>
                  <a:pt x="563880" y="1066800"/>
                </a:cubicBezTo>
                <a:cubicBezTo>
                  <a:pt x="650240" y="1056640"/>
                  <a:pt x="769620" y="977900"/>
                  <a:pt x="838200" y="899160"/>
                </a:cubicBezTo>
                <a:cubicBezTo>
                  <a:pt x="906780" y="820420"/>
                  <a:pt x="939800" y="708660"/>
                  <a:pt x="975360" y="594360"/>
                </a:cubicBezTo>
                <a:cubicBezTo>
                  <a:pt x="1010920" y="480060"/>
                  <a:pt x="1038860" y="312420"/>
                  <a:pt x="1051560" y="213360"/>
                </a:cubicBezTo>
                <a:cubicBezTo>
                  <a:pt x="1064260" y="114300"/>
                  <a:pt x="1057910" y="57150"/>
                  <a:pt x="1051560" y="0"/>
                </a:cubicBezTo>
              </a:path>
            </a:pathLst>
          </a:custGeom>
          <a:ln w="28575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Freeform 12"/>
          <p:cNvSpPr/>
          <p:nvPr/>
        </p:nvSpPr>
        <p:spPr>
          <a:xfrm>
            <a:off x="2819400" y="2344054"/>
            <a:ext cx="2590800" cy="1389745"/>
          </a:xfrm>
          <a:custGeom>
            <a:avLst/>
            <a:gdLst>
              <a:gd name="connsiteX0" fmla="*/ 0 w 2458720"/>
              <a:gd name="connsiteY0" fmla="*/ 15240 h 1475740"/>
              <a:gd name="connsiteX1" fmla="*/ 76200 w 2458720"/>
              <a:gd name="connsiteY1" fmla="*/ 548640 h 1475740"/>
              <a:gd name="connsiteX2" fmla="*/ 289560 w 2458720"/>
              <a:gd name="connsiteY2" fmla="*/ 1005840 h 1475740"/>
              <a:gd name="connsiteX3" fmla="*/ 655320 w 2458720"/>
              <a:gd name="connsiteY3" fmla="*/ 1325880 h 1475740"/>
              <a:gd name="connsiteX4" fmla="*/ 1036320 w 2458720"/>
              <a:gd name="connsiteY4" fmla="*/ 1463040 h 1475740"/>
              <a:gd name="connsiteX5" fmla="*/ 1569720 w 2458720"/>
              <a:gd name="connsiteY5" fmla="*/ 1402080 h 1475740"/>
              <a:gd name="connsiteX6" fmla="*/ 1950720 w 2458720"/>
              <a:gd name="connsiteY6" fmla="*/ 1203960 h 1475740"/>
              <a:gd name="connsiteX7" fmla="*/ 2240280 w 2458720"/>
              <a:gd name="connsiteY7" fmla="*/ 868680 h 1475740"/>
              <a:gd name="connsiteX8" fmla="*/ 2423160 w 2458720"/>
              <a:gd name="connsiteY8" fmla="*/ 457200 h 1475740"/>
              <a:gd name="connsiteX9" fmla="*/ 2453640 w 2458720"/>
              <a:gd name="connsiteY9" fmla="*/ 0 h 14757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458720" h="1475740">
                <a:moveTo>
                  <a:pt x="0" y="15240"/>
                </a:moveTo>
                <a:cubicBezTo>
                  <a:pt x="13970" y="199390"/>
                  <a:pt x="27940" y="383540"/>
                  <a:pt x="76200" y="548640"/>
                </a:cubicBezTo>
                <a:cubicBezTo>
                  <a:pt x="124460" y="713740"/>
                  <a:pt x="193040" y="876300"/>
                  <a:pt x="289560" y="1005840"/>
                </a:cubicBezTo>
                <a:cubicBezTo>
                  <a:pt x="386080" y="1135380"/>
                  <a:pt x="530860" y="1249680"/>
                  <a:pt x="655320" y="1325880"/>
                </a:cubicBezTo>
                <a:cubicBezTo>
                  <a:pt x="779780" y="1402080"/>
                  <a:pt x="883920" y="1450340"/>
                  <a:pt x="1036320" y="1463040"/>
                </a:cubicBezTo>
                <a:cubicBezTo>
                  <a:pt x="1188720" y="1475740"/>
                  <a:pt x="1417320" y="1445260"/>
                  <a:pt x="1569720" y="1402080"/>
                </a:cubicBezTo>
                <a:cubicBezTo>
                  <a:pt x="1722120" y="1358900"/>
                  <a:pt x="1838960" y="1292860"/>
                  <a:pt x="1950720" y="1203960"/>
                </a:cubicBezTo>
                <a:cubicBezTo>
                  <a:pt x="2062480" y="1115060"/>
                  <a:pt x="2161540" y="993140"/>
                  <a:pt x="2240280" y="868680"/>
                </a:cubicBezTo>
                <a:cubicBezTo>
                  <a:pt x="2319020" y="744220"/>
                  <a:pt x="2387600" y="601980"/>
                  <a:pt x="2423160" y="457200"/>
                </a:cubicBezTo>
                <a:cubicBezTo>
                  <a:pt x="2458720" y="312420"/>
                  <a:pt x="2456180" y="156210"/>
                  <a:pt x="2453640" y="0"/>
                </a:cubicBezTo>
              </a:path>
            </a:pathLst>
          </a:custGeom>
          <a:ln w="1905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Freeform 13"/>
          <p:cNvSpPr/>
          <p:nvPr/>
        </p:nvSpPr>
        <p:spPr>
          <a:xfrm>
            <a:off x="4191000" y="2895600"/>
            <a:ext cx="990600" cy="1371600"/>
          </a:xfrm>
          <a:custGeom>
            <a:avLst/>
            <a:gdLst>
              <a:gd name="connsiteX0" fmla="*/ 0 w 1005840"/>
              <a:gd name="connsiteY0" fmla="*/ 0 h 1478280"/>
              <a:gd name="connsiteX1" fmla="*/ 304800 w 1005840"/>
              <a:gd name="connsiteY1" fmla="*/ 60960 h 1478280"/>
              <a:gd name="connsiteX2" fmla="*/ 579120 w 1005840"/>
              <a:gd name="connsiteY2" fmla="*/ 335280 h 1478280"/>
              <a:gd name="connsiteX3" fmla="*/ 807720 w 1005840"/>
              <a:gd name="connsiteY3" fmla="*/ 701040 h 1478280"/>
              <a:gd name="connsiteX4" fmla="*/ 944880 w 1005840"/>
              <a:gd name="connsiteY4" fmla="*/ 1051560 h 1478280"/>
              <a:gd name="connsiteX5" fmla="*/ 1005840 w 1005840"/>
              <a:gd name="connsiteY5" fmla="*/ 1478280 h 14782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05840" h="1478280">
                <a:moveTo>
                  <a:pt x="0" y="0"/>
                </a:moveTo>
                <a:cubicBezTo>
                  <a:pt x="104140" y="2540"/>
                  <a:pt x="208280" y="5080"/>
                  <a:pt x="304800" y="60960"/>
                </a:cubicBezTo>
                <a:cubicBezTo>
                  <a:pt x="401320" y="116840"/>
                  <a:pt x="495300" y="228600"/>
                  <a:pt x="579120" y="335280"/>
                </a:cubicBezTo>
                <a:cubicBezTo>
                  <a:pt x="662940" y="441960"/>
                  <a:pt x="746760" y="581660"/>
                  <a:pt x="807720" y="701040"/>
                </a:cubicBezTo>
                <a:cubicBezTo>
                  <a:pt x="868680" y="820420"/>
                  <a:pt x="911860" y="922020"/>
                  <a:pt x="944880" y="1051560"/>
                </a:cubicBezTo>
                <a:cubicBezTo>
                  <a:pt x="977900" y="1181100"/>
                  <a:pt x="991870" y="1329690"/>
                  <a:pt x="1005840" y="1478280"/>
                </a:cubicBezTo>
              </a:path>
            </a:pathLst>
          </a:custGeom>
          <a:ln w="127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Freeform 14"/>
          <p:cNvSpPr/>
          <p:nvPr/>
        </p:nvSpPr>
        <p:spPr>
          <a:xfrm>
            <a:off x="4114800" y="2514600"/>
            <a:ext cx="2743200" cy="1849120"/>
          </a:xfrm>
          <a:custGeom>
            <a:avLst/>
            <a:gdLst>
              <a:gd name="connsiteX0" fmla="*/ 0 w 2606040"/>
              <a:gd name="connsiteY0" fmla="*/ 5080 h 1849120"/>
              <a:gd name="connsiteX1" fmla="*/ 518160 w 2606040"/>
              <a:gd name="connsiteY1" fmla="*/ 35560 h 1849120"/>
              <a:gd name="connsiteX2" fmla="*/ 1158240 w 2606040"/>
              <a:gd name="connsiteY2" fmla="*/ 218440 h 1849120"/>
              <a:gd name="connsiteX3" fmla="*/ 1981200 w 2606040"/>
              <a:gd name="connsiteY3" fmla="*/ 660400 h 1849120"/>
              <a:gd name="connsiteX4" fmla="*/ 2453640 w 2606040"/>
              <a:gd name="connsiteY4" fmla="*/ 1224280 h 1849120"/>
              <a:gd name="connsiteX5" fmla="*/ 2606040 w 2606040"/>
              <a:gd name="connsiteY5" fmla="*/ 1849120 h 18491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606040" h="1849120">
                <a:moveTo>
                  <a:pt x="0" y="5080"/>
                </a:moveTo>
                <a:cubicBezTo>
                  <a:pt x="162560" y="2540"/>
                  <a:pt x="325120" y="0"/>
                  <a:pt x="518160" y="35560"/>
                </a:cubicBezTo>
                <a:cubicBezTo>
                  <a:pt x="711200" y="71120"/>
                  <a:pt x="914400" y="114300"/>
                  <a:pt x="1158240" y="218440"/>
                </a:cubicBezTo>
                <a:cubicBezTo>
                  <a:pt x="1402080" y="322580"/>
                  <a:pt x="1765300" y="492760"/>
                  <a:pt x="1981200" y="660400"/>
                </a:cubicBezTo>
                <a:cubicBezTo>
                  <a:pt x="2197100" y="828040"/>
                  <a:pt x="2349500" y="1026160"/>
                  <a:pt x="2453640" y="1224280"/>
                </a:cubicBezTo>
                <a:cubicBezTo>
                  <a:pt x="2557780" y="1422400"/>
                  <a:pt x="2581910" y="1635760"/>
                  <a:pt x="2606040" y="1849120"/>
                </a:cubicBezTo>
              </a:path>
            </a:pathLst>
          </a:custGeom>
          <a:ln w="127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7750455" y="179128"/>
            <a:ext cx="11106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Chapter 6</a:t>
            </a:r>
            <a:endParaRPr lang="en-US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356684" y="6126778"/>
            <a:ext cx="21015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Click for next slide</a:t>
            </a:r>
            <a:endParaRPr lang="en-US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61429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500"/>
                            </p:stCondLst>
                            <p:childTnLst>
                              <p:par>
                                <p:cTn id="1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3" presetClass="entr" presetSubtype="5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6000"/>
                            </p:stCondLst>
                            <p:childTnLst>
                              <p:par>
                                <p:cTn id="21" presetID="3" presetClass="entr" presetSubtype="5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23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8000"/>
                            </p:stCondLst>
                            <p:childTnLst>
                              <p:par>
                                <p:cTn id="25" presetID="3" presetClass="entr" presetSubtype="1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500"/>
                            </p:stCondLst>
                            <p:childTnLst>
                              <p:par>
                                <p:cTn id="2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1500"/>
                            </p:stCondLst>
                            <p:childTnLst>
                              <p:par>
                                <p:cTn id="3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2500"/>
                            </p:stCondLst>
                            <p:childTnLst>
                              <p:par>
                                <p:cTn id="37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3500"/>
                            </p:stCondLst>
                            <p:childTnLst>
                              <p:par>
                                <p:cTn id="41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4500"/>
                            </p:stCondLst>
                            <p:childTnLst>
                              <p:par>
                                <p:cTn id="4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5500"/>
                            </p:stCondLst>
                            <p:childTnLst>
                              <p:par>
                                <p:cTn id="4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1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7500"/>
                            </p:stCondLst>
                            <p:childTnLst>
                              <p:par>
                                <p:cTn id="5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18500"/>
                            </p:stCondLst>
                            <p:childTnLst>
                              <p:par>
                                <p:cTn id="57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19000"/>
                            </p:stCondLst>
                            <p:childTnLst>
                              <p:par>
                                <p:cTn id="61" presetID="45" presetClass="entr" presetSubtype="0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20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20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20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152400" y="457200"/>
            <a:ext cx="8686800" cy="830997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MS Mincho" pitchFamily="49" charset="-128"/>
                <a:cs typeface="Times New Roman" pitchFamily="18" charset="0"/>
              </a:rPr>
              <a:t>Solution: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MS Mincho" pitchFamily="49" charset="-128"/>
                <a:cs typeface="Times New Roman" pitchFamily="18" charset="0"/>
              </a:rPr>
              <a:t>On an influence chart, the given footing shape is drawn with AB =</a:t>
            </a:r>
            <a:r>
              <a:rPr lang="en-US" sz="1600" dirty="0" smtClean="0">
                <a:latin typeface="Cambria" pitchFamily="18" charset="0"/>
              </a:rPr>
              <a:t>z = 20 m and with Point A at the center of the chart as in Fig. 8.23.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MS Mincho" pitchFamily="49" charset="-128"/>
                <a:cs typeface="Times New Roman" pitchFamily="18" charset="0"/>
              </a:rPr>
              <a:t> 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mbria" pitchFamily="18" charset="0"/>
            </a:endParaRPr>
          </a:p>
        </p:txBody>
      </p:sp>
      <p:pic>
        <p:nvPicPr>
          <p:cNvPr id="3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6200000">
            <a:off x="4426743" y="464344"/>
            <a:ext cx="4038600" cy="53959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grpSp>
        <p:nvGrpSpPr>
          <p:cNvPr id="4" name="Group 21"/>
          <p:cNvGrpSpPr>
            <a:grpSpLocks/>
          </p:cNvGrpSpPr>
          <p:nvPr/>
        </p:nvGrpSpPr>
        <p:grpSpPr bwMode="auto">
          <a:xfrm>
            <a:off x="6428232" y="2788920"/>
            <a:ext cx="2262799" cy="838200"/>
            <a:chOff x="6160036" y="3098691"/>
            <a:chExt cx="1591057" cy="591912"/>
          </a:xfrm>
          <a:solidFill>
            <a:srgbClr val="FDEADA">
              <a:alpha val="38824"/>
            </a:srgbClr>
          </a:solidFill>
        </p:grpSpPr>
        <p:cxnSp>
          <p:nvCxnSpPr>
            <p:cNvPr id="5" name="Straight Connector 11"/>
            <p:cNvCxnSpPr>
              <a:cxnSpLocks noChangeShapeType="1"/>
            </p:cNvCxnSpPr>
            <p:nvPr/>
          </p:nvCxnSpPr>
          <p:spPr bwMode="auto">
            <a:xfrm>
              <a:off x="7360500" y="3098691"/>
              <a:ext cx="150059" cy="1026"/>
            </a:xfrm>
            <a:prstGeom prst="line">
              <a:avLst/>
            </a:prstGeom>
            <a:grpFill/>
            <a:ln w="9525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6" name="Straight Connector 12"/>
            <p:cNvCxnSpPr>
              <a:cxnSpLocks noChangeShapeType="1"/>
            </p:cNvCxnSpPr>
            <p:nvPr/>
          </p:nvCxnSpPr>
          <p:spPr bwMode="auto">
            <a:xfrm>
              <a:off x="7360500" y="3689577"/>
              <a:ext cx="150059" cy="1026"/>
            </a:xfrm>
            <a:prstGeom prst="line">
              <a:avLst/>
            </a:prstGeom>
            <a:grpFill/>
            <a:ln w="9525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7" name="Straight Arrow Connector 13"/>
            <p:cNvCxnSpPr>
              <a:cxnSpLocks noChangeShapeType="1"/>
            </p:cNvCxnSpPr>
            <p:nvPr/>
          </p:nvCxnSpPr>
          <p:spPr bwMode="auto">
            <a:xfrm rot="5400000">
              <a:off x="7215116" y="3394125"/>
              <a:ext cx="590886" cy="1042"/>
            </a:xfrm>
            <a:prstGeom prst="straightConnector1">
              <a:avLst/>
            </a:prstGeom>
            <a:grpFill/>
            <a:ln w="12700" algn="ctr">
              <a:solidFill>
                <a:schemeClr val="tx1"/>
              </a:solidFill>
              <a:round/>
              <a:headEnd type="triangle" w="med" len="med"/>
              <a:tailEnd type="triangle" w="med" len="med"/>
            </a:ln>
          </p:spPr>
        </p:cxnSp>
        <p:sp>
          <p:nvSpPr>
            <p:cNvPr id="8" name="Text Box 57"/>
            <p:cNvSpPr txBox="1">
              <a:spLocks noChangeArrowheads="1"/>
            </p:cNvSpPr>
            <p:nvPr/>
          </p:nvSpPr>
          <p:spPr bwMode="auto">
            <a:xfrm>
              <a:off x="7338775" y="3260122"/>
              <a:ext cx="412318" cy="195608"/>
            </a:xfrm>
            <a:prstGeom prst="rect">
              <a:avLst/>
            </a:prstGeom>
            <a:grpFill/>
            <a:ln w="9525" algn="ctr">
              <a:solidFill>
                <a:srgbClr val="FFFFFF">
                  <a:alpha val="0"/>
                </a:srgbClr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sz="1200">
                  <a:latin typeface="Times New Roman" pitchFamily="18" charset="0"/>
                </a:rPr>
                <a:t>20 m</a:t>
              </a:r>
              <a:endParaRPr lang="en-US" sz="1200" baseline="-25000">
                <a:latin typeface="Times New Roman" pitchFamily="18" charset="0"/>
              </a:endParaRPr>
            </a:p>
          </p:txBody>
        </p:sp>
        <p:grpSp>
          <p:nvGrpSpPr>
            <p:cNvPr id="9" name="Group 5"/>
            <p:cNvGrpSpPr>
              <a:grpSpLocks/>
            </p:cNvGrpSpPr>
            <p:nvPr/>
          </p:nvGrpSpPr>
          <p:grpSpPr bwMode="auto">
            <a:xfrm>
              <a:off x="6160370" y="3098130"/>
              <a:ext cx="1199945" cy="568370"/>
              <a:chOff x="1829310" y="1599333"/>
              <a:chExt cx="1828011" cy="879557"/>
            </a:xfrm>
            <a:grpFill/>
          </p:grpSpPr>
          <p:sp>
            <p:nvSpPr>
              <p:cNvPr id="10" name="Oval 9"/>
              <p:cNvSpPr/>
              <p:nvPr/>
            </p:nvSpPr>
            <p:spPr>
              <a:xfrm>
                <a:off x="1829310" y="1599333"/>
                <a:ext cx="914856" cy="879557"/>
              </a:xfrm>
              <a:prstGeom prst="ellipse">
                <a:avLst/>
              </a:prstGeom>
              <a:grpFill/>
              <a:ln w="19050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11" name="Rectangle 10"/>
              <p:cNvSpPr/>
              <p:nvPr/>
            </p:nvSpPr>
            <p:spPr>
              <a:xfrm>
                <a:off x="2286737" y="1599333"/>
                <a:ext cx="1370584" cy="879557"/>
              </a:xfrm>
              <a:prstGeom prst="rect">
                <a:avLst/>
              </a:prstGeom>
              <a:grpFill/>
              <a:ln w="19050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</p:grpSp>
      </p:grpSp>
      <p:sp>
        <p:nvSpPr>
          <p:cNvPr id="12" name="Rectangle 4"/>
          <p:cNvSpPr>
            <a:spLocks noChangeArrowheads="1"/>
          </p:cNvSpPr>
          <p:nvPr/>
        </p:nvSpPr>
        <p:spPr bwMode="auto">
          <a:xfrm>
            <a:off x="182880" y="1600200"/>
            <a:ext cx="3124200" cy="58477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MS Mincho" pitchFamily="49" charset="-128"/>
                <a:cs typeface="Times New Roman" pitchFamily="18" charset="0"/>
              </a:rPr>
              <a:t>N</a:t>
            </a:r>
            <a:r>
              <a:rPr kumimoji="0" lang="en-US" sz="1600" b="0" i="0" u="none" strike="noStrike" cap="none" normalizeH="0" baseline="-3000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MS Mincho" pitchFamily="49" charset="-128"/>
                <a:cs typeface="Times New Roman" pitchFamily="18" charset="0"/>
              </a:rPr>
              <a:t>full</a:t>
            </a:r>
            <a:r>
              <a:rPr kumimoji="0" lang="en-US" sz="1600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MS Mincho" pitchFamily="49" charset="-128"/>
                <a:cs typeface="Times New Roman" pitchFamily="18" charset="0"/>
              </a:rPr>
              <a:t> 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MS Mincho" pitchFamily="49" charset="-128"/>
                <a:cs typeface="Times New Roman" pitchFamily="18" charset="0"/>
              </a:rPr>
              <a:t>=  32, and </a:t>
            </a: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MS Mincho" pitchFamily="49" charset="-128"/>
                <a:cs typeface="Times New Roman" pitchFamily="18" charset="0"/>
              </a:rPr>
              <a:t>N</a:t>
            </a:r>
            <a:r>
              <a:rPr kumimoji="0" lang="en-US" sz="1600" b="0" i="0" u="none" strike="noStrike" cap="none" normalizeH="0" baseline="-3000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MS Mincho" pitchFamily="49" charset="-128"/>
                <a:cs typeface="Times New Roman" pitchFamily="18" charset="0"/>
              </a:rPr>
              <a:t>partial</a:t>
            </a:r>
            <a:r>
              <a:rPr kumimoji="0" lang="en-US" sz="1600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MS Mincho" pitchFamily="49" charset="-128"/>
                <a:cs typeface="Times New Roman" pitchFamily="18" charset="0"/>
              </a:rPr>
              <a:t> 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MS Mincho" pitchFamily="49" charset="-128"/>
                <a:cs typeface="Times New Roman" pitchFamily="18" charset="0"/>
              </a:rPr>
              <a:t>= 22 are obtained from Fig. 8.23. 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3" name="Oval 12"/>
          <p:cNvSpPr/>
          <p:nvPr/>
        </p:nvSpPr>
        <p:spPr>
          <a:xfrm>
            <a:off x="7589520" y="2438400"/>
            <a:ext cx="76200" cy="76200"/>
          </a:xfrm>
          <a:prstGeom prst="ellipse">
            <a:avLst/>
          </a:prstGeom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7589520" y="3886200"/>
            <a:ext cx="76200" cy="76200"/>
          </a:xfrm>
          <a:prstGeom prst="ellipse">
            <a:avLst/>
          </a:prstGeom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/>
          <p:cNvSpPr/>
          <p:nvPr/>
        </p:nvSpPr>
        <p:spPr>
          <a:xfrm>
            <a:off x="7132320" y="3474720"/>
            <a:ext cx="76200" cy="76200"/>
          </a:xfrm>
          <a:prstGeom prst="ellipse">
            <a:avLst/>
          </a:prstGeom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/>
          <p:cNvSpPr/>
          <p:nvPr/>
        </p:nvSpPr>
        <p:spPr>
          <a:xfrm>
            <a:off x="7315200" y="3520440"/>
            <a:ext cx="76200" cy="76200"/>
          </a:xfrm>
          <a:prstGeom prst="ellipse">
            <a:avLst/>
          </a:prstGeom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/>
          <p:cNvSpPr/>
          <p:nvPr/>
        </p:nvSpPr>
        <p:spPr>
          <a:xfrm>
            <a:off x="7315200" y="2788920"/>
            <a:ext cx="76200" cy="76200"/>
          </a:xfrm>
          <a:prstGeom prst="ellipse">
            <a:avLst/>
          </a:prstGeom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/>
          <p:cNvSpPr/>
          <p:nvPr/>
        </p:nvSpPr>
        <p:spPr>
          <a:xfrm>
            <a:off x="8046720" y="3352800"/>
            <a:ext cx="76200" cy="76200"/>
          </a:xfrm>
          <a:prstGeom prst="ellipse">
            <a:avLst/>
          </a:prstGeom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/>
          <p:cNvSpPr/>
          <p:nvPr/>
        </p:nvSpPr>
        <p:spPr>
          <a:xfrm>
            <a:off x="8046720" y="2971800"/>
            <a:ext cx="76200" cy="76200"/>
          </a:xfrm>
          <a:prstGeom prst="ellipse">
            <a:avLst/>
          </a:prstGeom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Oval 19"/>
          <p:cNvSpPr/>
          <p:nvPr/>
        </p:nvSpPr>
        <p:spPr>
          <a:xfrm>
            <a:off x="6903720" y="2895600"/>
            <a:ext cx="76200" cy="76200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Oval 20"/>
          <p:cNvSpPr/>
          <p:nvPr/>
        </p:nvSpPr>
        <p:spPr>
          <a:xfrm>
            <a:off x="6934200" y="3383280"/>
            <a:ext cx="76200" cy="76200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rgbClr val="FF0000"/>
                </a:solidFill>
              </a:ln>
            </a:endParaRPr>
          </a:p>
        </p:txBody>
      </p:sp>
      <p:sp>
        <p:nvSpPr>
          <p:cNvPr id="22" name="Oval 21"/>
          <p:cNvSpPr/>
          <p:nvPr/>
        </p:nvSpPr>
        <p:spPr>
          <a:xfrm>
            <a:off x="6934200" y="3048000"/>
            <a:ext cx="76200" cy="76200"/>
          </a:xfrm>
          <a:prstGeom prst="ellips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Oval 22"/>
          <p:cNvSpPr/>
          <p:nvPr/>
        </p:nvSpPr>
        <p:spPr>
          <a:xfrm>
            <a:off x="6949440" y="3200400"/>
            <a:ext cx="76200" cy="76200"/>
          </a:xfrm>
          <a:prstGeom prst="ellips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Oval 23"/>
          <p:cNvSpPr/>
          <p:nvPr/>
        </p:nvSpPr>
        <p:spPr>
          <a:xfrm>
            <a:off x="7068312" y="3048000"/>
            <a:ext cx="76200" cy="76200"/>
          </a:xfrm>
          <a:prstGeom prst="ellips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Oval 24"/>
          <p:cNvSpPr/>
          <p:nvPr/>
        </p:nvSpPr>
        <p:spPr>
          <a:xfrm>
            <a:off x="7068312" y="3276600"/>
            <a:ext cx="76200" cy="76200"/>
          </a:xfrm>
          <a:prstGeom prst="ellips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Oval 25"/>
          <p:cNvSpPr/>
          <p:nvPr/>
        </p:nvSpPr>
        <p:spPr>
          <a:xfrm>
            <a:off x="7178040" y="2971800"/>
            <a:ext cx="76200" cy="76200"/>
          </a:xfrm>
          <a:prstGeom prst="ellips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Oval 26"/>
          <p:cNvSpPr/>
          <p:nvPr/>
        </p:nvSpPr>
        <p:spPr>
          <a:xfrm>
            <a:off x="7196328" y="3276600"/>
            <a:ext cx="76200" cy="76200"/>
          </a:xfrm>
          <a:prstGeom prst="ellips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/>
          <p:cNvSpPr/>
          <p:nvPr/>
        </p:nvSpPr>
        <p:spPr>
          <a:xfrm>
            <a:off x="7391400" y="3352800"/>
            <a:ext cx="76200" cy="76200"/>
          </a:xfrm>
          <a:prstGeom prst="ellips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/>
          <p:cNvSpPr/>
          <p:nvPr/>
        </p:nvSpPr>
        <p:spPr>
          <a:xfrm>
            <a:off x="7406640" y="3017520"/>
            <a:ext cx="76200" cy="76200"/>
          </a:xfrm>
          <a:prstGeom prst="ellips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Oval 29"/>
          <p:cNvSpPr/>
          <p:nvPr/>
        </p:nvSpPr>
        <p:spPr>
          <a:xfrm>
            <a:off x="7680960" y="3291840"/>
            <a:ext cx="76200" cy="76200"/>
          </a:xfrm>
          <a:prstGeom prst="ellipse">
            <a:avLst/>
          </a:prstGeom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Oval 30"/>
          <p:cNvSpPr/>
          <p:nvPr/>
        </p:nvSpPr>
        <p:spPr>
          <a:xfrm>
            <a:off x="7680960" y="2926080"/>
            <a:ext cx="76200" cy="76200"/>
          </a:xfrm>
          <a:prstGeom prst="ellipse">
            <a:avLst/>
          </a:prstGeom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2" name="Straight Arrow Connector 31"/>
          <p:cNvCxnSpPr>
            <a:endCxn id="11" idx="0"/>
          </p:cNvCxnSpPr>
          <p:nvPr/>
        </p:nvCxnSpPr>
        <p:spPr>
          <a:xfrm flipH="1">
            <a:off x="7495505" y="2507269"/>
            <a:ext cx="90506" cy="28085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/>
          <p:nvPr/>
        </p:nvCxnSpPr>
        <p:spPr>
          <a:xfrm rot="16560000" flipV="1">
            <a:off x="7406687" y="3681806"/>
            <a:ext cx="300908" cy="12327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Rectangle 5"/>
          <p:cNvSpPr>
            <a:spLocks noChangeArrowheads="1"/>
          </p:cNvSpPr>
          <p:nvPr/>
        </p:nvSpPr>
        <p:spPr bwMode="auto">
          <a:xfrm>
            <a:off x="152400" y="2420779"/>
            <a:ext cx="3505200" cy="156966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MS Mincho" pitchFamily="49" charset="-128"/>
                <a:cs typeface="Times New Roman" pitchFamily="18" charset="0"/>
              </a:rPr>
              <a:t>N=  </a:t>
            </a: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MS Mincho" pitchFamily="49" charset="-128"/>
                <a:cs typeface="Times New Roman" pitchFamily="18" charset="0"/>
              </a:rPr>
              <a:t>N</a:t>
            </a:r>
            <a:r>
              <a:rPr kumimoji="0" lang="en-US" sz="1600" b="0" i="0" u="none" strike="noStrike" cap="none" normalizeH="0" baseline="-3000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MS Mincho" pitchFamily="49" charset="-128"/>
                <a:cs typeface="Times New Roman" pitchFamily="18" charset="0"/>
              </a:rPr>
              <a:t>full</a:t>
            </a:r>
            <a:r>
              <a:rPr kumimoji="0" lang="en-US" sz="1600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MS Mincho" pitchFamily="49" charset="-128"/>
                <a:cs typeface="Times New Roman" pitchFamily="18" charset="0"/>
              </a:rPr>
              <a:t> 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MS Mincho" pitchFamily="49" charset="-128"/>
                <a:cs typeface="Times New Roman" pitchFamily="18" charset="0"/>
              </a:rPr>
              <a:t> +  ½N</a:t>
            </a:r>
            <a:r>
              <a:rPr kumimoji="0" lang="en-US" sz="1600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MS Mincho" pitchFamily="49" charset="-128"/>
                <a:cs typeface="Times New Roman" pitchFamily="18" charset="0"/>
              </a:rPr>
              <a:t>partial 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MS Mincho" pitchFamily="49" charset="-128"/>
                <a:cs typeface="Times New Roman" pitchFamily="18" charset="0"/>
              </a:rPr>
              <a:t>= 32 + ½ (22) = 43 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mbria" pitchFamily="18" charset="0"/>
              <a:ea typeface="MS Mincho" pitchFamily="49" charset="-128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MS Mincho" pitchFamily="49" charset="-128"/>
                <a:cs typeface="Times New Roman" pitchFamily="18" charset="0"/>
              </a:rPr>
              <a:t>From Eq. 8.16,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MS Mincho" pitchFamily="49" charset="-128"/>
                <a:cs typeface="Times New Roman" pitchFamily="18" charset="0"/>
              </a:rPr>
              <a:t>∆</a:t>
            </a: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MS Mincho" pitchFamily="49" charset="-128"/>
                <a:cs typeface="Times New Roman" pitchFamily="18" charset="0"/>
              </a:rPr>
              <a:t>σ</a:t>
            </a:r>
            <a:r>
              <a:rPr kumimoji="0" lang="en-US" sz="1600" b="0" i="0" u="none" strike="noStrike" cap="none" normalizeH="0" baseline="-3000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MS Mincho" pitchFamily="49" charset="-128"/>
                <a:cs typeface="Times New Roman" pitchFamily="18" charset="0"/>
              </a:rPr>
              <a:t>v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MS Mincho" pitchFamily="49" charset="-128"/>
                <a:cs typeface="Times New Roman" pitchFamily="18" charset="0"/>
              </a:rPr>
              <a:t> = q N (I.V.) = 200 x 43 x 0.005 = </a:t>
            </a: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MS Mincho" pitchFamily="49" charset="-128"/>
                <a:cs typeface="Times New Roman" pitchFamily="18" charset="0"/>
              </a:rPr>
              <a:t>43 </a:t>
            </a:r>
            <a:r>
              <a:rPr kumimoji="0" lang="en-US" sz="16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MS Mincho" pitchFamily="49" charset="-128"/>
                <a:cs typeface="Times New Roman" pitchFamily="18" charset="0"/>
              </a:rPr>
              <a:t>kN</a:t>
            </a: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MS Mincho" pitchFamily="49" charset="-128"/>
                <a:cs typeface="Times New Roman" pitchFamily="18" charset="0"/>
              </a:rPr>
              <a:t>/m</a:t>
            </a:r>
            <a:r>
              <a:rPr kumimoji="0" lang="en-US" sz="1600" b="1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MS Mincho" pitchFamily="49" charset="-128"/>
                <a:cs typeface="Times New Roman" pitchFamily="18" charset="0"/>
              </a:rPr>
              <a:t>2</a:t>
            </a: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MS Mincho" pitchFamily="49" charset="-128"/>
                <a:cs typeface="Times New Roman" pitchFamily="18" charset="0"/>
              </a:rPr>
              <a:t> </a:t>
            </a: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 Antiqua" pitchFamily="18" charset="0"/>
                <a:ea typeface="MS Mincho" pitchFamily="49" charset="-128"/>
                <a:cs typeface="Times New Roman" pitchFamily="18" charset="0"/>
              </a:rPr>
              <a:t>←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MS Mincho" pitchFamily="49" charset="-128"/>
                <a:cs typeface="Times New Roman" pitchFamily="18" charset="0"/>
              </a:rPr>
              <a:t>	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MS Mincho" pitchFamily="49" charset="-128"/>
                <a:cs typeface="Times New Roman" pitchFamily="18" charset="0"/>
              </a:rPr>
              <a:t>_______________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5" name="Oval 34"/>
          <p:cNvSpPr/>
          <p:nvPr/>
        </p:nvSpPr>
        <p:spPr>
          <a:xfrm>
            <a:off x="6675120" y="3169920"/>
            <a:ext cx="76200" cy="76200"/>
          </a:xfrm>
          <a:prstGeom prst="ellips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Oval 35"/>
          <p:cNvSpPr/>
          <p:nvPr/>
        </p:nvSpPr>
        <p:spPr>
          <a:xfrm>
            <a:off x="6638544" y="3291840"/>
            <a:ext cx="76200" cy="76200"/>
          </a:xfrm>
          <a:prstGeom prst="ellips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TextBox 36"/>
          <p:cNvSpPr txBox="1"/>
          <p:nvPr/>
        </p:nvSpPr>
        <p:spPr>
          <a:xfrm>
            <a:off x="7757160" y="157316"/>
            <a:ext cx="11106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Chapter 8</a:t>
            </a:r>
            <a:endParaRPr lang="en-US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6356684" y="6126778"/>
            <a:ext cx="21015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Click for next slide</a:t>
            </a:r>
            <a:endParaRPr lang="en-US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25910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000"/>
                            </p:stCondLst>
                            <p:childTnLst>
                              <p:par>
                                <p:cTn id="18" presetID="3" presetClass="entr" presetSubtype="1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4500"/>
                            </p:stCondLst>
                            <p:childTnLst>
                              <p:par>
                                <p:cTn id="22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0"/>
                            </p:stCondLst>
                            <p:childTnLst>
                              <p:par>
                                <p:cTn id="26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500"/>
                            </p:stCondLst>
                            <p:childTnLst>
                              <p:par>
                                <p:cTn id="30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6000"/>
                            </p:stCondLst>
                            <p:childTnLst>
                              <p:par>
                                <p:cTn id="34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6500"/>
                            </p:stCondLst>
                            <p:childTnLst>
                              <p:par>
                                <p:cTn id="38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7000"/>
                            </p:stCondLst>
                            <p:childTnLst>
                              <p:par>
                                <p:cTn id="42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7500"/>
                            </p:stCondLst>
                            <p:childTnLst>
                              <p:par>
                                <p:cTn id="46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8000"/>
                            </p:stCondLst>
                            <p:childTnLst>
                              <p:par>
                                <p:cTn id="50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8500"/>
                            </p:stCondLst>
                            <p:childTnLst>
                              <p:par>
                                <p:cTn id="54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9000"/>
                            </p:stCondLst>
                            <p:childTnLst>
                              <p:par>
                                <p:cTn id="58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9500"/>
                            </p:stCondLst>
                            <p:childTnLst>
                              <p:par>
                                <p:cTn id="62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10000"/>
                            </p:stCondLst>
                            <p:childTnLst>
                              <p:par>
                                <p:cTn id="66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10500"/>
                            </p:stCondLst>
                            <p:childTnLst>
                              <p:par>
                                <p:cTn id="70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11000"/>
                            </p:stCondLst>
                            <p:childTnLst>
                              <p:par>
                                <p:cTn id="74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11500"/>
                            </p:stCondLst>
                            <p:childTnLst>
                              <p:par>
                                <p:cTn id="78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12000"/>
                            </p:stCondLst>
                            <p:childTnLst>
                              <p:par>
                                <p:cTn id="82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12500"/>
                            </p:stCondLst>
                            <p:childTnLst>
                              <p:par>
                                <p:cTn id="86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13000"/>
                            </p:stCondLst>
                            <p:childTnLst>
                              <p:par>
                                <p:cTn id="90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13500"/>
                            </p:stCondLst>
                            <p:childTnLst>
                              <p:par>
                                <p:cTn id="94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14000"/>
                            </p:stCondLst>
                            <p:childTnLst>
                              <p:par>
                                <p:cTn id="98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14500"/>
                            </p:stCondLst>
                            <p:childTnLst>
                              <p:par>
                                <p:cTn id="102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15000"/>
                            </p:stCondLst>
                            <p:childTnLst>
                              <p:par>
                                <p:cTn id="106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15500"/>
                            </p:stCondLst>
                            <p:childTnLst>
                              <p:par>
                                <p:cTn id="110" presetID="3" presetClass="entr" presetSubtype="1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17500"/>
                            </p:stCondLst>
                            <p:childTnLst>
                              <p:par>
                                <p:cTn id="114" presetID="3" presetClass="entr" presetSubtype="1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6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19500"/>
                            </p:stCondLst>
                            <p:childTnLst>
                              <p:par>
                                <p:cTn id="118" presetID="45" presetClass="entr" presetSubtype="0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2000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1" dur="2000" fill="hold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2000" fill="hold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4" grpId="0" animBg="1"/>
      <p:bldP spid="35" grpId="0" animBg="1"/>
      <p:bldP spid="36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486</TotalTime>
  <Words>1341</Words>
  <Application>Microsoft Office PowerPoint</Application>
  <PresentationFormat>On-screen Show (4:3)</PresentationFormat>
  <Paragraphs>403</Paragraphs>
  <Slides>15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7" baseType="lpstr">
      <vt:lpstr>Office Theme</vt:lpstr>
      <vt:lpstr>Equation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Old Dominion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Ishibashi, Isao</dc:creator>
  <cp:lastModifiedBy>Ishibashi, Isao</cp:lastModifiedBy>
  <cp:revision>46</cp:revision>
  <dcterms:created xsi:type="dcterms:W3CDTF">2014-10-04T16:40:28Z</dcterms:created>
  <dcterms:modified xsi:type="dcterms:W3CDTF">2014-10-08T16:18:00Z</dcterms:modified>
</cp:coreProperties>
</file>