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embeddings/oleObject1.bin" ContentType="application/vnd.openxmlformats-officedocument.oleObject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387" r:id="rId2"/>
    <p:sldId id="293" r:id="rId3"/>
    <p:sldId id="391" r:id="rId4"/>
    <p:sldId id="395" r:id="rId5"/>
    <p:sldId id="276" r:id="rId6"/>
    <p:sldId id="334" r:id="rId7"/>
    <p:sldId id="294" r:id="rId8"/>
    <p:sldId id="290" r:id="rId9"/>
    <p:sldId id="264" r:id="rId10"/>
    <p:sldId id="381" r:id="rId11"/>
    <p:sldId id="372" r:id="rId12"/>
    <p:sldId id="382" r:id="rId13"/>
    <p:sldId id="375" r:id="rId14"/>
    <p:sldId id="383" r:id="rId15"/>
    <p:sldId id="314" r:id="rId16"/>
    <p:sldId id="265" r:id="rId17"/>
    <p:sldId id="384" r:id="rId18"/>
    <p:sldId id="392" r:id="rId19"/>
    <p:sldId id="297" r:id="rId20"/>
    <p:sldId id="343" r:id="rId21"/>
    <p:sldId id="396" r:id="rId22"/>
    <p:sldId id="397" r:id="rId23"/>
    <p:sldId id="386" r:id="rId24"/>
    <p:sldId id="344" r:id="rId25"/>
    <p:sldId id="388" r:id="rId26"/>
    <p:sldId id="403" r:id="rId27"/>
    <p:sldId id="346" r:id="rId28"/>
    <p:sldId id="324" r:id="rId29"/>
    <p:sldId id="389" r:id="rId30"/>
    <p:sldId id="390" r:id="rId31"/>
    <p:sldId id="394" r:id="rId32"/>
    <p:sldId id="326" r:id="rId33"/>
    <p:sldId id="380" r:id="rId34"/>
    <p:sldId id="398" r:id="rId35"/>
    <p:sldId id="399" r:id="rId36"/>
    <p:sldId id="400" r:id="rId37"/>
    <p:sldId id="401" r:id="rId38"/>
    <p:sldId id="402" r:id="rId39"/>
  </p:sldIdLst>
  <p:sldSz cx="9144000" cy="6858000" type="screen4x3"/>
  <p:notesSz cx="6669088" cy="98504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FF99"/>
    <a:srgbClr val="99FF66"/>
    <a:srgbClr val="FFFF66"/>
    <a:srgbClr val="FF3300"/>
    <a:srgbClr val="000099"/>
    <a:srgbClr val="FF0033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6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27100">
              <a:defRPr sz="1000" i="1" smtClean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356725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27100">
              <a:defRPr sz="1000" i="1" smtClean="0">
                <a:cs typeface="+mn-cs"/>
              </a:defRPr>
            </a:lvl1pPr>
          </a:lstStyle>
          <a:p>
            <a:pPr>
              <a:defRPr/>
            </a:pPr>
            <a:fld id="{DE8DB108-BC22-6041-8539-05F79FF350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1588" y="9356725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27100">
              <a:defRPr sz="1000" i="1" smtClean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27100">
              <a:defRPr sz="1000" i="1" smtClean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0243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27100">
              <a:defRPr sz="1000" i="1" smtClean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27100">
              <a:defRPr sz="1000" i="1" smtClean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6300" y="742950"/>
            <a:ext cx="4914900" cy="368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676775"/>
            <a:ext cx="4892675" cy="443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9356725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27100">
              <a:defRPr sz="1000" i="1" smtClean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356725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27100">
              <a:defRPr sz="1000" i="1" smtClean="0">
                <a:cs typeface="+mn-cs"/>
              </a:defRPr>
            </a:lvl1pPr>
          </a:lstStyle>
          <a:p>
            <a:pPr>
              <a:defRPr/>
            </a:pPr>
            <a:fld id="{D8694414-6196-5A40-B6B6-63C6A53546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52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271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60375" algn="l" defTabSz="9271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20750" algn="l" defTabSz="9271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81125" algn="l" defTabSz="9271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41500" algn="l" defTabSz="9271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919ADA-8FDA-834E-A41A-428E4D2341A5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7786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E2FD70-B83A-8546-B3FD-CDC680CA968E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776663" y="0"/>
            <a:ext cx="289242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776663" y="9356725"/>
            <a:ext cx="2892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 defTabSz="942975">
              <a:defRPr/>
            </a:pPr>
            <a:r>
              <a:rPr lang="en-US" sz="1000" i="1" dirty="0">
                <a:cs typeface="+mn-cs"/>
              </a:rPr>
              <a:t>13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-1588" y="9356725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-1588" y="0"/>
            <a:ext cx="2890838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765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85825" y="4676775"/>
            <a:ext cx="4894263" cy="4435475"/>
          </a:xfrm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35607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8BE02D-2046-EB4A-9897-9ED1B6D7493D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29953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FEE51F-82CB-3248-91CA-BFFDE5CE7F20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1686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167A12-0A2D-FD40-8587-5CBFFE34075D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2428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8348CC-ED5A-6947-B707-06DBD28DA64B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6881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137857-E864-ED4B-AB4E-0348E5709614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70425"/>
            <a:ext cx="4889500" cy="4421188"/>
          </a:xfrm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39213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AB1F5B-0F47-5645-AE15-8136873AF56D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70425"/>
            <a:ext cx="4889500" cy="4421188"/>
          </a:xfrm>
          <a:ln/>
        </p:spPr>
        <p:txBody>
          <a:bodyPr lIns="90488" tIns="44450" rIns="90488" bIns="44450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1197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C92551-8B75-DD47-91A6-67C284DF47ED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1403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A8E359-EBC1-F94B-8CB4-0F2AEF715F54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996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9BAB59-15AE-F64F-97E7-0349E64FD85C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6773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3FD6E7-883D-2F48-A40A-6175040E3AB6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669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F980-369D-2D44-B55C-F5E0B2F4C707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4676775"/>
            <a:ext cx="4894263" cy="4435475"/>
          </a:xfrm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0358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668699-96C1-5F44-B708-330FEA25E231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776663" y="0"/>
            <a:ext cx="289242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776663" y="9356725"/>
            <a:ext cx="2892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 defTabSz="942975">
              <a:defRPr/>
            </a:pPr>
            <a:r>
              <a:rPr lang="en-US" sz="1000" i="1" dirty="0">
                <a:cs typeface="+mn-cs"/>
              </a:rPr>
              <a:t>12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-1588" y="9356725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-1588" y="0"/>
            <a:ext cx="2890838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63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85825" y="4676775"/>
            <a:ext cx="4894263" cy="4435475"/>
          </a:xfrm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9668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935C13-57AF-6541-A5E5-93BC13878D76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142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5DBA7B-323B-8F4D-BE0F-E42D4A04734A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3244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7765F2-0CBC-2243-878E-485629EED2C6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778250" y="0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778250" y="9356725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 defTabSz="927100">
              <a:defRPr/>
            </a:pPr>
            <a:r>
              <a:rPr lang="en-US" sz="1000" i="1" dirty="0">
                <a:cs typeface="+mn-cs"/>
              </a:rPr>
              <a:t>26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-1588" y="9356725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-1588" y="0"/>
            <a:ext cx="28908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560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42950"/>
            <a:ext cx="4911725" cy="3683000"/>
          </a:xfrm>
          <a:ln cap="flat"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87413" y="4670425"/>
            <a:ext cx="4889500" cy="4421188"/>
          </a:xfrm>
          <a:ln/>
        </p:spPr>
        <p:txBody>
          <a:bodyPr lIns="90488" tIns="44450" rIns="90488" bIns="44450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5712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ACF8B-EE5A-9946-87EB-2EC9E84553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1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0916D-6004-A744-AB32-98EFB9D490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4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41813-A77A-D047-87DA-44C118A0D3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745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1D773-BCD4-7D4D-9B7B-8BE254BB26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204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B1029-99FC-D241-8CA5-DA76244C77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99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D3649-3BF5-FA44-ACAA-E7750ACFA4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97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B982B-6992-2A4E-A66A-EE9DEB0443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3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3D3EB-D650-E74A-BDE7-2E64348BA1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458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0B3C8-5C3D-3740-8C5D-62766BB28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9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BDDAC-9EB1-0D4C-BD7C-6F7B260ABC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0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8646B-F17A-8B4E-879B-8879E3EAF0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8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9A6AF-6CB2-7748-8D45-8A13B85EFD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06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CC9DDAE-6957-EC46-B427-31E71B27E2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93000"/>
        <a:buChar char="•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93000"/>
        <a:buChar char="–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93000"/>
        <a:buChar char="¤"/>
        <a:defRPr sz="16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•"/>
        <a:defRPr sz="1200">
          <a:solidFill>
            <a:schemeClr val="tx1"/>
          </a:solidFill>
          <a:latin typeface="+mn-lt"/>
          <a:ea typeface="+mn-ea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•"/>
        <a:defRPr sz="1200">
          <a:solidFill>
            <a:schemeClr val="tx1"/>
          </a:solidFill>
          <a:latin typeface="+mn-lt"/>
          <a:ea typeface="+mn-ea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•"/>
        <a:defRPr sz="1200">
          <a:solidFill>
            <a:schemeClr val="tx1"/>
          </a:solidFill>
          <a:latin typeface="+mn-lt"/>
          <a:ea typeface="+mn-ea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•"/>
        <a:defRPr sz="1200">
          <a:solidFill>
            <a:schemeClr val="tx1"/>
          </a:solidFill>
          <a:latin typeface="+mn-lt"/>
          <a:ea typeface="+mn-ea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•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oleObject" Target="../embeddings/oleObject2.bin"/><Relationship Id="rId5" Type="http://schemas.openxmlformats.org/officeDocument/2006/relationships/image" Target="../media/image14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15.emf"/><Relationship Id="rId8" Type="http://schemas.openxmlformats.org/officeDocument/2006/relationships/image" Target="../media/image17.png"/><Relationship Id="rId9" Type="http://schemas.openxmlformats.org/officeDocument/2006/relationships/image" Target="../media/image18.emf"/><Relationship Id="rId10" Type="http://schemas.openxmlformats.org/officeDocument/2006/relationships/image" Target="../media/image1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AB9F30-E88D-B149-9750-B17E258E48A3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Chapter 2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defRPr/>
            </a:pPr>
            <a:r>
              <a:rPr lang="en-US" dirty="0" smtClean="0">
                <a:cs typeface="+mn-cs"/>
              </a:rPr>
              <a:t>Money and Payment Systems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40B79-B961-C14D-ADBE-6BD164F81825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Percentage of Checks in the Value of Scriptural transactions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676400"/>
            <a:ext cx="6248400" cy="453763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45E35-5C74-8040-B947-42710D54C234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Percentage of Credit transfers in the Volume of Scriptural Transactions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28600" y="2209800"/>
            <a:ext cx="1673225" cy="287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dirty="0">
                <a:solidFill>
                  <a:schemeClr val="tx2"/>
                </a:solidFill>
                <a:latin typeface="Verdana" charset="0"/>
                <a:cs typeface="+mn-cs"/>
              </a:rPr>
              <a:t>Since 1/1/99, all payments by the U.S. </a:t>
            </a:r>
            <a:r>
              <a:rPr lang="en-US" sz="1800" dirty="0" smtClean="0">
                <a:solidFill>
                  <a:schemeClr val="tx2"/>
                </a:solidFill>
                <a:latin typeface="Verdana" charset="0"/>
                <a:cs typeface="+mn-cs"/>
              </a:rPr>
              <a:t>federal </a:t>
            </a:r>
            <a:r>
              <a:rPr lang="en-US" sz="1800" dirty="0">
                <a:solidFill>
                  <a:schemeClr val="tx2"/>
                </a:solidFill>
                <a:latin typeface="Verdana" charset="0"/>
                <a:cs typeface="+mn-cs"/>
              </a:rPr>
              <a:t>government </a:t>
            </a:r>
            <a:r>
              <a:rPr lang="en-US" sz="1800" dirty="0" smtClean="0">
                <a:solidFill>
                  <a:schemeClr val="tx2"/>
                </a:solidFill>
                <a:latin typeface="Verdana" charset="0"/>
                <a:cs typeface="+mn-cs"/>
              </a:rPr>
              <a:t>are </a:t>
            </a:r>
            <a:r>
              <a:rPr lang="en-US" sz="1800" dirty="0">
                <a:solidFill>
                  <a:schemeClr val="tx2"/>
                </a:solidFill>
                <a:latin typeface="Verdana" charset="0"/>
                <a:cs typeface="+mn-cs"/>
              </a:rPr>
              <a:t>credit transfers except for tax refunds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676400"/>
            <a:ext cx="6794500" cy="46202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7D403F-381C-0142-A0D8-FAE4F33BCF92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Percentage of Credit transfers in the Value of Scriptural Transactions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458" b="5357"/>
          <a:stretch/>
        </p:blipFill>
        <p:spPr>
          <a:xfrm>
            <a:off x="1143000" y="1958946"/>
            <a:ext cx="6807200" cy="417458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1BBBB4-1D21-2F4B-BB9E-F191F567FADA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Percentage of Debit Transfers in the Volume of Scriptural Transactions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429000"/>
            <a:ext cx="0" cy="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10357"/>
          <a:stretch/>
        </p:blipFill>
        <p:spPr>
          <a:xfrm>
            <a:off x="1066800" y="1905000"/>
            <a:ext cx="6654800" cy="409235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340D21-E6AA-9048-87B5-AC953C5554AA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Percentage of Debit Transfers in the Value of Scriptural Transactions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5154"/>
          <a:stretch/>
        </p:blipFill>
        <p:spPr>
          <a:xfrm>
            <a:off x="1295400" y="1752600"/>
            <a:ext cx="6578600" cy="424582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4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851F73-3B52-6C43-B0F3-1893681A29C7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Exchanges during Bank Card Transactions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21113" y="5614988"/>
            <a:ext cx="576262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defTabSz="762000"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Offer</a:t>
            </a:r>
          </a:p>
        </p:txBody>
      </p:sp>
      <p:grpSp>
        <p:nvGrpSpPr>
          <p:cNvPr id="24582" name="Group 43"/>
          <p:cNvGrpSpPr>
            <a:grpSpLocks/>
          </p:cNvGrpSpPr>
          <p:nvPr/>
        </p:nvGrpSpPr>
        <p:grpSpPr bwMode="auto">
          <a:xfrm>
            <a:off x="1755775" y="1828800"/>
            <a:ext cx="5510213" cy="3840163"/>
            <a:chOff x="1106" y="1152"/>
            <a:chExt cx="3471" cy="2419"/>
          </a:xfrm>
        </p:grpSpPr>
        <p:sp>
          <p:nvSpPr>
            <p:cNvPr id="24580" name="Line 4"/>
            <p:cNvSpPr>
              <a:spLocks noChangeShapeType="1"/>
            </p:cNvSpPr>
            <p:nvPr/>
          </p:nvSpPr>
          <p:spPr bwMode="auto">
            <a:xfrm>
              <a:off x="1933" y="2161"/>
              <a:ext cx="123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auto">
            <a:xfrm>
              <a:off x="1266" y="1958"/>
              <a:ext cx="642" cy="405"/>
            </a:xfrm>
            <a:custGeom>
              <a:avLst/>
              <a:gdLst>
                <a:gd name="T0" fmla="*/ 0 w 642"/>
                <a:gd name="T1" fmla="*/ 404 h 405"/>
                <a:gd name="T2" fmla="*/ 641 w 642"/>
                <a:gd name="T3" fmla="*/ 404 h 405"/>
                <a:gd name="T4" fmla="*/ 641 w 642"/>
                <a:gd name="T5" fmla="*/ 0 h 405"/>
                <a:gd name="T6" fmla="*/ 0 w 642"/>
                <a:gd name="T7" fmla="*/ 0 h 405"/>
                <a:gd name="T8" fmla="*/ 0 w 642"/>
                <a:gd name="T9" fmla="*/ 40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405">
                  <a:moveTo>
                    <a:pt x="0" y="404"/>
                  </a:moveTo>
                  <a:lnTo>
                    <a:pt x="641" y="404"/>
                  </a:lnTo>
                  <a:lnTo>
                    <a:pt x="641" y="0"/>
                  </a:lnTo>
                  <a:lnTo>
                    <a:pt x="0" y="0"/>
                  </a:lnTo>
                  <a:lnTo>
                    <a:pt x="0" y="404"/>
                  </a:lnTo>
                </a:path>
              </a:pathLst>
            </a:custGeom>
            <a:solidFill>
              <a:srgbClr val="CCCCF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1363" y="2035"/>
              <a:ext cx="469" cy="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Issuing</a:t>
              </a:r>
            </a:p>
            <a:p>
              <a:pPr algn="ctr"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Bank</a:t>
              </a:r>
            </a:p>
          </p:txBody>
        </p:sp>
        <p:sp>
          <p:nvSpPr>
            <p:cNvPr id="24583" name="Freeform 7"/>
            <p:cNvSpPr>
              <a:spLocks/>
            </p:cNvSpPr>
            <p:nvPr/>
          </p:nvSpPr>
          <p:spPr bwMode="auto">
            <a:xfrm>
              <a:off x="3188" y="1958"/>
              <a:ext cx="642" cy="405"/>
            </a:xfrm>
            <a:custGeom>
              <a:avLst/>
              <a:gdLst>
                <a:gd name="T0" fmla="*/ 0 w 642"/>
                <a:gd name="T1" fmla="*/ 404 h 405"/>
                <a:gd name="T2" fmla="*/ 641 w 642"/>
                <a:gd name="T3" fmla="*/ 404 h 405"/>
                <a:gd name="T4" fmla="*/ 641 w 642"/>
                <a:gd name="T5" fmla="*/ 0 h 405"/>
                <a:gd name="T6" fmla="*/ 0 w 642"/>
                <a:gd name="T7" fmla="*/ 0 h 405"/>
                <a:gd name="T8" fmla="*/ 0 w 642"/>
                <a:gd name="T9" fmla="*/ 40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405">
                  <a:moveTo>
                    <a:pt x="0" y="404"/>
                  </a:moveTo>
                  <a:lnTo>
                    <a:pt x="641" y="404"/>
                  </a:lnTo>
                  <a:lnTo>
                    <a:pt x="641" y="0"/>
                  </a:lnTo>
                  <a:lnTo>
                    <a:pt x="0" y="0"/>
                  </a:lnTo>
                  <a:lnTo>
                    <a:pt x="0" y="404"/>
                  </a:lnTo>
                </a:path>
              </a:pathLst>
            </a:custGeom>
            <a:solidFill>
              <a:srgbClr val="FFFF66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3259" y="2035"/>
              <a:ext cx="581" cy="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Acquiring</a:t>
              </a:r>
            </a:p>
            <a:p>
              <a:pPr algn="ctr"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Bank</a:t>
              </a:r>
            </a:p>
          </p:txBody>
        </p:sp>
        <p:sp>
          <p:nvSpPr>
            <p:cNvPr id="24585" name="Freeform 9"/>
            <p:cNvSpPr>
              <a:spLocks/>
            </p:cNvSpPr>
            <p:nvPr/>
          </p:nvSpPr>
          <p:spPr bwMode="auto">
            <a:xfrm>
              <a:off x="1266" y="3167"/>
              <a:ext cx="642" cy="404"/>
            </a:xfrm>
            <a:custGeom>
              <a:avLst/>
              <a:gdLst>
                <a:gd name="T0" fmla="*/ 0 w 642"/>
                <a:gd name="T1" fmla="*/ 403 h 404"/>
                <a:gd name="T2" fmla="*/ 641 w 642"/>
                <a:gd name="T3" fmla="*/ 403 h 404"/>
                <a:gd name="T4" fmla="*/ 641 w 642"/>
                <a:gd name="T5" fmla="*/ 0 h 404"/>
                <a:gd name="T6" fmla="*/ 0 w 642"/>
                <a:gd name="T7" fmla="*/ 0 h 404"/>
                <a:gd name="T8" fmla="*/ 0 w 642"/>
                <a:gd name="T9" fmla="*/ 40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404">
                  <a:moveTo>
                    <a:pt x="0" y="403"/>
                  </a:moveTo>
                  <a:lnTo>
                    <a:pt x="641" y="403"/>
                  </a:lnTo>
                  <a:lnTo>
                    <a:pt x="641" y="0"/>
                  </a:lnTo>
                  <a:lnTo>
                    <a:pt x="0" y="0"/>
                  </a:lnTo>
                  <a:lnTo>
                    <a:pt x="0" y="403"/>
                  </a:lnTo>
                </a:path>
              </a:pathLst>
            </a:custGeom>
            <a:solidFill>
              <a:srgbClr val="CCCCF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auto">
            <a:xfrm>
              <a:off x="1371" y="3292"/>
              <a:ext cx="400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Client</a:t>
              </a:r>
            </a:p>
          </p:txBody>
        </p:sp>
        <p:sp>
          <p:nvSpPr>
            <p:cNvPr id="24587" name="Freeform 11"/>
            <p:cNvSpPr>
              <a:spLocks/>
            </p:cNvSpPr>
            <p:nvPr/>
          </p:nvSpPr>
          <p:spPr bwMode="auto">
            <a:xfrm>
              <a:off x="3188" y="3167"/>
              <a:ext cx="642" cy="404"/>
            </a:xfrm>
            <a:custGeom>
              <a:avLst/>
              <a:gdLst>
                <a:gd name="T0" fmla="*/ 0 w 642"/>
                <a:gd name="T1" fmla="*/ 403 h 404"/>
                <a:gd name="T2" fmla="*/ 641 w 642"/>
                <a:gd name="T3" fmla="*/ 403 h 404"/>
                <a:gd name="T4" fmla="*/ 641 w 642"/>
                <a:gd name="T5" fmla="*/ 0 h 404"/>
                <a:gd name="T6" fmla="*/ 0 w 642"/>
                <a:gd name="T7" fmla="*/ 0 h 404"/>
                <a:gd name="T8" fmla="*/ 0 w 642"/>
                <a:gd name="T9" fmla="*/ 40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404">
                  <a:moveTo>
                    <a:pt x="0" y="403"/>
                  </a:moveTo>
                  <a:lnTo>
                    <a:pt x="641" y="403"/>
                  </a:lnTo>
                  <a:lnTo>
                    <a:pt x="641" y="0"/>
                  </a:lnTo>
                  <a:lnTo>
                    <a:pt x="0" y="0"/>
                  </a:lnTo>
                  <a:lnTo>
                    <a:pt x="0" y="403"/>
                  </a:lnTo>
                </a:path>
              </a:pathLst>
            </a:custGeom>
            <a:solidFill>
              <a:srgbClr val="FFFF66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88" name="Rectangle 12"/>
            <p:cNvSpPr>
              <a:spLocks noChangeArrowheads="1"/>
            </p:cNvSpPr>
            <p:nvPr/>
          </p:nvSpPr>
          <p:spPr bwMode="auto">
            <a:xfrm>
              <a:off x="3175" y="3272"/>
              <a:ext cx="581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Merchant</a:t>
              </a:r>
            </a:p>
          </p:txBody>
        </p:sp>
        <p:sp>
          <p:nvSpPr>
            <p:cNvPr id="24589" name="Freeform 13"/>
            <p:cNvSpPr>
              <a:spLocks/>
            </p:cNvSpPr>
            <p:nvPr/>
          </p:nvSpPr>
          <p:spPr bwMode="auto">
            <a:xfrm>
              <a:off x="1427" y="1204"/>
              <a:ext cx="2350" cy="403"/>
            </a:xfrm>
            <a:custGeom>
              <a:avLst/>
              <a:gdLst>
                <a:gd name="T0" fmla="*/ 3 w 2350"/>
                <a:gd name="T1" fmla="*/ 186 h 403"/>
                <a:gd name="T2" fmla="*/ 24 w 2350"/>
                <a:gd name="T3" fmla="*/ 159 h 403"/>
                <a:gd name="T4" fmla="*/ 67 w 2350"/>
                <a:gd name="T5" fmla="*/ 132 h 403"/>
                <a:gd name="T6" fmla="*/ 131 w 2350"/>
                <a:gd name="T7" fmla="*/ 108 h 403"/>
                <a:gd name="T8" fmla="*/ 215 w 2350"/>
                <a:gd name="T9" fmla="*/ 83 h 403"/>
                <a:gd name="T10" fmla="*/ 316 w 2350"/>
                <a:gd name="T11" fmla="*/ 62 h 403"/>
                <a:gd name="T12" fmla="*/ 433 w 2350"/>
                <a:gd name="T13" fmla="*/ 43 h 403"/>
                <a:gd name="T14" fmla="*/ 563 w 2350"/>
                <a:gd name="T15" fmla="*/ 28 h 403"/>
                <a:gd name="T16" fmla="*/ 706 w 2350"/>
                <a:gd name="T17" fmla="*/ 15 h 403"/>
                <a:gd name="T18" fmla="*/ 857 w 2350"/>
                <a:gd name="T19" fmla="*/ 6 h 403"/>
                <a:gd name="T20" fmla="*/ 1013 w 2350"/>
                <a:gd name="T21" fmla="*/ 0 h 403"/>
                <a:gd name="T22" fmla="*/ 1174 w 2350"/>
                <a:gd name="T23" fmla="*/ 0 h 403"/>
                <a:gd name="T24" fmla="*/ 1333 w 2350"/>
                <a:gd name="T25" fmla="*/ 0 h 403"/>
                <a:gd name="T26" fmla="*/ 1489 w 2350"/>
                <a:gd name="T27" fmla="*/ 6 h 403"/>
                <a:gd name="T28" fmla="*/ 1641 w 2350"/>
                <a:gd name="T29" fmla="*/ 15 h 403"/>
                <a:gd name="T30" fmla="*/ 1784 w 2350"/>
                <a:gd name="T31" fmla="*/ 28 h 403"/>
                <a:gd name="T32" fmla="*/ 1914 w 2350"/>
                <a:gd name="T33" fmla="*/ 43 h 403"/>
                <a:gd name="T34" fmla="*/ 2033 w 2350"/>
                <a:gd name="T35" fmla="*/ 62 h 403"/>
                <a:gd name="T36" fmla="*/ 2134 w 2350"/>
                <a:gd name="T37" fmla="*/ 83 h 403"/>
                <a:gd name="T38" fmla="*/ 2217 w 2350"/>
                <a:gd name="T39" fmla="*/ 108 h 403"/>
                <a:gd name="T40" fmla="*/ 2279 w 2350"/>
                <a:gd name="T41" fmla="*/ 132 h 403"/>
                <a:gd name="T42" fmla="*/ 2323 w 2350"/>
                <a:gd name="T43" fmla="*/ 159 h 403"/>
                <a:gd name="T44" fmla="*/ 2345 w 2350"/>
                <a:gd name="T45" fmla="*/ 186 h 403"/>
                <a:gd name="T46" fmla="*/ 2345 w 2350"/>
                <a:gd name="T47" fmla="*/ 214 h 403"/>
                <a:gd name="T48" fmla="*/ 2323 w 2350"/>
                <a:gd name="T49" fmla="*/ 241 h 403"/>
                <a:gd name="T50" fmla="*/ 2279 w 2350"/>
                <a:gd name="T51" fmla="*/ 268 h 403"/>
                <a:gd name="T52" fmla="*/ 2217 w 2350"/>
                <a:gd name="T53" fmla="*/ 292 h 403"/>
                <a:gd name="T54" fmla="*/ 2134 w 2350"/>
                <a:gd name="T55" fmla="*/ 316 h 403"/>
                <a:gd name="T56" fmla="*/ 2033 w 2350"/>
                <a:gd name="T57" fmla="*/ 338 h 403"/>
                <a:gd name="T58" fmla="*/ 1914 w 2350"/>
                <a:gd name="T59" fmla="*/ 357 h 403"/>
                <a:gd name="T60" fmla="*/ 1784 w 2350"/>
                <a:gd name="T61" fmla="*/ 373 h 403"/>
                <a:gd name="T62" fmla="*/ 1641 w 2350"/>
                <a:gd name="T63" fmla="*/ 384 h 403"/>
                <a:gd name="T64" fmla="*/ 1489 w 2350"/>
                <a:gd name="T65" fmla="*/ 394 h 403"/>
                <a:gd name="T66" fmla="*/ 1333 w 2350"/>
                <a:gd name="T67" fmla="*/ 400 h 403"/>
                <a:gd name="T68" fmla="*/ 1174 w 2350"/>
                <a:gd name="T69" fmla="*/ 402 h 403"/>
                <a:gd name="T70" fmla="*/ 1013 w 2350"/>
                <a:gd name="T71" fmla="*/ 400 h 403"/>
                <a:gd name="T72" fmla="*/ 857 w 2350"/>
                <a:gd name="T73" fmla="*/ 394 h 403"/>
                <a:gd name="T74" fmla="*/ 706 w 2350"/>
                <a:gd name="T75" fmla="*/ 384 h 403"/>
                <a:gd name="T76" fmla="*/ 563 w 2350"/>
                <a:gd name="T77" fmla="*/ 373 h 403"/>
                <a:gd name="T78" fmla="*/ 433 w 2350"/>
                <a:gd name="T79" fmla="*/ 357 h 403"/>
                <a:gd name="T80" fmla="*/ 316 w 2350"/>
                <a:gd name="T81" fmla="*/ 338 h 403"/>
                <a:gd name="T82" fmla="*/ 215 w 2350"/>
                <a:gd name="T83" fmla="*/ 316 h 403"/>
                <a:gd name="T84" fmla="*/ 131 w 2350"/>
                <a:gd name="T85" fmla="*/ 292 h 403"/>
                <a:gd name="T86" fmla="*/ 67 w 2350"/>
                <a:gd name="T87" fmla="*/ 268 h 403"/>
                <a:gd name="T88" fmla="*/ 24 w 2350"/>
                <a:gd name="T89" fmla="*/ 241 h 403"/>
                <a:gd name="T90" fmla="*/ 3 w 2350"/>
                <a:gd name="T91" fmla="*/ 214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50" h="403">
                  <a:moveTo>
                    <a:pt x="0" y="200"/>
                  </a:moveTo>
                  <a:lnTo>
                    <a:pt x="3" y="186"/>
                  </a:lnTo>
                  <a:lnTo>
                    <a:pt x="10" y="172"/>
                  </a:lnTo>
                  <a:lnTo>
                    <a:pt x="24" y="159"/>
                  </a:lnTo>
                  <a:lnTo>
                    <a:pt x="43" y="145"/>
                  </a:lnTo>
                  <a:lnTo>
                    <a:pt x="67" y="132"/>
                  </a:lnTo>
                  <a:lnTo>
                    <a:pt x="96" y="120"/>
                  </a:lnTo>
                  <a:lnTo>
                    <a:pt x="131" y="108"/>
                  </a:lnTo>
                  <a:lnTo>
                    <a:pt x="171" y="96"/>
                  </a:lnTo>
                  <a:lnTo>
                    <a:pt x="215" y="83"/>
                  </a:lnTo>
                  <a:lnTo>
                    <a:pt x="263" y="73"/>
                  </a:lnTo>
                  <a:lnTo>
                    <a:pt x="316" y="62"/>
                  </a:lnTo>
                  <a:lnTo>
                    <a:pt x="373" y="52"/>
                  </a:lnTo>
                  <a:lnTo>
                    <a:pt x="433" y="43"/>
                  </a:lnTo>
                  <a:lnTo>
                    <a:pt x="497" y="35"/>
                  </a:lnTo>
                  <a:lnTo>
                    <a:pt x="563" y="28"/>
                  </a:lnTo>
                  <a:lnTo>
                    <a:pt x="633" y="21"/>
                  </a:lnTo>
                  <a:lnTo>
                    <a:pt x="706" y="15"/>
                  </a:lnTo>
                  <a:lnTo>
                    <a:pt x="780" y="9"/>
                  </a:lnTo>
                  <a:lnTo>
                    <a:pt x="857" y="6"/>
                  </a:lnTo>
                  <a:lnTo>
                    <a:pt x="935" y="4"/>
                  </a:lnTo>
                  <a:lnTo>
                    <a:pt x="1013" y="0"/>
                  </a:lnTo>
                  <a:lnTo>
                    <a:pt x="1093" y="0"/>
                  </a:lnTo>
                  <a:lnTo>
                    <a:pt x="1174" y="0"/>
                  </a:lnTo>
                  <a:lnTo>
                    <a:pt x="1254" y="0"/>
                  </a:lnTo>
                  <a:lnTo>
                    <a:pt x="1333" y="0"/>
                  </a:lnTo>
                  <a:lnTo>
                    <a:pt x="1414" y="4"/>
                  </a:lnTo>
                  <a:lnTo>
                    <a:pt x="1489" y="6"/>
                  </a:lnTo>
                  <a:lnTo>
                    <a:pt x="1566" y="9"/>
                  </a:lnTo>
                  <a:lnTo>
                    <a:pt x="1641" y="15"/>
                  </a:lnTo>
                  <a:lnTo>
                    <a:pt x="1714" y="21"/>
                  </a:lnTo>
                  <a:lnTo>
                    <a:pt x="1784" y="28"/>
                  </a:lnTo>
                  <a:lnTo>
                    <a:pt x="1850" y="35"/>
                  </a:lnTo>
                  <a:lnTo>
                    <a:pt x="1914" y="43"/>
                  </a:lnTo>
                  <a:lnTo>
                    <a:pt x="1975" y="52"/>
                  </a:lnTo>
                  <a:lnTo>
                    <a:pt x="2033" y="62"/>
                  </a:lnTo>
                  <a:lnTo>
                    <a:pt x="2085" y="73"/>
                  </a:lnTo>
                  <a:lnTo>
                    <a:pt x="2134" y="83"/>
                  </a:lnTo>
                  <a:lnTo>
                    <a:pt x="2177" y="96"/>
                  </a:lnTo>
                  <a:lnTo>
                    <a:pt x="2217" y="108"/>
                  </a:lnTo>
                  <a:lnTo>
                    <a:pt x="2250" y="120"/>
                  </a:lnTo>
                  <a:lnTo>
                    <a:pt x="2279" y="132"/>
                  </a:lnTo>
                  <a:lnTo>
                    <a:pt x="2304" y="145"/>
                  </a:lnTo>
                  <a:lnTo>
                    <a:pt x="2323" y="159"/>
                  </a:lnTo>
                  <a:lnTo>
                    <a:pt x="2337" y="172"/>
                  </a:lnTo>
                  <a:lnTo>
                    <a:pt x="2345" y="186"/>
                  </a:lnTo>
                  <a:lnTo>
                    <a:pt x="2349" y="200"/>
                  </a:lnTo>
                  <a:lnTo>
                    <a:pt x="2345" y="214"/>
                  </a:lnTo>
                  <a:lnTo>
                    <a:pt x="2337" y="227"/>
                  </a:lnTo>
                  <a:lnTo>
                    <a:pt x="2323" y="241"/>
                  </a:lnTo>
                  <a:lnTo>
                    <a:pt x="2304" y="254"/>
                  </a:lnTo>
                  <a:lnTo>
                    <a:pt x="2279" y="268"/>
                  </a:lnTo>
                  <a:lnTo>
                    <a:pt x="2250" y="280"/>
                  </a:lnTo>
                  <a:lnTo>
                    <a:pt x="2217" y="292"/>
                  </a:lnTo>
                  <a:lnTo>
                    <a:pt x="2177" y="305"/>
                  </a:lnTo>
                  <a:lnTo>
                    <a:pt x="2134" y="316"/>
                  </a:lnTo>
                  <a:lnTo>
                    <a:pt x="2085" y="326"/>
                  </a:lnTo>
                  <a:lnTo>
                    <a:pt x="2033" y="338"/>
                  </a:lnTo>
                  <a:lnTo>
                    <a:pt x="1975" y="347"/>
                  </a:lnTo>
                  <a:lnTo>
                    <a:pt x="1914" y="357"/>
                  </a:lnTo>
                  <a:lnTo>
                    <a:pt x="1850" y="365"/>
                  </a:lnTo>
                  <a:lnTo>
                    <a:pt x="1784" y="373"/>
                  </a:lnTo>
                  <a:lnTo>
                    <a:pt x="1714" y="379"/>
                  </a:lnTo>
                  <a:lnTo>
                    <a:pt x="1641" y="384"/>
                  </a:lnTo>
                  <a:lnTo>
                    <a:pt x="1566" y="389"/>
                  </a:lnTo>
                  <a:lnTo>
                    <a:pt x="1489" y="394"/>
                  </a:lnTo>
                  <a:lnTo>
                    <a:pt x="1414" y="397"/>
                  </a:lnTo>
                  <a:lnTo>
                    <a:pt x="1333" y="400"/>
                  </a:lnTo>
                  <a:lnTo>
                    <a:pt x="1254" y="401"/>
                  </a:lnTo>
                  <a:lnTo>
                    <a:pt x="1174" y="402"/>
                  </a:lnTo>
                  <a:lnTo>
                    <a:pt x="1093" y="401"/>
                  </a:lnTo>
                  <a:lnTo>
                    <a:pt x="1013" y="400"/>
                  </a:lnTo>
                  <a:lnTo>
                    <a:pt x="935" y="397"/>
                  </a:lnTo>
                  <a:lnTo>
                    <a:pt x="857" y="394"/>
                  </a:lnTo>
                  <a:lnTo>
                    <a:pt x="780" y="389"/>
                  </a:lnTo>
                  <a:lnTo>
                    <a:pt x="706" y="384"/>
                  </a:lnTo>
                  <a:lnTo>
                    <a:pt x="633" y="379"/>
                  </a:lnTo>
                  <a:lnTo>
                    <a:pt x="563" y="373"/>
                  </a:lnTo>
                  <a:lnTo>
                    <a:pt x="497" y="365"/>
                  </a:lnTo>
                  <a:lnTo>
                    <a:pt x="433" y="357"/>
                  </a:lnTo>
                  <a:lnTo>
                    <a:pt x="373" y="347"/>
                  </a:lnTo>
                  <a:lnTo>
                    <a:pt x="316" y="338"/>
                  </a:lnTo>
                  <a:lnTo>
                    <a:pt x="263" y="326"/>
                  </a:lnTo>
                  <a:lnTo>
                    <a:pt x="215" y="316"/>
                  </a:lnTo>
                  <a:lnTo>
                    <a:pt x="171" y="305"/>
                  </a:lnTo>
                  <a:lnTo>
                    <a:pt x="131" y="292"/>
                  </a:lnTo>
                  <a:lnTo>
                    <a:pt x="96" y="280"/>
                  </a:lnTo>
                  <a:lnTo>
                    <a:pt x="67" y="268"/>
                  </a:lnTo>
                  <a:lnTo>
                    <a:pt x="43" y="254"/>
                  </a:lnTo>
                  <a:lnTo>
                    <a:pt x="24" y="241"/>
                  </a:lnTo>
                  <a:lnTo>
                    <a:pt x="10" y="227"/>
                  </a:lnTo>
                  <a:lnTo>
                    <a:pt x="3" y="214"/>
                  </a:lnTo>
                  <a:lnTo>
                    <a:pt x="0" y="200"/>
                  </a:lnTo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90" name="Freeform 14"/>
            <p:cNvSpPr>
              <a:spLocks/>
            </p:cNvSpPr>
            <p:nvPr/>
          </p:nvSpPr>
          <p:spPr bwMode="auto">
            <a:xfrm>
              <a:off x="1373" y="1152"/>
              <a:ext cx="2350" cy="404"/>
            </a:xfrm>
            <a:custGeom>
              <a:avLst/>
              <a:gdLst>
                <a:gd name="T0" fmla="*/ 3 w 2350"/>
                <a:gd name="T1" fmla="*/ 186 h 404"/>
                <a:gd name="T2" fmla="*/ 24 w 2350"/>
                <a:gd name="T3" fmla="*/ 160 h 404"/>
                <a:gd name="T4" fmla="*/ 67 w 2350"/>
                <a:gd name="T5" fmla="*/ 133 h 404"/>
                <a:gd name="T6" fmla="*/ 131 w 2350"/>
                <a:gd name="T7" fmla="*/ 108 h 404"/>
                <a:gd name="T8" fmla="*/ 215 w 2350"/>
                <a:gd name="T9" fmla="*/ 84 h 404"/>
                <a:gd name="T10" fmla="*/ 316 w 2350"/>
                <a:gd name="T11" fmla="*/ 63 h 404"/>
                <a:gd name="T12" fmla="*/ 432 w 2350"/>
                <a:gd name="T13" fmla="*/ 44 h 404"/>
                <a:gd name="T14" fmla="*/ 563 w 2350"/>
                <a:gd name="T15" fmla="*/ 29 h 404"/>
                <a:gd name="T16" fmla="*/ 706 w 2350"/>
                <a:gd name="T17" fmla="*/ 16 h 404"/>
                <a:gd name="T18" fmla="*/ 856 w 2350"/>
                <a:gd name="T19" fmla="*/ 6 h 404"/>
                <a:gd name="T20" fmla="*/ 1012 w 2350"/>
                <a:gd name="T21" fmla="*/ 1 h 404"/>
                <a:gd name="T22" fmla="*/ 1174 w 2350"/>
                <a:gd name="T23" fmla="*/ 0 h 404"/>
                <a:gd name="T24" fmla="*/ 1333 w 2350"/>
                <a:gd name="T25" fmla="*/ 1 h 404"/>
                <a:gd name="T26" fmla="*/ 1489 w 2350"/>
                <a:gd name="T27" fmla="*/ 6 h 404"/>
                <a:gd name="T28" fmla="*/ 1641 w 2350"/>
                <a:gd name="T29" fmla="*/ 16 h 404"/>
                <a:gd name="T30" fmla="*/ 1783 w 2350"/>
                <a:gd name="T31" fmla="*/ 29 h 404"/>
                <a:gd name="T32" fmla="*/ 1914 w 2350"/>
                <a:gd name="T33" fmla="*/ 44 h 404"/>
                <a:gd name="T34" fmla="*/ 2033 w 2350"/>
                <a:gd name="T35" fmla="*/ 63 h 404"/>
                <a:gd name="T36" fmla="*/ 2133 w 2350"/>
                <a:gd name="T37" fmla="*/ 84 h 404"/>
                <a:gd name="T38" fmla="*/ 2217 w 2350"/>
                <a:gd name="T39" fmla="*/ 108 h 404"/>
                <a:gd name="T40" fmla="*/ 2279 w 2350"/>
                <a:gd name="T41" fmla="*/ 133 h 404"/>
                <a:gd name="T42" fmla="*/ 2322 w 2350"/>
                <a:gd name="T43" fmla="*/ 160 h 404"/>
                <a:gd name="T44" fmla="*/ 2345 w 2350"/>
                <a:gd name="T45" fmla="*/ 186 h 404"/>
                <a:gd name="T46" fmla="*/ 2345 w 2350"/>
                <a:gd name="T47" fmla="*/ 215 h 404"/>
                <a:gd name="T48" fmla="*/ 2322 w 2350"/>
                <a:gd name="T49" fmla="*/ 242 h 404"/>
                <a:gd name="T50" fmla="*/ 2279 w 2350"/>
                <a:gd name="T51" fmla="*/ 269 h 404"/>
                <a:gd name="T52" fmla="*/ 2217 w 2350"/>
                <a:gd name="T53" fmla="*/ 294 h 404"/>
                <a:gd name="T54" fmla="*/ 2133 w 2350"/>
                <a:gd name="T55" fmla="*/ 317 h 404"/>
                <a:gd name="T56" fmla="*/ 2033 w 2350"/>
                <a:gd name="T57" fmla="*/ 339 h 404"/>
                <a:gd name="T58" fmla="*/ 1914 w 2350"/>
                <a:gd name="T59" fmla="*/ 356 h 404"/>
                <a:gd name="T60" fmla="*/ 1783 w 2350"/>
                <a:gd name="T61" fmla="*/ 374 h 404"/>
                <a:gd name="T62" fmla="*/ 1641 w 2350"/>
                <a:gd name="T63" fmla="*/ 385 h 404"/>
                <a:gd name="T64" fmla="*/ 1489 w 2350"/>
                <a:gd name="T65" fmla="*/ 395 h 404"/>
                <a:gd name="T66" fmla="*/ 1333 w 2350"/>
                <a:gd name="T67" fmla="*/ 399 h 404"/>
                <a:gd name="T68" fmla="*/ 1174 w 2350"/>
                <a:gd name="T69" fmla="*/ 403 h 404"/>
                <a:gd name="T70" fmla="*/ 1012 w 2350"/>
                <a:gd name="T71" fmla="*/ 399 h 404"/>
                <a:gd name="T72" fmla="*/ 856 w 2350"/>
                <a:gd name="T73" fmla="*/ 395 h 404"/>
                <a:gd name="T74" fmla="*/ 706 w 2350"/>
                <a:gd name="T75" fmla="*/ 385 h 404"/>
                <a:gd name="T76" fmla="*/ 563 w 2350"/>
                <a:gd name="T77" fmla="*/ 374 h 404"/>
                <a:gd name="T78" fmla="*/ 432 w 2350"/>
                <a:gd name="T79" fmla="*/ 356 h 404"/>
                <a:gd name="T80" fmla="*/ 316 w 2350"/>
                <a:gd name="T81" fmla="*/ 339 h 404"/>
                <a:gd name="T82" fmla="*/ 215 w 2350"/>
                <a:gd name="T83" fmla="*/ 317 h 404"/>
                <a:gd name="T84" fmla="*/ 131 w 2350"/>
                <a:gd name="T85" fmla="*/ 294 h 404"/>
                <a:gd name="T86" fmla="*/ 67 w 2350"/>
                <a:gd name="T87" fmla="*/ 269 h 404"/>
                <a:gd name="T88" fmla="*/ 24 w 2350"/>
                <a:gd name="T89" fmla="*/ 242 h 404"/>
                <a:gd name="T90" fmla="*/ 3 w 2350"/>
                <a:gd name="T91" fmla="*/ 215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50" h="404">
                  <a:moveTo>
                    <a:pt x="0" y="201"/>
                  </a:moveTo>
                  <a:lnTo>
                    <a:pt x="3" y="186"/>
                  </a:lnTo>
                  <a:lnTo>
                    <a:pt x="10" y="173"/>
                  </a:lnTo>
                  <a:lnTo>
                    <a:pt x="24" y="160"/>
                  </a:lnTo>
                  <a:lnTo>
                    <a:pt x="43" y="146"/>
                  </a:lnTo>
                  <a:lnTo>
                    <a:pt x="67" y="133"/>
                  </a:lnTo>
                  <a:lnTo>
                    <a:pt x="96" y="121"/>
                  </a:lnTo>
                  <a:lnTo>
                    <a:pt x="131" y="108"/>
                  </a:lnTo>
                  <a:lnTo>
                    <a:pt x="171" y="97"/>
                  </a:lnTo>
                  <a:lnTo>
                    <a:pt x="215" y="84"/>
                  </a:lnTo>
                  <a:lnTo>
                    <a:pt x="263" y="73"/>
                  </a:lnTo>
                  <a:lnTo>
                    <a:pt x="316" y="63"/>
                  </a:lnTo>
                  <a:lnTo>
                    <a:pt x="373" y="54"/>
                  </a:lnTo>
                  <a:lnTo>
                    <a:pt x="432" y="44"/>
                  </a:lnTo>
                  <a:lnTo>
                    <a:pt x="497" y="36"/>
                  </a:lnTo>
                  <a:lnTo>
                    <a:pt x="563" y="29"/>
                  </a:lnTo>
                  <a:lnTo>
                    <a:pt x="633" y="22"/>
                  </a:lnTo>
                  <a:lnTo>
                    <a:pt x="706" y="16"/>
                  </a:lnTo>
                  <a:lnTo>
                    <a:pt x="780" y="11"/>
                  </a:lnTo>
                  <a:lnTo>
                    <a:pt x="856" y="6"/>
                  </a:lnTo>
                  <a:lnTo>
                    <a:pt x="934" y="4"/>
                  </a:lnTo>
                  <a:lnTo>
                    <a:pt x="1012" y="1"/>
                  </a:lnTo>
                  <a:lnTo>
                    <a:pt x="1093" y="0"/>
                  </a:lnTo>
                  <a:lnTo>
                    <a:pt x="1174" y="0"/>
                  </a:lnTo>
                  <a:lnTo>
                    <a:pt x="1254" y="0"/>
                  </a:lnTo>
                  <a:lnTo>
                    <a:pt x="1333" y="1"/>
                  </a:lnTo>
                  <a:lnTo>
                    <a:pt x="1414" y="4"/>
                  </a:lnTo>
                  <a:lnTo>
                    <a:pt x="1489" y="6"/>
                  </a:lnTo>
                  <a:lnTo>
                    <a:pt x="1566" y="11"/>
                  </a:lnTo>
                  <a:lnTo>
                    <a:pt x="1641" y="16"/>
                  </a:lnTo>
                  <a:lnTo>
                    <a:pt x="1714" y="22"/>
                  </a:lnTo>
                  <a:lnTo>
                    <a:pt x="1783" y="29"/>
                  </a:lnTo>
                  <a:lnTo>
                    <a:pt x="1850" y="36"/>
                  </a:lnTo>
                  <a:lnTo>
                    <a:pt x="1914" y="44"/>
                  </a:lnTo>
                  <a:lnTo>
                    <a:pt x="1975" y="54"/>
                  </a:lnTo>
                  <a:lnTo>
                    <a:pt x="2033" y="63"/>
                  </a:lnTo>
                  <a:lnTo>
                    <a:pt x="2085" y="73"/>
                  </a:lnTo>
                  <a:lnTo>
                    <a:pt x="2133" y="84"/>
                  </a:lnTo>
                  <a:lnTo>
                    <a:pt x="2177" y="97"/>
                  </a:lnTo>
                  <a:lnTo>
                    <a:pt x="2217" y="108"/>
                  </a:lnTo>
                  <a:lnTo>
                    <a:pt x="2250" y="121"/>
                  </a:lnTo>
                  <a:lnTo>
                    <a:pt x="2279" y="133"/>
                  </a:lnTo>
                  <a:lnTo>
                    <a:pt x="2304" y="146"/>
                  </a:lnTo>
                  <a:lnTo>
                    <a:pt x="2322" y="160"/>
                  </a:lnTo>
                  <a:lnTo>
                    <a:pt x="2337" y="173"/>
                  </a:lnTo>
                  <a:lnTo>
                    <a:pt x="2345" y="186"/>
                  </a:lnTo>
                  <a:lnTo>
                    <a:pt x="2349" y="201"/>
                  </a:lnTo>
                  <a:lnTo>
                    <a:pt x="2345" y="215"/>
                  </a:lnTo>
                  <a:lnTo>
                    <a:pt x="2337" y="228"/>
                  </a:lnTo>
                  <a:lnTo>
                    <a:pt x="2322" y="242"/>
                  </a:lnTo>
                  <a:lnTo>
                    <a:pt x="2304" y="255"/>
                  </a:lnTo>
                  <a:lnTo>
                    <a:pt x="2279" y="269"/>
                  </a:lnTo>
                  <a:lnTo>
                    <a:pt x="2250" y="281"/>
                  </a:lnTo>
                  <a:lnTo>
                    <a:pt x="2217" y="294"/>
                  </a:lnTo>
                  <a:lnTo>
                    <a:pt x="2177" y="306"/>
                  </a:lnTo>
                  <a:lnTo>
                    <a:pt x="2133" y="317"/>
                  </a:lnTo>
                  <a:lnTo>
                    <a:pt x="2085" y="327"/>
                  </a:lnTo>
                  <a:lnTo>
                    <a:pt x="2033" y="339"/>
                  </a:lnTo>
                  <a:lnTo>
                    <a:pt x="1975" y="348"/>
                  </a:lnTo>
                  <a:lnTo>
                    <a:pt x="1914" y="356"/>
                  </a:lnTo>
                  <a:lnTo>
                    <a:pt x="1850" y="365"/>
                  </a:lnTo>
                  <a:lnTo>
                    <a:pt x="1783" y="374"/>
                  </a:lnTo>
                  <a:lnTo>
                    <a:pt x="1714" y="380"/>
                  </a:lnTo>
                  <a:lnTo>
                    <a:pt x="1641" y="385"/>
                  </a:lnTo>
                  <a:lnTo>
                    <a:pt x="1566" y="390"/>
                  </a:lnTo>
                  <a:lnTo>
                    <a:pt x="1489" y="395"/>
                  </a:lnTo>
                  <a:lnTo>
                    <a:pt x="1414" y="398"/>
                  </a:lnTo>
                  <a:lnTo>
                    <a:pt x="1333" y="399"/>
                  </a:lnTo>
                  <a:lnTo>
                    <a:pt x="1254" y="402"/>
                  </a:lnTo>
                  <a:lnTo>
                    <a:pt x="1174" y="403"/>
                  </a:lnTo>
                  <a:lnTo>
                    <a:pt x="1093" y="402"/>
                  </a:lnTo>
                  <a:lnTo>
                    <a:pt x="1012" y="399"/>
                  </a:lnTo>
                  <a:lnTo>
                    <a:pt x="934" y="398"/>
                  </a:lnTo>
                  <a:lnTo>
                    <a:pt x="856" y="395"/>
                  </a:lnTo>
                  <a:lnTo>
                    <a:pt x="780" y="390"/>
                  </a:lnTo>
                  <a:lnTo>
                    <a:pt x="706" y="385"/>
                  </a:lnTo>
                  <a:lnTo>
                    <a:pt x="633" y="380"/>
                  </a:lnTo>
                  <a:lnTo>
                    <a:pt x="563" y="374"/>
                  </a:lnTo>
                  <a:lnTo>
                    <a:pt x="497" y="365"/>
                  </a:lnTo>
                  <a:lnTo>
                    <a:pt x="432" y="356"/>
                  </a:lnTo>
                  <a:lnTo>
                    <a:pt x="373" y="348"/>
                  </a:lnTo>
                  <a:lnTo>
                    <a:pt x="316" y="339"/>
                  </a:lnTo>
                  <a:lnTo>
                    <a:pt x="263" y="327"/>
                  </a:lnTo>
                  <a:lnTo>
                    <a:pt x="215" y="317"/>
                  </a:lnTo>
                  <a:lnTo>
                    <a:pt x="171" y="306"/>
                  </a:lnTo>
                  <a:lnTo>
                    <a:pt x="131" y="294"/>
                  </a:lnTo>
                  <a:lnTo>
                    <a:pt x="96" y="281"/>
                  </a:lnTo>
                  <a:lnTo>
                    <a:pt x="67" y="269"/>
                  </a:lnTo>
                  <a:lnTo>
                    <a:pt x="43" y="255"/>
                  </a:lnTo>
                  <a:lnTo>
                    <a:pt x="24" y="242"/>
                  </a:lnTo>
                  <a:lnTo>
                    <a:pt x="10" y="228"/>
                  </a:lnTo>
                  <a:lnTo>
                    <a:pt x="3" y="215"/>
                  </a:lnTo>
                  <a:lnTo>
                    <a:pt x="0" y="201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91" name="Rectangle 15"/>
            <p:cNvSpPr>
              <a:spLocks noChangeArrowheads="1"/>
            </p:cNvSpPr>
            <p:nvPr/>
          </p:nvSpPr>
          <p:spPr bwMode="auto">
            <a:xfrm>
              <a:off x="2054" y="1278"/>
              <a:ext cx="1085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Bank Card Scheme</a:t>
              </a:r>
            </a:p>
          </p:txBody>
        </p:sp>
        <p:sp>
          <p:nvSpPr>
            <p:cNvPr id="24592" name="Line 16"/>
            <p:cNvSpPr>
              <a:spLocks noChangeShapeType="1"/>
            </p:cNvSpPr>
            <p:nvPr/>
          </p:nvSpPr>
          <p:spPr bwMode="auto">
            <a:xfrm>
              <a:off x="1923" y="3217"/>
              <a:ext cx="122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93" name="Freeform 17"/>
            <p:cNvSpPr>
              <a:spLocks/>
            </p:cNvSpPr>
            <p:nvPr/>
          </p:nvSpPr>
          <p:spPr bwMode="auto">
            <a:xfrm>
              <a:off x="3155" y="3202"/>
              <a:ext cx="34" cy="32"/>
            </a:xfrm>
            <a:custGeom>
              <a:avLst/>
              <a:gdLst>
                <a:gd name="T0" fmla="*/ 0 w 34"/>
                <a:gd name="T1" fmla="*/ 0 h 32"/>
                <a:gd name="T2" fmla="*/ 33 w 34"/>
                <a:gd name="T3" fmla="*/ 15 h 32"/>
                <a:gd name="T4" fmla="*/ 0 w 34"/>
                <a:gd name="T5" fmla="*/ 31 h 32"/>
                <a:gd name="T6" fmla="*/ 0 w 34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2">
                  <a:moveTo>
                    <a:pt x="0" y="0"/>
                  </a:moveTo>
                  <a:lnTo>
                    <a:pt x="33" y="15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94" name="Rectangle 18"/>
            <p:cNvSpPr>
              <a:spLocks noChangeArrowheads="1"/>
            </p:cNvSpPr>
            <p:nvPr/>
          </p:nvSpPr>
          <p:spPr bwMode="auto">
            <a:xfrm>
              <a:off x="2349" y="3049"/>
              <a:ext cx="556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Payment</a:t>
              </a:r>
            </a:p>
          </p:txBody>
        </p:sp>
        <p:sp>
          <p:nvSpPr>
            <p:cNvPr id="24595" name="Line 19"/>
            <p:cNvSpPr>
              <a:spLocks noChangeShapeType="1"/>
            </p:cNvSpPr>
            <p:nvPr/>
          </p:nvSpPr>
          <p:spPr bwMode="auto">
            <a:xfrm>
              <a:off x="1950" y="3493"/>
              <a:ext cx="123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stealth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96" name="Freeform 20"/>
            <p:cNvSpPr>
              <a:spLocks/>
            </p:cNvSpPr>
            <p:nvPr/>
          </p:nvSpPr>
          <p:spPr bwMode="auto">
            <a:xfrm>
              <a:off x="1906" y="3478"/>
              <a:ext cx="34" cy="33"/>
            </a:xfrm>
            <a:custGeom>
              <a:avLst/>
              <a:gdLst>
                <a:gd name="T0" fmla="*/ 33 w 34"/>
                <a:gd name="T1" fmla="*/ 32 h 33"/>
                <a:gd name="T2" fmla="*/ 0 w 34"/>
                <a:gd name="T3" fmla="*/ 15 h 33"/>
                <a:gd name="T4" fmla="*/ 33 w 34"/>
                <a:gd name="T5" fmla="*/ 0 h 33"/>
                <a:gd name="T6" fmla="*/ 33 w 34"/>
                <a:gd name="T7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3">
                  <a:moveTo>
                    <a:pt x="33" y="32"/>
                  </a:moveTo>
                  <a:lnTo>
                    <a:pt x="0" y="15"/>
                  </a:lnTo>
                  <a:lnTo>
                    <a:pt x="33" y="0"/>
                  </a:lnTo>
                  <a:lnTo>
                    <a:pt x="33" y="3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97" name="Line 21"/>
            <p:cNvSpPr>
              <a:spLocks noChangeShapeType="1"/>
            </p:cNvSpPr>
            <p:nvPr/>
          </p:nvSpPr>
          <p:spPr bwMode="auto">
            <a:xfrm flipH="1">
              <a:off x="1602" y="1545"/>
              <a:ext cx="312" cy="38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98" name="Freeform 22"/>
            <p:cNvSpPr>
              <a:spLocks/>
            </p:cNvSpPr>
            <p:nvPr/>
          </p:nvSpPr>
          <p:spPr bwMode="auto">
            <a:xfrm>
              <a:off x="1586" y="1923"/>
              <a:ext cx="33" cy="36"/>
            </a:xfrm>
            <a:custGeom>
              <a:avLst/>
              <a:gdLst>
                <a:gd name="T0" fmla="*/ 6 w 33"/>
                <a:gd name="T1" fmla="*/ 0 h 36"/>
                <a:gd name="T2" fmla="*/ 0 w 33"/>
                <a:gd name="T3" fmla="*/ 35 h 36"/>
                <a:gd name="T4" fmla="*/ 32 w 33"/>
                <a:gd name="T5" fmla="*/ 19 h 36"/>
                <a:gd name="T6" fmla="*/ 6 w 33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6">
                  <a:moveTo>
                    <a:pt x="6" y="0"/>
                  </a:moveTo>
                  <a:lnTo>
                    <a:pt x="0" y="35"/>
                  </a:lnTo>
                  <a:lnTo>
                    <a:pt x="32" y="19"/>
                  </a:lnTo>
                  <a:lnTo>
                    <a:pt x="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599" name="Freeform 23"/>
            <p:cNvSpPr>
              <a:spLocks/>
            </p:cNvSpPr>
            <p:nvPr/>
          </p:nvSpPr>
          <p:spPr bwMode="auto">
            <a:xfrm>
              <a:off x="1555" y="1703"/>
              <a:ext cx="363" cy="63"/>
            </a:xfrm>
            <a:custGeom>
              <a:avLst/>
              <a:gdLst>
                <a:gd name="T0" fmla="*/ 0 w 363"/>
                <a:gd name="T1" fmla="*/ 0 h 63"/>
                <a:gd name="T2" fmla="*/ 0 w 363"/>
                <a:gd name="T3" fmla="*/ 62 h 63"/>
                <a:gd name="T4" fmla="*/ 362 w 363"/>
                <a:gd name="T5" fmla="*/ 62 h 63"/>
                <a:gd name="T6" fmla="*/ 362 w 363"/>
                <a:gd name="T7" fmla="*/ 0 h 63"/>
                <a:gd name="T8" fmla="*/ 0 w 36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63">
                  <a:moveTo>
                    <a:pt x="0" y="0"/>
                  </a:moveTo>
                  <a:lnTo>
                    <a:pt x="0" y="62"/>
                  </a:lnTo>
                  <a:lnTo>
                    <a:pt x="362" y="62"/>
                  </a:lnTo>
                  <a:lnTo>
                    <a:pt x="36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00" name="Rectangle 24"/>
            <p:cNvSpPr>
              <a:spLocks noChangeArrowheads="1"/>
            </p:cNvSpPr>
            <p:nvPr/>
          </p:nvSpPr>
          <p:spPr bwMode="auto">
            <a:xfrm>
              <a:off x="1106" y="1656"/>
              <a:ext cx="979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Clearing Request</a:t>
              </a:r>
            </a:p>
          </p:txBody>
        </p:sp>
        <p:sp>
          <p:nvSpPr>
            <p:cNvPr id="24601" name="Line 25"/>
            <p:cNvSpPr>
              <a:spLocks noChangeShapeType="1"/>
            </p:cNvSpPr>
            <p:nvPr/>
          </p:nvSpPr>
          <p:spPr bwMode="auto">
            <a:xfrm flipH="1" flipV="1">
              <a:off x="3200" y="1548"/>
              <a:ext cx="312" cy="4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02" name="Freeform 26"/>
            <p:cNvSpPr>
              <a:spLocks/>
            </p:cNvSpPr>
            <p:nvPr/>
          </p:nvSpPr>
          <p:spPr bwMode="auto">
            <a:xfrm>
              <a:off x="3188" y="1530"/>
              <a:ext cx="32" cy="34"/>
            </a:xfrm>
            <a:custGeom>
              <a:avLst/>
              <a:gdLst>
                <a:gd name="T0" fmla="*/ 5 w 32"/>
                <a:gd name="T1" fmla="*/ 33 h 34"/>
                <a:gd name="T2" fmla="*/ 0 w 32"/>
                <a:gd name="T3" fmla="*/ 0 h 34"/>
                <a:gd name="T4" fmla="*/ 31 w 32"/>
                <a:gd name="T5" fmla="*/ 15 h 34"/>
                <a:gd name="T6" fmla="*/ 5 w 32"/>
                <a:gd name="T7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4">
                  <a:moveTo>
                    <a:pt x="5" y="33"/>
                  </a:moveTo>
                  <a:lnTo>
                    <a:pt x="0" y="0"/>
                  </a:lnTo>
                  <a:lnTo>
                    <a:pt x="31" y="15"/>
                  </a:lnTo>
                  <a:lnTo>
                    <a:pt x="5" y="3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03" name="Freeform 27"/>
            <p:cNvSpPr>
              <a:spLocks/>
            </p:cNvSpPr>
            <p:nvPr/>
          </p:nvSpPr>
          <p:spPr bwMode="auto">
            <a:xfrm>
              <a:off x="3166" y="1713"/>
              <a:ext cx="363" cy="63"/>
            </a:xfrm>
            <a:custGeom>
              <a:avLst/>
              <a:gdLst>
                <a:gd name="T0" fmla="*/ 0 w 363"/>
                <a:gd name="T1" fmla="*/ 0 h 63"/>
                <a:gd name="T2" fmla="*/ 0 w 363"/>
                <a:gd name="T3" fmla="*/ 62 h 63"/>
                <a:gd name="T4" fmla="*/ 362 w 363"/>
                <a:gd name="T5" fmla="*/ 62 h 63"/>
                <a:gd name="T6" fmla="*/ 362 w 363"/>
                <a:gd name="T7" fmla="*/ 0 h 63"/>
                <a:gd name="T8" fmla="*/ 0 w 36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63">
                  <a:moveTo>
                    <a:pt x="0" y="0"/>
                  </a:moveTo>
                  <a:lnTo>
                    <a:pt x="0" y="62"/>
                  </a:lnTo>
                  <a:lnTo>
                    <a:pt x="362" y="62"/>
                  </a:lnTo>
                  <a:lnTo>
                    <a:pt x="36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04" name="Rectangle 28"/>
            <p:cNvSpPr>
              <a:spLocks noChangeArrowheads="1"/>
            </p:cNvSpPr>
            <p:nvPr/>
          </p:nvSpPr>
          <p:spPr bwMode="auto">
            <a:xfrm>
              <a:off x="2960" y="1656"/>
              <a:ext cx="979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Clearing Request</a:t>
              </a:r>
            </a:p>
          </p:txBody>
        </p:sp>
        <p:sp>
          <p:nvSpPr>
            <p:cNvPr id="24605" name="Line 29"/>
            <p:cNvSpPr>
              <a:spLocks noChangeShapeType="1"/>
            </p:cNvSpPr>
            <p:nvPr/>
          </p:nvSpPr>
          <p:spPr bwMode="auto">
            <a:xfrm>
              <a:off x="1586" y="2377"/>
              <a:ext cx="0" cy="7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06" name="Freeform 30"/>
            <p:cNvSpPr>
              <a:spLocks/>
            </p:cNvSpPr>
            <p:nvPr/>
          </p:nvSpPr>
          <p:spPr bwMode="auto">
            <a:xfrm>
              <a:off x="1569" y="3136"/>
              <a:ext cx="34" cy="32"/>
            </a:xfrm>
            <a:custGeom>
              <a:avLst/>
              <a:gdLst>
                <a:gd name="T0" fmla="*/ 0 w 34"/>
                <a:gd name="T1" fmla="*/ 0 h 32"/>
                <a:gd name="T2" fmla="*/ 16 w 34"/>
                <a:gd name="T3" fmla="*/ 31 h 32"/>
                <a:gd name="T4" fmla="*/ 33 w 34"/>
                <a:gd name="T5" fmla="*/ 0 h 32"/>
                <a:gd name="T6" fmla="*/ 0 w 34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2">
                  <a:moveTo>
                    <a:pt x="0" y="0"/>
                  </a:moveTo>
                  <a:lnTo>
                    <a:pt x="16" y="31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07" name="Rectangle 31"/>
            <p:cNvSpPr>
              <a:spLocks noChangeArrowheads="1"/>
            </p:cNvSpPr>
            <p:nvPr/>
          </p:nvSpPr>
          <p:spPr bwMode="auto">
            <a:xfrm>
              <a:off x="1184" y="2705"/>
              <a:ext cx="375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Debit</a:t>
              </a:r>
            </a:p>
          </p:txBody>
        </p:sp>
        <p:sp>
          <p:nvSpPr>
            <p:cNvPr id="24608" name="Line 32"/>
            <p:cNvSpPr>
              <a:spLocks noChangeShapeType="1"/>
            </p:cNvSpPr>
            <p:nvPr/>
          </p:nvSpPr>
          <p:spPr bwMode="auto">
            <a:xfrm flipV="1">
              <a:off x="3508" y="2385"/>
              <a:ext cx="0" cy="7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09" name="Freeform 33"/>
            <p:cNvSpPr>
              <a:spLocks/>
            </p:cNvSpPr>
            <p:nvPr/>
          </p:nvSpPr>
          <p:spPr bwMode="auto">
            <a:xfrm>
              <a:off x="3491" y="2362"/>
              <a:ext cx="34" cy="31"/>
            </a:xfrm>
            <a:custGeom>
              <a:avLst/>
              <a:gdLst>
                <a:gd name="T0" fmla="*/ 0 w 34"/>
                <a:gd name="T1" fmla="*/ 30 h 31"/>
                <a:gd name="T2" fmla="*/ 16 w 34"/>
                <a:gd name="T3" fmla="*/ 0 h 31"/>
                <a:gd name="T4" fmla="*/ 33 w 34"/>
                <a:gd name="T5" fmla="*/ 30 h 31"/>
                <a:gd name="T6" fmla="*/ 0 w 34"/>
                <a:gd name="T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1">
                  <a:moveTo>
                    <a:pt x="0" y="30"/>
                  </a:moveTo>
                  <a:lnTo>
                    <a:pt x="16" y="0"/>
                  </a:lnTo>
                  <a:lnTo>
                    <a:pt x="33" y="30"/>
                  </a:lnTo>
                  <a:lnTo>
                    <a:pt x="0" y="3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10" name="Rectangle 34"/>
            <p:cNvSpPr>
              <a:spLocks noChangeArrowheads="1"/>
            </p:cNvSpPr>
            <p:nvPr/>
          </p:nvSpPr>
          <p:spPr bwMode="auto">
            <a:xfrm>
              <a:off x="3062" y="2705"/>
              <a:ext cx="456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Collect</a:t>
              </a:r>
            </a:p>
          </p:txBody>
        </p:sp>
        <p:sp>
          <p:nvSpPr>
            <p:cNvPr id="24611" name="Freeform 35"/>
            <p:cNvSpPr>
              <a:spLocks/>
            </p:cNvSpPr>
            <p:nvPr/>
          </p:nvSpPr>
          <p:spPr bwMode="auto">
            <a:xfrm>
              <a:off x="2011" y="1782"/>
              <a:ext cx="1035" cy="713"/>
            </a:xfrm>
            <a:custGeom>
              <a:avLst/>
              <a:gdLst>
                <a:gd name="T0" fmla="*/ 167 w 1035"/>
                <a:gd name="T1" fmla="*/ 564 h 713"/>
                <a:gd name="T2" fmla="*/ 203 w 1035"/>
                <a:gd name="T3" fmla="*/ 624 h 713"/>
                <a:gd name="T4" fmla="*/ 249 w 1035"/>
                <a:gd name="T5" fmla="*/ 670 h 713"/>
                <a:gd name="T6" fmla="*/ 301 w 1035"/>
                <a:gd name="T7" fmla="*/ 700 h 713"/>
                <a:gd name="T8" fmla="*/ 359 w 1035"/>
                <a:gd name="T9" fmla="*/ 712 h 713"/>
                <a:gd name="T10" fmla="*/ 415 w 1035"/>
                <a:gd name="T11" fmla="*/ 704 h 713"/>
                <a:gd name="T12" fmla="*/ 468 w 1035"/>
                <a:gd name="T13" fmla="*/ 677 h 713"/>
                <a:gd name="T14" fmla="*/ 516 w 1035"/>
                <a:gd name="T15" fmla="*/ 635 h 713"/>
                <a:gd name="T16" fmla="*/ 564 w 1035"/>
                <a:gd name="T17" fmla="*/ 677 h 713"/>
                <a:gd name="T18" fmla="*/ 618 w 1035"/>
                <a:gd name="T19" fmla="*/ 704 h 713"/>
                <a:gd name="T20" fmla="*/ 674 w 1035"/>
                <a:gd name="T21" fmla="*/ 712 h 713"/>
                <a:gd name="T22" fmla="*/ 730 w 1035"/>
                <a:gd name="T23" fmla="*/ 700 h 713"/>
                <a:gd name="T24" fmla="*/ 783 w 1035"/>
                <a:gd name="T25" fmla="*/ 670 h 713"/>
                <a:gd name="T26" fmla="*/ 830 w 1035"/>
                <a:gd name="T27" fmla="*/ 624 h 713"/>
                <a:gd name="T28" fmla="*/ 867 w 1035"/>
                <a:gd name="T29" fmla="*/ 564 h 713"/>
                <a:gd name="T30" fmla="*/ 901 w 1035"/>
                <a:gd name="T31" fmla="*/ 534 h 713"/>
                <a:gd name="T32" fmla="*/ 942 w 1035"/>
                <a:gd name="T33" fmla="*/ 529 h 713"/>
                <a:gd name="T34" fmla="*/ 979 w 1035"/>
                <a:gd name="T35" fmla="*/ 505 h 713"/>
                <a:gd name="T36" fmla="*/ 1008 w 1035"/>
                <a:gd name="T37" fmla="*/ 465 h 713"/>
                <a:gd name="T38" fmla="*/ 1026 w 1035"/>
                <a:gd name="T39" fmla="*/ 415 h 713"/>
                <a:gd name="T40" fmla="*/ 1034 w 1035"/>
                <a:gd name="T41" fmla="*/ 355 h 713"/>
                <a:gd name="T42" fmla="*/ 1026 w 1035"/>
                <a:gd name="T43" fmla="*/ 297 h 713"/>
                <a:gd name="T44" fmla="*/ 1008 w 1035"/>
                <a:gd name="T45" fmla="*/ 247 h 713"/>
                <a:gd name="T46" fmla="*/ 979 w 1035"/>
                <a:gd name="T47" fmla="*/ 206 h 713"/>
                <a:gd name="T48" fmla="*/ 942 w 1035"/>
                <a:gd name="T49" fmla="*/ 183 h 713"/>
                <a:gd name="T50" fmla="*/ 901 w 1035"/>
                <a:gd name="T51" fmla="*/ 177 h 713"/>
                <a:gd name="T52" fmla="*/ 867 w 1035"/>
                <a:gd name="T53" fmla="*/ 148 h 713"/>
                <a:gd name="T54" fmla="*/ 830 w 1035"/>
                <a:gd name="T55" fmla="*/ 88 h 713"/>
                <a:gd name="T56" fmla="*/ 783 w 1035"/>
                <a:gd name="T57" fmla="*/ 41 h 713"/>
                <a:gd name="T58" fmla="*/ 730 w 1035"/>
                <a:gd name="T59" fmla="*/ 11 h 713"/>
                <a:gd name="T60" fmla="*/ 674 w 1035"/>
                <a:gd name="T61" fmla="*/ 0 h 713"/>
                <a:gd name="T62" fmla="*/ 618 w 1035"/>
                <a:gd name="T63" fmla="*/ 7 h 713"/>
                <a:gd name="T64" fmla="*/ 564 w 1035"/>
                <a:gd name="T65" fmla="*/ 34 h 713"/>
                <a:gd name="T66" fmla="*/ 516 w 1035"/>
                <a:gd name="T67" fmla="*/ 77 h 713"/>
                <a:gd name="T68" fmla="*/ 468 w 1035"/>
                <a:gd name="T69" fmla="*/ 34 h 713"/>
                <a:gd name="T70" fmla="*/ 415 w 1035"/>
                <a:gd name="T71" fmla="*/ 7 h 713"/>
                <a:gd name="T72" fmla="*/ 359 w 1035"/>
                <a:gd name="T73" fmla="*/ 0 h 713"/>
                <a:gd name="T74" fmla="*/ 301 w 1035"/>
                <a:gd name="T75" fmla="*/ 11 h 713"/>
                <a:gd name="T76" fmla="*/ 249 w 1035"/>
                <a:gd name="T77" fmla="*/ 41 h 713"/>
                <a:gd name="T78" fmla="*/ 203 w 1035"/>
                <a:gd name="T79" fmla="*/ 88 h 713"/>
                <a:gd name="T80" fmla="*/ 167 w 1035"/>
                <a:gd name="T81" fmla="*/ 148 h 713"/>
                <a:gd name="T82" fmla="*/ 132 w 1035"/>
                <a:gd name="T83" fmla="*/ 177 h 713"/>
                <a:gd name="T84" fmla="*/ 92 w 1035"/>
                <a:gd name="T85" fmla="*/ 183 h 713"/>
                <a:gd name="T86" fmla="*/ 54 w 1035"/>
                <a:gd name="T87" fmla="*/ 206 h 713"/>
                <a:gd name="T88" fmla="*/ 25 w 1035"/>
                <a:gd name="T89" fmla="*/ 247 h 713"/>
                <a:gd name="T90" fmla="*/ 6 w 1035"/>
                <a:gd name="T91" fmla="*/ 297 h 713"/>
                <a:gd name="T92" fmla="*/ 0 w 1035"/>
                <a:gd name="T93" fmla="*/ 355 h 713"/>
                <a:gd name="T94" fmla="*/ 6 w 1035"/>
                <a:gd name="T95" fmla="*/ 415 h 713"/>
                <a:gd name="T96" fmla="*/ 25 w 1035"/>
                <a:gd name="T97" fmla="*/ 465 h 713"/>
                <a:gd name="T98" fmla="*/ 54 w 1035"/>
                <a:gd name="T99" fmla="*/ 505 h 713"/>
                <a:gd name="T100" fmla="*/ 92 w 1035"/>
                <a:gd name="T101" fmla="*/ 529 h 713"/>
                <a:gd name="T102" fmla="*/ 132 w 1035"/>
                <a:gd name="T103" fmla="*/ 534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5" h="713">
                  <a:moveTo>
                    <a:pt x="151" y="529"/>
                  </a:moveTo>
                  <a:lnTo>
                    <a:pt x="167" y="564"/>
                  </a:lnTo>
                  <a:lnTo>
                    <a:pt x="185" y="594"/>
                  </a:lnTo>
                  <a:lnTo>
                    <a:pt x="203" y="624"/>
                  </a:lnTo>
                  <a:lnTo>
                    <a:pt x="226" y="650"/>
                  </a:lnTo>
                  <a:lnTo>
                    <a:pt x="249" y="670"/>
                  </a:lnTo>
                  <a:lnTo>
                    <a:pt x="277" y="689"/>
                  </a:lnTo>
                  <a:lnTo>
                    <a:pt x="301" y="700"/>
                  </a:lnTo>
                  <a:lnTo>
                    <a:pt x="331" y="708"/>
                  </a:lnTo>
                  <a:lnTo>
                    <a:pt x="359" y="712"/>
                  </a:lnTo>
                  <a:lnTo>
                    <a:pt x="388" y="711"/>
                  </a:lnTo>
                  <a:lnTo>
                    <a:pt x="415" y="704"/>
                  </a:lnTo>
                  <a:lnTo>
                    <a:pt x="443" y="692"/>
                  </a:lnTo>
                  <a:lnTo>
                    <a:pt x="468" y="677"/>
                  </a:lnTo>
                  <a:lnTo>
                    <a:pt x="494" y="657"/>
                  </a:lnTo>
                  <a:lnTo>
                    <a:pt x="516" y="635"/>
                  </a:lnTo>
                  <a:lnTo>
                    <a:pt x="539" y="657"/>
                  </a:lnTo>
                  <a:lnTo>
                    <a:pt x="564" y="677"/>
                  </a:lnTo>
                  <a:lnTo>
                    <a:pt x="590" y="692"/>
                  </a:lnTo>
                  <a:lnTo>
                    <a:pt x="618" y="704"/>
                  </a:lnTo>
                  <a:lnTo>
                    <a:pt x="645" y="711"/>
                  </a:lnTo>
                  <a:lnTo>
                    <a:pt x="674" y="712"/>
                  </a:lnTo>
                  <a:lnTo>
                    <a:pt x="701" y="708"/>
                  </a:lnTo>
                  <a:lnTo>
                    <a:pt x="730" y="700"/>
                  </a:lnTo>
                  <a:lnTo>
                    <a:pt x="757" y="689"/>
                  </a:lnTo>
                  <a:lnTo>
                    <a:pt x="783" y="670"/>
                  </a:lnTo>
                  <a:lnTo>
                    <a:pt x="807" y="650"/>
                  </a:lnTo>
                  <a:lnTo>
                    <a:pt x="830" y="624"/>
                  </a:lnTo>
                  <a:lnTo>
                    <a:pt x="849" y="594"/>
                  </a:lnTo>
                  <a:lnTo>
                    <a:pt x="867" y="564"/>
                  </a:lnTo>
                  <a:lnTo>
                    <a:pt x="882" y="529"/>
                  </a:lnTo>
                  <a:lnTo>
                    <a:pt x="901" y="534"/>
                  </a:lnTo>
                  <a:lnTo>
                    <a:pt x="922" y="534"/>
                  </a:lnTo>
                  <a:lnTo>
                    <a:pt x="942" y="529"/>
                  </a:lnTo>
                  <a:lnTo>
                    <a:pt x="961" y="519"/>
                  </a:lnTo>
                  <a:lnTo>
                    <a:pt x="979" y="505"/>
                  </a:lnTo>
                  <a:lnTo>
                    <a:pt x="995" y="487"/>
                  </a:lnTo>
                  <a:lnTo>
                    <a:pt x="1008" y="465"/>
                  </a:lnTo>
                  <a:lnTo>
                    <a:pt x="1019" y="441"/>
                  </a:lnTo>
                  <a:lnTo>
                    <a:pt x="1026" y="415"/>
                  </a:lnTo>
                  <a:lnTo>
                    <a:pt x="1031" y="385"/>
                  </a:lnTo>
                  <a:lnTo>
                    <a:pt x="1034" y="355"/>
                  </a:lnTo>
                  <a:lnTo>
                    <a:pt x="1031" y="326"/>
                  </a:lnTo>
                  <a:lnTo>
                    <a:pt x="1026" y="297"/>
                  </a:lnTo>
                  <a:lnTo>
                    <a:pt x="1019" y="271"/>
                  </a:lnTo>
                  <a:lnTo>
                    <a:pt x="1008" y="247"/>
                  </a:lnTo>
                  <a:lnTo>
                    <a:pt x="995" y="225"/>
                  </a:lnTo>
                  <a:lnTo>
                    <a:pt x="979" y="206"/>
                  </a:lnTo>
                  <a:lnTo>
                    <a:pt x="961" y="192"/>
                  </a:lnTo>
                  <a:lnTo>
                    <a:pt x="942" y="183"/>
                  </a:lnTo>
                  <a:lnTo>
                    <a:pt x="922" y="177"/>
                  </a:lnTo>
                  <a:lnTo>
                    <a:pt x="901" y="177"/>
                  </a:lnTo>
                  <a:lnTo>
                    <a:pt x="882" y="183"/>
                  </a:lnTo>
                  <a:lnTo>
                    <a:pt x="867" y="148"/>
                  </a:lnTo>
                  <a:lnTo>
                    <a:pt x="849" y="116"/>
                  </a:lnTo>
                  <a:lnTo>
                    <a:pt x="830" y="88"/>
                  </a:lnTo>
                  <a:lnTo>
                    <a:pt x="807" y="62"/>
                  </a:lnTo>
                  <a:lnTo>
                    <a:pt x="783" y="41"/>
                  </a:lnTo>
                  <a:lnTo>
                    <a:pt x="757" y="23"/>
                  </a:lnTo>
                  <a:lnTo>
                    <a:pt x="730" y="11"/>
                  </a:lnTo>
                  <a:lnTo>
                    <a:pt x="701" y="2"/>
                  </a:lnTo>
                  <a:lnTo>
                    <a:pt x="674" y="0"/>
                  </a:lnTo>
                  <a:lnTo>
                    <a:pt x="645" y="1"/>
                  </a:lnTo>
                  <a:lnTo>
                    <a:pt x="618" y="7"/>
                  </a:lnTo>
                  <a:lnTo>
                    <a:pt x="590" y="19"/>
                  </a:lnTo>
                  <a:lnTo>
                    <a:pt x="564" y="34"/>
                  </a:lnTo>
                  <a:lnTo>
                    <a:pt x="539" y="55"/>
                  </a:lnTo>
                  <a:lnTo>
                    <a:pt x="516" y="77"/>
                  </a:lnTo>
                  <a:lnTo>
                    <a:pt x="494" y="55"/>
                  </a:lnTo>
                  <a:lnTo>
                    <a:pt x="468" y="34"/>
                  </a:lnTo>
                  <a:lnTo>
                    <a:pt x="443" y="19"/>
                  </a:lnTo>
                  <a:lnTo>
                    <a:pt x="415" y="7"/>
                  </a:lnTo>
                  <a:lnTo>
                    <a:pt x="388" y="1"/>
                  </a:lnTo>
                  <a:lnTo>
                    <a:pt x="359" y="0"/>
                  </a:lnTo>
                  <a:lnTo>
                    <a:pt x="331" y="2"/>
                  </a:lnTo>
                  <a:lnTo>
                    <a:pt x="301" y="11"/>
                  </a:lnTo>
                  <a:lnTo>
                    <a:pt x="277" y="23"/>
                  </a:lnTo>
                  <a:lnTo>
                    <a:pt x="249" y="41"/>
                  </a:lnTo>
                  <a:lnTo>
                    <a:pt x="226" y="62"/>
                  </a:lnTo>
                  <a:lnTo>
                    <a:pt x="203" y="88"/>
                  </a:lnTo>
                  <a:lnTo>
                    <a:pt x="185" y="116"/>
                  </a:lnTo>
                  <a:lnTo>
                    <a:pt x="167" y="148"/>
                  </a:lnTo>
                  <a:lnTo>
                    <a:pt x="151" y="183"/>
                  </a:lnTo>
                  <a:lnTo>
                    <a:pt x="132" y="177"/>
                  </a:lnTo>
                  <a:lnTo>
                    <a:pt x="111" y="177"/>
                  </a:lnTo>
                  <a:lnTo>
                    <a:pt x="92" y="183"/>
                  </a:lnTo>
                  <a:lnTo>
                    <a:pt x="73" y="192"/>
                  </a:lnTo>
                  <a:lnTo>
                    <a:pt x="54" y="206"/>
                  </a:lnTo>
                  <a:lnTo>
                    <a:pt x="37" y="225"/>
                  </a:lnTo>
                  <a:lnTo>
                    <a:pt x="25" y="247"/>
                  </a:lnTo>
                  <a:lnTo>
                    <a:pt x="14" y="271"/>
                  </a:lnTo>
                  <a:lnTo>
                    <a:pt x="6" y="297"/>
                  </a:lnTo>
                  <a:lnTo>
                    <a:pt x="0" y="326"/>
                  </a:lnTo>
                  <a:lnTo>
                    <a:pt x="0" y="355"/>
                  </a:lnTo>
                  <a:lnTo>
                    <a:pt x="0" y="385"/>
                  </a:lnTo>
                  <a:lnTo>
                    <a:pt x="6" y="415"/>
                  </a:lnTo>
                  <a:lnTo>
                    <a:pt x="14" y="441"/>
                  </a:lnTo>
                  <a:lnTo>
                    <a:pt x="25" y="465"/>
                  </a:lnTo>
                  <a:lnTo>
                    <a:pt x="37" y="487"/>
                  </a:lnTo>
                  <a:lnTo>
                    <a:pt x="54" y="505"/>
                  </a:lnTo>
                  <a:lnTo>
                    <a:pt x="73" y="519"/>
                  </a:lnTo>
                  <a:lnTo>
                    <a:pt x="92" y="529"/>
                  </a:lnTo>
                  <a:lnTo>
                    <a:pt x="111" y="534"/>
                  </a:lnTo>
                  <a:lnTo>
                    <a:pt x="132" y="534"/>
                  </a:lnTo>
                  <a:lnTo>
                    <a:pt x="151" y="529"/>
                  </a:lnTo>
                </a:path>
              </a:pathLst>
            </a:custGeom>
            <a:solidFill>
              <a:srgbClr val="FFCCCC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12" name="Rectangle 36"/>
            <p:cNvSpPr>
              <a:spLocks noChangeArrowheads="1"/>
            </p:cNvSpPr>
            <p:nvPr/>
          </p:nvSpPr>
          <p:spPr bwMode="auto">
            <a:xfrm>
              <a:off x="2064" y="1872"/>
              <a:ext cx="960" cy="5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pPr algn="ctr"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Inter-bank Clearing/</a:t>
              </a:r>
            </a:p>
            <a:p>
              <a:pPr algn="ctr"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Settlement Network</a:t>
              </a:r>
            </a:p>
          </p:txBody>
        </p:sp>
        <p:sp>
          <p:nvSpPr>
            <p:cNvPr id="24613" name="Freeform 37"/>
            <p:cNvSpPr>
              <a:spLocks/>
            </p:cNvSpPr>
            <p:nvPr/>
          </p:nvSpPr>
          <p:spPr bwMode="auto">
            <a:xfrm>
              <a:off x="3743" y="1353"/>
              <a:ext cx="459" cy="2017"/>
            </a:xfrm>
            <a:custGeom>
              <a:avLst/>
              <a:gdLst>
                <a:gd name="T0" fmla="*/ 0 w 459"/>
                <a:gd name="T1" fmla="*/ 0 h 2017"/>
                <a:gd name="T2" fmla="*/ 458 w 459"/>
                <a:gd name="T3" fmla="*/ 0 h 2017"/>
                <a:gd name="T4" fmla="*/ 458 w 459"/>
                <a:gd name="T5" fmla="*/ 2016 h 2017"/>
                <a:gd name="T6" fmla="*/ 85 w 459"/>
                <a:gd name="T7" fmla="*/ 2016 h 2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9" h="2017">
                  <a:moveTo>
                    <a:pt x="0" y="0"/>
                  </a:moveTo>
                  <a:lnTo>
                    <a:pt x="458" y="0"/>
                  </a:lnTo>
                  <a:lnTo>
                    <a:pt x="458" y="2016"/>
                  </a:lnTo>
                  <a:lnTo>
                    <a:pt x="85" y="2016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stealth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14" name="Freeform 38"/>
            <p:cNvSpPr>
              <a:spLocks/>
            </p:cNvSpPr>
            <p:nvPr/>
          </p:nvSpPr>
          <p:spPr bwMode="auto">
            <a:xfrm>
              <a:off x="3721" y="1342"/>
              <a:ext cx="26" cy="24"/>
            </a:xfrm>
            <a:custGeom>
              <a:avLst/>
              <a:gdLst>
                <a:gd name="T0" fmla="*/ 25 w 26"/>
                <a:gd name="T1" fmla="*/ 0 h 24"/>
                <a:gd name="T2" fmla="*/ 0 w 26"/>
                <a:gd name="T3" fmla="*/ 11 h 24"/>
                <a:gd name="T4" fmla="*/ 25 w 26"/>
                <a:gd name="T5" fmla="*/ 23 h 24"/>
                <a:gd name="T6" fmla="*/ 25 w 26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4">
                  <a:moveTo>
                    <a:pt x="25" y="0"/>
                  </a:moveTo>
                  <a:lnTo>
                    <a:pt x="0" y="11"/>
                  </a:lnTo>
                  <a:lnTo>
                    <a:pt x="25" y="23"/>
                  </a:lnTo>
                  <a:lnTo>
                    <a:pt x="2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15" name="Rectangle 39"/>
            <p:cNvSpPr>
              <a:spLocks noChangeArrowheads="1"/>
            </p:cNvSpPr>
            <p:nvPr/>
          </p:nvSpPr>
          <p:spPr bwMode="auto">
            <a:xfrm rot="16200000">
              <a:off x="4031" y="1614"/>
              <a:ext cx="768" cy="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Authorization</a:t>
              </a:r>
            </a:p>
            <a:p>
              <a:pPr algn="ctr"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Request</a:t>
              </a:r>
            </a:p>
          </p:txBody>
        </p:sp>
        <p:sp>
          <p:nvSpPr>
            <p:cNvPr id="24616" name="Freeform 40"/>
            <p:cNvSpPr>
              <a:spLocks/>
            </p:cNvSpPr>
            <p:nvPr/>
          </p:nvSpPr>
          <p:spPr bwMode="auto">
            <a:xfrm>
              <a:off x="3721" y="1353"/>
              <a:ext cx="298" cy="1990"/>
            </a:xfrm>
            <a:custGeom>
              <a:avLst/>
              <a:gdLst>
                <a:gd name="T0" fmla="*/ 0 w 298"/>
                <a:gd name="T1" fmla="*/ 0 h 1990"/>
                <a:gd name="T2" fmla="*/ 36 w 298"/>
                <a:gd name="T3" fmla="*/ 73 h 1990"/>
                <a:gd name="T4" fmla="*/ 72 w 298"/>
                <a:gd name="T5" fmla="*/ 147 h 1990"/>
                <a:gd name="T6" fmla="*/ 105 w 298"/>
                <a:gd name="T7" fmla="*/ 220 h 1990"/>
                <a:gd name="T8" fmla="*/ 135 w 298"/>
                <a:gd name="T9" fmla="*/ 294 h 1990"/>
                <a:gd name="T10" fmla="*/ 162 w 298"/>
                <a:gd name="T11" fmla="*/ 368 h 1990"/>
                <a:gd name="T12" fmla="*/ 187 w 298"/>
                <a:gd name="T13" fmla="*/ 442 h 1990"/>
                <a:gd name="T14" fmla="*/ 208 w 298"/>
                <a:gd name="T15" fmla="*/ 515 h 1990"/>
                <a:gd name="T16" fmla="*/ 228 w 298"/>
                <a:gd name="T17" fmla="*/ 590 h 1990"/>
                <a:gd name="T18" fmla="*/ 245 w 298"/>
                <a:gd name="T19" fmla="*/ 662 h 1990"/>
                <a:gd name="T20" fmla="*/ 261 w 298"/>
                <a:gd name="T21" fmla="*/ 736 h 1990"/>
                <a:gd name="T22" fmla="*/ 273 w 298"/>
                <a:gd name="T23" fmla="*/ 810 h 1990"/>
                <a:gd name="T24" fmla="*/ 283 w 298"/>
                <a:gd name="T25" fmla="*/ 884 h 1990"/>
                <a:gd name="T26" fmla="*/ 290 w 298"/>
                <a:gd name="T27" fmla="*/ 957 h 1990"/>
                <a:gd name="T28" fmla="*/ 294 w 298"/>
                <a:gd name="T29" fmla="*/ 1032 h 1990"/>
                <a:gd name="T30" fmla="*/ 297 w 298"/>
                <a:gd name="T31" fmla="*/ 1105 h 1990"/>
                <a:gd name="T32" fmla="*/ 294 w 298"/>
                <a:gd name="T33" fmla="*/ 1178 h 1990"/>
                <a:gd name="T34" fmla="*/ 292 w 298"/>
                <a:gd name="T35" fmla="*/ 1252 h 1990"/>
                <a:gd name="T36" fmla="*/ 286 w 298"/>
                <a:gd name="T37" fmla="*/ 1326 h 1990"/>
                <a:gd name="T38" fmla="*/ 278 w 298"/>
                <a:gd name="T39" fmla="*/ 1399 h 1990"/>
                <a:gd name="T40" fmla="*/ 266 w 298"/>
                <a:gd name="T41" fmla="*/ 1474 h 1990"/>
                <a:gd name="T42" fmla="*/ 253 w 298"/>
                <a:gd name="T43" fmla="*/ 1547 h 1990"/>
                <a:gd name="T44" fmla="*/ 236 w 298"/>
                <a:gd name="T45" fmla="*/ 1621 h 1990"/>
                <a:gd name="T46" fmla="*/ 218 w 298"/>
                <a:gd name="T47" fmla="*/ 1695 h 1990"/>
                <a:gd name="T48" fmla="*/ 196 w 298"/>
                <a:gd name="T49" fmla="*/ 1767 h 1990"/>
                <a:gd name="T50" fmla="*/ 172 w 298"/>
                <a:gd name="T51" fmla="*/ 1841 h 1990"/>
                <a:gd name="T52" fmla="*/ 144 w 298"/>
                <a:gd name="T53" fmla="*/ 1915 h 1990"/>
                <a:gd name="T54" fmla="*/ 117 w 298"/>
                <a:gd name="T55" fmla="*/ 1989 h 1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8" h="1990">
                  <a:moveTo>
                    <a:pt x="0" y="0"/>
                  </a:moveTo>
                  <a:lnTo>
                    <a:pt x="36" y="73"/>
                  </a:lnTo>
                  <a:lnTo>
                    <a:pt x="72" y="147"/>
                  </a:lnTo>
                  <a:lnTo>
                    <a:pt x="105" y="220"/>
                  </a:lnTo>
                  <a:lnTo>
                    <a:pt x="135" y="294"/>
                  </a:lnTo>
                  <a:lnTo>
                    <a:pt x="162" y="368"/>
                  </a:lnTo>
                  <a:lnTo>
                    <a:pt x="187" y="442"/>
                  </a:lnTo>
                  <a:lnTo>
                    <a:pt x="208" y="515"/>
                  </a:lnTo>
                  <a:lnTo>
                    <a:pt x="228" y="590"/>
                  </a:lnTo>
                  <a:lnTo>
                    <a:pt x="245" y="662"/>
                  </a:lnTo>
                  <a:lnTo>
                    <a:pt x="261" y="736"/>
                  </a:lnTo>
                  <a:lnTo>
                    <a:pt x="273" y="810"/>
                  </a:lnTo>
                  <a:lnTo>
                    <a:pt x="283" y="884"/>
                  </a:lnTo>
                  <a:lnTo>
                    <a:pt x="290" y="957"/>
                  </a:lnTo>
                  <a:lnTo>
                    <a:pt x="294" y="1032"/>
                  </a:lnTo>
                  <a:lnTo>
                    <a:pt x="297" y="1105"/>
                  </a:lnTo>
                  <a:lnTo>
                    <a:pt x="294" y="1178"/>
                  </a:lnTo>
                  <a:lnTo>
                    <a:pt x="292" y="1252"/>
                  </a:lnTo>
                  <a:lnTo>
                    <a:pt x="286" y="1326"/>
                  </a:lnTo>
                  <a:lnTo>
                    <a:pt x="278" y="1399"/>
                  </a:lnTo>
                  <a:lnTo>
                    <a:pt x="266" y="1474"/>
                  </a:lnTo>
                  <a:lnTo>
                    <a:pt x="253" y="1547"/>
                  </a:lnTo>
                  <a:lnTo>
                    <a:pt x="236" y="1621"/>
                  </a:lnTo>
                  <a:lnTo>
                    <a:pt x="218" y="1695"/>
                  </a:lnTo>
                  <a:lnTo>
                    <a:pt x="196" y="1767"/>
                  </a:lnTo>
                  <a:lnTo>
                    <a:pt x="172" y="1841"/>
                  </a:lnTo>
                  <a:lnTo>
                    <a:pt x="144" y="1915"/>
                  </a:lnTo>
                  <a:lnTo>
                    <a:pt x="117" y="1989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17" name="Freeform 41"/>
            <p:cNvSpPr>
              <a:spLocks/>
            </p:cNvSpPr>
            <p:nvPr/>
          </p:nvSpPr>
          <p:spPr bwMode="auto">
            <a:xfrm>
              <a:off x="3825" y="3334"/>
              <a:ext cx="31" cy="36"/>
            </a:xfrm>
            <a:custGeom>
              <a:avLst/>
              <a:gdLst>
                <a:gd name="T0" fmla="*/ 30 w 31"/>
                <a:gd name="T1" fmla="*/ 12 h 36"/>
                <a:gd name="T2" fmla="*/ 4 w 31"/>
                <a:gd name="T3" fmla="*/ 35 h 36"/>
                <a:gd name="T4" fmla="*/ 0 w 31"/>
                <a:gd name="T5" fmla="*/ 0 h 36"/>
                <a:gd name="T6" fmla="*/ 30 w 31"/>
                <a:gd name="T7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6">
                  <a:moveTo>
                    <a:pt x="30" y="12"/>
                  </a:moveTo>
                  <a:lnTo>
                    <a:pt x="4" y="35"/>
                  </a:lnTo>
                  <a:lnTo>
                    <a:pt x="0" y="0"/>
                  </a:lnTo>
                  <a:lnTo>
                    <a:pt x="30" y="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4618" name="Rectangle 42"/>
            <p:cNvSpPr>
              <a:spLocks noChangeArrowheads="1"/>
            </p:cNvSpPr>
            <p:nvPr/>
          </p:nvSpPr>
          <p:spPr bwMode="auto">
            <a:xfrm rot="16380000">
              <a:off x="3488" y="2650"/>
              <a:ext cx="768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>
                <a:defRPr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cs typeface="+mn-cs"/>
                </a:rPr>
                <a:t>Authorization</a:t>
              </a:r>
            </a:p>
          </p:txBody>
        </p:sp>
      </p:grpSp>
    </p:spTree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5C4995-0650-A24A-BF88-1E2224FD9C70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Percentage of Bank Card Transactions in the Volume of Scriptural Transactions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2057400"/>
            <a:ext cx="6197600" cy="420813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C252E-C98A-6548-8B48-DC02ADCABF43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Percentage of Bank Card Transactions in the Value of Scriptural Transactions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890534"/>
            <a:ext cx="6324600" cy="429436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of Payment Instruments by Non-Banks in the U.S. By Value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0B3C8-5C3D-3740-8C5D-62766BB2873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704058"/>
            <a:ext cx="6731000" cy="458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71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12163-0AE3-A04C-84D5-118E603D2C06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Emerging Payment Types - Dematerialized Monies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Electronic money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fiduciary money stored in electronic forms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Virtual money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fiduciary money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token (</a:t>
            </a:r>
            <a:r>
              <a:rPr lang="en-US" dirty="0" smtClean="0"/>
              <a:t>jeton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QQ coins (</a:t>
            </a:r>
            <a:r>
              <a:rPr lang="en-US" dirty="0" smtClean="0"/>
              <a:t>Tencent</a:t>
            </a:r>
            <a:r>
              <a:rPr lang="en-US" dirty="0" smtClean="0"/>
              <a:t>) or Facebook Credits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  <a:defRPr/>
            </a:pPr>
            <a:r>
              <a:rPr lang="en-US" dirty="0" smtClean="0">
                <a:cs typeface="+mn-cs"/>
              </a:rPr>
              <a:t>Digital Money (</a:t>
            </a:r>
            <a:r>
              <a:rPr lang="en-US" dirty="0" smtClean="0">
                <a:cs typeface="+mn-cs"/>
              </a:rPr>
              <a:t>DigiCash</a:t>
            </a:r>
            <a:r>
              <a:rPr lang="en-US" dirty="0" smtClean="0">
                <a:cs typeface="+mn-cs"/>
              </a:rPr>
              <a:t>, Bitcoins)</a:t>
            </a:r>
            <a:endParaRPr lang="en-US" dirty="0">
              <a:cs typeface="+mn-cs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value stored in the form of algorithms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Minted by a client software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Private money (stock options and shares)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D39AC7-0186-DD47-9873-AFE0F5ED5B47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Outline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n-cs"/>
              </a:rPr>
              <a:t>Properties of money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Instruments of payment and their usage in some countries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Dematerialized monies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Purses and holders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Transactional properties of dematerialized currencies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The practice of dematerialized money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461E4-4EC0-F14E-A6B1-CFF2D23227EB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Electronic Purses and Electronic Jeton (token) Holders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n-cs"/>
              </a:rPr>
              <a:t>Electronic Money within physical support</a:t>
            </a:r>
          </a:p>
          <a:p>
            <a:pPr lvl="1">
              <a:defRPr/>
            </a:pPr>
            <a:r>
              <a:rPr lang="en-US" dirty="0" smtClean="0"/>
              <a:t>Electronic Purses (</a:t>
            </a:r>
            <a:r>
              <a:rPr lang="en-US" dirty="0" smtClean="0"/>
              <a:t>Mondex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smtClean="0"/>
              <a:t>Electronic Token (Jeton) Holders (Telephone Cards, transportation cards)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Virtual Money stored in software programs </a:t>
            </a:r>
          </a:p>
          <a:p>
            <a:pPr lvl="1">
              <a:defRPr/>
            </a:pPr>
            <a:r>
              <a:rPr lang="en-US" dirty="0" smtClean="0"/>
              <a:t>Cloud-based payment systems</a:t>
            </a:r>
          </a:p>
          <a:p>
            <a:pPr lvl="1">
              <a:defRPr/>
            </a:pPr>
            <a:r>
              <a:rPr lang="en-US" dirty="0" smtClean="0"/>
              <a:t>Virtual Purses (ExxonMobil’s </a:t>
            </a:r>
            <a:r>
              <a:rPr lang="en-US" dirty="0" smtClean="0"/>
              <a:t>SpeedPass</a:t>
            </a:r>
            <a:r>
              <a:rPr lang="en-US" dirty="0" smtClean="0"/>
              <a:t>, </a:t>
            </a:r>
            <a:r>
              <a:rPr lang="en-US" dirty="0" smtClean="0"/>
              <a:t>WebMoney</a:t>
            </a:r>
            <a:r>
              <a:rPr lang="en-US" dirty="0" smtClean="0"/>
              <a:t>) </a:t>
            </a:r>
          </a:p>
          <a:p>
            <a:pPr lvl="1">
              <a:defRPr/>
            </a:pPr>
            <a:r>
              <a:rPr lang="en-US" dirty="0" smtClean="0"/>
              <a:t>Virtual Jeton Holders (Millicent)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 Purses and Electronic </a:t>
            </a:r>
            <a:r>
              <a:rPr lang="en-GB" dirty="0" smtClean="0"/>
              <a:t>Jeton</a:t>
            </a:r>
            <a:r>
              <a:rPr lang="en-GB" dirty="0" smtClean="0"/>
              <a:t> Holders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758155"/>
              </p:ext>
            </p:extLst>
          </p:nvPr>
        </p:nvGraphicFramePr>
        <p:xfrm>
          <a:off x="685800" y="1981200"/>
          <a:ext cx="77724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5461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rgbClr val="FFFF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Characteristic</a:t>
                      </a:r>
                      <a:endParaRPr lang="en-GB" sz="1200" b="1" dirty="0">
                        <a:solidFill>
                          <a:srgbClr val="FFFF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rgbClr val="FFFF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Electronic Purse</a:t>
                      </a:r>
                      <a:endParaRPr lang="en-GB" sz="1200" b="1" dirty="0">
                        <a:solidFill>
                          <a:srgbClr val="FFFF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rgbClr val="FFFF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Electronic Jeton Holder</a:t>
                      </a:r>
                      <a:endParaRPr lang="en-GB" sz="1200" b="1" dirty="0">
                        <a:solidFill>
                          <a:srgbClr val="FFFF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610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Expression of purchasing power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Legal tender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Consumption unit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610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 of payment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Universal: can settle any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payment 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 a defined territory 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to transactions involving the issuer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610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Guarantor of purchasing power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Bank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Service provider 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610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Charging of value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By a bank or its agent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Unregulated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610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Circuit of financial services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tabLst>
                          <a:tab pos="180340" algn="l"/>
                          <a:tab pos="288290" algn="l"/>
                          <a:tab pos="396240" algn="l"/>
                        </a:tabLs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  <a:endParaRPr lang="en-GB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952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Digital Wallets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digital wallet is a software on a desktop, a mobile terminal or a network server</a:t>
            </a:r>
          </a:p>
          <a:p>
            <a:r>
              <a:rPr lang="en-GB" dirty="0" smtClean="0"/>
              <a:t>A mobile wallet is an app to store, access, manage and used identification and payment instruments in a secure way</a:t>
            </a:r>
          </a:p>
          <a:p>
            <a:r>
              <a:rPr lang="en-GB" dirty="0" smtClean="0"/>
              <a:t>A mobile wallet can be linked to an account on a server</a:t>
            </a:r>
          </a:p>
          <a:p>
            <a:r>
              <a:rPr lang="en-GB" dirty="0" smtClean="0"/>
              <a:t>Examples of mobile wallets: Google Wallet, </a:t>
            </a:r>
            <a:r>
              <a:rPr lang="en-GB" dirty="0" smtClean="0"/>
              <a:t>Softcard</a:t>
            </a:r>
            <a:r>
              <a:rPr lang="en-GB" dirty="0" smtClean="0"/>
              <a:t>, Apple Passbook, </a:t>
            </a:r>
            <a:r>
              <a:rPr lang="en-GB" dirty="0" smtClean="0"/>
              <a:t>GoPago</a:t>
            </a:r>
            <a:r>
              <a:rPr lang="en-GB" dirty="0" smtClean="0"/>
              <a:t>, </a:t>
            </a:r>
            <a:r>
              <a:rPr lang="en-GB" dirty="0" smtClean="0"/>
              <a:t>QuickTap</a:t>
            </a:r>
            <a:r>
              <a:rPr lang="en-GB" dirty="0" smtClean="0"/>
              <a:t>, </a:t>
            </a:r>
            <a:r>
              <a:rPr lang="en-GB" dirty="0" smtClean="0"/>
              <a:t>Osaifu-Keitai</a:t>
            </a:r>
            <a:r>
              <a:rPr lang="en-GB" dirty="0" smtClean="0"/>
              <a:t>, etc.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63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656054-6955-2342-B9BE-4D3FB4DAF4F8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Percentage of Electronic Purse Transactions in the Volume of Scriptural Transactions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-4753" b="9504"/>
          <a:stretch/>
        </p:blipFill>
        <p:spPr>
          <a:xfrm>
            <a:off x="1143000" y="1828800"/>
            <a:ext cx="6807200" cy="420896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8F676-45B6-1644-972A-D080E4F15EE8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Transactional Properties of Dematerialized Currencies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n-cs"/>
              </a:rPr>
              <a:t>Atomicity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Consistency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Isolation (no interference among transactions)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Durability (resilience to errors)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Anonymity (not always)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Non-traceability: anonymity + two payments by the same person cannot be linked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2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C1760-5C1C-9140-AA40-23560FF5A72F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6866" name="Freeform 2"/>
          <p:cNvSpPr>
            <a:spLocks/>
          </p:cNvSpPr>
          <p:nvPr/>
        </p:nvSpPr>
        <p:spPr bwMode="auto">
          <a:xfrm>
            <a:off x="2209800" y="1684338"/>
            <a:ext cx="4543425" cy="2584450"/>
          </a:xfrm>
          <a:custGeom>
            <a:avLst/>
            <a:gdLst>
              <a:gd name="T0" fmla="*/ 2861 w 2862"/>
              <a:gd name="T1" fmla="*/ 1187 h 1628"/>
              <a:gd name="T2" fmla="*/ 2827 w 2862"/>
              <a:gd name="T3" fmla="*/ 1075 h 1628"/>
              <a:gd name="T4" fmla="*/ 2787 w 2862"/>
              <a:gd name="T5" fmla="*/ 967 h 1628"/>
              <a:gd name="T6" fmla="*/ 2740 w 2862"/>
              <a:gd name="T7" fmla="*/ 860 h 1628"/>
              <a:gd name="T8" fmla="*/ 2684 w 2862"/>
              <a:gd name="T9" fmla="*/ 760 h 1628"/>
              <a:gd name="T10" fmla="*/ 2627 w 2862"/>
              <a:gd name="T11" fmla="*/ 662 h 1628"/>
              <a:gd name="T12" fmla="*/ 2563 w 2862"/>
              <a:gd name="T13" fmla="*/ 571 h 1628"/>
              <a:gd name="T14" fmla="*/ 2492 w 2862"/>
              <a:gd name="T15" fmla="*/ 485 h 1628"/>
              <a:gd name="T16" fmla="*/ 2417 w 2862"/>
              <a:gd name="T17" fmla="*/ 405 h 1628"/>
              <a:gd name="T18" fmla="*/ 2337 w 2862"/>
              <a:gd name="T19" fmla="*/ 331 h 1628"/>
              <a:gd name="T20" fmla="*/ 2253 w 2862"/>
              <a:gd name="T21" fmla="*/ 266 h 1628"/>
              <a:gd name="T22" fmla="*/ 2168 w 2862"/>
              <a:gd name="T23" fmla="*/ 204 h 1628"/>
              <a:gd name="T24" fmla="*/ 2076 w 2862"/>
              <a:gd name="T25" fmla="*/ 151 h 1628"/>
              <a:gd name="T26" fmla="*/ 1981 w 2862"/>
              <a:gd name="T27" fmla="*/ 107 h 1628"/>
              <a:gd name="T28" fmla="*/ 1886 w 2862"/>
              <a:gd name="T29" fmla="*/ 68 h 1628"/>
              <a:gd name="T30" fmla="*/ 1787 w 2862"/>
              <a:gd name="T31" fmla="*/ 39 h 1628"/>
              <a:gd name="T32" fmla="*/ 1687 w 2862"/>
              <a:gd name="T33" fmla="*/ 17 h 1628"/>
              <a:gd name="T34" fmla="*/ 1586 w 2862"/>
              <a:gd name="T35" fmla="*/ 5 h 1628"/>
              <a:gd name="T36" fmla="*/ 1485 w 2862"/>
              <a:gd name="T37" fmla="*/ 0 h 1628"/>
              <a:gd name="T38" fmla="*/ 1384 w 2862"/>
              <a:gd name="T39" fmla="*/ 3 h 1628"/>
              <a:gd name="T40" fmla="*/ 1282 w 2862"/>
              <a:gd name="T41" fmla="*/ 13 h 1628"/>
              <a:gd name="T42" fmla="*/ 1181 w 2862"/>
              <a:gd name="T43" fmla="*/ 33 h 1628"/>
              <a:gd name="T44" fmla="*/ 1083 w 2862"/>
              <a:gd name="T45" fmla="*/ 62 h 1628"/>
              <a:gd name="T46" fmla="*/ 984 w 2862"/>
              <a:gd name="T47" fmla="*/ 96 h 1628"/>
              <a:gd name="T48" fmla="*/ 890 w 2862"/>
              <a:gd name="T49" fmla="*/ 140 h 1628"/>
              <a:gd name="T50" fmla="*/ 797 w 2862"/>
              <a:gd name="T51" fmla="*/ 191 h 1628"/>
              <a:gd name="T52" fmla="*/ 709 w 2862"/>
              <a:gd name="T53" fmla="*/ 249 h 1628"/>
              <a:gd name="T54" fmla="*/ 624 w 2862"/>
              <a:gd name="T55" fmla="*/ 316 h 1628"/>
              <a:gd name="T56" fmla="*/ 543 w 2862"/>
              <a:gd name="T57" fmla="*/ 388 h 1628"/>
              <a:gd name="T58" fmla="*/ 467 w 2862"/>
              <a:gd name="T59" fmla="*/ 466 h 1628"/>
              <a:gd name="T60" fmla="*/ 393 w 2862"/>
              <a:gd name="T61" fmla="*/ 552 h 1628"/>
              <a:gd name="T62" fmla="*/ 325 w 2862"/>
              <a:gd name="T63" fmla="*/ 641 h 1628"/>
              <a:gd name="T64" fmla="*/ 265 w 2862"/>
              <a:gd name="T65" fmla="*/ 737 h 1628"/>
              <a:gd name="T66" fmla="*/ 210 w 2862"/>
              <a:gd name="T67" fmla="*/ 837 h 1628"/>
              <a:gd name="T68" fmla="*/ 159 w 2862"/>
              <a:gd name="T69" fmla="*/ 941 h 1628"/>
              <a:gd name="T70" fmla="*/ 117 w 2862"/>
              <a:gd name="T71" fmla="*/ 1049 h 1628"/>
              <a:gd name="T72" fmla="*/ 80 w 2862"/>
              <a:gd name="T73" fmla="*/ 1162 h 1628"/>
              <a:gd name="T74" fmla="*/ 50 w 2862"/>
              <a:gd name="T75" fmla="*/ 1276 h 1628"/>
              <a:gd name="T76" fmla="*/ 27 w 2862"/>
              <a:gd name="T77" fmla="*/ 1390 h 1628"/>
              <a:gd name="T78" fmla="*/ 8 w 2862"/>
              <a:gd name="T79" fmla="*/ 1508 h 1628"/>
              <a:gd name="T80" fmla="*/ 0 w 2862"/>
              <a:gd name="T81" fmla="*/ 1627 h 1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62" h="1628">
                <a:moveTo>
                  <a:pt x="2861" y="1187"/>
                </a:moveTo>
                <a:lnTo>
                  <a:pt x="2827" y="1075"/>
                </a:lnTo>
                <a:lnTo>
                  <a:pt x="2787" y="967"/>
                </a:lnTo>
                <a:lnTo>
                  <a:pt x="2740" y="860"/>
                </a:lnTo>
                <a:lnTo>
                  <a:pt x="2684" y="760"/>
                </a:lnTo>
                <a:lnTo>
                  <a:pt x="2627" y="662"/>
                </a:lnTo>
                <a:lnTo>
                  <a:pt x="2563" y="571"/>
                </a:lnTo>
                <a:lnTo>
                  <a:pt x="2492" y="485"/>
                </a:lnTo>
                <a:lnTo>
                  <a:pt x="2417" y="405"/>
                </a:lnTo>
                <a:lnTo>
                  <a:pt x="2337" y="331"/>
                </a:lnTo>
                <a:lnTo>
                  <a:pt x="2253" y="266"/>
                </a:lnTo>
                <a:lnTo>
                  <a:pt x="2168" y="204"/>
                </a:lnTo>
                <a:lnTo>
                  <a:pt x="2076" y="151"/>
                </a:lnTo>
                <a:lnTo>
                  <a:pt x="1981" y="107"/>
                </a:lnTo>
                <a:lnTo>
                  <a:pt x="1886" y="68"/>
                </a:lnTo>
                <a:lnTo>
                  <a:pt x="1787" y="39"/>
                </a:lnTo>
                <a:lnTo>
                  <a:pt x="1687" y="17"/>
                </a:lnTo>
                <a:lnTo>
                  <a:pt x="1586" y="5"/>
                </a:lnTo>
                <a:lnTo>
                  <a:pt x="1485" y="0"/>
                </a:lnTo>
                <a:lnTo>
                  <a:pt x="1384" y="3"/>
                </a:lnTo>
                <a:lnTo>
                  <a:pt x="1282" y="13"/>
                </a:lnTo>
                <a:lnTo>
                  <a:pt x="1181" y="33"/>
                </a:lnTo>
                <a:lnTo>
                  <a:pt x="1083" y="62"/>
                </a:lnTo>
                <a:lnTo>
                  <a:pt x="984" y="96"/>
                </a:lnTo>
                <a:lnTo>
                  <a:pt x="890" y="140"/>
                </a:lnTo>
                <a:lnTo>
                  <a:pt x="797" y="191"/>
                </a:lnTo>
                <a:lnTo>
                  <a:pt x="709" y="249"/>
                </a:lnTo>
                <a:lnTo>
                  <a:pt x="624" y="316"/>
                </a:lnTo>
                <a:lnTo>
                  <a:pt x="543" y="388"/>
                </a:lnTo>
                <a:lnTo>
                  <a:pt x="467" y="466"/>
                </a:lnTo>
                <a:lnTo>
                  <a:pt x="393" y="552"/>
                </a:lnTo>
                <a:lnTo>
                  <a:pt x="325" y="641"/>
                </a:lnTo>
                <a:lnTo>
                  <a:pt x="265" y="737"/>
                </a:lnTo>
                <a:lnTo>
                  <a:pt x="210" y="837"/>
                </a:lnTo>
                <a:lnTo>
                  <a:pt x="159" y="941"/>
                </a:lnTo>
                <a:lnTo>
                  <a:pt x="117" y="1049"/>
                </a:lnTo>
                <a:lnTo>
                  <a:pt x="80" y="1162"/>
                </a:lnTo>
                <a:lnTo>
                  <a:pt x="50" y="1276"/>
                </a:lnTo>
                <a:lnTo>
                  <a:pt x="27" y="1390"/>
                </a:lnTo>
                <a:lnTo>
                  <a:pt x="8" y="1508"/>
                </a:lnTo>
                <a:lnTo>
                  <a:pt x="0" y="162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Monetary Flow among Payment Instruments</a:t>
            </a:r>
          </a:p>
        </p:txBody>
      </p:sp>
      <p:sp>
        <p:nvSpPr>
          <p:cNvPr id="36868" name="Freeform 4"/>
          <p:cNvSpPr>
            <a:spLocks/>
          </p:cNvSpPr>
          <p:nvPr/>
        </p:nvSpPr>
        <p:spPr bwMode="auto">
          <a:xfrm>
            <a:off x="3765550" y="2460625"/>
            <a:ext cx="898525" cy="898525"/>
          </a:xfrm>
          <a:custGeom>
            <a:avLst/>
            <a:gdLst>
              <a:gd name="T0" fmla="*/ 0 w 566"/>
              <a:gd name="T1" fmla="*/ 282 h 566"/>
              <a:gd name="T2" fmla="*/ 4 w 566"/>
              <a:gd name="T3" fmla="*/ 238 h 566"/>
              <a:gd name="T4" fmla="*/ 13 w 566"/>
              <a:gd name="T5" fmla="*/ 195 h 566"/>
              <a:gd name="T6" fmla="*/ 31 w 566"/>
              <a:gd name="T7" fmla="*/ 153 h 566"/>
              <a:gd name="T8" fmla="*/ 54 w 566"/>
              <a:gd name="T9" fmla="*/ 115 h 566"/>
              <a:gd name="T10" fmla="*/ 82 w 566"/>
              <a:gd name="T11" fmla="*/ 82 h 566"/>
              <a:gd name="T12" fmla="*/ 117 w 566"/>
              <a:gd name="T13" fmla="*/ 54 h 566"/>
              <a:gd name="T14" fmla="*/ 155 w 566"/>
              <a:gd name="T15" fmla="*/ 31 h 566"/>
              <a:gd name="T16" fmla="*/ 195 w 566"/>
              <a:gd name="T17" fmla="*/ 14 h 566"/>
              <a:gd name="T18" fmla="*/ 239 w 566"/>
              <a:gd name="T19" fmla="*/ 2 h 566"/>
              <a:gd name="T20" fmla="*/ 283 w 566"/>
              <a:gd name="T21" fmla="*/ 0 h 566"/>
              <a:gd name="T22" fmla="*/ 328 w 566"/>
              <a:gd name="T23" fmla="*/ 2 h 566"/>
              <a:gd name="T24" fmla="*/ 370 w 566"/>
              <a:gd name="T25" fmla="*/ 14 h 566"/>
              <a:gd name="T26" fmla="*/ 412 w 566"/>
              <a:gd name="T27" fmla="*/ 31 h 566"/>
              <a:gd name="T28" fmla="*/ 448 w 566"/>
              <a:gd name="T29" fmla="*/ 54 h 566"/>
              <a:gd name="T30" fmla="*/ 483 w 566"/>
              <a:gd name="T31" fmla="*/ 82 h 566"/>
              <a:gd name="T32" fmla="*/ 512 w 566"/>
              <a:gd name="T33" fmla="*/ 115 h 566"/>
              <a:gd name="T34" fmla="*/ 535 w 566"/>
              <a:gd name="T35" fmla="*/ 153 h 566"/>
              <a:gd name="T36" fmla="*/ 552 w 566"/>
              <a:gd name="T37" fmla="*/ 195 h 566"/>
              <a:gd name="T38" fmla="*/ 563 w 566"/>
              <a:gd name="T39" fmla="*/ 238 h 566"/>
              <a:gd name="T40" fmla="*/ 565 w 566"/>
              <a:gd name="T41" fmla="*/ 282 h 566"/>
              <a:gd name="T42" fmla="*/ 563 w 566"/>
              <a:gd name="T43" fmla="*/ 326 h 566"/>
              <a:gd name="T44" fmla="*/ 552 w 566"/>
              <a:gd name="T45" fmla="*/ 370 h 566"/>
              <a:gd name="T46" fmla="*/ 535 w 566"/>
              <a:gd name="T47" fmla="*/ 410 h 566"/>
              <a:gd name="T48" fmla="*/ 512 w 566"/>
              <a:gd name="T49" fmla="*/ 448 h 566"/>
              <a:gd name="T50" fmla="*/ 483 w 566"/>
              <a:gd name="T51" fmla="*/ 483 h 566"/>
              <a:gd name="T52" fmla="*/ 448 w 566"/>
              <a:gd name="T53" fmla="*/ 511 h 566"/>
              <a:gd name="T54" fmla="*/ 412 w 566"/>
              <a:gd name="T55" fmla="*/ 534 h 566"/>
              <a:gd name="T56" fmla="*/ 370 w 566"/>
              <a:gd name="T57" fmla="*/ 552 h 566"/>
              <a:gd name="T58" fmla="*/ 328 w 566"/>
              <a:gd name="T59" fmla="*/ 561 h 566"/>
              <a:gd name="T60" fmla="*/ 283 w 566"/>
              <a:gd name="T61" fmla="*/ 565 h 566"/>
              <a:gd name="T62" fmla="*/ 239 w 566"/>
              <a:gd name="T63" fmla="*/ 561 h 566"/>
              <a:gd name="T64" fmla="*/ 195 w 566"/>
              <a:gd name="T65" fmla="*/ 552 h 566"/>
              <a:gd name="T66" fmla="*/ 155 w 566"/>
              <a:gd name="T67" fmla="*/ 534 h 566"/>
              <a:gd name="T68" fmla="*/ 117 w 566"/>
              <a:gd name="T69" fmla="*/ 511 h 566"/>
              <a:gd name="T70" fmla="*/ 82 w 566"/>
              <a:gd name="T71" fmla="*/ 483 h 566"/>
              <a:gd name="T72" fmla="*/ 54 w 566"/>
              <a:gd name="T73" fmla="*/ 448 h 566"/>
              <a:gd name="T74" fmla="*/ 31 w 566"/>
              <a:gd name="T75" fmla="*/ 410 h 566"/>
              <a:gd name="T76" fmla="*/ 13 w 566"/>
              <a:gd name="T77" fmla="*/ 370 h 566"/>
              <a:gd name="T78" fmla="*/ 4 w 566"/>
              <a:gd name="T79" fmla="*/ 326 h 566"/>
              <a:gd name="T80" fmla="*/ 0 w 566"/>
              <a:gd name="T81" fmla="*/ 28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6" h="566">
                <a:moveTo>
                  <a:pt x="0" y="282"/>
                </a:moveTo>
                <a:lnTo>
                  <a:pt x="4" y="238"/>
                </a:lnTo>
                <a:lnTo>
                  <a:pt x="13" y="195"/>
                </a:lnTo>
                <a:lnTo>
                  <a:pt x="31" y="153"/>
                </a:lnTo>
                <a:lnTo>
                  <a:pt x="54" y="115"/>
                </a:lnTo>
                <a:lnTo>
                  <a:pt x="82" y="82"/>
                </a:lnTo>
                <a:lnTo>
                  <a:pt x="117" y="54"/>
                </a:lnTo>
                <a:lnTo>
                  <a:pt x="155" y="31"/>
                </a:lnTo>
                <a:lnTo>
                  <a:pt x="195" y="14"/>
                </a:lnTo>
                <a:lnTo>
                  <a:pt x="239" y="2"/>
                </a:lnTo>
                <a:lnTo>
                  <a:pt x="283" y="0"/>
                </a:lnTo>
                <a:lnTo>
                  <a:pt x="328" y="2"/>
                </a:lnTo>
                <a:lnTo>
                  <a:pt x="370" y="14"/>
                </a:lnTo>
                <a:lnTo>
                  <a:pt x="412" y="31"/>
                </a:lnTo>
                <a:lnTo>
                  <a:pt x="448" y="54"/>
                </a:lnTo>
                <a:lnTo>
                  <a:pt x="483" y="82"/>
                </a:lnTo>
                <a:lnTo>
                  <a:pt x="512" y="115"/>
                </a:lnTo>
                <a:lnTo>
                  <a:pt x="535" y="153"/>
                </a:lnTo>
                <a:lnTo>
                  <a:pt x="552" y="195"/>
                </a:lnTo>
                <a:lnTo>
                  <a:pt x="563" y="238"/>
                </a:lnTo>
                <a:lnTo>
                  <a:pt x="565" y="282"/>
                </a:lnTo>
                <a:lnTo>
                  <a:pt x="563" y="326"/>
                </a:lnTo>
                <a:lnTo>
                  <a:pt x="552" y="370"/>
                </a:lnTo>
                <a:lnTo>
                  <a:pt x="535" y="410"/>
                </a:lnTo>
                <a:lnTo>
                  <a:pt x="512" y="448"/>
                </a:lnTo>
                <a:lnTo>
                  <a:pt x="483" y="483"/>
                </a:lnTo>
                <a:lnTo>
                  <a:pt x="448" y="511"/>
                </a:lnTo>
                <a:lnTo>
                  <a:pt x="412" y="534"/>
                </a:lnTo>
                <a:lnTo>
                  <a:pt x="370" y="552"/>
                </a:lnTo>
                <a:lnTo>
                  <a:pt x="328" y="561"/>
                </a:lnTo>
                <a:lnTo>
                  <a:pt x="283" y="565"/>
                </a:lnTo>
                <a:lnTo>
                  <a:pt x="239" y="561"/>
                </a:lnTo>
                <a:lnTo>
                  <a:pt x="195" y="552"/>
                </a:lnTo>
                <a:lnTo>
                  <a:pt x="155" y="534"/>
                </a:lnTo>
                <a:lnTo>
                  <a:pt x="117" y="511"/>
                </a:lnTo>
                <a:lnTo>
                  <a:pt x="82" y="483"/>
                </a:lnTo>
                <a:lnTo>
                  <a:pt x="54" y="448"/>
                </a:lnTo>
                <a:lnTo>
                  <a:pt x="31" y="410"/>
                </a:lnTo>
                <a:lnTo>
                  <a:pt x="13" y="370"/>
                </a:lnTo>
                <a:lnTo>
                  <a:pt x="4" y="326"/>
                </a:lnTo>
                <a:lnTo>
                  <a:pt x="0" y="282"/>
                </a:lnTo>
              </a:path>
            </a:pathLst>
          </a:custGeom>
          <a:solidFill>
            <a:srgbClr val="99FF66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856038" y="2732088"/>
            <a:ext cx="598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Cash</a:t>
            </a:r>
          </a:p>
        </p:txBody>
      </p:sp>
      <p:sp>
        <p:nvSpPr>
          <p:cNvPr id="36870" name="Freeform 6"/>
          <p:cNvSpPr>
            <a:spLocks/>
          </p:cNvSpPr>
          <p:nvPr/>
        </p:nvSpPr>
        <p:spPr bwMode="auto">
          <a:xfrm>
            <a:off x="6226175" y="3376613"/>
            <a:ext cx="900113" cy="896937"/>
          </a:xfrm>
          <a:custGeom>
            <a:avLst/>
            <a:gdLst>
              <a:gd name="T0" fmla="*/ 0 w 567"/>
              <a:gd name="T1" fmla="*/ 283 h 565"/>
              <a:gd name="T2" fmla="*/ 2 w 567"/>
              <a:gd name="T3" fmla="*/ 239 h 565"/>
              <a:gd name="T4" fmla="*/ 14 w 567"/>
              <a:gd name="T5" fmla="*/ 195 h 565"/>
              <a:gd name="T6" fmla="*/ 31 w 567"/>
              <a:gd name="T7" fmla="*/ 155 h 565"/>
              <a:gd name="T8" fmla="*/ 54 w 567"/>
              <a:gd name="T9" fmla="*/ 116 h 565"/>
              <a:gd name="T10" fmla="*/ 83 w 567"/>
              <a:gd name="T11" fmla="*/ 82 h 565"/>
              <a:gd name="T12" fmla="*/ 117 w 567"/>
              <a:gd name="T13" fmla="*/ 53 h 565"/>
              <a:gd name="T14" fmla="*/ 154 w 567"/>
              <a:gd name="T15" fmla="*/ 30 h 565"/>
              <a:gd name="T16" fmla="*/ 196 w 567"/>
              <a:gd name="T17" fmla="*/ 13 h 565"/>
              <a:gd name="T18" fmla="*/ 238 w 567"/>
              <a:gd name="T19" fmla="*/ 3 h 565"/>
              <a:gd name="T20" fmla="*/ 282 w 567"/>
              <a:gd name="T21" fmla="*/ 0 h 565"/>
              <a:gd name="T22" fmla="*/ 326 w 567"/>
              <a:gd name="T23" fmla="*/ 3 h 565"/>
              <a:gd name="T24" fmla="*/ 370 w 567"/>
              <a:gd name="T25" fmla="*/ 13 h 565"/>
              <a:gd name="T26" fmla="*/ 410 w 567"/>
              <a:gd name="T27" fmla="*/ 30 h 565"/>
              <a:gd name="T28" fmla="*/ 449 w 567"/>
              <a:gd name="T29" fmla="*/ 53 h 565"/>
              <a:gd name="T30" fmla="*/ 483 w 567"/>
              <a:gd name="T31" fmla="*/ 82 h 565"/>
              <a:gd name="T32" fmla="*/ 512 w 567"/>
              <a:gd name="T33" fmla="*/ 116 h 565"/>
              <a:gd name="T34" fmla="*/ 535 w 567"/>
              <a:gd name="T35" fmla="*/ 155 h 565"/>
              <a:gd name="T36" fmla="*/ 552 w 567"/>
              <a:gd name="T37" fmla="*/ 195 h 565"/>
              <a:gd name="T38" fmla="*/ 562 w 567"/>
              <a:gd name="T39" fmla="*/ 239 h 565"/>
              <a:gd name="T40" fmla="*/ 566 w 567"/>
              <a:gd name="T41" fmla="*/ 283 h 565"/>
              <a:gd name="T42" fmla="*/ 562 w 567"/>
              <a:gd name="T43" fmla="*/ 327 h 565"/>
              <a:gd name="T44" fmla="*/ 552 w 567"/>
              <a:gd name="T45" fmla="*/ 369 h 565"/>
              <a:gd name="T46" fmla="*/ 535 w 567"/>
              <a:gd name="T47" fmla="*/ 411 h 565"/>
              <a:gd name="T48" fmla="*/ 512 w 567"/>
              <a:gd name="T49" fmla="*/ 450 h 565"/>
              <a:gd name="T50" fmla="*/ 483 w 567"/>
              <a:gd name="T51" fmla="*/ 482 h 565"/>
              <a:gd name="T52" fmla="*/ 449 w 567"/>
              <a:gd name="T53" fmla="*/ 511 h 565"/>
              <a:gd name="T54" fmla="*/ 410 w 567"/>
              <a:gd name="T55" fmla="*/ 534 h 565"/>
              <a:gd name="T56" fmla="*/ 370 w 567"/>
              <a:gd name="T57" fmla="*/ 551 h 565"/>
              <a:gd name="T58" fmla="*/ 326 w 567"/>
              <a:gd name="T59" fmla="*/ 563 h 565"/>
              <a:gd name="T60" fmla="*/ 282 w 567"/>
              <a:gd name="T61" fmla="*/ 564 h 565"/>
              <a:gd name="T62" fmla="*/ 238 w 567"/>
              <a:gd name="T63" fmla="*/ 563 h 565"/>
              <a:gd name="T64" fmla="*/ 196 w 567"/>
              <a:gd name="T65" fmla="*/ 551 h 565"/>
              <a:gd name="T66" fmla="*/ 154 w 567"/>
              <a:gd name="T67" fmla="*/ 534 h 565"/>
              <a:gd name="T68" fmla="*/ 117 w 567"/>
              <a:gd name="T69" fmla="*/ 511 h 565"/>
              <a:gd name="T70" fmla="*/ 83 w 567"/>
              <a:gd name="T71" fmla="*/ 482 h 565"/>
              <a:gd name="T72" fmla="*/ 54 w 567"/>
              <a:gd name="T73" fmla="*/ 450 h 565"/>
              <a:gd name="T74" fmla="*/ 31 w 567"/>
              <a:gd name="T75" fmla="*/ 411 h 565"/>
              <a:gd name="T76" fmla="*/ 14 w 567"/>
              <a:gd name="T77" fmla="*/ 369 h 565"/>
              <a:gd name="T78" fmla="*/ 2 w 567"/>
              <a:gd name="T79" fmla="*/ 327 h 565"/>
              <a:gd name="T80" fmla="*/ 0 w 567"/>
              <a:gd name="T81" fmla="*/ 283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7" h="565">
                <a:moveTo>
                  <a:pt x="0" y="283"/>
                </a:moveTo>
                <a:lnTo>
                  <a:pt x="2" y="239"/>
                </a:lnTo>
                <a:lnTo>
                  <a:pt x="14" y="195"/>
                </a:lnTo>
                <a:lnTo>
                  <a:pt x="31" y="155"/>
                </a:lnTo>
                <a:lnTo>
                  <a:pt x="54" y="116"/>
                </a:lnTo>
                <a:lnTo>
                  <a:pt x="83" y="82"/>
                </a:lnTo>
                <a:lnTo>
                  <a:pt x="117" y="53"/>
                </a:lnTo>
                <a:lnTo>
                  <a:pt x="154" y="30"/>
                </a:lnTo>
                <a:lnTo>
                  <a:pt x="196" y="13"/>
                </a:lnTo>
                <a:lnTo>
                  <a:pt x="238" y="3"/>
                </a:lnTo>
                <a:lnTo>
                  <a:pt x="282" y="0"/>
                </a:lnTo>
                <a:lnTo>
                  <a:pt x="326" y="3"/>
                </a:lnTo>
                <a:lnTo>
                  <a:pt x="370" y="13"/>
                </a:lnTo>
                <a:lnTo>
                  <a:pt x="410" y="30"/>
                </a:lnTo>
                <a:lnTo>
                  <a:pt x="449" y="53"/>
                </a:lnTo>
                <a:lnTo>
                  <a:pt x="483" y="82"/>
                </a:lnTo>
                <a:lnTo>
                  <a:pt x="512" y="116"/>
                </a:lnTo>
                <a:lnTo>
                  <a:pt x="535" y="155"/>
                </a:lnTo>
                <a:lnTo>
                  <a:pt x="552" y="195"/>
                </a:lnTo>
                <a:lnTo>
                  <a:pt x="562" y="239"/>
                </a:lnTo>
                <a:lnTo>
                  <a:pt x="566" y="283"/>
                </a:lnTo>
                <a:lnTo>
                  <a:pt x="562" y="327"/>
                </a:lnTo>
                <a:lnTo>
                  <a:pt x="552" y="369"/>
                </a:lnTo>
                <a:lnTo>
                  <a:pt x="535" y="411"/>
                </a:lnTo>
                <a:lnTo>
                  <a:pt x="512" y="450"/>
                </a:lnTo>
                <a:lnTo>
                  <a:pt x="483" y="482"/>
                </a:lnTo>
                <a:lnTo>
                  <a:pt x="449" y="511"/>
                </a:lnTo>
                <a:lnTo>
                  <a:pt x="410" y="534"/>
                </a:lnTo>
                <a:lnTo>
                  <a:pt x="370" y="551"/>
                </a:lnTo>
                <a:lnTo>
                  <a:pt x="326" y="563"/>
                </a:lnTo>
                <a:lnTo>
                  <a:pt x="282" y="564"/>
                </a:lnTo>
                <a:lnTo>
                  <a:pt x="238" y="563"/>
                </a:lnTo>
                <a:lnTo>
                  <a:pt x="196" y="551"/>
                </a:lnTo>
                <a:lnTo>
                  <a:pt x="154" y="534"/>
                </a:lnTo>
                <a:lnTo>
                  <a:pt x="117" y="511"/>
                </a:lnTo>
                <a:lnTo>
                  <a:pt x="83" y="482"/>
                </a:lnTo>
                <a:lnTo>
                  <a:pt x="54" y="450"/>
                </a:lnTo>
                <a:lnTo>
                  <a:pt x="31" y="411"/>
                </a:lnTo>
                <a:lnTo>
                  <a:pt x="14" y="369"/>
                </a:lnTo>
                <a:lnTo>
                  <a:pt x="2" y="327"/>
                </a:lnTo>
                <a:lnTo>
                  <a:pt x="0" y="283"/>
                </a:lnTo>
              </a:path>
            </a:pathLst>
          </a:custGeom>
          <a:solidFill>
            <a:srgbClr val="CC99FF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6365875" y="3649663"/>
            <a:ext cx="687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Check</a:t>
            </a:r>
          </a:p>
        </p:txBody>
      </p:sp>
      <p:sp>
        <p:nvSpPr>
          <p:cNvPr id="36872" name="Freeform 8"/>
          <p:cNvSpPr>
            <a:spLocks/>
          </p:cNvSpPr>
          <p:nvPr/>
        </p:nvSpPr>
        <p:spPr bwMode="auto">
          <a:xfrm>
            <a:off x="3765550" y="5208588"/>
            <a:ext cx="898525" cy="901700"/>
          </a:xfrm>
          <a:custGeom>
            <a:avLst/>
            <a:gdLst>
              <a:gd name="T0" fmla="*/ 0 w 566"/>
              <a:gd name="T1" fmla="*/ 284 h 568"/>
              <a:gd name="T2" fmla="*/ 4 w 566"/>
              <a:gd name="T3" fmla="*/ 240 h 568"/>
              <a:gd name="T4" fmla="*/ 13 w 566"/>
              <a:gd name="T5" fmla="*/ 196 h 568"/>
              <a:gd name="T6" fmla="*/ 31 w 566"/>
              <a:gd name="T7" fmla="*/ 155 h 568"/>
              <a:gd name="T8" fmla="*/ 54 w 566"/>
              <a:gd name="T9" fmla="*/ 117 h 568"/>
              <a:gd name="T10" fmla="*/ 82 w 566"/>
              <a:gd name="T11" fmla="*/ 85 h 568"/>
              <a:gd name="T12" fmla="*/ 117 w 566"/>
              <a:gd name="T13" fmla="*/ 56 h 568"/>
              <a:gd name="T14" fmla="*/ 155 w 566"/>
              <a:gd name="T15" fmla="*/ 31 h 568"/>
              <a:gd name="T16" fmla="*/ 195 w 566"/>
              <a:gd name="T17" fmla="*/ 16 h 568"/>
              <a:gd name="T18" fmla="*/ 239 w 566"/>
              <a:gd name="T19" fmla="*/ 4 h 568"/>
              <a:gd name="T20" fmla="*/ 283 w 566"/>
              <a:gd name="T21" fmla="*/ 0 h 568"/>
              <a:gd name="T22" fmla="*/ 328 w 566"/>
              <a:gd name="T23" fmla="*/ 4 h 568"/>
              <a:gd name="T24" fmla="*/ 370 w 566"/>
              <a:gd name="T25" fmla="*/ 16 h 568"/>
              <a:gd name="T26" fmla="*/ 412 w 566"/>
              <a:gd name="T27" fmla="*/ 31 h 568"/>
              <a:gd name="T28" fmla="*/ 448 w 566"/>
              <a:gd name="T29" fmla="*/ 56 h 568"/>
              <a:gd name="T30" fmla="*/ 483 w 566"/>
              <a:gd name="T31" fmla="*/ 85 h 568"/>
              <a:gd name="T32" fmla="*/ 512 w 566"/>
              <a:gd name="T33" fmla="*/ 117 h 568"/>
              <a:gd name="T34" fmla="*/ 535 w 566"/>
              <a:gd name="T35" fmla="*/ 155 h 568"/>
              <a:gd name="T36" fmla="*/ 552 w 566"/>
              <a:gd name="T37" fmla="*/ 196 h 568"/>
              <a:gd name="T38" fmla="*/ 563 w 566"/>
              <a:gd name="T39" fmla="*/ 240 h 568"/>
              <a:gd name="T40" fmla="*/ 565 w 566"/>
              <a:gd name="T41" fmla="*/ 284 h 568"/>
              <a:gd name="T42" fmla="*/ 563 w 566"/>
              <a:gd name="T43" fmla="*/ 328 h 568"/>
              <a:gd name="T44" fmla="*/ 552 w 566"/>
              <a:gd name="T45" fmla="*/ 372 h 568"/>
              <a:gd name="T46" fmla="*/ 535 w 566"/>
              <a:gd name="T47" fmla="*/ 412 h 568"/>
              <a:gd name="T48" fmla="*/ 512 w 566"/>
              <a:gd name="T49" fmla="*/ 450 h 568"/>
              <a:gd name="T50" fmla="*/ 483 w 566"/>
              <a:gd name="T51" fmla="*/ 483 h 568"/>
              <a:gd name="T52" fmla="*/ 448 w 566"/>
              <a:gd name="T53" fmla="*/ 512 h 568"/>
              <a:gd name="T54" fmla="*/ 412 w 566"/>
              <a:gd name="T55" fmla="*/ 536 h 568"/>
              <a:gd name="T56" fmla="*/ 370 w 566"/>
              <a:gd name="T57" fmla="*/ 552 h 568"/>
              <a:gd name="T58" fmla="*/ 328 w 566"/>
              <a:gd name="T59" fmla="*/ 563 h 568"/>
              <a:gd name="T60" fmla="*/ 283 w 566"/>
              <a:gd name="T61" fmla="*/ 567 h 568"/>
              <a:gd name="T62" fmla="*/ 239 w 566"/>
              <a:gd name="T63" fmla="*/ 563 h 568"/>
              <a:gd name="T64" fmla="*/ 195 w 566"/>
              <a:gd name="T65" fmla="*/ 552 h 568"/>
              <a:gd name="T66" fmla="*/ 155 w 566"/>
              <a:gd name="T67" fmla="*/ 536 h 568"/>
              <a:gd name="T68" fmla="*/ 117 w 566"/>
              <a:gd name="T69" fmla="*/ 512 h 568"/>
              <a:gd name="T70" fmla="*/ 82 w 566"/>
              <a:gd name="T71" fmla="*/ 483 h 568"/>
              <a:gd name="T72" fmla="*/ 54 w 566"/>
              <a:gd name="T73" fmla="*/ 450 h 568"/>
              <a:gd name="T74" fmla="*/ 31 w 566"/>
              <a:gd name="T75" fmla="*/ 412 h 568"/>
              <a:gd name="T76" fmla="*/ 13 w 566"/>
              <a:gd name="T77" fmla="*/ 372 h 568"/>
              <a:gd name="T78" fmla="*/ 4 w 566"/>
              <a:gd name="T79" fmla="*/ 328 h 568"/>
              <a:gd name="T80" fmla="*/ 0 w 566"/>
              <a:gd name="T81" fmla="*/ 284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6" h="568">
                <a:moveTo>
                  <a:pt x="0" y="284"/>
                </a:moveTo>
                <a:lnTo>
                  <a:pt x="4" y="240"/>
                </a:lnTo>
                <a:lnTo>
                  <a:pt x="13" y="196"/>
                </a:lnTo>
                <a:lnTo>
                  <a:pt x="31" y="155"/>
                </a:lnTo>
                <a:lnTo>
                  <a:pt x="54" y="117"/>
                </a:lnTo>
                <a:lnTo>
                  <a:pt x="82" y="85"/>
                </a:lnTo>
                <a:lnTo>
                  <a:pt x="117" y="56"/>
                </a:lnTo>
                <a:lnTo>
                  <a:pt x="155" y="31"/>
                </a:lnTo>
                <a:lnTo>
                  <a:pt x="195" y="16"/>
                </a:lnTo>
                <a:lnTo>
                  <a:pt x="239" y="4"/>
                </a:lnTo>
                <a:lnTo>
                  <a:pt x="283" y="0"/>
                </a:lnTo>
                <a:lnTo>
                  <a:pt x="328" y="4"/>
                </a:lnTo>
                <a:lnTo>
                  <a:pt x="370" y="16"/>
                </a:lnTo>
                <a:lnTo>
                  <a:pt x="412" y="31"/>
                </a:lnTo>
                <a:lnTo>
                  <a:pt x="448" y="56"/>
                </a:lnTo>
                <a:lnTo>
                  <a:pt x="483" y="85"/>
                </a:lnTo>
                <a:lnTo>
                  <a:pt x="512" y="117"/>
                </a:lnTo>
                <a:lnTo>
                  <a:pt x="535" y="155"/>
                </a:lnTo>
                <a:lnTo>
                  <a:pt x="552" y="196"/>
                </a:lnTo>
                <a:lnTo>
                  <a:pt x="563" y="240"/>
                </a:lnTo>
                <a:lnTo>
                  <a:pt x="565" y="284"/>
                </a:lnTo>
                <a:lnTo>
                  <a:pt x="563" y="328"/>
                </a:lnTo>
                <a:lnTo>
                  <a:pt x="552" y="372"/>
                </a:lnTo>
                <a:lnTo>
                  <a:pt x="535" y="412"/>
                </a:lnTo>
                <a:lnTo>
                  <a:pt x="512" y="450"/>
                </a:lnTo>
                <a:lnTo>
                  <a:pt x="483" y="483"/>
                </a:lnTo>
                <a:lnTo>
                  <a:pt x="448" y="512"/>
                </a:lnTo>
                <a:lnTo>
                  <a:pt x="412" y="536"/>
                </a:lnTo>
                <a:lnTo>
                  <a:pt x="370" y="552"/>
                </a:lnTo>
                <a:lnTo>
                  <a:pt x="328" y="563"/>
                </a:lnTo>
                <a:lnTo>
                  <a:pt x="283" y="567"/>
                </a:lnTo>
                <a:lnTo>
                  <a:pt x="239" y="563"/>
                </a:lnTo>
                <a:lnTo>
                  <a:pt x="195" y="552"/>
                </a:lnTo>
                <a:lnTo>
                  <a:pt x="155" y="536"/>
                </a:lnTo>
                <a:lnTo>
                  <a:pt x="117" y="512"/>
                </a:lnTo>
                <a:lnTo>
                  <a:pt x="82" y="483"/>
                </a:lnTo>
                <a:lnTo>
                  <a:pt x="54" y="450"/>
                </a:lnTo>
                <a:lnTo>
                  <a:pt x="31" y="412"/>
                </a:lnTo>
                <a:lnTo>
                  <a:pt x="13" y="372"/>
                </a:lnTo>
                <a:lnTo>
                  <a:pt x="4" y="328"/>
                </a:lnTo>
                <a:lnTo>
                  <a:pt x="0" y="284"/>
                </a:lnTo>
              </a:path>
            </a:pathLst>
          </a:custGeom>
          <a:solidFill>
            <a:srgbClr val="FFFF66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3749675" y="5483225"/>
            <a:ext cx="984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Bank card</a:t>
            </a:r>
          </a:p>
        </p:txBody>
      </p:sp>
      <p:sp>
        <p:nvSpPr>
          <p:cNvPr id="36874" name="Freeform 10"/>
          <p:cNvSpPr>
            <a:spLocks/>
          </p:cNvSpPr>
          <p:nvPr/>
        </p:nvSpPr>
        <p:spPr bwMode="auto">
          <a:xfrm>
            <a:off x="1870075" y="4191000"/>
            <a:ext cx="1103313" cy="1077913"/>
          </a:xfrm>
          <a:custGeom>
            <a:avLst/>
            <a:gdLst>
              <a:gd name="T0" fmla="*/ 4 w 695"/>
              <a:gd name="T1" fmla="*/ 284 h 679"/>
              <a:gd name="T2" fmla="*/ 39 w 695"/>
              <a:gd name="T3" fmla="*/ 183 h 679"/>
              <a:gd name="T4" fmla="*/ 102 w 695"/>
              <a:gd name="T5" fmla="*/ 98 h 679"/>
              <a:gd name="T6" fmla="*/ 189 w 695"/>
              <a:gd name="T7" fmla="*/ 36 h 679"/>
              <a:gd name="T8" fmla="*/ 292 w 695"/>
              <a:gd name="T9" fmla="*/ 4 h 679"/>
              <a:gd name="T10" fmla="*/ 401 w 695"/>
              <a:gd name="T11" fmla="*/ 4 h 679"/>
              <a:gd name="T12" fmla="*/ 504 w 695"/>
              <a:gd name="T13" fmla="*/ 36 h 679"/>
              <a:gd name="T14" fmla="*/ 591 w 695"/>
              <a:gd name="T15" fmla="*/ 98 h 679"/>
              <a:gd name="T16" fmla="*/ 656 w 695"/>
              <a:gd name="T17" fmla="*/ 183 h 679"/>
              <a:gd name="T18" fmla="*/ 689 w 695"/>
              <a:gd name="T19" fmla="*/ 284 h 679"/>
              <a:gd name="T20" fmla="*/ 689 w 695"/>
              <a:gd name="T21" fmla="*/ 390 h 679"/>
              <a:gd name="T22" fmla="*/ 656 w 695"/>
              <a:gd name="T23" fmla="*/ 492 h 679"/>
              <a:gd name="T24" fmla="*/ 591 w 695"/>
              <a:gd name="T25" fmla="*/ 578 h 679"/>
              <a:gd name="T26" fmla="*/ 504 w 695"/>
              <a:gd name="T27" fmla="*/ 640 h 679"/>
              <a:gd name="T28" fmla="*/ 401 w 695"/>
              <a:gd name="T29" fmla="*/ 673 h 679"/>
              <a:gd name="T30" fmla="*/ 292 w 695"/>
              <a:gd name="T31" fmla="*/ 673 h 679"/>
              <a:gd name="T32" fmla="*/ 189 w 695"/>
              <a:gd name="T33" fmla="*/ 640 h 679"/>
              <a:gd name="T34" fmla="*/ 102 w 695"/>
              <a:gd name="T35" fmla="*/ 578 h 679"/>
              <a:gd name="T36" fmla="*/ 39 w 695"/>
              <a:gd name="T37" fmla="*/ 492 h 679"/>
              <a:gd name="T38" fmla="*/ 4 w 695"/>
              <a:gd name="T39" fmla="*/ 390 h 679"/>
              <a:gd name="T40" fmla="*/ 69 w 695"/>
              <a:gd name="T41" fmla="*/ 337 h 679"/>
              <a:gd name="T42" fmla="*/ 86 w 695"/>
              <a:gd name="T43" fmla="*/ 246 h 679"/>
              <a:gd name="T44" fmla="*/ 135 w 695"/>
              <a:gd name="T45" fmla="*/ 163 h 679"/>
              <a:gd name="T46" fmla="*/ 208 w 695"/>
              <a:gd name="T47" fmla="*/ 103 h 679"/>
              <a:gd name="T48" fmla="*/ 299 w 695"/>
              <a:gd name="T49" fmla="*/ 70 h 679"/>
              <a:gd name="T50" fmla="*/ 396 w 695"/>
              <a:gd name="T51" fmla="*/ 70 h 679"/>
              <a:gd name="T52" fmla="*/ 485 w 695"/>
              <a:gd name="T53" fmla="*/ 103 h 679"/>
              <a:gd name="T54" fmla="*/ 560 w 695"/>
              <a:gd name="T55" fmla="*/ 163 h 679"/>
              <a:gd name="T56" fmla="*/ 607 w 695"/>
              <a:gd name="T57" fmla="*/ 246 h 679"/>
              <a:gd name="T58" fmla="*/ 624 w 695"/>
              <a:gd name="T59" fmla="*/ 337 h 679"/>
              <a:gd name="T60" fmla="*/ 607 w 695"/>
              <a:gd name="T61" fmla="*/ 432 h 679"/>
              <a:gd name="T62" fmla="*/ 560 w 695"/>
              <a:gd name="T63" fmla="*/ 512 h 679"/>
              <a:gd name="T64" fmla="*/ 485 w 695"/>
              <a:gd name="T65" fmla="*/ 574 h 679"/>
              <a:gd name="T66" fmla="*/ 396 w 695"/>
              <a:gd name="T67" fmla="*/ 606 h 679"/>
              <a:gd name="T68" fmla="*/ 299 w 695"/>
              <a:gd name="T69" fmla="*/ 606 h 679"/>
              <a:gd name="T70" fmla="*/ 208 w 695"/>
              <a:gd name="T71" fmla="*/ 574 h 679"/>
              <a:gd name="T72" fmla="*/ 135 w 695"/>
              <a:gd name="T73" fmla="*/ 512 h 679"/>
              <a:gd name="T74" fmla="*/ 86 w 695"/>
              <a:gd name="T75" fmla="*/ 432 h 679"/>
              <a:gd name="T76" fmla="*/ 69 w 695"/>
              <a:gd name="T77" fmla="*/ 337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5" h="679">
                <a:moveTo>
                  <a:pt x="0" y="337"/>
                </a:moveTo>
                <a:lnTo>
                  <a:pt x="4" y="284"/>
                </a:lnTo>
                <a:lnTo>
                  <a:pt x="18" y="234"/>
                </a:lnTo>
                <a:lnTo>
                  <a:pt x="39" y="183"/>
                </a:lnTo>
                <a:lnTo>
                  <a:pt x="67" y="140"/>
                </a:lnTo>
                <a:lnTo>
                  <a:pt x="102" y="98"/>
                </a:lnTo>
                <a:lnTo>
                  <a:pt x="143" y="63"/>
                </a:lnTo>
                <a:lnTo>
                  <a:pt x="189" y="36"/>
                </a:lnTo>
                <a:lnTo>
                  <a:pt x="238" y="15"/>
                </a:lnTo>
                <a:lnTo>
                  <a:pt x="292" y="4"/>
                </a:lnTo>
                <a:lnTo>
                  <a:pt x="346" y="0"/>
                </a:lnTo>
                <a:lnTo>
                  <a:pt x="401" y="4"/>
                </a:lnTo>
                <a:lnTo>
                  <a:pt x="455" y="15"/>
                </a:lnTo>
                <a:lnTo>
                  <a:pt x="504" y="36"/>
                </a:lnTo>
                <a:lnTo>
                  <a:pt x="550" y="63"/>
                </a:lnTo>
                <a:lnTo>
                  <a:pt x="591" y="98"/>
                </a:lnTo>
                <a:lnTo>
                  <a:pt x="626" y="140"/>
                </a:lnTo>
                <a:lnTo>
                  <a:pt x="656" y="183"/>
                </a:lnTo>
                <a:lnTo>
                  <a:pt x="675" y="234"/>
                </a:lnTo>
                <a:lnTo>
                  <a:pt x="689" y="284"/>
                </a:lnTo>
                <a:lnTo>
                  <a:pt x="694" y="337"/>
                </a:lnTo>
                <a:lnTo>
                  <a:pt x="689" y="390"/>
                </a:lnTo>
                <a:lnTo>
                  <a:pt x="675" y="442"/>
                </a:lnTo>
                <a:lnTo>
                  <a:pt x="656" y="492"/>
                </a:lnTo>
                <a:lnTo>
                  <a:pt x="626" y="537"/>
                </a:lnTo>
                <a:lnTo>
                  <a:pt x="591" y="578"/>
                </a:lnTo>
                <a:lnTo>
                  <a:pt x="550" y="613"/>
                </a:lnTo>
                <a:lnTo>
                  <a:pt x="504" y="640"/>
                </a:lnTo>
                <a:lnTo>
                  <a:pt x="455" y="661"/>
                </a:lnTo>
                <a:lnTo>
                  <a:pt x="401" y="673"/>
                </a:lnTo>
                <a:lnTo>
                  <a:pt x="346" y="678"/>
                </a:lnTo>
                <a:lnTo>
                  <a:pt x="292" y="673"/>
                </a:lnTo>
                <a:lnTo>
                  <a:pt x="238" y="661"/>
                </a:lnTo>
                <a:lnTo>
                  <a:pt x="189" y="640"/>
                </a:lnTo>
                <a:lnTo>
                  <a:pt x="143" y="613"/>
                </a:lnTo>
                <a:lnTo>
                  <a:pt x="102" y="578"/>
                </a:lnTo>
                <a:lnTo>
                  <a:pt x="67" y="537"/>
                </a:lnTo>
                <a:lnTo>
                  <a:pt x="39" y="492"/>
                </a:lnTo>
                <a:lnTo>
                  <a:pt x="18" y="442"/>
                </a:lnTo>
                <a:lnTo>
                  <a:pt x="4" y="390"/>
                </a:lnTo>
                <a:lnTo>
                  <a:pt x="0" y="337"/>
                </a:lnTo>
                <a:lnTo>
                  <a:pt x="69" y="337"/>
                </a:lnTo>
                <a:lnTo>
                  <a:pt x="74" y="291"/>
                </a:lnTo>
                <a:lnTo>
                  <a:pt x="86" y="246"/>
                </a:lnTo>
                <a:lnTo>
                  <a:pt x="107" y="201"/>
                </a:lnTo>
                <a:lnTo>
                  <a:pt x="135" y="163"/>
                </a:lnTo>
                <a:lnTo>
                  <a:pt x="168" y="130"/>
                </a:lnTo>
                <a:lnTo>
                  <a:pt x="208" y="103"/>
                </a:lnTo>
                <a:lnTo>
                  <a:pt x="253" y="82"/>
                </a:lnTo>
                <a:lnTo>
                  <a:pt x="299" y="70"/>
                </a:lnTo>
                <a:lnTo>
                  <a:pt x="346" y="66"/>
                </a:lnTo>
                <a:lnTo>
                  <a:pt x="396" y="70"/>
                </a:lnTo>
                <a:lnTo>
                  <a:pt x="440" y="82"/>
                </a:lnTo>
                <a:lnTo>
                  <a:pt x="485" y="103"/>
                </a:lnTo>
                <a:lnTo>
                  <a:pt x="525" y="130"/>
                </a:lnTo>
                <a:lnTo>
                  <a:pt x="560" y="163"/>
                </a:lnTo>
                <a:lnTo>
                  <a:pt x="586" y="201"/>
                </a:lnTo>
                <a:lnTo>
                  <a:pt x="607" y="246"/>
                </a:lnTo>
                <a:lnTo>
                  <a:pt x="619" y="291"/>
                </a:lnTo>
                <a:lnTo>
                  <a:pt x="624" y="337"/>
                </a:lnTo>
                <a:lnTo>
                  <a:pt x="619" y="386"/>
                </a:lnTo>
                <a:lnTo>
                  <a:pt x="607" y="432"/>
                </a:lnTo>
                <a:lnTo>
                  <a:pt x="586" y="472"/>
                </a:lnTo>
                <a:lnTo>
                  <a:pt x="560" y="512"/>
                </a:lnTo>
                <a:lnTo>
                  <a:pt x="525" y="547"/>
                </a:lnTo>
                <a:lnTo>
                  <a:pt x="485" y="574"/>
                </a:lnTo>
                <a:lnTo>
                  <a:pt x="440" y="592"/>
                </a:lnTo>
                <a:lnTo>
                  <a:pt x="396" y="606"/>
                </a:lnTo>
                <a:lnTo>
                  <a:pt x="346" y="610"/>
                </a:lnTo>
                <a:lnTo>
                  <a:pt x="299" y="606"/>
                </a:lnTo>
                <a:lnTo>
                  <a:pt x="253" y="592"/>
                </a:lnTo>
                <a:lnTo>
                  <a:pt x="208" y="574"/>
                </a:lnTo>
                <a:lnTo>
                  <a:pt x="168" y="547"/>
                </a:lnTo>
                <a:lnTo>
                  <a:pt x="135" y="512"/>
                </a:lnTo>
                <a:lnTo>
                  <a:pt x="107" y="472"/>
                </a:lnTo>
                <a:lnTo>
                  <a:pt x="86" y="432"/>
                </a:lnTo>
                <a:lnTo>
                  <a:pt x="74" y="386"/>
                </a:lnTo>
                <a:lnTo>
                  <a:pt x="69" y="337"/>
                </a:lnTo>
                <a:lnTo>
                  <a:pt x="0" y="337"/>
                </a:lnTo>
              </a:path>
            </a:pathLst>
          </a:custGeom>
          <a:solidFill>
            <a:srgbClr val="000099"/>
          </a:solidFill>
          <a:ln w="12700" cap="rnd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1828800" y="4495800"/>
            <a:ext cx="1295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Electronic</a:t>
            </a:r>
          </a:p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purse</a:t>
            </a:r>
          </a:p>
        </p:txBody>
      </p:sp>
      <p:sp>
        <p:nvSpPr>
          <p:cNvPr id="36876" name="Freeform 12"/>
          <p:cNvSpPr>
            <a:spLocks/>
          </p:cNvSpPr>
          <p:nvPr/>
        </p:nvSpPr>
        <p:spPr bwMode="auto">
          <a:xfrm>
            <a:off x="4622800" y="2625725"/>
            <a:ext cx="1855788" cy="804863"/>
          </a:xfrm>
          <a:custGeom>
            <a:avLst/>
            <a:gdLst>
              <a:gd name="T0" fmla="*/ 0 w 1169"/>
              <a:gd name="T1" fmla="*/ 54 h 507"/>
              <a:gd name="T2" fmla="*/ 85 w 1169"/>
              <a:gd name="T3" fmla="*/ 29 h 507"/>
              <a:gd name="T4" fmla="*/ 172 w 1169"/>
              <a:gd name="T5" fmla="*/ 10 h 507"/>
              <a:gd name="T6" fmla="*/ 261 w 1169"/>
              <a:gd name="T7" fmla="*/ 1 h 507"/>
              <a:gd name="T8" fmla="*/ 347 w 1169"/>
              <a:gd name="T9" fmla="*/ 0 h 507"/>
              <a:gd name="T10" fmla="*/ 436 w 1169"/>
              <a:gd name="T11" fmla="*/ 7 h 507"/>
              <a:gd name="T12" fmla="*/ 524 w 1169"/>
              <a:gd name="T13" fmla="*/ 23 h 507"/>
              <a:gd name="T14" fmla="*/ 611 w 1169"/>
              <a:gd name="T15" fmla="*/ 46 h 507"/>
              <a:gd name="T16" fmla="*/ 693 w 1169"/>
              <a:gd name="T17" fmla="*/ 78 h 507"/>
              <a:gd name="T18" fmla="*/ 775 w 1169"/>
              <a:gd name="T19" fmla="*/ 119 h 507"/>
              <a:gd name="T20" fmla="*/ 852 w 1169"/>
              <a:gd name="T21" fmla="*/ 166 h 507"/>
              <a:gd name="T22" fmla="*/ 925 w 1169"/>
              <a:gd name="T23" fmla="*/ 222 h 507"/>
              <a:gd name="T24" fmla="*/ 993 w 1169"/>
              <a:gd name="T25" fmla="*/ 283 h 507"/>
              <a:gd name="T26" fmla="*/ 1058 w 1169"/>
              <a:gd name="T27" fmla="*/ 352 h 507"/>
              <a:gd name="T28" fmla="*/ 1115 w 1169"/>
              <a:gd name="T29" fmla="*/ 425 h 507"/>
              <a:gd name="T30" fmla="*/ 1168 w 1169"/>
              <a:gd name="T31" fmla="*/ 506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9" h="507">
                <a:moveTo>
                  <a:pt x="0" y="54"/>
                </a:moveTo>
                <a:lnTo>
                  <a:pt x="85" y="29"/>
                </a:lnTo>
                <a:lnTo>
                  <a:pt x="172" y="10"/>
                </a:lnTo>
                <a:lnTo>
                  <a:pt x="261" y="1"/>
                </a:lnTo>
                <a:lnTo>
                  <a:pt x="347" y="0"/>
                </a:lnTo>
                <a:lnTo>
                  <a:pt x="436" y="7"/>
                </a:lnTo>
                <a:lnTo>
                  <a:pt x="524" y="23"/>
                </a:lnTo>
                <a:lnTo>
                  <a:pt x="611" y="46"/>
                </a:lnTo>
                <a:lnTo>
                  <a:pt x="693" y="78"/>
                </a:lnTo>
                <a:lnTo>
                  <a:pt x="775" y="119"/>
                </a:lnTo>
                <a:lnTo>
                  <a:pt x="852" y="166"/>
                </a:lnTo>
                <a:lnTo>
                  <a:pt x="925" y="222"/>
                </a:lnTo>
                <a:lnTo>
                  <a:pt x="993" y="283"/>
                </a:lnTo>
                <a:lnTo>
                  <a:pt x="1058" y="352"/>
                </a:lnTo>
                <a:lnTo>
                  <a:pt x="1115" y="425"/>
                </a:lnTo>
                <a:lnTo>
                  <a:pt x="1168" y="506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77" name="Freeform 13"/>
          <p:cNvSpPr>
            <a:spLocks/>
          </p:cNvSpPr>
          <p:nvPr/>
        </p:nvSpPr>
        <p:spPr bwMode="auto">
          <a:xfrm>
            <a:off x="5389563" y="2835275"/>
            <a:ext cx="352425" cy="141288"/>
          </a:xfrm>
          <a:custGeom>
            <a:avLst/>
            <a:gdLst>
              <a:gd name="T0" fmla="*/ 0 w 222"/>
              <a:gd name="T1" fmla="*/ 0 h 89"/>
              <a:gd name="T2" fmla="*/ 0 w 222"/>
              <a:gd name="T3" fmla="*/ 88 h 89"/>
              <a:gd name="T4" fmla="*/ 221 w 222"/>
              <a:gd name="T5" fmla="*/ 88 h 89"/>
              <a:gd name="T6" fmla="*/ 221 w 222"/>
              <a:gd name="T7" fmla="*/ 0 h 89"/>
              <a:gd name="T8" fmla="*/ 0 w 222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89">
                <a:moveTo>
                  <a:pt x="0" y="0"/>
                </a:moveTo>
                <a:lnTo>
                  <a:pt x="0" y="88"/>
                </a:lnTo>
                <a:lnTo>
                  <a:pt x="221" y="88"/>
                </a:lnTo>
                <a:lnTo>
                  <a:pt x="221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4621213" y="2271713"/>
            <a:ext cx="78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Deposit</a:t>
            </a:r>
          </a:p>
        </p:txBody>
      </p:sp>
      <p:sp>
        <p:nvSpPr>
          <p:cNvPr id="36879" name="Freeform 15"/>
          <p:cNvSpPr>
            <a:spLocks/>
          </p:cNvSpPr>
          <p:nvPr/>
        </p:nvSpPr>
        <p:spPr bwMode="auto">
          <a:xfrm>
            <a:off x="2514600" y="5181600"/>
            <a:ext cx="1303338" cy="749300"/>
          </a:xfrm>
          <a:custGeom>
            <a:avLst/>
            <a:gdLst>
              <a:gd name="T0" fmla="*/ 820 w 821"/>
              <a:gd name="T1" fmla="*/ 436 h 472"/>
              <a:gd name="T2" fmla="*/ 751 w 821"/>
              <a:gd name="T3" fmla="*/ 456 h 472"/>
              <a:gd name="T4" fmla="*/ 680 w 821"/>
              <a:gd name="T5" fmla="*/ 466 h 472"/>
              <a:gd name="T6" fmla="*/ 611 w 821"/>
              <a:gd name="T7" fmla="*/ 471 h 472"/>
              <a:gd name="T8" fmla="*/ 540 w 821"/>
              <a:gd name="T9" fmla="*/ 464 h 472"/>
              <a:gd name="T10" fmla="*/ 470 w 821"/>
              <a:gd name="T11" fmla="*/ 451 h 472"/>
              <a:gd name="T12" fmla="*/ 401 w 821"/>
              <a:gd name="T13" fmla="*/ 428 h 472"/>
              <a:gd name="T14" fmla="*/ 336 w 821"/>
              <a:gd name="T15" fmla="*/ 398 h 472"/>
              <a:gd name="T16" fmla="*/ 274 w 821"/>
              <a:gd name="T17" fmla="*/ 360 h 472"/>
              <a:gd name="T18" fmla="*/ 214 w 821"/>
              <a:gd name="T19" fmla="*/ 314 h 472"/>
              <a:gd name="T20" fmla="*/ 160 w 821"/>
              <a:gd name="T21" fmla="*/ 262 h 472"/>
              <a:gd name="T22" fmla="*/ 112 w 821"/>
              <a:gd name="T23" fmla="*/ 205 h 472"/>
              <a:gd name="T24" fmla="*/ 67 w 821"/>
              <a:gd name="T25" fmla="*/ 140 h 472"/>
              <a:gd name="T26" fmla="*/ 30 w 821"/>
              <a:gd name="T27" fmla="*/ 72 h 472"/>
              <a:gd name="T28" fmla="*/ 0 w 821"/>
              <a:gd name="T29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21" h="472">
                <a:moveTo>
                  <a:pt x="820" y="436"/>
                </a:moveTo>
                <a:lnTo>
                  <a:pt x="751" y="456"/>
                </a:lnTo>
                <a:lnTo>
                  <a:pt x="680" y="466"/>
                </a:lnTo>
                <a:lnTo>
                  <a:pt x="611" y="471"/>
                </a:lnTo>
                <a:lnTo>
                  <a:pt x="540" y="464"/>
                </a:lnTo>
                <a:lnTo>
                  <a:pt x="470" y="451"/>
                </a:lnTo>
                <a:lnTo>
                  <a:pt x="401" y="428"/>
                </a:lnTo>
                <a:lnTo>
                  <a:pt x="336" y="398"/>
                </a:lnTo>
                <a:lnTo>
                  <a:pt x="274" y="360"/>
                </a:lnTo>
                <a:lnTo>
                  <a:pt x="214" y="314"/>
                </a:lnTo>
                <a:lnTo>
                  <a:pt x="160" y="262"/>
                </a:lnTo>
                <a:lnTo>
                  <a:pt x="112" y="205"/>
                </a:lnTo>
                <a:lnTo>
                  <a:pt x="67" y="140"/>
                </a:lnTo>
                <a:lnTo>
                  <a:pt x="30" y="72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80" name="Freeform 16"/>
          <p:cNvSpPr>
            <a:spLocks/>
          </p:cNvSpPr>
          <p:nvPr/>
        </p:nvSpPr>
        <p:spPr bwMode="auto">
          <a:xfrm>
            <a:off x="2943225" y="5576888"/>
            <a:ext cx="419100" cy="141287"/>
          </a:xfrm>
          <a:custGeom>
            <a:avLst/>
            <a:gdLst>
              <a:gd name="T0" fmla="*/ 0 w 264"/>
              <a:gd name="T1" fmla="*/ 0 h 89"/>
              <a:gd name="T2" fmla="*/ 0 w 264"/>
              <a:gd name="T3" fmla="*/ 88 h 89"/>
              <a:gd name="T4" fmla="*/ 263 w 264"/>
              <a:gd name="T5" fmla="*/ 88 h 89"/>
              <a:gd name="T6" fmla="*/ 263 w 264"/>
              <a:gd name="T7" fmla="*/ 0 h 89"/>
              <a:gd name="T8" fmla="*/ 0 w 264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4" h="89">
                <a:moveTo>
                  <a:pt x="0" y="0"/>
                </a:moveTo>
                <a:lnTo>
                  <a:pt x="0" y="88"/>
                </a:lnTo>
                <a:lnTo>
                  <a:pt x="263" y="88"/>
                </a:lnTo>
                <a:lnTo>
                  <a:pt x="263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2860675" y="5470525"/>
            <a:ext cx="9064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Charging</a:t>
            </a:r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 flipV="1">
            <a:off x="4213225" y="3352800"/>
            <a:ext cx="0" cy="1828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4257675" y="4337050"/>
            <a:ext cx="1063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Withdrawal</a:t>
            </a:r>
          </a:p>
        </p:txBody>
      </p:sp>
      <p:sp>
        <p:nvSpPr>
          <p:cNvPr id="36884" name="Freeform 20"/>
          <p:cNvSpPr>
            <a:spLocks/>
          </p:cNvSpPr>
          <p:nvPr/>
        </p:nvSpPr>
        <p:spPr bwMode="auto">
          <a:xfrm>
            <a:off x="4419600" y="3276600"/>
            <a:ext cx="1847850" cy="833438"/>
          </a:xfrm>
          <a:custGeom>
            <a:avLst/>
            <a:gdLst>
              <a:gd name="T0" fmla="*/ 1163 w 1164"/>
              <a:gd name="T1" fmla="*/ 466 h 525"/>
              <a:gd name="T2" fmla="*/ 1078 w 1164"/>
              <a:gd name="T3" fmla="*/ 492 h 525"/>
              <a:gd name="T4" fmla="*/ 992 w 1164"/>
              <a:gd name="T5" fmla="*/ 512 h 525"/>
              <a:gd name="T6" fmla="*/ 902 w 1164"/>
              <a:gd name="T7" fmla="*/ 521 h 525"/>
              <a:gd name="T8" fmla="*/ 814 w 1164"/>
              <a:gd name="T9" fmla="*/ 524 h 525"/>
              <a:gd name="T10" fmla="*/ 727 w 1164"/>
              <a:gd name="T11" fmla="*/ 514 h 525"/>
              <a:gd name="T12" fmla="*/ 641 w 1164"/>
              <a:gd name="T13" fmla="*/ 499 h 525"/>
              <a:gd name="T14" fmla="*/ 554 w 1164"/>
              <a:gd name="T15" fmla="*/ 475 h 525"/>
              <a:gd name="T16" fmla="*/ 471 w 1164"/>
              <a:gd name="T17" fmla="*/ 442 h 525"/>
              <a:gd name="T18" fmla="*/ 391 w 1164"/>
              <a:gd name="T19" fmla="*/ 400 h 525"/>
              <a:gd name="T20" fmla="*/ 313 w 1164"/>
              <a:gd name="T21" fmla="*/ 352 h 525"/>
              <a:gd name="T22" fmla="*/ 240 w 1164"/>
              <a:gd name="T23" fmla="*/ 294 h 525"/>
              <a:gd name="T24" fmla="*/ 172 w 1164"/>
              <a:gd name="T25" fmla="*/ 229 h 525"/>
              <a:gd name="T26" fmla="*/ 109 w 1164"/>
              <a:gd name="T27" fmla="*/ 159 h 525"/>
              <a:gd name="T28" fmla="*/ 51 w 1164"/>
              <a:gd name="T29" fmla="*/ 84 h 525"/>
              <a:gd name="T30" fmla="*/ 0 w 1164"/>
              <a:gd name="T31" fmla="*/ 0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4" h="525">
                <a:moveTo>
                  <a:pt x="1163" y="466"/>
                </a:moveTo>
                <a:lnTo>
                  <a:pt x="1078" y="492"/>
                </a:lnTo>
                <a:lnTo>
                  <a:pt x="992" y="512"/>
                </a:lnTo>
                <a:lnTo>
                  <a:pt x="902" y="521"/>
                </a:lnTo>
                <a:lnTo>
                  <a:pt x="814" y="524"/>
                </a:lnTo>
                <a:lnTo>
                  <a:pt x="727" y="514"/>
                </a:lnTo>
                <a:lnTo>
                  <a:pt x="641" y="499"/>
                </a:lnTo>
                <a:lnTo>
                  <a:pt x="554" y="475"/>
                </a:lnTo>
                <a:lnTo>
                  <a:pt x="471" y="442"/>
                </a:lnTo>
                <a:lnTo>
                  <a:pt x="391" y="400"/>
                </a:lnTo>
                <a:lnTo>
                  <a:pt x="313" y="352"/>
                </a:lnTo>
                <a:lnTo>
                  <a:pt x="240" y="294"/>
                </a:lnTo>
                <a:lnTo>
                  <a:pt x="172" y="229"/>
                </a:lnTo>
                <a:lnTo>
                  <a:pt x="109" y="159"/>
                </a:lnTo>
                <a:lnTo>
                  <a:pt x="51" y="84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85" name="Freeform 21"/>
          <p:cNvSpPr>
            <a:spLocks/>
          </p:cNvSpPr>
          <p:nvPr/>
        </p:nvSpPr>
        <p:spPr bwMode="auto">
          <a:xfrm>
            <a:off x="5070475" y="3759200"/>
            <a:ext cx="509588" cy="141288"/>
          </a:xfrm>
          <a:custGeom>
            <a:avLst/>
            <a:gdLst>
              <a:gd name="T0" fmla="*/ 0 w 321"/>
              <a:gd name="T1" fmla="*/ 0 h 89"/>
              <a:gd name="T2" fmla="*/ 0 w 321"/>
              <a:gd name="T3" fmla="*/ 88 h 89"/>
              <a:gd name="T4" fmla="*/ 320 w 321"/>
              <a:gd name="T5" fmla="*/ 88 h 89"/>
              <a:gd name="T6" fmla="*/ 320 w 321"/>
              <a:gd name="T7" fmla="*/ 0 h 89"/>
              <a:gd name="T8" fmla="*/ 0 w 321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1" h="89">
                <a:moveTo>
                  <a:pt x="0" y="0"/>
                </a:moveTo>
                <a:lnTo>
                  <a:pt x="0" y="88"/>
                </a:lnTo>
                <a:lnTo>
                  <a:pt x="320" y="88"/>
                </a:lnTo>
                <a:lnTo>
                  <a:pt x="320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4987925" y="3348038"/>
            <a:ext cx="1063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Withdrawal</a:t>
            </a:r>
          </a:p>
        </p:txBody>
      </p:sp>
      <p:sp>
        <p:nvSpPr>
          <p:cNvPr id="36887" name="Freeform 23"/>
          <p:cNvSpPr>
            <a:spLocks/>
          </p:cNvSpPr>
          <p:nvPr/>
        </p:nvSpPr>
        <p:spPr bwMode="auto">
          <a:xfrm>
            <a:off x="2438400" y="2892425"/>
            <a:ext cx="1322388" cy="1300163"/>
          </a:xfrm>
          <a:custGeom>
            <a:avLst/>
            <a:gdLst>
              <a:gd name="T0" fmla="*/ 832 w 833"/>
              <a:gd name="T1" fmla="*/ 0 h 819"/>
              <a:gd name="T2" fmla="*/ 749 w 833"/>
              <a:gd name="T3" fmla="*/ 11 h 819"/>
              <a:gd name="T4" fmla="*/ 669 w 833"/>
              <a:gd name="T5" fmla="*/ 32 h 819"/>
              <a:gd name="T6" fmla="*/ 590 w 833"/>
              <a:gd name="T7" fmla="*/ 59 h 819"/>
              <a:gd name="T8" fmla="*/ 514 w 833"/>
              <a:gd name="T9" fmla="*/ 94 h 819"/>
              <a:gd name="T10" fmla="*/ 441 w 833"/>
              <a:gd name="T11" fmla="*/ 135 h 819"/>
              <a:gd name="T12" fmla="*/ 373 w 833"/>
              <a:gd name="T13" fmla="*/ 182 h 819"/>
              <a:gd name="T14" fmla="*/ 309 w 833"/>
              <a:gd name="T15" fmla="*/ 234 h 819"/>
              <a:gd name="T16" fmla="*/ 247 w 833"/>
              <a:gd name="T17" fmla="*/ 293 h 819"/>
              <a:gd name="T18" fmla="*/ 195 w 833"/>
              <a:gd name="T19" fmla="*/ 357 h 819"/>
              <a:gd name="T20" fmla="*/ 145 w 833"/>
              <a:gd name="T21" fmla="*/ 427 h 819"/>
              <a:gd name="T22" fmla="*/ 102 w 833"/>
              <a:gd name="T23" fmla="*/ 498 h 819"/>
              <a:gd name="T24" fmla="*/ 68 w 833"/>
              <a:gd name="T25" fmla="*/ 575 h 819"/>
              <a:gd name="T26" fmla="*/ 38 w 833"/>
              <a:gd name="T27" fmla="*/ 654 h 819"/>
              <a:gd name="T28" fmla="*/ 14 w 833"/>
              <a:gd name="T29" fmla="*/ 735 h 819"/>
              <a:gd name="T30" fmla="*/ 0 w 833"/>
              <a:gd name="T31" fmla="*/ 818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33" h="819">
                <a:moveTo>
                  <a:pt x="832" y="0"/>
                </a:moveTo>
                <a:lnTo>
                  <a:pt x="749" y="11"/>
                </a:lnTo>
                <a:lnTo>
                  <a:pt x="669" y="32"/>
                </a:lnTo>
                <a:lnTo>
                  <a:pt x="590" y="59"/>
                </a:lnTo>
                <a:lnTo>
                  <a:pt x="514" y="94"/>
                </a:lnTo>
                <a:lnTo>
                  <a:pt x="441" y="135"/>
                </a:lnTo>
                <a:lnTo>
                  <a:pt x="373" y="182"/>
                </a:lnTo>
                <a:lnTo>
                  <a:pt x="309" y="234"/>
                </a:lnTo>
                <a:lnTo>
                  <a:pt x="247" y="293"/>
                </a:lnTo>
                <a:lnTo>
                  <a:pt x="195" y="357"/>
                </a:lnTo>
                <a:lnTo>
                  <a:pt x="145" y="427"/>
                </a:lnTo>
                <a:lnTo>
                  <a:pt x="102" y="498"/>
                </a:lnTo>
                <a:lnTo>
                  <a:pt x="68" y="575"/>
                </a:lnTo>
                <a:lnTo>
                  <a:pt x="38" y="654"/>
                </a:lnTo>
                <a:lnTo>
                  <a:pt x="14" y="735"/>
                </a:lnTo>
                <a:lnTo>
                  <a:pt x="0" y="81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2657475" y="3473450"/>
            <a:ext cx="9064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Charging</a:t>
            </a:r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1409700" y="3101975"/>
            <a:ext cx="9064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Charging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Monies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1D773-BCD4-7D4D-9B7B-8BE254BB26A7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6121831"/>
              </p:ext>
            </p:extLst>
          </p:nvPr>
        </p:nvGraphicFramePr>
        <p:xfrm>
          <a:off x="381000" y="1981200"/>
          <a:ext cx="8521700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4" imgW="8521700" imgH="3022600" progId="Word.Document.12">
                  <p:embed/>
                </p:oleObj>
              </mc:Choice>
              <mc:Fallback>
                <p:oleObj name="Document" r:id="rId4" imgW="8521700" imgH="3022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" y="1981200"/>
                        <a:ext cx="8521700" cy="302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1374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3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6345C-D388-3C42-9A50-B2330125432B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Flows in a Transaction by Dematerialized Money</a:t>
            </a:r>
          </a:p>
        </p:txBody>
      </p:sp>
      <p:sp>
        <p:nvSpPr>
          <p:cNvPr id="37891" name="Freeform 3"/>
          <p:cNvSpPr>
            <a:spLocks/>
          </p:cNvSpPr>
          <p:nvPr/>
        </p:nvSpPr>
        <p:spPr bwMode="auto">
          <a:xfrm>
            <a:off x="2589213" y="4327525"/>
            <a:ext cx="985837" cy="522288"/>
          </a:xfrm>
          <a:custGeom>
            <a:avLst/>
            <a:gdLst>
              <a:gd name="T0" fmla="*/ 0 w 621"/>
              <a:gd name="T1" fmla="*/ 328 h 329"/>
              <a:gd name="T2" fmla="*/ 620 w 621"/>
              <a:gd name="T3" fmla="*/ 328 h 329"/>
              <a:gd name="T4" fmla="*/ 620 w 621"/>
              <a:gd name="T5" fmla="*/ 0 h 329"/>
              <a:gd name="T6" fmla="*/ 0 w 621"/>
              <a:gd name="T7" fmla="*/ 0 h 329"/>
              <a:gd name="T8" fmla="*/ 0 w 621"/>
              <a:gd name="T9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1" h="329">
                <a:moveTo>
                  <a:pt x="0" y="328"/>
                </a:moveTo>
                <a:lnTo>
                  <a:pt x="620" y="328"/>
                </a:lnTo>
                <a:lnTo>
                  <a:pt x="620" y="0"/>
                </a:lnTo>
                <a:lnTo>
                  <a:pt x="0" y="0"/>
                </a:lnTo>
                <a:lnTo>
                  <a:pt x="0" y="328"/>
                </a:lnTo>
              </a:path>
            </a:pathLst>
          </a:custGeom>
          <a:solidFill>
            <a:srgbClr val="FFCC00"/>
          </a:solidFill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736850" y="4418013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Holder</a:t>
            </a:r>
          </a:p>
        </p:txBody>
      </p:sp>
      <p:sp>
        <p:nvSpPr>
          <p:cNvPr id="37893" name="Freeform 5"/>
          <p:cNvSpPr>
            <a:spLocks/>
          </p:cNvSpPr>
          <p:nvPr/>
        </p:nvSpPr>
        <p:spPr bwMode="auto">
          <a:xfrm>
            <a:off x="330200" y="3290888"/>
            <a:ext cx="1733550" cy="522287"/>
          </a:xfrm>
          <a:custGeom>
            <a:avLst/>
            <a:gdLst>
              <a:gd name="T0" fmla="*/ 0 w 1092"/>
              <a:gd name="T1" fmla="*/ 328 h 329"/>
              <a:gd name="T2" fmla="*/ 1091 w 1092"/>
              <a:gd name="T3" fmla="*/ 328 h 329"/>
              <a:gd name="T4" fmla="*/ 1091 w 1092"/>
              <a:gd name="T5" fmla="*/ 0 h 329"/>
              <a:gd name="T6" fmla="*/ 0 w 1092"/>
              <a:gd name="T7" fmla="*/ 0 h 329"/>
              <a:gd name="T8" fmla="*/ 0 w 1092"/>
              <a:gd name="T9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2" h="329">
                <a:moveTo>
                  <a:pt x="0" y="328"/>
                </a:moveTo>
                <a:lnTo>
                  <a:pt x="1091" y="328"/>
                </a:lnTo>
                <a:lnTo>
                  <a:pt x="1091" y="0"/>
                </a:lnTo>
                <a:lnTo>
                  <a:pt x="0" y="0"/>
                </a:lnTo>
                <a:lnTo>
                  <a:pt x="0" y="328"/>
                </a:lnTo>
              </a:path>
            </a:pathLst>
          </a:custGeom>
          <a:solidFill>
            <a:srgbClr val="CC6600"/>
          </a:solidFill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36563" y="3440113"/>
            <a:ext cx="14462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Charging Operator</a:t>
            </a:r>
          </a:p>
        </p:txBody>
      </p:sp>
      <p:sp>
        <p:nvSpPr>
          <p:cNvPr id="37895" name="Freeform 7"/>
          <p:cNvSpPr>
            <a:spLocks/>
          </p:cNvSpPr>
          <p:nvPr/>
        </p:nvSpPr>
        <p:spPr bwMode="auto">
          <a:xfrm>
            <a:off x="2589213" y="2193925"/>
            <a:ext cx="985837" cy="522288"/>
          </a:xfrm>
          <a:custGeom>
            <a:avLst/>
            <a:gdLst>
              <a:gd name="T0" fmla="*/ 0 w 621"/>
              <a:gd name="T1" fmla="*/ 328 h 329"/>
              <a:gd name="T2" fmla="*/ 620 w 621"/>
              <a:gd name="T3" fmla="*/ 328 h 329"/>
              <a:gd name="T4" fmla="*/ 620 w 621"/>
              <a:gd name="T5" fmla="*/ 0 h 329"/>
              <a:gd name="T6" fmla="*/ 0 w 621"/>
              <a:gd name="T7" fmla="*/ 0 h 329"/>
              <a:gd name="T8" fmla="*/ 0 w 621"/>
              <a:gd name="T9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1" h="329">
                <a:moveTo>
                  <a:pt x="0" y="328"/>
                </a:moveTo>
                <a:lnTo>
                  <a:pt x="620" y="328"/>
                </a:lnTo>
                <a:lnTo>
                  <a:pt x="620" y="0"/>
                </a:lnTo>
                <a:lnTo>
                  <a:pt x="0" y="0"/>
                </a:lnTo>
                <a:lnTo>
                  <a:pt x="0" y="328"/>
                </a:lnTo>
              </a:path>
            </a:pathLst>
          </a:custGeom>
          <a:solidFill>
            <a:srgbClr val="33CC33"/>
          </a:solidFill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2770188" y="2224088"/>
            <a:ext cx="5984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Issuer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2833688" y="2408238"/>
            <a:ext cx="5318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Bank</a:t>
            </a:r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 flipH="1" flipV="1">
            <a:off x="1641475" y="3875088"/>
            <a:ext cx="942975" cy="7334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899" name="Freeform 11"/>
          <p:cNvSpPr>
            <a:spLocks/>
          </p:cNvSpPr>
          <p:nvPr/>
        </p:nvSpPr>
        <p:spPr bwMode="auto">
          <a:xfrm>
            <a:off x="1549400" y="3806825"/>
            <a:ext cx="144463" cy="127000"/>
          </a:xfrm>
          <a:custGeom>
            <a:avLst/>
            <a:gdLst>
              <a:gd name="T0" fmla="*/ 90 w 91"/>
              <a:gd name="T1" fmla="*/ 35 h 80"/>
              <a:gd name="T2" fmla="*/ 64 w 91"/>
              <a:gd name="T3" fmla="*/ 50 h 80"/>
              <a:gd name="T4" fmla="*/ 56 w 91"/>
              <a:gd name="T5" fmla="*/ 79 h 80"/>
              <a:gd name="T6" fmla="*/ 0 w 91"/>
              <a:gd name="T7" fmla="*/ 0 h 80"/>
              <a:gd name="T8" fmla="*/ 90 w 91"/>
              <a:gd name="T9" fmla="*/ 3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80">
                <a:moveTo>
                  <a:pt x="90" y="35"/>
                </a:moveTo>
                <a:lnTo>
                  <a:pt x="64" y="50"/>
                </a:lnTo>
                <a:lnTo>
                  <a:pt x="56" y="79"/>
                </a:lnTo>
                <a:lnTo>
                  <a:pt x="0" y="0"/>
                </a:lnTo>
                <a:lnTo>
                  <a:pt x="90" y="35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 flipV="1">
            <a:off x="1493838" y="2552700"/>
            <a:ext cx="1004887" cy="7334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01" name="Freeform 13"/>
          <p:cNvSpPr>
            <a:spLocks/>
          </p:cNvSpPr>
          <p:nvPr/>
        </p:nvSpPr>
        <p:spPr bwMode="auto">
          <a:xfrm>
            <a:off x="2446338" y="2484438"/>
            <a:ext cx="144462" cy="120650"/>
          </a:xfrm>
          <a:custGeom>
            <a:avLst/>
            <a:gdLst>
              <a:gd name="T0" fmla="*/ 32 w 91"/>
              <a:gd name="T1" fmla="*/ 75 h 76"/>
              <a:gd name="T2" fmla="*/ 26 w 91"/>
              <a:gd name="T3" fmla="*/ 46 h 76"/>
              <a:gd name="T4" fmla="*/ 0 w 91"/>
              <a:gd name="T5" fmla="*/ 32 h 76"/>
              <a:gd name="T6" fmla="*/ 90 w 91"/>
              <a:gd name="T7" fmla="*/ 0 h 76"/>
              <a:gd name="T8" fmla="*/ 32 w 91"/>
              <a:gd name="T9" fmla="*/ 7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76">
                <a:moveTo>
                  <a:pt x="32" y="75"/>
                </a:moveTo>
                <a:lnTo>
                  <a:pt x="26" y="46"/>
                </a:lnTo>
                <a:lnTo>
                  <a:pt x="0" y="32"/>
                </a:lnTo>
                <a:lnTo>
                  <a:pt x="90" y="0"/>
                </a:lnTo>
                <a:lnTo>
                  <a:pt x="32" y="75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>
            <a:off x="3649663" y="2484438"/>
            <a:ext cx="1377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03" name="Freeform 15"/>
          <p:cNvSpPr>
            <a:spLocks/>
          </p:cNvSpPr>
          <p:nvPr/>
        </p:nvSpPr>
        <p:spPr bwMode="auto">
          <a:xfrm>
            <a:off x="3578225" y="2447925"/>
            <a:ext cx="1516063" cy="74613"/>
          </a:xfrm>
          <a:custGeom>
            <a:avLst/>
            <a:gdLst>
              <a:gd name="T0" fmla="*/ 46 w 955"/>
              <a:gd name="T1" fmla="*/ 46 h 47"/>
              <a:gd name="T2" fmla="*/ 0 w 955"/>
              <a:gd name="T3" fmla="*/ 23 h 47"/>
              <a:gd name="T4" fmla="*/ 46 w 955"/>
              <a:gd name="T5" fmla="*/ 0 h 47"/>
              <a:gd name="T6" fmla="*/ 46 w 955"/>
              <a:gd name="T7" fmla="*/ 46 h 47"/>
              <a:gd name="T8" fmla="*/ 907 w 955"/>
              <a:gd name="T9" fmla="*/ 0 h 47"/>
              <a:gd name="T10" fmla="*/ 954 w 955"/>
              <a:gd name="T11" fmla="*/ 23 h 47"/>
              <a:gd name="T12" fmla="*/ 907 w 955"/>
              <a:gd name="T13" fmla="*/ 46 h 47"/>
              <a:gd name="T14" fmla="*/ 907 w 955"/>
              <a:gd name="T15" fmla="*/ 0 h 47"/>
              <a:gd name="T16" fmla="*/ 46 w 955"/>
              <a:gd name="T17" fmla="*/ 4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5" h="47">
                <a:moveTo>
                  <a:pt x="46" y="46"/>
                </a:moveTo>
                <a:lnTo>
                  <a:pt x="0" y="23"/>
                </a:lnTo>
                <a:lnTo>
                  <a:pt x="46" y="0"/>
                </a:lnTo>
                <a:lnTo>
                  <a:pt x="46" y="46"/>
                </a:lnTo>
                <a:lnTo>
                  <a:pt x="907" y="0"/>
                </a:lnTo>
                <a:lnTo>
                  <a:pt x="954" y="23"/>
                </a:lnTo>
                <a:lnTo>
                  <a:pt x="907" y="46"/>
                </a:lnTo>
                <a:lnTo>
                  <a:pt x="907" y="0"/>
                </a:lnTo>
                <a:lnTo>
                  <a:pt x="46" y="4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3649663" y="4613275"/>
            <a:ext cx="1377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05" name="Freeform 17"/>
          <p:cNvSpPr>
            <a:spLocks/>
          </p:cNvSpPr>
          <p:nvPr/>
        </p:nvSpPr>
        <p:spPr bwMode="auto">
          <a:xfrm>
            <a:off x="3578225" y="4576763"/>
            <a:ext cx="1516063" cy="76200"/>
          </a:xfrm>
          <a:custGeom>
            <a:avLst/>
            <a:gdLst>
              <a:gd name="T0" fmla="*/ 46 w 955"/>
              <a:gd name="T1" fmla="*/ 47 h 48"/>
              <a:gd name="T2" fmla="*/ 0 w 955"/>
              <a:gd name="T3" fmla="*/ 23 h 48"/>
              <a:gd name="T4" fmla="*/ 46 w 955"/>
              <a:gd name="T5" fmla="*/ 0 h 48"/>
              <a:gd name="T6" fmla="*/ 46 w 955"/>
              <a:gd name="T7" fmla="*/ 47 h 48"/>
              <a:gd name="T8" fmla="*/ 907 w 955"/>
              <a:gd name="T9" fmla="*/ 0 h 48"/>
              <a:gd name="T10" fmla="*/ 954 w 955"/>
              <a:gd name="T11" fmla="*/ 23 h 48"/>
              <a:gd name="T12" fmla="*/ 907 w 955"/>
              <a:gd name="T13" fmla="*/ 47 h 48"/>
              <a:gd name="T14" fmla="*/ 907 w 955"/>
              <a:gd name="T15" fmla="*/ 0 h 48"/>
              <a:gd name="T16" fmla="*/ 46 w 955"/>
              <a:gd name="T17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5" h="48">
                <a:moveTo>
                  <a:pt x="46" y="47"/>
                </a:moveTo>
                <a:lnTo>
                  <a:pt x="0" y="23"/>
                </a:lnTo>
                <a:lnTo>
                  <a:pt x="46" y="0"/>
                </a:lnTo>
                <a:lnTo>
                  <a:pt x="46" y="47"/>
                </a:lnTo>
                <a:lnTo>
                  <a:pt x="907" y="0"/>
                </a:lnTo>
                <a:lnTo>
                  <a:pt x="954" y="23"/>
                </a:lnTo>
                <a:lnTo>
                  <a:pt x="907" y="47"/>
                </a:lnTo>
                <a:lnTo>
                  <a:pt x="907" y="0"/>
                </a:lnTo>
                <a:lnTo>
                  <a:pt x="46" y="4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4127500" y="200660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3</a:t>
            </a: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1527175" y="2646363"/>
            <a:ext cx="268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2</a:t>
            </a: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1643063" y="4259263"/>
            <a:ext cx="2682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1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6759575" y="2651125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4</a:t>
            </a:r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4222750" y="4225925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6</a:t>
            </a:r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6492875" y="437515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5</a:t>
            </a:r>
          </a:p>
        </p:txBody>
      </p:sp>
      <p:sp>
        <p:nvSpPr>
          <p:cNvPr id="37912" name="Freeform 24"/>
          <p:cNvSpPr>
            <a:spLocks/>
          </p:cNvSpPr>
          <p:nvPr/>
        </p:nvSpPr>
        <p:spPr bwMode="auto">
          <a:xfrm>
            <a:off x="6219825" y="3271838"/>
            <a:ext cx="1733550" cy="522287"/>
          </a:xfrm>
          <a:custGeom>
            <a:avLst/>
            <a:gdLst>
              <a:gd name="T0" fmla="*/ 0 w 1092"/>
              <a:gd name="T1" fmla="*/ 328 h 329"/>
              <a:gd name="T2" fmla="*/ 1091 w 1092"/>
              <a:gd name="T3" fmla="*/ 328 h 329"/>
              <a:gd name="T4" fmla="*/ 1091 w 1092"/>
              <a:gd name="T5" fmla="*/ 0 h 329"/>
              <a:gd name="T6" fmla="*/ 0 w 1092"/>
              <a:gd name="T7" fmla="*/ 0 h 329"/>
              <a:gd name="T8" fmla="*/ 0 w 1092"/>
              <a:gd name="T9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2" h="329">
                <a:moveTo>
                  <a:pt x="0" y="328"/>
                </a:moveTo>
                <a:lnTo>
                  <a:pt x="1091" y="328"/>
                </a:lnTo>
                <a:lnTo>
                  <a:pt x="1091" y="0"/>
                </a:lnTo>
                <a:lnTo>
                  <a:pt x="0" y="0"/>
                </a:lnTo>
                <a:lnTo>
                  <a:pt x="0" y="328"/>
                </a:lnTo>
              </a:path>
            </a:pathLst>
          </a:custGeom>
          <a:solidFill>
            <a:srgbClr val="CC6600"/>
          </a:solidFill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13" name="Freeform 25"/>
          <p:cNvSpPr>
            <a:spLocks/>
          </p:cNvSpPr>
          <p:nvPr/>
        </p:nvSpPr>
        <p:spPr bwMode="auto">
          <a:xfrm>
            <a:off x="5068888" y="4327525"/>
            <a:ext cx="1152525" cy="504825"/>
          </a:xfrm>
          <a:custGeom>
            <a:avLst/>
            <a:gdLst>
              <a:gd name="T0" fmla="*/ 0 w 726"/>
              <a:gd name="T1" fmla="*/ 317 h 318"/>
              <a:gd name="T2" fmla="*/ 725 w 726"/>
              <a:gd name="T3" fmla="*/ 317 h 318"/>
              <a:gd name="T4" fmla="*/ 725 w 726"/>
              <a:gd name="T5" fmla="*/ 0 h 318"/>
              <a:gd name="T6" fmla="*/ 0 w 726"/>
              <a:gd name="T7" fmla="*/ 0 h 318"/>
              <a:gd name="T8" fmla="*/ 0 w 726"/>
              <a:gd name="T9" fmla="*/ 31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318">
                <a:moveTo>
                  <a:pt x="0" y="317"/>
                </a:moveTo>
                <a:lnTo>
                  <a:pt x="725" y="317"/>
                </a:lnTo>
                <a:lnTo>
                  <a:pt x="725" y="0"/>
                </a:lnTo>
                <a:lnTo>
                  <a:pt x="0" y="0"/>
                </a:lnTo>
                <a:lnTo>
                  <a:pt x="0" y="317"/>
                </a:lnTo>
              </a:path>
            </a:pathLst>
          </a:custGeom>
          <a:solidFill>
            <a:srgbClr val="FFCC00"/>
          </a:solidFill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5240338" y="4440238"/>
            <a:ext cx="819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Merchant</a:t>
            </a:r>
          </a:p>
        </p:txBody>
      </p:sp>
      <p:sp>
        <p:nvSpPr>
          <p:cNvPr id="37915" name="Freeform 27"/>
          <p:cNvSpPr>
            <a:spLocks/>
          </p:cNvSpPr>
          <p:nvPr/>
        </p:nvSpPr>
        <p:spPr bwMode="auto">
          <a:xfrm>
            <a:off x="5068888" y="2254250"/>
            <a:ext cx="1152525" cy="503238"/>
          </a:xfrm>
          <a:custGeom>
            <a:avLst/>
            <a:gdLst>
              <a:gd name="T0" fmla="*/ 0 w 726"/>
              <a:gd name="T1" fmla="*/ 316 h 317"/>
              <a:gd name="T2" fmla="*/ 725 w 726"/>
              <a:gd name="T3" fmla="*/ 316 h 317"/>
              <a:gd name="T4" fmla="*/ 725 w 726"/>
              <a:gd name="T5" fmla="*/ 0 h 317"/>
              <a:gd name="T6" fmla="*/ 0 w 726"/>
              <a:gd name="T7" fmla="*/ 0 h 317"/>
              <a:gd name="T8" fmla="*/ 0 w 726"/>
              <a:gd name="T9" fmla="*/ 316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317">
                <a:moveTo>
                  <a:pt x="0" y="316"/>
                </a:moveTo>
                <a:lnTo>
                  <a:pt x="725" y="316"/>
                </a:lnTo>
                <a:lnTo>
                  <a:pt x="725" y="0"/>
                </a:lnTo>
                <a:lnTo>
                  <a:pt x="0" y="0"/>
                </a:lnTo>
                <a:lnTo>
                  <a:pt x="0" y="316"/>
                </a:lnTo>
              </a:path>
            </a:pathLst>
          </a:custGeom>
          <a:solidFill>
            <a:srgbClr val="33CC33"/>
          </a:solidFill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16" name="Line 28"/>
          <p:cNvSpPr>
            <a:spLocks noChangeShapeType="1"/>
          </p:cNvSpPr>
          <p:nvPr/>
        </p:nvSpPr>
        <p:spPr bwMode="auto">
          <a:xfrm>
            <a:off x="6296025" y="2574925"/>
            <a:ext cx="787400" cy="7016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17" name="Freeform 29"/>
          <p:cNvSpPr>
            <a:spLocks/>
          </p:cNvSpPr>
          <p:nvPr/>
        </p:nvSpPr>
        <p:spPr bwMode="auto">
          <a:xfrm>
            <a:off x="6219825" y="2501900"/>
            <a:ext cx="115888" cy="112713"/>
          </a:xfrm>
          <a:custGeom>
            <a:avLst/>
            <a:gdLst>
              <a:gd name="T0" fmla="*/ 26 w 73"/>
              <a:gd name="T1" fmla="*/ 70 h 71"/>
              <a:gd name="T2" fmla="*/ 0 w 73"/>
              <a:gd name="T3" fmla="*/ 0 h 71"/>
              <a:gd name="T4" fmla="*/ 72 w 73"/>
              <a:gd name="T5" fmla="*/ 21 h 71"/>
              <a:gd name="T6" fmla="*/ 26 w 73"/>
              <a:gd name="T7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" h="71">
                <a:moveTo>
                  <a:pt x="26" y="70"/>
                </a:moveTo>
                <a:lnTo>
                  <a:pt x="0" y="0"/>
                </a:lnTo>
                <a:lnTo>
                  <a:pt x="72" y="21"/>
                </a:lnTo>
                <a:lnTo>
                  <a:pt x="26" y="7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18" name="Line 30"/>
          <p:cNvSpPr>
            <a:spLocks noChangeShapeType="1"/>
          </p:cNvSpPr>
          <p:nvPr/>
        </p:nvSpPr>
        <p:spPr bwMode="auto">
          <a:xfrm flipV="1">
            <a:off x="6224588" y="3860800"/>
            <a:ext cx="744537" cy="711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19" name="Freeform 31"/>
          <p:cNvSpPr>
            <a:spLocks/>
          </p:cNvSpPr>
          <p:nvPr/>
        </p:nvSpPr>
        <p:spPr bwMode="auto">
          <a:xfrm>
            <a:off x="6926263" y="3792538"/>
            <a:ext cx="117475" cy="112712"/>
          </a:xfrm>
          <a:custGeom>
            <a:avLst/>
            <a:gdLst>
              <a:gd name="T0" fmla="*/ 46 w 74"/>
              <a:gd name="T1" fmla="*/ 70 h 71"/>
              <a:gd name="T2" fmla="*/ 73 w 74"/>
              <a:gd name="T3" fmla="*/ 0 h 71"/>
              <a:gd name="T4" fmla="*/ 0 w 74"/>
              <a:gd name="T5" fmla="*/ 24 h 71"/>
              <a:gd name="T6" fmla="*/ 46 w 74"/>
              <a:gd name="T7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" h="71">
                <a:moveTo>
                  <a:pt x="46" y="70"/>
                </a:moveTo>
                <a:lnTo>
                  <a:pt x="73" y="0"/>
                </a:lnTo>
                <a:lnTo>
                  <a:pt x="0" y="24"/>
                </a:lnTo>
                <a:lnTo>
                  <a:pt x="46" y="7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7920" name="Rectangle 32"/>
          <p:cNvSpPr>
            <a:spLocks noChangeArrowheads="1"/>
          </p:cNvSpPr>
          <p:nvPr/>
        </p:nvSpPr>
        <p:spPr bwMode="auto">
          <a:xfrm>
            <a:off x="6334125" y="3362325"/>
            <a:ext cx="14636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Acquiring Operator</a:t>
            </a:r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240338" y="2273300"/>
            <a:ext cx="750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Acquirer</a:t>
            </a:r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5378450" y="2459038"/>
            <a:ext cx="5318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defTabSz="762000"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Bank</a:t>
            </a:r>
          </a:p>
        </p:txBody>
      </p: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374650" y="5026025"/>
            <a:ext cx="4414838" cy="101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1200" dirty="0" smtClean="0">
                <a:latin typeface="Verdana" charset="0"/>
                <a:cs typeface="+mn-cs"/>
              </a:rPr>
              <a:t> Charging </a:t>
            </a:r>
            <a:r>
              <a:rPr lang="en-US" sz="1200" dirty="0">
                <a:latin typeface="Verdana" charset="0"/>
                <a:cs typeface="+mn-cs"/>
              </a:rPr>
              <a:t>and discharging of the dematerialized money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1200" dirty="0">
                <a:latin typeface="Verdana" charset="0"/>
                <a:cs typeface="+mn-cs"/>
              </a:rPr>
              <a:t> </a:t>
            </a:r>
            <a:r>
              <a:rPr lang="en-US" sz="1200" dirty="0" smtClean="0">
                <a:latin typeface="Verdana" charset="0"/>
                <a:cs typeface="+mn-cs"/>
              </a:rPr>
              <a:t>Purchasing </a:t>
            </a:r>
            <a:r>
              <a:rPr lang="en-US" sz="1200" dirty="0">
                <a:latin typeface="Verdana" charset="0"/>
                <a:cs typeface="+mn-cs"/>
              </a:rPr>
              <a:t>and payment protocols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1200" dirty="0">
                <a:latin typeface="Verdana" charset="0"/>
                <a:cs typeface="+mn-cs"/>
              </a:rPr>
              <a:t> </a:t>
            </a:r>
            <a:r>
              <a:rPr lang="en-US" sz="1200" dirty="0" smtClean="0">
                <a:latin typeface="Verdana" charset="0"/>
                <a:cs typeface="+mn-cs"/>
              </a:rPr>
              <a:t>Verification </a:t>
            </a:r>
            <a:r>
              <a:rPr lang="en-US" sz="1200" dirty="0">
                <a:latin typeface="Verdana" charset="0"/>
                <a:cs typeface="+mn-cs"/>
              </a:rPr>
              <a:t>protocols (on line, off line, semi-online)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4565650" y="4957763"/>
            <a:ext cx="4227513" cy="55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1200" dirty="0">
                <a:latin typeface="Verdana" charset="0"/>
                <a:cs typeface="+mn-cs"/>
              </a:rPr>
              <a:t> </a:t>
            </a:r>
            <a:r>
              <a:rPr lang="en-US" sz="1200" dirty="0" smtClean="0">
                <a:latin typeface="Verdana" charset="0"/>
                <a:cs typeface="+mn-cs"/>
              </a:rPr>
              <a:t>Protocols </a:t>
            </a:r>
            <a:r>
              <a:rPr lang="en-US" sz="1200" dirty="0">
                <a:latin typeface="Verdana" charset="0"/>
                <a:cs typeface="+mn-cs"/>
              </a:rPr>
              <a:t>for collection, acquisition and clearance 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1200" dirty="0">
                <a:latin typeface="Verdana" charset="0"/>
                <a:cs typeface="+mn-cs"/>
              </a:rPr>
              <a:t> </a:t>
            </a:r>
            <a:r>
              <a:rPr lang="en-US" sz="1200" dirty="0" smtClean="0">
                <a:latin typeface="Verdana" charset="0"/>
                <a:cs typeface="+mn-cs"/>
              </a:rPr>
              <a:t>Peer-to-peer </a:t>
            </a:r>
            <a:r>
              <a:rPr lang="en-US" sz="1200" dirty="0">
                <a:latin typeface="Verdana" charset="0"/>
                <a:cs typeface="+mn-cs"/>
              </a:rPr>
              <a:t>transfer protocol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93F73-B81A-7848-884A-09BC33E4630C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Security Requirements of Charging Protocols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n-cs"/>
              </a:rPr>
              <a:t>The protocols must resist attacks from outside the system:</a:t>
            </a:r>
          </a:p>
          <a:p>
            <a:pPr lvl="1">
              <a:defRPr/>
            </a:pPr>
            <a:r>
              <a:rPr lang="en-US" dirty="0" smtClean="0"/>
              <a:t>Must resist misappropriation by any one of the participants</a:t>
            </a:r>
          </a:p>
          <a:p>
            <a:pPr lvl="1">
              <a:defRPr/>
            </a:pPr>
            <a:r>
              <a:rPr lang="en-US" dirty="0" smtClean="0"/>
              <a:t>A 3rd-party non-participant must not be able to intercept the message to manipulate the content, modify orders, or resend valid but old messages.</a:t>
            </a:r>
          </a:p>
          <a:p>
            <a:pPr lvl="1">
              <a:defRPr/>
            </a:pPr>
            <a:r>
              <a:rPr lang="en-US" dirty="0" smtClean="0"/>
              <a:t>Must resist false charges such as</a:t>
            </a:r>
          </a:p>
          <a:p>
            <a:pPr lvl="2">
              <a:defRPr/>
            </a:pPr>
            <a:r>
              <a:rPr lang="en-US" dirty="0" smtClean="0"/>
              <a:t>Attributing the charge to a client other than the one identified</a:t>
            </a:r>
          </a:p>
          <a:p>
            <a:pPr lvl="2">
              <a:defRPr/>
            </a:pPr>
            <a:r>
              <a:rPr lang="en-US" dirty="0" smtClean="0"/>
              <a:t>Attributing an amount different from the requested one</a:t>
            </a:r>
          </a:p>
          <a:p>
            <a:pPr lvl="2">
              <a:defRPr/>
            </a:pPr>
            <a:r>
              <a:rPr lang="en-US" dirty="0" smtClean="0"/>
              <a:t>Repaying a previously authenticated charge</a:t>
            </a:r>
          </a:p>
          <a:p>
            <a:pPr lvl="2">
              <a:defRPr/>
            </a:pPr>
            <a:r>
              <a:rPr lang="en-US" dirty="0" smtClean="0"/>
              <a:t>Repudiating a previously correctly executed charge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Must be robust to return to previous state if there is an error.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3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E7110A-E42E-C34C-83B4-B50132A90CEC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Payment Gateways in Electronic Commerce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619125" y="2414588"/>
            <a:ext cx="1123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Bank Card or </a:t>
            </a:r>
          </a:p>
          <a:p>
            <a:pPr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Purse Holder</a:t>
            </a:r>
          </a:p>
        </p:txBody>
      </p:sp>
      <p:sp>
        <p:nvSpPr>
          <p:cNvPr id="41988" name="Freeform 4"/>
          <p:cNvSpPr>
            <a:spLocks/>
          </p:cNvSpPr>
          <p:nvPr/>
        </p:nvSpPr>
        <p:spPr bwMode="auto">
          <a:xfrm>
            <a:off x="3654426" y="1990444"/>
            <a:ext cx="1504949" cy="1170269"/>
          </a:xfrm>
          <a:custGeom>
            <a:avLst/>
            <a:gdLst>
              <a:gd name="T0" fmla="*/ 144 w 864"/>
              <a:gd name="T1" fmla="*/ 482 h 599"/>
              <a:gd name="T2" fmla="*/ 192 w 864"/>
              <a:gd name="T3" fmla="*/ 545 h 599"/>
              <a:gd name="T4" fmla="*/ 249 w 864"/>
              <a:gd name="T5" fmla="*/ 586 h 599"/>
              <a:gd name="T6" fmla="*/ 312 w 864"/>
              <a:gd name="T7" fmla="*/ 598 h 599"/>
              <a:gd name="T8" fmla="*/ 376 w 864"/>
              <a:gd name="T9" fmla="*/ 578 h 599"/>
              <a:gd name="T10" fmla="*/ 431 w 864"/>
              <a:gd name="T11" fmla="*/ 532 h 599"/>
              <a:gd name="T12" fmla="*/ 487 w 864"/>
              <a:gd name="T13" fmla="*/ 578 h 599"/>
              <a:gd name="T14" fmla="*/ 548 w 864"/>
              <a:gd name="T15" fmla="*/ 598 h 599"/>
              <a:gd name="T16" fmla="*/ 613 w 864"/>
              <a:gd name="T17" fmla="*/ 586 h 599"/>
              <a:gd name="T18" fmla="*/ 671 w 864"/>
              <a:gd name="T19" fmla="*/ 545 h 599"/>
              <a:gd name="T20" fmla="*/ 717 w 864"/>
              <a:gd name="T21" fmla="*/ 482 h 599"/>
              <a:gd name="T22" fmla="*/ 757 w 864"/>
              <a:gd name="T23" fmla="*/ 447 h 599"/>
              <a:gd name="T24" fmla="*/ 803 w 864"/>
              <a:gd name="T25" fmla="*/ 434 h 599"/>
              <a:gd name="T26" fmla="*/ 840 w 864"/>
              <a:gd name="T27" fmla="*/ 392 h 599"/>
              <a:gd name="T28" fmla="*/ 859 w 864"/>
              <a:gd name="T29" fmla="*/ 332 h 599"/>
              <a:gd name="T30" fmla="*/ 859 w 864"/>
              <a:gd name="T31" fmla="*/ 264 h 599"/>
              <a:gd name="T32" fmla="*/ 840 w 864"/>
              <a:gd name="T33" fmla="*/ 203 h 599"/>
              <a:gd name="T34" fmla="*/ 803 w 864"/>
              <a:gd name="T35" fmla="*/ 163 h 599"/>
              <a:gd name="T36" fmla="*/ 757 w 864"/>
              <a:gd name="T37" fmla="*/ 148 h 599"/>
              <a:gd name="T38" fmla="*/ 717 w 864"/>
              <a:gd name="T39" fmla="*/ 113 h 599"/>
              <a:gd name="T40" fmla="*/ 671 w 864"/>
              <a:gd name="T41" fmla="*/ 48 h 599"/>
              <a:gd name="T42" fmla="*/ 613 w 864"/>
              <a:gd name="T43" fmla="*/ 9 h 599"/>
              <a:gd name="T44" fmla="*/ 548 w 864"/>
              <a:gd name="T45" fmla="*/ 0 h 599"/>
              <a:gd name="T46" fmla="*/ 487 w 864"/>
              <a:gd name="T47" fmla="*/ 17 h 599"/>
              <a:gd name="T48" fmla="*/ 431 w 864"/>
              <a:gd name="T49" fmla="*/ 65 h 599"/>
              <a:gd name="T50" fmla="*/ 376 w 864"/>
              <a:gd name="T51" fmla="*/ 17 h 599"/>
              <a:gd name="T52" fmla="*/ 312 w 864"/>
              <a:gd name="T53" fmla="*/ 0 h 599"/>
              <a:gd name="T54" fmla="*/ 249 w 864"/>
              <a:gd name="T55" fmla="*/ 9 h 599"/>
              <a:gd name="T56" fmla="*/ 192 w 864"/>
              <a:gd name="T57" fmla="*/ 48 h 599"/>
              <a:gd name="T58" fmla="*/ 144 w 864"/>
              <a:gd name="T59" fmla="*/ 113 h 599"/>
              <a:gd name="T60" fmla="*/ 103 w 864"/>
              <a:gd name="T61" fmla="*/ 148 h 599"/>
              <a:gd name="T62" fmla="*/ 59 w 864"/>
              <a:gd name="T63" fmla="*/ 163 h 599"/>
              <a:gd name="T64" fmla="*/ 23 w 864"/>
              <a:gd name="T65" fmla="*/ 203 h 599"/>
              <a:gd name="T66" fmla="*/ 2 w 864"/>
              <a:gd name="T67" fmla="*/ 264 h 599"/>
              <a:gd name="T68" fmla="*/ 2 w 864"/>
              <a:gd name="T69" fmla="*/ 332 h 599"/>
              <a:gd name="T70" fmla="*/ 23 w 864"/>
              <a:gd name="T71" fmla="*/ 392 h 599"/>
              <a:gd name="T72" fmla="*/ 59 w 864"/>
              <a:gd name="T73" fmla="*/ 434 h 599"/>
              <a:gd name="T74" fmla="*/ 103 w 864"/>
              <a:gd name="T75" fmla="*/ 447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4" h="599">
                <a:moveTo>
                  <a:pt x="126" y="442"/>
                </a:moveTo>
                <a:lnTo>
                  <a:pt x="144" y="482"/>
                </a:lnTo>
                <a:lnTo>
                  <a:pt x="165" y="517"/>
                </a:lnTo>
                <a:lnTo>
                  <a:pt x="192" y="545"/>
                </a:lnTo>
                <a:lnTo>
                  <a:pt x="218" y="569"/>
                </a:lnTo>
                <a:lnTo>
                  <a:pt x="249" y="586"/>
                </a:lnTo>
                <a:lnTo>
                  <a:pt x="280" y="595"/>
                </a:lnTo>
                <a:lnTo>
                  <a:pt x="312" y="598"/>
                </a:lnTo>
                <a:lnTo>
                  <a:pt x="345" y="591"/>
                </a:lnTo>
                <a:lnTo>
                  <a:pt x="376" y="578"/>
                </a:lnTo>
                <a:lnTo>
                  <a:pt x="404" y="558"/>
                </a:lnTo>
                <a:lnTo>
                  <a:pt x="431" y="532"/>
                </a:lnTo>
                <a:lnTo>
                  <a:pt x="458" y="558"/>
                </a:lnTo>
                <a:lnTo>
                  <a:pt x="487" y="578"/>
                </a:lnTo>
                <a:lnTo>
                  <a:pt x="518" y="591"/>
                </a:lnTo>
                <a:lnTo>
                  <a:pt x="548" y="598"/>
                </a:lnTo>
                <a:lnTo>
                  <a:pt x="581" y="595"/>
                </a:lnTo>
                <a:lnTo>
                  <a:pt x="613" y="586"/>
                </a:lnTo>
                <a:lnTo>
                  <a:pt x="642" y="569"/>
                </a:lnTo>
                <a:lnTo>
                  <a:pt x="671" y="545"/>
                </a:lnTo>
                <a:lnTo>
                  <a:pt x="696" y="517"/>
                </a:lnTo>
                <a:lnTo>
                  <a:pt x="717" y="482"/>
                </a:lnTo>
                <a:lnTo>
                  <a:pt x="736" y="442"/>
                </a:lnTo>
                <a:lnTo>
                  <a:pt x="757" y="447"/>
                </a:lnTo>
                <a:lnTo>
                  <a:pt x="780" y="444"/>
                </a:lnTo>
                <a:lnTo>
                  <a:pt x="803" y="434"/>
                </a:lnTo>
                <a:lnTo>
                  <a:pt x="822" y="416"/>
                </a:lnTo>
                <a:lnTo>
                  <a:pt x="840" y="392"/>
                </a:lnTo>
                <a:lnTo>
                  <a:pt x="851" y="364"/>
                </a:lnTo>
                <a:lnTo>
                  <a:pt x="859" y="332"/>
                </a:lnTo>
                <a:lnTo>
                  <a:pt x="863" y="299"/>
                </a:lnTo>
                <a:lnTo>
                  <a:pt x="859" y="264"/>
                </a:lnTo>
                <a:lnTo>
                  <a:pt x="851" y="233"/>
                </a:lnTo>
                <a:lnTo>
                  <a:pt x="840" y="203"/>
                </a:lnTo>
                <a:lnTo>
                  <a:pt x="822" y="179"/>
                </a:lnTo>
                <a:lnTo>
                  <a:pt x="803" y="163"/>
                </a:lnTo>
                <a:lnTo>
                  <a:pt x="780" y="151"/>
                </a:lnTo>
                <a:lnTo>
                  <a:pt x="757" y="148"/>
                </a:lnTo>
                <a:lnTo>
                  <a:pt x="736" y="153"/>
                </a:lnTo>
                <a:lnTo>
                  <a:pt x="717" y="113"/>
                </a:lnTo>
                <a:lnTo>
                  <a:pt x="696" y="79"/>
                </a:lnTo>
                <a:lnTo>
                  <a:pt x="671" y="48"/>
                </a:lnTo>
                <a:lnTo>
                  <a:pt x="642" y="25"/>
                </a:lnTo>
                <a:lnTo>
                  <a:pt x="613" y="9"/>
                </a:lnTo>
                <a:lnTo>
                  <a:pt x="581" y="1"/>
                </a:lnTo>
                <a:lnTo>
                  <a:pt x="548" y="0"/>
                </a:lnTo>
                <a:lnTo>
                  <a:pt x="518" y="5"/>
                </a:lnTo>
                <a:lnTo>
                  <a:pt x="487" y="17"/>
                </a:lnTo>
                <a:lnTo>
                  <a:pt x="458" y="37"/>
                </a:lnTo>
                <a:lnTo>
                  <a:pt x="431" y="65"/>
                </a:lnTo>
                <a:lnTo>
                  <a:pt x="404" y="37"/>
                </a:lnTo>
                <a:lnTo>
                  <a:pt x="376" y="17"/>
                </a:lnTo>
                <a:lnTo>
                  <a:pt x="345" y="5"/>
                </a:lnTo>
                <a:lnTo>
                  <a:pt x="312" y="0"/>
                </a:lnTo>
                <a:lnTo>
                  <a:pt x="280" y="1"/>
                </a:lnTo>
                <a:lnTo>
                  <a:pt x="249" y="9"/>
                </a:lnTo>
                <a:lnTo>
                  <a:pt x="218" y="25"/>
                </a:lnTo>
                <a:lnTo>
                  <a:pt x="192" y="48"/>
                </a:lnTo>
                <a:lnTo>
                  <a:pt x="165" y="79"/>
                </a:lnTo>
                <a:lnTo>
                  <a:pt x="144" y="113"/>
                </a:lnTo>
                <a:lnTo>
                  <a:pt x="126" y="153"/>
                </a:lnTo>
                <a:lnTo>
                  <a:pt x="103" y="148"/>
                </a:lnTo>
                <a:lnTo>
                  <a:pt x="80" y="151"/>
                </a:lnTo>
                <a:lnTo>
                  <a:pt x="59" y="163"/>
                </a:lnTo>
                <a:lnTo>
                  <a:pt x="38" y="179"/>
                </a:lnTo>
                <a:lnTo>
                  <a:pt x="23" y="203"/>
                </a:lnTo>
                <a:lnTo>
                  <a:pt x="10" y="233"/>
                </a:lnTo>
                <a:lnTo>
                  <a:pt x="2" y="264"/>
                </a:lnTo>
                <a:lnTo>
                  <a:pt x="0" y="299"/>
                </a:lnTo>
                <a:lnTo>
                  <a:pt x="2" y="332"/>
                </a:lnTo>
                <a:lnTo>
                  <a:pt x="10" y="364"/>
                </a:lnTo>
                <a:lnTo>
                  <a:pt x="23" y="392"/>
                </a:lnTo>
                <a:lnTo>
                  <a:pt x="38" y="416"/>
                </a:lnTo>
                <a:lnTo>
                  <a:pt x="59" y="434"/>
                </a:lnTo>
                <a:lnTo>
                  <a:pt x="80" y="444"/>
                </a:lnTo>
                <a:lnTo>
                  <a:pt x="103" y="447"/>
                </a:lnTo>
                <a:lnTo>
                  <a:pt x="126" y="442"/>
                </a:lnTo>
              </a:path>
            </a:pathLst>
          </a:custGeom>
          <a:solidFill>
            <a:srgbClr val="99FF66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567026" y="2147050"/>
            <a:ext cx="1741487" cy="73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  <a:cs typeface="+mn-cs"/>
              </a:rPr>
              <a:t>Internet </a:t>
            </a:r>
          </a:p>
          <a:p>
            <a:pPr algn="ctr">
              <a:defRPr/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  <a:cs typeface="+mn-cs"/>
              </a:rPr>
              <a:t>or</a:t>
            </a:r>
          </a:p>
          <a:p>
            <a:pPr algn="ctr">
              <a:defRPr/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  <a:cs typeface="+mn-cs"/>
              </a:rPr>
              <a:t> Mobile Network</a:t>
            </a:r>
            <a:endParaRPr lang="en-US" sz="1400" dirty="0">
              <a:solidFill>
                <a:srgbClr val="000000"/>
              </a:solidFill>
              <a:latin typeface="Verdana" charset="0"/>
              <a:cs typeface="+mn-cs"/>
            </a:endParaRPr>
          </a:p>
        </p:txBody>
      </p:sp>
      <p:grpSp>
        <p:nvGrpSpPr>
          <p:cNvPr id="41992" name="Group 11"/>
          <p:cNvGrpSpPr>
            <a:grpSpLocks/>
          </p:cNvGrpSpPr>
          <p:nvPr/>
        </p:nvGrpSpPr>
        <p:grpSpPr bwMode="auto">
          <a:xfrm>
            <a:off x="4335463" y="3690938"/>
            <a:ext cx="400050" cy="685800"/>
            <a:chOff x="2731" y="2325"/>
            <a:chExt cx="252" cy="432"/>
          </a:xfrm>
        </p:grpSpPr>
        <p:sp>
          <p:nvSpPr>
            <p:cNvPr id="41990" name="Freeform 6"/>
            <p:cNvSpPr>
              <a:spLocks/>
            </p:cNvSpPr>
            <p:nvPr/>
          </p:nvSpPr>
          <p:spPr bwMode="auto">
            <a:xfrm>
              <a:off x="2731" y="2325"/>
              <a:ext cx="252" cy="413"/>
            </a:xfrm>
            <a:custGeom>
              <a:avLst/>
              <a:gdLst>
                <a:gd name="T0" fmla="*/ 0 w 252"/>
                <a:gd name="T1" fmla="*/ 412 h 413"/>
                <a:gd name="T2" fmla="*/ 251 w 252"/>
                <a:gd name="T3" fmla="*/ 412 h 413"/>
                <a:gd name="T4" fmla="*/ 251 w 252"/>
                <a:gd name="T5" fmla="*/ 0 h 413"/>
                <a:gd name="T6" fmla="*/ 0 w 252"/>
                <a:gd name="T7" fmla="*/ 0 h 413"/>
                <a:gd name="T8" fmla="*/ 0 w 252"/>
                <a:gd name="T9" fmla="*/ 412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413">
                  <a:moveTo>
                    <a:pt x="0" y="412"/>
                  </a:moveTo>
                  <a:lnTo>
                    <a:pt x="251" y="4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412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auto">
            <a:xfrm>
              <a:off x="2731" y="2333"/>
              <a:ext cx="252" cy="47"/>
            </a:xfrm>
            <a:custGeom>
              <a:avLst/>
              <a:gdLst>
                <a:gd name="T0" fmla="*/ 0 w 252"/>
                <a:gd name="T1" fmla="*/ 46 h 47"/>
                <a:gd name="T2" fmla="*/ 251 w 252"/>
                <a:gd name="T3" fmla="*/ 46 h 47"/>
                <a:gd name="T4" fmla="*/ 251 w 252"/>
                <a:gd name="T5" fmla="*/ 0 h 47"/>
                <a:gd name="T6" fmla="*/ 0 w 252"/>
                <a:gd name="T7" fmla="*/ 0 h 47"/>
                <a:gd name="T8" fmla="*/ 0 w 252"/>
                <a:gd name="T9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47">
                  <a:moveTo>
                    <a:pt x="0" y="46"/>
                  </a:moveTo>
                  <a:lnTo>
                    <a:pt x="251" y="4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46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2" name="Line 8"/>
            <p:cNvSpPr>
              <a:spLocks noChangeShapeType="1"/>
            </p:cNvSpPr>
            <p:nvPr/>
          </p:nvSpPr>
          <p:spPr bwMode="auto">
            <a:xfrm>
              <a:off x="2731" y="2343"/>
              <a:ext cx="2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1993" name="Line 9"/>
            <p:cNvSpPr>
              <a:spLocks noChangeShapeType="1"/>
            </p:cNvSpPr>
            <p:nvPr/>
          </p:nvSpPr>
          <p:spPr bwMode="auto">
            <a:xfrm>
              <a:off x="2965" y="2343"/>
              <a:ext cx="0" cy="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auto">
            <a:xfrm>
              <a:off x="2731" y="2343"/>
              <a:ext cx="252" cy="414"/>
            </a:xfrm>
            <a:custGeom>
              <a:avLst/>
              <a:gdLst>
                <a:gd name="T0" fmla="*/ 126 w 252"/>
                <a:gd name="T1" fmla="*/ 26 h 414"/>
                <a:gd name="T2" fmla="*/ 0 w 252"/>
                <a:gd name="T3" fmla="*/ 0 h 414"/>
                <a:gd name="T4" fmla="*/ 17 w 252"/>
                <a:gd name="T5" fmla="*/ 203 h 414"/>
                <a:gd name="T6" fmla="*/ 234 w 252"/>
                <a:gd name="T7" fmla="*/ 193 h 414"/>
                <a:gd name="T8" fmla="*/ 17 w 252"/>
                <a:gd name="T9" fmla="*/ 203 h 414"/>
                <a:gd name="T10" fmla="*/ 234 w 252"/>
                <a:gd name="T11" fmla="*/ 189 h 414"/>
                <a:gd name="T12" fmla="*/ 17 w 252"/>
                <a:gd name="T13" fmla="*/ 180 h 414"/>
                <a:gd name="T14" fmla="*/ 17 w 252"/>
                <a:gd name="T15" fmla="*/ 216 h 414"/>
                <a:gd name="T16" fmla="*/ 234 w 252"/>
                <a:gd name="T17" fmla="*/ 206 h 414"/>
                <a:gd name="T18" fmla="*/ 17 w 252"/>
                <a:gd name="T19" fmla="*/ 216 h 414"/>
                <a:gd name="T20" fmla="*/ 234 w 252"/>
                <a:gd name="T21" fmla="*/ 229 h 414"/>
                <a:gd name="T22" fmla="*/ 17 w 252"/>
                <a:gd name="T23" fmla="*/ 220 h 414"/>
                <a:gd name="T24" fmla="*/ 17 w 252"/>
                <a:gd name="T25" fmla="*/ 243 h 414"/>
                <a:gd name="T26" fmla="*/ 234 w 252"/>
                <a:gd name="T27" fmla="*/ 233 h 414"/>
                <a:gd name="T28" fmla="*/ 17 w 252"/>
                <a:gd name="T29" fmla="*/ 243 h 414"/>
                <a:gd name="T30" fmla="*/ 234 w 252"/>
                <a:gd name="T31" fmla="*/ 270 h 414"/>
                <a:gd name="T32" fmla="*/ 17 w 252"/>
                <a:gd name="T33" fmla="*/ 260 h 414"/>
                <a:gd name="T34" fmla="*/ 17 w 252"/>
                <a:gd name="T35" fmla="*/ 256 h 414"/>
                <a:gd name="T36" fmla="*/ 234 w 252"/>
                <a:gd name="T37" fmla="*/ 247 h 414"/>
                <a:gd name="T38" fmla="*/ 17 w 252"/>
                <a:gd name="T39" fmla="*/ 256 h 414"/>
                <a:gd name="T40" fmla="*/ 234 w 252"/>
                <a:gd name="T41" fmla="*/ 283 h 414"/>
                <a:gd name="T42" fmla="*/ 17 w 252"/>
                <a:gd name="T43" fmla="*/ 273 h 414"/>
                <a:gd name="T44" fmla="*/ 17 w 252"/>
                <a:gd name="T45" fmla="*/ 296 h 414"/>
                <a:gd name="T46" fmla="*/ 234 w 252"/>
                <a:gd name="T47" fmla="*/ 287 h 414"/>
                <a:gd name="T48" fmla="*/ 17 w 252"/>
                <a:gd name="T49" fmla="*/ 296 h 414"/>
                <a:gd name="T50" fmla="*/ 234 w 252"/>
                <a:gd name="T51" fmla="*/ 323 h 414"/>
                <a:gd name="T52" fmla="*/ 17 w 252"/>
                <a:gd name="T53" fmla="*/ 314 h 414"/>
                <a:gd name="T54" fmla="*/ 17 w 252"/>
                <a:gd name="T55" fmla="*/ 310 h 414"/>
                <a:gd name="T56" fmla="*/ 234 w 252"/>
                <a:gd name="T57" fmla="*/ 300 h 414"/>
                <a:gd name="T58" fmla="*/ 17 w 252"/>
                <a:gd name="T59" fmla="*/ 310 h 414"/>
                <a:gd name="T60" fmla="*/ 234 w 252"/>
                <a:gd name="T61" fmla="*/ 337 h 414"/>
                <a:gd name="T62" fmla="*/ 17 w 252"/>
                <a:gd name="T63" fmla="*/ 327 h 414"/>
                <a:gd name="T64" fmla="*/ 17 w 252"/>
                <a:gd name="T65" fmla="*/ 350 h 414"/>
                <a:gd name="T66" fmla="*/ 234 w 252"/>
                <a:gd name="T67" fmla="*/ 340 h 414"/>
                <a:gd name="T68" fmla="*/ 17 w 252"/>
                <a:gd name="T69" fmla="*/ 350 h 414"/>
                <a:gd name="T70" fmla="*/ 234 w 252"/>
                <a:gd name="T71" fmla="*/ 377 h 414"/>
                <a:gd name="T72" fmla="*/ 17 w 252"/>
                <a:gd name="T73" fmla="*/ 367 h 414"/>
                <a:gd name="T74" fmla="*/ 17 w 252"/>
                <a:gd name="T75" fmla="*/ 363 h 414"/>
                <a:gd name="T76" fmla="*/ 234 w 252"/>
                <a:gd name="T77" fmla="*/ 354 h 414"/>
                <a:gd name="T78" fmla="*/ 17 w 252"/>
                <a:gd name="T79" fmla="*/ 363 h 414"/>
                <a:gd name="T80" fmla="*/ 251 w 252"/>
                <a:gd name="T81" fmla="*/ 413 h 414"/>
                <a:gd name="T82" fmla="*/ 0 w 252"/>
                <a:gd name="T83" fmla="*/ 394 h 414"/>
                <a:gd name="T84" fmla="*/ 0 w 252"/>
                <a:gd name="T85" fmla="*/ 2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2" h="414">
                  <a:moveTo>
                    <a:pt x="0" y="26"/>
                  </a:moveTo>
                  <a:lnTo>
                    <a:pt x="126" y="26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17" y="203"/>
                  </a:lnTo>
                  <a:lnTo>
                    <a:pt x="234" y="203"/>
                  </a:lnTo>
                  <a:lnTo>
                    <a:pt x="234" y="193"/>
                  </a:lnTo>
                  <a:lnTo>
                    <a:pt x="17" y="193"/>
                  </a:lnTo>
                  <a:lnTo>
                    <a:pt x="17" y="203"/>
                  </a:lnTo>
                  <a:lnTo>
                    <a:pt x="17" y="189"/>
                  </a:lnTo>
                  <a:lnTo>
                    <a:pt x="234" y="189"/>
                  </a:lnTo>
                  <a:lnTo>
                    <a:pt x="234" y="180"/>
                  </a:lnTo>
                  <a:lnTo>
                    <a:pt x="17" y="180"/>
                  </a:lnTo>
                  <a:lnTo>
                    <a:pt x="17" y="189"/>
                  </a:lnTo>
                  <a:lnTo>
                    <a:pt x="17" y="216"/>
                  </a:lnTo>
                  <a:lnTo>
                    <a:pt x="234" y="216"/>
                  </a:lnTo>
                  <a:lnTo>
                    <a:pt x="234" y="206"/>
                  </a:lnTo>
                  <a:lnTo>
                    <a:pt x="17" y="206"/>
                  </a:lnTo>
                  <a:lnTo>
                    <a:pt x="17" y="216"/>
                  </a:lnTo>
                  <a:lnTo>
                    <a:pt x="17" y="229"/>
                  </a:lnTo>
                  <a:lnTo>
                    <a:pt x="234" y="229"/>
                  </a:lnTo>
                  <a:lnTo>
                    <a:pt x="234" y="220"/>
                  </a:lnTo>
                  <a:lnTo>
                    <a:pt x="17" y="220"/>
                  </a:lnTo>
                  <a:lnTo>
                    <a:pt x="17" y="229"/>
                  </a:lnTo>
                  <a:lnTo>
                    <a:pt x="17" y="243"/>
                  </a:lnTo>
                  <a:lnTo>
                    <a:pt x="234" y="243"/>
                  </a:lnTo>
                  <a:lnTo>
                    <a:pt x="234" y="233"/>
                  </a:lnTo>
                  <a:lnTo>
                    <a:pt x="17" y="233"/>
                  </a:lnTo>
                  <a:lnTo>
                    <a:pt x="17" y="243"/>
                  </a:lnTo>
                  <a:lnTo>
                    <a:pt x="17" y="270"/>
                  </a:lnTo>
                  <a:lnTo>
                    <a:pt x="234" y="270"/>
                  </a:lnTo>
                  <a:lnTo>
                    <a:pt x="234" y="260"/>
                  </a:lnTo>
                  <a:lnTo>
                    <a:pt x="17" y="260"/>
                  </a:lnTo>
                  <a:lnTo>
                    <a:pt x="17" y="270"/>
                  </a:lnTo>
                  <a:lnTo>
                    <a:pt x="17" y="256"/>
                  </a:lnTo>
                  <a:lnTo>
                    <a:pt x="234" y="256"/>
                  </a:lnTo>
                  <a:lnTo>
                    <a:pt x="234" y="247"/>
                  </a:lnTo>
                  <a:lnTo>
                    <a:pt x="17" y="247"/>
                  </a:lnTo>
                  <a:lnTo>
                    <a:pt x="17" y="256"/>
                  </a:lnTo>
                  <a:lnTo>
                    <a:pt x="17" y="283"/>
                  </a:lnTo>
                  <a:lnTo>
                    <a:pt x="234" y="283"/>
                  </a:lnTo>
                  <a:lnTo>
                    <a:pt x="234" y="273"/>
                  </a:lnTo>
                  <a:lnTo>
                    <a:pt x="17" y="273"/>
                  </a:lnTo>
                  <a:lnTo>
                    <a:pt x="17" y="283"/>
                  </a:lnTo>
                  <a:lnTo>
                    <a:pt x="17" y="296"/>
                  </a:lnTo>
                  <a:lnTo>
                    <a:pt x="234" y="296"/>
                  </a:lnTo>
                  <a:lnTo>
                    <a:pt x="234" y="287"/>
                  </a:lnTo>
                  <a:lnTo>
                    <a:pt x="17" y="287"/>
                  </a:lnTo>
                  <a:lnTo>
                    <a:pt x="17" y="296"/>
                  </a:lnTo>
                  <a:lnTo>
                    <a:pt x="17" y="323"/>
                  </a:lnTo>
                  <a:lnTo>
                    <a:pt x="234" y="323"/>
                  </a:lnTo>
                  <a:lnTo>
                    <a:pt x="234" y="314"/>
                  </a:lnTo>
                  <a:lnTo>
                    <a:pt x="17" y="314"/>
                  </a:lnTo>
                  <a:lnTo>
                    <a:pt x="17" y="323"/>
                  </a:lnTo>
                  <a:lnTo>
                    <a:pt x="17" y="310"/>
                  </a:lnTo>
                  <a:lnTo>
                    <a:pt x="234" y="310"/>
                  </a:lnTo>
                  <a:lnTo>
                    <a:pt x="234" y="300"/>
                  </a:lnTo>
                  <a:lnTo>
                    <a:pt x="17" y="300"/>
                  </a:lnTo>
                  <a:lnTo>
                    <a:pt x="17" y="310"/>
                  </a:lnTo>
                  <a:lnTo>
                    <a:pt x="17" y="337"/>
                  </a:lnTo>
                  <a:lnTo>
                    <a:pt x="234" y="337"/>
                  </a:lnTo>
                  <a:lnTo>
                    <a:pt x="234" y="327"/>
                  </a:lnTo>
                  <a:lnTo>
                    <a:pt x="17" y="327"/>
                  </a:lnTo>
                  <a:lnTo>
                    <a:pt x="17" y="337"/>
                  </a:lnTo>
                  <a:lnTo>
                    <a:pt x="17" y="350"/>
                  </a:lnTo>
                  <a:lnTo>
                    <a:pt x="234" y="350"/>
                  </a:lnTo>
                  <a:lnTo>
                    <a:pt x="234" y="340"/>
                  </a:lnTo>
                  <a:lnTo>
                    <a:pt x="17" y="340"/>
                  </a:lnTo>
                  <a:lnTo>
                    <a:pt x="17" y="350"/>
                  </a:lnTo>
                  <a:lnTo>
                    <a:pt x="17" y="377"/>
                  </a:lnTo>
                  <a:lnTo>
                    <a:pt x="234" y="377"/>
                  </a:lnTo>
                  <a:lnTo>
                    <a:pt x="234" y="367"/>
                  </a:lnTo>
                  <a:lnTo>
                    <a:pt x="17" y="367"/>
                  </a:lnTo>
                  <a:lnTo>
                    <a:pt x="17" y="377"/>
                  </a:lnTo>
                  <a:lnTo>
                    <a:pt x="17" y="363"/>
                  </a:lnTo>
                  <a:lnTo>
                    <a:pt x="234" y="363"/>
                  </a:lnTo>
                  <a:lnTo>
                    <a:pt x="234" y="354"/>
                  </a:lnTo>
                  <a:lnTo>
                    <a:pt x="17" y="354"/>
                  </a:lnTo>
                  <a:lnTo>
                    <a:pt x="17" y="363"/>
                  </a:lnTo>
                  <a:lnTo>
                    <a:pt x="0" y="413"/>
                  </a:lnTo>
                  <a:lnTo>
                    <a:pt x="251" y="413"/>
                  </a:lnTo>
                  <a:lnTo>
                    <a:pt x="251" y="394"/>
                  </a:lnTo>
                  <a:lnTo>
                    <a:pt x="0" y="394"/>
                  </a:lnTo>
                  <a:lnTo>
                    <a:pt x="0" y="413"/>
                  </a:lnTo>
                  <a:lnTo>
                    <a:pt x="0" y="26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</p:grp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5948363" y="2713038"/>
            <a:ext cx="1311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Merchant Server</a:t>
            </a:r>
          </a:p>
        </p:txBody>
      </p:sp>
      <p:sp>
        <p:nvSpPr>
          <p:cNvPr id="41998" name="Freeform 14"/>
          <p:cNvSpPr>
            <a:spLocks/>
          </p:cNvSpPr>
          <p:nvPr/>
        </p:nvSpPr>
        <p:spPr bwMode="auto">
          <a:xfrm>
            <a:off x="4486275" y="3159125"/>
            <a:ext cx="98425" cy="457200"/>
          </a:xfrm>
          <a:custGeom>
            <a:avLst/>
            <a:gdLst>
              <a:gd name="T0" fmla="*/ 13 w 62"/>
              <a:gd name="T1" fmla="*/ 287 h 288"/>
              <a:gd name="T2" fmla="*/ 0 w 62"/>
              <a:gd name="T3" fmla="*/ 103 h 288"/>
              <a:gd name="T4" fmla="*/ 46 w 62"/>
              <a:gd name="T5" fmla="*/ 136 h 288"/>
              <a:gd name="T6" fmla="*/ 50 w 62"/>
              <a:gd name="T7" fmla="*/ 0 h 288"/>
              <a:gd name="T8" fmla="*/ 61 w 62"/>
              <a:gd name="T9" fmla="*/ 184 h 288"/>
              <a:gd name="T10" fmla="*/ 15 w 62"/>
              <a:gd name="T11" fmla="*/ 149 h 288"/>
              <a:gd name="T12" fmla="*/ 13 w 62"/>
              <a:gd name="T13" fmla="*/ 28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288">
                <a:moveTo>
                  <a:pt x="13" y="287"/>
                </a:moveTo>
                <a:lnTo>
                  <a:pt x="0" y="103"/>
                </a:lnTo>
                <a:lnTo>
                  <a:pt x="46" y="136"/>
                </a:lnTo>
                <a:lnTo>
                  <a:pt x="50" y="0"/>
                </a:lnTo>
                <a:lnTo>
                  <a:pt x="61" y="184"/>
                </a:lnTo>
                <a:lnTo>
                  <a:pt x="15" y="149"/>
                </a:lnTo>
                <a:lnTo>
                  <a:pt x="13" y="287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1997" name="Freeform 13"/>
          <p:cNvSpPr>
            <a:spLocks/>
          </p:cNvSpPr>
          <p:nvPr/>
        </p:nvSpPr>
        <p:spPr bwMode="auto">
          <a:xfrm>
            <a:off x="3084339" y="2257425"/>
            <a:ext cx="574849" cy="411163"/>
          </a:xfrm>
          <a:custGeom>
            <a:avLst/>
            <a:gdLst>
              <a:gd name="T0" fmla="*/ 0 w 303"/>
              <a:gd name="T1" fmla="*/ 0 h 169"/>
              <a:gd name="T2" fmla="*/ 173 w 303"/>
              <a:gd name="T3" fmla="*/ 51 h 169"/>
              <a:gd name="T4" fmla="*/ 153 w 303"/>
              <a:gd name="T5" fmla="*/ 102 h 169"/>
              <a:gd name="T6" fmla="*/ 302 w 303"/>
              <a:gd name="T7" fmla="*/ 168 h 169"/>
              <a:gd name="T8" fmla="*/ 128 w 303"/>
              <a:gd name="T9" fmla="*/ 114 h 169"/>
              <a:gd name="T10" fmla="*/ 147 w 303"/>
              <a:gd name="T11" fmla="*/ 64 h 169"/>
              <a:gd name="T12" fmla="*/ 0 w 303"/>
              <a:gd name="T13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3" h="169">
                <a:moveTo>
                  <a:pt x="0" y="0"/>
                </a:moveTo>
                <a:lnTo>
                  <a:pt x="173" y="51"/>
                </a:lnTo>
                <a:lnTo>
                  <a:pt x="153" y="102"/>
                </a:lnTo>
                <a:lnTo>
                  <a:pt x="302" y="168"/>
                </a:lnTo>
                <a:lnTo>
                  <a:pt x="128" y="114"/>
                </a:lnTo>
                <a:lnTo>
                  <a:pt x="147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6764338" y="3457575"/>
            <a:ext cx="1565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Authorization Server</a:t>
            </a:r>
          </a:p>
        </p:txBody>
      </p:sp>
      <p:sp>
        <p:nvSpPr>
          <p:cNvPr id="42001" name="Freeform 17"/>
          <p:cNvSpPr>
            <a:spLocks/>
          </p:cNvSpPr>
          <p:nvPr/>
        </p:nvSpPr>
        <p:spPr bwMode="auto">
          <a:xfrm>
            <a:off x="3124200" y="4940300"/>
            <a:ext cx="2820988" cy="1020763"/>
          </a:xfrm>
          <a:custGeom>
            <a:avLst/>
            <a:gdLst>
              <a:gd name="T0" fmla="*/ 298 w 1777"/>
              <a:gd name="T1" fmla="*/ 518 h 643"/>
              <a:gd name="T2" fmla="*/ 391 w 1777"/>
              <a:gd name="T3" fmla="*/ 586 h 643"/>
              <a:gd name="T4" fmla="*/ 513 w 1777"/>
              <a:gd name="T5" fmla="*/ 628 h 643"/>
              <a:gd name="T6" fmla="*/ 642 w 1777"/>
              <a:gd name="T7" fmla="*/ 642 h 643"/>
              <a:gd name="T8" fmla="*/ 771 w 1777"/>
              <a:gd name="T9" fmla="*/ 620 h 643"/>
              <a:gd name="T10" fmla="*/ 886 w 1777"/>
              <a:gd name="T11" fmla="*/ 571 h 643"/>
              <a:gd name="T12" fmla="*/ 1000 w 1777"/>
              <a:gd name="T13" fmla="*/ 620 h 643"/>
              <a:gd name="T14" fmla="*/ 1129 w 1777"/>
              <a:gd name="T15" fmla="*/ 642 h 643"/>
              <a:gd name="T16" fmla="*/ 1262 w 1777"/>
              <a:gd name="T17" fmla="*/ 628 h 643"/>
              <a:gd name="T18" fmla="*/ 1380 w 1777"/>
              <a:gd name="T19" fmla="*/ 586 h 643"/>
              <a:gd name="T20" fmla="*/ 1479 w 1777"/>
              <a:gd name="T21" fmla="*/ 518 h 643"/>
              <a:gd name="T22" fmla="*/ 1560 w 1777"/>
              <a:gd name="T23" fmla="*/ 481 h 643"/>
              <a:gd name="T24" fmla="*/ 1654 w 1777"/>
              <a:gd name="T25" fmla="*/ 466 h 643"/>
              <a:gd name="T26" fmla="*/ 1730 w 1777"/>
              <a:gd name="T27" fmla="*/ 422 h 643"/>
              <a:gd name="T28" fmla="*/ 1770 w 1777"/>
              <a:gd name="T29" fmla="*/ 357 h 643"/>
              <a:gd name="T30" fmla="*/ 1770 w 1777"/>
              <a:gd name="T31" fmla="*/ 284 h 643"/>
              <a:gd name="T32" fmla="*/ 1730 w 1777"/>
              <a:gd name="T33" fmla="*/ 218 h 643"/>
              <a:gd name="T34" fmla="*/ 1654 w 1777"/>
              <a:gd name="T35" fmla="*/ 175 h 643"/>
              <a:gd name="T36" fmla="*/ 1560 w 1777"/>
              <a:gd name="T37" fmla="*/ 160 h 643"/>
              <a:gd name="T38" fmla="*/ 1479 w 1777"/>
              <a:gd name="T39" fmla="*/ 122 h 643"/>
              <a:gd name="T40" fmla="*/ 1380 w 1777"/>
              <a:gd name="T41" fmla="*/ 53 h 643"/>
              <a:gd name="T42" fmla="*/ 1262 w 1777"/>
              <a:gd name="T43" fmla="*/ 11 h 643"/>
              <a:gd name="T44" fmla="*/ 1129 w 1777"/>
              <a:gd name="T45" fmla="*/ 0 h 643"/>
              <a:gd name="T46" fmla="*/ 1000 w 1777"/>
              <a:gd name="T47" fmla="*/ 20 h 643"/>
              <a:gd name="T48" fmla="*/ 886 w 1777"/>
              <a:gd name="T49" fmla="*/ 71 h 643"/>
              <a:gd name="T50" fmla="*/ 771 w 1777"/>
              <a:gd name="T51" fmla="*/ 20 h 643"/>
              <a:gd name="T52" fmla="*/ 642 w 1777"/>
              <a:gd name="T53" fmla="*/ 0 h 643"/>
              <a:gd name="T54" fmla="*/ 513 w 1777"/>
              <a:gd name="T55" fmla="*/ 11 h 643"/>
              <a:gd name="T56" fmla="*/ 391 w 1777"/>
              <a:gd name="T57" fmla="*/ 53 h 643"/>
              <a:gd name="T58" fmla="*/ 298 w 1777"/>
              <a:gd name="T59" fmla="*/ 122 h 643"/>
              <a:gd name="T60" fmla="*/ 213 w 1777"/>
              <a:gd name="T61" fmla="*/ 160 h 643"/>
              <a:gd name="T62" fmla="*/ 121 w 1777"/>
              <a:gd name="T63" fmla="*/ 175 h 643"/>
              <a:gd name="T64" fmla="*/ 47 w 1777"/>
              <a:gd name="T65" fmla="*/ 218 h 643"/>
              <a:gd name="T66" fmla="*/ 3 w 1777"/>
              <a:gd name="T67" fmla="*/ 284 h 643"/>
              <a:gd name="T68" fmla="*/ 3 w 1777"/>
              <a:gd name="T69" fmla="*/ 357 h 643"/>
              <a:gd name="T70" fmla="*/ 47 w 1777"/>
              <a:gd name="T71" fmla="*/ 422 h 643"/>
              <a:gd name="T72" fmla="*/ 121 w 1777"/>
              <a:gd name="T73" fmla="*/ 466 h 643"/>
              <a:gd name="T74" fmla="*/ 213 w 1777"/>
              <a:gd name="T75" fmla="*/ 481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77" h="643">
                <a:moveTo>
                  <a:pt x="261" y="475"/>
                </a:moveTo>
                <a:lnTo>
                  <a:pt x="298" y="518"/>
                </a:lnTo>
                <a:lnTo>
                  <a:pt x="342" y="556"/>
                </a:lnTo>
                <a:lnTo>
                  <a:pt x="391" y="586"/>
                </a:lnTo>
                <a:lnTo>
                  <a:pt x="450" y="611"/>
                </a:lnTo>
                <a:lnTo>
                  <a:pt x="513" y="628"/>
                </a:lnTo>
                <a:lnTo>
                  <a:pt x="579" y="639"/>
                </a:lnTo>
                <a:lnTo>
                  <a:pt x="642" y="642"/>
                </a:lnTo>
                <a:lnTo>
                  <a:pt x="711" y="635"/>
                </a:lnTo>
                <a:lnTo>
                  <a:pt x="771" y="620"/>
                </a:lnTo>
                <a:lnTo>
                  <a:pt x="833" y="599"/>
                </a:lnTo>
                <a:lnTo>
                  <a:pt x="886" y="571"/>
                </a:lnTo>
                <a:lnTo>
                  <a:pt x="940" y="599"/>
                </a:lnTo>
                <a:lnTo>
                  <a:pt x="1000" y="620"/>
                </a:lnTo>
                <a:lnTo>
                  <a:pt x="1066" y="635"/>
                </a:lnTo>
                <a:lnTo>
                  <a:pt x="1129" y="642"/>
                </a:lnTo>
                <a:lnTo>
                  <a:pt x="1198" y="639"/>
                </a:lnTo>
                <a:lnTo>
                  <a:pt x="1262" y="628"/>
                </a:lnTo>
                <a:lnTo>
                  <a:pt x="1322" y="611"/>
                </a:lnTo>
                <a:lnTo>
                  <a:pt x="1380" y="586"/>
                </a:lnTo>
                <a:lnTo>
                  <a:pt x="1435" y="556"/>
                </a:lnTo>
                <a:lnTo>
                  <a:pt x="1479" y="518"/>
                </a:lnTo>
                <a:lnTo>
                  <a:pt x="1512" y="475"/>
                </a:lnTo>
                <a:lnTo>
                  <a:pt x="1560" y="481"/>
                </a:lnTo>
                <a:lnTo>
                  <a:pt x="1608" y="476"/>
                </a:lnTo>
                <a:lnTo>
                  <a:pt x="1654" y="466"/>
                </a:lnTo>
                <a:lnTo>
                  <a:pt x="1694" y="447"/>
                </a:lnTo>
                <a:lnTo>
                  <a:pt x="1730" y="422"/>
                </a:lnTo>
                <a:lnTo>
                  <a:pt x="1753" y="391"/>
                </a:lnTo>
                <a:lnTo>
                  <a:pt x="1770" y="357"/>
                </a:lnTo>
                <a:lnTo>
                  <a:pt x="1776" y="321"/>
                </a:lnTo>
                <a:lnTo>
                  <a:pt x="1770" y="284"/>
                </a:lnTo>
                <a:lnTo>
                  <a:pt x="1753" y="250"/>
                </a:lnTo>
                <a:lnTo>
                  <a:pt x="1730" y="218"/>
                </a:lnTo>
                <a:lnTo>
                  <a:pt x="1694" y="193"/>
                </a:lnTo>
                <a:lnTo>
                  <a:pt x="1654" y="175"/>
                </a:lnTo>
                <a:lnTo>
                  <a:pt x="1608" y="163"/>
                </a:lnTo>
                <a:lnTo>
                  <a:pt x="1560" y="160"/>
                </a:lnTo>
                <a:lnTo>
                  <a:pt x="1512" y="165"/>
                </a:lnTo>
                <a:lnTo>
                  <a:pt x="1479" y="122"/>
                </a:lnTo>
                <a:lnTo>
                  <a:pt x="1435" y="85"/>
                </a:lnTo>
                <a:lnTo>
                  <a:pt x="1380" y="53"/>
                </a:lnTo>
                <a:lnTo>
                  <a:pt x="1322" y="27"/>
                </a:lnTo>
                <a:lnTo>
                  <a:pt x="1262" y="11"/>
                </a:lnTo>
                <a:lnTo>
                  <a:pt x="1198" y="2"/>
                </a:lnTo>
                <a:lnTo>
                  <a:pt x="1129" y="0"/>
                </a:lnTo>
                <a:lnTo>
                  <a:pt x="1066" y="6"/>
                </a:lnTo>
                <a:lnTo>
                  <a:pt x="1000" y="20"/>
                </a:lnTo>
                <a:lnTo>
                  <a:pt x="940" y="41"/>
                </a:lnTo>
                <a:lnTo>
                  <a:pt x="886" y="71"/>
                </a:lnTo>
                <a:lnTo>
                  <a:pt x="833" y="41"/>
                </a:lnTo>
                <a:lnTo>
                  <a:pt x="771" y="20"/>
                </a:lnTo>
                <a:lnTo>
                  <a:pt x="711" y="6"/>
                </a:lnTo>
                <a:lnTo>
                  <a:pt x="642" y="0"/>
                </a:lnTo>
                <a:lnTo>
                  <a:pt x="579" y="2"/>
                </a:lnTo>
                <a:lnTo>
                  <a:pt x="513" y="11"/>
                </a:lnTo>
                <a:lnTo>
                  <a:pt x="450" y="27"/>
                </a:lnTo>
                <a:lnTo>
                  <a:pt x="391" y="53"/>
                </a:lnTo>
                <a:lnTo>
                  <a:pt x="342" y="85"/>
                </a:lnTo>
                <a:lnTo>
                  <a:pt x="298" y="122"/>
                </a:lnTo>
                <a:lnTo>
                  <a:pt x="261" y="165"/>
                </a:lnTo>
                <a:lnTo>
                  <a:pt x="213" y="160"/>
                </a:lnTo>
                <a:lnTo>
                  <a:pt x="165" y="163"/>
                </a:lnTo>
                <a:lnTo>
                  <a:pt x="121" y="175"/>
                </a:lnTo>
                <a:lnTo>
                  <a:pt x="81" y="193"/>
                </a:lnTo>
                <a:lnTo>
                  <a:pt x="47" y="218"/>
                </a:lnTo>
                <a:lnTo>
                  <a:pt x="19" y="250"/>
                </a:lnTo>
                <a:lnTo>
                  <a:pt x="3" y="284"/>
                </a:lnTo>
                <a:lnTo>
                  <a:pt x="0" y="321"/>
                </a:lnTo>
                <a:lnTo>
                  <a:pt x="3" y="357"/>
                </a:lnTo>
                <a:lnTo>
                  <a:pt x="19" y="391"/>
                </a:lnTo>
                <a:lnTo>
                  <a:pt x="47" y="422"/>
                </a:lnTo>
                <a:lnTo>
                  <a:pt x="81" y="447"/>
                </a:lnTo>
                <a:lnTo>
                  <a:pt x="121" y="466"/>
                </a:lnTo>
                <a:lnTo>
                  <a:pt x="165" y="476"/>
                </a:lnTo>
                <a:lnTo>
                  <a:pt x="213" y="481"/>
                </a:lnTo>
                <a:lnTo>
                  <a:pt x="261" y="475"/>
                </a:lnTo>
              </a:path>
            </a:pathLst>
          </a:custGeom>
          <a:solidFill>
            <a:srgbClr val="FF9966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3616325" y="5308600"/>
            <a:ext cx="1920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Secure Financial Network</a:t>
            </a:r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3314700" y="3748088"/>
            <a:ext cx="785813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Payment</a:t>
            </a:r>
          </a:p>
          <a:p>
            <a:pPr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Gateway</a:t>
            </a:r>
          </a:p>
          <a:p>
            <a:pPr>
              <a:defRPr/>
            </a:pPr>
            <a:endParaRPr lang="en-US" sz="1200" dirty="0">
              <a:solidFill>
                <a:srgbClr val="000000"/>
              </a:solidFill>
              <a:latin typeface="Verdana" charset="0"/>
              <a:cs typeface="+mn-cs"/>
            </a:endParaRPr>
          </a:p>
        </p:txBody>
      </p:sp>
      <p:sp>
        <p:nvSpPr>
          <p:cNvPr id="42004" name="Freeform 20"/>
          <p:cNvSpPr>
            <a:spLocks/>
          </p:cNvSpPr>
          <p:nvPr/>
        </p:nvSpPr>
        <p:spPr bwMode="auto">
          <a:xfrm>
            <a:off x="2035175" y="5486400"/>
            <a:ext cx="1090613" cy="153988"/>
          </a:xfrm>
          <a:custGeom>
            <a:avLst/>
            <a:gdLst>
              <a:gd name="T0" fmla="*/ 0 w 687"/>
              <a:gd name="T1" fmla="*/ 50 h 97"/>
              <a:gd name="T2" fmla="*/ 426 w 687"/>
              <a:gd name="T3" fmla="*/ 0 h 97"/>
              <a:gd name="T4" fmla="*/ 362 w 687"/>
              <a:gd name="T5" fmla="*/ 67 h 97"/>
              <a:gd name="T6" fmla="*/ 686 w 687"/>
              <a:gd name="T7" fmla="*/ 50 h 97"/>
              <a:gd name="T8" fmla="*/ 257 w 687"/>
              <a:gd name="T9" fmla="*/ 96 h 97"/>
              <a:gd name="T10" fmla="*/ 321 w 687"/>
              <a:gd name="T11" fmla="*/ 28 h 97"/>
              <a:gd name="T12" fmla="*/ 0 w 687"/>
              <a:gd name="T13" fmla="*/ 5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7" h="97">
                <a:moveTo>
                  <a:pt x="0" y="50"/>
                </a:moveTo>
                <a:lnTo>
                  <a:pt x="426" y="0"/>
                </a:lnTo>
                <a:lnTo>
                  <a:pt x="362" y="67"/>
                </a:lnTo>
                <a:lnTo>
                  <a:pt x="686" y="50"/>
                </a:lnTo>
                <a:lnTo>
                  <a:pt x="257" y="96"/>
                </a:lnTo>
                <a:lnTo>
                  <a:pt x="321" y="28"/>
                </a:lnTo>
                <a:lnTo>
                  <a:pt x="0" y="5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2005" name="Freeform 21"/>
          <p:cNvSpPr>
            <a:spLocks/>
          </p:cNvSpPr>
          <p:nvPr/>
        </p:nvSpPr>
        <p:spPr bwMode="auto">
          <a:xfrm>
            <a:off x="6019800" y="5410200"/>
            <a:ext cx="1449388" cy="153988"/>
          </a:xfrm>
          <a:custGeom>
            <a:avLst/>
            <a:gdLst>
              <a:gd name="T0" fmla="*/ 0 w 913"/>
              <a:gd name="T1" fmla="*/ 50 h 97"/>
              <a:gd name="T2" fmla="*/ 566 w 913"/>
              <a:gd name="T3" fmla="*/ 0 h 97"/>
              <a:gd name="T4" fmla="*/ 481 w 913"/>
              <a:gd name="T5" fmla="*/ 67 h 97"/>
              <a:gd name="T6" fmla="*/ 912 w 913"/>
              <a:gd name="T7" fmla="*/ 50 h 97"/>
              <a:gd name="T8" fmla="*/ 342 w 913"/>
              <a:gd name="T9" fmla="*/ 96 h 97"/>
              <a:gd name="T10" fmla="*/ 427 w 913"/>
              <a:gd name="T11" fmla="*/ 28 h 97"/>
              <a:gd name="T12" fmla="*/ 0 w 913"/>
              <a:gd name="T13" fmla="*/ 5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3" h="97">
                <a:moveTo>
                  <a:pt x="0" y="50"/>
                </a:moveTo>
                <a:lnTo>
                  <a:pt x="566" y="0"/>
                </a:lnTo>
                <a:lnTo>
                  <a:pt x="481" y="67"/>
                </a:lnTo>
                <a:lnTo>
                  <a:pt x="912" y="50"/>
                </a:lnTo>
                <a:lnTo>
                  <a:pt x="342" y="96"/>
                </a:lnTo>
                <a:lnTo>
                  <a:pt x="427" y="28"/>
                </a:lnTo>
                <a:lnTo>
                  <a:pt x="0" y="5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7612063" y="5872163"/>
            <a:ext cx="11414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Acquirer Bank</a:t>
            </a:r>
          </a:p>
        </p:txBody>
      </p:sp>
      <p:sp>
        <p:nvSpPr>
          <p:cNvPr id="42007" name="Freeform 23"/>
          <p:cNvSpPr>
            <a:spLocks/>
          </p:cNvSpPr>
          <p:nvPr/>
        </p:nvSpPr>
        <p:spPr bwMode="auto">
          <a:xfrm>
            <a:off x="4800600" y="3124200"/>
            <a:ext cx="1525588" cy="915988"/>
          </a:xfrm>
          <a:custGeom>
            <a:avLst/>
            <a:gdLst>
              <a:gd name="T0" fmla="*/ 0 w 961"/>
              <a:gd name="T1" fmla="*/ 0 h 577"/>
              <a:gd name="T2" fmla="*/ 515 w 961"/>
              <a:gd name="T3" fmla="*/ 407 h 577"/>
              <a:gd name="T4" fmla="*/ 499 w 961"/>
              <a:gd name="T5" fmla="*/ 258 h 577"/>
              <a:gd name="T6" fmla="*/ 960 w 961"/>
              <a:gd name="T7" fmla="*/ 576 h 577"/>
              <a:gd name="T8" fmla="*/ 444 w 961"/>
              <a:gd name="T9" fmla="*/ 167 h 577"/>
              <a:gd name="T10" fmla="*/ 460 w 961"/>
              <a:gd name="T11" fmla="*/ 316 h 577"/>
              <a:gd name="T12" fmla="*/ 0 w 961"/>
              <a:gd name="T13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1" h="577">
                <a:moveTo>
                  <a:pt x="0" y="0"/>
                </a:moveTo>
                <a:lnTo>
                  <a:pt x="515" y="407"/>
                </a:lnTo>
                <a:lnTo>
                  <a:pt x="499" y="258"/>
                </a:lnTo>
                <a:lnTo>
                  <a:pt x="960" y="576"/>
                </a:lnTo>
                <a:lnTo>
                  <a:pt x="444" y="167"/>
                </a:lnTo>
                <a:lnTo>
                  <a:pt x="460" y="31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2008" name="Rectangle 24"/>
          <p:cNvSpPr>
            <a:spLocks noChangeArrowheads="1"/>
          </p:cNvSpPr>
          <p:nvPr/>
        </p:nvSpPr>
        <p:spPr bwMode="auto">
          <a:xfrm>
            <a:off x="1093788" y="5872163"/>
            <a:ext cx="9890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000000"/>
                </a:solidFill>
                <a:latin typeface="Verdana" charset="0"/>
                <a:cs typeface="+mn-cs"/>
              </a:rPr>
              <a:t>Issuer Bank</a:t>
            </a:r>
          </a:p>
        </p:txBody>
      </p:sp>
      <p:pic>
        <p:nvPicPr>
          <p:cNvPr id="42011" name="Picture 2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413" y="3663950"/>
            <a:ext cx="85725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3" name="Object 28"/>
          <p:cNvGraphicFramePr>
            <a:graphicFrameLocks/>
          </p:cNvGraphicFramePr>
          <p:nvPr/>
        </p:nvGraphicFramePr>
        <p:xfrm>
          <a:off x="7489825" y="4981575"/>
          <a:ext cx="1008063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6" name="VISIO" r:id="rId4" imgW="1016000" imgH="939800" progId="Visio.Drawing.4">
                  <p:embed/>
                </p:oleObj>
              </mc:Choice>
              <mc:Fallback>
                <p:oleObj name="VISIO" r:id="rId4" imgW="1016000" imgH="939800" progId="Visio.Drawing.4">
                  <p:embed/>
                  <p:pic>
                    <p:nvPicPr>
                      <p:cNvPr id="0" name="Object 2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9825" y="4981575"/>
                        <a:ext cx="1008063" cy="93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29"/>
          <p:cNvGraphicFramePr>
            <a:graphicFrameLocks/>
          </p:cNvGraphicFramePr>
          <p:nvPr/>
        </p:nvGraphicFramePr>
        <p:xfrm>
          <a:off x="1063625" y="4981575"/>
          <a:ext cx="1008063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7" name="VISIO" r:id="rId6" imgW="1016000" imgH="939800" progId="Visio.Drawing.4">
                  <p:embed/>
                </p:oleObj>
              </mc:Choice>
              <mc:Fallback>
                <p:oleObj name="VISIO" r:id="rId6" imgW="1016000" imgH="939800" progId="Visio.Drawing.4">
                  <p:embed/>
                  <p:pic>
                    <p:nvPicPr>
                      <p:cNvPr id="0" name="Object 29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25" y="4981575"/>
                        <a:ext cx="1008063" cy="93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14" name="Freeform 30"/>
          <p:cNvSpPr>
            <a:spLocks/>
          </p:cNvSpPr>
          <p:nvPr/>
        </p:nvSpPr>
        <p:spPr bwMode="auto">
          <a:xfrm>
            <a:off x="4495800" y="4378325"/>
            <a:ext cx="88900" cy="652463"/>
          </a:xfrm>
          <a:custGeom>
            <a:avLst/>
            <a:gdLst>
              <a:gd name="T0" fmla="*/ 11 w 56"/>
              <a:gd name="T1" fmla="*/ 410 h 411"/>
              <a:gd name="T2" fmla="*/ 0 w 56"/>
              <a:gd name="T3" fmla="*/ 147 h 411"/>
              <a:gd name="T4" fmla="*/ 41 w 56"/>
              <a:gd name="T5" fmla="*/ 194 h 411"/>
              <a:gd name="T6" fmla="*/ 45 w 56"/>
              <a:gd name="T7" fmla="*/ 0 h 411"/>
              <a:gd name="T8" fmla="*/ 55 w 56"/>
              <a:gd name="T9" fmla="*/ 262 h 411"/>
              <a:gd name="T10" fmla="*/ 13 w 56"/>
              <a:gd name="T11" fmla="*/ 212 h 411"/>
              <a:gd name="T12" fmla="*/ 11 w 56"/>
              <a:gd name="T13" fmla="*/ 41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" h="411">
                <a:moveTo>
                  <a:pt x="11" y="410"/>
                </a:moveTo>
                <a:lnTo>
                  <a:pt x="0" y="147"/>
                </a:lnTo>
                <a:lnTo>
                  <a:pt x="41" y="194"/>
                </a:lnTo>
                <a:lnTo>
                  <a:pt x="45" y="0"/>
                </a:lnTo>
                <a:lnTo>
                  <a:pt x="55" y="262"/>
                </a:lnTo>
                <a:lnTo>
                  <a:pt x="13" y="212"/>
                </a:lnTo>
                <a:lnTo>
                  <a:pt x="11" y="41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6400" y="1219200"/>
            <a:ext cx="1422400" cy="162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15395" y="2955351"/>
            <a:ext cx="2057400" cy="8757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91200" y="1676400"/>
            <a:ext cx="1206500" cy="1054100"/>
          </a:xfrm>
          <a:prstGeom prst="rect">
            <a:avLst/>
          </a:prstGeom>
        </p:spPr>
      </p:pic>
      <p:sp>
        <p:nvSpPr>
          <p:cNvPr id="41999" name="Freeform 15"/>
          <p:cNvSpPr>
            <a:spLocks/>
          </p:cNvSpPr>
          <p:nvPr/>
        </p:nvSpPr>
        <p:spPr bwMode="auto">
          <a:xfrm>
            <a:off x="5159375" y="2170113"/>
            <a:ext cx="912813" cy="498475"/>
          </a:xfrm>
          <a:custGeom>
            <a:avLst/>
            <a:gdLst>
              <a:gd name="T0" fmla="*/ 0 w 433"/>
              <a:gd name="T1" fmla="*/ 288 h 289"/>
              <a:gd name="T2" fmla="*/ 234 w 433"/>
              <a:gd name="T3" fmla="*/ 58 h 289"/>
              <a:gd name="T4" fmla="*/ 224 w 433"/>
              <a:gd name="T5" fmla="*/ 164 h 289"/>
              <a:gd name="T6" fmla="*/ 432 w 433"/>
              <a:gd name="T7" fmla="*/ 0 h 289"/>
              <a:gd name="T8" fmla="*/ 195 w 433"/>
              <a:gd name="T9" fmla="*/ 230 h 289"/>
              <a:gd name="T10" fmla="*/ 207 w 433"/>
              <a:gd name="T11" fmla="*/ 118 h 289"/>
              <a:gd name="T12" fmla="*/ 0 w 433"/>
              <a:gd name="T13" fmla="*/ 28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289">
                <a:moveTo>
                  <a:pt x="0" y="288"/>
                </a:moveTo>
                <a:lnTo>
                  <a:pt x="234" y="58"/>
                </a:lnTo>
                <a:lnTo>
                  <a:pt x="224" y="164"/>
                </a:lnTo>
                <a:lnTo>
                  <a:pt x="432" y="0"/>
                </a:lnTo>
                <a:lnTo>
                  <a:pt x="195" y="230"/>
                </a:lnTo>
                <a:lnTo>
                  <a:pt x="207" y="118"/>
                </a:lnTo>
                <a:lnTo>
                  <a:pt x="0" y="288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 of Money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35555"/>
          <a:stretch/>
        </p:blipFill>
        <p:spPr>
          <a:xfrm>
            <a:off x="532340" y="1752600"/>
            <a:ext cx="4116920" cy="40790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24400" y="259080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ea typeface="+mn-ea"/>
                <a:cs typeface="+mn-cs"/>
              </a:rPr>
              <a:t>Standard of value  (unit of account)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ea typeface="+mn-ea"/>
                <a:cs typeface="+mn-cs"/>
              </a:rPr>
              <a:t>Medium of exchange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ea typeface="+mn-ea"/>
                <a:cs typeface="+mn-cs"/>
              </a:rPr>
              <a:t>Store of value</a:t>
            </a:r>
          </a:p>
        </p:txBody>
      </p:sp>
    </p:spTree>
    <p:extLst>
      <p:ext uri="{BB962C8B-B14F-4D97-AF65-F5344CB8AC3E}">
        <p14:creationId xmlns:p14="http://schemas.microsoft.com/office/powerpoint/2010/main" val="27978060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7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7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FB0D83-106D-5B47-B5B1-53B280C9B1DC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Payment Intermediaries in Electronic Commerce</a:t>
            </a:r>
          </a:p>
        </p:txBody>
      </p:sp>
      <p:sp>
        <p:nvSpPr>
          <p:cNvPr id="43012" name="Freeform 4"/>
          <p:cNvSpPr>
            <a:spLocks/>
          </p:cNvSpPr>
          <p:nvPr/>
        </p:nvSpPr>
        <p:spPr bwMode="auto">
          <a:xfrm>
            <a:off x="3723745" y="3326078"/>
            <a:ext cx="2012947" cy="1298047"/>
          </a:xfrm>
          <a:custGeom>
            <a:avLst/>
            <a:gdLst>
              <a:gd name="T0" fmla="*/ 189 w 1143"/>
              <a:gd name="T1" fmla="*/ 529 h 657"/>
              <a:gd name="T2" fmla="*/ 253 w 1143"/>
              <a:gd name="T3" fmla="*/ 599 h 657"/>
              <a:gd name="T4" fmla="*/ 331 w 1143"/>
              <a:gd name="T5" fmla="*/ 643 h 657"/>
              <a:gd name="T6" fmla="*/ 416 w 1143"/>
              <a:gd name="T7" fmla="*/ 656 h 657"/>
              <a:gd name="T8" fmla="*/ 496 w 1143"/>
              <a:gd name="T9" fmla="*/ 634 h 657"/>
              <a:gd name="T10" fmla="*/ 569 w 1143"/>
              <a:gd name="T11" fmla="*/ 584 h 657"/>
              <a:gd name="T12" fmla="*/ 644 w 1143"/>
              <a:gd name="T13" fmla="*/ 634 h 657"/>
              <a:gd name="T14" fmla="*/ 726 w 1143"/>
              <a:gd name="T15" fmla="*/ 656 h 657"/>
              <a:gd name="T16" fmla="*/ 811 w 1143"/>
              <a:gd name="T17" fmla="*/ 643 h 657"/>
              <a:gd name="T18" fmla="*/ 889 w 1143"/>
              <a:gd name="T19" fmla="*/ 599 h 657"/>
              <a:gd name="T20" fmla="*/ 949 w 1143"/>
              <a:gd name="T21" fmla="*/ 529 h 657"/>
              <a:gd name="T22" fmla="*/ 1002 w 1143"/>
              <a:gd name="T23" fmla="*/ 491 h 657"/>
              <a:gd name="T24" fmla="*/ 1064 w 1143"/>
              <a:gd name="T25" fmla="*/ 476 h 657"/>
              <a:gd name="T26" fmla="*/ 1112 w 1143"/>
              <a:gd name="T27" fmla="*/ 430 h 657"/>
              <a:gd name="T28" fmla="*/ 1139 w 1143"/>
              <a:gd name="T29" fmla="*/ 363 h 657"/>
              <a:gd name="T30" fmla="*/ 1139 w 1143"/>
              <a:gd name="T31" fmla="*/ 289 h 657"/>
              <a:gd name="T32" fmla="*/ 1112 w 1143"/>
              <a:gd name="T33" fmla="*/ 222 h 657"/>
              <a:gd name="T34" fmla="*/ 1064 w 1143"/>
              <a:gd name="T35" fmla="*/ 179 h 657"/>
              <a:gd name="T36" fmla="*/ 1002 w 1143"/>
              <a:gd name="T37" fmla="*/ 162 h 657"/>
              <a:gd name="T38" fmla="*/ 949 w 1143"/>
              <a:gd name="T39" fmla="*/ 125 h 657"/>
              <a:gd name="T40" fmla="*/ 889 w 1143"/>
              <a:gd name="T41" fmla="*/ 54 h 657"/>
              <a:gd name="T42" fmla="*/ 811 w 1143"/>
              <a:gd name="T43" fmla="*/ 9 h 657"/>
              <a:gd name="T44" fmla="*/ 726 w 1143"/>
              <a:gd name="T45" fmla="*/ 0 h 657"/>
              <a:gd name="T46" fmla="*/ 644 w 1143"/>
              <a:gd name="T47" fmla="*/ 18 h 657"/>
              <a:gd name="T48" fmla="*/ 569 w 1143"/>
              <a:gd name="T49" fmla="*/ 71 h 657"/>
              <a:gd name="T50" fmla="*/ 496 w 1143"/>
              <a:gd name="T51" fmla="*/ 18 h 657"/>
              <a:gd name="T52" fmla="*/ 416 w 1143"/>
              <a:gd name="T53" fmla="*/ 0 h 657"/>
              <a:gd name="T54" fmla="*/ 331 w 1143"/>
              <a:gd name="T55" fmla="*/ 9 h 657"/>
              <a:gd name="T56" fmla="*/ 253 w 1143"/>
              <a:gd name="T57" fmla="*/ 54 h 657"/>
              <a:gd name="T58" fmla="*/ 189 w 1143"/>
              <a:gd name="T59" fmla="*/ 125 h 657"/>
              <a:gd name="T60" fmla="*/ 136 w 1143"/>
              <a:gd name="T61" fmla="*/ 162 h 657"/>
              <a:gd name="T62" fmla="*/ 78 w 1143"/>
              <a:gd name="T63" fmla="*/ 179 h 657"/>
              <a:gd name="T64" fmla="*/ 30 w 1143"/>
              <a:gd name="T65" fmla="*/ 222 h 657"/>
              <a:gd name="T66" fmla="*/ 1 w 1143"/>
              <a:gd name="T67" fmla="*/ 289 h 657"/>
              <a:gd name="T68" fmla="*/ 1 w 1143"/>
              <a:gd name="T69" fmla="*/ 363 h 657"/>
              <a:gd name="T70" fmla="*/ 30 w 1143"/>
              <a:gd name="T71" fmla="*/ 430 h 657"/>
              <a:gd name="T72" fmla="*/ 78 w 1143"/>
              <a:gd name="T73" fmla="*/ 476 h 657"/>
              <a:gd name="T74" fmla="*/ 136 w 1143"/>
              <a:gd name="T75" fmla="*/ 491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43" h="657">
                <a:moveTo>
                  <a:pt x="166" y="484"/>
                </a:moveTo>
                <a:lnTo>
                  <a:pt x="189" y="529"/>
                </a:lnTo>
                <a:lnTo>
                  <a:pt x="220" y="569"/>
                </a:lnTo>
                <a:lnTo>
                  <a:pt x="253" y="599"/>
                </a:lnTo>
                <a:lnTo>
                  <a:pt x="291" y="625"/>
                </a:lnTo>
                <a:lnTo>
                  <a:pt x="331" y="643"/>
                </a:lnTo>
                <a:lnTo>
                  <a:pt x="370" y="654"/>
                </a:lnTo>
                <a:lnTo>
                  <a:pt x="416" y="656"/>
                </a:lnTo>
                <a:lnTo>
                  <a:pt x="458" y="650"/>
                </a:lnTo>
                <a:lnTo>
                  <a:pt x="496" y="634"/>
                </a:lnTo>
                <a:lnTo>
                  <a:pt x="535" y="611"/>
                </a:lnTo>
                <a:lnTo>
                  <a:pt x="569" y="584"/>
                </a:lnTo>
                <a:lnTo>
                  <a:pt x="605" y="611"/>
                </a:lnTo>
                <a:lnTo>
                  <a:pt x="644" y="634"/>
                </a:lnTo>
                <a:lnTo>
                  <a:pt x="684" y="650"/>
                </a:lnTo>
                <a:lnTo>
                  <a:pt x="726" y="656"/>
                </a:lnTo>
                <a:lnTo>
                  <a:pt x="768" y="654"/>
                </a:lnTo>
                <a:lnTo>
                  <a:pt x="811" y="643"/>
                </a:lnTo>
                <a:lnTo>
                  <a:pt x="851" y="625"/>
                </a:lnTo>
                <a:lnTo>
                  <a:pt x="889" y="599"/>
                </a:lnTo>
                <a:lnTo>
                  <a:pt x="922" y="569"/>
                </a:lnTo>
                <a:lnTo>
                  <a:pt x="949" y="529"/>
                </a:lnTo>
                <a:lnTo>
                  <a:pt x="974" y="484"/>
                </a:lnTo>
                <a:lnTo>
                  <a:pt x="1002" y="491"/>
                </a:lnTo>
                <a:lnTo>
                  <a:pt x="1033" y="486"/>
                </a:lnTo>
                <a:lnTo>
                  <a:pt x="1064" y="476"/>
                </a:lnTo>
                <a:lnTo>
                  <a:pt x="1091" y="456"/>
                </a:lnTo>
                <a:lnTo>
                  <a:pt x="1112" y="430"/>
                </a:lnTo>
                <a:lnTo>
                  <a:pt x="1127" y="400"/>
                </a:lnTo>
                <a:lnTo>
                  <a:pt x="1139" y="363"/>
                </a:lnTo>
                <a:lnTo>
                  <a:pt x="1142" y="328"/>
                </a:lnTo>
                <a:lnTo>
                  <a:pt x="1139" y="289"/>
                </a:lnTo>
                <a:lnTo>
                  <a:pt x="1127" y="255"/>
                </a:lnTo>
                <a:lnTo>
                  <a:pt x="1112" y="222"/>
                </a:lnTo>
                <a:lnTo>
                  <a:pt x="1091" y="196"/>
                </a:lnTo>
                <a:lnTo>
                  <a:pt x="1064" y="179"/>
                </a:lnTo>
                <a:lnTo>
                  <a:pt x="1033" y="164"/>
                </a:lnTo>
                <a:lnTo>
                  <a:pt x="1002" y="162"/>
                </a:lnTo>
                <a:lnTo>
                  <a:pt x="974" y="167"/>
                </a:lnTo>
                <a:lnTo>
                  <a:pt x="949" y="125"/>
                </a:lnTo>
                <a:lnTo>
                  <a:pt x="922" y="86"/>
                </a:lnTo>
                <a:lnTo>
                  <a:pt x="889" y="54"/>
                </a:lnTo>
                <a:lnTo>
                  <a:pt x="851" y="27"/>
                </a:lnTo>
                <a:lnTo>
                  <a:pt x="811" y="9"/>
                </a:lnTo>
                <a:lnTo>
                  <a:pt x="768" y="2"/>
                </a:lnTo>
                <a:lnTo>
                  <a:pt x="726" y="0"/>
                </a:lnTo>
                <a:lnTo>
                  <a:pt x="684" y="5"/>
                </a:lnTo>
                <a:lnTo>
                  <a:pt x="644" y="18"/>
                </a:lnTo>
                <a:lnTo>
                  <a:pt x="605" y="39"/>
                </a:lnTo>
                <a:lnTo>
                  <a:pt x="569" y="71"/>
                </a:lnTo>
                <a:lnTo>
                  <a:pt x="535" y="39"/>
                </a:lnTo>
                <a:lnTo>
                  <a:pt x="496" y="18"/>
                </a:lnTo>
                <a:lnTo>
                  <a:pt x="458" y="5"/>
                </a:lnTo>
                <a:lnTo>
                  <a:pt x="416" y="0"/>
                </a:lnTo>
                <a:lnTo>
                  <a:pt x="370" y="2"/>
                </a:lnTo>
                <a:lnTo>
                  <a:pt x="331" y="9"/>
                </a:lnTo>
                <a:lnTo>
                  <a:pt x="291" y="27"/>
                </a:lnTo>
                <a:lnTo>
                  <a:pt x="253" y="54"/>
                </a:lnTo>
                <a:lnTo>
                  <a:pt x="220" y="86"/>
                </a:lnTo>
                <a:lnTo>
                  <a:pt x="189" y="125"/>
                </a:lnTo>
                <a:lnTo>
                  <a:pt x="166" y="167"/>
                </a:lnTo>
                <a:lnTo>
                  <a:pt x="136" y="162"/>
                </a:lnTo>
                <a:lnTo>
                  <a:pt x="105" y="164"/>
                </a:lnTo>
                <a:lnTo>
                  <a:pt x="78" y="179"/>
                </a:lnTo>
                <a:lnTo>
                  <a:pt x="51" y="196"/>
                </a:lnTo>
                <a:lnTo>
                  <a:pt x="30" y="222"/>
                </a:lnTo>
                <a:lnTo>
                  <a:pt x="15" y="255"/>
                </a:lnTo>
                <a:lnTo>
                  <a:pt x="1" y="289"/>
                </a:lnTo>
                <a:lnTo>
                  <a:pt x="0" y="328"/>
                </a:lnTo>
                <a:lnTo>
                  <a:pt x="1" y="363"/>
                </a:lnTo>
                <a:lnTo>
                  <a:pt x="15" y="400"/>
                </a:lnTo>
                <a:lnTo>
                  <a:pt x="30" y="430"/>
                </a:lnTo>
                <a:lnTo>
                  <a:pt x="51" y="456"/>
                </a:lnTo>
                <a:lnTo>
                  <a:pt x="78" y="476"/>
                </a:lnTo>
                <a:lnTo>
                  <a:pt x="105" y="486"/>
                </a:lnTo>
                <a:lnTo>
                  <a:pt x="136" y="491"/>
                </a:lnTo>
                <a:lnTo>
                  <a:pt x="166" y="484"/>
                </a:lnTo>
              </a:path>
            </a:pathLst>
          </a:custGeom>
          <a:solidFill>
            <a:srgbClr val="99FF66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3898155" y="3521313"/>
            <a:ext cx="1777731" cy="83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000000"/>
                </a:solidFill>
                <a:latin typeface="Verdana" charset="0"/>
                <a:cs typeface="+mn-cs"/>
              </a:rPr>
              <a:t>Internet</a:t>
            </a:r>
          </a:p>
          <a:p>
            <a:pPr algn="ctr">
              <a:defRPr/>
            </a:pPr>
            <a:r>
              <a:rPr lang="en-US" sz="1600" dirty="0" smtClean="0">
                <a:solidFill>
                  <a:srgbClr val="000000"/>
                </a:solidFill>
                <a:latin typeface="Verdana" charset="0"/>
                <a:cs typeface="+mn-cs"/>
              </a:rPr>
              <a:t>or </a:t>
            </a:r>
          </a:p>
          <a:p>
            <a:pPr algn="ctr">
              <a:defRPr/>
            </a:pPr>
            <a:r>
              <a:rPr lang="en-US" sz="1600" dirty="0" smtClean="0">
                <a:solidFill>
                  <a:srgbClr val="000000"/>
                </a:solidFill>
                <a:latin typeface="Verdana" charset="0"/>
                <a:cs typeface="+mn-cs"/>
              </a:rPr>
              <a:t>Mobile Network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762000" y="5029200"/>
            <a:ext cx="1849564" cy="5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  <a:cs typeface="+mn-cs"/>
              </a:rPr>
              <a:t>Payment </a:t>
            </a: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Card or</a:t>
            </a:r>
          </a:p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 Purse Holder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6462713" y="3668713"/>
            <a:ext cx="163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Payment Gateway</a:t>
            </a: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5181600" y="2133600"/>
            <a:ext cx="1498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Merchant Server</a:t>
            </a:r>
          </a:p>
        </p:txBody>
      </p:sp>
      <p:sp>
        <p:nvSpPr>
          <p:cNvPr id="43018" name="Freeform 10"/>
          <p:cNvSpPr>
            <a:spLocks/>
          </p:cNvSpPr>
          <p:nvPr/>
        </p:nvSpPr>
        <p:spPr bwMode="auto">
          <a:xfrm>
            <a:off x="3074988" y="4252913"/>
            <a:ext cx="774700" cy="371475"/>
          </a:xfrm>
          <a:custGeom>
            <a:avLst/>
            <a:gdLst>
              <a:gd name="T0" fmla="*/ 0 w 488"/>
              <a:gd name="T1" fmla="*/ 233 h 234"/>
              <a:gd name="T2" fmla="*/ 275 w 488"/>
              <a:gd name="T3" fmla="*/ 27 h 234"/>
              <a:gd name="T4" fmla="*/ 271 w 488"/>
              <a:gd name="T5" fmla="*/ 134 h 234"/>
              <a:gd name="T6" fmla="*/ 487 w 488"/>
              <a:gd name="T7" fmla="*/ 0 h 234"/>
              <a:gd name="T8" fmla="*/ 211 w 488"/>
              <a:gd name="T9" fmla="*/ 207 h 234"/>
              <a:gd name="T10" fmla="*/ 217 w 488"/>
              <a:gd name="T11" fmla="*/ 99 h 234"/>
              <a:gd name="T12" fmla="*/ 0 w 488"/>
              <a:gd name="T13" fmla="*/ 23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8" h="234">
                <a:moveTo>
                  <a:pt x="0" y="233"/>
                </a:moveTo>
                <a:lnTo>
                  <a:pt x="275" y="27"/>
                </a:lnTo>
                <a:lnTo>
                  <a:pt x="271" y="134"/>
                </a:lnTo>
                <a:lnTo>
                  <a:pt x="487" y="0"/>
                </a:lnTo>
                <a:lnTo>
                  <a:pt x="211" y="207"/>
                </a:lnTo>
                <a:lnTo>
                  <a:pt x="217" y="99"/>
                </a:lnTo>
                <a:lnTo>
                  <a:pt x="0" y="233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3019" name="Freeform 11"/>
          <p:cNvSpPr>
            <a:spLocks/>
          </p:cNvSpPr>
          <p:nvPr/>
        </p:nvSpPr>
        <p:spPr bwMode="auto">
          <a:xfrm>
            <a:off x="5586413" y="4252913"/>
            <a:ext cx="966787" cy="371475"/>
          </a:xfrm>
          <a:custGeom>
            <a:avLst/>
            <a:gdLst>
              <a:gd name="T0" fmla="*/ 0 w 609"/>
              <a:gd name="T1" fmla="*/ 0 h 234"/>
              <a:gd name="T2" fmla="*/ 392 w 609"/>
              <a:gd name="T3" fmla="*/ 76 h 234"/>
              <a:gd name="T4" fmla="*/ 309 w 609"/>
              <a:gd name="T5" fmla="*/ 147 h 234"/>
              <a:gd name="T6" fmla="*/ 608 w 609"/>
              <a:gd name="T7" fmla="*/ 233 h 234"/>
              <a:gd name="T8" fmla="*/ 215 w 609"/>
              <a:gd name="T9" fmla="*/ 155 h 234"/>
              <a:gd name="T10" fmla="*/ 298 w 609"/>
              <a:gd name="T11" fmla="*/ 84 h 234"/>
              <a:gd name="T12" fmla="*/ 0 w 609"/>
              <a:gd name="T13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9" h="234">
                <a:moveTo>
                  <a:pt x="0" y="0"/>
                </a:moveTo>
                <a:lnTo>
                  <a:pt x="392" y="76"/>
                </a:lnTo>
                <a:lnTo>
                  <a:pt x="309" y="147"/>
                </a:lnTo>
                <a:lnTo>
                  <a:pt x="608" y="233"/>
                </a:lnTo>
                <a:lnTo>
                  <a:pt x="215" y="155"/>
                </a:lnTo>
                <a:lnTo>
                  <a:pt x="298" y="8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grpSp>
        <p:nvGrpSpPr>
          <p:cNvPr id="43023" name="Group 53"/>
          <p:cNvGrpSpPr>
            <a:grpSpLocks/>
          </p:cNvGrpSpPr>
          <p:nvPr/>
        </p:nvGrpSpPr>
        <p:grpSpPr bwMode="auto">
          <a:xfrm>
            <a:off x="2043113" y="4037013"/>
            <a:ext cx="1174750" cy="974725"/>
            <a:chOff x="1287" y="2543"/>
            <a:chExt cx="740" cy="614"/>
          </a:xfrm>
        </p:grpSpPr>
        <p:sp>
          <p:nvSpPr>
            <p:cNvPr id="43020" name="Freeform 12"/>
            <p:cNvSpPr>
              <a:spLocks/>
            </p:cNvSpPr>
            <p:nvPr/>
          </p:nvSpPr>
          <p:spPr bwMode="auto">
            <a:xfrm>
              <a:off x="1289" y="2545"/>
              <a:ext cx="536" cy="395"/>
            </a:xfrm>
            <a:custGeom>
              <a:avLst/>
              <a:gdLst>
                <a:gd name="T0" fmla="*/ 100 w 536"/>
                <a:gd name="T1" fmla="*/ 11 h 395"/>
                <a:gd name="T2" fmla="*/ 92 w 536"/>
                <a:gd name="T3" fmla="*/ 13 h 395"/>
                <a:gd name="T4" fmla="*/ 85 w 536"/>
                <a:gd name="T5" fmla="*/ 17 h 395"/>
                <a:gd name="T6" fmla="*/ 75 w 536"/>
                <a:gd name="T7" fmla="*/ 25 h 395"/>
                <a:gd name="T8" fmla="*/ 62 w 536"/>
                <a:gd name="T9" fmla="*/ 36 h 395"/>
                <a:gd name="T10" fmla="*/ 58 w 536"/>
                <a:gd name="T11" fmla="*/ 53 h 395"/>
                <a:gd name="T12" fmla="*/ 0 w 536"/>
                <a:gd name="T13" fmla="*/ 117 h 395"/>
                <a:gd name="T14" fmla="*/ 83 w 536"/>
                <a:gd name="T15" fmla="*/ 366 h 395"/>
                <a:gd name="T16" fmla="*/ 83 w 536"/>
                <a:gd name="T17" fmla="*/ 373 h 395"/>
                <a:gd name="T18" fmla="*/ 87 w 536"/>
                <a:gd name="T19" fmla="*/ 385 h 395"/>
                <a:gd name="T20" fmla="*/ 92 w 536"/>
                <a:gd name="T21" fmla="*/ 387 h 395"/>
                <a:gd name="T22" fmla="*/ 98 w 536"/>
                <a:gd name="T23" fmla="*/ 390 h 395"/>
                <a:gd name="T24" fmla="*/ 104 w 536"/>
                <a:gd name="T25" fmla="*/ 392 h 395"/>
                <a:gd name="T26" fmla="*/ 108 w 536"/>
                <a:gd name="T27" fmla="*/ 394 h 395"/>
                <a:gd name="T28" fmla="*/ 117 w 536"/>
                <a:gd name="T29" fmla="*/ 392 h 395"/>
                <a:gd name="T30" fmla="*/ 134 w 536"/>
                <a:gd name="T31" fmla="*/ 392 h 395"/>
                <a:gd name="T32" fmla="*/ 152 w 536"/>
                <a:gd name="T33" fmla="*/ 390 h 395"/>
                <a:gd name="T34" fmla="*/ 165 w 536"/>
                <a:gd name="T35" fmla="*/ 389 h 395"/>
                <a:gd name="T36" fmla="*/ 184 w 536"/>
                <a:gd name="T37" fmla="*/ 387 h 395"/>
                <a:gd name="T38" fmla="*/ 225 w 536"/>
                <a:gd name="T39" fmla="*/ 379 h 395"/>
                <a:gd name="T40" fmla="*/ 282 w 536"/>
                <a:gd name="T41" fmla="*/ 367 h 395"/>
                <a:gd name="T42" fmla="*/ 345 w 536"/>
                <a:gd name="T43" fmla="*/ 356 h 395"/>
                <a:gd name="T44" fmla="*/ 409 w 536"/>
                <a:gd name="T45" fmla="*/ 345 h 395"/>
                <a:gd name="T46" fmla="*/ 464 w 536"/>
                <a:gd name="T47" fmla="*/ 335 h 395"/>
                <a:gd name="T48" fmla="*/ 503 w 536"/>
                <a:gd name="T49" fmla="*/ 327 h 395"/>
                <a:gd name="T50" fmla="*/ 518 w 536"/>
                <a:gd name="T51" fmla="*/ 325 h 395"/>
                <a:gd name="T52" fmla="*/ 524 w 536"/>
                <a:gd name="T53" fmla="*/ 323 h 395"/>
                <a:gd name="T54" fmla="*/ 531 w 536"/>
                <a:gd name="T55" fmla="*/ 320 h 395"/>
                <a:gd name="T56" fmla="*/ 535 w 536"/>
                <a:gd name="T57" fmla="*/ 308 h 395"/>
                <a:gd name="T58" fmla="*/ 533 w 536"/>
                <a:gd name="T59" fmla="*/ 279 h 395"/>
                <a:gd name="T60" fmla="*/ 524 w 536"/>
                <a:gd name="T61" fmla="*/ 201 h 395"/>
                <a:gd name="T62" fmla="*/ 512 w 536"/>
                <a:gd name="T63" fmla="*/ 107 h 395"/>
                <a:gd name="T64" fmla="*/ 503 w 536"/>
                <a:gd name="T65" fmla="*/ 36 h 395"/>
                <a:gd name="T66" fmla="*/ 501 w 536"/>
                <a:gd name="T67" fmla="*/ 21 h 395"/>
                <a:gd name="T68" fmla="*/ 499 w 536"/>
                <a:gd name="T69" fmla="*/ 13 h 395"/>
                <a:gd name="T70" fmla="*/ 495 w 536"/>
                <a:gd name="T71" fmla="*/ 5 h 395"/>
                <a:gd name="T72" fmla="*/ 483 w 536"/>
                <a:gd name="T73" fmla="*/ 2 h 395"/>
                <a:gd name="T74" fmla="*/ 466 w 536"/>
                <a:gd name="T75" fmla="*/ 2 h 395"/>
                <a:gd name="T76" fmla="*/ 432 w 536"/>
                <a:gd name="T77" fmla="*/ 2 h 395"/>
                <a:gd name="T78" fmla="*/ 378 w 536"/>
                <a:gd name="T79" fmla="*/ 4 h 395"/>
                <a:gd name="T80" fmla="*/ 313 w 536"/>
                <a:gd name="T81" fmla="*/ 5 h 395"/>
                <a:gd name="T82" fmla="*/ 246 w 536"/>
                <a:gd name="T83" fmla="*/ 7 h 395"/>
                <a:gd name="T84" fmla="*/ 184 w 536"/>
                <a:gd name="T85" fmla="*/ 9 h 395"/>
                <a:gd name="T86" fmla="*/ 136 w 536"/>
                <a:gd name="T87" fmla="*/ 11 h 395"/>
                <a:gd name="T88" fmla="*/ 108 w 536"/>
                <a:gd name="T89" fmla="*/ 1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6" h="395">
                  <a:moveTo>
                    <a:pt x="104" y="11"/>
                  </a:moveTo>
                  <a:lnTo>
                    <a:pt x="100" y="11"/>
                  </a:lnTo>
                  <a:lnTo>
                    <a:pt x="96" y="13"/>
                  </a:lnTo>
                  <a:lnTo>
                    <a:pt x="92" y="13"/>
                  </a:lnTo>
                  <a:lnTo>
                    <a:pt x="88" y="15"/>
                  </a:lnTo>
                  <a:lnTo>
                    <a:pt x="85" y="17"/>
                  </a:lnTo>
                  <a:lnTo>
                    <a:pt x="81" y="19"/>
                  </a:lnTo>
                  <a:lnTo>
                    <a:pt x="75" y="25"/>
                  </a:lnTo>
                  <a:lnTo>
                    <a:pt x="67" y="28"/>
                  </a:lnTo>
                  <a:lnTo>
                    <a:pt x="62" y="36"/>
                  </a:lnTo>
                  <a:lnTo>
                    <a:pt x="60" y="44"/>
                  </a:lnTo>
                  <a:lnTo>
                    <a:pt x="58" y="53"/>
                  </a:lnTo>
                  <a:lnTo>
                    <a:pt x="58" y="63"/>
                  </a:lnTo>
                  <a:lnTo>
                    <a:pt x="0" y="117"/>
                  </a:lnTo>
                  <a:lnTo>
                    <a:pt x="12" y="291"/>
                  </a:lnTo>
                  <a:lnTo>
                    <a:pt x="83" y="366"/>
                  </a:lnTo>
                  <a:lnTo>
                    <a:pt x="83" y="367"/>
                  </a:lnTo>
                  <a:lnTo>
                    <a:pt x="83" y="373"/>
                  </a:lnTo>
                  <a:lnTo>
                    <a:pt x="83" y="379"/>
                  </a:lnTo>
                  <a:lnTo>
                    <a:pt x="87" y="385"/>
                  </a:lnTo>
                  <a:lnTo>
                    <a:pt x="88" y="385"/>
                  </a:lnTo>
                  <a:lnTo>
                    <a:pt x="92" y="387"/>
                  </a:lnTo>
                  <a:lnTo>
                    <a:pt x="94" y="389"/>
                  </a:lnTo>
                  <a:lnTo>
                    <a:pt x="98" y="390"/>
                  </a:lnTo>
                  <a:lnTo>
                    <a:pt x="100" y="390"/>
                  </a:lnTo>
                  <a:lnTo>
                    <a:pt x="104" y="392"/>
                  </a:lnTo>
                  <a:lnTo>
                    <a:pt x="106" y="394"/>
                  </a:lnTo>
                  <a:lnTo>
                    <a:pt x="108" y="394"/>
                  </a:lnTo>
                  <a:lnTo>
                    <a:pt x="111" y="394"/>
                  </a:lnTo>
                  <a:lnTo>
                    <a:pt x="117" y="392"/>
                  </a:lnTo>
                  <a:lnTo>
                    <a:pt x="125" y="392"/>
                  </a:lnTo>
                  <a:lnTo>
                    <a:pt x="134" y="392"/>
                  </a:lnTo>
                  <a:lnTo>
                    <a:pt x="142" y="390"/>
                  </a:lnTo>
                  <a:lnTo>
                    <a:pt x="152" y="390"/>
                  </a:lnTo>
                  <a:lnTo>
                    <a:pt x="159" y="390"/>
                  </a:lnTo>
                  <a:lnTo>
                    <a:pt x="165" y="389"/>
                  </a:lnTo>
                  <a:lnTo>
                    <a:pt x="171" y="389"/>
                  </a:lnTo>
                  <a:lnTo>
                    <a:pt x="184" y="387"/>
                  </a:lnTo>
                  <a:lnTo>
                    <a:pt x="202" y="383"/>
                  </a:lnTo>
                  <a:lnTo>
                    <a:pt x="225" y="379"/>
                  </a:lnTo>
                  <a:lnTo>
                    <a:pt x="251" y="373"/>
                  </a:lnTo>
                  <a:lnTo>
                    <a:pt x="282" y="367"/>
                  </a:lnTo>
                  <a:lnTo>
                    <a:pt x="313" y="362"/>
                  </a:lnTo>
                  <a:lnTo>
                    <a:pt x="345" y="356"/>
                  </a:lnTo>
                  <a:lnTo>
                    <a:pt x="378" y="350"/>
                  </a:lnTo>
                  <a:lnTo>
                    <a:pt x="409" y="345"/>
                  </a:lnTo>
                  <a:lnTo>
                    <a:pt x="437" y="339"/>
                  </a:lnTo>
                  <a:lnTo>
                    <a:pt x="464" y="335"/>
                  </a:lnTo>
                  <a:lnTo>
                    <a:pt x="485" y="331"/>
                  </a:lnTo>
                  <a:lnTo>
                    <a:pt x="503" y="327"/>
                  </a:lnTo>
                  <a:lnTo>
                    <a:pt x="514" y="325"/>
                  </a:lnTo>
                  <a:lnTo>
                    <a:pt x="518" y="325"/>
                  </a:lnTo>
                  <a:lnTo>
                    <a:pt x="520" y="325"/>
                  </a:lnTo>
                  <a:lnTo>
                    <a:pt x="524" y="323"/>
                  </a:lnTo>
                  <a:lnTo>
                    <a:pt x="528" y="322"/>
                  </a:lnTo>
                  <a:lnTo>
                    <a:pt x="531" y="320"/>
                  </a:lnTo>
                  <a:lnTo>
                    <a:pt x="533" y="314"/>
                  </a:lnTo>
                  <a:lnTo>
                    <a:pt x="535" y="308"/>
                  </a:lnTo>
                  <a:lnTo>
                    <a:pt x="535" y="299"/>
                  </a:lnTo>
                  <a:lnTo>
                    <a:pt x="533" y="279"/>
                  </a:lnTo>
                  <a:lnTo>
                    <a:pt x="529" y="245"/>
                  </a:lnTo>
                  <a:lnTo>
                    <a:pt x="524" y="201"/>
                  </a:lnTo>
                  <a:lnTo>
                    <a:pt x="518" y="155"/>
                  </a:lnTo>
                  <a:lnTo>
                    <a:pt x="512" y="107"/>
                  </a:lnTo>
                  <a:lnTo>
                    <a:pt x="506" y="67"/>
                  </a:lnTo>
                  <a:lnTo>
                    <a:pt x="503" y="36"/>
                  </a:lnTo>
                  <a:lnTo>
                    <a:pt x="501" y="25"/>
                  </a:lnTo>
                  <a:lnTo>
                    <a:pt x="501" y="21"/>
                  </a:lnTo>
                  <a:lnTo>
                    <a:pt x="501" y="17"/>
                  </a:lnTo>
                  <a:lnTo>
                    <a:pt x="499" y="13"/>
                  </a:lnTo>
                  <a:lnTo>
                    <a:pt x="497" y="9"/>
                  </a:lnTo>
                  <a:lnTo>
                    <a:pt x="495" y="5"/>
                  </a:lnTo>
                  <a:lnTo>
                    <a:pt x="489" y="2"/>
                  </a:lnTo>
                  <a:lnTo>
                    <a:pt x="483" y="2"/>
                  </a:lnTo>
                  <a:lnTo>
                    <a:pt x="476" y="0"/>
                  </a:lnTo>
                  <a:lnTo>
                    <a:pt x="466" y="2"/>
                  </a:lnTo>
                  <a:lnTo>
                    <a:pt x="451" y="2"/>
                  </a:lnTo>
                  <a:lnTo>
                    <a:pt x="432" y="2"/>
                  </a:lnTo>
                  <a:lnTo>
                    <a:pt x="407" y="2"/>
                  </a:lnTo>
                  <a:lnTo>
                    <a:pt x="378" y="4"/>
                  </a:lnTo>
                  <a:lnTo>
                    <a:pt x="345" y="4"/>
                  </a:lnTo>
                  <a:lnTo>
                    <a:pt x="313" y="5"/>
                  </a:lnTo>
                  <a:lnTo>
                    <a:pt x="280" y="5"/>
                  </a:lnTo>
                  <a:lnTo>
                    <a:pt x="246" y="7"/>
                  </a:lnTo>
                  <a:lnTo>
                    <a:pt x="215" y="9"/>
                  </a:lnTo>
                  <a:lnTo>
                    <a:pt x="184" y="9"/>
                  </a:lnTo>
                  <a:lnTo>
                    <a:pt x="159" y="11"/>
                  </a:lnTo>
                  <a:lnTo>
                    <a:pt x="136" y="11"/>
                  </a:lnTo>
                  <a:lnTo>
                    <a:pt x="119" y="11"/>
                  </a:lnTo>
                  <a:lnTo>
                    <a:pt x="108" y="11"/>
                  </a:lnTo>
                  <a:lnTo>
                    <a:pt x="104" y="1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21" name="Freeform 13"/>
            <p:cNvSpPr>
              <a:spLocks/>
            </p:cNvSpPr>
            <p:nvPr/>
          </p:nvSpPr>
          <p:spPr bwMode="auto">
            <a:xfrm>
              <a:off x="1356" y="2554"/>
              <a:ext cx="38" cy="22"/>
            </a:xfrm>
            <a:custGeom>
              <a:avLst/>
              <a:gdLst>
                <a:gd name="T0" fmla="*/ 2 w 38"/>
                <a:gd name="T1" fmla="*/ 21 h 22"/>
                <a:gd name="T2" fmla="*/ 10 w 38"/>
                <a:gd name="T3" fmla="*/ 18 h 22"/>
                <a:gd name="T4" fmla="*/ 16 w 38"/>
                <a:gd name="T5" fmla="*/ 12 h 22"/>
                <a:gd name="T6" fmla="*/ 20 w 38"/>
                <a:gd name="T7" fmla="*/ 10 h 22"/>
                <a:gd name="T8" fmla="*/ 23 w 38"/>
                <a:gd name="T9" fmla="*/ 8 h 22"/>
                <a:gd name="T10" fmla="*/ 25 w 38"/>
                <a:gd name="T11" fmla="*/ 8 h 22"/>
                <a:gd name="T12" fmla="*/ 29 w 38"/>
                <a:gd name="T13" fmla="*/ 6 h 22"/>
                <a:gd name="T14" fmla="*/ 33 w 38"/>
                <a:gd name="T15" fmla="*/ 6 h 22"/>
                <a:gd name="T16" fmla="*/ 37 w 38"/>
                <a:gd name="T17" fmla="*/ 6 h 22"/>
                <a:gd name="T18" fmla="*/ 37 w 38"/>
                <a:gd name="T19" fmla="*/ 0 h 22"/>
                <a:gd name="T20" fmla="*/ 33 w 38"/>
                <a:gd name="T21" fmla="*/ 0 h 22"/>
                <a:gd name="T22" fmla="*/ 27 w 38"/>
                <a:gd name="T23" fmla="*/ 0 h 22"/>
                <a:gd name="T24" fmla="*/ 25 w 38"/>
                <a:gd name="T25" fmla="*/ 2 h 22"/>
                <a:gd name="T26" fmla="*/ 21 w 38"/>
                <a:gd name="T27" fmla="*/ 4 h 22"/>
                <a:gd name="T28" fmla="*/ 16 w 38"/>
                <a:gd name="T29" fmla="*/ 6 h 22"/>
                <a:gd name="T30" fmla="*/ 12 w 38"/>
                <a:gd name="T31" fmla="*/ 8 h 22"/>
                <a:gd name="T32" fmla="*/ 6 w 38"/>
                <a:gd name="T33" fmla="*/ 12 h 22"/>
                <a:gd name="T34" fmla="*/ 0 w 38"/>
                <a:gd name="T35" fmla="*/ 18 h 22"/>
                <a:gd name="T36" fmla="*/ 2 w 38"/>
                <a:gd name="T3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22">
                  <a:moveTo>
                    <a:pt x="2" y="21"/>
                  </a:moveTo>
                  <a:lnTo>
                    <a:pt x="10" y="18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3" y="8"/>
                  </a:lnTo>
                  <a:lnTo>
                    <a:pt x="25" y="8"/>
                  </a:lnTo>
                  <a:lnTo>
                    <a:pt x="29" y="6"/>
                  </a:lnTo>
                  <a:lnTo>
                    <a:pt x="33" y="6"/>
                  </a:lnTo>
                  <a:lnTo>
                    <a:pt x="37" y="6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5" y="2"/>
                  </a:lnTo>
                  <a:lnTo>
                    <a:pt x="21" y="4"/>
                  </a:lnTo>
                  <a:lnTo>
                    <a:pt x="16" y="6"/>
                  </a:lnTo>
                  <a:lnTo>
                    <a:pt x="12" y="8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2" y="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22" name="Freeform 14"/>
            <p:cNvSpPr>
              <a:spLocks/>
            </p:cNvSpPr>
            <p:nvPr/>
          </p:nvSpPr>
          <p:spPr bwMode="auto">
            <a:xfrm>
              <a:off x="1343" y="2572"/>
              <a:ext cx="17" cy="39"/>
            </a:xfrm>
            <a:custGeom>
              <a:avLst/>
              <a:gdLst>
                <a:gd name="T0" fmla="*/ 6 w 17"/>
                <a:gd name="T1" fmla="*/ 38 h 39"/>
                <a:gd name="T2" fmla="*/ 6 w 17"/>
                <a:gd name="T3" fmla="*/ 36 h 39"/>
                <a:gd name="T4" fmla="*/ 8 w 17"/>
                <a:gd name="T5" fmla="*/ 26 h 39"/>
                <a:gd name="T6" fmla="*/ 8 w 17"/>
                <a:gd name="T7" fmla="*/ 17 h 39"/>
                <a:gd name="T8" fmla="*/ 11 w 17"/>
                <a:gd name="T9" fmla="*/ 9 h 39"/>
                <a:gd name="T10" fmla="*/ 16 w 17"/>
                <a:gd name="T11" fmla="*/ 3 h 39"/>
                <a:gd name="T12" fmla="*/ 13 w 17"/>
                <a:gd name="T13" fmla="*/ 0 h 39"/>
                <a:gd name="T14" fmla="*/ 6 w 17"/>
                <a:gd name="T15" fmla="*/ 7 h 39"/>
                <a:gd name="T16" fmla="*/ 4 w 17"/>
                <a:gd name="T17" fmla="*/ 17 h 39"/>
                <a:gd name="T18" fmla="*/ 2 w 17"/>
                <a:gd name="T19" fmla="*/ 26 h 39"/>
                <a:gd name="T20" fmla="*/ 0 w 17"/>
                <a:gd name="T21" fmla="*/ 36 h 39"/>
                <a:gd name="T22" fmla="*/ 0 w 17"/>
                <a:gd name="T23" fmla="*/ 34 h 39"/>
                <a:gd name="T24" fmla="*/ 6 w 17"/>
                <a:gd name="T25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39">
                  <a:moveTo>
                    <a:pt x="6" y="38"/>
                  </a:moveTo>
                  <a:lnTo>
                    <a:pt x="6" y="36"/>
                  </a:lnTo>
                  <a:lnTo>
                    <a:pt x="8" y="26"/>
                  </a:lnTo>
                  <a:lnTo>
                    <a:pt x="8" y="17"/>
                  </a:lnTo>
                  <a:lnTo>
                    <a:pt x="11" y="9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6" y="7"/>
                  </a:lnTo>
                  <a:lnTo>
                    <a:pt x="4" y="17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6" y="3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3" name="Freeform 15"/>
            <p:cNvSpPr>
              <a:spLocks/>
            </p:cNvSpPr>
            <p:nvPr/>
          </p:nvSpPr>
          <p:spPr bwMode="auto">
            <a:xfrm>
              <a:off x="1287" y="2606"/>
              <a:ext cx="63" cy="58"/>
            </a:xfrm>
            <a:custGeom>
              <a:avLst/>
              <a:gdLst>
                <a:gd name="T0" fmla="*/ 4 w 63"/>
                <a:gd name="T1" fmla="*/ 56 h 58"/>
                <a:gd name="T2" fmla="*/ 4 w 63"/>
                <a:gd name="T3" fmla="*/ 57 h 58"/>
                <a:gd name="T4" fmla="*/ 62 w 63"/>
                <a:gd name="T5" fmla="*/ 4 h 58"/>
                <a:gd name="T6" fmla="*/ 56 w 63"/>
                <a:gd name="T7" fmla="*/ 0 h 58"/>
                <a:gd name="T8" fmla="*/ 0 w 63"/>
                <a:gd name="T9" fmla="*/ 52 h 58"/>
                <a:gd name="T10" fmla="*/ 0 w 63"/>
                <a:gd name="T11" fmla="*/ 56 h 58"/>
                <a:gd name="T12" fmla="*/ 0 w 63"/>
                <a:gd name="T13" fmla="*/ 52 h 58"/>
                <a:gd name="T14" fmla="*/ 0 w 63"/>
                <a:gd name="T15" fmla="*/ 56 h 58"/>
                <a:gd name="T16" fmla="*/ 0 w 63"/>
                <a:gd name="T17" fmla="*/ 57 h 58"/>
                <a:gd name="T18" fmla="*/ 2 w 63"/>
                <a:gd name="T19" fmla="*/ 57 h 58"/>
                <a:gd name="T20" fmla="*/ 4 w 63"/>
                <a:gd name="T21" fmla="*/ 57 h 58"/>
                <a:gd name="T22" fmla="*/ 4 w 63"/>
                <a:gd name="T2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58">
                  <a:moveTo>
                    <a:pt x="4" y="56"/>
                  </a:moveTo>
                  <a:lnTo>
                    <a:pt x="4" y="57"/>
                  </a:lnTo>
                  <a:lnTo>
                    <a:pt x="62" y="4"/>
                  </a:lnTo>
                  <a:lnTo>
                    <a:pt x="56" y="0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0" y="57"/>
                  </a:lnTo>
                  <a:lnTo>
                    <a:pt x="2" y="57"/>
                  </a:lnTo>
                  <a:lnTo>
                    <a:pt x="4" y="57"/>
                  </a:lnTo>
                  <a:lnTo>
                    <a:pt x="4" y="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" name="Freeform 16"/>
            <p:cNvSpPr>
              <a:spLocks/>
            </p:cNvSpPr>
            <p:nvPr/>
          </p:nvSpPr>
          <p:spPr bwMode="auto">
            <a:xfrm>
              <a:off x="1287" y="2662"/>
              <a:ext cx="17" cy="179"/>
            </a:xfrm>
            <a:custGeom>
              <a:avLst/>
              <a:gdLst>
                <a:gd name="T0" fmla="*/ 16 w 17"/>
                <a:gd name="T1" fmla="*/ 172 h 179"/>
                <a:gd name="T2" fmla="*/ 16 w 17"/>
                <a:gd name="T3" fmla="*/ 174 h 179"/>
                <a:gd name="T4" fmla="*/ 4 w 17"/>
                <a:gd name="T5" fmla="*/ 0 h 179"/>
                <a:gd name="T6" fmla="*/ 0 w 17"/>
                <a:gd name="T7" fmla="*/ 0 h 179"/>
                <a:gd name="T8" fmla="*/ 10 w 17"/>
                <a:gd name="T9" fmla="*/ 174 h 179"/>
                <a:gd name="T10" fmla="*/ 12 w 17"/>
                <a:gd name="T11" fmla="*/ 176 h 179"/>
                <a:gd name="T12" fmla="*/ 10 w 17"/>
                <a:gd name="T13" fmla="*/ 174 h 179"/>
                <a:gd name="T14" fmla="*/ 12 w 17"/>
                <a:gd name="T15" fmla="*/ 176 h 179"/>
                <a:gd name="T16" fmla="*/ 14 w 17"/>
                <a:gd name="T17" fmla="*/ 178 h 179"/>
                <a:gd name="T18" fmla="*/ 16 w 17"/>
                <a:gd name="T19" fmla="*/ 176 h 179"/>
                <a:gd name="T20" fmla="*/ 16 w 17"/>
                <a:gd name="T21" fmla="*/ 174 h 179"/>
                <a:gd name="T22" fmla="*/ 16 w 17"/>
                <a:gd name="T23" fmla="*/ 17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79">
                  <a:moveTo>
                    <a:pt x="16" y="172"/>
                  </a:moveTo>
                  <a:lnTo>
                    <a:pt x="16" y="17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0" y="174"/>
                  </a:lnTo>
                  <a:lnTo>
                    <a:pt x="12" y="176"/>
                  </a:lnTo>
                  <a:lnTo>
                    <a:pt x="10" y="174"/>
                  </a:lnTo>
                  <a:lnTo>
                    <a:pt x="12" y="176"/>
                  </a:lnTo>
                  <a:lnTo>
                    <a:pt x="14" y="178"/>
                  </a:lnTo>
                  <a:lnTo>
                    <a:pt x="16" y="176"/>
                  </a:lnTo>
                  <a:lnTo>
                    <a:pt x="16" y="174"/>
                  </a:lnTo>
                  <a:lnTo>
                    <a:pt x="16" y="17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25" name="Freeform 17"/>
            <p:cNvSpPr>
              <a:spLocks/>
            </p:cNvSpPr>
            <p:nvPr/>
          </p:nvSpPr>
          <p:spPr bwMode="auto">
            <a:xfrm>
              <a:off x="1299" y="2834"/>
              <a:ext cx="76" cy="79"/>
            </a:xfrm>
            <a:custGeom>
              <a:avLst/>
              <a:gdLst>
                <a:gd name="T0" fmla="*/ 75 w 76"/>
                <a:gd name="T1" fmla="*/ 77 h 79"/>
                <a:gd name="T2" fmla="*/ 75 w 76"/>
                <a:gd name="T3" fmla="*/ 75 h 79"/>
                <a:gd name="T4" fmla="*/ 4 w 76"/>
                <a:gd name="T5" fmla="*/ 0 h 79"/>
                <a:gd name="T6" fmla="*/ 0 w 76"/>
                <a:gd name="T7" fmla="*/ 4 h 79"/>
                <a:gd name="T8" fmla="*/ 69 w 76"/>
                <a:gd name="T9" fmla="*/ 78 h 79"/>
                <a:gd name="T10" fmla="*/ 69 w 76"/>
                <a:gd name="T11" fmla="*/ 77 h 79"/>
                <a:gd name="T12" fmla="*/ 69 w 76"/>
                <a:gd name="T13" fmla="*/ 78 h 79"/>
                <a:gd name="T14" fmla="*/ 73 w 76"/>
                <a:gd name="T15" fmla="*/ 78 h 79"/>
                <a:gd name="T16" fmla="*/ 75 w 76"/>
                <a:gd name="T17" fmla="*/ 78 h 79"/>
                <a:gd name="T18" fmla="*/ 75 w 76"/>
                <a:gd name="T19" fmla="*/ 77 h 79"/>
                <a:gd name="T20" fmla="*/ 75 w 76"/>
                <a:gd name="T21" fmla="*/ 75 h 79"/>
                <a:gd name="T22" fmla="*/ 75 w 76"/>
                <a:gd name="T23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79">
                  <a:moveTo>
                    <a:pt x="75" y="77"/>
                  </a:moveTo>
                  <a:lnTo>
                    <a:pt x="75" y="75"/>
                  </a:lnTo>
                  <a:lnTo>
                    <a:pt x="4" y="0"/>
                  </a:lnTo>
                  <a:lnTo>
                    <a:pt x="0" y="4"/>
                  </a:lnTo>
                  <a:lnTo>
                    <a:pt x="69" y="78"/>
                  </a:lnTo>
                  <a:lnTo>
                    <a:pt x="69" y="77"/>
                  </a:lnTo>
                  <a:lnTo>
                    <a:pt x="69" y="78"/>
                  </a:lnTo>
                  <a:lnTo>
                    <a:pt x="73" y="78"/>
                  </a:lnTo>
                  <a:lnTo>
                    <a:pt x="75" y="78"/>
                  </a:lnTo>
                  <a:lnTo>
                    <a:pt x="75" y="77"/>
                  </a:lnTo>
                  <a:lnTo>
                    <a:pt x="75" y="75"/>
                  </a:lnTo>
                  <a:lnTo>
                    <a:pt x="75" y="7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26" name="Freeform 18"/>
            <p:cNvSpPr>
              <a:spLocks/>
            </p:cNvSpPr>
            <p:nvPr/>
          </p:nvSpPr>
          <p:spPr bwMode="auto">
            <a:xfrm>
              <a:off x="1368" y="2911"/>
              <a:ext cx="17" cy="22"/>
            </a:xfrm>
            <a:custGeom>
              <a:avLst/>
              <a:gdLst>
                <a:gd name="T0" fmla="*/ 16 w 17"/>
                <a:gd name="T1" fmla="*/ 17 h 22"/>
                <a:gd name="T2" fmla="*/ 16 w 17"/>
                <a:gd name="T3" fmla="*/ 13 h 22"/>
                <a:gd name="T4" fmla="*/ 12 w 17"/>
                <a:gd name="T5" fmla="*/ 7 h 22"/>
                <a:gd name="T6" fmla="*/ 12 w 17"/>
                <a:gd name="T7" fmla="*/ 1 h 22"/>
                <a:gd name="T8" fmla="*/ 12 w 17"/>
                <a:gd name="T9" fmla="*/ 0 h 22"/>
                <a:gd name="T10" fmla="*/ 0 w 17"/>
                <a:gd name="T11" fmla="*/ 0 h 22"/>
                <a:gd name="T12" fmla="*/ 0 w 17"/>
                <a:gd name="T13" fmla="*/ 1 h 22"/>
                <a:gd name="T14" fmla="*/ 0 w 17"/>
                <a:gd name="T15" fmla="*/ 7 h 22"/>
                <a:gd name="T16" fmla="*/ 4 w 17"/>
                <a:gd name="T17" fmla="*/ 15 h 22"/>
                <a:gd name="T18" fmla="*/ 12 w 17"/>
                <a:gd name="T19" fmla="*/ 21 h 22"/>
                <a:gd name="T20" fmla="*/ 16 w 17"/>
                <a:gd name="T2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16" y="17"/>
                  </a:moveTo>
                  <a:lnTo>
                    <a:pt x="16" y="13"/>
                  </a:lnTo>
                  <a:lnTo>
                    <a:pt x="12" y="7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7"/>
                  </a:lnTo>
                  <a:lnTo>
                    <a:pt x="4" y="15"/>
                  </a:lnTo>
                  <a:lnTo>
                    <a:pt x="12" y="21"/>
                  </a:lnTo>
                  <a:lnTo>
                    <a:pt x="16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27" name="Freeform 19"/>
            <p:cNvSpPr>
              <a:spLocks/>
            </p:cNvSpPr>
            <p:nvPr/>
          </p:nvSpPr>
          <p:spPr bwMode="auto">
            <a:xfrm>
              <a:off x="1374" y="2928"/>
              <a:ext cx="24" cy="17"/>
            </a:xfrm>
            <a:custGeom>
              <a:avLst/>
              <a:gdLst>
                <a:gd name="T0" fmla="*/ 23 w 24"/>
                <a:gd name="T1" fmla="*/ 8 h 17"/>
                <a:gd name="T2" fmla="*/ 21 w 24"/>
                <a:gd name="T3" fmla="*/ 8 h 17"/>
                <a:gd name="T4" fmla="*/ 19 w 24"/>
                <a:gd name="T5" fmla="*/ 8 h 17"/>
                <a:gd name="T6" fmla="*/ 17 w 24"/>
                <a:gd name="T7" fmla="*/ 7 h 17"/>
                <a:gd name="T8" fmla="*/ 13 w 24"/>
                <a:gd name="T9" fmla="*/ 4 h 17"/>
                <a:gd name="T10" fmla="*/ 11 w 24"/>
                <a:gd name="T11" fmla="*/ 4 h 17"/>
                <a:gd name="T12" fmla="*/ 7 w 24"/>
                <a:gd name="T13" fmla="*/ 2 h 17"/>
                <a:gd name="T14" fmla="*/ 5 w 24"/>
                <a:gd name="T15" fmla="*/ 0 h 17"/>
                <a:gd name="T16" fmla="*/ 2 w 24"/>
                <a:gd name="T17" fmla="*/ 0 h 17"/>
                <a:gd name="T18" fmla="*/ 0 w 24"/>
                <a:gd name="T19" fmla="*/ 4 h 17"/>
                <a:gd name="T20" fmla="*/ 2 w 24"/>
                <a:gd name="T21" fmla="*/ 7 h 17"/>
                <a:gd name="T22" fmla="*/ 5 w 24"/>
                <a:gd name="T23" fmla="*/ 7 h 17"/>
                <a:gd name="T24" fmla="*/ 7 w 24"/>
                <a:gd name="T25" fmla="*/ 8 h 17"/>
                <a:gd name="T26" fmla="*/ 11 w 24"/>
                <a:gd name="T27" fmla="*/ 11 h 17"/>
                <a:gd name="T28" fmla="*/ 15 w 24"/>
                <a:gd name="T29" fmla="*/ 13 h 17"/>
                <a:gd name="T30" fmla="*/ 19 w 24"/>
                <a:gd name="T31" fmla="*/ 16 h 17"/>
                <a:gd name="T32" fmla="*/ 21 w 24"/>
                <a:gd name="T33" fmla="*/ 16 h 17"/>
                <a:gd name="T34" fmla="*/ 23 w 24"/>
                <a:gd name="T35" fmla="*/ 16 h 17"/>
                <a:gd name="T36" fmla="*/ 23 w 24"/>
                <a:gd name="T3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17">
                  <a:moveTo>
                    <a:pt x="23" y="8"/>
                  </a:moveTo>
                  <a:lnTo>
                    <a:pt x="21" y="8"/>
                  </a:lnTo>
                  <a:lnTo>
                    <a:pt x="19" y="8"/>
                  </a:lnTo>
                  <a:lnTo>
                    <a:pt x="17" y="7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8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9" y="16"/>
                  </a:lnTo>
                  <a:lnTo>
                    <a:pt x="21" y="16"/>
                  </a:lnTo>
                  <a:lnTo>
                    <a:pt x="23" y="16"/>
                  </a:lnTo>
                  <a:lnTo>
                    <a:pt x="23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28" name="Freeform 20"/>
            <p:cNvSpPr>
              <a:spLocks/>
            </p:cNvSpPr>
            <p:nvPr/>
          </p:nvSpPr>
          <p:spPr bwMode="auto">
            <a:xfrm>
              <a:off x="1397" y="2932"/>
              <a:ext cx="58" cy="17"/>
            </a:xfrm>
            <a:custGeom>
              <a:avLst/>
              <a:gdLst>
                <a:gd name="T0" fmla="*/ 57 w 58"/>
                <a:gd name="T1" fmla="*/ 0 h 17"/>
                <a:gd name="T2" fmla="*/ 51 w 58"/>
                <a:gd name="T3" fmla="*/ 0 h 17"/>
                <a:gd name="T4" fmla="*/ 44 w 58"/>
                <a:gd name="T5" fmla="*/ 3 h 17"/>
                <a:gd name="T6" fmla="*/ 34 w 58"/>
                <a:gd name="T7" fmla="*/ 3 h 17"/>
                <a:gd name="T8" fmla="*/ 26 w 58"/>
                <a:gd name="T9" fmla="*/ 3 h 17"/>
                <a:gd name="T10" fmla="*/ 17 w 58"/>
                <a:gd name="T11" fmla="*/ 5 h 17"/>
                <a:gd name="T12" fmla="*/ 9 w 58"/>
                <a:gd name="T13" fmla="*/ 5 h 17"/>
                <a:gd name="T14" fmla="*/ 3 w 58"/>
                <a:gd name="T15" fmla="*/ 5 h 17"/>
                <a:gd name="T16" fmla="*/ 0 w 58"/>
                <a:gd name="T17" fmla="*/ 5 h 17"/>
                <a:gd name="T18" fmla="*/ 0 w 58"/>
                <a:gd name="T19" fmla="*/ 16 h 17"/>
                <a:gd name="T20" fmla="*/ 3 w 58"/>
                <a:gd name="T21" fmla="*/ 16 h 17"/>
                <a:gd name="T22" fmla="*/ 9 w 58"/>
                <a:gd name="T23" fmla="*/ 16 h 17"/>
                <a:gd name="T24" fmla="*/ 17 w 58"/>
                <a:gd name="T25" fmla="*/ 16 h 17"/>
                <a:gd name="T26" fmla="*/ 26 w 58"/>
                <a:gd name="T27" fmla="*/ 12 h 17"/>
                <a:gd name="T28" fmla="*/ 34 w 58"/>
                <a:gd name="T29" fmla="*/ 12 h 17"/>
                <a:gd name="T30" fmla="*/ 44 w 58"/>
                <a:gd name="T31" fmla="*/ 12 h 17"/>
                <a:gd name="T32" fmla="*/ 51 w 58"/>
                <a:gd name="T33" fmla="*/ 8 h 17"/>
                <a:gd name="T34" fmla="*/ 57 w 58"/>
                <a:gd name="T35" fmla="*/ 8 h 17"/>
                <a:gd name="T36" fmla="*/ 57 w 58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17">
                  <a:moveTo>
                    <a:pt x="57" y="0"/>
                  </a:moveTo>
                  <a:lnTo>
                    <a:pt x="51" y="0"/>
                  </a:lnTo>
                  <a:lnTo>
                    <a:pt x="44" y="3"/>
                  </a:lnTo>
                  <a:lnTo>
                    <a:pt x="34" y="3"/>
                  </a:lnTo>
                  <a:lnTo>
                    <a:pt x="26" y="3"/>
                  </a:lnTo>
                  <a:lnTo>
                    <a:pt x="17" y="5"/>
                  </a:lnTo>
                  <a:lnTo>
                    <a:pt x="9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9" y="16"/>
                  </a:lnTo>
                  <a:lnTo>
                    <a:pt x="17" y="16"/>
                  </a:lnTo>
                  <a:lnTo>
                    <a:pt x="26" y="12"/>
                  </a:lnTo>
                  <a:lnTo>
                    <a:pt x="34" y="12"/>
                  </a:lnTo>
                  <a:lnTo>
                    <a:pt x="44" y="12"/>
                  </a:lnTo>
                  <a:lnTo>
                    <a:pt x="51" y="8"/>
                  </a:lnTo>
                  <a:lnTo>
                    <a:pt x="57" y="8"/>
                  </a:lnTo>
                  <a:lnTo>
                    <a:pt x="5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29" name="Freeform 21"/>
            <p:cNvSpPr>
              <a:spLocks/>
            </p:cNvSpPr>
            <p:nvPr/>
          </p:nvSpPr>
          <p:spPr bwMode="auto">
            <a:xfrm>
              <a:off x="1454" y="2867"/>
              <a:ext cx="356" cy="71"/>
            </a:xfrm>
            <a:custGeom>
              <a:avLst/>
              <a:gdLst>
                <a:gd name="T0" fmla="*/ 353 w 356"/>
                <a:gd name="T1" fmla="*/ 0 h 71"/>
                <a:gd name="T2" fmla="*/ 349 w 356"/>
                <a:gd name="T3" fmla="*/ 1 h 71"/>
                <a:gd name="T4" fmla="*/ 338 w 356"/>
                <a:gd name="T5" fmla="*/ 3 h 71"/>
                <a:gd name="T6" fmla="*/ 320 w 356"/>
                <a:gd name="T7" fmla="*/ 5 h 71"/>
                <a:gd name="T8" fmla="*/ 299 w 356"/>
                <a:gd name="T9" fmla="*/ 11 h 71"/>
                <a:gd name="T10" fmla="*/ 272 w 356"/>
                <a:gd name="T11" fmla="*/ 15 h 71"/>
                <a:gd name="T12" fmla="*/ 244 w 356"/>
                <a:gd name="T13" fmla="*/ 21 h 71"/>
                <a:gd name="T14" fmla="*/ 213 w 356"/>
                <a:gd name="T15" fmla="*/ 26 h 71"/>
                <a:gd name="T16" fmla="*/ 180 w 356"/>
                <a:gd name="T17" fmla="*/ 32 h 71"/>
                <a:gd name="T18" fmla="*/ 148 w 356"/>
                <a:gd name="T19" fmla="*/ 38 h 71"/>
                <a:gd name="T20" fmla="*/ 117 w 356"/>
                <a:gd name="T21" fmla="*/ 44 h 71"/>
                <a:gd name="T22" fmla="*/ 86 w 356"/>
                <a:gd name="T23" fmla="*/ 49 h 71"/>
                <a:gd name="T24" fmla="*/ 60 w 356"/>
                <a:gd name="T25" fmla="*/ 53 h 71"/>
                <a:gd name="T26" fmla="*/ 37 w 356"/>
                <a:gd name="T27" fmla="*/ 59 h 71"/>
                <a:gd name="T28" fmla="*/ 19 w 356"/>
                <a:gd name="T29" fmla="*/ 61 h 71"/>
                <a:gd name="T30" fmla="*/ 6 w 356"/>
                <a:gd name="T31" fmla="*/ 63 h 71"/>
                <a:gd name="T32" fmla="*/ 0 w 356"/>
                <a:gd name="T33" fmla="*/ 65 h 71"/>
                <a:gd name="T34" fmla="*/ 0 w 356"/>
                <a:gd name="T35" fmla="*/ 70 h 71"/>
                <a:gd name="T36" fmla="*/ 6 w 356"/>
                <a:gd name="T37" fmla="*/ 68 h 71"/>
                <a:gd name="T38" fmla="*/ 19 w 356"/>
                <a:gd name="T39" fmla="*/ 67 h 71"/>
                <a:gd name="T40" fmla="*/ 37 w 356"/>
                <a:gd name="T41" fmla="*/ 63 h 71"/>
                <a:gd name="T42" fmla="*/ 60 w 356"/>
                <a:gd name="T43" fmla="*/ 59 h 71"/>
                <a:gd name="T44" fmla="*/ 86 w 356"/>
                <a:gd name="T45" fmla="*/ 53 h 71"/>
                <a:gd name="T46" fmla="*/ 117 w 356"/>
                <a:gd name="T47" fmla="*/ 49 h 71"/>
                <a:gd name="T48" fmla="*/ 148 w 356"/>
                <a:gd name="T49" fmla="*/ 44 h 71"/>
                <a:gd name="T50" fmla="*/ 180 w 356"/>
                <a:gd name="T51" fmla="*/ 36 h 71"/>
                <a:gd name="T52" fmla="*/ 213 w 356"/>
                <a:gd name="T53" fmla="*/ 30 h 71"/>
                <a:gd name="T54" fmla="*/ 244 w 356"/>
                <a:gd name="T55" fmla="*/ 26 h 71"/>
                <a:gd name="T56" fmla="*/ 272 w 356"/>
                <a:gd name="T57" fmla="*/ 21 h 71"/>
                <a:gd name="T58" fmla="*/ 299 w 356"/>
                <a:gd name="T59" fmla="*/ 15 h 71"/>
                <a:gd name="T60" fmla="*/ 320 w 356"/>
                <a:gd name="T61" fmla="*/ 11 h 71"/>
                <a:gd name="T62" fmla="*/ 338 w 356"/>
                <a:gd name="T63" fmla="*/ 7 h 71"/>
                <a:gd name="T64" fmla="*/ 349 w 356"/>
                <a:gd name="T65" fmla="*/ 5 h 71"/>
                <a:gd name="T66" fmla="*/ 353 w 356"/>
                <a:gd name="T67" fmla="*/ 5 h 71"/>
                <a:gd name="T68" fmla="*/ 355 w 356"/>
                <a:gd name="T69" fmla="*/ 5 h 71"/>
                <a:gd name="T70" fmla="*/ 355 w 356"/>
                <a:gd name="T71" fmla="*/ 3 h 71"/>
                <a:gd name="T72" fmla="*/ 355 w 356"/>
                <a:gd name="T73" fmla="*/ 1 h 71"/>
                <a:gd name="T74" fmla="*/ 353 w 356"/>
                <a:gd name="T7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6" h="71">
                  <a:moveTo>
                    <a:pt x="353" y="0"/>
                  </a:moveTo>
                  <a:lnTo>
                    <a:pt x="349" y="1"/>
                  </a:lnTo>
                  <a:lnTo>
                    <a:pt x="338" y="3"/>
                  </a:lnTo>
                  <a:lnTo>
                    <a:pt x="320" y="5"/>
                  </a:lnTo>
                  <a:lnTo>
                    <a:pt x="299" y="11"/>
                  </a:lnTo>
                  <a:lnTo>
                    <a:pt x="272" y="15"/>
                  </a:lnTo>
                  <a:lnTo>
                    <a:pt x="244" y="21"/>
                  </a:lnTo>
                  <a:lnTo>
                    <a:pt x="213" y="26"/>
                  </a:lnTo>
                  <a:lnTo>
                    <a:pt x="180" y="32"/>
                  </a:lnTo>
                  <a:lnTo>
                    <a:pt x="148" y="38"/>
                  </a:lnTo>
                  <a:lnTo>
                    <a:pt x="117" y="44"/>
                  </a:lnTo>
                  <a:lnTo>
                    <a:pt x="86" y="49"/>
                  </a:lnTo>
                  <a:lnTo>
                    <a:pt x="60" y="53"/>
                  </a:lnTo>
                  <a:lnTo>
                    <a:pt x="37" y="59"/>
                  </a:lnTo>
                  <a:lnTo>
                    <a:pt x="19" y="61"/>
                  </a:lnTo>
                  <a:lnTo>
                    <a:pt x="6" y="63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6" y="68"/>
                  </a:lnTo>
                  <a:lnTo>
                    <a:pt x="19" y="67"/>
                  </a:lnTo>
                  <a:lnTo>
                    <a:pt x="37" y="63"/>
                  </a:lnTo>
                  <a:lnTo>
                    <a:pt x="60" y="59"/>
                  </a:lnTo>
                  <a:lnTo>
                    <a:pt x="86" y="53"/>
                  </a:lnTo>
                  <a:lnTo>
                    <a:pt x="117" y="49"/>
                  </a:lnTo>
                  <a:lnTo>
                    <a:pt x="148" y="44"/>
                  </a:lnTo>
                  <a:lnTo>
                    <a:pt x="180" y="36"/>
                  </a:lnTo>
                  <a:lnTo>
                    <a:pt x="213" y="30"/>
                  </a:lnTo>
                  <a:lnTo>
                    <a:pt x="244" y="26"/>
                  </a:lnTo>
                  <a:lnTo>
                    <a:pt x="272" y="21"/>
                  </a:lnTo>
                  <a:lnTo>
                    <a:pt x="299" y="15"/>
                  </a:lnTo>
                  <a:lnTo>
                    <a:pt x="320" y="11"/>
                  </a:lnTo>
                  <a:lnTo>
                    <a:pt x="338" y="7"/>
                  </a:lnTo>
                  <a:lnTo>
                    <a:pt x="349" y="5"/>
                  </a:lnTo>
                  <a:lnTo>
                    <a:pt x="353" y="5"/>
                  </a:lnTo>
                  <a:lnTo>
                    <a:pt x="355" y="5"/>
                  </a:lnTo>
                  <a:lnTo>
                    <a:pt x="355" y="3"/>
                  </a:lnTo>
                  <a:lnTo>
                    <a:pt x="355" y="1"/>
                  </a:lnTo>
                  <a:lnTo>
                    <a:pt x="35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0" name="Freeform 22"/>
            <p:cNvSpPr>
              <a:spLocks/>
            </p:cNvSpPr>
            <p:nvPr/>
          </p:nvSpPr>
          <p:spPr bwMode="auto">
            <a:xfrm>
              <a:off x="1807" y="2844"/>
              <a:ext cx="22" cy="29"/>
            </a:xfrm>
            <a:custGeom>
              <a:avLst/>
              <a:gdLst>
                <a:gd name="T0" fmla="*/ 15 w 22"/>
                <a:gd name="T1" fmla="*/ 0 h 29"/>
                <a:gd name="T2" fmla="*/ 15 w 22"/>
                <a:gd name="T3" fmla="*/ 9 h 29"/>
                <a:gd name="T4" fmla="*/ 13 w 22"/>
                <a:gd name="T5" fmla="*/ 15 h 29"/>
                <a:gd name="T6" fmla="*/ 11 w 22"/>
                <a:gd name="T7" fmla="*/ 19 h 29"/>
                <a:gd name="T8" fmla="*/ 8 w 22"/>
                <a:gd name="T9" fmla="*/ 21 h 29"/>
                <a:gd name="T10" fmla="*/ 6 w 22"/>
                <a:gd name="T11" fmla="*/ 23 h 29"/>
                <a:gd name="T12" fmla="*/ 2 w 22"/>
                <a:gd name="T13" fmla="*/ 23 h 29"/>
                <a:gd name="T14" fmla="*/ 0 w 22"/>
                <a:gd name="T15" fmla="*/ 23 h 29"/>
                <a:gd name="T16" fmla="*/ 0 w 22"/>
                <a:gd name="T17" fmla="*/ 28 h 29"/>
                <a:gd name="T18" fmla="*/ 2 w 22"/>
                <a:gd name="T19" fmla="*/ 28 h 29"/>
                <a:gd name="T20" fmla="*/ 8 w 22"/>
                <a:gd name="T21" fmla="*/ 28 h 29"/>
                <a:gd name="T22" fmla="*/ 11 w 22"/>
                <a:gd name="T23" fmla="*/ 24 h 29"/>
                <a:gd name="T24" fmla="*/ 15 w 22"/>
                <a:gd name="T25" fmla="*/ 23 h 29"/>
                <a:gd name="T26" fmla="*/ 19 w 22"/>
                <a:gd name="T27" fmla="*/ 17 h 29"/>
                <a:gd name="T28" fmla="*/ 21 w 22"/>
                <a:gd name="T29" fmla="*/ 9 h 29"/>
                <a:gd name="T30" fmla="*/ 21 w 22"/>
                <a:gd name="T31" fmla="*/ 0 h 29"/>
                <a:gd name="T32" fmla="*/ 15 w 22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9">
                  <a:moveTo>
                    <a:pt x="15" y="0"/>
                  </a:moveTo>
                  <a:lnTo>
                    <a:pt x="15" y="9"/>
                  </a:lnTo>
                  <a:lnTo>
                    <a:pt x="13" y="15"/>
                  </a:lnTo>
                  <a:lnTo>
                    <a:pt x="11" y="19"/>
                  </a:lnTo>
                  <a:lnTo>
                    <a:pt x="8" y="21"/>
                  </a:lnTo>
                  <a:lnTo>
                    <a:pt x="6" y="23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8" y="28"/>
                  </a:lnTo>
                  <a:lnTo>
                    <a:pt x="11" y="24"/>
                  </a:lnTo>
                  <a:lnTo>
                    <a:pt x="15" y="23"/>
                  </a:lnTo>
                  <a:lnTo>
                    <a:pt x="19" y="17"/>
                  </a:lnTo>
                  <a:lnTo>
                    <a:pt x="21" y="9"/>
                  </a:lnTo>
                  <a:lnTo>
                    <a:pt x="21" y="0"/>
                  </a:lnTo>
                  <a:lnTo>
                    <a:pt x="1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1" name="Freeform 23"/>
            <p:cNvSpPr>
              <a:spLocks/>
            </p:cNvSpPr>
            <p:nvPr/>
          </p:nvSpPr>
          <p:spPr bwMode="auto">
            <a:xfrm>
              <a:off x="1788" y="2570"/>
              <a:ext cx="41" cy="275"/>
            </a:xfrm>
            <a:custGeom>
              <a:avLst/>
              <a:gdLst>
                <a:gd name="T0" fmla="*/ 0 w 41"/>
                <a:gd name="T1" fmla="*/ 0 h 275"/>
                <a:gd name="T2" fmla="*/ 2 w 41"/>
                <a:gd name="T3" fmla="*/ 11 h 275"/>
                <a:gd name="T4" fmla="*/ 4 w 41"/>
                <a:gd name="T5" fmla="*/ 42 h 275"/>
                <a:gd name="T6" fmla="*/ 9 w 41"/>
                <a:gd name="T7" fmla="*/ 82 h 275"/>
                <a:gd name="T8" fmla="*/ 17 w 41"/>
                <a:gd name="T9" fmla="*/ 130 h 275"/>
                <a:gd name="T10" fmla="*/ 23 w 41"/>
                <a:gd name="T11" fmla="*/ 176 h 275"/>
                <a:gd name="T12" fmla="*/ 29 w 41"/>
                <a:gd name="T13" fmla="*/ 220 h 275"/>
                <a:gd name="T14" fmla="*/ 32 w 41"/>
                <a:gd name="T15" fmla="*/ 254 h 275"/>
                <a:gd name="T16" fmla="*/ 34 w 41"/>
                <a:gd name="T17" fmla="*/ 274 h 275"/>
                <a:gd name="T18" fmla="*/ 40 w 41"/>
                <a:gd name="T19" fmla="*/ 274 h 275"/>
                <a:gd name="T20" fmla="*/ 38 w 41"/>
                <a:gd name="T21" fmla="*/ 254 h 275"/>
                <a:gd name="T22" fmla="*/ 34 w 41"/>
                <a:gd name="T23" fmla="*/ 220 h 275"/>
                <a:gd name="T24" fmla="*/ 29 w 41"/>
                <a:gd name="T25" fmla="*/ 176 h 275"/>
                <a:gd name="T26" fmla="*/ 21 w 41"/>
                <a:gd name="T27" fmla="*/ 130 h 275"/>
                <a:gd name="T28" fmla="*/ 15 w 41"/>
                <a:gd name="T29" fmla="*/ 82 h 275"/>
                <a:gd name="T30" fmla="*/ 9 w 41"/>
                <a:gd name="T31" fmla="*/ 42 h 275"/>
                <a:gd name="T32" fmla="*/ 7 w 41"/>
                <a:gd name="T33" fmla="*/ 11 h 275"/>
                <a:gd name="T34" fmla="*/ 4 w 41"/>
                <a:gd name="T35" fmla="*/ 0 h 275"/>
                <a:gd name="T36" fmla="*/ 0 w 41"/>
                <a:gd name="T3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275">
                  <a:moveTo>
                    <a:pt x="0" y="0"/>
                  </a:moveTo>
                  <a:lnTo>
                    <a:pt x="2" y="11"/>
                  </a:lnTo>
                  <a:lnTo>
                    <a:pt x="4" y="42"/>
                  </a:lnTo>
                  <a:lnTo>
                    <a:pt x="9" y="82"/>
                  </a:lnTo>
                  <a:lnTo>
                    <a:pt x="17" y="130"/>
                  </a:lnTo>
                  <a:lnTo>
                    <a:pt x="23" y="176"/>
                  </a:lnTo>
                  <a:lnTo>
                    <a:pt x="29" y="220"/>
                  </a:lnTo>
                  <a:lnTo>
                    <a:pt x="32" y="254"/>
                  </a:lnTo>
                  <a:lnTo>
                    <a:pt x="34" y="274"/>
                  </a:lnTo>
                  <a:lnTo>
                    <a:pt x="40" y="274"/>
                  </a:lnTo>
                  <a:lnTo>
                    <a:pt x="38" y="254"/>
                  </a:lnTo>
                  <a:lnTo>
                    <a:pt x="34" y="220"/>
                  </a:lnTo>
                  <a:lnTo>
                    <a:pt x="29" y="176"/>
                  </a:lnTo>
                  <a:lnTo>
                    <a:pt x="21" y="130"/>
                  </a:lnTo>
                  <a:lnTo>
                    <a:pt x="15" y="82"/>
                  </a:lnTo>
                  <a:lnTo>
                    <a:pt x="9" y="42"/>
                  </a:lnTo>
                  <a:lnTo>
                    <a:pt x="7" y="11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2" name="Freeform 24"/>
            <p:cNvSpPr>
              <a:spLocks/>
            </p:cNvSpPr>
            <p:nvPr/>
          </p:nvSpPr>
          <p:spPr bwMode="auto">
            <a:xfrm>
              <a:off x="1765" y="2543"/>
              <a:ext cx="28" cy="28"/>
            </a:xfrm>
            <a:custGeom>
              <a:avLst/>
              <a:gdLst>
                <a:gd name="T0" fmla="*/ 0 w 28"/>
                <a:gd name="T1" fmla="*/ 6 h 28"/>
                <a:gd name="T2" fmla="*/ 7 w 28"/>
                <a:gd name="T3" fmla="*/ 6 h 28"/>
                <a:gd name="T4" fmla="*/ 13 w 28"/>
                <a:gd name="T5" fmla="*/ 7 h 28"/>
                <a:gd name="T6" fmla="*/ 17 w 28"/>
                <a:gd name="T7" fmla="*/ 9 h 28"/>
                <a:gd name="T8" fmla="*/ 19 w 28"/>
                <a:gd name="T9" fmla="*/ 13 h 28"/>
                <a:gd name="T10" fmla="*/ 21 w 28"/>
                <a:gd name="T11" fmla="*/ 15 h 28"/>
                <a:gd name="T12" fmla="*/ 21 w 28"/>
                <a:gd name="T13" fmla="*/ 19 h 28"/>
                <a:gd name="T14" fmla="*/ 23 w 28"/>
                <a:gd name="T15" fmla="*/ 23 h 28"/>
                <a:gd name="T16" fmla="*/ 23 w 28"/>
                <a:gd name="T17" fmla="*/ 27 h 28"/>
                <a:gd name="T18" fmla="*/ 27 w 28"/>
                <a:gd name="T19" fmla="*/ 27 h 28"/>
                <a:gd name="T20" fmla="*/ 27 w 28"/>
                <a:gd name="T21" fmla="*/ 23 h 28"/>
                <a:gd name="T22" fmla="*/ 27 w 28"/>
                <a:gd name="T23" fmla="*/ 19 h 28"/>
                <a:gd name="T24" fmla="*/ 27 w 28"/>
                <a:gd name="T25" fmla="*/ 13 h 28"/>
                <a:gd name="T26" fmla="*/ 23 w 28"/>
                <a:gd name="T27" fmla="*/ 9 h 28"/>
                <a:gd name="T28" fmla="*/ 21 w 28"/>
                <a:gd name="T29" fmla="*/ 6 h 28"/>
                <a:gd name="T30" fmla="*/ 15 w 28"/>
                <a:gd name="T31" fmla="*/ 2 h 28"/>
                <a:gd name="T32" fmla="*/ 7 w 28"/>
                <a:gd name="T33" fmla="*/ 0 h 28"/>
                <a:gd name="T34" fmla="*/ 0 w 28"/>
                <a:gd name="T35" fmla="*/ 0 h 28"/>
                <a:gd name="T36" fmla="*/ 0 w 28"/>
                <a:gd name="T3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28">
                  <a:moveTo>
                    <a:pt x="0" y="6"/>
                  </a:moveTo>
                  <a:lnTo>
                    <a:pt x="7" y="6"/>
                  </a:lnTo>
                  <a:lnTo>
                    <a:pt x="13" y="7"/>
                  </a:lnTo>
                  <a:lnTo>
                    <a:pt x="17" y="9"/>
                  </a:lnTo>
                  <a:lnTo>
                    <a:pt x="19" y="13"/>
                  </a:lnTo>
                  <a:lnTo>
                    <a:pt x="21" y="15"/>
                  </a:lnTo>
                  <a:lnTo>
                    <a:pt x="21" y="19"/>
                  </a:lnTo>
                  <a:lnTo>
                    <a:pt x="23" y="23"/>
                  </a:lnTo>
                  <a:lnTo>
                    <a:pt x="23" y="27"/>
                  </a:lnTo>
                  <a:lnTo>
                    <a:pt x="27" y="27"/>
                  </a:lnTo>
                  <a:lnTo>
                    <a:pt x="27" y="23"/>
                  </a:lnTo>
                  <a:lnTo>
                    <a:pt x="27" y="19"/>
                  </a:lnTo>
                  <a:lnTo>
                    <a:pt x="27" y="13"/>
                  </a:lnTo>
                  <a:lnTo>
                    <a:pt x="23" y="9"/>
                  </a:lnTo>
                  <a:lnTo>
                    <a:pt x="21" y="6"/>
                  </a:lnTo>
                  <a:lnTo>
                    <a:pt x="15" y="2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3" name="Freeform 25"/>
            <p:cNvSpPr>
              <a:spLocks/>
            </p:cNvSpPr>
            <p:nvPr/>
          </p:nvSpPr>
          <p:spPr bwMode="auto">
            <a:xfrm>
              <a:off x="1391" y="2543"/>
              <a:ext cx="375" cy="18"/>
            </a:xfrm>
            <a:custGeom>
              <a:avLst/>
              <a:gdLst>
                <a:gd name="T0" fmla="*/ 2 w 375"/>
                <a:gd name="T1" fmla="*/ 17 h 18"/>
                <a:gd name="T2" fmla="*/ 6 w 375"/>
                <a:gd name="T3" fmla="*/ 17 h 18"/>
                <a:gd name="T4" fmla="*/ 17 w 375"/>
                <a:gd name="T5" fmla="*/ 15 h 18"/>
                <a:gd name="T6" fmla="*/ 34 w 375"/>
                <a:gd name="T7" fmla="*/ 15 h 18"/>
                <a:gd name="T8" fmla="*/ 57 w 375"/>
                <a:gd name="T9" fmla="*/ 15 h 18"/>
                <a:gd name="T10" fmla="*/ 82 w 375"/>
                <a:gd name="T11" fmla="*/ 13 h 18"/>
                <a:gd name="T12" fmla="*/ 113 w 375"/>
                <a:gd name="T13" fmla="*/ 13 h 18"/>
                <a:gd name="T14" fmla="*/ 144 w 375"/>
                <a:gd name="T15" fmla="*/ 13 h 18"/>
                <a:gd name="T16" fmla="*/ 178 w 375"/>
                <a:gd name="T17" fmla="*/ 11 h 18"/>
                <a:gd name="T18" fmla="*/ 211 w 375"/>
                <a:gd name="T19" fmla="*/ 11 h 18"/>
                <a:gd name="T20" fmla="*/ 243 w 375"/>
                <a:gd name="T21" fmla="*/ 9 h 18"/>
                <a:gd name="T22" fmla="*/ 276 w 375"/>
                <a:gd name="T23" fmla="*/ 7 h 18"/>
                <a:gd name="T24" fmla="*/ 305 w 375"/>
                <a:gd name="T25" fmla="*/ 7 h 18"/>
                <a:gd name="T26" fmla="*/ 330 w 375"/>
                <a:gd name="T27" fmla="*/ 6 h 18"/>
                <a:gd name="T28" fmla="*/ 349 w 375"/>
                <a:gd name="T29" fmla="*/ 6 h 18"/>
                <a:gd name="T30" fmla="*/ 364 w 375"/>
                <a:gd name="T31" fmla="*/ 6 h 18"/>
                <a:gd name="T32" fmla="*/ 374 w 375"/>
                <a:gd name="T33" fmla="*/ 6 h 18"/>
                <a:gd name="T34" fmla="*/ 374 w 375"/>
                <a:gd name="T35" fmla="*/ 0 h 18"/>
                <a:gd name="T36" fmla="*/ 364 w 375"/>
                <a:gd name="T37" fmla="*/ 0 h 18"/>
                <a:gd name="T38" fmla="*/ 349 w 375"/>
                <a:gd name="T39" fmla="*/ 0 h 18"/>
                <a:gd name="T40" fmla="*/ 330 w 375"/>
                <a:gd name="T41" fmla="*/ 2 h 18"/>
                <a:gd name="T42" fmla="*/ 305 w 375"/>
                <a:gd name="T43" fmla="*/ 2 h 18"/>
                <a:gd name="T44" fmla="*/ 276 w 375"/>
                <a:gd name="T45" fmla="*/ 4 h 18"/>
                <a:gd name="T46" fmla="*/ 243 w 375"/>
                <a:gd name="T47" fmla="*/ 4 h 18"/>
                <a:gd name="T48" fmla="*/ 211 w 375"/>
                <a:gd name="T49" fmla="*/ 6 h 18"/>
                <a:gd name="T50" fmla="*/ 178 w 375"/>
                <a:gd name="T51" fmla="*/ 6 h 18"/>
                <a:gd name="T52" fmla="*/ 144 w 375"/>
                <a:gd name="T53" fmla="*/ 7 h 18"/>
                <a:gd name="T54" fmla="*/ 113 w 375"/>
                <a:gd name="T55" fmla="*/ 7 h 18"/>
                <a:gd name="T56" fmla="*/ 82 w 375"/>
                <a:gd name="T57" fmla="*/ 7 h 18"/>
                <a:gd name="T58" fmla="*/ 57 w 375"/>
                <a:gd name="T59" fmla="*/ 9 h 18"/>
                <a:gd name="T60" fmla="*/ 34 w 375"/>
                <a:gd name="T61" fmla="*/ 11 h 18"/>
                <a:gd name="T62" fmla="*/ 17 w 375"/>
                <a:gd name="T63" fmla="*/ 11 h 18"/>
                <a:gd name="T64" fmla="*/ 6 w 375"/>
                <a:gd name="T65" fmla="*/ 11 h 18"/>
                <a:gd name="T66" fmla="*/ 2 w 375"/>
                <a:gd name="T67" fmla="*/ 11 h 18"/>
                <a:gd name="T68" fmla="*/ 0 w 375"/>
                <a:gd name="T69" fmla="*/ 11 h 18"/>
                <a:gd name="T70" fmla="*/ 0 w 375"/>
                <a:gd name="T71" fmla="*/ 13 h 18"/>
                <a:gd name="T72" fmla="*/ 0 w 375"/>
                <a:gd name="T73" fmla="*/ 15 h 18"/>
                <a:gd name="T74" fmla="*/ 2 w 375"/>
                <a:gd name="T7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5" h="18">
                  <a:moveTo>
                    <a:pt x="2" y="17"/>
                  </a:moveTo>
                  <a:lnTo>
                    <a:pt x="6" y="17"/>
                  </a:lnTo>
                  <a:lnTo>
                    <a:pt x="17" y="15"/>
                  </a:lnTo>
                  <a:lnTo>
                    <a:pt x="34" y="15"/>
                  </a:lnTo>
                  <a:lnTo>
                    <a:pt x="57" y="15"/>
                  </a:lnTo>
                  <a:lnTo>
                    <a:pt x="82" y="13"/>
                  </a:lnTo>
                  <a:lnTo>
                    <a:pt x="113" y="13"/>
                  </a:lnTo>
                  <a:lnTo>
                    <a:pt x="144" y="13"/>
                  </a:lnTo>
                  <a:lnTo>
                    <a:pt x="178" y="11"/>
                  </a:lnTo>
                  <a:lnTo>
                    <a:pt x="211" y="11"/>
                  </a:lnTo>
                  <a:lnTo>
                    <a:pt x="243" y="9"/>
                  </a:lnTo>
                  <a:lnTo>
                    <a:pt x="276" y="7"/>
                  </a:lnTo>
                  <a:lnTo>
                    <a:pt x="305" y="7"/>
                  </a:lnTo>
                  <a:lnTo>
                    <a:pt x="330" y="6"/>
                  </a:lnTo>
                  <a:lnTo>
                    <a:pt x="349" y="6"/>
                  </a:lnTo>
                  <a:lnTo>
                    <a:pt x="364" y="6"/>
                  </a:lnTo>
                  <a:lnTo>
                    <a:pt x="374" y="6"/>
                  </a:lnTo>
                  <a:lnTo>
                    <a:pt x="374" y="0"/>
                  </a:lnTo>
                  <a:lnTo>
                    <a:pt x="364" y="0"/>
                  </a:lnTo>
                  <a:lnTo>
                    <a:pt x="349" y="0"/>
                  </a:lnTo>
                  <a:lnTo>
                    <a:pt x="330" y="2"/>
                  </a:lnTo>
                  <a:lnTo>
                    <a:pt x="305" y="2"/>
                  </a:lnTo>
                  <a:lnTo>
                    <a:pt x="276" y="4"/>
                  </a:lnTo>
                  <a:lnTo>
                    <a:pt x="243" y="4"/>
                  </a:lnTo>
                  <a:lnTo>
                    <a:pt x="211" y="6"/>
                  </a:lnTo>
                  <a:lnTo>
                    <a:pt x="178" y="6"/>
                  </a:lnTo>
                  <a:lnTo>
                    <a:pt x="144" y="7"/>
                  </a:lnTo>
                  <a:lnTo>
                    <a:pt x="113" y="7"/>
                  </a:lnTo>
                  <a:lnTo>
                    <a:pt x="82" y="7"/>
                  </a:lnTo>
                  <a:lnTo>
                    <a:pt x="57" y="9"/>
                  </a:lnTo>
                  <a:lnTo>
                    <a:pt x="34" y="11"/>
                  </a:lnTo>
                  <a:lnTo>
                    <a:pt x="17" y="11"/>
                  </a:lnTo>
                  <a:lnTo>
                    <a:pt x="6" y="11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4" name="Freeform 26"/>
            <p:cNvSpPr>
              <a:spLocks/>
            </p:cNvSpPr>
            <p:nvPr/>
          </p:nvSpPr>
          <p:spPr bwMode="auto">
            <a:xfrm>
              <a:off x="1295" y="2621"/>
              <a:ext cx="49" cy="57"/>
            </a:xfrm>
            <a:custGeom>
              <a:avLst/>
              <a:gdLst>
                <a:gd name="T0" fmla="*/ 0 w 49"/>
                <a:gd name="T1" fmla="*/ 42 h 57"/>
                <a:gd name="T2" fmla="*/ 48 w 49"/>
                <a:gd name="T3" fmla="*/ 0 h 57"/>
                <a:gd name="T4" fmla="*/ 48 w 49"/>
                <a:gd name="T5" fmla="*/ 18 h 57"/>
                <a:gd name="T6" fmla="*/ 0 w 49"/>
                <a:gd name="T7" fmla="*/ 56 h 57"/>
                <a:gd name="T8" fmla="*/ 0 w 49"/>
                <a:gd name="T9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7">
                  <a:moveTo>
                    <a:pt x="0" y="42"/>
                  </a:moveTo>
                  <a:lnTo>
                    <a:pt x="48" y="0"/>
                  </a:lnTo>
                  <a:lnTo>
                    <a:pt x="48" y="18"/>
                  </a:lnTo>
                  <a:lnTo>
                    <a:pt x="0" y="56"/>
                  </a:lnTo>
                  <a:lnTo>
                    <a:pt x="0" y="4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5" name="Freeform 27"/>
            <p:cNvSpPr>
              <a:spLocks/>
            </p:cNvSpPr>
            <p:nvPr/>
          </p:nvSpPr>
          <p:spPr bwMode="auto">
            <a:xfrm>
              <a:off x="1295" y="2621"/>
              <a:ext cx="49" cy="57"/>
            </a:xfrm>
            <a:custGeom>
              <a:avLst/>
              <a:gdLst>
                <a:gd name="T0" fmla="*/ 0 w 49"/>
                <a:gd name="T1" fmla="*/ 42 h 57"/>
                <a:gd name="T2" fmla="*/ 48 w 49"/>
                <a:gd name="T3" fmla="*/ 0 h 57"/>
                <a:gd name="T4" fmla="*/ 48 w 49"/>
                <a:gd name="T5" fmla="*/ 18 h 57"/>
                <a:gd name="T6" fmla="*/ 0 w 49"/>
                <a:gd name="T7" fmla="*/ 56 h 57"/>
                <a:gd name="T8" fmla="*/ 0 w 49"/>
                <a:gd name="T9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7">
                  <a:moveTo>
                    <a:pt x="0" y="42"/>
                  </a:moveTo>
                  <a:lnTo>
                    <a:pt x="48" y="0"/>
                  </a:lnTo>
                  <a:lnTo>
                    <a:pt x="48" y="18"/>
                  </a:lnTo>
                  <a:lnTo>
                    <a:pt x="0" y="56"/>
                  </a:lnTo>
                  <a:lnTo>
                    <a:pt x="0" y="42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6" name="Freeform 28"/>
            <p:cNvSpPr>
              <a:spLocks/>
            </p:cNvSpPr>
            <p:nvPr/>
          </p:nvSpPr>
          <p:spPr bwMode="auto">
            <a:xfrm>
              <a:off x="1473" y="2587"/>
              <a:ext cx="314" cy="273"/>
            </a:xfrm>
            <a:custGeom>
              <a:avLst/>
              <a:gdLst>
                <a:gd name="T0" fmla="*/ 18 w 314"/>
                <a:gd name="T1" fmla="*/ 8 h 273"/>
                <a:gd name="T2" fmla="*/ 12 w 314"/>
                <a:gd name="T3" fmla="*/ 8 h 273"/>
                <a:gd name="T4" fmla="*/ 6 w 314"/>
                <a:gd name="T5" fmla="*/ 8 h 273"/>
                <a:gd name="T6" fmla="*/ 2 w 314"/>
                <a:gd name="T7" fmla="*/ 11 h 273"/>
                <a:gd name="T8" fmla="*/ 0 w 314"/>
                <a:gd name="T9" fmla="*/ 19 h 273"/>
                <a:gd name="T10" fmla="*/ 4 w 314"/>
                <a:gd name="T11" fmla="*/ 63 h 273"/>
                <a:gd name="T12" fmla="*/ 10 w 314"/>
                <a:gd name="T13" fmla="*/ 145 h 273"/>
                <a:gd name="T14" fmla="*/ 16 w 314"/>
                <a:gd name="T15" fmla="*/ 226 h 273"/>
                <a:gd name="T16" fmla="*/ 18 w 314"/>
                <a:gd name="T17" fmla="*/ 264 h 273"/>
                <a:gd name="T18" fmla="*/ 20 w 314"/>
                <a:gd name="T19" fmla="*/ 266 h 273"/>
                <a:gd name="T20" fmla="*/ 21 w 314"/>
                <a:gd name="T21" fmla="*/ 268 h 273"/>
                <a:gd name="T22" fmla="*/ 25 w 314"/>
                <a:gd name="T23" fmla="*/ 270 h 273"/>
                <a:gd name="T24" fmla="*/ 29 w 314"/>
                <a:gd name="T25" fmla="*/ 272 h 273"/>
                <a:gd name="T26" fmla="*/ 35 w 314"/>
                <a:gd name="T27" fmla="*/ 270 h 273"/>
                <a:gd name="T28" fmla="*/ 44 w 314"/>
                <a:gd name="T29" fmla="*/ 270 h 273"/>
                <a:gd name="T30" fmla="*/ 58 w 314"/>
                <a:gd name="T31" fmla="*/ 268 h 273"/>
                <a:gd name="T32" fmla="*/ 75 w 314"/>
                <a:gd name="T33" fmla="*/ 266 h 273"/>
                <a:gd name="T34" fmla="*/ 94 w 314"/>
                <a:gd name="T35" fmla="*/ 262 h 273"/>
                <a:gd name="T36" fmla="*/ 117 w 314"/>
                <a:gd name="T37" fmla="*/ 260 h 273"/>
                <a:gd name="T38" fmla="*/ 142 w 314"/>
                <a:gd name="T39" fmla="*/ 257 h 273"/>
                <a:gd name="T40" fmla="*/ 165 w 314"/>
                <a:gd name="T41" fmla="*/ 253 h 273"/>
                <a:gd name="T42" fmla="*/ 190 w 314"/>
                <a:gd name="T43" fmla="*/ 251 h 273"/>
                <a:gd name="T44" fmla="*/ 215 w 314"/>
                <a:gd name="T45" fmla="*/ 247 h 273"/>
                <a:gd name="T46" fmla="*/ 238 w 314"/>
                <a:gd name="T47" fmla="*/ 243 h 273"/>
                <a:gd name="T48" fmla="*/ 257 w 314"/>
                <a:gd name="T49" fmla="*/ 241 h 273"/>
                <a:gd name="T50" fmla="*/ 275 w 314"/>
                <a:gd name="T51" fmla="*/ 237 h 273"/>
                <a:gd name="T52" fmla="*/ 288 w 314"/>
                <a:gd name="T53" fmla="*/ 237 h 273"/>
                <a:gd name="T54" fmla="*/ 296 w 314"/>
                <a:gd name="T55" fmla="*/ 235 h 273"/>
                <a:gd name="T56" fmla="*/ 299 w 314"/>
                <a:gd name="T57" fmla="*/ 235 h 273"/>
                <a:gd name="T58" fmla="*/ 303 w 314"/>
                <a:gd name="T59" fmla="*/ 234 h 273"/>
                <a:gd name="T60" fmla="*/ 307 w 314"/>
                <a:gd name="T61" fmla="*/ 232 h 273"/>
                <a:gd name="T62" fmla="*/ 311 w 314"/>
                <a:gd name="T63" fmla="*/ 226 h 273"/>
                <a:gd name="T64" fmla="*/ 313 w 314"/>
                <a:gd name="T65" fmla="*/ 216 h 273"/>
                <a:gd name="T66" fmla="*/ 311 w 314"/>
                <a:gd name="T67" fmla="*/ 203 h 273"/>
                <a:gd name="T68" fmla="*/ 309 w 314"/>
                <a:gd name="T69" fmla="*/ 178 h 273"/>
                <a:gd name="T70" fmla="*/ 305 w 314"/>
                <a:gd name="T71" fmla="*/ 145 h 273"/>
                <a:gd name="T72" fmla="*/ 301 w 314"/>
                <a:gd name="T73" fmla="*/ 111 h 273"/>
                <a:gd name="T74" fmla="*/ 298 w 314"/>
                <a:gd name="T75" fmla="*/ 76 h 273"/>
                <a:gd name="T76" fmla="*/ 294 w 314"/>
                <a:gd name="T77" fmla="*/ 46 h 273"/>
                <a:gd name="T78" fmla="*/ 292 w 314"/>
                <a:gd name="T79" fmla="*/ 23 h 273"/>
                <a:gd name="T80" fmla="*/ 290 w 314"/>
                <a:gd name="T81" fmla="*/ 13 h 273"/>
                <a:gd name="T82" fmla="*/ 290 w 314"/>
                <a:gd name="T83" fmla="*/ 9 h 273"/>
                <a:gd name="T84" fmla="*/ 288 w 314"/>
                <a:gd name="T85" fmla="*/ 4 h 273"/>
                <a:gd name="T86" fmla="*/ 284 w 314"/>
                <a:gd name="T87" fmla="*/ 2 h 273"/>
                <a:gd name="T88" fmla="*/ 278 w 314"/>
                <a:gd name="T89" fmla="*/ 0 h 273"/>
                <a:gd name="T90" fmla="*/ 275 w 314"/>
                <a:gd name="T91" fmla="*/ 0 h 273"/>
                <a:gd name="T92" fmla="*/ 265 w 314"/>
                <a:gd name="T93" fmla="*/ 0 h 273"/>
                <a:gd name="T94" fmla="*/ 252 w 314"/>
                <a:gd name="T95" fmla="*/ 2 h 273"/>
                <a:gd name="T96" fmla="*/ 234 w 314"/>
                <a:gd name="T97" fmla="*/ 2 h 273"/>
                <a:gd name="T98" fmla="*/ 215 w 314"/>
                <a:gd name="T99" fmla="*/ 2 h 273"/>
                <a:gd name="T100" fmla="*/ 192 w 314"/>
                <a:gd name="T101" fmla="*/ 2 h 273"/>
                <a:gd name="T102" fmla="*/ 169 w 314"/>
                <a:gd name="T103" fmla="*/ 4 h 273"/>
                <a:gd name="T104" fmla="*/ 146 w 314"/>
                <a:gd name="T105" fmla="*/ 4 h 273"/>
                <a:gd name="T106" fmla="*/ 121 w 314"/>
                <a:gd name="T107" fmla="*/ 4 h 273"/>
                <a:gd name="T108" fmla="*/ 98 w 314"/>
                <a:gd name="T109" fmla="*/ 6 h 273"/>
                <a:gd name="T110" fmla="*/ 77 w 314"/>
                <a:gd name="T111" fmla="*/ 6 h 273"/>
                <a:gd name="T112" fmla="*/ 58 w 314"/>
                <a:gd name="T113" fmla="*/ 6 h 273"/>
                <a:gd name="T114" fmla="*/ 41 w 314"/>
                <a:gd name="T115" fmla="*/ 6 h 273"/>
                <a:gd name="T116" fmla="*/ 29 w 314"/>
                <a:gd name="T117" fmla="*/ 8 h 273"/>
                <a:gd name="T118" fmla="*/ 20 w 314"/>
                <a:gd name="T119" fmla="*/ 8 h 273"/>
                <a:gd name="T120" fmla="*/ 18 w 314"/>
                <a:gd name="T121" fmla="*/ 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4" h="273">
                  <a:moveTo>
                    <a:pt x="18" y="8"/>
                  </a:moveTo>
                  <a:lnTo>
                    <a:pt x="12" y="8"/>
                  </a:lnTo>
                  <a:lnTo>
                    <a:pt x="6" y="8"/>
                  </a:lnTo>
                  <a:lnTo>
                    <a:pt x="2" y="11"/>
                  </a:lnTo>
                  <a:lnTo>
                    <a:pt x="0" y="19"/>
                  </a:lnTo>
                  <a:lnTo>
                    <a:pt x="4" y="63"/>
                  </a:lnTo>
                  <a:lnTo>
                    <a:pt x="10" y="145"/>
                  </a:lnTo>
                  <a:lnTo>
                    <a:pt x="16" y="226"/>
                  </a:lnTo>
                  <a:lnTo>
                    <a:pt x="18" y="264"/>
                  </a:lnTo>
                  <a:lnTo>
                    <a:pt x="20" y="266"/>
                  </a:lnTo>
                  <a:lnTo>
                    <a:pt x="21" y="268"/>
                  </a:lnTo>
                  <a:lnTo>
                    <a:pt x="25" y="270"/>
                  </a:lnTo>
                  <a:lnTo>
                    <a:pt x="29" y="272"/>
                  </a:lnTo>
                  <a:lnTo>
                    <a:pt x="35" y="270"/>
                  </a:lnTo>
                  <a:lnTo>
                    <a:pt x="44" y="270"/>
                  </a:lnTo>
                  <a:lnTo>
                    <a:pt x="58" y="268"/>
                  </a:lnTo>
                  <a:lnTo>
                    <a:pt x="75" y="266"/>
                  </a:lnTo>
                  <a:lnTo>
                    <a:pt x="94" y="262"/>
                  </a:lnTo>
                  <a:lnTo>
                    <a:pt x="117" y="260"/>
                  </a:lnTo>
                  <a:lnTo>
                    <a:pt x="142" y="257"/>
                  </a:lnTo>
                  <a:lnTo>
                    <a:pt x="165" y="253"/>
                  </a:lnTo>
                  <a:lnTo>
                    <a:pt x="190" y="251"/>
                  </a:lnTo>
                  <a:lnTo>
                    <a:pt x="215" y="247"/>
                  </a:lnTo>
                  <a:lnTo>
                    <a:pt x="238" y="243"/>
                  </a:lnTo>
                  <a:lnTo>
                    <a:pt x="257" y="241"/>
                  </a:lnTo>
                  <a:lnTo>
                    <a:pt x="275" y="237"/>
                  </a:lnTo>
                  <a:lnTo>
                    <a:pt x="288" y="237"/>
                  </a:lnTo>
                  <a:lnTo>
                    <a:pt x="296" y="235"/>
                  </a:lnTo>
                  <a:lnTo>
                    <a:pt x="299" y="235"/>
                  </a:lnTo>
                  <a:lnTo>
                    <a:pt x="303" y="234"/>
                  </a:lnTo>
                  <a:lnTo>
                    <a:pt x="307" y="232"/>
                  </a:lnTo>
                  <a:lnTo>
                    <a:pt x="311" y="226"/>
                  </a:lnTo>
                  <a:lnTo>
                    <a:pt x="313" y="216"/>
                  </a:lnTo>
                  <a:lnTo>
                    <a:pt x="311" y="203"/>
                  </a:lnTo>
                  <a:lnTo>
                    <a:pt x="309" y="178"/>
                  </a:lnTo>
                  <a:lnTo>
                    <a:pt x="305" y="145"/>
                  </a:lnTo>
                  <a:lnTo>
                    <a:pt x="301" y="111"/>
                  </a:lnTo>
                  <a:lnTo>
                    <a:pt x="298" y="76"/>
                  </a:lnTo>
                  <a:lnTo>
                    <a:pt x="294" y="46"/>
                  </a:lnTo>
                  <a:lnTo>
                    <a:pt x="292" y="23"/>
                  </a:lnTo>
                  <a:lnTo>
                    <a:pt x="290" y="13"/>
                  </a:lnTo>
                  <a:lnTo>
                    <a:pt x="290" y="9"/>
                  </a:lnTo>
                  <a:lnTo>
                    <a:pt x="288" y="4"/>
                  </a:lnTo>
                  <a:lnTo>
                    <a:pt x="284" y="2"/>
                  </a:lnTo>
                  <a:lnTo>
                    <a:pt x="278" y="0"/>
                  </a:lnTo>
                  <a:lnTo>
                    <a:pt x="275" y="0"/>
                  </a:lnTo>
                  <a:lnTo>
                    <a:pt x="265" y="0"/>
                  </a:lnTo>
                  <a:lnTo>
                    <a:pt x="252" y="2"/>
                  </a:lnTo>
                  <a:lnTo>
                    <a:pt x="234" y="2"/>
                  </a:lnTo>
                  <a:lnTo>
                    <a:pt x="215" y="2"/>
                  </a:lnTo>
                  <a:lnTo>
                    <a:pt x="192" y="2"/>
                  </a:lnTo>
                  <a:lnTo>
                    <a:pt x="169" y="4"/>
                  </a:lnTo>
                  <a:lnTo>
                    <a:pt x="146" y="4"/>
                  </a:lnTo>
                  <a:lnTo>
                    <a:pt x="121" y="4"/>
                  </a:lnTo>
                  <a:lnTo>
                    <a:pt x="98" y="6"/>
                  </a:lnTo>
                  <a:lnTo>
                    <a:pt x="77" y="6"/>
                  </a:lnTo>
                  <a:lnTo>
                    <a:pt x="58" y="6"/>
                  </a:lnTo>
                  <a:lnTo>
                    <a:pt x="41" y="6"/>
                  </a:lnTo>
                  <a:lnTo>
                    <a:pt x="29" y="8"/>
                  </a:lnTo>
                  <a:lnTo>
                    <a:pt x="20" y="8"/>
                  </a:lnTo>
                  <a:lnTo>
                    <a:pt x="18" y="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7" name="Freeform 29"/>
            <p:cNvSpPr>
              <a:spLocks/>
            </p:cNvSpPr>
            <p:nvPr/>
          </p:nvSpPr>
          <p:spPr bwMode="auto">
            <a:xfrm>
              <a:off x="1473" y="2587"/>
              <a:ext cx="314" cy="273"/>
            </a:xfrm>
            <a:custGeom>
              <a:avLst/>
              <a:gdLst>
                <a:gd name="T0" fmla="*/ 18 w 314"/>
                <a:gd name="T1" fmla="*/ 8 h 273"/>
                <a:gd name="T2" fmla="*/ 12 w 314"/>
                <a:gd name="T3" fmla="*/ 8 h 273"/>
                <a:gd name="T4" fmla="*/ 6 w 314"/>
                <a:gd name="T5" fmla="*/ 8 h 273"/>
                <a:gd name="T6" fmla="*/ 2 w 314"/>
                <a:gd name="T7" fmla="*/ 11 h 273"/>
                <a:gd name="T8" fmla="*/ 0 w 314"/>
                <a:gd name="T9" fmla="*/ 19 h 273"/>
                <a:gd name="T10" fmla="*/ 4 w 314"/>
                <a:gd name="T11" fmla="*/ 63 h 273"/>
                <a:gd name="T12" fmla="*/ 10 w 314"/>
                <a:gd name="T13" fmla="*/ 145 h 273"/>
                <a:gd name="T14" fmla="*/ 16 w 314"/>
                <a:gd name="T15" fmla="*/ 226 h 273"/>
                <a:gd name="T16" fmla="*/ 18 w 314"/>
                <a:gd name="T17" fmla="*/ 264 h 273"/>
                <a:gd name="T18" fmla="*/ 20 w 314"/>
                <a:gd name="T19" fmla="*/ 266 h 273"/>
                <a:gd name="T20" fmla="*/ 21 w 314"/>
                <a:gd name="T21" fmla="*/ 268 h 273"/>
                <a:gd name="T22" fmla="*/ 25 w 314"/>
                <a:gd name="T23" fmla="*/ 270 h 273"/>
                <a:gd name="T24" fmla="*/ 29 w 314"/>
                <a:gd name="T25" fmla="*/ 272 h 273"/>
                <a:gd name="T26" fmla="*/ 35 w 314"/>
                <a:gd name="T27" fmla="*/ 270 h 273"/>
                <a:gd name="T28" fmla="*/ 44 w 314"/>
                <a:gd name="T29" fmla="*/ 270 h 273"/>
                <a:gd name="T30" fmla="*/ 58 w 314"/>
                <a:gd name="T31" fmla="*/ 268 h 273"/>
                <a:gd name="T32" fmla="*/ 75 w 314"/>
                <a:gd name="T33" fmla="*/ 266 h 273"/>
                <a:gd name="T34" fmla="*/ 94 w 314"/>
                <a:gd name="T35" fmla="*/ 262 h 273"/>
                <a:gd name="T36" fmla="*/ 117 w 314"/>
                <a:gd name="T37" fmla="*/ 260 h 273"/>
                <a:gd name="T38" fmla="*/ 142 w 314"/>
                <a:gd name="T39" fmla="*/ 257 h 273"/>
                <a:gd name="T40" fmla="*/ 165 w 314"/>
                <a:gd name="T41" fmla="*/ 253 h 273"/>
                <a:gd name="T42" fmla="*/ 190 w 314"/>
                <a:gd name="T43" fmla="*/ 251 h 273"/>
                <a:gd name="T44" fmla="*/ 215 w 314"/>
                <a:gd name="T45" fmla="*/ 247 h 273"/>
                <a:gd name="T46" fmla="*/ 238 w 314"/>
                <a:gd name="T47" fmla="*/ 243 h 273"/>
                <a:gd name="T48" fmla="*/ 257 w 314"/>
                <a:gd name="T49" fmla="*/ 241 h 273"/>
                <a:gd name="T50" fmla="*/ 275 w 314"/>
                <a:gd name="T51" fmla="*/ 237 h 273"/>
                <a:gd name="T52" fmla="*/ 288 w 314"/>
                <a:gd name="T53" fmla="*/ 237 h 273"/>
                <a:gd name="T54" fmla="*/ 296 w 314"/>
                <a:gd name="T55" fmla="*/ 235 h 273"/>
                <a:gd name="T56" fmla="*/ 299 w 314"/>
                <a:gd name="T57" fmla="*/ 235 h 273"/>
                <a:gd name="T58" fmla="*/ 303 w 314"/>
                <a:gd name="T59" fmla="*/ 234 h 273"/>
                <a:gd name="T60" fmla="*/ 307 w 314"/>
                <a:gd name="T61" fmla="*/ 232 h 273"/>
                <a:gd name="T62" fmla="*/ 311 w 314"/>
                <a:gd name="T63" fmla="*/ 226 h 273"/>
                <a:gd name="T64" fmla="*/ 313 w 314"/>
                <a:gd name="T65" fmla="*/ 216 h 273"/>
                <a:gd name="T66" fmla="*/ 311 w 314"/>
                <a:gd name="T67" fmla="*/ 203 h 273"/>
                <a:gd name="T68" fmla="*/ 309 w 314"/>
                <a:gd name="T69" fmla="*/ 178 h 273"/>
                <a:gd name="T70" fmla="*/ 305 w 314"/>
                <a:gd name="T71" fmla="*/ 145 h 273"/>
                <a:gd name="T72" fmla="*/ 301 w 314"/>
                <a:gd name="T73" fmla="*/ 111 h 273"/>
                <a:gd name="T74" fmla="*/ 298 w 314"/>
                <a:gd name="T75" fmla="*/ 76 h 273"/>
                <a:gd name="T76" fmla="*/ 294 w 314"/>
                <a:gd name="T77" fmla="*/ 46 h 273"/>
                <a:gd name="T78" fmla="*/ 292 w 314"/>
                <a:gd name="T79" fmla="*/ 23 h 273"/>
                <a:gd name="T80" fmla="*/ 290 w 314"/>
                <a:gd name="T81" fmla="*/ 13 h 273"/>
                <a:gd name="T82" fmla="*/ 290 w 314"/>
                <a:gd name="T83" fmla="*/ 9 h 273"/>
                <a:gd name="T84" fmla="*/ 288 w 314"/>
                <a:gd name="T85" fmla="*/ 4 h 273"/>
                <a:gd name="T86" fmla="*/ 284 w 314"/>
                <a:gd name="T87" fmla="*/ 2 h 273"/>
                <a:gd name="T88" fmla="*/ 278 w 314"/>
                <a:gd name="T89" fmla="*/ 0 h 273"/>
                <a:gd name="T90" fmla="*/ 275 w 314"/>
                <a:gd name="T91" fmla="*/ 0 h 273"/>
                <a:gd name="T92" fmla="*/ 265 w 314"/>
                <a:gd name="T93" fmla="*/ 0 h 273"/>
                <a:gd name="T94" fmla="*/ 252 w 314"/>
                <a:gd name="T95" fmla="*/ 2 h 273"/>
                <a:gd name="T96" fmla="*/ 234 w 314"/>
                <a:gd name="T97" fmla="*/ 2 h 273"/>
                <a:gd name="T98" fmla="*/ 215 w 314"/>
                <a:gd name="T99" fmla="*/ 2 h 273"/>
                <a:gd name="T100" fmla="*/ 192 w 314"/>
                <a:gd name="T101" fmla="*/ 2 h 273"/>
                <a:gd name="T102" fmla="*/ 169 w 314"/>
                <a:gd name="T103" fmla="*/ 4 h 273"/>
                <a:gd name="T104" fmla="*/ 146 w 314"/>
                <a:gd name="T105" fmla="*/ 4 h 273"/>
                <a:gd name="T106" fmla="*/ 121 w 314"/>
                <a:gd name="T107" fmla="*/ 4 h 273"/>
                <a:gd name="T108" fmla="*/ 98 w 314"/>
                <a:gd name="T109" fmla="*/ 6 h 273"/>
                <a:gd name="T110" fmla="*/ 77 w 314"/>
                <a:gd name="T111" fmla="*/ 6 h 273"/>
                <a:gd name="T112" fmla="*/ 58 w 314"/>
                <a:gd name="T113" fmla="*/ 6 h 273"/>
                <a:gd name="T114" fmla="*/ 41 w 314"/>
                <a:gd name="T115" fmla="*/ 6 h 273"/>
                <a:gd name="T116" fmla="*/ 29 w 314"/>
                <a:gd name="T117" fmla="*/ 8 h 273"/>
                <a:gd name="T118" fmla="*/ 20 w 314"/>
                <a:gd name="T119" fmla="*/ 8 h 273"/>
                <a:gd name="T120" fmla="*/ 18 w 314"/>
                <a:gd name="T121" fmla="*/ 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4" h="273">
                  <a:moveTo>
                    <a:pt x="18" y="8"/>
                  </a:moveTo>
                  <a:lnTo>
                    <a:pt x="12" y="8"/>
                  </a:lnTo>
                  <a:lnTo>
                    <a:pt x="6" y="8"/>
                  </a:lnTo>
                  <a:lnTo>
                    <a:pt x="2" y="11"/>
                  </a:lnTo>
                  <a:lnTo>
                    <a:pt x="0" y="19"/>
                  </a:lnTo>
                  <a:lnTo>
                    <a:pt x="4" y="63"/>
                  </a:lnTo>
                  <a:lnTo>
                    <a:pt x="10" y="145"/>
                  </a:lnTo>
                  <a:lnTo>
                    <a:pt x="16" y="226"/>
                  </a:lnTo>
                  <a:lnTo>
                    <a:pt x="18" y="264"/>
                  </a:lnTo>
                  <a:lnTo>
                    <a:pt x="20" y="266"/>
                  </a:lnTo>
                  <a:lnTo>
                    <a:pt x="21" y="268"/>
                  </a:lnTo>
                  <a:lnTo>
                    <a:pt x="25" y="270"/>
                  </a:lnTo>
                  <a:lnTo>
                    <a:pt x="29" y="272"/>
                  </a:lnTo>
                  <a:lnTo>
                    <a:pt x="35" y="270"/>
                  </a:lnTo>
                  <a:lnTo>
                    <a:pt x="44" y="270"/>
                  </a:lnTo>
                  <a:lnTo>
                    <a:pt x="58" y="268"/>
                  </a:lnTo>
                  <a:lnTo>
                    <a:pt x="75" y="266"/>
                  </a:lnTo>
                  <a:lnTo>
                    <a:pt x="94" y="262"/>
                  </a:lnTo>
                  <a:lnTo>
                    <a:pt x="117" y="260"/>
                  </a:lnTo>
                  <a:lnTo>
                    <a:pt x="142" y="257"/>
                  </a:lnTo>
                  <a:lnTo>
                    <a:pt x="165" y="253"/>
                  </a:lnTo>
                  <a:lnTo>
                    <a:pt x="190" y="251"/>
                  </a:lnTo>
                  <a:lnTo>
                    <a:pt x="215" y="247"/>
                  </a:lnTo>
                  <a:lnTo>
                    <a:pt x="238" y="243"/>
                  </a:lnTo>
                  <a:lnTo>
                    <a:pt x="257" y="241"/>
                  </a:lnTo>
                  <a:lnTo>
                    <a:pt x="275" y="237"/>
                  </a:lnTo>
                  <a:lnTo>
                    <a:pt x="288" y="237"/>
                  </a:lnTo>
                  <a:lnTo>
                    <a:pt x="296" y="235"/>
                  </a:lnTo>
                  <a:lnTo>
                    <a:pt x="299" y="235"/>
                  </a:lnTo>
                  <a:lnTo>
                    <a:pt x="303" y="234"/>
                  </a:lnTo>
                  <a:lnTo>
                    <a:pt x="307" y="232"/>
                  </a:lnTo>
                  <a:lnTo>
                    <a:pt x="311" y="226"/>
                  </a:lnTo>
                  <a:lnTo>
                    <a:pt x="313" y="216"/>
                  </a:lnTo>
                  <a:lnTo>
                    <a:pt x="311" y="203"/>
                  </a:lnTo>
                  <a:lnTo>
                    <a:pt x="309" y="178"/>
                  </a:lnTo>
                  <a:lnTo>
                    <a:pt x="305" y="145"/>
                  </a:lnTo>
                  <a:lnTo>
                    <a:pt x="301" y="111"/>
                  </a:lnTo>
                  <a:lnTo>
                    <a:pt x="298" y="76"/>
                  </a:lnTo>
                  <a:lnTo>
                    <a:pt x="294" y="46"/>
                  </a:lnTo>
                  <a:lnTo>
                    <a:pt x="292" y="23"/>
                  </a:lnTo>
                  <a:lnTo>
                    <a:pt x="290" y="13"/>
                  </a:lnTo>
                  <a:lnTo>
                    <a:pt x="290" y="9"/>
                  </a:lnTo>
                  <a:lnTo>
                    <a:pt x="288" y="4"/>
                  </a:lnTo>
                  <a:lnTo>
                    <a:pt x="284" y="2"/>
                  </a:lnTo>
                  <a:lnTo>
                    <a:pt x="278" y="0"/>
                  </a:lnTo>
                  <a:lnTo>
                    <a:pt x="275" y="0"/>
                  </a:lnTo>
                  <a:lnTo>
                    <a:pt x="265" y="0"/>
                  </a:lnTo>
                  <a:lnTo>
                    <a:pt x="252" y="2"/>
                  </a:lnTo>
                  <a:lnTo>
                    <a:pt x="234" y="2"/>
                  </a:lnTo>
                  <a:lnTo>
                    <a:pt x="215" y="2"/>
                  </a:lnTo>
                  <a:lnTo>
                    <a:pt x="192" y="2"/>
                  </a:lnTo>
                  <a:lnTo>
                    <a:pt x="169" y="4"/>
                  </a:lnTo>
                  <a:lnTo>
                    <a:pt x="146" y="4"/>
                  </a:lnTo>
                  <a:lnTo>
                    <a:pt x="121" y="4"/>
                  </a:lnTo>
                  <a:lnTo>
                    <a:pt x="98" y="6"/>
                  </a:lnTo>
                  <a:lnTo>
                    <a:pt x="77" y="6"/>
                  </a:lnTo>
                  <a:lnTo>
                    <a:pt x="58" y="6"/>
                  </a:lnTo>
                  <a:lnTo>
                    <a:pt x="41" y="6"/>
                  </a:lnTo>
                  <a:lnTo>
                    <a:pt x="29" y="8"/>
                  </a:lnTo>
                  <a:lnTo>
                    <a:pt x="20" y="8"/>
                  </a:lnTo>
                  <a:lnTo>
                    <a:pt x="18" y="8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8" name="Freeform 30"/>
            <p:cNvSpPr>
              <a:spLocks/>
            </p:cNvSpPr>
            <p:nvPr/>
          </p:nvSpPr>
          <p:spPr bwMode="auto">
            <a:xfrm>
              <a:off x="1473" y="2598"/>
              <a:ext cx="291" cy="254"/>
            </a:xfrm>
            <a:custGeom>
              <a:avLst/>
              <a:gdLst>
                <a:gd name="T0" fmla="*/ 0 w 291"/>
                <a:gd name="T1" fmla="*/ 8 h 254"/>
                <a:gd name="T2" fmla="*/ 4 w 291"/>
                <a:gd name="T3" fmla="*/ 52 h 254"/>
                <a:gd name="T4" fmla="*/ 10 w 291"/>
                <a:gd name="T5" fmla="*/ 134 h 254"/>
                <a:gd name="T6" fmla="*/ 16 w 291"/>
                <a:gd name="T7" fmla="*/ 215 h 254"/>
                <a:gd name="T8" fmla="*/ 18 w 291"/>
                <a:gd name="T9" fmla="*/ 253 h 254"/>
                <a:gd name="T10" fmla="*/ 21 w 291"/>
                <a:gd name="T11" fmla="*/ 251 h 254"/>
                <a:gd name="T12" fmla="*/ 29 w 291"/>
                <a:gd name="T13" fmla="*/ 251 h 254"/>
                <a:gd name="T14" fmla="*/ 43 w 291"/>
                <a:gd name="T15" fmla="*/ 249 h 254"/>
                <a:gd name="T16" fmla="*/ 58 w 291"/>
                <a:gd name="T17" fmla="*/ 247 h 254"/>
                <a:gd name="T18" fmla="*/ 77 w 291"/>
                <a:gd name="T19" fmla="*/ 244 h 254"/>
                <a:gd name="T20" fmla="*/ 98 w 291"/>
                <a:gd name="T21" fmla="*/ 242 h 254"/>
                <a:gd name="T22" fmla="*/ 121 w 291"/>
                <a:gd name="T23" fmla="*/ 238 h 254"/>
                <a:gd name="T24" fmla="*/ 146 w 291"/>
                <a:gd name="T25" fmla="*/ 234 h 254"/>
                <a:gd name="T26" fmla="*/ 171 w 291"/>
                <a:gd name="T27" fmla="*/ 230 h 254"/>
                <a:gd name="T28" fmla="*/ 194 w 291"/>
                <a:gd name="T29" fmla="*/ 228 h 254"/>
                <a:gd name="T30" fmla="*/ 215 w 291"/>
                <a:gd name="T31" fmla="*/ 224 h 254"/>
                <a:gd name="T32" fmla="*/ 234 w 291"/>
                <a:gd name="T33" fmla="*/ 223 h 254"/>
                <a:gd name="T34" fmla="*/ 252 w 291"/>
                <a:gd name="T35" fmla="*/ 221 h 254"/>
                <a:gd name="T36" fmla="*/ 267 w 291"/>
                <a:gd name="T37" fmla="*/ 219 h 254"/>
                <a:gd name="T38" fmla="*/ 275 w 291"/>
                <a:gd name="T39" fmla="*/ 217 h 254"/>
                <a:gd name="T40" fmla="*/ 280 w 291"/>
                <a:gd name="T41" fmla="*/ 215 h 254"/>
                <a:gd name="T42" fmla="*/ 284 w 291"/>
                <a:gd name="T43" fmla="*/ 213 h 254"/>
                <a:gd name="T44" fmla="*/ 288 w 291"/>
                <a:gd name="T45" fmla="*/ 209 h 254"/>
                <a:gd name="T46" fmla="*/ 290 w 291"/>
                <a:gd name="T47" fmla="*/ 203 h 254"/>
                <a:gd name="T48" fmla="*/ 290 w 291"/>
                <a:gd name="T49" fmla="*/ 194 h 254"/>
                <a:gd name="T50" fmla="*/ 288 w 291"/>
                <a:gd name="T51" fmla="*/ 161 h 254"/>
                <a:gd name="T52" fmla="*/ 282 w 291"/>
                <a:gd name="T53" fmla="*/ 104 h 254"/>
                <a:gd name="T54" fmla="*/ 276 w 291"/>
                <a:gd name="T55" fmla="*/ 48 h 254"/>
                <a:gd name="T56" fmla="*/ 275 w 291"/>
                <a:gd name="T57" fmla="*/ 16 h 254"/>
                <a:gd name="T58" fmla="*/ 273 w 291"/>
                <a:gd name="T59" fmla="*/ 8 h 254"/>
                <a:gd name="T60" fmla="*/ 271 w 291"/>
                <a:gd name="T61" fmla="*/ 4 h 254"/>
                <a:gd name="T62" fmla="*/ 265 w 291"/>
                <a:gd name="T63" fmla="*/ 0 h 254"/>
                <a:gd name="T64" fmla="*/ 257 w 291"/>
                <a:gd name="T65" fmla="*/ 0 h 254"/>
                <a:gd name="T66" fmla="*/ 252 w 291"/>
                <a:gd name="T67" fmla="*/ 0 h 254"/>
                <a:gd name="T68" fmla="*/ 242 w 291"/>
                <a:gd name="T69" fmla="*/ 2 h 254"/>
                <a:gd name="T70" fmla="*/ 229 w 291"/>
                <a:gd name="T71" fmla="*/ 2 h 254"/>
                <a:gd name="T72" fmla="*/ 211 w 291"/>
                <a:gd name="T73" fmla="*/ 2 h 254"/>
                <a:gd name="T74" fmla="*/ 192 w 291"/>
                <a:gd name="T75" fmla="*/ 2 h 254"/>
                <a:gd name="T76" fmla="*/ 171 w 291"/>
                <a:gd name="T77" fmla="*/ 4 h 254"/>
                <a:gd name="T78" fmla="*/ 148 w 291"/>
                <a:gd name="T79" fmla="*/ 4 h 254"/>
                <a:gd name="T80" fmla="*/ 125 w 291"/>
                <a:gd name="T81" fmla="*/ 4 h 254"/>
                <a:gd name="T82" fmla="*/ 102 w 291"/>
                <a:gd name="T83" fmla="*/ 6 h 254"/>
                <a:gd name="T84" fmla="*/ 79 w 291"/>
                <a:gd name="T85" fmla="*/ 6 h 254"/>
                <a:gd name="T86" fmla="*/ 58 w 291"/>
                <a:gd name="T87" fmla="*/ 6 h 254"/>
                <a:gd name="T88" fmla="*/ 39 w 291"/>
                <a:gd name="T89" fmla="*/ 8 h 254"/>
                <a:gd name="T90" fmla="*/ 23 w 291"/>
                <a:gd name="T91" fmla="*/ 8 h 254"/>
                <a:gd name="T92" fmla="*/ 12 w 291"/>
                <a:gd name="T93" fmla="*/ 8 h 254"/>
                <a:gd name="T94" fmla="*/ 4 w 291"/>
                <a:gd name="T95" fmla="*/ 8 h 254"/>
                <a:gd name="T96" fmla="*/ 0 w 291"/>
                <a:gd name="T97" fmla="*/ 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1" h="254">
                  <a:moveTo>
                    <a:pt x="0" y="8"/>
                  </a:moveTo>
                  <a:lnTo>
                    <a:pt x="4" y="52"/>
                  </a:lnTo>
                  <a:lnTo>
                    <a:pt x="10" y="134"/>
                  </a:lnTo>
                  <a:lnTo>
                    <a:pt x="16" y="215"/>
                  </a:lnTo>
                  <a:lnTo>
                    <a:pt x="18" y="253"/>
                  </a:lnTo>
                  <a:lnTo>
                    <a:pt x="21" y="251"/>
                  </a:lnTo>
                  <a:lnTo>
                    <a:pt x="29" y="251"/>
                  </a:lnTo>
                  <a:lnTo>
                    <a:pt x="43" y="249"/>
                  </a:lnTo>
                  <a:lnTo>
                    <a:pt x="58" y="247"/>
                  </a:lnTo>
                  <a:lnTo>
                    <a:pt x="77" y="244"/>
                  </a:lnTo>
                  <a:lnTo>
                    <a:pt x="98" y="242"/>
                  </a:lnTo>
                  <a:lnTo>
                    <a:pt x="121" y="238"/>
                  </a:lnTo>
                  <a:lnTo>
                    <a:pt x="146" y="234"/>
                  </a:lnTo>
                  <a:lnTo>
                    <a:pt x="171" y="230"/>
                  </a:lnTo>
                  <a:lnTo>
                    <a:pt x="194" y="228"/>
                  </a:lnTo>
                  <a:lnTo>
                    <a:pt x="215" y="224"/>
                  </a:lnTo>
                  <a:lnTo>
                    <a:pt x="234" y="223"/>
                  </a:lnTo>
                  <a:lnTo>
                    <a:pt x="252" y="221"/>
                  </a:lnTo>
                  <a:lnTo>
                    <a:pt x="267" y="219"/>
                  </a:lnTo>
                  <a:lnTo>
                    <a:pt x="275" y="217"/>
                  </a:lnTo>
                  <a:lnTo>
                    <a:pt x="280" y="215"/>
                  </a:lnTo>
                  <a:lnTo>
                    <a:pt x="284" y="213"/>
                  </a:lnTo>
                  <a:lnTo>
                    <a:pt x="288" y="209"/>
                  </a:lnTo>
                  <a:lnTo>
                    <a:pt x="290" y="203"/>
                  </a:lnTo>
                  <a:lnTo>
                    <a:pt x="290" y="194"/>
                  </a:lnTo>
                  <a:lnTo>
                    <a:pt x="288" y="161"/>
                  </a:lnTo>
                  <a:lnTo>
                    <a:pt x="282" y="104"/>
                  </a:lnTo>
                  <a:lnTo>
                    <a:pt x="276" y="48"/>
                  </a:lnTo>
                  <a:lnTo>
                    <a:pt x="275" y="16"/>
                  </a:lnTo>
                  <a:lnTo>
                    <a:pt x="273" y="8"/>
                  </a:lnTo>
                  <a:lnTo>
                    <a:pt x="271" y="4"/>
                  </a:lnTo>
                  <a:lnTo>
                    <a:pt x="265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2" y="2"/>
                  </a:lnTo>
                  <a:lnTo>
                    <a:pt x="229" y="2"/>
                  </a:lnTo>
                  <a:lnTo>
                    <a:pt x="211" y="2"/>
                  </a:lnTo>
                  <a:lnTo>
                    <a:pt x="192" y="2"/>
                  </a:lnTo>
                  <a:lnTo>
                    <a:pt x="171" y="4"/>
                  </a:lnTo>
                  <a:lnTo>
                    <a:pt x="148" y="4"/>
                  </a:lnTo>
                  <a:lnTo>
                    <a:pt x="125" y="4"/>
                  </a:lnTo>
                  <a:lnTo>
                    <a:pt x="102" y="6"/>
                  </a:lnTo>
                  <a:lnTo>
                    <a:pt x="79" y="6"/>
                  </a:lnTo>
                  <a:lnTo>
                    <a:pt x="58" y="6"/>
                  </a:lnTo>
                  <a:lnTo>
                    <a:pt x="39" y="8"/>
                  </a:lnTo>
                  <a:lnTo>
                    <a:pt x="23" y="8"/>
                  </a:lnTo>
                  <a:lnTo>
                    <a:pt x="12" y="8"/>
                  </a:lnTo>
                  <a:lnTo>
                    <a:pt x="4" y="8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39" name="Line 31"/>
            <p:cNvSpPr>
              <a:spLocks noChangeShapeType="1"/>
            </p:cNvSpPr>
            <p:nvPr/>
          </p:nvSpPr>
          <p:spPr bwMode="auto">
            <a:xfrm flipH="1" flipV="1">
              <a:off x="1353" y="2589"/>
              <a:ext cx="17" cy="3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0" name="Line 32"/>
            <p:cNvSpPr>
              <a:spLocks noChangeShapeType="1"/>
            </p:cNvSpPr>
            <p:nvPr/>
          </p:nvSpPr>
          <p:spPr bwMode="auto">
            <a:xfrm>
              <a:off x="1376" y="2570"/>
              <a:ext cx="23" cy="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1" name="Freeform 33"/>
            <p:cNvSpPr>
              <a:spLocks/>
            </p:cNvSpPr>
            <p:nvPr/>
          </p:nvSpPr>
          <p:spPr bwMode="auto">
            <a:xfrm>
              <a:off x="1422" y="2558"/>
              <a:ext cx="31" cy="363"/>
            </a:xfrm>
            <a:custGeom>
              <a:avLst/>
              <a:gdLst>
                <a:gd name="T0" fmla="*/ 30 w 31"/>
                <a:gd name="T1" fmla="*/ 362 h 363"/>
                <a:gd name="T2" fmla="*/ 28 w 31"/>
                <a:gd name="T3" fmla="*/ 358 h 363"/>
                <a:gd name="T4" fmla="*/ 26 w 31"/>
                <a:gd name="T5" fmla="*/ 356 h 363"/>
                <a:gd name="T6" fmla="*/ 23 w 31"/>
                <a:gd name="T7" fmla="*/ 351 h 363"/>
                <a:gd name="T8" fmla="*/ 23 w 31"/>
                <a:gd name="T9" fmla="*/ 341 h 363"/>
                <a:gd name="T10" fmla="*/ 21 w 31"/>
                <a:gd name="T11" fmla="*/ 322 h 363"/>
                <a:gd name="T12" fmla="*/ 19 w 31"/>
                <a:gd name="T13" fmla="*/ 286 h 363"/>
                <a:gd name="T14" fmla="*/ 15 w 31"/>
                <a:gd name="T15" fmla="*/ 234 h 363"/>
                <a:gd name="T16" fmla="*/ 11 w 31"/>
                <a:gd name="T17" fmla="*/ 178 h 363"/>
                <a:gd name="T18" fmla="*/ 7 w 31"/>
                <a:gd name="T19" fmla="*/ 123 h 363"/>
                <a:gd name="T20" fmla="*/ 3 w 31"/>
                <a:gd name="T21" fmla="*/ 73 h 363"/>
                <a:gd name="T22" fmla="*/ 1 w 31"/>
                <a:gd name="T23" fmla="*/ 38 h 363"/>
                <a:gd name="T24" fmla="*/ 0 w 31"/>
                <a:gd name="T25" fmla="*/ 23 h 363"/>
                <a:gd name="T26" fmla="*/ 0 w 31"/>
                <a:gd name="T27" fmla="*/ 19 h 363"/>
                <a:gd name="T28" fmla="*/ 0 w 31"/>
                <a:gd name="T29" fmla="*/ 12 h 363"/>
                <a:gd name="T30" fmla="*/ 1 w 31"/>
                <a:gd name="T31" fmla="*/ 4 h 363"/>
                <a:gd name="T32" fmla="*/ 7 w 31"/>
                <a:gd name="T3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363">
                  <a:moveTo>
                    <a:pt x="30" y="362"/>
                  </a:moveTo>
                  <a:lnTo>
                    <a:pt x="28" y="358"/>
                  </a:lnTo>
                  <a:lnTo>
                    <a:pt x="26" y="356"/>
                  </a:lnTo>
                  <a:lnTo>
                    <a:pt x="23" y="351"/>
                  </a:lnTo>
                  <a:lnTo>
                    <a:pt x="23" y="341"/>
                  </a:lnTo>
                  <a:lnTo>
                    <a:pt x="21" y="322"/>
                  </a:lnTo>
                  <a:lnTo>
                    <a:pt x="19" y="286"/>
                  </a:lnTo>
                  <a:lnTo>
                    <a:pt x="15" y="234"/>
                  </a:lnTo>
                  <a:lnTo>
                    <a:pt x="11" y="178"/>
                  </a:lnTo>
                  <a:lnTo>
                    <a:pt x="7" y="123"/>
                  </a:lnTo>
                  <a:lnTo>
                    <a:pt x="3" y="73"/>
                  </a:lnTo>
                  <a:lnTo>
                    <a:pt x="1" y="38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4"/>
                  </a:lnTo>
                  <a:lnTo>
                    <a:pt x="7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2" name="Freeform 34"/>
            <p:cNvSpPr>
              <a:spLocks/>
            </p:cNvSpPr>
            <p:nvPr/>
          </p:nvSpPr>
          <p:spPr bwMode="auto">
            <a:xfrm>
              <a:off x="1297" y="2868"/>
              <a:ext cx="722" cy="277"/>
            </a:xfrm>
            <a:custGeom>
              <a:avLst/>
              <a:gdLst>
                <a:gd name="T0" fmla="*/ 4 w 722"/>
                <a:gd name="T1" fmla="*/ 140 h 277"/>
                <a:gd name="T2" fmla="*/ 0 w 722"/>
                <a:gd name="T3" fmla="*/ 158 h 277"/>
                <a:gd name="T4" fmla="*/ 4 w 722"/>
                <a:gd name="T5" fmla="*/ 165 h 277"/>
                <a:gd name="T6" fmla="*/ 33 w 722"/>
                <a:gd name="T7" fmla="*/ 194 h 277"/>
                <a:gd name="T8" fmla="*/ 69 w 722"/>
                <a:gd name="T9" fmla="*/ 234 h 277"/>
                <a:gd name="T10" fmla="*/ 100 w 722"/>
                <a:gd name="T11" fmla="*/ 267 h 277"/>
                <a:gd name="T12" fmla="*/ 109 w 722"/>
                <a:gd name="T13" fmla="*/ 276 h 277"/>
                <a:gd name="T14" fmla="*/ 117 w 722"/>
                <a:gd name="T15" fmla="*/ 276 h 277"/>
                <a:gd name="T16" fmla="*/ 125 w 722"/>
                <a:gd name="T17" fmla="*/ 274 h 277"/>
                <a:gd name="T18" fmla="*/ 138 w 722"/>
                <a:gd name="T19" fmla="*/ 272 h 277"/>
                <a:gd name="T20" fmla="*/ 163 w 722"/>
                <a:gd name="T21" fmla="*/ 265 h 277"/>
                <a:gd name="T22" fmla="*/ 196 w 722"/>
                <a:gd name="T23" fmla="*/ 255 h 277"/>
                <a:gd name="T24" fmla="*/ 238 w 722"/>
                <a:gd name="T25" fmla="*/ 244 h 277"/>
                <a:gd name="T26" fmla="*/ 286 w 722"/>
                <a:gd name="T27" fmla="*/ 228 h 277"/>
                <a:gd name="T28" fmla="*/ 337 w 722"/>
                <a:gd name="T29" fmla="*/ 215 h 277"/>
                <a:gd name="T30" fmla="*/ 391 w 722"/>
                <a:gd name="T31" fmla="*/ 200 h 277"/>
                <a:gd name="T32" fmla="*/ 447 w 722"/>
                <a:gd name="T33" fmla="*/ 182 h 277"/>
                <a:gd name="T34" fmla="*/ 500 w 722"/>
                <a:gd name="T35" fmla="*/ 167 h 277"/>
                <a:gd name="T36" fmla="*/ 552 w 722"/>
                <a:gd name="T37" fmla="*/ 154 h 277"/>
                <a:gd name="T38" fmla="*/ 600 w 722"/>
                <a:gd name="T39" fmla="*/ 138 h 277"/>
                <a:gd name="T40" fmla="*/ 640 w 722"/>
                <a:gd name="T41" fmla="*/ 127 h 277"/>
                <a:gd name="T42" fmla="*/ 673 w 722"/>
                <a:gd name="T43" fmla="*/ 117 h 277"/>
                <a:gd name="T44" fmla="*/ 698 w 722"/>
                <a:gd name="T45" fmla="*/ 110 h 277"/>
                <a:gd name="T46" fmla="*/ 711 w 722"/>
                <a:gd name="T47" fmla="*/ 108 h 277"/>
                <a:gd name="T48" fmla="*/ 715 w 722"/>
                <a:gd name="T49" fmla="*/ 104 h 277"/>
                <a:gd name="T50" fmla="*/ 719 w 722"/>
                <a:gd name="T51" fmla="*/ 94 h 277"/>
                <a:gd name="T52" fmla="*/ 721 w 722"/>
                <a:gd name="T53" fmla="*/ 89 h 277"/>
                <a:gd name="T54" fmla="*/ 717 w 722"/>
                <a:gd name="T55" fmla="*/ 81 h 277"/>
                <a:gd name="T56" fmla="*/ 711 w 722"/>
                <a:gd name="T57" fmla="*/ 75 h 277"/>
                <a:gd name="T58" fmla="*/ 698 w 722"/>
                <a:gd name="T59" fmla="*/ 67 h 277"/>
                <a:gd name="T60" fmla="*/ 681 w 722"/>
                <a:gd name="T61" fmla="*/ 56 h 277"/>
                <a:gd name="T62" fmla="*/ 660 w 722"/>
                <a:gd name="T63" fmla="*/ 43 h 277"/>
                <a:gd name="T64" fmla="*/ 637 w 722"/>
                <a:gd name="T65" fmla="*/ 29 h 277"/>
                <a:gd name="T66" fmla="*/ 615 w 722"/>
                <a:gd name="T67" fmla="*/ 18 h 277"/>
                <a:gd name="T68" fmla="*/ 598 w 722"/>
                <a:gd name="T69" fmla="*/ 6 h 277"/>
                <a:gd name="T70" fmla="*/ 589 w 722"/>
                <a:gd name="T71" fmla="*/ 0 h 277"/>
                <a:gd name="T72" fmla="*/ 581 w 722"/>
                <a:gd name="T73" fmla="*/ 2 h 277"/>
                <a:gd name="T74" fmla="*/ 564 w 722"/>
                <a:gd name="T75" fmla="*/ 6 h 277"/>
                <a:gd name="T76" fmla="*/ 537 w 722"/>
                <a:gd name="T77" fmla="*/ 12 h 277"/>
                <a:gd name="T78" fmla="*/ 500 w 722"/>
                <a:gd name="T79" fmla="*/ 20 h 277"/>
                <a:gd name="T80" fmla="*/ 458 w 722"/>
                <a:gd name="T81" fmla="*/ 27 h 277"/>
                <a:gd name="T82" fmla="*/ 410 w 722"/>
                <a:gd name="T83" fmla="*/ 37 h 277"/>
                <a:gd name="T84" fmla="*/ 360 w 722"/>
                <a:gd name="T85" fmla="*/ 48 h 277"/>
                <a:gd name="T86" fmla="*/ 309 w 722"/>
                <a:gd name="T87" fmla="*/ 60 h 277"/>
                <a:gd name="T88" fmla="*/ 257 w 722"/>
                <a:gd name="T89" fmla="*/ 71 h 277"/>
                <a:gd name="T90" fmla="*/ 205 w 722"/>
                <a:gd name="T91" fmla="*/ 81 h 277"/>
                <a:gd name="T92" fmla="*/ 157 w 722"/>
                <a:gd name="T93" fmla="*/ 90 h 277"/>
                <a:gd name="T94" fmla="*/ 115 w 722"/>
                <a:gd name="T95" fmla="*/ 100 h 277"/>
                <a:gd name="T96" fmla="*/ 79 w 722"/>
                <a:gd name="T97" fmla="*/ 108 h 277"/>
                <a:gd name="T98" fmla="*/ 50 w 722"/>
                <a:gd name="T99" fmla="*/ 113 h 277"/>
                <a:gd name="T100" fmla="*/ 33 w 722"/>
                <a:gd name="T101" fmla="*/ 117 h 277"/>
                <a:gd name="T102" fmla="*/ 25 w 722"/>
                <a:gd name="T103" fmla="*/ 119 h 277"/>
                <a:gd name="T104" fmla="*/ 13 w 722"/>
                <a:gd name="T105" fmla="*/ 123 h 277"/>
                <a:gd name="T106" fmla="*/ 6 w 722"/>
                <a:gd name="T107" fmla="*/ 133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2" h="277">
                  <a:moveTo>
                    <a:pt x="6" y="133"/>
                  </a:moveTo>
                  <a:lnTo>
                    <a:pt x="4" y="140"/>
                  </a:lnTo>
                  <a:lnTo>
                    <a:pt x="2" y="148"/>
                  </a:lnTo>
                  <a:lnTo>
                    <a:pt x="0" y="158"/>
                  </a:lnTo>
                  <a:lnTo>
                    <a:pt x="0" y="159"/>
                  </a:lnTo>
                  <a:lnTo>
                    <a:pt x="4" y="165"/>
                  </a:lnTo>
                  <a:lnTo>
                    <a:pt x="15" y="177"/>
                  </a:lnTo>
                  <a:lnTo>
                    <a:pt x="33" y="194"/>
                  </a:lnTo>
                  <a:lnTo>
                    <a:pt x="50" y="215"/>
                  </a:lnTo>
                  <a:lnTo>
                    <a:pt x="69" y="234"/>
                  </a:lnTo>
                  <a:lnTo>
                    <a:pt x="86" y="253"/>
                  </a:lnTo>
                  <a:lnTo>
                    <a:pt x="100" y="267"/>
                  </a:lnTo>
                  <a:lnTo>
                    <a:pt x="105" y="272"/>
                  </a:lnTo>
                  <a:lnTo>
                    <a:pt x="109" y="276"/>
                  </a:lnTo>
                  <a:lnTo>
                    <a:pt x="113" y="276"/>
                  </a:lnTo>
                  <a:lnTo>
                    <a:pt x="117" y="276"/>
                  </a:lnTo>
                  <a:lnTo>
                    <a:pt x="121" y="276"/>
                  </a:lnTo>
                  <a:lnTo>
                    <a:pt x="125" y="274"/>
                  </a:lnTo>
                  <a:lnTo>
                    <a:pt x="128" y="274"/>
                  </a:lnTo>
                  <a:lnTo>
                    <a:pt x="138" y="272"/>
                  </a:lnTo>
                  <a:lnTo>
                    <a:pt x="148" y="269"/>
                  </a:lnTo>
                  <a:lnTo>
                    <a:pt x="163" y="265"/>
                  </a:lnTo>
                  <a:lnTo>
                    <a:pt x="178" y="259"/>
                  </a:lnTo>
                  <a:lnTo>
                    <a:pt x="196" y="255"/>
                  </a:lnTo>
                  <a:lnTo>
                    <a:pt x="217" y="249"/>
                  </a:lnTo>
                  <a:lnTo>
                    <a:pt x="238" y="244"/>
                  </a:lnTo>
                  <a:lnTo>
                    <a:pt x="261" y="236"/>
                  </a:lnTo>
                  <a:lnTo>
                    <a:pt x="286" y="228"/>
                  </a:lnTo>
                  <a:lnTo>
                    <a:pt x="311" y="221"/>
                  </a:lnTo>
                  <a:lnTo>
                    <a:pt x="337" y="215"/>
                  </a:lnTo>
                  <a:lnTo>
                    <a:pt x="364" y="207"/>
                  </a:lnTo>
                  <a:lnTo>
                    <a:pt x="391" y="200"/>
                  </a:lnTo>
                  <a:lnTo>
                    <a:pt x="418" y="190"/>
                  </a:lnTo>
                  <a:lnTo>
                    <a:pt x="447" y="182"/>
                  </a:lnTo>
                  <a:lnTo>
                    <a:pt x="474" y="175"/>
                  </a:lnTo>
                  <a:lnTo>
                    <a:pt x="500" y="167"/>
                  </a:lnTo>
                  <a:lnTo>
                    <a:pt x="527" y="159"/>
                  </a:lnTo>
                  <a:lnTo>
                    <a:pt x="552" y="154"/>
                  </a:lnTo>
                  <a:lnTo>
                    <a:pt x="575" y="146"/>
                  </a:lnTo>
                  <a:lnTo>
                    <a:pt x="600" y="138"/>
                  </a:lnTo>
                  <a:lnTo>
                    <a:pt x="621" y="133"/>
                  </a:lnTo>
                  <a:lnTo>
                    <a:pt x="640" y="127"/>
                  </a:lnTo>
                  <a:lnTo>
                    <a:pt x="658" y="123"/>
                  </a:lnTo>
                  <a:lnTo>
                    <a:pt x="673" y="117"/>
                  </a:lnTo>
                  <a:lnTo>
                    <a:pt x="686" y="113"/>
                  </a:lnTo>
                  <a:lnTo>
                    <a:pt x="698" y="110"/>
                  </a:lnTo>
                  <a:lnTo>
                    <a:pt x="706" y="108"/>
                  </a:lnTo>
                  <a:lnTo>
                    <a:pt x="711" y="108"/>
                  </a:lnTo>
                  <a:lnTo>
                    <a:pt x="713" y="106"/>
                  </a:lnTo>
                  <a:lnTo>
                    <a:pt x="715" y="104"/>
                  </a:lnTo>
                  <a:lnTo>
                    <a:pt x="717" y="100"/>
                  </a:lnTo>
                  <a:lnTo>
                    <a:pt x="719" y="94"/>
                  </a:lnTo>
                  <a:lnTo>
                    <a:pt x="721" y="92"/>
                  </a:lnTo>
                  <a:lnTo>
                    <a:pt x="721" y="89"/>
                  </a:lnTo>
                  <a:lnTo>
                    <a:pt x="721" y="85"/>
                  </a:lnTo>
                  <a:lnTo>
                    <a:pt x="717" y="81"/>
                  </a:lnTo>
                  <a:lnTo>
                    <a:pt x="713" y="77"/>
                  </a:lnTo>
                  <a:lnTo>
                    <a:pt x="711" y="75"/>
                  </a:lnTo>
                  <a:lnTo>
                    <a:pt x="706" y="71"/>
                  </a:lnTo>
                  <a:lnTo>
                    <a:pt x="698" y="67"/>
                  </a:lnTo>
                  <a:lnTo>
                    <a:pt x="690" y="62"/>
                  </a:lnTo>
                  <a:lnTo>
                    <a:pt x="681" y="56"/>
                  </a:lnTo>
                  <a:lnTo>
                    <a:pt x="671" y="50"/>
                  </a:lnTo>
                  <a:lnTo>
                    <a:pt x="660" y="43"/>
                  </a:lnTo>
                  <a:lnTo>
                    <a:pt x="648" y="37"/>
                  </a:lnTo>
                  <a:lnTo>
                    <a:pt x="637" y="29"/>
                  </a:lnTo>
                  <a:lnTo>
                    <a:pt x="625" y="23"/>
                  </a:lnTo>
                  <a:lnTo>
                    <a:pt x="615" y="18"/>
                  </a:lnTo>
                  <a:lnTo>
                    <a:pt x="606" y="12"/>
                  </a:lnTo>
                  <a:lnTo>
                    <a:pt x="598" y="6"/>
                  </a:lnTo>
                  <a:lnTo>
                    <a:pt x="592" y="4"/>
                  </a:lnTo>
                  <a:lnTo>
                    <a:pt x="589" y="0"/>
                  </a:lnTo>
                  <a:lnTo>
                    <a:pt x="587" y="0"/>
                  </a:lnTo>
                  <a:lnTo>
                    <a:pt x="581" y="2"/>
                  </a:lnTo>
                  <a:lnTo>
                    <a:pt x="573" y="2"/>
                  </a:lnTo>
                  <a:lnTo>
                    <a:pt x="564" y="6"/>
                  </a:lnTo>
                  <a:lnTo>
                    <a:pt x="550" y="8"/>
                  </a:lnTo>
                  <a:lnTo>
                    <a:pt x="537" y="12"/>
                  </a:lnTo>
                  <a:lnTo>
                    <a:pt x="520" y="16"/>
                  </a:lnTo>
                  <a:lnTo>
                    <a:pt x="500" y="20"/>
                  </a:lnTo>
                  <a:lnTo>
                    <a:pt x="481" y="23"/>
                  </a:lnTo>
                  <a:lnTo>
                    <a:pt x="458" y="27"/>
                  </a:lnTo>
                  <a:lnTo>
                    <a:pt x="435" y="33"/>
                  </a:lnTo>
                  <a:lnTo>
                    <a:pt x="410" y="37"/>
                  </a:lnTo>
                  <a:lnTo>
                    <a:pt x="387" y="43"/>
                  </a:lnTo>
                  <a:lnTo>
                    <a:pt x="360" y="48"/>
                  </a:lnTo>
                  <a:lnTo>
                    <a:pt x="334" y="54"/>
                  </a:lnTo>
                  <a:lnTo>
                    <a:pt x="309" y="60"/>
                  </a:lnTo>
                  <a:lnTo>
                    <a:pt x="282" y="66"/>
                  </a:lnTo>
                  <a:lnTo>
                    <a:pt x="257" y="71"/>
                  </a:lnTo>
                  <a:lnTo>
                    <a:pt x="230" y="75"/>
                  </a:lnTo>
                  <a:lnTo>
                    <a:pt x="205" y="81"/>
                  </a:lnTo>
                  <a:lnTo>
                    <a:pt x="180" y="87"/>
                  </a:lnTo>
                  <a:lnTo>
                    <a:pt x="157" y="90"/>
                  </a:lnTo>
                  <a:lnTo>
                    <a:pt x="136" y="96"/>
                  </a:lnTo>
                  <a:lnTo>
                    <a:pt x="115" y="100"/>
                  </a:lnTo>
                  <a:lnTo>
                    <a:pt x="96" y="104"/>
                  </a:lnTo>
                  <a:lnTo>
                    <a:pt x="79" y="108"/>
                  </a:lnTo>
                  <a:lnTo>
                    <a:pt x="63" y="112"/>
                  </a:lnTo>
                  <a:lnTo>
                    <a:pt x="50" y="113"/>
                  </a:lnTo>
                  <a:lnTo>
                    <a:pt x="40" y="115"/>
                  </a:lnTo>
                  <a:lnTo>
                    <a:pt x="33" y="117"/>
                  </a:lnTo>
                  <a:lnTo>
                    <a:pt x="27" y="119"/>
                  </a:lnTo>
                  <a:lnTo>
                    <a:pt x="25" y="119"/>
                  </a:lnTo>
                  <a:lnTo>
                    <a:pt x="19" y="121"/>
                  </a:lnTo>
                  <a:lnTo>
                    <a:pt x="13" y="123"/>
                  </a:lnTo>
                  <a:lnTo>
                    <a:pt x="9" y="127"/>
                  </a:lnTo>
                  <a:lnTo>
                    <a:pt x="6" y="13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3" name="Freeform 35"/>
            <p:cNvSpPr>
              <a:spLocks/>
            </p:cNvSpPr>
            <p:nvPr/>
          </p:nvSpPr>
          <p:spPr bwMode="auto">
            <a:xfrm>
              <a:off x="1293" y="3001"/>
              <a:ext cx="17" cy="31"/>
            </a:xfrm>
            <a:custGeom>
              <a:avLst/>
              <a:gdLst>
                <a:gd name="T0" fmla="*/ 7 w 17"/>
                <a:gd name="T1" fmla="*/ 25 h 31"/>
                <a:gd name="T2" fmla="*/ 7 w 17"/>
                <a:gd name="T3" fmla="*/ 28 h 31"/>
                <a:gd name="T4" fmla="*/ 7 w 17"/>
                <a:gd name="T5" fmla="*/ 25 h 31"/>
                <a:gd name="T6" fmla="*/ 9 w 17"/>
                <a:gd name="T7" fmla="*/ 17 h 31"/>
                <a:gd name="T8" fmla="*/ 14 w 17"/>
                <a:gd name="T9" fmla="*/ 7 h 31"/>
                <a:gd name="T10" fmla="*/ 16 w 17"/>
                <a:gd name="T11" fmla="*/ 2 h 31"/>
                <a:gd name="T12" fmla="*/ 9 w 17"/>
                <a:gd name="T13" fmla="*/ 0 h 31"/>
                <a:gd name="T14" fmla="*/ 7 w 17"/>
                <a:gd name="T15" fmla="*/ 5 h 31"/>
                <a:gd name="T16" fmla="*/ 4 w 17"/>
                <a:gd name="T17" fmla="*/ 15 h 31"/>
                <a:gd name="T18" fmla="*/ 2 w 17"/>
                <a:gd name="T19" fmla="*/ 25 h 31"/>
                <a:gd name="T20" fmla="*/ 0 w 17"/>
                <a:gd name="T21" fmla="*/ 26 h 31"/>
                <a:gd name="T22" fmla="*/ 2 w 17"/>
                <a:gd name="T23" fmla="*/ 28 h 31"/>
                <a:gd name="T24" fmla="*/ 0 w 17"/>
                <a:gd name="T25" fmla="*/ 26 h 31"/>
                <a:gd name="T26" fmla="*/ 2 w 17"/>
                <a:gd name="T27" fmla="*/ 28 h 31"/>
                <a:gd name="T28" fmla="*/ 2 w 17"/>
                <a:gd name="T29" fmla="*/ 30 h 31"/>
                <a:gd name="T30" fmla="*/ 4 w 17"/>
                <a:gd name="T31" fmla="*/ 28 h 31"/>
                <a:gd name="T32" fmla="*/ 7 w 17"/>
                <a:gd name="T33" fmla="*/ 28 h 31"/>
                <a:gd name="T34" fmla="*/ 7 w 17"/>
                <a:gd name="T35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31">
                  <a:moveTo>
                    <a:pt x="7" y="25"/>
                  </a:moveTo>
                  <a:lnTo>
                    <a:pt x="7" y="28"/>
                  </a:lnTo>
                  <a:lnTo>
                    <a:pt x="7" y="25"/>
                  </a:lnTo>
                  <a:lnTo>
                    <a:pt x="9" y="17"/>
                  </a:lnTo>
                  <a:lnTo>
                    <a:pt x="14" y="7"/>
                  </a:lnTo>
                  <a:lnTo>
                    <a:pt x="16" y="2"/>
                  </a:lnTo>
                  <a:lnTo>
                    <a:pt x="9" y="0"/>
                  </a:lnTo>
                  <a:lnTo>
                    <a:pt x="7" y="5"/>
                  </a:lnTo>
                  <a:lnTo>
                    <a:pt x="4" y="15"/>
                  </a:lnTo>
                  <a:lnTo>
                    <a:pt x="2" y="25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4" y="28"/>
                  </a:lnTo>
                  <a:lnTo>
                    <a:pt x="7" y="28"/>
                  </a:lnTo>
                  <a:lnTo>
                    <a:pt x="7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4" name="Freeform 36"/>
            <p:cNvSpPr>
              <a:spLocks/>
            </p:cNvSpPr>
            <p:nvPr/>
          </p:nvSpPr>
          <p:spPr bwMode="auto">
            <a:xfrm>
              <a:off x="1295" y="3026"/>
              <a:ext cx="110" cy="117"/>
            </a:xfrm>
            <a:custGeom>
              <a:avLst/>
              <a:gdLst>
                <a:gd name="T0" fmla="*/ 109 w 110"/>
                <a:gd name="T1" fmla="*/ 114 h 117"/>
                <a:gd name="T2" fmla="*/ 104 w 110"/>
                <a:gd name="T3" fmla="*/ 107 h 117"/>
                <a:gd name="T4" fmla="*/ 90 w 110"/>
                <a:gd name="T5" fmla="*/ 93 h 117"/>
                <a:gd name="T6" fmla="*/ 73 w 110"/>
                <a:gd name="T7" fmla="*/ 74 h 117"/>
                <a:gd name="T8" fmla="*/ 54 w 110"/>
                <a:gd name="T9" fmla="*/ 55 h 117"/>
                <a:gd name="T10" fmla="*/ 36 w 110"/>
                <a:gd name="T11" fmla="*/ 34 h 117"/>
                <a:gd name="T12" fmla="*/ 19 w 110"/>
                <a:gd name="T13" fmla="*/ 17 h 117"/>
                <a:gd name="T14" fmla="*/ 8 w 110"/>
                <a:gd name="T15" fmla="*/ 5 h 117"/>
                <a:gd name="T16" fmla="*/ 4 w 110"/>
                <a:gd name="T17" fmla="*/ 0 h 117"/>
                <a:gd name="T18" fmla="*/ 0 w 110"/>
                <a:gd name="T19" fmla="*/ 3 h 117"/>
                <a:gd name="T20" fmla="*/ 4 w 110"/>
                <a:gd name="T21" fmla="*/ 9 h 117"/>
                <a:gd name="T22" fmla="*/ 15 w 110"/>
                <a:gd name="T23" fmla="*/ 21 h 117"/>
                <a:gd name="T24" fmla="*/ 31 w 110"/>
                <a:gd name="T25" fmla="*/ 38 h 117"/>
                <a:gd name="T26" fmla="*/ 50 w 110"/>
                <a:gd name="T27" fmla="*/ 59 h 117"/>
                <a:gd name="T28" fmla="*/ 69 w 110"/>
                <a:gd name="T29" fmla="*/ 78 h 117"/>
                <a:gd name="T30" fmla="*/ 86 w 110"/>
                <a:gd name="T31" fmla="*/ 97 h 117"/>
                <a:gd name="T32" fmla="*/ 100 w 110"/>
                <a:gd name="T33" fmla="*/ 109 h 117"/>
                <a:gd name="T34" fmla="*/ 105 w 110"/>
                <a:gd name="T35" fmla="*/ 116 h 117"/>
                <a:gd name="T36" fmla="*/ 109 w 110"/>
                <a:gd name="T37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" h="117">
                  <a:moveTo>
                    <a:pt x="109" y="114"/>
                  </a:moveTo>
                  <a:lnTo>
                    <a:pt x="104" y="107"/>
                  </a:lnTo>
                  <a:lnTo>
                    <a:pt x="90" y="93"/>
                  </a:lnTo>
                  <a:lnTo>
                    <a:pt x="73" y="74"/>
                  </a:lnTo>
                  <a:lnTo>
                    <a:pt x="54" y="55"/>
                  </a:lnTo>
                  <a:lnTo>
                    <a:pt x="36" y="34"/>
                  </a:lnTo>
                  <a:lnTo>
                    <a:pt x="19" y="17"/>
                  </a:lnTo>
                  <a:lnTo>
                    <a:pt x="8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4" y="9"/>
                  </a:lnTo>
                  <a:lnTo>
                    <a:pt x="15" y="21"/>
                  </a:lnTo>
                  <a:lnTo>
                    <a:pt x="31" y="38"/>
                  </a:lnTo>
                  <a:lnTo>
                    <a:pt x="50" y="59"/>
                  </a:lnTo>
                  <a:lnTo>
                    <a:pt x="69" y="78"/>
                  </a:lnTo>
                  <a:lnTo>
                    <a:pt x="86" y="97"/>
                  </a:lnTo>
                  <a:lnTo>
                    <a:pt x="100" y="109"/>
                  </a:lnTo>
                  <a:lnTo>
                    <a:pt x="105" y="116"/>
                  </a:lnTo>
                  <a:lnTo>
                    <a:pt x="109" y="1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5" name="Freeform 37"/>
            <p:cNvSpPr>
              <a:spLocks/>
            </p:cNvSpPr>
            <p:nvPr/>
          </p:nvSpPr>
          <p:spPr bwMode="auto">
            <a:xfrm>
              <a:off x="1400" y="3140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14 w 19"/>
                <a:gd name="T3" fmla="*/ 4 h 17"/>
                <a:gd name="T4" fmla="*/ 10 w 19"/>
                <a:gd name="T5" fmla="*/ 4 h 17"/>
                <a:gd name="T6" fmla="*/ 6 w 19"/>
                <a:gd name="T7" fmla="*/ 4 h 17"/>
                <a:gd name="T8" fmla="*/ 4 w 19"/>
                <a:gd name="T9" fmla="*/ 0 h 17"/>
                <a:gd name="T10" fmla="*/ 0 w 19"/>
                <a:gd name="T11" fmla="*/ 4 h 17"/>
                <a:gd name="T12" fmla="*/ 4 w 19"/>
                <a:gd name="T13" fmla="*/ 12 h 17"/>
                <a:gd name="T14" fmla="*/ 10 w 19"/>
                <a:gd name="T15" fmla="*/ 16 h 17"/>
                <a:gd name="T16" fmla="*/ 14 w 19"/>
                <a:gd name="T17" fmla="*/ 12 h 17"/>
                <a:gd name="T18" fmla="*/ 18 w 19"/>
                <a:gd name="T19" fmla="*/ 12 h 17"/>
                <a:gd name="T20" fmla="*/ 18 w 19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7">
                  <a:moveTo>
                    <a:pt x="18" y="0"/>
                  </a:moveTo>
                  <a:lnTo>
                    <a:pt x="14" y="4"/>
                  </a:lnTo>
                  <a:lnTo>
                    <a:pt x="10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10" y="16"/>
                  </a:lnTo>
                  <a:lnTo>
                    <a:pt x="14" y="12"/>
                  </a:lnTo>
                  <a:lnTo>
                    <a:pt x="18" y="12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6" name="Freeform 38"/>
            <p:cNvSpPr>
              <a:spLocks/>
            </p:cNvSpPr>
            <p:nvPr/>
          </p:nvSpPr>
          <p:spPr bwMode="auto">
            <a:xfrm>
              <a:off x="1418" y="2972"/>
              <a:ext cx="593" cy="175"/>
            </a:xfrm>
            <a:custGeom>
              <a:avLst/>
              <a:gdLst>
                <a:gd name="T0" fmla="*/ 590 w 593"/>
                <a:gd name="T1" fmla="*/ 0 h 175"/>
                <a:gd name="T2" fmla="*/ 577 w 593"/>
                <a:gd name="T3" fmla="*/ 4 h 175"/>
                <a:gd name="T4" fmla="*/ 552 w 593"/>
                <a:gd name="T5" fmla="*/ 11 h 175"/>
                <a:gd name="T6" fmla="*/ 517 w 593"/>
                <a:gd name="T7" fmla="*/ 21 h 175"/>
                <a:gd name="T8" fmla="*/ 477 w 593"/>
                <a:gd name="T9" fmla="*/ 32 h 175"/>
                <a:gd name="T10" fmla="*/ 429 w 593"/>
                <a:gd name="T11" fmla="*/ 46 h 175"/>
                <a:gd name="T12" fmla="*/ 379 w 593"/>
                <a:gd name="T13" fmla="*/ 61 h 175"/>
                <a:gd name="T14" fmla="*/ 324 w 593"/>
                <a:gd name="T15" fmla="*/ 76 h 175"/>
                <a:gd name="T16" fmla="*/ 270 w 593"/>
                <a:gd name="T17" fmla="*/ 92 h 175"/>
                <a:gd name="T18" fmla="*/ 214 w 593"/>
                <a:gd name="T19" fmla="*/ 107 h 175"/>
                <a:gd name="T20" fmla="*/ 165 w 593"/>
                <a:gd name="T21" fmla="*/ 122 h 175"/>
                <a:gd name="T22" fmla="*/ 117 w 593"/>
                <a:gd name="T23" fmla="*/ 136 h 175"/>
                <a:gd name="T24" fmla="*/ 75 w 593"/>
                <a:gd name="T25" fmla="*/ 147 h 175"/>
                <a:gd name="T26" fmla="*/ 40 w 593"/>
                <a:gd name="T27" fmla="*/ 157 h 175"/>
                <a:gd name="T28" fmla="*/ 15 w 593"/>
                <a:gd name="T29" fmla="*/ 165 h 175"/>
                <a:gd name="T30" fmla="*/ 2 w 593"/>
                <a:gd name="T31" fmla="*/ 168 h 175"/>
                <a:gd name="T32" fmla="*/ 0 w 593"/>
                <a:gd name="T33" fmla="*/ 174 h 175"/>
                <a:gd name="T34" fmla="*/ 9 w 593"/>
                <a:gd name="T35" fmla="*/ 172 h 175"/>
                <a:gd name="T36" fmla="*/ 28 w 593"/>
                <a:gd name="T37" fmla="*/ 167 h 175"/>
                <a:gd name="T38" fmla="*/ 57 w 593"/>
                <a:gd name="T39" fmla="*/ 159 h 175"/>
                <a:gd name="T40" fmla="*/ 96 w 593"/>
                <a:gd name="T41" fmla="*/ 147 h 175"/>
                <a:gd name="T42" fmla="*/ 140 w 593"/>
                <a:gd name="T43" fmla="*/ 134 h 175"/>
                <a:gd name="T44" fmla="*/ 190 w 593"/>
                <a:gd name="T45" fmla="*/ 121 h 175"/>
                <a:gd name="T46" fmla="*/ 243 w 593"/>
                <a:gd name="T47" fmla="*/ 105 h 175"/>
                <a:gd name="T48" fmla="*/ 299 w 593"/>
                <a:gd name="T49" fmla="*/ 90 h 175"/>
                <a:gd name="T50" fmla="*/ 353 w 593"/>
                <a:gd name="T51" fmla="*/ 73 h 175"/>
                <a:gd name="T52" fmla="*/ 406 w 593"/>
                <a:gd name="T53" fmla="*/ 59 h 175"/>
                <a:gd name="T54" fmla="*/ 456 w 593"/>
                <a:gd name="T55" fmla="*/ 44 h 175"/>
                <a:gd name="T56" fmla="*/ 500 w 593"/>
                <a:gd name="T57" fmla="*/ 32 h 175"/>
                <a:gd name="T58" fmla="*/ 539 w 593"/>
                <a:gd name="T59" fmla="*/ 21 h 175"/>
                <a:gd name="T60" fmla="*/ 567 w 593"/>
                <a:gd name="T61" fmla="*/ 13 h 175"/>
                <a:gd name="T62" fmla="*/ 586 w 593"/>
                <a:gd name="T63" fmla="*/ 8 h 175"/>
                <a:gd name="T64" fmla="*/ 592 w 593"/>
                <a:gd name="T65" fmla="*/ 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3" h="175">
                  <a:moveTo>
                    <a:pt x="592" y="0"/>
                  </a:moveTo>
                  <a:lnTo>
                    <a:pt x="590" y="0"/>
                  </a:lnTo>
                  <a:lnTo>
                    <a:pt x="585" y="2"/>
                  </a:lnTo>
                  <a:lnTo>
                    <a:pt x="577" y="4"/>
                  </a:lnTo>
                  <a:lnTo>
                    <a:pt x="565" y="8"/>
                  </a:lnTo>
                  <a:lnTo>
                    <a:pt x="552" y="11"/>
                  </a:lnTo>
                  <a:lnTo>
                    <a:pt x="537" y="15"/>
                  </a:lnTo>
                  <a:lnTo>
                    <a:pt x="517" y="21"/>
                  </a:lnTo>
                  <a:lnTo>
                    <a:pt x="498" y="27"/>
                  </a:lnTo>
                  <a:lnTo>
                    <a:pt x="477" y="32"/>
                  </a:lnTo>
                  <a:lnTo>
                    <a:pt x="454" y="38"/>
                  </a:lnTo>
                  <a:lnTo>
                    <a:pt x="429" y="46"/>
                  </a:lnTo>
                  <a:lnTo>
                    <a:pt x="404" y="54"/>
                  </a:lnTo>
                  <a:lnTo>
                    <a:pt x="379" y="61"/>
                  </a:lnTo>
                  <a:lnTo>
                    <a:pt x="353" y="69"/>
                  </a:lnTo>
                  <a:lnTo>
                    <a:pt x="324" y="76"/>
                  </a:lnTo>
                  <a:lnTo>
                    <a:pt x="297" y="84"/>
                  </a:lnTo>
                  <a:lnTo>
                    <a:pt x="270" y="92"/>
                  </a:lnTo>
                  <a:lnTo>
                    <a:pt x="241" y="99"/>
                  </a:lnTo>
                  <a:lnTo>
                    <a:pt x="214" y="107"/>
                  </a:lnTo>
                  <a:lnTo>
                    <a:pt x="188" y="115"/>
                  </a:lnTo>
                  <a:lnTo>
                    <a:pt x="165" y="122"/>
                  </a:lnTo>
                  <a:lnTo>
                    <a:pt x="140" y="130"/>
                  </a:lnTo>
                  <a:lnTo>
                    <a:pt x="117" y="136"/>
                  </a:lnTo>
                  <a:lnTo>
                    <a:pt x="94" y="142"/>
                  </a:lnTo>
                  <a:lnTo>
                    <a:pt x="75" y="147"/>
                  </a:lnTo>
                  <a:lnTo>
                    <a:pt x="57" y="153"/>
                  </a:lnTo>
                  <a:lnTo>
                    <a:pt x="40" y="157"/>
                  </a:lnTo>
                  <a:lnTo>
                    <a:pt x="27" y="161"/>
                  </a:lnTo>
                  <a:lnTo>
                    <a:pt x="15" y="165"/>
                  </a:lnTo>
                  <a:lnTo>
                    <a:pt x="7" y="167"/>
                  </a:lnTo>
                  <a:lnTo>
                    <a:pt x="2" y="168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4" y="174"/>
                  </a:lnTo>
                  <a:lnTo>
                    <a:pt x="9" y="172"/>
                  </a:lnTo>
                  <a:lnTo>
                    <a:pt x="17" y="170"/>
                  </a:lnTo>
                  <a:lnTo>
                    <a:pt x="28" y="167"/>
                  </a:lnTo>
                  <a:lnTo>
                    <a:pt x="42" y="163"/>
                  </a:lnTo>
                  <a:lnTo>
                    <a:pt x="57" y="159"/>
                  </a:lnTo>
                  <a:lnTo>
                    <a:pt x="76" y="153"/>
                  </a:lnTo>
                  <a:lnTo>
                    <a:pt x="96" y="147"/>
                  </a:lnTo>
                  <a:lnTo>
                    <a:pt x="117" y="142"/>
                  </a:lnTo>
                  <a:lnTo>
                    <a:pt x="140" y="134"/>
                  </a:lnTo>
                  <a:lnTo>
                    <a:pt x="165" y="128"/>
                  </a:lnTo>
                  <a:lnTo>
                    <a:pt x="190" y="121"/>
                  </a:lnTo>
                  <a:lnTo>
                    <a:pt x="216" y="113"/>
                  </a:lnTo>
                  <a:lnTo>
                    <a:pt x="243" y="105"/>
                  </a:lnTo>
                  <a:lnTo>
                    <a:pt x="270" y="98"/>
                  </a:lnTo>
                  <a:lnTo>
                    <a:pt x="299" y="90"/>
                  </a:lnTo>
                  <a:lnTo>
                    <a:pt x="326" y="82"/>
                  </a:lnTo>
                  <a:lnTo>
                    <a:pt x="353" y="73"/>
                  </a:lnTo>
                  <a:lnTo>
                    <a:pt x="379" y="67"/>
                  </a:lnTo>
                  <a:lnTo>
                    <a:pt x="406" y="59"/>
                  </a:lnTo>
                  <a:lnTo>
                    <a:pt x="431" y="52"/>
                  </a:lnTo>
                  <a:lnTo>
                    <a:pt x="456" y="44"/>
                  </a:lnTo>
                  <a:lnTo>
                    <a:pt x="479" y="38"/>
                  </a:lnTo>
                  <a:lnTo>
                    <a:pt x="500" y="32"/>
                  </a:lnTo>
                  <a:lnTo>
                    <a:pt x="519" y="25"/>
                  </a:lnTo>
                  <a:lnTo>
                    <a:pt x="539" y="21"/>
                  </a:lnTo>
                  <a:lnTo>
                    <a:pt x="554" y="17"/>
                  </a:lnTo>
                  <a:lnTo>
                    <a:pt x="567" y="13"/>
                  </a:lnTo>
                  <a:lnTo>
                    <a:pt x="577" y="9"/>
                  </a:lnTo>
                  <a:lnTo>
                    <a:pt x="586" y="8"/>
                  </a:lnTo>
                  <a:lnTo>
                    <a:pt x="590" y="6"/>
                  </a:lnTo>
                  <a:lnTo>
                    <a:pt x="592" y="6"/>
                  </a:lnTo>
                  <a:lnTo>
                    <a:pt x="59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7" name="Freeform 39"/>
            <p:cNvSpPr>
              <a:spLocks/>
            </p:cNvSpPr>
            <p:nvPr/>
          </p:nvSpPr>
          <p:spPr bwMode="auto">
            <a:xfrm>
              <a:off x="2010" y="2958"/>
              <a:ext cx="17" cy="21"/>
            </a:xfrm>
            <a:custGeom>
              <a:avLst/>
              <a:gdLst>
                <a:gd name="T0" fmla="*/ 6 w 17"/>
                <a:gd name="T1" fmla="*/ 0 h 21"/>
                <a:gd name="T2" fmla="*/ 6 w 17"/>
                <a:gd name="T3" fmla="*/ 4 h 21"/>
                <a:gd name="T4" fmla="*/ 3 w 17"/>
                <a:gd name="T5" fmla="*/ 8 h 21"/>
                <a:gd name="T6" fmla="*/ 0 w 17"/>
                <a:gd name="T7" fmla="*/ 14 h 21"/>
                <a:gd name="T8" fmla="*/ 0 w 17"/>
                <a:gd name="T9" fmla="*/ 20 h 21"/>
                <a:gd name="T10" fmla="*/ 6 w 17"/>
                <a:gd name="T11" fmla="*/ 16 h 21"/>
                <a:gd name="T12" fmla="*/ 12 w 17"/>
                <a:gd name="T13" fmla="*/ 10 h 21"/>
                <a:gd name="T14" fmla="*/ 16 w 17"/>
                <a:gd name="T15" fmla="*/ 6 h 21"/>
                <a:gd name="T16" fmla="*/ 16 w 17"/>
                <a:gd name="T17" fmla="*/ 2 h 21"/>
                <a:gd name="T18" fmla="*/ 6 w 17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6" y="4"/>
                  </a:lnTo>
                  <a:lnTo>
                    <a:pt x="3" y="8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6" y="16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16" y="2"/>
                  </a:lnTo>
                  <a:lnTo>
                    <a:pt x="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8" name="Freeform 40"/>
            <p:cNvSpPr>
              <a:spLocks/>
            </p:cNvSpPr>
            <p:nvPr/>
          </p:nvSpPr>
          <p:spPr bwMode="auto">
            <a:xfrm>
              <a:off x="2008" y="2943"/>
              <a:ext cx="17" cy="18"/>
            </a:xfrm>
            <a:custGeom>
              <a:avLst/>
              <a:gdLst>
                <a:gd name="T0" fmla="*/ 0 w 17"/>
                <a:gd name="T1" fmla="*/ 4 h 18"/>
                <a:gd name="T2" fmla="*/ 5 w 17"/>
                <a:gd name="T3" fmla="*/ 8 h 18"/>
                <a:gd name="T4" fmla="*/ 8 w 17"/>
                <a:gd name="T5" fmla="*/ 12 h 18"/>
                <a:gd name="T6" fmla="*/ 8 w 17"/>
                <a:gd name="T7" fmla="*/ 14 h 18"/>
                <a:gd name="T8" fmla="*/ 8 w 17"/>
                <a:gd name="T9" fmla="*/ 15 h 18"/>
                <a:gd name="T10" fmla="*/ 16 w 17"/>
                <a:gd name="T11" fmla="*/ 17 h 18"/>
                <a:gd name="T12" fmla="*/ 16 w 17"/>
                <a:gd name="T13" fmla="*/ 14 h 18"/>
                <a:gd name="T14" fmla="*/ 16 w 17"/>
                <a:gd name="T15" fmla="*/ 10 h 18"/>
                <a:gd name="T16" fmla="*/ 10 w 17"/>
                <a:gd name="T17" fmla="*/ 4 h 18"/>
                <a:gd name="T18" fmla="*/ 5 w 17"/>
                <a:gd name="T19" fmla="*/ 0 h 18"/>
                <a:gd name="T20" fmla="*/ 0 w 17"/>
                <a:gd name="T21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8">
                  <a:moveTo>
                    <a:pt x="0" y="4"/>
                  </a:moveTo>
                  <a:lnTo>
                    <a:pt x="5" y="8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16" y="17"/>
                  </a:lnTo>
                  <a:lnTo>
                    <a:pt x="16" y="14"/>
                  </a:lnTo>
                  <a:lnTo>
                    <a:pt x="16" y="10"/>
                  </a:lnTo>
                  <a:lnTo>
                    <a:pt x="10" y="4"/>
                  </a:lnTo>
                  <a:lnTo>
                    <a:pt x="5" y="0"/>
                  </a:lnTo>
                  <a:lnTo>
                    <a:pt x="0" y="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49" name="Freeform 41"/>
            <p:cNvSpPr>
              <a:spLocks/>
            </p:cNvSpPr>
            <p:nvPr/>
          </p:nvSpPr>
          <p:spPr bwMode="auto">
            <a:xfrm>
              <a:off x="1882" y="2867"/>
              <a:ext cx="131" cy="81"/>
            </a:xfrm>
            <a:custGeom>
              <a:avLst/>
              <a:gdLst>
                <a:gd name="T0" fmla="*/ 2 w 131"/>
                <a:gd name="T1" fmla="*/ 3 h 81"/>
                <a:gd name="T2" fmla="*/ 6 w 131"/>
                <a:gd name="T3" fmla="*/ 7 h 81"/>
                <a:gd name="T4" fmla="*/ 11 w 131"/>
                <a:gd name="T5" fmla="*/ 11 h 81"/>
                <a:gd name="T6" fmla="*/ 19 w 131"/>
                <a:gd name="T7" fmla="*/ 15 h 81"/>
                <a:gd name="T8" fmla="*/ 29 w 131"/>
                <a:gd name="T9" fmla="*/ 21 h 81"/>
                <a:gd name="T10" fmla="*/ 40 w 131"/>
                <a:gd name="T11" fmla="*/ 26 h 81"/>
                <a:gd name="T12" fmla="*/ 50 w 131"/>
                <a:gd name="T13" fmla="*/ 32 h 81"/>
                <a:gd name="T14" fmla="*/ 61 w 131"/>
                <a:gd name="T15" fmla="*/ 40 h 81"/>
                <a:gd name="T16" fmla="*/ 73 w 131"/>
                <a:gd name="T17" fmla="*/ 45 h 81"/>
                <a:gd name="T18" fmla="*/ 84 w 131"/>
                <a:gd name="T19" fmla="*/ 53 h 81"/>
                <a:gd name="T20" fmla="*/ 94 w 131"/>
                <a:gd name="T21" fmla="*/ 59 h 81"/>
                <a:gd name="T22" fmla="*/ 103 w 131"/>
                <a:gd name="T23" fmla="*/ 65 h 81"/>
                <a:gd name="T24" fmla="*/ 113 w 131"/>
                <a:gd name="T25" fmla="*/ 70 h 81"/>
                <a:gd name="T26" fmla="*/ 119 w 131"/>
                <a:gd name="T27" fmla="*/ 74 h 81"/>
                <a:gd name="T28" fmla="*/ 124 w 131"/>
                <a:gd name="T29" fmla="*/ 78 h 81"/>
                <a:gd name="T30" fmla="*/ 126 w 131"/>
                <a:gd name="T31" fmla="*/ 80 h 81"/>
                <a:gd name="T32" fmla="*/ 130 w 131"/>
                <a:gd name="T33" fmla="*/ 76 h 81"/>
                <a:gd name="T34" fmla="*/ 126 w 131"/>
                <a:gd name="T35" fmla="*/ 74 h 81"/>
                <a:gd name="T36" fmla="*/ 122 w 131"/>
                <a:gd name="T37" fmla="*/ 70 h 81"/>
                <a:gd name="T38" fmla="*/ 115 w 131"/>
                <a:gd name="T39" fmla="*/ 67 h 81"/>
                <a:gd name="T40" fmla="*/ 107 w 131"/>
                <a:gd name="T41" fmla="*/ 61 h 81"/>
                <a:gd name="T42" fmla="*/ 98 w 131"/>
                <a:gd name="T43" fmla="*/ 55 h 81"/>
                <a:gd name="T44" fmla="*/ 86 w 131"/>
                <a:gd name="T45" fmla="*/ 49 h 81"/>
                <a:gd name="T46" fmla="*/ 75 w 131"/>
                <a:gd name="T47" fmla="*/ 42 h 81"/>
                <a:gd name="T48" fmla="*/ 65 w 131"/>
                <a:gd name="T49" fmla="*/ 36 h 81"/>
                <a:gd name="T50" fmla="*/ 52 w 131"/>
                <a:gd name="T51" fmla="*/ 28 h 81"/>
                <a:gd name="T52" fmla="*/ 42 w 131"/>
                <a:gd name="T53" fmla="*/ 23 h 81"/>
                <a:gd name="T54" fmla="*/ 32 w 131"/>
                <a:gd name="T55" fmla="*/ 17 h 81"/>
                <a:gd name="T56" fmla="*/ 23 w 131"/>
                <a:gd name="T57" fmla="*/ 11 h 81"/>
                <a:gd name="T58" fmla="*/ 15 w 131"/>
                <a:gd name="T59" fmla="*/ 5 h 81"/>
                <a:gd name="T60" fmla="*/ 9 w 131"/>
                <a:gd name="T61" fmla="*/ 3 h 81"/>
                <a:gd name="T62" fmla="*/ 6 w 131"/>
                <a:gd name="T63" fmla="*/ 0 h 81"/>
                <a:gd name="T64" fmla="*/ 4 w 131"/>
                <a:gd name="T65" fmla="*/ 0 h 81"/>
                <a:gd name="T66" fmla="*/ 2 w 131"/>
                <a:gd name="T67" fmla="*/ 0 h 81"/>
                <a:gd name="T68" fmla="*/ 4 w 131"/>
                <a:gd name="T69" fmla="*/ 0 h 81"/>
                <a:gd name="T70" fmla="*/ 2 w 131"/>
                <a:gd name="T71" fmla="*/ 0 h 81"/>
                <a:gd name="T72" fmla="*/ 0 w 131"/>
                <a:gd name="T73" fmla="*/ 0 h 81"/>
                <a:gd name="T74" fmla="*/ 0 w 131"/>
                <a:gd name="T75" fmla="*/ 1 h 81"/>
                <a:gd name="T76" fmla="*/ 2 w 131"/>
                <a:gd name="T77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1" h="81">
                  <a:moveTo>
                    <a:pt x="2" y="3"/>
                  </a:moveTo>
                  <a:lnTo>
                    <a:pt x="6" y="7"/>
                  </a:lnTo>
                  <a:lnTo>
                    <a:pt x="11" y="11"/>
                  </a:lnTo>
                  <a:lnTo>
                    <a:pt x="19" y="15"/>
                  </a:lnTo>
                  <a:lnTo>
                    <a:pt x="29" y="21"/>
                  </a:lnTo>
                  <a:lnTo>
                    <a:pt x="40" y="26"/>
                  </a:lnTo>
                  <a:lnTo>
                    <a:pt x="50" y="32"/>
                  </a:lnTo>
                  <a:lnTo>
                    <a:pt x="61" y="40"/>
                  </a:lnTo>
                  <a:lnTo>
                    <a:pt x="73" y="45"/>
                  </a:lnTo>
                  <a:lnTo>
                    <a:pt x="84" y="53"/>
                  </a:lnTo>
                  <a:lnTo>
                    <a:pt x="94" y="59"/>
                  </a:lnTo>
                  <a:lnTo>
                    <a:pt x="103" y="65"/>
                  </a:lnTo>
                  <a:lnTo>
                    <a:pt x="113" y="70"/>
                  </a:lnTo>
                  <a:lnTo>
                    <a:pt x="119" y="74"/>
                  </a:lnTo>
                  <a:lnTo>
                    <a:pt x="124" y="78"/>
                  </a:lnTo>
                  <a:lnTo>
                    <a:pt x="126" y="80"/>
                  </a:lnTo>
                  <a:lnTo>
                    <a:pt x="130" y="76"/>
                  </a:lnTo>
                  <a:lnTo>
                    <a:pt x="126" y="74"/>
                  </a:lnTo>
                  <a:lnTo>
                    <a:pt x="122" y="70"/>
                  </a:lnTo>
                  <a:lnTo>
                    <a:pt x="115" y="67"/>
                  </a:lnTo>
                  <a:lnTo>
                    <a:pt x="107" y="61"/>
                  </a:lnTo>
                  <a:lnTo>
                    <a:pt x="98" y="55"/>
                  </a:lnTo>
                  <a:lnTo>
                    <a:pt x="86" y="49"/>
                  </a:lnTo>
                  <a:lnTo>
                    <a:pt x="75" y="42"/>
                  </a:lnTo>
                  <a:lnTo>
                    <a:pt x="65" y="36"/>
                  </a:lnTo>
                  <a:lnTo>
                    <a:pt x="52" y="28"/>
                  </a:lnTo>
                  <a:lnTo>
                    <a:pt x="42" y="23"/>
                  </a:lnTo>
                  <a:lnTo>
                    <a:pt x="32" y="17"/>
                  </a:lnTo>
                  <a:lnTo>
                    <a:pt x="23" y="11"/>
                  </a:lnTo>
                  <a:lnTo>
                    <a:pt x="15" y="5"/>
                  </a:lnTo>
                  <a:lnTo>
                    <a:pt x="9" y="3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0" name="Freeform 42"/>
            <p:cNvSpPr>
              <a:spLocks/>
            </p:cNvSpPr>
            <p:nvPr/>
          </p:nvSpPr>
          <p:spPr bwMode="auto">
            <a:xfrm>
              <a:off x="1320" y="2867"/>
              <a:ext cx="565" cy="123"/>
            </a:xfrm>
            <a:custGeom>
              <a:avLst/>
              <a:gdLst>
                <a:gd name="T0" fmla="*/ 4 w 565"/>
                <a:gd name="T1" fmla="*/ 122 h 123"/>
                <a:gd name="T2" fmla="*/ 17 w 565"/>
                <a:gd name="T3" fmla="*/ 120 h 123"/>
                <a:gd name="T4" fmla="*/ 40 w 565"/>
                <a:gd name="T5" fmla="*/ 114 h 123"/>
                <a:gd name="T6" fmla="*/ 73 w 565"/>
                <a:gd name="T7" fmla="*/ 107 h 123"/>
                <a:gd name="T8" fmla="*/ 113 w 565"/>
                <a:gd name="T9" fmla="*/ 99 h 123"/>
                <a:gd name="T10" fmla="*/ 157 w 565"/>
                <a:gd name="T11" fmla="*/ 90 h 123"/>
                <a:gd name="T12" fmla="*/ 207 w 565"/>
                <a:gd name="T13" fmla="*/ 80 h 123"/>
                <a:gd name="T14" fmla="*/ 259 w 565"/>
                <a:gd name="T15" fmla="*/ 68 h 123"/>
                <a:gd name="T16" fmla="*/ 311 w 565"/>
                <a:gd name="T17" fmla="*/ 57 h 123"/>
                <a:gd name="T18" fmla="*/ 364 w 565"/>
                <a:gd name="T19" fmla="*/ 47 h 123"/>
                <a:gd name="T20" fmla="*/ 412 w 565"/>
                <a:gd name="T21" fmla="*/ 36 h 123"/>
                <a:gd name="T22" fmla="*/ 458 w 565"/>
                <a:gd name="T23" fmla="*/ 26 h 123"/>
                <a:gd name="T24" fmla="*/ 497 w 565"/>
                <a:gd name="T25" fmla="*/ 19 h 123"/>
                <a:gd name="T26" fmla="*/ 527 w 565"/>
                <a:gd name="T27" fmla="*/ 13 h 123"/>
                <a:gd name="T28" fmla="*/ 552 w 565"/>
                <a:gd name="T29" fmla="*/ 7 h 123"/>
                <a:gd name="T30" fmla="*/ 564 w 565"/>
                <a:gd name="T31" fmla="*/ 5 h 123"/>
                <a:gd name="T32" fmla="*/ 564 w 565"/>
                <a:gd name="T33" fmla="*/ 0 h 123"/>
                <a:gd name="T34" fmla="*/ 550 w 565"/>
                <a:gd name="T35" fmla="*/ 1 h 123"/>
                <a:gd name="T36" fmla="*/ 527 w 565"/>
                <a:gd name="T37" fmla="*/ 7 h 123"/>
                <a:gd name="T38" fmla="*/ 495 w 565"/>
                <a:gd name="T39" fmla="*/ 13 h 123"/>
                <a:gd name="T40" fmla="*/ 458 w 565"/>
                <a:gd name="T41" fmla="*/ 21 h 123"/>
                <a:gd name="T42" fmla="*/ 412 w 565"/>
                <a:gd name="T43" fmla="*/ 30 h 123"/>
                <a:gd name="T44" fmla="*/ 364 w 565"/>
                <a:gd name="T45" fmla="*/ 42 h 123"/>
                <a:gd name="T46" fmla="*/ 311 w 565"/>
                <a:gd name="T47" fmla="*/ 51 h 123"/>
                <a:gd name="T48" fmla="*/ 259 w 565"/>
                <a:gd name="T49" fmla="*/ 63 h 123"/>
                <a:gd name="T50" fmla="*/ 207 w 565"/>
                <a:gd name="T51" fmla="*/ 74 h 123"/>
                <a:gd name="T52" fmla="*/ 157 w 565"/>
                <a:gd name="T53" fmla="*/ 84 h 123"/>
                <a:gd name="T54" fmla="*/ 113 w 565"/>
                <a:gd name="T55" fmla="*/ 93 h 123"/>
                <a:gd name="T56" fmla="*/ 73 w 565"/>
                <a:gd name="T57" fmla="*/ 103 h 123"/>
                <a:gd name="T58" fmla="*/ 40 w 565"/>
                <a:gd name="T59" fmla="*/ 109 h 123"/>
                <a:gd name="T60" fmla="*/ 17 w 565"/>
                <a:gd name="T61" fmla="*/ 114 h 123"/>
                <a:gd name="T62" fmla="*/ 4 w 565"/>
                <a:gd name="T63" fmla="*/ 116 h 123"/>
                <a:gd name="T64" fmla="*/ 0 w 565"/>
                <a:gd name="T65" fmla="*/ 11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5" h="123">
                  <a:moveTo>
                    <a:pt x="2" y="122"/>
                  </a:moveTo>
                  <a:lnTo>
                    <a:pt x="4" y="122"/>
                  </a:lnTo>
                  <a:lnTo>
                    <a:pt x="10" y="122"/>
                  </a:lnTo>
                  <a:lnTo>
                    <a:pt x="17" y="120"/>
                  </a:lnTo>
                  <a:lnTo>
                    <a:pt x="27" y="118"/>
                  </a:lnTo>
                  <a:lnTo>
                    <a:pt x="40" y="114"/>
                  </a:lnTo>
                  <a:lnTo>
                    <a:pt x="56" y="111"/>
                  </a:lnTo>
                  <a:lnTo>
                    <a:pt x="73" y="107"/>
                  </a:lnTo>
                  <a:lnTo>
                    <a:pt x="92" y="103"/>
                  </a:lnTo>
                  <a:lnTo>
                    <a:pt x="113" y="99"/>
                  </a:lnTo>
                  <a:lnTo>
                    <a:pt x="134" y="95"/>
                  </a:lnTo>
                  <a:lnTo>
                    <a:pt x="157" y="90"/>
                  </a:lnTo>
                  <a:lnTo>
                    <a:pt x="182" y="84"/>
                  </a:lnTo>
                  <a:lnTo>
                    <a:pt x="207" y="80"/>
                  </a:lnTo>
                  <a:lnTo>
                    <a:pt x="234" y="74"/>
                  </a:lnTo>
                  <a:lnTo>
                    <a:pt x="259" y="68"/>
                  </a:lnTo>
                  <a:lnTo>
                    <a:pt x="286" y="63"/>
                  </a:lnTo>
                  <a:lnTo>
                    <a:pt x="311" y="57"/>
                  </a:lnTo>
                  <a:lnTo>
                    <a:pt x="337" y="51"/>
                  </a:lnTo>
                  <a:lnTo>
                    <a:pt x="364" y="47"/>
                  </a:lnTo>
                  <a:lnTo>
                    <a:pt x="387" y="42"/>
                  </a:lnTo>
                  <a:lnTo>
                    <a:pt x="412" y="36"/>
                  </a:lnTo>
                  <a:lnTo>
                    <a:pt x="435" y="32"/>
                  </a:lnTo>
                  <a:lnTo>
                    <a:pt x="458" y="26"/>
                  </a:lnTo>
                  <a:lnTo>
                    <a:pt x="477" y="23"/>
                  </a:lnTo>
                  <a:lnTo>
                    <a:pt x="497" y="19"/>
                  </a:lnTo>
                  <a:lnTo>
                    <a:pt x="514" y="15"/>
                  </a:lnTo>
                  <a:lnTo>
                    <a:pt x="527" y="13"/>
                  </a:lnTo>
                  <a:lnTo>
                    <a:pt x="541" y="9"/>
                  </a:lnTo>
                  <a:lnTo>
                    <a:pt x="552" y="7"/>
                  </a:lnTo>
                  <a:lnTo>
                    <a:pt x="558" y="5"/>
                  </a:lnTo>
                  <a:lnTo>
                    <a:pt x="564" y="5"/>
                  </a:lnTo>
                  <a:lnTo>
                    <a:pt x="564" y="3"/>
                  </a:lnTo>
                  <a:lnTo>
                    <a:pt x="564" y="0"/>
                  </a:lnTo>
                  <a:lnTo>
                    <a:pt x="558" y="0"/>
                  </a:lnTo>
                  <a:lnTo>
                    <a:pt x="550" y="1"/>
                  </a:lnTo>
                  <a:lnTo>
                    <a:pt x="539" y="3"/>
                  </a:lnTo>
                  <a:lnTo>
                    <a:pt x="527" y="7"/>
                  </a:lnTo>
                  <a:lnTo>
                    <a:pt x="514" y="9"/>
                  </a:lnTo>
                  <a:lnTo>
                    <a:pt x="495" y="13"/>
                  </a:lnTo>
                  <a:lnTo>
                    <a:pt x="477" y="17"/>
                  </a:lnTo>
                  <a:lnTo>
                    <a:pt x="458" y="21"/>
                  </a:lnTo>
                  <a:lnTo>
                    <a:pt x="435" y="26"/>
                  </a:lnTo>
                  <a:lnTo>
                    <a:pt x="412" y="30"/>
                  </a:lnTo>
                  <a:lnTo>
                    <a:pt x="387" y="36"/>
                  </a:lnTo>
                  <a:lnTo>
                    <a:pt x="364" y="42"/>
                  </a:lnTo>
                  <a:lnTo>
                    <a:pt x="337" y="47"/>
                  </a:lnTo>
                  <a:lnTo>
                    <a:pt x="311" y="51"/>
                  </a:lnTo>
                  <a:lnTo>
                    <a:pt x="286" y="57"/>
                  </a:lnTo>
                  <a:lnTo>
                    <a:pt x="259" y="63"/>
                  </a:lnTo>
                  <a:lnTo>
                    <a:pt x="234" y="68"/>
                  </a:lnTo>
                  <a:lnTo>
                    <a:pt x="207" y="74"/>
                  </a:lnTo>
                  <a:lnTo>
                    <a:pt x="182" y="80"/>
                  </a:lnTo>
                  <a:lnTo>
                    <a:pt x="157" y="84"/>
                  </a:lnTo>
                  <a:lnTo>
                    <a:pt x="134" y="90"/>
                  </a:lnTo>
                  <a:lnTo>
                    <a:pt x="113" y="93"/>
                  </a:lnTo>
                  <a:lnTo>
                    <a:pt x="92" y="97"/>
                  </a:lnTo>
                  <a:lnTo>
                    <a:pt x="73" y="103"/>
                  </a:lnTo>
                  <a:lnTo>
                    <a:pt x="56" y="107"/>
                  </a:lnTo>
                  <a:lnTo>
                    <a:pt x="40" y="109"/>
                  </a:lnTo>
                  <a:lnTo>
                    <a:pt x="27" y="113"/>
                  </a:lnTo>
                  <a:lnTo>
                    <a:pt x="17" y="114"/>
                  </a:lnTo>
                  <a:lnTo>
                    <a:pt x="10" y="116"/>
                  </a:lnTo>
                  <a:lnTo>
                    <a:pt x="4" y="116"/>
                  </a:lnTo>
                  <a:lnTo>
                    <a:pt x="2" y="118"/>
                  </a:lnTo>
                  <a:lnTo>
                    <a:pt x="0" y="118"/>
                  </a:lnTo>
                  <a:lnTo>
                    <a:pt x="2" y="1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1" name="Freeform 43"/>
            <p:cNvSpPr>
              <a:spLocks/>
            </p:cNvSpPr>
            <p:nvPr/>
          </p:nvSpPr>
          <p:spPr bwMode="auto">
            <a:xfrm>
              <a:off x="1301" y="2985"/>
              <a:ext cx="22" cy="19"/>
            </a:xfrm>
            <a:custGeom>
              <a:avLst/>
              <a:gdLst>
                <a:gd name="T0" fmla="*/ 5 w 22"/>
                <a:gd name="T1" fmla="*/ 18 h 19"/>
                <a:gd name="T2" fmla="*/ 7 w 22"/>
                <a:gd name="T3" fmla="*/ 12 h 19"/>
                <a:gd name="T4" fmla="*/ 11 w 22"/>
                <a:gd name="T5" fmla="*/ 8 h 19"/>
                <a:gd name="T6" fmla="*/ 15 w 22"/>
                <a:gd name="T7" fmla="*/ 6 h 19"/>
                <a:gd name="T8" fmla="*/ 21 w 22"/>
                <a:gd name="T9" fmla="*/ 4 h 19"/>
                <a:gd name="T10" fmla="*/ 19 w 22"/>
                <a:gd name="T11" fmla="*/ 0 h 19"/>
                <a:gd name="T12" fmla="*/ 13 w 22"/>
                <a:gd name="T13" fmla="*/ 0 h 19"/>
                <a:gd name="T14" fmla="*/ 7 w 22"/>
                <a:gd name="T15" fmla="*/ 4 h 19"/>
                <a:gd name="T16" fmla="*/ 4 w 22"/>
                <a:gd name="T17" fmla="*/ 8 h 19"/>
                <a:gd name="T18" fmla="*/ 0 w 22"/>
                <a:gd name="T19" fmla="*/ 16 h 19"/>
                <a:gd name="T20" fmla="*/ 5 w 2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9">
                  <a:moveTo>
                    <a:pt x="5" y="18"/>
                  </a:moveTo>
                  <a:lnTo>
                    <a:pt x="7" y="12"/>
                  </a:lnTo>
                  <a:lnTo>
                    <a:pt x="11" y="8"/>
                  </a:lnTo>
                  <a:lnTo>
                    <a:pt x="15" y="6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7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5" y="1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2" name="Freeform 44"/>
            <p:cNvSpPr>
              <a:spLocks/>
            </p:cNvSpPr>
            <p:nvPr/>
          </p:nvSpPr>
          <p:spPr bwMode="auto">
            <a:xfrm>
              <a:off x="1316" y="2955"/>
              <a:ext cx="695" cy="165"/>
            </a:xfrm>
            <a:custGeom>
              <a:avLst/>
              <a:gdLst>
                <a:gd name="T0" fmla="*/ 694 w 695"/>
                <a:gd name="T1" fmla="*/ 0 h 165"/>
                <a:gd name="T2" fmla="*/ 692 w 695"/>
                <a:gd name="T3" fmla="*/ 2 h 165"/>
                <a:gd name="T4" fmla="*/ 687 w 695"/>
                <a:gd name="T5" fmla="*/ 2 h 165"/>
                <a:gd name="T6" fmla="*/ 679 w 695"/>
                <a:gd name="T7" fmla="*/ 3 h 165"/>
                <a:gd name="T8" fmla="*/ 669 w 695"/>
                <a:gd name="T9" fmla="*/ 7 h 165"/>
                <a:gd name="T10" fmla="*/ 656 w 695"/>
                <a:gd name="T11" fmla="*/ 11 h 165"/>
                <a:gd name="T12" fmla="*/ 641 w 695"/>
                <a:gd name="T13" fmla="*/ 15 h 165"/>
                <a:gd name="T14" fmla="*/ 623 w 695"/>
                <a:gd name="T15" fmla="*/ 19 h 165"/>
                <a:gd name="T16" fmla="*/ 602 w 695"/>
                <a:gd name="T17" fmla="*/ 25 h 165"/>
                <a:gd name="T18" fmla="*/ 583 w 695"/>
                <a:gd name="T19" fmla="*/ 30 h 165"/>
                <a:gd name="T20" fmla="*/ 560 w 695"/>
                <a:gd name="T21" fmla="*/ 38 h 165"/>
                <a:gd name="T22" fmla="*/ 535 w 695"/>
                <a:gd name="T23" fmla="*/ 44 h 165"/>
                <a:gd name="T24" fmla="*/ 510 w 695"/>
                <a:gd name="T25" fmla="*/ 51 h 165"/>
                <a:gd name="T26" fmla="*/ 485 w 695"/>
                <a:gd name="T27" fmla="*/ 57 h 165"/>
                <a:gd name="T28" fmla="*/ 458 w 695"/>
                <a:gd name="T29" fmla="*/ 65 h 165"/>
                <a:gd name="T30" fmla="*/ 432 w 695"/>
                <a:gd name="T31" fmla="*/ 72 h 165"/>
                <a:gd name="T32" fmla="*/ 405 w 695"/>
                <a:gd name="T33" fmla="*/ 80 h 165"/>
                <a:gd name="T34" fmla="*/ 378 w 695"/>
                <a:gd name="T35" fmla="*/ 88 h 165"/>
                <a:gd name="T36" fmla="*/ 349 w 695"/>
                <a:gd name="T37" fmla="*/ 95 h 165"/>
                <a:gd name="T38" fmla="*/ 322 w 695"/>
                <a:gd name="T39" fmla="*/ 103 h 165"/>
                <a:gd name="T40" fmla="*/ 297 w 695"/>
                <a:gd name="T41" fmla="*/ 111 h 165"/>
                <a:gd name="T42" fmla="*/ 272 w 695"/>
                <a:gd name="T43" fmla="*/ 116 h 165"/>
                <a:gd name="T44" fmla="*/ 247 w 695"/>
                <a:gd name="T45" fmla="*/ 124 h 165"/>
                <a:gd name="T46" fmla="*/ 224 w 695"/>
                <a:gd name="T47" fmla="*/ 130 h 165"/>
                <a:gd name="T48" fmla="*/ 203 w 695"/>
                <a:gd name="T49" fmla="*/ 136 h 165"/>
                <a:gd name="T50" fmla="*/ 184 w 695"/>
                <a:gd name="T51" fmla="*/ 141 h 165"/>
                <a:gd name="T52" fmla="*/ 165 w 695"/>
                <a:gd name="T53" fmla="*/ 145 h 165"/>
                <a:gd name="T54" fmla="*/ 150 w 695"/>
                <a:gd name="T55" fmla="*/ 151 h 165"/>
                <a:gd name="T56" fmla="*/ 136 w 695"/>
                <a:gd name="T57" fmla="*/ 155 h 165"/>
                <a:gd name="T58" fmla="*/ 125 w 695"/>
                <a:gd name="T59" fmla="*/ 157 h 165"/>
                <a:gd name="T60" fmla="*/ 117 w 695"/>
                <a:gd name="T61" fmla="*/ 161 h 165"/>
                <a:gd name="T62" fmla="*/ 111 w 695"/>
                <a:gd name="T63" fmla="*/ 161 h 165"/>
                <a:gd name="T64" fmla="*/ 109 w 695"/>
                <a:gd name="T65" fmla="*/ 162 h 165"/>
                <a:gd name="T66" fmla="*/ 104 w 695"/>
                <a:gd name="T67" fmla="*/ 164 h 165"/>
                <a:gd name="T68" fmla="*/ 100 w 695"/>
                <a:gd name="T69" fmla="*/ 164 h 165"/>
                <a:gd name="T70" fmla="*/ 94 w 695"/>
                <a:gd name="T71" fmla="*/ 164 h 165"/>
                <a:gd name="T72" fmla="*/ 88 w 695"/>
                <a:gd name="T73" fmla="*/ 159 h 165"/>
                <a:gd name="T74" fmla="*/ 83 w 695"/>
                <a:gd name="T75" fmla="*/ 149 h 165"/>
                <a:gd name="T76" fmla="*/ 71 w 695"/>
                <a:gd name="T77" fmla="*/ 134 h 165"/>
                <a:gd name="T78" fmla="*/ 58 w 695"/>
                <a:gd name="T79" fmla="*/ 115 h 165"/>
                <a:gd name="T80" fmla="*/ 40 w 695"/>
                <a:gd name="T81" fmla="*/ 93 h 165"/>
                <a:gd name="T82" fmla="*/ 25 w 695"/>
                <a:gd name="T83" fmla="*/ 72 h 165"/>
                <a:gd name="T84" fmla="*/ 14 w 695"/>
                <a:gd name="T85" fmla="*/ 55 h 165"/>
                <a:gd name="T86" fmla="*/ 4 w 695"/>
                <a:gd name="T87" fmla="*/ 44 h 165"/>
                <a:gd name="T88" fmla="*/ 0 w 695"/>
                <a:gd name="T89" fmla="*/ 3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95" h="165">
                  <a:moveTo>
                    <a:pt x="694" y="0"/>
                  </a:moveTo>
                  <a:lnTo>
                    <a:pt x="692" y="2"/>
                  </a:lnTo>
                  <a:lnTo>
                    <a:pt x="687" y="2"/>
                  </a:lnTo>
                  <a:lnTo>
                    <a:pt x="679" y="3"/>
                  </a:lnTo>
                  <a:lnTo>
                    <a:pt x="669" y="7"/>
                  </a:lnTo>
                  <a:lnTo>
                    <a:pt x="656" y="11"/>
                  </a:lnTo>
                  <a:lnTo>
                    <a:pt x="641" y="15"/>
                  </a:lnTo>
                  <a:lnTo>
                    <a:pt x="623" y="19"/>
                  </a:lnTo>
                  <a:lnTo>
                    <a:pt x="602" y="25"/>
                  </a:lnTo>
                  <a:lnTo>
                    <a:pt x="583" y="30"/>
                  </a:lnTo>
                  <a:lnTo>
                    <a:pt x="560" y="38"/>
                  </a:lnTo>
                  <a:lnTo>
                    <a:pt x="535" y="44"/>
                  </a:lnTo>
                  <a:lnTo>
                    <a:pt x="510" y="51"/>
                  </a:lnTo>
                  <a:lnTo>
                    <a:pt x="485" y="57"/>
                  </a:lnTo>
                  <a:lnTo>
                    <a:pt x="458" y="65"/>
                  </a:lnTo>
                  <a:lnTo>
                    <a:pt x="432" y="72"/>
                  </a:lnTo>
                  <a:lnTo>
                    <a:pt x="405" y="80"/>
                  </a:lnTo>
                  <a:lnTo>
                    <a:pt x="378" y="88"/>
                  </a:lnTo>
                  <a:lnTo>
                    <a:pt x="349" y="95"/>
                  </a:lnTo>
                  <a:lnTo>
                    <a:pt x="322" y="103"/>
                  </a:lnTo>
                  <a:lnTo>
                    <a:pt x="297" y="111"/>
                  </a:lnTo>
                  <a:lnTo>
                    <a:pt x="272" y="116"/>
                  </a:lnTo>
                  <a:lnTo>
                    <a:pt x="247" y="124"/>
                  </a:lnTo>
                  <a:lnTo>
                    <a:pt x="224" y="130"/>
                  </a:lnTo>
                  <a:lnTo>
                    <a:pt x="203" y="136"/>
                  </a:lnTo>
                  <a:lnTo>
                    <a:pt x="184" y="141"/>
                  </a:lnTo>
                  <a:lnTo>
                    <a:pt x="165" y="145"/>
                  </a:lnTo>
                  <a:lnTo>
                    <a:pt x="150" y="151"/>
                  </a:lnTo>
                  <a:lnTo>
                    <a:pt x="136" y="155"/>
                  </a:lnTo>
                  <a:lnTo>
                    <a:pt x="125" y="157"/>
                  </a:lnTo>
                  <a:lnTo>
                    <a:pt x="117" y="161"/>
                  </a:lnTo>
                  <a:lnTo>
                    <a:pt x="111" y="161"/>
                  </a:lnTo>
                  <a:lnTo>
                    <a:pt x="109" y="162"/>
                  </a:lnTo>
                  <a:lnTo>
                    <a:pt x="104" y="164"/>
                  </a:lnTo>
                  <a:lnTo>
                    <a:pt x="100" y="164"/>
                  </a:lnTo>
                  <a:lnTo>
                    <a:pt x="94" y="164"/>
                  </a:lnTo>
                  <a:lnTo>
                    <a:pt x="88" y="159"/>
                  </a:lnTo>
                  <a:lnTo>
                    <a:pt x="83" y="149"/>
                  </a:lnTo>
                  <a:lnTo>
                    <a:pt x="71" y="134"/>
                  </a:lnTo>
                  <a:lnTo>
                    <a:pt x="58" y="115"/>
                  </a:lnTo>
                  <a:lnTo>
                    <a:pt x="40" y="93"/>
                  </a:lnTo>
                  <a:lnTo>
                    <a:pt x="25" y="72"/>
                  </a:lnTo>
                  <a:lnTo>
                    <a:pt x="14" y="55"/>
                  </a:lnTo>
                  <a:lnTo>
                    <a:pt x="4" y="44"/>
                  </a:lnTo>
                  <a:lnTo>
                    <a:pt x="0" y="38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3" name="Freeform 45"/>
            <p:cNvSpPr>
              <a:spLocks/>
            </p:cNvSpPr>
            <p:nvPr/>
          </p:nvSpPr>
          <p:spPr bwMode="auto">
            <a:xfrm>
              <a:off x="1351" y="2876"/>
              <a:ext cx="539" cy="133"/>
            </a:xfrm>
            <a:custGeom>
              <a:avLst/>
              <a:gdLst>
                <a:gd name="T0" fmla="*/ 0 w 539"/>
                <a:gd name="T1" fmla="*/ 111 h 133"/>
                <a:gd name="T2" fmla="*/ 17 w 539"/>
                <a:gd name="T3" fmla="*/ 132 h 133"/>
                <a:gd name="T4" fmla="*/ 143 w 539"/>
                <a:gd name="T5" fmla="*/ 104 h 133"/>
                <a:gd name="T6" fmla="*/ 132 w 539"/>
                <a:gd name="T7" fmla="*/ 88 h 133"/>
                <a:gd name="T8" fmla="*/ 155 w 539"/>
                <a:gd name="T9" fmla="*/ 84 h 133"/>
                <a:gd name="T10" fmla="*/ 168 w 539"/>
                <a:gd name="T11" fmla="*/ 96 h 133"/>
                <a:gd name="T12" fmla="*/ 170 w 539"/>
                <a:gd name="T13" fmla="*/ 96 h 133"/>
                <a:gd name="T14" fmla="*/ 283 w 539"/>
                <a:gd name="T15" fmla="*/ 71 h 133"/>
                <a:gd name="T16" fmla="*/ 272 w 539"/>
                <a:gd name="T17" fmla="*/ 59 h 133"/>
                <a:gd name="T18" fmla="*/ 293 w 539"/>
                <a:gd name="T19" fmla="*/ 56 h 133"/>
                <a:gd name="T20" fmla="*/ 304 w 539"/>
                <a:gd name="T21" fmla="*/ 65 h 133"/>
                <a:gd name="T22" fmla="*/ 381 w 539"/>
                <a:gd name="T23" fmla="*/ 48 h 133"/>
                <a:gd name="T24" fmla="*/ 372 w 539"/>
                <a:gd name="T25" fmla="*/ 36 h 133"/>
                <a:gd name="T26" fmla="*/ 389 w 539"/>
                <a:gd name="T27" fmla="*/ 35 h 133"/>
                <a:gd name="T28" fmla="*/ 400 w 539"/>
                <a:gd name="T29" fmla="*/ 42 h 133"/>
                <a:gd name="T30" fmla="*/ 456 w 539"/>
                <a:gd name="T31" fmla="*/ 31 h 133"/>
                <a:gd name="T32" fmla="*/ 446 w 539"/>
                <a:gd name="T33" fmla="*/ 19 h 133"/>
                <a:gd name="T34" fmla="*/ 464 w 539"/>
                <a:gd name="T35" fmla="*/ 17 h 133"/>
                <a:gd name="T36" fmla="*/ 475 w 539"/>
                <a:gd name="T37" fmla="*/ 25 h 133"/>
                <a:gd name="T38" fmla="*/ 538 w 539"/>
                <a:gd name="T39" fmla="*/ 12 h 133"/>
                <a:gd name="T40" fmla="*/ 521 w 539"/>
                <a:gd name="T41" fmla="*/ 0 h 133"/>
                <a:gd name="T42" fmla="*/ 0 w 539"/>
                <a:gd name="T43" fmla="*/ 11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9" h="133">
                  <a:moveTo>
                    <a:pt x="0" y="111"/>
                  </a:moveTo>
                  <a:lnTo>
                    <a:pt x="17" y="132"/>
                  </a:lnTo>
                  <a:lnTo>
                    <a:pt x="143" y="104"/>
                  </a:lnTo>
                  <a:lnTo>
                    <a:pt x="132" y="88"/>
                  </a:lnTo>
                  <a:lnTo>
                    <a:pt x="155" y="84"/>
                  </a:lnTo>
                  <a:lnTo>
                    <a:pt x="168" y="96"/>
                  </a:lnTo>
                  <a:lnTo>
                    <a:pt x="170" y="96"/>
                  </a:lnTo>
                  <a:lnTo>
                    <a:pt x="283" y="71"/>
                  </a:lnTo>
                  <a:lnTo>
                    <a:pt x="272" y="59"/>
                  </a:lnTo>
                  <a:lnTo>
                    <a:pt x="293" y="56"/>
                  </a:lnTo>
                  <a:lnTo>
                    <a:pt x="304" y="65"/>
                  </a:lnTo>
                  <a:lnTo>
                    <a:pt x="381" y="48"/>
                  </a:lnTo>
                  <a:lnTo>
                    <a:pt x="372" y="36"/>
                  </a:lnTo>
                  <a:lnTo>
                    <a:pt x="389" y="35"/>
                  </a:lnTo>
                  <a:lnTo>
                    <a:pt x="400" y="42"/>
                  </a:lnTo>
                  <a:lnTo>
                    <a:pt x="456" y="31"/>
                  </a:lnTo>
                  <a:lnTo>
                    <a:pt x="446" y="19"/>
                  </a:lnTo>
                  <a:lnTo>
                    <a:pt x="464" y="17"/>
                  </a:lnTo>
                  <a:lnTo>
                    <a:pt x="475" y="25"/>
                  </a:lnTo>
                  <a:lnTo>
                    <a:pt x="538" y="12"/>
                  </a:lnTo>
                  <a:lnTo>
                    <a:pt x="521" y="0"/>
                  </a:lnTo>
                  <a:lnTo>
                    <a:pt x="0" y="111"/>
                  </a:lnTo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4" name="Freeform 46"/>
            <p:cNvSpPr>
              <a:spLocks/>
            </p:cNvSpPr>
            <p:nvPr/>
          </p:nvSpPr>
          <p:spPr bwMode="auto">
            <a:xfrm>
              <a:off x="1351" y="2876"/>
              <a:ext cx="539" cy="133"/>
            </a:xfrm>
            <a:custGeom>
              <a:avLst/>
              <a:gdLst>
                <a:gd name="T0" fmla="*/ 0 w 539"/>
                <a:gd name="T1" fmla="*/ 111 h 133"/>
                <a:gd name="T2" fmla="*/ 17 w 539"/>
                <a:gd name="T3" fmla="*/ 132 h 133"/>
                <a:gd name="T4" fmla="*/ 143 w 539"/>
                <a:gd name="T5" fmla="*/ 104 h 133"/>
                <a:gd name="T6" fmla="*/ 132 w 539"/>
                <a:gd name="T7" fmla="*/ 88 h 133"/>
                <a:gd name="T8" fmla="*/ 155 w 539"/>
                <a:gd name="T9" fmla="*/ 84 h 133"/>
                <a:gd name="T10" fmla="*/ 168 w 539"/>
                <a:gd name="T11" fmla="*/ 96 h 133"/>
                <a:gd name="T12" fmla="*/ 170 w 539"/>
                <a:gd name="T13" fmla="*/ 96 h 133"/>
                <a:gd name="T14" fmla="*/ 283 w 539"/>
                <a:gd name="T15" fmla="*/ 71 h 133"/>
                <a:gd name="T16" fmla="*/ 272 w 539"/>
                <a:gd name="T17" fmla="*/ 59 h 133"/>
                <a:gd name="T18" fmla="*/ 293 w 539"/>
                <a:gd name="T19" fmla="*/ 56 h 133"/>
                <a:gd name="T20" fmla="*/ 304 w 539"/>
                <a:gd name="T21" fmla="*/ 65 h 133"/>
                <a:gd name="T22" fmla="*/ 381 w 539"/>
                <a:gd name="T23" fmla="*/ 48 h 133"/>
                <a:gd name="T24" fmla="*/ 372 w 539"/>
                <a:gd name="T25" fmla="*/ 36 h 133"/>
                <a:gd name="T26" fmla="*/ 389 w 539"/>
                <a:gd name="T27" fmla="*/ 35 h 133"/>
                <a:gd name="T28" fmla="*/ 400 w 539"/>
                <a:gd name="T29" fmla="*/ 42 h 133"/>
                <a:gd name="T30" fmla="*/ 456 w 539"/>
                <a:gd name="T31" fmla="*/ 31 h 133"/>
                <a:gd name="T32" fmla="*/ 446 w 539"/>
                <a:gd name="T33" fmla="*/ 19 h 133"/>
                <a:gd name="T34" fmla="*/ 464 w 539"/>
                <a:gd name="T35" fmla="*/ 17 h 133"/>
                <a:gd name="T36" fmla="*/ 475 w 539"/>
                <a:gd name="T37" fmla="*/ 25 h 133"/>
                <a:gd name="T38" fmla="*/ 538 w 539"/>
                <a:gd name="T39" fmla="*/ 12 h 133"/>
                <a:gd name="T40" fmla="*/ 521 w 539"/>
                <a:gd name="T41" fmla="*/ 0 h 133"/>
                <a:gd name="T42" fmla="*/ 0 w 539"/>
                <a:gd name="T43" fmla="*/ 11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9" h="133">
                  <a:moveTo>
                    <a:pt x="0" y="111"/>
                  </a:moveTo>
                  <a:lnTo>
                    <a:pt x="17" y="132"/>
                  </a:lnTo>
                  <a:lnTo>
                    <a:pt x="143" y="104"/>
                  </a:lnTo>
                  <a:lnTo>
                    <a:pt x="132" y="88"/>
                  </a:lnTo>
                  <a:lnTo>
                    <a:pt x="155" y="84"/>
                  </a:lnTo>
                  <a:lnTo>
                    <a:pt x="168" y="96"/>
                  </a:lnTo>
                  <a:lnTo>
                    <a:pt x="170" y="96"/>
                  </a:lnTo>
                  <a:lnTo>
                    <a:pt x="283" y="71"/>
                  </a:lnTo>
                  <a:lnTo>
                    <a:pt x="272" y="59"/>
                  </a:lnTo>
                  <a:lnTo>
                    <a:pt x="293" y="56"/>
                  </a:lnTo>
                  <a:lnTo>
                    <a:pt x="304" y="65"/>
                  </a:lnTo>
                  <a:lnTo>
                    <a:pt x="381" y="48"/>
                  </a:lnTo>
                  <a:lnTo>
                    <a:pt x="372" y="36"/>
                  </a:lnTo>
                  <a:lnTo>
                    <a:pt x="389" y="35"/>
                  </a:lnTo>
                  <a:lnTo>
                    <a:pt x="400" y="42"/>
                  </a:lnTo>
                  <a:lnTo>
                    <a:pt x="456" y="31"/>
                  </a:lnTo>
                  <a:lnTo>
                    <a:pt x="446" y="19"/>
                  </a:lnTo>
                  <a:lnTo>
                    <a:pt x="464" y="17"/>
                  </a:lnTo>
                  <a:lnTo>
                    <a:pt x="475" y="25"/>
                  </a:lnTo>
                  <a:lnTo>
                    <a:pt x="538" y="12"/>
                  </a:lnTo>
                  <a:lnTo>
                    <a:pt x="521" y="0"/>
                  </a:lnTo>
                  <a:lnTo>
                    <a:pt x="0" y="111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5" name="Freeform 47"/>
            <p:cNvSpPr>
              <a:spLocks/>
            </p:cNvSpPr>
            <p:nvPr/>
          </p:nvSpPr>
          <p:spPr bwMode="auto">
            <a:xfrm>
              <a:off x="1395" y="2935"/>
              <a:ext cx="394" cy="160"/>
            </a:xfrm>
            <a:custGeom>
              <a:avLst/>
              <a:gdLst>
                <a:gd name="T0" fmla="*/ 0 w 394"/>
                <a:gd name="T1" fmla="*/ 77 h 160"/>
                <a:gd name="T2" fmla="*/ 25 w 394"/>
                <a:gd name="T3" fmla="*/ 110 h 160"/>
                <a:gd name="T4" fmla="*/ 4 w 394"/>
                <a:gd name="T5" fmla="*/ 113 h 160"/>
                <a:gd name="T6" fmla="*/ 32 w 394"/>
                <a:gd name="T7" fmla="*/ 152 h 160"/>
                <a:gd name="T8" fmla="*/ 65 w 394"/>
                <a:gd name="T9" fmla="*/ 144 h 160"/>
                <a:gd name="T10" fmla="*/ 78 w 394"/>
                <a:gd name="T11" fmla="*/ 159 h 160"/>
                <a:gd name="T12" fmla="*/ 356 w 394"/>
                <a:gd name="T13" fmla="*/ 85 h 160"/>
                <a:gd name="T14" fmla="*/ 337 w 394"/>
                <a:gd name="T15" fmla="*/ 69 h 160"/>
                <a:gd name="T16" fmla="*/ 393 w 394"/>
                <a:gd name="T17" fmla="*/ 56 h 160"/>
                <a:gd name="T18" fmla="*/ 377 w 394"/>
                <a:gd name="T19" fmla="*/ 43 h 160"/>
                <a:gd name="T20" fmla="*/ 391 w 394"/>
                <a:gd name="T21" fmla="*/ 39 h 160"/>
                <a:gd name="T22" fmla="*/ 337 w 394"/>
                <a:gd name="T23" fmla="*/ 0 h 160"/>
                <a:gd name="T24" fmla="*/ 0 w 394"/>
                <a:gd name="T25" fmla="*/ 7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4" h="160">
                  <a:moveTo>
                    <a:pt x="0" y="77"/>
                  </a:moveTo>
                  <a:lnTo>
                    <a:pt x="25" y="110"/>
                  </a:lnTo>
                  <a:lnTo>
                    <a:pt x="4" y="113"/>
                  </a:lnTo>
                  <a:lnTo>
                    <a:pt x="32" y="152"/>
                  </a:lnTo>
                  <a:lnTo>
                    <a:pt x="65" y="144"/>
                  </a:lnTo>
                  <a:lnTo>
                    <a:pt x="78" y="159"/>
                  </a:lnTo>
                  <a:lnTo>
                    <a:pt x="356" y="85"/>
                  </a:lnTo>
                  <a:lnTo>
                    <a:pt x="337" y="69"/>
                  </a:lnTo>
                  <a:lnTo>
                    <a:pt x="393" y="56"/>
                  </a:lnTo>
                  <a:lnTo>
                    <a:pt x="377" y="43"/>
                  </a:lnTo>
                  <a:lnTo>
                    <a:pt x="391" y="39"/>
                  </a:lnTo>
                  <a:lnTo>
                    <a:pt x="337" y="0"/>
                  </a:lnTo>
                  <a:lnTo>
                    <a:pt x="0" y="7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6" name="Freeform 48"/>
            <p:cNvSpPr>
              <a:spLocks/>
            </p:cNvSpPr>
            <p:nvPr/>
          </p:nvSpPr>
          <p:spPr bwMode="auto">
            <a:xfrm>
              <a:off x="1395" y="2935"/>
              <a:ext cx="394" cy="160"/>
            </a:xfrm>
            <a:custGeom>
              <a:avLst/>
              <a:gdLst>
                <a:gd name="T0" fmla="*/ 0 w 394"/>
                <a:gd name="T1" fmla="*/ 77 h 160"/>
                <a:gd name="T2" fmla="*/ 25 w 394"/>
                <a:gd name="T3" fmla="*/ 110 h 160"/>
                <a:gd name="T4" fmla="*/ 4 w 394"/>
                <a:gd name="T5" fmla="*/ 113 h 160"/>
                <a:gd name="T6" fmla="*/ 32 w 394"/>
                <a:gd name="T7" fmla="*/ 152 h 160"/>
                <a:gd name="T8" fmla="*/ 65 w 394"/>
                <a:gd name="T9" fmla="*/ 144 h 160"/>
                <a:gd name="T10" fmla="*/ 78 w 394"/>
                <a:gd name="T11" fmla="*/ 159 h 160"/>
                <a:gd name="T12" fmla="*/ 356 w 394"/>
                <a:gd name="T13" fmla="*/ 85 h 160"/>
                <a:gd name="T14" fmla="*/ 337 w 394"/>
                <a:gd name="T15" fmla="*/ 69 h 160"/>
                <a:gd name="T16" fmla="*/ 393 w 394"/>
                <a:gd name="T17" fmla="*/ 56 h 160"/>
                <a:gd name="T18" fmla="*/ 377 w 394"/>
                <a:gd name="T19" fmla="*/ 43 h 160"/>
                <a:gd name="T20" fmla="*/ 391 w 394"/>
                <a:gd name="T21" fmla="*/ 39 h 160"/>
                <a:gd name="T22" fmla="*/ 337 w 394"/>
                <a:gd name="T23" fmla="*/ 0 h 160"/>
                <a:gd name="T24" fmla="*/ 0 w 394"/>
                <a:gd name="T25" fmla="*/ 7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4" h="160">
                  <a:moveTo>
                    <a:pt x="0" y="77"/>
                  </a:moveTo>
                  <a:lnTo>
                    <a:pt x="25" y="110"/>
                  </a:lnTo>
                  <a:lnTo>
                    <a:pt x="4" y="113"/>
                  </a:lnTo>
                  <a:lnTo>
                    <a:pt x="32" y="152"/>
                  </a:lnTo>
                  <a:lnTo>
                    <a:pt x="65" y="144"/>
                  </a:lnTo>
                  <a:lnTo>
                    <a:pt x="78" y="159"/>
                  </a:lnTo>
                  <a:lnTo>
                    <a:pt x="356" y="85"/>
                  </a:lnTo>
                  <a:lnTo>
                    <a:pt x="337" y="69"/>
                  </a:lnTo>
                  <a:lnTo>
                    <a:pt x="393" y="56"/>
                  </a:lnTo>
                  <a:lnTo>
                    <a:pt x="377" y="43"/>
                  </a:lnTo>
                  <a:lnTo>
                    <a:pt x="391" y="39"/>
                  </a:lnTo>
                  <a:lnTo>
                    <a:pt x="337" y="0"/>
                  </a:lnTo>
                  <a:lnTo>
                    <a:pt x="0" y="77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7" name="Freeform 49"/>
            <p:cNvSpPr>
              <a:spLocks/>
            </p:cNvSpPr>
            <p:nvPr/>
          </p:nvSpPr>
          <p:spPr bwMode="auto">
            <a:xfrm>
              <a:off x="1834" y="2895"/>
              <a:ext cx="154" cy="76"/>
            </a:xfrm>
            <a:custGeom>
              <a:avLst/>
              <a:gdLst>
                <a:gd name="T0" fmla="*/ 0 w 154"/>
                <a:gd name="T1" fmla="*/ 16 h 76"/>
                <a:gd name="T2" fmla="*/ 63 w 154"/>
                <a:gd name="T3" fmla="*/ 0 h 76"/>
                <a:gd name="T4" fmla="*/ 153 w 154"/>
                <a:gd name="T5" fmla="*/ 56 h 76"/>
                <a:gd name="T6" fmla="*/ 86 w 154"/>
                <a:gd name="T7" fmla="*/ 75 h 76"/>
                <a:gd name="T8" fmla="*/ 0 w 154"/>
                <a:gd name="T9" fmla="*/ 1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6">
                  <a:moveTo>
                    <a:pt x="0" y="16"/>
                  </a:moveTo>
                  <a:lnTo>
                    <a:pt x="63" y="0"/>
                  </a:lnTo>
                  <a:lnTo>
                    <a:pt x="153" y="56"/>
                  </a:lnTo>
                  <a:lnTo>
                    <a:pt x="86" y="75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8" name="Freeform 50"/>
            <p:cNvSpPr>
              <a:spLocks/>
            </p:cNvSpPr>
            <p:nvPr/>
          </p:nvSpPr>
          <p:spPr bwMode="auto">
            <a:xfrm>
              <a:off x="1834" y="2895"/>
              <a:ext cx="154" cy="76"/>
            </a:xfrm>
            <a:custGeom>
              <a:avLst/>
              <a:gdLst>
                <a:gd name="T0" fmla="*/ 0 w 154"/>
                <a:gd name="T1" fmla="*/ 16 h 76"/>
                <a:gd name="T2" fmla="*/ 63 w 154"/>
                <a:gd name="T3" fmla="*/ 0 h 76"/>
                <a:gd name="T4" fmla="*/ 153 w 154"/>
                <a:gd name="T5" fmla="*/ 56 h 76"/>
                <a:gd name="T6" fmla="*/ 86 w 154"/>
                <a:gd name="T7" fmla="*/ 75 h 76"/>
                <a:gd name="T8" fmla="*/ 0 w 154"/>
                <a:gd name="T9" fmla="*/ 1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6">
                  <a:moveTo>
                    <a:pt x="0" y="16"/>
                  </a:moveTo>
                  <a:lnTo>
                    <a:pt x="63" y="0"/>
                  </a:lnTo>
                  <a:lnTo>
                    <a:pt x="153" y="56"/>
                  </a:lnTo>
                  <a:lnTo>
                    <a:pt x="86" y="75"/>
                  </a:lnTo>
                  <a:lnTo>
                    <a:pt x="0" y="16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59" name="Freeform 51"/>
            <p:cNvSpPr>
              <a:spLocks/>
            </p:cNvSpPr>
            <p:nvPr/>
          </p:nvSpPr>
          <p:spPr bwMode="auto">
            <a:xfrm>
              <a:off x="1757" y="2914"/>
              <a:ext cx="130" cy="67"/>
            </a:xfrm>
            <a:custGeom>
              <a:avLst/>
              <a:gdLst>
                <a:gd name="T0" fmla="*/ 0 w 130"/>
                <a:gd name="T1" fmla="*/ 16 h 67"/>
                <a:gd name="T2" fmla="*/ 63 w 130"/>
                <a:gd name="T3" fmla="*/ 0 h 67"/>
                <a:gd name="T4" fmla="*/ 92 w 130"/>
                <a:gd name="T5" fmla="*/ 23 h 67"/>
                <a:gd name="T6" fmla="*/ 77 w 130"/>
                <a:gd name="T7" fmla="*/ 27 h 67"/>
                <a:gd name="T8" fmla="*/ 94 w 130"/>
                <a:gd name="T9" fmla="*/ 37 h 67"/>
                <a:gd name="T10" fmla="*/ 108 w 130"/>
                <a:gd name="T11" fmla="*/ 33 h 67"/>
                <a:gd name="T12" fmla="*/ 129 w 130"/>
                <a:gd name="T13" fmla="*/ 48 h 67"/>
                <a:gd name="T14" fmla="*/ 69 w 130"/>
                <a:gd name="T15" fmla="*/ 66 h 67"/>
                <a:gd name="T16" fmla="*/ 52 w 130"/>
                <a:gd name="T17" fmla="*/ 50 h 67"/>
                <a:gd name="T18" fmla="*/ 69 w 130"/>
                <a:gd name="T19" fmla="*/ 44 h 67"/>
                <a:gd name="T20" fmla="*/ 52 w 130"/>
                <a:gd name="T21" fmla="*/ 33 h 67"/>
                <a:gd name="T22" fmla="*/ 37 w 130"/>
                <a:gd name="T23" fmla="*/ 37 h 67"/>
                <a:gd name="T24" fmla="*/ 0 w 130"/>
                <a:gd name="T25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67">
                  <a:moveTo>
                    <a:pt x="0" y="16"/>
                  </a:moveTo>
                  <a:lnTo>
                    <a:pt x="63" y="0"/>
                  </a:lnTo>
                  <a:lnTo>
                    <a:pt x="92" y="23"/>
                  </a:lnTo>
                  <a:lnTo>
                    <a:pt x="77" y="27"/>
                  </a:lnTo>
                  <a:lnTo>
                    <a:pt x="94" y="37"/>
                  </a:lnTo>
                  <a:lnTo>
                    <a:pt x="108" y="33"/>
                  </a:lnTo>
                  <a:lnTo>
                    <a:pt x="129" y="48"/>
                  </a:lnTo>
                  <a:lnTo>
                    <a:pt x="69" y="66"/>
                  </a:lnTo>
                  <a:lnTo>
                    <a:pt x="52" y="50"/>
                  </a:lnTo>
                  <a:lnTo>
                    <a:pt x="69" y="44"/>
                  </a:lnTo>
                  <a:lnTo>
                    <a:pt x="52" y="33"/>
                  </a:lnTo>
                  <a:lnTo>
                    <a:pt x="37" y="37"/>
                  </a:lnTo>
                  <a:lnTo>
                    <a:pt x="0" y="16"/>
                  </a:lnTo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60" name="Freeform 52"/>
            <p:cNvSpPr>
              <a:spLocks/>
            </p:cNvSpPr>
            <p:nvPr/>
          </p:nvSpPr>
          <p:spPr bwMode="auto">
            <a:xfrm>
              <a:off x="1757" y="2914"/>
              <a:ext cx="130" cy="67"/>
            </a:xfrm>
            <a:custGeom>
              <a:avLst/>
              <a:gdLst>
                <a:gd name="T0" fmla="*/ 0 w 130"/>
                <a:gd name="T1" fmla="*/ 16 h 67"/>
                <a:gd name="T2" fmla="*/ 63 w 130"/>
                <a:gd name="T3" fmla="*/ 0 h 67"/>
                <a:gd name="T4" fmla="*/ 92 w 130"/>
                <a:gd name="T5" fmla="*/ 23 h 67"/>
                <a:gd name="T6" fmla="*/ 77 w 130"/>
                <a:gd name="T7" fmla="*/ 27 h 67"/>
                <a:gd name="T8" fmla="*/ 94 w 130"/>
                <a:gd name="T9" fmla="*/ 37 h 67"/>
                <a:gd name="T10" fmla="*/ 108 w 130"/>
                <a:gd name="T11" fmla="*/ 33 h 67"/>
                <a:gd name="T12" fmla="*/ 129 w 130"/>
                <a:gd name="T13" fmla="*/ 48 h 67"/>
                <a:gd name="T14" fmla="*/ 69 w 130"/>
                <a:gd name="T15" fmla="*/ 66 h 67"/>
                <a:gd name="T16" fmla="*/ 52 w 130"/>
                <a:gd name="T17" fmla="*/ 50 h 67"/>
                <a:gd name="T18" fmla="*/ 69 w 130"/>
                <a:gd name="T19" fmla="*/ 44 h 67"/>
                <a:gd name="T20" fmla="*/ 52 w 130"/>
                <a:gd name="T21" fmla="*/ 33 h 67"/>
                <a:gd name="T22" fmla="*/ 37 w 130"/>
                <a:gd name="T23" fmla="*/ 37 h 67"/>
                <a:gd name="T24" fmla="*/ 0 w 130"/>
                <a:gd name="T25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67">
                  <a:moveTo>
                    <a:pt x="0" y="16"/>
                  </a:moveTo>
                  <a:lnTo>
                    <a:pt x="63" y="0"/>
                  </a:lnTo>
                  <a:lnTo>
                    <a:pt x="92" y="23"/>
                  </a:lnTo>
                  <a:lnTo>
                    <a:pt x="77" y="27"/>
                  </a:lnTo>
                  <a:lnTo>
                    <a:pt x="94" y="37"/>
                  </a:lnTo>
                  <a:lnTo>
                    <a:pt x="108" y="33"/>
                  </a:lnTo>
                  <a:lnTo>
                    <a:pt x="129" y="48"/>
                  </a:lnTo>
                  <a:lnTo>
                    <a:pt x="69" y="66"/>
                  </a:lnTo>
                  <a:lnTo>
                    <a:pt x="52" y="50"/>
                  </a:lnTo>
                  <a:lnTo>
                    <a:pt x="69" y="44"/>
                  </a:lnTo>
                  <a:lnTo>
                    <a:pt x="52" y="33"/>
                  </a:lnTo>
                  <a:lnTo>
                    <a:pt x="37" y="37"/>
                  </a:lnTo>
                  <a:lnTo>
                    <a:pt x="0" y="16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</p:grpSp>
      <p:grpSp>
        <p:nvGrpSpPr>
          <p:cNvPr id="43024" name="Group 59"/>
          <p:cNvGrpSpPr>
            <a:grpSpLocks/>
          </p:cNvGrpSpPr>
          <p:nvPr/>
        </p:nvGrpSpPr>
        <p:grpSpPr bwMode="auto">
          <a:xfrm>
            <a:off x="6551613" y="4114800"/>
            <a:ext cx="765175" cy="1049338"/>
            <a:chOff x="4127" y="2592"/>
            <a:chExt cx="482" cy="661"/>
          </a:xfrm>
        </p:grpSpPr>
        <p:sp>
          <p:nvSpPr>
            <p:cNvPr id="43062" name="Freeform 54"/>
            <p:cNvSpPr>
              <a:spLocks/>
            </p:cNvSpPr>
            <p:nvPr/>
          </p:nvSpPr>
          <p:spPr bwMode="auto">
            <a:xfrm>
              <a:off x="4127" y="2592"/>
              <a:ext cx="482" cy="634"/>
            </a:xfrm>
            <a:custGeom>
              <a:avLst/>
              <a:gdLst>
                <a:gd name="T0" fmla="*/ 0 w 482"/>
                <a:gd name="T1" fmla="*/ 633 h 634"/>
                <a:gd name="T2" fmla="*/ 481 w 482"/>
                <a:gd name="T3" fmla="*/ 633 h 634"/>
                <a:gd name="T4" fmla="*/ 481 w 482"/>
                <a:gd name="T5" fmla="*/ 0 h 634"/>
                <a:gd name="T6" fmla="*/ 0 w 482"/>
                <a:gd name="T7" fmla="*/ 0 h 634"/>
                <a:gd name="T8" fmla="*/ 0 w 482"/>
                <a:gd name="T9" fmla="*/ 633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634">
                  <a:moveTo>
                    <a:pt x="0" y="633"/>
                  </a:moveTo>
                  <a:lnTo>
                    <a:pt x="481" y="633"/>
                  </a:lnTo>
                  <a:lnTo>
                    <a:pt x="481" y="0"/>
                  </a:lnTo>
                  <a:lnTo>
                    <a:pt x="0" y="0"/>
                  </a:lnTo>
                  <a:lnTo>
                    <a:pt x="0" y="633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63" name="Freeform 55"/>
            <p:cNvSpPr>
              <a:spLocks/>
            </p:cNvSpPr>
            <p:nvPr/>
          </p:nvSpPr>
          <p:spPr bwMode="auto">
            <a:xfrm>
              <a:off x="4127" y="2607"/>
              <a:ext cx="482" cy="69"/>
            </a:xfrm>
            <a:custGeom>
              <a:avLst/>
              <a:gdLst>
                <a:gd name="T0" fmla="*/ 0 w 482"/>
                <a:gd name="T1" fmla="*/ 68 h 69"/>
                <a:gd name="T2" fmla="*/ 481 w 482"/>
                <a:gd name="T3" fmla="*/ 68 h 69"/>
                <a:gd name="T4" fmla="*/ 481 w 482"/>
                <a:gd name="T5" fmla="*/ 0 h 69"/>
                <a:gd name="T6" fmla="*/ 0 w 482"/>
                <a:gd name="T7" fmla="*/ 0 h 69"/>
                <a:gd name="T8" fmla="*/ 0 w 482"/>
                <a:gd name="T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69">
                  <a:moveTo>
                    <a:pt x="0" y="68"/>
                  </a:moveTo>
                  <a:lnTo>
                    <a:pt x="481" y="68"/>
                  </a:lnTo>
                  <a:lnTo>
                    <a:pt x="481" y="0"/>
                  </a:lnTo>
                  <a:lnTo>
                    <a:pt x="0" y="0"/>
                  </a:lnTo>
                  <a:lnTo>
                    <a:pt x="0" y="68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64" name="Line 56"/>
            <p:cNvSpPr>
              <a:spLocks noChangeShapeType="1"/>
            </p:cNvSpPr>
            <p:nvPr/>
          </p:nvSpPr>
          <p:spPr bwMode="auto">
            <a:xfrm>
              <a:off x="4127" y="2620"/>
              <a:ext cx="4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65" name="Line 57"/>
            <p:cNvSpPr>
              <a:spLocks noChangeShapeType="1"/>
            </p:cNvSpPr>
            <p:nvPr/>
          </p:nvSpPr>
          <p:spPr bwMode="auto">
            <a:xfrm>
              <a:off x="4575" y="2620"/>
              <a:ext cx="0" cy="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43066" name="Freeform 58"/>
            <p:cNvSpPr>
              <a:spLocks/>
            </p:cNvSpPr>
            <p:nvPr/>
          </p:nvSpPr>
          <p:spPr bwMode="auto">
            <a:xfrm>
              <a:off x="4127" y="2620"/>
              <a:ext cx="482" cy="633"/>
            </a:xfrm>
            <a:custGeom>
              <a:avLst/>
              <a:gdLst>
                <a:gd name="T0" fmla="*/ 238 w 482"/>
                <a:gd name="T1" fmla="*/ 40 h 633"/>
                <a:gd name="T2" fmla="*/ 0 w 482"/>
                <a:gd name="T3" fmla="*/ 0 h 633"/>
                <a:gd name="T4" fmla="*/ 32 w 482"/>
                <a:gd name="T5" fmla="*/ 307 h 633"/>
                <a:gd name="T6" fmla="*/ 448 w 482"/>
                <a:gd name="T7" fmla="*/ 293 h 633"/>
                <a:gd name="T8" fmla="*/ 32 w 482"/>
                <a:gd name="T9" fmla="*/ 307 h 633"/>
                <a:gd name="T10" fmla="*/ 448 w 482"/>
                <a:gd name="T11" fmla="*/ 287 h 633"/>
                <a:gd name="T12" fmla="*/ 32 w 482"/>
                <a:gd name="T13" fmla="*/ 272 h 633"/>
                <a:gd name="T14" fmla="*/ 32 w 482"/>
                <a:gd name="T15" fmla="*/ 329 h 633"/>
                <a:gd name="T16" fmla="*/ 448 w 482"/>
                <a:gd name="T17" fmla="*/ 316 h 633"/>
                <a:gd name="T18" fmla="*/ 32 w 482"/>
                <a:gd name="T19" fmla="*/ 329 h 633"/>
                <a:gd name="T20" fmla="*/ 448 w 482"/>
                <a:gd name="T21" fmla="*/ 350 h 633"/>
                <a:gd name="T22" fmla="*/ 32 w 482"/>
                <a:gd name="T23" fmla="*/ 335 h 633"/>
                <a:gd name="T24" fmla="*/ 32 w 482"/>
                <a:gd name="T25" fmla="*/ 369 h 633"/>
                <a:gd name="T26" fmla="*/ 448 w 482"/>
                <a:gd name="T27" fmla="*/ 356 h 633"/>
                <a:gd name="T28" fmla="*/ 32 w 482"/>
                <a:gd name="T29" fmla="*/ 369 h 633"/>
                <a:gd name="T30" fmla="*/ 448 w 482"/>
                <a:gd name="T31" fmla="*/ 412 h 633"/>
                <a:gd name="T32" fmla="*/ 32 w 482"/>
                <a:gd name="T33" fmla="*/ 397 h 633"/>
                <a:gd name="T34" fmla="*/ 32 w 482"/>
                <a:gd name="T35" fmla="*/ 390 h 633"/>
                <a:gd name="T36" fmla="*/ 448 w 482"/>
                <a:gd name="T37" fmla="*/ 375 h 633"/>
                <a:gd name="T38" fmla="*/ 32 w 482"/>
                <a:gd name="T39" fmla="*/ 390 h 633"/>
                <a:gd name="T40" fmla="*/ 448 w 482"/>
                <a:gd name="T41" fmla="*/ 431 h 633"/>
                <a:gd name="T42" fmla="*/ 32 w 482"/>
                <a:gd name="T43" fmla="*/ 421 h 633"/>
                <a:gd name="T44" fmla="*/ 32 w 482"/>
                <a:gd name="T45" fmla="*/ 452 h 633"/>
                <a:gd name="T46" fmla="*/ 448 w 482"/>
                <a:gd name="T47" fmla="*/ 440 h 633"/>
                <a:gd name="T48" fmla="*/ 32 w 482"/>
                <a:gd name="T49" fmla="*/ 452 h 633"/>
                <a:gd name="T50" fmla="*/ 448 w 482"/>
                <a:gd name="T51" fmla="*/ 495 h 633"/>
                <a:gd name="T52" fmla="*/ 32 w 482"/>
                <a:gd name="T53" fmla="*/ 480 h 633"/>
                <a:gd name="T54" fmla="*/ 32 w 482"/>
                <a:gd name="T55" fmla="*/ 471 h 633"/>
                <a:gd name="T56" fmla="*/ 448 w 482"/>
                <a:gd name="T57" fmla="*/ 461 h 633"/>
                <a:gd name="T58" fmla="*/ 32 w 482"/>
                <a:gd name="T59" fmla="*/ 471 h 633"/>
                <a:gd name="T60" fmla="*/ 448 w 482"/>
                <a:gd name="T61" fmla="*/ 514 h 633"/>
                <a:gd name="T62" fmla="*/ 32 w 482"/>
                <a:gd name="T63" fmla="*/ 502 h 633"/>
                <a:gd name="T64" fmla="*/ 32 w 482"/>
                <a:gd name="T65" fmla="*/ 534 h 633"/>
                <a:gd name="T66" fmla="*/ 448 w 482"/>
                <a:gd name="T67" fmla="*/ 523 h 633"/>
                <a:gd name="T68" fmla="*/ 32 w 482"/>
                <a:gd name="T69" fmla="*/ 534 h 633"/>
                <a:gd name="T70" fmla="*/ 448 w 482"/>
                <a:gd name="T71" fmla="*/ 574 h 633"/>
                <a:gd name="T72" fmla="*/ 32 w 482"/>
                <a:gd name="T73" fmla="*/ 563 h 633"/>
                <a:gd name="T74" fmla="*/ 32 w 482"/>
                <a:gd name="T75" fmla="*/ 554 h 633"/>
                <a:gd name="T76" fmla="*/ 448 w 482"/>
                <a:gd name="T77" fmla="*/ 542 h 633"/>
                <a:gd name="T78" fmla="*/ 32 w 482"/>
                <a:gd name="T79" fmla="*/ 554 h 633"/>
                <a:gd name="T80" fmla="*/ 481 w 482"/>
                <a:gd name="T81" fmla="*/ 632 h 633"/>
                <a:gd name="T82" fmla="*/ 0 w 482"/>
                <a:gd name="T83" fmla="*/ 605 h 633"/>
                <a:gd name="T84" fmla="*/ 0 w 482"/>
                <a:gd name="T85" fmla="*/ 4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2" h="633">
                  <a:moveTo>
                    <a:pt x="0" y="40"/>
                  </a:moveTo>
                  <a:lnTo>
                    <a:pt x="238" y="40"/>
                  </a:lnTo>
                  <a:lnTo>
                    <a:pt x="238" y="0"/>
                  </a:lnTo>
                  <a:lnTo>
                    <a:pt x="0" y="0"/>
                  </a:lnTo>
                  <a:lnTo>
                    <a:pt x="0" y="40"/>
                  </a:lnTo>
                  <a:lnTo>
                    <a:pt x="32" y="307"/>
                  </a:lnTo>
                  <a:lnTo>
                    <a:pt x="448" y="307"/>
                  </a:lnTo>
                  <a:lnTo>
                    <a:pt x="448" y="293"/>
                  </a:lnTo>
                  <a:lnTo>
                    <a:pt x="32" y="293"/>
                  </a:lnTo>
                  <a:lnTo>
                    <a:pt x="32" y="307"/>
                  </a:lnTo>
                  <a:lnTo>
                    <a:pt x="32" y="287"/>
                  </a:lnTo>
                  <a:lnTo>
                    <a:pt x="448" y="287"/>
                  </a:lnTo>
                  <a:lnTo>
                    <a:pt x="448" y="272"/>
                  </a:lnTo>
                  <a:lnTo>
                    <a:pt x="32" y="272"/>
                  </a:lnTo>
                  <a:lnTo>
                    <a:pt x="32" y="287"/>
                  </a:lnTo>
                  <a:lnTo>
                    <a:pt x="32" y="329"/>
                  </a:lnTo>
                  <a:lnTo>
                    <a:pt x="448" y="329"/>
                  </a:lnTo>
                  <a:lnTo>
                    <a:pt x="448" y="316"/>
                  </a:lnTo>
                  <a:lnTo>
                    <a:pt x="32" y="316"/>
                  </a:lnTo>
                  <a:lnTo>
                    <a:pt x="32" y="329"/>
                  </a:lnTo>
                  <a:lnTo>
                    <a:pt x="32" y="350"/>
                  </a:lnTo>
                  <a:lnTo>
                    <a:pt x="448" y="350"/>
                  </a:lnTo>
                  <a:lnTo>
                    <a:pt x="448" y="335"/>
                  </a:lnTo>
                  <a:lnTo>
                    <a:pt x="32" y="335"/>
                  </a:lnTo>
                  <a:lnTo>
                    <a:pt x="32" y="350"/>
                  </a:lnTo>
                  <a:lnTo>
                    <a:pt x="32" y="369"/>
                  </a:lnTo>
                  <a:lnTo>
                    <a:pt x="448" y="369"/>
                  </a:lnTo>
                  <a:lnTo>
                    <a:pt x="448" y="356"/>
                  </a:lnTo>
                  <a:lnTo>
                    <a:pt x="32" y="356"/>
                  </a:lnTo>
                  <a:lnTo>
                    <a:pt x="32" y="369"/>
                  </a:lnTo>
                  <a:lnTo>
                    <a:pt x="32" y="412"/>
                  </a:lnTo>
                  <a:lnTo>
                    <a:pt x="448" y="412"/>
                  </a:lnTo>
                  <a:lnTo>
                    <a:pt x="448" y="397"/>
                  </a:lnTo>
                  <a:lnTo>
                    <a:pt x="32" y="397"/>
                  </a:lnTo>
                  <a:lnTo>
                    <a:pt x="32" y="412"/>
                  </a:lnTo>
                  <a:lnTo>
                    <a:pt x="32" y="390"/>
                  </a:lnTo>
                  <a:lnTo>
                    <a:pt x="448" y="390"/>
                  </a:lnTo>
                  <a:lnTo>
                    <a:pt x="448" y="375"/>
                  </a:lnTo>
                  <a:lnTo>
                    <a:pt x="32" y="375"/>
                  </a:lnTo>
                  <a:lnTo>
                    <a:pt x="32" y="390"/>
                  </a:lnTo>
                  <a:lnTo>
                    <a:pt x="32" y="431"/>
                  </a:lnTo>
                  <a:lnTo>
                    <a:pt x="448" y="431"/>
                  </a:lnTo>
                  <a:lnTo>
                    <a:pt x="448" y="421"/>
                  </a:lnTo>
                  <a:lnTo>
                    <a:pt x="32" y="421"/>
                  </a:lnTo>
                  <a:lnTo>
                    <a:pt x="32" y="431"/>
                  </a:lnTo>
                  <a:lnTo>
                    <a:pt x="32" y="452"/>
                  </a:lnTo>
                  <a:lnTo>
                    <a:pt x="448" y="452"/>
                  </a:lnTo>
                  <a:lnTo>
                    <a:pt x="448" y="440"/>
                  </a:lnTo>
                  <a:lnTo>
                    <a:pt x="32" y="440"/>
                  </a:lnTo>
                  <a:lnTo>
                    <a:pt x="32" y="452"/>
                  </a:lnTo>
                  <a:lnTo>
                    <a:pt x="32" y="495"/>
                  </a:lnTo>
                  <a:lnTo>
                    <a:pt x="448" y="495"/>
                  </a:lnTo>
                  <a:lnTo>
                    <a:pt x="448" y="480"/>
                  </a:lnTo>
                  <a:lnTo>
                    <a:pt x="32" y="480"/>
                  </a:lnTo>
                  <a:lnTo>
                    <a:pt x="32" y="495"/>
                  </a:lnTo>
                  <a:lnTo>
                    <a:pt x="32" y="471"/>
                  </a:lnTo>
                  <a:lnTo>
                    <a:pt x="448" y="471"/>
                  </a:lnTo>
                  <a:lnTo>
                    <a:pt x="448" y="461"/>
                  </a:lnTo>
                  <a:lnTo>
                    <a:pt x="32" y="461"/>
                  </a:lnTo>
                  <a:lnTo>
                    <a:pt x="32" y="471"/>
                  </a:lnTo>
                  <a:lnTo>
                    <a:pt x="32" y="514"/>
                  </a:lnTo>
                  <a:lnTo>
                    <a:pt x="448" y="514"/>
                  </a:lnTo>
                  <a:lnTo>
                    <a:pt x="448" y="502"/>
                  </a:lnTo>
                  <a:lnTo>
                    <a:pt x="32" y="502"/>
                  </a:lnTo>
                  <a:lnTo>
                    <a:pt x="32" y="514"/>
                  </a:lnTo>
                  <a:lnTo>
                    <a:pt x="32" y="534"/>
                  </a:lnTo>
                  <a:lnTo>
                    <a:pt x="448" y="534"/>
                  </a:lnTo>
                  <a:lnTo>
                    <a:pt x="448" y="523"/>
                  </a:lnTo>
                  <a:lnTo>
                    <a:pt x="32" y="523"/>
                  </a:lnTo>
                  <a:lnTo>
                    <a:pt x="32" y="534"/>
                  </a:lnTo>
                  <a:lnTo>
                    <a:pt x="32" y="574"/>
                  </a:lnTo>
                  <a:lnTo>
                    <a:pt x="448" y="574"/>
                  </a:lnTo>
                  <a:lnTo>
                    <a:pt x="448" y="563"/>
                  </a:lnTo>
                  <a:lnTo>
                    <a:pt x="32" y="563"/>
                  </a:lnTo>
                  <a:lnTo>
                    <a:pt x="32" y="574"/>
                  </a:lnTo>
                  <a:lnTo>
                    <a:pt x="32" y="554"/>
                  </a:lnTo>
                  <a:lnTo>
                    <a:pt x="448" y="554"/>
                  </a:lnTo>
                  <a:lnTo>
                    <a:pt x="448" y="542"/>
                  </a:lnTo>
                  <a:lnTo>
                    <a:pt x="32" y="542"/>
                  </a:lnTo>
                  <a:lnTo>
                    <a:pt x="32" y="554"/>
                  </a:lnTo>
                  <a:lnTo>
                    <a:pt x="0" y="632"/>
                  </a:lnTo>
                  <a:lnTo>
                    <a:pt x="481" y="632"/>
                  </a:lnTo>
                  <a:lnTo>
                    <a:pt x="481" y="605"/>
                  </a:lnTo>
                  <a:lnTo>
                    <a:pt x="0" y="605"/>
                  </a:lnTo>
                  <a:lnTo>
                    <a:pt x="0" y="632"/>
                  </a:lnTo>
                  <a:lnTo>
                    <a:pt x="0" y="40"/>
                  </a:lnTo>
                </a:path>
              </a:pathLst>
            </a:custGeom>
            <a:solidFill>
              <a:srgbClr val="CC99FF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</p:grpSp>
      <p:sp>
        <p:nvSpPr>
          <p:cNvPr id="43068" name="Line 60"/>
          <p:cNvSpPr>
            <a:spLocks noChangeShapeType="1"/>
          </p:cNvSpPr>
          <p:nvPr/>
        </p:nvSpPr>
        <p:spPr bwMode="auto">
          <a:xfrm flipH="1" flipV="1">
            <a:off x="2590800" y="5105400"/>
            <a:ext cx="1330325" cy="10207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3069" name="Line 61"/>
          <p:cNvSpPr>
            <a:spLocks noChangeShapeType="1"/>
          </p:cNvSpPr>
          <p:nvPr/>
        </p:nvSpPr>
        <p:spPr bwMode="auto">
          <a:xfrm flipV="1">
            <a:off x="2659063" y="2628900"/>
            <a:ext cx="1330325" cy="1125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3070" name="Line 62"/>
          <p:cNvSpPr>
            <a:spLocks noChangeShapeType="1"/>
          </p:cNvSpPr>
          <p:nvPr/>
        </p:nvSpPr>
        <p:spPr bwMode="auto">
          <a:xfrm flipH="1">
            <a:off x="2716213" y="2811463"/>
            <a:ext cx="1336675" cy="1125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3071" name="Line 63"/>
          <p:cNvSpPr>
            <a:spLocks noChangeShapeType="1"/>
          </p:cNvSpPr>
          <p:nvPr/>
        </p:nvSpPr>
        <p:spPr bwMode="auto">
          <a:xfrm>
            <a:off x="2859088" y="4967288"/>
            <a:ext cx="1038225" cy="8175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3072" name="Freeform 64"/>
          <p:cNvSpPr>
            <a:spLocks/>
          </p:cNvSpPr>
          <p:nvPr/>
        </p:nvSpPr>
        <p:spPr bwMode="auto">
          <a:xfrm>
            <a:off x="4603750" y="4618038"/>
            <a:ext cx="352425" cy="627063"/>
          </a:xfrm>
          <a:custGeom>
            <a:avLst/>
            <a:gdLst>
              <a:gd name="T0" fmla="*/ 0 w 222"/>
              <a:gd name="T1" fmla="*/ 394 h 395"/>
              <a:gd name="T2" fmla="*/ 209 w 222"/>
              <a:gd name="T3" fmla="*/ 164 h 395"/>
              <a:gd name="T4" fmla="*/ 86 w 222"/>
              <a:gd name="T5" fmla="*/ 178 h 395"/>
              <a:gd name="T6" fmla="*/ 221 w 222"/>
              <a:gd name="T7" fmla="*/ 0 h 395"/>
              <a:gd name="T8" fmla="*/ 6 w 222"/>
              <a:gd name="T9" fmla="*/ 226 h 395"/>
              <a:gd name="T10" fmla="*/ 134 w 222"/>
              <a:gd name="T11" fmla="*/ 212 h 395"/>
              <a:gd name="T12" fmla="*/ 0 w 222"/>
              <a:gd name="T13" fmla="*/ 394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2" h="395">
                <a:moveTo>
                  <a:pt x="0" y="394"/>
                </a:moveTo>
                <a:lnTo>
                  <a:pt x="209" y="164"/>
                </a:lnTo>
                <a:lnTo>
                  <a:pt x="86" y="178"/>
                </a:lnTo>
                <a:lnTo>
                  <a:pt x="221" y="0"/>
                </a:lnTo>
                <a:lnTo>
                  <a:pt x="6" y="226"/>
                </a:lnTo>
                <a:lnTo>
                  <a:pt x="134" y="212"/>
                </a:lnTo>
                <a:lnTo>
                  <a:pt x="0" y="394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3073" name="Line 65"/>
          <p:cNvSpPr>
            <a:spLocks noChangeShapeType="1"/>
          </p:cNvSpPr>
          <p:nvPr/>
        </p:nvSpPr>
        <p:spPr bwMode="auto">
          <a:xfrm flipH="1">
            <a:off x="4952998" y="4876800"/>
            <a:ext cx="1600201" cy="1143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676400"/>
            <a:ext cx="1206500" cy="1054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5105400"/>
            <a:ext cx="673100" cy="1066800"/>
          </a:xfrm>
          <a:prstGeom prst="rect">
            <a:avLst/>
          </a:prstGeom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946875" y="5997399"/>
            <a:ext cx="192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Verdana" charset="0"/>
                <a:cs typeface="+mn-cs"/>
              </a:rPr>
              <a:t>Payment Intermediary</a:t>
            </a:r>
          </a:p>
        </p:txBody>
      </p:sp>
      <p:sp>
        <p:nvSpPr>
          <p:cNvPr id="43074" name="Line 66"/>
          <p:cNvSpPr>
            <a:spLocks noChangeShapeType="1"/>
          </p:cNvSpPr>
          <p:nvPr/>
        </p:nvSpPr>
        <p:spPr bwMode="auto">
          <a:xfrm flipV="1">
            <a:off x="4876800" y="4724400"/>
            <a:ext cx="1676400" cy="12080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4038600"/>
            <a:ext cx="431800" cy="800100"/>
          </a:xfrm>
          <a:prstGeom prst="rect">
            <a:avLst/>
          </a:prstGeom>
        </p:spPr>
      </p:pic>
      <p:sp>
        <p:nvSpPr>
          <p:cNvPr id="2" name="Freeform 6"/>
          <p:cNvSpPr>
            <a:spLocks/>
          </p:cNvSpPr>
          <p:nvPr/>
        </p:nvSpPr>
        <p:spPr bwMode="auto">
          <a:xfrm>
            <a:off x="4569881" y="2522538"/>
            <a:ext cx="160337" cy="933450"/>
          </a:xfrm>
          <a:custGeom>
            <a:avLst/>
            <a:gdLst>
              <a:gd name="T0" fmla="*/ 100 w 101"/>
              <a:gd name="T1" fmla="*/ 587 h 588"/>
              <a:gd name="T2" fmla="*/ 4 w 101"/>
              <a:gd name="T3" fmla="*/ 245 h 588"/>
              <a:gd name="T4" fmla="*/ 61 w 101"/>
              <a:gd name="T5" fmla="*/ 267 h 588"/>
              <a:gd name="T6" fmla="*/ 0 w 101"/>
              <a:gd name="T7" fmla="*/ 0 h 588"/>
              <a:gd name="T8" fmla="*/ 97 w 101"/>
              <a:gd name="T9" fmla="*/ 337 h 588"/>
              <a:gd name="T10" fmla="*/ 39 w 101"/>
              <a:gd name="T11" fmla="*/ 319 h 588"/>
              <a:gd name="T12" fmla="*/ 100 w 101"/>
              <a:gd name="T13" fmla="*/ 587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1" h="588">
                <a:moveTo>
                  <a:pt x="100" y="587"/>
                </a:moveTo>
                <a:lnTo>
                  <a:pt x="4" y="245"/>
                </a:lnTo>
                <a:lnTo>
                  <a:pt x="61" y="267"/>
                </a:lnTo>
                <a:lnTo>
                  <a:pt x="0" y="0"/>
                </a:lnTo>
                <a:lnTo>
                  <a:pt x="97" y="337"/>
                </a:lnTo>
                <a:lnTo>
                  <a:pt x="39" y="319"/>
                </a:lnTo>
                <a:lnTo>
                  <a:pt x="100" y="587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Settlement Systems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3762"/>
          <a:stretch/>
        </p:blipFill>
        <p:spPr>
          <a:xfrm>
            <a:off x="1524000" y="1905000"/>
            <a:ext cx="6121400" cy="431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7133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3AD28-41B7-4044-A72D-1E6C80F062B8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Clearing and Settlement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n-cs"/>
              </a:rPr>
              <a:t>Clearing &amp; Settlement refers to the process where banks settle their accounts by exchanging money.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All bank representatives usually meet every working day in a special </a:t>
            </a:r>
            <a:r>
              <a:rPr lang="en-US" i="1" dirty="0" smtClean="0">
                <a:cs typeface="+mn-cs"/>
              </a:rPr>
              <a:t>clearing house</a:t>
            </a:r>
            <a:r>
              <a:rPr lang="en-US" dirty="0" smtClean="0">
                <a:cs typeface="+mn-cs"/>
              </a:rPr>
              <a:t> and </a:t>
            </a:r>
          </a:p>
          <a:p>
            <a:pPr lvl="1">
              <a:defRPr/>
            </a:pPr>
            <a:r>
              <a:rPr lang="en-US" dirty="0" smtClean="0"/>
              <a:t>Compare their respective credits in various financial instruments</a:t>
            </a:r>
          </a:p>
          <a:p>
            <a:pPr lvl="1">
              <a:defRPr/>
            </a:pPr>
            <a:r>
              <a:rPr lang="en-US" dirty="0" smtClean="0"/>
              <a:t>Settle the account by exchanging money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In electronic Clearing &amp; Settlement, this process is done over computer networks.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68398-E78E-4241-9D04-B870BF500168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Classification of Settlement Networks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4114800"/>
          </a:xfrm>
        </p:spPr>
        <p:txBody>
          <a:bodyPr/>
          <a:lstStyle/>
          <a:p>
            <a:pPr>
              <a:buSzPct val="94000"/>
              <a:defRPr/>
            </a:pPr>
            <a:r>
              <a:rPr lang="en-US" dirty="0" smtClean="0">
                <a:cs typeface="+mn-cs"/>
              </a:rPr>
              <a:t>Nature of the processing</a:t>
            </a:r>
          </a:p>
          <a:p>
            <a:pPr lvl="1">
              <a:buSzPct val="94000"/>
              <a:defRPr/>
            </a:pPr>
            <a:r>
              <a:rPr lang="en-US" dirty="0" smtClean="0"/>
              <a:t>large value systems</a:t>
            </a:r>
          </a:p>
          <a:p>
            <a:pPr lvl="1">
              <a:buSzPct val="94000"/>
              <a:defRPr/>
            </a:pPr>
            <a:r>
              <a:rPr lang="en-US" dirty="0" smtClean="0"/>
              <a:t>mass systems (many transactions of relatively small value)</a:t>
            </a:r>
          </a:p>
          <a:p>
            <a:pPr>
              <a:buSzPct val="94000"/>
              <a:defRPr/>
            </a:pPr>
            <a:r>
              <a:rPr lang="en-US" dirty="0" smtClean="0">
                <a:cs typeface="+mn-cs"/>
              </a:rPr>
              <a:t>Ownership and management of the network</a:t>
            </a:r>
          </a:p>
          <a:p>
            <a:pPr lvl="1">
              <a:buSzPct val="94000"/>
              <a:defRPr/>
            </a:pPr>
            <a:r>
              <a:rPr lang="en-US" dirty="0" smtClean="0"/>
              <a:t>public network owned by the central bank</a:t>
            </a:r>
          </a:p>
          <a:p>
            <a:pPr lvl="1">
              <a:buSzPct val="94000"/>
              <a:defRPr/>
            </a:pPr>
            <a:r>
              <a:rPr lang="en-US" dirty="0" smtClean="0"/>
              <a:t>private network owned by members of a group of banks</a:t>
            </a:r>
          </a:p>
          <a:p>
            <a:pPr lvl="1">
              <a:buSzPct val="94000"/>
              <a:defRPr/>
            </a:pPr>
            <a:r>
              <a:rPr lang="en-US" dirty="0" smtClean="0"/>
              <a:t>private network leased to the banks on a use basis</a:t>
            </a:r>
          </a:p>
          <a:p>
            <a:pPr>
              <a:buSzPct val="94000"/>
              <a:defRPr/>
            </a:pPr>
            <a:r>
              <a:rPr lang="en-US" dirty="0" smtClean="0">
                <a:cs typeface="+mn-cs"/>
              </a:rPr>
              <a:t>The way the settlement is done</a:t>
            </a:r>
          </a:p>
          <a:p>
            <a:pPr lvl="1">
              <a:buSzPct val="94000"/>
              <a:defRPr/>
            </a:pPr>
            <a:r>
              <a:rPr lang="en-US" dirty="0" smtClean="0"/>
              <a:t>real-time gross settlement (the same day) </a:t>
            </a:r>
          </a:p>
          <a:p>
            <a:pPr lvl="1">
              <a:buSzPct val="94000"/>
              <a:defRPr/>
            </a:pPr>
            <a:r>
              <a:rPr lang="en-US" dirty="0" smtClean="0"/>
              <a:t>netting (consolidation of various transactions to avoid paying settlement charges)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United States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Federal Reserve System 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entral bank</a:t>
            </a:r>
          </a:p>
          <a:p>
            <a:pPr lvl="1"/>
            <a:r>
              <a:rPr lang="en-GB" dirty="0" smtClean="0"/>
              <a:t>Regulator</a:t>
            </a:r>
          </a:p>
          <a:p>
            <a:pPr lvl="1"/>
            <a:r>
              <a:rPr lang="en-GB" dirty="0" smtClean="0"/>
              <a:t>Operates the </a:t>
            </a:r>
            <a:r>
              <a:rPr lang="en-GB" dirty="0" smtClean="0"/>
              <a:t>Fedwire</a:t>
            </a:r>
            <a:r>
              <a:rPr lang="en-GB" dirty="0" smtClean="0"/>
              <a:t> service for large-value settlements</a:t>
            </a:r>
          </a:p>
          <a:p>
            <a:pPr lvl="1"/>
            <a:r>
              <a:rPr lang="en-GB" dirty="0" smtClean="0"/>
              <a:t>One of two large scale automated clearing house (ACH) networks</a:t>
            </a:r>
          </a:p>
          <a:p>
            <a:r>
              <a:rPr lang="en-GB" dirty="0" smtClean="0"/>
              <a:t>Large-value Settlement Systems</a:t>
            </a:r>
          </a:p>
          <a:p>
            <a:pPr lvl="1"/>
            <a:r>
              <a:rPr lang="en-GB" dirty="0" smtClean="0"/>
              <a:t>Fedwire</a:t>
            </a:r>
            <a:endParaRPr lang="en-GB" dirty="0" smtClean="0"/>
          </a:p>
          <a:p>
            <a:pPr lvl="1"/>
            <a:r>
              <a:rPr lang="en-GB" dirty="0" smtClean="0"/>
              <a:t>CHIPS managed by the Clearing House Payments Company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2774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 (Automated Clearing House)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operators</a:t>
            </a:r>
          </a:p>
          <a:p>
            <a:pPr lvl="1"/>
            <a:r>
              <a:rPr lang="en-GB" dirty="0" smtClean="0"/>
              <a:t>Electronics Payments Network (EPN)</a:t>
            </a:r>
          </a:p>
          <a:p>
            <a:pPr lvl="1"/>
            <a:r>
              <a:rPr lang="en-GB" dirty="0" smtClean="0"/>
              <a:t>Federal Reserve System</a:t>
            </a:r>
          </a:p>
          <a:p>
            <a:r>
              <a:rPr lang="en-GB" dirty="0" smtClean="0"/>
              <a:t>Codes defined by the Electronic Payment Association</a:t>
            </a:r>
          </a:p>
          <a:p>
            <a:r>
              <a:rPr lang="en-GB" dirty="0" smtClean="0"/>
              <a:t>WEB transaction codes for web transaction</a:t>
            </a:r>
          </a:p>
          <a:p>
            <a:pPr lvl="1"/>
            <a:r>
              <a:rPr lang="en-GB" dirty="0" smtClean="0"/>
              <a:t>Online-initiated ACH credit payments</a:t>
            </a:r>
          </a:p>
          <a:p>
            <a:pPr lvl="1"/>
            <a:r>
              <a:rPr lang="en-GB" dirty="0" smtClean="0"/>
              <a:t>Person to person (P2P) payments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8944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United Kingdom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Clearing House Automated Payment System (CHAPS)</a:t>
            </a:r>
          </a:p>
          <a:p>
            <a:pPr lvl="1"/>
            <a:r>
              <a:rPr lang="en-GB" dirty="0" smtClean="0"/>
              <a:t>Euro component with the TARGET system</a:t>
            </a:r>
          </a:p>
          <a:p>
            <a:r>
              <a:rPr lang="en-GB" dirty="0" smtClean="0"/>
              <a:t>Retail payments</a:t>
            </a:r>
          </a:p>
          <a:p>
            <a:pPr lvl="1"/>
            <a:r>
              <a:rPr lang="en-GB" dirty="0" smtClean="0"/>
              <a:t>Cheque &amp; Credit Clearing Company Ltd. for paper credits and checks</a:t>
            </a:r>
          </a:p>
          <a:p>
            <a:pPr lvl="1"/>
            <a:r>
              <a:rPr lang="en-GB" dirty="0" smtClean="0"/>
              <a:t>BACS (Banker’s Automated Clearing Service)</a:t>
            </a:r>
          </a:p>
          <a:p>
            <a:pPr lvl="1"/>
            <a:r>
              <a:rPr lang="en-GB" dirty="0" smtClean="0"/>
              <a:t>Faster Payment Service clears Internet and telephone payments up to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£</a:t>
            </a:r>
            <a:r>
              <a:rPr lang="en-GB" dirty="0" smtClean="0"/>
              <a:t>10,000 in 2 hours.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6326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Large-value payments: TARGET2-Banque de France</a:t>
            </a:r>
          </a:p>
          <a:p>
            <a:r>
              <a:rPr lang="en-GB" dirty="0" smtClean="0"/>
              <a:t>PNS</a:t>
            </a:r>
          </a:p>
          <a:p>
            <a:r>
              <a:rPr lang="en-GB" dirty="0" smtClean="0"/>
              <a:t>Retail payment System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5694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Drivers for Innovations in Banking and Payments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Technical developments</a:t>
            </a:r>
          </a:p>
          <a:p>
            <a:r>
              <a:rPr lang="en-GB" dirty="0" smtClean="0"/>
              <a:t>Business needs</a:t>
            </a:r>
          </a:p>
          <a:p>
            <a:r>
              <a:rPr lang="en-GB" dirty="0" smtClean="0"/>
              <a:t>User preferences</a:t>
            </a:r>
          </a:p>
          <a:p>
            <a:r>
              <a:rPr lang="en-GB" dirty="0" smtClean="0"/>
              <a:t>Legislations and regulations</a:t>
            </a:r>
          </a:p>
          <a:p>
            <a:r>
              <a:rPr lang="en-GB" dirty="0" smtClean="0"/>
              <a:t>Standards</a:t>
            </a:r>
          </a:p>
          <a:p>
            <a:r>
              <a:rPr lang="en-GB" dirty="0" smtClean="0"/>
              <a:t>Ideology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17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Characteristics of Monetary Units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must be divisible to cover a wide range of amounts</a:t>
            </a:r>
          </a:p>
          <a:p>
            <a:r>
              <a:rPr lang="en-GB" dirty="0" smtClean="0"/>
              <a:t>It must be convertible to other means of payment</a:t>
            </a:r>
          </a:p>
          <a:p>
            <a:r>
              <a:rPr lang="en-GB" dirty="0" smtClean="0"/>
              <a:t>It must be recognized by an open community of users</a:t>
            </a:r>
          </a:p>
          <a:p>
            <a:r>
              <a:rPr lang="en-GB" dirty="0" smtClean="0"/>
              <a:t>It must be protected by the coercive power of a state</a:t>
            </a:r>
          </a:p>
          <a:p>
            <a:pPr lvl="1"/>
            <a:r>
              <a:rPr lang="en-GB" dirty="0" smtClean="0"/>
              <a:t>Bitcoin is an exception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B1029-99FC-D241-8CA5-DA76244C770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87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7D4867-74E3-6F45-A746-65264AC1C298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Classical Money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n-cs"/>
              </a:rPr>
              <a:t>Easily recognizable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Relatively stable value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Durable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Easy to transport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Easy to use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Negligible production cost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E4FAEA-ECD3-CA47-BA3C-E686F79AF064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Types of Monies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Pct val="94000"/>
              <a:defRPr/>
            </a:pPr>
            <a:r>
              <a:rPr lang="en-US" dirty="0" smtClean="0">
                <a:cs typeface="+mn-cs"/>
              </a:rPr>
              <a:t>Fiduciary money (coins and notes issued by the Central Bank)</a:t>
            </a:r>
          </a:p>
          <a:p>
            <a:pPr>
              <a:buSzPct val="94000"/>
              <a:defRPr/>
            </a:pPr>
            <a:r>
              <a:rPr lang="en-US" dirty="0" smtClean="0">
                <a:cs typeface="+mn-cs"/>
              </a:rPr>
              <a:t>Scriptural money</a:t>
            </a:r>
          </a:p>
          <a:p>
            <a:pPr lvl="1">
              <a:buSzPct val="94000"/>
              <a:defRPr/>
            </a:pPr>
            <a:r>
              <a:rPr lang="en-US" dirty="0" smtClean="0"/>
              <a:t>created by a bank</a:t>
            </a:r>
          </a:p>
          <a:p>
            <a:pPr lvl="1">
              <a:buSzPct val="94000"/>
              <a:defRPr/>
            </a:pPr>
            <a:r>
              <a:rPr lang="en-US" dirty="0" smtClean="0"/>
              <a:t>a merchant is free to accept or reject</a:t>
            </a:r>
          </a:p>
          <a:p>
            <a:pPr>
              <a:buSzPct val="94000"/>
              <a:defRPr/>
            </a:pPr>
            <a:r>
              <a:rPr lang="en-US" dirty="0" smtClean="0">
                <a:cs typeface="+mn-cs"/>
              </a:rPr>
              <a:t>Private money</a:t>
            </a:r>
          </a:p>
          <a:p>
            <a:pPr lvl="1">
              <a:buSzPct val="94000"/>
              <a:defRPr/>
            </a:pPr>
            <a:r>
              <a:rPr lang="en-US" dirty="0" smtClean="0"/>
              <a:t>Tokens</a:t>
            </a:r>
          </a:p>
          <a:p>
            <a:pPr lvl="1">
              <a:buSzPct val="94000"/>
              <a:defRPr/>
            </a:pPr>
            <a:r>
              <a:rPr lang="en-US" dirty="0" smtClean="0"/>
              <a:t>Stocks and shares</a:t>
            </a:r>
          </a:p>
          <a:p>
            <a:pPr>
              <a:buSzPct val="94000"/>
              <a:defRPr/>
            </a:pPr>
            <a:r>
              <a:rPr lang="en-US" dirty="0" smtClean="0"/>
              <a:t>Digital money and cryptocurrencies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3D1584-42B9-EC48-8ED4-50710B66A978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Classical Instruments of Payment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>
              <a:buSzPct val="94000"/>
              <a:defRPr/>
            </a:pPr>
            <a:r>
              <a:rPr lang="en-US" dirty="0" smtClean="0">
                <a:cs typeface="+mn-cs"/>
              </a:rPr>
              <a:t>Payment instruments are used to transfer the power of money from one economic agent to another - Some have a legal status and some are banking inventions</a:t>
            </a:r>
          </a:p>
          <a:p>
            <a:pPr>
              <a:buSzPct val="94000"/>
              <a:defRPr/>
            </a:pPr>
            <a:r>
              <a:rPr lang="en-US" dirty="0" smtClean="0">
                <a:cs typeface="+mn-cs"/>
              </a:rPr>
              <a:t>Cash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Checks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Credit transfer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Direct debit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Interbank transfers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Bills of exchanges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Payment card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B5BBE4-AE00-8A4E-8A50-9039B59AB873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Patterns of Cash Usage in percentage of in the Narrow Money for Selected Countries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981200"/>
            <a:ext cx="6324600" cy="430372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M. H. Sherif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Protocols for Secure Electronic Commerce (3rd ed.) - Chapter 2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F7543-95E5-E747-8C6F-34847443A8E0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Percentage of Checks in the Volume of Scriptural transactions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759852"/>
            <a:ext cx="6019800" cy="437162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Nouvelle présentation">
  <a:themeElements>
    <a:clrScheme name="Nouvelle présentation.pot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Nouvelle présentation.pot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Nouvelle présentation.po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.po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C:\MSOffice\Modeles\Nouvelle présentation.pot</Template>
  <TotalTime>0</TotalTime>
  <Words>2001</Words>
  <Application>Microsoft Macintosh PowerPoint</Application>
  <PresentationFormat>On-screen Show (4:3)</PresentationFormat>
  <Paragraphs>377</Paragraphs>
  <Slides>38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Nouvelle présentation</vt:lpstr>
      <vt:lpstr>Document</vt:lpstr>
      <vt:lpstr>VISIO</vt:lpstr>
      <vt:lpstr>Chapter 2</vt:lpstr>
      <vt:lpstr>Outline</vt:lpstr>
      <vt:lpstr>Functions of Money</vt:lpstr>
      <vt:lpstr>Characteristics of Monetary Units</vt:lpstr>
      <vt:lpstr>Classical Money</vt:lpstr>
      <vt:lpstr>Types of Monies</vt:lpstr>
      <vt:lpstr>Classical Instruments of Payment</vt:lpstr>
      <vt:lpstr>Patterns of Cash Usage in percentage of in the Narrow Money for Selected Countries</vt:lpstr>
      <vt:lpstr>Percentage of Checks in the Volume of Scriptural transactions</vt:lpstr>
      <vt:lpstr>Percentage of Checks in the Value of Scriptural transactions</vt:lpstr>
      <vt:lpstr>Percentage of Credit transfers in the Volume of Scriptural Transactions</vt:lpstr>
      <vt:lpstr>Percentage of Credit transfers in the Value of Scriptural Transactions</vt:lpstr>
      <vt:lpstr>Percentage of Debit Transfers in the Volume of Scriptural Transactions</vt:lpstr>
      <vt:lpstr>Percentage of Debit Transfers in the Value of Scriptural Transactions</vt:lpstr>
      <vt:lpstr>Exchanges during Bank Card Transactions</vt:lpstr>
      <vt:lpstr>Percentage of Bank Card Transactions in the Volume of Scriptural Transactions</vt:lpstr>
      <vt:lpstr>Percentage of Bank Card Transactions in the Value of Scriptural Transactions</vt:lpstr>
      <vt:lpstr>Evolution of Payment Instruments by Non-Banks in the U.S. By Value</vt:lpstr>
      <vt:lpstr>Emerging Payment Types - Dematerialized Monies</vt:lpstr>
      <vt:lpstr>Electronic Purses and Electronic Jeton (token) Holders</vt:lpstr>
      <vt:lpstr>Electronic Purses and Electronic Jeton Holders</vt:lpstr>
      <vt:lpstr>Digital Wallets</vt:lpstr>
      <vt:lpstr>Percentage of Electronic Purse Transactions in the Volume of Scriptural Transactions</vt:lpstr>
      <vt:lpstr>Transactional Properties of Dematerialized Currencies</vt:lpstr>
      <vt:lpstr>Monetary Flow among Payment Instruments</vt:lpstr>
      <vt:lpstr>Comparison of Monies</vt:lpstr>
      <vt:lpstr>Flows in a Transaction by Dematerialized Money</vt:lpstr>
      <vt:lpstr>Security Requirements of Charging Protocols </vt:lpstr>
      <vt:lpstr>Payment Gateways in Electronic Commerce</vt:lpstr>
      <vt:lpstr>Payment Intermediaries in Electronic Commerce</vt:lpstr>
      <vt:lpstr>Settlement Systems</vt:lpstr>
      <vt:lpstr>Clearing and Settlement</vt:lpstr>
      <vt:lpstr>Classification of Settlement Networks</vt:lpstr>
      <vt:lpstr>United States</vt:lpstr>
      <vt:lpstr>ACH (Automated Clearing House)</vt:lpstr>
      <vt:lpstr>United Kingdom</vt:lpstr>
      <vt:lpstr>France</vt:lpstr>
      <vt:lpstr>Drivers for Innovations in Banking and Payments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2015-11-17T21:15:57Z</dcterms:created>
  <dcterms:modified xsi:type="dcterms:W3CDTF">2016-04-21T03:14:04Z</dcterms:modified>
</cp:coreProperties>
</file>