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3" r:id="rId6"/>
    <p:sldId id="264" r:id="rId7"/>
    <p:sldId id="265" r:id="rId8"/>
    <p:sldId id="260" r:id="rId9"/>
    <p:sldId id="266" r:id="rId10"/>
    <p:sldId id="261" r:id="rId11"/>
    <p:sldId id="267" r:id="rId12"/>
    <p:sldId id="262" r:id="rId13"/>
    <p:sldId id="268" r:id="rId14"/>
    <p:sldId id="271" r:id="rId15"/>
    <p:sldId id="272" r:id="rId16"/>
    <p:sldId id="273" r:id="rId17"/>
    <p:sldId id="269" r:id="rId18"/>
    <p:sldId id="270" r:id="rId1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1416"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EA4FD42A-2A9B-4CCA-9C2C-8CB1AAC30B20}" type="datetimeFigureOut">
              <a:rPr lang="en-US" smtClean="0"/>
              <a:t>1/28/2013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9F0454A-8FAF-4E49-9A38-9B922FAAAD34}" type="slidenum">
              <a:rPr lang="en-US" smtClean="0"/>
              <a:t>‹#›</a:t>
            </a:fld>
            <a:endParaRPr lang="en-US"/>
          </a:p>
        </p:txBody>
      </p:sp>
    </p:spTree>
    <p:extLst>
      <p:ext uri="{BB962C8B-B14F-4D97-AF65-F5344CB8AC3E}">
        <p14:creationId xmlns:p14="http://schemas.microsoft.com/office/powerpoint/2010/main" val="19233547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A4FD42A-2A9B-4CCA-9C2C-8CB1AAC30B20}" type="datetimeFigureOut">
              <a:rPr lang="en-US" smtClean="0"/>
              <a:t>1/28/2013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9F0454A-8FAF-4E49-9A38-9B922FAAAD34}" type="slidenum">
              <a:rPr lang="en-US" smtClean="0"/>
              <a:t>‹#›</a:t>
            </a:fld>
            <a:endParaRPr lang="en-US"/>
          </a:p>
        </p:txBody>
      </p:sp>
    </p:spTree>
    <p:extLst>
      <p:ext uri="{BB962C8B-B14F-4D97-AF65-F5344CB8AC3E}">
        <p14:creationId xmlns:p14="http://schemas.microsoft.com/office/powerpoint/2010/main" val="147211985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A4FD42A-2A9B-4CCA-9C2C-8CB1AAC30B20}" type="datetimeFigureOut">
              <a:rPr lang="en-US" smtClean="0"/>
              <a:t>1/28/2013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9F0454A-8FAF-4E49-9A38-9B922FAAAD34}" type="slidenum">
              <a:rPr lang="en-US" smtClean="0"/>
              <a:t>‹#›</a:t>
            </a:fld>
            <a:endParaRPr lang="en-US"/>
          </a:p>
        </p:txBody>
      </p:sp>
    </p:spTree>
    <p:extLst>
      <p:ext uri="{BB962C8B-B14F-4D97-AF65-F5344CB8AC3E}">
        <p14:creationId xmlns:p14="http://schemas.microsoft.com/office/powerpoint/2010/main" val="234629260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A4FD42A-2A9B-4CCA-9C2C-8CB1AAC30B20}" type="datetimeFigureOut">
              <a:rPr lang="en-US" smtClean="0"/>
              <a:t>1/28/2013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9F0454A-8FAF-4E49-9A38-9B922FAAAD34}" type="slidenum">
              <a:rPr lang="en-US" smtClean="0"/>
              <a:t>‹#›</a:t>
            </a:fld>
            <a:endParaRPr lang="en-US"/>
          </a:p>
        </p:txBody>
      </p:sp>
    </p:spTree>
    <p:extLst>
      <p:ext uri="{BB962C8B-B14F-4D97-AF65-F5344CB8AC3E}">
        <p14:creationId xmlns:p14="http://schemas.microsoft.com/office/powerpoint/2010/main" val="111541348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EA4FD42A-2A9B-4CCA-9C2C-8CB1AAC30B20}" type="datetimeFigureOut">
              <a:rPr lang="en-US" smtClean="0"/>
              <a:t>1/28/2013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9F0454A-8FAF-4E49-9A38-9B922FAAAD34}" type="slidenum">
              <a:rPr lang="en-US" smtClean="0"/>
              <a:t>‹#›</a:t>
            </a:fld>
            <a:endParaRPr lang="en-US"/>
          </a:p>
        </p:txBody>
      </p:sp>
    </p:spTree>
    <p:extLst>
      <p:ext uri="{BB962C8B-B14F-4D97-AF65-F5344CB8AC3E}">
        <p14:creationId xmlns:p14="http://schemas.microsoft.com/office/powerpoint/2010/main" val="352637505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EA4FD42A-2A9B-4CCA-9C2C-8CB1AAC30B20}" type="datetimeFigureOut">
              <a:rPr lang="en-US" smtClean="0"/>
              <a:t>1/28/2013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9F0454A-8FAF-4E49-9A38-9B922FAAAD34}" type="slidenum">
              <a:rPr lang="en-US" smtClean="0"/>
              <a:t>‹#›</a:t>
            </a:fld>
            <a:endParaRPr lang="en-US"/>
          </a:p>
        </p:txBody>
      </p:sp>
    </p:spTree>
    <p:extLst>
      <p:ext uri="{BB962C8B-B14F-4D97-AF65-F5344CB8AC3E}">
        <p14:creationId xmlns:p14="http://schemas.microsoft.com/office/powerpoint/2010/main" val="331749973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EA4FD42A-2A9B-4CCA-9C2C-8CB1AAC30B20}" type="datetimeFigureOut">
              <a:rPr lang="en-US" smtClean="0"/>
              <a:t>1/28/2013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9F0454A-8FAF-4E49-9A38-9B922FAAAD34}" type="slidenum">
              <a:rPr lang="en-US" smtClean="0"/>
              <a:t>‹#›</a:t>
            </a:fld>
            <a:endParaRPr lang="en-US"/>
          </a:p>
        </p:txBody>
      </p:sp>
    </p:spTree>
    <p:extLst>
      <p:ext uri="{BB962C8B-B14F-4D97-AF65-F5344CB8AC3E}">
        <p14:creationId xmlns:p14="http://schemas.microsoft.com/office/powerpoint/2010/main" val="374398336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EA4FD42A-2A9B-4CCA-9C2C-8CB1AAC30B20}" type="datetimeFigureOut">
              <a:rPr lang="en-US" smtClean="0"/>
              <a:t>1/28/2013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9F0454A-8FAF-4E49-9A38-9B922FAAAD34}" type="slidenum">
              <a:rPr lang="en-US" smtClean="0"/>
              <a:t>‹#›</a:t>
            </a:fld>
            <a:endParaRPr lang="en-US"/>
          </a:p>
        </p:txBody>
      </p:sp>
    </p:spTree>
    <p:extLst>
      <p:ext uri="{BB962C8B-B14F-4D97-AF65-F5344CB8AC3E}">
        <p14:creationId xmlns:p14="http://schemas.microsoft.com/office/powerpoint/2010/main" val="88567404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A4FD42A-2A9B-4CCA-9C2C-8CB1AAC30B20}" type="datetimeFigureOut">
              <a:rPr lang="en-US" smtClean="0"/>
              <a:t>1/28/2013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9F0454A-8FAF-4E49-9A38-9B922FAAAD34}" type="slidenum">
              <a:rPr lang="en-US" smtClean="0"/>
              <a:t>‹#›</a:t>
            </a:fld>
            <a:endParaRPr lang="en-US"/>
          </a:p>
        </p:txBody>
      </p:sp>
    </p:spTree>
    <p:extLst>
      <p:ext uri="{BB962C8B-B14F-4D97-AF65-F5344CB8AC3E}">
        <p14:creationId xmlns:p14="http://schemas.microsoft.com/office/powerpoint/2010/main" val="357849474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A4FD42A-2A9B-4CCA-9C2C-8CB1AAC30B20}" type="datetimeFigureOut">
              <a:rPr lang="en-US" smtClean="0"/>
              <a:t>1/28/2013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9F0454A-8FAF-4E49-9A38-9B922FAAAD34}" type="slidenum">
              <a:rPr lang="en-US" smtClean="0"/>
              <a:t>‹#›</a:t>
            </a:fld>
            <a:endParaRPr lang="en-US"/>
          </a:p>
        </p:txBody>
      </p:sp>
    </p:spTree>
    <p:extLst>
      <p:ext uri="{BB962C8B-B14F-4D97-AF65-F5344CB8AC3E}">
        <p14:creationId xmlns:p14="http://schemas.microsoft.com/office/powerpoint/2010/main" val="313434761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A4FD42A-2A9B-4CCA-9C2C-8CB1AAC30B20}" type="datetimeFigureOut">
              <a:rPr lang="en-US" smtClean="0"/>
              <a:t>1/28/2013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9F0454A-8FAF-4E49-9A38-9B922FAAAD34}" type="slidenum">
              <a:rPr lang="en-US" smtClean="0"/>
              <a:t>‹#›</a:t>
            </a:fld>
            <a:endParaRPr lang="en-US"/>
          </a:p>
        </p:txBody>
      </p:sp>
    </p:spTree>
    <p:extLst>
      <p:ext uri="{BB962C8B-B14F-4D97-AF65-F5344CB8AC3E}">
        <p14:creationId xmlns:p14="http://schemas.microsoft.com/office/powerpoint/2010/main" val="165882951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A4FD42A-2A9B-4CCA-9C2C-8CB1AAC30B20}" type="datetimeFigureOut">
              <a:rPr lang="en-US" smtClean="0"/>
              <a:t>1/28/2013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9F0454A-8FAF-4E49-9A38-9B922FAAAD34}" type="slidenum">
              <a:rPr lang="en-US" smtClean="0"/>
              <a:t>‹#›</a:t>
            </a:fld>
            <a:endParaRPr lang="en-US"/>
          </a:p>
        </p:txBody>
      </p:sp>
    </p:spTree>
    <p:extLst>
      <p:ext uri="{BB962C8B-B14F-4D97-AF65-F5344CB8AC3E}">
        <p14:creationId xmlns:p14="http://schemas.microsoft.com/office/powerpoint/2010/main" val="311851339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dirty="0" smtClean="0"/>
              <a:t>Sustainable Landscaping </a:t>
            </a:r>
            <a:br>
              <a:rPr lang="en-US" dirty="0" smtClean="0"/>
            </a:br>
            <a:r>
              <a:rPr lang="en-US" dirty="0" smtClean="0"/>
              <a:t>Chapter 2: </a:t>
            </a:r>
            <a:r>
              <a:rPr lang="en-US" dirty="0"/>
              <a:t>Sustainability in the </a:t>
            </a:r>
            <a:r>
              <a:rPr lang="en-US" dirty="0" err="1"/>
              <a:t>Plantscape</a:t>
            </a:r>
            <a:endParaRPr lang="en-US" dirty="0"/>
          </a:p>
        </p:txBody>
      </p:sp>
      <p:sp>
        <p:nvSpPr>
          <p:cNvPr id="3" name="Subtitle 2"/>
          <p:cNvSpPr>
            <a:spLocks noGrp="1"/>
          </p:cNvSpPr>
          <p:nvPr>
            <p:ph type="subTitle" idx="1"/>
          </p:nvPr>
        </p:nvSpPr>
        <p:spPr/>
        <p:txBody>
          <a:bodyPr/>
          <a:lstStyle/>
          <a:p>
            <a:r>
              <a:rPr lang="en-US" dirty="0" smtClean="0"/>
              <a:t>Dr. Marietta </a:t>
            </a:r>
            <a:r>
              <a:rPr lang="en-US" dirty="0" err="1" smtClean="0"/>
              <a:t>Loehrlein</a:t>
            </a:r>
            <a:endParaRPr lang="en-US" dirty="0"/>
          </a:p>
        </p:txBody>
      </p:sp>
    </p:spTree>
    <p:extLst>
      <p:ext uri="{BB962C8B-B14F-4D97-AF65-F5344CB8AC3E}">
        <p14:creationId xmlns:p14="http://schemas.microsoft.com/office/powerpoint/2010/main" val="382040375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Turfgrass</a:t>
            </a:r>
            <a:endParaRPr lang="en-US" dirty="0"/>
          </a:p>
        </p:txBody>
      </p:sp>
      <p:sp>
        <p:nvSpPr>
          <p:cNvPr id="3" name="Content Placeholder 2"/>
          <p:cNvSpPr>
            <a:spLocks noGrp="1"/>
          </p:cNvSpPr>
          <p:nvPr>
            <p:ph idx="1"/>
          </p:nvPr>
        </p:nvSpPr>
        <p:spPr/>
        <p:txBody>
          <a:bodyPr/>
          <a:lstStyle/>
          <a:p>
            <a:r>
              <a:rPr lang="en-US" dirty="0" smtClean="0"/>
              <a:t>Functional </a:t>
            </a:r>
            <a:r>
              <a:rPr lang="en-US" dirty="0"/>
              <a:t>role </a:t>
            </a:r>
            <a:endParaRPr lang="en-US" dirty="0" smtClean="0"/>
          </a:p>
          <a:p>
            <a:pPr marL="342900" lvl="1" indent="-342900">
              <a:buFont typeface="Arial" pitchFamily="34" charset="0"/>
              <a:buChar char="•"/>
            </a:pPr>
            <a:r>
              <a:rPr lang="en-US" sz="3200" dirty="0" smtClean="0"/>
              <a:t>Aesthetics</a:t>
            </a:r>
          </a:p>
          <a:p>
            <a:pPr marL="742950" lvl="2" indent="-342900"/>
            <a:r>
              <a:rPr lang="en-US" dirty="0" smtClean="0"/>
              <a:t>Pleasing color and texture </a:t>
            </a:r>
          </a:p>
          <a:p>
            <a:r>
              <a:rPr lang="en-US" dirty="0" smtClean="0"/>
              <a:t>Groundcover </a:t>
            </a:r>
          </a:p>
          <a:p>
            <a:pPr lvl="1"/>
            <a:r>
              <a:rPr lang="en-US" dirty="0"/>
              <a:t>R</a:t>
            </a:r>
            <a:r>
              <a:rPr lang="en-US" dirty="0" smtClean="0"/>
              <a:t>ecreational </a:t>
            </a:r>
            <a:r>
              <a:rPr lang="en-US" dirty="0"/>
              <a:t>activities </a:t>
            </a:r>
            <a:endParaRPr lang="en-US" dirty="0" smtClean="0"/>
          </a:p>
          <a:p>
            <a:pPr lvl="1"/>
            <a:r>
              <a:rPr lang="en-US" dirty="0"/>
              <a:t>L</a:t>
            </a:r>
            <a:r>
              <a:rPr lang="en-US" dirty="0" smtClean="0"/>
              <a:t>ight traffic</a:t>
            </a:r>
          </a:p>
          <a:p>
            <a:endParaRPr lang="en-US" dirty="0"/>
          </a:p>
        </p:txBody>
      </p:sp>
    </p:spTree>
    <p:extLst>
      <p:ext uri="{BB962C8B-B14F-4D97-AF65-F5344CB8AC3E}">
        <p14:creationId xmlns:p14="http://schemas.microsoft.com/office/powerpoint/2010/main" val="239143018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Drought tolerant turf</a:t>
            </a:r>
          </a:p>
        </p:txBody>
      </p:sp>
      <p:sp>
        <p:nvSpPr>
          <p:cNvPr id="3" name="Content Placeholder 2"/>
          <p:cNvSpPr>
            <a:spLocks noGrp="1"/>
          </p:cNvSpPr>
          <p:nvPr>
            <p:ph idx="1"/>
          </p:nvPr>
        </p:nvSpPr>
        <p:spPr/>
        <p:txBody>
          <a:bodyPr>
            <a:normAutofit lnSpcReduction="10000"/>
          </a:bodyPr>
          <a:lstStyle/>
          <a:p>
            <a:r>
              <a:rPr lang="en-US" dirty="0" smtClean="0"/>
              <a:t>Tall fescue, </a:t>
            </a:r>
            <a:r>
              <a:rPr lang="en-US" i="1" dirty="0" err="1" smtClean="0"/>
              <a:t>Festuca</a:t>
            </a:r>
            <a:r>
              <a:rPr lang="en-US" i="1" dirty="0" smtClean="0"/>
              <a:t> </a:t>
            </a:r>
            <a:r>
              <a:rPr lang="en-US" i="1" dirty="0" err="1" smtClean="0"/>
              <a:t>arundinacea</a:t>
            </a:r>
            <a:endParaRPr lang="en-US" i="1" dirty="0" smtClean="0"/>
          </a:p>
          <a:p>
            <a:pPr lvl="1"/>
            <a:r>
              <a:rPr lang="en-US" dirty="0"/>
              <a:t>cool-season </a:t>
            </a:r>
            <a:r>
              <a:rPr lang="en-US" dirty="0" smtClean="0"/>
              <a:t>and intermediate </a:t>
            </a:r>
            <a:r>
              <a:rPr lang="en-US" dirty="0"/>
              <a:t>zone</a:t>
            </a:r>
            <a:endParaRPr lang="en-US" dirty="0" smtClean="0"/>
          </a:p>
          <a:p>
            <a:r>
              <a:rPr lang="en-US" dirty="0" smtClean="0"/>
              <a:t>Buffalo grass, </a:t>
            </a:r>
            <a:r>
              <a:rPr lang="en-US" i="1" dirty="0" err="1"/>
              <a:t>Buchloe</a:t>
            </a:r>
            <a:r>
              <a:rPr lang="en-US" i="1" dirty="0"/>
              <a:t> </a:t>
            </a:r>
            <a:r>
              <a:rPr lang="en-US" i="1" dirty="0" err="1"/>
              <a:t>dactyloides</a:t>
            </a:r>
            <a:endParaRPr lang="en-US" dirty="0" smtClean="0"/>
          </a:p>
          <a:p>
            <a:r>
              <a:rPr lang="en-US" dirty="0" smtClean="0"/>
              <a:t>Fine fescue species, </a:t>
            </a:r>
            <a:r>
              <a:rPr lang="en-US" i="1" dirty="0" err="1" smtClean="0"/>
              <a:t>Festuca</a:t>
            </a:r>
            <a:r>
              <a:rPr lang="en-US" i="1" dirty="0" smtClean="0"/>
              <a:t> </a:t>
            </a:r>
            <a:r>
              <a:rPr lang="en-US" i="1" dirty="0" err="1" smtClean="0"/>
              <a:t>rubra</a:t>
            </a:r>
            <a:r>
              <a:rPr lang="en-US" i="1" dirty="0" smtClean="0"/>
              <a:t> species</a:t>
            </a:r>
          </a:p>
          <a:p>
            <a:pPr lvl="1"/>
            <a:r>
              <a:rPr lang="en-US" dirty="0" smtClean="0"/>
              <a:t>Some </a:t>
            </a:r>
            <a:r>
              <a:rPr lang="en-US" dirty="0"/>
              <a:t>types of fine fescue </a:t>
            </a:r>
            <a:r>
              <a:rPr lang="en-US" dirty="0" smtClean="0"/>
              <a:t>are </a:t>
            </a:r>
            <a:r>
              <a:rPr lang="en-US" dirty="0"/>
              <a:t>sold as "low mow" or "no mow" </a:t>
            </a:r>
            <a:r>
              <a:rPr lang="en-US" dirty="0" err="1"/>
              <a:t>turfgrass</a:t>
            </a:r>
            <a:r>
              <a:rPr lang="en-US" dirty="0"/>
              <a:t>. </a:t>
            </a:r>
            <a:endParaRPr lang="en-US" dirty="0" smtClean="0"/>
          </a:p>
          <a:p>
            <a:pPr lvl="1"/>
            <a:r>
              <a:rPr lang="en-US" dirty="0" smtClean="0"/>
              <a:t>Whereas the </a:t>
            </a:r>
            <a:r>
              <a:rPr lang="en-US" dirty="0"/>
              <a:t>fine fescues are somewhat drought tolerant, they do not tolerate heat very well, and grow best in partial </a:t>
            </a:r>
            <a:r>
              <a:rPr lang="en-US" dirty="0" smtClean="0"/>
              <a:t>shade</a:t>
            </a:r>
            <a:endParaRPr lang="en-US" dirty="0"/>
          </a:p>
        </p:txBody>
      </p:sp>
    </p:spTree>
    <p:extLst>
      <p:ext uri="{BB962C8B-B14F-4D97-AF65-F5344CB8AC3E}">
        <p14:creationId xmlns:p14="http://schemas.microsoft.com/office/powerpoint/2010/main" val="271821808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Salt-tolerant Turf</a:t>
            </a:r>
            <a:endParaRPr lang="en-US" dirty="0"/>
          </a:p>
        </p:txBody>
      </p:sp>
      <p:sp>
        <p:nvSpPr>
          <p:cNvPr id="3" name="Content Placeholder 2"/>
          <p:cNvSpPr>
            <a:spLocks noGrp="1"/>
          </p:cNvSpPr>
          <p:nvPr>
            <p:ph idx="1"/>
          </p:nvPr>
        </p:nvSpPr>
        <p:spPr/>
        <p:txBody>
          <a:bodyPr>
            <a:normAutofit fontScale="85000" lnSpcReduction="10000"/>
          </a:bodyPr>
          <a:lstStyle/>
          <a:p>
            <a:r>
              <a:rPr lang="en-US" dirty="0" err="1"/>
              <a:t>Paspalum</a:t>
            </a:r>
            <a:r>
              <a:rPr lang="en-US" dirty="0"/>
              <a:t> grass (</a:t>
            </a:r>
            <a:r>
              <a:rPr lang="en-US" i="1" dirty="0" err="1"/>
              <a:t>Paspalum</a:t>
            </a:r>
            <a:r>
              <a:rPr lang="en-US" i="1" dirty="0"/>
              <a:t> </a:t>
            </a:r>
            <a:r>
              <a:rPr lang="en-US" i="1" dirty="0" err="1"/>
              <a:t>vaginatum</a:t>
            </a:r>
            <a:r>
              <a:rPr lang="en-US" dirty="0"/>
              <a:t>) </a:t>
            </a:r>
            <a:r>
              <a:rPr lang="en-US" dirty="0" smtClean="0"/>
              <a:t>is </a:t>
            </a:r>
            <a:r>
              <a:rPr lang="en-US" dirty="0"/>
              <a:t>a salt-tolerant </a:t>
            </a:r>
            <a:r>
              <a:rPr lang="en-US" dirty="0" smtClean="0"/>
              <a:t>grass </a:t>
            </a:r>
          </a:p>
          <a:p>
            <a:r>
              <a:rPr lang="en-US" dirty="0" smtClean="0"/>
              <a:t>Used in </a:t>
            </a:r>
            <a:r>
              <a:rPr lang="en-US" dirty="0"/>
              <a:t>coastal </a:t>
            </a:r>
            <a:r>
              <a:rPr lang="en-US" dirty="0" smtClean="0"/>
              <a:t>areas for golf courses</a:t>
            </a:r>
          </a:p>
          <a:p>
            <a:r>
              <a:rPr lang="en-US" dirty="0" smtClean="0"/>
              <a:t>It </a:t>
            </a:r>
            <a:r>
              <a:rPr lang="en-US" dirty="0"/>
              <a:t>may replace </a:t>
            </a:r>
            <a:r>
              <a:rPr lang="en-US" dirty="0" err="1" smtClean="0"/>
              <a:t>bermudagrass</a:t>
            </a:r>
            <a:endParaRPr lang="en-US" dirty="0" smtClean="0"/>
          </a:p>
          <a:p>
            <a:r>
              <a:rPr lang="en-US" dirty="0" smtClean="0"/>
              <a:t>Management </a:t>
            </a:r>
            <a:r>
              <a:rPr lang="en-US" dirty="0"/>
              <a:t>of </a:t>
            </a:r>
            <a:r>
              <a:rPr lang="en-US" dirty="0" err="1"/>
              <a:t>Paspalum</a:t>
            </a:r>
            <a:r>
              <a:rPr lang="en-US" dirty="0"/>
              <a:t> grass can be as demanding as other golf course turf species, it has the added benefit of tolerating higher salinity levels in water. </a:t>
            </a:r>
            <a:endParaRPr lang="en-US" dirty="0" smtClean="0"/>
          </a:p>
          <a:p>
            <a:r>
              <a:rPr lang="en-US" dirty="0" smtClean="0"/>
              <a:t>Works well at golf </a:t>
            </a:r>
            <a:r>
              <a:rPr lang="en-US" dirty="0"/>
              <a:t>courses that are exposed </a:t>
            </a:r>
            <a:r>
              <a:rPr lang="en-US" dirty="0" smtClean="0"/>
              <a:t>to:</a:t>
            </a:r>
          </a:p>
          <a:p>
            <a:pPr lvl="1"/>
            <a:r>
              <a:rPr lang="en-US" dirty="0" smtClean="0"/>
              <a:t>flooding</a:t>
            </a:r>
            <a:r>
              <a:rPr lang="en-US" dirty="0"/>
              <a:t>, hurricanes, or brackish water may benefit from using this </a:t>
            </a:r>
            <a:r>
              <a:rPr lang="en-US" dirty="0" smtClean="0"/>
              <a:t>grass, effluent </a:t>
            </a:r>
            <a:r>
              <a:rPr lang="en-US" dirty="0"/>
              <a:t>or other water that has high salt content, or in locations with saline soils. </a:t>
            </a:r>
          </a:p>
          <a:p>
            <a:endParaRPr lang="en-US" dirty="0"/>
          </a:p>
        </p:txBody>
      </p:sp>
    </p:spTree>
    <p:extLst>
      <p:ext uri="{BB962C8B-B14F-4D97-AF65-F5344CB8AC3E}">
        <p14:creationId xmlns:p14="http://schemas.microsoft.com/office/powerpoint/2010/main" val="232660765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Sustainable Turf Management</a:t>
            </a:r>
            <a:endParaRPr lang="en-US" dirty="0"/>
          </a:p>
        </p:txBody>
      </p:sp>
      <p:sp>
        <p:nvSpPr>
          <p:cNvPr id="3" name="Content Placeholder 2"/>
          <p:cNvSpPr>
            <a:spLocks noGrp="1"/>
          </p:cNvSpPr>
          <p:nvPr>
            <p:ph idx="1"/>
          </p:nvPr>
        </p:nvSpPr>
        <p:spPr/>
        <p:txBody>
          <a:bodyPr>
            <a:normAutofit/>
          </a:bodyPr>
          <a:lstStyle/>
          <a:p>
            <a:r>
              <a:rPr lang="en-US" dirty="0" smtClean="0"/>
              <a:t>Identify indicator weeds of problem areas</a:t>
            </a:r>
          </a:p>
          <a:p>
            <a:r>
              <a:rPr lang="en-US" dirty="0" smtClean="0"/>
              <a:t>Aerate to alleviate compaction</a:t>
            </a:r>
          </a:p>
          <a:p>
            <a:r>
              <a:rPr lang="en-US" dirty="0" smtClean="0"/>
              <a:t>Raise mowing height during dormant periods</a:t>
            </a:r>
            <a:endParaRPr lang="en-US" dirty="0"/>
          </a:p>
        </p:txBody>
      </p:sp>
    </p:spTree>
    <p:extLst>
      <p:ext uri="{BB962C8B-B14F-4D97-AF65-F5344CB8AC3E}">
        <p14:creationId xmlns:p14="http://schemas.microsoft.com/office/powerpoint/2010/main" val="200547524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Woody Plant Management</a:t>
            </a:r>
            <a:endParaRPr lang="en-US" dirty="0"/>
          </a:p>
        </p:txBody>
      </p:sp>
      <p:sp>
        <p:nvSpPr>
          <p:cNvPr id="3" name="Content Placeholder 2"/>
          <p:cNvSpPr>
            <a:spLocks noGrp="1"/>
          </p:cNvSpPr>
          <p:nvPr>
            <p:ph idx="1"/>
          </p:nvPr>
        </p:nvSpPr>
        <p:spPr/>
        <p:txBody>
          <a:bodyPr/>
          <a:lstStyle/>
          <a:p>
            <a:r>
              <a:rPr lang="en-US" dirty="0" smtClean="0"/>
              <a:t>Use the proper plant in the proper place</a:t>
            </a:r>
          </a:p>
          <a:p>
            <a:r>
              <a:rPr lang="en-US" dirty="0" smtClean="0"/>
              <a:t>Use proper pruning practices</a:t>
            </a:r>
          </a:p>
          <a:p>
            <a:r>
              <a:rPr lang="en-US" dirty="0" smtClean="0"/>
              <a:t>Avoid invasive ants for your area</a:t>
            </a:r>
            <a:endParaRPr lang="en-US" dirty="0"/>
          </a:p>
        </p:txBody>
      </p:sp>
    </p:spTree>
    <p:extLst>
      <p:ext uri="{BB962C8B-B14F-4D97-AF65-F5344CB8AC3E}">
        <p14:creationId xmlns:p14="http://schemas.microsoft.com/office/powerpoint/2010/main" val="413450265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Ecology and Plants</a:t>
            </a:r>
            <a:endParaRPr lang="en-US" dirty="0"/>
          </a:p>
        </p:txBody>
      </p:sp>
      <p:sp>
        <p:nvSpPr>
          <p:cNvPr id="3" name="Content Placeholder 2"/>
          <p:cNvSpPr>
            <a:spLocks noGrp="1"/>
          </p:cNvSpPr>
          <p:nvPr>
            <p:ph idx="1"/>
          </p:nvPr>
        </p:nvSpPr>
        <p:spPr/>
        <p:txBody>
          <a:bodyPr/>
          <a:lstStyle/>
          <a:p>
            <a:r>
              <a:rPr lang="en-US" dirty="0" smtClean="0"/>
              <a:t>Understand your eco-region</a:t>
            </a:r>
          </a:p>
          <a:p>
            <a:pPr lvl="1"/>
            <a:r>
              <a:rPr lang="en-US" dirty="0" smtClean="0"/>
              <a:t>Forests and woodland</a:t>
            </a:r>
          </a:p>
          <a:p>
            <a:pPr lvl="1"/>
            <a:r>
              <a:rPr lang="en-US" dirty="0" smtClean="0"/>
              <a:t>Prairies</a:t>
            </a:r>
          </a:p>
          <a:p>
            <a:pPr lvl="1"/>
            <a:r>
              <a:rPr lang="en-US" dirty="0" smtClean="0"/>
              <a:t>Meadows</a:t>
            </a:r>
          </a:p>
          <a:p>
            <a:pPr lvl="1"/>
            <a:r>
              <a:rPr lang="en-US" dirty="0" smtClean="0"/>
              <a:t>Riparian zones</a:t>
            </a:r>
          </a:p>
          <a:p>
            <a:pPr lvl="1"/>
            <a:r>
              <a:rPr lang="en-US" dirty="0" smtClean="0"/>
              <a:t>Deserts</a:t>
            </a:r>
          </a:p>
          <a:p>
            <a:r>
              <a:rPr lang="en-US" dirty="0" smtClean="0"/>
              <a:t>Select appropriate plants for your climate and soil</a:t>
            </a:r>
          </a:p>
          <a:p>
            <a:endParaRPr lang="en-US" dirty="0"/>
          </a:p>
        </p:txBody>
      </p:sp>
    </p:spTree>
    <p:extLst>
      <p:ext uri="{BB962C8B-B14F-4D97-AF65-F5344CB8AC3E}">
        <p14:creationId xmlns:p14="http://schemas.microsoft.com/office/powerpoint/2010/main" val="245100800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Attracting Wildlife</a:t>
            </a:r>
            <a:endParaRPr lang="en-US" dirty="0"/>
          </a:p>
        </p:txBody>
      </p:sp>
      <p:sp>
        <p:nvSpPr>
          <p:cNvPr id="3" name="Content Placeholder 2"/>
          <p:cNvSpPr>
            <a:spLocks noGrp="1"/>
          </p:cNvSpPr>
          <p:nvPr>
            <p:ph idx="1"/>
          </p:nvPr>
        </p:nvSpPr>
        <p:spPr/>
        <p:txBody>
          <a:bodyPr/>
          <a:lstStyle/>
          <a:p>
            <a:r>
              <a:rPr lang="en-US" dirty="0" smtClean="0"/>
              <a:t>National Wildlife Federation</a:t>
            </a:r>
          </a:p>
          <a:p>
            <a:pPr lvl="1"/>
            <a:r>
              <a:rPr lang="en-US" dirty="0" smtClean="0"/>
              <a:t>Backyard wildlife Habitat</a:t>
            </a:r>
          </a:p>
          <a:p>
            <a:r>
              <a:rPr lang="en-US" dirty="0" smtClean="0"/>
              <a:t>Audubon Society</a:t>
            </a:r>
          </a:p>
          <a:p>
            <a:pPr lvl="1"/>
            <a:r>
              <a:rPr lang="en-US" dirty="0"/>
              <a:t>The Sustainable Communities </a:t>
            </a:r>
            <a:r>
              <a:rPr lang="en-US" dirty="0" smtClean="0"/>
              <a:t>Program</a:t>
            </a:r>
          </a:p>
          <a:p>
            <a:pPr lvl="1"/>
            <a:r>
              <a:rPr lang="en-US" dirty="0" smtClean="0"/>
              <a:t>The </a:t>
            </a:r>
            <a:r>
              <a:rPr lang="en-US" dirty="0"/>
              <a:t>Green Neighborhoods </a:t>
            </a:r>
            <a:r>
              <a:rPr lang="en-US" dirty="0" smtClean="0"/>
              <a:t>Program</a:t>
            </a:r>
          </a:p>
          <a:p>
            <a:pPr lvl="1"/>
            <a:r>
              <a:rPr lang="en-US" dirty="0" smtClean="0"/>
              <a:t>The </a:t>
            </a:r>
            <a:r>
              <a:rPr lang="en-US" dirty="0"/>
              <a:t>Audubon Cooperative Sanctuary </a:t>
            </a:r>
            <a:r>
              <a:rPr lang="en-US" dirty="0" smtClean="0"/>
              <a:t>Program</a:t>
            </a:r>
          </a:p>
          <a:p>
            <a:pPr lvl="1"/>
            <a:r>
              <a:rPr lang="en-US" dirty="0" smtClean="0"/>
              <a:t>Audubon </a:t>
            </a:r>
            <a:r>
              <a:rPr lang="en-US" dirty="0"/>
              <a:t>Partners for the Environment </a:t>
            </a:r>
            <a:r>
              <a:rPr lang="en-US" dirty="0" smtClean="0"/>
              <a:t>Program </a:t>
            </a:r>
            <a:endParaRPr lang="en-US" dirty="0"/>
          </a:p>
          <a:p>
            <a:pPr lvl="1"/>
            <a:endParaRPr lang="en-US" dirty="0"/>
          </a:p>
        </p:txBody>
      </p:sp>
    </p:spTree>
    <p:extLst>
      <p:ext uri="{BB962C8B-B14F-4D97-AF65-F5344CB8AC3E}">
        <p14:creationId xmlns:p14="http://schemas.microsoft.com/office/powerpoint/2010/main" val="106814744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Aeration of Turf</a:t>
            </a:r>
            <a:endParaRPr lang="en-US" dirty="0"/>
          </a:p>
        </p:txBody>
      </p:sp>
      <p:sp>
        <p:nvSpPr>
          <p:cNvPr id="3" name="Content Placeholder 2"/>
          <p:cNvSpPr>
            <a:spLocks noGrp="1"/>
          </p:cNvSpPr>
          <p:nvPr>
            <p:ph idx="1"/>
          </p:nvPr>
        </p:nvSpPr>
        <p:spPr/>
        <p:txBody>
          <a:bodyPr/>
          <a:lstStyle/>
          <a:p>
            <a:r>
              <a:rPr lang="en-US" dirty="0"/>
              <a:t>Lawn aeration is a cultural practice that can alleviate compaction and the weeds and diseases that it encourages. </a:t>
            </a:r>
            <a:endParaRPr lang="en-US" dirty="0" smtClean="0"/>
          </a:p>
          <a:p>
            <a:r>
              <a:rPr lang="en-US" dirty="0" smtClean="0"/>
              <a:t>Lawn </a:t>
            </a:r>
            <a:r>
              <a:rPr lang="en-US" dirty="0"/>
              <a:t>areas become compacted due to regular foot traffic and even rain fall. </a:t>
            </a:r>
            <a:endParaRPr lang="en-US" dirty="0" smtClean="0"/>
          </a:p>
          <a:p>
            <a:r>
              <a:rPr lang="en-US" dirty="0" smtClean="0"/>
              <a:t>Aeration </a:t>
            </a:r>
            <a:r>
              <a:rPr lang="en-US" dirty="0"/>
              <a:t>once a year is usually recommended in areas that experience routine use.</a:t>
            </a:r>
          </a:p>
          <a:p>
            <a:endParaRPr lang="en-US" dirty="0"/>
          </a:p>
        </p:txBody>
      </p:sp>
    </p:spTree>
    <p:extLst>
      <p:ext uri="{BB962C8B-B14F-4D97-AF65-F5344CB8AC3E}">
        <p14:creationId xmlns:p14="http://schemas.microsoft.com/office/powerpoint/2010/main" val="72844031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Mowing Turf</a:t>
            </a:r>
            <a:endParaRPr lang="en-US" dirty="0"/>
          </a:p>
        </p:txBody>
      </p:sp>
      <p:sp>
        <p:nvSpPr>
          <p:cNvPr id="3" name="Content Placeholder 2"/>
          <p:cNvSpPr>
            <a:spLocks noGrp="1"/>
          </p:cNvSpPr>
          <p:nvPr>
            <p:ph idx="1"/>
          </p:nvPr>
        </p:nvSpPr>
        <p:spPr/>
        <p:txBody>
          <a:bodyPr/>
          <a:lstStyle/>
          <a:p>
            <a:r>
              <a:rPr lang="en-US" dirty="0"/>
              <a:t>Raise mowing height during dormant periods for turf. In the northern half of the United States, this is summer during droughty periods, in the south it is in winter. By raising mowing height, turf roots can grow deeper into the soil, accessing water that is held further underground. </a:t>
            </a:r>
          </a:p>
          <a:p>
            <a:endParaRPr lang="en-US" dirty="0"/>
          </a:p>
        </p:txBody>
      </p:sp>
    </p:spTree>
    <p:extLst>
      <p:ext uri="{BB962C8B-B14F-4D97-AF65-F5344CB8AC3E}">
        <p14:creationId xmlns:p14="http://schemas.microsoft.com/office/powerpoint/2010/main" val="197266695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Objectives</a:t>
            </a:r>
          </a:p>
        </p:txBody>
      </p:sp>
      <p:sp>
        <p:nvSpPr>
          <p:cNvPr id="3" name="Content Placeholder 2"/>
          <p:cNvSpPr>
            <a:spLocks noGrp="1"/>
          </p:cNvSpPr>
          <p:nvPr>
            <p:ph idx="1"/>
          </p:nvPr>
        </p:nvSpPr>
        <p:spPr/>
        <p:txBody>
          <a:bodyPr>
            <a:normAutofit fontScale="77500" lnSpcReduction="20000"/>
          </a:bodyPr>
          <a:lstStyle/>
          <a:p>
            <a:r>
              <a:rPr lang="en-US" dirty="0"/>
              <a:t>Understand the connection between the environment and plant placement and use</a:t>
            </a:r>
          </a:p>
          <a:p>
            <a:r>
              <a:rPr lang="en-US" dirty="0"/>
              <a:t>Relate carbon usage by plants to carbon emissions </a:t>
            </a:r>
          </a:p>
          <a:p>
            <a:r>
              <a:rPr lang="en-US" dirty="0"/>
              <a:t>Identify ecosystem services provided by plants</a:t>
            </a:r>
          </a:p>
          <a:p>
            <a:r>
              <a:rPr lang="en-US" dirty="0"/>
              <a:t>Be able to describe what an ecosystem is</a:t>
            </a:r>
          </a:p>
          <a:p>
            <a:r>
              <a:rPr lang="en-US" dirty="0"/>
              <a:t>Understand the functions and interactions of ecosystems</a:t>
            </a:r>
          </a:p>
          <a:p>
            <a:r>
              <a:rPr lang="en-US" dirty="0"/>
              <a:t>Distinguish between the benefits and disadvantages of native and non-native plants</a:t>
            </a:r>
          </a:p>
          <a:p>
            <a:r>
              <a:rPr lang="en-US" dirty="0"/>
              <a:t>Understand the role of wildlife in the landscape</a:t>
            </a:r>
          </a:p>
          <a:p>
            <a:r>
              <a:rPr lang="en-US" dirty="0"/>
              <a:t>Name some programs that have been designed to encourage wildlife habitat </a:t>
            </a:r>
            <a:r>
              <a:rPr lang="en-US" dirty="0" smtClean="0"/>
              <a:t>development</a:t>
            </a:r>
            <a:endParaRPr lang="en-US" dirty="0"/>
          </a:p>
        </p:txBody>
      </p:sp>
    </p:spTree>
    <p:extLst>
      <p:ext uri="{BB962C8B-B14F-4D97-AF65-F5344CB8AC3E}">
        <p14:creationId xmlns:p14="http://schemas.microsoft.com/office/powerpoint/2010/main" val="341235917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Terms to Know</a:t>
            </a: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666167264"/>
              </p:ext>
            </p:extLst>
          </p:nvPr>
        </p:nvGraphicFramePr>
        <p:xfrm>
          <a:off x="914400" y="1600200"/>
          <a:ext cx="7696200" cy="4343406"/>
        </p:xfrm>
        <a:graphic>
          <a:graphicData uri="http://schemas.openxmlformats.org/drawingml/2006/table">
            <a:tbl>
              <a:tblPr>
                <a:tableStyleId>{5C22544A-7EE6-4342-B048-85BDC9FD1C3A}</a:tableStyleId>
              </a:tblPr>
              <a:tblGrid>
                <a:gridCol w="3733800"/>
                <a:gridCol w="3962400"/>
              </a:tblGrid>
              <a:tr h="723901">
                <a:tc>
                  <a:txBody>
                    <a:bodyPr/>
                    <a:lstStyle/>
                    <a:p>
                      <a:pPr marL="0" marR="0">
                        <a:lnSpc>
                          <a:spcPct val="115000"/>
                        </a:lnSpc>
                        <a:spcBef>
                          <a:spcPts val="0"/>
                        </a:spcBef>
                        <a:spcAft>
                          <a:spcPts val="0"/>
                        </a:spcAft>
                      </a:pPr>
                      <a:r>
                        <a:rPr lang="en-US" sz="2800" dirty="0">
                          <a:effectLst/>
                        </a:rPr>
                        <a:t>Anthropogenic</a:t>
                      </a:r>
                      <a:endParaRPr lang="en-US" sz="2800" dirty="0">
                        <a:effectLst/>
                        <a:latin typeface="Calibri"/>
                        <a:ea typeface="Calibri"/>
                        <a:cs typeface="Times New Roman"/>
                      </a:endParaRPr>
                    </a:p>
                  </a:txBody>
                  <a:tcPr marL="68580" marR="68580" marT="0" marB="0">
                    <a:cell3D prstMaterial="dkEdge">
                      <a:bevel/>
                      <a:lightRig rig="flood" dir="t"/>
                    </a:cell3D>
                  </a:tcPr>
                </a:tc>
                <a:tc>
                  <a:txBody>
                    <a:bodyPr/>
                    <a:lstStyle/>
                    <a:p>
                      <a:pPr marL="0" marR="0">
                        <a:lnSpc>
                          <a:spcPct val="115000"/>
                        </a:lnSpc>
                        <a:spcBef>
                          <a:spcPts val="0"/>
                        </a:spcBef>
                        <a:spcAft>
                          <a:spcPts val="0"/>
                        </a:spcAft>
                      </a:pPr>
                      <a:r>
                        <a:rPr lang="en-US" sz="2800">
                          <a:effectLst/>
                        </a:rPr>
                        <a:t>Evapotranspiration</a:t>
                      </a:r>
                      <a:endParaRPr lang="en-US" sz="2800">
                        <a:effectLst/>
                        <a:latin typeface="Calibri"/>
                        <a:ea typeface="Calibri"/>
                        <a:cs typeface="Times New Roman"/>
                      </a:endParaRPr>
                    </a:p>
                  </a:txBody>
                  <a:tcPr marL="68580" marR="68580" marT="0" marB="0">
                    <a:cell3D prstMaterial="dkEdge">
                      <a:bevel/>
                      <a:lightRig rig="flood" dir="t"/>
                    </a:cell3D>
                  </a:tcPr>
                </a:tc>
              </a:tr>
              <a:tr h="723901">
                <a:tc>
                  <a:txBody>
                    <a:bodyPr/>
                    <a:lstStyle/>
                    <a:p>
                      <a:pPr marL="0" marR="0">
                        <a:lnSpc>
                          <a:spcPct val="115000"/>
                        </a:lnSpc>
                        <a:spcBef>
                          <a:spcPts val="0"/>
                        </a:spcBef>
                        <a:spcAft>
                          <a:spcPts val="0"/>
                        </a:spcAft>
                      </a:pPr>
                      <a:r>
                        <a:rPr lang="en-US" sz="2800">
                          <a:effectLst/>
                        </a:rPr>
                        <a:t>Biome</a:t>
                      </a:r>
                      <a:endParaRPr lang="en-US" sz="2800">
                        <a:effectLst/>
                        <a:latin typeface="Calibri"/>
                        <a:ea typeface="Calibri"/>
                        <a:cs typeface="Times New Roman"/>
                      </a:endParaRPr>
                    </a:p>
                  </a:txBody>
                  <a:tcPr marL="68580" marR="68580" marT="0" marB="0">
                    <a:cell3D prstMaterial="dkEdge">
                      <a:bevel/>
                      <a:lightRig rig="flood" dir="t"/>
                    </a:cell3D>
                  </a:tcPr>
                </a:tc>
                <a:tc>
                  <a:txBody>
                    <a:bodyPr/>
                    <a:lstStyle/>
                    <a:p>
                      <a:pPr marL="0" marR="0">
                        <a:lnSpc>
                          <a:spcPct val="115000"/>
                        </a:lnSpc>
                        <a:spcBef>
                          <a:spcPts val="0"/>
                        </a:spcBef>
                        <a:spcAft>
                          <a:spcPts val="0"/>
                        </a:spcAft>
                      </a:pPr>
                      <a:r>
                        <a:rPr lang="en-US" sz="2800">
                          <a:effectLst/>
                        </a:rPr>
                        <a:t>Humus</a:t>
                      </a:r>
                      <a:endParaRPr lang="en-US" sz="2800">
                        <a:effectLst/>
                        <a:latin typeface="Calibri"/>
                        <a:ea typeface="Calibri"/>
                        <a:cs typeface="Times New Roman"/>
                      </a:endParaRPr>
                    </a:p>
                  </a:txBody>
                  <a:tcPr marL="68580" marR="68580" marT="0" marB="0">
                    <a:cell3D prstMaterial="dkEdge">
                      <a:bevel/>
                      <a:lightRig rig="flood" dir="t"/>
                    </a:cell3D>
                  </a:tcPr>
                </a:tc>
              </a:tr>
              <a:tr h="723901">
                <a:tc>
                  <a:txBody>
                    <a:bodyPr/>
                    <a:lstStyle/>
                    <a:p>
                      <a:pPr marL="0" marR="0">
                        <a:lnSpc>
                          <a:spcPct val="115000"/>
                        </a:lnSpc>
                        <a:spcBef>
                          <a:spcPts val="0"/>
                        </a:spcBef>
                        <a:spcAft>
                          <a:spcPts val="0"/>
                        </a:spcAft>
                      </a:pPr>
                      <a:r>
                        <a:rPr lang="en-US" sz="2800">
                          <a:effectLst/>
                        </a:rPr>
                        <a:t>Carbon footprint</a:t>
                      </a:r>
                      <a:endParaRPr lang="en-US" sz="2800">
                        <a:effectLst/>
                        <a:latin typeface="Calibri"/>
                        <a:ea typeface="Calibri"/>
                        <a:cs typeface="Times New Roman"/>
                      </a:endParaRPr>
                    </a:p>
                  </a:txBody>
                  <a:tcPr marL="68580" marR="68580" marT="0" marB="0">
                    <a:cell3D prstMaterial="dkEdge">
                      <a:bevel/>
                      <a:lightRig rig="flood" dir="t"/>
                    </a:cell3D>
                  </a:tcPr>
                </a:tc>
                <a:tc>
                  <a:txBody>
                    <a:bodyPr/>
                    <a:lstStyle/>
                    <a:p>
                      <a:pPr marL="0" marR="0">
                        <a:lnSpc>
                          <a:spcPct val="115000"/>
                        </a:lnSpc>
                        <a:spcBef>
                          <a:spcPts val="0"/>
                        </a:spcBef>
                        <a:spcAft>
                          <a:spcPts val="0"/>
                        </a:spcAft>
                      </a:pPr>
                      <a:r>
                        <a:rPr lang="en-US" sz="2800">
                          <a:effectLst/>
                        </a:rPr>
                        <a:t>Pre-emergent</a:t>
                      </a:r>
                      <a:endParaRPr lang="en-US" sz="2800">
                        <a:effectLst/>
                        <a:latin typeface="Calibri"/>
                        <a:ea typeface="Calibri"/>
                        <a:cs typeface="Times New Roman"/>
                      </a:endParaRPr>
                    </a:p>
                  </a:txBody>
                  <a:tcPr marL="68580" marR="68580" marT="0" marB="0">
                    <a:cell3D prstMaterial="dkEdge">
                      <a:bevel/>
                      <a:lightRig rig="flood" dir="t"/>
                    </a:cell3D>
                  </a:tcPr>
                </a:tc>
              </a:tr>
              <a:tr h="723901">
                <a:tc>
                  <a:txBody>
                    <a:bodyPr/>
                    <a:lstStyle/>
                    <a:p>
                      <a:pPr marL="0" marR="0">
                        <a:lnSpc>
                          <a:spcPct val="115000"/>
                        </a:lnSpc>
                        <a:spcBef>
                          <a:spcPts val="0"/>
                        </a:spcBef>
                        <a:spcAft>
                          <a:spcPts val="0"/>
                        </a:spcAft>
                      </a:pPr>
                      <a:r>
                        <a:rPr lang="en-US" sz="2800" dirty="0">
                          <a:effectLst/>
                        </a:rPr>
                        <a:t>Carbon sequestration</a:t>
                      </a:r>
                      <a:endParaRPr lang="en-US" sz="2800" dirty="0">
                        <a:effectLst/>
                        <a:latin typeface="Calibri"/>
                        <a:ea typeface="Calibri"/>
                        <a:cs typeface="Times New Roman"/>
                      </a:endParaRPr>
                    </a:p>
                  </a:txBody>
                  <a:tcPr marL="68580" marR="68580" marT="0" marB="0">
                    <a:cell3D prstMaterial="dkEdge">
                      <a:bevel/>
                      <a:lightRig rig="flood" dir="t"/>
                    </a:cell3D>
                  </a:tcPr>
                </a:tc>
                <a:tc>
                  <a:txBody>
                    <a:bodyPr/>
                    <a:lstStyle/>
                    <a:p>
                      <a:pPr marL="0" marR="0">
                        <a:lnSpc>
                          <a:spcPct val="115000"/>
                        </a:lnSpc>
                        <a:spcBef>
                          <a:spcPts val="0"/>
                        </a:spcBef>
                        <a:spcAft>
                          <a:spcPts val="0"/>
                        </a:spcAft>
                      </a:pPr>
                      <a:r>
                        <a:rPr lang="en-US" sz="2800">
                          <a:effectLst/>
                        </a:rPr>
                        <a:t>Understory</a:t>
                      </a:r>
                      <a:endParaRPr lang="en-US" sz="2800">
                        <a:effectLst/>
                        <a:latin typeface="Calibri"/>
                        <a:ea typeface="Calibri"/>
                        <a:cs typeface="Times New Roman"/>
                      </a:endParaRPr>
                    </a:p>
                  </a:txBody>
                  <a:tcPr marL="68580" marR="68580" marT="0" marB="0">
                    <a:cell3D prstMaterial="dkEdge">
                      <a:bevel/>
                      <a:lightRig rig="flood" dir="t"/>
                    </a:cell3D>
                  </a:tcPr>
                </a:tc>
              </a:tr>
              <a:tr h="723901">
                <a:tc>
                  <a:txBody>
                    <a:bodyPr/>
                    <a:lstStyle/>
                    <a:p>
                      <a:pPr marL="0" marR="0">
                        <a:lnSpc>
                          <a:spcPct val="115000"/>
                        </a:lnSpc>
                        <a:spcBef>
                          <a:spcPts val="0"/>
                        </a:spcBef>
                        <a:spcAft>
                          <a:spcPts val="0"/>
                        </a:spcAft>
                      </a:pPr>
                      <a:r>
                        <a:rPr lang="en-US" sz="2800">
                          <a:effectLst/>
                        </a:rPr>
                        <a:t>Ecosystem</a:t>
                      </a:r>
                      <a:endParaRPr lang="en-US" sz="2800">
                        <a:effectLst/>
                        <a:latin typeface="Calibri"/>
                        <a:ea typeface="Calibri"/>
                        <a:cs typeface="Times New Roman"/>
                      </a:endParaRPr>
                    </a:p>
                  </a:txBody>
                  <a:tcPr marL="68580" marR="68580" marT="0" marB="0">
                    <a:cell3D prstMaterial="dkEdge">
                      <a:bevel/>
                      <a:lightRig rig="flood" dir="t"/>
                    </a:cell3D>
                  </a:tcPr>
                </a:tc>
                <a:tc>
                  <a:txBody>
                    <a:bodyPr/>
                    <a:lstStyle/>
                    <a:p>
                      <a:pPr marL="0" marR="0">
                        <a:lnSpc>
                          <a:spcPct val="115000"/>
                        </a:lnSpc>
                        <a:spcBef>
                          <a:spcPts val="0"/>
                        </a:spcBef>
                        <a:spcAft>
                          <a:spcPts val="0"/>
                        </a:spcAft>
                      </a:pPr>
                      <a:r>
                        <a:rPr lang="en-US" sz="2800">
                          <a:effectLst/>
                        </a:rPr>
                        <a:t>Xeriscaping</a:t>
                      </a:r>
                      <a:endParaRPr lang="en-US" sz="2800">
                        <a:effectLst/>
                        <a:latin typeface="Calibri"/>
                        <a:ea typeface="Calibri"/>
                        <a:cs typeface="Times New Roman"/>
                      </a:endParaRPr>
                    </a:p>
                  </a:txBody>
                  <a:tcPr marL="68580" marR="68580" marT="0" marB="0">
                    <a:cell3D prstMaterial="dkEdge">
                      <a:bevel/>
                      <a:lightRig rig="flood" dir="t"/>
                    </a:cell3D>
                  </a:tcPr>
                </a:tc>
              </a:tr>
              <a:tr h="723901">
                <a:tc>
                  <a:txBody>
                    <a:bodyPr/>
                    <a:lstStyle/>
                    <a:p>
                      <a:pPr marL="0" marR="0">
                        <a:lnSpc>
                          <a:spcPct val="115000"/>
                        </a:lnSpc>
                        <a:spcBef>
                          <a:spcPts val="0"/>
                        </a:spcBef>
                        <a:spcAft>
                          <a:spcPts val="0"/>
                        </a:spcAft>
                      </a:pPr>
                      <a:r>
                        <a:rPr lang="en-US" sz="2800">
                          <a:effectLst/>
                        </a:rPr>
                        <a:t>Ecosystem services</a:t>
                      </a:r>
                      <a:endParaRPr lang="en-US" sz="2800">
                        <a:effectLst/>
                        <a:latin typeface="Calibri"/>
                        <a:ea typeface="Calibri"/>
                        <a:cs typeface="Times New Roman"/>
                      </a:endParaRPr>
                    </a:p>
                  </a:txBody>
                  <a:tcPr marL="68580" marR="68580" marT="0" marB="0">
                    <a:cell3D prstMaterial="dkEdge">
                      <a:bevel/>
                      <a:lightRig rig="flood" dir="t"/>
                    </a:cell3D>
                  </a:tcPr>
                </a:tc>
                <a:tc>
                  <a:txBody>
                    <a:bodyPr/>
                    <a:lstStyle/>
                    <a:p>
                      <a:pPr marL="0" marR="0">
                        <a:lnSpc>
                          <a:spcPct val="115000"/>
                        </a:lnSpc>
                        <a:spcBef>
                          <a:spcPts val="0"/>
                        </a:spcBef>
                        <a:spcAft>
                          <a:spcPts val="0"/>
                        </a:spcAft>
                      </a:pPr>
                      <a:r>
                        <a:rPr lang="en-US" sz="2800" dirty="0">
                          <a:effectLst/>
                        </a:rPr>
                        <a:t>Xerophyte</a:t>
                      </a:r>
                      <a:endParaRPr lang="en-US" sz="2800" dirty="0">
                        <a:effectLst/>
                        <a:latin typeface="Calibri"/>
                        <a:ea typeface="Calibri"/>
                        <a:cs typeface="Times New Roman"/>
                      </a:endParaRPr>
                    </a:p>
                  </a:txBody>
                  <a:tcPr marL="68580" marR="68580" marT="0" marB="0">
                    <a:cell3D prstMaterial="dkEdge">
                      <a:bevel/>
                      <a:lightRig rig="flood" dir="t"/>
                    </a:cell3D>
                  </a:tcPr>
                </a:tc>
              </a:tr>
            </a:tbl>
          </a:graphicData>
        </a:graphic>
      </p:graphicFrame>
    </p:spTree>
    <p:extLst>
      <p:ext uri="{BB962C8B-B14F-4D97-AF65-F5344CB8AC3E}">
        <p14:creationId xmlns:p14="http://schemas.microsoft.com/office/powerpoint/2010/main" val="136667860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Plantscape</a:t>
            </a:r>
            <a:endParaRPr lang="en-US" dirty="0"/>
          </a:p>
        </p:txBody>
      </p:sp>
      <p:sp>
        <p:nvSpPr>
          <p:cNvPr id="3" name="Content Placeholder 2"/>
          <p:cNvSpPr>
            <a:spLocks noGrp="1"/>
          </p:cNvSpPr>
          <p:nvPr>
            <p:ph idx="1"/>
          </p:nvPr>
        </p:nvSpPr>
        <p:spPr/>
        <p:txBody>
          <a:bodyPr>
            <a:normAutofit/>
          </a:bodyPr>
          <a:lstStyle/>
          <a:p>
            <a:r>
              <a:rPr lang="en-US" dirty="0" smtClean="0"/>
              <a:t>Human </a:t>
            </a:r>
            <a:r>
              <a:rPr lang="en-US" dirty="0"/>
              <a:t>enjoyment and </a:t>
            </a:r>
            <a:r>
              <a:rPr lang="en-US" dirty="0" smtClean="0"/>
              <a:t>well-being</a:t>
            </a:r>
          </a:p>
          <a:p>
            <a:r>
              <a:rPr lang="en-US" dirty="0" smtClean="0"/>
              <a:t>The environment </a:t>
            </a:r>
          </a:p>
          <a:p>
            <a:pPr lvl="1"/>
            <a:r>
              <a:rPr lang="en-US" dirty="0" smtClean="0"/>
              <a:t>Carbon sequestration</a:t>
            </a:r>
          </a:p>
          <a:p>
            <a:pPr lvl="1"/>
            <a:r>
              <a:rPr lang="en-US" dirty="0" smtClean="0"/>
              <a:t>Release </a:t>
            </a:r>
            <a:r>
              <a:rPr lang="en-US" dirty="0"/>
              <a:t>of oxygen to the </a:t>
            </a:r>
            <a:r>
              <a:rPr lang="en-US" dirty="0" smtClean="0"/>
              <a:t>atmosphere</a:t>
            </a:r>
          </a:p>
          <a:p>
            <a:pPr lvl="1"/>
            <a:r>
              <a:rPr lang="en-US" dirty="0" smtClean="0"/>
              <a:t>Cooling </a:t>
            </a:r>
            <a:r>
              <a:rPr lang="en-US" dirty="0"/>
              <a:t>effect of </a:t>
            </a:r>
            <a:r>
              <a:rPr lang="en-US" dirty="0" smtClean="0"/>
              <a:t>evapotranspiration</a:t>
            </a:r>
          </a:p>
          <a:p>
            <a:pPr lvl="1"/>
            <a:r>
              <a:rPr lang="en-US" dirty="0" smtClean="0"/>
              <a:t>Ecosystem</a:t>
            </a:r>
          </a:p>
          <a:p>
            <a:pPr lvl="2"/>
            <a:r>
              <a:rPr lang="en-US" dirty="0"/>
              <a:t>P</a:t>
            </a:r>
            <a:r>
              <a:rPr lang="en-US" dirty="0" smtClean="0"/>
              <a:t>lant-soil interactions</a:t>
            </a:r>
          </a:p>
          <a:p>
            <a:pPr lvl="2"/>
            <a:r>
              <a:rPr lang="en-US" dirty="0" smtClean="0"/>
              <a:t>Food </a:t>
            </a:r>
            <a:r>
              <a:rPr lang="en-US" dirty="0"/>
              <a:t>and habitat </a:t>
            </a:r>
            <a:r>
              <a:rPr lang="en-US" dirty="0" smtClean="0"/>
              <a:t>for </a:t>
            </a:r>
            <a:r>
              <a:rPr lang="en-US" dirty="0"/>
              <a:t>insects, birds, </a:t>
            </a:r>
            <a:r>
              <a:rPr lang="en-US" dirty="0" smtClean="0"/>
              <a:t>wildlife</a:t>
            </a:r>
            <a:endParaRPr lang="en-US" dirty="0"/>
          </a:p>
          <a:p>
            <a:endParaRPr lang="en-US" dirty="0"/>
          </a:p>
        </p:txBody>
      </p:sp>
    </p:spTree>
    <p:extLst>
      <p:ext uri="{BB962C8B-B14F-4D97-AF65-F5344CB8AC3E}">
        <p14:creationId xmlns:p14="http://schemas.microsoft.com/office/powerpoint/2010/main" val="74719330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Carbon Sequestration</a:t>
            </a:r>
            <a:endParaRPr lang="en-US" dirty="0"/>
          </a:p>
        </p:txBody>
      </p:sp>
      <p:sp>
        <p:nvSpPr>
          <p:cNvPr id="3" name="Content Placeholder 2"/>
          <p:cNvSpPr>
            <a:spLocks noGrp="1"/>
          </p:cNvSpPr>
          <p:nvPr>
            <p:ph idx="1"/>
          </p:nvPr>
        </p:nvSpPr>
        <p:spPr/>
        <p:txBody>
          <a:bodyPr>
            <a:normAutofit/>
          </a:bodyPr>
          <a:lstStyle/>
          <a:p>
            <a:r>
              <a:rPr lang="en-US" dirty="0" smtClean="0"/>
              <a:t>Uptake of carbon </a:t>
            </a:r>
            <a:r>
              <a:rPr lang="en-US" dirty="0"/>
              <a:t>dioxide </a:t>
            </a:r>
            <a:r>
              <a:rPr lang="en-US" dirty="0" smtClean="0"/>
              <a:t>in </a:t>
            </a:r>
            <a:r>
              <a:rPr lang="en-US" dirty="0"/>
              <a:t>the process of photosynthesis and </a:t>
            </a:r>
            <a:r>
              <a:rPr lang="en-US" dirty="0" smtClean="0"/>
              <a:t>incorporation of it </a:t>
            </a:r>
            <a:r>
              <a:rPr lang="en-US" dirty="0"/>
              <a:t>into plant tissues and molecular </a:t>
            </a:r>
            <a:r>
              <a:rPr lang="en-US" dirty="0" smtClean="0"/>
              <a:t>structures</a:t>
            </a:r>
          </a:p>
          <a:p>
            <a:r>
              <a:rPr lang="en-US" dirty="0" smtClean="0"/>
              <a:t>Carbon </a:t>
            </a:r>
            <a:r>
              <a:rPr lang="en-US" dirty="0"/>
              <a:t>is removed from the atmosphere </a:t>
            </a:r>
            <a:endParaRPr lang="en-US" dirty="0" smtClean="0"/>
          </a:p>
          <a:p>
            <a:r>
              <a:rPr lang="en-US" dirty="0" smtClean="0"/>
              <a:t>Carbon is stored in </a:t>
            </a:r>
            <a:r>
              <a:rPr lang="en-US" dirty="0"/>
              <a:t>plant leaves, roots, and </a:t>
            </a:r>
            <a:r>
              <a:rPr lang="en-US" dirty="0" smtClean="0"/>
              <a:t>stems </a:t>
            </a:r>
          </a:p>
          <a:p>
            <a:r>
              <a:rPr lang="en-US" dirty="0" smtClean="0"/>
              <a:t>This </a:t>
            </a:r>
            <a:r>
              <a:rPr lang="en-US" dirty="0"/>
              <a:t>carbon may begin to be recycled back to the environment through </a:t>
            </a:r>
            <a:r>
              <a:rPr lang="en-US" dirty="0" smtClean="0"/>
              <a:t>decomposition</a:t>
            </a:r>
            <a:endParaRPr lang="en-US" dirty="0"/>
          </a:p>
          <a:p>
            <a:endParaRPr lang="en-US" dirty="0"/>
          </a:p>
        </p:txBody>
      </p:sp>
    </p:spTree>
    <p:extLst>
      <p:ext uri="{BB962C8B-B14F-4D97-AF65-F5344CB8AC3E}">
        <p14:creationId xmlns:p14="http://schemas.microsoft.com/office/powerpoint/2010/main" val="26490148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p:nvPr/>
        </p:nvSpPr>
        <p:spPr>
          <a:xfrm>
            <a:off x="838200" y="38100"/>
            <a:ext cx="7305675" cy="6115050"/>
          </a:xfrm>
          <a:prstGeom prst="rect">
            <a:avLst/>
          </a:prstGeom>
          <a:ln>
            <a:solidFill>
              <a:schemeClr val="tx1"/>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9" name="Sun 8"/>
          <p:cNvSpPr/>
          <p:nvPr/>
        </p:nvSpPr>
        <p:spPr>
          <a:xfrm>
            <a:off x="1409700" y="123825"/>
            <a:ext cx="1873885" cy="1504950"/>
          </a:xfrm>
          <a:prstGeom prst="sun">
            <a:avLst/>
          </a:prstGeom>
          <a:ln>
            <a:solidFill>
              <a:schemeClr val="tx1"/>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10" name="Cloud 9"/>
          <p:cNvSpPr/>
          <p:nvPr/>
        </p:nvSpPr>
        <p:spPr>
          <a:xfrm>
            <a:off x="5924550" y="762000"/>
            <a:ext cx="1562100" cy="800100"/>
          </a:xfrm>
          <a:prstGeom prst="cloud">
            <a:avLst/>
          </a:prstGeom>
          <a:ln>
            <a:solidFill>
              <a:schemeClr val="tx2">
                <a:lumMod val="50000"/>
              </a:schemeClr>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cxnSp>
        <p:nvCxnSpPr>
          <p:cNvPr id="11" name="Curved Connector 10"/>
          <p:cNvCxnSpPr/>
          <p:nvPr/>
        </p:nvCxnSpPr>
        <p:spPr>
          <a:xfrm>
            <a:off x="1009650" y="3514725"/>
            <a:ext cx="1181100" cy="76200"/>
          </a:xfrm>
          <a:prstGeom prst="curvedConnector3">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2" name="Curved Connector 11"/>
          <p:cNvCxnSpPr/>
          <p:nvPr/>
        </p:nvCxnSpPr>
        <p:spPr>
          <a:xfrm flipV="1">
            <a:off x="2190115" y="3514725"/>
            <a:ext cx="1190625" cy="76200"/>
          </a:xfrm>
          <a:prstGeom prst="curvedConnector3">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3" name="Curved Connector 12"/>
          <p:cNvCxnSpPr/>
          <p:nvPr/>
        </p:nvCxnSpPr>
        <p:spPr>
          <a:xfrm>
            <a:off x="3381375" y="3514725"/>
            <a:ext cx="1619250" cy="304800"/>
          </a:xfrm>
          <a:prstGeom prst="curvedConnector3">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4" name="Curved Connector 13"/>
          <p:cNvCxnSpPr/>
          <p:nvPr/>
        </p:nvCxnSpPr>
        <p:spPr>
          <a:xfrm flipV="1">
            <a:off x="4972050" y="3590925"/>
            <a:ext cx="1238250" cy="228600"/>
          </a:xfrm>
          <a:prstGeom prst="curvedConnector3">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5" name="Curved Connector 14"/>
          <p:cNvCxnSpPr/>
          <p:nvPr/>
        </p:nvCxnSpPr>
        <p:spPr>
          <a:xfrm>
            <a:off x="6181725" y="3590925"/>
            <a:ext cx="1962150" cy="76200"/>
          </a:xfrm>
          <a:prstGeom prst="curvedConnector3">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sp>
        <p:nvSpPr>
          <p:cNvPr id="16" name="Rectangle 15"/>
          <p:cNvSpPr/>
          <p:nvPr/>
        </p:nvSpPr>
        <p:spPr>
          <a:xfrm>
            <a:off x="3238500" y="3076575"/>
            <a:ext cx="45085" cy="513080"/>
          </a:xfrm>
          <a:prstGeom prst="rect">
            <a:avLst/>
          </a:prstGeom>
          <a:ln>
            <a:solidFill>
              <a:schemeClr val="tx1"/>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17" name="Cloud 16"/>
          <p:cNvSpPr/>
          <p:nvPr/>
        </p:nvSpPr>
        <p:spPr>
          <a:xfrm>
            <a:off x="2819400" y="2447925"/>
            <a:ext cx="857250" cy="714375"/>
          </a:xfrm>
          <a:prstGeom prst="cloud">
            <a:avLst/>
          </a:prstGeom>
          <a:ln>
            <a:solidFill>
              <a:schemeClr val="tx1"/>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18" name="Parallelogram 17"/>
          <p:cNvSpPr/>
          <p:nvPr/>
        </p:nvSpPr>
        <p:spPr>
          <a:xfrm rot="835012">
            <a:off x="890270" y="3747770"/>
            <a:ext cx="1691640" cy="753110"/>
          </a:xfrm>
          <a:prstGeom prst="parallelogram">
            <a:avLst/>
          </a:prstGeom>
          <a:solidFill>
            <a:schemeClr val="bg1">
              <a:lumMod val="65000"/>
            </a:schemeClr>
          </a:solidFill>
          <a:ln>
            <a:solidFill>
              <a:schemeClr val="tx1">
                <a:lumMod val="95000"/>
                <a:lumOff val="5000"/>
              </a:schemeClr>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cxnSp>
        <p:nvCxnSpPr>
          <p:cNvPr id="19" name="Straight Connector 18"/>
          <p:cNvCxnSpPr/>
          <p:nvPr/>
        </p:nvCxnSpPr>
        <p:spPr>
          <a:xfrm>
            <a:off x="1228725" y="3781425"/>
            <a:ext cx="1152525" cy="276225"/>
          </a:xfrm>
          <a:prstGeom prst="line">
            <a:avLst/>
          </a:prstGeom>
          <a:ln w="19050">
            <a:solidFill>
              <a:schemeClr val="tx1">
                <a:lumMod val="95000"/>
                <a:lumOff val="5000"/>
              </a:schemeClr>
            </a:solidFill>
          </a:ln>
        </p:spPr>
        <p:style>
          <a:lnRef idx="1">
            <a:schemeClr val="accent1"/>
          </a:lnRef>
          <a:fillRef idx="0">
            <a:schemeClr val="accent1"/>
          </a:fillRef>
          <a:effectRef idx="0">
            <a:schemeClr val="accent1"/>
          </a:effectRef>
          <a:fontRef idx="minor">
            <a:schemeClr val="tx1"/>
          </a:fontRef>
        </p:style>
      </p:cxnSp>
      <p:cxnSp>
        <p:nvCxnSpPr>
          <p:cNvPr id="20" name="Straight Connector 19"/>
          <p:cNvCxnSpPr/>
          <p:nvPr/>
        </p:nvCxnSpPr>
        <p:spPr>
          <a:xfrm>
            <a:off x="1152525" y="3933825"/>
            <a:ext cx="1152525" cy="276225"/>
          </a:xfrm>
          <a:prstGeom prst="line">
            <a:avLst/>
          </a:prstGeom>
          <a:ln w="19050">
            <a:solidFill>
              <a:schemeClr val="tx1">
                <a:lumMod val="95000"/>
                <a:lumOff val="5000"/>
              </a:schemeClr>
            </a:solidFill>
          </a:ln>
        </p:spPr>
        <p:style>
          <a:lnRef idx="1">
            <a:schemeClr val="accent1"/>
          </a:lnRef>
          <a:fillRef idx="0">
            <a:schemeClr val="accent1"/>
          </a:fillRef>
          <a:effectRef idx="0">
            <a:schemeClr val="accent1"/>
          </a:effectRef>
          <a:fontRef idx="minor">
            <a:schemeClr val="tx1"/>
          </a:fontRef>
        </p:style>
      </p:cxnSp>
      <p:cxnSp>
        <p:nvCxnSpPr>
          <p:cNvPr id="21" name="Straight Connector 20"/>
          <p:cNvCxnSpPr/>
          <p:nvPr/>
        </p:nvCxnSpPr>
        <p:spPr>
          <a:xfrm>
            <a:off x="1066800" y="4105275"/>
            <a:ext cx="1152525" cy="276225"/>
          </a:xfrm>
          <a:prstGeom prst="line">
            <a:avLst/>
          </a:prstGeom>
          <a:ln w="19050">
            <a:solidFill>
              <a:schemeClr val="tx1">
                <a:lumMod val="95000"/>
                <a:lumOff val="5000"/>
              </a:schemeClr>
            </a:solidFill>
          </a:ln>
        </p:spPr>
        <p:style>
          <a:lnRef idx="1">
            <a:schemeClr val="accent1"/>
          </a:lnRef>
          <a:fillRef idx="0">
            <a:schemeClr val="accent1"/>
          </a:fillRef>
          <a:effectRef idx="0">
            <a:schemeClr val="accent1"/>
          </a:effectRef>
          <a:fontRef idx="minor">
            <a:schemeClr val="tx1"/>
          </a:fontRef>
        </p:style>
      </p:cxnSp>
      <p:sp>
        <p:nvSpPr>
          <p:cNvPr id="22" name="Snip Same Side Corner Rectangle 21"/>
          <p:cNvSpPr/>
          <p:nvPr/>
        </p:nvSpPr>
        <p:spPr>
          <a:xfrm>
            <a:off x="4581525" y="3562350"/>
            <a:ext cx="257175" cy="152400"/>
          </a:xfrm>
          <a:prstGeom prst="snip2SameRect">
            <a:avLst/>
          </a:prstGeom>
          <a:ln>
            <a:solidFill>
              <a:schemeClr val="tx1">
                <a:lumMod val="95000"/>
                <a:lumOff val="5000"/>
              </a:schemeClr>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23" name="Oval 22"/>
          <p:cNvSpPr/>
          <p:nvPr/>
        </p:nvSpPr>
        <p:spPr>
          <a:xfrm>
            <a:off x="4581525" y="3676650"/>
            <a:ext cx="95250" cy="104775"/>
          </a:xfrm>
          <a:prstGeom prst="ellipse">
            <a:avLst/>
          </a:prstGeom>
        </p:spPr>
        <p:style>
          <a:lnRef idx="2">
            <a:schemeClr val="dk1">
              <a:shade val="50000"/>
            </a:schemeClr>
          </a:lnRef>
          <a:fillRef idx="1">
            <a:schemeClr val="dk1"/>
          </a:fillRef>
          <a:effectRef idx="0">
            <a:schemeClr val="dk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24" name="Oval 23"/>
          <p:cNvSpPr/>
          <p:nvPr/>
        </p:nvSpPr>
        <p:spPr>
          <a:xfrm>
            <a:off x="4733925" y="3686175"/>
            <a:ext cx="95250" cy="104775"/>
          </a:xfrm>
          <a:prstGeom prst="ellipse">
            <a:avLst/>
          </a:prstGeom>
        </p:spPr>
        <p:style>
          <a:lnRef idx="2">
            <a:schemeClr val="dk1">
              <a:shade val="50000"/>
            </a:schemeClr>
          </a:lnRef>
          <a:fillRef idx="1">
            <a:schemeClr val="dk1"/>
          </a:fillRef>
          <a:effectRef idx="0">
            <a:schemeClr val="dk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cxnSp>
        <p:nvCxnSpPr>
          <p:cNvPr id="25" name="Curved Connector 24"/>
          <p:cNvCxnSpPr/>
          <p:nvPr/>
        </p:nvCxnSpPr>
        <p:spPr>
          <a:xfrm flipV="1">
            <a:off x="4905375" y="3638550"/>
            <a:ext cx="57150" cy="47625"/>
          </a:xfrm>
          <a:prstGeom prst="curvedConnector3">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6" name="Curved Connector 25"/>
          <p:cNvCxnSpPr/>
          <p:nvPr/>
        </p:nvCxnSpPr>
        <p:spPr>
          <a:xfrm flipV="1">
            <a:off x="4962525" y="3686175"/>
            <a:ext cx="133350" cy="28575"/>
          </a:xfrm>
          <a:prstGeom prst="curvedConnector3">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27" name="Snip Same Side Corner Rectangle 26"/>
          <p:cNvSpPr/>
          <p:nvPr/>
        </p:nvSpPr>
        <p:spPr>
          <a:xfrm>
            <a:off x="2314575" y="3867150"/>
            <a:ext cx="257175" cy="152400"/>
          </a:xfrm>
          <a:prstGeom prst="snip2SameRect">
            <a:avLst/>
          </a:prstGeom>
          <a:solidFill>
            <a:schemeClr val="bg1">
              <a:lumMod val="65000"/>
            </a:schemeClr>
          </a:solidFill>
          <a:ln>
            <a:solidFill>
              <a:schemeClr val="tx1">
                <a:lumMod val="95000"/>
                <a:lumOff val="5000"/>
              </a:schemeClr>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28" name="Oval 27"/>
          <p:cNvSpPr/>
          <p:nvPr/>
        </p:nvSpPr>
        <p:spPr>
          <a:xfrm>
            <a:off x="2314575" y="3981450"/>
            <a:ext cx="95250" cy="104775"/>
          </a:xfrm>
          <a:prstGeom prst="ellipse">
            <a:avLst/>
          </a:prstGeom>
        </p:spPr>
        <p:style>
          <a:lnRef idx="2">
            <a:schemeClr val="dk1">
              <a:shade val="50000"/>
            </a:schemeClr>
          </a:lnRef>
          <a:fillRef idx="1">
            <a:schemeClr val="dk1"/>
          </a:fillRef>
          <a:effectRef idx="0">
            <a:schemeClr val="dk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29" name="Oval 28"/>
          <p:cNvSpPr/>
          <p:nvPr/>
        </p:nvSpPr>
        <p:spPr>
          <a:xfrm>
            <a:off x="2466975" y="3990975"/>
            <a:ext cx="95250" cy="104775"/>
          </a:xfrm>
          <a:prstGeom prst="ellipse">
            <a:avLst/>
          </a:prstGeom>
        </p:spPr>
        <p:style>
          <a:lnRef idx="2">
            <a:schemeClr val="dk1">
              <a:shade val="50000"/>
            </a:schemeClr>
          </a:lnRef>
          <a:fillRef idx="1">
            <a:schemeClr val="dk1"/>
          </a:fillRef>
          <a:effectRef idx="0">
            <a:schemeClr val="dk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30" name="Parallelogram 29"/>
          <p:cNvSpPr/>
          <p:nvPr/>
        </p:nvSpPr>
        <p:spPr>
          <a:xfrm>
            <a:off x="2219325" y="3933825"/>
            <a:ext cx="45085" cy="152400"/>
          </a:xfrm>
          <a:prstGeom prst="parallelogram">
            <a:avLst/>
          </a:prstGeom>
          <a:solidFill>
            <a:schemeClr val="bg1">
              <a:lumMod val="65000"/>
            </a:schemeClr>
          </a:solidFill>
          <a:ln>
            <a:solidFill>
              <a:schemeClr val="tx1">
                <a:lumMod val="95000"/>
                <a:lumOff val="5000"/>
              </a:schemeClr>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31" name="Rectangle 30"/>
          <p:cNvSpPr/>
          <p:nvPr/>
        </p:nvSpPr>
        <p:spPr>
          <a:xfrm>
            <a:off x="5029200" y="3914775"/>
            <a:ext cx="933450" cy="371475"/>
          </a:xfrm>
          <a:prstGeom prst="rect">
            <a:avLst/>
          </a:prstGeom>
          <a:solidFill>
            <a:schemeClr val="bg1">
              <a:lumMod val="85000"/>
            </a:schemeClr>
          </a:solidFill>
          <a:ln>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32" name="Rectangle 31"/>
          <p:cNvSpPr/>
          <p:nvPr/>
        </p:nvSpPr>
        <p:spPr>
          <a:xfrm>
            <a:off x="5181600" y="3543300"/>
            <a:ext cx="85725" cy="371475"/>
          </a:xfrm>
          <a:prstGeom prst="rect">
            <a:avLst/>
          </a:prstGeom>
          <a:solidFill>
            <a:schemeClr val="bg1">
              <a:lumMod val="85000"/>
            </a:schemeClr>
          </a:solidFill>
          <a:ln>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33" name="Rectangle 32"/>
          <p:cNvSpPr/>
          <p:nvPr/>
        </p:nvSpPr>
        <p:spPr>
          <a:xfrm>
            <a:off x="5334000" y="3543300"/>
            <a:ext cx="85725" cy="371475"/>
          </a:xfrm>
          <a:prstGeom prst="rect">
            <a:avLst/>
          </a:prstGeom>
          <a:solidFill>
            <a:schemeClr val="bg1">
              <a:lumMod val="85000"/>
            </a:schemeClr>
          </a:solidFill>
          <a:ln>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34" name="Rectangle 33"/>
          <p:cNvSpPr/>
          <p:nvPr/>
        </p:nvSpPr>
        <p:spPr>
          <a:xfrm>
            <a:off x="5486400" y="3543300"/>
            <a:ext cx="85725" cy="371475"/>
          </a:xfrm>
          <a:prstGeom prst="rect">
            <a:avLst/>
          </a:prstGeom>
          <a:solidFill>
            <a:schemeClr val="bg1">
              <a:lumMod val="85000"/>
            </a:schemeClr>
          </a:solidFill>
          <a:ln>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cxnSp>
        <p:nvCxnSpPr>
          <p:cNvPr id="35" name="Curved Connector 34"/>
          <p:cNvCxnSpPr/>
          <p:nvPr/>
        </p:nvCxnSpPr>
        <p:spPr>
          <a:xfrm rot="5400000" flipH="1" flipV="1">
            <a:off x="4992052" y="3148648"/>
            <a:ext cx="456565" cy="43180"/>
          </a:xfrm>
          <a:prstGeom prst="curvedConnector3">
            <a:avLst>
              <a:gd name="adj1" fmla="val 50000"/>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36" name="Curved Connector 35"/>
          <p:cNvCxnSpPr/>
          <p:nvPr/>
        </p:nvCxnSpPr>
        <p:spPr>
          <a:xfrm rot="5400000" flipH="1" flipV="1">
            <a:off x="5159693" y="3160077"/>
            <a:ext cx="391160" cy="47625"/>
          </a:xfrm>
          <a:prstGeom prst="curvedConnector3">
            <a:avLst>
              <a:gd name="adj1" fmla="val 50000"/>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37" name="Curved Connector 36"/>
          <p:cNvCxnSpPr/>
          <p:nvPr/>
        </p:nvCxnSpPr>
        <p:spPr>
          <a:xfrm rot="5400000" flipH="1" flipV="1">
            <a:off x="5301932" y="3177223"/>
            <a:ext cx="390525" cy="46990"/>
          </a:xfrm>
          <a:prstGeom prst="curvedConnector3">
            <a:avLst>
              <a:gd name="adj1" fmla="val 50000"/>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38" name="Text Box 2"/>
          <p:cNvSpPr txBox="1">
            <a:spLocks noChangeArrowheads="1"/>
          </p:cNvSpPr>
          <p:nvPr/>
        </p:nvSpPr>
        <p:spPr bwMode="auto">
          <a:xfrm>
            <a:off x="1009650" y="4676775"/>
            <a:ext cx="1633220" cy="1085850"/>
          </a:xfrm>
          <a:prstGeom prst="rect">
            <a:avLst/>
          </a:prstGeom>
          <a:solidFill>
            <a:srgbClr val="FFFFFF"/>
          </a:solid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1200">
                <a:effectLst/>
                <a:latin typeface="Calibri"/>
                <a:ea typeface="Calibri"/>
                <a:cs typeface="Times New Roman"/>
              </a:rPr>
              <a:t>Agriculture: tractors emit CO</a:t>
            </a:r>
            <a:r>
              <a:rPr lang="en-US" sz="1200" baseline="-25000">
                <a:effectLst/>
                <a:latin typeface="Calibri"/>
                <a:ea typeface="Calibri"/>
                <a:cs typeface="Times New Roman"/>
              </a:rPr>
              <a:t>2</a:t>
            </a:r>
            <a:r>
              <a:rPr lang="en-US" sz="1200">
                <a:effectLst/>
                <a:latin typeface="Calibri"/>
                <a:ea typeface="Calibri"/>
                <a:cs typeface="Times New Roman"/>
              </a:rPr>
              <a:t>,</a:t>
            </a:r>
            <a:r>
              <a:rPr lang="en-US" sz="1200" baseline="-25000">
                <a:effectLst/>
                <a:latin typeface="Calibri"/>
                <a:ea typeface="Calibri"/>
                <a:cs typeface="Times New Roman"/>
              </a:rPr>
              <a:t> </a:t>
            </a:r>
            <a:r>
              <a:rPr lang="en-US" sz="1200">
                <a:effectLst/>
                <a:latin typeface="Calibri"/>
                <a:ea typeface="Calibri"/>
                <a:cs typeface="Times New Roman"/>
              </a:rPr>
              <a:t>plants take up and release it</a:t>
            </a:r>
            <a:endParaRPr lang="en-US" sz="1100">
              <a:effectLst/>
              <a:latin typeface="Calibri"/>
              <a:ea typeface="Calibri"/>
              <a:cs typeface="Times New Roman"/>
            </a:endParaRPr>
          </a:p>
        </p:txBody>
      </p:sp>
      <p:sp>
        <p:nvSpPr>
          <p:cNvPr id="39" name="Text Box 2"/>
          <p:cNvSpPr txBox="1">
            <a:spLocks noChangeArrowheads="1"/>
          </p:cNvSpPr>
          <p:nvPr/>
        </p:nvSpPr>
        <p:spPr bwMode="auto">
          <a:xfrm>
            <a:off x="4819650" y="4419600"/>
            <a:ext cx="1457325" cy="590550"/>
          </a:xfrm>
          <a:prstGeom prst="rect">
            <a:avLst/>
          </a:prstGeom>
          <a:solidFill>
            <a:srgbClr val="FFFFFF"/>
          </a:solidFill>
          <a:ln w="9525">
            <a:noFill/>
            <a:miter lim="800000"/>
            <a:headEnd/>
            <a:tailEnd/>
          </a:ln>
        </p:spPr>
        <p:txBody>
          <a:bodyPr rot="0" vert="horz" wrap="square" lIns="91440" tIns="45720" rIns="91440" bIns="45720" anchor="ctr" anchorCtr="0">
            <a:noAutofit/>
          </a:bodyPr>
          <a:lstStyle/>
          <a:p>
            <a:pPr marL="0" marR="0">
              <a:lnSpc>
                <a:spcPct val="115000"/>
              </a:lnSpc>
              <a:spcBef>
                <a:spcPts val="0"/>
              </a:spcBef>
              <a:spcAft>
                <a:spcPts val="1000"/>
              </a:spcAft>
            </a:pPr>
            <a:r>
              <a:rPr lang="en-US" sz="1200">
                <a:effectLst/>
                <a:latin typeface="Calibri"/>
                <a:ea typeface="Calibri"/>
                <a:cs typeface="Times New Roman"/>
              </a:rPr>
              <a:t>Vehicles, industry emit CO</a:t>
            </a:r>
            <a:r>
              <a:rPr lang="en-US" sz="1200" baseline="-25000">
                <a:effectLst/>
                <a:latin typeface="Calibri"/>
                <a:ea typeface="Calibri"/>
                <a:cs typeface="Times New Roman"/>
              </a:rPr>
              <a:t>2</a:t>
            </a:r>
            <a:endParaRPr lang="en-US" sz="1100">
              <a:effectLst/>
              <a:latin typeface="Calibri"/>
              <a:ea typeface="Calibri"/>
              <a:cs typeface="Times New Roman"/>
            </a:endParaRPr>
          </a:p>
        </p:txBody>
      </p:sp>
      <p:sp>
        <p:nvSpPr>
          <p:cNvPr id="40" name="Text Box 2"/>
          <p:cNvSpPr txBox="1">
            <a:spLocks noChangeArrowheads="1"/>
          </p:cNvSpPr>
          <p:nvPr/>
        </p:nvSpPr>
        <p:spPr bwMode="auto">
          <a:xfrm>
            <a:off x="6391275" y="3819525"/>
            <a:ext cx="1638300" cy="333375"/>
          </a:xfrm>
          <a:prstGeom prst="rect">
            <a:avLst/>
          </a:prstGeom>
          <a:solidFill>
            <a:srgbClr val="FFFFFF"/>
          </a:solid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1200">
                <a:effectLst/>
                <a:latin typeface="Calibri"/>
                <a:ea typeface="Calibri"/>
                <a:cs typeface="Times New Roman"/>
              </a:rPr>
              <a:t>Oceans uptake CO</a:t>
            </a:r>
            <a:r>
              <a:rPr lang="en-US" sz="1200" baseline="-25000">
                <a:effectLst/>
                <a:latin typeface="Calibri"/>
                <a:ea typeface="Calibri"/>
                <a:cs typeface="Times New Roman"/>
              </a:rPr>
              <a:t>2</a:t>
            </a:r>
            <a:endParaRPr lang="en-US" sz="1100">
              <a:effectLst/>
              <a:latin typeface="Calibri"/>
              <a:ea typeface="Calibri"/>
              <a:cs typeface="Times New Roman"/>
            </a:endParaRPr>
          </a:p>
        </p:txBody>
      </p:sp>
      <p:sp>
        <p:nvSpPr>
          <p:cNvPr id="41" name="Cloud 40"/>
          <p:cNvSpPr/>
          <p:nvPr/>
        </p:nvSpPr>
        <p:spPr>
          <a:xfrm flipH="1" flipV="1">
            <a:off x="4343400" y="1542415"/>
            <a:ext cx="771525" cy="371475"/>
          </a:xfrm>
          <a:prstGeom prst="cloud">
            <a:avLst/>
          </a:prstGeom>
          <a:ln>
            <a:solidFill>
              <a:schemeClr val="tx2">
                <a:lumMod val="50000"/>
              </a:schemeClr>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42" name="Rectangle 41"/>
          <p:cNvSpPr/>
          <p:nvPr/>
        </p:nvSpPr>
        <p:spPr>
          <a:xfrm>
            <a:off x="1762125" y="3131820"/>
            <a:ext cx="76200" cy="438150"/>
          </a:xfrm>
          <a:prstGeom prst="rect">
            <a:avLst/>
          </a:prstGeom>
          <a:ln>
            <a:solidFill>
              <a:schemeClr val="tx1"/>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43" name="Cloud 42"/>
          <p:cNvSpPr/>
          <p:nvPr/>
        </p:nvSpPr>
        <p:spPr>
          <a:xfrm>
            <a:off x="1447800" y="2609850"/>
            <a:ext cx="714375" cy="590550"/>
          </a:xfrm>
          <a:prstGeom prst="cloud">
            <a:avLst/>
          </a:prstGeom>
          <a:ln>
            <a:solidFill>
              <a:schemeClr val="tx1"/>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44" name="Rectangle 43"/>
          <p:cNvSpPr/>
          <p:nvPr/>
        </p:nvSpPr>
        <p:spPr>
          <a:xfrm>
            <a:off x="2514600" y="3200400"/>
            <a:ext cx="95250" cy="389255"/>
          </a:xfrm>
          <a:prstGeom prst="rect">
            <a:avLst/>
          </a:prstGeom>
          <a:ln>
            <a:solidFill>
              <a:schemeClr val="tx1"/>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45" name="Cloud 44"/>
          <p:cNvSpPr/>
          <p:nvPr/>
        </p:nvSpPr>
        <p:spPr>
          <a:xfrm>
            <a:off x="1981200" y="2324100"/>
            <a:ext cx="1085850" cy="914400"/>
          </a:xfrm>
          <a:prstGeom prst="cloud">
            <a:avLst/>
          </a:prstGeom>
          <a:ln>
            <a:solidFill>
              <a:schemeClr val="tx1"/>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46" name="Text Box 2"/>
          <p:cNvSpPr txBox="1">
            <a:spLocks noChangeArrowheads="1"/>
          </p:cNvSpPr>
          <p:nvPr/>
        </p:nvSpPr>
        <p:spPr bwMode="auto">
          <a:xfrm>
            <a:off x="2571750" y="1781175"/>
            <a:ext cx="1695450" cy="523875"/>
          </a:xfrm>
          <a:prstGeom prst="rect">
            <a:avLst/>
          </a:prstGeom>
          <a:solidFill>
            <a:srgbClr val="FFFFFF"/>
          </a:solid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1200">
                <a:effectLst/>
                <a:latin typeface="Calibri"/>
                <a:ea typeface="Calibri"/>
                <a:cs typeface="Times New Roman"/>
              </a:rPr>
              <a:t>Plants take up, store, and release CO</a:t>
            </a:r>
            <a:r>
              <a:rPr lang="en-US" sz="1200" baseline="-25000">
                <a:effectLst/>
                <a:latin typeface="Calibri"/>
                <a:ea typeface="Calibri"/>
                <a:cs typeface="Times New Roman"/>
              </a:rPr>
              <a:t>2</a:t>
            </a:r>
            <a:endParaRPr lang="en-US" sz="1100">
              <a:effectLst/>
              <a:latin typeface="Calibri"/>
              <a:ea typeface="Calibri"/>
              <a:cs typeface="Times New Roman"/>
            </a:endParaRPr>
          </a:p>
        </p:txBody>
      </p:sp>
      <p:sp>
        <p:nvSpPr>
          <p:cNvPr id="47" name="Text Box 2"/>
          <p:cNvSpPr txBox="1">
            <a:spLocks noChangeArrowheads="1"/>
          </p:cNvSpPr>
          <p:nvPr/>
        </p:nvSpPr>
        <p:spPr bwMode="auto">
          <a:xfrm>
            <a:off x="457200" y="6210300"/>
            <a:ext cx="8458199" cy="425501"/>
          </a:xfrm>
          <a:prstGeom prst="rect">
            <a:avLst/>
          </a:prstGeom>
          <a:solidFill>
            <a:srgbClr val="FFFFFF"/>
          </a:solidFill>
          <a:ln w="9525">
            <a:noFill/>
            <a:miter lim="800000"/>
            <a:headEnd/>
            <a:tailEnd/>
          </a:ln>
        </p:spPr>
        <p:txBody>
          <a:bodyPr rot="0" vert="horz" wrap="square" lIns="91440" tIns="45720" rIns="91440" bIns="45720" anchor="t" anchorCtr="0">
            <a:spAutoFit/>
          </a:bodyPr>
          <a:lstStyle/>
          <a:p>
            <a:pPr marL="0" marR="0" algn="ctr">
              <a:lnSpc>
                <a:spcPct val="115000"/>
              </a:lnSpc>
              <a:spcBef>
                <a:spcPts val="0"/>
              </a:spcBef>
              <a:spcAft>
                <a:spcPts val="1000"/>
              </a:spcAft>
            </a:pPr>
            <a:r>
              <a:rPr lang="en-US" sz="2000" b="1" dirty="0">
                <a:effectLst/>
                <a:latin typeface="+mj-lt"/>
                <a:ea typeface="Calibri"/>
                <a:cs typeface="Times New Roman"/>
              </a:rPr>
              <a:t>Figure 2.3. The carbon </a:t>
            </a:r>
            <a:r>
              <a:rPr lang="en-US" sz="2000" b="1" dirty="0" smtClean="0">
                <a:effectLst/>
                <a:latin typeface="+mj-lt"/>
                <a:ea typeface="Calibri"/>
                <a:cs typeface="Times New Roman"/>
              </a:rPr>
              <a:t>cycle</a:t>
            </a:r>
            <a:endParaRPr lang="en-US" b="1" dirty="0">
              <a:effectLst/>
              <a:latin typeface="+mj-lt"/>
              <a:ea typeface="Calibri"/>
              <a:cs typeface="Times New Roman"/>
            </a:endParaRPr>
          </a:p>
        </p:txBody>
      </p:sp>
      <p:sp>
        <p:nvSpPr>
          <p:cNvPr id="48" name="Text Box 2"/>
          <p:cNvSpPr txBox="1">
            <a:spLocks noChangeArrowheads="1"/>
          </p:cNvSpPr>
          <p:nvPr/>
        </p:nvSpPr>
        <p:spPr bwMode="auto">
          <a:xfrm>
            <a:off x="3035935" y="5505450"/>
            <a:ext cx="1809750" cy="438150"/>
          </a:xfrm>
          <a:prstGeom prst="rect">
            <a:avLst/>
          </a:prstGeom>
          <a:solidFill>
            <a:srgbClr val="FFFFFF"/>
          </a:solid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1200">
                <a:effectLst/>
                <a:latin typeface="Calibri"/>
                <a:ea typeface="Calibri"/>
                <a:cs typeface="Times New Roman"/>
              </a:rPr>
              <a:t>Soil stores carbon</a:t>
            </a:r>
            <a:endParaRPr lang="en-US" sz="1100">
              <a:effectLst/>
              <a:latin typeface="Calibri"/>
              <a:ea typeface="Calibri"/>
              <a:cs typeface="Times New Roman"/>
            </a:endParaRPr>
          </a:p>
        </p:txBody>
      </p:sp>
      <p:sp>
        <p:nvSpPr>
          <p:cNvPr id="49" name="Oval 48"/>
          <p:cNvSpPr/>
          <p:nvPr/>
        </p:nvSpPr>
        <p:spPr>
          <a:xfrm flipH="1">
            <a:off x="3752215" y="3886200"/>
            <a:ext cx="85725" cy="133350"/>
          </a:xfrm>
          <a:prstGeom prst="ellipse">
            <a:avLst/>
          </a:prstGeom>
        </p:spPr>
        <p:style>
          <a:lnRef idx="2">
            <a:schemeClr val="dk1">
              <a:shade val="50000"/>
            </a:schemeClr>
          </a:lnRef>
          <a:fillRef idx="1">
            <a:schemeClr val="dk1"/>
          </a:fillRef>
          <a:effectRef idx="0">
            <a:schemeClr val="dk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0" name="Rectangle 49"/>
          <p:cNvSpPr/>
          <p:nvPr/>
        </p:nvSpPr>
        <p:spPr>
          <a:xfrm>
            <a:off x="3495675" y="4124325"/>
            <a:ext cx="45085" cy="133350"/>
          </a:xfrm>
          <a:prstGeom prst="rect">
            <a:avLst/>
          </a:prstGeom>
          <a:ln>
            <a:solidFill>
              <a:schemeClr val="tx1"/>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1" name="Rectangle 50"/>
          <p:cNvSpPr/>
          <p:nvPr/>
        </p:nvSpPr>
        <p:spPr>
          <a:xfrm>
            <a:off x="3714750" y="4076700"/>
            <a:ext cx="45085" cy="133350"/>
          </a:xfrm>
          <a:prstGeom prst="rect">
            <a:avLst/>
          </a:prstGeom>
          <a:ln>
            <a:solidFill>
              <a:schemeClr val="tx1"/>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2" name="Cloud 51"/>
          <p:cNvSpPr/>
          <p:nvPr/>
        </p:nvSpPr>
        <p:spPr>
          <a:xfrm flipH="1" flipV="1">
            <a:off x="3457575" y="3933190"/>
            <a:ext cx="323850" cy="219075"/>
          </a:xfrm>
          <a:prstGeom prst="cloud">
            <a:avLst/>
          </a:prstGeom>
          <a:ln>
            <a:solidFill>
              <a:schemeClr val="tx2">
                <a:lumMod val="50000"/>
              </a:schemeClr>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3" name="Text Box 2"/>
          <p:cNvSpPr txBox="1">
            <a:spLocks noChangeArrowheads="1"/>
          </p:cNvSpPr>
          <p:nvPr/>
        </p:nvSpPr>
        <p:spPr bwMode="auto">
          <a:xfrm>
            <a:off x="6743700" y="5038725"/>
            <a:ext cx="1295400" cy="571500"/>
          </a:xfrm>
          <a:prstGeom prst="rect">
            <a:avLst/>
          </a:prstGeom>
          <a:solidFill>
            <a:srgbClr val="FFFFFF"/>
          </a:solid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1200">
                <a:effectLst/>
                <a:latin typeface="Calibri"/>
                <a:ea typeface="Calibri"/>
                <a:cs typeface="Times New Roman"/>
              </a:rPr>
              <a:t>Ocean sediments store carbon</a:t>
            </a:r>
            <a:endParaRPr lang="en-US" sz="1100">
              <a:effectLst/>
              <a:latin typeface="Calibri"/>
              <a:ea typeface="Calibri"/>
              <a:cs typeface="Times New Roman"/>
            </a:endParaRPr>
          </a:p>
        </p:txBody>
      </p:sp>
      <p:sp>
        <p:nvSpPr>
          <p:cNvPr id="54" name="Freeform 53"/>
          <p:cNvSpPr/>
          <p:nvPr/>
        </p:nvSpPr>
        <p:spPr>
          <a:xfrm>
            <a:off x="5904865" y="3590925"/>
            <a:ext cx="2238375" cy="2352675"/>
          </a:xfrm>
          <a:custGeom>
            <a:avLst/>
            <a:gdLst>
              <a:gd name="connsiteX0" fmla="*/ 0 w 2415811"/>
              <a:gd name="connsiteY0" fmla="*/ 0 h 951112"/>
              <a:gd name="connsiteX1" fmla="*/ 1133475 w 2415811"/>
              <a:gd name="connsiteY1" fmla="*/ 895350 h 951112"/>
              <a:gd name="connsiteX2" fmla="*/ 2276475 w 2415811"/>
              <a:gd name="connsiteY2" fmla="*/ 857250 h 951112"/>
              <a:gd name="connsiteX3" fmla="*/ 2400300 w 2415811"/>
              <a:gd name="connsiteY3" fmla="*/ 866775 h 951112"/>
              <a:gd name="connsiteX4" fmla="*/ 2409825 w 2415811"/>
              <a:gd name="connsiteY4" fmla="*/ 857250 h 95111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15811" h="951112">
                <a:moveTo>
                  <a:pt x="0" y="0"/>
                </a:moveTo>
                <a:cubicBezTo>
                  <a:pt x="377031" y="376237"/>
                  <a:pt x="754063" y="752475"/>
                  <a:pt x="1133475" y="895350"/>
                </a:cubicBezTo>
                <a:cubicBezTo>
                  <a:pt x="1512887" y="1038225"/>
                  <a:pt x="2065338" y="862012"/>
                  <a:pt x="2276475" y="857250"/>
                </a:cubicBezTo>
                <a:cubicBezTo>
                  <a:pt x="2487612" y="852488"/>
                  <a:pt x="2378075" y="866775"/>
                  <a:pt x="2400300" y="866775"/>
                </a:cubicBezTo>
                <a:cubicBezTo>
                  <a:pt x="2422525" y="866775"/>
                  <a:pt x="2416175" y="862012"/>
                  <a:pt x="2409825" y="857250"/>
                </a:cubicBezTo>
              </a:path>
            </a:pathLst>
          </a:cu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5" name="Up Arrow 54"/>
          <p:cNvSpPr/>
          <p:nvPr/>
        </p:nvSpPr>
        <p:spPr>
          <a:xfrm>
            <a:off x="2219325" y="1981200"/>
            <a:ext cx="95250" cy="209550"/>
          </a:xfrm>
          <a:prstGeom prst="upArrow">
            <a:avLst/>
          </a:prstGeom>
          <a:ln>
            <a:solidFill>
              <a:schemeClr val="tx1"/>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6" name="Up Arrow 55"/>
          <p:cNvSpPr/>
          <p:nvPr/>
        </p:nvSpPr>
        <p:spPr>
          <a:xfrm flipH="1" flipV="1">
            <a:off x="2486025" y="1990725"/>
            <a:ext cx="95250" cy="209550"/>
          </a:xfrm>
          <a:prstGeom prst="upArrow">
            <a:avLst/>
          </a:prstGeom>
          <a:ln>
            <a:solidFill>
              <a:schemeClr val="tx1"/>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7" name="Text Box 2"/>
          <p:cNvSpPr txBox="1">
            <a:spLocks noChangeArrowheads="1"/>
          </p:cNvSpPr>
          <p:nvPr/>
        </p:nvSpPr>
        <p:spPr bwMode="auto">
          <a:xfrm>
            <a:off x="3895725" y="485775"/>
            <a:ext cx="1847850" cy="361950"/>
          </a:xfrm>
          <a:prstGeom prst="rect">
            <a:avLst/>
          </a:prstGeom>
          <a:solidFill>
            <a:srgbClr val="FFFFFF"/>
          </a:solid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1200">
                <a:effectLst/>
                <a:latin typeface="Calibri"/>
                <a:ea typeface="Calibri"/>
                <a:cs typeface="Times New Roman"/>
              </a:rPr>
              <a:t>CO</a:t>
            </a:r>
            <a:r>
              <a:rPr lang="en-US" sz="1200" baseline="-25000">
                <a:effectLst/>
                <a:latin typeface="Calibri"/>
                <a:ea typeface="Calibri"/>
                <a:cs typeface="Times New Roman"/>
              </a:rPr>
              <a:t>2 </a:t>
            </a:r>
            <a:r>
              <a:rPr lang="en-US" sz="1200">
                <a:effectLst/>
                <a:latin typeface="Calibri"/>
                <a:ea typeface="Calibri"/>
                <a:cs typeface="Times New Roman"/>
              </a:rPr>
              <a:t>in the atmosphere</a:t>
            </a:r>
            <a:endParaRPr lang="en-US" sz="1100">
              <a:effectLst/>
              <a:latin typeface="Calibri"/>
              <a:ea typeface="Calibri"/>
              <a:cs typeface="Times New Roman"/>
            </a:endParaRPr>
          </a:p>
        </p:txBody>
      </p:sp>
      <p:sp>
        <p:nvSpPr>
          <p:cNvPr id="58" name="Up Arrow 57"/>
          <p:cNvSpPr/>
          <p:nvPr/>
        </p:nvSpPr>
        <p:spPr>
          <a:xfrm>
            <a:off x="6648450" y="3237865"/>
            <a:ext cx="295275" cy="276225"/>
          </a:xfrm>
          <a:prstGeom prst="upArrow">
            <a:avLst/>
          </a:prstGeom>
          <a:ln>
            <a:solidFill>
              <a:schemeClr val="tx1"/>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59" name="Up Arrow 58"/>
          <p:cNvSpPr/>
          <p:nvPr/>
        </p:nvSpPr>
        <p:spPr>
          <a:xfrm flipH="1" flipV="1">
            <a:off x="7114540" y="3114675"/>
            <a:ext cx="257175" cy="342900"/>
          </a:xfrm>
          <a:prstGeom prst="upArrow">
            <a:avLst/>
          </a:prstGeom>
          <a:ln>
            <a:solidFill>
              <a:schemeClr val="tx1"/>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cxnSp>
        <p:nvCxnSpPr>
          <p:cNvPr id="60" name="Straight Arrow Connector 59"/>
          <p:cNvCxnSpPr/>
          <p:nvPr/>
        </p:nvCxnSpPr>
        <p:spPr>
          <a:xfrm flipH="1" flipV="1">
            <a:off x="3886200" y="3609975"/>
            <a:ext cx="9525" cy="219075"/>
          </a:xfrm>
          <a:prstGeom prst="straightConnector1">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61" name="Straight Arrow Connector 60"/>
          <p:cNvCxnSpPr/>
          <p:nvPr/>
        </p:nvCxnSpPr>
        <p:spPr>
          <a:xfrm flipH="1" flipV="1">
            <a:off x="4938395" y="3305175"/>
            <a:ext cx="9525" cy="219075"/>
          </a:xfrm>
          <a:prstGeom prst="straightConnector1">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62" name="Straight Arrow Connector 61"/>
          <p:cNvCxnSpPr/>
          <p:nvPr/>
        </p:nvCxnSpPr>
        <p:spPr>
          <a:xfrm flipH="1" flipV="1">
            <a:off x="2305050" y="3457575"/>
            <a:ext cx="19050" cy="304800"/>
          </a:xfrm>
          <a:prstGeom prst="straightConnector1">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63" name="Curved Connector 62"/>
          <p:cNvCxnSpPr/>
          <p:nvPr/>
        </p:nvCxnSpPr>
        <p:spPr>
          <a:xfrm>
            <a:off x="2057400" y="3838575"/>
            <a:ext cx="133350" cy="47625"/>
          </a:xfrm>
          <a:prstGeom prst="curvedConnector3">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64" name="Curved Connector 63"/>
          <p:cNvCxnSpPr/>
          <p:nvPr/>
        </p:nvCxnSpPr>
        <p:spPr>
          <a:xfrm>
            <a:off x="2057400" y="3914775"/>
            <a:ext cx="133350" cy="28575"/>
          </a:xfrm>
          <a:prstGeom prst="curvedConnector3">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65" name="Text Box 2"/>
          <p:cNvSpPr txBox="1">
            <a:spLocks noChangeArrowheads="1"/>
          </p:cNvSpPr>
          <p:nvPr/>
        </p:nvSpPr>
        <p:spPr bwMode="auto">
          <a:xfrm>
            <a:off x="3286125" y="4267200"/>
            <a:ext cx="1362075" cy="590550"/>
          </a:xfrm>
          <a:prstGeom prst="rect">
            <a:avLst/>
          </a:prstGeom>
          <a:solidFill>
            <a:srgbClr val="FFFFFF"/>
          </a:solidFill>
          <a:ln w="9525">
            <a:noFill/>
            <a:miter lim="800000"/>
            <a:headEnd/>
            <a:tailEnd/>
          </a:ln>
        </p:spPr>
        <p:txBody>
          <a:bodyPr rot="0" vert="horz" wrap="square" lIns="91440" tIns="45720" rIns="91440" bIns="45720" anchor="t" anchorCtr="0">
            <a:noAutofit/>
          </a:bodyPr>
          <a:lstStyle/>
          <a:p>
            <a:pPr marL="0" marR="0">
              <a:lnSpc>
                <a:spcPct val="115000"/>
              </a:lnSpc>
              <a:spcBef>
                <a:spcPts val="0"/>
              </a:spcBef>
              <a:spcAft>
                <a:spcPts val="1000"/>
              </a:spcAft>
            </a:pPr>
            <a:r>
              <a:rPr lang="en-US" sz="1200">
                <a:effectLst/>
                <a:latin typeface="Calibri"/>
                <a:ea typeface="Calibri"/>
                <a:cs typeface="Times New Roman"/>
              </a:rPr>
              <a:t>Animals, humans emit CO</a:t>
            </a:r>
            <a:r>
              <a:rPr lang="en-US" sz="1200" baseline="-25000">
                <a:effectLst/>
                <a:latin typeface="Calibri"/>
                <a:ea typeface="Calibri"/>
                <a:cs typeface="Times New Roman"/>
              </a:rPr>
              <a:t>2</a:t>
            </a:r>
            <a:endParaRPr lang="en-US" sz="1100">
              <a:effectLst/>
              <a:latin typeface="Calibri"/>
              <a:ea typeface="Calibri"/>
              <a:cs typeface="Times New Roman"/>
            </a:endParaRPr>
          </a:p>
        </p:txBody>
      </p:sp>
      <p:sp>
        <p:nvSpPr>
          <p:cNvPr id="66" name="Up Arrow 65"/>
          <p:cNvSpPr/>
          <p:nvPr/>
        </p:nvSpPr>
        <p:spPr>
          <a:xfrm>
            <a:off x="5391150" y="2657475"/>
            <a:ext cx="95250" cy="209550"/>
          </a:xfrm>
          <a:prstGeom prst="upArrow">
            <a:avLst/>
          </a:prstGeom>
          <a:ln>
            <a:solidFill>
              <a:schemeClr val="tx1"/>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cxnSp>
        <p:nvCxnSpPr>
          <p:cNvPr id="67" name="Straight Arrow Connector 66"/>
          <p:cNvCxnSpPr/>
          <p:nvPr/>
        </p:nvCxnSpPr>
        <p:spPr>
          <a:xfrm flipH="1">
            <a:off x="1209675" y="3743325"/>
            <a:ext cx="19050" cy="304800"/>
          </a:xfrm>
          <a:prstGeom prst="straightConnector1">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68" name="Up Arrow 67"/>
          <p:cNvSpPr/>
          <p:nvPr/>
        </p:nvSpPr>
        <p:spPr>
          <a:xfrm flipH="1" flipV="1">
            <a:off x="3502025" y="5076825"/>
            <a:ext cx="257175" cy="342900"/>
          </a:xfrm>
          <a:prstGeom prst="upArrow">
            <a:avLst/>
          </a:prstGeom>
          <a:ln>
            <a:solidFill>
              <a:schemeClr val="tx1"/>
            </a:solidFill>
          </a:ln>
        </p:spPr>
        <p:style>
          <a:lnRef idx="2">
            <a:schemeClr val="accent6"/>
          </a:lnRef>
          <a:fillRef idx="1">
            <a:schemeClr val="lt1"/>
          </a:fillRef>
          <a:effectRef idx="0">
            <a:schemeClr val="accent6"/>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69" name="Freeform 68"/>
          <p:cNvSpPr/>
          <p:nvPr/>
        </p:nvSpPr>
        <p:spPr>
          <a:xfrm rot="10800000">
            <a:off x="6743700" y="4438650"/>
            <a:ext cx="847725" cy="95250"/>
          </a:xfrm>
          <a:custGeom>
            <a:avLst/>
            <a:gdLst>
              <a:gd name="connsiteX0" fmla="*/ 0 w 1219200"/>
              <a:gd name="connsiteY0" fmla="*/ 85766 h 95737"/>
              <a:gd name="connsiteX1" fmla="*/ 314325 w 1219200"/>
              <a:gd name="connsiteY1" fmla="*/ 41 h 95737"/>
              <a:gd name="connsiteX2" fmla="*/ 600075 w 1219200"/>
              <a:gd name="connsiteY2" fmla="*/ 95291 h 95737"/>
              <a:gd name="connsiteX3" fmla="*/ 857250 w 1219200"/>
              <a:gd name="connsiteY3" fmla="*/ 38141 h 95737"/>
              <a:gd name="connsiteX4" fmla="*/ 990600 w 1219200"/>
              <a:gd name="connsiteY4" fmla="*/ 9566 h 95737"/>
              <a:gd name="connsiteX5" fmla="*/ 1219200 w 1219200"/>
              <a:gd name="connsiteY5" fmla="*/ 57191 h 95737"/>
              <a:gd name="connsiteX6" fmla="*/ 1219200 w 1219200"/>
              <a:gd name="connsiteY6" fmla="*/ 57191 h 9573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9200" h="95737">
                <a:moveTo>
                  <a:pt x="0" y="85766"/>
                </a:moveTo>
                <a:cubicBezTo>
                  <a:pt x="107156" y="42110"/>
                  <a:pt x="214313" y="-1546"/>
                  <a:pt x="314325" y="41"/>
                </a:cubicBezTo>
                <a:cubicBezTo>
                  <a:pt x="414337" y="1628"/>
                  <a:pt x="509588" y="88941"/>
                  <a:pt x="600075" y="95291"/>
                </a:cubicBezTo>
                <a:cubicBezTo>
                  <a:pt x="690562" y="101641"/>
                  <a:pt x="857250" y="38141"/>
                  <a:pt x="857250" y="38141"/>
                </a:cubicBezTo>
                <a:cubicBezTo>
                  <a:pt x="922337" y="23854"/>
                  <a:pt x="930275" y="6391"/>
                  <a:pt x="990600" y="9566"/>
                </a:cubicBezTo>
                <a:cubicBezTo>
                  <a:pt x="1050925" y="12741"/>
                  <a:pt x="1219200" y="57191"/>
                  <a:pt x="1219200" y="57191"/>
                </a:cubicBezTo>
                <a:lnTo>
                  <a:pt x="1219200" y="57191"/>
                </a:lnTo>
              </a:path>
            </a:pathLst>
          </a:custGeom>
          <a:noFill/>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70" name="Freeform 69"/>
          <p:cNvSpPr/>
          <p:nvPr/>
        </p:nvSpPr>
        <p:spPr>
          <a:xfrm rot="10800000">
            <a:off x="6248400" y="3743325"/>
            <a:ext cx="847725" cy="95250"/>
          </a:xfrm>
          <a:custGeom>
            <a:avLst/>
            <a:gdLst>
              <a:gd name="connsiteX0" fmla="*/ 0 w 1219200"/>
              <a:gd name="connsiteY0" fmla="*/ 85766 h 95737"/>
              <a:gd name="connsiteX1" fmla="*/ 314325 w 1219200"/>
              <a:gd name="connsiteY1" fmla="*/ 41 h 95737"/>
              <a:gd name="connsiteX2" fmla="*/ 600075 w 1219200"/>
              <a:gd name="connsiteY2" fmla="*/ 95291 h 95737"/>
              <a:gd name="connsiteX3" fmla="*/ 857250 w 1219200"/>
              <a:gd name="connsiteY3" fmla="*/ 38141 h 95737"/>
              <a:gd name="connsiteX4" fmla="*/ 990600 w 1219200"/>
              <a:gd name="connsiteY4" fmla="*/ 9566 h 95737"/>
              <a:gd name="connsiteX5" fmla="*/ 1219200 w 1219200"/>
              <a:gd name="connsiteY5" fmla="*/ 57191 h 95737"/>
              <a:gd name="connsiteX6" fmla="*/ 1219200 w 1219200"/>
              <a:gd name="connsiteY6" fmla="*/ 57191 h 9573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9200" h="95737">
                <a:moveTo>
                  <a:pt x="0" y="85766"/>
                </a:moveTo>
                <a:cubicBezTo>
                  <a:pt x="107156" y="42110"/>
                  <a:pt x="214313" y="-1546"/>
                  <a:pt x="314325" y="41"/>
                </a:cubicBezTo>
                <a:cubicBezTo>
                  <a:pt x="414337" y="1628"/>
                  <a:pt x="509588" y="88941"/>
                  <a:pt x="600075" y="95291"/>
                </a:cubicBezTo>
                <a:cubicBezTo>
                  <a:pt x="690562" y="101641"/>
                  <a:pt x="857250" y="38141"/>
                  <a:pt x="857250" y="38141"/>
                </a:cubicBezTo>
                <a:cubicBezTo>
                  <a:pt x="922337" y="23854"/>
                  <a:pt x="930275" y="6391"/>
                  <a:pt x="990600" y="9566"/>
                </a:cubicBezTo>
                <a:cubicBezTo>
                  <a:pt x="1050925" y="12741"/>
                  <a:pt x="1219200" y="57191"/>
                  <a:pt x="1219200" y="57191"/>
                </a:cubicBezTo>
                <a:lnTo>
                  <a:pt x="1219200" y="57191"/>
                </a:lnTo>
              </a:path>
            </a:pathLst>
          </a:custGeom>
          <a:noFill/>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71" name="Freeform 70"/>
          <p:cNvSpPr/>
          <p:nvPr/>
        </p:nvSpPr>
        <p:spPr>
          <a:xfrm rot="10800000">
            <a:off x="7096125" y="4095750"/>
            <a:ext cx="847725" cy="95250"/>
          </a:xfrm>
          <a:custGeom>
            <a:avLst/>
            <a:gdLst>
              <a:gd name="connsiteX0" fmla="*/ 0 w 1219200"/>
              <a:gd name="connsiteY0" fmla="*/ 85766 h 95737"/>
              <a:gd name="connsiteX1" fmla="*/ 314325 w 1219200"/>
              <a:gd name="connsiteY1" fmla="*/ 41 h 95737"/>
              <a:gd name="connsiteX2" fmla="*/ 600075 w 1219200"/>
              <a:gd name="connsiteY2" fmla="*/ 95291 h 95737"/>
              <a:gd name="connsiteX3" fmla="*/ 857250 w 1219200"/>
              <a:gd name="connsiteY3" fmla="*/ 38141 h 95737"/>
              <a:gd name="connsiteX4" fmla="*/ 990600 w 1219200"/>
              <a:gd name="connsiteY4" fmla="*/ 9566 h 95737"/>
              <a:gd name="connsiteX5" fmla="*/ 1219200 w 1219200"/>
              <a:gd name="connsiteY5" fmla="*/ 57191 h 95737"/>
              <a:gd name="connsiteX6" fmla="*/ 1219200 w 1219200"/>
              <a:gd name="connsiteY6" fmla="*/ 57191 h 9573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19200" h="95737">
                <a:moveTo>
                  <a:pt x="0" y="85766"/>
                </a:moveTo>
                <a:cubicBezTo>
                  <a:pt x="107156" y="42110"/>
                  <a:pt x="214313" y="-1546"/>
                  <a:pt x="314325" y="41"/>
                </a:cubicBezTo>
                <a:cubicBezTo>
                  <a:pt x="414337" y="1628"/>
                  <a:pt x="509588" y="88941"/>
                  <a:pt x="600075" y="95291"/>
                </a:cubicBezTo>
                <a:cubicBezTo>
                  <a:pt x="690562" y="101641"/>
                  <a:pt x="857250" y="38141"/>
                  <a:pt x="857250" y="38141"/>
                </a:cubicBezTo>
                <a:cubicBezTo>
                  <a:pt x="922337" y="23854"/>
                  <a:pt x="930275" y="6391"/>
                  <a:pt x="990600" y="9566"/>
                </a:cubicBezTo>
                <a:cubicBezTo>
                  <a:pt x="1050925" y="12741"/>
                  <a:pt x="1219200" y="57191"/>
                  <a:pt x="1219200" y="57191"/>
                </a:cubicBezTo>
                <a:lnTo>
                  <a:pt x="1219200" y="57191"/>
                </a:lnTo>
              </a:path>
            </a:pathLst>
          </a:custGeom>
          <a:noFill/>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72" name="Freeform 71"/>
          <p:cNvSpPr/>
          <p:nvPr/>
        </p:nvSpPr>
        <p:spPr>
          <a:xfrm>
            <a:off x="5915025" y="3629025"/>
            <a:ext cx="2228850" cy="1485900"/>
          </a:xfrm>
          <a:custGeom>
            <a:avLst/>
            <a:gdLst>
              <a:gd name="connsiteX0" fmla="*/ 0 w 2415811"/>
              <a:gd name="connsiteY0" fmla="*/ 0 h 951112"/>
              <a:gd name="connsiteX1" fmla="*/ 1133475 w 2415811"/>
              <a:gd name="connsiteY1" fmla="*/ 895350 h 951112"/>
              <a:gd name="connsiteX2" fmla="*/ 2276475 w 2415811"/>
              <a:gd name="connsiteY2" fmla="*/ 857250 h 951112"/>
              <a:gd name="connsiteX3" fmla="*/ 2400300 w 2415811"/>
              <a:gd name="connsiteY3" fmla="*/ 866775 h 951112"/>
              <a:gd name="connsiteX4" fmla="*/ 2409825 w 2415811"/>
              <a:gd name="connsiteY4" fmla="*/ 857250 h 95111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15811" h="951112">
                <a:moveTo>
                  <a:pt x="0" y="0"/>
                </a:moveTo>
                <a:cubicBezTo>
                  <a:pt x="377031" y="376237"/>
                  <a:pt x="754063" y="752475"/>
                  <a:pt x="1133475" y="895350"/>
                </a:cubicBezTo>
                <a:cubicBezTo>
                  <a:pt x="1512887" y="1038225"/>
                  <a:pt x="2065338" y="862012"/>
                  <a:pt x="2276475" y="857250"/>
                </a:cubicBezTo>
                <a:cubicBezTo>
                  <a:pt x="2487612" y="852488"/>
                  <a:pt x="2378075" y="866775"/>
                  <a:pt x="2400300" y="866775"/>
                </a:cubicBezTo>
                <a:cubicBezTo>
                  <a:pt x="2422525" y="866775"/>
                  <a:pt x="2416175" y="862012"/>
                  <a:pt x="2409825" y="857250"/>
                </a:cubicBezTo>
              </a:path>
            </a:pathLst>
          </a:cu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US"/>
          </a:p>
        </p:txBody>
      </p:sp>
      <p:sp>
        <p:nvSpPr>
          <p:cNvPr id="73" name="Rectangle 66"/>
          <p:cNvSpPr>
            <a:spLocks noChangeArrowheads="1"/>
          </p:cNvSpPr>
          <p:nvPr/>
        </p:nvSpPr>
        <p:spPr bwMode="auto">
          <a:xfrm>
            <a:off x="457200" y="-762000"/>
            <a:ext cx="9144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en-US"/>
          </a:p>
        </p:txBody>
      </p:sp>
    </p:spTree>
    <p:extLst>
      <p:ext uri="{BB962C8B-B14F-4D97-AF65-F5344CB8AC3E}">
        <p14:creationId xmlns:p14="http://schemas.microsoft.com/office/powerpoint/2010/main" val="377023937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Oxygen Release</a:t>
            </a:r>
            <a:endParaRPr lang="en-US" dirty="0"/>
          </a:p>
        </p:txBody>
      </p:sp>
      <p:sp>
        <p:nvSpPr>
          <p:cNvPr id="3" name="Content Placeholder 2"/>
          <p:cNvSpPr>
            <a:spLocks noGrp="1"/>
          </p:cNvSpPr>
          <p:nvPr>
            <p:ph idx="1"/>
          </p:nvPr>
        </p:nvSpPr>
        <p:spPr/>
        <p:txBody>
          <a:bodyPr/>
          <a:lstStyle/>
          <a:p>
            <a:r>
              <a:rPr lang="en-US" dirty="0" smtClean="0"/>
              <a:t>A </a:t>
            </a:r>
            <a:r>
              <a:rPr lang="en-US" dirty="0"/>
              <a:t>mature tree </a:t>
            </a:r>
            <a:r>
              <a:rPr lang="en-US" dirty="0" smtClean="0"/>
              <a:t>can </a:t>
            </a:r>
            <a:r>
              <a:rPr lang="en-US" dirty="0"/>
              <a:t>provide enough oxygen for two people </a:t>
            </a:r>
            <a:r>
              <a:rPr lang="en-US" dirty="0" smtClean="0"/>
              <a:t>annually</a:t>
            </a:r>
          </a:p>
          <a:p>
            <a:r>
              <a:rPr lang="en-US" dirty="0" smtClean="0"/>
              <a:t>A </a:t>
            </a:r>
            <a:r>
              <a:rPr lang="en-US" dirty="0"/>
              <a:t>2,500 square foot area of turf produces enough oxygen for four </a:t>
            </a:r>
            <a:r>
              <a:rPr lang="en-US" dirty="0" smtClean="0"/>
              <a:t>people</a:t>
            </a:r>
            <a:endParaRPr lang="en-US" dirty="0"/>
          </a:p>
        </p:txBody>
      </p:sp>
    </p:spTree>
    <p:extLst>
      <p:ext uri="{BB962C8B-B14F-4D97-AF65-F5344CB8AC3E}">
        <p14:creationId xmlns:p14="http://schemas.microsoft.com/office/powerpoint/2010/main" val="28565403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Structural Effects</a:t>
            </a:r>
            <a:endParaRPr lang="en-US" dirty="0"/>
          </a:p>
        </p:txBody>
      </p:sp>
      <p:sp>
        <p:nvSpPr>
          <p:cNvPr id="3" name="Content Placeholder 2"/>
          <p:cNvSpPr>
            <a:spLocks noGrp="1"/>
          </p:cNvSpPr>
          <p:nvPr>
            <p:ph idx="1"/>
          </p:nvPr>
        </p:nvSpPr>
        <p:spPr/>
        <p:txBody>
          <a:bodyPr/>
          <a:lstStyle/>
          <a:p>
            <a:r>
              <a:rPr lang="en-US" dirty="0" smtClean="0"/>
              <a:t>Shade</a:t>
            </a:r>
          </a:p>
          <a:p>
            <a:r>
              <a:rPr lang="en-US" dirty="0" smtClean="0"/>
              <a:t>Trap </a:t>
            </a:r>
            <a:r>
              <a:rPr lang="en-US" dirty="0"/>
              <a:t>cold air on a </a:t>
            </a:r>
            <a:r>
              <a:rPr lang="en-US" dirty="0" smtClean="0"/>
              <a:t>slope</a:t>
            </a:r>
          </a:p>
          <a:p>
            <a:r>
              <a:rPr lang="en-US" dirty="0" smtClean="0"/>
              <a:t>Create </a:t>
            </a:r>
            <a:r>
              <a:rPr lang="en-US" dirty="0"/>
              <a:t>dead-air space near a </a:t>
            </a:r>
            <a:r>
              <a:rPr lang="en-US" dirty="0" smtClean="0"/>
              <a:t>wall</a:t>
            </a:r>
          </a:p>
          <a:p>
            <a:r>
              <a:rPr lang="en-US" dirty="0" smtClean="0"/>
              <a:t>Funnel </a:t>
            </a:r>
            <a:r>
              <a:rPr lang="en-US" dirty="0"/>
              <a:t>the wind or lifting it over structures and </a:t>
            </a:r>
            <a:r>
              <a:rPr lang="en-US" dirty="0" smtClean="0"/>
              <a:t>areas</a:t>
            </a:r>
            <a:endParaRPr lang="en-US" dirty="0"/>
          </a:p>
        </p:txBody>
      </p:sp>
    </p:spTree>
    <p:extLst>
      <p:ext uri="{BB962C8B-B14F-4D97-AF65-F5344CB8AC3E}">
        <p14:creationId xmlns:p14="http://schemas.microsoft.com/office/powerpoint/2010/main" val="381169473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Cooling Effect of Plants</a:t>
            </a:r>
            <a:endParaRPr lang="en-US" dirty="0"/>
          </a:p>
        </p:txBody>
      </p:sp>
      <p:sp>
        <p:nvSpPr>
          <p:cNvPr id="3" name="Content Placeholder 2"/>
          <p:cNvSpPr>
            <a:spLocks noGrp="1"/>
          </p:cNvSpPr>
          <p:nvPr>
            <p:ph idx="1"/>
          </p:nvPr>
        </p:nvSpPr>
        <p:spPr/>
        <p:txBody>
          <a:bodyPr>
            <a:normAutofit fontScale="85000" lnSpcReduction="10000"/>
          </a:bodyPr>
          <a:lstStyle/>
          <a:p>
            <a:r>
              <a:rPr lang="en-US" dirty="0"/>
              <a:t>Plants </a:t>
            </a:r>
            <a:r>
              <a:rPr lang="en-US" dirty="0" smtClean="0"/>
              <a:t>lose </a:t>
            </a:r>
            <a:r>
              <a:rPr lang="en-US" dirty="0"/>
              <a:t>water through their leaves in a process known as </a:t>
            </a:r>
            <a:r>
              <a:rPr lang="en-US" dirty="0" smtClean="0"/>
              <a:t>transpiration</a:t>
            </a:r>
          </a:p>
          <a:p>
            <a:r>
              <a:rPr lang="en-US" dirty="0" smtClean="0"/>
              <a:t>Temperature</a:t>
            </a:r>
            <a:r>
              <a:rPr lang="en-US" dirty="0"/>
              <a:t>, sunlight, and wind can affect the transpiration </a:t>
            </a:r>
            <a:r>
              <a:rPr lang="en-US" dirty="0" smtClean="0"/>
              <a:t>rate </a:t>
            </a:r>
          </a:p>
          <a:p>
            <a:r>
              <a:rPr lang="en-US" dirty="0" smtClean="0"/>
              <a:t>When </a:t>
            </a:r>
            <a:r>
              <a:rPr lang="en-US" dirty="0"/>
              <a:t>plants transpire, they cool the surrounding </a:t>
            </a:r>
            <a:r>
              <a:rPr lang="en-US" dirty="0" smtClean="0"/>
              <a:t>air</a:t>
            </a:r>
          </a:p>
          <a:p>
            <a:r>
              <a:rPr lang="en-US" dirty="0" smtClean="0"/>
              <a:t>Shade also has </a:t>
            </a:r>
            <a:r>
              <a:rPr lang="en-US" dirty="0"/>
              <a:t>a cooling </a:t>
            </a:r>
            <a:r>
              <a:rPr lang="en-US" dirty="0" smtClean="0"/>
              <a:t>effect </a:t>
            </a:r>
          </a:p>
          <a:p>
            <a:r>
              <a:rPr lang="en-US" dirty="0" smtClean="0"/>
              <a:t>The </a:t>
            </a:r>
            <a:r>
              <a:rPr lang="en-US" dirty="0"/>
              <a:t>ground and grass are noticeably cooler than surrounding surfaces, including bare </a:t>
            </a:r>
            <a:r>
              <a:rPr lang="en-US" dirty="0" smtClean="0"/>
              <a:t>ground </a:t>
            </a:r>
          </a:p>
          <a:p>
            <a:pPr lvl="1"/>
            <a:r>
              <a:rPr lang="en-US" dirty="0" smtClean="0"/>
              <a:t>When </a:t>
            </a:r>
            <a:r>
              <a:rPr lang="en-US" dirty="0" err="1" smtClean="0"/>
              <a:t>bermudagrass</a:t>
            </a:r>
            <a:r>
              <a:rPr lang="en-US" dirty="0" smtClean="0"/>
              <a:t> is </a:t>
            </a:r>
            <a:r>
              <a:rPr lang="en-US" dirty="0"/>
              <a:t>100</a:t>
            </a:r>
            <a:r>
              <a:rPr lang="en-US" baseline="30000" dirty="0"/>
              <a:t>o</a:t>
            </a:r>
            <a:r>
              <a:rPr lang="en-US" dirty="0"/>
              <a:t>F, surrounding asphalt is 140</a:t>
            </a:r>
            <a:r>
              <a:rPr lang="en-US" baseline="30000" dirty="0"/>
              <a:t>o</a:t>
            </a:r>
            <a:r>
              <a:rPr lang="en-US" dirty="0"/>
              <a:t>F and artificial turf is </a:t>
            </a:r>
            <a:r>
              <a:rPr lang="en-US" dirty="0" smtClean="0"/>
              <a:t>162</a:t>
            </a:r>
            <a:r>
              <a:rPr lang="en-US" baseline="30000" dirty="0" smtClean="0"/>
              <a:t>o</a:t>
            </a:r>
            <a:r>
              <a:rPr lang="en-US" dirty="0" smtClean="0"/>
              <a:t>F</a:t>
            </a:r>
          </a:p>
          <a:p>
            <a:pPr lvl="1"/>
            <a:r>
              <a:rPr lang="en-US" dirty="0" smtClean="0"/>
              <a:t>Artificial </a:t>
            </a:r>
            <a:r>
              <a:rPr lang="en-US" dirty="0"/>
              <a:t>turf </a:t>
            </a:r>
            <a:r>
              <a:rPr lang="en-US" dirty="0" smtClean="0"/>
              <a:t>is significantly </a:t>
            </a:r>
            <a:r>
              <a:rPr lang="en-US" dirty="0"/>
              <a:t>hotter than natural </a:t>
            </a:r>
            <a:r>
              <a:rPr lang="en-US" dirty="0" smtClean="0"/>
              <a:t>turf</a:t>
            </a:r>
            <a:endParaRPr lang="en-US" dirty="0"/>
          </a:p>
          <a:p>
            <a:endParaRPr lang="en-US" dirty="0"/>
          </a:p>
        </p:txBody>
      </p:sp>
    </p:spTree>
    <p:extLst>
      <p:ext uri="{BB962C8B-B14F-4D97-AF65-F5344CB8AC3E}">
        <p14:creationId xmlns:p14="http://schemas.microsoft.com/office/powerpoint/2010/main" val="297462459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546</TotalTime>
  <Words>727</Words>
  <Application>Microsoft Office PowerPoint</Application>
  <PresentationFormat>On-screen Show (4:3)</PresentationFormat>
  <Paragraphs>114</Paragraphs>
  <Slides>18</Slides>
  <Notes>0</Notes>
  <HiddenSlides>0</HiddenSlides>
  <MMClips>0</MMClips>
  <ScaleCrop>false</ScaleCrop>
  <HeadingPairs>
    <vt:vector size="4" baseType="variant">
      <vt:variant>
        <vt:lpstr>Theme</vt:lpstr>
      </vt:variant>
      <vt:variant>
        <vt:i4>1</vt:i4>
      </vt:variant>
      <vt:variant>
        <vt:lpstr>Slide Titles</vt:lpstr>
      </vt:variant>
      <vt:variant>
        <vt:i4>18</vt:i4>
      </vt:variant>
    </vt:vector>
  </HeadingPairs>
  <TitlesOfParts>
    <vt:vector size="19" baseType="lpstr">
      <vt:lpstr>Office Theme</vt:lpstr>
      <vt:lpstr>Sustainable Landscaping  Chapter 2: Sustainability in the Plantscape</vt:lpstr>
      <vt:lpstr>Objectives</vt:lpstr>
      <vt:lpstr>Terms to Know</vt:lpstr>
      <vt:lpstr>Plantscape</vt:lpstr>
      <vt:lpstr>Carbon Sequestration</vt:lpstr>
      <vt:lpstr>PowerPoint Presentation</vt:lpstr>
      <vt:lpstr>Oxygen Release</vt:lpstr>
      <vt:lpstr>Structural Effects</vt:lpstr>
      <vt:lpstr>Cooling Effect of Plants</vt:lpstr>
      <vt:lpstr>Turfgrass</vt:lpstr>
      <vt:lpstr>Drought tolerant turf</vt:lpstr>
      <vt:lpstr>Salt-tolerant Turf</vt:lpstr>
      <vt:lpstr>Sustainable Turf Management</vt:lpstr>
      <vt:lpstr>Woody Plant Management</vt:lpstr>
      <vt:lpstr>Ecology and Plants</vt:lpstr>
      <vt:lpstr>Attracting Wildlife</vt:lpstr>
      <vt:lpstr>Aeration of Turf</vt:lpstr>
      <vt:lpstr>Mowing Turf</vt:lpstr>
    </vt:vector>
  </TitlesOfParts>
  <Company>Toshiba</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Sustainable Landscaping  Chapter 2: Plantscape</dc:title>
  <dc:creator>User</dc:creator>
  <cp:lastModifiedBy>User</cp:lastModifiedBy>
  <cp:revision>19</cp:revision>
  <dcterms:created xsi:type="dcterms:W3CDTF">2013-01-28T17:51:48Z</dcterms:created>
  <dcterms:modified xsi:type="dcterms:W3CDTF">2013-01-29T03:03:05Z</dcterms:modified>
</cp:coreProperties>
</file>

<file path=docProps/thumbnail.jpeg>
</file>