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855" r:id="rId1"/>
  </p:sldMasterIdLst>
  <p:notesMasterIdLst>
    <p:notesMasterId r:id="rId118"/>
  </p:notesMasterIdLst>
  <p:handoutMasterIdLst>
    <p:handoutMasterId r:id="rId119"/>
  </p:handoutMasterIdLst>
  <p:sldIdLst>
    <p:sldId id="256" r:id="rId2"/>
    <p:sldId id="326" r:id="rId3"/>
    <p:sldId id="337" r:id="rId4"/>
    <p:sldId id="258" r:id="rId5"/>
    <p:sldId id="327" r:id="rId6"/>
    <p:sldId id="262" r:id="rId7"/>
    <p:sldId id="263" r:id="rId8"/>
    <p:sldId id="313" r:id="rId9"/>
    <p:sldId id="399" r:id="rId10"/>
    <p:sldId id="349" r:id="rId11"/>
    <p:sldId id="264" r:id="rId12"/>
    <p:sldId id="382" r:id="rId13"/>
    <p:sldId id="339" r:id="rId14"/>
    <p:sldId id="325" r:id="rId15"/>
    <p:sldId id="265" r:id="rId16"/>
    <p:sldId id="383" r:id="rId17"/>
    <p:sldId id="334" r:id="rId18"/>
    <p:sldId id="335" r:id="rId19"/>
    <p:sldId id="340" r:id="rId20"/>
    <p:sldId id="338" r:id="rId21"/>
    <p:sldId id="336" r:id="rId22"/>
    <p:sldId id="341" r:id="rId23"/>
    <p:sldId id="323" r:id="rId24"/>
    <p:sldId id="330" r:id="rId25"/>
    <p:sldId id="384" r:id="rId26"/>
    <p:sldId id="353" r:id="rId27"/>
    <p:sldId id="324" r:id="rId28"/>
    <p:sldId id="392" r:id="rId29"/>
    <p:sldId id="328" r:id="rId30"/>
    <p:sldId id="367" r:id="rId31"/>
    <p:sldId id="344" r:id="rId32"/>
    <p:sldId id="345" r:id="rId33"/>
    <p:sldId id="351" r:id="rId34"/>
    <p:sldId id="393" r:id="rId35"/>
    <p:sldId id="354" r:id="rId36"/>
    <p:sldId id="394" r:id="rId37"/>
    <p:sldId id="378" r:id="rId38"/>
    <p:sldId id="379" r:id="rId39"/>
    <p:sldId id="380" r:id="rId40"/>
    <p:sldId id="381" r:id="rId41"/>
    <p:sldId id="395" r:id="rId42"/>
    <p:sldId id="397" r:id="rId43"/>
    <p:sldId id="401" r:id="rId44"/>
    <p:sldId id="402" r:id="rId45"/>
    <p:sldId id="403" r:id="rId46"/>
    <p:sldId id="405" r:id="rId47"/>
    <p:sldId id="385" r:id="rId48"/>
    <p:sldId id="294" r:id="rId49"/>
    <p:sldId id="293" r:id="rId50"/>
    <p:sldId id="292" r:id="rId51"/>
    <p:sldId id="342" r:id="rId52"/>
    <p:sldId id="321" r:id="rId53"/>
    <p:sldId id="322" r:id="rId54"/>
    <p:sldId id="318" r:id="rId55"/>
    <p:sldId id="346" r:id="rId56"/>
    <p:sldId id="347" r:id="rId57"/>
    <p:sldId id="319" r:id="rId58"/>
    <p:sldId id="320" r:id="rId59"/>
    <p:sldId id="332" r:id="rId60"/>
    <p:sldId id="352" r:id="rId61"/>
    <p:sldId id="272" r:id="rId62"/>
    <p:sldId id="273" r:id="rId63"/>
    <p:sldId id="274" r:id="rId64"/>
    <p:sldId id="275" r:id="rId65"/>
    <p:sldId id="276" r:id="rId66"/>
    <p:sldId id="277" r:id="rId67"/>
    <p:sldId id="368" r:id="rId68"/>
    <p:sldId id="369" r:id="rId69"/>
    <p:sldId id="370" r:id="rId70"/>
    <p:sldId id="371" r:id="rId71"/>
    <p:sldId id="386" r:id="rId72"/>
    <p:sldId id="331" r:id="rId73"/>
    <p:sldId id="308" r:id="rId74"/>
    <p:sldId id="348" r:id="rId75"/>
    <p:sldId id="309" r:id="rId76"/>
    <p:sldId id="310" r:id="rId77"/>
    <p:sldId id="387" r:id="rId78"/>
    <p:sldId id="297" r:id="rId79"/>
    <p:sldId id="296" r:id="rId80"/>
    <p:sldId id="295" r:id="rId81"/>
    <p:sldId id="298" r:id="rId82"/>
    <p:sldId id="304" r:id="rId83"/>
    <p:sldId id="388" r:id="rId84"/>
    <p:sldId id="299" r:id="rId85"/>
    <p:sldId id="279" r:id="rId86"/>
    <p:sldId id="398" r:id="rId87"/>
    <p:sldId id="303" r:id="rId88"/>
    <p:sldId id="300" r:id="rId89"/>
    <p:sldId id="389" r:id="rId90"/>
    <p:sldId id="285" r:id="rId91"/>
    <p:sldId id="362" r:id="rId92"/>
    <p:sldId id="364" r:id="rId93"/>
    <p:sldId id="365" r:id="rId94"/>
    <p:sldId id="366" r:id="rId95"/>
    <p:sldId id="360" r:id="rId96"/>
    <p:sldId id="361" r:id="rId97"/>
    <p:sldId id="396" r:id="rId98"/>
    <p:sldId id="372" r:id="rId99"/>
    <p:sldId id="356" r:id="rId100"/>
    <p:sldId id="357" r:id="rId101"/>
    <p:sldId id="363" r:id="rId102"/>
    <p:sldId id="358" r:id="rId103"/>
    <p:sldId id="314" r:id="rId104"/>
    <p:sldId id="343" r:id="rId105"/>
    <p:sldId id="286" r:id="rId106"/>
    <p:sldId id="287" r:id="rId107"/>
    <p:sldId id="283" r:id="rId108"/>
    <p:sldId id="390" r:id="rId109"/>
    <p:sldId id="289" r:id="rId110"/>
    <p:sldId id="373" r:id="rId111"/>
    <p:sldId id="377" r:id="rId112"/>
    <p:sldId id="374" r:id="rId113"/>
    <p:sldId id="317" r:id="rId114"/>
    <p:sldId id="376" r:id="rId115"/>
    <p:sldId id="391" r:id="rId116"/>
    <p:sldId id="306" r:id="rId117"/>
  </p:sldIdLst>
  <p:sldSz cx="9144000" cy="6858000" type="screen4x3"/>
  <p:notesSz cx="6858000" cy="9144000"/>
  <p:embeddedFontLst>
    <p:embeddedFont>
      <p:font typeface="Franklin Gothic Book" pitchFamily="34" charset="0"/>
      <p:regular r:id="rId120"/>
      <p:italic r:id="rId121"/>
    </p:embeddedFont>
    <p:embeddedFont>
      <p:font typeface="Lucida Grande"/>
      <p:regular r:id="rId122"/>
      <p:bold r:id="rId123"/>
    </p:embeddedFont>
    <p:embeddedFont>
      <p:font typeface="Cambria" pitchFamily="18" charset="0"/>
      <p:regular r:id="rId124"/>
      <p:bold r:id="rId125"/>
      <p:italic r:id="rId126"/>
      <p:boldItalic r:id="rId127"/>
    </p:embeddedFont>
    <p:embeddedFont>
      <p:font typeface="Century Gothic" pitchFamily="34" charset="0"/>
      <p:regular r:id="rId128"/>
      <p:bold r:id="rId129"/>
      <p:italic r:id="rId130"/>
      <p:boldItalic r:id="rId131"/>
    </p:embeddedFont>
    <p:embeddedFont>
      <p:font typeface="Calibri" pitchFamily="34" charset="0"/>
      <p:regular r:id="rId132"/>
      <p:bold r:id="rId133"/>
      <p:italic r:id="rId134"/>
      <p:boldItalic r:id="rId135"/>
    </p:embeddedFont>
    <p:embeddedFont>
      <p:font typeface="Consolas" pitchFamily="49" charset="0"/>
      <p:regular r:id="rId136"/>
      <p:bold r:id="rId137"/>
      <p:italic r:id="rId138"/>
      <p:boldItalic r:id="rId139"/>
    </p:embeddedFont>
    <p:embeddedFont>
      <p:font typeface="Franklin Gothic Medium" pitchFamily="34" charset="0"/>
      <p:regular r:id="rId140"/>
      <p:italic r:id="rId141"/>
    </p:embeddedFont>
    <p:embeddedFont>
      <p:font typeface="맑은 고딕" pitchFamily="34" charset="-127"/>
      <p:regular r:id="rId142"/>
      <p:bold r:id="rId143"/>
    </p:embeddedFont>
    <p:embeddedFont>
      <p:font typeface="Comic Sans MS" pitchFamily="66" charset="0"/>
      <p:regular r:id="rId144"/>
      <p:bold r:id="rId145"/>
    </p:embeddedFont>
    <p:embeddedFont>
      <p:font typeface="Trebuchet MS" pitchFamily="34" charset="0"/>
      <p:regular r:id="rId146"/>
      <p:bold r:id="rId147"/>
      <p:italic r:id="rId148"/>
      <p:boldItalic r:id="rId149"/>
    </p:embeddedFont>
    <p:embeddedFont>
      <p:font typeface="Andale Mono" charset="0"/>
      <p:regular r:id="rId150"/>
    </p:embeddedFont>
    <p:embeddedFont>
      <p:font typeface="Arial Narrow" pitchFamily="34" charset="0"/>
      <p:regular r:id="rId151"/>
      <p:bold r:id="rId152"/>
      <p:italic r:id="rId153"/>
      <p:boldItalic r:id="rId154"/>
    </p:embeddedFont>
    <p:embeddedFont>
      <p:font typeface="Arial Unicode MS" pitchFamily="34" charset="-128"/>
      <p:regular r:id="rId155"/>
    </p:embeddedFont>
    <p:embeddedFont>
      <p:font typeface="新細明體" pitchFamily="18" charset="-120"/>
      <p:regular r:id="rId15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David Irwin" initials="JDI" lastIdx="4" clrIdx="0"/>
  <p:cmAuthor id="1" name="J. David Irwin" initials="JDI" lastIdx="25" clrIdx="1"/>
  <p:cmAuthor id="2" name="Chwan-Hwa &quot;John&quot; Wu" initials="C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F04"/>
    <a:srgbClr val="00FF80"/>
    <a:srgbClr val="1DFF1D"/>
    <a:srgbClr val="3CF0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51" autoAdjust="0"/>
    <p:restoredTop sz="99021" autoAdjust="0"/>
  </p:normalViewPr>
  <p:slideViewPr>
    <p:cSldViewPr snapToObjects="1">
      <p:cViewPr>
        <p:scale>
          <a:sx n="103" d="100"/>
          <a:sy n="103" d="100"/>
        </p:scale>
        <p:origin x="-994" y="-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font" Target="fonts/font14.fntdata"/><Relationship Id="rId138" Type="http://schemas.openxmlformats.org/officeDocument/2006/relationships/font" Target="fonts/font19.fntdata"/><Relationship Id="rId154" Type="http://schemas.openxmlformats.org/officeDocument/2006/relationships/font" Target="fonts/font35.fntdata"/><Relationship Id="rId159"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font" Target="fonts/font4.fntdata"/><Relationship Id="rId128" Type="http://schemas.openxmlformats.org/officeDocument/2006/relationships/font" Target="fonts/font9.fntdata"/><Relationship Id="rId144" Type="http://schemas.openxmlformats.org/officeDocument/2006/relationships/font" Target="fonts/font25.fntdata"/><Relationship Id="rId149" Type="http://schemas.openxmlformats.org/officeDocument/2006/relationships/font" Target="fonts/font30.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notesMaster" Target="notesMasters/notesMaster1.xml"/><Relationship Id="rId134" Type="http://schemas.openxmlformats.org/officeDocument/2006/relationships/font" Target="fonts/font15.fntdata"/><Relationship Id="rId139" Type="http://schemas.openxmlformats.org/officeDocument/2006/relationships/font" Target="fonts/font20.fntdata"/><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font" Target="fonts/font31.fntdata"/><Relationship Id="rId155" Type="http://schemas.openxmlformats.org/officeDocument/2006/relationships/font" Target="fonts/font36.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font" Target="fonts/font5.fntdata"/><Relationship Id="rId129"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font" Target="fonts/font13.fntdata"/><Relationship Id="rId140" Type="http://schemas.openxmlformats.org/officeDocument/2006/relationships/font" Target="fonts/font21.fntdata"/><Relationship Id="rId145" Type="http://schemas.openxmlformats.org/officeDocument/2006/relationships/font" Target="fonts/font26.fntdata"/><Relationship Id="rId153" Type="http://schemas.openxmlformats.org/officeDocument/2006/relationships/font" Target="fonts/font34.fntdata"/><Relationship Id="rId16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handoutMaster" Target="handoutMasters/handoutMaster1.xml"/><Relationship Id="rId12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font" Target="fonts/font3.fntdata"/><Relationship Id="rId130" Type="http://schemas.openxmlformats.org/officeDocument/2006/relationships/font" Target="fonts/font11.fntdata"/><Relationship Id="rId135" Type="http://schemas.openxmlformats.org/officeDocument/2006/relationships/font" Target="fonts/font16.fntdata"/><Relationship Id="rId143" Type="http://schemas.openxmlformats.org/officeDocument/2006/relationships/font" Target="fonts/font24.fntdata"/><Relationship Id="rId148" Type="http://schemas.openxmlformats.org/officeDocument/2006/relationships/font" Target="fonts/font29.fntdata"/><Relationship Id="rId151" Type="http://schemas.openxmlformats.org/officeDocument/2006/relationships/font" Target="fonts/font32.fntdata"/><Relationship Id="rId156" Type="http://schemas.openxmlformats.org/officeDocument/2006/relationships/font" Target="fonts/font3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font" Target="fonts/font1.fntdata"/><Relationship Id="rId125" Type="http://schemas.openxmlformats.org/officeDocument/2006/relationships/font" Target="fonts/font6.fntdata"/><Relationship Id="rId141" Type="http://schemas.openxmlformats.org/officeDocument/2006/relationships/font" Target="fonts/font22.fntdata"/><Relationship Id="rId146" Type="http://schemas.openxmlformats.org/officeDocument/2006/relationships/font" Target="fonts/font27.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font" Target="fonts/font12.fntdata"/><Relationship Id="rId136" Type="http://schemas.openxmlformats.org/officeDocument/2006/relationships/font" Target="fonts/font17.fntdata"/><Relationship Id="rId157" Type="http://schemas.openxmlformats.org/officeDocument/2006/relationships/commentAuthors" Target="commentAuthor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font" Target="fonts/font33.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font" Target="fonts/font7.fntdata"/><Relationship Id="rId147" Type="http://schemas.openxmlformats.org/officeDocument/2006/relationships/font" Target="fonts/font2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font" Target="fonts/font2.fntdata"/><Relationship Id="rId142" Type="http://schemas.openxmlformats.org/officeDocument/2006/relationships/font" Target="fonts/font23.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font" Target="fonts/font18.fntdata"/><Relationship Id="rId15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36A759-970F-E242-B7A2-379665319842}" type="datetimeFigureOut">
              <a:rPr lang="en-US" smtClean="0"/>
              <a:pPr/>
              <a:t>12/21/2012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86BE6C-A8A7-E94A-B728-4D56F3A3B6DA}" type="slidenum">
              <a:rPr lang="en-US" smtClean="0"/>
              <a:pPr/>
              <a:t>‹#›</a:t>
            </a:fld>
            <a:endParaRPr lang="en-US"/>
          </a:p>
        </p:txBody>
      </p:sp>
    </p:spTree>
    <p:extLst>
      <p:ext uri="{BB962C8B-B14F-4D97-AF65-F5344CB8AC3E}">
        <p14:creationId xmlns:p14="http://schemas.microsoft.com/office/powerpoint/2010/main" val="3358628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6C222C-00E1-B043-9F26-08E747AB14B0}" type="datetimeFigureOut">
              <a:rPr lang="en-US" smtClean="0"/>
              <a:pPr/>
              <a:t>12/21/2012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DC316D-3D5E-BE4A-9038-9715CE3B4A66}" type="slidenum">
              <a:rPr lang="en-US" smtClean="0"/>
              <a:pPr/>
              <a:t>‹#›</a:t>
            </a:fld>
            <a:endParaRPr lang="en-US"/>
          </a:p>
        </p:txBody>
      </p:sp>
    </p:spTree>
    <p:extLst>
      <p:ext uri="{BB962C8B-B14F-4D97-AF65-F5344CB8AC3E}">
        <p14:creationId xmlns:p14="http://schemas.microsoft.com/office/powerpoint/2010/main" val="286358052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23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24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28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31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32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48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49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50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52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53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59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88</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90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92</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93</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94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104</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105</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106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107</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109</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113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114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8AAC57-0CB2-FF44-AE6D-87000CD4E309}" type="slidenum">
              <a:rPr lang="zh-TW" altLang="en-US"/>
              <a:pPr/>
              <a:t>116</a:t>
            </a:fld>
            <a:endParaRPr lang="zh-TW" alt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DC316D-3D5E-BE4A-9038-9715CE3B4A66}"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2233447"/>
          </a:xfrm>
        </p:spPr>
        <p:txBody>
          <a:bodyPr/>
          <a:lstStyle>
            <a:lvl1pPr algn="ctr">
              <a:defRPr sz="7200" b="1" i="0">
                <a:latin typeface="Franklin Gothic Medium"/>
                <a:cs typeface="Franklin Gothic Medium"/>
              </a:defRPr>
            </a:lvl1pPr>
          </a:lstStyle>
          <a:p>
            <a:r>
              <a:rPr lang="en-US" smtClean="0"/>
              <a:t>Click to edit Master title style</a:t>
            </a:r>
            <a:endParaRPr lang="en-US" dirty="0"/>
          </a:p>
        </p:txBody>
      </p:sp>
      <p:sp>
        <p:nvSpPr>
          <p:cNvPr id="3" name="Subtitle 2"/>
          <p:cNvSpPr>
            <a:spLocks noGrp="1"/>
          </p:cNvSpPr>
          <p:nvPr>
            <p:ph type="subTitle" idx="1"/>
          </p:nvPr>
        </p:nvSpPr>
        <p:spPr>
          <a:xfrm>
            <a:off x="660400" y="3098800"/>
            <a:ext cx="7645400" cy="2959100"/>
          </a:xfrm>
          <a:prstGeom prst="frame">
            <a:avLst>
              <a:gd name="adj1" fmla="val 2521"/>
            </a:avLst>
          </a:prstGeom>
          <a:solidFill>
            <a:srgbClr val="00B0F0"/>
          </a:solidFill>
        </p:spPr>
        <p:style>
          <a:lnRef idx="0">
            <a:schemeClr val="accent2"/>
          </a:lnRef>
          <a:fillRef idx="3">
            <a:schemeClr val="accent2"/>
          </a:fillRef>
          <a:effectRef idx="3">
            <a:schemeClr val="accent2"/>
          </a:effectRef>
          <a:fontRef idx="none"/>
        </p:style>
        <p:txBody>
          <a:bodyPr anchor="ctr"/>
          <a:lstStyle>
            <a:lvl1pPr marL="0" indent="0" algn="ctr">
              <a:buNone/>
              <a:defRPr sz="6000" b="1" i="0"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entury Gothic"/>
                <a:cs typeface="Century Gothic"/>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fld id="{799E2AF3-43B0-3B40-B8FB-2343F13C5B98}" type="datetime1">
              <a:rPr lang="en-US" smtClean="0"/>
              <a:pPr/>
              <a:t>12/21/2012</a:t>
            </a:fld>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6"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fld id="{750A9C2B-A87A-DA4C-80F7-30F3BEE98391}" type="datetime1">
              <a:rPr lang="en-US" smtClean="0"/>
              <a:pPr/>
              <a:t>12/21/2012</a:t>
            </a:fld>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6"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2286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2286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CAB1F61B-F3DD-E04C-A048-87AC8EEBFABA}" type="datetime1">
              <a:rPr lang="en-US" smtClean="0"/>
              <a:pPr/>
              <a:t>12/21/2012</a:t>
            </a:fld>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6"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Date Placeholder 2"/>
          <p:cNvSpPr>
            <a:spLocks noGrp="1"/>
          </p:cNvSpPr>
          <p:nvPr>
            <p:ph type="dt" sz="half" idx="10"/>
          </p:nvPr>
        </p:nvSpPr>
        <p:spPr>
          <a:xfrm>
            <a:off x="457200" y="6537325"/>
            <a:ext cx="2133600" cy="320675"/>
          </a:xfrm>
        </p:spPr>
        <p:txBody>
          <a:bodyPr/>
          <a:lstStyle>
            <a:lvl1pPr>
              <a:defRPr/>
            </a:lvl1pPr>
          </a:lstStyle>
          <a:p>
            <a:fld id="{C7B01C1D-7BA3-3B43-A517-B04F4A8715D6}" type="datetime1">
              <a:rPr lang="en-US" smtClean="0"/>
              <a:pPr/>
              <a:t>12/21/2012</a:t>
            </a:fld>
            <a:endParaRPr lang="en-US"/>
          </a:p>
        </p:txBody>
      </p:sp>
      <p:sp>
        <p:nvSpPr>
          <p:cNvPr id="4" name="Footer Placeholder 3"/>
          <p:cNvSpPr>
            <a:spLocks noGrp="1"/>
          </p:cNvSpPr>
          <p:nvPr>
            <p:ph type="ftr" sz="quarter" idx="11"/>
          </p:nvPr>
        </p:nvSpPr>
        <p:spPr>
          <a:xfrm>
            <a:off x="3124200" y="6537325"/>
            <a:ext cx="2895600" cy="320675"/>
          </a:xfrm>
        </p:spPr>
        <p:txBody>
          <a:bodyPr/>
          <a:lstStyle>
            <a:lvl1pPr>
              <a:defRPr/>
            </a:lvl1pPr>
          </a:lstStyle>
          <a:p>
            <a:r>
              <a:rPr lang="en-US" smtClean="0"/>
              <a:t>Chapter 2 DNS and AD</a:t>
            </a:r>
            <a:endParaRPr lang="en-US"/>
          </a:p>
        </p:txBody>
      </p:sp>
      <p:sp>
        <p:nvSpPr>
          <p:cNvPr id="5" name="Slide Number Placeholder 4"/>
          <p:cNvSpPr>
            <a:spLocks noGrp="1"/>
          </p:cNvSpPr>
          <p:nvPr>
            <p:ph type="sldNum" sz="quarter" idx="12"/>
          </p:nvPr>
        </p:nvSpPr>
        <p:spPr>
          <a:xfrm>
            <a:off x="6553200" y="6537325"/>
            <a:ext cx="2133600" cy="320675"/>
          </a:xfrm>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143000"/>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533400" y="16002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5800" y="16002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85800" y="6553200"/>
            <a:ext cx="1905000" cy="304800"/>
          </a:xfrm>
        </p:spPr>
        <p:txBody>
          <a:bodyPr/>
          <a:lstStyle>
            <a:lvl1pPr>
              <a:defRPr/>
            </a:lvl1pPr>
          </a:lstStyle>
          <a:p>
            <a:fld id="{DB59E11D-8687-D948-940C-B4255C68C594}" type="datetime1">
              <a:rPr lang="en-US" smtClean="0"/>
              <a:pPr/>
              <a:t>12/21/2012</a:t>
            </a:fld>
            <a:endParaRPr lang="en-US"/>
          </a:p>
        </p:txBody>
      </p:sp>
      <p:sp>
        <p:nvSpPr>
          <p:cNvPr id="6" name="Footer Placeholder 5"/>
          <p:cNvSpPr>
            <a:spLocks noGrp="1"/>
          </p:cNvSpPr>
          <p:nvPr>
            <p:ph type="ftr" sz="quarter" idx="11"/>
          </p:nvPr>
        </p:nvSpPr>
        <p:spPr>
          <a:xfrm>
            <a:off x="5267325" y="6553200"/>
            <a:ext cx="2895600" cy="304800"/>
          </a:xfrm>
        </p:spPr>
        <p:txBody>
          <a:bodyPr/>
          <a:lstStyle>
            <a:lvl1pPr>
              <a:defRPr/>
            </a:lvl1pPr>
          </a:lstStyle>
          <a:p>
            <a:r>
              <a:rPr lang="en-US" smtClean="0"/>
              <a:t>Chapter 2 DNS and AD</a:t>
            </a:r>
            <a:endParaRPr lang="en-US"/>
          </a:p>
        </p:txBody>
      </p:sp>
      <p:sp>
        <p:nvSpPr>
          <p:cNvPr id="7" name="Slide Number Placeholder 6"/>
          <p:cNvSpPr>
            <a:spLocks noGrp="1"/>
          </p:cNvSpPr>
          <p:nvPr>
            <p:ph type="sldNum" sz="quarter" idx="12"/>
          </p:nvPr>
        </p:nvSpPr>
        <p:spPr>
          <a:xfrm>
            <a:off x="8162925" y="6553200"/>
            <a:ext cx="676275" cy="304800"/>
          </a:xfrm>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143000"/>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533400" y="1600200"/>
            <a:ext cx="7772400" cy="2247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400" y="4000500"/>
            <a:ext cx="7772400" cy="2247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85800" y="6553200"/>
            <a:ext cx="1905000" cy="304800"/>
          </a:xfrm>
        </p:spPr>
        <p:txBody>
          <a:bodyPr/>
          <a:lstStyle>
            <a:lvl1pPr>
              <a:defRPr/>
            </a:lvl1pPr>
          </a:lstStyle>
          <a:p>
            <a:fld id="{C7AC2B4D-EB45-5842-9EF0-1A43D30BE04F}" type="datetime1">
              <a:rPr lang="en-US" smtClean="0"/>
              <a:pPr/>
              <a:t>12/21/2012</a:t>
            </a:fld>
            <a:endParaRPr lang="en-US"/>
          </a:p>
        </p:txBody>
      </p:sp>
      <p:sp>
        <p:nvSpPr>
          <p:cNvPr id="6" name="Footer Placeholder 5"/>
          <p:cNvSpPr>
            <a:spLocks noGrp="1"/>
          </p:cNvSpPr>
          <p:nvPr>
            <p:ph type="ftr" sz="quarter" idx="11"/>
          </p:nvPr>
        </p:nvSpPr>
        <p:spPr>
          <a:xfrm>
            <a:off x="5410200" y="6553200"/>
            <a:ext cx="2895600" cy="304800"/>
          </a:xfrm>
        </p:spPr>
        <p:txBody>
          <a:bodyPr/>
          <a:lstStyle>
            <a:lvl1pPr>
              <a:defRPr/>
            </a:lvl1pPr>
          </a:lstStyle>
          <a:p>
            <a:r>
              <a:rPr lang="en-US" smtClean="0"/>
              <a:t>Chapter 2 DNS and AD</a:t>
            </a:r>
            <a:endParaRPr lang="en-US"/>
          </a:p>
        </p:txBody>
      </p:sp>
      <p:sp>
        <p:nvSpPr>
          <p:cNvPr id="7" name="Slide Number Placeholder 6"/>
          <p:cNvSpPr>
            <a:spLocks noGrp="1"/>
          </p:cNvSpPr>
          <p:nvPr>
            <p:ph type="sldNum" sz="quarter" idx="12"/>
          </p:nvPr>
        </p:nvSpPr>
        <p:spPr>
          <a:xfrm>
            <a:off x="8305800" y="6553200"/>
            <a:ext cx="625475" cy="304800"/>
          </a:xfrm>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81100" y="76200"/>
            <a:ext cx="61341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81100" y="1447800"/>
            <a:ext cx="7581900" cy="4724400"/>
          </a:xfrm>
        </p:spPr>
        <p:txBody>
          <a:bodyPr/>
          <a:lstStyle/>
          <a:p>
            <a:r>
              <a:rPr lang="en-US" smtClean="0"/>
              <a:t>Click icon to add table</a:t>
            </a:r>
            <a:endParaRPr lang="en-US"/>
          </a:p>
        </p:txBody>
      </p:sp>
    </p:spTree>
  </p:cSld>
  <p:clrMapOvr>
    <a:masterClrMapping/>
  </p:clrMapOvr>
  <p:timing>
    <p:tnLst>
      <p:par>
        <p:cTn id="1" dur="indefinite" restart="never" nodeType="tmRoot"/>
      </p:par>
    </p:tnLst>
  </p:timing>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6002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hart Placeholder 3"/>
          <p:cNvSpPr>
            <a:spLocks noGrp="1"/>
          </p:cNvSpPr>
          <p:nvPr>
            <p:ph type="chart" sz="half" idx="2"/>
          </p:nvPr>
        </p:nvSpPr>
        <p:spPr>
          <a:xfrm>
            <a:off x="4495800" y="1600200"/>
            <a:ext cx="3810000" cy="4648200"/>
          </a:xfrm>
        </p:spPr>
        <p:txBody>
          <a:bodyPr/>
          <a:lstStyle/>
          <a:p>
            <a:r>
              <a:rPr lang="en-US" smtClean="0"/>
              <a:t>Click icon to add chart</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fld id="{E229C987-7D2F-F14C-937E-9257A74DDD60}" type="datetime1">
              <a:rPr lang="en-US" smtClean="0"/>
              <a:pPr/>
              <a:t>12/21/2012</a:t>
            </a:fld>
            <a:endParaRPr lang="en-US"/>
          </a:p>
        </p:txBody>
      </p:sp>
      <p:sp>
        <p:nvSpPr>
          <p:cNvPr id="6" name="Footer Placeholder 5"/>
          <p:cNvSpPr>
            <a:spLocks noGrp="1"/>
          </p:cNvSpPr>
          <p:nvPr>
            <p:ph type="ftr" sz="quarter" idx="11"/>
          </p:nvPr>
        </p:nvSpPr>
        <p:spPr>
          <a:xfrm>
            <a:off x="5410200" y="6400800"/>
            <a:ext cx="2895600" cy="457200"/>
          </a:xfrm>
        </p:spPr>
        <p:txBody>
          <a:bodyPr/>
          <a:lstStyle>
            <a:lvl1pPr>
              <a:defRPr/>
            </a:lvl1pPr>
          </a:lstStyle>
          <a:p>
            <a:r>
              <a:rPr lang="en-US" smtClean="0"/>
              <a:t>Chapter 2 DNS and AD</a:t>
            </a:r>
            <a:endParaRPr lang="en-US" dirty="0"/>
          </a:p>
        </p:txBody>
      </p:sp>
      <p:sp>
        <p:nvSpPr>
          <p:cNvPr id="7" name="Slide Number Placeholder 6"/>
          <p:cNvSpPr>
            <a:spLocks noGrp="1"/>
          </p:cNvSpPr>
          <p:nvPr>
            <p:ph type="sldNum" sz="quarter" idx="12"/>
          </p:nvPr>
        </p:nvSpPr>
        <p:spPr>
          <a:xfrm>
            <a:off x="8305800" y="6400800"/>
            <a:ext cx="457200" cy="457200"/>
          </a:xfrm>
        </p:spPr>
        <p:txBody>
          <a:bodyPr/>
          <a:lstStyle>
            <a:lvl1pPr>
              <a:defRPr/>
            </a:lvl1pPr>
          </a:lstStyle>
          <a:p>
            <a:fld id="{32211341-5A88-5040-9389-86DE7F0B46B4}" type="slidenum">
              <a:rPr lang="en-US" smtClean="0"/>
              <a:pPr/>
              <a:t>‹#›</a:t>
            </a:fld>
            <a:endParaRPr lang="en-US"/>
          </a:p>
        </p:txBody>
      </p:sp>
    </p:spTree>
    <p:extLst>
      <p:ext uri="{BB962C8B-B14F-4D97-AF65-F5344CB8AC3E}">
        <p14:creationId xmlns:p14="http://schemas.microsoft.com/office/powerpoint/2010/main" val="362918815"/>
      </p:ext>
    </p:extLst>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p3d>
            <a:bevelT w="63500" h="25400"/>
          </a:sp3d>
        </p:spPr>
        <p:txBody>
          <a:bodyPr/>
          <a:lstStyle>
            <a:lvl1pPr>
              <a:defRPr b="1" cap="none" spc="0">
                <a:ln w="11430"/>
                <a:solidFill>
                  <a:srgbClr val="0000FF"/>
                </a:solidFill>
                <a:effectLst/>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742950" indent="-285750">
              <a:buSzPct val="100000"/>
              <a:buFontTx/>
              <a:buBlip>
                <a:blip r:embed="rId2"/>
              </a:buBlip>
              <a:defRPr sz="1700">
                <a:latin typeface="Franklin Gothic Book" pitchFamily="34" charset="0"/>
                <a:ea typeface="Arial Unicode MS" pitchFamily="34" charset="-128"/>
                <a:cs typeface="Calibri" pitchFamily="34" charset="0"/>
              </a:defRPr>
            </a:lvl2pPr>
            <a:lvl3pPr>
              <a:defRPr>
                <a:latin typeface="Calibri" pitchFamily="34" charset="0"/>
                <a:cs typeface="Calibri" pitchFamily="34" charset="0"/>
              </a:defRPr>
            </a:lvl3pPr>
            <a:lvl4pPr>
              <a:defRPr>
                <a:latin typeface="Trebuchet MS" pitchFamily="34" charset="0"/>
                <a:ea typeface="Arial Unicode MS" pitchFamily="34" charset="-128"/>
                <a:cs typeface="Arial Unicode MS" pitchFamily="34" charset="-128"/>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553200"/>
            <a:ext cx="1981200" cy="304800"/>
          </a:xfrm>
        </p:spPr>
        <p:txBody>
          <a:bodyPr/>
          <a:lstStyle>
            <a:lvl1pPr>
              <a:defRPr/>
            </a:lvl1p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a:xfrm>
            <a:off x="4191000" y="6553200"/>
            <a:ext cx="3733800" cy="304800"/>
          </a:xfrm>
        </p:spPr>
        <p:txBody>
          <a:bodyPr/>
          <a:lstStyle>
            <a:lvl1pPr>
              <a:defRPr/>
            </a:lvl1pPr>
          </a:lstStyle>
          <a:p>
            <a:r>
              <a:rPr lang="en-US" smtClean="0"/>
              <a:t>Chapter 2 DNS and AD</a:t>
            </a:r>
            <a:endParaRPr lang="en-US"/>
          </a:p>
        </p:txBody>
      </p:sp>
      <p:sp>
        <p:nvSpPr>
          <p:cNvPr id="6" name="Slide Number Placeholder 5"/>
          <p:cNvSpPr>
            <a:spLocks noGrp="1"/>
          </p:cNvSpPr>
          <p:nvPr>
            <p:ph type="sldNum" sz="quarter" idx="12"/>
          </p:nvPr>
        </p:nvSpPr>
        <p:spPr>
          <a:xfrm>
            <a:off x="7924800" y="6553200"/>
            <a:ext cx="1219200" cy="304800"/>
          </a:xfrm>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tmplLst>
          <p:tmpl>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1">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C3091E63-8779-0B45-A066-17AEFE96E6DC}" type="datetime1">
              <a:rPr lang="en-US" smtClean="0"/>
              <a:pPr/>
              <a:t>12/21/2012</a:t>
            </a:fld>
            <a:endParaRPr lang="en-US"/>
          </a:p>
        </p:txBody>
      </p:sp>
      <p:sp>
        <p:nvSpPr>
          <p:cNvPr id="5"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6"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1600200"/>
            <a:ext cx="3949700" cy="4648200"/>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fld id="{472A191B-6921-414A-B289-A170B2192924}" type="datetime1">
              <a:rPr lang="en-US" smtClean="0"/>
              <a:pPr/>
              <a:t>12/21/2012</a:t>
            </a:fld>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7"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
        <p:nvSpPr>
          <p:cNvPr id="8" name="Content Placeholder 2"/>
          <p:cNvSpPr>
            <a:spLocks noGrp="1"/>
          </p:cNvSpPr>
          <p:nvPr>
            <p:ph sz="half" idx="13"/>
          </p:nvPr>
        </p:nvSpPr>
        <p:spPr>
          <a:xfrm>
            <a:off x="4724400" y="1600200"/>
            <a:ext cx="4089400" cy="4648200"/>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wipe(left)">
                                      <p:cBhvr>
                                        <p:cTn id="29" dur="500"/>
                                        <p:tgtEl>
                                          <p:spTgt spid="8">
                                            <p:bg/>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animEffect transition="in" filter="wipe(left)">
                                      <p:cBhvr>
                                        <p:cTn id="39" dur="500"/>
                                        <p:tgtEl>
                                          <p:spTgt spid="8">
                                            <p:txEl>
                                              <p:pRg st="1" end="1"/>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2" end="2"/>
                                            </p:txEl>
                                          </p:spTgt>
                                        </p:tgtEl>
                                        <p:attrNameLst>
                                          <p:attrName>style.visibility</p:attrName>
                                        </p:attrNameLst>
                                      </p:cBhvr>
                                      <p:to>
                                        <p:strVal val="visible"/>
                                      </p:to>
                                    </p:set>
                                    <p:animEffect transition="in" filter="wipe(left)">
                                      <p:cBhvr>
                                        <p:cTn id="42" dur="500"/>
                                        <p:tgtEl>
                                          <p:spTgt spid="8">
                                            <p:txEl>
                                              <p:pRg st="2" end="2"/>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
                                            <p:txEl>
                                              <p:pRg st="3" end="3"/>
                                            </p:txEl>
                                          </p:spTgt>
                                        </p:tgtEl>
                                        <p:attrNameLst>
                                          <p:attrName>style.visibility</p:attrName>
                                        </p:attrNameLst>
                                      </p:cBhvr>
                                      <p:to>
                                        <p:strVal val="visible"/>
                                      </p:to>
                                    </p:set>
                                    <p:animEffect transition="in" filter="wipe(left)">
                                      <p:cBhvr>
                                        <p:cTn id="45" dur="500"/>
                                        <p:tgtEl>
                                          <p:spTgt spid="8">
                                            <p:txEl>
                                              <p:pRg st="3" end="3"/>
                                            </p:tx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
                                            <p:txEl>
                                              <p:pRg st="4" end="4"/>
                                            </p:txEl>
                                          </p:spTgt>
                                        </p:tgtEl>
                                        <p:attrNameLst>
                                          <p:attrName>style.visibility</p:attrName>
                                        </p:attrNameLst>
                                      </p:cBhvr>
                                      <p:to>
                                        <p:strVal val="visible"/>
                                      </p:to>
                                    </p:set>
                                    <p:animEffect transition="in" filter="wipe(left)">
                                      <p:cBhvr>
                                        <p:cTn id="48"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tmplLst>
          <p:tmpl>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1">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8" grpId="0" build="p" animBg="1">
        <p:tmplLst>
          <p:tmpl>
            <p:tnLst>
              <p:par>
                <p:cTn presetID="2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 lvl="1">
            <p:tnLst>
              <p:par>
                <p:cTn presetID="22" presetClass="entr" presetSubtype="8"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i="0">
                <a:solidFill>
                  <a:srgbClr val="0000FF"/>
                </a:solidFill>
                <a:latin typeface="Franklin Gothic Book"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2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solidFill>
                  <a:srgbClr val="0000FF"/>
                </a:solidFill>
                <a:latin typeface="Franklin Gothic Book"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2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fld id="{0866325C-1445-854D-A778-5DA08523DD55}" type="datetime1">
              <a:rPr lang="en-US" smtClean="0"/>
              <a:pPr/>
              <a:t>12/21/2012</a:t>
            </a:fld>
            <a:endParaRPr lang="en-US"/>
          </a:p>
        </p:txBody>
      </p:sp>
      <p:sp>
        <p:nvSpPr>
          <p:cNvPr id="8"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9"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fld id="{2DDCED3D-4E3A-FE49-B1A1-C5934643F158}" type="datetime1">
              <a:rPr lang="en-US" smtClean="0"/>
              <a:pPr/>
              <a:t>12/21/2012</a:t>
            </a:fld>
            <a:endParaRPr lang="en-US"/>
          </a:p>
        </p:txBody>
      </p:sp>
      <p:sp>
        <p:nvSpPr>
          <p:cNvPr id="4"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5"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Franklin Gothic Book" pitchFamily="34" charset="0"/>
              </a:defRPr>
            </a:lvl1pPr>
          </a:lstStyle>
          <a:p>
            <a:fld id="{E30A831A-ED55-204D-BBFD-134156E80F74}" type="datetime1">
              <a:rPr lang="en-US" smtClean="0"/>
              <a:pPr/>
              <a:t>12/21/2012</a:t>
            </a:fld>
            <a:endParaRPr lang="en-US"/>
          </a:p>
        </p:txBody>
      </p:sp>
      <p:sp>
        <p:nvSpPr>
          <p:cNvPr id="3" name="Footer Placeholder 2"/>
          <p:cNvSpPr>
            <a:spLocks noGrp="1"/>
          </p:cNvSpPr>
          <p:nvPr>
            <p:ph type="ftr" sz="quarter" idx="11"/>
          </p:nvPr>
        </p:nvSpPr>
        <p:spPr/>
        <p:txBody>
          <a:bodyPr/>
          <a:lstStyle>
            <a:lvl1pPr>
              <a:defRPr>
                <a:latin typeface="Franklin Gothic Book" pitchFamily="34" charset="0"/>
              </a:defRPr>
            </a:lvl1pPr>
          </a:lstStyle>
          <a:p>
            <a:r>
              <a:rPr lang="en-US" smtClean="0"/>
              <a:t>Chapter 2 DNS and AD</a:t>
            </a:r>
            <a:endParaRPr lang="en-US"/>
          </a:p>
        </p:txBody>
      </p:sp>
      <p:sp>
        <p:nvSpPr>
          <p:cNvPr id="4" name="Slide Number Placeholder 3"/>
          <p:cNvSpPr>
            <a:spLocks noGrp="1"/>
          </p:cNvSpPr>
          <p:nvPr>
            <p:ph type="sldNum" sz="quarter" idx="12"/>
          </p:nvPr>
        </p:nvSpPr>
        <p:spPr/>
        <p:txBody>
          <a:bodyPr/>
          <a:lstStyle>
            <a:lvl1pPr>
              <a:defRPr>
                <a:latin typeface="Franklin Gothic Book" pitchFamily="34" charset="0"/>
              </a:defRPr>
            </a:lvl1pPr>
          </a:lstStyle>
          <a:p>
            <a:fld id="{32211341-5A88-5040-9389-86DE7F0B46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49"/>
            <a:ext cx="3008313" cy="4391724"/>
          </a:xfrm>
          <a:prstGeom prst="frame">
            <a:avLst>
              <a:gd name="adj1" fmla="val 2784"/>
            </a:avLst>
          </a:prstGeom>
        </p:spPr>
        <p:txBody>
          <a:bodyPr anchor="ctr"/>
          <a:lstStyle>
            <a:lvl1pPr algn="l">
              <a:defRPr sz="4800" b="1">
                <a:latin typeface="Franklin Gothic Book"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Arial Narrow" pitchFamily="34" charset="0"/>
                <a:cs typeface="Arial Narrow" pitchFamily="34" charset="0"/>
              </a:defRPr>
            </a:lvl1pPr>
            <a:lvl2pPr>
              <a:defRPr sz="2800" b="0" i="0">
                <a:latin typeface="Franklin Gothic Book" pitchFamily="34" charset="0"/>
                <a:cs typeface="Franklin Gothic Book" pitchFamily="34" charset="0"/>
              </a:defRPr>
            </a:lvl2pPr>
            <a:lvl3pPr>
              <a:defRPr sz="2000" b="0" i="0">
                <a:latin typeface="Calibri" pitchFamily="34" charset="0"/>
                <a:cs typeface="Calibri" pitchFamily="34" charset="0"/>
              </a:defRPr>
            </a:lvl3pPr>
            <a:lvl4pPr>
              <a:defRPr sz="1800" b="0" i="0">
                <a:latin typeface="Trebuchet MS" pitchFamily="34" charset="0"/>
                <a:cs typeface="Trebuchet MS" pitchFamily="34" charset="0"/>
              </a:defRPr>
            </a:lvl4pPr>
            <a:lvl5pPr>
              <a:defRPr sz="1600" b="0" i="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4664773"/>
            <a:ext cx="3008313" cy="1461390"/>
          </a:xfrm>
        </p:spPr>
        <p:txBody>
          <a:bodyPr/>
          <a:lstStyle>
            <a:lvl1pPr marL="0" indent="0">
              <a:buNone/>
              <a:defRPr sz="2400"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mbria"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Franklin Gothic Book" pitchFamily="34" charset="0"/>
              </a:defRPr>
            </a:lvl1pPr>
          </a:lstStyle>
          <a:p>
            <a:fld id="{0CC97835-17A2-144B-A5C6-E992F4EF6F6B}" type="datetime1">
              <a:rPr lang="en-US" smtClean="0"/>
              <a:pPr/>
              <a:t>12/21/2012</a:t>
            </a:fld>
            <a:endParaRPr lang="en-US"/>
          </a:p>
        </p:txBody>
      </p:sp>
      <p:sp>
        <p:nvSpPr>
          <p:cNvPr id="6" name="Footer Placeholder 5"/>
          <p:cNvSpPr>
            <a:spLocks noGrp="1"/>
          </p:cNvSpPr>
          <p:nvPr>
            <p:ph type="ftr" sz="quarter" idx="11"/>
          </p:nvPr>
        </p:nvSpPr>
        <p:spPr/>
        <p:txBody>
          <a:bodyPr/>
          <a:lstStyle>
            <a:lvl1pPr>
              <a:defRPr>
                <a:latin typeface="Franklin Gothic Book" pitchFamily="34" charset="0"/>
              </a:defRPr>
            </a:lvl1pPr>
          </a:lstStyle>
          <a:p>
            <a:r>
              <a:rPr lang="en-US" smtClean="0"/>
              <a:t>Chapter 2 DNS and AD</a:t>
            </a:r>
            <a:endParaRPr lang="en-US"/>
          </a:p>
        </p:txBody>
      </p:sp>
      <p:sp>
        <p:nvSpPr>
          <p:cNvPr id="7" name="Slide Number Placeholder 6"/>
          <p:cNvSpPr>
            <a:spLocks noGrp="1"/>
          </p:cNvSpPr>
          <p:nvPr>
            <p:ph type="sldNum" sz="quarter" idx="12"/>
          </p:nvPr>
        </p:nvSpPr>
        <p:spPr/>
        <p:txBody>
          <a:bodyPr/>
          <a:lstStyle>
            <a:lvl1pPr>
              <a:defRPr>
                <a:latin typeface="Franklin Gothic Book" pitchFamily="34" charset="0"/>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4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b="1" cap="none"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39F30D56-72C9-314D-A561-A5622FA3E80C}" type="datetime1">
              <a:rPr lang="en-US" smtClean="0"/>
              <a:pPr/>
              <a:t>12/21/2012</a:t>
            </a:fld>
            <a:endParaRPr lang="en-US"/>
          </a:p>
        </p:txBody>
      </p:sp>
      <p:sp>
        <p:nvSpPr>
          <p:cNvPr id="6" name="Rectangle 5"/>
          <p:cNvSpPr>
            <a:spLocks noGrp="1" noChangeArrowheads="1"/>
          </p:cNvSpPr>
          <p:nvPr>
            <p:ph type="ftr" sz="quarter" idx="11"/>
          </p:nvPr>
        </p:nvSpPr>
        <p:spPr>
          <a:ln/>
        </p:spPr>
        <p:txBody>
          <a:bodyPr/>
          <a:lstStyle>
            <a:lvl1pPr>
              <a:defRPr/>
            </a:lvl1pPr>
          </a:lstStyle>
          <a:p>
            <a:r>
              <a:rPr lang="en-US" smtClean="0"/>
              <a:t>Chapter 2 DNS and AD</a:t>
            </a:r>
            <a:endParaRPr lang="en-US"/>
          </a:p>
        </p:txBody>
      </p:sp>
      <p:sp>
        <p:nvSpPr>
          <p:cNvPr id="7" name="Rectangle 6"/>
          <p:cNvSpPr>
            <a:spLocks noGrp="1" noChangeArrowheads="1"/>
          </p:cNvSpPr>
          <p:nvPr>
            <p:ph type="sldNum" sz="quarter" idx="12"/>
          </p:nvPr>
        </p:nvSpPr>
        <p:spPr>
          <a:ln/>
        </p:spPr>
        <p:txBody>
          <a:bodyPr/>
          <a:lstStyle>
            <a:lvl1pPr>
              <a:defRPr/>
            </a:lvl1pPr>
          </a:lstStyle>
          <a:p>
            <a:fld id="{32211341-5A88-5040-9389-86DE7F0B46B4}"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22"/>
          <p:cNvSpPr>
            <a:spLocks/>
          </p:cNvSpPr>
          <p:nvPr/>
        </p:nvSpPr>
        <p:spPr bwMode="hidden">
          <a:xfrm>
            <a:off x="2293239" y="58647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26"/>
          <p:cNvSpPr>
            <a:spLocks/>
          </p:cNvSpPr>
          <p:nvPr/>
        </p:nvSpPr>
        <p:spPr bwMode="hidden">
          <a:xfrm>
            <a:off x="5074000" y="57308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6" name="Rectangle 2"/>
          <p:cNvSpPr>
            <a:spLocks noGrp="1" noChangeArrowheads="1"/>
          </p:cNvSpPr>
          <p:nvPr>
            <p:ph type="title"/>
          </p:nvPr>
        </p:nvSpPr>
        <p:spPr bwMode="auto">
          <a:xfrm>
            <a:off x="457200" y="228600"/>
            <a:ext cx="8356600" cy="1270000"/>
          </a:xfrm>
          <a:prstGeom prst="frame">
            <a:avLst>
              <a:gd name="adj1" fmla="val 5000"/>
            </a:avLst>
          </a:prstGeom>
          <a:ln>
            <a:headEnd/>
            <a:tailEnd/>
          </a:ln>
          <a:sp3d>
            <a:bevelT w="63500" h="25400"/>
          </a:sp3d>
        </p:spPr>
        <p:style>
          <a:lnRef idx="0">
            <a:schemeClr val="accent1"/>
          </a:lnRef>
          <a:fillRef idx="3">
            <a:schemeClr val="accent1"/>
          </a:fillRef>
          <a:effectRef idx="3">
            <a:schemeClr val="accent1"/>
          </a:effectRef>
          <a:fontRef idx="none"/>
        </p:style>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57200" y="1600200"/>
            <a:ext cx="8356600" cy="4787900"/>
          </a:xfrm>
          <a:prstGeom prst="rect">
            <a:avLst/>
          </a:prstGeom>
          <a:noFill/>
          <a:ln w="9525">
            <a:solidFill>
              <a:srgbClr val="3CFCFF"/>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5334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1" cap="none" spc="0">
                <a:ln w="11430"/>
                <a:solidFill>
                  <a:srgbClr val="0000FF"/>
                </a:solidFill>
                <a:effectLst/>
                <a:latin typeface="Franklin Gothic Book" pitchFamily="34" charset="0"/>
              </a:defRPr>
            </a:lvl1pPr>
          </a:lstStyle>
          <a:p>
            <a:fld id="{E229C987-7D2F-F14C-937E-9257A74DDD60}" type="datetime1">
              <a:rPr lang="en-US" smtClean="0"/>
              <a:pPr/>
              <a:t>12/21/2012</a:t>
            </a:fld>
            <a:endParaRPr lang="en-US"/>
          </a:p>
        </p:txBody>
      </p:sp>
      <p:sp>
        <p:nvSpPr>
          <p:cNvPr id="1029" name="Rectangle 5"/>
          <p:cNvSpPr>
            <a:spLocks noGrp="1" noChangeArrowheads="1"/>
          </p:cNvSpPr>
          <p:nvPr>
            <p:ph type="ftr" sz="quarter" idx="3"/>
          </p:nvPr>
        </p:nvSpPr>
        <p:spPr bwMode="auto">
          <a:xfrm>
            <a:off x="5273040" y="6553200"/>
            <a:ext cx="265176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200" b="1" cap="none" spc="0">
                <a:ln w="11430"/>
                <a:solidFill>
                  <a:srgbClr val="0000FF"/>
                </a:solidFill>
                <a:effectLst/>
                <a:latin typeface="Franklin Gothic Book" pitchFamily="34" charset="0"/>
              </a:defRPr>
            </a:lvl1pPr>
          </a:lstStyle>
          <a:p>
            <a:r>
              <a:rPr lang="en-US" smtClean="0"/>
              <a:t>Chapter 2 DNS and AD</a:t>
            </a:r>
            <a:endParaRPr lang="en-US" dirty="0"/>
          </a:p>
        </p:txBody>
      </p:sp>
      <p:sp>
        <p:nvSpPr>
          <p:cNvPr id="1030" name="Rectangle 6"/>
          <p:cNvSpPr>
            <a:spLocks noGrp="1" noChangeArrowheads="1"/>
          </p:cNvSpPr>
          <p:nvPr>
            <p:ph type="sldNum" sz="quarter" idx="4"/>
          </p:nvPr>
        </p:nvSpPr>
        <p:spPr bwMode="auto">
          <a:xfrm>
            <a:off x="7924800" y="6553200"/>
            <a:ext cx="100647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b="1" cap="none" spc="0">
                <a:ln w="11430"/>
                <a:solidFill>
                  <a:srgbClr val="0000FF"/>
                </a:solidFill>
                <a:effectLst/>
                <a:latin typeface="Franklin Gothic Book" pitchFamily="34" charset="0"/>
              </a:defRPr>
            </a:lvl1pPr>
          </a:lstStyle>
          <a:p>
            <a:fld id="{32211341-5A88-5040-9389-86DE7F0B46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 id="2147483869" r:id="rId14"/>
    <p:sldLayoutId id="2147483870" r:id="rId15"/>
    <p:sldLayoutId id="2147483871" r:id="rId16"/>
  </p:sldLayoutIdLst>
  <p:timing>
    <p:tnLst>
      <p:par>
        <p:cTn id="1" dur="indefinite" restart="never" nodeType="tmRoot"/>
      </p:par>
    </p:tnLst>
  </p:timing>
  <p:hf hdr="0"/>
  <p:txStyles>
    <p:titleStyle>
      <a:lvl1pPr algn="l" rtl="0" eaLnBrk="1" fontAlgn="base" hangingPunct="1">
        <a:spcBef>
          <a:spcPct val="0"/>
        </a:spcBef>
        <a:spcAft>
          <a:spcPct val="0"/>
        </a:spcAft>
        <a:defRPr lang="en-US" sz="4000" b="1" i="0" u="none" cap="none" spc="0" dirty="0" smtClean="0">
          <a:ln w="11430"/>
          <a:solidFill>
            <a:srgbClr val="0000FF"/>
          </a:solidFill>
          <a:effectLst/>
          <a:latin typeface="Arial Narrow"/>
          <a:ea typeface="+mn-ea"/>
          <a:cs typeface="Arial Narrow"/>
        </a:defRPr>
      </a:lvl1pPr>
      <a:lvl2pPr algn="l" rtl="0" eaLnBrk="1" fontAlgn="base" hangingPunct="1">
        <a:spcBef>
          <a:spcPct val="0"/>
        </a:spcBef>
        <a:spcAft>
          <a:spcPct val="0"/>
        </a:spcAft>
        <a:defRPr sz="4000" u="sng">
          <a:solidFill>
            <a:schemeClr val="accent2"/>
          </a:solidFill>
          <a:latin typeface="Trebuchet MS" pitchFamily="34" charset="0"/>
          <a:ea typeface="Trebuchet MS" pitchFamily="34" charset="0"/>
          <a:cs typeface="Trebuchet MS" pitchFamily="34" charset="0"/>
        </a:defRPr>
      </a:lvl2pPr>
      <a:lvl3pPr algn="l" rtl="0" eaLnBrk="1" fontAlgn="base" hangingPunct="1">
        <a:spcBef>
          <a:spcPct val="0"/>
        </a:spcBef>
        <a:spcAft>
          <a:spcPct val="0"/>
        </a:spcAft>
        <a:defRPr sz="4000" u="sng">
          <a:solidFill>
            <a:schemeClr val="accent2"/>
          </a:solidFill>
          <a:latin typeface="Trebuchet MS" pitchFamily="34" charset="0"/>
          <a:ea typeface="Trebuchet MS" pitchFamily="34" charset="0"/>
          <a:cs typeface="Trebuchet MS" pitchFamily="34" charset="0"/>
        </a:defRPr>
      </a:lvl3pPr>
      <a:lvl4pPr algn="l" rtl="0" eaLnBrk="1" fontAlgn="base" hangingPunct="1">
        <a:spcBef>
          <a:spcPct val="0"/>
        </a:spcBef>
        <a:spcAft>
          <a:spcPct val="0"/>
        </a:spcAft>
        <a:defRPr sz="4000" u="sng">
          <a:solidFill>
            <a:schemeClr val="accent2"/>
          </a:solidFill>
          <a:latin typeface="Trebuchet MS" pitchFamily="34" charset="0"/>
          <a:ea typeface="Trebuchet MS" pitchFamily="34" charset="0"/>
          <a:cs typeface="Trebuchet MS" pitchFamily="34" charset="0"/>
        </a:defRPr>
      </a:lvl4pPr>
      <a:lvl5pPr algn="l" rtl="0" eaLnBrk="1" fontAlgn="base" hangingPunct="1">
        <a:spcBef>
          <a:spcPct val="0"/>
        </a:spcBef>
        <a:spcAft>
          <a:spcPct val="0"/>
        </a:spcAft>
        <a:defRPr sz="4000" u="sng">
          <a:solidFill>
            <a:schemeClr val="accent2"/>
          </a:solidFill>
          <a:latin typeface="Trebuchet MS" pitchFamily="34" charset="0"/>
          <a:ea typeface="Trebuchet MS" pitchFamily="34" charset="0"/>
          <a:cs typeface="Trebuchet MS" pitchFamily="34" charset="0"/>
        </a:defRPr>
      </a:lvl5pPr>
      <a:lvl6pPr marL="457200" algn="l" rtl="0" eaLnBrk="1" fontAlgn="base" hangingPunct="1">
        <a:spcBef>
          <a:spcPct val="0"/>
        </a:spcBef>
        <a:spcAft>
          <a:spcPct val="0"/>
        </a:spcAft>
        <a:defRPr sz="4000" u="sng">
          <a:solidFill>
            <a:schemeClr val="accent2"/>
          </a:solidFill>
          <a:latin typeface="Comic Sans MS" pitchFamily="-48" charset="0"/>
        </a:defRPr>
      </a:lvl6pPr>
      <a:lvl7pPr marL="914400" algn="l" rtl="0" eaLnBrk="1" fontAlgn="base" hangingPunct="1">
        <a:spcBef>
          <a:spcPct val="0"/>
        </a:spcBef>
        <a:spcAft>
          <a:spcPct val="0"/>
        </a:spcAft>
        <a:defRPr sz="4000" u="sng">
          <a:solidFill>
            <a:schemeClr val="accent2"/>
          </a:solidFill>
          <a:latin typeface="Comic Sans MS" pitchFamily="-48" charset="0"/>
        </a:defRPr>
      </a:lvl7pPr>
      <a:lvl8pPr marL="1371600" algn="l" rtl="0" eaLnBrk="1" fontAlgn="base" hangingPunct="1">
        <a:spcBef>
          <a:spcPct val="0"/>
        </a:spcBef>
        <a:spcAft>
          <a:spcPct val="0"/>
        </a:spcAft>
        <a:defRPr sz="4000" u="sng">
          <a:solidFill>
            <a:schemeClr val="accent2"/>
          </a:solidFill>
          <a:latin typeface="Comic Sans MS" pitchFamily="-48" charset="0"/>
        </a:defRPr>
      </a:lvl8pPr>
      <a:lvl9pPr marL="1828800" algn="l" rtl="0" eaLnBrk="1" fontAlgn="base" hangingPunct="1">
        <a:spcBef>
          <a:spcPct val="0"/>
        </a:spcBef>
        <a:spcAft>
          <a:spcPct val="0"/>
        </a:spcAft>
        <a:defRPr sz="4000" u="sng">
          <a:solidFill>
            <a:schemeClr val="accent2"/>
          </a:solidFill>
          <a:latin typeface="Comic Sans MS" pitchFamily="-48" charset="0"/>
        </a:defRPr>
      </a:lvl9pPr>
    </p:titleStyle>
    <p:bodyStyle>
      <a:lvl1pPr marL="342900" indent="-342900" algn="l" rtl="0" eaLnBrk="1" fontAlgn="base" hangingPunct="1">
        <a:spcBef>
          <a:spcPct val="20000"/>
        </a:spcBef>
        <a:spcAft>
          <a:spcPct val="0"/>
        </a:spcAft>
        <a:buClr>
          <a:srgbClr val="0000FF"/>
        </a:buClr>
        <a:buSzPct val="85000"/>
        <a:buFont typeface="Lucida Grande"/>
        <a:buChar char="❀"/>
        <a:defRPr sz="2000" b="0" i="0">
          <a:solidFill>
            <a:srgbClr val="2B58DE"/>
          </a:solidFill>
          <a:latin typeface="Arial Narrow" pitchFamily="34" charset="0"/>
          <a:ea typeface="+mn-ea"/>
          <a:cs typeface="Arial Narrow" pitchFamily="34" charset="0"/>
        </a:defRPr>
      </a:lvl1pPr>
      <a:lvl2pPr marL="742950" indent="-285750" algn="l" rtl="0" eaLnBrk="1" fontAlgn="base" hangingPunct="1">
        <a:spcBef>
          <a:spcPct val="20000"/>
        </a:spcBef>
        <a:spcAft>
          <a:spcPct val="0"/>
        </a:spcAft>
        <a:buClr>
          <a:srgbClr val="0000FF"/>
        </a:buClr>
        <a:buSzPct val="100000"/>
        <a:buFontTx/>
        <a:buBlip>
          <a:blip r:embed="rId18"/>
        </a:buBlip>
        <a:defRPr sz="1800">
          <a:solidFill>
            <a:srgbClr val="118C37"/>
          </a:solidFill>
          <a:latin typeface="Franklin Gothic Book" pitchFamily="34" charset="0"/>
          <a:ea typeface="Arial Unicode MS" pitchFamily="34" charset="-128"/>
          <a:cs typeface="Calibri" pitchFamily="34" charset="0"/>
        </a:defRPr>
      </a:lvl2pPr>
      <a:lvl3pPr marL="1143000" indent="-228600" algn="l" rtl="0" eaLnBrk="1" fontAlgn="base" hangingPunct="1">
        <a:spcBef>
          <a:spcPct val="20000"/>
        </a:spcBef>
        <a:spcAft>
          <a:spcPct val="0"/>
        </a:spcAft>
        <a:buClr>
          <a:srgbClr val="0000FF"/>
        </a:buClr>
        <a:buFont typeface="Wingdings" pitchFamily="2" charset="2"/>
        <a:buChar char=""/>
        <a:defRPr sz="1600" b="0" i="0">
          <a:solidFill>
            <a:srgbClr val="0028D2"/>
          </a:solidFill>
          <a:latin typeface="Calibri" pitchFamily="34" charset="0"/>
          <a:ea typeface="Arial Unicode MS" pitchFamily="34" charset="-128"/>
          <a:cs typeface="Calibri" pitchFamily="34" charset="0"/>
        </a:defRPr>
      </a:lvl3pPr>
      <a:lvl4pPr marL="1600200" indent="-228600" algn="l" rtl="0" eaLnBrk="1" fontAlgn="base" hangingPunct="1">
        <a:spcBef>
          <a:spcPct val="20000"/>
        </a:spcBef>
        <a:spcAft>
          <a:spcPct val="0"/>
        </a:spcAft>
        <a:buClr>
          <a:srgbClr val="0000FF"/>
        </a:buClr>
        <a:buFont typeface="Wingdings" pitchFamily="2" charset="2"/>
        <a:buChar char=""/>
        <a:defRPr sz="1400">
          <a:solidFill>
            <a:schemeClr val="tx1"/>
          </a:solidFill>
          <a:latin typeface="Trebuchet MS" pitchFamily="34" charset="0"/>
          <a:ea typeface="Arial Unicode MS" pitchFamily="34" charset="-128"/>
          <a:cs typeface="Arial Unicode MS" pitchFamily="34" charset="-128"/>
        </a:defRPr>
      </a:lvl4pPr>
      <a:lvl5pPr marL="2057400" indent="-228600" algn="l" rtl="0" eaLnBrk="1" fontAlgn="base" hangingPunct="1">
        <a:spcBef>
          <a:spcPct val="20000"/>
        </a:spcBef>
        <a:spcAft>
          <a:spcPct val="0"/>
        </a:spcAft>
        <a:buClr>
          <a:srgbClr val="0000FF"/>
        </a:buClr>
        <a:buFont typeface="Lucida Grande"/>
        <a:buChar char="✠"/>
        <a:defRPr sz="1200">
          <a:solidFill>
            <a:srgbClr val="0000FF"/>
          </a:solidFill>
          <a:latin typeface="Arial" pitchFamily="34" charset="0"/>
          <a:ea typeface="Arial" pitchFamily="34"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4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4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4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4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8.gif"/></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x.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upport.microsoft.com/kb/153001"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admin@server.auburn.edu"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nn.co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mailto:master@auburn.edu"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nn.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5.png"/></Relationships>
</file>

<file path=ppt/slides/_rels/slide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cnn.com/" TargetMode="External"/><Relationship Id="rId4" Type="http://schemas.openxmlformats.org/officeDocument/2006/relationships/image" Target="../media/image15.png"/></Relationships>
</file>

<file path=ppt/slides/_rels/slide6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cnn.com/" TargetMode="External"/><Relationship Id="rId4" Type="http://schemas.openxmlformats.org/officeDocument/2006/relationships/image" Target="../media/image15.png"/></Relationships>
</file>

<file path=ppt/slides/_rels/slide6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cnn.com/" TargetMode="External"/><Relationship Id="rId4" Type="http://schemas.openxmlformats.org/officeDocument/2006/relationships/image" Target="../media/image15.png"/></Relationships>
</file>

<file path=ppt/slides/_rels/slide6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cnn.com/" TargetMode="External"/><Relationship Id="rId4" Type="http://schemas.openxmlformats.org/officeDocument/2006/relationships/image" Target="../media/image15.png"/></Relationships>
</file>

<file path=ppt/slides/_rels/slide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cnn.com/" TargetMode="External"/><Relationship Id="rId4" Type="http://schemas.openxmlformats.org/officeDocument/2006/relationships/image" Target="../media/image15.png"/></Relationships>
</file>

<file path=ppt/slides/_rels/slide6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root-server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25.gif"/><Relationship Id="rId3" Type="http://schemas.openxmlformats.org/officeDocument/2006/relationships/image" Target="../media/image14.png"/><Relationship Id="rId7"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Chapter 2 </a:t>
            </a:r>
            <a:endParaRPr lang="en-US" dirty="0"/>
          </a:p>
        </p:txBody>
      </p:sp>
      <p:sp>
        <p:nvSpPr>
          <p:cNvPr id="3" name="Subtitle 2"/>
          <p:cNvSpPr>
            <a:spLocks noGrp="1"/>
          </p:cNvSpPr>
          <p:nvPr>
            <p:ph type="subTitle" idx="1"/>
          </p:nvPr>
        </p:nvSpPr>
        <p:spPr/>
        <p:txBody>
          <a:bodyPr/>
          <a:lstStyle/>
          <a:p>
            <a:r>
              <a:rPr lang="en-US" dirty="0" smtClean="0"/>
              <a:t>DNS </a:t>
            </a:r>
            <a:r>
              <a:rPr lang="en-US" dirty="0"/>
              <a:t>and Active Directory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TLD name servers</a:t>
            </a:r>
            <a:endParaRPr lang="en-US" dirty="0"/>
          </a:p>
        </p:txBody>
      </p:sp>
      <p:sp>
        <p:nvSpPr>
          <p:cNvPr id="9" name="Content Placeholder 8"/>
          <p:cNvSpPr>
            <a:spLocks noGrp="1"/>
          </p:cNvSpPr>
          <p:nvPr>
            <p:ph idx="1"/>
          </p:nvPr>
        </p:nvSpPr>
        <p:spPr/>
        <p:txBody>
          <a:bodyPr/>
          <a:lstStyle/>
          <a:p>
            <a:r>
              <a:rPr lang="en-US" sz="1600" dirty="0" smtClean="0"/>
              <a:t>.</a:t>
            </a:r>
            <a:r>
              <a:rPr lang="en-US" sz="1600" dirty="0" err="1" smtClean="0"/>
              <a:t>edu</a:t>
            </a:r>
            <a:r>
              <a:rPr lang="en-US" sz="1600" dirty="0" smtClean="0"/>
              <a:t> TLD</a:t>
            </a:r>
          </a:p>
          <a:p>
            <a:pPr lvl="1"/>
            <a:r>
              <a:rPr lang="en-US" sz="1400" dirty="0" err="1" smtClean="0"/>
              <a:t>a.gtld-servers.net</a:t>
            </a:r>
            <a:r>
              <a:rPr lang="en-US" sz="1400" dirty="0" smtClean="0"/>
              <a:t>.	192.5.6.30		2001:503:a83e:0:0:0:2:30</a:t>
            </a:r>
          </a:p>
          <a:p>
            <a:pPr lvl="1"/>
            <a:r>
              <a:rPr lang="en-US" sz="1400" dirty="0" err="1" smtClean="0"/>
              <a:t>c.gtld-servers.net</a:t>
            </a:r>
            <a:r>
              <a:rPr lang="en-US" sz="1400" dirty="0" smtClean="0"/>
              <a:t>.	192.26.92.30</a:t>
            </a:r>
          </a:p>
          <a:p>
            <a:pPr lvl="1"/>
            <a:r>
              <a:rPr lang="en-US" sz="1400" dirty="0" smtClean="0"/>
              <a:t>…….</a:t>
            </a:r>
          </a:p>
          <a:p>
            <a:r>
              <a:rPr lang="en-US" sz="1600" dirty="0" smtClean="0"/>
              <a:t>.com TLD</a:t>
            </a:r>
          </a:p>
          <a:p>
            <a:pPr lvl="1"/>
            <a:r>
              <a:rPr lang="en-US" sz="1400" dirty="0" err="1" smtClean="0"/>
              <a:t>a.gtld-servers.net</a:t>
            </a:r>
            <a:r>
              <a:rPr lang="en-US" sz="1400" dirty="0" smtClean="0"/>
              <a:t>.	192.5.6.30		2001:503:a83e:0:0:0:2:30</a:t>
            </a:r>
          </a:p>
          <a:p>
            <a:pPr lvl="1"/>
            <a:r>
              <a:rPr lang="en-US" sz="1400" dirty="0" err="1" smtClean="0"/>
              <a:t>b.gtld-servers.net</a:t>
            </a:r>
            <a:r>
              <a:rPr lang="en-US" sz="1400" dirty="0" smtClean="0"/>
              <a:t>.	192.33.14.30	2001:503:231d:0:0:0:2:30</a:t>
            </a:r>
          </a:p>
          <a:p>
            <a:pPr lvl="1"/>
            <a:r>
              <a:rPr lang="en-US" sz="1400" dirty="0" err="1" smtClean="0"/>
              <a:t>c.gtld-servers.net</a:t>
            </a:r>
            <a:r>
              <a:rPr lang="en-US" sz="1400" dirty="0" smtClean="0"/>
              <a:t>.	192.26.92.30</a:t>
            </a:r>
          </a:p>
          <a:p>
            <a:pPr lvl="1"/>
            <a:r>
              <a:rPr lang="en-US" sz="1400" dirty="0" smtClean="0"/>
              <a:t>……..</a:t>
            </a:r>
          </a:p>
          <a:p>
            <a:r>
              <a:rPr lang="en-US" sz="1600" dirty="0" smtClean="0"/>
              <a:t>.org</a:t>
            </a:r>
          </a:p>
          <a:p>
            <a:pPr lvl="1"/>
            <a:r>
              <a:rPr lang="en-US" sz="1400" dirty="0" smtClean="0"/>
              <a:t>a0.org.afilias-nst.info.	199.19.56.1		2001:500:e:0:0:0:0:1</a:t>
            </a:r>
          </a:p>
          <a:p>
            <a:pPr lvl="1"/>
            <a:r>
              <a:rPr lang="en-US" sz="1400" dirty="0" smtClean="0"/>
              <a:t>b0.org.afilias-nst.org.	199.19.54.1		2001:500:c:0:0:0:0:1</a:t>
            </a:r>
          </a:p>
          <a:p>
            <a:pPr lvl="1"/>
            <a:r>
              <a:rPr lang="en-US" sz="1400" dirty="0" smtClean="0"/>
              <a:t>……….</a:t>
            </a:r>
          </a:p>
          <a:p>
            <a:r>
              <a:rPr lang="en-US" sz="1600" dirty="0" smtClean="0"/>
              <a:t>.</a:t>
            </a:r>
            <a:r>
              <a:rPr lang="en-US" sz="1600" dirty="0" err="1" smtClean="0"/>
              <a:t>fr</a:t>
            </a:r>
            <a:r>
              <a:rPr lang="en-US" sz="1600" dirty="0" smtClean="0"/>
              <a:t> TLD</a:t>
            </a:r>
          </a:p>
          <a:p>
            <a:pPr lvl="1"/>
            <a:r>
              <a:rPr lang="en-US" sz="1400" dirty="0" err="1" smtClean="0"/>
              <a:t>a.nic.fr</a:t>
            </a:r>
            <a:r>
              <a:rPr lang="en-US" sz="1400" dirty="0" smtClean="0"/>
              <a:t>.		192.93.0.129	2001:660:3005:3::1:1</a:t>
            </a:r>
          </a:p>
          <a:p>
            <a:pPr lvl="1"/>
            <a:r>
              <a:rPr lang="en-US" sz="1400" dirty="0" err="1" smtClean="0"/>
              <a:t>c.nic.fr</a:t>
            </a:r>
            <a:r>
              <a:rPr lang="en-US" sz="1400" dirty="0" smtClean="0"/>
              <a:t>.		192.134.0.129	2001:660:3006:4:0:0:1:1</a:t>
            </a:r>
          </a:p>
          <a:p>
            <a:pPr lvl="1"/>
            <a:r>
              <a:rPr lang="en-US" sz="1400" dirty="0" smtClean="0"/>
              <a:t>……….</a:t>
            </a:r>
            <a:endParaRPr lang="en-US" sz="1400" dirty="0"/>
          </a:p>
        </p:txBody>
      </p:sp>
      <p:sp>
        <p:nvSpPr>
          <p:cNvPr id="5" name="Date Placeholder 4"/>
          <p:cNvSpPr>
            <a:spLocks noGrp="1"/>
          </p:cNvSpPr>
          <p:nvPr>
            <p:ph type="dt" sz="half" idx="10"/>
          </p:nvPr>
        </p:nvSpPr>
        <p:spPr/>
        <p:txBody>
          <a:bodyPr/>
          <a:lstStyle/>
          <a:p>
            <a:fld id="{5F8D31A4-5EAE-E645-99E4-DF2441C40BE4}" type="datetime1">
              <a:rPr lang="en-US" smtClean="0"/>
              <a:pPr/>
              <a:t>12/21/2012</a:t>
            </a:fld>
            <a:endParaRPr lang="en-US"/>
          </a:p>
        </p:txBody>
      </p:sp>
      <p:sp>
        <p:nvSpPr>
          <p:cNvPr id="6" name="Footer Placeholder 5"/>
          <p:cNvSpPr>
            <a:spLocks noGrp="1"/>
          </p:cNvSpPr>
          <p:nvPr>
            <p:ph type="ftr" sz="quarter" idx="11"/>
          </p:nvPr>
        </p:nvSpPr>
        <p:spPr/>
        <p:txBody>
          <a:bodyPr/>
          <a:lstStyle/>
          <a:p>
            <a:r>
              <a:rPr lang="en-US" smtClean="0"/>
              <a:t>Chapter 2 DNS and AD</a:t>
            </a:r>
            <a:endParaRPr lang="en-US"/>
          </a:p>
        </p:txBody>
      </p:sp>
      <p:sp>
        <p:nvSpPr>
          <p:cNvPr id="7" name="Slide Number Placeholder 6"/>
          <p:cNvSpPr>
            <a:spLocks noGrp="1"/>
          </p:cNvSpPr>
          <p:nvPr>
            <p:ph type="sldNum" sz="quarter" idx="12"/>
          </p:nvPr>
        </p:nvSpPr>
        <p:spPr/>
        <p:txBody>
          <a:bodyPr/>
          <a:lstStyle/>
          <a:p>
            <a:fld id="{445AAE2E-396E-408D-BB0C-6E7B42379538}" type="slidenum">
              <a:rPr lang="en-US" smtClean="0"/>
              <a:pPr/>
              <a:t>10</a:t>
            </a:fld>
            <a:endParaRPr lang="en-US"/>
          </a:p>
        </p:txBody>
      </p:sp>
      <p:sp>
        <p:nvSpPr>
          <p:cNvPr id="15" name="Rectangle 14"/>
          <p:cNvSpPr/>
          <p:nvPr/>
        </p:nvSpPr>
        <p:spPr>
          <a:xfrm>
            <a:off x="2209800" y="6183868"/>
            <a:ext cx="3488468" cy="307777"/>
          </a:xfrm>
          <a:prstGeom prst="rect">
            <a:avLst/>
          </a:prstGeom>
        </p:spPr>
        <p:txBody>
          <a:bodyPr wrap="none">
            <a:spAutoFit/>
          </a:bodyPr>
          <a:lstStyle/>
          <a:p>
            <a:r>
              <a:rPr lang="en-US" sz="1400" dirty="0" smtClean="0"/>
              <a:t>Source: http://</a:t>
            </a:r>
            <a:r>
              <a:rPr lang="en-US" sz="1400" dirty="0" err="1" smtClean="0"/>
              <a:t>iana.org</a:t>
            </a:r>
            <a:r>
              <a:rPr lang="en-US" sz="1400" dirty="0" smtClean="0"/>
              <a:t>/domains/root/db/</a:t>
            </a:r>
            <a:endParaRPr lang="en-US" sz="14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User Object in Active Directory</a:t>
            </a:r>
            <a:endParaRPr lang="en-US" dirty="0"/>
          </a:p>
        </p:txBody>
      </p:sp>
      <p:sp>
        <p:nvSpPr>
          <p:cNvPr id="12" name="Date Placeholder 11"/>
          <p:cNvSpPr>
            <a:spLocks noGrp="1"/>
          </p:cNvSpPr>
          <p:nvPr>
            <p:ph type="dt" sz="half" idx="10"/>
          </p:nvPr>
        </p:nvSpPr>
        <p:spPr/>
        <p:txBody>
          <a:bodyPr/>
          <a:lstStyle/>
          <a:p>
            <a:fld id="{2D3258BE-9D03-CE48-BBCC-04CCFB669CCE}" type="datetime1">
              <a:rPr lang="en-US" smtClean="0"/>
              <a:pPr/>
              <a:t>12/21/2012</a:t>
            </a:fld>
            <a:endParaRPr lang="en-US"/>
          </a:p>
        </p:txBody>
      </p:sp>
      <p:sp>
        <p:nvSpPr>
          <p:cNvPr id="14" name="Footer Placeholder 13"/>
          <p:cNvSpPr>
            <a:spLocks noGrp="1"/>
          </p:cNvSpPr>
          <p:nvPr>
            <p:ph type="ftr" sz="quarter" idx="11"/>
          </p:nvPr>
        </p:nvSpPr>
        <p:spPr/>
        <p:txBody>
          <a:bodyPr/>
          <a:lstStyle/>
          <a:p>
            <a:r>
              <a:rPr lang="en-US" smtClean="0"/>
              <a:t>Chapter 2 DNS and AD</a:t>
            </a:r>
            <a:endParaRPr lang="en-US"/>
          </a:p>
        </p:txBody>
      </p:sp>
      <p:sp>
        <p:nvSpPr>
          <p:cNvPr id="13" name="Slide Number Placeholder 12"/>
          <p:cNvSpPr>
            <a:spLocks noGrp="1"/>
          </p:cNvSpPr>
          <p:nvPr>
            <p:ph type="sldNum" sz="quarter" idx="12"/>
          </p:nvPr>
        </p:nvSpPr>
        <p:spPr/>
        <p:txBody>
          <a:bodyPr/>
          <a:lstStyle/>
          <a:p>
            <a:fld id="{32211341-5A88-5040-9389-86DE7F0B46B4}" type="slidenum">
              <a:rPr lang="en-US" smtClean="0"/>
              <a:pPr/>
              <a:t>100</a:t>
            </a:fld>
            <a:endParaRPr lang="en-US"/>
          </a:p>
        </p:txBody>
      </p:sp>
      <p:pic>
        <p:nvPicPr>
          <p:cNvPr id="4" name="Picture 3"/>
          <p:cNvPicPr/>
          <p:nvPr/>
        </p:nvPicPr>
        <p:blipFill>
          <a:blip r:embed="rId2"/>
          <a:srcRect/>
          <a:stretch>
            <a:fillRect/>
          </a:stretch>
        </p:blipFill>
        <p:spPr bwMode="auto">
          <a:xfrm>
            <a:off x="585216" y="1417475"/>
            <a:ext cx="4191000" cy="5105400"/>
          </a:xfrm>
          <a:prstGeom prst="rect">
            <a:avLst/>
          </a:prstGeom>
          <a:noFill/>
          <a:ln w="9525">
            <a:noFill/>
            <a:miter lim="800000"/>
            <a:headEnd/>
            <a:tailEnd/>
          </a:ln>
        </p:spPr>
      </p:pic>
      <p:sp>
        <p:nvSpPr>
          <p:cNvPr id="5" name="Line Callout 2 4"/>
          <p:cNvSpPr/>
          <p:nvPr/>
        </p:nvSpPr>
        <p:spPr bwMode="auto">
          <a:xfrm>
            <a:off x="737616" y="5075075"/>
            <a:ext cx="685800" cy="381000"/>
          </a:xfrm>
          <a:prstGeom prst="borderCallout2">
            <a:avLst>
              <a:gd name="adj1" fmla="val 85417"/>
              <a:gd name="adj2" fmla="val 106482"/>
              <a:gd name="adj3" fmla="val 88750"/>
              <a:gd name="adj4" fmla="val 150000"/>
              <a:gd name="adj5" fmla="val 112500"/>
              <a:gd name="adj6" fmla="val 884815"/>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6" name="Line Callout 2 5"/>
          <p:cNvSpPr/>
          <p:nvPr/>
        </p:nvSpPr>
        <p:spPr bwMode="auto">
          <a:xfrm flipV="1">
            <a:off x="813816" y="3703475"/>
            <a:ext cx="685800" cy="274318"/>
          </a:xfrm>
          <a:prstGeom prst="borderCallout2">
            <a:avLst>
              <a:gd name="adj1" fmla="val 85417"/>
              <a:gd name="adj2" fmla="val 106482"/>
              <a:gd name="adj3" fmla="val 98750"/>
              <a:gd name="adj4" fmla="val 577778"/>
              <a:gd name="adj5" fmla="val -539915"/>
              <a:gd name="adj6" fmla="val 871852"/>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7" name="Line Callout 2 6"/>
          <p:cNvSpPr/>
          <p:nvPr/>
        </p:nvSpPr>
        <p:spPr bwMode="auto">
          <a:xfrm>
            <a:off x="3099816" y="2179475"/>
            <a:ext cx="685800" cy="152400"/>
          </a:xfrm>
          <a:prstGeom prst="borderCallout2">
            <a:avLst>
              <a:gd name="adj1" fmla="val 85417"/>
              <a:gd name="adj2" fmla="val 106482"/>
              <a:gd name="adj3" fmla="val 1007083"/>
              <a:gd name="adj4" fmla="val 338889"/>
              <a:gd name="adj5" fmla="val 2134167"/>
              <a:gd name="adj6" fmla="val 542222"/>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8" name="TextBox 7"/>
          <p:cNvSpPr txBox="1"/>
          <p:nvPr/>
        </p:nvSpPr>
        <p:spPr>
          <a:xfrm>
            <a:off x="6605016" y="5075075"/>
            <a:ext cx="1295400" cy="646331"/>
          </a:xfrm>
          <a:prstGeom prst="rect">
            <a:avLst/>
          </a:prstGeom>
          <a:noFill/>
        </p:spPr>
        <p:txBody>
          <a:bodyPr wrap="square" rtlCol="0">
            <a:spAutoFit/>
          </a:bodyPr>
          <a:lstStyle/>
          <a:p>
            <a:r>
              <a:rPr lang="en-US" dirty="0" smtClean="0"/>
              <a:t>Schema attributes</a:t>
            </a:r>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Directory for Users</a:t>
            </a:r>
            <a:endParaRPr lang="en-US" dirty="0"/>
          </a:p>
        </p:txBody>
      </p:sp>
      <p:sp>
        <p:nvSpPr>
          <p:cNvPr id="8" name="Date Placeholder 7"/>
          <p:cNvSpPr>
            <a:spLocks noGrp="1"/>
          </p:cNvSpPr>
          <p:nvPr>
            <p:ph type="dt" sz="half" idx="10"/>
          </p:nvPr>
        </p:nvSpPr>
        <p:spPr/>
        <p:txBody>
          <a:bodyPr/>
          <a:lstStyle/>
          <a:p>
            <a:fld id="{01AF12F2-5193-BA4E-8407-C7E6A204CFC3}"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101</a:t>
            </a:fld>
            <a:endParaRPr lang="en-US"/>
          </a:p>
        </p:txBody>
      </p:sp>
      <p:pic>
        <p:nvPicPr>
          <p:cNvPr id="4" name="Picture 3"/>
          <p:cNvPicPr/>
          <p:nvPr/>
        </p:nvPicPr>
        <p:blipFill>
          <a:blip r:embed="rId2"/>
          <a:srcRect/>
          <a:stretch>
            <a:fillRect/>
          </a:stretch>
        </p:blipFill>
        <p:spPr bwMode="auto">
          <a:xfrm>
            <a:off x="533400" y="1371600"/>
            <a:ext cx="67056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a:t>
            </a:r>
            <a:endParaRPr lang="en-US" dirty="0"/>
          </a:p>
        </p:txBody>
      </p:sp>
      <p:sp>
        <p:nvSpPr>
          <p:cNvPr id="3" name="Content Placeholder 2"/>
          <p:cNvSpPr>
            <a:spLocks noGrp="1"/>
          </p:cNvSpPr>
          <p:nvPr>
            <p:ph idx="1"/>
          </p:nvPr>
        </p:nvSpPr>
        <p:spPr/>
        <p:txBody>
          <a:bodyPr/>
          <a:lstStyle/>
          <a:p>
            <a:r>
              <a:rPr lang="en-US" dirty="0" smtClean="0"/>
              <a:t>Classes are used as blueprints that can be used each time a new object is created</a:t>
            </a:r>
          </a:p>
          <a:p>
            <a:pPr lvl="1"/>
            <a:r>
              <a:rPr lang="en-US" dirty="0" smtClean="0"/>
              <a:t>When a new object is created in the AD, the object’s class determines the attributes that are associated with the new object, including which attributes are required or optional</a:t>
            </a:r>
          </a:p>
          <a:p>
            <a:pPr lvl="2"/>
            <a:r>
              <a:rPr lang="en-US" dirty="0" smtClean="0"/>
              <a:t>For example, when a new user account object is created in the AD, its definition comes from the </a:t>
            </a:r>
            <a:r>
              <a:rPr lang="en-US" dirty="0" err="1" smtClean="0"/>
              <a:t>classUser</a:t>
            </a:r>
            <a:r>
              <a:rPr lang="en-US" dirty="0" smtClean="0"/>
              <a:t> class (think C++ Class)</a:t>
            </a:r>
          </a:p>
          <a:p>
            <a:pPr lvl="2"/>
            <a:r>
              <a:rPr lang="en-US" dirty="0" smtClean="0"/>
              <a:t>The class dictates that the new account object is required to have a user name attribute and a password attribute, and optionally it might have an office number attribute</a:t>
            </a:r>
          </a:p>
          <a:p>
            <a:pPr lvl="1"/>
            <a:r>
              <a:rPr lang="en-US" dirty="0" smtClean="0"/>
              <a:t>A schema object (</a:t>
            </a:r>
            <a:r>
              <a:rPr lang="en-US" dirty="0" err="1" smtClean="0"/>
              <a:t>classSchema</a:t>
            </a:r>
            <a:r>
              <a:rPr lang="en-US" dirty="0" smtClean="0"/>
              <a:t> object) defines each class in the schema</a:t>
            </a:r>
          </a:p>
          <a:p>
            <a:pPr lvl="1"/>
            <a:r>
              <a:rPr lang="en-US" dirty="0" smtClean="0"/>
              <a:t>Another schema object (</a:t>
            </a:r>
            <a:r>
              <a:rPr lang="en-US" dirty="0" err="1" smtClean="0"/>
              <a:t>attributeSchema</a:t>
            </a:r>
            <a:r>
              <a:rPr lang="en-US" dirty="0" smtClean="0"/>
              <a:t> object) defines each attribute in the schema</a:t>
            </a:r>
          </a:p>
          <a:p>
            <a:r>
              <a:rPr lang="en-US" dirty="0" smtClean="0"/>
              <a:t>Every class is an instance of the </a:t>
            </a:r>
            <a:r>
              <a:rPr lang="en-US" dirty="0" err="1" smtClean="0"/>
              <a:t>classSchema</a:t>
            </a:r>
            <a:r>
              <a:rPr lang="en-US" dirty="0" smtClean="0"/>
              <a:t> class, and every attribute is an instance of the </a:t>
            </a:r>
            <a:r>
              <a:rPr lang="en-US" dirty="0" err="1" smtClean="0"/>
              <a:t>attributeSchema</a:t>
            </a:r>
            <a:r>
              <a:rPr lang="en-US" dirty="0" smtClean="0"/>
              <a:t> class</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102</a:t>
            </a:fld>
            <a:endParaRPr lang="en-US"/>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Distinguished name (DN) and RDN (Relative DN)</a:t>
            </a:r>
            <a:endParaRPr lang="en-US" dirty="0"/>
          </a:p>
        </p:txBody>
      </p:sp>
      <p:sp>
        <p:nvSpPr>
          <p:cNvPr id="3" name="Content Placeholder 2"/>
          <p:cNvSpPr>
            <a:spLocks noGrp="1"/>
          </p:cNvSpPr>
          <p:nvPr>
            <p:ph idx="1"/>
          </p:nvPr>
        </p:nvSpPr>
        <p:spPr/>
        <p:txBody>
          <a:bodyPr/>
          <a:lstStyle/>
          <a:p>
            <a:r>
              <a:rPr lang="en-US" sz="1800" dirty="0" smtClean="0"/>
              <a:t>The full path to the object is defined by the DN (distinguished name)</a:t>
            </a:r>
          </a:p>
          <a:p>
            <a:pPr lvl="1"/>
            <a:r>
              <a:rPr lang="en-US" sz="1600" dirty="0" smtClean="0"/>
              <a:t>LDAP API references an LDAP object by its distinguished name (DN) </a:t>
            </a:r>
          </a:p>
          <a:p>
            <a:r>
              <a:rPr lang="en-US" sz="1800" dirty="0" smtClean="0"/>
              <a:t>The name of the object itself is defined by the RDN (relative DN)</a:t>
            </a:r>
          </a:p>
          <a:p>
            <a:pPr lvl="1"/>
            <a:r>
              <a:rPr lang="en-US" sz="1600" dirty="0" smtClean="0"/>
              <a:t>The RDN is that segment of an object's DN that is an attribute of the object itself</a:t>
            </a:r>
          </a:p>
          <a:p>
            <a:r>
              <a:rPr lang="en-US" sz="1800" dirty="0" smtClean="0"/>
              <a:t>Example:</a:t>
            </a:r>
          </a:p>
          <a:p>
            <a:pPr lvl="1"/>
            <a:r>
              <a:rPr lang="en-US" sz="1600" dirty="0" smtClean="0"/>
              <a:t>DN: </a:t>
            </a:r>
            <a:r>
              <a:rPr lang="en-US" sz="1600" dirty="0" err="1" smtClean="0"/>
              <a:t>cn</a:t>
            </a:r>
            <a:r>
              <a:rPr lang="en-US" sz="1600" dirty="0" smtClean="0"/>
              <a:t>=</a:t>
            </a:r>
            <a:r>
              <a:rPr lang="en-US" sz="1600" dirty="0" err="1" smtClean="0"/>
              <a:t>Bob.Smith</a:t>
            </a:r>
            <a:r>
              <a:rPr lang="en-US" sz="1600" dirty="0" smtClean="0"/>
              <a:t>, </a:t>
            </a:r>
            <a:r>
              <a:rPr lang="en-US" sz="1600" dirty="0" err="1" smtClean="0"/>
              <a:t>ou</a:t>
            </a:r>
            <a:r>
              <a:rPr lang="en-US" sz="1600" dirty="0" smtClean="0"/>
              <a:t>=OU1, </a:t>
            </a:r>
            <a:r>
              <a:rPr lang="en-US" sz="1600" dirty="0" err="1" smtClean="0"/>
              <a:t>ou</a:t>
            </a:r>
            <a:r>
              <a:rPr lang="en-US" sz="1600" dirty="0" smtClean="0"/>
              <a:t>=y, dc=a, dc=com</a:t>
            </a:r>
          </a:p>
          <a:p>
            <a:pPr lvl="2"/>
            <a:r>
              <a:rPr lang="en-US" sz="1400" dirty="0" smtClean="0"/>
              <a:t>A DN is a sequence of relative distinguished names (RDN) connected by commas</a:t>
            </a:r>
          </a:p>
          <a:p>
            <a:pPr lvl="1"/>
            <a:r>
              <a:rPr lang="en-US" sz="1600" dirty="0" smtClean="0"/>
              <a:t>The RDN of the </a:t>
            </a:r>
            <a:r>
              <a:rPr lang="en-US" sz="1600" dirty="0" err="1" smtClean="0"/>
              <a:t>Bob.Smith</a:t>
            </a:r>
            <a:r>
              <a:rPr lang="en-US" sz="1600" dirty="0" smtClean="0"/>
              <a:t> user object is </a:t>
            </a:r>
            <a:r>
              <a:rPr lang="en-US" sz="1600" dirty="0" err="1" smtClean="0"/>
              <a:t>cn</a:t>
            </a:r>
            <a:r>
              <a:rPr lang="en-US" sz="1600" dirty="0" smtClean="0"/>
              <a:t>=</a:t>
            </a:r>
            <a:r>
              <a:rPr lang="en-US" sz="1600" dirty="0" err="1" smtClean="0"/>
              <a:t>Bob.Smith</a:t>
            </a:r>
            <a:endParaRPr lang="en-US" sz="1600" dirty="0" smtClean="0"/>
          </a:p>
          <a:p>
            <a:pPr lvl="2"/>
            <a:r>
              <a:rPr lang="en-US" sz="1400" dirty="0" smtClean="0"/>
              <a:t>A RDN is an attribute with an associated value in the form attribute=value</a:t>
            </a:r>
          </a:p>
          <a:p>
            <a:pPr lvl="1"/>
            <a:r>
              <a:rPr lang="en-US" sz="1600" dirty="0"/>
              <a:t>T</a:t>
            </a:r>
            <a:r>
              <a:rPr lang="en-US" sz="1600" dirty="0" smtClean="0"/>
              <a:t>he RDN of OU1 (the parent object of </a:t>
            </a:r>
            <a:r>
              <a:rPr lang="en-US" sz="1600" dirty="0" err="1" smtClean="0"/>
              <a:t>Bob.Smith</a:t>
            </a:r>
            <a:r>
              <a:rPr lang="en-US" sz="1600" dirty="0" smtClean="0"/>
              <a:t>) is </a:t>
            </a:r>
            <a:r>
              <a:rPr lang="en-US" sz="1600" dirty="0" err="1" smtClean="0"/>
              <a:t>ou</a:t>
            </a:r>
            <a:r>
              <a:rPr lang="en-US" sz="1600" dirty="0" smtClean="0"/>
              <a:t>=OU1, and so on</a:t>
            </a:r>
          </a:p>
          <a:p>
            <a:r>
              <a:rPr lang="en-US" sz="1800" dirty="0" smtClean="0"/>
              <a:t>AD tools do not display the LDAP abbreviations for the naming attributes (dc=, </a:t>
            </a:r>
            <a:r>
              <a:rPr lang="en-US" sz="1800" dirty="0" err="1" smtClean="0"/>
              <a:t>ou</a:t>
            </a:r>
            <a:r>
              <a:rPr lang="en-US" sz="1800" dirty="0" smtClean="0"/>
              <a:t>=, or </a:t>
            </a:r>
            <a:r>
              <a:rPr lang="en-US" sz="1800" dirty="0" err="1" smtClean="0"/>
              <a:t>cn</a:t>
            </a:r>
            <a:r>
              <a:rPr lang="en-US" sz="1800" dirty="0" smtClean="0"/>
              <a:t>=)</a:t>
            </a:r>
          </a:p>
          <a:p>
            <a:pPr lvl="1"/>
            <a:r>
              <a:rPr lang="en-US" sz="1600" dirty="0" smtClean="0"/>
              <a:t>These abbreviations are shown only to illustrate how LDAP recognizes portions of the DN</a:t>
            </a:r>
            <a:endParaRPr lang="en-US" sz="1600" dirty="0"/>
          </a:p>
        </p:txBody>
      </p:sp>
      <p:sp>
        <p:nvSpPr>
          <p:cNvPr id="7" name="Date Placeholder 6"/>
          <p:cNvSpPr>
            <a:spLocks noGrp="1"/>
          </p:cNvSpPr>
          <p:nvPr>
            <p:ph type="dt" sz="half" idx="10"/>
          </p:nvPr>
        </p:nvSpPr>
        <p:spPr/>
        <p:txBody>
          <a:bodyPr/>
          <a:lstStyle/>
          <a:p>
            <a:fld id="{72D366F7-F027-104B-903B-BDC55B1F06E0}"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103</a:t>
            </a:fld>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LDAP naming conventions</a:t>
            </a:r>
            <a:endParaRPr lang="en-US" dirty="0"/>
          </a:p>
        </p:txBody>
      </p:sp>
      <p:sp>
        <p:nvSpPr>
          <p:cNvPr id="3" name="Content Placeholder 2"/>
          <p:cNvSpPr>
            <a:spLocks noGrp="1"/>
          </p:cNvSpPr>
          <p:nvPr>
            <p:ph idx="1"/>
          </p:nvPr>
        </p:nvSpPr>
        <p:spPr>
          <a:xfrm>
            <a:off x="533400" y="3942826"/>
            <a:ext cx="7772400" cy="2305574"/>
          </a:xfrm>
        </p:spPr>
        <p:txBody>
          <a:bodyPr/>
          <a:lstStyle/>
          <a:p>
            <a:r>
              <a:rPr lang="en-US" sz="1800" b="1" dirty="0" smtClean="0"/>
              <a:t>Note:</a:t>
            </a:r>
            <a:r>
              <a:rPr lang="en-US" sz="1800" dirty="0" smtClean="0"/>
              <a:t> </a:t>
            </a:r>
            <a:r>
              <a:rPr lang="en-US" sz="1800" dirty="0" err="1" smtClean="0"/>
              <a:t>cn</a:t>
            </a:r>
            <a:r>
              <a:rPr lang="en-US" sz="1800" dirty="0" smtClean="0"/>
              <a:t>=, </a:t>
            </a:r>
            <a:r>
              <a:rPr lang="en-US" sz="1800" dirty="0" err="1" smtClean="0"/>
              <a:t>ou</a:t>
            </a:r>
            <a:r>
              <a:rPr lang="en-US" sz="1800" dirty="0" smtClean="0"/>
              <a:t>=, etc are </a:t>
            </a:r>
            <a:r>
              <a:rPr lang="en-US" sz="1800" i="1" dirty="0" smtClean="0"/>
              <a:t>attribute types</a:t>
            </a:r>
            <a:endParaRPr lang="en-US" sz="1800" dirty="0" smtClean="0"/>
          </a:p>
          <a:p>
            <a:r>
              <a:rPr lang="en-US" sz="1800" dirty="0" smtClean="0"/>
              <a:t>The attribute type used to describe an object's RDN is called the </a:t>
            </a:r>
            <a:r>
              <a:rPr lang="en-US" sz="1800" i="1" dirty="0" smtClean="0"/>
              <a:t>naming attribute</a:t>
            </a:r>
            <a:r>
              <a:rPr lang="en-US" sz="1800" dirty="0" smtClean="0"/>
              <a:t> </a:t>
            </a:r>
          </a:p>
          <a:p>
            <a:r>
              <a:rPr lang="en-US" sz="1800" dirty="0" smtClean="0"/>
              <a:t>The AD naming attributes, shown on the right above, are for the following AD object classes:</a:t>
            </a:r>
          </a:p>
          <a:p>
            <a:pPr lvl="1"/>
            <a:r>
              <a:rPr lang="en-US" sz="1400" dirty="0" err="1" smtClean="0"/>
              <a:t>cn</a:t>
            </a:r>
            <a:r>
              <a:rPr lang="en-US" sz="1400" dirty="0" smtClean="0"/>
              <a:t> is used for the </a:t>
            </a:r>
            <a:r>
              <a:rPr lang="en-US" sz="1400" i="1" dirty="0" smtClean="0"/>
              <a:t>user</a:t>
            </a:r>
            <a:r>
              <a:rPr lang="en-US" sz="1400" dirty="0" smtClean="0"/>
              <a:t> object class</a:t>
            </a:r>
          </a:p>
          <a:p>
            <a:pPr lvl="1"/>
            <a:r>
              <a:rPr lang="en-US" sz="1400" dirty="0" err="1" smtClean="0"/>
              <a:t>ou</a:t>
            </a:r>
            <a:r>
              <a:rPr lang="en-US" sz="1400" dirty="0" smtClean="0"/>
              <a:t> is used for the </a:t>
            </a:r>
            <a:r>
              <a:rPr lang="en-US" sz="1400" i="1" dirty="0" smtClean="0"/>
              <a:t>organizational unit</a:t>
            </a:r>
            <a:r>
              <a:rPr lang="en-US" sz="1400" dirty="0" smtClean="0"/>
              <a:t> (OU) object class</a:t>
            </a:r>
          </a:p>
          <a:p>
            <a:pPr lvl="1"/>
            <a:r>
              <a:rPr lang="en-US" sz="1400" dirty="0" smtClean="0"/>
              <a:t>dc is used for the </a:t>
            </a:r>
            <a:r>
              <a:rPr lang="en-US" sz="1400" i="1" dirty="0" err="1" smtClean="0"/>
              <a:t>domainDns</a:t>
            </a:r>
            <a:r>
              <a:rPr lang="en-US" sz="1400" dirty="0" smtClean="0"/>
              <a:t> object class</a:t>
            </a:r>
          </a:p>
          <a:p>
            <a:endParaRPr lang="en-US" sz="2400" dirty="0"/>
          </a:p>
        </p:txBody>
      </p:sp>
      <p:sp>
        <p:nvSpPr>
          <p:cNvPr id="9" name="Date Placeholder 8"/>
          <p:cNvSpPr>
            <a:spLocks noGrp="1"/>
          </p:cNvSpPr>
          <p:nvPr>
            <p:ph type="dt" sz="half" idx="10"/>
          </p:nvPr>
        </p:nvSpPr>
        <p:spPr/>
        <p:txBody>
          <a:bodyPr/>
          <a:lstStyle/>
          <a:p>
            <a:fld id="{477A6D43-F01B-7C42-B81B-8218FAA5BBFF}"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104</a:t>
            </a:fld>
            <a:endParaRPr lang="en-US"/>
          </a:p>
        </p:txBody>
      </p:sp>
      <p:graphicFrame>
        <p:nvGraphicFramePr>
          <p:cNvPr id="7" name="Content Placeholder 6"/>
          <p:cNvGraphicFramePr>
            <a:graphicFrameLocks/>
          </p:cNvGraphicFramePr>
          <p:nvPr>
            <p:extLst>
              <p:ext uri="{D42A27DB-BD31-4B8C-83A1-F6EECF244321}">
                <p14:modId xmlns:p14="http://schemas.microsoft.com/office/powerpoint/2010/main" val="334134724"/>
              </p:ext>
            </p:extLst>
          </p:nvPr>
        </p:nvGraphicFramePr>
        <p:xfrm>
          <a:off x="689994" y="1495220"/>
          <a:ext cx="7615806" cy="2447606"/>
        </p:xfrm>
        <a:graphic>
          <a:graphicData uri="http://schemas.openxmlformats.org/drawingml/2006/table">
            <a:tbl>
              <a:tblPr>
                <a:tableStyleId>{3C2FFA5D-87B4-456A-9821-1D502468CF0F}</a:tableStyleId>
              </a:tblPr>
              <a:tblGrid>
                <a:gridCol w="3807903"/>
                <a:gridCol w="3807903"/>
              </a:tblGrid>
              <a:tr h="984566">
                <a:tc>
                  <a:txBody>
                    <a:bodyPr/>
                    <a:lstStyle/>
                    <a:p>
                      <a:r>
                        <a:rPr lang="en-US" dirty="0"/>
                        <a:t>LDAP </a:t>
                      </a:r>
                      <a:r>
                        <a:rPr lang="en-US" dirty="0" smtClean="0"/>
                        <a:t>DN (Distinguished Name) and RDN (</a:t>
                      </a:r>
                      <a:r>
                        <a:rPr lang="en-US" sz="1800" dirty="0" smtClean="0"/>
                        <a:t>relative distinguished name)</a:t>
                      </a:r>
                      <a:r>
                        <a:rPr lang="en-US" dirty="0" smtClean="0"/>
                        <a:t> </a:t>
                      </a:r>
                      <a:r>
                        <a:rPr lang="en-US" dirty="0"/>
                        <a:t>Naming Convention</a:t>
                      </a:r>
                    </a:p>
                  </a:txBody>
                  <a:tcPr anchor="ctr"/>
                </a:tc>
                <a:tc>
                  <a:txBody>
                    <a:bodyPr/>
                    <a:lstStyle/>
                    <a:p>
                      <a:r>
                        <a:rPr lang="en-US" dirty="0"/>
                        <a:t>Corresponding Active Directory Naming Convention</a:t>
                      </a:r>
                    </a:p>
                  </a:txBody>
                  <a:tcPr anchor="ctr"/>
                </a:tc>
              </a:tr>
              <a:tr h="326390">
                <a:tc>
                  <a:txBody>
                    <a:bodyPr/>
                    <a:lstStyle/>
                    <a:p>
                      <a:r>
                        <a:rPr lang="en-US" dirty="0" err="1"/>
                        <a:t>cn</a:t>
                      </a:r>
                      <a:r>
                        <a:rPr lang="en-US" dirty="0"/>
                        <a:t>=common name</a:t>
                      </a:r>
                    </a:p>
                  </a:txBody>
                  <a:tcPr anchor="ctr"/>
                </a:tc>
                <a:tc>
                  <a:txBody>
                    <a:bodyPr/>
                    <a:lstStyle/>
                    <a:p>
                      <a:r>
                        <a:rPr lang="en-US"/>
                        <a:t>cn=common name</a:t>
                      </a:r>
                    </a:p>
                  </a:txBody>
                  <a:tcPr anchor="ctr"/>
                </a:tc>
              </a:tr>
              <a:tr h="326390">
                <a:tc>
                  <a:txBody>
                    <a:bodyPr/>
                    <a:lstStyle/>
                    <a:p>
                      <a:r>
                        <a:rPr lang="en-US" dirty="0" err="1"/>
                        <a:t>ou</a:t>
                      </a:r>
                      <a:r>
                        <a:rPr lang="en-US" dirty="0"/>
                        <a:t>=organizational unit</a:t>
                      </a:r>
                    </a:p>
                  </a:txBody>
                  <a:tcPr anchor="ctr"/>
                </a:tc>
                <a:tc>
                  <a:txBody>
                    <a:bodyPr/>
                    <a:lstStyle/>
                    <a:p>
                      <a:r>
                        <a:rPr lang="en-US"/>
                        <a:t>ou=organizational unit</a:t>
                      </a:r>
                    </a:p>
                  </a:txBody>
                  <a:tcPr anchor="ctr"/>
                </a:tc>
              </a:tr>
              <a:tr h="326390">
                <a:tc>
                  <a:txBody>
                    <a:bodyPr/>
                    <a:lstStyle/>
                    <a:p>
                      <a:r>
                        <a:rPr lang="en-US"/>
                        <a:t>o=organization</a:t>
                      </a:r>
                    </a:p>
                  </a:txBody>
                  <a:tcPr anchor="ctr"/>
                </a:tc>
                <a:tc>
                  <a:txBody>
                    <a:bodyPr/>
                    <a:lstStyle/>
                    <a:p>
                      <a:r>
                        <a:rPr lang="en-US"/>
                        <a:t>dc=domain component</a:t>
                      </a:r>
                    </a:p>
                  </a:txBody>
                  <a:tcPr anchor="ctr"/>
                </a:tc>
              </a:tr>
              <a:tr h="326390">
                <a:tc>
                  <a:txBody>
                    <a:bodyPr/>
                    <a:lstStyle/>
                    <a:p>
                      <a:r>
                        <a:rPr lang="en-US"/>
                        <a:t>c=country</a:t>
                      </a:r>
                    </a:p>
                  </a:txBody>
                  <a:tcPr anchor="ctr"/>
                </a:tc>
                <a:tc>
                  <a:txBody>
                    <a:bodyPr/>
                    <a:lstStyle/>
                    <a:p>
                      <a:r>
                        <a:rPr lang="en-US" dirty="0"/>
                        <a:t>(not supported)</a:t>
                      </a:r>
                    </a:p>
                  </a:txBody>
                  <a:tcPr anchor="ctr"/>
                </a:tc>
              </a:tr>
            </a:tbl>
          </a:graphicData>
        </a:graphic>
      </p:graphicFrame>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Schema Object Name</a:t>
            </a:r>
            <a:endParaRPr lang="en-US" dirty="0"/>
          </a:p>
        </p:txBody>
      </p:sp>
      <p:sp>
        <p:nvSpPr>
          <p:cNvPr id="8" name="Content Placeholder 7"/>
          <p:cNvSpPr>
            <a:spLocks noGrp="1"/>
          </p:cNvSpPr>
          <p:nvPr>
            <p:ph idx="1"/>
          </p:nvPr>
        </p:nvSpPr>
        <p:spPr>
          <a:xfrm>
            <a:off x="381000" y="1600200"/>
            <a:ext cx="8305800" cy="4648200"/>
          </a:xfrm>
        </p:spPr>
        <p:txBody>
          <a:bodyPr/>
          <a:lstStyle/>
          <a:p>
            <a:r>
              <a:rPr lang="en-US" sz="1800" dirty="0" smtClean="0"/>
              <a:t>A schema object can be referenced by each of the following types of names:</a:t>
            </a:r>
          </a:p>
          <a:p>
            <a:pPr lvl="1"/>
            <a:r>
              <a:rPr lang="en-US" sz="1600" dirty="0" smtClean="0"/>
              <a:t>LDAP display name </a:t>
            </a:r>
          </a:p>
          <a:p>
            <a:pPr lvl="2"/>
            <a:r>
              <a:rPr lang="en-US" sz="1400" dirty="0" smtClean="0"/>
              <a:t>The LDAP display name consists of one or more words combined, using initial caps for words after the first word </a:t>
            </a:r>
          </a:p>
          <a:p>
            <a:pPr lvl="2"/>
            <a:r>
              <a:rPr lang="en-US" sz="1400" dirty="0" smtClean="0"/>
              <a:t>For example, </a:t>
            </a:r>
            <a:r>
              <a:rPr lang="en-US" sz="1400" dirty="0" err="1" smtClean="0"/>
              <a:t>mailAddress</a:t>
            </a:r>
            <a:r>
              <a:rPr lang="en-US" sz="1400" dirty="0" smtClean="0"/>
              <a:t> is the LDAP display name for email address</a:t>
            </a:r>
          </a:p>
          <a:p>
            <a:pPr lvl="1"/>
            <a:r>
              <a:rPr lang="en-US" sz="1600" dirty="0" smtClean="0"/>
              <a:t>Common name</a:t>
            </a:r>
          </a:p>
          <a:p>
            <a:pPr lvl="2"/>
            <a:r>
              <a:rPr lang="en-US" sz="1400" dirty="0" smtClean="0"/>
              <a:t>The common name is a more readable version of the LDAP display name</a:t>
            </a:r>
          </a:p>
          <a:p>
            <a:pPr lvl="2"/>
            <a:r>
              <a:rPr lang="en-US" sz="1400" dirty="0" smtClean="0"/>
              <a:t>For example, SMTP-Mail-Address is the common name for </a:t>
            </a:r>
            <a:r>
              <a:rPr lang="en-US" sz="1400" dirty="0" err="1" smtClean="0"/>
              <a:t>mailAddress</a:t>
            </a:r>
            <a:endParaRPr lang="en-US" sz="1400" dirty="0" smtClean="0"/>
          </a:p>
          <a:p>
            <a:pPr lvl="2"/>
            <a:r>
              <a:rPr lang="en-US" sz="1400" dirty="0" smtClean="0"/>
              <a:t>It is the relative distinguished name (RDN) of the object in the schema that represents the object class</a:t>
            </a:r>
          </a:p>
          <a:p>
            <a:pPr lvl="1"/>
            <a:r>
              <a:rPr lang="en-US" sz="1600" dirty="0" smtClean="0"/>
              <a:t>Object identifier (OID)</a:t>
            </a:r>
          </a:p>
          <a:p>
            <a:pPr lvl="2"/>
            <a:r>
              <a:rPr lang="en-US" sz="1400" dirty="0" smtClean="0"/>
              <a:t>A schema object's identifier is a number issued by an issuing authority such as the International Organization for Standardization (ISO) and the American National Standards Institute (ANSI)</a:t>
            </a:r>
          </a:p>
          <a:p>
            <a:pPr lvl="2"/>
            <a:r>
              <a:rPr lang="en-US" sz="1400" dirty="0" smtClean="0"/>
              <a:t>For example, the OID for the SMTP-Mail-Address attribute is 1.2.840.113556.1.4.786</a:t>
            </a:r>
          </a:p>
          <a:p>
            <a:pPr lvl="2"/>
            <a:r>
              <a:rPr lang="en-US" sz="1400" dirty="0" smtClean="0"/>
              <a:t>OIDs are guaranteed to be unique across all networks worldwide</a:t>
            </a:r>
          </a:p>
          <a:p>
            <a:pPr lvl="2"/>
            <a:r>
              <a:rPr lang="en-US" sz="1400" dirty="0" smtClean="0"/>
              <a:t>Once a root OID is obtained from an issuing authority, one can use it to allocate additional OIDs to form a hierarchy</a:t>
            </a:r>
          </a:p>
          <a:p>
            <a:endParaRPr lang="en-US" sz="1800" dirty="0"/>
          </a:p>
        </p:txBody>
      </p:sp>
      <p:sp>
        <p:nvSpPr>
          <p:cNvPr id="7" name="Date Placeholder 6"/>
          <p:cNvSpPr>
            <a:spLocks noGrp="1"/>
          </p:cNvSpPr>
          <p:nvPr>
            <p:ph type="dt" sz="half" idx="10"/>
          </p:nvPr>
        </p:nvSpPr>
        <p:spPr/>
        <p:txBody>
          <a:bodyPr/>
          <a:lstStyle/>
          <a:p>
            <a:fld id="{301F38DD-AB95-F64B-9F5A-ECE4568BF6E2}"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dirty="0"/>
          </a:p>
        </p:txBody>
      </p:sp>
      <p:sp>
        <p:nvSpPr>
          <p:cNvPr id="9" name="Slide Number Placeholder 8"/>
          <p:cNvSpPr>
            <a:spLocks noGrp="1"/>
          </p:cNvSpPr>
          <p:nvPr>
            <p:ph type="sldNum" sz="quarter" idx="12"/>
          </p:nvPr>
        </p:nvSpPr>
        <p:spPr/>
        <p:txBody>
          <a:bodyPr/>
          <a:lstStyle/>
          <a:p>
            <a:fld id="{32211341-5A88-5040-9389-86DE7F0B46B4}" type="slidenum">
              <a:rPr lang="en-US" smtClean="0"/>
              <a:pPr/>
              <a:t>105</a:t>
            </a:fld>
            <a:endParaRPr lang="en-US"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OID</a:t>
            </a:r>
            <a:endParaRPr lang="en-US" dirty="0"/>
          </a:p>
        </p:txBody>
      </p:sp>
      <p:sp>
        <p:nvSpPr>
          <p:cNvPr id="13" name="Text Placeholder 12"/>
          <p:cNvSpPr>
            <a:spLocks noGrp="1"/>
          </p:cNvSpPr>
          <p:nvPr>
            <p:ph type="body" sz="half" idx="1"/>
          </p:nvPr>
        </p:nvSpPr>
        <p:spPr/>
        <p:txBody>
          <a:bodyPr/>
          <a:lstStyle/>
          <a:p>
            <a:r>
              <a:rPr lang="en-US" dirty="0" smtClean="0"/>
              <a:t>For example, Microsoft has been issued the root OID of 1.2.840.113556</a:t>
            </a:r>
          </a:p>
          <a:p>
            <a:pPr lvl="1"/>
            <a:r>
              <a:rPr lang="en-US" dirty="0" smtClean="0"/>
              <a:t>Microsoft manages further branches from this root internally </a:t>
            </a:r>
          </a:p>
          <a:p>
            <a:pPr lvl="1"/>
            <a:r>
              <a:rPr lang="en-US" dirty="0" smtClean="0"/>
              <a:t>One of the branches is used to allocate OIDs for AD schema classes, and another for attributes</a:t>
            </a:r>
          </a:p>
          <a:p>
            <a:pPr lvl="1"/>
            <a:r>
              <a:rPr lang="en-US" dirty="0" smtClean="0"/>
              <a:t>To continue the example, the OID in Active Directory is 1.2.840.113556.1.5.4, which identifies the Built-in Domain class</a:t>
            </a:r>
          </a:p>
          <a:p>
            <a:endParaRPr lang="en-US"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686411855"/>
              </p:ext>
            </p:extLst>
          </p:nvPr>
        </p:nvGraphicFramePr>
        <p:xfrm>
          <a:off x="533400" y="4000500"/>
          <a:ext cx="7773112" cy="1097280"/>
        </p:xfrm>
        <a:graphic>
          <a:graphicData uri="http://schemas.openxmlformats.org/drawingml/2006/table">
            <a:tbl>
              <a:tblPr>
                <a:tableStyleId>{3C2FFA5D-87B4-456A-9821-1D502468CF0F}</a:tableStyleId>
              </a:tblPr>
              <a:tblGrid>
                <a:gridCol w="645826"/>
                <a:gridCol w="7127286"/>
              </a:tblGrid>
              <a:tr h="0">
                <a:tc>
                  <a:txBody>
                    <a:bodyPr/>
                    <a:lstStyle/>
                    <a:p>
                      <a:r>
                        <a:rPr lang="en-US" dirty="0"/>
                        <a:t>1</a:t>
                      </a:r>
                    </a:p>
                  </a:txBody>
                  <a:tcPr marL="101287" marR="101287" anchor="ctr"/>
                </a:tc>
                <a:tc>
                  <a:txBody>
                    <a:bodyPr/>
                    <a:lstStyle/>
                    <a:p>
                      <a:r>
                        <a:rPr lang="en-US" dirty="0"/>
                        <a:t>A</a:t>
                      </a:r>
                      <a:r>
                        <a:rPr lang="en-US" dirty="0" smtClean="0"/>
                        <a:t> </a:t>
                      </a:r>
                      <a:r>
                        <a:rPr lang="en-US" dirty="0"/>
                        <a:t>branch called Active Directory that includes…</a:t>
                      </a:r>
                    </a:p>
                  </a:txBody>
                  <a:tcPr marL="101287" marR="101287" anchor="ctr"/>
                </a:tc>
              </a:tr>
              <a:tr h="0">
                <a:tc>
                  <a:txBody>
                    <a:bodyPr/>
                    <a:lstStyle/>
                    <a:p>
                      <a:r>
                        <a:rPr lang="en-US"/>
                        <a:t>5</a:t>
                      </a:r>
                    </a:p>
                  </a:txBody>
                  <a:tcPr marL="101287" marR="101287" anchor="ctr"/>
                </a:tc>
                <a:tc>
                  <a:txBody>
                    <a:bodyPr/>
                    <a:lstStyle/>
                    <a:p>
                      <a:r>
                        <a:rPr lang="en-US" dirty="0"/>
                        <a:t>A</a:t>
                      </a:r>
                      <a:r>
                        <a:rPr lang="en-US" dirty="0" smtClean="0"/>
                        <a:t> </a:t>
                      </a:r>
                      <a:r>
                        <a:rPr lang="en-US" dirty="0"/>
                        <a:t>branch called classes that includes…</a:t>
                      </a:r>
                    </a:p>
                  </a:txBody>
                  <a:tcPr marL="101287" marR="101287" anchor="ctr"/>
                </a:tc>
              </a:tr>
              <a:tr h="0">
                <a:tc>
                  <a:txBody>
                    <a:bodyPr/>
                    <a:lstStyle/>
                    <a:p>
                      <a:r>
                        <a:rPr lang="en-US"/>
                        <a:t>4</a:t>
                      </a:r>
                    </a:p>
                  </a:txBody>
                  <a:tcPr marL="101287" marR="101287" anchor="ctr"/>
                </a:tc>
                <a:tc>
                  <a:txBody>
                    <a:bodyPr/>
                    <a:lstStyle/>
                    <a:p>
                      <a:r>
                        <a:rPr lang="en-US" dirty="0"/>
                        <a:t>A</a:t>
                      </a:r>
                      <a:r>
                        <a:rPr lang="en-US" dirty="0" smtClean="0"/>
                        <a:t> </a:t>
                      </a:r>
                      <a:r>
                        <a:rPr lang="en-US" dirty="0"/>
                        <a:t>branch called </a:t>
                      </a:r>
                      <a:r>
                        <a:rPr lang="en-US" dirty="0" smtClean="0"/>
                        <a:t>Built-in </a:t>
                      </a:r>
                      <a:r>
                        <a:rPr lang="en-US" dirty="0"/>
                        <a:t>Domain</a:t>
                      </a:r>
                    </a:p>
                  </a:txBody>
                  <a:tcPr marL="101287" marR="101287" anchor="ctr"/>
                </a:tc>
              </a:tr>
            </a:tbl>
          </a:graphicData>
        </a:graphic>
      </p:graphicFrame>
      <p:sp>
        <p:nvSpPr>
          <p:cNvPr id="9" name="Date Placeholder 8"/>
          <p:cNvSpPr>
            <a:spLocks noGrp="1"/>
          </p:cNvSpPr>
          <p:nvPr>
            <p:ph type="dt" sz="half" idx="10"/>
          </p:nvPr>
        </p:nvSpPr>
        <p:spPr/>
        <p:txBody>
          <a:bodyPr/>
          <a:lstStyle/>
          <a:p>
            <a:fld id="{1DC50757-9B61-9148-B83E-B9B60CB1A426}"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106</a:t>
            </a:fld>
            <a:endParaRPr lang="en-US"/>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loud 32"/>
          <p:cNvSpPr/>
          <p:nvPr/>
        </p:nvSpPr>
        <p:spPr bwMode="auto">
          <a:xfrm>
            <a:off x="6133305" y="1532329"/>
            <a:ext cx="2502994" cy="1710125"/>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5" name="Cloud 4"/>
          <p:cNvSpPr/>
          <p:nvPr/>
        </p:nvSpPr>
        <p:spPr bwMode="auto">
          <a:xfrm>
            <a:off x="3420515" y="807655"/>
            <a:ext cx="2502994" cy="1710125"/>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2" name="Title 1"/>
          <p:cNvSpPr>
            <a:spLocks noGrp="1"/>
          </p:cNvSpPr>
          <p:nvPr>
            <p:ph type="title"/>
          </p:nvPr>
        </p:nvSpPr>
        <p:spPr>
          <a:xfrm>
            <a:off x="457200" y="228600"/>
            <a:ext cx="2133600" cy="1270000"/>
          </a:xfrm>
        </p:spPr>
        <p:txBody>
          <a:bodyPr/>
          <a:lstStyle/>
          <a:p>
            <a:r>
              <a:rPr lang="en-US" smtClean="0"/>
              <a:t>Sites</a:t>
            </a:r>
            <a:endParaRPr lang="en-US" dirty="0"/>
          </a:p>
        </p:txBody>
      </p:sp>
      <p:sp>
        <p:nvSpPr>
          <p:cNvPr id="3" name="Content Placeholder 2"/>
          <p:cNvSpPr>
            <a:spLocks noGrp="1"/>
          </p:cNvSpPr>
          <p:nvPr>
            <p:ph idx="1"/>
          </p:nvPr>
        </p:nvSpPr>
        <p:spPr>
          <a:xfrm>
            <a:off x="533400" y="3310522"/>
            <a:ext cx="8229600" cy="2937877"/>
          </a:xfrm>
        </p:spPr>
        <p:txBody>
          <a:bodyPr/>
          <a:lstStyle/>
          <a:p>
            <a:r>
              <a:rPr lang="en-US" dirty="0"/>
              <a:t>Sites are established based on the performance requirement for replication</a:t>
            </a:r>
          </a:p>
          <a:p>
            <a:pPr lvl="1"/>
            <a:r>
              <a:rPr lang="en-US" dirty="0"/>
              <a:t>Reduce distance or propagation time</a:t>
            </a:r>
          </a:p>
          <a:p>
            <a:r>
              <a:rPr lang="en-US" dirty="0" smtClean="0"/>
              <a:t>Two sites connected by a site link </a:t>
            </a:r>
          </a:p>
          <a:p>
            <a:pPr lvl="1"/>
            <a:r>
              <a:rPr lang="en-US" dirty="0" smtClean="0"/>
              <a:t>Each site's preferred bridgehead server is used preferentially for inter-site information exchange</a:t>
            </a:r>
          </a:p>
          <a:p>
            <a:pPr lvl="1"/>
            <a:r>
              <a:rPr lang="en-US" dirty="0" smtClean="0"/>
              <a:t>Of the 5 domain controllers in the figure, two are bridgehead servers</a:t>
            </a:r>
          </a:p>
          <a:p>
            <a:r>
              <a:rPr lang="en-US" dirty="0" smtClean="0"/>
              <a:t>The bridgehead servers are the preferred servers for replication, replicating AD changes between sites</a:t>
            </a:r>
          </a:p>
          <a:p>
            <a:endParaRPr lang="en-US" dirty="0"/>
          </a:p>
        </p:txBody>
      </p:sp>
      <p:sp>
        <p:nvSpPr>
          <p:cNvPr id="25" name="Date Placeholder 24"/>
          <p:cNvSpPr>
            <a:spLocks noGrp="1"/>
          </p:cNvSpPr>
          <p:nvPr>
            <p:ph type="dt" sz="half" idx="10"/>
          </p:nvPr>
        </p:nvSpPr>
        <p:spPr/>
        <p:txBody>
          <a:bodyPr/>
          <a:lstStyle/>
          <a:p>
            <a:fld id="{8CECB739-2675-3949-9486-5B970C07D0D3}" type="datetime1">
              <a:rPr lang="en-US" smtClean="0"/>
              <a:pPr/>
              <a:t>12/21/2012</a:t>
            </a:fld>
            <a:endParaRPr lang="en-US"/>
          </a:p>
        </p:txBody>
      </p:sp>
      <p:sp>
        <p:nvSpPr>
          <p:cNvPr id="29" name="Footer Placeholder 28"/>
          <p:cNvSpPr>
            <a:spLocks noGrp="1"/>
          </p:cNvSpPr>
          <p:nvPr>
            <p:ph type="ftr" sz="quarter" idx="11"/>
          </p:nvPr>
        </p:nvSpPr>
        <p:spPr/>
        <p:txBody>
          <a:bodyPr/>
          <a:lstStyle/>
          <a:p>
            <a:r>
              <a:rPr lang="en-US" smtClean="0"/>
              <a:t>Chapter 2 DNS and AD</a:t>
            </a:r>
            <a:endParaRPr lang="en-US"/>
          </a:p>
        </p:txBody>
      </p:sp>
      <p:sp>
        <p:nvSpPr>
          <p:cNvPr id="28" name="Slide Number Placeholder 27"/>
          <p:cNvSpPr>
            <a:spLocks noGrp="1"/>
          </p:cNvSpPr>
          <p:nvPr>
            <p:ph type="sldNum" sz="quarter" idx="12"/>
          </p:nvPr>
        </p:nvSpPr>
        <p:spPr/>
        <p:txBody>
          <a:bodyPr/>
          <a:lstStyle/>
          <a:p>
            <a:fld id="{32211341-5A88-5040-9389-86DE7F0B46B4}" type="slidenum">
              <a:rPr lang="en-US" smtClean="0"/>
              <a:pPr/>
              <a:t>107</a:t>
            </a:fld>
            <a:endParaRPr lang="en-US"/>
          </a:p>
        </p:txBody>
      </p:sp>
      <p:pic>
        <p:nvPicPr>
          <p:cNvPr id="9" name="Picture 6" descr="Server"/>
          <p:cNvPicPr>
            <a:picLocks noChangeAspect="1" noChangeArrowheads="1"/>
          </p:cNvPicPr>
          <p:nvPr/>
        </p:nvPicPr>
        <p:blipFill>
          <a:blip r:embed="rId3" cstate="print"/>
          <a:srcRect/>
          <a:stretch>
            <a:fillRect/>
          </a:stretch>
        </p:blipFill>
        <p:spPr bwMode="auto">
          <a:xfrm>
            <a:off x="5120234" y="946155"/>
            <a:ext cx="627062" cy="895350"/>
          </a:xfrm>
          <a:prstGeom prst="rect">
            <a:avLst/>
          </a:prstGeom>
          <a:noFill/>
        </p:spPr>
      </p:pic>
      <p:pic>
        <p:nvPicPr>
          <p:cNvPr id="10" name="Picture 6" descr="Server"/>
          <p:cNvPicPr>
            <a:picLocks noChangeAspect="1" noChangeArrowheads="1"/>
          </p:cNvPicPr>
          <p:nvPr/>
        </p:nvPicPr>
        <p:blipFill>
          <a:blip r:embed="rId3" cstate="print"/>
          <a:srcRect/>
          <a:stretch>
            <a:fillRect/>
          </a:stretch>
        </p:blipFill>
        <p:spPr bwMode="auto">
          <a:xfrm>
            <a:off x="6356896" y="1393830"/>
            <a:ext cx="627062" cy="895350"/>
          </a:xfrm>
          <a:prstGeom prst="rect">
            <a:avLst/>
          </a:prstGeom>
          <a:noFill/>
        </p:spPr>
      </p:pic>
      <p:cxnSp>
        <p:nvCxnSpPr>
          <p:cNvPr id="12" name="Straight Connector 11"/>
          <p:cNvCxnSpPr>
            <a:stCxn id="9" idx="3"/>
            <a:endCxn id="10" idx="1"/>
          </p:cNvCxnSpPr>
          <p:nvPr/>
        </p:nvCxnSpPr>
        <p:spPr bwMode="auto">
          <a:xfrm>
            <a:off x="5747296" y="1393830"/>
            <a:ext cx="609600" cy="447675"/>
          </a:xfrm>
          <a:prstGeom prst="line">
            <a:avLst/>
          </a:prstGeom>
          <a:ln>
            <a:solidFill>
              <a:srgbClr val="FFC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3" name="TextBox 12"/>
          <p:cNvSpPr txBox="1"/>
          <p:nvPr/>
        </p:nvSpPr>
        <p:spPr>
          <a:xfrm>
            <a:off x="6095752" y="1191215"/>
            <a:ext cx="1868488" cy="338554"/>
          </a:xfrm>
          <a:prstGeom prst="rect">
            <a:avLst/>
          </a:prstGeom>
          <a:noFill/>
        </p:spPr>
        <p:txBody>
          <a:bodyPr wrap="square" rtlCol="0">
            <a:spAutoFit/>
          </a:bodyPr>
          <a:lstStyle/>
          <a:p>
            <a:r>
              <a:rPr lang="en-US" sz="1600" dirty="0"/>
              <a:t>B</a:t>
            </a:r>
            <a:r>
              <a:rPr lang="en-US" sz="1600" dirty="0" smtClean="0"/>
              <a:t>ridgehead server </a:t>
            </a:r>
            <a:endParaRPr lang="en-US" sz="1600" dirty="0"/>
          </a:p>
        </p:txBody>
      </p:sp>
      <p:pic>
        <p:nvPicPr>
          <p:cNvPr id="15" name="Picture 6" descr="Server"/>
          <p:cNvPicPr>
            <a:picLocks noChangeAspect="1" noChangeArrowheads="1"/>
          </p:cNvPicPr>
          <p:nvPr/>
        </p:nvPicPr>
        <p:blipFill>
          <a:blip r:embed="rId3" cstate="print"/>
          <a:srcRect/>
          <a:stretch>
            <a:fillRect/>
          </a:stretch>
        </p:blipFill>
        <p:spPr bwMode="auto">
          <a:xfrm>
            <a:off x="6526209" y="2415173"/>
            <a:ext cx="627062" cy="895350"/>
          </a:xfrm>
          <a:prstGeom prst="rect">
            <a:avLst/>
          </a:prstGeom>
          <a:noFill/>
        </p:spPr>
      </p:pic>
      <p:pic>
        <p:nvPicPr>
          <p:cNvPr id="16" name="Picture 6" descr="Server"/>
          <p:cNvPicPr>
            <a:picLocks noChangeAspect="1" noChangeArrowheads="1"/>
          </p:cNvPicPr>
          <p:nvPr/>
        </p:nvPicPr>
        <p:blipFill>
          <a:blip r:embed="rId3" cstate="print"/>
          <a:srcRect/>
          <a:stretch>
            <a:fillRect/>
          </a:stretch>
        </p:blipFill>
        <p:spPr bwMode="auto">
          <a:xfrm>
            <a:off x="7964240" y="1622430"/>
            <a:ext cx="627062" cy="895350"/>
          </a:xfrm>
          <a:prstGeom prst="rect">
            <a:avLst/>
          </a:prstGeom>
          <a:noFill/>
        </p:spPr>
      </p:pic>
      <p:pic>
        <p:nvPicPr>
          <p:cNvPr id="17" name="Picture 6" descr="Server"/>
          <p:cNvPicPr>
            <a:picLocks noChangeAspect="1" noChangeArrowheads="1"/>
          </p:cNvPicPr>
          <p:nvPr/>
        </p:nvPicPr>
        <p:blipFill>
          <a:blip r:embed="rId3" cstate="print"/>
          <a:srcRect/>
          <a:stretch>
            <a:fillRect/>
          </a:stretch>
        </p:blipFill>
        <p:spPr bwMode="auto">
          <a:xfrm>
            <a:off x="3420515" y="912817"/>
            <a:ext cx="627062" cy="895350"/>
          </a:xfrm>
          <a:prstGeom prst="rect">
            <a:avLst/>
          </a:prstGeom>
          <a:noFill/>
        </p:spPr>
      </p:pic>
      <p:pic>
        <p:nvPicPr>
          <p:cNvPr id="18" name="Picture 17" descr="Workgroup Switch.gif"/>
          <p:cNvPicPr>
            <a:picLocks noChangeAspect="1"/>
          </p:cNvPicPr>
          <p:nvPr/>
        </p:nvPicPr>
        <p:blipFill>
          <a:blip r:embed="rId4"/>
          <a:stretch>
            <a:fillRect/>
          </a:stretch>
        </p:blipFill>
        <p:spPr>
          <a:xfrm>
            <a:off x="7116240" y="1997080"/>
            <a:ext cx="667297" cy="584200"/>
          </a:xfrm>
          <a:prstGeom prst="rect">
            <a:avLst/>
          </a:prstGeom>
        </p:spPr>
      </p:pic>
      <p:cxnSp>
        <p:nvCxnSpPr>
          <p:cNvPr id="20" name="Straight Connector 19"/>
          <p:cNvCxnSpPr>
            <a:endCxn id="10" idx="3"/>
          </p:cNvCxnSpPr>
          <p:nvPr/>
        </p:nvCxnSpPr>
        <p:spPr bwMode="auto">
          <a:xfrm flipH="1" flipV="1">
            <a:off x="6983958" y="1841505"/>
            <a:ext cx="317622" cy="338137"/>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8" idx="3"/>
            <a:endCxn id="16" idx="1"/>
          </p:cNvCxnSpPr>
          <p:nvPr/>
        </p:nvCxnSpPr>
        <p:spPr bwMode="auto">
          <a:xfrm flipV="1">
            <a:off x="7783537" y="2070105"/>
            <a:ext cx="180703" cy="21907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5" idx="3"/>
            <a:endCxn id="18" idx="2"/>
          </p:cNvCxnSpPr>
          <p:nvPr/>
        </p:nvCxnSpPr>
        <p:spPr bwMode="auto">
          <a:xfrm flipV="1">
            <a:off x="7153271" y="2581280"/>
            <a:ext cx="296618" cy="281568"/>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7" idx="3"/>
            <a:endCxn id="9" idx="1"/>
          </p:cNvCxnSpPr>
          <p:nvPr/>
        </p:nvCxnSpPr>
        <p:spPr bwMode="auto">
          <a:xfrm>
            <a:off x="4047577" y="1360492"/>
            <a:ext cx="1072657" cy="33338"/>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27" name="Picture 26" descr="Workgroup Switch.gif"/>
          <p:cNvPicPr>
            <a:picLocks noChangeAspect="1"/>
          </p:cNvPicPr>
          <p:nvPr/>
        </p:nvPicPr>
        <p:blipFill>
          <a:blip r:embed="rId4"/>
          <a:stretch>
            <a:fillRect/>
          </a:stretch>
        </p:blipFill>
        <p:spPr>
          <a:xfrm>
            <a:off x="4223296" y="1084654"/>
            <a:ext cx="667297" cy="584200"/>
          </a:xfrm>
          <a:prstGeom prst="rect">
            <a:avLst/>
          </a:prstGeom>
        </p:spPr>
      </p:pic>
      <p:sp>
        <p:nvSpPr>
          <p:cNvPr id="31" name="TextBox 30"/>
          <p:cNvSpPr txBox="1"/>
          <p:nvPr/>
        </p:nvSpPr>
        <p:spPr>
          <a:xfrm>
            <a:off x="4005261" y="1825907"/>
            <a:ext cx="1158875" cy="369332"/>
          </a:xfrm>
          <a:prstGeom prst="rect">
            <a:avLst/>
          </a:prstGeom>
          <a:noFill/>
        </p:spPr>
        <p:txBody>
          <a:bodyPr wrap="square" rtlCol="0">
            <a:spAutoFit/>
          </a:bodyPr>
          <a:lstStyle/>
          <a:p>
            <a:r>
              <a:rPr lang="en-US" dirty="0" smtClean="0"/>
              <a:t>Site 1</a:t>
            </a:r>
            <a:endParaRPr lang="en-US" dirty="0"/>
          </a:p>
        </p:txBody>
      </p:sp>
      <p:sp>
        <p:nvSpPr>
          <p:cNvPr id="32" name="TextBox 31"/>
          <p:cNvSpPr txBox="1"/>
          <p:nvPr/>
        </p:nvSpPr>
        <p:spPr>
          <a:xfrm>
            <a:off x="7402264" y="2722064"/>
            <a:ext cx="1158875" cy="369332"/>
          </a:xfrm>
          <a:prstGeom prst="rect">
            <a:avLst/>
          </a:prstGeom>
          <a:noFill/>
        </p:spPr>
        <p:txBody>
          <a:bodyPr wrap="square" rtlCol="0">
            <a:spAutoFit/>
          </a:bodyPr>
          <a:lstStyle/>
          <a:p>
            <a:r>
              <a:rPr lang="en-US" dirty="0" smtClean="0"/>
              <a:t>Site 2</a:t>
            </a:r>
            <a:endParaRPr lang="en-US" dirty="0"/>
          </a:p>
        </p:txBody>
      </p:sp>
      <p:sp>
        <p:nvSpPr>
          <p:cNvPr id="36" name="TextBox 35"/>
          <p:cNvSpPr txBox="1"/>
          <p:nvPr/>
        </p:nvSpPr>
        <p:spPr>
          <a:xfrm>
            <a:off x="4672012" y="638378"/>
            <a:ext cx="1868488" cy="338554"/>
          </a:xfrm>
          <a:prstGeom prst="rect">
            <a:avLst/>
          </a:prstGeom>
          <a:noFill/>
        </p:spPr>
        <p:txBody>
          <a:bodyPr wrap="square" rtlCol="0">
            <a:spAutoFit/>
          </a:bodyPr>
          <a:lstStyle/>
          <a:p>
            <a:r>
              <a:rPr lang="en-US" sz="1600" dirty="0"/>
              <a:t>B</a:t>
            </a:r>
            <a:r>
              <a:rPr lang="en-US" sz="1600" dirty="0" smtClean="0"/>
              <a:t>ridgehead server </a:t>
            </a:r>
            <a:endParaRPr lang="en-US" sz="1600"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108</a:t>
            </a:fld>
            <a:endParaRPr lang="en-US"/>
          </a:p>
        </p:txBody>
      </p:sp>
      <p:sp>
        <p:nvSpPr>
          <p:cNvPr id="5" name="Frame 4"/>
          <p:cNvSpPr/>
          <p:nvPr/>
        </p:nvSpPr>
        <p:spPr bwMode="auto">
          <a:xfrm>
            <a:off x="3886200" y="4436172"/>
            <a:ext cx="3685309"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365974957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Relationship between DNS and AD (1)</a:t>
            </a:r>
            <a:endParaRPr lang="en-US" dirty="0"/>
          </a:p>
        </p:txBody>
      </p:sp>
      <p:sp>
        <p:nvSpPr>
          <p:cNvPr id="3" name="Content Placeholder 2"/>
          <p:cNvSpPr>
            <a:spLocks noGrp="1"/>
          </p:cNvSpPr>
          <p:nvPr>
            <p:ph idx="1"/>
          </p:nvPr>
        </p:nvSpPr>
        <p:spPr/>
        <p:txBody>
          <a:bodyPr/>
          <a:lstStyle/>
          <a:p>
            <a:r>
              <a:rPr lang="en-US" dirty="0" smtClean="0"/>
              <a:t>In order for a DNS server to be able to support AD (to advertise the AD directory service), the DNS server is required to support: </a:t>
            </a:r>
          </a:p>
          <a:p>
            <a:pPr lvl="1"/>
            <a:r>
              <a:rPr lang="en-US" dirty="0" smtClean="0"/>
              <a:t>Service (SRV) resource record type (RFC 2782) </a:t>
            </a:r>
          </a:p>
          <a:p>
            <a:pPr lvl="1"/>
            <a:r>
              <a:rPr lang="en-US" dirty="0" smtClean="0"/>
              <a:t>Dynamic update protocol for higher rates of update (RFC 2136)</a:t>
            </a:r>
          </a:p>
          <a:p>
            <a:pPr lvl="2"/>
            <a:r>
              <a:rPr lang="en-US" dirty="0" smtClean="0"/>
              <a:t>DNS has low update rate </a:t>
            </a:r>
          </a:p>
          <a:p>
            <a:pPr lvl="2"/>
            <a:r>
              <a:rPr lang="en-US" dirty="0" smtClean="0"/>
              <a:t>AD uses LDAP</a:t>
            </a:r>
          </a:p>
          <a:p>
            <a:r>
              <a:rPr lang="en-US" dirty="0" smtClean="0"/>
              <a:t>AD uses DNS as the location mechanism for domain controllers, enabling computers on the network to obtain the IP addresses of domain controllers</a:t>
            </a:r>
          </a:p>
          <a:p>
            <a:pPr lvl="1"/>
            <a:r>
              <a:rPr lang="en-US" dirty="0" smtClean="0"/>
              <a:t>SRV resource records map the name of a service to the name of a server offering that service</a:t>
            </a:r>
          </a:p>
          <a:p>
            <a:pPr lvl="1"/>
            <a:r>
              <a:rPr lang="en-US" dirty="0" smtClean="0"/>
              <a:t>AD clients and domain controllers use SRV records to determine the IP addresses of domain controllers</a:t>
            </a:r>
          </a:p>
          <a:p>
            <a:endParaRPr lang="en-US" dirty="0"/>
          </a:p>
        </p:txBody>
      </p:sp>
      <p:sp>
        <p:nvSpPr>
          <p:cNvPr id="7" name="Date Placeholder 6"/>
          <p:cNvSpPr>
            <a:spLocks noGrp="1"/>
          </p:cNvSpPr>
          <p:nvPr>
            <p:ph type="dt" sz="half" idx="10"/>
          </p:nvPr>
        </p:nvSpPr>
        <p:spPr/>
        <p:txBody>
          <a:bodyPr/>
          <a:lstStyle/>
          <a:p>
            <a:fld id="{923C2F03-EC10-C84A-A9FD-D0084A8851D5}"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109</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smtClean="0"/>
              <a:t>TLD and Authoritative Servers</a:t>
            </a:r>
            <a:endParaRPr lang="en-US"/>
          </a:p>
        </p:txBody>
      </p:sp>
      <p:sp>
        <p:nvSpPr>
          <p:cNvPr id="220163" name="Rectangle 3"/>
          <p:cNvSpPr>
            <a:spLocks noGrp="1" noChangeArrowheads="1"/>
          </p:cNvSpPr>
          <p:nvPr>
            <p:ph idx="1"/>
          </p:nvPr>
        </p:nvSpPr>
        <p:spPr/>
        <p:txBody>
          <a:bodyPr/>
          <a:lstStyle/>
          <a:p>
            <a:r>
              <a:rPr lang="en-US" dirty="0" smtClean="0"/>
              <a:t>Top-level domain (TLD) servers</a:t>
            </a:r>
          </a:p>
          <a:p>
            <a:pPr lvl="1"/>
            <a:r>
              <a:rPr lang="en-US" dirty="0"/>
              <a:t>R</a:t>
            </a:r>
            <a:r>
              <a:rPr lang="en-US" dirty="0" smtClean="0"/>
              <a:t>esponsible </a:t>
            </a:r>
            <a:r>
              <a:rPr lang="en-US" dirty="0" smtClean="0"/>
              <a:t>for .com, .</a:t>
            </a:r>
            <a:r>
              <a:rPr lang="en-US" dirty="0" err="1" smtClean="0"/>
              <a:t>edu</a:t>
            </a:r>
            <a:r>
              <a:rPr lang="en-US" dirty="0" smtClean="0"/>
              <a:t>, .org, </a:t>
            </a:r>
            <a:r>
              <a:rPr lang="en-US" dirty="0" err="1" smtClean="0"/>
              <a:t>.net</a:t>
            </a:r>
            <a:r>
              <a:rPr lang="en-US" dirty="0" smtClean="0"/>
              <a:t>, .</a:t>
            </a:r>
            <a:r>
              <a:rPr lang="en-US" dirty="0" err="1" smtClean="0"/>
              <a:t>gov</a:t>
            </a:r>
            <a:r>
              <a:rPr lang="en-US" dirty="0" smtClean="0"/>
              <a:t>, </a:t>
            </a:r>
            <a:r>
              <a:rPr lang="en-US" dirty="0" err="1" smtClean="0"/>
              <a:t>etc</a:t>
            </a:r>
            <a:r>
              <a:rPr lang="en-US" dirty="0" smtClean="0"/>
              <a:t>, and all top-level country domains </a:t>
            </a:r>
            <a:r>
              <a:rPr lang="en-US" dirty="0" err="1" smtClean="0"/>
              <a:t>uk</a:t>
            </a:r>
            <a:r>
              <a:rPr lang="en-US" dirty="0" smtClean="0"/>
              <a:t>, </a:t>
            </a:r>
            <a:r>
              <a:rPr lang="en-US" dirty="0" err="1" smtClean="0"/>
              <a:t>fr</a:t>
            </a:r>
            <a:r>
              <a:rPr lang="en-US" dirty="0" smtClean="0"/>
              <a:t>, </a:t>
            </a:r>
            <a:r>
              <a:rPr lang="en-US" dirty="0" err="1" smtClean="0"/>
              <a:t>ca</a:t>
            </a:r>
            <a:r>
              <a:rPr lang="en-US" dirty="0" smtClean="0"/>
              <a:t>, </a:t>
            </a:r>
            <a:r>
              <a:rPr lang="en-US" dirty="0" err="1" smtClean="0"/>
              <a:t>jp</a:t>
            </a:r>
            <a:endParaRPr lang="en-US" dirty="0" smtClean="0"/>
          </a:p>
          <a:p>
            <a:pPr lvl="1"/>
            <a:r>
              <a:rPr lang="en-US" dirty="0" smtClean="0"/>
              <a:t>ICANN (Internet Corporation for Assigned Names and Numbers) is responsible for managing the assignment of domain names and IP addresses</a:t>
            </a:r>
          </a:p>
          <a:p>
            <a:pPr lvl="1"/>
            <a:r>
              <a:rPr lang="en-US" dirty="0" smtClean="0"/>
              <a:t>Network Solutions maintains servers for .com TLD</a:t>
            </a:r>
          </a:p>
          <a:p>
            <a:pPr lvl="1"/>
            <a:r>
              <a:rPr lang="en-US" dirty="0" err="1" smtClean="0"/>
              <a:t>Educause</a:t>
            </a:r>
            <a:r>
              <a:rPr lang="en-US" dirty="0" smtClean="0"/>
              <a:t> maintains servers for .</a:t>
            </a:r>
            <a:r>
              <a:rPr lang="en-US" dirty="0" err="1" smtClean="0"/>
              <a:t>edu</a:t>
            </a:r>
            <a:r>
              <a:rPr lang="en-US" dirty="0" smtClean="0"/>
              <a:t> TLD</a:t>
            </a:r>
          </a:p>
          <a:p>
            <a:r>
              <a:rPr lang="en-US" dirty="0" smtClean="0"/>
              <a:t>Authoritative DNS servers</a:t>
            </a:r>
          </a:p>
          <a:p>
            <a:pPr lvl="1"/>
            <a:r>
              <a:rPr lang="en-US" dirty="0" smtClean="0"/>
              <a:t>Such as ns.mit.edu</a:t>
            </a:r>
          </a:p>
          <a:p>
            <a:pPr lvl="1"/>
            <a:r>
              <a:rPr lang="en-US" dirty="0" smtClean="0"/>
              <a:t>Organization’s DNS servers, providing authoritative hostname to IP mappings for organization’s servers (e.g., Web, and mail)</a:t>
            </a:r>
          </a:p>
          <a:p>
            <a:pPr lvl="1"/>
            <a:r>
              <a:rPr lang="en-US" dirty="0"/>
              <a:t>C</a:t>
            </a:r>
            <a:r>
              <a:rPr lang="en-US" dirty="0" smtClean="0"/>
              <a:t>an be maintained by organization or service provider</a:t>
            </a:r>
          </a:p>
          <a:p>
            <a:pPr lvl="1"/>
            <a:r>
              <a:rPr lang="en-US" dirty="0" smtClean="0"/>
              <a:t>Primary and secondary (may be more than one)</a:t>
            </a:r>
          </a:p>
          <a:p>
            <a:pPr lvl="1"/>
            <a:endParaRPr lang="en-US" dirty="0"/>
          </a:p>
        </p:txBody>
      </p:sp>
      <p:sp>
        <p:nvSpPr>
          <p:cNvPr id="7" name="Date Placeholder 6"/>
          <p:cNvSpPr>
            <a:spLocks noGrp="1"/>
          </p:cNvSpPr>
          <p:nvPr>
            <p:ph type="dt" sz="half" idx="10"/>
          </p:nvPr>
        </p:nvSpPr>
        <p:spPr/>
        <p:txBody>
          <a:bodyPr/>
          <a:lstStyle/>
          <a:p>
            <a:fld id="{82611B85-F880-4743-8AB6-A7C978936835}"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11</a:t>
            </a:fld>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SRV RR (1)</a:t>
            </a:r>
            <a:endParaRPr lang="en-US" dirty="0"/>
          </a:p>
        </p:txBody>
      </p:sp>
      <p:sp>
        <p:nvSpPr>
          <p:cNvPr id="3" name="Content Placeholder 2"/>
          <p:cNvSpPr>
            <a:spLocks noGrp="1"/>
          </p:cNvSpPr>
          <p:nvPr>
            <p:ph idx="1"/>
          </p:nvPr>
        </p:nvSpPr>
        <p:spPr>
          <a:xfrm>
            <a:off x="457200" y="1600200"/>
            <a:ext cx="8356600" cy="2514600"/>
          </a:xfrm>
        </p:spPr>
        <p:txBody>
          <a:bodyPr/>
          <a:lstStyle/>
          <a:p>
            <a:r>
              <a:rPr lang="en-US" smtClean="0"/>
              <a:t>RFC 2052 describes a DNS RR which specifies the location of the server(s) for a specific protocol and domain </a:t>
            </a:r>
          </a:p>
          <a:p>
            <a:r>
              <a:rPr lang="en-US" smtClean="0"/>
              <a:t>Resembles a more general form of MX</a:t>
            </a:r>
          </a:p>
          <a:p>
            <a:r>
              <a:rPr lang="en-US" smtClean="0"/>
              <a:t>The SRV RR allows administrators to use several servers for a single domain, to move services from host to host, and to designate some hosts as primary servers for a service and others as backups</a:t>
            </a:r>
          </a:p>
          <a:p>
            <a:r>
              <a:rPr lang="en-US" smtClean="0"/>
              <a:t>The SRV RR format is </a:t>
            </a:r>
            <a:endParaRPr lang="en-US" dirty="0" smtClean="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110</a:t>
            </a:fld>
            <a:endParaRPr lang="en-US"/>
          </a:p>
        </p:txBody>
      </p:sp>
      <p:grpSp>
        <p:nvGrpSpPr>
          <p:cNvPr id="7" name="Group 6"/>
          <p:cNvGrpSpPr/>
          <p:nvPr/>
        </p:nvGrpSpPr>
        <p:grpSpPr>
          <a:xfrm>
            <a:off x="706141" y="5476845"/>
            <a:ext cx="7467600" cy="571500"/>
            <a:chOff x="1876425" y="1085850"/>
            <a:chExt cx="5475916" cy="571500"/>
          </a:xfrm>
        </p:grpSpPr>
        <p:sp>
          <p:nvSpPr>
            <p:cNvPr id="8" name="Rectangle 7"/>
            <p:cNvSpPr>
              <a:spLocks noChangeArrowheads="1"/>
            </p:cNvSpPr>
            <p:nvPr/>
          </p:nvSpPr>
          <p:spPr bwMode="auto">
            <a:xfrm>
              <a:off x="1876425" y="1085850"/>
              <a:ext cx="5267325" cy="5715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spcBef>
                  <a:spcPct val="0"/>
                </a:spcBef>
                <a:buClrTx/>
                <a:buSzTx/>
                <a:buFontTx/>
                <a:buNone/>
              </a:pPr>
              <a:endParaRPr lang="en-US" sz="2000">
                <a:solidFill>
                  <a:schemeClr val="accent2"/>
                </a:solidFill>
                <a:latin typeface="Times New Roman" pitchFamily="18" charset="0"/>
              </a:endParaRPr>
            </a:p>
          </p:txBody>
        </p:sp>
        <p:sp>
          <p:nvSpPr>
            <p:cNvPr id="9" name="Text Box 6"/>
            <p:cNvSpPr txBox="1">
              <a:spLocks noChangeArrowheads="1"/>
            </p:cNvSpPr>
            <p:nvPr/>
          </p:nvSpPr>
          <p:spPr bwMode="auto">
            <a:xfrm>
              <a:off x="1876425" y="1171545"/>
              <a:ext cx="5475916" cy="400110"/>
            </a:xfrm>
            <a:prstGeom prst="rect">
              <a:avLst/>
            </a:prstGeom>
            <a:noFill/>
            <a:ln w="9525">
              <a:noFill/>
              <a:miter lim="800000"/>
              <a:headEnd/>
              <a:tailEnd/>
            </a:ln>
            <a:effectLst/>
          </p:spPr>
          <p:txBody>
            <a:bodyPr wrap="square" anchor="ctr">
              <a:spAutoFit/>
            </a:bodyPr>
            <a:lstStyle/>
            <a:p>
              <a:pPr algn="ctr">
                <a:spcBef>
                  <a:spcPct val="0"/>
                </a:spcBef>
              </a:pPr>
              <a:r>
                <a:rPr lang="en-US" sz="2000" dirty="0">
                  <a:latin typeface="Cambria" pitchFamily="18" charset="0"/>
                </a:rPr>
                <a:t>RR format:</a:t>
              </a:r>
              <a:r>
                <a:rPr lang="en-US" sz="2000" dirty="0" smtClean="0">
                  <a:latin typeface="Cambria" pitchFamily="18" charset="0"/>
                </a:rPr>
                <a:t> </a:t>
              </a:r>
              <a:r>
                <a:rPr lang="en-US" sz="2000" b="1" dirty="0" smtClean="0">
                  <a:latin typeface="Consolas"/>
                  <a:cs typeface="Consolas"/>
                </a:rPr>
                <a:t>name </a:t>
              </a:r>
              <a:r>
                <a:rPr lang="en-US" sz="2000" b="1" dirty="0" err="1" smtClean="0">
                  <a:latin typeface="Consolas"/>
                  <a:cs typeface="Consolas"/>
                </a:rPr>
                <a:t>ttl</a:t>
              </a:r>
              <a:r>
                <a:rPr lang="en-US" sz="2000" b="1" dirty="0" smtClean="0">
                  <a:latin typeface="Consolas"/>
                  <a:cs typeface="Consolas"/>
                </a:rPr>
                <a:t> [Class] Type [pref.] value</a:t>
              </a:r>
              <a:endParaRPr lang="en-US" sz="2000" dirty="0">
                <a:latin typeface="Consolas"/>
                <a:cs typeface="Consolas"/>
              </a:endParaRPr>
            </a:p>
          </p:txBody>
        </p:sp>
      </p:grpSp>
      <p:sp>
        <p:nvSpPr>
          <p:cNvPr id="10" name="Left Brace 9"/>
          <p:cNvSpPr/>
          <p:nvPr/>
        </p:nvSpPr>
        <p:spPr bwMode="auto">
          <a:xfrm rot="16200000">
            <a:off x="1311861" y="3945937"/>
            <a:ext cx="500477" cy="1600200"/>
          </a:xfrm>
          <a:prstGeom prst="leftBrace">
            <a:avLst>
              <a:gd name="adj1" fmla="val 51970"/>
              <a:gd name="adj2" fmla="val 50000"/>
            </a:avLst>
          </a:prstGeom>
          <a:noFill/>
          <a:ln w="285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1" name="Left Brace 10"/>
          <p:cNvSpPr/>
          <p:nvPr/>
        </p:nvSpPr>
        <p:spPr bwMode="auto">
          <a:xfrm rot="16200000">
            <a:off x="5253279" y="3391556"/>
            <a:ext cx="456496" cy="2752946"/>
          </a:xfrm>
          <a:prstGeom prst="leftBrace">
            <a:avLst>
              <a:gd name="adj1" fmla="val 51970"/>
              <a:gd name="adj2" fmla="val 50000"/>
            </a:avLst>
          </a:prstGeom>
          <a:noFill/>
          <a:ln w="2857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2" name="Rectangle 11"/>
          <p:cNvSpPr/>
          <p:nvPr/>
        </p:nvSpPr>
        <p:spPr>
          <a:xfrm>
            <a:off x="359064" y="4876800"/>
            <a:ext cx="5638800" cy="307777"/>
          </a:xfrm>
          <a:prstGeom prst="rect">
            <a:avLst/>
          </a:prstGeom>
        </p:spPr>
        <p:txBody>
          <a:bodyPr wrap="square">
            <a:spAutoFit/>
          </a:bodyPr>
          <a:lstStyle/>
          <a:p>
            <a:pPr marL="0" lvl="1"/>
            <a:r>
              <a:rPr lang="en-US" sz="1400" dirty="0" err="1"/>
              <a:t>Service.Proto.Name</a:t>
            </a:r>
            <a:r>
              <a:rPr lang="en-US" sz="1400" dirty="0"/>
              <a:t> </a:t>
            </a:r>
            <a:r>
              <a:rPr lang="en-US" sz="1100" dirty="0"/>
              <a:t>TTL Class </a:t>
            </a:r>
            <a:r>
              <a:rPr lang="en-US" sz="1400" dirty="0"/>
              <a:t>SRV Priority Weight </a:t>
            </a:r>
            <a:r>
              <a:rPr lang="en-US" sz="1400" dirty="0" smtClean="0"/>
              <a:t> Port                    Target</a:t>
            </a:r>
            <a:endParaRPr lang="en-US" sz="1400" dirty="0"/>
          </a:p>
        </p:txBody>
      </p:sp>
      <p:cxnSp>
        <p:nvCxnSpPr>
          <p:cNvPr id="14" name="Straight Arrow Connector 13"/>
          <p:cNvCxnSpPr/>
          <p:nvPr/>
        </p:nvCxnSpPr>
        <p:spPr bwMode="auto">
          <a:xfrm>
            <a:off x="3178464" y="4495799"/>
            <a:ext cx="21936" cy="534889"/>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cxnSp>
        <p:nvCxnSpPr>
          <p:cNvPr id="15" name="Straight Arrow Connector 14"/>
          <p:cNvCxnSpPr/>
          <p:nvPr/>
        </p:nvCxnSpPr>
        <p:spPr bwMode="auto">
          <a:xfrm>
            <a:off x="3429000" y="4539780"/>
            <a:ext cx="381000" cy="381001"/>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cxnSp>
        <p:nvCxnSpPr>
          <p:cNvPr id="17" name="Straight Arrow Connector 16"/>
          <p:cNvCxnSpPr/>
          <p:nvPr/>
        </p:nvCxnSpPr>
        <p:spPr bwMode="auto">
          <a:xfrm>
            <a:off x="3810000" y="4539780"/>
            <a:ext cx="590109" cy="456497"/>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sp>
        <p:nvSpPr>
          <p:cNvPr id="22" name="Rectangle 21"/>
          <p:cNvSpPr/>
          <p:nvPr/>
        </p:nvSpPr>
        <p:spPr>
          <a:xfrm>
            <a:off x="533400" y="4267201"/>
            <a:ext cx="6934200" cy="369332"/>
          </a:xfrm>
          <a:prstGeom prst="rect">
            <a:avLst/>
          </a:prstGeom>
        </p:spPr>
        <p:txBody>
          <a:bodyPr wrap="square">
            <a:spAutoFit/>
          </a:bodyPr>
          <a:lstStyle/>
          <a:p>
            <a:r>
              <a:rPr lang="en-US" dirty="0">
                <a:latin typeface="Andale Mono" pitchFamily="49" charset="0"/>
              </a:rPr>
              <a:t> </a:t>
            </a:r>
            <a:r>
              <a:rPr lang="en-US" dirty="0" err="1">
                <a:latin typeface="Andale Mono" pitchFamily="49" charset="0"/>
              </a:rPr>
              <a:t>http.tcp.www</a:t>
            </a:r>
            <a:r>
              <a:rPr lang="en-US" dirty="0">
                <a:latin typeface="Andale Mono" pitchFamily="49" charset="0"/>
              </a:rPr>
              <a:t> SRV 0 0 80 webserver.auburn.edu.</a:t>
            </a:r>
          </a:p>
        </p:txBody>
      </p:sp>
    </p:spTree>
    <p:extLst>
      <p:ext uri="{BB962C8B-B14F-4D97-AF65-F5344CB8AC3E}">
        <p14:creationId xmlns:p14="http://schemas.microsoft.com/office/powerpoint/2010/main" val="423561096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SRV </a:t>
            </a:r>
            <a:r>
              <a:rPr lang="en-US" dirty="0" smtClean="0"/>
              <a:t>RR (2)</a:t>
            </a:r>
            <a:endParaRPr lang="en-US" dirty="0"/>
          </a:p>
        </p:txBody>
      </p:sp>
      <p:sp>
        <p:nvSpPr>
          <p:cNvPr id="3" name="Content Placeholder 2"/>
          <p:cNvSpPr>
            <a:spLocks noGrp="1"/>
          </p:cNvSpPr>
          <p:nvPr>
            <p:ph idx="1"/>
          </p:nvPr>
        </p:nvSpPr>
        <p:spPr/>
        <p:txBody>
          <a:bodyPr/>
          <a:lstStyle/>
          <a:p>
            <a:r>
              <a:rPr lang="en-US" dirty="0" err="1"/>
              <a:t>http.tcp</a:t>
            </a:r>
            <a:r>
              <a:rPr lang="en-US" dirty="0"/>
              <a:t> SRV 0 0 80 </a:t>
            </a:r>
            <a:r>
              <a:rPr lang="en-US" dirty="0" smtClean="0"/>
              <a:t>webserver.auburn.edu.</a:t>
            </a:r>
          </a:p>
          <a:p>
            <a:r>
              <a:rPr lang="en-US" dirty="0" smtClean="0"/>
              <a:t>A RR: webserver </a:t>
            </a:r>
            <a:r>
              <a:rPr lang="en-US" dirty="0"/>
              <a:t>A </a:t>
            </a:r>
            <a:r>
              <a:rPr lang="en-US" dirty="0" smtClean="0"/>
              <a:t>131.204.7.11 </a:t>
            </a:r>
          </a:p>
          <a:p>
            <a:r>
              <a:rPr lang="en-US" dirty="0" smtClean="0"/>
              <a:t>The </a:t>
            </a:r>
            <a:r>
              <a:rPr lang="en-US" dirty="0"/>
              <a:t>format of the SRV RR </a:t>
            </a:r>
            <a:endParaRPr lang="en-US" dirty="0" smtClean="0"/>
          </a:p>
          <a:p>
            <a:pPr marL="457200" lvl="1" indent="0">
              <a:buNone/>
            </a:pPr>
            <a:r>
              <a:rPr lang="en-US" sz="1400" dirty="0" err="1">
                <a:latin typeface="Andale Mono" pitchFamily="49" charset="0"/>
              </a:rPr>
              <a:t>Service.Proto.Name</a:t>
            </a:r>
            <a:r>
              <a:rPr lang="en-US" sz="1400" dirty="0">
                <a:latin typeface="Andale Mono" pitchFamily="49" charset="0"/>
              </a:rPr>
              <a:t> TTL Class SRV Priority Weight Port Target</a:t>
            </a:r>
            <a:endParaRPr lang="en-US" sz="1400" dirty="0" smtClean="0">
              <a:latin typeface="Andale Mono" pitchFamily="49" charset="0"/>
            </a:endParaRPr>
          </a:p>
          <a:p>
            <a:pPr lvl="1"/>
            <a:r>
              <a:rPr lang="en-US" dirty="0" smtClean="0"/>
              <a:t>Service </a:t>
            </a:r>
          </a:p>
          <a:p>
            <a:pPr lvl="2"/>
            <a:r>
              <a:rPr lang="en-US" dirty="0" smtClean="0"/>
              <a:t>The </a:t>
            </a:r>
            <a:r>
              <a:rPr lang="en-US" dirty="0"/>
              <a:t>symbolic name of the desired service, as defined in Assigned Numbers or </a:t>
            </a:r>
            <a:r>
              <a:rPr lang="en-US" dirty="0" smtClean="0"/>
              <a:t>locally</a:t>
            </a:r>
          </a:p>
          <a:p>
            <a:pPr lvl="2"/>
            <a:r>
              <a:rPr lang="en-US" dirty="0" smtClean="0"/>
              <a:t>The </a:t>
            </a:r>
            <a:r>
              <a:rPr lang="en-US" dirty="0"/>
              <a:t>Service is case </a:t>
            </a:r>
            <a:r>
              <a:rPr lang="en-US" dirty="0" smtClean="0"/>
              <a:t>insensitive </a:t>
            </a:r>
          </a:p>
          <a:p>
            <a:pPr lvl="1"/>
            <a:r>
              <a:rPr lang="en-US" dirty="0" smtClean="0"/>
              <a:t>Proto (protocol)</a:t>
            </a:r>
          </a:p>
          <a:p>
            <a:pPr lvl="2"/>
            <a:r>
              <a:rPr lang="en-US" dirty="0" smtClean="0"/>
              <a:t>TCP or </a:t>
            </a:r>
            <a:r>
              <a:rPr lang="en-US" dirty="0"/>
              <a:t>UDP </a:t>
            </a:r>
            <a:endParaRPr lang="en-US" dirty="0" smtClean="0"/>
          </a:p>
          <a:p>
            <a:pPr lvl="2"/>
            <a:r>
              <a:rPr lang="en-US" dirty="0" smtClean="0"/>
              <a:t>The </a:t>
            </a:r>
            <a:r>
              <a:rPr lang="en-US" dirty="0"/>
              <a:t>Proto is case </a:t>
            </a:r>
            <a:r>
              <a:rPr lang="en-US" dirty="0" smtClean="0"/>
              <a:t>insensitive </a:t>
            </a:r>
          </a:p>
          <a:p>
            <a:pPr lvl="1"/>
            <a:r>
              <a:rPr lang="en-US" dirty="0" smtClean="0"/>
              <a:t>Name </a:t>
            </a:r>
          </a:p>
          <a:p>
            <a:pPr lvl="2"/>
            <a:r>
              <a:rPr lang="en-US" dirty="0" smtClean="0"/>
              <a:t>The domain name of </a:t>
            </a:r>
            <a:r>
              <a:rPr lang="en-US" dirty="0"/>
              <a:t>this RR </a:t>
            </a:r>
            <a:endParaRPr lang="en-US" dirty="0" smtClean="0"/>
          </a:p>
          <a:p>
            <a:pPr lvl="1"/>
            <a:r>
              <a:rPr lang="en-US" dirty="0" smtClean="0"/>
              <a:t>TTL</a:t>
            </a:r>
            <a:endParaRPr lang="en-US" dirty="0"/>
          </a:p>
          <a:p>
            <a:pPr lvl="1"/>
            <a:r>
              <a:rPr lang="en-US" dirty="0"/>
              <a:t>Class</a:t>
            </a:r>
          </a:p>
          <a:p>
            <a:pPr lvl="1"/>
            <a:endParaRPr lang="en-US" dirty="0" smtClean="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111</a:t>
            </a:fld>
            <a:endParaRPr lang="en-US"/>
          </a:p>
        </p:txBody>
      </p:sp>
    </p:spTree>
    <p:extLst>
      <p:ext uri="{BB962C8B-B14F-4D97-AF65-F5344CB8AC3E}">
        <p14:creationId xmlns:p14="http://schemas.microsoft.com/office/powerpoint/2010/main" val="198594486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SRV RR (3)</a:t>
            </a:r>
            <a:endParaRPr lang="en-US" dirty="0"/>
          </a:p>
        </p:txBody>
      </p:sp>
      <p:sp>
        <p:nvSpPr>
          <p:cNvPr id="3" name="Content Placeholder 2"/>
          <p:cNvSpPr>
            <a:spLocks noGrp="1"/>
          </p:cNvSpPr>
          <p:nvPr>
            <p:ph idx="1"/>
          </p:nvPr>
        </p:nvSpPr>
        <p:spPr/>
        <p:txBody>
          <a:bodyPr/>
          <a:lstStyle/>
          <a:p>
            <a:pPr lvl="1"/>
            <a:r>
              <a:rPr lang="en-US" sz="1600" dirty="0" smtClean="0"/>
              <a:t>Priority </a:t>
            </a:r>
          </a:p>
          <a:p>
            <a:pPr lvl="2"/>
            <a:r>
              <a:rPr lang="en-US" sz="1400" dirty="0" smtClean="0"/>
              <a:t>Similar to MX, and the priority of this target host</a:t>
            </a:r>
          </a:p>
          <a:p>
            <a:pPr lvl="2"/>
            <a:r>
              <a:rPr lang="en-US" sz="1400" dirty="0" smtClean="0"/>
              <a:t>A client MUST attempt to contact the target host with the lowest-numbered priority it can reach; target hosts with the same priority should be tried in pseudorandom order</a:t>
            </a:r>
          </a:p>
          <a:p>
            <a:pPr lvl="2"/>
            <a:r>
              <a:rPr lang="en-US" sz="1400" dirty="0" smtClean="0"/>
              <a:t>The range is 0-65535 </a:t>
            </a:r>
          </a:p>
          <a:p>
            <a:pPr lvl="1"/>
            <a:r>
              <a:rPr lang="en-US" sz="1600" dirty="0" smtClean="0"/>
              <a:t>Weight Load balancing mechanism</a:t>
            </a:r>
          </a:p>
          <a:p>
            <a:pPr lvl="2"/>
            <a:r>
              <a:rPr lang="en-US" sz="1400" dirty="0" smtClean="0"/>
              <a:t>When selecting a target host from among those with the same priority, the chance of trying this one first SHOULD be proportional to its weight</a:t>
            </a:r>
          </a:p>
          <a:p>
            <a:pPr lvl="2"/>
            <a:r>
              <a:rPr lang="en-US" sz="1400" dirty="0" smtClean="0"/>
              <a:t>The range of this number is 1-65535</a:t>
            </a:r>
          </a:p>
          <a:p>
            <a:pPr lvl="2"/>
            <a:r>
              <a:rPr lang="en-US" sz="1400" dirty="0" smtClean="0"/>
              <a:t>Domain administrators should use Weight 0 when load balancing is not necessary, thus making the RR easier to read for humans (less noisy). </a:t>
            </a:r>
          </a:p>
          <a:p>
            <a:pPr lvl="1"/>
            <a:r>
              <a:rPr lang="en-US" sz="1600" dirty="0" smtClean="0"/>
              <a:t>Port </a:t>
            </a:r>
          </a:p>
          <a:p>
            <a:pPr lvl="2"/>
            <a:r>
              <a:rPr lang="en-US" sz="1400" dirty="0" smtClean="0"/>
              <a:t>The port on the target host for this service. The range is 0-65535</a:t>
            </a:r>
          </a:p>
          <a:p>
            <a:pPr lvl="2"/>
            <a:r>
              <a:rPr lang="en-US" sz="1400" dirty="0" smtClean="0"/>
              <a:t>This is often specified in Assigned Numbers but need not be </a:t>
            </a:r>
          </a:p>
          <a:p>
            <a:pPr lvl="1"/>
            <a:r>
              <a:rPr lang="en-US" sz="1600" dirty="0" smtClean="0"/>
              <a:t>Target </a:t>
            </a:r>
          </a:p>
          <a:p>
            <a:pPr lvl="2"/>
            <a:r>
              <a:rPr lang="en-US" sz="1400" dirty="0" smtClean="0"/>
              <a:t>Similar to MX, and the domain name of the target host </a:t>
            </a:r>
          </a:p>
          <a:p>
            <a:pPr lvl="2"/>
            <a:r>
              <a:rPr lang="en-US" sz="1400" dirty="0" smtClean="0"/>
              <a:t>There must be one or more A records for this name </a:t>
            </a:r>
            <a:endParaRPr lang="en-US" sz="1400"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112</a:t>
            </a:fld>
            <a:endParaRPr lang="en-US"/>
          </a:p>
        </p:txBody>
      </p:sp>
    </p:spTree>
    <p:extLst>
      <p:ext uri="{BB962C8B-B14F-4D97-AF65-F5344CB8AC3E}">
        <p14:creationId xmlns:p14="http://schemas.microsoft.com/office/powerpoint/2010/main" val="65112101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Relationship between DNS and AD (2)</a:t>
            </a:r>
            <a:endParaRPr lang="en-US" dirty="0"/>
          </a:p>
        </p:txBody>
      </p:sp>
      <p:sp>
        <p:nvSpPr>
          <p:cNvPr id="3" name="Content Placeholder 2"/>
          <p:cNvSpPr>
            <a:spLocks noGrp="1"/>
          </p:cNvSpPr>
          <p:nvPr>
            <p:ph idx="1"/>
          </p:nvPr>
        </p:nvSpPr>
        <p:spPr/>
        <p:txBody>
          <a:bodyPr/>
          <a:lstStyle/>
          <a:p>
            <a:r>
              <a:rPr lang="en-US" smtClean="0"/>
              <a:t>During the installation of Active Directory, the service (SRV) and address (A) resource records are dynamically registered in DNS </a:t>
            </a:r>
          </a:p>
          <a:p>
            <a:pPr lvl="1"/>
            <a:r>
              <a:rPr lang="en-US" smtClean="0"/>
              <a:t>Both types of records are necessary for the functionality of the domain controller (Locator) mechanism</a:t>
            </a:r>
          </a:p>
          <a:p>
            <a:pPr lvl="1"/>
            <a:r>
              <a:rPr lang="en-US" smtClean="0"/>
              <a:t>To find domain controllers in a domain or forest, a client queries DNS for the SRV and A resource records of the domain controller</a:t>
            </a:r>
          </a:p>
          <a:p>
            <a:pPr lvl="1"/>
            <a:r>
              <a:rPr lang="en-US" smtClean="0"/>
              <a:t>The resource records provide the client with the names and IP addresses of the domain controllers</a:t>
            </a:r>
          </a:p>
          <a:p>
            <a:pPr lvl="1"/>
            <a:r>
              <a:rPr lang="en-US" smtClean="0"/>
              <a:t>In this context, the SRV and A resource records are referred to as Locator DNS resource records</a:t>
            </a:r>
          </a:p>
          <a:p>
            <a:r>
              <a:rPr lang="en-US" smtClean="0"/>
              <a:t>When a domain controller is added to a forest, a DNS zone hosted on a DNS server is updated with the Locator DNS resource records for that domain controller</a:t>
            </a:r>
          </a:p>
          <a:p>
            <a:endParaRPr lang="en-US" dirty="0"/>
          </a:p>
        </p:txBody>
      </p:sp>
      <p:sp>
        <p:nvSpPr>
          <p:cNvPr id="7" name="Date Placeholder 6"/>
          <p:cNvSpPr>
            <a:spLocks noGrp="1"/>
          </p:cNvSpPr>
          <p:nvPr>
            <p:ph type="dt" sz="half" idx="10"/>
          </p:nvPr>
        </p:nvSpPr>
        <p:spPr/>
        <p:txBody>
          <a:bodyPr/>
          <a:lstStyle/>
          <a:p>
            <a:fld id="{51BD589D-E266-8744-B883-6CBD919D1C32}"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113</a:t>
            </a:fld>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DNS and AD (3)</a:t>
            </a:r>
            <a:endParaRPr lang="en-US" dirty="0"/>
          </a:p>
        </p:txBody>
      </p:sp>
      <p:sp>
        <p:nvSpPr>
          <p:cNvPr id="3" name="Content Placeholder 2"/>
          <p:cNvSpPr>
            <a:spLocks noGrp="1"/>
          </p:cNvSpPr>
          <p:nvPr>
            <p:ph idx="1"/>
          </p:nvPr>
        </p:nvSpPr>
        <p:spPr/>
        <p:txBody>
          <a:bodyPr/>
          <a:lstStyle/>
          <a:p>
            <a:r>
              <a:rPr lang="en-US" dirty="0"/>
              <a:t>The SRV record is used to map the name of a service (in this case, the LDAP </a:t>
            </a:r>
            <a:r>
              <a:rPr lang="en-US" dirty="0" smtClean="0"/>
              <a:t>and Kerberos service</a:t>
            </a:r>
            <a:r>
              <a:rPr lang="en-US" dirty="0"/>
              <a:t>) to the DNS computer name of a server that offers that </a:t>
            </a:r>
            <a:r>
              <a:rPr lang="en-US" dirty="0" smtClean="0"/>
              <a:t>service</a:t>
            </a:r>
            <a:r>
              <a:rPr lang="en-US" dirty="0"/>
              <a:t>  </a:t>
            </a:r>
            <a:endParaRPr lang="en-US" dirty="0" smtClean="0"/>
          </a:p>
          <a:p>
            <a:r>
              <a:rPr lang="en-US" dirty="0" smtClean="0"/>
              <a:t>An </a:t>
            </a:r>
            <a:r>
              <a:rPr lang="en-US" dirty="0"/>
              <a:t>SRV RR is displayed for the following services</a:t>
            </a:r>
            <a:r>
              <a:rPr lang="en-US" dirty="0" smtClean="0"/>
              <a:t>:</a:t>
            </a:r>
          </a:p>
          <a:p>
            <a:pPr lvl="1"/>
            <a:r>
              <a:rPr lang="en-US" dirty="0" smtClean="0"/>
              <a:t>_</a:t>
            </a:r>
            <a:r>
              <a:rPr lang="en-US" dirty="0" err="1" smtClean="0"/>
              <a:t>kerberos</a:t>
            </a:r>
            <a:endParaRPr lang="en-US" dirty="0" smtClean="0"/>
          </a:p>
          <a:p>
            <a:pPr lvl="2"/>
            <a:r>
              <a:rPr lang="en-US" b="1" dirty="0"/>
              <a:t>_</a:t>
            </a:r>
            <a:r>
              <a:rPr lang="en-US" b="1" dirty="0" err="1"/>
              <a:t>kerberos</a:t>
            </a:r>
            <a:r>
              <a:rPr lang="en-US" b="1" dirty="0" smtClean="0"/>
              <a:t>._</a:t>
            </a:r>
            <a:r>
              <a:rPr lang="en-US" b="1" dirty="0" err="1" smtClean="0"/>
              <a:t>tcp.</a:t>
            </a:r>
            <a:r>
              <a:rPr lang="en-US" i="1" dirty="0" err="1" smtClean="0"/>
              <a:t>DnsDomainName</a:t>
            </a:r>
            <a:endParaRPr lang="en-US" b="1" dirty="0" smtClean="0"/>
          </a:p>
          <a:p>
            <a:pPr lvl="2"/>
            <a:r>
              <a:rPr lang="en-US" b="1" dirty="0"/>
              <a:t>_</a:t>
            </a:r>
            <a:r>
              <a:rPr lang="en-US" b="1" dirty="0" err="1"/>
              <a:t>kerberos</a:t>
            </a:r>
            <a:r>
              <a:rPr lang="en-US" b="1" dirty="0"/>
              <a:t>._</a:t>
            </a:r>
            <a:r>
              <a:rPr lang="en-US" b="1" dirty="0" err="1" smtClean="0"/>
              <a:t>udp.</a:t>
            </a:r>
            <a:r>
              <a:rPr lang="en-US" i="1" dirty="0" err="1" smtClean="0"/>
              <a:t>DnsDomainName</a:t>
            </a:r>
            <a:endParaRPr lang="en-US" b="1" dirty="0" smtClean="0"/>
          </a:p>
          <a:p>
            <a:pPr lvl="3"/>
            <a:r>
              <a:rPr lang="en-US" dirty="0" smtClean="0"/>
              <a:t>_</a:t>
            </a:r>
            <a:r>
              <a:rPr lang="en-US" dirty="0"/>
              <a:t>kerberos._</a:t>
            </a:r>
            <a:r>
              <a:rPr lang="en-US" dirty="0" smtClean="0"/>
              <a:t>tcp.auburn.edu </a:t>
            </a:r>
            <a:r>
              <a:rPr lang="en-US" dirty="0"/>
              <a:t>SRV 0 0 88 </a:t>
            </a:r>
            <a:r>
              <a:rPr lang="en-US" dirty="0" smtClean="0"/>
              <a:t>domainController.auburn.edu.</a:t>
            </a:r>
          </a:p>
          <a:p>
            <a:pPr lvl="3"/>
            <a:r>
              <a:rPr lang="en-US" dirty="0"/>
              <a:t>_kerberos</a:t>
            </a:r>
            <a:r>
              <a:rPr lang="en-US" dirty="0" smtClean="0"/>
              <a:t>._udp.auburn.edu </a:t>
            </a:r>
            <a:r>
              <a:rPr lang="en-US" dirty="0"/>
              <a:t>SRV 0 0 88 domainController.auburn.edu</a:t>
            </a:r>
            <a:r>
              <a:rPr lang="en-US" dirty="0" smtClean="0"/>
              <a:t>.</a:t>
            </a:r>
            <a:endParaRPr lang="en-US" dirty="0"/>
          </a:p>
          <a:p>
            <a:pPr lvl="1"/>
            <a:r>
              <a:rPr lang="en-US" dirty="0" smtClean="0"/>
              <a:t>_</a:t>
            </a:r>
            <a:r>
              <a:rPr lang="en-US" dirty="0" err="1" smtClean="0"/>
              <a:t>ldap</a:t>
            </a:r>
            <a:endParaRPr lang="en-US" dirty="0" smtClean="0"/>
          </a:p>
          <a:p>
            <a:pPr lvl="2"/>
            <a:r>
              <a:rPr lang="en-US" b="1" dirty="0"/>
              <a:t>_</a:t>
            </a:r>
            <a:r>
              <a:rPr lang="en-US" b="1" dirty="0" err="1"/>
              <a:t>ldap</a:t>
            </a:r>
            <a:r>
              <a:rPr lang="en-US" b="1" dirty="0"/>
              <a:t>._</a:t>
            </a:r>
            <a:r>
              <a:rPr lang="en-US" b="1" dirty="0" err="1" smtClean="0"/>
              <a:t>tcp.</a:t>
            </a:r>
            <a:r>
              <a:rPr lang="en-US" i="1" dirty="0" err="1" smtClean="0"/>
              <a:t>DnsDomainName</a:t>
            </a:r>
            <a:endParaRPr lang="en-US" i="1" dirty="0" smtClean="0"/>
          </a:p>
          <a:p>
            <a:pPr lvl="2"/>
            <a:r>
              <a:rPr lang="en-US" dirty="0"/>
              <a:t>_ldap._</a:t>
            </a:r>
            <a:r>
              <a:rPr lang="en-US" dirty="0" smtClean="0"/>
              <a:t>tcp.auburn.edu</a:t>
            </a:r>
          </a:p>
          <a:p>
            <a:pPr lvl="3"/>
            <a:r>
              <a:rPr lang="en-US" dirty="0"/>
              <a:t>_ldap._</a:t>
            </a:r>
            <a:r>
              <a:rPr lang="en-US" dirty="0" smtClean="0"/>
              <a:t>tcp.auburn.edu </a:t>
            </a:r>
            <a:r>
              <a:rPr lang="en-US" dirty="0"/>
              <a:t>SRV 0 0 389 </a:t>
            </a:r>
            <a:r>
              <a:rPr lang="en-US" dirty="0" smtClean="0"/>
              <a:t>domainController.auburn.edu.</a:t>
            </a:r>
          </a:p>
          <a:p>
            <a:pPr lvl="1"/>
            <a:r>
              <a:rPr lang="en-US" dirty="0" smtClean="0"/>
              <a:t>A RR: </a:t>
            </a:r>
            <a:r>
              <a:rPr lang="en-US" dirty="0"/>
              <a:t>domainController.auburn.edu </a:t>
            </a:r>
            <a:r>
              <a:rPr lang="en-US" dirty="0" smtClean="0"/>
              <a:t>A 131.204.79.10</a:t>
            </a:r>
            <a:endParaRPr lang="en-US" dirty="0"/>
          </a:p>
          <a:p>
            <a:endParaRPr lang="en-US" dirty="0"/>
          </a:p>
        </p:txBody>
      </p:sp>
      <p:sp>
        <p:nvSpPr>
          <p:cNvPr id="7" name="Date Placeholder 6"/>
          <p:cNvSpPr>
            <a:spLocks noGrp="1"/>
          </p:cNvSpPr>
          <p:nvPr>
            <p:ph type="dt" sz="half" idx="10"/>
          </p:nvPr>
        </p:nvSpPr>
        <p:spPr/>
        <p:txBody>
          <a:bodyPr/>
          <a:lstStyle/>
          <a:p>
            <a:fld id="{51BD589D-E266-8744-B883-6CBD919D1C32}"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114</a:t>
            </a:fld>
            <a:endParaRPr lang="en-US"/>
          </a:p>
        </p:txBody>
      </p:sp>
    </p:spTree>
    <p:extLst>
      <p:ext uri="{BB962C8B-B14F-4D97-AF65-F5344CB8AC3E}">
        <p14:creationId xmlns:p14="http://schemas.microsoft.com/office/powerpoint/2010/main" val="405308270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115</a:t>
            </a:fld>
            <a:endParaRPr lang="en-US"/>
          </a:p>
        </p:txBody>
      </p:sp>
      <p:sp>
        <p:nvSpPr>
          <p:cNvPr id="5" name="Frame 4"/>
          <p:cNvSpPr/>
          <p:nvPr/>
        </p:nvSpPr>
        <p:spPr bwMode="auto">
          <a:xfrm>
            <a:off x="3866111" y="4800600"/>
            <a:ext cx="3685309"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365974957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zh-TW" dirty="0" smtClean="0"/>
              <a:t>Open Directory </a:t>
            </a:r>
            <a:endParaRPr lang="en-US" altLang="zh-TW" dirty="0"/>
          </a:p>
        </p:txBody>
      </p:sp>
      <p:sp>
        <p:nvSpPr>
          <p:cNvPr id="57347" name="Rectangle 3"/>
          <p:cNvSpPr>
            <a:spLocks noGrp="1" noChangeArrowheads="1"/>
          </p:cNvSpPr>
          <p:nvPr>
            <p:ph idx="1"/>
          </p:nvPr>
        </p:nvSpPr>
        <p:spPr/>
        <p:txBody>
          <a:bodyPr/>
          <a:lstStyle/>
          <a:p>
            <a:r>
              <a:rPr lang="en-US" altLang="zh-TW" dirty="0" smtClean="0"/>
              <a:t>Open directory (OD): standards-based directory service</a:t>
            </a:r>
          </a:p>
          <a:p>
            <a:r>
              <a:rPr lang="en-US" altLang="zh-TW" dirty="0" smtClean="0"/>
              <a:t>Apple supports both OD and AD</a:t>
            </a:r>
          </a:p>
          <a:p>
            <a:r>
              <a:rPr lang="en-US" altLang="zh-TW" dirty="0" smtClean="0"/>
              <a:t>Mac OS X client and server systems are compatible with other standards-based LDAP servers, and can even plug into environments that use proprietary services such as Microsoft’s Active Directory</a:t>
            </a:r>
          </a:p>
          <a:p>
            <a:r>
              <a:rPr lang="en-US" altLang="zh-TW" dirty="0" smtClean="0"/>
              <a:t>Linux computers can also be managed by AD using 3rd party tools</a:t>
            </a:r>
          </a:p>
          <a:p>
            <a:pPr lvl="1"/>
            <a:r>
              <a:rPr lang="en-US" dirty="0" err="1" smtClean="0"/>
              <a:t>Centrify's</a:t>
            </a:r>
            <a:r>
              <a:rPr lang="en-US" dirty="0" smtClean="0"/>
              <a:t> </a:t>
            </a:r>
            <a:r>
              <a:rPr lang="en-US" dirty="0" err="1" smtClean="0"/>
              <a:t>DirectControl</a:t>
            </a:r>
            <a:r>
              <a:rPr lang="en-US" dirty="0" smtClean="0"/>
              <a:t> for Mac </a:t>
            </a:r>
          </a:p>
          <a:p>
            <a:pPr lvl="1"/>
            <a:r>
              <a:rPr lang="en-US" dirty="0" smtClean="0"/>
              <a:t>Likewise Software's Likewise Enterprise 4.0</a:t>
            </a:r>
            <a:endParaRPr lang="en-US" altLang="zh-TW" dirty="0"/>
          </a:p>
        </p:txBody>
      </p:sp>
      <p:sp>
        <p:nvSpPr>
          <p:cNvPr id="7" name="Date Placeholder 6"/>
          <p:cNvSpPr>
            <a:spLocks noGrp="1"/>
          </p:cNvSpPr>
          <p:nvPr>
            <p:ph type="dt" sz="half" idx="10"/>
          </p:nvPr>
        </p:nvSpPr>
        <p:spPr/>
        <p:txBody>
          <a:bodyPr/>
          <a:lstStyle/>
          <a:p>
            <a:fld id="{F1FD5B37-998E-6449-B311-4F7690BE9E0B}"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116</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12</a:t>
            </a:fld>
            <a:endParaRPr lang="en-US"/>
          </a:p>
        </p:txBody>
      </p:sp>
      <p:sp>
        <p:nvSpPr>
          <p:cNvPr id="5" name="Frame 4"/>
          <p:cNvSpPr/>
          <p:nvPr/>
        </p:nvSpPr>
        <p:spPr bwMode="auto">
          <a:xfrm>
            <a:off x="3886200" y="1040091"/>
            <a:ext cx="44958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26899422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144964" y="774693"/>
            <a:ext cx="4886323" cy="5391074"/>
            <a:chOff x="3876676" y="476326"/>
            <a:chExt cx="4886323" cy="5391074"/>
          </a:xfrm>
        </p:grpSpPr>
        <p:sp>
          <p:nvSpPr>
            <p:cNvPr id="46" name="Cloud 45"/>
            <p:cNvSpPr/>
            <p:nvPr/>
          </p:nvSpPr>
          <p:spPr bwMode="auto">
            <a:xfrm>
              <a:off x="6220132" y="3139025"/>
              <a:ext cx="2342843" cy="2728375"/>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45" name="Cloud 44"/>
            <p:cNvSpPr/>
            <p:nvPr/>
          </p:nvSpPr>
          <p:spPr bwMode="auto">
            <a:xfrm>
              <a:off x="3876676" y="741439"/>
              <a:ext cx="2524124" cy="4962718"/>
            </a:xfrm>
            <a:prstGeom prst="cloud">
              <a:avLst/>
            </a:prstGeom>
            <a:solidFill>
              <a:srgbClr val="3CF0F5"/>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202757" name="Text Box 5"/>
            <p:cNvSpPr txBox="1">
              <a:spLocks noChangeArrowheads="1"/>
            </p:cNvSpPr>
            <p:nvPr/>
          </p:nvSpPr>
          <p:spPr bwMode="auto">
            <a:xfrm>
              <a:off x="4157663" y="4881563"/>
              <a:ext cx="1718547" cy="61555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latin typeface="Cambria" pitchFamily="18" charset="0"/>
                </a:rPr>
                <a:t>requesting host</a:t>
              </a:r>
              <a:endParaRPr lang="en-US" dirty="0">
                <a:latin typeface="Cambria" pitchFamily="18" charset="0"/>
              </a:endParaRPr>
            </a:p>
            <a:p>
              <a:pPr algn="ctr">
                <a:spcBef>
                  <a:spcPct val="0"/>
                </a:spcBef>
                <a:buClrTx/>
                <a:buSzTx/>
                <a:buFontTx/>
                <a:buNone/>
              </a:pPr>
              <a:r>
                <a:rPr lang="en-US" sz="1600" b="1" dirty="0" smtClean="0">
                  <a:latin typeface="Cambria" pitchFamily="18" charset="0"/>
                </a:rPr>
                <a:t>192.168.128.10</a:t>
              </a:r>
              <a:endParaRPr lang="en-US" sz="1600" dirty="0">
                <a:latin typeface="Cambria" pitchFamily="18" charset="0"/>
              </a:endParaRPr>
            </a:p>
          </p:txBody>
        </p:sp>
        <p:sp>
          <p:nvSpPr>
            <p:cNvPr id="202758" name="Text Box 6"/>
            <p:cNvSpPr txBox="1">
              <a:spLocks noChangeArrowheads="1"/>
            </p:cNvSpPr>
            <p:nvPr/>
          </p:nvSpPr>
          <p:spPr bwMode="auto">
            <a:xfrm>
              <a:off x="6736013" y="4614446"/>
              <a:ext cx="1432380" cy="338554"/>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600" b="1" dirty="0" smtClean="0">
                  <a:latin typeface="Cambria" pitchFamily="18" charset="0"/>
                </a:rPr>
                <a:t>www.mit.edu</a:t>
              </a:r>
              <a:endParaRPr lang="en-US" sz="1600" dirty="0">
                <a:latin typeface="Cambria" pitchFamily="18" charset="0"/>
              </a:endParaRPr>
            </a:p>
          </p:txBody>
        </p:sp>
        <p:sp>
          <p:nvSpPr>
            <p:cNvPr id="202770" name="Line 18"/>
            <p:cNvSpPr>
              <a:spLocks noChangeShapeType="1"/>
            </p:cNvSpPr>
            <p:nvPr/>
          </p:nvSpPr>
          <p:spPr bwMode="auto">
            <a:xfrm flipH="1" flipV="1">
              <a:off x="5286375" y="2910768"/>
              <a:ext cx="0" cy="1319919"/>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202771" name="Line 19"/>
            <p:cNvSpPr>
              <a:spLocks noChangeShapeType="1"/>
            </p:cNvSpPr>
            <p:nvPr/>
          </p:nvSpPr>
          <p:spPr bwMode="auto">
            <a:xfrm flipV="1">
              <a:off x="5400675" y="1217427"/>
              <a:ext cx="1771956" cy="810602"/>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202772" name="Line 20"/>
            <p:cNvSpPr>
              <a:spLocks noChangeShapeType="1"/>
            </p:cNvSpPr>
            <p:nvPr/>
          </p:nvSpPr>
          <p:spPr bwMode="auto">
            <a:xfrm flipV="1">
              <a:off x="5308600" y="2382838"/>
              <a:ext cx="1863725" cy="0"/>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202773" name="Line 21"/>
            <p:cNvSpPr>
              <a:spLocks noChangeShapeType="1"/>
            </p:cNvSpPr>
            <p:nvPr/>
          </p:nvSpPr>
          <p:spPr bwMode="auto">
            <a:xfrm flipH="1" flipV="1">
              <a:off x="5308600" y="2554288"/>
              <a:ext cx="1797050" cy="0"/>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202774" name="Line 22"/>
            <p:cNvSpPr>
              <a:spLocks noChangeShapeType="1"/>
            </p:cNvSpPr>
            <p:nvPr/>
          </p:nvSpPr>
          <p:spPr bwMode="auto">
            <a:xfrm flipH="1">
              <a:off x="5400673" y="1368061"/>
              <a:ext cx="1760535" cy="853884"/>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202775" name="Line 23"/>
            <p:cNvSpPr>
              <a:spLocks noChangeShapeType="1"/>
            </p:cNvSpPr>
            <p:nvPr/>
          </p:nvSpPr>
          <p:spPr bwMode="auto">
            <a:xfrm>
              <a:off x="5476875" y="2939305"/>
              <a:ext cx="9525" cy="1329483"/>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202779" name="Text Box 27"/>
            <p:cNvSpPr txBox="1">
              <a:spLocks noChangeArrowheads="1"/>
            </p:cNvSpPr>
            <p:nvPr/>
          </p:nvSpPr>
          <p:spPr bwMode="auto">
            <a:xfrm>
              <a:off x="4997450" y="3771900"/>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1</a:t>
              </a:r>
              <a:endParaRPr lang="en-US" dirty="0">
                <a:solidFill>
                  <a:srgbClr val="0000FF"/>
                </a:solidFill>
                <a:latin typeface="Cambria" pitchFamily="18" charset="0"/>
              </a:endParaRPr>
            </a:p>
          </p:txBody>
        </p:sp>
        <p:sp>
          <p:nvSpPr>
            <p:cNvPr id="202780" name="Text Box 28"/>
            <p:cNvSpPr txBox="1">
              <a:spLocks noChangeArrowheads="1"/>
            </p:cNvSpPr>
            <p:nvPr/>
          </p:nvSpPr>
          <p:spPr bwMode="auto">
            <a:xfrm>
              <a:off x="5540375" y="14382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2</a:t>
              </a:r>
              <a:endParaRPr lang="en-US" dirty="0">
                <a:solidFill>
                  <a:srgbClr val="0000FF"/>
                </a:solidFill>
                <a:latin typeface="Cambria" pitchFamily="18" charset="0"/>
              </a:endParaRPr>
            </a:p>
          </p:txBody>
        </p:sp>
        <p:sp>
          <p:nvSpPr>
            <p:cNvPr id="202781" name="Text Box 29"/>
            <p:cNvSpPr txBox="1">
              <a:spLocks noChangeArrowheads="1"/>
            </p:cNvSpPr>
            <p:nvPr/>
          </p:nvSpPr>
          <p:spPr bwMode="auto">
            <a:xfrm>
              <a:off x="6245224" y="2028031"/>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3</a:t>
              </a:r>
              <a:endParaRPr lang="en-US" dirty="0">
                <a:solidFill>
                  <a:srgbClr val="0000FF"/>
                </a:solidFill>
                <a:latin typeface="Cambria" pitchFamily="18" charset="0"/>
              </a:endParaRPr>
            </a:p>
          </p:txBody>
        </p:sp>
        <p:sp>
          <p:nvSpPr>
            <p:cNvPr id="202782" name="Text Box 30"/>
            <p:cNvSpPr txBox="1">
              <a:spLocks noChangeArrowheads="1"/>
            </p:cNvSpPr>
            <p:nvPr/>
          </p:nvSpPr>
          <p:spPr bwMode="auto">
            <a:xfrm>
              <a:off x="6321425" y="3021761"/>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4</a:t>
              </a:r>
              <a:endParaRPr lang="en-US" dirty="0">
                <a:solidFill>
                  <a:srgbClr val="0000FF"/>
                </a:solidFill>
                <a:latin typeface="Cambria" pitchFamily="18" charset="0"/>
              </a:endParaRPr>
            </a:p>
          </p:txBody>
        </p:sp>
        <p:sp>
          <p:nvSpPr>
            <p:cNvPr id="202783" name="Text Box 31"/>
            <p:cNvSpPr txBox="1">
              <a:spLocks noChangeArrowheads="1"/>
            </p:cNvSpPr>
            <p:nvPr/>
          </p:nvSpPr>
          <p:spPr bwMode="auto">
            <a:xfrm>
              <a:off x="6188075" y="5145223"/>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5</a:t>
              </a:r>
              <a:endParaRPr lang="en-US" dirty="0">
                <a:solidFill>
                  <a:srgbClr val="0000FF"/>
                </a:solidFill>
                <a:latin typeface="Cambria" pitchFamily="18" charset="0"/>
              </a:endParaRPr>
            </a:p>
          </p:txBody>
        </p:sp>
        <p:sp>
          <p:nvSpPr>
            <p:cNvPr id="202815" name="Line 63"/>
            <p:cNvSpPr>
              <a:spLocks noChangeShapeType="1"/>
            </p:cNvSpPr>
            <p:nvPr/>
          </p:nvSpPr>
          <p:spPr bwMode="auto">
            <a:xfrm>
              <a:off x="5619750" y="2709155"/>
              <a:ext cx="1493838" cy="1319919"/>
            </a:xfrm>
            <a:prstGeom prst="line">
              <a:avLst/>
            </a:prstGeom>
            <a:noFill/>
            <a:ln w="25400">
              <a:solidFill>
                <a:srgbClr val="008000"/>
              </a:solidFill>
              <a:round/>
              <a:headEnd/>
              <a:tailEnd type="triangle" w="med" len="med"/>
            </a:ln>
            <a:effectLst/>
          </p:spPr>
          <p:txBody>
            <a:bodyPr/>
            <a:lstStyle/>
            <a:p>
              <a:endParaRPr lang="en-US">
                <a:latin typeface="Cambria" pitchFamily="18" charset="0"/>
              </a:endParaRPr>
            </a:p>
          </p:txBody>
        </p:sp>
        <p:sp>
          <p:nvSpPr>
            <p:cNvPr id="202816" name="Line 64"/>
            <p:cNvSpPr>
              <a:spLocks noChangeShapeType="1"/>
            </p:cNvSpPr>
            <p:nvPr/>
          </p:nvSpPr>
          <p:spPr bwMode="auto">
            <a:xfrm flipH="1" flipV="1">
              <a:off x="5562598" y="2890183"/>
              <a:ext cx="1493837" cy="1307166"/>
            </a:xfrm>
            <a:prstGeom prst="line">
              <a:avLst/>
            </a:prstGeom>
            <a:noFill/>
            <a:ln w="25400">
              <a:solidFill>
                <a:srgbClr val="FF0000"/>
              </a:solidFill>
              <a:round/>
              <a:headEnd/>
              <a:tailEnd type="triangle" w="med" len="med"/>
            </a:ln>
            <a:effectLst/>
          </p:spPr>
          <p:txBody>
            <a:bodyPr/>
            <a:lstStyle/>
            <a:p>
              <a:endParaRPr lang="en-US">
                <a:latin typeface="Cambria" pitchFamily="18" charset="0"/>
              </a:endParaRPr>
            </a:p>
          </p:txBody>
        </p:sp>
        <p:grpSp>
          <p:nvGrpSpPr>
            <p:cNvPr id="36" name="Group 35"/>
            <p:cNvGrpSpPr/>
            <p:nvPr/>
          </p:nvGrpSpPr>
          <p:grpSpPr>
            <a:xfrm>
              <a:off x="6551612" y="476326"/>
              <a:ext cx="2011363" cy="1131247"/>
              <a:chOff x="5791200" y="481013"/>
              <a:chExt cx="2011363" cy="1126560"/>
            </a:xfrm>
          </p:grpSpPr>
          <p:sp>
            <p:nvSpPr>
              <p:cNvPr id="202769" name="Text Box 17"/>
              <p:cNvSpPr txBox="1">
                <a:spLocks noChangeArrowheads="1"/>
              </p:cNvSpPr>
              <p:nvPr/>
            </p:nvSpPr>
            <p:spPr bwMode="auto">
              <a:xfrm>
                <a:off x="5791200" y="481013"/>
                <a:ext cx="2011363" cy="366712"/>
              </a:xfrm>
              <a:prstGeom prst="rect">
                <a:avLst/>
              </a:prstGeom>
              <a:noFill/>
              <a:ln w="9525">
                <a:noFill/>
                <a:miter lim="800000"/>
                <a:headEnd/>
                <a:tailEnd/>
              </a:ln>
              <a:effectLst/>
            </p:spPr>
            <p:txBody>
              <a:bodyPr>
                <a:spAutoFit/>
              </a:bodyPr>
              <a:lstStyle/>
              <a:p>
                <a:pPr algn="ctr">
                  <a:spcBef>
                    <a:spcPct val="0"/>
                  </a:spcBef>
                  <a:buClrTx/>
                  <a:buSzTx/>
                  <a:buFontTx/>
                  <a:buNone/>
                </a:pPr>
                <a:r>
                  <a:rPr lang="en-US" sz="1800" dirty="0">
                    <a:latin typeface="Cambria" pitchFamily="18" charset="0"/>
                  </a:rPr>
                  <a:t>root DNS server</a:t>
                </a:r>
                <a:endParaRPr lang="en-US" sz="1600" dirty="0">
                  <a:latin typeface="Cambria" pitchFamily="18" charset="0"/>
                </a:endParaRPr>
              </a:p>
            </p:txBody>
          </p:sp>
          <p:pic>
            <p:nvPicPr>
              <p:cNvPr id="2" name="Picture 8" descr="P:\class\elec5220\Chapter Slides\Powerpoint Icons\server.gif"/>
              <p:cNvPicPr>
                <a:picLocks noChangeAspect="1" noChangeArrowheads="1"/>
              </p:cNvPicPr>
              <p:nvPr/>
            </p:nvPicPr>
            <p:blipFill>
              <a:blip r:embed="rId3"/>
              <a:srcRect/>
              <a:stretch>
                <a:fillRect/>
              </a:stretch>
            </p:blipFill>
            <p:spPr bwMode="auto">
              <a:xfrm>
                <a:off x="6400799" y="856416"/>
                <a:ext cx="457200" cy="751157"/>
              </a:xfrm>
              <a:prstGeom prst="rect">
                <a:avLst/>
              </a:prstGeom>
              <a:noFill/>
            </p:spPr>
          </p:pic>
        </p:grpSp>
        <p:grpSp>
          <p:nvGrpSpPr>
            <p:cNvPr id="37" name="Group 36"/>
            <p:cNvGrpSpPr/>
            <p:nvPr/>
          </p:nvGrpSpPr>
          <p:grpSpPr>
            <a:xfrm>
              <a:off x="6551612" y="1848275"/>
              <a:ext cx="2211387" cy="1047324"/>
              <a:chOff x="6551612" y="1852613"/>
              <a:chExt cx="2211387" cy="1042985"/>
            </a:xfrm>
          </p:grpSpPr>
          <p:sp>
            <p:nvSpPr>
              <p:cNvPr id="202817" name="Text Box 65"/>
              <p:cNvSpPr txBox="1">
                <a:spLocks noChangeArrowheads="1"/>
              </p:cNvSpPr>
              <p:nvPr/>
            </p:nvSpPr>
            <p:spPr bwMode="auto">
              <a:xfrm>
                <a:off x="6551612" y="1852613"/>
                <a:ext cx="2211387" cy="369332"/>
              </a:xfrm>
              <a:prstGeom prst="rect">
                <a:avLst/>
              </a:prstGeom>
              <a:noFill/>
              <a:ln w="9525">
                <a:noFill/>
                <a:miter lim="800000"/>
                <a:headEnd/>
                <a:tailEnd/>
              </a:ln>
              <a:effectLst/>
            </p:spPr>
            <p:txBody>
              <a:bodyPr wrap="square">
                <a:spAutoFit/>
              </a:bodyPr>
              <a:lstStyle/>
              <a:p>
                <a:pPr algn="ctr">
                  <a:spcBef>
                    <a:spcPct val="0"/>
                  </a:spcBef>
                  <a:buClrTx/>
                  <a:buSzTx/>
                  <a:buFontTx/>
                  <a:buNone/>
                </a:pPr>
                <a:r>
                  <a:rPr lang="en-US" sz="1800" dirty="0" smtClean="0">
                    <a:latin typeface="Cambria" pitchFamily="18" charset="0"/>
                  </a:rPr>
                  <a:t>.</a:t>
                </a:r>
                <a:r>
                  <a:rPr lang="en-US" sz="1800" dirty="0" err="1" smtClean="0">
                    <a:latin typeface="Cambria" pitchFamily="18" charset="0"/>
                  </a:rPr>
                  <a:t>edu</a:t>
                </a:r>
                <a:r>
                  <a:rPr lang="en-US" sz="1800" dirty="0" smtClean="0">
                    <a:latin typeface="Cambria" pitchFamily="18" charset="0"/>
                  </a:rPr>
                  <a:t> TLD </a:t>
                </a:r>
                <a:r>
                  <a:rPr lang="en-US" sz="1800" dirty="0">
                    <a:latin typeface="Cambria" pitchFamily="18" charset="0"/>
                  </a:rPr>
                  <a:t>DNS server</a:t>
                </a:r>
                <a:endParaRPr lang="en-US" sz="1600" dirty="0">
                  <a:latin typeface="Cambria" pitchFamily="18" charset="0"/>
                </a:endParaRPr>
              </a:p>
            </p:txBody>
          </p:sp>
          <p:pic>
            <p:nvPicPr>
              <p:cNvPr id="70" name="Picture 8" descr="P:\class\elec5220\Chapter Slides\Powerpoint Icons\server.gif"/>
              <p:cNvPicPr>
                <a:picLocks noChangeAspect="1" noChangeArrowheads="1"/>
              </p:cNvPicPr>
              <p:nvPr/>
            </p:nvPicPr>
            <p:blipFill>
              <a:blip r:embed="rId3"/>
              <a:srcRect/>
              <a:stretch>
                <a:fillRect/>
              </a:stretch>
            </p:blipFill>
            <p:spPr bwMode="auto">
              <a:xfrm>
                <a:off x="7216876" y="2144441"/>
                <a:ext cx="457200" cy="751157"/>
              </a:xfrm>
              <a:prstGeom prst="rect">
                <a:avLst/>
              </a:prstGeom>
              <a:noFill/>
            </p:spPr>
          </p:pic>
        </p:grpSp>
        <p:pic>
          <p:nvPicPr>
            <p:cNvPr id="72" name="Picture 8" descr="P:\class\elec5220\Chapter Slides\Powerpoint Icons\server.gif"/>
            <p:cNvPicPr>
              <a:picLocks noChangeAspect="1" noChangeArrowheads="1"/>
            </p:cNvPicPr>
            <p:nvPr/>
          </p:nvPicPr>
          <p:blipFill>
            <a:blip r:embed="rId3"/>
            <a:srcRect/>
            <a:stretch>
              <a:fillRect/>
            </a:stretch>
          </p:blipFill>
          <p:spPr bwMode="auto">
            <a:xfrm>
              <a:off x="4536665" y="1696642"/>
              <a:ext cx="756814" cy="1243408"/>
            </a:xfrm>
            <a:prstGeom prst="rect">
              <a:avLst/>
            </a:prstGeom>
            <a:noFill/>
          </p:spPr>
        </p:pic>
        <p:cxnSp>
          <p:nvCxnSpPr>
            <p:cNvPr id="38" name="Straight Arrow Connector 37"/>
            <p:cNvCxnSpPr>
              <a:endCxn id="39" idx="1"/>
            </p:cNvCxnSpPr>
            <p:nvPr/>
          </p:nvCxnSpPr>
          <p:spPr bwMode="auto">
            <a:xfrm>
              <a:off x="5638800" y="4800600"/>
              <a:ext cx="1676400" cy="524420"/>
            </a:xfrm>
            <a:prstGeom prst="straightConnector1">
              <a:avLst/>
            </a:prstGeom>
            <a:solidFill>
              <a:schemeClr val="accent1"/>
            </a:solidFill>
            <a:ln w="38100" cap="flat" cmpd="sng" algn="ctr">
              <a:solidFill>
                <a:srgbClr val="0070C0"/>
              </a:solidFill>
              <a:prstDash val="solid"/>
              <a:round/>
              <a:headEnd type="none" w="med" len="med"/>
              <a:tailEnd type="triangle" w="med" len="med"/>
            </a:ln>
            <a:effectLst/>
          </p:spPr>
        </p:cxnSp>
        <p:pic>
          <p:nvPicPr>
            <p:cNvPr id="39" name="Picture 8" descr="P:\class\elec5220\Chapter Slides\Powerpoint Icons\server.gif"/>
            <p:cNvPicPr>
              <a:picLocks noChangeAspect="1" noChangeArrowheads="1"/>
            </p:cNvPicPr>
            <p:nvPr/>
          </p:nvPicPr>
          <p:blipFill>
            <a:blip r:embed="rId3"/>
            <a:srcRect/>
            <a:stretch>
              <a:fillRect/>
            </a:stretch>
          </p:blipFill>
          <p:spPr bwMode="auto">
            <a:xfrm>
              <a:off x="7315200" y="4945882"/>
              <a:ext cx="461532" cy="758275"/>
            </a:xfrm>
            <a:prstGeom prst="rect">
              <a:avLst/>
            </a:prstGeom>
            <a:noFill/>
          </p:spPr>
        </p:pic>
        <p:sp>
          <p:nvSpPr>
            <p:cNvPr id="35" name="TextBox 34"/>
            <p:cNvSpPr txBox="1"/>
            <p:nvPr/>
          </p:nvSpPr>
          <p:spPr>
            <a:xfrm>
              <a:off x="4130674" y="976610"/>
              <a:ext cx="1285876" cy="923330"/>
            </a:xfrm>
            <a:prstGeom prst="rect">
              <a:avLst/>
            </a:prstGeom>
            <a:noFill/>
          </p:spPr>
          <p:txBody>
            <a:bodyPr wrap="square" rtlCol="0">
              <a:spAutoFit/>
            </a:bodyPr>
            <a:lstStyle/>
            <a:p>
              <a:r>
                <a:rPr lang="en-US" dirty="0" smtClean="0">
                  <a:solidFill>
                    <a:srgbClr val="FF6600"/>
                  </a:solidFill>
                </a:rPr>
                <a:t>Recursive name server</a:t>
              </a:r>
              <a:endParaRPr lang="en-US" dirty="0">
                <a:solidFill>
                  <a:srgbClr val="FF6600"/>
                </a:solidFill>
              </a:endParaRPr>
            </a:p>
          </p:txBody>
        </p:sp>
        <p:sp>
          <p:nvSpPr>
            <p:cNvPr id="44" name="Rectangle 43"/>
            <p:cNvSpPr/>
            <p:nvPr/>
          </p:nvSpPr>
          <p:spPr>
            <a:xfrm>
              <a:off x="3876676" y="2892804"/>
              <a:ext cx="1523999" cy="492443"/>
            </a:xfrm>
            <a:prstGeom prst="rect">
              <a:avLst/>
            </a:prstGeom>
          </p:spPr>
          <p:txBody>
            <a:bodyPr wrap="square">
              <a:spAutoFit/>
            </a:bodyPr>
            <a:lstStyle/>
            <a:p>
              <a:pPr algn="ctr">
                <a:spcBef>
                  <a:spcPct val="0"/>
                </a:spcBef>
                <a:buClrTx/>
                <a:buSzTx/>
                <a:buFontTx/>
                <a:buNone/>
              </a:pPr>
              <a:r>
                <a:rPr lang="en-US" sz="1400" dirty="0" smtClean="0">
                  <a:latin typeface="Cambria" pitchFamily="18" charset="0"/>
                </a:rPr>
                <a:t>local DNS server</a:t>
              </a:r>
            </a:p>
            <a:p>
              <a:pPr algn="ctr">
                <a:spcBef>
                  <a:spcPct val="0"/>
                </a:spcBef>
                <a:buClrTx/>
                <a:buSzTx/>
                <a:buFontTx/>
                <a:buNone/>
              </a:pPr>
              <a:r>
                <a:rPr lang="en-US" sz="1200" b="1" dirty="0" err="1" smtClean="0">
                  <a:latin typeface="Cambria" pitchFamily="18" charset="0"/>
                </a:rPr>
                <a:t>dns.auburn.edu</a:t>
              </a:r>
              <a:endParaRPr lang="en-US" sz="1400" dirty="0"/>
            </a:p>
          </p:txBody>
        </p:sp>
        <p:pic>
          <p:nvPicPr>
            <p:cNvPr id="47" name="Picture 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702100" y="3920734"/>
              <a:ext cx="1224489" cy="1224489"/>
            </a:xfrm>
            <a:prstGeom prst="rect">
              <a:avLst/>
            </a:prstGeom>
          </p:spPr>
        </p:pic>
      </p:grpSp>
      <p:pic>
        <p:nvPicPr>
          <p:cNvPr id="48" name="Picture 8" descr="P:\class\elec5220\Chapter Slides\Powerpoint Icons\server.gif"/>
          <p:cNvPicPr>
            <a:picLocks noChangeAspect="1" noChangeArrowheads="1"/>
          </p:cNvPicPr>
          <p:nvPr/>
        </p:nvPicPr>
        <p:blipFill>
          <a:blip r:embed="rId3"/>
          <a:srcRect/>
          <a:stretch>
            <a:fillRect/>
          </a:stretch>
        </p:blipFill>
        <p:spPr bwMode="auto">
          <a:xfrm>
            <a:off x="7153919" y="3678772"/>
            <a:ext cx="457200" cy="754282"/>
          </a:xfrm>
          <a:prstGeom prst="rect">
            <a:avLst/>
          </a:prstGeom>
          <a:noFill/>
        </p:spPr>
      </p:pic>
      <p:sp>
        <p:nvSpPr>
          <p:cNvPr id="202818" name="Rectangle 66"/>
          <p:cNvSpPr>
            <a:spLocks noGrp="1" noChangeArrowheads="1"/>
          </p:cNvSpPr>
          <p:nvPr>
            <p:ph type="title"/>
          </p:nvPr>
        </p:nvSpPr>
        <p:spPr>
          <a:xfrm>
            <a:off x="457200" y="228600"/>
            <a:ext cx="3673474" cy="1270000"/>
          </a:xfrm>
        </p:spPr>
        <p:txBody>
          <a:bodyPr/>
          <a:lstStyle/>
          <a:p>
            <a:r>
              <a:rPr lang="en-US" smtClean="0"/>
              <a:t>DNS queries</a:t>
            </a:r>
            <a:endParaRPr lang="en-US" dirty="0"/>
          </a:p>
        </p:txBody>
      </p:sp>
      <p:sp>
        <p:nvSpPr>
          <p:cNvPr id="202819" name="Rectangle 67"/>
          <p:cNvSpPr>
            <a:spLocks noGrp="1" noChangeArrowheads="1"/>
          </p:cNvSpPr>
          <p:nvPr>
            <p:ph idx="1"/>
          </p:nvPr>
        </p:nvSpPr>
        <p:spPr>
          <a:xfrm>
            <a:off x="76200" y="1498601"/>
            <a:ext cx="4191000" cy="4978400"/>
          </a:xfrm>
        </p:spPr>
        <p:txBody>
          <a:bodyPr/>
          <a:lstStyle/>
          <a:p>
            <a:r>
              <a:rPr lang="en-US" sz="1600" dirty="0" smtClean="0"/>
              <a:t>A host at auburn.edu wants IP address for mit.edu</a:t>
            </a:r>
          </a:p>
          <a:p>
            <a:pPr lvl="1"/>
            <a:r>
              <a:rPr lang="en-US" sz="1400" dirty="0" smtClean="0"/>
              <a:t>If the RR is not in the cache of the local DNS server, then the local DNS server will carry out the recursive query for the local client</a:t>
            </a:r>
          </a:p>
          <a:p>
            <a:r>
              <a:rPr lang="en-US" sz="1600" dirty="0" smtClean="0"/>
              <a:t>Recursive query</a:t>
            </a:r>
          </a:p>
          <a:p>
            <a:pPr lvl="1"/>
            <a:r>
              <a:rPr lang="en-US" sz="1400" dirty="0" smtClean="0"/>
              <a:t>Arrow 1</a:t>
            </a:r>
          </a:p>
          <a:p>
            <a:pPr lvl="1"/>
            <a:r>
              <a:rPr lang="en-US" sz="1400" dirty="0" smtClean="0"/>
              <a:t>DNS.auburn.edu performs recursive query for the host</a:t>
            </a:r>
          </a:p>
          <a:p>
            <a:pPr lvl="2"/>
            <a:r>
              <a:rPr lang="en-US" sz="1200" dirty="0" smtClean="0"/>
              <a:t>dns.auburn.edu plays the role of a recursive/caching name server</a:t>
            </a:r>
          </a:p>
          <a:p>
            <a:pPr lvl="2"/>
            <a:r>
              <a:rPr lang="en-US" sz="1050" dirty="0" smtClean="0"/>
              <a:t>Only serving recursive query for hosts in the same domain in order to reduce the load</a:t>
            </a:r>
          </a:p>
          <a:p>
            <a:r>
              <a:rPr lang="en-US" sz="1600" dirty="0" smtClean="0"/>
              <a:t>Iterated (non-recursive) query</a:t>
            </a:r>
          </a:p>
          <a:p>
            <a:pPr lvl="1"/>
            <a:r>
              <a:rPr lang="en-US" sz="1400" dirty="0" smtClean="0"/>
              <a:t>Arrows 2, 3, and 4</a:t>
            </a:r>
          </a:p>
          <a:p>
            <a:pPr lvl="1"/>
            <a:r>
              <a:rPr lang="en-US" sz="1400" dirty="0" smtClean="0"/>
              <a:t>E.g., root DNS replies to dns.auburn.edu to contact .</a:t>
            </a:r>
            <a:r>
              <a:rPr lang="en-US" sz="1400" dirty="0" err="1" smtClean="0"/>
              <a:t>edu</a:t>
            </a:r>
            <a:r>
              <a:rPr lang="en-US" sz="1400" dirty="0" smtClean="0"/>
              <a:t> TLD DNS</a:t>
            </a:r>
          </a:p>
          <a:p>
            <a:pPr lvl="2"/>
            <a:r>
              <a:rPr lang="en-US" sz="1200" dirty="0"/>
              <a:t>R</a:t>
            </a:r>
            <a:r>
              <a:rPr lang="en-US" sz="1200" dirty="0" smtClean="0"/>
              <a:t>oot DNS says, “I do not know the IP address, but ask .</a:t>
            </a:r>
            <a:r>
              <a:rPr lang="en-US" sz="1200" dirty="0" err="1" smtClean="0"/>
              <a:t>edu</a:t>
            </a:r>
            <a:r>
              <a:rPr lang="en-US" sz="1200" dirty="0" smtClean="0"/>
              <a:t> TLD DNS server who will help you out!”</a:t>
            </a:r>
          </a:p>
          <a:p>
            <a:pPr lvl="1"/>
            <a:r>
              <a:rPr lang="en-US" sz="1400" dirty="0" smtClean="0"/>
              <a:t>ns.mit.edu plays the role of authoritative name server</a:t>
            </a:r>
          </a:p>
          <a:p>
            <a:endParaRPr lang="en-US" sz="1600" dirty="0" smtClean="0"/>
          </a:p>
          <a:p>
            <a:endParaRPr lang="en-US" sz="1600" dirty="0"/>
          </a:p>
        </p:txBody>
      </p:sp>
      <p:sp>
        <p:nvSpPr>
          <p:cNvPr id="40" name="Date Placeholder 39"/>
          <p:cNvSpPr>
            <a:spLocks noGrp="1"/>
          </p:cNvSpPr>
          <p:nvPr>
            <p:ph type="dt" sz="half" idx="10"/>
          </p:nvPr>
        </p:nvSpPr>
        <p:spPr/>
        <p:txBody>
          <a:bodyPr/>
          <a:lstStyle/>
          <a:p>
            <a:fld id="{68E69733-4C41-9F47-9CA8-D7A0839AC15C}" type="datetime1">
              <a:rPr lang="en-US" smtClean="0"/>
              <a:pPr/>
              <a:t>12/21/2012</a:t>
            </a:fld>
            <a:endParaRPr lang="en-US"/>
          </a:p>
        </p:txBody>
      </p:sp>
      <p:sp>
        <p:nvSpPr>
          <p:cNvPr id="42" name="Footer Placeholder 41"/>
          <p:cNvSpPr>
            <a:spLocks noGrp="1"/>
          </p:cNvSpPr>
          <p:nvPr>
            <p:ph type="ftr" sz="quarter" idx="11"/>
          </p:nvPr>
        </p:nvSpPr>
        <p:spPr/>
        <p:txBody>
          <a:bodyPr/>
          <a:lstStyle/>
          <a:p>
            <a:r>
              <a:rPr lang="en-US" smtClean="0"/>
              <a:t>Chapter 2 DNS and AD</a:t>
            </a:r>
            <a:endParaRPr lang="en-US"/>
          </a:p>
        </p:txBody>
      </p:sp>
      <p:sp>
        <p:nvSpPr>
          <p:cNvPr id="41" name="Slide Number Placeholder 40"/>
          <p:cNvSpPr>
            <a:spLocks noGrp="1"/>
          </p:cNvSpPr>
          <p:nvPr>
            <p:ph type="sldNum" sz="quarter" idx="12"/>
          </p:nvPr>
        </p:nvSpPr>
        <p:spPr/>
        <p:txBody>
          <a:bodyPr/>
          <a:lstStyle/>
          <a:p>
            <a:fld id="{32211341-5A88-5040-9389-86DE7F0B46B4}" type="slidenum">
              <a:rPr lang="en-US" smtClean="0"/>
              <a:pPr/>
              <a:t>13</a:t>
            </a:fld>
            <a:endParaRPr lang="en-US"/>
          </a:p>
        </p:txBody>
      </p:sp>
      <p:sp>
        <p:nvSpPr>
          <p:cNvPr id="3" name="Rectangle 2"/>
          <p:cNvSpPr/>
          <p:nvPr/>
        </p:nvSpPr>
        <p:spPr>
          <a:xfrm>
            <a:off x="6952804" y="3318666"/>
            <a:ext cx="1215589" cy="369332"/>
          </a:xfrm>
          <a:prstGeom prst="rect">
            <a:avLst/>
          </a:prstGeom>
        </p:spPr>
        <p:txBody>
          <a:bodyPr wrap="none">
            <a:spAutoFit/>
          </a:bodyPr>
          <a:lstStyle/>
          <a:p>
            <a:r>
              <a:rPr lang="en-US" dirty="0"/>
              <a:t>ns.mit.edu</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Authoritative DNS servers (1) </a:t>
            </a:r>
            <a:endParaRPr lang="en-US" dirty="0"/>
          </a:p>
        </p:txBody>
      </p:sp>
      <p:sp>
        <p:nvSpPr>
          <p:cNvPr id="6" name="Content Placeholder 5"/>
          <p:cNvSpPr>
            <a:spLocks noGrp="1"/>
          </p:cNvSpPr>
          <p:nvPr>
            <p:ph idx="1"/>
          </p:nvPr>
        </p:nvSpPr>
        <p:spPr/>
        <p:txBody>
          <a:bodyPr/>
          <a:lstStyle/>
          <a:p>
            <a:r>
              <a:rPr lang="en-US" dirty="0" smtClean="0"/>
              <a:t>Authoritative name servers: </a:t>
            </a:r>
          </a:p>
          <a:p>
            <a:pPr lvl="1"/>
            <a:r>
              <a:rPr lang="en-US" dirty="0" smtClean="0"/>
              <a:t>An authoritative answer to a DNS query</a:t>
            </a:r>
          </a:p>
          <a:p>
            <a:pPr lvl="2"/>
            <a:r>
              <a:rPr lang="en-US" dirty="0" smtClean="0"/>
              <a:t>Cache name server provides a cached answer that was given by another name server</a:t>
            </a:r>
          </a:p>
          <a:p>
            <a:pPr lvl="1"/>
            <a:r>
              <a:rPr lang="en-US" dirty="0" smtClean="0"/>
              <a:t>Primary DNS server, also known as master server, contains the original set of data</a:t>
            </a:r>
          </a:p>
          <a:p>
            <a:pPr lvl="1"/>
            <a:r>
              <a:rPr lang="en-US" dirty="0" smtClean="0"/>
              <a:t>Secondary or slave name server contains data copies usually obtained from synchronization with the master server</a:t>
            </a:r>
          </a:p>
          <a:p>
            <a:pPr lvl="1"/>
            <a:r>
              <a:rPr lang="en-US" dirty="0" smtClean="0"/>
              <a:t>It is recommended that </a:t>
            </a:r>
            <a:r>
              <a:rPr lang="en-US" dirty="0" smtClean="0">
                <a:solidFill>
                  <a:srgbClr val="FF0000"/>
                </a:solidFill>
              </a:rPr>
              <a:t>three</a:t>
            </a:r>
            <a:r>
              <a:rPr lang="en-US" dirty="0" smtClean="0"/>
              <a:t> servers be provided for most organizations (in RFC 2182)</a:t>
            </a:r>
          </a:p>
          <a:p>
            <a:r>
              <a:rPr lang="en-US" dirty="0" smtClean="0"/>
              <a:t>The IP addresses of authoritative DNS servers are maintained by ICANN and kept in TLD DNS servers</a:t>
            </a:r>
          </a:p>
          <a:p>
            <a:r>
              <a:rPr lang="en-US" dirty="0" smtClean="0"/>
              <a:t>All Authoritative name server are initially treated equally</a:t>
            </a:r>
          </a:p>
          <a:p>
            <a:r>
              <a:rPr lang="en-US" dirty="0" smtClean="0"/>
              <a:t>Resolvers often measure the performance of the various servers, choose the server with the  best performance for most queries</a:t>
            </a:r>
            <a:endParaRPr lang="en-US" dirty="0"/>
          </a:p>
        </p:txBody>
      </p:sp>
      <p:sp>
        <p:nvSpPr>
          <p:cNvPr id="9" name="Date Placeholder 8"/>
          <p:cNvSpPr>
            <a:spLocks noGrp="1"/>
          </p:cNvSpPr>
          <p:nvPr>
            <p:ph type="dt" sz="half" idx="10"/>
          </p:nvPr>
        </p:nvSpPr>
        <p:spPr/>
        <p:txBody>
          <a:bodyPr/>
          <a:lstStyle/>
          <a:p>
            <a:fld id="{508B2467-9F17-E848-9012-98DCB33510D0}" type="datetime1">
              <a:rPr lang="en-US" smtClean="0"/>
              <a:pPr/>
              <a:t>12/21/2012</a:t>
            </a:fld>
            <a:endParaRPr lang="en-US" dirty="0"/>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US" smtClean="0"/>
              <a:t>Authoritative DNS servers (2)</a:t>
            </a:r>
            <a:endParaRPr lang="en-US" dirty="0"/>
          </a:p>
        </p:txBody>
      </p:sp>
      <p:sp>
        <p:nvSpPr>
          <p:cNvPr id="221187" name="Rectangle 3"/>
          <p:cNvSpPr>
            <a:spLocks noGrp="1" noChangeArrowheads="1"/>
          </p:cNvSpPr>
          <p:nvPr>
            <p:ph idx="1"/>
          </p:nvPr>
        </p:nvSpPr>
        <p:spPr/>
        <p:txBody>
          <a:bodyPr/>
          <a:lstStyle/>
          <a:p>
            <a:r>
              <a:rPr lang="en-US" smtClean="0"/>
              <a:t>Each ISP, company, university, organization has at least one default name server</a:t>
            </a:r>
          </a:p>
          <a:p>
            <a:r>
              <a:rPr lang="en-US" smtClean="0"/>
              <a:t>When host makes a DNS query, </a:t>
            </a:r>
          </a:p>
          <a:p>
            <a:pPr lvl="1"/>
            <a:r>
              <a:rPr lang="en-US" smtClean="0"/>
              <a:t>Query is sent to its local authoritative DNS server or a recursive server</a:t>
            </a:r>
          </a:p>
          <a:p>
            <a:pPr lvl="1"/>
            <a:r>
              <a:rPr lang="en-US" smtClean="0"/>
              <a:t>DNS server acts as proxy, forwards query into the DNS hierarchy: recursive query</a:t>
            </a:r>
          </a:p>
          <a:p>
            <a:r>
              <a:rPr lang="en-US" smtClean="0"/>
              <a:t>The DNS information for one domain name is stored as resource record(s) (RR’s)</a:t>
            </a:r>
          </a:p>
          <a:p>
            <a:r>
              <a:rPr lang="en-US" smtClean="0"/>
              <a:t>A DNS zone is a portion of the global Domain Name System (DNS) namespace for which administrative responsibility has been delegated</a:t>
            </a:r>
            <a:endParaRPr lang="en-US" dirty="0"/>
          </a:p>
        </p:txBody>
      </p:sp>
      <p:sp>
        <p:nvSpPr>
          <p:cNvPr id="7" name="Date Placeholder 6"/>
          <p:cNvSpPr>
            <a:spLocks noGrp="1"/>
          </p:cNvSpPr>
          <p:nvPr>
            <p:ph type="dt" sz="half" idx="10"/>
          </p:nvPr>
        </p:nvSpPr>
        <p:spPr/>
        <p:txBody>
          <a:bodyPr/>
          <a:lstStyle/>
          <a:p>
            <a:fld id="{BD34E2CA-28C0-0F4D-BBFB-F999D3AE20B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16</a:t>
            </a:fld>
            <a:endParaRPr lang="en-US"/>
          </a:p>
        </p:txBody>
      </p:sp>
      <p:sp>
        <p:nvSpPr>
          <p:cNvPr id="5" name="Frame 4"/>
          <p:cNvSpPr/>
          <p:nvPr/>
        </p:nvSpPr>
        <p:spPr bwMode="auto">
          <a:xfrm>
            <a:off x="3886200" y="1408545"/>
            <a:ext cx="4800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33786789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DNS Resolver</a:t>
            </a:r>
            <a:endParaRPr lang="en-US" dirty="0"/>
          </a:p>
        </p:txBody>
      </p:sp>
      <p:sp>
        <p:nvSpPr>
          <p:cNvPr id="3" name="Content Placeholder 2"/>
          <p:cNvSpPr>
            <a:spLocks noGrp="1"/>
          </p:cNvSpPr>
          <p:nvPr>
            <p:ph idx="1"/>
          </p:nvPr>
        </p:nvSpPr>
        <p:spPr/>
        <p:txBody>
          <a:bodyPr/>
          <a:lstStyle/>
          <a:p>
            <a:r>
              <a:rPr lang="en-US" smtClean="0"/>
              <a:t>Inside a host, a process called DNS resolver obtains the mapping from name to IP address</a:t>
            </a:r>
          </a:p>
          <a:p>
            <a:pPr lvl="1"/>
            <a:r>
              <a:rPr lang="en-US" smtClean="0"/>
              <a:t>RESOLVERS are programs that obtain information from name servers in response to client requests</a:t>
            </a:r>
          </a:p>
          <a:p>
            <a:pPr lvl="1"/>
            <a:r>
              <a:rPr lang="en-US" smtClean="0"/>
              <a:t>A cache preserves a mapping for certain amount of time</a:t>
            </a:r>
          </a:p>
          <a:p>
            <a:pPr lvl="1"/>
            <a:r>
              <a:rPr lang="en-US" smtClean="0"/>
              <a:t>A DNS resolver can be running inside a computer that is </a:t>
            </a:r>
          </a:p>
          <a:p>
            <a:pPr lvl="2"/>
            <a:r>
              <a:rPr lang="en-US" smtClean="0"/>
              <a:t>A client computer</a:t>
            </a:r>
          </a:p>
          <a:p>
            <a:pPr lvl="2"/>
            <a:r>
              <a:rPr lang="en-US" smtClean="0"/>
              <a:t>A web server, mail server, etc.</a:t>
            </a:r>
          </a:p>
          <a:p>
            <a:pPr lvl="2"/>
            <a:r>
              <a:rPr lang="en-US" smtClean="0"/>
              <a:t>A DNS server</a:t>
            </a:r>
          </a:p>
          <a:p>
            <a:r>
              <a:rPr lang="en-US" smtClean="0"/>
              <a:t>Resolvers must have access to at least one name server </a:t>
            </a:r>
          </a:p>
          <a:p>
            <a:pPr lvl="1"/>
            <a:r>
              <a:rPr lang="en-US" smtClean="0"/>
              <a:t>Use that name server's information to answer a query directly </a:t>
            </a:r>
          </a:p>
          <a:p>
            <a:pPr lvl="1"/>
            <a:r>
              <a:rPr lang="en-US" smtClean="0"/>
              <a:t>Perform the query using referrals to other name servers</a:t>
            </a:r>
            <a:endParaRPr lang="en-US" dirty="0"/>
          </a:p>
        </p:txBody>
      </p:sp>
      <p:sp>
        <p:nvSpPr>
          <p:cNvPr id="7" name="Date Placeholder 6"/>
          <p:cNvSpPr>
            <a:spLocks noGrp="1"/>
          </p:cNvSpPr>
          <p:nvPr>
            <p:ph type="dt" sz="half" idx="10"/>
          </p:nvPr>
        </p:nvSpPr>
        <p:spPr/>
        <p:txBody>
          <a:bodyPr/>
          <a:lstStyle/>
          <a:p>
            <a:fld id="{A070860E-D1A6-634E-9487-7B47DFEE910E}"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Caching Name Server/Recursive Name Server</a:t>
            </a:r>
            <a:endParaRPr lang="en-US" dirty="0"/>
          </a:p>
        </p:txBody>
      </p:sp>
      <p:sp>
        <p:nvSpPr>
          <p:cNvPr id="3" name="Content Placeholder 2"/>
          <p:cNvSpPr>
            <a:spLocks noGrp="1"/>
          </p:cNvSpPr>
          <p:nvPr>
            <p:ph idx="1"/>
          </p:nvPr>
        </p:nvSpPr>
        <p:spPr/>
        <p:txBody>
          <a:bodyPr/>
          <a:lstStyle/>
          <a:p>
            <a:r>
              <a:rPr lang="en-US" dirty="0" smtClean="0"/>
              <a:t>The terms recursive server and caching server are often used synonymously as in BIND (Berkeley Internet Name Domain)</a:t>
            </a:r>
          </a:p>
          <a:p>
            <a:r>
              <a:rPr lang="en-US" dirty="0" smtClean="0"/>
              <a:t>Typical implementation: </a:t>
            </a:r>
          </a:p>
          <a:p>
            <a:pPr lvl="1"/>
            <a:r>
              <a:rPr lang="en-US" dirty="0" smtClean="0"/>
              <a:t>Move the resolver function out of the local machine and into a name server which supports recursive queries</a:t>
            </a:r>
          </a:p>
          <a:p>
            <a:pPr lvl="2"/>
            <a:r>
              <a:rPr lang="en-US" dirty="0"/>
              <a:t>P</a:t>
            </a:r>
            <a:r>
              <a:rPr lang="en-US" dirty="0" smtClean="0"/>
              <a:t>roduces an easy method of providing domain service in a PC which lacks the resources to perform the resolver function</a:t>
            </a:r>
          </a:p>
          <a:p>
            <a:pPr lvl="2"/>
            <a:r>
              <a:rPr lang="en-US" dirty="0"/>
              <a:t>C</a:t>
            </a:r>
            <a:r>
              <a:rPr lang="en-US" dirty="0" smtClean="0"/>
              <a:t>entralizes the cache for a whole local network </a:t>
            </a:r>
          </a:p>
          <a:p>
            <a:pPr lvl="1"/>
            <a:r>
              <a:rPr lang="en-US" dirty="0" smtClean="0"/>
              <a:t>Each PC must have a list of name server addresses that will perform the recursive requests</a:t>
            </a:r>
          </a:p>
          <a:p>
            <a:pPr lvl="1"/>
            <a:r>
              <a:rPr lang="en-US" dirty="0" smtClean="0"/>
              <a:t>A router that connects a home network to DSL/cable modem provides caching/recursive name service</a:t>
            </a:r>
          </a:p>
          <a:p>
            <a:pPr lvl="2"/>
            <a:r>
              <a:rPr lang="en-US" dirty="0" smtClean="0"/>
              <a:t>E.g. 192.168.1.1 is the LAN interface that provides caching DNS</a:t>
            </a:r>
          </a:p>
          <a:p>
            <a:pPr lvl="2"/>
            <a:r>
              <a:rPr lang="en-US" dirty="0" smtClean="0"/>
              <a:t>E.g. 192.168.x.1</a:t>
            </a:r>
          </a:p>
          <a:p>
            <a:pPr lvl="2"/>
            <a:r>
              <a:rPr lang="en-US" dirty="0" smtClean="0"/>
              <a:t>Some vendors refer to it as DNS relay</a:t>
            </a:r>
            <a:endParaRPr lang="en-US" dirty="0"/>
          </a:p>
        </p:txBody>
      </p:sp>
      <p:sp>
        <p:nvSpPr>
          <p:cNvPr id="7" name="Date Placeholder 6"/>
          <p:cNvSpPr>
            <a:spLocks noGrp="1"/>
          </p:cNvSpPr>
          <p:nvPr>
            <p:ph type="dt" sz="half" idx="10"/>
          </p:nvPr>
        </p:nvSpPr>
        <p:spPr/>
        <p:txBody>
          <a:bodyPr/>
          <a:lstStyle/>
          <a:p>
            <a:fld id="{C80ABF25-1D43-AC47-B8B2-1EA758545F6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Forwarder and Firewall</a:t>
            </a:r>
            <a:endParaRPr lang="en-US" dirty="0"/>
          </a:p>
        </p:txBody>
      </p:sp>
      <p:sp>
        <p:nvSpPr>
          <p:cNvPr id="3" name="Content Placeholder 2"/>
          <p:cNvSpPr>
            <a:spLocks noGrp="1"/>
          </p:cNvSpPr>
          <p:nvPr>
            <p:ph idx="1"/>
          </p:nvPr>
        </p:nvSpPr>
        <p:spPr/>
        <p:txBody>
          <a:bodyPr/>
          <a:lstStyle/>
          <a:p>
            <a:r>
              <a:rPr lang="en-US" smtClean="0"/>
              <a:t>A caching name server does not necessarily perform the complete recursive lookup itself </a:t>
            </a:r>
          </a:p>
          <a:p>
            <a:pPr lvl="1"/>
            <a:r>
              <a:rPr lang="en-US" smtClean="0"/>
              <a:t>Instead, it can forward some or all of the queries that it cannot find from its cache to another caching name server, commonly referred to as a forwarder</a:t>
            </a:r>
          </a:p>
          <a:p>
            <a:pPr lvl="1"/>
            <a:r>
              <a:rPr lang="en-US" smtClean="0"/>
              <a:t>Caching servers unable to pass packets through the firewall would forward to the server that can traverse the firewall, and that server would query the Internet DNS servers on the internal server's behalf</a:t>
            </a:r>
          </a:p>
          <a:p>
            <a:pPr lvl="1"/>
            <a:r>
              <a:rPr lang="en-US" smtClean="0"/>
              <a:t>Ref: BIND9 manual, http://www.bind9.net/manual/bind/9.3.2/Bv9ARM.ch01.html#id2546254</a:t>
            </a:r>
            <a:endParaRPr lang="en-US" dirty="0"/>
          </a:p>
        </p:txBody>
      </p:sp>
      <p:sp>
        <p:nvSpPr>
          <p:cNvPr id="7" name="Date Placeholder 6"/>
          <p:cNvSpPr>
            <a:spLocks noGrp="1"/>
          </p:cNvSpPr>
          <p:nvPr>
            <p:ph type="dt" sz="half" idx="10"/>
          </p:nvPr>
        </p:nvSpPr>
        <p:spPr/>
        <p:txBody>
          <a:bodyPr/>
          <a:lstStyle/>
          <a:p>
            <a:fld id="{F7184F3D-0880-5E48-9997-B22B95181980}"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a:t>
            </a:fld>
            <a:endParaRPr lang="en-US"/>
          </a:p>
        </p:txBody>
      </p:sp>
      <p:sp>
        <p:nvSpPr>
          <p:cNvPr id="5" name="Frame 4"/>
          <p:cNvSpPr/>
          <p:nvPr/>
        </p:nvSpPr>
        <p:spPr bwMode="auto">
          <a:xfrm>
            <a:off x="3886200" y="685800"/>
            <a:ext cx="3276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914400" y="2187536"/>
            <a:ext cx="7391400" cy="3527464"/>
            <a:chOff x="3356781" y="5549654"/>
            <a:chExt cx="2032729" cy="1143000"/>
          </a:xfrm>
        </p:grpSpPr>
        <p:pic>
          <p:nvPicPr>
            <p:cNvPr id="42" name="Content Placeholder 28" descr="Blue_cloud.png"/>
            <p:cNvPicPr>
              <a:picLocks noChangeAspect="1"/>
            </p:cNvPicPr>
            <p:nvPr/>
          </p:nvPicPr>
          <p:blipFill>
            <a:blip r:embed="rId2"/>
            <a:srcRect l="-7004" r="-7004"/>
            <a:stretch>
              <a:fillRect/>
            </a:stretch>
          </p:blipFill>
          <p:spPr bwMode="auto">
            <a:xfrm>
              <a:off x="3356781" y="5549654"/>
              <a:ext cx="2032729" cy="1143000"/>
            </a:xfrm>
            <a:prstGeom prst="rect">
              <a:avLst/>
            </a:prstGeom>
            <a:noFill/>
            <a:ln w="9525">
              <a:noFill/>
              <a:miter lim="800000"/>
              <a:headEnd/>
              <a:tailEnd/>
            </a:ln>
            <a:effectLst/>
          </p:spPr>
        </p:pic>
        <p:sp>
          <p:nvSpPr>
            <p:cNvPr id="43" name="TextBox 42"/>
            <p:cNvSpPr txBox="1"/>
            <p:nvPr/>
          </p:nvSpPr>
          <p:spPr>
            <a:xfrm>
              <a:off x="4554095" y="6014712"/>
              <a:ext cx="365436" cy="269267"/>
            </a:xfrm>
            <a:prstGeom prst="rect">
              <a:avLst/>
            </a:prstGeom>
            <a:noFill/>
          </p:spPr>
          <p:txBody>
            <a:bodyPr wrap="square" rtlCol="0">
              <a:spAutoFit/>
            </a:bodyPr>
            <a:lstStyle/>
            <a:p>
              <a:r>
                <a:rPr lang="en-US" sz="2400" dirty="0" smtClean="0">
                  <a:solidFill>
                    <a:srgbClr val="FF0000"/>
                  </a:solidFill>
                </a:rPr>
                <a:t>Internal </a:t>
              </a:r>
            </a:p>
            <a:p>
              <a:r>
                <a:rPr lang="en-US" sz="2400" dirty="0" smtClean="0">
                  <a:solidFill>
                    <a:srgbClr val="FF0000"/>
                  </a:solidFill>
                </a:rPr>
                <a:t>network</a:t>
              </a:r>
              <a:endParaRPr lang="en-US" sz="2400" dirty="0">
                <a:solidFill>
                  <a:srgbClr val="FF0000"/>
                </a:solidFill>
              </a:endParaRPr>
            </a:p>
          </p:txBody>
        </p:sp>
      </p:grpSp>
      <p:sp>
        <p:nvSpPr>
          <p:cNvPr id="2" name="Title 1"/>
          <p:cNvSpPr>
            <a:spLocks noGrp="1"/>
          </p:cNvSpPr>
          <p:nvPr>
            <p:ph type="title"/>
          </p:nvPr>
        </p:nvSpPr>
        <p:spPr/>
        <p:txBody>
          <a:bodyPr/>
          <a:lstStyle/>
          <a:p>
            <a:r>
              <a:rPr lang="en-US" dirty="0" smtClean="0"/>
              <a:t>DNS Hierarchy in a zone</a:t>
            </a:r>
            <a:endParaRPr lang="en-US" dirty="0"/>
          </a:p>
        </p:txBody>
      </p:sp>
      <p:sp>
        <p:nvSpPr>
          <p:cNvPr id="44" name="Date Placeholder 43"/>
          <p:cNvSpPr>
            <a:spLocks noGrp="1"/>
          </p:cNvSpPr>
          <p:nvPr>
            <p:ph type="dt" sz="half" idx="10"/>
          </p:nvPr>
        </p:nvSpPr>
        <p:spPr/>
        <p:txBody>
          <a:bodyPr/>
          <a:lstStyle/>
          <a:p>
            <a:fld id="{A3745038-5B52-B74C-82AA-47CA1942824E}" type="datetime1">
              <a:rPr lang="en-US" smtClean="0"/>
              <a:pPr/>
              <a:t>12/21/2012</a:t>
            </a:fld>
            <a:endParaRPr lang="en-US"/>
          </a:p>
        </p:txBody>
      </p:sp>
      <p:sp>
        <p:nvSpPr>
          <p:cNvPr id="50" name="Footer Placeholder 49"/>
          <p:cNvSpPr>
            <a:spLocks noGrp="1"/>
          </p:cNvSpPr>
          <p:nvPr>
            <p:ph type="ftr" sz="quarter" idx="11"/>
          </p:nvPr>
        </p:nvSpPr>
        <p:spPr/>
        <p:txBody>
          <a:bodyPr/>
          <a:lstStyle/>
          <a:p>
            <a:r>
              <a:rPr lang="en-US" smtClean="0"/>
              <a:t>Chapter 2 DNS and AD</a:t>
            </a:r>
            <a:endParaRPr lang="en-US"/>
          </a:p>
        </p:txBody>
      </p:sp>
      <p:sp>
        <p:nvSpPr>
          <p:cNvPr id="48" name="Slide Number Placeholder 47"/>
          <p:cNvSpPr>
            <a:spLocks noGrp="1"/>
          </p:cNvSpPr>
          <p:nvPr>
            <p:ph type="sldNum" sz="quarter" idx="12"/>
          </p:nvPr>
        </p:nvSpPr>
        <p:spPr/>
        <p:txBody>
          <a:bodyPr/>
          <a:lstStyle/>
          <a:p>
            <a:fld id="{32211341-5A88-5040-9389-86DE7F0B46B4}" type="slidenum">
              <a:rPr lang="en-US" smtClean="0"/>
              <a:pPr/>
              <a:t>20</a:t>
            </a:fld>
            <a:endParaRPr lang="en-US"/>
          </a:p>
        </p:txBody>
      </p:sp>
      <p:pic>
        <p:nvPicPr>
          <p:cNvPr id="12" name="Picture 8" descr="P:\class\elec5220\Chapter Slides\Powerpoint Icons\server.gif"/>
          <p:cNvPicPr>
            <a:picLocks noChangeAspect="1" noChangeArrowheads="1"/>
          </p:cNvPicPr>
          <p:nvPr/>
        </p:nvPicPr>
        <p:blipFill>
          <a:blip r:embed="rId3"/>
          <a:srcRect/>
          <a:stretch>
            <a:fillRect/>
          </a:stretch>
        </p:blipFill>
        <p:spPr bwMode="auto">
          <a:xfrm>
            <a:off x="981281" y="4038272"/>
            <a:ext cx="749710" cy="1231736"/>
          </a:xfrm>
          <a:prstGeom prst="rect">
            <a:avLst/>
          </a:prstGeom>
          <a:noFill/>
        </p:spPr>
      </p:pic>
      <p:sp>
        <p:nvSpPr>
          <p:cNvPr id="14" name="TextBox 13"/>
          <p:cNvSpPr txBox="1"/>
          <p:nvPr/>
        </p:nvSpPr>
        <p:spPr>
          <a:xfrm>
            <a:off x="1617559" y="3853606"/>
            <a:ext cx="404045" cy="369332"/>
          </a:xfrm>
          <a:prstGeom prst="rect">
            <a:avLst/>
          </a:prstGeom>
          <a:noFill/>
        </p:spPr>
        <p:txBody>
          <a:bodyPr wrap="square" rtlCol="0">
            <a:spAutoFit/>
          </a:bodyPr>
          <a:lstStyle/>
          <a:p>
            <a:r>
              <a:rPr lang="en-US" dirty="0" smtClean="0"/>
              <a:t>R</a:t>
            </a:r>
            <a:endParaRPr lang="en-US" dirty="0"/>
          </a:p>
        </p:txBody>
      </p:sp>
      <p:sp>
        <p:nvSpPr>
          <p:cNvPr id="16" name="TextBox 15"/>
          <p:cNvSpPr txBox="1"/>
          <p:nvPr/>
        </p:nvSpPr>
        <p:spPr>
          <a:xfrm>
            <a:off x="4504402" y="3885872"/>
            <a:ext cx="404045" cy="369332"/>
          </a:xfrm>
          <a:prstGeom prst="rect">
            <a:avLst/>
          </a:prstGeom>
          <a:noFill/>
        </p:spPr>
        <p:txBody>
          <a:bodyPr wrap="square" rtlCol="0">
            <a:spAutoFit/>
          </a:bodyPr>
          <a:lstStyle/>
          <a:p>
            <a:r>
              <a:rPr lang="en-US" dirty="0" smtClean="0"/>
              <a:t>R</a:t>
            </a:r>
            <a:endParaRPr lang="en-US" dirty="0"/>
          </a:p>
        </p:txBody>
      </p:sp>
      <p:sp>
        <p:nvSpPr>
          <p:cNvPr id="17" name="TextBox 16"/>
          <p:cNvSpPr txBox="1"/>
          <p:nvPr/>
        </p:nvSpPr>
        <p:spPr>
          <a:xfrm>
            <a:off x="6616536" y="3853606"/>
            <a:ext cx="350386" cy="369332"/>
          </a:xfrm>
          <a:prstGeom prst="rect">
            <a:avLst/>
          </a:prstGeom>
          <a:noFill/>
        </p:spPr>
        <p:txBody>
          <a:bodyPr wrap="square" rtlCol="0">
            <a:spAutoFit/>
          </a:bodyPr>
          <a:lstStyle/>
          <a:p>
            <a:r>
              <a:rPr lang="en-US" dirty="0" smtClean="0"/>
              <a:t>R</a:t>
            </a:r>
            <a:endParaRPr lang="en-US" dirty="0"/>
          </a:p>
        </p:txBody>
      </p:sp>
      <p:grpSp>
        <p:nvGrpSpPr>
          <p:cNvPr id="31" name="Group 30"/>
          <p:cNvGrpSpPr/>
          <p:nvPr/>
        </p:nvGrpSpPr>
        <p:grpSpPr>
          <a:xfrm>
            <a:off x="2438399" y="1550792"/>
            <a:ext cx="5166237" cy="1601068"/>
            <a:chOff x="2145890" y="1954850"/>
            <a:chExt cx="5461820" cy="1601068"/>
          </a:xfrm>
        </p:grpSpPr>
        <p:sp>
          <p:nvSpPr>
            <p:cNvPr id="13" name="TextBox 12"/>
            <p:cNvSpPr txBox="1"/>
            <p:nvPr/>
          </p:nvSpPr>
          <p:spPr>
            <a:xfrm>
              <a:off x="4436960" y="1981200"/>
              <a:ext cx="550300" cy="369332"/>
            </a:xfrm>
            <a:prstGeom prst="rect">
              <a:avLst/>
            </a:prstGeom>
            <a:noFill/>
          </p:spPr>
          <p:txBody>
            <a:bodyPr wrap="square" rtlCol="0">
              <a:spAutoFit/>
            </a:bodyPr>
            <a:lstStyle/>
            <a:p>
              <a:r>
                <a:rPr lang="en-US" dirty="0" smtClean="0"/>
                <a:t>PA</a:t>
              </a:r>
              <a:endParaRPr lang="en-US" dirty="0"/>
            </a:p>
          </p:txBody>
        </p:sp>
        <p:sp>
          <p:nvSpPr>
            <p:cNvPr id="15" name="TextBox 14"/>
            <p:cNvSpPr txBox="1"/>
            <p:nvPr/>
          </p:nvSpPr>
          <p:spPr>
            <a:xfrm>
              <a:off x="7057410" y="1981994"/>
              <a:ext cx="550300" cy="369332"/>
            </a:xfrm>
            <a:prstGeom prst="rect">
              <a:avLst/>
            </a:prstGeom>
            <a:noFill/>
          </p:spPr>
          <p:txBody>
            <a:bodyPr wrap="square" rtlCol="0">
              <a:spAutoFit/>
            </a:bodyPr>
            <a:lstStyle/>
            <a:p>
              <a:r>
                <a:rPr lang="en-US" dirty="0" smtClean="0"/>
                <a:t>SA</a:t>
              </a:r>
              <a:endParaRPr lang="en-US" dirty="0"/>
            </a:p>
          </p:txBody>
        </p:sp>
        <p:sp>
          <p:nvSpPr>
            <p:cNvPr id="18" name="TextBox 17"/>
            <p:cNvSpPr txBox="1"/>
            <p:nvPr/>
          </p:nvSpPr>
          <p:spPr>
            <a:xfrm>
              <a:off x="2536511" y="1982584"/>
              <a:ext cx="550300" cy="369332"/>
            </a:xfrm>
            <a:prstGeom prst="rect">
              <a:avLst/>
            </a:prstGeom>
            <a:noFill/>
          </p:spPr>
          <p:txBody>
            <a:bodyPr wrap="square" rtlCol="0">
              <a:spAutoFit/>
            </a:bodyPr>
            <a:lstStyle/>
            <a:p>
              <a:r>
                <a:rPr lang="en-US" dirty="0" smtClean="0"/>
                <a:t>SA</a:t>
              </a:r>
              <a:endParaRPr lang="en-US" dirty="0"/>
            </a:p>
          </p:txBody>
        </p:sp>
        <p:cxnSp>
          <p:nvCxnSpPr>
            <p:cNvPr id="20" name="Straight Connector 19"/>
            <p:cNvCxnSpPr/>
            <p:nvPr/>
          </p:nvCxnSpPr>
          <p:spPr bwMode="auto">
            <a:xfrm>
              <a:off x="2438400" y="1954850"/>
              <a:ext cx="441960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rot="5400000">
              <a:off x="2119631" y="2272825"/>
              <a:ext cx="636744"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rot="5400000">
              <a:off x="4119382" y="2274016"/>
              <a:ext cx="635156"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rot="5400000">
              <a:off x="6541216" y="2274016"/>
              <a:ext cx="633568"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9" name="Picture 8" descr="P:\class\elec5220\Chapter Slides\Powerpoint Icons\server.gif"/>
            <p:cNvPicPr>
              <a:picLocks noChangeAspect="1" noChangeArrowheads="1"/>
            </p:cNvPicPr>
            <p:nvPr/>
          </p:nvPicPr>
          <p:blipFill>
            <a:blip r:embed="rId3"/>
            <a:srcRect/>
            <a:stretch>
              <a:fillRect/>
            </a:stretch>
          </p:blipFill>
          <p:spPr bwMode="auto">
            <a:xfrm>
              <a:off x="6483145" y="2324182"/>
              <a:ext cx="749710" cy="1231736"/>
            </a:xfrm>
            <a:prstGeom prst="rect">
              <a:avLst/>
            </a:prstGeom>
            <a:noFill/>
          </p:spPr>
        </p:pic>
        <p:pic>
          <p:nvPicPr>
            <p:cNvPr id="7" name="Picture 8" descr="P:\class\elec5220\Chapter Slides\Powerpoint Icons\server.gif"/>
            <p:cNvPicPr>
              <a:picLocks noChangeAspect="1" noChangeArrowheads="1"/>
            </p:cNvPicPr>
            <p:nvPr/>
          </p:nvPicPr>
          <p:blipFill>
            <a:blip r:embed="rId3"/>
            <a:srcRect/>
            <a:stretch>
              <a:fillRect/>
            </a:stretch>
          </p:blipFill>
          <p:spPr bwMode="auto">
            <a:xfrm>
              <a:off x="4161810" y="2324182"/>
              <a:ext cx="749710" cy="1231736"/>
            </a:xfrm>
            <a:prstGeom prst="rect">
              <a:avLst/>
            </a:prstGeom>
            <a:noFill/>
          </p:spPr>
        </p:pic>
        <p:pic>
          <p:nvPicPr>
            <p:cNvPr id="10" name="Picture 8" descr="P:\class\elec5220\Chapter Slides\Powerpoint Icons\server.gif"/>
            <p:cNvPicPr>
              <a:picLocks noChangeAspect="1" noChangeArrowheads="1"/>
            </p:cNvPicPr>
            <p:nvPr/>
          </p:nvPicPr>
          <p:blipFill>
            <a:blip r:embed="rId3"/>
            <a:srcRect/>
            <a:stretch>
              <a:fillRect/>
            </a:stretch>
          </p:blipFill>
          <p:spPr bwMode="auto">
            <a:xfrm>
              <a:off x="2145890" y="2324182"/>
              <a:ext cx="749710" cy="1231736"/>
            </a:xfrm>
            <a:prstGeom prst="rect">
              <a:avLst/>
            </a:prstGeom>
            <a:noFill/>
          </p:spPr>
        </p:pic>
      </p:grpSp>
      <p:grpSp>
        <p:nvGrpSpPr>
          <p:cNvPr id="47" name="Group 46"/>
          <p:cNvGrpSpPr/>
          <p:nvPr/>
        </p:nvGrpSpPr>
        <p:grpSpPr>
          <a:xfrm>
            <a:off x="6394554" y="4773339"/>
            <a:ext cx="1911246" cy="1143000"/>
            <a:chOff x="6589613" y="4978154"/>
            <a:chExt cx="1911246" cy="1143000"/>
          </a:xfrm>
        </p:grpSpPr>
        <p:pic>
          <p:nvPicPr>
            <p:cNvPr id="33" name="Content Placeholder 28" descr="Blue_cloud.png"/>
            <p:cNvPicPr>
              <a:picLocks noChangeAspect="1"/>
            </p:cNvPicPr>
            <p:nvPr/>
          </p:nvPicPr>
          <p:blipFill>
            <a:blip r:embed="rId2"/>
            <a:srcRect l="-7004" r="-7004"/>
            <a:stretch>
              <a:fillRect/>
            </a:stretch>
          </p:blipFill>
          <p:spPr bwMode="auto">
            <a:xfrm>
              <a:off x="6589613" y="4978154"/>
              <a:ext cx="1911246" cy="1143000"/>
            </a:xfrm>
            <a:prstGeom prst="rect">
              <a:avLst/>
            </a:prstGeom>
            <a:noFill/>
            <a:ln w="9525">
              <a:noFill/>
              <a:miter lim="800000"/>
              <a:headEnd/>
              <a:tailEnd/>
            </a:ln>
            <a:effectLst/>
          </p:spPr>
        </p:pic>
        <p:sp>
          <p:nvSpPr>
            <p:cNvPr id="34" name="TextBox 33"/>
            <p:cNvSpPr txBox="1"/>
            <p:nvPr/>
          </p:nvSpPr>
          <p:spPr>
            <a:xfrm>
              <a:off x="7076462" y="5270008"/>
              <a:ext cx="1166045" cy="646331"/>
            </a:xfrm>
            <a:prstGeom prst="rect">
              <a:avLst/>
            </a:prstGeom>
            <a:noFill/>
          </p:spPr>
          <p:txBody>
            <a:bodyPr wrap="square" rtlCol="0">
              <a:spAutoFit/>
            </a:bodyPr>
            <a:lstStyle/>
            <a:p>
              <a:r>
                <a:rPr lang="en-US" dirty="0" smtClean="0"/>
                <a:t>Subnets in area 3</a:t>
              </a:r>
              <a:endParaRPr lang="en-US" dirty="0"/>
            </a:p>
          </p:txBody>
        </p:sp>
      </p:grpSp>
      <p:grpSp>
        <p:nvGrpSpPr>
          <p:cNvPr id="37" name="Group 36"/>
          <p:cNvGrpSpPr/>
          <p:nvPr/>
        </p:nvGrpSpPr>
        <p:grpSpPr>
          <a:xfrm>
            <a:off x="3260778" y="5117608"/>
            <a:ext cx="1911246" cy="1143000"/>
            <a:chOff x="3478264" y="5549654"/>
            <a:chExt cx="1911246" cy="1143000"/>
          </a:xfrm>
        </p:grpSpPr>
        <p:pic>
          <p:nvPicPr>
            <p:cNvPr id="35" name="Content Placeholder 28" descr="Blue_cloud.png"/>
            <p:cNvPicPr>
              <a:picLocks noChangeAspect="1"/>
            </p:cNvPicPr>
            <p:nvPr/>
          </p:nvPicPr>
          <p:blipFill>
            <a:blip r:embed="rId2"/>
            <a:srcRect l="-7004" r="-7004"/>
            <a:stretch>
              <a:fillRect/>
            </a:stretch>
          </p:blipFill>
          <p:spPr bwMode="auto">
            <a:xfrm>
              <a:off x="3478264" y="5549654"/>
              <a:ext cx="1911246" cy="1143000"/>
            </a:xfrm>
            <a:prstGeom prst="rect">
              <a:avLst/>
            </a:prstGeom>
            <a:noFill/>
            <a:ln w="9525">
              <a:noFill/>
              <a:miter lim="800000"/>
              <a:headEnd/>
              <a:tailEnd/>
            </a:ln>
            <a:effectLst/>
          </p:spPr>
        </p:pic>
        <p:sp>
          <p:nvSpPr>
            <p:cNvPr id="36" name="TextBox 35"/>
            <p:cNvSpPr txBox="1"/>
            <p:nvPr/>
          </p:nvSpPr>
          <p:spPr>
            <a:xfrm>
              <a:off x="3965113" y="5841508"/>
              <a:ext cx="1166045" cy="646331"/>
            </a:xfrm>
            <a:prstGeom prst="rect">
              <a:avLst/>
            </a:prstGeom>
            <a:noFill/>
          </p:spPr>
          <p:txBody>
            <a:bodyPr wrap="square" rtlCol="0">
              <a:spAutoFit/>
            </a:bodyPr>
            <a:lstStyle/>
            <a:p>
              <a:r>
                <a:rPr lang="en-US" dirty="0" smtClean="0"/>
                <a:t>Subnets in area 2</a:t>
              </a:r>
              <a:endParaRPr lang="en-US" dirty="0"/>
            </a:p>
          </p:txBody>
        </p:sp>
      </p:grpSp>
      <p:grpSp>
        <p:nvGrpSpPr>
          <p:cNvPr id="38" name="Group 37"/>
          <p:cNvGrpSpPr/>
          <p:nvPr/>
        </p:nvGrpSpPr>
        <p:grpSpPr>
          <a:xfrm>
            <a:off x="6480072" y="228600"/>
            <a:ext cx="1911246" cy="1143000"/>
            <a:chOff x="3478264" y="5549654"/>
            <a:chExt cx="1911246" cy="1143000"/>
          </a:xfrm>
        </p:grpSpPr>
        <p:pic>
          <p:nvPicPr>
            <p:cNvPr id="39" name="Content Placeholder 28" descr="Blue_cloud.png"/>
            <p:cNvPicPr>
              <a:picLocks noChangeAspect="1"/>
            </p:cNvPicPr>
            <p:nvPr/>
          </p:nvPicPr>
          <p:blipFill>
            <a:blip r:embed="rId2"/>
            <a:srcRect l="-7004" r="-7004"/>
            <a:stretch>
              <a:fillRect/>
            </a:stretch>
          </p:blipFill>
          <p:spPr bwMode="auto">
            <a:xfrm>
              <a:off x="3478264" y="5549654"/>
              <a:ext cx="1911246" cy="1143000"/>
            </a:xfrm>
            <a:prstGeom prst="rect">
              <a:avLst/>
            </a:prstGeom>
            <a:noFill/>
            <a:ln w="9525">
              <a:noFill/>
              <a:miter lim="800000"/>
              <a:headEnd/>
              <a:tailEnd/>
            </a:ln>
            <a:effectLst/>
          </p:spPr>
        </p:pic>
        <p:sp>
          <p:nvSpPr>
            <p:cNvPr id="40" name="TextBox 39"/>
            <p:cNvSpPr txBox="1"/>
            <p:nvPr/>
          </p:nvSpPr>
          <p:spPr>
            <a:xfrm>
              <a:off x="3965113" y="5841508"/>
              <a:ext cx="1166045" cy="369332"/>
            </a:xfrm>
            <a:prstGeom prst="rect">
              <a:avLst/>
            </a:prstGeom>
            <a:noFill/>
          </p:spPr>
          <p:txBody>
            <a:bodyPr wrap="square" rtlCol="0">
              <a:spAutoFit/>
            </a:bodyPr>
            <a:lstStyle/>
            <a:p>
              <a:r>
                <a:rPr lang="en-US" dirty="0" smtClean="0"/>
                <a:t>Internet</a:t>
              </a:r>
              <a:endParaRPr lang="en-US" dirty="0"/>
            </a:p>
          </p:txBody>
        </p:sp>
      </p:grpSp>
      <p:cxnSp>
        <p:nvCxnSpPr>
          <p:cNvPr id="45" name="Straight Connector 44"/>
          <p:cNvCxnSpPr/>
          <p:nvPr/>
        </p:nvCxnSpPr>
        <p:spPr bwMode="auto">
          <a:xfrm flipV="1">
            <a:off x="4434681" y="889786"/>
            <a:ext cx="2419452" cy="6610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p:cNvSpPr txBox="1"/>
          <p:nvPr/>
        </p:nvSpPr>
        <p:spPr>
          <a:xfrm>
            <a:off x="169728" y="1469420"/>
            <a:ext cx="2638152" cy="1077218"/>
          </a:xfrm>
          <a:prstGeom prst="rect">
            <a:avLst/>
          </a:prstGeom>
          <a:noFill/>
        </p:spPr>
        <p:txBody>
          <a:bodyPr wrap="square" rtlCol="0">
            <a:spAutoFit/>
          </a:bodyPr>
          <a:lstStyle/>
          <a:p>
            <a:r>
              <a:rPr lang="en-US" sz="1600" dirty="0" smtClean="0"/>
              <a:t>PA: primary authoritative</a:t>
            </a:r>
          </a:p>
          <a:p>
            <a:r>
              <a:rPr lang="en-US" sz="1600" dirty="0" smtClean="0"/>
              <a:t>SA: secondary authoritative</a:t>
            </a:r>
          </a:p>
          <a:p>
            <a:r>
              <a:rPr lang="en-US" sz="1600" dirty="0" smtClean="0"/>
              <a:t>R: recursive</a:t>
            </a:r>
          </a:p>
          <a:p>
            <a:endParaRPr lang="en-US" sz="1600" dirty="0"/>
          </a:p>
        </p:txBody>
      </p:sp>
      <p:pic>
        <p:nvPicPr>
          <p:cNvPr id="11" name="Picture 8" descr="P:\class\elec5220\Chapter Slides\Powerpoint Icons\server.gif"/>
          <p:cNvPicPr>
            <a:picLocks noChangeAspect="1" noChangeArrowheads="1"/>
          </p:cNvPicPr>
          <p:nvPr/>
        </p:nvPicPr>
        <p:blipFill>
          <a:blip r:embed="rId3"/>
          <a:srcRect/>
          <a:stretch>
            <a:fillRect/>
          </a:stretch>
        </p:blipFill>
        <p:spPr bwMode="auto">
          <a:xfrm>
            <a:off x="6766336" y="3885872"/>
            <a:ext cx="749710" cy="1231736"/>
          </a:xfrm>
          <a:prstGeom prst="rect">
            <a:avLst/>
          </a:prstGeom>
          <a:noFill/>
        </p:spPr>
      </p:pic>
      <p:pic>
        <p:nvPicPr>
          <p:cNvPr id="8" name="Picture 8" descr="P:\class\elec5220\Chapter Slides\Powerpoint Icons\server.gif"/>
          <p:cNvPicPr>
            <a:picLocks noChangeAspect="1" noChangeArrowheads="1"/>
          </p:cNvPicPr>
          <p:nvPr/>
        </p:nvPicPr>
        <p:blipFill>
          <a:blip r:embed="rId3"/>
          <a:srcRect/>
          <a:stretch>
            <a:fillRect/>
          </a:stretch>
        </p:blipFill>
        <p:spPr bwMode="auto">
          <a:xfrm>
            <a:off x="3870736" y="4038272"/>
            <a:ext cx="749710" cy="1231736"/>
          </a:xfrm>
          <a:prstGeom prst="rect">
            <a:avLst/>
          </a:prstGeom>
          <a:noFill/>
        </p:spPr>
      </p:pic>
      <p:cxnSp>
        <p:nvCxnSpPr>
          <p:cNvPr id="49" name="Straight Connector 48"/>
          <p:cNvCxnSpPr/>
          <p:nvPr/>
        </p:nvCxnSpPr>
        <p:spPr bwMode="auto">
          <a:xfrm rot="5400000" flipH="1" flipV="1">
            <a:off x="1457434" y="3296167"/>
            <a:ext cx="1473191" cy="926076"/>
          </a:xfrm>
          <a:prstGeom prst="line">
            <a:avLst/>
          </a:prstGeom>
          <a:solidFill>
            <a:schemeClr val="accent1"/>
          </a:solidFill>
          <a:ln w="28575" cap="flat" cmpd="sng" algn="ctr">
            <a:solidFill>
              <a:schemeClr val="tx1"/>
            </a:solidFill>
            <a:prstDash val="dash"/>
            <a:round/>
            <a:headEnd type="none" w="med" len="med"/>
            <a:tailEnd type="triangle" w="med" len="med"/>
          </a:ln>
          <a:effectLst/>
        </p:spPr>
      </p:cxnSp>
      <p:cxnSp>
        <p:nvCxnSpPr>
          <p:cNvPr id="52" name="Straight Connector 51"/>
          <p:cNvCxnSpPr>
            <a:stCxn id="12" idx="3"/>
            <a:endCxn id="7" idx="1"/>
          </p:cNvCxnSpPr>
          <p:nvPr/>
        </p:nvCxnSpPr>
        <p:spPr bwMode="auto">
          <a:xfrm flipV="1">
            <a:off x="1730991" y="2535992"/>
            <a:ext cx="2614230" cy="2118148"/>
          </a:xfrm>
          <a:prstGeom prst="line">
            <a:avLst/>
          </a:prstGeom>
          <a:solidFill>
            <a:schemeClr val="accent1"/>
          </a:solidFill>
          <a:ln w="28575" cap="flat" cmpd="sng" algn="ctr">
            <a:solidFill>
              <a:schemeClr val="tx1"/>
            </a:solidFill>
            <a:prstDash val="dash"/>
            <a:round/>
            <a:headEnd type="none" w="med" len="med"/>
            <a:tailEnd type="triangle" w="med" len="med"/>
          </a:ln>
          <a:effectLst/>
        </p:spPr>
      </p:cxnSp>
      <p:cxnSp>
        <p:nvCxnSpPr>
          <p:cNvPr id="53" name="Straight Connector 52"/>
          <p:cNvCxnSpPr/>
          <p:nvPr/>
        </p:nvCxnSpPr>
        <p:spPr bwMode="auto">
          <a:xfrm flipV="1">
            <a:off x="1730991" y="2819400"/>
            <a:ext cx="4865874" cy="1953942"/>
          </a:xfrm>
          <a:prstGeom prst="line">
            <a:avLst/>
          </a:prstGeom>
          <a:solidFill>
            <a:schemeClr val="accent1"/>
          </a:solidFill>
          <a:ln w="28575" cap="flat" cmpd="sng" algn="ctr">
            <a:solidFill>
              <a:schemeClr val="tx1"/>
            </a:solidFill>
            <a:prstDash val="dash"/>
            <a:round/>
            <a:headEnd type="none" w="med" len="med"/>
            <a:tailEnd type="triangle" w="med" len="med"/>
          </a:ln>
          <a:effectLst/>
        </p:spPr>
      </p:cxnSp>
      <p:grpSp>
        <p:nvGrpSpPr>
          <p:cNvPr id="51" name="Group 50"/>
          <p:cNvGrpSpPr/>
          <p:nvPr/>
        </p:nvGrpSpPr>
        <p:grpSpPr>
          <a:xfrm>
            <a:off x="981281" y="4980180"/>
            <a:ext cx="1911246" cy="1143000"/>
            <a:chOff x="3478264" y="5549654"/>
            <a:chExt cx="1911246" cy="1143000"/>
          </a:xfrm>
        </p:grpSpPr>
        <p:pic>
          <p:nvPicPr>
            <p:cNvPr id="54" name="Content Placeholder 28" descr="Blue_cloud.png"/>
            <p:cNvPicPr>
              <a:picLocks noChangeAspect="1"/>
            </p:cNvPicPr>
            <p:nvPr/>
          </p:nvPicPr>
          <p:blipFill>
            <a:blip r:embed="rId2"/>
            <a:srcRect l="-7004" r="-7004"/>
            <a:stretch>
              <a:fillRect/>
            </a:stretch>
          </p:blipFill>
          <p:spPr bwMode="auto">
            <a:xfrm>
              <a:off x="3478264" y="5549654"/>
              <a:ext cx="1911246" cy="1143000"/>
            </a:xfrm>
            <a:prstGeom prst="rect">
              <a:avLst/>
            </a:prstGeom>
            <a:noFill/>
            <a:ln w="9525">
              <a:noFill/>
              <a:miter lim="800000"/>
              <a:headEnd/>
              <a:tailEnd/>
            </a:ln>
            <a:effectLst/>
          </p:spPr>
        </p:pic>
        <p:sp>
          <p:nvSpPr>
            <p:cNvPr id="55" name="TextBox 54"/>
            <p:cNvSpPr txBox="1"/>
            <p:nvPr/>
          </p:nvSpPr>
          <p:spPr>
            <a:xfrm>
              <a:off x="3965113" y="5841508"/>
              <a:ext cx="1166045" cy="646331"/>
            </a:xfrm>
            <a:prstGeom prst="rect">
              <a:avLst/>
            </a:prstGeom>
            <a:noFill/>
          </p:spPr>
          <p:txBody>
            <a:bodyPr wrap="square" rtlCol="0">
              <a:spAutoFit/>
            </a:bodyPr>
            <a:lstStyle/>
            <a:p>
              <a:r>
                <a:rPr lang="en-US" dirty="0" smtClean="0"/>
                <a:t>Subnets in area 1</a:t>
              </a:r>
              <a:endParaRPr lang="en-US" dirty="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DNS Reliability and Security</a:t>
            </a:r>
            <a:endParaRPr lang="en-US" dirty="0"/>
          </a:p>
        </p:txBody>
      </p:sp>
      <p:sp>
        <p:nvSpPr>
          <p:cNvPr id="3" name="Content Placeholder 2"/>
          <p:cNvSpPr>
            <a:spLocks noGrp="1"/>
          </p:cNvSpPr>
          <p:nvPr>
            <p:ph idx="1"/>
          </p:nvPr>
        </p:nvSpPr>
        <p:spPr/>
        <p:txBody>
          <a:bodyPr/>
          <a:lstStyle/>
          <a:p>
            <a:r>
              <a:rPr lang="en-US" dirty="0" smtClean="0"/>
              <a:t>Mitigate risk by duplicating the DNS function of an organization onto two servers, one primary and one secondary, so that if the one goes down, DNS is still available</a:t>
            </a:r>
          </a:p>
          <a:p>
            <a:r>
              <a:rPr lang="en-US" dirty="0" smtClean="0"/>
              <a:t>Split DNS</a:t>
            </a:r>
          </a:p>
          <a:p>
            <a:pPr lvl="1"/>
            <a:r>
              <a:rPr lang="en-US" dirty="0" smtClean="0"/>
              <a:t>Only let local users that are part of the domain query a private DNS server (or stealth DNS server) to ensure confidentiality of resource naming conventions and other sensitive information only available to internal hosts</a:t>
            </a:r>
          </a:p>
          <a:p>
            <a:pPr lvl="1"/>
            <a:r>
              <a:rPr lang="en-US" dirty="0" smtClean="0"/>
              <a:t>Set up a public DNS server outside the firewall or in a DMZ for outsiders to learn the IP addresses for a web server or mail server</a:t>
            </a:r>
          </a:p>
          <a:p>
            <a:pPr lvl="1"/>
            <a:r>
              <a:rPr lang="en-US" dirty="0" smtClean="0"/>
              <a:t>From a security perspective, only publish a mapping to the public domain when it is necessary </a:t>
            </a:r>
          </a:p>
          <a:p>
            <a:pPr lvl="1"/>
            <a:r>
              <a:rPr lang="en-US" dirty="0" smtClean="0"/>
              <a:t>Split Horizon is normally used to describe a DNS server that will give different responses based on the source IP address, or some other characteristic</a:t>
            </a:r>
          </a:p>
        </p:txBody>
      </p:sp>
      <p:sp>
        <p:nvSpPr>
          <p:cNvPr id="7" name="Date Placeholder 6"/>
          <p:cNvSpPr>
            <a:spLocks noGrp="1"/>
          </p:cNvSpPr>
          <p:nvPr>
            <p:ph type="dt" sz="half" idx="10"/>
          </p:nvPr>
        </p:nvSpPr>
        <p:spPr/>
        <p:txBody>
          <a:bodyPr/>
          <a:lstStyle/>
          <a:p>
            <a:fld id="{AF34CF17-441D-4247-8075-069ADD670F8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DNS protocol and port</a:t>
            </a:r>
            <a:endParaRPr lang="en-US" dirty="0"/>
          </a:p>
        </p:txBody>
      </p:sp>
      <p:sp>
        <p:nvSpPr>
          <p:cNvPr id="3" name="Content Placeholder 2"/>
          <p:cNvSpPr>
            <a:spLocks noGrp="1"/>
          </p:cNvSpPr>
          <p:nvPr>
            <p:ph idx="1"/>
          </p:nvPr>
        </p:nvSpPr>
        <p:spPr/>
        <p:txBody>
          <a:bodyPr/>
          <a:lstStyle/>
          <a:p>
            <a:r>
              <a:rPr lang="en-US" dirty="0" smtClean="0"/>
              <a:t>DNS uses UDP port 53 for lookups and transfers</a:t>
            </a:r>
          </a:p>
          <a:p>
            <a:pPr lvl="1"/>
            <a:r>
              <a:rPr lang="en-US" dirty="0" smtClean="0"/>
              <a:t>This port must be opened to the VPN through the firewall if a remote user needs to use the internal/private DNS for lookups </a:t>
            </a:r>
          </a:p>
          <a:p>
            <a:pPr lvl="1"/>
            <a:r>
              <a:rPr lang="en-US" dirty="0" smtClean="0"/>
              <a:t>Note: this decision will be defined in the planning phase and should be used with a virtual private network (VPN)</a:t>
            </a:r>
          </a:p>
          <a:p>
            <a:r>
              <a:rPr lang="en-US" dirty="0" smtClean="0"/>
              <a:t>TCP port 53 comes into play only when the response data size exceeds 512 bytes, or for tasks such as a zone transfer</a:t>
            </a:r>
          </a:p>
          <a:p>
            <a:pPr lvl="1"/>
            <a:r>
              <a:rPr lang="en-US" dirty="0"/>
              <a:t>Z</a:t>
            </a:r>
            <a:r>
              <a:rPr lang="en-US" dirty="0" smtClean="0"/>
              <a:t>one transfer: </a:t>
            </a:r>
            <a:r>
              <a:rPr lang="en-US" dirty="0"/>
              <a:t>from primary authoritative to secondary authoritative </a:t>
            </a:r>
            <a:r>
              <a:rPr lang="en-US" dirty="0" smtClean="0"/>
              <a:t>server</a:t>
            </a:r>
            <a:endParaRPr lang="en-US" dirty="0"/>
          </a:p>
        </p:txBody>
      </p:sp>
      <p:sp>
        <p:nvSpPr>
          <p:cNvPr id="7" name="Date Placeholder 6"/>
          <p:cNvSpPr>
            <a:spLocks noGrp="1"/>
          </p:cNvSpPr>
          <p:nvPr>
            <p:ph type="dt" sz="half" idx="10"/>
          </p:nvPr>
        </p:nvSpPr>
        <p:spPr/>
        <p:txBody>
          <a:bodyPr/>
          <a:lstStyle/>
          <a:p>
            <a:fld id="{C97C3A42-F394-9B4E-B5BC-D5D5355AFBCC}"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DNS: caching and updating records (1)</a:t>
            </a:r>
            <a:endParaRPr lang="en-US" dirty="0"/>
          </a:p>
        </p:txBody>
      </p:sp>
      <p:sp>
        <p:nvSpPr>
          <p:cNvPr id="82947" name="Rectangle 3"/>
          <p:cNvSpPr>
            <a:spLocks noGrp="1" noChangeArrowheads="1"/>
          </p:cNvSpPr>
          <p:nvPr>
            <p:ph idx="1"/>
          </p:nvPr>
        </p:nvSpPr>
        <p:spPr>
          <a:xfrm>
            <a:off x="533400" y="1600200"/>
            <a:ext cx="8153400" cy="4648200"/>
          </a:xfrm>
        </p:spPr>
        <p:txBody>
          <a:bodyPr/>
          <a:lstStyle/>
          <a:p>
            <a:r>
              <a:rPr lang="en-US" dirty="0" smtClean="0"/>
              <a:t>Once a name server learns mapping, it caches mapping</a:t>
            </a:r>
          </a:p>
          <a:p>
            <a:pPr lvl="1"/>
            <a:r>
              <a:rPr lang="en-US" dirty="0" smtClean="0"/>
              <a:t>Cache entries timeout after some time</a:t>
            </a:r>
          </a:p>
          <a:p>
            <a:pPr lvl="1"/>
            <a:r>
              <a:rPr lang="en-US" dirty="0" smtClean="0"/>
              <a:t>TLD servers are typically cached in a local name server (such as dns.auburn.edu)</a:t>
            </a:r>
          </a:p>
          <a:p>
            <a:pPr lvl="2"/>
            <a:r>
              <a:rPr lang="en-US" dirty="0" smtClean="0"/>
              <a:t>A local name server can be an authoritative or recursive name server </a:t>
            </a:r>
          </a:p>
          <a:p>
            <a:pPr lvl="2"/>
            <a:r>
              <a:rPr lang="en-US" dirty="0" smtClean="0"/>
              <a:t>Thus root and TLD name servers not often visited</a:t>
            </a:r>
          </a:p>
          <a:p>
            <a:pPr lvl="1"/>
            <a:r>
              <a:rPr lang="en-US" dirty="0" smtClean="0"/>
              <a:t>Update/notify mechanisms in RFC 2136</a:t>
            </a:r>
          </a:p>
          <a:p>
            <a:r>
              <a:rPr lang="en-US" dirty="0" smtClean="0"/>
              <a:t>Caching/Recursive Servers: </a:t>
            </a:r>
          </a:p>
          <a:p>
            <a:pPr lvl="1"/>
            <a:r>
              <a:rPr lang="en-US" dirty="0" smtClean="0"/>
              <a:t>If a server is going to provide caching services, then it must provide recursive queries </a:t>
            </a:r>
          </a:p>
          <a:p>
            <a:pPr lvl="1"/>
            <a:r>
              <a:rPr lang="en-US" dirty="0" smtClean="0"/>
              <a:t>Recursive queries need access to the root servers which is provided via the 'type hint' statement: root servers’ IP addresses are in a file</a:t>
            </a:r>
          </a:p>
          <a:p>
            <a:pPr lvl="2"/>
            <a:r>
              <a:rPr lang="en-US" dirty="0"/>
              <a:t>A caching server </a:t>
            </a:r>
            <a:r>
              <a:rPr lang="en-US" dirty="0" smtClean="0"/>
              <a:t>using BIND will </a:t>
            </a:r>
            <a:r>
              <a:rPr lang="en-US" dirty="0"/>
              <a:t>typically have a </a:t>
            </a:r>
            <a:r>
              <a:rPr lang="en-US" dirty="0" err="1"/>
              <a:t>named.conf</a:t>
            </a:r>
            <a:r>
              <a:rPr lang="en-US" dirty="0"/>
              <a:t> file which includes</a:t>
            </a:r>
            <a:endParaRPr lang="en-US" dirty="0" smtClean="0"/>
          </a:p>
          <a:p>
            <a:pPr lvl="3">
              <a:buNone/>
            </a:pPr>
            <a:r>
              <a:rPr lang="en-US" dirty="0" smtClean="0"/>
              <a:t>type hint;</a:t>
            </a:r>
          </a:p>
          <a:p>
            <a:pPr lvl="3">
              <a:buNone/>
            </a:pPr>
            <a:r>
              <a:rPr lang="en-US" dirty="0" smtClean="0"/>
              <a:t>file "</a:t>
            </a:r>
            <a:r>
              <a:rPr lang="en-US" dirty="0" err="1" smtClean="0"/>
              <a:t>root.servers</a:t>
            </a:r>
            <a:r>
              <a:rPr lang="en-US" dirty="0" smtClean="0"/>
              <a:t>";</a:t>
            </a:r>
          </a:p>
        </p:txBody>
      </p:sp>
      <p:sp>
        <p:nvSpPr>
          <p:cNvPr id="7" name="Date Placeholder 6"/>
          <p:cNvSpPr>
            <a:spLocks noGrp="1"/>
          </p:cNvSpPr>
          <p:nvPr>
            <p:ph type="dt" sz="half" idx="10"/>
          </p:nvPr>
        </p:nvSpPr>
        <p:spPr/>
        <p:txBody>
          <a:bodyPr/>
          <a:lstStyle/>
          <a:p>
            <a:fld id="{ABA97574-DB2F-DC45-B805-55F4571CAE4E}"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Effect transition="in" filter="wipe(left)">
                                      <p:cBhvr>
                                        <p:cTn id="7" dur="500"/>
                                        <p:tgtEl>
                                          <p:spTgt spid="82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947">
                                            <p:txEl>
                                              <p:pRg st="1" end="1"/>
                                            </p:txEl>
                                          </p:spTgt>
                                        </p:tgtEl>
                                        <p:attrNameLst>
                                          <p:attrName>style.visibility</p:attrName>
                                        </p:attrNameLst>
                                      </p:cBhvr>
                                      <p:to>
                                        <p:strVal val="visible"/>
                                      </p:to>
                                    </p:set>
                                    <p:animEffect transition="in" filter="wipe(left)">
                                      <p:cBhvr>
                                        <p:cTn id="12" dur="500"/>
                                        <p:tgtEl>
                                          <p:spTgt spid="829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wipe(left)">
                                      <p:cBhvr>
                                        <p:cTn id="17" dur="500"/>
                                        <p:tgtEl>
                                          <p:spTgt spid="82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947">
                                            <p:txEl>
                                              <p:pRg st="3" end="3"/>
                                            </p:txEl>
                                          </p:spTgt>
                                        </p:tgtEl>
                                        <p:attrNameLst>
                                          <p:attrName>style.visibility</p:attrName>
                                        </p:attrNameLst>
                                      </p:cBhvr>
                                      <p:to>
                                        <p:strVal val="visible"/>
                                      </p:to>
                                    </p:set>
                                    <p:animEffect transition="in" filter="wipe(left)">
                                      <p:cBhvr>
                                        <p:cTn id="22" dur="500"/>
                                        <p:tgtEl>
                                          <p:spTgt spid="829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2947">
                                            <p:txEl>
                                              <p:pRg st="4" end="4"/>
                                            </p:txEl>
                                          </p:spTgt>
                                        </p:tgtEl>
                                        <p:attrNameLst>
                                          <p:attrName>style.visibility</p:attrName>
                                        </p:attrNameLst>
                                      </p:cBhvr>
                                      <p:to>
                                        <p:strVal val="visible"/>
                                      </p:to>
                                    </p:set>
                                    <p:animEffect transition="in" filter="wipe(left)">
                                      <p:cBhvr>
                                        <p:cTn id="27" dur="500"/>
                                        <p:tgtEl>
                                          <p:spTgt spid="829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2947">
                                            <p:txEl>
                                              <p:pRg st="5" end="5"/>
                                            </p:txEl>
                                          </p:spTgt>
                                        </p:tgtEl>
                                        <p:attrNameLst>
                                          <p:attrName>style.visibility</p:attrName>
                                        </p:attrNameLst>
                                      </p:cBhvr>
                                      <p:to>
                                        <p:strVal val="visible"/>
                                      </p:to>
                                    </p:set>
                                    <p:animEffect transition="in" filter="wipe(left)">
                                      <p:cBhvr>
                                        <p:cTn id="32" dur="500"/>
                                        <p:tgtEl>
                                          <p:spTgt spid="8294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2947">
                                            <p:txEl>
                                              <p:pRg st="6" end="6"/>
                                            </p:txEl>
                                          </p:spTgt>
                                        </p:tgtEl>
                                        <p:attrNameLst>
                                          <p:attrName>style.visibility</p:attrName>
                                        </p:attrNameLst>
                                      </p:cBhvr>
                                      <p:to>
                                        <p:strVal val="visible"/>
                                      </p:to>
                                    </p:set>
                                    <p:animEffect transition="in" filter="wipe(left)">
                                      <p:cBhvr>
                                        <p:cTn id="37" dur="500"/>
                                        <p:tgtEl>
                                          <p:spTgt spid="8294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2947">
                                            <p:txEl>
                                              <p:pRg st="7" end="7"/>
                                            </p:txEl>
                                          </p:spTgt>
                                        </p:tgtEl>
                                        <p:attrNameLst>
                                          <p:attrName>style.visibility</p:attrName>
                                        </p:attrNameLst>
                                      </p:cBhvr>
                                      <p:to>
                                        <p:strVal val="visible"/>
                                      </p:to>
                                    </p:set>
                                    <p:animEffect transition="in" filter="wipe(left)">
                                      <p:cBhvr>
                                        <p:cTn id="42" dur="500"/>
                                        <p:tgtEl>
                                          <p:spTgt spid="8294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2947">
                                            <p:txEl>
                                              <p:pRg st="8" end="8"/>
                                            </p:txEl>
                                          </p:spTgt>
                                        </p:tgtEl>
                                        <p:attrNameLst>
                                          <p:attrName>style.visibility</p:attrName>
                                        </p:attrNameLst>
                                      </p:cBhvr>
                                      <p:to>
                                        <p:strVal val="visible"/>
                                      </p:to>
                                    </p:set>
                                    <p:animEffect transition="in" filter="wipe(left)">
                                      <p:cBhvr>
                                        <p:cTn id="47" dur="500"/>
                                        <p:tgtEl>
                                          <p:spTgt spid="8294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82947">
                                            <p:txEl>
                                              <p:pRg st="9" end="9"/>
                                            </p:txEl>
                                          </p:spTgt>
                                        </p:tgtEl>
                                        <p:attrNameLst>
                                          <p:attrName>style.visibility</p:attrName>
                                        </p:attrNameLst>
                                      </p:cBhvr>
                                      <p:to>
                                        <p:strVal val="visible"/>
                                      </p:to>
                                    </p:set>
                                    <p:animEffect transition="in" filter="wipe(left)">
                                      <p:cBhvr>
                                        <p:cTn id="52" dur="500"/>
                                        <p:tgtEl>
                                          <p:spTgt spid="82947">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82947">
                                            <p:txEl>
                                              <p:pRg st="10" end="10"/>
                                            </p:txEl>
                                          </p:spTgt>
                                        </p:tgtEl>
                                        <p:attrNameLst>
                                          <p:attrName>style.visibility</p:attrName>
                                        </p:attrNameLst>
                                      </p:cBhvr>
                                      <p:to>
                                        <p:strVal val="visible"/>
                                      </p:to>
                                    </p:set>
                                    <p:animEffect transition="in" filter="wipe(left)">
                                      <p:cBhvr>
                                        <p:cTn id="57" dur="500"/>
                                        <p:tgtEl>
                                          <p:spTgt spid="82947">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82947">
                                            <p:txEl>
                                              <p:pRg st="11" end="11"/>
                                            </p:txEl>
                                          </p:spTgt>
                                        </p:tgtEl>
                                        <p:attrNameLst>
                                          <p:attrName>style.visibility</p:attrName>
                                        </p:attrNameLst>
                                      </p:cBhvr>
                                      <p:to>
                                        <p:strVal val="visible"/>
                                      </p:to>
                                    </p:set>
                                    <p:animEffect transition="in" filter="wipe(left)">
                                      <p:cBhvr>
                                        <p:cTn id="62" dur="500"/>
                                        <p:tgtEl>
                                          <p:spTgt spid="8294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DNS: caching and updating records (2)</a:t>
            </a:r>
            <a:endParaRPr lang="en-US" dirty="0"/>
          </a:p>
        </p:txBody>
      </p:sp>
      <p:sp>
        <p:nvSpPr>
          <p:cNvPr id="82947" name="Rectangle 3"/>
          <p:cNvSpPr>
            <a:spLocks noGrp="1" noChangeArrowheads="1"/>
          </p:cNvSpPr>
          <p:nvPr>
            <p:ph idx="1"/>
          </p:nvPr>
        </p:nvSpPr>
        <p:spPr/>
        <p:txBody>
          <a:bodyPr/>
          <a:lstStyle/>
          <a:p>
            <a:r>
              <a:rPr lang="en-US" dirty="0"/>
              <a:t>For Windows DNS server:</a:t>
            </a:r>
          </a:p>
          <a:p>
            <a:pPr lvl="1"/>
            <a:r>
              <a:rPr lang="en-US" dirty="0"/>
              <a:t>A</a:t>
            </a:r>
            <a:r>
              <a:rPr lang="en-US" dirty="0" smtClean="0"/>
              <a:t> </a:t>
            </a:r>
            <a:r>
              <a:rPr lang="en-US" dirty="0"/>
              <a:t>root hints file, </a:t>
            </a:r>
            <a:r>
              <a:rPr lang="en-US" dirty="0" err="1"/>
              <a:t>Cache.dns</a:t>
            </a:r>
            <a:r>
              <a:rPr lang="en-US" dirty="0"/>
              <a:t>, that is stored in the </a:t>
            </a:r>
            <a:r>
              <a:rPr lang="en-US" dirty="0" err="1"/>
              <a:t>systemroot</a:t>
            </a:r>
            <a:r>
              <a:rPr lang="en-US" dirty="0"/>
              <a:t>\System32\</a:t>
            </a:r>
            <a:r>
              <a:rPr lang="en-US" dirty="0" err="1"/>
              <a:t>Dns</a:t>
            </a:r>
            <a:r>
              <a:rPr lang="en-US" dirty="0"/>
              <a:t> folder on the server computer</a:t>
            </a:r>
          </a:p>
          <a:p>
            <a:pPr lvl="1"/>
            <a:r>
              <a:rPr lang="en-US" dirty="0"/>
              <a:t>The contents of this file are preloaded into server memory when the service is started and contain pointer information to root servers for the DNS namespace </a:t>
            </a:r>
          </a:p>
          <a:p>
            <a:r>
              <a:rPr lang="en-US" dirty="0" smtClean="0"/>
              <a:t>Caching/Recursive Servers: </a:t>
            </a:r>
          </a:p>
          <a:p>
            <a:pPr lvl="1"/>
            <a:r>
              <a:rPr lang="en-US" dirty="0" smtClean="0"/>
              <a:t>To create a caching-only name server, install the DNS service but do not configure any zones</a:t>
            </a:r>
          </a:p>
          <a:p>
            <a:pPr lvl="1"/>
            <a:r>
              <a:rPr lang="en-US" dirty="0" smtClean="0"/>
              <a:t>Configure client computer's TCP/IP properties to use the caching-only DNS server for name resolution</a:t>
            </a:r>
          </a:p>
          <a:p>
            <a:pPr lvl="1"/>
            <a:r>
              <a:rPr lang="en-US" dirty="0" smtClean="0"/>
              <a:t>Provide DNS name resolution for computers in the same domain</a:t>
            </a:r>
          </a:p>
          <a:p>
            <a:pPr lvl="1"/>
            <a:r>
              <a:rPr lang="en-US" dirty="0" smtClean="0"/>
              <a:t>Cache the result to answer potential future queries within a certain expiration (time-to-live) period</a:t>
            </a:r>
          </a:p>
          <a:p>
            <a:pPr lvl="1"/>
            <a:r>
              <a:rPr lang="en-US" dirty="0" smtClean="0"/>
              <a:t>Servers with Recursion Access Control provide control over which hosts are permitted to use DNS recursive lookups</a:t>
            </a:r>
          </a:p>
          <a:p>
            <a:pPr lvl="1"/>
            <a:endParaRPr lang="en-US" dirty="0"/>
          </a:p>
        </p:txBody>
      </p:sp>
      <p:sp>
        <p:nvSpPr>
          <p:cNvPr id="7" name="Date Placeholder 6"/>
          <p:cNvSpPr>
            <a:spLocks noGrp="1"/>
          </p:cNvSpPr>
          <p:nvPr>
            <p:ph type="dt" sz="half" idx="10"/>
          </p:nvPr>
        </p:nvSpPr>
        <p:spPr/>
        <p:txBody>
          <a:bodyPr/>
          <a:lstStyle/>
          <a:p>
            <a:fld id="{F0C46A67-307A-4B40-A157-38AA63C33885}"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Effect transition="in" filter="wipe(left)">
                                      <p:cBhvr>
                                        <p:cTn id="7" dur="500"/>
                                        <p:tgtEl>
                                          <p:spTgt spid="82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947">
                                            <p:txEl>
                                              <p:pRg st="1" end="1"/>
                                            </p:txEl>
                                          </p:spTgt>
                                        </p:tgtEl>
                                        <p:attrNameLst>
                                          <p:attrName>style.visibility</p:attrName>
                                        </p:attrNameLst>
                                      </p:cBhvr>
                                      <p:to>
                                        <p:strVal val="visible"/>
                                      </p:to>
                                    </p:set>
                                    <p:animEffect transition="in" filter="wipe(left)">
                                      <p:cBhvr>
                                        <p:cTn id="12" dur="500"/>
                                        <p:tgtEl>
                                          <p:spTgt spid="829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wipe(left)">
                                      <p:cBhvr>
                                        <p:cTn id="17" dur="500"/>
                                        <p:tgtEl>
                                          <p:spTgt spid="82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947">
                                            <p:txEl>
                                              <p:pRg st="3" end="3"/>
                                            </p:txEl>
                                          </p:spTgt>
                                        </p:tgtEl>
                                        <p:attrNameLst>
                                          <p:attrName>style.visibility</p:attrName>
                                        </p:attrNameLst>
                                      </p:cBhvr>
                                      <p:to>
                                        <p:strVal val="visible"/>
                                      </p:to>
                                    </p:set>
                                    <p:animEffect transition="in" filter="wipe(left)">
                                      <p:cBhvr>
                                        <p:cTn id="22" dur="500"/>
                                        <p:tgtEl>
                                          <p:spTgt spid="829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2947">
                                            <p:txEl>
                                              <p:pRg st="4" end="4"/>
                                            </p:txEl>
                                          </p:spTgt>
                                        </p:tgtEl>
                                        <p:attrNameLst>
                                          <p:attrName>style.visibility</p:attrName>
                                        </p:attrNameLst>
                                      </p:cBhvr>
                                      <p:to>
                                        <p:strVal val="visible"/>
                                      </p:to>
                                    </p:set>
                                    <p:animEffect transition="in" filter="wipe(left)">
                                      <p:cBhvr>
                                        <p:cTn id="27" dur="500"/>
                                        <p:tgtEl>
                                          <p:spTgt spid="829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2947">
                                            <p:txEl>
                                              <p:pRg st="5" end="5"/>
                                            </p:txEl>
                                          </p:spTgt>
                                        </p:tgtEl>
                                        <p:attrNameLst>
                                          <p:attrName>style.visibility</p:attrName>
                                        </p:attrNameLst>
                                      </p:cBhvr>
                                      <p:to>
                                        <p:strVal val="visible"/>
                                      </p:to>
                                    </p:set>
                                    <p:animEffect transition="in" filter="wipe(left)">
                                      <p:cBhvr>
                                        <p:cTn id="32" dur="500"/>
                                        <p:tgtEl>
                                          <p:spTgt spid="8294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2947">
                                            <p:txEl>
                                              <p:pRg st="6" end="6"/>
                                            </p:txEl>
                                          </p:spTgt>
                                        </p:tgtEl>
                                        <p:attrNameLst>
                                          <p:attrName>style.visibility</p:attrName>
                                        </p:attrNameLst>
                                      </p:cBhvr>
                                      <p:to>
                                        <p:strVal val="visible"/>
                                      </p:to>
                                    </p:set>
                                    <p:animEffect transition="in" filter="wipe(left)">
                                      <p:cBhvr>
                                        <p:cTn id="37" dur="500"/>
                                        <p:tgtEl>
                                          <p:spTgt spid="8294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2947">
                                            <p:txEl>
                                              <p:pRg st="7" end="7"/>
                                            </p:txEl>
                                          </p:spTgt>
                                        </p:tgtEl>
                                        <p:attrNameLst>
                                          <p:attrName>style.visibility</p:attrName>
                                        </p:attrNameLst>
                                      </p:cBhvr>
                                      <p:to>
                                        <p:strVal val="visible"/>
                                      </p:to>
                                    </p:set>
                                    <p:animEffect transition="in" filter="wipe(left)">
                                      <p:cBhvr>
                                        <p:cTn id="42" dur="500"/>
                                        <p:tgtEl>
                                          <p:spTgt spid="8294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2947">
                                            <p:txEl>
                                              <p:pRg st="8" end="8"/>
                                            </p:txEl>
                                          </p:spTgt>
                                        </p:tgtEl>
                                        <p:attrNameLst>
                                          <p:attrName>style.visibility</p:attrName>
                                        </p:attrNameLst>
                                      </p:cBhvr>
                                      <p:to>
                                        <p:strVal val="visible"/>
                                      </p:to>
                                    </p:set>
                                    <p:animEffect transition="in" filter="wipe(left)">
                                      <p:cBhvr>
                                        <p:cTn id="47" dur="500"/>
                                        <p:tgtEl>
                                          <p:spTgt spid="829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25</a:t>
            </a:fld>
            <a:endParaRPr lang="en-US"/>
          </a:p>
        </p:txBody>
      </p:sp>
      <p:sp>
        <p:nvSpPr>
          <p:cNvPr id="5" name="Frame 4"/>
          <p:cNvSpPr/>
          <p:nvPr/>
        </p:nvSpPr>
        <p:spPr bwMode="auto">
          <a:xfrm>
            <a:off x="3867727" y="1752600"/>
            <a:ext cx="4800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701456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RR Format</a:t>
            </a:r>
            <a:endParaRPr lang="en-US" dirty="0"/>
          </a:p>
        </p:txBody>
      </p:sp>
      <p:sp>
        <p:nvSpPr>
          <p:cNvPr id="9" name="Text Placeholder 8"/>
          <p:cNvSpPr>
            <a:spLocks noGrp="1"/>
          </p:cNvSpPr>
          <p:nvPr>
            <p:ph type="body" sz="half" idx="1"/>
          </p:nvPr>
        </p:nvSpPr>
        <p:spPr>
          <a:xfrm>
            <a:off x="533400" y="1600200"/>
            <a:ext cx="7772400" cy="914400"/>
          </a:xfrm>
        </p:spPr>
        <p:txBody>
          <a:bodyPr/>
          <a:lstStyle/>
          <a:p>
            <a:pPr marL="342900" lvl="2" indent="-342900">
              <a:buClr>
                <a:srgbClr val="0000FF"/>
              </a:buClr>
              <a:buSzPct val="85000"/>
              <a:buFont typeface="Lucida Grande"/>
              <a:buChar char="❀"/>
            </a:pPr>
            <a:r>
              <a:rPr lang="en-US" sz="2000" dirty="0">
                <a:latin typeface="Consolas"/>
                <a:ea typeface="+mn-ea"/>
                <a:cs typeface="Consolas"/>
              </a:rPr>
              <a:t>(</a:t>
            </a:r>
            <a:r>
              <a:rPr lang="en-US" sz="2000" dirty="0" err="1">
                <a:latin typeface="Consolas"/>
                <a:ea typeface="+mn-ea"/>
                <a:cs typeface="Consolas"/>
              </a:rPr>
              <a:t>www.auburn.edu</a:t>
            </a:r>
            <a:r>
              <a:rPr lang="en-US" sz="2000" dirty="0">
                <a:latin typeface="Consolas"/>
                <a:ea typeface="+mn-ea"/>
                <a:cs typeface="Consolas"/>
              </a:rPr>
              <a:t>, 131.204.2.251, A)</a:t>
            </a:r>
          </a:p>
          <a:p>
            <a:pPr marL="342900" lvl="2" indent="-342900">
              <a:buClr>
                <a:srgbClr val="0000FF"/>
              </a:buClr>
              <a:buSzPct val="85000"/>
              <a:buFont typeface="Lucida Grande"/>
              <a:buChar char="❀"/>
            </a:pPr>
            <a:r>
              <a:rPr lang="en-US" sz="2000" dirty="0">
                <a:latin typeface="+mn-lt"/>
                <a:ea typeface="+mn-ea"/>
                <a:cs typeface="+mn-cs"/>
              </a:rPr>
              <a:t>Type (16 bit): A</a:t>
            </a:r>
          </a:p>
          <a:p>
            <a:endParaRPr lang="en-US" dirty="0" smtClean="0"/>
          </a:p>
        </p:txBody>
      </p:sp>
      <p:sp>
        <p:nvSpPr>
          <p:cNvPr id="10" name="Content Placeholder 9"/>
          <p:cNvSpPr>
            <a:spLocks noGrp="1"/>
          </p:cNvSpPr>
          <p:nvPr>
            <p:ph sz="half" idx="2"/>
          </p:nvPr>
        </p:nvSpPr>
        <p:spPr>
          <a:xfrm>
            <a:off x="533400" y="4000500"/>
            <a:ext cx="7772400" cy="1409700"/>
          </a:xfrm>
        </p:spPr>
        <p:txBody>
          <a:bodyPr/>
          <a:lstStyle/>
          <a:p>
            <a:r>
              <a:rPr lang="en-US" dirty="0" smtClean="0">
                <a:latin typeface="Consolas"/>
                <a:cs typeface="Consolas"/>
              </a:rPr>
              <a:t>www.auburn.edu. IN  A  131.204.2.251 </a:t>
            </a:r>
          </a:p>
          <a:p>
            <a:r>
              <a:rPr lang="en-US" dirty="0" smtClean="0">
                <a:latin typeface="Consolas"/>
                <a:cs typeface="Consolas"/>
              </a:rPr>
              <a:t>www IN  A  131.204.2.251 </a:t>
            </a:r>
          </a:p>
          <a:p>
            <a:r>
              <a:rPr lang="en-US" dirty="0" smtClean="0"/>
              <a:t>Class 16 bit: IN which identifies a protocol family or instance of a protocol is the Internet system</a:t>
            </a:r>
          </a:p>
          <a:p>
            <a:endParaRPr lang="en-US" dirty="0"/>
          </a:p>
        </p:txBody>
      </p:sp>
      <p:sp>
        <p:nvSpPr>
          <p:cNvPr id="5" name="Date Placeholder 4"/>
          <p:cNvSpPr>
            <a:spLocks noGrp="1"/>
          </p:cNvSpPr>
          <p:nvPr>
            <p:ph type="dt" sz="half" idx="10"/>
          </p:nvPr>
        </p:nvSpPr>
        <p:spPr/>
        <p:txBody>
          <a:bodyPr/>
          <a:lstStyle/>
          <a:p>
            <a:fld id="{472A191B-6921-414A-B289-A170B2192924}" type="datetime1">
              <a:rPr lang="en-US" smtClean="0"/>
              <a:pPr/>
              <a:t>12/21/2012</a:t>
            </a:fld>
            <a:endParaRPr lang="en-US"/>
          </a:p>
        </p:txBody>
      </p:sp>
      <p:sp>
        <p:nvSpPr>
          <p:cNvPr id="6" name="Footer Placeholder 5"/>
          <p:cNvSpPr>
            <a:spLocks noGrp="1"/>
          </p:cNvSpPr>
          <p:nvPr>
            <p:ph type="ftr" sz="quarter" idx="11"/>
          </p:nvPr>
        </p:nvSpPr>
        <p:spPr/>
        <p:txBody>
          <a:bodyPr/>
          <a:lstStyle/>
          <a:p>
            <a:r>
              <a:rPr lang="en-US" smtClean="0"/>
              <a:t>Chapter 2 DNS and AD</a:t>
            </a:r>
            <a:endParaRPr lang="en-US"/>
          </a:p>
        </p:txBody>
      </p:sp>
      <p:sp>
        <p:nvSpPr>
          <p:cNvPr id="7" name="Slide Number Placeholder 6"/>
          <p:cNvSpPr>
            <a:spLocks noGrp="1"/>
          </p:cNvSpPr>
          <p:nvPr>
            <p:ph type="sldNum" sz="quarter" idx="12"/>
          </p:nvPr>
        </p:nvSpPr>
        <p:spPr/>
        <p:txBody>
          <a:bodyPr/>
          <a:lstStyle/>
          <a:p>
            <a:fld id="{32211341-5A88-5040-9389-86DE7F0B46B4}" type="slidenum">
              <a:rPr lang="en-US" smtClean="0"/>
              <a:pPr/>
              <a:t>26</a:t>
            </a:fld>
            <a:endParaRPr lang="en-US"/>
          </a:p>
        </p:txBody>
      </p:sp>
      <p:grpSp>
        <p:nvGrpSpPr>
          <p:cNvPr id="47" name="Group 46"/>
          <p:cNvGrpSpPr/>
          <p:nvPr/>
        </p:nvGrpSpPr>
        <p:grpSpPr>
          <a:xfrm>
            <a:off x="706141" y="2676495"/>
            <a:ext cx="7467600" cy="571500"/>
            <a:chOff x="1876425" y="1085850"/>
            <a:chExt cx="5475916" cy="571500"/>
          </a:xfrm>
        </p:grpSpPr>
        <p:sp>
          <p:nvSpPr>
            <p:cNvPr id="48" name="Rectangle 7"/>
            <p:cNvSpPr>
              <a:spLocks noChangeArrowheads="1"/>
            </p:cNvSpPr>
            <p:nvPr/>
          </p:nvSpPr>
          <p:spPr bwMode="auto">
            <a:xfrm>
              <a:off x="1876425" y="1085850"/>
              <a:ext cx="5267325" cy="5715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spcBef>
                  <a:spcPct val="0"/>
                </a:spcBef>
                <a:buClrTx/>
                <a:buSzTx/>
                <a:buFontTx/>
                <a:buNone/>
              </a:pPr>
              <a:endParaRPr lang="en-US" sz="2000">
                <a:solidFill>
                  <a:schemeClr val="accent2"/>
                </a:solidFill>
                <a:latin typeface="Times New Roman" pitchFamily="18" charset="0"/>
              </a:endParaRPr>
            </a:p>
          </p:txBody>
        </p:sp>
        <p:sp>
          <p:nvSpPr>
            <p:cNvPr id="49" name="Text Box 6"/>
            <p:cNvSpPr txBox="1">
              <a:spLocks noChangeArrowheads="1"/>
            </p:cNvSpPr>
            <p:nvPr/>
          </p:nvSpPr>
          <p:spPr bwMode="auto">
            <a:xfrm>
              <a:off x="1876425" y="1171545"/>
              <a:ext cx="5475916" cy="400110"/>
            </a:xfrm>
            <a:prstGeom prst="rect">
              <a:avLst/>
            </a:prstGeom>
            <a:noFill/>
            <a:ln w="9525">
              <a:noFill/>
              <a:miter lim="800000"/>
              <a:headEnd/>
              <a:tailEnd/>
            </a:ln>
            <a:effectLst/>
          </p:spPr>
          <p:txBody>
            <a:bodyPr wrap="square" anchor="ctr">
              <a:spAutoFit/>
            </a:bodyPr>
            <a:lstStyle/>
            <a:p>
              <a:pPr algn="ctr">
                <a:spcBef>
                  <a:spcPct val="0"/>
                </a:spcBef>
                <a:buClrTx/>
                <a:buSzTx/>
                <a:buFontTx/>
                <a:buNone/>
              </a:pPr>
              <a:r>
                <a:rPr lang="en-US" sz="2000" dirty="0">
                  <a:latin typeface="Cambria" pitchFamily="18" charset="0"/>
                </a:rPr>
                <a:t>RR format: </a:t>
              </a:r>
              <a:r>
                <a:rPr lang="en-US" sz="2000" b="1" dirty="0">
                  <a:latin typeface="Consolas"/>
                  <a:cs typeface="Consolas"/>
                </a:rPr>
                <a:t>(name</a:t>
              </a:r>
              <a:r>
                <a:rPr lang="en-US" sz="2000" b="1" dirty="0" smtClean="0">
                  <a:latin typeface="Consolas"/>
                  <a:cs typeface="Consolas"/>
                </a:rPr>
                <a:t>, [pref.], </a:t>
              </a:r>
              <a:r>
                <a:rPr lang="en-US" sz="2000" b="1" dirty="0">
                  <a:latin typeface="Consolas"/>
                  <a:cs typeface="Consolas"/>
                </a:rPr>
                <a:t>value, </a:t>
              </a:r>
              <a:r>
                <a:rPr lang="en-US" sz="2000" b="1" dirty="0" smtClean="0">
                  <a:latin typeface="Consolas"/>
                  <a:cs typeface="Consolas"/>
                </a:rPr>
                <a:t>type, [</a:t>
              </a:r>
              <a:r>
                <a:rPr lang="en-US" sz="2000" b="1" dirty="0" err="1" smtClean="0">
                  <a:latin typeface="Consolas"/>
                  <a:cs typeface="Consolas"/>
                </a:rPr>
                <a:t>ttl</a:t>
              </a:r>
              <a:r>
                <a:rPr lang="en-US" sz="2000" b="1" dirty="0" smtClean="0">
                  <a:latin typeface="Consolas"/>
                  <a:cs typeface="Consolas"/>
                </a:rPr>
                <a:t>])</a:t>
              </a:r>
              <a:endParaRPr lang="en-US" sz="2000" dirty="0">
                <a:latin typeface="Consolas"/>
                <a:cs typeface="Consolas"/>
              </a:endParaRPr>
            </a:p>
          </p:txBody>
        </p:sp>
      </p:grpSp>
      <p:grpSp>
        <p:nvGrpSpPr>
          <p:cNvPr id="14" name="Group 13"/>
          <p:cNvGrpSpPr/>
          <p:nvPr/>
        </p:nvGrpSpPr>
        <p:grpSpPr>
          <a:xfrm>
            <a:off x="706141" y="5492035"/>
            <a:ext cx="7467600" cy="571500"/>
            <a:chOff x="1876425" y="1085850"/>
            <a:chExt cx="5475916" cy="571500"/>
          </a:xfrm>
        </p:grpSpPr>
        <p:sp>
          <p:nvSpPr>
            <p:cNvPr id="15" name="Rectangle 14"/>
            <p:cNvSpPr>
              <a:spLocks noChangeArrowheads="1"/>
            </p:cNvSpPr>
            <p:nvPr/>
          </p:nvSpPr>
          <p:spPr bwMode="auto">
            <a:xfrm>
              <a:off x="1876425" y="1085850"/>
              <a:ext cx="5267325" cy="5715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spcBef>
                  <a:spcPct val="0"/>
                </a:spcBef>
                <a:buClrTx/>
                <a:buSzTx/>
                <a:buFontTx/>
                <a:buNone/>
              </a:pPr>
              <a:endParaRPr lang="en-US" sz="2000">
                <a:solidFill>
                  <a:schemeClr val="accent2"/>
                </a:solidFill>
                <a:latin typeface="Times New Roman" pitchFamily="18" charset="0"/>
              </a:endParaRPr>
            </a:p>
          </p:txBody>
        </p:sp>
        <p:sp>
          <p:nvSpPr>
            <p:cNvPr id="16" name="Text Box 6"/>
            <p:cNvSpPr txBox="1">
              <a:spLocks noChangeArrowheads="1"/>
            </p:cNvSpPr>
            <p:nvPr/>
          </p:nvSpPr>
          <p:spPr bwMode="auto">
            <a:xfrm>
              <a:off x="1876425" y="1171545"/>
              <a:ext cx="5475916" cy="400110"/>
            </a:xfrm>
            <a:prstGeom prst="rect">
              <a:avLst/>
            </a:prstGeom>
            <a:noFill/>
            <a:ln w="9525">
              <a:noFill/>
              <a:miter lim="800000"/>
              <a:headEnd/>
              <a:tailEnd/>
            </a:ln>
            <a:effectLst/>
          </p:spPr>
          <p:txBody>
            <a:bodyPr wrap="square" anchor="ctr">
              <a:spAutoFit/>
            </a:bodyPr>
            <a:lstStyle/>
            <a:p>
              <a:pPr algn="ctr">
                <a:spcBef>
                  <a:spcPct val="0"/>
                </a:spcBef>
              </a:pPr>
              <a:r>
                <a:rPr lang="en-US" sz="2000" dirty="0">
                  <a:latin typeface="Cambria" pitchFamily="18" charset="0"/>
                </a:rPr>
                <a:t>RR format:</a:t>
              </a:r>
              <a:r>
                <a:rPr lang="en-US" sz="2000" dirty="0" smtClean="0">
                  <a:latin typeface="Cambria" pitchFamily="18" charset="0"/>
                </a:rPr>
                <a:t> </a:t>
              </a:r>
              <a:r>
                <a:rPr lang="en-US" sz="2000" b="1" dirty="0" smtClean="0">
                  <a:latin typeface="Consolas"/>
                  <a:cs typeface="Consolas"/>
                </a:rPr>
                <a:t>name [</a:t>
              </a:r>
              <a:r>
                <a:rPr lang="en-US" sz="2000" b="1" dirty="0" err="1" smtClean="0">
                  <a:latin typeface="Consolas"/>
                  <a:cs typeface="Consolas"/>
                </a:rPr>
                <a:t>ttl</a:t>
              </a:r>
              <a:r>
                <a:rPr lang="en-US" sz="2000" b="1" dirty="0" smtClean="0">
                  <a:latin typeface="Consolas"/>
                  <a:cs typeface="Consolas"/>
                </a:rPr>
                <a:t>] [Class] Type [pref.] value</a:t>
              </a:r>
              <a:endParaRPr lang="en-US" sz="2000" dirty="0">
                <a:latin typeface="Consolas"/>
                <a:cs typeface="Consolas"/>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dirty="0" smtClean="0"/>
              <a:t>DNS resource record (RR) Type (1)</a:t>
            </a:r>
            <a:endParaRPr lang="en-US" dirty="0"/>
          </a:p>
        </p:txBody>
      </p:sp>
      <p:sp>
        <p:nvSpPr>
          <p:cNvPr id="8" name="Content Placeholder 7"/>
          <p:cNvSpPr>
            <a:spLocks noGrp="1"/>
          </p:cNvSpPr>
          <p:nvPr>
            <p:ph idx="1"/>
          </p:nvPr>
        </p:nvSpPr>
        <p:spPr>
          <a:xfrm>
            <a:off x="533400" y="1905000"/>
            <a:ext cx="7772400" cy="4343400"/>
          </a:xfrm>
        </p:spPr>
        <p:txBody>
          <a:bodyPr/>
          <a:lstStyle/>
          <a:p>
            <a:r>
              <a:rPr lang="en-US" dirty="0" smtClean="0"/>
              <a:t>Type=A</a:t>
            </a:r>
          </a:p>
          <a:p>
            <a:pPr lvl="1"/>
            <a:r>
              <a:rPr lang="en-US" dirty="0"/>
              <a:t>N</a:t>
            </a:r>
            <a:r>
              <a:rPr lang="en-US" dirty="0" smtClean="0"/>
              <a:t>ame is host’s name</a:t>
            </a:r>
          </a:p>
          <a:p>
            <a:pPr lvl="1"/>
            <a:r>
              <a:rPr lang="en-US" dirty="0"/>
              <a:t>V</a:t>
            </a:r>
            <a:r>
              <a:rPr lang="en-US" dirty="0" smtClean="0"/>
              <a:t>alue is IP address</a:t>
            </a:r>
          </a:p>
          <a:p>
            <a:pPr lvl="0"/>
            <a:r>
              <a:rPr lang="en-US" dirty="0" smtClean="0"/>
              <a:t>Type=NS</a:t>
            </a:r>
          </a:p>
          <a:p>
            <a:pPr lvl="1"/>
            <a:r>
              <a:rPr lang="en-US" dirty="0"/>
              <a:t>N</a:t>
            </a:r>
            <a:r>
              <a:rPr lang="en-US" dirty="0" smtClean="0"/>
              <a:t>ame is domain name (e.g. auburn.edu)</a:t>
            </a:r>
          </a:p>
          <a:p>
            <a:pPr lvl="1"/>
            <a:r>
              <a:rPr lang="en-US" dirty="0"/>
              <a:t>V</a:t>
            </a:r>
            <a:r>
              <a:rPr lang="en-US" dirty="0" smtClean="0"/>
              <a:t>alue is name of authoritative name server for this domain (e.g. dns.auburn.edu)</a:t>
            </a:r>
          </a:p>
          <a:p>
            <a:pPr lvl="0"/>
            <a:r>
              <a:rPr lang="en-US" dirty="0" smtClean="0"/>
              <a:t>Type=MX</a:t>
            </a:r>
          </a:p>
          <a:p>
            <a:pPr lvl="1"/>
            <a:r>
              <a:rPr lang="en-US" dirty="0"/>
              <a:t>N</a:t>
            </a:r>
            <a:r>
              <a:rPr lang="en-US" dirty="0" smtClean="0"/>
              <a:t>ame is domain name (e.g. auburn.edu)</a:t>
            </a:r>
          </a:p>
          <a:p>
            <a:pPr lvl="1"/>
            <a:r>
              <a:rPr lang="en-US" dirty="0"/>
              <a:t>V</a:t>
            </a:r>
            <a:r>
              <a:rPr lang="en-US" dirty="0" smtClean="0"/>
              <a:t>alue is name of mail server designed for the domain (e.g. aumail.duc.auburn.edu)</a:t>
            </a:r>
          </a:p>
          <a:p>
            <a:pPr lvl="1"/>
            <a:r>
              <a:rPr lang="en-US" dirty="0" smtClean="0"/>
              <a:t>A preference value is designated for each mail server if there are multiple MX RR’s in a domain</a:t>
            </a:r>
          </a:p>
          <a:p>
            <a:endParaRPr lang="en-US" dirty="0"/>
          </a:p>
        </p:txBody>
      </p:sp>
      <p:sp>
        <p:nvSpPr>
          <p:cNvPr id="13" name="Date Placeholder 12"/>
          <p:cNvSpPr>
            <a:spLocks noGrp="1"/>
          </p:cNvSpPr>
          <p:nvPr>
            <p:ph type="dt" sz="half" idx="10"/>
          </p:nvPr>
        </p:nvSpPr>
        <p:spPr/>
        <p:txBody>
          <a:bodyPr/>
          <a:lstStyle/>
          <a:p>
            <a:fld id="{CEFFE9CC-AB3A-C94B-A0F2-462E76D221EE}" type="datetime1">
              <a:rPr lang="en-US" smtClean="0"/>
              <a:pPr/>
              <a:t>12/21/2012</a:t>
            </a:fld>
            <a:endParaRPr lang="en-US"/>
          </a:p>
        </p:txBody>
      </p:sp>
      <p:sp>
        <p:nvSpPr>
          <p:cNvPr id="15" name="Footer Placeholder 14"/>
          <p:cNvSpPr>
            <a:spLocks noGrp="1"/>
          </p:cNvSpPr>
          <p:nvPr>
            <p:ph type="ftr" sz="quarter" idx="11"/>
          </p:nvPr>
        </p:nvSpPr>
        <p:spPr/>
        <p:txBody>
          <a:bodyPr/>
          <a:lstStyle/>
          <a:p>
            <a:r>
              <a:rPr lang="en-US" smtClean="0"/>
              <a:t>Chapter 2 DNS and AD</a:t>
            </a:r>
            <a:endParaRPr lang="en-US"/>
          </a:p>
        </p:txBody>
      </p:sp>
      <p:sp>
        <p:nvSpPr>
          <p:cNvPr id="14" name="Slide Number Placeholder 13"/>
          <p:cNvSpPr>
            <a:spLocks noGrp="1"/>
          </p:cNvSpPr>
          <p:nvPr>
            <p:ph type="sldNum" sz="quarter" idx="12"/>
          </p:nvPr>
        </p:nvSpPr>
        <p:spPr/>
        <p:txBody>
          <a:bodyPr/>
          <a:lstStyle/>
          <a:p>
            <a:fld id="{32211341-5A88-5040-9389-86DE7F0B46B4}" type="slidenum">
              <a:rPr lang="en-US" smtClean="0"/>
              <a:pPr/>
              <a:t>27</a:t>
            </a:fld>
            <a:endParaRPr lang="en-US"/>
          </a:p>
        </p:txBody>
      </p:sp>
      <p:grpSp>
        <p:nvGrpSpPr>
          <p:cNvPr id="22" name="Group 21"/>
          <p:cNvGrpSpPr/>
          <p:nvPr/>
        </p:nvGrpSpPr>
        <p:grpSpPr>
          <a:xfrm>
            <a:off x="563911" y="1155700"/>
            <a:ext cx="7467600" cy="571500"/>
            <a:chOff x="1876425" y="1085850"/>
            <a:chExt cx="5475916" cy="571500"/>
          </a:xfrm>
        </p:grpSpPr>
        <p:sp>
          <p:nvSpPr>
            <p:cNvPr id="23" name="Rectangle 7"/>
            <p:cNvSpPr>
              <a:spLocks noChangeArrowheads="1"/>
            </p:cNvSpPr>
            <p:nvPr/>
          </p:nvSpPr>
          <p:spPr bwMode="auto">
            <a:xfrm>
              <a:off x="1876425" y="1085850"/>
              <a:ext cx="5267325" cy="5715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spcBef>
                  <a:spcPct val="0"/>
                </a:spcBef>
                <a:buClrTx/>
                <a:buSzTx/>
                <a:buFontTx/>
                <a:buNone/>
              </a:pPr>
              <a:endParaRPr lang="en-US" sz="2000">
                <a:solidFill>
                  <a:schemeClr val="accent2"/>
                </a:solidFill>
                <a:latin typeface="Times New Roman" pitchFamily="18" charset="0"/>
              </a:endParaRPr>
            </a:p>
          </p:txBody>
        </p:sp>
        <p:sp>
          <p:nvSpPr>
            <p:cNvPr id="24" name="Text Box 6"/>
            <p:cNvSpPr txBox="1">
              <a:spLocks noChangeArrowheads="1"/>
            </p:cNvSpPr>
            <p:nvPr/>
          </p:nvSpPr>
          <p:spPr bwMode="auto">
            <a:xfrm>
              <a:off x="1876425" y="1171545"/>
              <a:ext cx="5475916" cy="400110"/>
            </a:xfrm>
            <a:prstGeom prst="rect">
              <a:avLst/>
            </a:prstGeom>
            <a:noFill/>
            <a:ln w="9525">
              <a:noFill/>
              <a:miter lim="800000"/>
              <a:headEnd/>
              <a:tailEnd/>
            </a:ln>
            <a:effectLst/>
          </p:spPr>
          <p:txBody>
            <a:bodyPr wrap="square" anchor="ctr">
              <a:spAutoFit/>
            </a:bodyPr>
            <a:lstStyle/>
            <a:p>
              <a:pPr algn="ctr">
                <a:spcBef>
                  <a:spcPct val="0"/>
                </a:spcBef>
                <a:buClrTx/>
                <a:buSzTx/>
                <a:buFontTx/>
                <a:buNone/>
              </a:pPr>
              <a:r>
                <a:rPr lang="en-US" sz="2000" dirty="0">
                  <a:latin typeface="Cambria" pitchFamily="18" charset="0"/>
                </a:rPr>
                <a:t>RR format: </a:t>
              </a:r>
              <a:r>
                <a:rPr lang="en-US" sz="2000" b="1" dirty="0">
                  <a:latin typeface="Consolas"/>
                  <a:cs typeface="Consolas"/>
                </a:rPr>
                <a:t>(name</a:t>
              </a:r>
              <a:r>
                <a:rPr lang="en-US" sz="2000" b="1" dirty="0" smtClean="0">
                  <a:latin typeface="Consolas"/>
                  <a:cs typeface="Consolas"/>
                </a:rPr>
                <a:t>, [pref.], </a:t>
              </a:r>
              <a:r>
                <a:rPr lang="en-US" sz="2000" b="1" dirty="0">
                  <a:latin typeface="Consolas"/>
                  <a:cs typeface="Consolas"/>
                </a:rPr>
                <a:t>value, </a:t>
              </a:r>
              <a:r>
                <a:rPr lang="en-US" sz="2000" b="1" dirty="0" smtClean="0">
                  <a:latin typeface="Consolas"/>
                  <a:cs typeface="Consolas"/>
                </a:rPr>
                <a:t>type, [</a:t>
              </a:r>
              <a:r>
                <a:rPr lang="en-US" sz="2000" b="1" dirty="0" err="1" smtClean="0">
                  <a:latin typeface="Consolas"/>
                  <a:cs typeface="Consolas"/>
                </a:rPr>
                <a:t>ttl</a:t>
              </a:r>
              <a:r>
                <a:rPr lang="en-US" sz="2000" b="1" dirty="0" smtClean="0">
                  <a:latin typeface="Consolas"/>
                  <a:cs typeface="Consolas"/>
                </a:rPr>
                <a:t>])</a:t>
              </a:r>
              <a:endParaRPr lang="en-US" sz="2000" dirty="0">
                <a:latin typeface="Consolas"/>
                <a:cs typeface="Consolas"/>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dirty="0" smtClean="0"/>
              <a:t>DNS resource record (RR) Type (2)</a:t>
            </a:r>
            <a:endParaRPr lang="en-US" dirty="0"/>
          </a:p>
        </p:txBody>
      </p:sp>
      <p:sp>
        <p:nvSpPr>
          <p:cNvPr id="8" name="Content Placeholder 7"/>
          <p:cNvSpPr>
            <a:spLocks noGrp="1"/>
          </p:cNvSpPr>
          <p:nvPr>
            <p:ph idx="1"/>
          </p:nvPr>
        </p:nvSpPr>
        <p:spPr>
          <a:xfrm>
            <a:off x="533400" y="1981200"/>
            <a:ext cx="7772400" cy="4267200"/>
          </a:xfrm>
        </p:spPr>
        <p:txBody>
          <a:bodyPr/>
          <a:lstStyle/>
          <a:p>
            <a:r>
              <a:rPr lang="en-US" dirty="0" smtClean="0"/>
              <a:t>Type=CNAME</a:t>
            </a:r>
          </a:p>
          <a:p>
            <a:pPr lvl="1"/>
            <a:r>
              <a:rPr lang="en-US" dirty="0"/>
              <a:t>N</a:t>
            </a:r>
            <a:r>
              <a:rPr lang="en-US" dirty="0" smtClean="0"/>
              <a:t>ame (such as www.ibm.com) is alias name for “canonical” (real) name</a:t>
            </a:r>
          </a:p>
          <a:p>
            <a:pPr lvl="1"/>
            <a:r>
              <a:rPr lang="en-US" dirty="0"/>
              <a:t>V</a:t>
            </a:r>
            <a:r>
              <a:rPr lang="en-US" dirty="0" smtClean="0"/>
              <a:t>alue is canonical name (such as servereast.backup2.ibm.com)</a:t>
            </a:r>
          </a:p>
          <a:p>
            <a:pPr lvl="1"/>
            <a:r>
              <a:rPr lang="en-US" dirty="0" smtClean="0"/>
              <a:t>www.ibm.com (name) is really servereast.backup2.ibm.com (value)</a:t>
            </a:r>
          </a:p>
          <a:p>
            <a:r>
              <a:rPr lang="en-US" dirty="0" smtClean="0"/>
              <a:t>Type=AAAA</a:t>
            </a:r>
          </a:p>
          <a:p>
            <a:pPr lvl="1"/>
            <a:r>
              <a:rPr lang="en-US" dirty="0"/>
              <a:t>IPv6 host address (AAAA) resource </a:t>
            </a:r>
            <a:r>
              <a:rPr lang="en-US" dirty="0" smtClean="0"/>
              <a:t>record </a:t>
            </a:r>
          </a:p>
          <a:p>
            <a:pPr lvl="1"/>
            <a:r>
              <a:rPr lang="en-US" dirty="0" smtClean="0"/>
              <a:t>Maps </a:t>
            </a:r>
            <a:r>
              <a:rPr lang="en-US" dirty="0"/>
              <a:t>a DNS domain name to an Internet Protocol (IP) version 6 128-bit address</a:t>
            </a:r>
            <a:endParaRPr lang="en-US" dirty="0" smtClean="0"/>
          </a:p>
          <a:p>
            <a:r>
              <a:rPr lang="en-US" dirty="0" smtClean="0"/>
              <a:t>TTL: time to live in cache</a:t>
            </a:r>
          </a:p>
          <a:p>
            <a:pPr lvl="1"/>
            <a:r>
              <a:rPr lang="en-US" dirty="0" smtClean="0"/>
              <a:t>32 bit integer for the number of seconds</a:t>
            </a:r>
          </a:p>
          <a:p>
            <a:endParaRPr lang="en-US" dirty="0"/>
          </a:p>
        </p:txBody>
      </p:sp>
      <p:sp>
        <p:nvSpPr>
          <p:cNvPr id="13" name="Date Placeholder 12"/>
          <p:cNvSpPr>
            <a:spLocks noGrp="1"/>
          </p:cNvSpPr>
          <p:nvPr>
            <p:ph type="dt" sz="half" idx="10"/>
          </p:nvPr>
        </p:nvSpPr>
        <p:spPr/>
        <p:txBody>
          <a:bodyPr/>
          <a:lstStyle/>
          <a:p>
            <a:fld id="{CEFFE9CC-AB3A-C94B-A0F2-462E76D221EE}" type="datetime1">
              <a:rPr lang="en-US" smtClean="0"/>
              <a:pPr/>
              <a:t>12/21/2012</a:t>
            </a:fld>
            <a:endParaRPr lang="en-US"/>
          </a:p>
        </p:txBody>
      </p:sp>
      <p:sp>
        <p:nvSpPr>
          <p:cNvPr id="15" name="Footer Placeholder 14"/>
          <p:cNvSpPr>
            <a:spLocks noGrp="1"/>
          </p:cNvSpPr>
          <p:nvPr>
            <p:ph type="ftr" sz="quarter" idx="11"/>
          </p:nvPr>
        </p:nvSpPr>
        <p:spPr/>
        <p:txBody>
          <a:bodyPr/>
          <a:lstStyle/>
          <a:p>
            <a:r>
              <a:rPr lang="en-US" smtClean="0"/>
              <a:t>Chapter 2 DNS and AD</a:t>
            </a:r>
            <a:endParaRPr lang="en-US"/>
          </a:p>
        </p:txBody>
      </p:sp>
      <p:sp>
        <p:nvSpPr>
          <p:cNvPr id="14" name="Slide Number Placeholder 13"/>
          <p:cNvSpPr>
            <a:spLocks noGrp="1"/>
          </p:cNvSpPr>
          <p:nvPr>
            <p:ph type="sldNum" sz="quarter" idx="12"/>
          </p:nvPr>
        </p:nvSpPr>
        <p:spPr/>
        <p:txBody>
          <a:bodyPr/>
          <a:lstStyle/>
          <a:p>
            <a:fld id="{32211341-5A88-5040-9389-86DE7F0B46B4}" type="slidenum">
              <a:rPr lang="en-US" smtClean="0"/>
              <a:pPr/>
              <a:t>28</a:t>
            </a:fld>
            <a:endParaRPr lang="en-US"/>
          </a:p>
        </p:txBody>
      </p:sp>
      <p:grpSp>
        <p:nvGrpSpPr>
          <p:cNvPr id="22" name="Group 21"/>
          <p:cNvGrpSpPr/>
          <p:nvPr/>
        </p:nvGrpSpPr>
        <p:grpSpPr>
          <a:xfrm>
            <a:off x="563911" y="1193800"/>
            <a:ext cx="7467600" cy="571500"/>
            <a:chOff x="1876425" y="1085850"/>
            <a:chExt cx="5475916" cy="571500"/>
          </a:xfrm>
        </p:grpSpPr>
        <p:sp>
          <p:nvSpPr>
            <p:cNvPr id="23" name="Rectangle 7"/>
            <p:cNvSpPr>
              <a:spLocks noChangeArrowheads="1"/>
            </p:cNvSpPr>
            <p:nvPr/>
          </p:nvSpPr>
          <p:spPr bwMode="auto">
            <a:xfrm>
              <a:off x="1876425" y="1085850"/>
              <a:ext cx="5267325" cy="5715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spcBef>
                  <a:spcPct val="0"/>
                </a:spcBef>
                <a:buClrTx/>
                <a:buSzTx/>
                <a:buFontTx/>
                <a:buNone/>
              </a:pPr>
              <a:endParaRPr lang="en-US" sz="2000">
                <a:solidFill>
                  <a:schemeClr val="accent2"/>
                </a:solidFill>
                <a:latin typeface="Times New Roman" pitchFamily="18" charset="0"/>
              </a:endParaRPr>
            </a:p>
          </p:txBody>
        </p:sp>
        <p:sp>
          <p:nvSpPr>
            <p:cNvPr id="24" name="Text Box 6"/>
            <p:cNvSpPr txBox="1">
              <a:spLocks noChangeArrowheads="1"/>
            </p:cNvSpPr>
            <p:nvPr/>
          </p:nvSpPr>
          <p:spPr bwMode="auto">
            <a:xfrm>
              <a:off x="1876425" y="1171545"/>
              <a:ext cx="5475916" cy="400110"/>
            </a:xfrm>
            <a:prstGeom prst="rect">
              <a:avLst/>
            </a:prstGeom>
            <a:noFill/>
            <a:ln w="9525">
              <a:noFill/>
              <a:miter lim="800000"/>
              <a:headEnd/>
              <a:tailEnd/>
            </a:ln>
            <a:effectLst/>
          </p:spPr>
          <p:txBody>
            <a:bodyPr wrap="square" anchor="ctr">
              <a:spAutoFit/>
            </a:bodyPr>
            <a:lstStyle/>
            <a:p>
              <a:pPr algn="ctr">
                <a:spcBef>
                  <a:spcPct val="0"/>
                </a:spcBef>
                <a:buClrTx/>
                <a:buSzTx/>
                <a:buFontTx/>
                <a:buNone/>
              </a:pPr>
              <a:r>
                <a:rPr lang="en-US" sz="2000" dirty="0">
                  <a:latin typeface="Cambria" pitchFamily="18" charset="0"/>
                </a:rPr>
                <a:t>RR format: </a:t>
              </a:r>
              <a:r>
                <a:rPr lang="en-US" sz="2000" b="1" dirty="0">
                  <a:latin typeface="Consolas"/>
                  <a:cs typeface="Consolas"/>
                </a:rPr>
                <a:t>(name</a:t>
              </a:r>
              <a:r>
                <a:rPr lang="en-US" sz="2000" b="1" dirty="0" smtClean="0">
                  <a:latin typeface="Consolas"/>
                  <a:cs typeface="Consolas"/>
                </a:rPr>
                <a:t>, [pref.], </a:t>
              </a:r>
              <a:r>
                <a:rPr lang="en-US" sz="2000" b="1" dirty="0">
                  <a:latin typeface="Consolas"/>
                  <a:cs typeface="Consolas"/>
                </a:rPr>
                <a:t>value, </a:t>
              </a:r>
              <a:r>
                <a:rPr lang="en-US" sz="2000" b="1" dirty="0" smtClean="0">
                  <a:latin typeface="Consolas"/>
                  <a:cs typeface="Consolas"/>
                </a:rPr>
                <a:t>type, [</a:t>
              </a:r>
              <a:r>
                <a:rPr lang="en-US" sz="2000" b="1" dirty="0" err="1" smtClean="0">
                  <a:latin typeface="Consolas"/>
                  <a:cs typeface="Consolas"/>
                </a:rPr>
                <a:t>ttl</a:t>
              </a:r>
              <a:r>
                <a:rPr lang="en-US" sz="2000" b="1" dirty="0" smtClean="0">
                  <a:latin typeface="Consolas"/>
                  <a:cs typeface="Consolas"/>
                </a:rPr>
                <a:t>])</a:t>
              </a:r>
              <a:endParaRPr lang="en-US" sz="2000" dirty="0">
                <a:latin typeface="Consolas"/>
                <a:cs typeface="Consolas"/>
              </a:endParaRPr>
            </a:p>
          </p:txBody>
        </p:sp>
      </p:grpSp>
    </p:spTree>
    <p:extLst>
      <p:ext uri="{BB962C8B-B14F-4D97-AF65-F5344CB8AC3E}">
        <p14:creationId xmlns:p14="http://schemas.microsoft.com/office/powerpoint/2010/main" val="12077444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RR example</a:t>
            </a:r>
            <a:endParaRPr lang="en-US" dirty="0"/>
          </a:p>
        </p:txBody>
      </p:sp>
      <p:sp>
        <p:nvSpPr>
          <p:cNvPr id="6" name="Content Placeholder 5"/>
          <p:cNvSpPr>
            <a:spLocks noGrp="1"/>
          </p:cNvSpPr>
          <p:nvPr>
            <p:ph idx="1"/>
          </p:nvPr>
        </p:nvSpPr>
        <p:spPr/>
        <p:txBody>
          <a:bodyPr/>
          <a:lstStyle/>
          <a:p>
            <a:r>
              <a:rPr lang="en-US" dirty="0" smtClean="0"/>
              <a:t>Company </a:t>
            </a:r>
            <a:r>
              <a:rPr lang="en-US" dirty="0" err="1" smtClean="0"/>
              <a:t>x</a:t>
            </a:r>
            <a:r>
              <a:rPr lang="en-US" dirty="0" smtClean="0"/>
              <a:t> has a </a:t>
            </a:r>
            <a:r>
              <a:rPr lang="en-US" dirty="0" err="1" smtClean="0"/>
              <a:t>webserver</a:t>
            </a:r>
            <a:r>
              <a:rPr lang="en-US" dirty="0" smtClean="0"/>
              <a:t> </a:t>
            </a:r>
            <a:r>
              <a:rPr lang="en-US" dirty="0" err="1" smtClean="0"/>
              <a:t>w.x.com</a:t>
            </a:r>
            <a:r>
              <a:rPr lang="en-US" dirty="0" smtClean="0"/>
              <a:t> with IP address 131.204.2.5</a:t>
            </a:r>
          </a:p>
          <a:p>
            <a:r>
              <a:rPr lang="en-US" dirty="0" smtClean="0"/>
              <a:t>General public uses </a:t>
            </a:r>
            <a:r>
              <a:rPr lang="en-US" dirty="0" smtClean="0">
                <a:hlinkClick r:id="rId2"/>
              </a:rPr>
              <a:t>www.x.com</a:t>
            </a:r>
            <a:r>
              <a:rPr lang="en-US" dirty="0" smtClean="0"/>
              <a:t> or x.com to access the website</a:t>
            </a:r>
          </a:p>
          <a:p>
            <a:r>
              <a:rPr lang="en-US" dirty="0" smtClean="0"/>
              <a:t>One Type A RR for the host (</a:t>
            </a:r>
            <a:r>
              <a:rPr lang="en-US" dirty="0" err="1" smtClean="0"/>
              <a:t>w.x.com</a:t>
            </a:r>
            <a:r>
              <a:rPr lang="en-US" dirty="0" smtClean="0"/>
              <a:t>, 131.204.2.5, A, 3 hours)</a:t>
            </a:r>
          </a:p>
          <a:p>
            <a:r>
              <a:rPr lang="en-US" dirty="0" smtClean="0"/>
              <a:t>One Type CNAME RR for aliasing (www.x.com, </a:t>
            </a:r>
            <a:r>
              <a:rPr lang="en-US" dirty="0" err="1" smtClean="0"/>
              <a:t>w.x.com</a:t>
            </a:r>
            <a:r>
              <a:rPr lang="en-US" dirty="0" smtClean="0"/>
              <a:t>, CNAME, 3 hours)</a:t>
            </a:r>
          </a:p>
          <a:p>
            <a:r>
              <a:rPr lang="en-US" dirty="0" smtClean="0"/>
              <a:t>One Type CNAME RR for aliasing (</a:t>
            </a:r>
            <a:r>
              <a:rPr lang="en-US" dirty="0" err="1" smtClean="0"/>
              <a:t>x.com</a:t>
            </a:r>
            <a:r>
              <a:rPr lang="en-US" dirty="0" smtClean="0"/>
              <a:t>, </a:t>
            </a:r>
            <a:r>
              <a:rPr lang="en-US" dirty="0" err="1" smtClean="0"/>
              <a:t>w.x.com</a:t>
            </a:r>
            <a:r>
              <a:rPr lang="en-US" dirty="0" smtClean="0"/>
              <a:t>, CNAME, 3 hours)</a:t>
            </a:r>
          </a:p>
          <a:p>
            <a:endParaRPr lang="en-US" dirty="0"/>
          </a:p>
        </p:txBody>
      </p:sp>
      <p:sp>
        <p:nvSpPr>
          <p:cNvPr id="9" name="Date Placeholder 8"/>
          <p:cNvSpPr>
            <a:spLocks noGrp="1"/>
          </p:cNvSpPr>
          <p:nvPr>
            <p:ph type="dt" sz="half" idx="10"/>
          </p:nvPr>
        </p:nvSpPr>
        <p:spPr/>
        <p:txBody>
          <a:bodyPr/>
          <a:lstStyle/>
          <a:p>
            <a:fld id="{2EC60925-0B71-9446-AF17-C6F66A4FA71D}"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DNS evolution</a:t>
            </a:r>
            <a:endParaRPr lang="en-US" dirty="0"/>
          </a:p>
        </p:txBody>
      </p:sp>
      <p:sp>
        <p:nvSpPr>
          <p:cNvPr id="8" name="Content Placeholder 7"/>
          <p:cNvSpPr>
            <a:spLocks noGrp="1"/>
          </p:cNvSpPr>
          <p:nvPr>
            <p:ph idx="1"/>
          </p:nvPr>
        </p:nvSpPr>
        <p:spPr/>
        <p:txBody>
          <a:bodyPr/>
          <a:lstStyle/>
          <a:p>
            <a:r>
              <a:rPr lang="en-US" dirty="0" smtClean="0"/>
              <a:t>Historically the host file is located on the local machine </a:t>
            </a:r>
          </a:p>
          <a:p>
            <a:pPr lvl="1"/>
            <a:r>
              <a:rPr lang="en-US" dirty="0" smtClean="0"/>
              <a:t>E.g., c:\windows\system32\drivers\etc\hosts</a:t>
            </a:r>
          </a:p>
          <a:p>
            <a:pPr lvl="1"/>
            <a:r>
              <a:rPr lang="en-US" dirty="0"/>
              <a:t>N</a:t>
            </a:r>
            <a:r>
              <a:rPr lang="en-US" dirty="0" smtClean="0"/>
              <a:t>eed to be maintained and updated by an administrator </a:t>
            </a:r>
          </a:p>
          <a:p>
            <a:r>
              <a:rPr lang="en-US" dirty="0" smtClean="0"/>
              <a:t>Maintaining the hosts files for all Internet domain names and sub domains is not feasible  </a:t>
            </a:r>
          </a:p>
          <a:p>
            <a:pPr lvl="1"/>
            <a:r>
              <a:rPr lang="en-US" dirty="0" smtClean="0"/>
              <a:t>Hence the birth of a distributed database that is called DNS </a:t>
            </a:r>
          </a:p>
          <a:p>
            <a:pPr lvl="1"/>
            <a:r>
              <a:rPr lang="en-US" dirty="0" smtClean="0"/>
              <a:t>A service run by a myriad of organizations, ISP’s and Internet authorities (ICANN)</a:t>
            </a:r>
          </a:p>
          <a:p>
            <a:pPr lvl="1"/>
            <a:r>
              <a:rPr lang="en-US" dirty="0" smtClean="0"/>
              <a:t>To facilitate the mapping of URL to IP addresses</a:t>
            </a:r>
            <a:endParaRPr lang="en-US" dirty="0"/>
          </a:p>
        </p:txBody>
      </p:sp>
      <p:sp>
        <p:nvSpPr>
          <p:cNvPr id="10" name="Date Placeholder 9"/>
          <p:cNvSpPr>
            <a:spLocks noGrp="1"/>
          </p:cNvSpPr>
          <p:nvPr>
            <p:ph type="dt" sz="half" idx="10"/>
          </p:nvPr>
        </p:nvSpPr>
        <p:spPr/>
        <p:txBody>
          <a:bodyPr/>
          <a:lstStyle/>
          <a:p>
            <a:fld id="{92D6CA99-461A-994E-8A28-3BCF2B4E7CF6}" type="datetime1">
              <a:rPr lang="en-US" smtClean="0"/>
              <a:pPr/>
              <a:t>12/21/2012</a:t>
            </a:fld>
            <a:endParaRPr lang="en-US"/>
          </a:p>
        </p:txBody>
      </p:sp>
      <p:sp>
        <p:nvSpPr>
          <p:cNvPr id="12" name="Footer Placeholder 11"/>
          <p:cNvSpPr>
            <a:spLocks noGrp="1"/>
          </p:cNvSpPr>
          <p:nvPr>
            <p:ph type="ftr" sz="quarter" idx="11"/>
          </p:nvPr>
        </p:nvSpPr>
        <p:spPr/>
        <p:txBody>
          <a:bodyPr/>
          <a:lstStyle/>
          <a:p>
            <a:r>
              <a:rPr lang="en-US" smtClean="0"/>
              <a:t>Chapter 2 DNS and AD</a:t>
            </a:r>
            <a:endParaRPr lang="en-US"/>
          </a:p>
        </p:txBody>
      </p:sp>
      <p:sp>
        <p:nvSpPr>
          <p:cNvPr id="11" name="Slide Number Placeholder 10"/>
          <p:cNvSpPr>
            <a:spLocks noGrp="1"/>
          </p:cNvSpPr>
          <p:nvPr>
            <p:ph type="sldNum" sz="quarter" idx="12"/>
          </p:nvPr>
        </p:nvSpPr>
        <p:spPr/>
        <p:txBody>
          <a:bodyPr/>
          <a:lstStyle/>
          <a:p>
            <a:fld id="{32211341-5A88-5040-9389-86DE7F0B46B4}"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make </a:t>
            </a:r>
            <a:r>
              <a:rPr lang="en-US" dirty="0" err="1" smtClean="0"/>
              <a:t>auburn.edu</a:t>
            </a:r>
            <a:r>
              <a:rPr lang="en-US" dirty="0" smtClean="0"/>
              <a:t> work</a:t>
            </a:r>
            <a:endParaRPr lang="en-US" dirty="0"/>
          </a:p>
        </p:txBody>
      </p:sp>
      <p:sp>
        <p:nvSpPr>
          <p:cNvPr id="3" name="Content Placeholder 2"/>
          <p:cNvSpPr>
            <a:spLocks noGrp="1"/>
          </p:cNvSpPr>
          <p:nvPr>
            <p:ph idx="1"/>
          </p:nvPr>
        </p:nvSpPr>
        <p:spPr>
          <a:xfrm>
            <a:off x="533400" y="1600200"/>
            <a:ext cx="2743200" cy="4648200"/>
          </a:xfrm>
        </p:spPr>
        <p:txBody>
          <a:bodyPr/>
          <a:lstStyle/>
          <a:p>
            <a:r>
              <a:rPr lang="en-US" dirty="0" smtClean="0"/>
              <a:t>.</a:t>
            </a:r>
            <a:r>
              <a:rPr lang="en-US" dirty="0" err="1" smtClean="0"/>
              <a:t>edu</a:t>
            </a:r>
            <a:r>
              <a:rPr lang="en-US" dirty="0" smtClean="0"/>
              <a:t> TLD server contains</a:t>
            </a:r>
          </a:p>
          <a:p>
            <a:pPr lvl="1"/>
            <a:r>
              <a:rPr lang="en-US" dirty="0" smtClean="0"/>
              <a:t>3 NS RR’s</a:t>
            </a:r>
          </a:p>
          <a:p>
            <a:pPr lvl="1"/>
            <a:r>
              <a:rPr lang="en-US" dirty="0" smtClean="0"/>
              <a:t>3 A RR’s</a:t>
            </a:r>
          </a:p>
          <a:p>
            <a:r>
              <a:rPr lang="en-US" dirty="0" err="1" smtClean="0"/>
              <a:t>dns.auburn.edu</a:t>
            </a:r>
            <a:r>
              <a:rPr lang="en-US" dirty="0" smtClean="0"/>
              <a:t>: authoritative name server contains</a:t>
            </a:r>
          </a:p>
          <a:p>
            <a:pPr lvl="1"/>
            <a:r>
              <a:rPr lang="en-US" dirty="0" smtClean="0"/>
              <a:t>1 A RR for web server</a:t>
            </a:r>
          </a:p>
          <a:p>
            <a:pPr lvl="1"/>
            <a:r>
              <a:rPr lang="en-US" dirty="0" smtClean="0"/>
              <a:t>1 MX RR for mail server</a:t>
            </a:r>
          </a:p>
          <a:p>
            <a:pPr lvl="1"/>
            <a:r>
              <a:rPr lang="en-US" dirty="0" smtClean="0"/>
              <a:t>1 A RR for mail server</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30</a:t>
            </a:fld>
            <a:endParaRPr lang="en-US"/>
          </a:p>
        </p:txBody>
      </p:sp>
      <p:grpSp>
        <p:nvGrpSpPr>
          <p:cNvPr id="16" name="Group 15"/>
          <p:cNvGrpSpPr/>
          <p:nvPr/>
        </p:nvGrpSpPr>
        <p:grpSpPr>
          <a:xfrm>
            <a:off x="3352800" y="1002505"/>
            <a:ext cx="5454399" cy="5223144"/>
            <a:chOff x="3352800" y="1002505"/>
            <a:chExt cx="5454399" cy="5223144"/>
          </a:xfrm>
        </p:grpSpPr>
        <p:sp>
          <p:nvSpPr>
            <p:cNvPr id="42" name="Cloud 41"/>
            <p:cNvSpPr/>
            <p:nvPr/>
          </p:nvSpPr>
          <p:spPr bwMode="auto">
            <a:xfrm>
              <a:off x="5941217" y="3875526"/>
              <a:ext cx="2819400" cy="2287064"/>
            </a:xfrm>
            <a:prstGeom prst="cloud">
              <a:avLst/>
            </a:prstGeom>
            <a:solidFill>
              <a:srgbClr val="3CF0F5"/>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41" name="Cloud 40"/>
            <p:cNvSpPr/>
            <p:nvPr/>
          </p:nvSpPr>
          <p:spPr bwMode="auto">
            <a:xfrm>
              <a:off x="3352800" y="2064152"/>
              <a:ext cx="2317749" cy="3879448"/>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7" name="Text Box 5"/>
            <p:cNvSpPr txBox="1">
              <a:spLocks noChangeArrowheads="1"/>
            </p:cNvSpPr>
            <p:nvPr/>
          </p:nvSpPr>
          <p:spPr bwMode="auto">
            <a:xfrm>
              <a:off x="3851275" y="5403055"/>
              <a:ext cx="1718547" cy="61555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latin typeface="Cambria" pitchFamily="18" charset="0"/>
                </a:rPr>
                <a:t>requesting host</a:t>
              </a:r>
              <a:endParaRPr lang="en-US" dirty="0">
                <a:latin typeface="Cambria" pitchFamily="18" charset="0"/>
              </a:endParaRPr>
            </a:p>
            <a:p>
              <a:pPr algn="ctr">
                <a:spcBef>
                  <a:spcPct val="0"/>
                </a:spcBef>
                <a:buClrTx/>
                <a:buSzTx/>
                <a:buFontTx/>
                <a:buNone/>
              </a:pPr>
              <a:r>
                <a:rPr lang="en-US" sz="1600" b="1" dirty="0" smtClean="0">
                  <a:latin typeface="Cambria" pitchFamily="18" charset="0"/>
                </a:rPr>
                <a:t>192.168.128.10</a:t>
              </a:r>
              <a:endParaRPr lang="en-US" sz="1600" dirty="0">
                <a:latin typeface="Cambria" pitchFamily="18" charset="0"/>
              </a:endParaRPr>
            </a:p>
          </p:txBody>
        </p:sp>
        <p:sp>
          <p:nvSpPr>
            <p:cNvPr id="8" name="Text Box 6"/>
            <p:cNvSpPr txBox="1">
              <a:spLocks noChangeArrowheads="1"/>
            </p:cNvSpPr>
            <p:nvPr/>
          </p:nvSpPr>
          <p:spPr bwMode="auto">
            <a:xfrm>
              <a:off x="6220472" y="5135938"/>
              <a:ext cx="1850687" cy="338554"/>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600" b="1" dirty="0" err="1" smtClean="0">
                  <a:latin typeface="Cambria" pitchFamily="18" charset="0"/>
                </a:rPr>
                <a:t>www.auburn.edu</a:t>
              </a:r>
              <a:endParaRPr lang="en-US" sz="1600" dirty="0">
                <a:latin typeface="Cambria" pitchFamily="18" charset="0"/>
              </a:endParaRPr>
            </a:p>
          </p:txBody>
        </p:sp>
        <p:sp>
          <p:nvSpPr>
            <p:cNvPr id="9" name="Line 18"/>
            <p:cNvSpPr>
              <a:spLocks noChangeShapeType="1"/>
            </p:cNvSpPr>
            <p:nvPr/>
          </p:nvSpPr>
          <p:spPr bwMode="auto">
            <a:xfrm flipH="1" flipV="1">
              <a:off x="4979987" y="3437730"/>
              <a:ext cx="0" cy="1314450"/>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10" name="Line 19"/>
            <p:cNvSpPr>
              <a:spLocks noChangeShapeType="1"/>
            </p:cNvSpPr>
            <p:nvPr/>
          </p:nvSpPr>
          <p:spPr bwMode="auto">
            <a:xfrm flipV="1">
              <a:off x="5094287" y="1742280"/>
              <a:ext cx="914400" cy="971550"/>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11" name="Line 20"/>
            <p:cNvSpPr>
              <a:spLocks noChangeShapeType="1"/>
            </p:cNvSpPr>
            <p:nvPr/>
          </p:nvSpPr>
          <p:spPr bwMode="auto">
            <a:xfrm flipV="1">
              <a:off x="5380037" y="2904330"/>
              <a:ext cx="1485900" cy="9525"/>
            </a:xfrm>
            <a:prstGeom prst="line">
              <a:avLst/>
            </a:prstGeom>
            <a:noFill/>
            <a:ln w="28575">
              <a:solidFill>
                <a:srgbClr val="008000"/>
              </a:solidFill>
              <a:round/>
              <a:headEnd/>
              <a:tailEnd type="triangle" w="med" len="med"/>
            </a:ln>
            <a:effectLst/>
          </p:spPr>
          <p:txBody>
            <a:bodyPr wrap="none" anchor="ctr"/>
            <a:lstStyle/>
            <a:p>
              <a:endParaRPr lang="en-US">
                <a:latin typeface="Cambria" pitchFamily="18" charset="0"/>
              </a:endParaRPr>
            </a:p>
          </p:txBody>
        </p:sp>
        <p:sp>
          <p:nvSpPr>
            <p:cNvPr id="12" name="Line 21"/>
            <p:cNvSpPr>
              <a:spLocks noChangeShapeType="1"/>
            </p:cNvSpPr>
            <p:nvPr/>
          </p:nvSpPr>
          <p:spPr bwMode="auto">
            <a:xfrm flipH="1" flipV="1">
              <a:off x="5380037" y="3075780"/>
              <a:ext cx="1419225" cy="0"/>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13" name="Line 22"/>
            <p:cNvSpPr>
              <a:spLocks noChangeShapeType="1"/>
            </p:cNvSpPr>
            <p:nvPr/>
          </p:nvSpPr>
          <p:spPr bwMode="auto">
            <a:xfrm flipH="1">
              <a:off x="5303837" y="1970880"/>
              <a:ext cx="733425" cy="762000"/>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14" name="Line 23"/>
            <p:cNvSpPr>
              <a:spLocks noChangeShapeType="1"/>
            </p:cNvSpPr>
            <p:nvPr/>
          </p:nvSpPr>
          <p:spPr bwMode="auto">
            <a:xfrm>
              <a:off x="5170487" y="3466305"/>
              <a:ext cx="9525" cy="1323975"/>
            </a:xfrm>
            <a:prstGeom prst="line">
              <a:avLst/>
            </a:prstGeom>
            <a:noFill/>
            <a:ln w="28575">
              <a:solidFill>
                <a:srgbClr val="FF0000"/>
              </a:solidFill>
              <a:round/>
              <a:headEnd/>
              <a:tailEnd type="triangle" w="med" len="med"/>
            </a:ln>
            <a:effectLst/>
          </p:spPr>
          <p:txBody>
            <a:bodyPr wrap="none" anchor="ctr"/>
            <a:lstStyle/>
            <a:p>
              <a:endParaRPr lang="en-US">
                <a:latin typeface="Cambria" pitchFamily="18" charset="0"/>
              </a:endParaRPr>
            </a:p>
          </p:txBody>
        </p:sp>
        <p:sp>
          <p:nvSpPr>
            <p:cNvPr id="18" name="Text Box 27"/>
            <p:cNvSpPr txBox="1">
              <a:spLocks noChangeArrowheads="1"/>
            </p:cNvSpPr>
            <p:nvPr/>
          </p:nvSpPr>
          <p:spPr bwMode="auto">
            <a:xfrm>
              <a:off x="4691062" y="4293392"/>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1</a:t>
              </a:r>
              <a:endParaRPr lang="en-US" dirty="0">
                <a:solidFill>
                  <a:srgbClr val="0000FF"/>
                </a:solidFill>
                <a:latin typeface="Cambria" pitchFamily="18" charset="0"/>
              </a:endParaRPr>
            </a:p>
          </p:txBody>
        </p:sp>
        <p:sp>
          <p:nvSpPr>
            <p:cNvPr id="19" name="Text Box 28"/>
            <p:cNvSpPr txBox="1">
              <a:spLocks noChangeArrowheads="1"/>
            </p:cNvSpPr>
            <p:nvPr/>
          </p:nvSpPr>
          <p:spPr bwMode="auto">
            <a:xfrm>
              <a:off x="5233987" y="1959767"/>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2</a:t>
              </a:r>
              <a:endParaRPr lang="en-US" dirty="0">
                <a:solidFill>
                  <a:srgbClr val="0000FF"/>
                </a:solidFill>
                <a:latin typeface="Cambria" pitchFamily="18" charset="0"/>
              </a:endParaRPr>
            </a:p>
          </p:txBody>
        </p:sp>
        <p:sp>
          <p:nvSpPr>
            <p:cNvPr id="20" name="Text Box 29"/>
            <p:cNvSpPr txBox="1">
              <a:spLocks noChangeArrowheads="1"/>
            </p:cNvSpPr>
            <p:nvPr/>
          </p:nvSpPr>
          <p:spPr bwMode="auto">
            <a:xfrm>
              <a:off x="5938836" y="2549523"/>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3</a:t>
              </a:r>
              <a:endParaRPr lang="en-US" dirty="0">
                <a:solidFill>
                  <a:srgbClr val="0000FF"/>
                </a:solidFill>
                <a:latin typeface="Cambria" pitchFamily="18" charset="0"/>
              </a:endParaRPr>
            </a:p>
          </p:txBody>
        </p:sp>
        <p:sp>
          <p:nvSpPr>
            <p:cNvPr id="21" name="Text Box 30"/>
            <p:cNvSpPr txBox="1">
              <a:spLocks noChangeArrowheads="1"/>
            </p:cNvSpPr>
            <p:nvPr/>
          </p:nvSpPr>
          <p:spPr bwMode="auto">
            <a:xfrm>
              <a:off x="6245224" y="3656802"/>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4</a:t>
              </a:r>
              <a:endParaRPr lang="en-US" dirty="0">
                <a:solidFill>
                  <a:srgbClr val="0000FF"/>
                </a:solidFill>
                <a:latin typeface="Cambria" pitchFamily="18" charset="0"/>
              </a:endParaRPr>
            </a:p>
          </p:txBody>
        </p:sp>
        <p:sp>
          <p:nvSpPr>
            <p:cNvPr id="22" name="Text Box 31"/>
            <p:cNvSpPr txBox="1">
              <a:spLocks noChangeArrowheads="1"/>
            </p:cNvSpPr>
            <p:nvPr/>
          </p:nvSpPr>
          <p:spPr bwMode="auto">
            <a:xfrm>
              <a:off x="5881687" y="5666715"/>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800" dirty="0">
                  <a:solidFill>
                    <a:srgbClr val="0000FF"/>
                  </a:solidFill>
                  <a:latin typeface="Cambria" pitchFamily="18" charset="0"/>
                </a:rPr>
                <a:t>5</a:t>
              </a:r>
              <a:endParaRPr lang="en-US" dirty="0">
                <a:solidFill>
                  <a:srgbClr val="0000FF"/>
                </a:solidFill>
                <a:latin typeface="Cambria" pitchFamily="18" charset="0"/>
              </a:endParaRPr>
            </a:p>
          </p:txBody>
        </p:sp>
        <p:sp>
          <p:nvSpPr>
            <p:cNvPr id="23" name="Line 63"/>
            <p:cNvSpPr>
              <a:spLocks noChangeShapeType="1"/>
            </p:cNvSpPr>
            <p:nvPr/>
          </p:nvSpPr>
          <p:spPr bwMode="auto">
            <a:xfrm>
              <a:off x="5313362" y="3236117"/>
              <a:ext cx="1493838" cy="1314450"/>
            </a:xfrm>
            <a:prstGeom prst="line">
              <a:avLst/>
            </a:prstGeom>
            <a:noFill/>
            <a:ln w="25400">
              <a:solidFill>
                <a:srgbClr val="008000"/>
              </a:solidFill>
              <a:round/>
              <a:headEnd/>
              <a:tailEnd type="triangle" w="med" len="med"/>
            </a:ln>
            <a:effectLst/>
          </p:spPr>
          <p:txBody>
            <a:bodyPr/>
            <a:lstStyle/>
            <a:p>
              <a:endParaRPr lang="en-US">
                <a:latin typeface="Cambria" pitchFamily="18" charset="0"/>
              </a:endParaRPr>
            </a:p>
          </p:txBody>
        </p:sp>
        <p:sp>
          <p:nvSpPr>
            <p:cNvPr id="24" name="Line 64"/>
            <p:cNvSpPr>
              <a:spLocks noChangeShapeType="1"/>
            </p:cNvSpPr>
            <p:nvPr/>
          </p:nvSpPr>
          <p:spPr bwMode="auto">
            <a:xfrm flipH="1" flipV="1">
              <a:off x="5256212" y="3417092"/>
              <a:ext cx="1493837" cy="1301750"/>
            </a:xfrm>
            <a:prstGeom prst="line">
              <a:avLst/>
            </a:prstGeom>
            <a:noFill/>
            <a:ln w="25400">
              <a:solidFill>
                <a:srgbClr val="FF0000"/>
              </a:solidFill>
              <a:round/>
              <a:headEnd/>
              <a:tailEnd type="triangle" w="med" len="med"/>
            </a:ln>
            <a:effectLst/>
          </p:spPr>
          <p:txBody>
            <a:bodyPr/>
            <a:lstStyle/>
            <a:p>
              <a:endParaRPr lang="en-US">
                <a:latin typeface="Cambria" pitchFamily="18" charset="0"/>
              </a:endParaRPr>
            </a:p>
          </p:txBody>
        </p:sp>
        <p:grpSp>
          <p:nvGrpSpPr>
            <p:cNvPr id="25" name="Group 24"/>
            <p:cNvGrpSpPr/>
            <p:nvPr/>
          </p:nvGrpSpPr>
          <p:grpSpPr>
            <a:xfrm>
              <a:off x="5484812" y="1002505"/>
              <a:ext cx="2011363" cy="1126560"/>
              <a:chOff x="5791200" y="481013"/>
              <a:chExt cx="2011363" cy="1126560"/>
            </a:xfrm>
          </p:grpSpPr>
          <p:sp>
            <p:nvSpPr>
              <p:cNvPr id="26" name="Text Box 17"/>
              <p:cNvSpPr txBox="1">
                <a:spLocks noChangeArrowheads="1"/>
              </p:cNvSpPr>
              <p:nvPr/>
            </p:nvSpPr>
            <p:spPr bwMode="auto">
              <a:xfrm>
                <a:off x="5791200" y="481013"/>
                <a:ext cx="2011363" cy="366712"/>
              </a:xfrm>
              <a:prstGeom prst="rect">
                <a:avLst/>
              </a:prstGeom>
              <a:noFill/>
              <a:ln w="9525">
                <a:noFill/>
                <a:miter lim="800000"/>
                <a:headEnd/>
                <a:tailEnd/>
              </a:ln>
              <a:effectLst/>
            </p:spPr>
            <p:txBody>
              <a:bodyPr>
                <a:spAutoFit/>
              </a:bodyPr>
              <a:lstStyle/>
              <a:p>
                <a:pPr algn="ctr">
                  <a:spcBef>
                    <a:spcPct val="0"/>
                  </a:spcBef>
                  <a:buClrTx/>
                  <a:buSzTx/>
                  <a:buFontTx/>
                  <a:buNone/>
                </a:pPr>
                <a:r>
                  <a:rPr lang="en-US" sz="1800" dirty="0">
                    <a:latin typeface="Cambria" pitchFamily="18" charset="0"/>
                  </a:rPr>
                  <a:t>root DNS server</a:t>
                </a:r>
                <a:endParaRPr lang="en-US" sz="1600" dirty="0">
                  <a:latin typeface="Cambria" pitchFamily="18" charset="0"/>
                </a:endParaRPr>
              </a:p>
            </p:txBody>
          </p:sp>
          <p:pic>
            <p:nvPicPr>
              <p:cNvPr id="27" name="Picture 8" descr="P:\class\elec5220\Chapter Slides\Powerpoint Icons\server.gif"/>
              <p:cNvPicPr>
                <a:picLocks noChangeAspect="1" noChangeArrowheads="1"/>
              </p:cNvPicPr>
              <p:nvPr/>
            </p:nvPicPr>
            <p:blipFill>
              <a:blip r:embed="rId2"/>
              <a:srcRect/>
              <a:stretch>
                <a:fillRect/>
              </a:stretch>
            </p:blipFill>
            <p:spPr bwMode="auto">
              <a:xfrm>
                <a:off x="6400799" y="856416"/>
                <a:ext cx="457200" cy="751157"/>
              </a:xfrm>
              <a:prstGeom prst="rect">
                <a:avLst/>
              </a:prstGeom>
              <a:noFill/>
            </p:spPr>
          </p:pic>
        </p:grpSp>
        <p:grpSp>
          <p:nvGrpSpPr>
            <p:cNvPr id="28" name="Group 27"/>
            <p:cNvGrpSpPr/>
            <p:nvPr/>
          </p:nvGrpSpPr>
          <p:grpSpPr>
            <a:xfrm>
              <a:off x="6245224" y="2374105"/>
              <a:ext cx="2211387" cy="1042985"/>
              <a:chOff x="6551612" y="1852613"/>
              <a:chExt cx="2211387" cy="1042985"/>
            </a:xfrm>
          </p:grpSpPr>
          <p:sp>
            <p:nvSpPr>
              <p:cNvPr id="29" name="Text Box 65"/>
              <p:cNvSpPr txBox="1">
                <a:spLocks noChangeArrowheads="1"/>
              </p:cNvSpPr>
              <p:nvPr/>
            </p:nvSpPr>
            <p:spPr bwMode="auto">
              <a:xfrm>
                <a:off x="6551612" y="1852613"/>
                <a:ext cx="2211387" cy="369332"/>
              </a:xfrm>
              <a:prstGeom prst="rect">
                <a:avLst/>
              </a:prstGeom>
              <a:noFill/>
              <a:ln w="9525">
                <a:noFill/>
                <a:miter lim="800000"/>
                <a:headEnd/>
                <a:tailEnd/>
              </a:ln>
              <a:effectLst/>
            </p:spPr>
            <p:txBody>
              <a:bodyPr wrap="square">
                <a:spAutoFit/>
              </a:bodyPr>
              <a:lstStyle/>
              <a:p>
                <a:pPr algn="ctr">
                  <a:spcBef>
                    <a:spcPct val="0"/>
                  </a:spcBef>
                  <a:buClrTx/>
                  <a:buSzTx/>
                  <a:buFontTx/>
                  <a:buNone/>
                </a:pPr>
                <a:r>
                  <a:rPr lang="en-US" sz="1800" dirty="0" smtClean="0">
                    <a:latin typeface="Cambria" pitchFamily="18" charset="0"/>
                  </a:rPr>
                  <a:t>.</a:t>
                </a:r>
                <a:r>
                  <a:rPr lang="en-US" sz="1800" dirty="0" err="1" smtClean="0">
                    <a:latin typeface="Cambria" pitchFamily="18" charset="0"/>
                  </a:rPr>
                  <a:t>edu</a:t>
                </a:r>
                <a:r>
                  <a:rPr lang="en-US" sz="1800" dirty="0" smtClean="0">
                    <a:latin typeface="Cambria" pitchFamily="18" charset="0"/>
                  </a:rPr>
                  <a:t> TLD </a:t>
                </a:r>
                <a:r>
                  <a:rPr lang="en-US" sz="1800" dirty="0">
                    <a:latin typeface="Cambria" pitchFamily="18" charset="0"/>
                  </a:rPr>
                  <a:t>DNS server</a:t>
                </a:r>
                <a:endParaRPr lang="en-US" sz="1600" dirty="0">
                  <a:latin typeface="Cambria" pitchFamily="18" charset="0"/>
                </a:endParaRPr>
              </a:p>
            </p:txBody>
          </p:sp>
          <p:pic>
            <p:nvPicPr>
              <p:cNvPr id="30" name="Picture 8" descr="P:\class\elec5220\Chapter Slides\Powerpoint Icons\server.gif"/>
              <p:cNvPicPr>
                <a:picLocks noChangeAspect="1" noChangeArrowheads="1"/>
              </p:cNvPicPr>
              <p:nvPr/>
            </p:nvPicPr>
            <p:blipFill>
              <a:blip r:embed="rId2"/>
              <a:srcRect/>
              <a:stretch>
                <a:fillRect/>
              </a:stretch>
            </p:blipFill>
            <p:spPr bwMode="auto">
              <a:xfrm>
                <a:off x="7216876" y="2144441"/>
                <a:ext cx="457200" cy="751157"/>
              </a:xfrm>
              <a:prstGeom prst="rect">
                <a:avLst/>
              </a:prstGeom>
              <a:noFill/>
            </p:spPr>
          </p:pic>
        </p:grpSp>
        <p:grpSp>
          <p:nvGrpSpPr>
            <p:cNvPr id="31" name="Group 30"/>
            <p:cNvGrpSpPr/>
            <p:nvPr/>
          </p:nvGrpSpPr>
          <p:grpSpPr>
            <a:xfrm>
              <a:off x="6429625" y="3731127"/>
              <a:ext cx="2377574" cy="1234545"/>
              <a:chOff x="6736013" y="3209635"/>
              <a:chExt cx="2377574" cy="1234545"/>
            </a:xfrm>
          </p:grpSpPr>
          <p:sp>
            <p:nvSpPr>
              <p:cNvPr id="32" name="Text Box 60"/>
              <p:cNvSpPr txBox="1">
                <a:spLocks noChangeArrowheads="1"/>
              </p:cNvSpPr>
              <p:nvPr/>
            </p:nvSpPr>
            <p:spPr bwMode="auto">
              <a:xfrm>
                <a:off x="6736013" y="3209635"/>
                <a:ext cx="2377574" cy="58477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600" dirty="0">
                    <a:solidFill>
                      <a:srgbClr val="008000"/>
                    </a:solidFill>
                    <a:latin typeface="Cambria" pitchFamily="18" charset="0"/>
                  </a:rPr>
                  <a:t>A</a:t>
                </a:r>
                <a:r>
                  <a:rPr lang="en-US" sz="1600" dirty="0" smtClean="0">
                    <a:solidFill>
                      <a:srgbClr val="008000"/>
                    </a:solidFill>
                    <a:latin typeface="Cambria" pitchFamily="18" charset="0"/>
                  </a:rPr>
                  <a:t>uthoritative </a:t>
                </a:r>
                <a:r>
                  <a:rPr lang="en-US" sz="1600" dirty="0">
                    <a:solidFill>
                      <a:srgbClr val="008000"/>
                    </a:solidFill>
                    <a:latin typeface="Cambria" pitchFamily="18" charset="0"/>
                  </a:rPr>
                  <a:t>DNS server</a:t>
                </a:r>
                <a:endParaRPr lang="en-US" dirty="0" smtClean="0">
                  <a:solidFill>
                    <a:srgbClr val="008000"/>
                  </a:solidFill>
                  <a:latin typeface="Cambria" pitchFamily="18" charset="0"/>
                </a:endParaRPr>
              </a:p>
              <a:p>
                <a:pPr algn="ctr">
                  <a:spcBef>
                    <a:spcPct val="0"/>
                  </a:spcBef>
                  <a:buClrTx/>
                  <a:buSzTx/>
                  <a:buFontTx/>
                  <a:buNone/>
                </a:pPr>
                <a:r>
                  <a:rPr lang="en-US" sz="1600" b="1" dirty="0" err="1" smtClean="0">
                    <a:latin typeface="Cambria" pitchFamily="18" charset="0"/>
                  </a:rPr>
                  <a:t>dns.auburn.edu</a:t>
                </a:r>
                <a:r>
                  <a:rPr lang="en-US" sz="1600" b="1" dirty="0" smtClean="0">
                    <a:latin typeface="Cambria" pitchFamily="18" charset="0"/>
                  </a:rPr>
                  <a:t> </a:t>
                </a:r>
                <a:endParaRPr lang="en-US" sz="1600" dirty="0">
                  <a:latin typeface="Cambria" pitchFamily="18" charset="0"/>
                </a:endParaRPr>
              </a:p>
            </p:txBody>
          </p:sp>
          <p:pic>
            <p:nvPicPr>
              <p:cNvPr id="33" name="Picture 8" descr="P:\class\elec5220\Chapter Slides\Powerpoint Icons\server.gif"/>
              <p:cNvPicPr>
                <a:picLocks noChangeAspect="1" noChangeArrowheads="1"/>
              </p:cNvPicPr>
              <p:nvPr/>
            </p:nvPicPr>
            <p:blipFill>
              <a:blip r:embed="rId2"/>
              <a:srcRect/>
              <a:stretch>
                <a:fillRect/>
              </a:stretch>
            </p:blipFill>
            <p:spPr bwMode="auto">
              <a:xfrm>
                <a:off x="7172632" y="3693023"/>
                <a:ext cx="457200" cy="751157"/>
              </a:xfrm>
              <a:prstGeom prst="rect">
                <a:avLst/>
              </a:prstGeom>
              <a:noFill/>
            </p:spPr>
          </p:pic>
        </p:grpSp>
        <p:pic>
          <p:nvPicPr>
            <p:cNvPr id="34" name="Picture 8" descr="P:\class\elec5220\Chapter Slides\Powerpoint Icons\server.gif"/>
            <p:cNvPicPr>
              <a:picLocks noChangeAspect="1" noChangeArrowheads="1"/>
            </p:cNvPicPr>
            <p:nvPr/>
          </p:nvPicPr>
          <p:blipFill>
            <a:blip r:embed="rId2"/>
            <a:srcRect/>
            <a:stretch>
              <a:fillRect/>
            </a:stretch>
          </p:blipFill>
          <p:spPr bwMode="auto">
            <a:xfrm>
              <a:off x="4230277" y="2229806"/>
              <a:ext cx="749710" cy="1231736"/>
            </a:xfrm>
            <a:prstGeom prst="rect">
              <a:avLst/>
            </a:prstGeom>
            <a:noFill/>
          </p:spPr>
        </p:pic>
        <p:cxnSp>
          <p:nvCxnSpPr>
            <p:cNvPr id="36" name="Straight Arrow Connector 35"/>
            <p:cNvCxnSpPr>
              <a:endCxn id="37" idx="1"/>
            </p:cNvCxnSpPr>
            <p:nvPr/>
          </p:nvCxnSpPr>
          <p:spPr bwMode="auto">
            <a:xfrm>
              <a:off x="5332412" y="5322092"/>
              <a:ext cx="1676400" cy="527979"/>
            </a:xfrm>
            <a:prstGeom prst="straightConnector1">
              <a:avLst/>
            </a:prstGeom>
            <a:solidFill>
              <a:schemeClr val="accent1"/>
            </a:solidFill>
            <a:ln w="38100" cap="flat" cmpd="sng" algn="ctr">
              <a:solidFill>
                <a:srgbClr val="0070C0"/>
              </a:solidFill>
              <a:prstDash val="solid"/>
              <a:round/>
              <a:headEnd type="none" w="med" len="med"/>
              <a:tailEnd type="triangle" w="med" len="med"/>
            </a:ln>
            <a:effectLst/>
          </p:spPr>
        </p:cxnSp>
        <p:pic>
          <p:nvPicPr>
            <p:cNvPr id="37" name="Picture 8" descr="P:\class\elec5220\Chapter Slides\Powerpoint Icons\server.gif"/>
            <p:cNvPicPr>
              <a:picLocks noChangeAspect="1" noChangeArrowheads="1"/>
            </p:cNvPicPr>
            <p:nvPr/>
          </p:nvPicPr>
          <p:blipFill>
            <a:blip r:embed="rId2"/>
            <a:srcRect/>
            <a:stretch>
              <a:fillRect/>
            </a:stretch>
          </p:blipFill>
          <p:spPr bwMode="auto">
            <a:xfrm>
              <a:off x="7008812" y="5474492"/>
              <a:ext cx="457200" cy="751157"/>
            </a:xfrm>
            <a:prstGeom prst="rect">
              <a:avLst/>
            </a:prstGeom>
            <a:noFill/>
          </p:spPr>
        </p:pic>
        <p:sp>
          <p:nvSpPr>
            <p:cNvPr id="38" name="TextBox 37"/>
            <p:cNvSpPr txBox="1"/>
            <p:nvPr/>
          </p:nvSpPr>
          <p:spPr>
            <a:xfrm>
              <a:off x="3824286" y="1498102"/>
              <a:ext cx="1285876" cy="923330"/>
            </a:xfrm>
            <a:prstGeom prst="rect">
              <a:avLst/>
            </a:prstGeom>
            <a:noFill/>
          </p:spPr>
          <p:txBody>
            <a:bodyPr wrap="square" rtlCol="0">
              <a:spAutoFit/>
            </a:bodyPr>
            <a:lstStyle/>
            <a:p>
              <a:r>
                <a:rPr lang="en-US" dirty="0" smtClean="0">
                  <a:solidFill>
                    <a:srgbClr val="FF6600"/>
                  </a:solidFill>
                </a:rPr>
                <a:t>Recursive name server</a:t>
              </a:r>
              <a:endParaRPr lang="en-US" dirty="0">
                <a:solidFill>
                  <a:srgbClr val="FF6600"/>
                </a:solidFill>
              </a:endParaRPr>
            </a:p>
          </p:txBody>
        </p:sp>
        <p:sp>
          <p:nvSpPr>
            <p:cNvPr id="39" name="TextBox 38"/>
            <p:cNvSpPr txBox="1"/>
            <p:nvPr/>
          </p:nvSpPr>
          <p:spPr>
            <a:xfrm>
              <a:off x="5519636" y="3047758"/>
              <a:ext cx="1287564" cy="369332"/>
            </a:xfrm>
            <a:prstGeom prst="rect">
              <a:avLst/>
            </a:prstGeom>
            <a:noFill/>
          </p:spPr>
          <p:txBody>
            <a:bodyPr wrap="square" rtlCol="0">
              <a:spAutoFit/>
            </a:bodyPr>
            <a:lstStyle/>
            <a:p>
              <a:r>
                <a:rPr lang="en-US" dirty="0" smtClean="0">
                  <a:solidFill>
                    <a:srgbClr val="FF0000"/>
                  </a:solidFill>
                </a:rPr>
                <a:t>NS &amp; A </a:t>
              </a:r>
              <a:r>
                <a:rPr lang="en-US" dirty="0" err="1" smtClean="0">
                  <a:solidFill>
                    <a:srgbClr val="FF0000"/>
                  </a:solidFill>
                </a:rPr>
                <a:t>RRs</a:t>
              </a:r>
              <a:endParaRPr lang="en-US" dirty="0">
                <a:solidFill>
                  <a:srgbClr val="FF0000"/>
                </a:solidFill>
              </a:endParaRPr>
            </a:p>
          </p:txBody>
        </p:sp>
        <p:sp>
          <p:nvSpPr>
            <p:cNvPr id="40" name="Rectangle 39"/>
            <p:cNvSpPr/>
            <p:nvPr/>
          </p:nvSpPr>
          <p:spPr>
            <a:xfrm>
              <a:off x="3467100" y="3410580"/>
              <a:ext cx="1703387" cy="492443"/>
            </a:xfrm>
            <a:prstGeom prst="rect">
              <a:avLst/>
            </a:prstGeom>
          </p:spPr>
          <p:txBody>
            <a:bodyPr wrap="square">
              <a:spAutoFit/>
            </a:bodyPr>
            <a:lstStyle/>
            <a:p>
              <a:pPr algn="ctr">
                <a:spcBef>
                  <a:spcPct val="0"/>
                </a:spcBef>
                <a:buClrTx/>
                <a:buSzTx/>
                <a:buFontTx/>
                <a:buNone/>
              </a:pPr>
              <a:r>
                <a:rPr lang="en-US" sz="1400" dirty="0" smtClean="0">
                  <a:latin typeface="Cambria" pitchFamily="18" charset="0"/>
                </a:rPr>
                <a:t>local DNS server</a:t>
              </a:r>
            </a:p>
            <a:p>
              <a:pPr algn="ctr">
                <a:spcBef>
                  <a:spcPct val="0"/>
                </a:spcBef>
                <a:buClrTx/>
                <a:buSzTx/>
                <a:buFontTx/>
                <a:buNone/>
              </a:pPr>
              <a:r>
                <a:rPr lang="en-US" sz="1200" b="1" dirty="0" err="1" smtClean="0">
                  <a:latin typeface="Cambria" pitchFamily="18" charset="0"/>
                </a:rPr>
                <a:t>ns.mit.edu</a:t>
              </a:r>
              <a:endParaRPr lang="en-US" sz="1400" dirty="0"/>
            </a:p>
          </p:txBody>
        </p:sp>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9144" y="4718842"/>
              <a:ext cx="874218" cy="725348"/>
            </a:xfrm>
            <a:prstGeom prst="rect">
              <a:avLst/>
            </a:prstGeom>
          </p:spPr>
        </p:pic>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dirty="0"/>
              <a:t>Inserting records into </a:t>
            </a:r>
            <a:r>
              <a:rPr lang="en-US" dirty="0" smtClean="0"/>
              <a:t>DNS (1)</a:t>
            </a:r>
            <a:endParaRPr lang="en-US" dirty="0"/>
          </a:p>
        </p:txBody>
      </p:sp>
      <p:sp>
        <p:nvSpPr>
          <p:cNvPr id="224260" name="Rectangle 4"/>
          <p:cNvSpPr>
            <a:spLocks noGrp="1" noChangeArrowheads="1"/>
          </p:cNvSpPr>
          <p:nvPr>
            <p:ph idx="1"/>
          </p:nvPr>
        </p:nvSpPr>
        <p:spPr>
          <a:xfrm>
            <a:off x="533400" y="1600200"/>
            <a:ext cx="8107363" cy="4648200"/>
          </a:xfrm>
        </p:spPr>
        <p:txBody>
          <a:bodyPr/>
          <a:lstStyle/>
          <a:p>
            <a:pPr>
              <a:lnSpc>
                <a:spcPct val="80000"/>
              </a:lnSpc>
            </a:pPr>
            <a:r>
              <a:rPr lang="en-US" sz="2000" dirty="0"/>
              <a:t>E</a:t>
            </a:r>
            <a:r>
              <a:rPr lang="en-US" sz="2000" dirty="0" smtClean="0"/>
              <a:t>xample</a:t>
            </a:r>
            <a:r>
              <a:rPr lang="en-US" sz="2000" dirty="0"/>
              <a:t>: </a:t>
            </a:r>
            <a:r>
              <a:rPr lang="en-US" sz="2000" dirty="0" err="1" smtClean="0"/>
              <a:t>auburn.edu</a:t>
            </a:r>
            <a:endParaRPr lang="en-US" sz="2000" dirty="0" smtClean="0"/>
          </a:p>
          <a:p>
            <a:pPr>
              <a:lnSpc>
                <a:spcPct val="80000"/>
              </a:lnSpc>
            </a:pPr>
            <a:r>
              <a:rPr lang="en-US" sz="2000" dirty="0" smtClean="0"/>
              <a:t>Auburn University registers </a:t>
            </a:r>
            <a:r>
              <a:rPr lang="en-US" sz="2000" dirty="0"/>
              <a:t>name </a:t>
            </a:r>
            <a:r>
              <a:rPr lang="en-US" sz="2000" dirty="0" smtClean="0"/>
              <a:t>auburn.edu </a:t>
            </a:r>
            <a:r>
              <a:rPr lang="en-US" sz="2000" dirty="0"/>
              <a:t>at DNS registrar (e.g.,</a:t>
            </a:r>
            <a:r>
              <a:rPr lang="en-US" sz="2000" dirty="0" smtClean="0"/>
              <a:t> </a:t>
            </a:r>
            <a:r>
              <a:rPr lang="en-US" sz="2000" dirty="0" err="1" smtClean="0"/>
              <a:t>Educause</a:t>
            </a:r>
            <a:r>
              <a:rPr lang="en-US" sz="2000" dirty="0" smtClean="0"/>
              <a:t>)</a:t>
            </a:r>
            <a:endParaRPr lang="en-US" sz="2000" dirty="0"/>
          </a:p>
          <a:p>
            <a:pPr lvl="1">
              <a:lnSpc>
                <a:spcPct val="80000"/>
              </a:lnSpc>
            </a:pPr>
            <a:r>
              <a:rPr lang="en-US" sz="1800" dirty="0"/>
              <a:t>P</a:t>
            </a:r>
            <a:r>
              <a:rPr lang="en-US" sz="1800" dirty="0" smtClean="0"/>
              <a:t>rovide </a:t>
            </a:r>
            <a:r>
              <a:rPr lang="en-US" sz="1800" dirty="0"/>
              <a:t>names, IP addresses of authoritative name server (primary and secondary)</a:t>
            </a:r>
          </a:p>
          <a:p>
            <a:pPr lvl="1">
              <a:lnSpc>
                <a:spcPct val="80000"/>
              </a:lnSpc>
            </a:pPr>
            <a:r>
              <a:rPr lang="en-US" sz="1800" dirty="0"/>
              <a:t>R</a:t>
            </a:r>
            <a:r>
              <a:rPr lang="en-US" sz="1800" dirty="0" smtClean="0"/>
              <a:t>egistrar </a:t>
            </a:r>
            <a:r>
              <a:rPr lang="en-US" sz="1800" dirty="0"/>
              <a:t>inserts</a:t>
            </a:r>
            <a:r>
              <a:rPr lang="en-US" sz="1800" dirty="0" smtClean="0"/>
              <a:t> six RRs (3 authoritative DNS servers) </a:t>
            </a:r>
            <a:r>
              <a:rPr lang="en-US" sz="1800" dirty="0"/>
              <a:t>into</a:t>
            </a:r>
            <a:r>
              <a:rPr lang="en-US" sz="1800" dirty="0" smtClean="0"/>
              <a:t> </a:t>
            </a:r>
            <a:r>
              <a:rPr lang="en-US" sz="1800" dirty="0" err="1" smtClean="0"/>
              <a:t>edu</a:t>
            </a:r>
            <a:r>
              <a:rPr lang="en-US" sz="1800" dirty="0" smtClean="0"/>
              <a:t> </a:t>
            </a:r>
            <a:r>
              <a:rPr lang="en-US" sz="1800" dirty="0"/>
              <a:t>TLD server</a:t>
            </a:r>
            <a:r>
              <a:rPr lang="en-US" sz="1800" dirty="0" smtClean="0"/>
              <a:t>:</a:t>
            </a:r>
          </a:p>
          <a:p>
            <a:pPr lvl="2">
              <a:lnSpc>
                <a:spcPct val="80000"/>
              </a:lnSpc>
              <a:buNone/>
            </a:pPr>
            <a:r>
              <a:rPr lang="en-US" sz="1600" dirty="0" smtClean="0">
                <a:latin typeface="Andale Mono" pitchFamily="49" charset="0"/>
              </a:rPr>
              <a:t>(auburn.edu, dns.auburn.edu, </a:t>
            </a:r>
            <a:r>
              <a:rPr lang="en-US" sz="1600" dirty="0">
                <a:latin typeface="Andale Mono" pitchFamily="49" charset="0"/>
              </a:rPr>
              <a:t>NS)</a:t>
            </a:r>
          </a:p>
          <a:p>
            <a:pPr lvl="2">
              <a:lnSpc>
                <a:spcPct val="80000"/>
              </a:lnSpc>
              <a:buFont typeface="Wingdings" pitchFamily="2" charset="2"/>
              <a:buNone/>
            </a:pPr>
            <a:r>
              <a:rPr lang="en-US" sz="1600" dirty="0" smtClean="0">
                <a:latin typeface="Andale Mono" pitchFamily="49" charset="0"/>
              </a:rPr>
              <a:t>(dns.auburn.edu, 131.204.41.3, </a:t>
            </a:r>
            <a:r>
              <a:rPr lang="en-US" sz="1600" dirty="0">
                <a:latin typeface="Andale Mono" pitchFamily="49" charset="0"/>
              </a:rPr>
              <a:t>A</a:t>
            </a:r>
            <a:r>
              <a:rPr lang="en-US" sz="1600" dirty="0" smtClean="0">
                <a:latin typeface="Andale Mono" pitchFamily="49" charset="0"/>
              </a:rPr>
              <a:t>)</a:t>
            </a:r>
          </a:p>
          <a:p>
            <a:pPr lvl="2">
              <a:lnSpc>
                <a:spcPct val="80000"/>
              </a:lnSpc>
              <a:buNone/>
            </a:pPr>
            <a:r>
              <a:rPr lang="en-US" sz="1600" dirty="0" smtClean="0">
                <a:latin typeface="Andale Mono" pitchFamily="49" charset="0"/>
              </a:rPr>
              <a:t>(</a:t>
            </a:r>
            <a:r>
              <a:rPr lang="en-US" sz="1600" dirty="0" err="1" smtClean="0">
                <a:latin typeface="Andale Mono" pitchFamily="49" charset="0"/>
              </a:rPr>
              <a:t>auburn.edu</a:t>
            </a:r>
            <a:r>
              <a:rPr lang="en-US" sz="1600" dirty="0" smtClean="0">
                <a:latin typeface="Andale Mono" pitchFamily="49" charset="0"/>
              </a:rPr>
              <a:t>, </a:t>
            </a:r>
            <a:r>
              <a:rPr lang="en-US" sz="1600" dirty="0" err="1" smtClean="0">
                <a:latin typeface="Andale Mono" pitchFamily="49" charset="0"/>
              </a:rPr>
              <a:t>dns.eng.auburn.edu</a:t>
            </a:r>
            <a:r>
              <a:rPr lang="en-US" sz="1600" dirty="0" smtClean="0">
                <a:latin typeface="Andale Mono" pitchFamily="49" charset="0"/>
              </a:rPr>
              <a:t>, NS)</a:t>
            </a:r>
          </a:p>
          <a:p>
            <a:pPr lvl="2">
              <a:lnSpc>
                <a:spcPct val="80000"/>
              </a:lnSpc>
              <a:buFont typeface="Wingdings" pitchFamily="2" charset="2"/>
              <a:buNone/>
            </a:pPr>
            <a:r>
              <a:rPr lang="en-US" sz="1600" dirty="0" smtClean="0">
                <a:latin typeface="Andale Mono" pitchFamily="49" charset="0"/>
              </a:rPr>
              <a:t>(</a:t>
            </a:r>
            <a:r>
              <a:rPr lang="en-US" sz="1600" dirty="0" err="1" smtClean="0">
                <a:latin typeface="Andale Mono" pitchFamily="49" charset="0"/>
              </a:rPr>
              <a:t>dns.eng.auburn.edu</a:t>
            </a:r>
            <a:r>
              <a:rPr lang="en-US" sz="1600" dirty="0" smtClean="0">
                <a:latin typeface="Andale Mono" pitchFamily="49" charset="0"/>
              </a:rPr>
              <a:t>, 131.204.10.13, A)</a:t>
            </a:r>
          </a:p>
          <a:p>
            <a:pPr lvl="2">
              <a:lnSpc>
                <a:spcPct val="80000"/>
              </a:lnSpc>
              <a:buNone/>
            </a:pPr>
            <a:r>
              <a:rPr lang="en-US" sz="1600" dirty="0" smtClean="0">
                <a:latin typeface="Andale Mono" pitchFamily="49" charset="0"/>
              </a:rPr>
              <a:t>(</a:t>
            </a:r>
            <a:r>
              <a:rPr lang="en-US" sz="1600" dirty="0" err="1" smtClean="0">
                <a:latin typeface="Andale Mono" pitchFamily="49" charset="0"/>
              </a:rPr>
              <a:t>auburn.edu</a:t>
            </a:r>
            <a:r>
              <a:rPr lang="en-US" sz="1600" dirty="0" smtClean="0">
                <a:latin typeface="Andale Mono" pitchFamily="49" charset="0"/>
              </a:rPr>
              <a:t>, </a:t>
            </a:r>
            <a:r>
              <a:rPr lang="en-US" sz="1600" dirty="0" err="1" smtClean="0">
                <a:latin typeface="Andale Mono" pitchFamily="49" charset="0"/>
              </a:rPr>
              <a:t>dns.duc.auburn.edu</a:t>
            </a:r>
            <a:r>
              <a:rPr lang="en-US" sz="1600" dirty="0" smtClean="0">
                <a:latin typeface="Andale Mono" pitchFamily="49" charset="0"/>
              </a:rPr>
              <a:t>, NS)</a:t>
            </a:r>
          </a:p>
          <a:p>
            <a:pPr lvl="2">
              <a:lnSpc>
                <a:spcPct val="80000"/>
              </a:lnSpc>
              <a:buFont typeface="Wingdings" pitchFamily="2" charset="2"/>
              <a:buNone/>
            </a:pPr>
            <a:r>
              <a:rPr lang="en-US" dirty="0">
                <a:latin typeface="Andale Mono" pitchFamily="49" charset="0"/>
              </a:rPr>
              <a:t>(</a:t>
            </a:r>
            <a:r>
              <a:rPr lang="en-US" sz="1600" dirty="0" err="1" smtClean="0">
                <a:latin typeface="Andale Mono" pitchFamily="49" charset="0"/>
              </a:rPr>
              <a:t>dns.duc.auburn.edu</a:t>
            </a:r>
            <a:r>
              <a:rPr lang="en-US" sz="1600" dirty="0" smtClean="0">
                <a:latin typeface="Andale Mono" pitchFamily="49" charset="0"/>
              </a:rPr>
              <a:t>, 131.204.2.10, A)</a:t>
            </a:r>
          </a:p>
          <a:p>
            <a:pPr>
              <a:lnSpc>
                <a:spcPct val="80000"/>
              </a:lnSpc>
            </a:pPr>
            <a:endParaRPr lang="en-US" sz="2000" dirty="0"/>
          </a:p>
        </p:txBody>
      </p:sp>
      <p:sp>
        <p:nvSpPr>
          <p:cNvPr id="7" name="Date Placeholder 6"/>
          <p:cNvSpPr>
            <a:spLocks noGrp="1"/>
          </p:cNvSpPr>
          <p:nvPr>
            <p:ph type="dt" sz="half" idx="10"/>
          </p:nvPr>
        </p:nvSpPr>
        <p:spPr/>
        <p:txBody>
          <a:bodyPr/>
          <a:lstStyle/>
          <a:p>
            <a:fld id="{36CABC63-5791-D648-8C91-17AF9D1B781F}"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smtClean="0"/>
              <a:t>Inserting records into DNS (2)</a:t>
            </a:r>
            <a:endParaRPr lang="en-US" dirty="0"/>
          </a:p>
        </p:txBody>
      </p:sp>
      <p:sp>
        <p:nvSpPr>
          <p:cNvPr id="224260" name="Rectangle 4"/>
          <p:cNvSpPr>
            <a:spLocks noGrp="1" noChangeArrowheads="1"/>
          </p:cNvSpPr>
          <p:nvPr>
            <p:ph idx="1"/>
          </p:nvPr>
        </p:nvSpPr>
        <p:spPr/>
        <p:txBody>
          <a:bodyPr/>
          <a:lstStyle/>
          <a:p>
            <a:r>
              <a:rPr lang="en-US" sz="1800" dirty="0" smtClean="0"/>
              <a:t>Auburn University created 3 RR’s in authoritative server dns.auburn.edu inside auburn.edu domain</a:t>
            </a:r>
          </a:p>
          <a:p>
            <a:pPr lvl="1"/>
            <a:r>
              <a:rPr lang="en-US" sz="1600" dirty="0" smtClean="0"/>
              <a:t>Type A RR for </a:t>
            </a:r>
            <a:r>
              <a:rPr lang="en-US" sz="1600" dirty="0" err="1" smtClean="0"/>
              <a:t>www.auburn.edu</a:t>
            </a:r>
            <a:endParaRPr lang="en-US" sz="1600" dirty="0" smtClean="0"/>
          </a:p>
          <a:p>
            <a:pPr lvl="2"/>
            <a:r>
              <a:rPr lang="en-US" sz="1400" dirty="0" smtClean="0">
                <a:latin typeface="Consolas"/>
                <a:cs typeface="Consolas"/>
              </a:rPr>
              <a:t>(</a:t>
            </a:r>
            <a:r>
              <a:rPr lang="en-US" sz="1400" dirty="0" err="1" smtClean="0">
                <a:latin typeface="Consolas"/>
                <a:cs typeface="Consolas"/>
              </a:rPr>
              <a:t>www.auburn.edu</a:t>
            </a:r>
            <a:r>
              <a:rPr lang="en-US" sz="1400" dirty="0" smtClean="0">
                <a:latin typeface="Consolas"/>
                <a:cs typeface="Consolas"/>
              </a:rPr>
              <a:t>, 131.204.2.251, A)</a:t>
            </a:r>
          </a:p>
          <a:p>
            <a:pPr lvl="1"/>
            <a:r>
              <a:rPr lang="en-US" sz="1600" dirty="0" smtClean="0"/>
              <a:t>Type MX (mail exchange) RR for </a:t>
            </a:r>
            <a:r>
              <a:rPr lang="en-US" sz="1600" dirty="0" err="1" smtClean="0"/>
              <a:t>aumail.duc.auburn.edu</a:t>
            </a:r>
            <a:endParaRPr lang="en-US" sz="1600" dirty="0" smtClean="0"/>
          </a:p>
          <a:p>
            <a:pPr lvl="2"/>
            <a:r>
              <a:rPr lang="en-US" sz="1400" dirty="0" smtClean="0">
                <a:latin typeface="Consolas"/>
                <a:cs typeface="Consolas"/>
              </a:rPr>
              <a:t>(</a:t>
            </a:r>
            <a:r>
              <a:rPr lang="en-US" sz="1400" dirty="0" err="1" smtClean="0">
                <a:latin typeface="Consolas"/>
                <a:cs typeface="Consolas"/>
              </a:rPr>
              <a:t>auburn.edu</a:t>
            </a:r>
            <a:r>
              <a:rPr lang="en-US" sz="1400" dirty="0" smtClean="0">
                <a:latin typeface="Consolas"/>
                <a:cs typeface="Consolas"/>
              </a:rPr>
              <a:t>, 10 </a:t>
            </a:r>
            <a:r>
              <a:rPr lang="en-US" sz="1400" dirty="0" err="1" smtClean="0">
                <a:latin typeface="Consolas"/>
                <a:cs typeface="Consolas"/>
              </a:rPr>
              <a:t>aumail.duc.auburn.edu</a:t>
            </a:r>
            <a:r>
              <a:rPr lang="en-US" sz="1400" dirty="0" smtClean="0">
                <a:latin typeface="Consolas"/>
                <a:cs typeface="Consolas"/>
              </a:rPr>
              <a:t>, MX)</a:t>
            </a:r>
          </a:p>
          <a:p>
            <a:pPr lvl="2"/>
            <a:r>
              <a:rPr lang="en-US" sz="1400" dirty="0" smtClean="0">
                <a:latin typeface="Consolas"/>
                <a:cs typeface="Consolas"/>
              </a:rPr>
              <a:t>(</a:t>
            </a:r>
            <a:r>
              <a:rPr lang="en-US" sz="1400" dirty="0" err="1" smtClean="0">
                <a:latin typeface="Consolas"/>
                <a:cs typeface="Consolas"/>
              </a:rPr>
              <a:t>aumail.duc.auburn.edu</a:t>
            </a:r>
            <a:r>
              <a:rPr lang="en-US" sz="1400" dirty="0" smtClean="0">
                <a:latin typeface="Consolas"/>
                <a:cs typeface="Consolas"/>
              </a:rPr>
              <a:t>, 131.204.2.83, A)</a:t>
            </a:r>
          </a:p>
          <a:p>
            <a:pPr lvl="1"/>
            <a:r>
              <a:rPr lang="en-US" sz="1600" dirty="0" smtClean="0"/>
              <a:t>When multiple mail servers are available, each server has a type MX RR and one type A RR</a:t>
            </a:r>
          </a:p>
          <a:p>
            <a:pPr lvl="1"/>
            <a:r>
              <a:rPr lang="en-US" sz="1600" dirty="0" smtClean="0"/>
              <a:t>Preference = 10 as default value for mail server</a:t>
            </a:r>
          </a:p>
          <a:p>
            <a:pPr lvl="1"/>
            <a:r>
              <a:rPr lang="en-US" sz="1600" dirty="0" smtClean="0"/>
              <a:t>When multiple MX RR available, mail server with smallest Preference value is used</a:t>
            </a:r>
          </a:p>
          <a:p>
            <a:pPr lvl="1"/>
            <a:r>
              <a:rPr lang="en-US" sz="1600" dirty="0" smtClean="0"/>
              <a:t>No CNAME RR for multiple mail servers </a:t>
            </a:r>
          </a:p>
          <a:p>
            <a:r>
              <a:rPr lang="en-US" sz="1800" dirty="0" smtClean="0"/>
              <a:t>For a small organization, one can put RR’s for authoritative servers in an ISP’s DNS </a:t>
            </a:r>
            <a:r>
              <a:rPr lang="en-US" sz="1800" dirty="0"/>
              <a:t>server hosting </a:t>
            </a:r>
            <a:r>
              <a:rPr lang="en-US" sz="1800" dirty="0" smtClean="0"/>
              <a:t>the web and mail service for the organization </a:t>
            </a:r>
          </a:p>
          <a:p>
            <a:endParaRPr lang="en-US" sz="1800" dirty="0"/>
          </a:p>
        </p:txBody>
      </p:sp>
      <p:sp>
        <p:nvSpPr>
          <p:cNvPr id="7" name="Date Placeholder 6"/>
          <p:cNvSpPr>
            <a:spLocks noGrp="1"/>
          </p:cNvSpPr>
          <p:nvPr>
            <p:ph type="dt" sz="half" idx="10"/>
          </p:nvPr>
        </p:nvSpPr>
        <p:spPr/>
        <p:txBody>
          <a:bodyPr/>
          <a:lstStyle/>
          <a:p>
            <a:fld id="{36CABC63-5791-D648-8C91-17AF9D1B781F}"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MX and CNAME: Microsoft’s recommendation (1)</a:t>
            </a:r>
            <a:endParaRPr lang="en-US" dirty="0"/>
          </a:p>
        </p:txBody>
      </p:sp>
      <p:sp>
        <p:nvSpPr>
          <p:cNvPr id="3" name="Content Placeholder 2"/>
          <p:cNvSpPr>
            <a:spLocks noGrp="1"/>
          </p:cNvSpPr>
          <p:nvPr>
            <p:ph idx="1"/>
          </p:nvPr>
        </p:nvSpPr>
        <p:spPr/>
        <p:txBody>
          <a:bodyPr/>
          <a:lstStyle/>
          <a:p>
            <a:r>
              <a:rPr lang="en-US" dirty="0" smtClean="0"/>
              <a:t>DNS MX Records and CNAMEs: Article ID: 153001 (</a:t>
            </a:r>
            <a:r>
              <a:rPr lang="en-US" dirty="0" smtClean="0">
                <a:hlinkClick r:id="rId2"/>
              </a:rPr>
              <a:t>http://support.microsoft.com/kb/153001</a:t>
            </a:r>
            <a:r>
              <a:rPr lang="en-US" dirty="0" smtClean="0"/>
              <a:t>)</a:t>
            </a:r>
          </a:p>
          <a:p>
            <a:pPr lvl="1"/>
            <a:r>
              <a:rPr lang="en-US" dirty="0" smtClean="0"/>
              <a:t>RFC 1123 explicitly states that SMTP mail should be addressed to canonical name hosts</a:t>
            </a:r>
          </a:p>
          <a:p>
            <a:pPr lvl="1"/>
            <a:r>
              <a:rPr lang="en-US" dirty="0" smtClean="0"/>
              <a:t>To be canonical, the DNS entry must be an A record or an MX record </a:t>
            </a:r>
          </a:p>
          <a:p>
            <a:pPr lvl="1"/>
            <a:r>
              <a:rPr lang="en-US" dirty="0" smtClean="0"/>
              <a:t>CNAME records are not canonical and should not be mixed with MX records</a:t>
            </a:r>
          </a:p>
          <a:p>
            <a:pPr lvl="1"/>
            <a:r>
              <a:rPr lang="en-US" dirty="0" smtClean="0"/>
              <a:t>Domain Name System (DNS) entries for Mail Exchanger (MX) records can be pointed to </a:t>
            </a:r>
            <a:r>
              <a:rPr lang="en-US" dirty="0" err="1" smtClean="0"/>
              <a:t>canonicalized</a:t>
            </a:r>
            <a:r>
              <a:rPr lang="en-US" dirty="0" smtClean="0"/>
              <a:t> (CNAME) host records</a:t>
            </a:r>
          </a:p>
          <a:p>
            <a:pPr lvl="1"/>
            <a:r>
              <a:rPr lang="en-US" dirty="0" smtClean="0"/>
              <a:t>However, doing so is not advised </a:t>
            </a:r>
          </a:p>
          <a:p>
            <a:pPr lvl="1"/>
            <a:r>
              <a:rPr lang="en-US" dirty="0" smtClean="0"/>
              <a:t>Increased administrative overhead and the possibility of misrouted messages can result </a:t>
            </a:r>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dirty="0"/>
          </a:p>
        </p:txBody>
      </p:sp>
      <p:sp>
        <p:nvSpPr>
          <p:cNvPr id="6" name="Slide Number Placeholder 5"/>
          <p:cNvSpPr>
            <a:spLocks noGrp="1"/>
          </p:cNvSpPr>
          <p:nvPr>
            <p:ph type="sldNum" sz="quarter" idx="12"/>
          </p:nvPr>
        </p:nvSpPr>
        <p:spPr/>
        <p:txBody>
          <a:bodyPr/>
          <a:lstStyle/>
          <a:p>
            <a:fld id="{32211341-5A88-5040-9389-86DE7F0B46B4}"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MX and CNAME: Microsoft’s recommendation (2)</a:t>
            </a:r>
            <a:endParaRPr lang="en-US" dirty="0"/>
          </a:p>
        </p:txBody>
      </p:sp>
      <p:sp>
        <p:nvSpPr>
          <p:cNvPr id="3" name="Content Placeholder 2"/>
          <p:cNvSpPr>
            <a:spLocks noGrp="1"/>
          </p:cNvSpPr>
          <p:nvPr>
            <p:ph idx="1"/>
          </p:nvPr>
        </p:nvSpPr>
        <p:spPr/>
        <p:txBody>
          <a:bodyPr/>
          <a:lstStyle/>
          <a:p>
            <a:pPr lvl="1"/>
            <a:r>
              <a:rPr lang="en-US" smtClean="0"/>
              <a:t>Microsoft recommends that Mail/DNS administrators always link MX records to fully qualified principal names or domain literals</a:t>
            </a:r>
          </a:p>
          <a:p>
            <a:pPr lvl="1"/>
            <a:r>
              <a:rPr lang="en-US" smtClean="0"/>
              <a:t>The Internet Mail Connector (IMC) uses DNS to resolve Internet Protocol (IP) addresses when sending mail</a:t>
            </a:r>
          </a:p>
          <a:p>
            <a:pPr lvl="2"/>
            <a:r>
              <a:rPr lang="en-US" smtClean="0"/>
              <a:t>A sending Simple Mail Transfer Protocol (SMTP) server also uses DNS to determine which host on the destination network is appropriate to receive mail</a:t>
            </a:r>
          </a:p>
          <a:p>
            <a:pPr lvl="2"/>
            <a:r>
              <a:rPr lang="en-US" smtClean="0"/>
              <a:t>To determine mail hosts, the sending server checks for an MX record</a:t>
            </a:r>
          </a:p>
          <a:p>
            <a:pPr lvl="2"/>
            <a:r>
              <a:rPr lang="en-US" smtClean="0"/>
              <a:t>Next, the sending server resolves the MX record to an IP address by checking for an address record (A record)</a:t>
            </a:r>
          </a:p>
          <a:p>
            <a:pPr lvl="2"/>
            <a:r>
              <a:rPr lang="en-US" smtClean="0"/>
              <a:t>If an A record is found, the address is fully canonicalized and mail can be delivered</a:t>
            </a:r>
          </a:p>
          <a:p>
            <a:pPr lvl="1"/>
            <a:endParaRPr lang="en-US" dirty="0" smtClean="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dirty="0"/>
          </a:p>
        </p:txBody>
      </p:sp>
      <p:sp>
        <p:nvSpPr>
          <p:cNvPr id="6" name="Slide Number Placeholder 5"/>
          <p:cNvSpPr>
            <a:spLocks noGrp="1"/>
          </p:cNvSpPr>
          <p:nvPr>
            <p:ph type="sldNum" sz="quarter" idx="12"/>
          </p:nvPr>
        </p:nvSpPr>
        <p:spPr/>
        <p:txBody>
          <a:bodyPr/>
          <a:lstStyle/>
          <a:p>
            <a:fld id="{32211341-5A88-5040-9389-86DE7F0B46B4}" type="slidenum">
              <a:rPr lang="en-US" smtClean="0"/>
              <a:pPr/>
              <a:t>34</a:t>
            </a:fld>
            <a:endParaRPr lang="en-US"/>
          </a:p>
        </p:txBody>
      </p:sp>
    </p:spTree>
    <p:extLst>
      <p:ext uri="{BB962C8B-B14F-4D97-AF65-F5344CB8AC3E}">
        <p14:creationId xmlns:p14="http://schemas.microsoft.com/office/powerpoint/2010/main" val="33002911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MX and CNAME: Microsoft’s recommendation (3)</a:t>
            </a:r>
            <a:endParaRPr lang="en-US" dirty="0"/>
          </a:p>
        </p:txBody>
      </p:sp>
      <p:sp>
        <p:nvSpPr>
          <p:cNvPr id="3" name="Content Placeholder 2"/>
          <p:cNvSpPr>
            <a:spLocks noGrp="1"/>
          </p:cNvSpPr>
          <p:nvPr>
            <p:ph idx="1"/>
          </p:nvPr>
        </p:nvSpPr>
        <p:spPr/>
        <p:txBody>
          <a:bodyPr/>
          <a:lstStyle/>
          <a:p>
            <a:r>
              <a:rPr lang="en-US" dirty="0" smtClean="0"/>
              <a:t>If an alias record (CNAME) is used for the hostname listed in the MX record, the sending host might re-write the envelope and redirect the RCPT command to the alias hostname and not the original recipient</a:t>
            </a:r>
          </a:p>
          <a:p>
            <a:pPr lvl="1"/>
            <a:r>
              <a:rPr lang="en-US" dirty="0" smtClean="0"/>
              <a:t>This might cause the destination SMTP host to reject the message. </a:t>
            </a:r>
          </a:p>
          <a:p>
            <a:pPr lvl="1"/>
            <a:r>
              <a:rPr lang="en-US" dirty="0" smtClean="0"/>
              <a:t>Example: </a:t>
            </a:r>
          </a:p>
          <a:p>
            <a:pPr marL="857250" lvl="2" indent="0">
              <a:buNone/>
            </a:pPr>
            <a:r>
              <a:rPr lang="en-US" dirty="0" smtClean="0"/>
              <a:t>auburn.edu.      MX  10       mail.auburn.edu.</a:t>
            </a:r>
          </a:p>
          <a:p>
            <a:pPr marL="857250" lvl="2" indent="0">
              <a:buNone/>
            </a:pPr>
            <a:r>
              <a:rPr lang="en-US" dirty="0" smtClean="0"/>
              <a:t>mail.auburn.edu.    IN CNAME    server.auburn.edu.</a:t>
            </a:r>
          </a:p>
          <a:p>
            <a:pPr lvl="1"/>
            <a:r>
              <a:rPr lang="en-US" dirty="0" smtClean="0"/>
              <a:t>When a mail is sent to "admin@auburn.edu" with the above configuration, the sending host might detect the fact that the "mail.auburn.edu" is an alias and rewrite the RCPT-TO command to "server.auburn.edu". </a:t>
            </a:r>
          </a:p>
          <a:p>
            <a:pPr lvl="1"/>
            <a:r>
              <a:rPr lang="en-US" dirty="0" smtClean="0"/>
              <a:t>Thus, the mail envelope written during SMTP mail transmission might be changed to </a:t>
            </a:r>
            <a:r>
              <a:rPr lang="en-US" dirty="0" smtClean="0">
                <a:hlinkClick r:id="rId2"/>
              </a:rPr>
              <a:t>admin@server.auburn.edu</a:t>
            </a:r>
            <a:endParaRPr lang="en-US" dirty="0" smtClean="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dirty="0"/>
          </a:p>
        </p:txBody>
      </p:sp>
      <p:sp>
        <p:nvSpPr>
          <p:cNvPr id="6" name="Slide Number Placeholder 5"/>
          <p:cNvSpPr>
            <a:spLocks noGrp="1"/>
          </p:cNvSpPr>
          <p:nvPr>
            <p:ph type="sldNum" sz="quarter" idx="12"/>
          </p:nvPr>
        </p:nvSpPr>
        <p:spPr/>
        <p:txBody>
          <a:bodyPr/>
          <a:lstStyle/>
          <a:p>
            <a:fld id="{32211341-5A88-5040-9389-86DE7F0B46B4}"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MX and CNAME: Microsoft’s recommendation (4)</a:t>
            </a:r>
            <a:endParaRPr lang="en-US" dirty="0"/>
          </a:p>
        </p:txBody>
      </p:sp>
      <p:sp>
        <p:nvSpPr>
          <p:cNvPr id="3" name="Content Placeholder 2"/>
          <p:cNvSpPr>
            <a:spLocks noGrp="1"/>
          </p:cNvSpPr>
          <p:nvPr>
            <p:ph idx="1"/>
          </p:nvPr>
        </p:nvSpPr>
        <p:spPr/>
        <p:txBody>
          <a:bodyPr/>
          <a:lstStyle/>
          <a:p>
            <a:pPr lvl="1"/>
            <a:r>
              <a:rPr lang="en-US" dirty="0" smtClean="0"/>
              <a:t>If the mail system isn't configured to accept mail for "server.auburn.edu" the message may be returned as undeliverable</a:t>
            </a:r>
          </a:p>
          <a:p>
            <a:pPr lvl="1"/>
            <a:r>
              <a:rPr lang="en-US" dirty="0" smtClean="0"/>
              <a:t>This issue can be difficult to detect since the body of the message with the TO: line is left unchanged</a:t>
            </a:r>
          </a:p>
          <a:p>
            <a:pPr lvl="1"/>
            <a:r>
              <a:rPr lang="en-US" dirty="0" smtClean="0"/>
              <a:t>Desired Configuration: </a:t>
            </a:r>
          </a:p>
          <a:p>
            <a:pPr marL="857250" lvl="2" indent="0">
              <a:buNone/>
            </a:pPr>
            <a:r>
              <a:rPr lang="en-US" dirty="0" smtClean="0"/>
              <a:t>auburn.edu.      MX   10       mail.auburn.edu.</a:t>
            </a:r>
          </a:p>
          <a:p>
            <a:pPr marL="857250" lvl="2" indent="0">
              <a:buNone/>
            </a:pPr>
            <a:r>
              <a:rPr lang="en-US" dirty="0" smtClean="0"/>
              <a:t>mail.auburn.edu.    IN A     131.204.12.17</a:t>
            </a:r>
          </a:p>
          <a:p>
            <a:pPr lvl="1"/>
            <a:r>
              <a:rPr lang="en-US" dirty="0" smtClean="0"/>
              <a:t>In the above example, the MX record resolves directly to an IP address</a:t>
            </a:r>
          </a:p>
          <a:p>
            <a:pPr lvl="1"/>
            <a:r>
              <a:rPr lang="en-US" dirty="0" smtClean="0"/>
              <a:t>This causes the sending host to realize that the resolved address is canonical and the final destination</a:t>
            </a:r>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dirty="0"/>
          </a:p>
        </p:txBody>
      </p:sp>
      <p:sp>
        <p:nvSpPr>
          <p:cNvPr id="6" name="Slide Number Placeholder 5"/>
          <p:cNvSpPr>
            <a:spLocks noGrp="1"/>
          </p:cNvSpPr>
          <p:nvPr>
            <p:ph type="sldNum" sz="quarter" idx="12"/>
          </p:nvPr>
        </p:nvSpPr>
        <p:spPr/>
        <p:txBody>
          <a:bodyPr/>
          <a:lstStyle/>
          <a:p>
            <a:fld id="{32211341-5A88-5040-9389-86DE7F0B46B4}" type="slidenum">
              <a:rPr lang="en-US" smtClean="0"/>
              <a:pPr/>
              <a:t>36</a:t>
            </a:fld>
            <a:endParaRPr lang="en-US"/>
          </a:p>
        </p:txBody>
      </p:sp>
    </p:spTree>
    <p:extLst>
      <p:ext uri="{BB962C8B-B14F-4D97-AF65-F5344CB8AC3E}">
        <p14:creationId xmlns:p14="http://schemas.microsoft.com/office/powerpoint/2010/main" val="41746058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Zone </a:t>
            </a:r>
            <a:r>
              <a:rPr lang="en-US" dirty="0"/>
              <a:t>file </a:t>
            </a:r>
          </a:p>
        </p:txBody>
      </p:sp>
      <p:sp>
        <p:nvSpPr>
          <p:cNvPr id="3" name="Content Placeholder 2"/>
          <p:cNvSpPr>
            <a:spLocks noGrp="1"/>
          </p:cNvSpPr>
          <p:nvPr>
            <p:ph idx="1"/>
          </p:nvPr>
        </p:nvSpPr>
        <p:spPr/>
        <p:txBody>
          <a:bodyPr/>
          <a:lstStyle/>
          <a:p>
            <a:pPr marL="0" indent="0">
              <a:buNone/>
            </a:pPr>
            <a:r>
              <a:rPr lang="en-US" sz="1400" dirty="0">
                <a:latin typeface="Andale Mono" pitchFamily="49" charset="0"/>
              </a:rPr>
              <a:t>; zone file for </a:t>
            </a:r>
            <a:r>
              <a:rPr lang="en-US" sz="1400" dirty="0" smtClean="0">
                <a:latin typeface="Andale Mono" pitchFamily="49" charset="0"/>
              </a:rPr>
              <a:t>auburn.edu</a:t>
            </a:r>
          </a:p>
          <a:p>
            <a:pPr marL="0" indent="0">
              <a:buNone/>
            </a:pPr>
            <a:r>
              <a:rPr lang="en-US" sz="1400" dirty="0" smtClean="0">
                <a:latin typeface="Andale Mono" pitchFamily="49" charset="0"/>
              </a:rPr>
              <a:t>; zone file name </a:t>
            </a:r>
            <a:r>
              <a:rPr lang="en-US" sz="1400" dirty="0" err="1" smtClean="0">
                <a:latin typeface="Andale Mono" pitchFamily="49" charset="0"/>
              </a:rPr>
              <a:t>master.localhost</a:t>
            </a:r>
            <a:endParaRPr lang="en-US" sz="1400" dirty="0">
              <a:latin typeface="Andale Mono" pitchFamily="49" charset="0"/>
            </a:endParaRPr>
          </a:p>
          <a:p>
            <a:pPr marL="0" indent="0">
              <a:buNone/>
            </a:pPr>
            <a:r>
              <a:rPr lang="en-US" sz="1400" dirty="0">
                <a:latin typeface="Andale Mono" pitchFamily="49" charset="0"/>
              </a:rPr>
              <a:t>$TTL 2d    ; Two days or 172800 seconds as the default TTL for zone</a:t>
            </a:r>
          </a:p>
          <a:p>
            <a:pPr marL="0" indent="0">
              <a:buNone/>
            </a:pPr>
            <a:r>
              <a:rPr lang="en-US" sz="1400" dirty="0">
                <a:latin typeface="Andale Mono" pitchFamily="49" charset="0"/>
              </a:rPr>
              <a:t>$ORIGIN auburn.edu.</a:t>
            </a:r>
          </a:p>
          <a:p>
            <a:pPr marL="0" indent="0">
              <a:buNone/>
            </a:pPr>
            <a:r>
              <a:rPr lang="en-US" sz="1400" dirty="0">
                <a:latin typeface="Andale Mono" pitchFamily="49" charset="0"/>
              </a:rPr>
              <a:t>@             IN      SOA   dns.auburn.edu. master.auburn.edu. (</a:t>
            </a:r>
          </a:p>
          <a:p>
            <a:pPr marL="0" indent="0">
              <a:buNone/>
            </a:pPr>
            <a:r>
              <a:rPr lang="en-US" sz="1400" dirty="0">
                <a:latin typeface="Andale Mono" pitchFamily="49" charset="0"/>
              </a:rPr>
              <a:t>                        2003080800 ; serial number</a:t>
            </a:r>
          </a:p>
          <a:p>
            <a:pPr marL="0" indent="0">
              <a:buNone/>
            </a:pPr>
            <a:r>
              <a:rPr lang="en-US" sz="1400" dirty="0">
                <a:latin typeface="Andale Mono" pitchFamily="49" charset="0"/>
              </a:rPr>
              <a:t>                        12h        ; refresh (h: hour)</a:t>
            </a:r>
          </a:p>
          <a:p>
            <a:pPr marL="0" indent="0">
              <a:buNone/>
            </a:pPr>
            <a:r>
              <a:rPr lang="en-US" sz="1400" dirty="0">
                <a:latin typeface="Andale Mono" pitchFamily="49" charset="0"/>
              </a:rPr>
              <a:t>                        15m        ; update retry (m: minute)</a:t>
            </a:r>
          </a:p>
          <a:p>
            <a:pPr marL="0" indent="0">
              <a:buNone/>
            </a:pPr>
            <a:r>
              <a:rPr lang="en-US" sz="1400" dirty="0">
                <a:latin typeface="Andale Mono" pitchFamily="49" charset="0"/>
              </a:rPr>
              <a:t>                        3w         ; expiry (w: week)</a:t>
            </a:r>
          </a:p>
          <a:p>
            <a:pPr marL="0" indent="0">
              <a:buNone/>
            </a:pPr>
            <a:r>
              <a:rPr lang="en-US" sz="1400" dirty="0">
                <a:latin typeface="Andale Mono" pitchFamily="49" charset="0"/>
              </a:rPr>
              <a:t>                        3h         ; minimum</a:t>
            </a:r>
          </a:p>
          <a:p>
            <a:pPr marL="0" indent="0">
              <a:buNone/>
            </a:pPr>
            <a:r>
              <a:rPr lang="en-US" sz="1400" dirty="0">
                <a:latin typeface="Andale Mono" pitchFamily="49" charset="0"/>
              </a:rPr>
              <a:t>                        )</a:t>
            </a:r>
          </a:p>
          <a:p>
            <a:pPr marL="0" indent="0">
              <a:buNone/>
            </a:pPr>
            <a:r>
              <a:rPr lang="en-US" sz="1400" dirty="0">
                <a:latin typeface="Andale Mono" pitchFamily="49" charset="0"/>
              </a:rPr>
              <a:t>              IN      NS      dns.auburn.edu.</a:t>
            </a:r>
          </a:p>
          <a:p>
            <a:pPr marL="0" indent="0">
              <a:buNone/>
            </a:pPr>
            <a:r>
              <a:rPr lang="en-US" sz="1400" dirty="0">
                <a:latin typeface="Andale Mono" pitchFamily="49" charset="0"/>
              </a:rPr>
              <a:t>              IN      MX  10  aumail.duc.auburn.edu.</a:t>
            </a:r>
          </a:p>
          <a:p>
            <a:pPr marL="0" indent="0">
              <a:buNone/>
            </a:pPr>
            <a:r>
              <a:rPr lang="en-US" sz="1400" dirty="0" err="1">
                <a:latin typeface="Andale Mono" pitchFamily="49" charset="0"/>
              </a:rPr>
              <a:t>dns</a:t>
            </a:r>
            <a:r>
              <a:rPr lang="en-US" sz="1400" dirty="0">
                <a:latin typeface="Andale Mono" pitchFamily="49" charset="0"/>
              </a:rPr>
              <a:t>           IN      A   131.204.10.13</a:t>
            </a:r>
          </a:p>
          <a:p>
            <a:pPr marL="0" indent="0">
              <a:buNone/>
            </a:pPr>
            <a:r>
              <a:rPr lang="en-US" sz="1400" dirty="0">
                <a:latin typeface="Andale Mono" pitchFamily="49" charset="0"/>
              </a:rPr>
              <a:t>webserver     IN      A   131.204.2.251</a:t>
            </a:r>
          </a:p>
          <a:p>
            <a:pPr marL="0" indent="0">
              <a:buNone/>
            </a:pPr>
            <a:r>
              <a:rPr lang="en-US" sz="1400" dirty="0" err="1">
                <a:latin typeface="Andale Mono" pitchFamily="49" charset="0"/>
              </a:rPr>
              <a:t>aumail.duc</a:t>
            </a:r>
            <a:r>
              <a:rPr lang="en-US" sz="1400" dirty="0">
                <a:latin typeface="Andale Mono" pitchFamily="49" charset="0"/>
              </a:rPr>
              <a:t>    IN      A   131.204.2.83</a:t>
            </a:r>
          </a:p>
          <a:p>
            <a:pPr marL="0" indent="0">
              <a:buNone/>
            </a:pPr>
            <a:r>
              <a:rPr lang="en-US" sz="1400" dirty="0" smtClean="0">
                <a:latin typeface="Andale Mono" pitchFamily="49" charset="0"/>
              </a:rPr>
              <a:t>www           </a:t>
            </a:r>
            <a:r>
              <a:rPr lang="en-US" sz="1400" dirty="0">
                <a:latin typeface="Andale Mono" pitchFamily="49" charset="0"/>
              </a:rPr>
              <a:t>IN      CNAME   webserver.auburn.edu.</a:t>
            </a:r>
          </a:p>
          <a:p>
            <a:pPr marL="0" indent="0">
              <a:buNone/>
            </a:pPr>
            <a:r>
              <a:rPr lang="en-US" sz="1400" dirty="0">
                <a:latin typeface="Andale Mono" pitchFamily="49" charset="0"/>
              </a:rPr>
              <a:t>@             IN      CNAME   webserver.auburn.edu.</a:t>
            </a:r>
          </a:p>
          <a:p>
            <a:pPr marL="0" indent="0">
              <a:buNone/>
            </a:pPr>
            <a:endParaRPr lang="en-US" sz="1400" dirty="0">
              <a:latin typeface="Andale Mono" pitchFamily="49" charset="0"/>
            </a:endParaRPr>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37</a:t>
            </a:fld>
            <a:endParaRPr lang="en-US"/>
          </a:p>
        </p:txBody>
      </p:sp>
    </p:spTree>
    <p:extLst>
      <p:ext uri="{BB962C8B-B14F-4D97-AF65-F5344CB8AC3E}">
        <p14:creationId xmlns:p14="http://schemas.microsoft.com/office/powerpoint/2010/main" val="18745993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Fully Qualified Domain Name (FQDN)</a:t>
            </a:r>
          </a:p>
        </p:txBody>
      </p:sp>
      <p:sp>
        <p:nvSpPr>
          <p:cNvPr id="3" name="Content Placeholder 2"/>
          <p:cNvSpPr>
            <a:spLocks noGrp="1"/>
          </p:cNvSpPr>
          <p:nvPr>
            <p:ph idx="1"/>
          </p:nvPr>
        </p:nvSpPr>
        <p:spPr/>
        <p:txBody>
          <a:bodyPr/>
          <a:lstStyle/>
          <a:p>
            <a:r>
              <a:rPr lang="en-US" dirty="0"/>
              <a:t>A zone file consists of Comments, Directives and Resource </a:t>
            </a:r>
            <a:r>
              <a:rPr lang="en-US" dirty="0" smtClean="0"/>
              <a:t>Records  </a:t>
            </a:r>
            <a:endParaRPr lang="en-US" dirty="0"/>
          </a:p>
          <a:p>
            <a:pPr lvl="1"/>
            <a:r>
              <a:rPr lang="en-US" dirty="0"/>
              <a:t>Comments start with ';' (semicolon) and are assumed to continue to the end of the </a:t>
            </a:r>
            <a:r>
              <a:rPr lang="en-US" dirty="0" smtClean="0"/>
              <a:t>line</a:t>
            </a:r>
          </a:p>
          <a:p>
            <a:pPr lvl="2"/>
            <a:r>
              <a:rPr lang="en-US" dirty="0" smtClean="0"/>
              <a:t>Comments </a:t>
            </a:r>
            <a:r>
              <a:rPr lang="en-US" dirty="0"/>
              <a:t>can occupy a whole line or part of a </a:t>
            </a:r>
            <a:r>
              <a:rPr lang="en-US" dirty="0" smtClean="0"/>
              <a:t>line</a:t>
            </a:r>
            <a:endParaRPr lang="en-US" dirty="0"/>
          </a:p>
          <a:p>
            <a:pPr lvl="1"/>
            <a:r>
              <a:rPr lang="en-US" dirty="0"/>
              <a:t>Directives start with '$' and are standardized, such as $ORIGIN and $TTL </a:t>
            </a:r>
            <a:endParaRPr lang="en-US" dirty="0" smtClean="0"/>
          </a:p>
          <a:p>
            <a:pPr lvl="2"/>
            <a:r>
              <a:rPr lang="en-US" dirty="0" smtClean="0"/>
              <a:t>The </a:t>
            </a:r>
            <a:r>
              <a:rPr lang="en-US" dirty="0"/>
              <a:t>$TTL directive should be </a:t>
            </a:r>
            <a:r>
              <a:rPr lang="en-US" dirty="0" smtClean="0"/>
              <a:t>present, appear </a:t>
            </a:r>
            <a:r>
              <a:rPr lang="en-US" dirty="0"/>
              <a:t>before the first RR (RFC 2308 implemented in BIND 9) and defines the default </a:t>
            </a:r>
            <a:r>
              <a:rPr lang="en-US" dirty="0" smtClean="0"/>
              <a:t>RR </a:t>
            </a:r>
            <a:r>
              <a:rPr lang="en-US" dirty="0"/>
              <a:t>TTL </a:t>
            </a:r>
            <a:r>
              <a:rPr lang="en-US" dirty="0" smtClean="0"/>
              <a:t>value</a:t>
            </a:r>
            <a:endParaRPr lang="en-US" dirty="0"/>
          </a:p>
          <a:p>
            <a:pPr lvl="2"/>
            <a:r>
              <a:rPr lang="en-US" dirty="0"/>
              <a:t>$ORIGIN defines the base name (aka label) to be used for </a:t>
            </a:r>
            <a:r>
              <a:rPr lang="en-US" i="1" dirty="0"/>
              <a:t>unqualified</a:t>
            </a:r>
            <a:r>
              <a:rPr lang="en-US" dirty="0"/>
              <a:t> name </a:t>
            </a:r>
            <a:r>
              <a:rPr lang="en-US" dirty="0" smtClean="0"/>
              <a:t>substitution  </a:t>
            </a:r>
          </a:p>
          <a:p>
            <a:pPr lvl="3"/>
            <a:r>
              <a:rPr lang="en-US" dirty="0" smtClean="0"/>
              <a:t>If </a:t>
            </a:r>
            <a:r>
              <a:rPr lang="en-US" dirty="0"/>
              <a:t>there is a dot at the end of a name in a resource record or directive, the name is </a:t>
            </a:r>
            <a:r>
              <a:rPr lang="en-US" i="1" dirty="0"/>
              <a:t>qualified</a:t>
            </a:r>
            <a:r>
              <a:rPr lang="en-US" dirty="0"/>
              <a:t> </a:t>
            </a:r>
          </a:p>
          <a:p>
            <a:pPr lvl="3"/>
            <a:r>
              <a:rPr lang="en-US" dirty="0" smtClean="0"/>
              <a:t>if </a:t>
            </a:r>
            <a:r>
              <a:rPr lang="en-US" dirty="0"/>
              <a:t>it contains the whole name including the host then it is a </a:t>
            </a:r>
            <a:r>
              <a:rPr lang="en-US" i="1" dirty="0"/>
              <a:t>Fully Qualified Domain Name</a:t>
            </a:r>
            <a:r>
              <a:rPr lang="en-US" dirty="0"/>
              <a:t> (</a:t>
            </a:r>
            <a:r>
              <a:rPr lang="en-US" dirty="0" smtClean="0"/>
              <a:t>FQDN)</a:t>
            </a:r>
          </a:p>
          <a:p>
            <a:pPr lvl="3"/>
            <a:r>
              <a:rPr lang="en-US" dirty="0" smtClean="0"/>
              <a:t>In </a:t>
            </a:r>
            <a:r>
              <a:rPr lang="en-US" dirty="0"/>
              <a:t>this case the name as it appears in the RR is used </a:t>
            </a:r>
            <a:r>
              <a:rPr lang="en-US" dirty="0" smtClean="0"/>
              <a:t>unchanged</a:t>
            </a:r>
          </a:p>
          <a:p>
            <a:pPr lvl="3"/>
            <a:r>
              <a:rPr lang="en-US" dirty="0" smtClean="0"/>
              <a:t>E.g. </a:t>
            </a:r>
            <a:r>
              <a:rPr lang="en-US" dirty="0" smtClean="0">
                <a:latin typeface="Andale Mono" pitchFamily="49" charset="0"/>
              </a:rPr>
              <a:t>dns.auburn.edu.         </a:t>
            </a:r>
            <a:r>
              <a:rPr lang="en-US" dirty="0">
                <a:latin typeface="Andale Mono" pitchFamily="49" charset="0"/>
              </a:rPr>
              <a:t>IN      A   </a:t>
            </a:r>
            <a:r>
              <a:rPr lang="en-US" dirty="0" smtClean="0">
                <a:latin typeface="Andale Mono" pitchFamily="49" charset="0"/>
              </a:rPr>
              <a:t>131.204.10.13</a:t>
            </a:r>
            <a:r>
              <a:rPr lang="en-US" dirty="0" smtClean="0"/>
              <a:t>  </a:t>
            </a:r>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38</a:t>
            </a:fld>
            <a:endParaRPr lang="en-US"/>
          </a:p>
        </p:txBody>
      </p:sp>
    </p:spTree>
    <p:extLst>
      <p:ext uri="{BB962C8B-B14F-4D97-AF65-F5344CB8AC3E}">
        <p14:creationId xmlns:p14="http://schemas.microsoft.com/office/powerpoint/2010/main" val="20617447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Unqualified name</a:t>
            </a:r>
            <a:endParaRPr lang="en-US" dirty="0"/>
          </a:p>
        </p:txBody>
      </p:sp>
      <p:sp>
        <p:nvSpPr>
          <p:cNvPr id="3" name="Content Placeholder 2"/>
          <p:cNvSpPr>
            <a:spLocks noGrp="1"/>
          </p:cNvSpPr>
          <p:nvPr>
            <p:ph idx="1"/>
          </p:nvPr>
        </p:nvSpPr>
        <p:spPr/>
        <p:txBody>
          <a:bodyPr/>
          <a:lstStyle/>
          <a:p>
            <a:r>
              <a:rPr lang="en-US" dirty="0" smtClean="0"/>
              <a:t>If </a:t>
            </a:r>
            <a:r>
              <a:rPr lang="en-US" dirty="0"/>
              <a:t>there is NO dot at the end of the name, the name is unqualified and DNS software adds the value of the $ORIGIN </a:t>
            </a:r>
            <a:r>
              <a:rPr lang="en-US" dirty="0" smtClean="0"/>
              <a:t>directive</a:t>
            </a:r>
          </a:p>
          <a:p>
            <a:pPr lvl="1"/>
            <a:r>
              <a:rPr lang="en-US" dirty="0" smtClean="0"/>
              <a:t>For </a:t>
            </a:r>
            <a:r>
              <a:rPr lang="en-US" dirty="0"/>
              <a:t>example, the type A RR of </a:t>
            </a:r>
          </a:p>
          <a:p>
            <a:pPr marL="1257300" lvl="3" indent="0">
              <a:buNone/>
            </a:pPr>
            <a:r>
              <a:rPr lang="en-US" dirty="0" err="1"/>
              <a:t>dns</a:t>
            </a:r>
            <a:r>
              <a:rPr lang="en-US" dirty="0"/>
              <a:t>           IN      A   131.204.10.13</a:t>
            </a:r>
          </a:p>
          <a:p>
            <a:pPr marL="685800" lvl="1"/>
            <a:r>
              <a:rPr lang="en-US" dirty="0"/>
              <a:t>is expanded to </a:t>
            </a:r>
          </a:p>
          <a:p>
            <a:pPr marL="1257300" lvl="3" indent="0">
              <a:buNone/>
            </a:pPr>
            <a:r>
              <a:rPr lang="en-US" dirty="0" smtClean="0"/>
              <a:t>dns.auburn.edu.           </a:t>
            </a:r>
            <a:r>
              <a:rPr lang="en-US" dirty="0"/>
              <a:t>IN      A   131.204.10.13</a:t>
            </a:r>
          </a:p>
          <a:p>
            <a:r>
              <a:rPr lang="en-US" dirty="0" smtClean="0"/>
              <a:t>The </a:t>
            </a:r>
            <a:r>
              <a:rPr lang="en-US" dirty="0"/>
              <a:t>symbol @ forces substitution of the current (or synthesized) value of $ORIGIN.  </a:t>
            </a:r>
            <a:endParaRPr lang="en-US" dirty="0" smtClean="0"/>
          </a:p>
          <a:p>
            <a:pPr lvl="1"/>
            <a:r>
              <a:rPr lang="en-US" dirty="0" smtClean="0"/>
              <a:t>The </a:t>
            </a:r>
            <a:r>
              <a:rPr lang="en-US" dirty="0"/>
              <a:t>@ symbol is replaced with the current value of $ORIGIN.   For example,</a:t>
            </a:r>
          </a:p>
          <a:p>
            <a:pPr marL="1257300" lvl="3" indent="0">
              <a:buNone/>
            </a:pPr>
            <a:r>
              <a:rPr lang="en-US" dirty="0"/>
              <a:t>@             IN      CNAME   webserver.auburn.edu.</a:t>
            </a:r>
            <a:endParaRPr lang="en-US" dirty="0" smtClean="0"/>
          </a:p>
          <a:p>
            <a:pPr marL="685800" lvl="1"/>
            <a:r>
              <a:rPr lang="en-US" dirty="0"/>
              <a:t>becomes</a:t>
            </a:r>
          </a:p>
          <a:p>
            <a:pPr marL="1257300" lvl="3" indent="0">
              <a:buNone/>
            </a:pPr>
            <a:r>
              <a:rPr lang="en-US" dirty="0"/>
              <a:t>auburn.edu.            IN      CNAME   webserver.auburn.edu</a:t>
            </a:r>
            <a:r>
              <a:rPr lang="en-US" dirty="0" smtClean="0"/>
              <a:t>.</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39</a:t>
            </a:fld>
            <a:endParaRPr lang="en-US"/>
          </a:p>
        </p:txBody>
      </p:sp>
    </p:spTree>
    <p:extLst>
      <p:ext uri="{BB962C8B-B14F-4D97-AF65-F5344CB8AC3E}">
        <p14:creationId xmlns:p14="http://schemas.microsoft.com/office/powerpoint/2010/main" val="2112775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DNS (Domain Name System)</a:t>
            </a:r>
            <a:endParaRPr lang="en-US" dirty="0"/>
          </a:p>
        </p:txBody>
      </p:sp>
      <p:sp>
        <p:nvSpPr>
          <p:cNvPr id="76803" name="Rectangle 3"/>
          <p:cNvSpPr>
            <a:spLocks noGrp="1" noChangeArrowheads="1"/>
          </p:cNvSpPr>
          <p:nvPr>
            <p:ph sz="half" idx="1"/>
          </p:nvPr>
        </p:nvSpPr>
        <p:spPr/>
        <p:txBody>
          <a:bodyPr/>
          <a:lstStyle/>
          <a:p>
            <a:r>
              <a:rPr lang="en-US" dirty="0" smtClean="0"/>
              <a:t>Internet host’s and router interfaces:</a:t>
            </a:r>
          </a:p>
          <a:p>
            <a:pPr lvl="1"/>
            <a:r>
              <a:rPr lang="en-US" dirty="0" smtClean="0"/>
              <a:t>IPv4 address (32 bit): used for addressing datagrams</a:t>
            </a:r>
          </a:p>
          <a:p>
            <a:pPr lvl="1"/>
            <a:r>
              <a:rPr lang="en-US" dirty="0" smtClean="0"/>
              <a:t>“name”, e.g., www.cnn.com, used by humans</a:t>
            </a:r>
          </a:p>
          <a:p>
            <a:r>
              <a:rPr lang="en-US" dirty="0" smtClean="0"/>
              <a:t>Translating from </a:t>
            </a:r>
            <a:r>
              <a:rPr lang="en-US" dirty="0" smtClean="0">
                <a:hlinkClick r:id="rId3"/>
              </a:rPr>
              <a:t>www.cnn.com</a:t>
            </a:r>
            <a:r>
              <a:rPr lang="en-US" dirty="0" smtClean="0"/>
              <a:t> to 64.236.16.20 in order to deliver a datagram</a:t>
            </a:r>
          </a:p>
        </p:txBody>
      </p:sp>
      <p:sp>
        <p:nvSpPr>
          <p:cNvPr id="8" name="Date Placeholder 7"/>
          <p:cNvSpPr>
            <a:spLocks noGrp="1"/>
          </p:cNvSpPr>
          <p:nvPr>
            <p:ph type="dt" sz="half" idx="10"/>
          </p:nvPr>
        </p:nvSpPr>
        <p:spPr/>
        <p:txBody>
          <a:bodyPr/>
          <a:lstStyle/>
          <a:p>
            <a:fld id="{64473477-6E01-DD4F-A45C-A5D04223D5D1}"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4</a:t>
            </a:fld>
            <a:endParaRPr lang="en-US"/>
          </a:p>
        </p:txBody>
      </p:sp>
      <p:sp>
        <p:nvSpPr>
          <p:cNvPr id="76804" name="Rectangle 4"/>
          <p:cNvSpPr>
            <a:spLocks noGrp="1" noChangeArrowheads="1"/>
          </p:cNvSpPr>
          <p:nvPr>
            <p:ph sz="half" idx="13"/>
          </p:nvPr>
        </p:nvSpPr>
        <p:spPr/>
        <p:txBody>
          <a:bodyPr/>
          <a:lstStyle/>
          <a:p>
            <a:r>
              <a:rPr lang="en-US" smtClean="0"/>
              <a:t>Domain Name System (DNS)</a:t>
            </a:r>
          </a:p>
          <a:p>
            <a:pPr lvl="1"/>
            <a:r>
              <a:rPr lang="en-US" smtClean="0"/>
              <a:t>An infrastructure for translating between IP addresses and a name </a:t>
            </a:r>
          </a:p>
          <a:p>
            <a:pPr lvl="1"/>
            <a:r>
              <a:rPr lang="en-US" smtClean="0"/>
              <a:t>DNS is an application-layer protocol used by hosts to query DNS servers</a:t>
            </a:r>
          </a:p>
          <a:p>
            <a:pPr lvl="1"/>
            <a:r>
              <a:rPr lang="en-US" smtClean="0"/>
              <a:t>A distributed database implemented in a hierarchy of name servers</a:t>
            </a:r>
          </a:p>
          <a:p>
            <a:pPr lvl="1"/>
            <a:r>
              <a:rPr lang="en-US" smtClean="0"/>
              <a:t>Distributed DNS is more reliable and faster than centralized DNS</a:t>
            </a:r>
          </a:p>
          <a:p>
            <a:pPr lvl="1"/>
            <a:r>
              <a:rPr lang="en-US" smtClean="0"/>
              <a:t>DNS is defined in RFC 1034 and RFC 1035</a:t>
            </a: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SOA: Start of Authority (1)</a:t>
            </a:r>
            <a:endParaRPr lang="en-US" dirty="0"/>
          </a:p>
        </p:txBody>
      </p:sp>
      <p:sp>
        <p:nvSpPr>
          <p:cNvPr id="3" name="Content Placeholder 2"/>
          <p:cNvSpPr>
            <a:spLocks noGrp="1"/>
          </p:cNvSpPr>
          <p:nvPr>
            <p:ph idx="1"/>
          </p:nvPr>
        </p:nvSpPr>
        <p:spPr/>
        <p:txBody>
          <a:bodyPr/>
          <a:lstStyle/>
          <a:p>
            <a:r>
              <a:rPr lang="en-US" dirty="0" smtClean="0"/>
              <a:t>The first Resource Record must be the SOA (Start of Authority) record</a:t>
            </a:r>
          </a:p>
          <a:p>
            <a:pPr lvl="1"/>
            <a:r>
              <a:rPr lang="en-US" dirty="0" smtClean="0"/>
              <a:t>The SOA defines global parameters for the zone (domain)</a:t>
            </a:r>
          </a:p>
          <a:p>
            <a:pPr lvl="1"/>
            <a:r>
              <a:rPr lang="en-US" dirty="0" smtClean="0"/>
              <a:t>There is only one SOA record allowed in a zone file</a:t>
            </a:r>
          </a:p>
          <a:p>
            <a:pPr lvl="1"/>
            <a:r>
              <a:rPr lang="en-US" dirty="0" smtClean="0"/>
              <a:t>The </a:t>
            </a:r>
            <a:r>
              <a:rPr lang="en-US" dirty="0" err="1" smtClean="0"/>
              <a:t>master.auburn.edu</a:t>
            </a:r>
            <a:r>
              <a:rPr lang="en-US" dirty="0" smtClean="0"/>
              <a:t>. represents the email address </a:t>
            </a:r>
            <a:r>
              <a:rPr lang="en-US" smtClean="0"/>
              <a:t>of </a:t>
            </a:r>
            <a:r>
              <a:rPr lang="en-US" smtClean="0">
                <a:hlinkClick r:id="rId2"/>
              </a:rPr>
              <a:t>master@auburn.edu</a:t>
            </a:r>
            <a:endParaRPr lang="en-US" dirty="0" smtClean="0"/>
          </a:p>
          <a:p>
            <a:r>
              <a:rPr lang="en-US" dirty="0" smtClean="0"/>
              <a:t>The generic format is described below:</a:t>
            </a:r>
          </a:p>
          <a:p>
            <a:pPr lvl="1"/>
            <a:r>
              <a:rPr lang="en-US" dirty="0" smtClean="0"/>
              <a:t>The serial number</a:t>
            </a:r>
          </a:p>
          <a:p>
            <a:pPr lvl="2"/>
            <a:r>
              <a:rPr lang="en-US" dirty="0"/>
              <a:t>An u</a:t>
            </a:r>
            <a:r>
              <a:rPr lang="en-US" dirty="0" smtClean="0"/>
              <a:t>nsigned 32 bit value in range 1 to 4294967295 with a maximum increment of 2147483647</a:t>
            </a:r>
          </a:p>
          <a:p>
            <a:pPr lvl="2"/>
            <a:r>
              <a:rPr lang="en-US" dirty="0" smtClean="0"/>
              <a:t>In BIND implementations this is defined to be a 10 digit field</a:t>
            </a:r>
          </a:p>
          <a:p>
            <a:pPr lvl="2"/>
            <a:r>
              <a:rPr lang="en-US" dirty="0" smtClean="0"/>
              <a:t>This value must increment when any resource record in the zone file is updated </a:t>
            </a:r>
          </a:p>
          <a:p>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40</a:t>
            </a:fld>
            <a:endParaRPr lang="en-US"/>
          </a:p>
        </p:txBody>
      </p:sp>
    </p:spTree>
    <p:extLst>
      <p:ext uri="{BB962C8B-B14F-4D97-AF65-F5344CB8AC3E}">
        <p14:creationId xmlns:p14="http://schemas.microsoft.com/office/powerpoint/2010/main" val="32429406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SOA: Start of Authority (2)</a:t>
            </a:r>
            <a:endParaRPr lang="en-US" dirty="0"/>
          </a:p>
        </p:txBody>
      </p:sp>
      <p:sp>
        <p:nvSpPr>
          <p:cNvPr id="3" name="Content Placeholder 2"/>
          <p:cNvSpPr>
            <a:spLocks noGrp="1"/>
          </p:cNvSpPr>
          <p:nvPr>
            <p:ph idx="1"/>
          </p:nvPr>
        </p:nvSpPr>
        <p:spPr/>
        <p:txBody>
          <a:bodyPr/>
          <a:lstStyle/>
          <a:p>
            <a:pPr lvl="1"/>
            <a:r>
              <a:rPr lang="en-US" dirty="0" smtClean="0"/>
              <a:t>Refresh</a:t>
            </a:r>
          </a:p>
          <a:p>
            <a:pPr lvl="2"/>
            <a:r>
              <a:rPr lang="en-US" dirty="0"/>
              <a:t>A</a:t>
            </a:r>
            <a:r>
              <a:rPr lang="en-US" dirty="0" smtClean="0"/>
              <a:t> signed 32 bit time value in seconds and indicates the time when the slave will try to refresh the zone from the master (by reading the master DNS SOA RR)  </a:t>
            </a:r>
          </a:p>
          <a:p>
            <a:pPr lvl="1"/>
            <a:r>
              <a:rPr lang="en-US" dirty="0" smtClean="0"/>
              <a:t>Retry</a:t>
            </a:r>
          </a:p>
          <a:p>
            <a:pPr lvl="2"/>
            <a:r>
              <a:rPr lang="en-US" dirty="0"/>
              <a:t>A</a:t>
            </a:r>
            <a:r>
              <a:rPr lang="en-US" dirty="0" smtClean="0"/>
              <a:t> signed 32 bit value in seconds and indicates the time between retries</a:t>
            </a:r>
          </a:p>
          <a:p>
            <a:pPr lvl="2"/>
            <a:r>
              <a:rPr lang="en-US" dirty="0"/>
              <a:t>I</a:t>
            </a:r>
            <a:r>
              <a:rPr lang="en-US" dirty="0" smtClean="0"/>
              <a:t>f the slave (secondary) fails to contact the master when refresh has expired  </a:t>
            </a:r>
          </a:p>
          <a:p>
            <a:pPr lvl="1"/>
            <a:r>
              <a:rPr lang="en-US" dirty="0"/>
              <a:t>Expire</a:t>
            </a:r>
            <a:endParaRPr lang="en-US" dirty="0" smtClean="0"/>
          </a:p>
          <a:p>
            <a:pPr lvl="2"/>
            <a:r>
              <a:rPr lang="en-US" dirty="0"/>
              <a:t>How long a secondary will still treat its copy of the zone data as valid if it </a:t>
            </a:r>
            <a:r>
              <a:rPr lang="en-US" dirty="0" smtClean="0"/>
              <a:t>cannot </a:t>
            </a:r>
            <a:r>
              <a:rPr lang="en-US" dirty="0"/>
              <a:t>contact the primary</a:t>
            </a:r>
            <a:endParaRPr lang="en-US" dirty="0" smtClean="0"/>
          </a:p>
          <a:p>
            <a:pPr lvl="2"/>
            <a:r>
              <a:rPr lang="en-US" dirty="0"/>
              <a:t>A</a:t>
            </a:r>
            <a:r>
              <a:rPr lang="en-US" dirty="0" smtClean="0"/>
              <a:t> signed 32 bit value in seconds and indicates when the zone data is no longer authoritative</a:t>
            </a:r>
          </a:p>
          <a:p>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41</a:t>
            </a:fld>
            <a:endParaRPr lang="en-US"/>
          </a:p>
        </p:txBody>
      </p:sp>
    </p:spTree>
    <p:extLst>
      <p:ext uri="{BB962C8B-B14F-4D97-AF65-F5344CB8AC3E}">
        <p14:creationId xmlns:p14="http://schemas.microsoft.com/office/powerpoint/2010/main" val="32092175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SOA: Start of Authority (3)</a:t>
            </a:r>
            <a:endParaRPr lang="en-US" dirty="0"/>
          </a:p>
        </p:txBody>
      </p:sp>
      <p:sp>
        <p:nvSpPr>
          <p:cNvPr id="3" name="Content Placeholder 2"/>
          <p:cNvSpPr>
            <a:spLocks noGrp="1"/>
          </p:cNvSpPr>
          <p:nvPr>
            <p:ph idx="1"/>
          </p:nvPr>
        </p:nvSpPr>
        <p:spPr/>
        <p:txBody>
          <a:bodyPr/>
          <a:lstStyle/>
          <a:p>
            <a:pPr lvl="1"/>
            <a:r>
              <a:rPr lang="en-US" dirty="0" smtClean="0"/>
              <a:t>Minimum</a:t>
            </a:r>
          </a:p>
          <a:p>
            <a:pPr lvl="2"/>
            <a:r>
              <a:rPr lang="en-US" dirty="0" smtClean="0"/>
              <a:t>Signed 32 bit value in seconds</a:t>
            </a:r>
          </a:p>
          <a:p>
            <a:pPr lvl="3"/>
            <a:r>
              <a:rPr lang="en-US" dirty="0"/>
              <a:t>The default TTL (time-to-live) for resource records</a:t>
            </a:r>
            <a:endParaRPr lang="en-US" dirty="0" smtClean="0"/>
          </a:p>
          <a:p>
            <a:pPr lvl="2"/>
            <a:r>
              <a:rPr lang="en-US" dirty="0" smtClean="0"/>
              <a:t>RFC 2308 (implemented by BIND 9) redefined this value to be the negative caching time</a:t>
            </a:r>
          </a:p>
          <a:p>
            <a:pPr lvl="3"/>
            <a:r>
              <a:rPr lang="en-US" dirty="0"/>
              <a:t>T</a:t>
            </a:r>
            <a:r>
              <a:rPr lang="en-US" smtClean="0"/>
              <a:t>he </a:t>
            </a:r>
            <a:r>
              <a:rPr lang="en-US" dirty="0" smtClean="0"/>
              <a:t>time a NAME ERROR = NXDOMAIN (the domain name is not defined) result may be cached by any resolver</a:t>
            </a:r>
          </a:p>
          <a:p>
            <a:pPr lvl="4"/>
            <a:r>
              <a:rPr lang="en-US" dirty="0"/>
              <a:t>Negative caching </a:t>
            </a:r>
            <a:r>
              <a:rPr lang="en-US" dirty="0" smtClean="0"/>
              <a:t>provides </a:t>
            </a:r>
            <a:r>
              <a:rPr lang="en-US" dirty="0"/>
              <a:t>the caching of the non-existence of an </a:t>
            </a:r>
            <a:r>
              <a:rPr lang="en-US" dirty="0" smtClean="0"/>
              <a:t>RR or </a:t>
            </a:r>
            <a:r>
              <a:rPr lang="en-US" dirty="0"/>
              <a:t>domain </a:t>
            </a:r>
            <a:r>
              <a:rPr lang="en-US" dirty="0" smtClean="0"/>
              <a:t>name </a:t>
            </a:r>
          </a:p>
          <a:p>
            <a:pPr lvl="3"/>
            <a:r>
              <a:rPr lang="en-US" dirty="0" smtClean="0"/>
              <a:t>The </a:t>
            </a:r>
            <a:r>
              <a:rPr lang="en-US" dirty="0"/>
              <a:t>maximum value allowed by RFC 2308 for this parameter is 3 hours </a:t>
            </a:r>
            <a:endParaRPr lang="en-US" dirty="0" smtClean="0"/>
          </a:p>
          <a:p>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42</a:t>
            </a:fld>
            <a:endParaRPr lang="en-US"/>
          </a:p>
        </p:txBody>
      </p:sp>
    </p:spTree>
    <p:extLst>
      <p:ext uri="{BB962C8B-B14F-4D97-AF65-F5344CB8AC3E}">
        <p14:creationId xmlns:p14="http://schemas.microsoft.com/office/powerpoint/2010/main" val="21700885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 9 </a:t>
            </a:r>
            <a:r>
              <a:rPr lang="en-US" dirty="0" err="1" smtClean="0"/>
              <a:t>named.conf</a:t>
            </a:r>
            <a:endParaRPr lang="en-US" dirty="0"/>
          </a:p>
        </p:txBody>
      </p:sp>
      <p:sp>
        <p:nvSpPr>
          <p:cNvPr id="3" name="Content Placeholder 2"/>
          <p:cNvSpPr>
            <a:spLocks noGrp="1"/>
          </p:cNvSpPr>
          <p:nvPr>
            <p:ph idx="1"/>
          </p:nvPr>
        </p:nvSpPr>
        <p:spPr/>
        <p:txBody>
          <a:bodyPr/>
          <a:lstStyle/>
          <a:p>
            <a:r>
              <a:rPr lang="en-US" dirty="0" smtClean="0"/>
              <a:t>BIND 9 needs</a:t>
            </a:r>
          </a:p>
          <a:p>
            <a:pPr lvl="1"/>
            <a:r>
              <a:rPr lang="en-US" dirty="0"/>
              <a:t>A</a:t>
            </a:r>
            <a:r>
              <a:rPr lang="en-US" dirty="0" smtClean="0"/>
              <a:t> standard resolver (Caching-only DNS Server) </a:t>
            </a:r>
            <a:r>
              <a:rPr lang="en-US" dirty="0" err="1" smtClean="0"/>
              <a:t>config</a:t>
            </a:r>
            <a:r>
              <a:rPr lang="en-US" dirty="0" smtClean="0"/>
              <a:t>. file: </a:t>
            </a:r>
            <a:r>
              <a:rPr lang="en-US" dirty="0" err="1" smtClean="0"/>
              <a:t>named.conf</a:t>
            </a:r>
            <a:endParaRPr lang="en-US" dirty="0" smtClean="0"/>
          </a:p>
          <a:p>
            <a:pPr lvl="1"/>
            <a:r>
              <a:rPr lang="en-US" dirty="0" smtClean="0"/>
              <a:t>Zone file: </a:t>
            </a:r>
            <a:r>
              <a:rPr lang="en-US" dirty="0" err="1" smtClean="0"/>
              <a:t>master.localhost</a:t>
            </a:r>
            <a:r>
              <a:rPr lang="en-US" dirty="0" smtClean="0"/>
              <a:t>, </a:t>
            </a:r>
          </a:p>
          <a:p>
            <a:pPr lvl="1"/>
            <a:r>
              <a:rPr lang="en-US" dirty="0" smtClean="0"/>
              <a:t>Other files: </a:t>
            </a:r>
            <a:r>
              <a:rPr lang="en-US" dirty="0" err="1" smtClean="0"/>
              <a:t>localhost.rev</a:t>
            </a:r>
            <a:r>
              <a:rPr lang="en-US" dirty="0" smtClean="0"/>
              <a:t> and </a:t>
            </a:r>
            <a:r>
              <a:rPr lang="en-US" dirty="0" err="1" smtClean="0"/>
              <a:t>root.servers</a:t>
            </a:r>
            <a:r>
              <a:rPr lang="en-US" dirty="0" smtClean="0"/>
              <a:t> </a:t>
            </a:r>
          </a:p>
          <a:p>
            <a:r>
              <a:rPr lang="en-US" dirty="0"/>
              <a:t>L</a:t>
            </a:r>
            <a:r>
              <a:rPr lang="en-US" dirty="0" smtClean="0"/>
              <a:t>isten-on </a:t>
            </a:r>
            <a:r>
              <a:rPr lang="en-US" dirty="0"/>
              <a:t>defines the port and IP address(</a:t>
            </a:r>
            <a:r>
              <a:rPr lang="en-US" dirty="0" err="1"/>
              <a:t>es</a:t>
            </a:r>
            <a:r>
              <a:rPr lang="en-US" dirty="0"/>
              <a:t>) on which BIND will listen for incoming </a:t>
            </a:r>
            <a:r>
              <a:rPr lang="en-US" dirty="0" smtClean="0"/>
              <a:t>queries</a:t>
            </a:r>
          </a:p>
          <a:p>
            <a:pPr lvl="1"/>
            <a:r>
              <a:rPr lang="en-US" dirty="0" smtClean="0"/>
              <a:t>The </a:t>
            </a:r>
            <a:r>
              <a:rPr lang="en-US" dirty="0"/>
              <a:t>default is port 53 on all server </a:t>
            </a:r>
            <a:r>
              <a:rPr lang="en-US" dirty="0" smtClean="0"/>
              <a:t>interfaces</a:t>
            </a:r>
          </a:p>
          <a:p>
            <a:endParaRPr lang="en-US" dirty="0"/>
          </a:p>
          <a:p>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43</a:t>
            </a:fld>
            <a:endParaRPr lang="en-US"/>
          </a:p>
        </p:txBody>
      </p:sp>
    </p:spTree>
    <p:extLst>
      <p:ext uri="{BB962C8B-B14F-4D97-AF65-F5344CB8AC3E}">
        <p14:creationId xmlns:p14="http://schemas.microsoft.com/office/powerpoint/2010/main" val="25742598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44</a:t>
            </a:fld>
            <a:endParaRPr lang="en-US"/>
          </a:p>
        </p:txBody>
      </p:sp>
      <p:sp>
        <p:nvSpPr>
          <p:cNvPr id="7" name="Rectangle 6"/>
          <p:cNvSpPr/>
          <p:nvPr/>
        </p:nvSpPr>
        <p:spPr>
          <a:xfrm>
            <a:off x="914400" y="609600"/>
            <a:ext cx="7239000" cy="5755422"/>
          </a:xfrm>
          <a:prstGeom prst="rect">
            <a:avLst/>
          </a:prstGeom>
        </p:spPr>
        <p:txBody>
          <a:bodyPr wrap="square">
            <a:spAutoFit/>
          </a:bodyPr>
          <a:lstStyle/>
          <a:p>
            <a:r>
              <a:rPr lang="en-US" sz="1600" dirty="0">
                <a:latin typeface="Andale Mono" pitchFamily="49" charset="0"/>
              </a:rPr>
              <a:t>options {</a:t>
            </a:r>
          </a:p>
          <a:p>
            <a:r>
              <a:rPr lang="en-US" sz="1600" dirty="0">
                <a:latin typeface="Andale Mono" pitchFamily="49" charset="0"/>
              </a:rPr>
              <a:t>  directory "C:\Windows\system32\dns\etc";</a:t>
            </a:r>
          </a:p>
          <a:p>
            <a:r>
              <a:rPr lang="en-US" sz="1600" dirty="0" smtClean="0">
                <a:latin typeface="Andale Mono" pitchFamily="49" charset="0"/>
              </a:rPr>
              <a:t>  version “BIND 9";</a:t>
            </a:r>
            <a:endParaRPr lang="en-US" sz="1600" dirty="0">
              <a:latin typeface="Andale Mono" pitchFamily="49" charset="0"/>
            </a:endParaRPr>
          </a:p>
          <a:p>
            <a:r>
              <a:rPr lang="en-US" sz="1600" dirty="0" smtClean="0">
                <a:latin typeface="Andale Mono" pitchFamily="49" charset="0"/>
              </a:rPr>
              <a:t>  recursion </a:t>
            </a:r>
            <a:r>
              <a:rPr lang="en-US" sz="1600" dirty="0">
                <a:latin typeface="Andale Mono" pitchFamily="49" charset="0"/>
              </a:rPr>
              <a:t>yes</a:t>
            </a:r>
            <a:r>
              <a:rPr lang="en-US" sz="1600" dirty="0" smtClean="0">
                <a:latin typeface="Andale Mono" pitchFamily="49" charset="0"/>
              </a:rPr>
              <a:t>;</a:t>
            </a:r>
          </a:p>
          <a:p>
            <a:r>
              <a:rPr lang="en-US" sz="1600" dirty="0" smtClean="0">
                <a:latin typeface="Andale Mono" pitchFamily="49" charset="0"/>
              </a:rPr>
              <a:t>  allow-recursion </a:t>
            </a:r>
            <a:r>
              <a:rPr lang="en-US" sz="1600" dirty="0">
                <a:latin typeface="Andale Mono" pitchFamily="49" charset="0"/>
              </a:rPr>
              <a:t>{</a:t>
            </a:r>
            <a:r>
              <a:rPr lang="en-US" sz="1600" dirty="0" smtClean="0">
                <a:latin typeface="Andale Mono" pitchFamily="49" charset="0"/>
              </a:rPr>
              <a:t>131.204.0.0/16;};</a:t>
            </a:r>
            <a:endParaRPr lang="en-US" sz="1600" dirty="0">
              <a:latin typeface="Andale Mono" pitchFamily="49" charset="0"/>
            </a:endParaRPr>
          </a:p>
          <a:p>
            <a:r>
              <a:rPr lang="en-US" sz="1600" dirty="0" smtClean="0">
                <a:latin typeface="Andale Mono" pitchFamily="49" charset="0"/>
              </a:rPr>
              <a:t>listen-on {131.204.10.13;};</a:t>
            </a:r>
            <a:endParaRPr lang="en-US" sz="1600" dirty="0">
              <a:latin typeface="Andale Mono" pitchFamily="49" charset="0"/>
            </a:endParaRPr>
          </a:p>
          <a:p>
            <a:r>
              <a:rPr lang="en-US" sz="1600" dirty="0">
                <a:latin typeface="Andale Mono" pitchFamily="49" charset="0"/>
              </a:rPr>
              <a:t>};</a:t>
            </a:r>
          </a:p>
          <a:p>
            <a:r>
              <a:rPr lang="en-US" sz="1600" dirty="0">
                <a:latin typeface="Andale Mono" pitchFamily="49" charset="0"/>
              </a:rPr>
              <a:t> </a:t>
            </a:r>
          </a:p>
          <a:p>
            <a:r>
              <a:rPr lang="en-US" sz="1600" dirty="0" smtClean="0">
                <a:latin typeface="Andale Mono" pitchFamily="49" charset="0"/>
              </a:rPr>
              <a:t>zone </a:t>
            </a:r>
            <a:r>
              <a:rPr lang="en-US" sz="1600" dirty="0">
                <a:latin typeface="Andale Mono" pitchFamily="49" charset="0"/>
              </a:rPr>
              <a:t>"." {</a:t>
            </a:r>
          </a:p>
          <a:p>
            <a:r>
              <a:rPr lang="en-US" sz="1600" dirty="0">
                <a:latin typeface="Andale Mono" pitchFamily="49" charset="0"/>
              </a:rPr>
              <a:t>  type hint;</a:t>
            </a:r>
          </a:p>
          <a:p>
            <a:r>
              <a:rPr lang="en-US" sz="1600" dirty="0">
                <a:latin typeface="Andale Mono" pitchFamily="49" charset="0"/>
              </a:rPr>
              <a:t>  file "</a:t>
            </a:r>
            <a:r>
              <a:rPr lang="en-US" sz="1600" dirty="0" err="1">
                <a:latin typeface="Andale Mono" pitchFamily="49" charset="0"/>
              </a:rPr>
              <a:t>root.servers</a:t>
            </a:r>
            <a:r>
              <a:rPr lang="en-US" sz="1600" dirty="0">
                <a:latin typeface="Andale Mono" pitchFamily="49" charset="0"/>
              </a:rPr>
              <a:t>";</a:t>
            </a:r>
          </a:p>
          <a:p>
            <a:r>
              <a:rPr lang="en-US" sz="1600" dirty="0">
                <a:latin typeface="Andale Mono" pitchFamily="49" charset="0"/>
              </a:rPr>
              <a:t>};</a:t>
            </a:r>
          </a:p>
          <a:p>
            <a:r>
              <a:rPr lang="en-US" sz="1600" dirty="0">
                <a:latin typeface="Andale Mono" pitchFamily="49" charset="0"/>
              </a:rPr>
              <a:t> </a:t>
            </a:r>
          </a:p>
          <a:p>
            <a:r>
              <a:rPr lang="en-US" sz="1600" dirty="0">
                <a:latin typeface="Andale Mono" pitchFamily="49" charset="0"/>
              </a:rPr>
              <a:t>zone </a:t>
            </a:r>
            <a:r>
              <a:rPr lang="en-US" sz="1600" dirty="0" smtClean="0">
                <a:latin typeface="Andale Mono" pitchFamily="49" charset="0"/>
              </a:rPr>
              <a:t>“auburn.edu" </a:t>
            </a:r>
            <a:r>
              <a:rPr lang="en-US" sz="1600" dirty="0">
                <a:latin typeface="Andale Mono" pitchFamily="49" charset="0"/>
              </a:rPr>
              <a:t>in{</a:t>
            </a:r>
          </a:p>
          <a:p>
            <a:r>
              <a:rPr lang="en-US" sz="1600" dirty="0">
                <a:latin typeface="Andale Mono" pitchFamily="49" charset="0"/>
              </a:rPr>
              <a:t>  type master;</a:t>
            </a:r>
          </a:p>
          <a:p>
            <a:r>
              <a:rPr lang="en-US" sz="1600" dirty="0">
                <a:latin typeface="Andale Mono" pitchFamily="49" charset="0"/>
              </a:rPr>
              <a:t>  file "</a:t>
            </a:r>
            <a:r>
              <a:rPr lang="en-US" sz="1600" dirty="0" err="1">
                <a:latin typeface="Andale Mono" pitchFamily="49" charset="0"/>
              </a:rPr>
              <a:t>master.localhost</a:t>
            </a:r>
            <a:r>
              <a:rPr lang="en-US" sz="1600" dirty="0">
                <a:latin typeface="Andale Mono" pitchFamily="49" charset="0"/>
              </a:rPr>
              <a:t>";</a:t>
            </a:r>
          </a:p>
          <a:p>
            <a:r>
              <a:rPr lang="en-US" sz="1600" dirty="0">
                <a:latin typeface="Andale Mono" pitchFamily="49" charset="0"/>
              </a:rPr>
              <a:t>  allow-update{none;};</a:t>
            </a:r>
          </a:p>
          <a:p>
            <a:r>
              <a:rPr lang="en-US" sz="1600" dirty="0">
                <a:latin typeface="Andale Mono" pitchFamily="49" charset="0"/>
              </a:rPr>
              <a:t>};</a:t>
            </a:r>
          </a:p>
          <a:p>
            <a:r>
              <a:rPr lang="en-US" sz="1600" dirty="0">
                <a:latin typeface="Andale Mono" pitchFamily="49" charset="0"/>
              </a:rPr>
              <a:t>zone "0.0.127.in-addr.arpa" in{</a:t>
            </a:r>
          </a:p>
          <a:p>
            <a:r>
              <a:rPr lang="en-US" sz="1600" dirty="0">
                <a:latin typeface="Andale Mono" pitchFamily="49" charset="0"/>
              </a:rPr>
              <a:t>  type master;</a:t>
            </a:r>
          </a:p>
          <a:p>
            <a:r>
              <a:rPr lang="en-US" sz="1600" dirty="0">
                <a:latin typeface="Andale Mono" pitchFamily="49" charset="0"/>
              </a:rPr>
              <a:t>  file "</a:t>
            </a:r>
            <a:r>
              <a:rPr lang="en-US" sz="1600" dirty="0" err="1">
                <a:latin typeface="Andale Mono" pitchFamily="49" charset="0"/>
              </a:rPr>
              <a:t>localhost.rev</a:t>
            </a:r>
            <a:r>
              <a:rPr lang="en-US" sz="1600" dirty="0">
                <a:latin typeface="Andale Mono" pitchFamily="49" charset="0"/>
              </a:rPr>
              <a:t>";</a:t>
            </a:r>
          </a:p>
          <a:p>
            <a:r>
              <a:rPr lang="en-US" sz="1600" dirty="0">
                <a:latin typeface="Andale Mono" pitchFamily="49" charset="0"/>
              </a:rPr>
              <a:t>  allow-update{none;};</a:t>
            </a:r>
          </a:p>
          <a:p>
            <a:r>
              <a:rPr lang="en-US" sz="1600" dirty="0">
                <a:latin typeface="Andale Mono" pitchFamily="49" charset="0"/>
              </a:rPr>
              <a:t>};</a:t>
            </a:r>
          </a:p>
        </p:txBody>
      </p:sp>
      <p:sp>
        <p:nvSpPr>
          <p:cNvPr id="8" name="Rectangle 7"/>
          <p:cNvSpPr/>
          <p:nvPr/>
        </p:nvSpPr>
        <p:spPr>
          <a:xfrm>
            <a:off x="762000" y="240268"/>
            <a:ext cx="3124200" cy="369332"/>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named.conf</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file</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5173115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Hint and root.servers</a:t>
            </a:r>
            <a:endParaRPr lang="en-US" dirty="0"/>
          </a:p>
        </p:txBody>
      </p:sp>
      <p:sp>
        <p:nvSpPr>
          <p:cNvPr id="3" name="Content Placeholder 2"/>
          <p:cNvSpPr>
            <a:spLocks noGrp="1"/>
          </p:cNvSpPr>
          <p:nvPr>
            <p:ph idx="1"/>
          </p:nvPr>
        </p:nvSpPr>
        <p:spPr>
          <a:xfrm>
            <a:off x="457200" y="1600200"/>
            <a:ext cx="8356600" cy="3200400"/>
          </a:xfrm>
        </p:spPr>
        <p:txBody>
          <a:bodyPr/>
          <a:lstStyle/>
          <a:p>
            <a:r>
              <a:rPr lang="en-US" dirty="0" smtClean="0"/>
              <a:t>When a name server cannot resolve a query it uses the file </a:t>
            </a:r>
            <a:r>
              <a:rPr lang="en-US" dirty="0" err="1" smtClean="0"/>
              <a:t>root.servers</a:t>
            </a:r>
            <a:r>
              <a:rPr lang="en-US" dirty="0" smtClean="0"/>
              <a:t> </a:t>
            </a:r>
          </a:p>
          <a:p>
            <a:pPr lvl="1"/>
            <a:r>
              <a:rPr lang="en-US" dirty="0"/>
              <a:t>T</a:t>
            </a:r>
            <a:r>
              <a:rPr lang="en-US" dirty="0" smtClean="0"/>
              <a:t>he file </a:t>
            </a:r>
            <a:r>
              <a:rPr lang="en-US" dirty="0" err="1" smtClean="0"/>
              <a:t>root.servers</a:t>
            </a:r>
            <a:r>
              <a:rPr lang="en-US" dirty="0" smtClean="0"/>
              <a:t> defines a list of name servers (a.root-servers.net - m.root-servers.net) where BIND can get a list of TLD servers for the particular TLD e.g. .com</a:t>
            </a:r>
          </a:p>
          <a:p>
            <a:pPr lvl="1"/>
            <a:r>
              <a:rPr lang="en-US" dirty="0" smtClean="0"/>
              <a:t>The </a:t>
            </a:r>
            <a:r>
              <a:rPr lang="en-US" dirty="0" err="1" smtClean="0"/>
              <a:t>root.servers</a:t>
            </a:r>
            <a:r>
              <a:rPr lang="en-US" dirty="0" smtClean="0"/>
              <a:t> file can be obtained from ICANN</a:t>
            </a:r>
          </a:p>
          <a:p>
            <a:pPr lvl="2"/>
            <a:r>
              <a:rPr lang="en-US" dirty="0" smtClean="0"/>
              <a:t>Using anonymous FTP for file /domain/</a:t>
            </a:r>
            <a:r>
              <a:rPr lang="en-US" dirty="0" err="1" smtClean="0"/>
              <a:t>named.root</a:t>
            </a:r>
            <a:r>
              <a:rPr lang="en-US" dirty="0" smtClean="0"/>
              <a:t> on server ftp.internic.net or rs.internic.net</a:t>
            </a:r>
          </a:p>
          <a:p>
            <a:r>
              <a:rPr lang="en-US" dirty="0" smtClean="0"/>
              <a:t>The root server file is defined using a normal zone clause with type hint as outlined in the following example:</a:t>
            </a:r>
          </a:p>
          <a:p>
            <a:pPr lvl="1"/>
            <a:r>
              <a:rPr lang="en-US" dirty="0" smtClean="0"/>
              <a:t>The dot (".") zone identifies the DNS server as a root server</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45</a:t>
            </a:fld>
            <a:endParaRPr lang="en-US"/>
          </a:p>
        </p:txBody>
      </p:sp>
      <p:sp>
        <p:nvSpPr>
          <p:cNvPr id="8" name="TextBox 7"/>
          <p:cNvSpPr txBox="1"/>
          <p:nvPr/>
        </p:nvSpPr>
        <p:spPr>
          <a:xfrm>
            <a:off x="914400" y="4850269"/>
            <a:ext cx="4953000" cy="1600438"/>
          </a:xfrm>
          <a:prstGeom prst="rect">
            <a:avLst/>
          </a:prstGeom>
          <a:noFill/>
        </p:spPr>
        <p:txBody>
          <a:bodyPr wrap="square" rtlCol="0">
            <a:spAutoFit/>
          </a:bodyPr>
          <a:lstStyle/>
          <a:p>
            <a:r>
              <a:rPr lang="en-US" sz="1400" dirty="0" smtClean="0">
                <a:latin typeface="Andale Mono" pitchFamily="49" charset="0"/>
              </a:rPr>
              <a:t>; </a:t>
            </a:r>
          </a:p>
          <a:p>
            <a:r>
              <a:rPr lang="en-US" sz="1400" dirty="0" smtClean="0">
                <a:latin typeface="Andale Mono" pitchFamily="49" charset="0"/>
              </a:rPr>
              <a:t>. </a:t>
            </a:r>
            <a:r>
              <a:rPr lang="en-US" sz="1400" dirty="0">
                <a:latin typeface="Andale Mono" pitchFamily="49" charset="0"/>
              </a:rPr>
              <a:t>3600000 IN NS A.ROOT-SERVERS.NET. </a:t>
            </a:r>
            <a:endParaRPr lang="en-US" sz="1400" dirty="0" smtClean="0">
              <a:latin typeface="Andale Mono" pitchFamily="49" charset="0"/>
            </a:endParaRPr>
          </a:p>
          <a:p>
            <a:r>
              <a:rPr lang="en-US" sz="1400" dirty="0" smtClean="0">
                <a:latin typeface="Andale Mono" pitchFamily="49" charset="0"/>
              </a:rPr>
              <a:t>A.ROOT-SERVERS.NET</a:t>
            </a:r>
            <a:r>
              <a:rPr lang="en-US" sz="1400" dirty="0">
                <a:latin typeface="Andale Mono" pitchFamily="49" charset="0"/>
              </a:rPr>
              <a:t>. 3600000 A 198.41.0.4 </a:t>
            </a:r>
            <a:endParaRPr lang="en-US" sz="1400" dirty="0" smtClean="0">
              <a:latin typeface="Andale Mono" pitchFamily="49" charset="0"/>
            </a:endParaRPr>
          </a:p>
          <a:p>
            <a:r>
              <a:rPr lang="en-US" sz="1400" dirty="0" smtClean="0">
                <a:latin typeface="Andale Mono" pitchFamily="49" charset="0"/>
              </a:rPr>
              <a:t>; </a:t>
            </a:r>
          </a:p>
          <a:p>
            <a:r>
              <a:rPr lang="en-US" sz="1400" dirty="0" smtClean="0">
                <a:latin typeface="Andale Mono" pitchFamily="49" charset="0"/>
              </a:rPr>
              <a:t>. 3600000 </a:t>
            </a:r>
            <a:r>
              <a:rPr lang="en-US" sz="1400" dirty="0">
                <a:latin typeface="Andale Mono" pitchFamily="49" charset="0"/>
              </a:rPr>
              <a:t>NS B.ROOT-SERVERS.NET. </a:t>
            </a:r>
            <a:endParaRPr lang="en-US" sz="1400" dirty="0" smtClean="0">
              <a:latin typeface="Andale Mono" pitchFamily="49" charset="0"/>
            </a:endParaRPr>
          </a:p>
          <a:p>
            <a:r>
              <a:rPr lang="en-US" sz="1400" dirty="0" smtClean="0">
                <a:latin typeface="Andale Mono" pitchFamily="49" charset="0"/>
              </a:rPr>
              <a:t>B.ROOT-SERVERS.NET</a:t>
            </a:r>
            <a:r>
              <a:rPr lang="en-US" sz="1400" dirty="0">
                <a:latin typeface="Andale Mono" pitchFamily="49" charset="0"/>
              </a:rPr>
              <a:t>. 3600000 A </a:t>
            </a:r>
            <a:r>
              <a:rPr lang="en-US" sz="1400" dirty="0" smtClean="0">
                <a:latin typeface="Andale Mono" pitchFamily="49" charset="0"/>
              </a:rPr>
              <a:t>192.228.79.201</a:t>
            </a:r>
          </a:p>
          <a:p>
            <a:r>
              <a:rPr lang="en-US" sz="1400" dirty="0" smtClean="0">
                <a:latin typeface="Andale Mono" pitchFamily="49" charset="0"/>
              </a:rPr>
              <a:t>……………………….</a:t>
            </a:r>
            <a:endParaRPr lang="en-US" sz="1400" dirty="0">
              <a:latin typeface="Andale Mono" pitchFamily="49" charset="0"/>
            </a:endParaRPr>
          </a:p>
        </p:txBody>
      </p:sp>
    </p:spTree>
    <p:extLst>
      <p:ext uri="{BB962C8B-B14F-4D97-AF65-F5344CB8AC3E}">
        <p14:creationId xmlns:p14="http://schemas.microsoft.com/office/powerpoint/2010/main" val="32333223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localhost.rev file </a:t>
            </a:r>
            <a:endParaRPr lang="en-US" dirty="0"/>
          </a:p>
        </p:txBody>
      </p:sp>
      <p:sp>
        <p:nvSpPr>
          <p:cNvPr id="3" name="Content Placeholder 2"/>
          <p:cNvSpPr>
            <a:spLocks noGrp="1"/>
          </p:cNvSpPr>
          <p:nvPr>
            <p:ph idx="1"/>
          </p:nvPr>
        </p:nvSpPr>
        <p:spPr>
          <a:xfrm>
            <a:off x="457200" y="1600200"/>
            <a:ext cx="5029200" cy="4787900"/>
          </a:xfrm>
        </p:spPr>
        <p:txBody>
          <a:bodyPr/>
          <a:lstStyle/>
          <a:p>
            <a:r>
              <a:rPr lang="en-US" dirty="0" smtClean="0"/>
              <a:t>The </a:t>
            </a:r>
            <a:r>
              <a:rPr lang="en-US" dirty="0" err="1" smtClean="0"/>
              <a:t>localhost.rev</a:t>
            </a:r>
            <a:r>
              <a:rPr lang="en-US" dirty="0" smtClean="0"/>
              <a:t> file maps the IP address 127.0.0.1 to the name '</a:t>
            </a:r>
            <a:r>
              <a:rPr lang="en-US" dirty="0" err="1" smtClean="0"/>
              <a:t>localhost</a:t>
            </a:r>
            <a:r>
              <a:rPr lang="en-US" dirty="0" smtClean="0"/>
              <a:t>‘</a:t>
            </a:r>
          </a:p>
          <a:p>
            <a:pPr lvl="1"/>
            <a:r>
              <a:rPr lang="en-US" dirty="0" smtClean="0"/>
              <a:t>This special zone allows reverse mapping of the loopback address 127.0.0.1 to satisfy applications which do reverse or double lookups. </a:t>
            </a:r>
          </a:p>
          <a:p>
            <a:pPr lvl="1"/>
            <a:r>
              <a:rPr lang="en-US" dirty="0" smtClean="0"/>
              <a:t>Any request for the address 127.0.0.1 using this name server will return the name </a:t>
            </a:r>
            <a:r>
              <a:rPr lang="en-US" dirty="0" err="1" smtClean="0"/>
              <a:t>localhost</a:t>
            </a:r>
            <a:endParaRPr lang="en-US" dirty="0" smtClean="0"/>
          </a:p>
          <a:p>
            <a:pPr lvl="1"/>
            <a:r>
              <a:rPr lang="en-US" dirty="0" smtClean="0"/>
              <a:t>The 0.0.127.IN-ADDR.ARPA zone is defined as shown below</a:t>
            </a:r>
          </a:p>
          <a:p>
            <a:r>
              <a:rPr lang="en-US" dirty="0" smtClean="0"/>
              <a:t>This file should not require modification</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46</a:t>
            </a:fld>
            <a:endParaRPr lang="en-US"/>
          </a:p>
        </p:txBody>
      </p:sp>
      <p:sp>
        <p:nvSpPr>
          <p:cNvPr id="8" name="TextBox 7"/>
          <p:cNvSpPr txBox="1"/>
          <p:nvPr/>
        </p:nvSpPr>
        <p:spPr>
          <a:xfrm>
            <a:off x="5638800" y="1676400"/>
            <a:ext cx="3175000" cy="3046988"/>
          </a:xfrm>
          <a:prstGeom prst="rect">
            <a:avLst/>
          </a:prstGeom>
          <a:noFill/>
        </p:spPr>
        <p:txBody>
          <a:bodyPr wrap="square" rtlCol="0">
            <a:spAutoFit/>
          </a:bodyPr>
          <a:lstStyle/>
          <a:p>
            <a:r>
              <a:rPr lang="en-US" sz="1600" dirty="0">
                <a:latin typeface="Andale Mono" pitchFamily="49" charset="0"/>
              </a:rPr>
              <a:t>$TTL 86400 ; </a:t>
            </a:r>
            <a:endParaRPr lang="en-US" sz="1600" dirty="0" smtClean="0">
              <a:latin typeface="Andale Mono" pitchFamily="49" charset="0"/>
            </a:endParaRPr>
          </a:p>
          <a:p>
            <a:r>
              <a:rPr lang="en-US" sz="1600" dirty="0" smtClean="0">
                <a:latin typeface="Andale Mono" pitchFamily="49" charset="0"/>
              </a:rPr>
              <a:t>; </a:t>
            </a:r>
            <a:r>
              <a:rPr lang="en-US" sz="1600" dirty="0">
                <a:latin typeface="Andale Mono" pitchFamily="49" charset="0"/>
              </a:rPr>
              <a:t>could use $ORIGIN 0.0.127.IN-ADDR.ARPA. </a:t>
            </a:r>
            <a:endParaRPr lang="en-US" sz="1600" dirty="0" smtClean="0">
              <a:latin typeface="Andale Mono" pitchFamily="49" charset="0"/>
            </a:endParaRPr>
          </a:p>
          <a:p>
            <a:r>
              <a:rPr lang="en-US" sz="1600" dirty="0" smtClean="0">
                <a:latin typeface="Andale Mono" pitchFamily="49" charset="0"/>
              </a:rPr>
              <a:t>@ </a:t>
            </a:r>
            <a:r>
              <a:rPr lang="en-US" sz="1600" dirty="0">
                <a:latin typeface="Andale Mono" pitchFamily="49" charset="0"/>
              </a:rPr>
              <a:t>IN SOA </a:t>
            </a:r>
            <a:r>
              <a:rPr lang="en-US" sz="1600" dirty="0" err="1">
                <a:latin typeface="Andale Mono" pitchFamily="49" charset="0"/>
              </a:rPr>
              <a:t>localhost</a:t>
            </a:r>
            <a:r>
              <a:rPr lang="en-US" sz="1600" dirty="0">
                <a:latin typeface="Andale Mono" pitchFamily="49" charset="0"/>
              </a:rPr>
              <a:t>. </a:t>
            </a:r>
            <a:r>
              <a:rPr lang="en-US" sz="1600" dirty="0" err="1">
                <a:latin typeface="Andale Mono" pitchFamily="49" charset="0"/>
              </a:rPr>
              <a:t>root.localhost</a:t>
            </a:r>
            <a:r>
              <a:rPr lang="en-US" sz="1600" dirty="0">
                <a:latin typeface="Andale Mono" pitchFamily="49" charset="0"/>
              </a:rPr>
              <a:t>. ( </a:t>
            </a:r>
            <a:endParaRPr lang="en-US" sz="1600" dirty="0" smtClean="0">
              <a:latin typeface="Andale Mono" pitchFamily="49" charset="0"/>
            </a:endParaRPr>
          </a:p>
          <a:p>
            <a:r>
              <a:rPr lang="en-US" sz="1600" dirty="0" smtClean="0">
                <a:latin typeface="Andale Mono" pitchFamily="49" charset="0"/>
              </a:rPr>
              <a:t>1997022700 </a:t>
            </a:r>
            <a:r>
              <a:rPr lang="en-US" sz="1600" dirty="0">
                <a:latin typeface="Andale Mono" pitchFamily="49" charset="0"/>
              </a:rPr>
              <a:t>; Serial </a:t>
            </a:r>
            <a:endParaRPr lang="en-US" sz="1600" dirty="0" smtClean="0">
              <a:latin typeface="Andale Mono" pitchFamily="49" charset="0"/>
            </a:endParaRPr>
          </a:p>
          <a:p>
            <a:r>
              <a:rPr lang="en-US" sz="1600" dirty="0" smtClean="0">
                <a:latin typeface="Andale Mono" pitchFamily="49" charset="0"/>
              </a:rPr>
              <a:t>3h </a:t>
            </a:r>
            <a:r>
              <a:rPr lang="en-US" sz="1600" dirty="0">
                <a:latin typeface="Andale Mono" pitchFamily="49" charset="0"/>
              </a:rPr>
              <a:t>; Refresh </a:t>
            </a:r>
            <a:endParaRPr lang="en-US" sz="1600" dirty="0" smtClean="0">
              <a:latin typeface="Andale Mono" pitchFamily="49" charset="0"/>
            </a:endParaRPr>
          </a:p>
          <a:p>
            <a:r>
              <a:rPr lang="en-US" sz="1600" dirty="0" smtClean="0">
                <a:latin typeface="Andale Mono" pitchFamily="49" charset="0"/>
              </a:rPr>
              <a:t>15 </a:t>
            </a:r>
            <a:r>
              <a:rPr lang="en-US" sz="1600" dirty="0">
                <a:latin typeface="Andale Mono" pitchFamily="49" charset="0"/>
              </a:rPr>
              <a:t>; Retry </a:t>
            </a:r>
            <a:endParaRPr lang="en-US" sz="1600" dirty="0" smtClean="0">
              <a:latin typeface="Andale Mono" pitchFamily="49" charset="0"/>
            </a:endParaRPr>
          </a:p>
          <a:p>
            <a:r>
              <a:rPr lang="en-US" sz="1600" dirty="0" smtClean="0">
                <a:latin typeface="Andale Mono" pitchFamily="49" charset="0"/>
              </a:rPr>
              <a:t>1w </a:t>
            </a:r>
            <a:r>
              <a:rPr lang="en-US" sz="1600" dirty="0">
                <a:latin typeface="Andale Mono" pitchFamily="49" charset="0"/>
              </a:rPr>
              <a:t>; </a:t>
            </a:r>
            <a:r>
              <a:rPr lang="en-US" sz="1600" dirty="0" smtClean="0">
                <a:latin typeface="Andale Mono" pitchFamily="49" charset="0"/>
              </a:rPr>
              <a:t>Expire </a:t>
            </a:r>
          </a:p>
          <a:p>
            <a:r>
              <a:rPr lang="en-US" sz="1600" dirty="0" smtClean="0">
                <a:latin typeface="Andale Mono" pitchFamily="49" charset="0"/>
              </a:rPr>
              <a:t>3h </a:t>
            </a:r>
            <a:r>
              <a:rPr lang="en-US" sz="1600" dirty="0">
                <a:latin typeface="Andale Mono" pitchFamily="49" charset="0"/>
              </a:rPr>
              <a:t>) ; Minimum </a:t>
            </a:r>
            <a:endParaRPr lang="en-US" sz="1600" dirty="0" smtClean="0">
              <a:latin typeface="Andale Mono" pitchFamily="49" charset="0"/>
            </a:endParaRPr>
          </a:p>
          <a:p>
            <a:r>
              <a:rPr lang="en-US" sz="1600" dirty="0" smtClean="0">
                <a:latin typeface="Andale Mono" pitchFamily="49" charset="0"/>
              </a:rPr>
              <a:t>IN </a:t>
            </a:r>
            <a:r>
              <a:rPr lang="en-US" sz="1600" dirty="0">
                <a:latin typeface="Andale Mono" pitchFamily="49" charset="0"/>
              </a:rPr>
              <a:t>NS </a:t>
            </a:r>
            <a:r>
              <a:rPr lang="en-US" sz="1600" dirty="0" err="1">
                <a:latin typeface="Andale Mono" pitchFamily="49" charset="0"/>
              </a:rPr>
              <a:t>localhost</a:t>
            </a:r>
            <a:r>
              <a:rPr lang="en-US" sz="1600" dirty="0">
                <a:latin typeface="Andale Mono" pitchFamily="49" charset="0"/>
              </a:rPr>
              <a:t>. </a:t>
            </a:r>
            <a:endParaRPr lang="en-US" sz="1600" dirty="0" smtClean="0">
              <a:latin typeface="Andale Mono" pitchFamily="49" charset="0"/>
            </a:endParaRPr>
          </a:p>
          <a:p>
            <a:r>
              <a:rPr lang="en-US" sz="1600" dirty="0" smtClean="0">
                <a:latin typeface="Andale Mono" pitchFamily="49" charset="0"/>
              </a:rPr>
              <a:t>1 </a:t>
            </a:r>
            <a:r>
              <a:rPr lang="en-US" sz="1600" dirty="0">
                <a:latin typeface="Andale Mono" pitchFamily="49" charset="0"/>
              </a:rPr>
              <a:t>IN PTR </a:t>
            </a:r>
            <a:r>
              <a:rPr lang="en-US" sz="1600" dirty="0" err="1">
                <a:latin typeface="Andale Mono" pitchFamily="49" charset="0"/>
              </a:rPr>
              <a:t>localhost</a:t>
            </a:r>
            <a:r>
              <a:rPr lang="en-US" sz="1600" dirty="0">
                <a:latin typeface="Andale Mono" pitchFamily="49" charset="0"/>
              </a:rPr>
              <a:t>.</a:t>
            </a:r>
          </a:p>
        </p:txBody>
      </p:sp>
    </p:spTree>
    <p:extLst>
      <p:ext uri="{BB962C8B-B14F-4D97-AF65-F5344CB8AC3E}">
        <p14:creationId xmlns:p14="http://schemas.microsoft.com/office/powerpoint/2010/main" val="15727018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47</a:t>
            </a:fld>
            <a:endParaRPr lang="en-US"/>
          </a:p>
        </p:txBody>
      </p:sp>
      <p:sp>
        <p:nvSpPr>
          <p:cNvPr id="5" name="Frame 4"/>
          <p:cNvSpPr/>
          <p:nvPr/>
        </p:nvSpPr>
        <p:spPr bwMode="auto">
          <a:xfrm>
            <a:off x="3867727" y="2170545"/>
            <a:ext cx="4800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25041696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nslookup</a:t>
            </a:r>
            <a:endParaRPr lang="en-US" dirty="0"/>
          </a:p>
        </p:txBody>
      </p:sp>
      <p:sp>
        <p:nvSpPr>
          <p:cNvPr id="7" name="Date Placeholder 6"/>
          <p:cNvSpPr>
            <a:spLocks noGrp="1"/>
          </p:cNvSpPr>
          <p:nvPr>
            <p:ph type="dt" sz="half" idx="10"/>
          </p:nvPr>
        </p:nvSpPr>
        <p:spPr/>
        <p:txBody>
          <a:bodyPr/>
          <a:lstStyle/>
          <a:p>
            <a:fld id="{EA35FE05-F30E-CC40-A53A-72D299B1C1C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48</a:t>
            </a:fld>
            <a:endParaRPr lang="en-US"/>
          </a:p>
        </p:txBody>
      </p:sp>
      <p:pic>
        <p:nvPicPr>
          <p:cNvPr id="3" name="Picture 2" descr="Picture 4.png"/>
          <p:cNvPicPr>
            <a:picLocks noChangeAspect="1"/>
          </p:cNvPicPr>
          <p:nvPr/>
        </p:nvPicPr>
        <p:blipFill>
          <a:blip r:embed="rId3"/>
          <a:stretch>
            <a:fillRect/>
          </a:stretch>
        </p:blipFill>
        <p:spPr>
          <a:xfrm>
            <a:off x="762000" y="1371600"/>
            <a:ext cx="7818120" cy="4343400"/>
          </a:xfrm>
          <a:prstGeom prst="rect">
            <a:avLst/>
          </a:prstGeom>
        </p:spPr>
      </p:pic>
      <p:sp>
        <p:nvSpPr>
          <p:cNvPr id="10" name="Rectangular Callout 9"/>
          <p:cNvSpPr/>
          <p:nvPr/>
        </p:nvSpPr>
        <p:spPr bwMode="auto">
          <a:xfrm>
            <a:off x="3581400" y="609600"/>
            <a:ext cx="2743200" cy="762000"/>
          </a:xfrm>
          <a:prstGeom prst="wedgeRectCallout">
            <a:avLst>
              <a:gd name="adj1" fmla="val -84828"/>
              <a:gd name="adj2" fmla="val -19611"/>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48" charset="0"/>
              </a:rPr>
              <a:t>Troubleshooting tool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fld id="{BFB56A42-E915-9147-B56C-CACA3F075B03}" type="datetime1">
              <a:rPr lang="en-US" smtClean="0"/>
              <a:pPr/>
              <a:t>12/21/2012</a:t>
            </a:fld>
            <a:endParaRPr lang="en-US"/>
          </a:p>
        </p:txBody>
      </p:sp>
      <p:sp>
        <p:nvSpPr>
          <p:cNvPr id="18" name="Footer Placeholder 17"/>
          <p:cNvSpPr>
            <a:spLocks noGrp="1"/>
          </p:cNvSpPr>
          <p:nvPr>
            <p:ph type="ftr" sz="quarter" idx="11"/>
          </p:nvPr>
        </p:nvSpPr>
        <p:spPr/>
        <p:txBody>
          <a:bodyPr/>
          <a:lstStyle/>
          <a:p>
            <a:r>
              <a:rPr lang="en-US" smtClean="0"/>
              <a:t>Chapter 2 DNS and AD</a:t>
            </a:r>
            <a:endParaRPr lang="en-US"/>
          </a:p>
        </p:txBody>
      </p:sp>
      <p:sp>
        <p:nvSpPr>
          <p:cNvPr id="17" name="Slide Number Placeholder 16"/>
          <p:cNvSpPr>
            <a:spLocks noGrp="1"/>
          </p:cNvSpPr>
          <p:nvPr>
            <p:ph type="sldNum" sz="quarter" idx="12"/>
          </p:nvPr>
        </p:nvSpPr>
        <p:spPr/>
        <p:txBody>
          <a:bodyPr/>
          <a:lstStyle/>
          <a:p>
            <a:fld id="{32211341-5A88-5040-9389-86DE7F0B46B4}" type="slidenum">
              <a:rPr lang="en-US" smtClean="0"/>
              <a:pPr/>
              <a:t>49</a:t>
            </a:fld>
            <a:endParaRPr lang="en-US"/>
          </a:p>
        </p:txBody>
      </p:sp>
      <p:sp>
        <p:nvSpPr>
          <p:cNvPr id="5" name="Title 4"/>
          <p:cNvSpPr>
            <a:spLocks noGrp="1"/>
          </p:cNvSpPr>
          <p:nvPr>
            <p:ph type="title" idx="4294967295"/>
          </p:nvPr>
        </p:nvSpPr>
        <p:spPr>
          <a:xfrm>
            <a:off x="0" y="228600"/>
            <a:ext cx="7772400" cy="1143000"/>
          </a:xfrm>
        </p:spPr>
        <p:txBody>
          <a:bodyPr/>
          <a:lstStyle/>
          <a:p>
            <a:r>
              <a:rPr lang="en-US" dirty="0" smtClean="0"/>
              <a:t>DNS query</a:t>
            </a:r>
            <a:endParaRPr lang="en-US" dirty="0"/>
          </a:p>
        </p:txBody>
      </p:sp>
      <p:pic>
        <p:nvPicPr>
          <p:cNvPr id="7" name="Picture 6" descr="Picture 1.png"/>
          <p:cNvPicPr>
            <a:picLocks noChangeAspect="1"/>
          </p:cNvPicPr>
          <p:nvPr/>
        </p:nvPicPr>
        <p:blipFill>
          <a:blip r:embed="rId3"/>
          <a:stretch>
            <a:fillRect/>
          </a:stretch>
        </p:blipFill>
        <p:spPr>
          <a:xfrm>
            <a:off x="0" y="533400"/>
            <a:ext cx="9144000" cy="6121400"/>
          </a:xfrm>
          <a:prstGeom prst="rect">
            <a:avLst/>
          </a:prstGeom>
        </p:spPr>
      </p:pic>
      <p:sp>
        <p:nvSpPr>
          <p:cNvPr id="8" name="Line Callout 2 7"/>
          <p:cNvSpPr/>
          <p:nvPr/>
        </p:nvSpPr>
        <p:spPr bwMode="auto">
          <a:xfrm>
            <a:off x="533400" y="5638800"/>
            <a:ext cx="2438400" cy="914400"/>
          </a:xfrm>
          <a:prstGeom prst="borderCallout2">
            <a:avLst>
              <a:gd name="adj1" fmla="val 28125"/>
              <a:gd name="adj2" fmla="val 98900"/>
              <a:gd name="adj3" fmla="val 29167"/>
              <a:gd name="adj4" fmla="val 114151"/>
              <a:gd name="adj5" fmla="val 52813"/>
              <a:gd name="adj6" fmla="val 148361"/>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9" name="TextBox 8"/>
          <p:cNvSpPr txBox="1"/>
          <p:nvPr/>
        </p:nvSpPr>
        <p:spPr>
          <a:xfrm>
            <a:off x="4038600" y="5943600"/>
            <a:ext cx="4038600" cy="369332"/>
          </a:xfrm>
          <a:prstGeom prst="rect">
            <a:avLst/>
          </a:prstGeom>
          <a:noFill/>
        </p:spPr>
        <p:txBody>
          <a:bodyPr wrap="square" rtlCol="0">
            <a:spAutoFit/>
          </a:bodyPr>
          <a:lstStyle/>
          <a:p>
            <a:r>
              <a:rPr lang="en-US" dirty="0" smtClean="0"/>
              <a:t>Type A query for host IP address</a:t>
            </a:r>
            <a:endParaRPr lang="en-US" dirty="0"/>
          </a:p>
        </p:txBody>
      </p:sp>
      <p:sp>
        <p:nvSpPr>
          <p:cNvPr id="10" name="Line Callout 2 9"/>
          <p:cNvSpPr/>
          <p:nvPr/>
        </p:nvSpPr>
        <p:spPr bwMode="auto">
          <a:xfrm>
            <a:off x="381000" y="4495800"/>
            <a:ext cx="2438400" cy="304800"/>
          </a:xfrm>
          <a:prstGeom prst="borderCallout2">
            <a:avLst>
              <a:gd name="adj1" fmla="val 28125"/>
              <a:gd name="adj2" fmla="val 98900"/>
              <a:gd name="adj3" fmla="val 29167"/>
              <a:gd name="adj4" fmla="val 114151"/>
              <a:gd name="adj5" fmla="val 103646"/>
              <a:gd name="adj6" fmla="val 195235"/>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1" name="Line Callout 2 10"/>
          <p:cNvSpPr/>
          <p:nvPr/>
        </p:nvSpPr>
        <p:spPr bwMode="auto">
          <a:xfrm>
            <a:off x="1066800" y="3886200"/>
            <a:ext cx="4267200" cy="304800"/>
          </a:xfrm>
          <a:prstGeom prst="borderCallout2">
            <a:avLst>
              <a:gd name="adj1" fmla="val 28125"/>
              <a:gd name="adj2" fmla="val 98900"/>
              <a:gd name="adj3" fmla="val 29167"/>
              <a:gd name="adj4" fmla="val 114151"/>
              <a:gd name="adj5" fmla="val 286979"/>
              <a:gd name="adj6" fmla="val 163390"/>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2" name="TextBox 11"/>
          <p:cNvSpPr txBox="1"/>
          <p:nvPr/>
        </p:nvSpPr>
        <p:spPr>
          <a:xfrm>
            <a:off x="5029200" y="4615934"/>
            <a:ext cx="3429000" cy="369332"/>
          </a:xfrm>
          <a:prstGeom prst="rect">
            <a:avLst/>
          </a:prstGeom>
          <a:noFill/>
        </p:spPr>
        <p:txBody>
          <a:bodyPr wrap="square" rtlCol="0">
            <a:spAutoFit/>
          </a:bodyPr>
          <a:lstStyle/>
          <a:p>
            <a:r>
              <a:rPr lang="en-US" dirty="0" smtClean="0"/>
              <a:t>One recursive query for </a:t>
            </a:r>
            <a:r>
              <a:rPr lang="en-US" dirty="0" err="1" smtClean="0"/>
              <a:t>cnn.com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Disadvantages of centralized DNS</a:t>
            </a:r>
            <a:endParaRPr lang="en-US" dirty="0"/>
          </a:p>
        </p:txBody>
      </p:sp>
      <p:sp>
        <p:nvSpPr>
          <p:cNvPr id="7" name="Rectangle 4"/>
          <p:cNvSpPr>
            <a:spLocks noGrp="1" noChangeArrowheads="1"/>
          </p:cNvSpPr>
          <p:nvPr>
            <p:ph idx="1"/>
          </p:nvPr>
        </p:nvSpPr>
        <p:spPr/>
        <p:txBody>
          <a:bodyPr/>
          <a:lstStyle/>
          <a:p>
            <a:r>
              <a:rPr lang="en-US" smtClean="0"/>
              <a:t>Single point of failure: poor reliability</a:t>
            </a:r>
          </a:p>
          <a:p>
            <a:r>
              <a:rPr lang="en-US" smtClean="0"/>
              <a:t>RTT is long for a distant centralized database</a:t>
            </a:r>
          </a:p>
          <a:p>
            <a:r>
              <a:rPr lang="en-US" smtClean="0"/>
              <a:t>Difficult to maintain and update</a:t>
            </a:r>
          </a:p>
          <a:p>
            <a:r>
              <a:rPr lang="en-US" smtClean="0"/>
              <a:t>Poor performance</a:t>
            </a:r>
            <a:endParaRPr lang="en-US" dirty="0"/>
          </a:p>
        </p:txBody>
      </p:sp>
      <p:sp>
        <p:nvSpPr>
          <p:cNvPr id="9" name="Date Placeholder 8"/>
          <p:cNvSpPr>
            <a:spLocks noGrp="1"/>
          </p:cNvSpPr>
          <p:nvPr>
            <p:ph type="dt" sz="half" idx="10"/>
          </p:nvPr>
        </p:nvSpPr>
        <p:spPr/>
        <p:txBody>
          <a:bodyPr/>
          <a:lstStyle/>
          <a:p>
            <a:fld id="{B3E1C627-821D-C147-A13A-47B33C7D369B}"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cture 1.png"/>
          <p:cNvPicPr>
            <a:picLocks noChangeAspect="1"/>
          </p:cNvPicPr>
          <p:nvPr/>
        </p:nvPicPr>
        <p:blipFill>
          <a:blip r:embed="rId3"/>
          <a:stretch>
            <a:fillRect/>
          </a:stretch>
        </p:blipFill>
        <p:spPr>
          <a:xfrm>
            <a:off x="533400" y="0"/>
            <a:ext cx="7991476" cy="6486879"/>
          </a:xfrm>
          <a:prstGeom prst="rect">
            <a:avLst/>
          </a:prstGeom>
        </p:spPr>
      </p:pic>
      <p:sp>
        <p:nvSpPr>
          <p:cNvPr id="7" name="Line Callout 2 6"/>
          <p:cNvSpPr/>
          <p:nvPr/>
        </p:nvSpPr>
        <p:spPr bwMode="auto">
          <a:xfrm>
            <a:off x="762000" y="3886200"/>
            <a:ext cx="2438400" cy="228600"/>
          </a:xfrm>
          <a:prstGeom prst="borderCallout2">
            <a:avLst>
              <a:gd name="adj1" fmla="val 28125"/>
              <a:gd name="adj2" fmla="val 98900"/>
              <a:gd name="adj3" fmla="val 29167"/>
              <a:gd name="adj4" fmla="val 114151"/>
              <a:gd name="adj5" fmla="val 382814"/>
              <a:gd name="adj6" fmla="val 152267"/>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8" name="Line Callout 2 7"/>
          <p:cNvSpPr/>
          <p:nvPr/>
        </p:nvSpPr>
        <p:spPr bwMode="auto">
          <a:xfrm>
            <a:off x="914400" y="5486400"/>
            <a:ext cx="3200400" cy="914400"/>
          </a:xfrm>
          <a:prstGeom prst="borderCallout2">
            <a:avLst>
              <a:gd name="adj1" fmla="val 28125"/>
              <a:gd name="adj2" fmla="val 98900"/>
              <a:gd name="adj3" fmla="val 27778"/>
              <a:gd name="adj4" fmla="val 107405"/>
              <a:gd name="adj5" fmla="val -73437"/>
              <a:gd name="adj6" fmla="val 112894"/>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9" name="TextBox 8"/>
          <p:cNvSpPr txBox="1"/>
          <p:nvPr/>
        </p:nvSpPr>
        <p:spPr>
          <a:xfrm>
            <a:off x="4343400" y="4572000"/>
            <a:ext cx="4114800" cy="369332"/>
          </a:xfrm>
          <a:prstGeom prst="rect">
            <a:avLst/>
          </a:prstGeom>
          <a:noFill/>
        </p:spPr>
        <p:txBody>
          <a:bodyPr wrap="square" rtlCol="0">
            <a:spAutoFit/>
          </a:bodyPr>
          <a:lstStyle/>
          <a:p>
            <a:r>
              <a:rPr lang="en-US" dirty="0" smtClean="0"/>
              <a:t>One response contains 4 answers (</a:t>
            </a:r>
            <a:r>
              <a:rPr lang="en-US" dirty="0" err="1" smtClean="0"/>
              <a:t>RRs</a:t>
            </a:r>
            <a:r>
              <a:rPr lang="en-US" dirty="0" smtClean="0"/>
              <a:t>)</a:t>
            </a:r>
            <a:endParaRPr lang="en-US" dirty="0"/>
          </a:p>
        </p:txBody>
      </p:sp>
      <p:sp>
        <p:nvSpPr>
          <p:cNvPr id="13" name="Date Placeholder 12"/>
          <p:cNvSpPr>
            <a:spLocks noGrp="1"/>
          </p:cNvSpPr>
          <p:nvPr>
            <p:ph type="dt" sz="half" idx="10"/>
          </p:nvPr>
        </p:nvSpPr>
        <p:spPr/>
        <p:txBody>
          <a:bodyPr/>
          <a:lstStyle/>
          <a:p>
            <a:fld id="{0378FD6C-5894-1348-A74F-AEFDA8272EE6}" type="datetime1">
              <a:rPr lang="en-US" smtClean="0"/>
              <a:pPr/>
              <a:t>12/21/2012</a:t>
            </a:fld>
            <a:endParaRPr lang="en-US"/>
          </a:p>
        </p:txBody>
      </p:sp>
      <p:sp>
        <p:nvSpPr>
          <p:cNvPr id="15" name="Footer Placeholder 14"/>
          <p:cNvSpPr>
            <a:spLocks noGrp="1"/>
          </p:cNvSpPr>
          <p:nvPr>
            <p:ph type="ftr" sz="quarter" idx="11"/>
          </p:nvPr>
        </p:nvSpPr>
        <p:spPr/>
        <p:txBody>
          <a:bodyPr/>
          <a:lstStyle/>
          <a:p>
            <a:r>
              <a:rPr lang="en-US" smtClean="0"/>
              <a:t>Chapter 2 DNS and AD</a:t>
            </a:r>
            <a:endParaRPr lang="en-US"/>
          </a:p>
        </p:txBody>
      </p:sp>
      <p:sp>
        <p:nvSpPr>
          <p:cNvPr id="14" name="Slide Number Placeholder 13"/>
          <p:cNvSpPr>
            <a:spLocks noGrp="1"/>
          </p:cNvSpPr>
          <p:nvPr>
            <p:ph type="sldNum" sz="quarter" idx="12"/>
          </p:nvPr>
        </p:nvSpPr>
        <p:spPr/>
        <p:txBody>
          <a:bodyPr/>
          <a:lstStyle/>
          <a:p>
            <a:fld id="{32211341-5A88-5040-9389-86DE7F0B46B4}"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DNS Message format</a:t>
            </a:r>
            <a:endParaRPr lang="en-US" dirty="0"/>
          </a:p>
        </p:txBody>
      </p:sp>
      <p:sp>
        <p:nvSpPr>
          <p:cNvPr id="19" name="Date Placeholder 18"/>
          <p:cNvSpPr>
            <a:spLocks noGrp="1"/>
          </p:cNvSpPr>
          <p:nvPr>
            <p:ph type="dt" sz="half" idx="10"/>
          </p:nvPr>
        </p:nvSpPr>
        <p:spPr/>
        <p:txBody>
          <a:bodyPr/>
          <a:lstStyle/>
          <a:p>
            <a:fld id="{E3664C69-7CB5-6040-BC6A-13B4901CC7F1}" type="datetime1">
              <a:rPr lang="en-US" smtClean="0"/>
              <a:pPr/>
              <a:t>12/21/2012</a:t>
            </a:fld>
            <a:endParaRPr lang="en-US"/>
          </a:p>
        </p:txBody>
      </p:sp>
      <p:sp>
        <p:nvSpPr>
          <p:cNvPr id="21" name="Footer Placeholder 20"/>
          <p:cNvSpPr>
            <a:spLocks noGrp="1"/>
          </p:cNvSpPr>
          <p:nvPr>
            <p:ph type="ftr" sz="quarter" idx="11"/>
          </p:nvPr>
        </p:nvSpPr>
        <p:spPr/>
        <p:txBody>
          <a:bodyPr/>
          <a:lstStyle/>
          <a:p>
            <a:r>
              <a:rPr lang="en-US" smtClean="0"/>
              <a:t>Chapter 2 DNS and AD</a:t>
            </a:r>
            <a:endParaRPr lang="en-US"/>
          </a:p>
        </p:txBody>
      </p:sp>
      <p:sp>
        <p:nvSpPr>
          <p:cNvPr id="20" name="Slide Number Placeholder 19"/>
          <p:cNvSpPr>
            <a:spLocks noGrp="1"/>
          </p:cNvSpPr>
          <p:nvPr>
            <p:ph type="sldNum" sz="quarter" idx="12"/>
          </p:nvPr>
        </p:nvSpPr>
        <p:spPr/>
        <p:txBody>
          <a:bodyPr/>
          <a:lstStyle/>
          <a:p>
            <a:fld id="{32211341-5A88-5040-9389-86DE7F0B46B4}" type="slidenum">
              <a:rPr lang="en-US" smtClean="0"/>
              <a:pPr/>
              <a:t>51</a:t>
            </a:fld>
            <a:endParaRPr lang="en-US"/>
          </a:p>
        </p:txBody>
      </p:sp>
      <p:grpSp>
        <p:nvGrpSpPr>
          <p:cNvPr id="17" name="Group 16"/>
          <p:cNvGrpSpPr/>
          <p:nvPr/>
        </p:nvGrpSpPr>
        <p:grpSpPr>
          <a:xfrm>
            <a:off x="990600" y="1600200"/>
            <a:ext cx="5764048" cy="3810000"/>
            <a:chOff x="990600" y="1600200"/>
            <a:chExt cx="5764048" cy="3810000"/>
          </a:xfrm>
        </p:grpSpPr>
        <p:sp>
          <p:nvSpPr>
            <p:cNvPr id="7" name="Rectangle 6"/>
            <p:cNvSpPr/>
            <p:nvPr/>
          </p:nvSpPr>
          <p:spPr bwMode="auto">
            <a:xfrm>
              <a:off x="990600" y="1600200"/>
              <a:ext cx="19050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48" charset="0"/>
                </a:rPr>
                <a:t>Header</a:t>
              </a:r>
            </a:p>
          </p:txBody>
        </p:sp>
        <p:sp>
          <p:nvSpPr>
            <p:cNvPr id="8" name="Rectangle 7"/>
            <p:cNvSpPr/>
            <p:nvPr/>
          </p:nvSpPr>
          <p:spPr bwMode="auto">
            <a:xfrm>
              <a:off x="990600" y="2362200"/>
              <a:ext cx="19050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r>
                <a:rPr lang="en-US" sz="2400" dirty="0" smtClean="0"/>
                <a:t>Question</a:t>
              </a:r>
              <a:endParaRPr kumimoji="0" lang="en-US" sz="2400" b="0" i="0" u="none" strike="noStrike" cap="none" normalizeH="0" baseline="0" dirty="0" smtClean="0">
                <a:ln>
                  <a:noFill/>
                </a:ln>
                <a:solidFill>
                  <a:schemeClr val="tx1"/>
                </a:solidFill>
                <a:effectLst/>
                <a:latin typeface="Times New Roman" pitchFamily="-48" charset="0"/>
              </a:endParaRPr>
            </a:p>
          </p:txBody>
        </p:sp>
        <p:sp>
          <p:nvSpPr>
            <p:cNvPr id="9" name="Rectangle 8"/>
            <p:cNvSpPr/>
            <p:nvPr/>
          </p:nvSpPr>
          <p:spPr bwMode="auto">
            <a:xfrm>
              <a:off x="990600" y="3124200"/>
              <a:ext cx="19050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r>
                <a:rPr lang="en-US" sz="2400" dirty="0" smtClean="0"/>
                <a:t>Answer </a:t>
              </a:r>
              <a:endParaRPr kumimoji="0" lang="en-US" sz="2400" b="0" i="0" u="none" strike="noStrike" cap="none" normalizeH="0" baseline="0" dirty="0" smtClean="0">
                <a:ln>
                  <a:noFill/>
                </a:ln>
                <a:solidFill>
                  <a:schemeClr val="tx1"/>
                </a:solidFill>
                <a:effectLst/>
                <a:latin typeface="Times New Roman" pitchFamily="-48" charset="0"/>
              </a:endParaRPr>
            </a:p>
          </p:txBody>
        </p:sp>
        <p:sp>
          <p:nvSpPr>
            <p:cNvPr id="10" name="Rectangle 9"/>
            <p:cNvSpPr/>
            <p:nvPr/>
          </p:nvSpPr>
          <p:spPr bwMode="auto">
            <a:xfrm>
              <a:off x="990600" y="3886200"/>
              <a:ext cx="19050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r>
                <a:rPr lang="en-US" sz="2400" dirty="0" smtClean="0"/>
                <a:t>Authority </a:t>
              </a:r>
              <a:endParaRPr kumimoji="0" lang="en-US" sz="2400" b="0" i="0" u="none" strike="noStrike" cap="none" normalizeH="0" baseline="0" dirty="0" smtClean="0">
                <a:ln>
                  <a:noFill/>
                </a:ln>
                <a:solidFill>
                  <a:schemeClr val="tx1"/>
                </a:solidFill>
                <a:effectLst/>
                <a:latin typeface="Times New Roman" pitchFamily="-48" charset="0"/>
              </a:endParaRPr>
            </a:p>
          </p:txBody>
        </p:sp>
        <p:sp>
          <p:nvSpPr>
            <p:cNvPr id="11" name="Rectangle 10"/>
            <p:cNvSpPr/>
            <p:nvPr/>
          </p:nvSpPr>
          <p:spPr bwMode="auto">
            <a:xfrm>
              <a:off x="990600" y="4648200"/>
              <a:ext cx="19050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r>
                <a:rPr lang="en-US" sz="2400" dirty="0" smtClean="0"/>
                <a:t>Additional </a:t>
              </a:r>
              <a:endParaRPr kumimoji="0" lang="en-US" sz="2400" b="0" i="0" u="none" strike="noStrike" cap="none" normalizeH="0" baseline="0" dirty="0" smtClean="0">
                <a:ln>
                  <a:noFill/>
                </a:ln>
                <a:solidFill>
                  <a:schemeClr val="tx1"/>
                </a:solidFill>
                <a:effectLst/>
                <a:latin typeface="Times New Roman" pitchFamily="-48" charset="0"/>
              </a:endParaRPr>
            </a:p>
          </p:txBody>
        </p:sp>
        <p:sp>
          <p:nvSpPr>
            <p:cNvPr id="12" name="Rectangle 11"/>
            <p:cNvSpPr/>
            <p:nvPr/>
          </p:nvSpPr>
          <p:spPr>
            <a:xfrm>
              <a:off x="3124200" y="2590800"/>
              <a:ext cx="3501980" cy="369332"/>
            </a:xfrm>
            <a:prstGeom prst="rect">
              <a:avLst/>
            </a:prstGeom>
          </p:spPr>
          <p:txBody>
            <a:bodyPr wrap="none">
              <a:spAutoFit/>
            </a:bodyPr>
            <a:lstStyle/>
            <a:p>
              <a:pPr>
                <a:buNone/>
              </a:pPr>
              <a:r>
                <a:rPr lang="en-US" dirty="0" smtClean="0"/>
                <a:t>The question for the name server</a:t>
              </a:r>
            </a:p>
          </p:txBody>
        </p:sp>
        <p:sp>
          <p:nvSpPr>
            <p:cNvPr id="13" name="Rectangle 12"/>
            <p:cNvSpPr/>
            <p:nvPr/>
          </p:nvSpPr>
          <p:spPr>
            <a:xfrm>
              <a:off x="3107496" y="3244334"/>
              <a:ext cx="2929007" cy="369332"/>
            </a:xfrm>
            <a:prstGeom prst="rect">
              <a:avLst/>
            </a:prstGeom>
          </p:spPr>
          <p:txBody>
            <a:bodyPr wrap="none">
              <a:spAutoFit/>
            </a:bodyPr>
            <a:lstStyle/>
            <a:p>
              <a:pPr>
                <a:buNone/>
              </a:pPr>
              <a:r>
                <a:rPr lang="en-US" dirty="0" err="1" smtClean="0"/>
                <a:t>RRs</a:t>
              </a:r>
              <a:r>
                <a:rPr lang="en-US" dirty="0" smtClean="0"/>
                <a:t> answering the question</a:t>
              </a:r>
            </a:p>
          </p:txBody>
        </p:sp>
        <p:sp>
          <p:nvSpPr>
            <p:cNvPr id="14" name="Rectangle 13"/>
            <p:cNvSpPr/>
            <p:nvPr/>
          </p:nvSpPr>
          <p:spPr>
            <a:xfrm>
              <a:off x="3047444" y="4038600"/>
              <a:ext cx="3469181" cy="369332"/>
            </a:xfrm>
            <a:prstGeom prst="rect">
              <a:avLst/>
            </a:prstGeom>
          </p:spPr>
          <p:txBody>
            <a:bodyPr wrap="none">
              <a:spAutoFit/>
            </a:bodyPr>
            <a:lstStyle/>
            <a:p>
              <a:r>
                <a:rPr lang="en-US" dirty="0" err="1" smtClean="0"/>
                <a:t>RRs</a:t>
              </a:r>
              <a:r>
                <a:rPr lang="en-US" dirty="0" smtClean="0"/>
                <a:t> pointing toward an authority</a:t>
              </a:r>
              <a:endParaRPr lang="en-US" dirty="0"/>
            </a:p>
          </p:txBody>
        </p:sp>
        <p:sp>
          <p:nvSpPr>
            <p:cNvPr id="15" name="Rectangle 14"/>
            <p:cNvSpPr/>
            <p:nvPr/>
          </p:nvSpPr>
          <p:spPr>
            <a:xfrm>
              <a:off x="3107496" y="4876800"/>
              <a:ext cx="3647152" cy="369332"/>
            </a:xfrm>
            <a:prstGeom prst="rect">
              <a:avLst/>
            </a:prstGeom>
          </p:spPr>
          <p:txBody>
            <a:bodyPr wrap="none">
              <a:spAutoFit/>
            </a:bodyPr>
            <a:lstStyle/>
            <a:p>
              <a:r>
                <a:rPr lang="en-US" dirty="0" err="1" smtClean="0"/>
                <a:t>RRs</a:t>
              </a:r>
              <a:r>
                <a:rPr lang="en-US" dirty="0" smtClean="0"/>
                <a:t> holding additional information</a:t>
              </a:r>
              <a:endParaRPr lang="en-US" dirty="0"/>
            </a:p>
          </p:txBody>
        </p:sp>
      </p:grpSp>
      <p:sp>
        <p:nvSpPr>
          <p:cNvPr id="18" name="TextBox 17"/>
          <p:cNvSpPr txBox="1"/>
          <p:nvPr/>
        </p:nvSpPr>
        <p:spPr>
          <a:xfrm>
            <a:off x="3505200" y="1872734"/>
            <a:ext cx="2133600" cy="369332"/>
          </a:xfrm>
          <a:prstGeom prst="rect">
            <a:avLst/>
          </a:prstGeom>
          <a:noFill/>
        </p:spPr>
        <p:txBody>
          <a:bodyPr wrap="square" rtlCol="0">
            <a:spAutoFit/>
          </a:bodyPr>
          <a:lstStyle/>
          <a:p>
            <a:r>
              <a:rPr lang="en-US" dirty="0" smtClean="0"/>
              <a:t>RFC 1035</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DNS protocol and message format (1)</a:t>
            </a:r>
            <a:endParaRPr lang="en-US" dirty="0"/>
          </a:p>
        </p:txBody>
      </p:sp>
      <p:sp>
        <p:nvSpPr>
          <p:cNvPr id="18" name="Content Placeholder 17"/>
          <p:cNvSpPr>
            <a:spLocks noGrp="1"/>
          </p:cNvSpPr>
          <p:nvPr>
            <p:ph idx="1"/>
          </p:nvPr>
        </p:nvSpPr>
        <p:spPr>
          <a:xfrm>
            <a:off x="533400" y="1600200"/>
            <a:ext cx="4495800" cy="4648200"/>
          </a:xfrm>
        </p:spPr>
        <p:txBody>
          <a:bodyPr/>
          <a:lstStyle/>
          <a:p>
            <a:r>
              <a:rPr lang="en-US" smtClean="0"/>
              <a:t>DNS query and reply messages both in same message format</a:t>
            </a:r>
          </a:p>
          <a:p>
            <a:r>
              <a:rPr lang="en-US" smtClean="0"/>
              <a:t>Message header</a:t>
            </a:r>
          </a:p>
          <a:p>
            <a:pPr lvl="1"/>
            <a:r>
              <a:rPr lang="en-US" smtClean="0"/>
              <a:t>ID: 16 bit # for query and reply </a:t>
            </a:r>
          </a:p>
          <a:p>
            <a:pPr lvl="1"/>
            <a:r>
              <a:rPr lang="en-US" smtClean="0"/>
              <a:t>A particular query and reply use same ID #</a:t>
            </a:r>
          </a:p>
          <a:p>
            <a:pPr lvl="1"/>
            <a:r>
              <a:rPr lang="en-US" smtClean="0"/>
              <a:t>Flags:</a:t>
            </a:r>
          </a:p>
          <a:p>
            <a:pPr lvl="2"/>
            <a:r>
              <a:rPr lang="en-US" smtClean="0"/>
              <a:t>QR bit: query (=0) or reply (=1)</a:t>
            </a:r>
          </a:p>
          <a:p>
            <a:pPr lvl="2"/>
            <a:r>
              <a:rPr lang="en-US" smtClean="0"/>
              <a:t>RD bit: recursion desired </a:t>
            </a:r>
          </a:p>
          <a:p>
            <a:pPr lvl="2"/>
            <a:r>
              <a:rPr lang="en-US" smtClean="0"/>
              <a:t>RA bit: recursion available</a:t>
            </a:r>
          </a:p>
          <a:p>
            <a:pPr lvl="2"/>
            <a:r>
              <a:rPr lang="en-US" smtClean="0"/>
              <a:t>AA bit: Authoritative Answer</a:t>
            </a:r>
          </a:p>
          <a:p>
            <a:pPr lvl="2"/>
            <a:r>
              <a:rPr lang="en-US" smtClean="0"/>
              <a:t>RCODE (Response code): 4 bit</a:t>
            </a:r>
          </a:p>
          <a:p>
            <a:pPr lvl="3"/>
            <a:r>
              <a:rPr lang="en-US" smtClean="0"/>
              <a:t>Code = 3: Name Error (no existent domain name, etc.)</a:t>
            </a:r>
          </a:p>
          <a:p>
            <a:pPr lvl="3"/>
            <a:r>
              <a:rPr lang="en-US" smtClean="0"/>
              <a:t>Code = 0: no error</a:t>
            </a:r>
            <a:endParaRPr lang="en-US" dirty="0"/>
          </a:p>
        </p:txBody>
      </p:sp>
      <p:sp>
        <p:nvSpPr>
          <p:cNvPr id="12" name="Date Placeholder 11"/>
          <p:cNvSpPr>
            <a:spLocks noGrp="1"/>
          </p:cNvSpPr>
          <p:nvPr>
            <p:ph type="dt" sz="half" idx="10"/>
          </p:nvPr>
        </p:nvSpPr>
        <p:spPr/>
        <p:txBody>
          <a:bodyPr/>
          <a:lstStyle/>
          <a:p>
            <a:fld id="{7C87E862-1FFC-AC45-A6C6-818A65CCA953}" type="datetime1">
              <a:rPr lang="en-US" smtClean="0"/>
              <a:pPr/>
              <a:t>12/21/2012</a:t>
            </a:fld>
            <a:endParaRPr lang="en-US"/>
          </a:p>
        </p:txBody>
      </p:sp>
      <p:sp>
        <p:nvSpPr>
          <p:cNvPr id="17" name="Footer Placeholder 16"/>
          <p:cNvSpPr>
            <a:spLocks noGrp="1"/>
          </p:cNvSpPr>
          <p:nvPr>
            <p:ph type="ftr" sz="quarter" idx="11"/>
          </p:nvPr>
        </p:nvSpPr>
        <p:spPr/>
        <p:txBody>
          <a:bodyPr/>
          <a:lstStyle/>
          <a:p>
            <a:r>
              <a:rPr lang="en-US" smtClean="0"/>
              <a:t>Chapter 2 DNS and AD</a:t>
            </a:r>
            <a:endParaRPr lang="en-US"/>
          </a:p>
        </p:txBody>
      </p:sp>
      <p:sp>
        <p:nvSpPr>
          <p:cNvPr id="16" name="Slide Number Placeholder 15"/>
          <p:cNvSpPr>
            <a:spLocks noGrp="1"/>
          </p:cNvSpPr>
          <p:nvPr>
            <p:ph type="sldNum" sz="quarter" idx="12"/>
          </p:nvPr>
        </p:nvSpPr>
        <p:spPr/>
        <p:txBody>
          <a:bodyPr/>
          <a:lstStyle/>
          <a:p>
            <a:fld id="{32211341-5A88-5040-9389-86DE7F0B46B4}" type="slidenum">
              <a:rPr lang="en-US" smtClean="0"/>
              <a:pPr/>
              <a:t>52</a:t>
            </a:fld>
            <a:endParaRPr lang="en-US"/>
          </a:p>
        </p:txBody>
      </p:sp>
      <p:graphicFrame>
        <p:nvGraphicFramePr>
          <p:cNvPr id="11" name="Table 10"/>
          <p:cNvGraphicFramePr>
            <a:graphicFrameLocks noGrp="1"/>
          </p:cNvGraphicFramePr>
          <p:nvPr>
            <p:extLst>
              <p:ext uri="{D42A27DB-BD31-4B8C-83A1-F6EECF244321}">
                <p14:modId xmlns:p14="http://schemas.microsoft.com/office/powerpoint/2010/main" val="1050179785"/>
              </p:ext>
            </p:extLst>
          </p:nvPr>
        </p:nvGraphicFramePr>
        <p:xfrm>
          <a:off x="5105400" y="1972181"/>
          <a:ext cx="3755926" cy="4391472"/>
        </p:xfrm>
        <a:graphic>
          <a:graphicData uri="http://schemas.openxmlformats.org/drawingml/2006/table">
            <a:tbl>
              <a:tblPr firstRow="1" bandRow="1">
                <a:tableStyleId>{5C22544A-7EE6-4342-B048-85BDC9FD1C3A}</a:tableStyleId>
              </a:tblPr>
              <a:tblGrid>
                <a:gridCol w="1877963"/>
                <a:gridCol w="1877963"/>
              </a:tblGrid>
              <a:tr h="505541">
                <a:tc>
                  <a:txBody>
                    <a:bodyPr/>
                    <a:lstStyle/>
                    <a:p>
                      <a:pPr algn="ctr"/>
                      <a:r>
                        <a:rPr lang="en-US" sz="1300" b="0" dirty="0" smtClean="0">
                          <a:solidFill>
                            <a:schemeClr val="tx1"/>
                          </a:solidFill>
                          <a:latin typeface="+mn-lt"/>
                          <a:cs typeface="Arial" pitchFamily="34" charset="0"/>
                        </a:rPr>
                        <a:t>ID</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Flags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501445">
                <a:tc>
                  <a:txBody>
                    <a:bodyPr/>
                    <a:lstStyle/>
                    <a:p>
                      <a:pPr algn="ctr"/>
                      <a:r>
                        <a:rPr lang="en-US" sz="1300" b="0" dirty="0" smtClean="0">
                          <a:solidFill>
                            <a:schemeClr val="tx1"/>
                          </a:solidFill>
                          <a:latin typeface="+mn-lt"/>
                          <a:cs typeface="Arial" pitchFamily="34" charset="0"/>
                        </a:rPr>
                        <a:t>Number</a:t>
                      </a:r>
                      <a:r>
                        <a:rPr lang="en-US" sz="1300" b="0" baseline="0" dirty="0" smtClean="0">
                          <a:solidFill>
                            <a:schemeClr val="tx1"/>
                          </a:solidFill>
                          <a:latin typeface="+mn-lt"/>
                          <a:cs typeface="Arial" pitchFamily="34" charset="0"/>
                        </a:rPr>
                        <a:t> of questions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Number of </a:t>
                      </a:r>
                      <a:r>
                        <a:rPr lang="en-US" sz="1300" b="0" baseline="0" dirty="0" err="1" smtClean="0">
                          <a:solidFill>
                            <a:schemeClr val="tx1"/>
                          </a:solidFill>
                          <a:latin typeface="+mn-lt"/>
                          <a:cs typeface="Arial" pitchFamily="34" charset="0"/>
                        </a:rPr>
                        <a:t>RRs</a:t>
                      </a:r>
                      <a:r>
                        <a:rPr lang="en-US" sz="1300" b="0" baseline="0" dirty="0" smtClean="0">
                          <a:solidFill>
                            <a:schemeClr val="tx1"/>
                          </a:solidFill>
                          <a:latin typeface="+mn-lt"/>
                          <a:cs typeface="Arial" pitchFamily="34" charset="0"/>
                        </a:rPr>
                        <a:t> in </a:t>
                      </a:r>
                      <a:r>
                        <a:rPr lang="en-US" sz="1300" b="0" dirty="0" smtClean="0">
                          <a:solidFill>
                            <a:schemeClr val="tx1"/>
                          </a:solidFill>
                          <a:latin typeface="+mn-lt"/>
                          <a:cs typeface="Arial" pitchFamily="34" charset="0"/>
                        </a:rPr>
                        <a:t>answer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558749">
                <a:tc>
                  <a:txBody>
                    <a:bodyPr/>
                    <a:lstStyle/>
                    <a:p>
                      <a:pPr algn="ctr"/>
                      <a:r>
                        <a:rPr lang="en-US" sz="1300" b="0" dirty="0" smtClean="0">
                          <a:solidFill>
                            <a:schemeClr val="tx1"/>
                          </a:solidFill>
                          <a:latin typeface="+mn-lt"/>
                          <a:cs typeface="Arial" pitchFamily="34" charset="0"/>
                        </a:rPr>
                        <a:t>Number of </a:t>
                      </a:r>
                      <a:r>
                        <a:rPr lang="en-US" sz="1300" b="0" dirty="0" err="1" smtClean="0">
                          <a:solidFill>
                            <a:schemeClr val="tx1"/>
                          </a:solidFill>
                          <a:latin typeface="+mn-lt"/>
                          <a:cs typeface="Arial" pitchFamily="34" charset="0"/>
                        </a:rPr>
                        <a:t>RRs</a:t>
                      </a:r>
                      <a:r>
                        <a:rPr lang="en-US" sz="1300" b="0" dirty="0" smtClean="0">
                          <a:solidFill>
                            <a:schemeClr val="tx1"/>
                          </a:solidFill>
                          <a:latin typeface="+mn-lt"/>
                          <a:cs typeface="Arial" pitchFamily="34" charset="0"/>
                        </a:rPr>
                        <a:t> in authority records</a:t>
                      </a:r>
                      <a:r>
                        <a:rPr lang="en-US" sz="1300" b="0" baseline="0" dirty="0" smtClean="0">
                          <a:solidFill>
                            <a:schemeClr val="tx1"/>
                          </a:solidFill>
                          <a:latin typeface="+mn-lt"/>
                          <a:cs typeface="Arial" pitchFamily="34" charset="0"/>
                        </a:rPr>
                        <a:t>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Number of </a:t>
                      </a:r>
                      <a:r>
                        <a:rPr lang="en-US" sz="1300" b="0" dirty="0" err="1" smtClean="0">
                          <a:solidFill>
                            <a:schemeClr val="tx1"/>
                          </a:solidFill>
                          <a:latin typeface="+mn-lt"/>
                          <a:cs typeface="Arial" pitchFamily="34" charset="0"/>
                        </a:rPr>
                        <a:t>RRs</a:t>
                      </a:r>
                      <a:r>
                        <a:rPr lang="en-US" sz="1300" b="0" dirty="0" smtClean="0">
                          <a:solidFill>
                            <a:schemeClr val="tx1"/>
                          </a:solidFill>
                          <a:latin typeface="+mn-lt"/>
                          <a:cs typeface="Arial" pitchFamily="34" charset="0"/>
                        </a:rPr>
                        <a:t> in additional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707649">
                <a:tc gridSpan="2">
                  <a:txBody>
                    <a:bodyPr/>
                    <a:lstStyle/>
                    <a:p>
                      <a:pPr algn="ctr"/>
                      <a:r>
                        <a:rPr lang="en-US" sz="1300" b="0" dirty="0" smtClean="0">
                          <a:solidFill>
                            <a:schemeClr val="tx1"/>
                          </a:solidFill>
                          <a:latin typeface="+mn-lt"/>
                          <a:cs typeface="Arial" pitchFamily="34" charset="0"/>
                        </a:rPr>
                        <a:t>Question</a:t>
                      </a:r>
                      <a:r>
                        <a:rPr lang="en-US" sz="1300" b="0" baseline="0" dirty="0" smtClean="0">
                          <a:solidFill>
                            <a:schemeClr val="tx1"/>
                          </a:solidFill>
                          <a:latin typeface="+mn-lt"/>
                          <a:cs typeface="Arial" pitchFamily="34" charset="0"/>
                        </a:rPr>
                        <a:t> section</a:t>
                      </a:r>
                      <a:endParaRPr lang="en-US" sz="1300" b="0" dirty="0" smtClean="0">
                        <a:solidFill>
                          <a:schemeClr val="tx1"/>
                        </a:solidFill>
                        <a:latin typeface="+mn-lt"/>
                        <a:cs typeface="Arial" pitchFamily="34" charset="0"/>
                      </a:endParaRPr>
                    </a:p>
                    <a:p>
                      <a:pPr algn="ctr"/>
                      <a:r>
                        <a:rPr lang="en-US" sz="1300" b="0" dirty="0" smtClean="0">
                          <a:solidFill>
                            <a:schemeClr val="tx1"/>
                          </a:solidFill>
                          <a:latin typeface="+mn-lt"/>
                          <a:cs typeface="Arial" pitchFamily="34" charset="0"/>
                        </a:rPr>
                        <a:t>(variable</a:t>
                      </a:r>
                      <a:r>
                        <a:rPr lang="en-US" sz="1300" b="0" baseline="0" dirty="0" smtClean="0">
                          <a:solidFill>
                            <a:schemeClr val="tx1"/>
                          </a:solidFill>
                          <a:latin typeface="+mn-lt"/>
                          <a:cs typeface="Arial" pitchFamily="34" charset="0"/>
                        </a:rPr>
                        <a:t> number of questions)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78426">
                <a:tc gridSpan="2">
                  <a:txBody>
                    <a:bodyPr/>
                    <a:lstStyle/>
                    <a:p>
                      <a:pPr algn="ctr"/>
                      <a:r>
                        <a:rPr lang="en-US" sz="1300" b="0" dirty="0" smtClean="0">
                          <a:solidFill>
                            <a:schemeClr val="tx1"/>
                          </a:solidFill>
                          <a:latin typeface="+mn-lt"/>
                          <a:cs typeface="Arial" pitchFamily="34" charset="0"/>
                        </a:rPr>
                        <a:t>Answer</a:t>
                      </a:r>
                      <a:r>
                        <a:rPr lang="en-US" sz="1300" b="0" baseline="0" dirty="0" smtClean="0">
                          <a:solidFill>
                            <a:schemeClr val="tx1"/>
                          </a:solidFill>
                          <a:latin typeface="+mn-lt"/>
                          <a:cs typeface="Arial" pitchFamily="34" charset="0"/>
                        </a:rPr>
                        <a:t> section</a:t>
                      </a:r>
                      <a:endParaRPr lang="en-US" sz="1300" b="0" dirty="0" smtClean="0">
                        <a:solidFill>
                          <a:schemeClr val="tx1"/>
                        </a:solidFill>
                        <a:latin typeface="+mn-lt"/>
                        <a:cs typeface="Arial" pitchFamily="34" charset="0"/>
                      </a:endParaRPr>
                    </a:p>
                    <a:p>
                      <a:pPr algn="ctr"/>
                      <a:r>
                        <a:rPr lang="en-US" sz="1300" b="0" dirty="0" smtClean="0">
                          <a:solidFill>
                            <a:schemeClr val="tx1"/>
                          </a:solidFill>
                          <a:latin typeface="+mn-lt"/>
                          <a:cs typeface="Arial" pitchFamily="34" charset="0"/>
                        </a:rPr>
                        <a:t>(variable number of resource records)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78431">
                <a:tc gridSpan="2">
                  <a:txBody>
                    <a:bodyPr/>
                    <a:lstStyle/>
                    <a:p>
                      <a:pPr algn="ctr"/>
                      <a:r>
                        <a:rPr lang="en-US" sz="1300" b="0" dirty="0" smtClean="0">
                          <a:solidFill>
                            <a:schemeClr val="tx1"/>
                          </a:solidFill>
                          <a:latin typeface="+mn-lt"/>
                          <a:cs typeface="Arial" pitchFamily="34" charset="0"/>
                        </a:rPr>
                        <a:t>Authority records section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smtClean="0">
                          <a:solidFill>
                            <a:schemeClr val="tx1"/>
                          </a:solidFill>
                          <a:latin typeface="+mn-lt"/>
                          <a:cs typeface="Arial" pitchFamily="34" charset="0"/>
                        </a:rPr>
                        <a:t>(variable number of resource</a:t>
                      </a:r>
                      <a:r>
                        <a:rPr lang="en-US" sz="1300" b="0" baseline="0" dirty="0" smtClean="0">
                          <a:solidFill>
                            <a:schemeClr val="tx1"/>
                          </a:solidFill>
                          <a:latin typeface="+mn-lt"/>
                          <a:cs typeface="Arial" pitchFamily="34" charset="0"/>
                        </a:rPr>
                        <a:t> records)</a:t>
                      </a:r>
                      <a:endParaRPr lang="en-US" sz="1300" b="0" dirty="0" smtClean="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34180">
                <a:tc gridSpan="2">
                  <a:txBody>
                    <a:bodyPr/>
                    <a:lstStyle/>
                    <a:p>
                      <a:pPr algn="ctr"/>
                      <a:r>
                        <a:rPr lang="en-US" sz="1300" b="0" dirty="0" smtClean="0">
                          <a:solidFill>
                            <a:schemeClr val="tx1"/>
                          </a:solidFill>
                          <a:latin typeface="+mn-lt"/>
                          <a:cs typeface="Arial" pitchFamily="34" charset="0"/>
                        </a:rPr>
                        <a:t>Additional</a:t>
                      </a:r>
                      <a:r>
                        <a:rPr lang="en-US" sz="1300" b="0" baseline="0" dirty="0" smtClean="0">
                          <a:solidFill>
                            <a:schemeClr val="tx1"/>
                          </a:solidFill>
                          <a:latin typeface="+mn-lt"/>
                          <a:cs typeface="Arial" pitchFamily="34" charset="0"/>
                        </a:rPr>
                        <a:t> section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smtClean="0">
                          <a:solidFill>
                            <a:schemeClr val="tx1"/>
                          </a:solidFill>
                          <a:latin typeface="+mn-lt"/>
                          <a:cs typeface="Arial" pitchFamily="34" charset="0"/>
                        </a:rPr>
                        <a:t>(variable number of </a:t>
                      </a:r>
                      <a:r>
                        <a:rPr lang="en-US" sz="1300" b="0" baseline="0" dirty="0" smtClean="0">
                          <a:solidFill>
                            <a:schemeClr val="tx1"/>
                          </a:solidFill>
                          <a:latin typeface="+mn-lt"/>
                          <a:cs typeface="Arial" pitchFamily="34" charset="0"/>
                        </a:rPr>
                        <a:t>resource records)</a:t>
                      </a:r>
                      <a:endParaRPr lang="en-US" sz="1300" b="0" dirty="0" smtClean="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bl>
          </a:graphicData>
        </a:graphic>
      </p:graphicFrame>
      <p:cxnSp>
        <p:nvCxnSpPr>
          <p:cNvPr id="20" name="Straight Connector 19"/>
          <p:cNvCxnSpPr/>
          <p:nvPr/>
        </p:nvCxnSpPr>
        <p:spPr bwMode="auto">
          <a:xfrm>
            <a:off x="5105400" y="1752600"/>
            <a:ext cx="3755926" cy="1588"/>
          </a:xfrm>
          <a:prstGeom prst="line">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bwMode="auto">
          <a:xfrm>
            <a:off x="6587618" y="1600201"/>
            <a:ext cx="838200" cy="30479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48" charset="0"/>
              </a:rPr>
              <a:t>32 bits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p:cNvGraphicFramePr>
            <a:graphicFrameLocks noGrp="1"/>
          </p:cNvGraphicFramePr>
          <p:nvPr>
            <p:extLst>
              <p:ext uri="{D42A27DB-BD31-4B8C-83A1-F6EECF244321}">
                <p14:modId xmlns:p14="http://schemas.microsoft.com/office/powerpoint/2010/main" val="3669583654"/>
              </p:ext>
            </p:extLst>
          </p:nvPr>
        </p:nvGraphicFramePr>
        <p:xfrm>
          <a:off x="5029200" y="1972181"/>
          <a:ext cx="3755926" cy="4391472"/>
        </p:xfrm>
        <a:graphic>
          <a:graphicData uri="http://schemas.openxmlformats.org/drawingml/2006/table">
            <a:tbl>
              <a:tblPr firstRow="1" bandRow="1">
                <a:tableStyleId>{5C22544A-7EE6-4342-B048-85BDC9FD1C3A}</a:tableStyleId>
              </a:tblPr>
              <a:tblGrid>
                <a:gridCol w="1877963"/>
                <a:gridCol w="1877963"/>
              </a:tblGrid>
              <a:tr h="505541">
                <a:tc>
                  <a:txBody>
                    <a:bodyPr/>
                    <a:lstStyle/>
                    <a:p>
                      <a:pPr algn="ctr"/>
                      <a:r>
                        <a:rPr lang="en-US" sz="1300" b="0" dirty="0" smtClean="0">
                          <a:solidFill>
                            <a:schemeClr val="tx1"/>
                          </a:solidFill>
                          <a:latin typeface="+mn-lt"/>
                          <a:cs typeface="Arial" pitchFamily="34" charset="0"/>
                        </a:rPr>
                        <a:t>ID</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Flags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501445">
                <a:tc>
                  <a:txBody>
                    <a:bodyPr/>
                    <a:lstStyle/>
                    <a:p>
                      <a:pPr algn="ctr"/>
                      <a:r>
                        <a:rPr lang="en-US" sz="1300" b="0" dirty="0" smtClean="0">
                          <a:solidFill>
                            <a:schemeClr val="tx1"/>
                          </a:solidFill>
                          <a:latin typeface="+mn-lt"/>
                          <a:cs typeface="Arial" pitchFamily="34" charset="0"/>
                        </a:rPr>
                        <a:t>Number</a:t>
                      </a:r>
                      <a:r>
                        <a:rPr lang="en-US" sz="1300" b="0" baseline="0" dirty="0" smtClean="0">
                          <a:solidFill>
                            <a:schemeClr val="tx1"/>
                          </a:solidFill>
                          <a:latin typeface="+mn-lt"/>
                          <a:cs typeface="Arial" pitchFamily="34" charset="0"/>
                        </a:rPr>
                        <a:t> of questions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Number of </a:t>
                      </a:r>
                      <a:r>
                        <a:rPr lang="en-US" sz="1300" b="0" baseline="0" dirty="0" err="1" smtClean="0">
                          <a:solidFill>
                            <a:schemeClr val="tx1"/>
                          </a:solidFill>
                          <a:latin typeface="+mn-lt"/>
                          <a:cs typeface="Arial" pitchFamily="34" charset="0"/>
                        </a:rPr>
                        <a:t>RRs</a:t>
                      </a:r>
                      <a:r>
                        <a:rPr lang="en-US" sz="1300" b="0" baseline="0" dirty="0" smtClean="0">
                          <a:solidFill>
                            <a:schemeClr val="tx1"/>
                          </a:solidFill>
                          <a:latin typeface="+mn-lt"/>
                          <a:cs typeface="Arial" pitchFamily="34" charset="0"/>
                        </a:rPr>
                        <a:t> in </a:t>
                      </a:r>
                      <a:r>
                        <a:rPr lang="en-US" sz="1300" b="0" dirty="0" smtClean="0">
                          <a:solidFill>
                            <a:schemeClr val="tx1"/>
                          </a:solidFill>
                          <a:latin typeface="+mn-lt"/>
                          <a:cs typeface="Arial" pitchFamily="34" charset="0"/>
                        </a:rPr>
                        <a:t>answer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558749">
                <a:tc>
                  <a:txBody>
                    <a:bodyPr/>
                    <a:lstStyle/>
                    <a:p>
                      <a:pPr algn="ctr"/>
                      <a:r>
                        <a:rPr lang="en-US" sz="1300" b="0" dirty="0" smtClean="0">
                          <a:solidFill>
                            <a:schemeClr val="tx1"/>
                          </a:solidFill>
                          <a:latin typeface="+mn-lt"/>
                          <a:cs typeface="Arial" pitchFamily="34" charset="0"/>
                        </a:rPr>
                        <a:t>Number of </a:t>
                      </a:r>
                      <a:r>
                        <a:rPr lang="en-US" sz="1300" b="0" dirty="0" err="1" smtClean="0">
                          <a:solidFill>
                            <a:schemeClr val="tx1"/>
                          </a:solidFill>
                          <a:latin typeface="+mn-lt"/>
                          <a:cs typeface="Arial" pitchFamily="34" charset="0"/>
                        </a:rPr>
                        <a:t>RRs</a:t>
                      </a:r>
                      <a:r>
                        <a:rPr lang="en-US" sz="1300" b="0" dirty="0" smtClean="0">
                          <a:solidFill>
                            <a:schemeClr val="tx1"/>
                          </a:solidFill>
                          <a:latin typeface="+mn-lt"/>
                          <a:cs typeface="Arial" pitchFamily="34" charset="0"/>
                        </a:rPr>
                        <a:t> in authority records</a:t>
                      </a:r>
                      <a:r>
                        <a:rPr lang="en-US" sz="1300" b="0" baseline="0" dirty="0" smtClean="0">
                          <a:solidFill>
                            <a:schemeClr val="tx1"/>
                          </a:solidFill>
                          <a:latin typeface="+mn-lt"/>
                          <a:cs typeface="Arial" pitchFamily="34" charset="0"/>
                        </a:rPr>
                        <a:t>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c>
                  <a:txBody>
                    <a:bodyPr/>
                    <a:lstStyle/>
                    <a:p>
                      <a:pPr algn="ctr"/>
                      <a:r>
                        <a:rPr lang="en-US" sz="1300" b="0" dirty="0" smtClean="0">
                          <a:solidFill>
                            <a:schemeClr val="tx1"/>
                          </a:solidFill>
                          <a:latin typeface="+mn-lt"/>
                          <a:cs typeface="Arial" pitchFamily="34" charset="0"/>
                        </a:rPr>
                        <a:t>Number of </a:t>
                      </a:r>
                      <a:r>
                        <a:rPr lang="en-US" sz="1300" b="0" dirty="0" err="1" smtClean="0">
                          <a:solidFill>
                            <a:schemeClr val="tx1"/>
                          </a:solidFill>
                          <a:latin typeface="+mn-lt"/>
                          <a:cs typeface="Arial" pitchFamily="34" charset="0"/>
                        </a:rPr>
                        <a:t>RRs</a:t>
                      </a:r>
                      <a:r>
                        <a:rPr lang="en-US" sz="1300" b="0" dirty="0" smtClean="0">
                          <a:solidFill>
                            <a:schemeClr val="tx1"/>
                          </a:solidFill>
                          <a:latin typeface="+mn-lt"/>
                          <a:cs typeface="Arial" pitchFamily="34" charset="0"/>
                        </a:rPr>
                        <a:t> in additional section</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F04"/>
                    </a:solidFill>
                  </a:tcPr>
                </a:tc>
              </a:tr>
              <a:tr h="707649">
                <a:tc gridSpan="2">
                  <a:txBody>
                    <a:bodyPr/>
                    <a:lstStyle/>
                    <a:p>
                      <a:pPr algn="ctr"/>
                      <a:r>
                        <a:rPr lang="en-US" sz="1300" b="0" dirty="0" smtClean="0">
                          <a:solidFill>
                            <a:schemeClr val="tx1"/>
                          </a:solidFill>
                          <a:latin typeface="+mn-lt"/>
                          <a:cs typeface="Arial" pitchFamily="34" charset="0"/>
                        </a:rPr>
                        <a:t>Question</a:t>
                      </a:r>
                      <a:r>
                        <a:rPr lang="en-US" sz="1300" b="0" baseline="0" dirty="0" smtClean="0">
                          <a:solidFill>
                            <a:schemeClr val="tx1"/>
                          </a:solidFill>
                          <a:latin typeface="+mn-lt"/>
                          <a:cs typeface="Arial" pitchFamily="34" charset="0"/>
                        </a:rPr>
                        <a:t> section</a:t>
                      </a:r>
                      <a:endParaRPr lang="en-US" sz="1300" b="0" dirty="0" smtClean="0">
                        <a:solidFill>
                          <a:schemeClr val="tx1"/>
                        </a:solidFill>
                        <a:latin typeface="+mn-lt"/>
                        <a:cs typeface="Arial" pitchFamily="34" charset="0"/>
                      </a:endParaRPr>
                    </a:p>
                    <a:p>
                      <a:pPr algn="ctr"/>
                      <a:r>
                        <a:rPr lang="en-US" sz="1300" b="0" dirty="0" smtClean="0">
                          <a:solidFill>
                            <a:schemeClr val="tx1"/>
                          </a:solidFill>
                          <a:latin typeface="+mn-lt"/>
                          <a:cs typeface="Arial" pitchFamily="34" charset="0"/>
                        </a:rPr>
                        <a:t>(variable</a:t>
                      </a:r>
                      <a:r>
                        <a:rPr lang="en-US" sz="1300" b="0" baseline="0" dirty="0" smtClean="0">
                          <a:solidFill>
                            <a:schemeClr val="tx1"/>
                          </a:solidFill>
                          <a:latin typeface="+mn-lt"/>
                          <a:cs typeface="Arial" pitchFamily="34" charset="0"/>
                        </a:rPr>
                        <a:t> number of questions)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78426">
                <a:tc gridSpan="2">
                  <a:txBody>
                    <a:bodyPr/>
                    <a:lstStyle/>
                    <a:p>
                      <a:pPr algn="ctr"/>
                      <a:r>
                        <a:rPr lang="en-US" sz="1300" b="0" dirty="0" smtClean="0">
                          <a:solidFill>
                            <a:schemeClr val="tx1"/>
                          </a:solidFill>
                          <a:latin typeface="+mn-lt"/>
                          <a:cs typeface="Arial" pitchFamily="34" charset="0"/>
                        </a:rPr>
                        <a:t>Answer</a:t>
                      </a:r>
                      <a:r>
                        <a:rPr lang="en-US" sz="1300" b="0" baseline="0" dirty="0" smtClean="0">
                          <a:solidFill>
                            <a:schemeClr val="tx1"/>
                          </a:solidFill>
                          <a:latin typeface="+mn-lt"/>
                          <a:cs typeface="Arial" pitchFamily="34" charset="0"/>
                        </a:rPr>
                        <a:t> section</a:t>
                      </a:r>
                      <a:endParaRPr lang="en-US" sz="1300" b="0" dirty="0" smtClean="0">
                        <a:solidFill>
                          <a:schemeClr val="tx1"/>
                        </a:solidFill>
                        <a:latin typeface="+mn-lt"/>
                        <a:cs typeface="Arial" pitchFamily="34" charset="0"/>
                      </a:endParaRPr>
                    </a:p>
                    <a:p>
                      <a:pPr algn="ctr"/>
                      <a:r>
                        <a:rPr lang="en-US" sz="1300" b="0" dirty="0" smtClean="0">
                          <a:solidFill>
                            <a:schemeClr val="tx1"/>
                          </a:solidFill>
                          <a:latin typeface="+mn-lt"/>
                          <a:cs typeface="Arial" pitchFamily="34" charset="0"/>
                        </a:rPr>
                        <a:t>(variable number of resource records)</a:t>
                      </a:r>
                      <a:endParaRPr lang="en-US" sz="1300" b="0" dirty="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78431">
                <a:tc gridSpan="2">
                  <a:txBody>
                    <a:bodyPr/>
                    <a:lstStyle/>
                    <a:p>
                      <a:pPr algn="ctr"/>
                      <a:r>
                        <a:rPr lang="en-US" sz="1300" b="0" dirty="0" smtClean="0">
                          <a:solidFill>
                            <a:schemeClr val="tx1"/>
                          </a:solidFill>
                          <a:latin typeface="+mn-lt"/>
                          <a:cs typeface="Arial" pitchFamily="34" charset="0"/>
                        </a:rPr>
                        <a:t>Authority records section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smtClean="0">
                          <a:solidFill>
                            <a:schemeClr val="tx1"/>
                          </a:solidFill>
                          <a:latin typeface="+mn-lt"/>
                          <a:cs typeface="Arial" pitchFamily="34" charset="0"/>
                        </a:rPr>
                        <a:t>(variable number of resource</a:t>
                      </a:r>
                      <a:r>
                        <a:rPr lang="en-US" sz="1300" b="0" baseline="0" dirty="0" smtClean="0">
                          <a:solidFill>
                            <a:schemeClr val="tx1"/>
                          </a:solidFill>
                          <a:latin typeface="+mn-lt"/>
                          <a:cs typeface="Arial" pitchFamily="34" charset="0"/>
                        </a:rPr>
                        <a:t> records)</a:t>
                      </a:r>
                      <a:endParaRPr lang="en-US" sz="1300" b="0" dirty="0" smtClean="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r h="634180">
                <a:tc gridSpan="2">
                  <a:txBody>
                    <a:bodyPr/>
                    <a:lstStyle/>
                    <a:p>
                      <a:pPr algn="ctr"/>
                      <a:r>
                        <a:rPr lang="en-US" sz="1300" b="0" dirty="0" smtClean="0">
                          <a:solidFill>
                            <a:schemeClr val="tx1"/>
                          </a:solidFill>
                          <a:latin typeface="+mn-lt"/>
                          <a:cs typeface="Arial" pitchFamily="34" charset="0"/>
                        </a:rPr>
                        <a:t>Additional</a:t>
                      </a:r>
                      <a:r>
                        <a:rPr lang="en-US" sz="1300" b="0" baseline="0" dirty="0" smtClean="0">
                          <a:solidFill>
                            <a:schemeClr val="tx1"/>
                          </a:solidFill>
                          <a:latin typeface="+mn-lt"/>
                          <a:cs typeface="Arial" pitchFamily="34" charset="0"/>
                        </a:rPr>
                        <a:t> section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smtClean="0">
                          <a:solidFill>
                            <a:schemeClr val="tx1"/>
                          </a:solidFill>
                          <a:latin typeface="+mn-lt"/>
                          <a:cs typeface="Arial" pitchFamily="34" charset="0"/>
                        </a:rPr>
                        <a:t>(variable number of </a:t>
                      </a:r>
                      <a:r>
                        <a:rPr lang="en-US" sz="1300" b="0" baseline="0" dirty="0" smtClean="0">
                          <a:solidFill>
                            <a:schemeClr val="tx1"/>
                          </a:solidFill>
                          <a:latin typeface="+mn-lt"/>
                          <a:cs typeface="Arial" pitchFamily="34" charset="0"/>
                        </a:rPr>
                        <a:t>resource records)</a:t>
                      </a:r>
                      <a:endParaRPr lang="en-US" sz="1300" b="0" dirty="0" smtClean="0">
                        <a:solidFill>
                          <a:schemeClr val="tx1"/>
                        </a:solidFill>
                        <a:latin typeface="+mn-lt"/>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F0F5"/>
                    </a:solidFill>
                  </a:tcPr>
                </a:tc>
                <a:tc hMerge="1">
                  <a:txBody>
                    <a:bodyPr/>
                    <a:lstStyle/>
                    <a:p>
                      <a:endParaRPr lang="en-US" dirty="0"/>
                    </a:p>
                  </a:txBody>
                  <a:tcPr/>
                </a:tc>
              </a:tr>
            </a:tbl>
          </a:graphicData>
        </a:graphic>
      </p:graphicFrame>
      <p:sp>
        <p:nvSpPr>
          <p:cNvPr id="86018" name="Rectangle 2"/>
          <p:cNvSpPr>
            <a:spLocks noGrp="1" noChangeArrowheads="1"/>
          </p:cNvSpPr>
          <p:nvPr>
            <p:ph type="title"/>
          </p:nvPr>
        </p:nvSpPr>
        <p:spPr/>
        <p:txBody>
          <a:bodyPr/>
          <a:lstStyle/>
          <a:p>
            <a:r>
              <a:rPr lang="en-US" smtClean="0"/>
              <a:t>DNS protocol and message format (2)</a:t>
            </a:r>
            <a:endParaRPr lang="en-US" dirty="0"/>
          </a:p>
        </p:txBody>
      </p:sp>
      <p:sp>
        <p:nvSpPr>
          <p:cNvPr id="29" name="Content Placeholder 28"/>
          <p:cNvSpPr>
            <a:spLocks noGrp="1"/>
          </p:cNvSpPr>
          <p:nvPr>
            <p:ph idx="1"/>
          </p:nvPr>
        </p:nvSpPr>
        <p:spPr>
          <a:xfrm>
            <a:off x="381000" y="1600199"/>
            <a:ext cx="4495800" cy="4763453"/>
          </a:xfrm>
        </p:spPr>
        <p:txBody>
          <a:bodyPr/>
          <a:lstStyle/>
          <a:p>
            <a:r>
              <a:rPr lang="en-US" dirty="0" smtClean="0"/>
              <a:t>Question</a:t>
            </a:r>
          </a:p>
          <a:p>
            <a:pPr lvl="1"/>
            <a:r>
              <a:rPr lang="en-US" dirty="0" smtClean="0"/>
              <a:t>Name and type for a query</a:t>
            </a:r>
          </a:p>
          <a:p>
            <a:r>
              <a:rPr lang="en-US" dirty="0" smtClean="0"/>
              <a:t>Answer</a:t>
            </a:r>
          </a:p>
          <a:p>
            <a:pPr lvl="1"/>
            <a:r>
              <a:rPr lang="en-US" dirty="0" smtClean="0"/>
              <a:t>RRs as the answer</a:t>
            </a:r>
          </a:p>
          <a:p>
            <a:r>
              <a:rPr lang="en-US" dirty="0" smtClean="0"/>
              <a:t>Authority records</a:t>
            </a:r>
          </a:p>
          <a:p>
            <a:pPr lvl="1"/>
            <a:r>
              <a:rPr lang="en-US" dirty="0" smtClean="0"/>
              <a:t>Resource records point toward another authoritative name server </a:t>
            </a:r>
          </a:p>
          <a:p>
            <a:pPr lvl="1"/>
            <a:r>
              <a:rPr lang="en-US" dirty="0"/>
              <a:t>N</a:t>
            </a:r>
            <a:r>
              <a:rPr lang="en-US" dirty="0" smtClean="0"/>
              <a:t>on-recursive reply contains no answer and delegates to another DNS server</a:t>
            </a:r>
          </a:p>
          <a:p>
            <a:r>
              <a:rPr lang="en-US" dirty="0" smtClean="0"/>
              <a:t>Additional</a:t>
            </a:r>
          </a:p>
          <a:p>
            <a:pPr lvl="1"/>
            <a:r>
              <a:rPr lang="en-US" dirty="0" smtClean="0"/>
              <a:t>Additional “helpful” RR, e.g. suggestion to ask another DNS server (plus server’s IP address) that may have answer</a:t>
            </a:r>
          </a:p>
        </p:txBody>
      </p:sp>
      <p:sp>
        <p:nvSpPr>
          <p:cNvPr id="20" name="Date Placeholder 19"/>
          <p:cNvSpPr>
            <a:spLocks noGrp="1"/>
          </p:cNvSpPr>
          <p:nvPr>
            <p:ph type="dt" sz="half" idx="10"/>
          </p:nvPr>
        </p:nvSpPr>
        <p:spPr/>
        <p:txBody>
          <a:bodyPr/>
          <a:lstStyle/>
          <a:p>
            <a:fld id="{799E2011-21D7-484B-ADFD-197AAB2F12CD}" type="datetime1">
              <a:rPr lang="en-US" smtClean="0"/>
              <a:pPr/>
              <a:t>12/21/2012</a:t>
            </a:fld>
            <a:endParaRPr lang="en-US"/>
          </a:p>
        </p:txBody>
      </p:sp>
      <p:sp>
        <p:nvSpPr>
          <p:cNvPr id="26" name="Footer Placeholder 25"/>
          <p:cNvSpPr>
            <a:spLocks noGrp="1"/>
          </p:cNvSpPr>
          <p:nvPr>
            <p:ph type="ftr" sz="quarter" idx="11"/>
          </p:nvPr>
        </p:nvSpPr>
        <p:spPr/>
        <p:txBody>
          <a:bodyPr/>
          <a:lstStyle/>
          <a:p>
            <a:r>
              <a:rPr lang="en-US" smtClean="0"/>
              <a:t>Chapter 2 DNS and AD</a:t>
            </a:r>
            <a:endParaRPr lang="en-US"/>
          </a:p>
        </p:txBody>
      </p:sp>
      <p:sp>
        <p:nvSpPr>
          <p:cNvPr id="25" name="Slide Number Placeholder 24"/>
          <p:cNvSpPr>
            <a:spLocks noGrp="1"/>
          </p:cNvSpPr>
          <p:nvPr>
            <p:ph type="sldNum" sz="quarter" idx="12"/>
          </p:nvPr>
        </p:nvSpPr>
        <p:spPr/>
        <p:txBody>
          <a:bodyPr/>
          <a:lstStyle/>
          <a:p>
            <a:fld id="{32211341-5A88-5040-9389-86DE7F0B46B4}" type="slidenum">
              <a:rPr lang="en-US" smtClean="0"/>
              <a:pPr/>
              <a:t>53</a:t>
            </a:fld>
            <a:endParaRPr lang="en-US"/>
          </a:p>
        </p:txBody>
      </p:sp>
      <p:cxnSp>
        <p:nvCxnSpPr>
          <p:cNvPr id="27" name="Straight Connector 26"/>
          <p:cNvCxnSpPr/>
          <p:nvPr/>
        </p:nvCxnSpPr>
        <p:spPr bwMode="auto">
          <a:xfrm>
            <a:off x="5029200" y="1752600"/>
            <a:ext cx="3755926" cy="1588"/>
          </a:xfrm>
          <a:prstGeom prst="line">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8" name="Rectangle 27"/>
          <p:cNvSpPr/>
          <p:nvPr/>
        </p:nvSpPr>
        <p:spPr bwMode="auto">
          <a:xfrm>
            <a:off x="6511418" y="1600201"/>
            <a:ext cx="838200" cy="30479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48" charset="0"/>
              </a:rPr>
              <a:t>32 bits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Find the IP address of a name server</a:t>
            </a:r>
            <a:endParaRPr lang="en-US" dirty="0"/>
          </a:p>
        </p:txBody>
      </p:sp>
      <p:sp>
        <p:nvSpPr>
          <p:cNvPr id="8" name="Date Placeholder 7"/>
          <p:cNvSpPr>
            <a:spLocks noGrp="1"/>
          </p:cNvSpPr>
          <p:nvPr>
            <p:ph type="dt" sz="half" idx="10"/>
          </p:nvPr>
        </p:nvSpPr>
        <p:spPr/>
        <p:txBody>
          <a:bodyPr/>
          <a:lstStyle/>
          <a:p>
            <a:fld id="{F634CEC7-21C0-8A43-8B27-A72409E17105}"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54</a:t>
            </a:fld>
            <a:endParaRPr lang="en-US"/>
          </a:p>
        </p:txBody>
      </p:sp>
      <p:pic>
        <p:nvPicPr>
          <p:cNvPr id="3" name="Picture 2" descr="Picture 1.png"/>
          <p:cNvPicPr>
            <a:picLocks noChangeAspect="1"/>
          </p:cNvPicPr>
          <p:nvPr/>
        </p:nvPicPr>
        <p:blipFill>
          <a:blip r:embed="rId2"/>
          <a:stretch>
            <a:fillRect/>
          </a:stretch>
        </p:blipFill>
        <p:spPr>
          <a:xfrm>
            <a:off x="533400" y="1905000"/>
            <a:ext cx="8402261" cy="2895600"/>
          </a:xfrm>
          <a:prstGeom prst="rect">
            <a:avLst/>
          </a:prstGeom>
        </p:spPr>
      </p:pic>
      <p:sp>
        <p:nvSpPr>
          <p:cNvPr id="4" name="TextBox 3"/>
          <p:cNvSpPr txBox="1"/>
          <p:nvPr/>
        </p:nvSpPr>
        <p:spPr>
          <a:xfrm>
            <a:off x="533400" y="5029200"/>
            <a:ext cx="8402261" cy="646331"/>
          </a:xfrm>
          <a:prstGeom prst="rect">
            <a:avLst/>
          </a:prstGeom>
          <a:noFill/>
        </p:spPr>
        <p:txBody>
          <a:bodyPr wrap="square" rtlCol="0">
            <a:spAutoFit/>
          </a:bodyPr>
          <a:lstStyle/>
          <a:p>
            <a:r>
              <a:rPr lang="en-US" dirty="0" smtClean="0"/>
              <a:t>mit.edu has a name server with an alias name of ns.mit.edu, but the real name of the DNS server (canonical name) is NOC-CUBE.mit.edu</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a:t>
            </a:r>
            <a:r>
              <a:rPr lang="en-US" dirty="0" err="1" smtClean="0"/>
              <a:t>auburn.edu’s</a:t>
            </a:r>
            <a:r>
              <a:rPr lang="en-US" dirty="0" smtClean="0"/>
              <a:t> mail RR</a:t>
            </a:r>
            <a:endParaRPr lang="en-US" dirty="0"/>
          </a:p>
        </p:txBody>
      </p:sp>
      <p:sp>
        <p:nvSpPr>
          <p:cNvPr id="3" name="Content Placeholder 2"/>
          <p:cNvSpPr>
            <a:spLocks noGrp="1"/>
          </p:cNvSpPr>
          <p:nvPr>
            <p:ph idx="1"/>
          </p:nvPr>
        </p:nvSpPr>
        <p:spPr>
          <a:xfrm>
            <a:off x="533400" y="1600200"/>
            <a:ext cx="1905000" cy="4648200"/>
          </a:xfrm>
        </p:spPr>
        <p:txBody>
          <a:bodyPr/>
          <a:lstStyle/>
          <a:p>
            <a:r>
              <a:rPr lang="en-US" dirty="0" smtClean="0"/>
              <a:t>Set </a:t>
            </a:r>
            <a:r>
              <a:rPr lang="en-US" dirty="0" err="1" smtClean="0"/>
              <a:t>q</a:t>
            </a:r>
            <a:r>
              <a:rPr lang="en-US" dirty="0" smtClean="0"/>
              <a:t>=</a:t>
            </a:r>
            <a:r>
              <a:rPr lang="en-US" dirty="0" err="1" smtClean="0"/>
              <a:t>mx</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55</a:t>
            </a:fld>
            <a:endParaRPr lang="en-US"/>
          </a:p>
        </p:txBody>
      </p:sp>
      <p:pic>
        <p:nvPicPr>
          <p:cNvPr id="7" name="Picture 6" descr="Picture 1.png"/>
          <p:cNvPicPr>
            <a:picLocks noChangeAspect="1"/>
          </p:cNvPicPr>
          <p:nvPr/>
        </p:nvPicPr>
        <p:blipFill>
          <a:blip r:embed="rId2"/>
          <a:stretch>
            <a:fillRect/>
          </a:stretch>
        </p:blipFill>
        <p:spPr>
          <a:xfrm>
            <a:off x="2514600" y="1393596"/>
            <a:ext cx="6388100" cy="510540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a:t>
            </a:r>
            <a:r>
              <a:rPr lang="en-US" dirty="0" err="1" smtClean="0"/>
              <a:t>google.com’s</a:t>
            </a:r>
            <a:r>
              <a:rPr lang="en-US" dirty="0" smtClean="0"/>
              <a:t> MX RR’s</a:t>
            </a:r>
            <a:endParaRPr lang="en-US" dirty="0"/>
          </a:p>
        </p:txBody>
      </p:sp>
      <p:sp>
        <p:nvSpPr>
          <p:cNvPr id="3" name="Content Placeholder 2"/>
          <p:cNvSpPr>
            <a:spLocks noGrp="1"/>
          </p:cNvSpPr>
          <p:nvPr>
            <p:ph idx="1"/>
          </p:nvPr>
        </p:nvSpPr>
        <p:spPr/>
        <p:txBody>
          <a:bodyPr/>
          <a:lstStyle/>
          <a:p>
            <a:pPr>
              <a:buNone/>
            </a:pPr>
            <a:r>
              <a:rPr lang="en-US" sz="1600" dirty="0" err="1" smtClean="0"/>
              <a:t>google.com</a:t>
            </a:r>
            <a:r>
              <a:rPr lang="en-US" sz="1600" dirty="0" smtClean="0"/>
              <a:t>	mail exchanger = 10 smtp4.google.com.</a:t>
            </a:r>
          </a:p>
          <a:p>
            <a:pPr>
              <a:buNone/>
            </a:pPr>
            <a:r>
              <a:rPr lang="en-US" sz="1600" dirty="0" err="1" smtClean="0"/>
              <a:t>google.com</a:t>
            </a:r>
            <a:r>
              <a:rPr lang="en-US" sz="1600" dirty="0" smtClean="0"/>
              <a:t>	mail exchanger = 10 smtp1.google.com.</a:t>
            </a:r>
          </a:p>
          <a:p>
            <a:pPr>
              <a:buNone/>
            </a:pPr>
            <a:r>
              <a:rPr lang="en-US" sz="1600" dirty="0" err="1" smtClean="0"/>
              <a:t>google.com</a:t>
            </a:r>
            <a:r>
              <a:rPr lang="en-US" sz="1600" dirty="0" smtClean="0"/>
              <a:t>	mail exchanger = 10 smtp2.google.com.</a:t>
            </a:r>
          </a:p>
          <a:p>
            <a:pPr>
              <a:buNone/>
            </a:pPr>
            <a:r>
              <a:rPr lang="en-US" sz="1600" dirty="0" err="1" smtClean="0"/>
              <a:t>google.com</a:t>
            </a:r>
            <a:r>
              <a:rPr lang="en-US" sz="1600" dirty="0" smtClean="0"/>
              <a:t>	mail exchanger = 10 smtp3.google.com.</a:t>
            </a:r>
          </a:p>
          <a:p>
            <a:pPr>
              <a:buNone/>
            </a:pPr>
            <a:r>
              <a:rPr lang="en-US" sz="1600" dirty="0" err="1" smtClean="0"/>
              <a:t>google.com</a:t>
            </a:r>
            <a:r>
              <a:rPr lang="en-US" sz="1600" dirty="0" smtClean="0"/>
              <a:t>	</a:t>
            </a:r>
            <a:r>
              <a:rPr lang="en-US" sz="1600" dirty="0" err="1" smtClean="0"/>
              <a:t>nameserver</a:t>
            </a:r>
            <a:r>
              <a:rPr lang="en-US" sz="1600" dirty="0" smtClean="0"/>
              <a:t> = ns2.google.com.</a:t>
            </a:r>
          </a:p>
          <a:p>
            <a:pPr>
              <a:buNone/>
            </a:pPr>
            <a:r>
              <a:rPr lang="en-US" sz="1600" dirty="0" err="1" smtClean="0"/>
              <a:t>google.com</a:t>
            </a:r>
            <a:r>
              <a:rPr lang="en-US" sz="1600" dirty="0" smtClean="0"/>
              <a:t>	</a:t>
            </a:r>
            <a:r>
              <a:rPr lang="en-US" sz="1600" dirty="0" err="1" smtClean="0"/>
              <a:t>nameserver</a:t>
            </a:r>
            <a:r>
              <a:rPr lang="en-US" sz="1600" dirty="0" smtClean="0"/>
              <a:t> = ns3.google.com.</a:t>
            </a:r>
          </a:p>
          <a:p>
            <a:pPr>
              <a:buNone/>
            </a:pPr>
            <a:r>
              <a:rPr lang="en-US" sz="1600" dirty="0" err="1" smtClean="0"/>
              <a:t>google.com</a:t>
            </a:r>
            <a:r>
              <a:rPr lang="en-US" sz="1600" dirty="0" smtClean="0"/>
              <a:t>	</a:t>
            </a:r>
            <a:r>
              <a:rPr lang="en-US" sz="1600" dirty="0" err="1" smtClean="0"/>
              <a:t>nameserver</a:t>
            </a:r>
            <a:r>
              <a:rPr lang="en-US" sz="1600" dirty="0" smtClean="0"/>
              <a:t> = ns4.google.com.</a:t>
            </a:r>
          </a:p>
          <a:p>
            <a:pPr>
              <a:buNone/>
            </a:pPr>
            <a:r>
              <a:rPr lang="en-US" sz="1600" dirty="0" err="1" smtClean="0"/>
              <a:t>google.com</a:t>
            </a:r>
            <a:r>
              <a:rPr lang="en-US" sz="1600" dirty="0" smtClean="0"/>
              <a:t>	</a:t>
            </a:r>
            <a:r>
              <a:rPr lang="en-US" sz="1600" dirty="0" err="1" smtClean="0"/>
              <a:t>nameserver</a:t>
            </a:r>
            <a:r>
              <a:rPr lang="en-US" sz="1600" dirty="0" smtClean="0"/>
              <a:t> = ns1.google.com.</a:t>
            </a:r>
          </a:p>
          <a:p>
            <a:pPr>
              <a:buNone/>
            </a:pPr>
            <a:r>
              <a:rPr lang="en-US" sz="1600" dirty="0" smtClean="0"/>
              <a:t>smtp1.google.com	internet address = 209.85.237.25</a:t>
            </a:r>
          </a:p>
          <a:p>
            <a:pPr>
              <a:buNone/>
            </a:pPr>
            <a:r>
              <a:rPr lang="en-US" sz="1600" dirty="0" smtClean="0"/>
              <a:t>smtp2.google.com	internet address = 64.233.165.25</a:t>
            </a:r>
          </a:p>
          <a:p>
            <a:pPr>
              <a:buNone/>
            </a:pPr>
            <a:r>
              <a:rPr lang="en-US" sz="1600" dirty="0" smtClean="0"/>
              <a:t>smtp3.google.com	internet address = 64.233.183.25</a:t>
            </a:r>
          </a:p>
          <a:p>
            <a:pPr>
              <a:buNone/>
            </a:pPr>
            <a:r>
              <a:rPr lang="en-US" sz="1600" dirty="0" smtClean="0"/>
              <a:t>smtp4.google.com	internet address = 72.14.221.25</a:t>
            </a:r>
          </a:p>
          <a:p>
            <a:pPr>
              <a:buNone/>
            </a:pPr>
            <a:r>
              <a:rPr lang="en-US" sz="1600" dirty="0" smtClean="0"/>
              <a:t>ns4.google.com	internet address = 216.239.38.10</a:t>
            </a:r>
          </a:p>
          <a:p>
            <a:pPr>
              <a:buNone/>
            </a:pPr>
            <a:r>
              <a:rPr lang="en-US" sz="1600" dirty="0" smtClean="0"/>
              <a:t>ns1.google.com	internet address = 216.239.32.10</a:t>
            </a:r>
          </a:p>
          <a:p>
            <a:pPr>
              <a:buNone/>
            </a:pPr>
            <a:r>
              <a:rPr lang="en-US" sz="1600" dirty="0" smtClean="0"/>
              <a:t>ns2.google.com	internet address = 216.239.34.10</a:t>
            </a:r>
          </a:p>
          <a:p>
            <a:pPr>
              <a:buNone/>
            </a:pPr>
            <a:r>
              <a:rPr lang="en-US" sz="1600" dirty="0" smtClean="0"/>
              <a:t>ns3.google.com	internet address = 216.239.36.10</a:t>
            </a:r>
          </a:p>
          <a:p>
            <a:pPr>
              <a:buNone/>
            </a:pPr>
            <a:endParaRPr lang="en-US" sz="1600"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Whois</a:t>
            </a:r>
            <a:r>
              <a:rPr lang="en-US" dirty="0" smtClean="0"/>
              <a:t> service (1)</a:t>
            </a:r>
            <a:endParaRPr lang="en-US" dirty="0"/>
          </a:p>
        </p:txBody>
      </p:sp>
      <p:sp>
        <p:nvSpPr>
          <p:cNvPr id="8" name="Date Placeholder 7"/>
          <p:cNvSpPr>
            <a:spLocks noGrp="1"/>
          </p:cNvSpPr>
          <p:nvPr>
            <p:ph type="dt" sz="half" idx="10"/>
          </p:nvPr>
        </p:nvSpPr>
        <p:spPr/>
        <p:txBody>
          <a:bodyPr/>
          <a:lstStyle/>
          <a:p>
            <a:fld id="{5B342F7F-8B29-C94B-8FED-468F3730863F}"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57</a:t>
            </a:fld>
            <a:endParaRPr lang="en-US"/>
          </a:p>
        </p:txBody>
      </p:sp>
      <p:pic>
        <p:nvPicPr>
          <p:cNvPr id="7" name="Picture 6" descr="Screen shot 2010-03-09 at 3-9-10 3.22.30 PM.png"/>
          <p:cNvPicPr>
            <a:picLocks noChangeAspect="1"/>
          </p:cNvPicPr>
          <p:nvPr/>
        </p:nvPicPr>
        <p:blipFill>
          <a:blip r:embed="rId2"/>
          <a:stretch>
            <a:fillRect/>
          </a:stretch>
        </p:blipFill>
        <p:spPr>
          <a:xfrm>
            <a:off x="1295400" y="1644758"/>
            <a:ext cx="7038975" cy="5213242"/>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Whois</a:t>
            </a:r>
            <a:r>
              <a:rPr lang="en-US" dirty="0" smtClean="0"/>
              <a:t> service (2)</a:t>
            </a:r>
            <a:endParaRPr lang="en-US" dirty="0"/>
          </a:p>
        </p:txBody>
      </p:sp>
      <p:sp>
        <p:nvSpPr>
          <p:cNvPr id="11" name="Date Placeholder 10"/>
          <p:cNvSpPr>
            <a:spLocks noGrp="1"/>
          </p:cNvSpPr>
          <p:nvPr>
            <p:ph type="dt" sz="half" idx="10"/>
          </p:nvPr>
        </p:nvSpPr>
        <p:spPr/>
        <p:txBody>
          <a:bodyPr/>
          <a:lstStyle/>
          <a:p>
            <a:fld id="{2B9F059C-CAD2-8F4C-9DE5-B9AA2FFCCF74}" type="datetime1">
              <a:rPr lang="en-US" smtClean="0"/>
              <a:pPr/>
              <a:t>12/21/2012</a:t>
            </a:fld>
            <a:endParaRPr lang="en-US"/>
          </a:p>
        </p:txBody>
      </p:sp>
      <p:sp>
        <p:nvSpPr>
          <p:cNvPr id="13" name="Footer Placeholder 12"/>
          <p:cNvSpPr>
            <a:spLocks noGrp="1"/>
          </p:cNvSpPr>
          <p:nvPr>
            <p:ph type="ftr" sz="quarter" idx="11"/>
          </p:nvPr>
        </p:nvSpPr>
        <p:spPr/>
        <p:txBody>
          <a:bodyPr/>
          <a:lstStyle/>
          <a:p>
            <a:r>
              <a:rPr lang="en-US" smtClean="0"/>
              <a:t>Chapter 2 DNS and AD</a:t>
            </a:r>
            <a:endParaRPr lang="en-US"/>
          </a:p>
        </p:txBody>
      </p:sp>
      <p:sp>
        <p:nvSpPr>
          <p:cNvPr id="12" name="Slide Number Placeholder 11"/>
          <p:cNvSpPr>
            <a:spLocks noGrp="1"/>
          </p:cNvSpPr>
          <p:nvPr>
            <p:ph type="sldNum" sz="quarter" idx="12"/>
          </p:nvPr>
        </p:nvSpPr>
        <p:spPr/>
        <p:txBody>
          <a:bodyPr/>
          <a:lstStyle/>
          <a:p>
            <a:fld id="{32211341-5A88-5040-9389-86DE7F0B46B4}" type="slidenum">
              <a:rPr lang="en-US" smtClean="0"/>
              <a:pPr/>
              <a:t>58</a:t>
            </a:fld>
            <a:endParaRPr lang="en-US"/>
          </a:p>
        </p:txBody>
      </p:sp>
      <p:grpSp>
        <p:nvGrpSpPr>
          <p:cNvPr id="3" name="Group 2"/>
          <p:cNvGrpSpPr/>
          <p:nvPr/>
        </p:nvGrpSpPr>
        <p:grpSpPr>
          <a:xfrm>
            <a:off x="1681277" y="1530023"/>
            <a:ext cx="7239000" cy="5309419"/>
            <a:chOff x="1447800" y="1243781"/>
            <a:chExt cx="7239000" cy="5309419"/>
          </a:xfrm>
        </p:grpSpPr>
        <p:pic>
          <p:nvPicPr>
            <p:cNvPr id="9" name="Picture 8" descr="Screen shot 2010-03-09 at 3-9-10 3.27.54 PM.png"/>
            <p:cNvPicPr>
              <a:picLocks noChangeAspect="1"/>
            </p:cNvPicPr>
            <p:nvPr/>
          </p:nvPicPr>
          <p:blipFill>
            <a:blip r:embed="rId2"/>
            <a:stretch>
              <a:fillRect/>
            </a:stretch>
          </p:blipFill>
          <p:spPr>
            <a:xfrm>
              <a:off x="1447800" y="1243781"/>
              <a:ext cx="5715000" cy="5309419"/>
            </a:xfrm>
            <a:prstGeom prst="rect">
              <a:avLst/>
            </a:prstGeom>
          </p:spPr>
        </p:pic>
        <p:sp>
          <p:nvSpPr>
            <p:cNvPr id="6" name="Line Callout 2 5"/>
            <p:cNvSpPr/>
            <p:nvPr/>
          </p:nvSpPr>
          <p:spPr bwMode="auto">
            <a:xfrm>
              <a:off x="1600200" y="4572000"/>
              <a:ext cx="3429000" cy="1676400"/>
            </a:xfrm>
            <a:prstGeom prst="borderCallout2">
              <a:avLst>
                <a:gd name="adj1" fmla="val 28125"/>
                <a:gd name="adj2" fmla="val 98900"/>
                <a:gd name="adj3" fmla="val 29167"/>
                <a:gd name="adj4" fmla="val 114151"/>
                <a:gd name="adj5" fmla="val 46727"/>
                <a:gd name="adj6" fmla="val 128121"/>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7" name="TextBox 6"/>
            <p:cNvSpPr txBox="1"/>
            <p:nvPr/>
          </p:nvSpPr>
          <p:spPr>
            <a:xfrm>
              <a:off x="5410200" y="5225534"/>
              <a:ext cx="2438400" cy="369332"/>
            </a:xfrm>
            <a:prstGeom prst="rect">
              <a:avLst/>
            </a:prstGeom>
            <a:noFill/>
          </p:spPr>
          <p:txBody>
            <a:bodyPr wrap="square" rtlCol="0">
              <a:spAutoFit/>
            </a:bodyPr>
            <a:lstStyle/>
            <a:p>
              <a:r>
                <a:rPr lang="en-US" dirty="0" smtClean="0"/>
                <a:t>Details about </a:t>
              </a:r>
              <a:r>
                <a:rPr lang="en-US" dirty="0" err="1" smtClean="0"/>
                <a:t>cnn.com</a:t>
              </a:r>
              <a:endParaRPr lang="en-US" dirty="0"/>
            </a:p>
          </p:txBody>
        </p:sp>
        <p:sp>
          <p:nvSpPr>
            <p:cNvPr id="10" name="TextBox 9"/>
            <p:cNvSpPr txBox="1"/>
            <p:nvPr/>
          </p:nvSpPr>
          <p:spPr>
            <a:xfrm>
              <a:off x="5943600" y="4302204"/>
              <a:ext cx="2743200" cy="923330"/>
            </a:xfrm>
            <a:prstGeom prst="rect">
              <a:avLst/>
            </a:prstGeom>
            <a:noFill/>
          </p:spPr>
          <p:txBody>
            <a:bodyPr wrap="square" rtlCol="0">
              <a:spAutoFit/>
            </a:bodyPr>
            <a:lstStyle/>
            <a:p>
              <a:r>
                <a:rPr lang="en-US" dirty="0" err="1" smtClean="0"/>
                <a:t>cnn.com</a:t>
              </a:r>
              <a:r>
                <a:rPr lang="en-US" dirty="0" smtClean="0"/>
                <a:t> uses </a:t>
              </a:r>
              <a:r>
                <a:rPr lang="en-US" dirty="0" err="1" smtClean="0"/>
                <a:t>Timewarner</a:t>
              </a:r>
              <a:r>
                <a:rPr lang="en-US" dirty="0" smtClean="0"/>
                <a:t> to host its authoritative DNS servers</a:t>
              </a:r>
              <a:endParaRPr lang="en-US" dirty="0"/>
            </a:p>
          </p:txBody>
        </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DNS for load balancing </a:t>
            </a:r>
            <a:endParaRPr lang="en-US" dirty="0"/>
          </a:p>
        </p:txBody>
      </p:sp>
      <p:sp>
        <p:nvSpPr>
          <p:cNvPr id="77829" name="Rectangle 5"/>
          <p:cNvSpPr>
            <a:spLocks noGrp="1" noChangeArrowheads="1"/>
          </p:cNvSpPr>
          <p:nvPr>
            <p:ph idx="1"/>
          </p:nvPr>
        </p:nvSpPr>
        <p:spPr>
          <a:xfrm>
            <a:off x="533400" y="1600200"/>
            <a:ext cx="8305800" cy="4648200"/>
          </a:xfrm>
        </p:spPr>
        <p:txBody>
          <a:bodyPr/>
          <a:lstStyle/>
          <a:p>
            <a:r>
              <a:rPr lang="en-US" dirty="0" smtClean="0"/>
              <a:t>Load balancing</a:t>
            </a:r>
          </a:p>
          <a:p>
            <a:pPr lvl="1"/>
            <a:r>
              <a:rPr lang="en-US" dirty="0"/>
              <a:t>R</a:t>
            </a:r>
            <a:r>
              <a:rPr lang="en-US" dirty="0" smtClean="0"/>
              <a:t>eplicated Web/mail or other servers</a:t>
            </a:r>
          </a:p>
          <a:p>
            <a:pPr lvl="1"/>
            <a:r>
              <a:rPr lang="en-US" dirty="0" smtClean="0"/>
              <a:t>A set of IP addresses for one name</a:t>
            </a:r>
          </a:p>
          <a:p>
            <a:pPr lvl="1"/>
            <a:r>
              <a:rPr lang="en-US" dirty="0" smtClean="0"/>
              <a:t>Balance the load of each replicated server: Round robin DNS</a:t>
            </a:r>
          </a:p>
          <a:p>
            <a:pPr lvl="2"/>
            <a:r>
              <a:rPr lang="en-US" dirty="0" smtClean="0"/>
              <a:t>When the request comes to the DNS server to resolve the domain name, it </a:t>
            </a:r>
            <a:r>
              <a:rPr lang="en-US" dirty="0"/>
              <a:t>provides</a:t>
            </a:r>
            <a:r>
              <a:rPr lang="en-US" dirty="0" smtClean="0"/>
              <a:t> one of the several canonical names in a rotated order</a:t>
            </a:r>
          </a:p>
          <a:p>
            <a:pPr lvl="2"/>
            <a:r>
              <a:rPr lang="en-US" dirty="0" smtClean="0"/>
              <a:t>This redirects the request to one of the several servers in a server group</a:t>
            </a:r>
          </a:p>
          <a:p>
            <a:pPr lvl="2"/>
            <a:r>
              <a:rPr lang="en-US" dirty="0" smtClean="0"/>
              <a:t>Once the BIND feature of DNS resolves the domain to one of the servers, subsequent requests from the same client are sent to the same server</a:t>
            </a:r>
          </a:p>
          <a:p>
            <a:pPr lvl="1"/>
            <a:r>
              <a:rPr lang="en-US" dirty="0" smtClean="0"/>
              <a:t>Name:	</a:t>
            </a:r>
            <a:r>
              <a:rPr lang="en-US" dirty="0" err="1" smtClean="0"/>
              <a:t>google.com</a:t>
            </a:r>
            <a:endParaRPr lang="en-US" dirty="0" smtClean="0"/>
          </a:p>
          <a:p>
            <a:pPr lvl="2"/>
            <a:r>
              <a:rPr lang="en-US" dirty="0" smtClean="0"/>
              <a:t>Address: 74.125.67.100 (name = gw-in-f100.google.com)</a:t>
            </a:r>
          </a:p>
          <a:p>
            <a:pPr lvl="2"/>
            <a:r>
              <a:rPr lang="en-US" dirty="0" smtClean="0"/>
              <a:t>Address: 74.125.45.100 (yx-in-f100.google.com)</a:t>
            </a:r>
          </a:p>
          <a:p>
            <a:pPr lvl="2"/>
            <a:r>
              <a:rPr lang="en-US" dirty="0" smtClean="0"/>
              <a:t>Address: 209.85.171.100 (cg-in-f100.google.com)</a:t>
            </a:r>
          </a:p>
          <a:p>
            <a:pPr lvl="2"/>
            <a:r>
              <a:rPr lang="en-US" dirty="0" smtClean="0"/>
              <a:t>…………….</a:t>
            </a:r>
          </a:p>
          <a:p>
            <a:pPr lvl="1"/>
            <a:endParaRPr lang="en-US" dirty="0" smtClean="0"/>
          </a:p>
          <a:p>
            <a:pPr lvl="1"/>
            <a:endParaRPr lang="en-US" dirty="0" smtClean="0"/>
          </a:p>
          <a:p>
            <a:endParaRPr lang="en-US" dirty="0"/>
          </a:p>
        </p:txBody>
      </p:sp>
      <p:sp>
        <p:nvSpPr>
          <p:cNvPr id="8" name="Date Placeholder 7"/>
          <p:cNvSpPr>
            <a:spLocks noGrp="1"/>
          </p:cNvSpPr>
          <p:nvPr>
            <p:ph type="dt" sz="half" idx="10"/>
          </p:nvPr>
        </p:nvSpPr>
        <p:spPr/>
        <p:txBody>
          <a:bodyPr/>
          <a:lstStyle/>
          <a:p>
            <a:fld id="{93D6BC4F-3CF0-BD4F-BBC6-4312B7FE777A}"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48" name="Rectangle 20"/>
          <p:cNvSpPr>
            <a:spLocks noGrp="1" noChangeArrowheads="1"/>
          </p:cNvSpPr>
          <p:nvPr>
            <p:ph type="title"/>
          </p:nvPr>
        </p:nvSpPr>
        <p:spPr/>
        <p:txBody>
          <a:bodyPr/>
          <a:lstStyle/>
          <a:p>
            <a:r>
              <a:rPr lang="en-US" smtClean="0"/>
              <a:t>Distributed, Hierarchical Database for DNS</a:t>
            </a:r>
            <a:endParaRPr lang="en-US" dirty="0"/>
          </a:p>
        </p:txBody>
      </p:sp>
      <p:sp>
        <p:nvSpPr>
          <p:cNvPr id="201750" name="Rectangle 22"/>
          <p:cNvSpPr>
            <a:spLocks noGrp="1" noChangeArrowheads="1"/>
          </p:cNvSpPr>
          <p:nvPr>
            <p:ph idx="1"/>
          </p:nvPr>
        </p:nvSpPr>
        <p:spPr>
          <a:xfrm>
            <a:off x="533400" y="1600200"/>
            <a:ext cx="7772400" cy="2133600"/>
          </a:xfrm>
        </p:spPr>
        <p:txBody>
          <a:bodyPr/>
          <a:lstStyle/>
          <a:p>
            <a:r>
              <a:rPr lang="en-US" sz="1800" dirty="0" smtClean="0"/>
              <a:t>A host needs the IP address of </a:t>
            </a:r>
            <a:r>
              <a:rPr lang="en-US" sz="1800" dirty="0" smtClean="0">
                <a:hlinkClick r:id="rId3"/>
              </a:rPr>
              <a:t>www.cnn.com</a:t>
            </a:r>
            <a:r>
              <a:rPr lang="en-US" sz="1800" dirty="0" smtClean="0"/>
              <a:t> and queries the local DNS server</a:t>
            </a:r>
          </a:p>
          <a:p>
            <a:r>
              <a:rPr lang="en-US" sz="1800" dirty="0" smtClean="0"/>
              <a:t>If the local DNS server does not have the RR (resource record) for </a:t>
            </a:r>
            <a:r>
              <a:rPr lang="en-US" sz="1800" dirty="0" smtClean="0">
                <a:hlinkClick r:id="rId3"/>
              </a:rPr>
              <a:t>www.cnn.com</a:t>
            </a:r>
            <a:r>
              <a:rPr lang="en-US" sz="1800" dirty="0" smtClean="0"/>
              <a:t> in its cache, then the local DNS server</a:t>
            </a:r>
          </a:p>
          <a:p>
            <a:pPr lvl="1"/>
            <a:r>
              <a:rPr lang="en-US" sz="1600" dirty="0"/>
              <a:t>Q</a:t>
            </a:r>
            <a:r>
              <a:rPr lang="en-US" sz="1600" dirty="0" smtClean="0"/>
              <a:t>ueries a root server to find .com DNS server</a:t>
            </a:r>
          </a:p>
          <a:p>
            <a:pPr lvl="1"/>
            <a:r>
              <a:rPr lang="en-US" sz="1600" dirty="0"/>
              <a:t>Q</a:t>
            </a:r>
            <a:r>
              <a:rPr lang="en-US" sz="1600" dirty="0" smtClean="0"/>
              <a:t>ueries .com DNS server to get cnn.com DNS server</a:t>
            </a:r>
          </a:p>
          <a:p>
            <a:pPr lvl="1"/>
            <a:r>
              <a:rPr lang="en-US" sz="1600" dirty="0"/>
              <a:t>Q</a:t>
            </a:r>
            <a:r>
              <a:rPr lang="en-US" sz="1600" dirty="0" smtClean="0"/>
              <a:t>ueries cnn.com DNS server to get IP address for www.cnn.com</a:t>
            </a:r>
            <a:endParaRPr lang="en-US" sz="1600" dirty="0"/>
          </a:p>
        </p:txBody>
      </p:sp>
      <p:sp>
        <p:nvSpPr>
          <p:cNvPr id="28" name="Date Placeholder 27"/>
          <p:cNvSpPr>
            <a:spLocks noGrp="1"/>
          </p:cNvSpPr>
          <p:nvPr>
            <p:ph type="dt" sz="half" idx="10"/>
          </p:nvPr>
        </p:nvSpPr>
        <p:spPr/>
        <p:txBody>
          <a:bodyPr/>
          <a:lstStyle/>
          <a:p>
            <a:fld id="{806E7F47-14D8-BB47-8AC4-DB1A5B141C95}" type="datetime1">
              <a:rPr lang="en-US" smtClean="0"/>
              <a:pPr/>
              <a:t>12/21/2012</a:t>
            </a:fld>
            <a:endParaRPr lang="en-US"/>
          </a:p>
        </p:txBody>
      </p:sp>
      <p:sp>
        <p:nvSpPr>
          <p:cNvPr id="30" name="Footer Placeholder 29"/>
          <p:cNvSpPr>
            <a:spLocks noGrp="1"/>
          </p:cNvSpPr>
          <p:nvPr>
            <p:ph type="ftr" sz="quarter" idx="11"/>
          </p:nvPr>
        </p:nvSpPr>
        <p:spPr/>
        <p:txBody>
          <a:bodyPr/>
          <a:lstStyle/>
          <a:p>
            <a:r>
              <a:rPr lang="en-US" smtClean="0"/>
              <a:t>Chapter 2 DNS and AD</a:t>
            </a:r>
            <a:endParaRPr lang="en-US"/>
          </a:p>
        </p:txBody>
      </p:sp>
      <p:sp>
        <p:nvSpPr>
          <p:cNvPr id="29" name="Slide Number Placeholder 28"/>
          <p:cNvSpPr>
            <a:spLocks noGrp="1"/>
          </p:cNvSpPr>
          <p:nvPr>
            <p:ph type="sldNum" sz="quarter" idx="12"/>
          </p:nvPr>
        </p:nvSpPr>
        <p:spPr/>
        <p:txBody>
          <a:bodyPr/>
          <a:lstStyle/>
          <a:p>
            <a:fld id="{445AAE2E-396E-408D-BB0C-6E7B42379538}" type="slidenum">
              <a:rPr lang="en-US" smtClean="0"/>
              <a:pPr/>
              <a:t>6</a:t>
            </a:fld>
            <a:endParaRPr lang="en-US"/>
          </a:p>
        </p:txBody>
      </p:sp>
      <p:sp>
        <p:nvSpPr>
          <p:cNvPr id="201730" name="Text Box 2"/>
          <p:cNvSpPr txBox="1">
            <a:spLocks noChangeArrowheads="1"/>
          </p:cNvSpPr>
          <p:nvPr/>
        </p:nvSpPr>
        <p:spPr bwMode="auto">
          <a:xfrm>
            <a:off x="3553917" y="3840270"/>
            <a:ext cx="1915777" cy="36873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spAutoFit/>
          </a:bodyPr>
          <a:lstStyle/>
          <a:p>
            <a:pPr eaLnBrk="1" hangingPunct="1">
              <a:spcBef>
                <a:spcPct val="0"/>
              </a:spcBef>
              <a:buClrTx/>
              <a:buSzTx/>
              <a:buFontTx/>
              <a:buNone/>
            </a:pPr>
            <a:r>
              <a:rPr lang="en-US" sz="1800" dirty="0"/>
              <a:t>Root DNS Servers</a:t>
            </a:r>
          </a:p>
        </p:txBody>
      </p:sp>
      <p:sp>
        <p:nvSpPr>
          <p:cNvPr id="201732" name="Text Box 4"/>
          <p:cNvSpPr txBox="1">
            <a:spLocks noChangeArrowheads="1"/>
          </p:cNvSpPr>
          <p:nvPr/>
        </p:nvSpPr>
        <p:spPr bwMode="auto">
          <a:xfrm>
            <a:off x="977681" y="4908892"/>
            <a:ext cx="1902359" cy="36873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eaLnBrk="1" hangingPunct="1">
              <a:spcBef>
                <a:spcPct val="0"/>
              </a:spcBef>
              <a:buClrTx/>
              <a:buSzTx/>
              <a:buFontTx/>
              <a:buNone/>
            </a:pPr>
            <a:r>
              <a:rPr lang="en-US" sz="1800" dirty="0" smtClean="0"/>
              <a:t>.com </a:t>
            </a:r>
            <a:r>
              <a:rPr lang="en-US" sz="1800" dirty="0"/>
              <a:t>DNS servers</a:t>
            </a:r>
          </a:p>
        </p:txBody>
      </p:sp>
      <p:sp>
        <p:nvSpPr>
          <p:cNvPr id="201733" name="Text Box 5"/>
          <p:cNvSpPr txBox="1">
            <a:spLocks noChangeArrowheads="1"/>
          </p:cNvSpPr>
          <p:nvPr/>
        </p:nvSpPr>
        <p:spPr bwMode="auto">
          <a:xfrm>
            <a:off x="3625479" y="4842103"/>
            <a:ext cx="1814397" cy="36873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eaLnBrk="1" hangingPunct="1">
              <a:spcBef>
                <a:spcPct val="0"/>
              </a:spcBef>
              <a:buClrTx/>
              <a:buSzTx/>
              <a:buFontTx/>
              <a:buNone/>
            </a:pPr>
            <a:r>
              <a:rPr lang="en-US" sz="1800" dirty="0" smtClean="0"/>
              <a:t>.org </a:t>
            </a:r>
            <a:r>
              <a:rPr lang="en-US" sz="1800" dirty="0"/>
              <a:t>DNS servers</a:t>
            </a:r>
          </a:p>
        </p:txBody>
      </p:sp>
      <p:sp>
        <p:nvSpPr>
          <p:cNvPr id="201734" name="Text Box 6"/>
          <p:cNvSpPr txBox="1">
            <a:spLocks noChangeArrowheads="1"/>
          </p:cNvSpPr>
          <p:nvPr/>
        </p:nvSpPr>
        <p:spPr bwMode="auto">
          <a:xfrm>
            <a:off x="6201715" y="4842103"/>
            <a:ext cx="1853160" cy="36873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eaLnBrk="1" hangingPunct="1">
              <a:spcBef>
                <a:spcPct val="0"/>
              </a:spcBef>
              <a:buClrTx/>
              <a:buSzTx/>
              <a:buFontTx/>
              <a:buNone/>
            </a:pPr>
            <a:r>
              <a:rPr lang="en-US" sz="1800" dirty="0" smtClean="0"/>
              <a:t>.</a:t>
            </a:r>
            <a:r>
              <a:rPr lang="en-US" sz="1800" dirty="0" err="1" smtClean="0"/>
              <a:t>edu</a:t>
            </a:r>
            <a:r>
              <a:rPr lang="en-US" sz="1800" dirty="0" smtClean="0"/>
              <a:t> </a:t>
            </a:r>
            <a:r>
              <a:rPr lang="en-US" sz="1800" dirty="0"/>
              <a:t>DNS servers</a:t>
            </a:r>
          </a:p>
        </p:txBody>
      </p:sp>
      <p:sp>
        <p:nvSpPr>
          <p:cNvPr id="201735" name="Line 7"/>
          <p:cNvSpPr>
            <a:spLocks noChangeShapeType="1"/>
          </p:cNvSpPr>
          <p:nvPr/>
        </p:nvSpPr>
        <p:spPr bwMode="auto">
          <a:xfrm flipH="1">
            <a:off x="2194237" y="4174214"/>
            <a:ext cx="2361549" cy="667889"/>
          </a:xfrm>
          <a:prstGeom prst="line">
            <a:avLst/>
          </a:prstGeom>
          <a:noFill/>
          <a:ln w="31750">
            <a:solidFill>
              <a:schemeClr val="tx1"/>
            </a:solidFill>
            <a:round/>
            <a:headEnd/>
            <a:tailEnd/>
          </a:ln>
          <a:effectLst/>
        </p:spPr>
        <p:txBody>
          <a:bodyPr/>
          <a:lstStyle/>
          <a:p>
            <a:endParaRPr lang="en-US"/>
          </a:p>
        </p:txBody>
      </p:sp>
      <p:sp>
        <p:nvSpPr>
          <p:cNvPr id="201736" name="Line 8"/>
          <p:cNvSpPr>
            <a:spLocks noChangeShapeType="1"/>
          </p:cNvSpPr>
          <p:nvPr/>
        </p:nvSpPr>
        <p:spPr bwMode="auto">
          <a:xfrm>
            <a:off x="4555787" y="4174214"/>
            <a:ext cx="0" cy="667889"/>
          </a:xfrm>
          <a:prstGeom prst="line">
            <a:avLst/>
          </a:prstGeom>
          <a:noFill/>
          <a:ln w="25400">
            <a:solidFill>
              <a:schemeClr val="tx1"/>
            </a:solidFill>
            <a:round/>
            <a:headEnd/>
            <a:tailEnd/>
          </a:ln>
          <a:effectLst/>
        </p:spPr>
        <p:txBody>
          <a:bodyPr/>
          <a:lstStyle/>
          <a:p>
            <a:endParaRPr lang="en-US"/>
          </a:p>
        </p:txBody>
      </p:sp>
      <p:sp>
        <p:nvSpPr>
          <p:cNvPr id="201737" name="Line 9"/>
          <p:cNvSpPr>
            <a:spLocks noChangeShapeType="1"/>
          </p:cNvSpPr>
          <p:nvPr/>
        </p:nvSpPr>
        <p:spPr bwMode="auto">
          <a:xfrm>
            <a:off x="4555787" y="4174214"/>
            <a:ext cx="2504674" cy="667889"/>
          </a:xfrm>
          <a:prstGeom prst="line">
            <a:avLst/>
          </a:prstGeom>
          <a:noFill/>
          <a:ln w="25400">
            <a:solidFill>
              <a:schemeClr val="tx1"/>
            </a:solidFill>
            <a:round/>
            <a:headEnd/>
            <a:tailEnd/>
          </a:ln>
          <a:effectLst/>
        </p:spPr>
        <p:txBody>
          <a:bodyPr/>
          <a:lstStyle/>
          <a:p>
            <a:endParaRPr lang="en-US"/>
          </a:p>
        </p:txBody>
      </p:sp>
      <p:sp>
        <p:nvSpPr>
          <p:cNvPr id="201738" name="Text Box 10"/>
          <p:cNvSpPr txBox="1">
            <a:spLocks noChangeArrowheads="1"/>
          </p:cNvSpPr>
          <p:nvPr/>
        </p:nvSpPr>
        <p:spPr bwMode="auto">
          <a:xfrm>
            <a:off x="5720162" y="5476597"/>
            <a:ext cx="1748799" cy="647017"/>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dirty="0" err="1" smtClean="0"/>
              <a:t>dns.auburn</a:t>
            </a:r>
            <a:r>
              <a:rPr lang="en-US" sz="1800" dirty="0" err="1" smtClean="0"/>
              <a:t>.</a:t>
            </a:r>
            <a:r>
              <a:rPr lang="en-US" sz="1800" dirty="0" err="1"/>
              <a:t>edu</a:t>
            </a:r>
            <a:endParaRPr lang="en-US" sz="1800" dirty="0"/>
          </a:p>
          <a:p>
            <a:pPr eaLnBrk="1" hangingPunct="1">
              <a:spcBef>
                <a:spcPct val="0"/>
              </a:spcBef>
              <a:buClrTx/>
              <a:buSzTx/>
              <a:buFontTx/>
              <a:buNone/>
            </a:pPr>
            <a:r>
              <a:rPr lang="en-US" sz="1800" dirty="0"/>
              <a:t>DNS servers</a:t>
            </a:r>
          </a:p>
        </p:txBody>
      </p:sp>
      <p:sp>
        <p:nvSpPr>
          <p:cNvPr id="201739" name="Text Box 11"/>
          <p:cNvSpPr txBox="1">
            <a:spLocks noChangeArrowheads="1"/>
          </p:cNvSpPr>
          <p:nvPr/>
        </p:nvSpPr>
        <p:spPr bwMode="auto">
          <a:xfrm>
            <a:off x="7468960" y="5476597"/>
            <a:ext cx="1389498" cy="647017"/>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sz="1800" dirty="0" err="1" smtClean="0"/>
              <a:t>ns.mit.</a:t>
            </a:r>
            <a:r>
              <a:rPr lang="en-US" sz="1800" dirty="0" err="1"/>
              <a:t>edu</a:t>
            </a:r>
            <a:endParaRPr lang="en-US" sz="1800" dirty="0"/>
          </a:p>
          <a:p>
            <a:pPr eaLnBrk="1" hangingPunct="1">
              <a:spcBef>
                <a:spcPct val="0"/>
              </a:spcBef>
              <a:buClrTx/>
              <a:buSzTx/>
              <a:buFontTx/>
              <a:buNone/>
            </a:pPr>
            <a:r>
              <a:rPr lang="en-US" sz="1800" dirty="0"/>
              <a:t>DNS servers</a:t>
            </a:r>
          </a:p>
        </p:txBody>
      </p:sp>
      <p:sp>
        <p:nvSpPr>
          <p:cNvPr id="201740" name="Line 12"/>
          <p:cNvSpPr>
            <a:spLocks noChangeShapeType="1"/>
          </p:cNvSpPr>
          <p:nvPr/>
        </p:nvSpPr>
        <p:spPr bwMode="auto">
          <a:xfrm flipH="1">
            <a:off x="6487963" y="5176047"/>
            <a:ext cx="694749" cy="333944"/>
          </a:xfrm>
          <a:prstGeom prst="line">
            <a:avLst/>
          </a:prstGeom>
          <a:noFill/>
          <a:ln w="25400">
            <a:solidFill>
              <a:schemeClr val="tx1"/>
            </a:solidFill>
            <a:round/>
            <a:headEnd/>
            <a:tailEnd/>
          </a:ln>
          <a:effectLst/>
        </p:spPr>
        <p:txBody>
          <a:bodyPr/>
          <a:lstStyle/>
          <a:p>
            <a:endParaRPr lang="en-US"/>
          </a:p>
        </p:txBody>
      </p:sp>
      <p:sp>
        <p:nvSpPr>
          <p:cNvPr id="201741" name="Line 13"/>
          <p:cNvSpPr>
            <a:spLocks noChangeShapeType="1"/>
          </p:cNvSpPr>
          <p:nvPr/>
        </p:nvSpPr>
        <p:spPr bwMode="auto">
          <a:xfrm>
            <a:off x="7182712" y="5176047"/>
            <a:ext cx="664931" cy="333944"/>
          </a:xfrm>
          <a:prstGeom prst="line">
            <a:avLst/>
          </a:prstGeom>
          <a:noFill/>
          <a:ln w="25400">
            <a:solidFill>
              <a:schemeClr val="tx1"/>
            </a:solidFill>
            <a:round/>
            <a:headEnd/>
            <a:tailEnd/>
          </a:ln>
          <a:effectLst/>
        </p:spPr>
        <p:txBody>
          <a:bodyPr/>
          <a:lstStyle/>
          <a:p>
            <a:endParaRPr lang="en-US"/>
          </a:p>
        </p:txBody>
      </p:sp>
      <p:sp>
        <p:nvSpPr>
          <p:cNvPr id="201742" name="Text Box 14"/>
          <p:cNvSpPr txBox="1">
            <a:spLocks noChangeArrowheads="1"/>
          </p:cNvSpPr>
          <p:nvPr/>
        </p:nvSpPr>
        <p:spPr bwMode="auto">
          <a:xfrm>
            <a:off x="533400" y="5610175"/>
            <a:ext cx="1428260" cy="647017"/>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dirty="0" err="1" smtClean="0"/>
              <a:t>amazon</a:t>
            </a:r>
            <a:r>
              <a:rPr lang="en-US" sz="1800" dirty="0" err="1" smtClean="0"/>
              <a:t>.</a:t>
            </a:r>
            <a:r>
              <a:rPr lang="en-US" sz="1800" dirty="0" err="1"/>
              <a:t>com</a:t>
            </a:r>
            <a:endParaRPr lang="en-US" sz="1800" dirty="0"/>
          </a:p>
          <a:p>
            <a:pPr eaLnBrk="1" hangingPunct="1">
              <a:spcBef>
                <a:spcPct val="0"/>
              </a:spcBef>
              <a:buClrTx/>
              <a:buSzTx/>
              <a:buFontTx/>
              <a:buNone/>
            </a:pPr>
            <a:r>
              <a:rPr lang="en-US" sz="1800" dirty="0"/>
              <a:t>DNS servers</a:t>
            </a:r>
          </a:p>
        </p:txBody>
      </p:sp>
      <p:sp>
        <p:nvSpPr>
          <p:cNvPr id="201743" name="Text Box 15"/>
          <p:cNvSpPr txBox="1">
            <a:spLocks noChangeArrowheads="1"/>
          </p:cNvSpPr>
          <p:nvPr/>
        </p:nvSpPr>
        <p:spPr bwMode="auto">
          <a:xfrm>
            <a:off x="2051113" y="5493425"/>
            <a:ext cx="1428260" cy="647017"/>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sz="1800" dirty="0" err="1" smtClean="0"/>
              <a:t>cnn.com</a:t>
            </a:r>
            <a:endParaRPr lang="en-US" sz="1800" dirty="0" smtClean="0"/>
          </a:p>
          <a:p>
            <a:pPr eaLnBrk="1" hangingPunct="1">
              <a:spcBef>
                <a:spcPct val="0"/>
              </a:spcBef>
              <a:buClrTx/>
              <a:buSzTx/>
              <a:buFontTx/>
              <a:buNone/>
            </a:pPr>
            <a:r>
              <a:rPr lang="en-US" sz="1800" dirty="0"/>
              <a:t>DNS servers</a:t>
            </a:r>
          </a:p>
        </p:txBody>
      </p:sp>
      <p:sp>
        <p:nvSpPr>
          <p:cNvPr id="201744" name="Line 16"/>
          <p:cNvSpPr>
            <a:spLocks noChangeShapeType="1"/>
          </p:cNvSpPr>
          <p:nvPr/>
        </p:nvSpPr>
        <p:spPr bwMode="auto">
          <a:xfrm flipH="1">
            <a:off x="1335492" y="5242836"/>
            <a:ext cx="626168" cy="400733"/>
          </a:xfrm>
          <a:prstGeom prst="line">
            <a:avLst/>
          </a:prstGeom>
          <a:noFill/>
          <a:ln w="25400">
            <a:solidFill>
              <a:schemeClr val="tx1"/>
            </a:solidFill>
            <a:round/>
            <a:headEnd/>
            <a:tailEnd/>
          </a:ln>
          <a:effectLst/>
        </p:spPr>
        <p:txBody>
          <a:bodyPr/>
          <a:lstStyle/>
          <a:p>
            <a:endParaRPr lang="en-US"/>
          </a:p>
        </p:txBody>
      </p:sp>
      <p:sp>
        <p:nvSpPr>
          <p:cNvPr id="201745" name="Line 17"/>
          <p:cNvSpPr>
            <a:spLocks noChangeShapeType="1"/>
          </p:cNvSpPr>
          <p:nvPr/>
        </p:nvSpPr>
        <p:spPr bwMode="auto">
          <a:xfrm>
            <a:off x="1961660" y="5242836"/>
            <a:ext cx="661949" cy="400733"/>
          </a:xfrm>
          <a:prstGeom prst="line">
            <a:avLst/>
          </a:prstGeom>
          <a:noFill/>
          <a:ln w="25400">
            <a:solidFill>
              <a:schemeClr val="tx1"/>
            </a:solidFill>
            <a:round/>
            <a:headEnd/>
            <a:tailEnd/>
          </a:ln>
          <a:effectLst/>
        </p:spPr>
        <p:txBody>
          <a:bodyPr/>
          <a:lstStyle/>
          <a:p>
            <a:endParaRPr lang="en-US"/>
          </a:p>
        </p:txBody>
      </p:sp>
      <p:sp>
        <p:nvSpPr>
          <p:cNvPr id="201746" name="Text Box 18"/>
          <p:cNvSpPr txBox="1">
            <a:spLocks noChangeArrowheads="1"/>
          </p:cNvSpPr>
          <p:nvPr/>
        </p:nvSpPr>
        <p:spPr bwMode="auto">
          <a:xfrm>
            <a:off x="3315377" y="5541994"/>
            <a:ext cx="1047281" cy="923330"/>
          </a:xfrm>
          <a:prstGeom prst="rect">
            <a:avLst/>
          </a:prstGeom>
          <a:noFill/>
          <a:ln w="9525">
            <a:noFill/>
            <a:miter lim="800000"/>
            <a:headEnd/>
            <a:tailEnd/>
          </a:ln>
          <a:effectLst/>
        </p:spPr>
        <p:txBody>
          <a:bodyPr wrap="square">
            <a:spAutoFit/>
          </a:bodyPr>
          <a:lstStyle/>
          <a:p>
            <a:pPr eaLnBrk="1" hangingPunct="1">
              <a:spcBef>
                <a:spcPct val="0"/>
              </a:spcBef>
              <a:buClrTx/>
              <a:buSzTx/>
              <a:buFontTx/>
              <a:buNone/>
            </a:pPr>
            <a:r>
              <a:rPr lang="en-US" dirty="0" err="1" smtClean="0"/>
              <a:t>ietf</a:t>
            </a:r>
            <a:r>
              <a:rPr lang="en-US" sz="1800" dirty="0" err="1" smtClean="0"/>
              <a:t>.</a:t>
            </a:r>
            <a:r>
              <a:rPr lang="en-US" sz="1800" dirty="0" err="1"/>
              <a:t>org</a:t>
            </a:r>
            <a:endParaRPr lang="en-US" sz="1800" dirty="0"/>
          </a:p>
          <a:p>
            <a:pPr eaLnBrk="1" hangingPunct="1">
              <a:spcBef>
                <a:spcPct val="0"/>
              </a:spcBef>
              <a:buClrTx/>
              <a:buSzTx/>
              <a:buFontTx/>
              <a:buNone/>
            </a:pPr>
            <a:r>
              <a:rPr lang="en-US" sz="1800" dirty="0"/>
              <a:t>DNS servers</a:t>
            </a:r>
          </a:p>
        </p:txBody>
      </p:sp>
      <p:sp>
        <p:nvSpPr>
          <p:cNvPr id="201747" name="Line 19"/>
          <p:cNvSpPr>
            <a:spLocks noChangeShapeType="1"/>
          </p:cNvSpPr>
          <p:nvPr/>
        </p:nvSpPr>
        <p:spPr bwMode="auto">
          <a:xfrm flipH="1">
            <a:off x="3905764" y="5176047"/>
            <a:ext cx="650022" cy="365947"/>
          </a:xfrm>
          <a:prstGeom prst="line">
            <a:avLst/>
          </a:prstGeom>
          <a:noFill/>
          <a:ln w="25400">
            <a:solidFill>
              <a:schemeClr val="tx1"/>
            </a:solidFill>
            <a:round/>
            <a:headEnd/>
            <a:tailEnd/>
          </a:ln>
          <a:effectLst/>
        </p:spPr>
        <p:txBody>
          <a:bodyPr/>
          <a:lstStyle/>
          <a:p>
            <a:endParaRPr lang="en-US"/>
          </a:p>
        </p:txBody>
      </p:sp>
      <p:sp>
        <p:nvSpPr>
          <p:cNvPr id="24" name="Text Box 18"/>
          <p:cNvSpPr txBox="1">
            <a:spLocks noChangeArrowheads="1"/>
          </p:cNvSpPr>
          <p:nvPr/>
        </p:nvSpPr>
        <p:spPr bwMode="auto">
          <a:xfrm>
            <a:off x="4555787" y="5541994"/>
            <a:ext cx="1263411" cy="923330"/>
          </a:xfrm>
          <a:prstGeom prst="rect">
            <a:avLst/>
          </a:prstGeom>
          <a:noFill/>
          <a:ln w="9525">
            <a:noFill/>
            <a:miter lim="800000"/>
            <a:headEnd/>
            <a:tailEnd/>
          </a:ln>
          <a:effectLst/>
        </p:spPr>
        <p:txBody>
          <a:bodyPr wrap="square">
            <a:spAutoFit/>
          </a:bodyPr>
          <a:lstStyle/>
          <a:p>
            <a:pPr eaLnBrk="1" hangingPunct="1">
              <a:spcBef>
                <a:spcPct val="0"/>
              </a:spcBef>
              <a:buClrTx/>
              <a:buSzTx/>
              <a:buFontTx/>
              <a:buNone/>
            </a:pPr>
            <a:r>
              <a:rPr lang="en-US" dirty="0" err="1" smtClean="0"/>
              <a:t>ieee</a:t>
            </a:r>
            <a:r>
              <a:rPr lang="en-US" sz="1800" dirty="0" err="1" smtClean="0"/>
              <a:t>.</a:t>
            </a:r>
            <a:r>
              <a:rPr lang="en-US" sz="1800" dirty="0" err="1"/>
              <a:t>org</a:t>
            </a:r>
            <a:endParaRPr lang="en-US" sz="1800" dirty="0"/>
          </a:p>
          <a:p>
            <a:pPr eaLnBrk="1" hangingPunct="1">
              <a:spcBef>
                <a:spcPct val="0"/>
              </a:spcBef>
              <a:buClrTx/>
              <a:buSzTx/>
              <a:buFontTx/>
              <a:buNone/>
            </a:pPr>
            <a:r>
              <a:rPr lang="en-US" sz="1800" dirty="0"/>
              <a:t>DNS servers</a:t>
            </a:r>
          </a:p>
        </p:txBody>
      </p:sp>
      <p:sp>
        <p:nvSpPr>
          <p:cNvPr id="25" name="Line 19"/>
          <p:cNvSpPr>
            <a:spLocks noChangeShapeType="1"/>
          </p:cNvSpPr>
          <p:nvPr/>
        </p:nvSpPr>
        <p:spPr bwMode="auto">
          <a:xfrm>
            <a:off x="4555786" y="5176048"/>
            <a:ext cx="568664" cy="467522"/>
          </a:xfrm>
          <a:prstGeom prst="line">
            <a:avLst/>
          </a:prstGeom>
          <a:noFill/>
          <a:ln w="25400">
            <a:solidFill>
              <a:schemeClr val="tx1"/>
            </a:solidFill>
            <a:round/>
            <a:headEnd/>
            <a:tailEnd/>
          </a:ln>
          <a:effectLst/>
        </p:spPr>
        <p:txBody>
          <a:bodyPr/>
          <a:lstStyle/>
          <a:p>
            <a:endParaRPr lang="en-US"/>
          </a:p>
        </p:txBody>
      </p:sp>
      <p:sp>
        <p:nvSpPr>
          <p:cNvPr id="2" name="Up-Down Arrow 1"/>
          <p:cNvSpPr/>
          <p:nvPr/>
        </p:nvSpPr>
        <p:spPr bwMode="auto">
          <a:xfrm rot="18749626">
            <a:off x="5470808" y="3915832"/>
            <a:ext cx="331627" cy="2005378"/>
          </a:xfrm>
          <a:prstGeom prst="upDownArrow">
            <a:avLst>
              <a:gd name="adj1" fmla="val 40563"/>
              <a:gd name="adj2" fmla="val 67179"/>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31" name="Up-Down Arrow 30"/>
          <p:cNvSpPr/>
          <p:nvPr/>
        </p:nvSpPr>
        <p:spPr bwMode="auto">
          <a:xfrm rot="17023088">
            <a:off x="4168955" y="3844837"/>
            <a:ext cx="331627" cy="3036884"/>
          </a:xfrm>
          <a:prstGeom prst="upDownArrow">
            <a:avLst>
              <a:gd name="adj1" fmla="val 40563"/>
              <a:gd name="adj2" fmla="val 67179"/>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34" name="Bent Arrow 33"/>
          <p:cNvSpPr/>
          <p:nvPr/>
        </p:nvSpPr>
        <p:spPr bwMode="auto">
          <a:xfrm rot="16200000">
            <a:off x="4245346" y="3834397"/>
            <a:ext cx="574660" cy="4862946"/>
          </a:xfrm>
          <a:custGeom>
            <a:avLst/>
            <a:gdLst/>
            <a:ahLst/>
            <a:cxnLst/>
            <a:rect l="l" t="t" r="r" b="b"/>
            <a:pathLst>
              <a:path w="574660" h="4862946">
                <a:moveTo>
                  <a:pt x="574660" y="4774655"/>
                </a:moveTo>
                <a:lnTo>
                  <a:pt x="430995" y="4862946"/>
                </a:lnTo>
                <a:lnTo>
                  <a:pt x="430995" y="4805882"/>
                </a:lnTo>
                <a:lnTo>
                  <a:pt x="251414" y="4805882"/>
                </a:lnTo>
                <a:cubicBezTo>
                  <a:pt x="112562" y="4805882"/>
                  <a:pt x="1" y="4693321"/>
                  <a:pt x="1" y="4554469"/>
                </a:cubicBezTo>
                <a:lnTo>
                  <a:pt x="1" y="2431473"/>
                </a:lnTo>
                <a:lnTo>
                  <a:pt x="0" y="2431473"/>
                </a:lnTo>
                <a:lnTo>
                  <a:pt x="0" y="308477"/>
                </a:lnTo>
                <a:cubicBezTo>
                  <a:pt x="0" y="169625"/>
                  <a:pt x="112561" y="57064"/>
                  <a:pt x="251413" y="57064"/>
                </a:cubicBezTo>
                <a:lnTo>
                  <a:pt x="430994" y="57064"/>
                </a:lnTo>
                <a:lnTo>
                  <a:pt x="430994" y="0"/>
                </a:lnTo>
                <a:lnTo>
                  <a:pt x="574659" y="88291"/>
                </a:lnTo>
                <a:lnTo>
                  <a:pt x="430994" y="176581"/>
                </a:lnTo>
                <a:lnTo>
                  <a:pt x="430994" y="119518"/>
                </a:lnTo>
                <a:lnTo>
                  <a:pt x="251413" y="119518"/>
                </a:lnTo>
                <a:cubicBezTo>
                  <a:pt x="147054" y="119518"/>
                  <a:pt x="62454" y="204118"/>
                  <a:pt x="62454" y="308477"/>
                </a:cubicBezTo>
                <a:lnTo>
                  <a:pt x="62454" y="2431473"/>
                </a:lnTo>
                <a:lnTo>
                  <a:pt x="62455" y="2431473"/>
                </a:lnTo>
                <a:lnTo>
                  <a:pt x="62455" y="4554469"/>
                </a:lnTo>
                <a:cubicBezTo>
                  <a:pt x="62455" y="4658828"/>
                  <a:pt x="147055" y="4743428"/>
                  <a:pt x="251414" y="4743428"/>
                </a:cubicBezTo>
                <a:lnTo>
                  <a:pt x="430995" y="4743428"/>
                </a:lnTo>
                <a:lnTo>
                  <a:pt x="430995" y="4686365"/>
                </a:lnTo>
                <a:close/>
              </a:path>
            </a:pathLst>
          </a:cu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BIND for CNAME</a:t>
            </a:r>
            <a:endParaRPr lang="en-US" dirty="0"/>
          </a:p>
        </p:txBody>
      </p:sp>
      <p:sp>
        <p:nvSpPr>
          <p:cNvPr id="9" name="Content Placeholder 8"/>
          <p:cNvSpPr>
            <a:spLocks noGrp="1"/>
          </p:cNvSpPr>
          <p:nvPr>
            <p:ph idx="1"/>
          </p:nvPr>
        </p:nvSpPr>
        <p:spPr/>
        <p:txBody>
          <a:bodyPr/>
          <a:lstStyle/>
          <a:p>
            <a:r>
              <a:rPr lang="en-US" sz="1800" dirty="0" smtClean="0"/>
              <a:t>BIND 4 name servers</a:t>
            </a:r>
          </a:p>
          <a:p>
            <a:pPr lvl="1"/>
            <a:r>
              <a:rPr lang="en-US" sz="1600" dirty="0"/>
              <a:t>M</a:t>
            </a:r>
            <a:r>
              <a:rPr lang="en-US" sz="1600" dirty="0" smtClean="0"/>
              <a:t>ultiple CNAMES are not considered as a configuration error</a:t>
            </a:r>
          </a:p>
          <a:p>
            <a:pPr lvl="2"/>
            <a:r>
              <a:rPr lang="en-US" sz="1400" dirty="0" smtClean="0"/>
              <a:t>www IN CNAME srv1.auburn.edu.</a:t>
            </a:r>
          </a:p>
          <a:p>
            <a:pPr lvl="2"/>
            <a:r>
              <a:rPr lang="en-US" sz="1400" dirty="0" smtClean="0"/>
              <a:t>IN CNAME srv2.auburn.edu.</a:t>
            </a:r>
          </a:p>
          <a:p>
            <a:pPr lvl="2"/>
            <a:r>
              <a:rPr lang="en-US" sz="1400" dirty="0" smtClean="0"/>
              <a:t>IN CNAME srv3.auburn.edu. </a:t>
            </a:r>
          </a:p>
          <a:p>
            <a:r>
              <a:rPr lang="en-US" sz="1800" dirty="0" smtClean="0"/>
              <a:t>BIND 8 name servers</a:t>
            </a:r>
          </a:p>
          <a:p>
            <a:pPr lvl="1"/>
            <a:r>
              <a:rPr lang="en-US" sz="1600" dirty="0"/>
              <a:t>Signal</a:t>
            </a:r>
            <a:r>
              <a:rPr lang="en-US" sz="1600" dirty="0" smtClean="0"/>
              <a:t> an error for multiple CNAMES</a:t>
            </a:r>
          </a:p>
          <a:p>
            <a:pPr lvl="1"/>
            <a:r>
              <a:rPr lang="en-US" sz="1600" dirty="0" smtClean="0"/>
              <a:t>This can be avoided by an explicit multiple CNAME configuration option </a:t>
            </a:r>
          </a:p>
          <a:p>
            <a:pPr lvl="2"/>
            <a:r>
              <a:rPr lang="en-US" sz="1400" dirty="0" smtClean="0"/>
              <a:t>options {multiple-</a:t>
            </a:r>
            <a:r>
              <a:rPr lang="en-US" sz="1400" dirty="0" err="1" smtClean="0"/>
              <a:t>cnames</a:t>
            </a:r>
            <a:r>
              <a:rPr lang="en-US" sz="1400" dirty="0" smtClean="0"/>
              <a:t> yes;}; </a:t>
            </a:r>
          </a:p>
          <a:p>
            <a:r>
              <a:rPr lang="en-US" sz="1800" dirty="0"/>
              <a:t>BIND 9</a:t>
            </a:r>
          </a:p>
          <a:p>
            <a:pPr lvl="1"/>
            <a:r>
              <a:rPr lang="en-US" sz="1600" dirty="0"/>
              <a:t>M</a:t>
            </a:r>
            <a:r>
              <a:rPr lang="en-US" sz="1600" dirty="0" smtClean="0"/>
              <a:t>ultiple </a:t>
            </a:r>
            <a:r>
              <a:rPr lang="en-US" sz="1600" dirty="0"/>
              <a:t>CNAMES for one domain name are not a valid DNS server configuration for BIND 9 </a:t>
            </a:r>
          </a:p>
          <a:p>
            <a:pPr lvl="1"/>
            <a:r>
              <a:rPr lang="en-US" sz="1600" dirty="0"/>
              <a:t>M</a:t>
            </a:r>
            <a:r>
              <a:rPr lang="en-US" sz="1600" dirty="0" smtClean="0"/>
              <a:t>ultiple </a:t>
            </a:r>
            <a:r>
              <a:rPr lang="en-US" sz="1600" dirty="0"/>
              <a:t>A records are used</a:t>
            </a:r>
          </a:p>
          <a:p>
            <a:pPr lvl="2"/>
            <a:r>
              <a:rPr lang="en-US" sz="1400" dirty="0"/>
              <a:t>www.auburn.edu. 60 IN A 131.204.2.3</a:t>
            </a:r>
          </a:p>
          <a:p>
            <a:pPr lvl="2"/>
            <a:r>
              <a:rPr lang="en-US" sz="1400" dirty="0"/>
              <a:t>www.auburn.edu. 60 IN A 131.204.2.4</a:t>
            </a:r>
          </a:p>
          <a:p>
            <a:pPr lvl="2"/>
            <a:r>
              <a:rPr lang="en-US" sz="1400" dirty="0"/>
              <a:t>www.auburn.edu. 60 IN A 131.204.2.5 	</a:t>
            </a:r>
          </a:p>
          <a:p>
            <a:pPr lvl="1"/>
            <a:endParaRPr lang="en-US" sz="1600" dirty="0" smtClean="0"/>
          </a:p>
          <a:p>
            <a:endParaRPr lang="en-US" sz="1800" dirty="0"/>
          </a:p>
        </p:txBody>
      </p:sp>
      <p:sp>
        <p:nvSpPr>
          <p:cNvPr id="5" name="Date Placeholder 4"/>
          <p:cNvSpPr>
            <a:spLocks noGrp="1"/>
          </p:cNvSpPr>
          <p:nvPr>
            <p:ph type="dt" sz="half" idx="10"/>
          </p:nvPr>
        </p:nvSpPr>
        <p:spPr/>
        <p:txBody>
          <a:bodyPr/>
          <a:lstStyle/>
          <a:p>
            <a:fld id="{472A191B-6921-414A-B289-A170B2192924}" type="datetime1">
              <a:rPr lang="en-US" smtClean="0"/>
              <a:pPr/>
              <a:t>12/21/2012</a:t>
            </a:fld>
            <a:endParaRPr lang="en-US" dirty="0"/>
          </a:p>
        </p:txBody>
      </p:sp>
      <p:sp>
        <p:nvSpPr>
          <p:cNvPr id="6" name="Footer Placeholder 5"/>
          <p:cNvSpPr>
            <a:spLocks noGrp="1"/>
          </p:cNvSpPr>
          <p:nvPr>
            <p:ph type="ftr" sz="quarter" idx="11"/>
          </p:nvPr>
        </p:nvSpPr>
        <p:spPr/>
        <p:txBody>
          <a:bodyPr/>
          <a:lstStyle/>
          <a:p>
            <a:r>
              <a:rPr lang="en-US" smtClean="0"/>
              <a:t>Chapter 2 DNS and AD</a:t>
            </a:r>
            <a:endParaRPr lang="en-US"/>
          </a:p>
        </p:txBody>
      </p:sp>
      <p:sp>
        <p:nvSpPr>
          <p:cNvPr id="7" name="Slide Number Placeholder 6"/>
          <p:cNvSpPr>
            <a:spLocks noGrp="1"/>
          </p:cNvSpPr>
          <p:nvPr>
            <p:ph type="sldNum" sz="quarter" idx="12"/>
          </p:nvPr>
        </p:nvSpPr>
        <p:spPr/>
        <p:txBody>
          <a:bodyPr/>
          <a:lstStyle/>
          <a:p>
            <a:fld id="{32211341-5A88-5040-9389-86DE7F0B46B4}" type="slidenum">
              <a:rPr lang="en-US" smtClean="0"/>
              <a:pPr/>
              <a:t>60</a:t>
            </a:fld>
            <a:endParaRPr lang="en-US"/>
          </a:p>
        </p:txBody>
      </p:sp>
      <p:sp>
        <p:nvSpPr>
          <p:cNvPr id="16" name="Line Callout 2 15"/>
          <p:cNvSpPr/>
          <p:nvPr/>
        </p:nvSpPr>
        <p:spPr bwMode="auto">
          <a:xfrm>
            <a:off x="2819400" y="5334000"/>
            <a:ext cx="304800" cy="794266"/>
          </a:xfrm>
          <a:prstGeom prst="borderCallout2">
            <a:avLst>
              <a:gd name="adj1" fmla="val 96649"/>
              <a:gd name="adj2" fmla="val 53379"/>
              <a:gd name="adj3" fmla="val 126765"/>
              <a:gd name="adj4" fmla="val 565128"/>
              <a:gd name="adj5" fmla="val 80004"/>
              <a:gd name="adj6" fmla="val 889738"/>
            </a:avLst>
          </a:prstGeom>
          <a:noFill/>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7" name="TextBox 16"/>
          <p:cNvSpPr txBox="1"/>
          <p:nvPr/>
        </p:nvSpPr>
        <p:spPr>
          <a:xfrm>
            <a:off x="5486400" y="5469235"/>
            <a:ext cx="2133600" cy="646331"/>
          </a:xfrm>
          <a:prstGeom prst="rect">
            <a:avLst/>
          </a:prstGeom>
          <a:noFill/>
        </p:spPr>
        <p:txBody>
          <a:bodyPr wrap="square" rtlCol="0">
            <a:spAutoFit/>
          </a:bodyPr>
          <a:lstStyle/>
          <a:p>
            <a:r>
              <a:rPr lang="en-US" dirty="0" smtClean="0">
                <a:solidFill>
                  <a:schemeClr val="accent1">
                    <a:lumMod val="75000"/>
                  </a:schemeClr>
                </a:solidFill>
              </a:rPr>
              <a:t>Short life time for load balancing</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loud 32"/>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5122" name="Rectangle 2"/>
          <p:cNvSpPr>
            <a:spLocks noGrp="1" noChangeArrowheads="1"/>
          </p:cNvSpPr>
          <p:nvPr>
            <p:ph type="title"/>
          </p:nvPr>
        </p:nvSpPr>
        <p:spPr>
          <a:xfrm>
            <a:off x="0" y="274638"/>
            <a:ext cx="9144000" cy="1143000"/>
          </a:xfrm>
        </p:spPr>
        <p:txBody>
          <a:bodyPr/>
          <a:lstStyle/>
          <a:p>
            <a:r>
              <a:rPr lang="en-US" altLang="ko-KR" sz="4000" dirty="0" smtClean="0"/>
              <a:t>How </a:t>
            </a:r>
            <a:r>
              <a:rPr lang="en-US" altLang="ko-KR" sz="4000" dirty="0"/>
              <a:t>to get an IP </a:t>
            </a:r>
            <a:r>
              <a:rPr lang="en-US" altLang="ko-KR" sz="4000" dirty="0" smtClean="0"/>
              <a:t>address of </a:t>
            </a:r>
            <a:r>
              <a:rPr lang="en-US" altLang="ko-KR" sz="4000" dirty="0"/>
              <a:t>www.cnn.com using recursive </a:t>
            </a:r>
            <a:r>
              <a:rPr lang="en-US" altLang="ko-KR" sz="4000" dirty="0" smtClean="0"/>
              <a:t>mode</a:t>
            </a:r>
            <a:endParaRPr lang="en-US" altLang="ko-KR" sz="4000" dirty="0"/>
          </a:p>
        </p:txBody>
      </p:sp>
      <p:sp>
        <p:nvSpPr>
          <p:cNvPr id="23" name="Date Placeholder 22"/>
          <p:cNvSpPr>
            <a:spLocks noGrp="1"/>
          </p:cNvSpPr>
          <p:nvPr>
            <p:ph type="dt" sz="half" idx="10"/>
          </p:nvPr>
        </p:nvSpPr>
        <p:spPr/>
        <p:txBody>
          <a:bodyPr/>
          <a:lstStyle/>
          <a:p>
            <a:fld id="{5D34C43E-2547-FE43-9E84-17F72750E672}" type="datetime1">
              <a:rPr lang="en-US" smtClean="0"/>
              <a:pPr/>
              <a:t>12/21/2012</a:t>
            </a:fld>
            <a:endParaRPr lang="en-US"/>
          </a:p>
        </p:txBody>
      </p:sp>
      <p:sp>
        <p:nvSpPr>
          <p:cNvPr id="25" name="Footer Placeholder 24"/>
          <p:cNvSpPr>
            <a:spLocks noGrp="1"/>
          </p:cNvSpPr>
          <p:nvPr>
            <p:ph type="ftr" sz="quarter" idx="11"/>
          </p:nvPr>
        </p:nvSpPr>
        <p:spPr/>
        <p:txBody>
          <a:bodyPr/>
          <a:lstStyle/>
          <a:p>
            <a:r>
              <a:rPr lang="en-US" smtClean="0"/>
              <a:t>Chapter 2 DNS and AD</a:t>
            </a:r>
            <a:endParaRPr lang="en-US"/>
          </a:p>
        </p:txBody>
      </p:sp>
      <p:sp>
        <p:nvSpPr>
          <p:cNvPr id="24" name="Slide Number Placeholder 23"/>
          <p:cNvSpPr>
            <a:spLocks noGrp="1"/>
          </p:cNvSpPr>
          <p:nvPr>
            <p:ph type="sldNum" sz="quarter" idx="12"/>
          </p:nvPr>
        </p:nvSpPr>
        <p:spPr/>
        <p:txBody>
          <a:bodyPr/>
          <a:lstStyle/>
          <a:p>
            <a:fld id="{32211341-5A88-5040-9389-86DE7F0B46B4}" type="slidenum">
              <a:rPr lang="en-US" smtClean="0"/>
              <a:pPr/>
              <a:t>61</a:t>
            </a:fld>
            <a:endParaRPr lang="en-US"/>
          </a:p>
        </p:txBody>
      </p:sp>
      <p:pic>
        <p:nvPicPr>
          <p:cNvPr id="5124" name="Picture 4" descr="Server"/>
          <p:cNvPicPr>
            <a:picLocks noChangeAspect="1" noChangeArrowheads="1"/>
          </p:cNvPicPr>
          <p:nvPr/>
        </p:nvPicPr>
        <p:blipFill>
          <a:blip r:embed="rId3" cstate="print"/>
          <a:srcRect/>
          <a:stretch>
            <a:fillRect/>
          </a:stretch>
        </p:blipFill>
        <p:spPr bwMode="auto">
          <a:xfrm>
            <a:off x="971550" y="3541713"/>
            <a:ext cx="627063" cy="895350"/>
          </a:xfrm>
          <a:prstGeom prst="rect">
            <a:avLst/>
          </a:prstGeom>
          <a:noFill/>
        </p:spPr>
      </p:pic>
      <p:pic>
        <p:nvPicPr>
          <p:cNvPr id="5126" name="Picture 6" descr="Server"/>
          <p:cNvPicPr>
            <a:picLocks noChangeAspect="1" noChangeArrowheads="1"/>
          </p:cNvPicPr>
          <p:nvPr/>
        </p:nvPicPr>
        <p:blipFill>
          <a:blip r:embed="rId3" cstate="print"/>
          <a:srcRect/>
          <a:stretch>
            <a:fillRect/>
          </a:stretch>
        </p:blipFill>
        <p:spPr bwMode="auto">
          <a:xfrm>
            <a:off x="3492500" y="1885950"/>
            <a:ext cx="627063" cy="895350"/>
          </a:xfrm>
          <a:prstGeom prst="rect">
            <a:avLst/>
          </a:prstGeom>
          <a:noFill/>
        </p:spPr>
      </p:pic>
      <p:pic>
        <p:nvPicPr>
          <p:cNvPr id="5127" name="Picture 7" descr="Server"/>
          <p:cNvPicPr>
            <a:picLocks noChangeAspect="1" noChangeArrowheads="1"/>
          </p:cNvPicPr>
          <p:nvPr/>
        </p:nvPicPr>
        <p:blipFill>
          <a:blip r:embed="rId3" cstate="print"/>
          <a:srcRect/>
          <a:stretch>
            <a:fillRect/>
          </a:stretch>
        </p:blipFill>
        <p:spPr bwMode="auto">
          <a:xfrm>
            <a:off x="5364163" y="2708275"/>
            <a:ext cx="627062" cy="895350"/>
          </a:xfrm>
          <a:prstGeom prst="rect">
            <a:avLst/>
          </a:prstGeom>
          <a:noFill/>
        </p:spPr>
      </p:pic>
      <p:pic>
        <p:nvPicPr>
          <p:cNvPr id="5128" name="Picture 8" descr="Server"/>
          <p:cNvPicPr>
            <a:picLocks noChangeAspect="1" noChangeArrowheads="1"/>
          </p:cNvPicPr>
          <p:nvPr/>
        </p:nvPicPr>
        <p:blipFill>
          <a:blip r:embed="rId3" cstate="print"/>
          <a:srcRect/>
          <a:stretch>
            <a:fillRect/>
          </a:stretch>
        </p:blipFill>
        <p:spPr bwMode="auto">
          <a:xfrm>
            <a:off x="5364163" y="4262438"/>
            <a:ext cx="627062" cy="895350"/>
          </a:xfrm>
          <a:prstGeom prst="rect">
            <a:avLst/>
          </a:prstGeom>
          <a:noFill/>
        </p:spPr>
      </p:pic>
      <p:pic>
        <p:nvPicPr>
          <p:cNvPr id="5129" name="Picture 9" descr="New iMAC"/>
          <p:cNvPicPr>
            <a:picLocks noChangeAspect="1" noChangeArrowheads="1"/>
          </p:cNvPicPr>
          <p:nvPr/>
        </p:nvPicPr>
        <p:blipFill>
          <a:blip r:embed="rId4"/>
          <a:srcRect/>
          <a:stretch>
            <a:fillRect/>
          </a:stretch>
        </p:blipFill>
        <p:spPr bwMode="auto">
          <a:xfrm>
            <a:off x="5003800" y="5373688"/>
            <a:ext cx="1079500" cy="1079500"/>
          </a:xfrm>
          <a:prstGeom prst="rect">
            <a:avLst/>
          </a:prstGeom>
          <a:noFill/>
        </p:spPr>
      </p:pic>
      <p:sp>
        <p:nvSpPr>
          <p:cNvPr id="5130" name="Text Box 10"/>
          <p:cNvSpPr txBox="1">
            <a:spLocks noChangeArrowheads="1"/>
          </p:cNvSpPr>
          <p:nvPr/>
        </p:nvSpPr>
        <p:spPr bwMode="auto">
          <a:xfrm>
            <a:off x="1763713" y="3686175"/>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5132" name="Text Box 12"/>
          <p:cNvSpPr txBox="1">
            <a:spLocks noChangeArrowheads="1"/>
          </p:cNvSpPr>
          <p:nvPr/>
        </p:nvSpPr>
        <p:spPr bwMode="auto">
          <a:xfrm>
            <a:off x="1836738" y="5229225"/>
            <a:ext cx="2227262"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Requesting host</a:t>
            </a:r>
          </a:p>
        </p:txBody>
      </p:sp>
      <p:sp>
        <p:nvSpPr>
          <p:cNvPr id="5141" name="Text Box 21"/>
          <p:cNvSpPr txBox="1">
            <a:spLocks noChangeArrowheads="1"/>
          </p:cNvSpPr>
          <p:nvPr/>
        </p:nvSpPr>
        <p:spPr bwMode="auto">
          <a:xfrm>
            <a:off x="1763713" y="4005263"/>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5142" name="Text Box 22"/>
          <p:cNvSpPr txBox="1">
            <a:spLocks noChangeArrowheads="1"/>
          </p:cNvSpPr>
          <p:nvPr/>
        </p:nvSpPr>
        <p:spPr bwMode="auto">
          <a:xfrm>
            <a:off x="1836738" y="5516563"/>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wu.eng.auburn.edu</a:t>
            </a:r>
          </a:p>
        </p:txBody>
      </p:sp>
      <p:sp>
        <p:nvSpPr>
          <p:cNvPr id="26" name="Text Box 14"/>
          <p:cNvSpPr txBox="1">
            <a:spLocks noChangeArrowheads="1"/>
          </p:cNvSpPr>
          <p:nvPr/>
        </p:nvSpPr>
        <p:spPr bwMode="auto">
          <a:xfrm>
            <a:off x="6083300" y="4262438"/>
            <a:ext cx="2879725" cy="369332"/>
          </a:xfrm>
          <a:prstGeom prst="rect">
            <a:avLst/>
          </a:prstGeom>
          <a:noFill/>
          <a:ln w="9525">
            <a:noFill/>
            <a:miter lim="800000"/>
            <a:headEnd/>
            <a:tailEnd/>
          </a:ln>
          <a:effectLst/>
        </p:spPr>
        <p:txBody>
          <a:bodyPr>
            <a:spAutoFit/>
          </a:bodyPr>
          <a:lstStyle/>
          <a:p>
            <a:pPr>
              <a:spcBef>
                <a:spcPct val="50000"/>
              </a:spcBef>
            </a:pPr>
            <a:r>
              <a:rPr lang="en-US" altLang="ko-KR" sz="1800" dirty="0">
                <a:latin typeface="+mn-lt"/>
              </a:rPr>
              <a:t>Authoritative DNS Server</a:t>
            </a:r>
          </a:p>
        </p:txBody>
      </p:sp>
      <p:sp>
        <p:nvSpPr>
          <p:cNvPr id="27" name="Text Box 23"/>
          <p:cNvSpPr txBox="1">
            <a:spLocks noChangeArrowheads="1"/>
          </p:cNvSpPr>
          <p:nvPr/>
        </p:nvSpPr>
        <p:spPr bwMode="auto">
          <a:xfrm>
            <a:off x="6083300" y="4690159"/>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28"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sp>
        <p:nvSpPr>
          <p:cNvPr id="29" name="Text Box 12"/>
          <p:cNvSpPr txBox="1">
            <a:spLocks noChangeArrowheads="1"/>
          </p:cNvSpPr>
          <p:nvPr/>
        </p:nvSpPr>
        <p:spPr bwMode="auto">
          <a:xfrm>
            <a:off x="4119563" y="188595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30" name="Text Box 25"/>
          <p:cNvSpPr txBox="1">
            <a:spLocks noChangeArrowheads="1"/>
          </p:cNvSpPr>
          <p:nvPr/>
        </p:nvSpPr>
        <p:spPr bwMode="auto">
          <a:xfrm>
            <a:off x="4119563" y="216693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31" name="Text Box 13"/>
          <p:cNvSpPr txBox="1">
            <a:spLocks noChangeArrowheads="1"/>
          </p:cNvSpPr>
          <p:nvPr/>
        </p:nvSpPr>
        <p:spPr bwMode="auto">
          <a:xfrm>
            <a:off x="5991225" y="270067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32" name="Text Box 26"/>
          <p:cNvSpPr txBox="1">
            <a:spLocks noChangeArrowheads="1"/>
          </p:cNvSpPr>
          <p:nvPr/>
        </p:nvSpPr>
        <p:spPr bwMode="auto">
          <a:xfrm>
            <a:off x="6156325" y="323429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
        <p:nvSpPr>
          <p:cNvPr id="35" name="Rectangle 34"/>
          <p:cNvSpPr/>
          <p:nvPr/>
        </p:nvSpPr>
        <p:spPr>
          <a:xfrm>
            <a:off x="457200" y="3180337"/>
            <a:ext cx="1415772" cy="369332"/>
          </a:xfrm>
          <a:prstGeom prst="rect">
            <a:avLst/>
          </a:prstGeom>
        </p:spPr>
        <p:txBody>
          <a:bodyPr wrap="none">
            <a:spAutoFit/>
          </a:bodyPr>
          <a:lstStyle/>
          <a:p>
            <a:pPr>
              <a:spcBef>
                <a:spcPct val="50000"/>
              </a:spcBef>
            </a:pPr>
            <a:r>
              <a:rPr lang="en-US" altLang="ko-KR" b="1" dirty="0"/>
              <a:t>auburn.edu</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loud 29"/>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pic>
        <p:nvPicPr>
          <p:cNvPr id="21506" name="Picture 2" descr="Server"/>
          <p:cNvPicPr>
            <a:picLocks noChangeAspect="1" noChangeArrowheads="1"/>
          </p:cNvPicPr>
          <p:nvPr/>
        </p:nvPicPr>
        <p:blipFill>
          <a:blip r:embed="rId3" cstate="print"/>
          <a:srcRect/>
          <a:stretch>
            <a:fillRect/>
          </a:stretch>
        </p:blipFill>
        <p:spPr bwMode="auto">
          <a:xfrm>
            <a:off x="971550" y="3902075"/>
            <a:ext cx="627063" cy="895350"/>
          </a:xfrm>
          <a:prstGeom prst="rect">
            <a:avLst/>
          </a:prstGeom>
          <a:noFill/>
        </p:spPr>
      </p:pic>
      <p:pic>
        <p:nvPicPr>
          <p:cNvPr id="21508" name="Picture 4" descr="Server"/>
          <p:cNvPicPr>
            <a:picLocks noChangeAspect="1" noChangeArrowheads="1"/>
          </p:cNvPicPr>
          <p:nvPr/>
        </p:nvPicPr>
        <p:blipFill>
          <a:blip r:embed="rId3" cstate="print"/>
          <a:srcRect/>
          <a:stretch>
            <a:fillRect/>
          </a:stretch>
        </p:blipFill>
        <p:spPr bwMode="auto">
          <a:xfrm>
            <a:off x="3492500" y="2246313"/>
            <a:ext cx="627063" cy="895350"/>
          </a:xfrm>
          <a:prstGeom prst="rect">
            <a:avLst/>
          </a:prstGeom>
          <a:noFill/>
        </p:spPr>
      </p:pic>
      <p:pic>
        <p:nvPicPr>
          <p:cNvPr id="21509" name="Picture 5" descr="Server"/>
          <p:cNvPicPr>
            <a:picLocks noChangeAspect="1" noChangeArrowheads="1"/>
          </p:cNvPicPr>
          <p:nvPr/>
        </p:nvPicPr>
        <p:blipFill>
          <a:blip r:embed="rId3" cstate="print"/>
          <a:srcRect/>
          <a:stretch>
            <a:fillRect/>
          </a:stretch>
        </p:blipFill>
        <p:spPr bwMode="auto">
          <a:xfrm>
            <a:off x="5364163" y="3068638"/>
            <a:ext cx="627062" cy="895350"/>
          </a:xfrm>
          <a:prstGeom prst="rect">
            <a:avLst/>
          </a:prstGeom>
          <a:noFill/>
        </p:spPr>
      </p:pic>
      <p:pic>
        <p:nvPicPr>
          <p:cNvPr id="21510" name="Picture 6" descr="Server"/>
          <p:cNvPicPr>
            <a:picLocks noChangeAspect="1" noChangeArrowheads="1"/>
          </p:cNvPicPr>
          <p:nvPr/>
        </p:nvPicPr>
        <p:blipFill>
          <a:blip r:embed="rId3" cstate="print"/>
          <a:srcRect/>
          <a:stretch>
            <a:fillRect/>
          </a:stretch>
        </p:blipFill>
        <p:spPr bwMode="auto">
          <a:xfrm>
            <a:off x="5364163" y="4622800"/>
            <a:ext cx="627062" cy="895350"/>
          </a:xfrm>
          <a:prstGeom prst="rect">
            <a:avLst/>
          </a:prstGeom>
          <a:noFill/>
        </p:spPr>
      </p:pic>
      <p:pic>
        <p:nvPicPr>
          <p:cNvPr id="21511" name="Picture 7" descr="New iMAC"/>
          <p:cNvPicPr>
            <a:picLocks noChangeAspect="1" noChangeArrowheads="1"/>
          </p:cNvPicPr>
          <p:nvPr/>
        </p:nvPicPr>
        <p:blipFill>
          <a:blip r:embed="rId4"/>
          <a:srcRect/>
          <a:stretch>
            <a:fillRect/>
          </a:stretch>
        </p:blipFill>
        <p:spPr bwMode="auto">
          <a:xfrm>
            <a:off x="5003800" y="5734050"/>
            <a:ext cx="1079500" cy="1079500"/>
          </a:xfrm>
          <a:prstGeom prst="rect">
            <a:avLst/>
          </a:prstGeom>
          <a:noFill/>
        </p:spPr>
      </p:pic>
      <p:sp>
        <p:nvSpPr>
          <p:cNvPr id="21512" name="Text Box 8"/>
          <p:cNvSpPr txBox="1">
            <a:spLocks noChangeArrowheads="1"/>
          </p:cNvSpPr>
          <p:nvPr/>
        </p:nvSpPr>
        <p:spPr bwMode="auto">
          <a:xfrm>
            <a:off x="1763713" y="4046538"/>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21514" name="Text Box 10"/>
          <p:cNvSpPr txBox="1">
            <a:spLocks noChangeArrowheads="1"/>
          </p:cNvSpPr>
          <p:nvPr/>
        </p:nvSpPr>
        <p:spPr bwMode="auto">
          <a:xfrm>
            <a:off x="1836738" y="5589588"/>
            <a:ext cx="2392362"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Requesting host</a:t>
            </a:r>
          </a:p>
        </p:txBody>
      </p:sp>
      <p:sp>
        <p:nvSpPr>
          <p:cNvPr id="21516" name="Text Box 12"/>
          <p:cNvSpPr txBox="1">
            <a:spLocks noChangeArrowheads="1"/>
          </p:cNvSpPr>
          <p:nvPr/>
        </p:nvSpPr>
        <p:spPr bwMode="auto">
          <a:xfrm>
            <a:off x="4140200" y="234950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21517" name="Text Box 13"/>
          <p:cNvSpPr txBox="1">
            <a:spLocks noChangeArrowheads="1"/>
          </p:cNvSpPr>
          <p:nvPr/>
        </p:nvSpPr>
        <p:spPr bwMode="auto">
          <a:xfrm>
            <a:off x="5991225" y="325574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21518" name="Text Box 14"/>
          <p:cNvSpPr txBox="1">
            <a:spLocks noChangeArrowheads="1"/>
          </p:cNvSpPr>
          <p:nvPr/>
        </p:nvSpPr>
        <p:spPr bwMode="auto">
          <a:xfrm>
            <a:off x="6156325" y="4760913"/>
            <a:ext cx="28797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Authoritative DNS Server</a:t>
            </a:r>
          </a:p>
        </p:txBody>
      </p:sp>
      <p:sp>
        <p:nvSpPr>
          <p:cNvPr id="21521" name="Text Box 17"/>
          <p:cNvSpPr txBox="1">
            <a:spLocks noChangeArrowheads="1"/>
          </p:cNvSpPr>
          <p:nvPr/>
        </p:nvSpPr>
        <p:spPr bwMode="auto">
          <a:xfrm>
            <a:off x="0" y="0"/>
            <a:ext cx="8569325" cy="1477328"/>
          </a:xfrm>
          <a:prstGeom prst="rect">
            <a:avLst/>
          </a:prstGeom>
          <a:solidFill>
            <a:srgbClr val="FFFF00"/>
          </a:solidFill>
          <a:ln w="19050">
            <a:solidFill>
              <a:srgbClr val="000000"/>
            </a:solidFill>
            <a:miter lim="800000"/>
            <a:headEnd/>
            <a:tailEnd/>
          </a:ln>
          <a:effectLst>
            <a:outerShdw dist="35921" dir="2700000" algn="ctr" rotWithShape="0">
              <a:schemeClr val="bg2"/>
            </a:outerShdw>
          </a:effectLst>
        </p:spPr>
        <p:txBody>
          <a:bodyPr>
            <a:spAutoFit/>
          </a:bodyPr>
          <a:lstStyle/>
          <a:p>
            <a:pPr>
              <a:spcBef>
                <a:spcPct val="50000"/>
              </a:spcBef>
            </a:pPr>
            <a:r>
              <a:rPr lang="en-US" altLang="ko-KR" sz="1800" b="1">
                <a:solidFill>
                  <a:srgbClr val="0000FF"/>
                </a:solidFill>
                <a:latin typeface="+mn-lt"/>
              </a:rPr>
              <a:t>Step 1. From Client to Local DNS Server</a:t>
            </a:r>
            <a:br>
              <a:rPr lang="en-US" altLang="ko-KR" sz="1800" b="1">
                <a:solidFill>
                  <a:srgbClr val="0000FF"/>
                </a:solidFill>
                <a:latin typeface="+mn-lt"/>
              </a:rPr>
            </a:br>
            <a:r>
              <a:rPr lang="en-US" altLang="ko-KR" sz="1800">
                <a:latin typeface="+mn-lt"/>
              </a:rPr>
              <a:t>- Requesting host queries local DNS Server to find </a:t>
            </a:r>
            <a:r>
              <a:rPr lang="en-US" altLang="ko-KR" sz="1800">
                <a:latin typeface="+mn-lt"/>
                <a:hlinkClick r:id="rId5"/>
              </a:rPr>
              <a:t>www.cnn.com</a:t>
            </a:r>
            <a:r>
              <a:rPr lang="en-US" altLang="ko-KR" sz="1800">
                <a:latin typeface="+mn-lt"/>
              </a:rPr>
              <a:t>.</a:t>
            </a:r>
            <a:br>
              <a:rPr lang="en-US" altLang="ko-KR" sz="1800">
                <a:latin typeface="+mn-lt"/>
              </a:rPr>
            </a:br>
            <a:r>
              <a:rPr lang="en-US" altLang="ko-KR" sz="1800">
                <a:latin typeface="+mn-lt"/>
              </a:rPr>
              <a:t>- Data Format</a:t>
            </a:r>
            <a:br>
              <a:rPr lang="en-US" altLang="ko-KR" sz="1800">
                <a:latin typeface="+mn-lt"/>
              </a:rPr>
            </a:br>
            <a:r>
              <a:rPr lang="en-US" altLang="ko-KR" sz="1800">
                <a:latin typeface="+mn-lt"/>
              </a:rPr>
              <a:t>   * Header Section’s Flag: QR - 0 (Query), RD - 1 (Recursive Query Desired)</a:t>
            </a:r>
            <a:br>
              <a:rPr lang="en-US" altLang="ko-KR" sz="1800">
                <a:latin typeface="+mn-lt"/>
              </a:rPr>
            </a:br>
            <a:r>
              <a:rPr lang="en-US" altLang="ko-KR" sz="1800">
                <a:latin typeface="+mn-lt"/>
              </a:rPr>
              <a:t>   * Questions Section: QNAME- </a:t>
            </a:r>
            <a:r>
              <a:rPr lang="en-US" altLang="ko-KR" sz="1800">
                <a:latin typeface="+mn-lt"/>
                <a:hlinkClick r:id="rId5"/>
              </a:rPr>
              <a:t>www.cnn.com</a:t>
            </a:r>
            <a:r>
              <a:rPr lang="en-US" altLang="ko-KR" sz="1800">
                <a:latin typeface="+mn-lt"/>
              </a:rPr>
              <a:t>, QTYPE – A</a:t>
            </a:r>
          </a:p>
        </p:txBody>
      </p:sp>
      <p:grpSp>
        <p:nvGrpSpPr>
          <p:cNvPr id="2" name="Group 18"/>
          <p:cNvGrpSpPr>
            <a:grpSpLocks/>
          </p:cNvGrpSpPr>
          <p:nvPr/>
        </p:nvGrpSpPr>
        <p:grpSpPr bwMode="auto">
          <a:xfrm>
            <a:off x="827088" y="4797424"/>
            <a:ext cx="344487" cy="522288"/>
            <a:chOff x="521" y="2795"/>
            <a:chExt cx="217" cy="329"/>
          </a:xfrm>
        </p:grpSpPr>
        <p:sp>
          <p:nvSpPr>
            <p:cNvPr id="21523" name="Line 19"/>
            <p:cNvSpPr>
              <a:spLocks noChangeShapeType="1"/>
            </p:cNvSpPr>
            <p:nvPr/>
          </p:nvSpPr>
          <p:spPr bwMode="auto">
            <a:xfrm flipV="1">
              <a:off x="738" y="2795"/>
              <a:ext cx="0" cy="318"/>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1524" name="Text Box 20"/>
            <p:cNvSpPr txBox="1">
              <a:spLocks noChangeArrowheads="1"/>
            </p:cNvSpPr>
            <p:nvPr/>
          </p:nvSpPr>
          <p:spPr bwMode="auto">
            <a:xfrm>
              <a:off x="521" y="2891"/>
              <a:ext cx="208"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1</a:t>
              </a:r>
            </a:p>
          </p:txBody>
        </p:sp>
      </p:grpSp>
      <p:sp>
        <p:nvSpPr>
          <p:cNvPr id="21525" name="Text Box 21"/>
          <p:cNvSpPr txBox="1">
            <a:spLocks noChangeArrowheads="1"/>
          </p:cNvSpPr>
          <p:nvPr/>
        </p:nvSpPr>
        <p:spPr bwMode="auto">
          <a:xfrm>
            <a:off x="1763713" y="43338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21526" name="Text Box 22"/>
          <p:cNvSpPr txBox="1">
            <a:spLocks noChangeArrowheads="1"/>
          </p:cNvSpPr>
          <p:nvPr/>
        </p:nvSpPr>
        <p:spPr bwMode="auto">
          <a:xfrm>
            <a:off x="1836738" y="58705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wu.eng.auburn.edu</a:t>
            </a:r>
          </a:p>
        </p:txBody>
      </p:sp>
      <p:sp>
        <p:nvSpPr>
          <p:cNvPr id="21527" name="Text Box 23"/>
          <p:cNvSpPr txBox="1">
            <a:spLocks noChangeArrowheads="1"/>
          </p:cNvSpPr>
          <p:nvPr/>
        </p:nvSpPr>
        <p:spPr bwMode="auto">
          <a:xfrm>
            <a:off x="6156325" y="5048250"/>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21528"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sp>
        <p:nvSpPr>
          <p:cNvPr id="21529" name="Text Box 25"/>
          <p:cNvSpPr txBox="1">
            <a:spLocks noChangeArrowheads="1"/>
          </p:cNvSpPr>
          <p:nvPr/>
        </p:nvSpPr>
        <p:spPr bwMode="auto">
          <a:xfrm>
            <a:off x="4140200" y="263048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21530" name="Text Box 26"/>
          <p:cNvSpPr txBox="1">
            <a:spLocks noChangeArrowheads="1"/>
          </p:cNvSpPr>
          <p:nvPr/>
        </p:nvSpPr>
        <p:spPr bwMode="auto">
          <a:xfrm>
            <a:off x="6156325" y="378936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sp>
        <p:nvSpPr>
          <p:cNvPr id="26" name="Date Placeholder 25"/>
          <p:cNvSpPr>
            <a:spLocks noGrp="1"/>
          </p:cNvSpPr>
          <p:nvPr>
            <p:ph type="dt" sz="half" idx="10"/>
          </p:nvPr>
        </p:nvSpPr>
        <p:spPr/>
        <p:txBody>
          <a:bodyPr/>
          <a:lstStyle/>
          <a:p>
            <a:fld id="{963CDF69-6B50-924E-8440-8CB77D3E6265}" type="datetime1">
              <a:rPr lang="en-US" smtClean="0"/>
              <a:pPr/>
              <a:t>12/21/2012</a:t>
            </a:fld>
            <a:endParaRPr lang="en-US"/>
          </a:p>
        </p:txBody>
      </p:sp>
      <p:sp>
        <p:nvSpPr>
          <p:cNvPr id="28" name="Footer Placeholder 27"/>
          <p:cNvSpPr>
            <a:spLocks noGrp="1"/>
          </p:cNvSpPr>
          <p:nvPr>
            <p:ph type="ftr" sz="quarter" idx="11"/>
          </p:nvPr>
        </p:nvSpPr>
        <p:spPr/>
        <p:txBody>
          <a:bodyPr/>
          <a:lstStyle/>
          <a:p>
            <a:r>
              <a:rPr lang="en-US" smtClean="0"/>
              <a:t>Chapter 2 DNS and AD</a:t>
            </a:r>
            <a:endParaRPr lang="en-US"/>
          </a:p>
        </p:txBody>
      </p:sp>
      <p:sp>
        <p:nvSpPr>
          <p:cNvPr id="27" name="Slide Number Placeholder 26"/>
          <p:cNvSpPr>
            <a:spLocks noGrp="1"/>
          </p:cNvSpPr>
          <p:nvPr>
            <p:ph type="sldNum" sz="quarter" idx="12"/>
          </p:nvPr>
        </p:nvSpPr>
        <p:spPr/>
        <p:txBody>
          <a:bodyPr/>
          <a:lstStyle/>
          <a:p>
            <a:fld id="{32211341-5A88-5040-9389-86DE7F0B46B4}" type="slidenum">
              <a:rPr lang="en-US" smtClean="0"/>
              <a:pPr/>
              <a:t>62</a:t>
            </a:fld>
            <a:endParaRPr lang="en-US"/>
          </a:p>
        </p:txBody>
      </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
        <p:nvSpPr>
          <p:cNvPr id="31" name="Rectangle 30"/>
          <p:cNvSpPr/>
          <p:nvPr/>
        </p:nvSpPr>
        <p:spPr>
          <a:xfrm>
            <a:off x="457200" y="3180337"/>
            <a:ext cx="1415772" cy="369332"/>
          </a:xfrm>
          <a:prstGeom prst="rect">
            <a:avLst/>
          </a:prstGeom>
        </p:spPr>
        <p:txBody>
          <a:bodyPr wrap="none">
            <a:spAutoFit/>
          </a:bodyPr>
          <a:lstStyle/>
          <a:p>
            <a:pPr>
              <a:spcBef>
                <a:spcPct val="50000"/>
              </a:spcBef>
            </a:pPr>
            <a:r>
              <a:rPr lang="en-US" altLang="ko-KR" b="1" dirty="0"/>
              <a:t>auburn.edu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215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loud 42"/>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pic>
        <p:nvPicPr>
          <p:cNvPr id="19459" name="Picture 3" descr="Server"/>
          <p:cNvPicPr>
            <a:picLocks noChangeAspect="1" noChangeArrowheads="1"/>
          </p:cNvPicPr>
          <p:nvPr/>
        </p:nvPicPr>
        <p:blipFill>
          <a:blip r:embed="rId3" cstate="print"/>
          <a:srcRect/>
          <a:stretch>
            <a:fillRect/>
          </a:stretch>
        </p:blipFill>
        <p:spPr bwMode="auto">
          <a:xfrm>
            <a:off x="971550" y="3902075"/>
            <a:ext cx="627063" cy="895350"/>
          </a:xfrm>
          <a:prstGeom prst="rect">
            <a:avLst/>
          </a:prstGeom>
          <a:noFill/>
        </p:spPr>
      </p:pic>
      <p:pic>
        <p:nvPicPr>
          <p:cNvPr id="19461" name="Picture 5" descr="Server"/>
          <p:cNvPicPr>
            <a:picLocks noChangeAspect="1" noChangeArrowheads="1"/>
          </p:cNvPicPr>
          <p:nvPr/>
        </p:nvPicPr>
        <p:blipFill>
          <a:blip r:embed="rId3" cstate="print"/>
          <a:srcRect/>
          <a:stretch>
            <a:fillRect/>
          </a:stretch>
        </p:blipFill>
        <p:spPr bwMode="auto">
          <a:xfrm>
            <a:off x="3492500" y="2246313"/>
            <a:ext cx="627063" cy="895350"/>
          </a:xfrm>
          <a:prstGeom prst="rect">
            <a:avLst/>
          </a:prstGeom>
          <a:noFill/>
        </p:spPr>
      </p:pic>
      <p:pic>
        <p:nvPicPr>
          <p:cNvPr id="19462" name="Picture 6" descr="Server"/>
          <p:cNvPicPr>
            <a:picLocks noChangeAspect="1" noChangeArrowheads="1"/>
          </p:cNvPicPr>
          <p:nvPr/>
        </p:nvPicPr>
        <p:blipFill>
          <a:blip r:embed="rId3" cstate="print"/>
          <a:srcRect/>
          <a:stretch>
            <a:fillRect/>
          </a:stretch>
        </p:blipFill>
        <p:spPr bwMode="auto">
          <a:xfrm>
            <a:off x="5364163" y="3068638"/>
            <a:ext cx="627062" cy="895350"/>
          </a:xfrm>
          <a:prstGeom prst="rect">
            <a:avLst/>
          </a:prstGeom>
          <a:noFill/>
        </p:spPr>
      </p:pic>
      <p:pic>
        <p:nvPicPr>
          <p:cNvPr id="19463" name="Picture 7" descr="Server"/>
          <p:cNvPicPr>
            <a:picLocks noChangeAspect="1" noChangeArrowheads="1"/>
          </p:cNvPicPr>
          <p:nvPr/>
        </p:nvPicPr>
        <p:blipFill>
          <a:blip r:embed="rId3" cstate="print"/>
          <a:srcRect/>
          <a:stretch>
            <a:fillRect/>
          </a:stretch>
        </p:blipFill>
        <p:spPr bwMode="auto">
          <a:xfrm>
            <a:off x="5364163" y="4622800"/>
            <a:ext cx="627062" cy="895350"/>
          </a:xfrm>
          <a:prstGeom prst="rect">
            <a:avLst/>
          </a:prstGeom>
          <a:noFill/>
        </p:spPr>
      </p:pic>
      <p:pic>
        <p:nvPicPr>
          <p:cNvPr id="19464" name="Picture 8" descr="New iMAC"/>
          <p:cNvPicPr>
            <a:picLocks noChangeAspect="1" noChangeArrowheads="1"/>
          </p:cNvPicPr>
          <p:nvPr/>
        </p:nvPicPr>
        <p:blipFill>
          <a:blip r:embed="rId4"/>
          <a:srcRect/>
          <a:stretch>
            <a:fillRect/>
          </a:stretch>
        </p:blipFill>
        <p:spPr bwMode="auto">
          <a:xfrm>
            <a:off x="5003800" y="5734050"/>
            <a:ext cx="1079500" cy="1079500"/>
          </a:xfrm>
          <a:prstGeom prst="rect">
            <a:avLst/>
          </a:prstGeom>
          <a:noFill/>
        </p:spPr>
      </p:pic>
      <p:sp>
        <p:nvSpPr>
          <p:cNvPr id="19465" name="Text Box 9"/>
          <p:cNvSpPr txBox="1">
            <a:spLocks noChangeArrowheads="1"/>
          </p:cNvSpPr>
          <p:nvPr/>
        </p:nvSpPr>
        <p:spPr bwMode="auto">
          <a:xfrm>
            <a:off x="1763713" y="4046538"/>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19466" name="Text Box 10"/>
          <p:cNvSpPr txBox="1">
            <a:spLocks noChangeArrowheads="1"/>
          </p:cNvSpPr>
          <p:nvPr/>
        </p:nvSpPr>
        <p:spPr bwMode="auto">
          <a:xfrm>
            <a:off x="1763713" y="43338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19467" name="Text Box 11"/>
          <p:cNvSpPr txBox="1">
            <a:spLocks noChangeArrowheads="1"/>
          </p:cNvSpPr>
          <p:nvPr/>
        </p:nvSpPr>
        <p:spPr bwMode="auto">
          <a:xfrm>
            <a:off x="1836738" y="5589588"/>
            <a:ext cx="2341562"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Requesting host</a:t>
            </a:r>
          </a:p>
        </p:txBody>
      </p:sp>
      <p:sp>
        <p:nvSpPr>
          <p:cNvPr id="19468" name="Text Box 12"/>
          <p:cNvSpPr txBox="1">
            <a:spLocks noChangeArrowheads="1"/>
          </p:cNvSpPr>
          <p:nvPr/>
        </p:nvSpPr>
        <p:spPr bwMode="auto">
          <a:xfrm>
            <a:off x="1836738" y="58705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wu.eng.auburn.edu</a:t>
            </a:r>
          </a:p>
        </p:txBody>
      </p:sp>
      <p:sp>
        <p:nvSpPr>
          <p:cNvPr id="19476" name="Text Box 20"/>
          <p:cNvSpPr txBox="1">
            <a:spLocks noChangeArrowheads="1"/>
          </p:cNvSpPr>
          <p:nvPr/>
        </p:nvSpPr>
        <p:spPr bwMode="auto">
          <a:xfrm>
            <a:off x="0" y="0"/>
            <a:ext cx="8569325" cy="2062103"/>
          </a:xfrm>
          <a:prstGeom prst="rect">
            <a:avLst/>
          </a:prstGeom>
          <a:solidFill>
            <a:srgbClr val="FFFF00"/>
          </a:solidFill>
          <a:ln w="19050">
            <a:solidFill>
              <a:srgbClr val="000000"/>
            </a:solidFill>
            <a:miter lim="800000"/>
            <a:headEnd/>
            <a:tailEnd/>
          </a:ln>
          <a:effectLst>
            <a:outerShdw dist="35921" dir="2700000" algn="ctr" rotWithShape="0">
              <a:schemeClr val="bg2"/>
            </a:outerShdw>
          </a:effectLst>
        </p:spPr>
        <p:txBody>
          <a:bodyPr>
            <a:spAutoFit/>
          </a:bodyPr>
          <a:lstStyle/>
          <a:p>
            <a:pPr>
              <a:spcBef>
                <a:spcPct val="50000"/>
              </a:spcBef>
            </a:pPr>
            <a:r>
              <a:rPr lang="en-US" altLang="ko-KR" sz="1600" b="1" dirty="0">
                <a:solidFill>
                  <a:srgbClr val="0000FF"/>
                </a:solidFill>
                <a:latin typeface="+mn-lt"/>
              </a:rPr>
              <a:t>Step 2~3. Between Local and Root DNS Server</a:t>
            </a:r>
            <a:r>
              <a:rPr lang="en-US" altLang="ko-KR" sz="1600" dirty="0">
                <a:latin typeface="+mn-lt"/>
              </a:rPr>
              <a:t/>
            </a:r>
            <a:br>
              <a:rPr lang="en-US" altLang="ko-KR" sz="1600" dirty="0">
                <a:latin typeface="+mn-lt"/>
              </a:rPr>
            </a:br>
            <a:r>
              <a:rPr lang="en-US" altLang="ko-KR" sz="1600" dirty="0">
                <a:latin typeface="+mn-lt"/>
              </a:rPr>
              <a:t>- Step 2’s Data Format</a:t>
            </a:r>
            <a:br>
              <a:rPr lang="en-US" altLang="ko-KR" sz="1600" dirty="0">
                <a:latin typeface="+mn-lt"/>
              </a:rPr>
            </a:br>
            <a:r>
              <a:rPr lang="en-US" altLang="ko-KR" sz="1600" dirty="0">
                <a:latin typeface="+mn-lt"/>
              </a:rPr>
              <a:t>   * Header Section’s Flag: QR - 0 (Query), RD - 0 (Non-Recursive Query Desired) </a:t>
            </a:r>
            <a:br>
              <a:rPr lang="en-US" altLang="ko-KR" sz="1600" dirty="0">
                <a:latin typeface="+mn-lt"/>
              </a:rPr>
            </a:br>
            <a:r>
              <a:rPr lang="en-US" altLang="ko-KR" sz="1600" dirty="0">
                <a:latin typeface="+mn-lt"/>
              </a:rPr>
              <a:t>   * Question Section: QNAME- </a:t>
            </a:r>
            <a:r>
              <a:rPr lang="en-US" altLang="ko-KR" sz="1600" dirty="0">
                <a:latin typeface="+mn-lt"/>
                <a:hlinkClick r:id="rId5"/>
              </a:rPr>
              <a:t>www.cnn.com</a:t>
            </a:r>
            <a:r>
              <a:rPr lang="en-US" altLang="ko-KR" sz="1600" dirty="0">
                <a:latin typeface="+mn-lt"/>
              </a:rPr>
              <a:t>, QTYPE - A </a:t>
            </a:r>
            <a:br>
              <a:rPr lang="en-US" altLang="ko-KR" sz="1600" dirty="0">
                <a:latin typeface="+mn-lt"/>
              </a:rPr>
            </a:br>
            <a:r>
              <a:rPr lang="en-US" altLang="ko-KR" sz="1600" dirty="0">
                <a:latin typeface="+mn-lt"/>
              </a:rPr>
              <a:t>- Step 3’s Data Format</a:t>
            </a:r>
            <a:br>
              <a:rPr lang="en-US" altLang="ko-KR" sz="1600" dirty="0">
                <a:latin typeface="+mn-lt"/>
              </a:rPr>
            </a:br>
            <a:r>
              <a:rPr lang="en-US" altLang="ko-KR" sz="1600" dirty="0">
                <a:latin typeface="+mn-lt"/>
              </a:rPr>
              <a:t>   * Header Section’s Flag: QR - 1 (Response)</a:t>
            </a:r>
            <a:br>
              <a:rPr lang="en-US" altLang="ko-KR" sz="1600" dirty="0">
                <a:latin typeface="+mn-lt"/>
              </a:rPr>
            </a:br>
            <a:r>
              <a:rPr lang="en-US" altLang="ko-KR" sz="1600" dirty="0">
                <a:latin typeface="+mn-lt"/>
              </a:rPr>
              <a:t>   * Authority Section:</a:t>
            </a:r>
            <a:r>
              <a:rPr lang="en-US" altLang="ko-KR" sz="1600" dirty="0" smtClean="0"/>
              <a:t> (</a:t>
            </a:r>
            <a:r>
              <a:rPr lang="en-US" altLang="ko-KR" sz="1600" i="1" dirty="0" smtClean="0"/>
              <a:t>com</a:t>
            </a:r>
            <a:r>
              <a:rPr lang="en-US" altLang="ko-KR" sz="1600" dirty="0" smtClean="0"/>
              <a:t>, </a:t>
            </a:r>
            <a:r>
              <a:rPr lang="en-US" altLang="ko-KR" sz="1600" dirty="0" err="1" smtClean="0"/>
              <a:t>a.gtld-servers.net</a:t>
            </a:r>
            <a:r>
              <a:rPr lang="en-US" altLang="ko-KR" sz="1600" dirty="0" smtClean="0"/>
              <a:t>, NS) </a:t>
            </a:r>
            <a:r>
              <a:rPr lang="en-US" altLang="ko-KR" sz="1600" dirty="0" smtClean="0">
                <a:latin typeface="+mn-lt"/>
              </a:rPr>
              <a:t/>
            </a:r>
            <a:br>
              <a:rPr lang="en-US" altLang="ko-KR" sz="1600" dirty="0" smtClean="0">
                <a:latin typeface="+mn-lt"/>
              </a:rPr>
            </a:br>
            <a:r>
              <a:rPr lang="en-US" altLang="ko-KR" sz="1600" dirty="0">
                <a:latin typeface="+mn-lt"/>
              </a:rPr>
              <a:t>   * Additional Section:</a:t>
            </a:r>
            <a:r>
              <a:rPr lang="en-US" altLang="ko-KR" sz="1600" dirty="0" smtClean="0">
                <a:latin typeface="+mn-lt"/>
              </a:rPr>
              <a:t> </a:t>
            </a:r>
            <a:r>
              <a:rPr lang="en-US" altLang="ko-KR" sz="1600" dirty="0" smtClean="0"/>
              <a:t>(</a:t>
            </a:r>
            <a:r>
              <a:rPr lang="en-US" altLang="ko-KR" sz="1600" i="1" dirty="0" err="1" smtClean="0"/>
              <a:t>a.gtld-servers.net</a:t>
            </a:r>
            <a:r>
              <a:rPr lang="en-US" altLang="ko-KR" sz="1600" dirty="0" smtClean="0"/>
              <a:t>, </a:t>
            </a:r>
            <a:r>
              <a:rPr lang="en-US" altLang="ko-KR" sz="1600" b="1" dirty="0" smtClean="0"/>
              <a:t>192.5.6.30</a:t>
            </a:r>
            <a:r>
              <a:rPr lang="en-US" altLang="ko-KR" sz="1600" dirty="0" smtClean="0"/>
              <a:t>, A) </a:t>
            </a:r>
            <a:endParaRPr lang="en-US" altLang="ko-KR" sz="1600" dirty="0">
              <a:latin typeface="+mn-lt"/>
            </a:endParaRPr>
          </a:p>
        </p:txBody>
      </p:sp>
      <p:grpSp>
        <p:nvGrpSpPr>
          <p:cNvPr id="2" name="Group 22"/>
          <p:cNvGrpSpPr>
            <a:grpSpLocks/>
          </p:cNvGrpSpPr>
          <p:nvPr/>
        </p:nvGrpSpPr>
        <p:grpSpPr bwMode="auto">
          <a:xfrm>
            <a:off x="827088" y="4797424"/>
            <a:ext cx="344487" cy="522288"/>
            <a:chOff x="521" y="2795"/>
            <a:chExt cx="217" cy="329"/>
          </a:xfrm>
        </p:grpSpPr>
        <p:sp>
          <p:nvSpPr>
            <p:cNvPr id="19475" name="Line 19"/>
            <p:cNvSpPr>
              <a:spLocks noChangeShapeType="1"/>
            </p:cNvSpPr>
            <p:nvPr/>
          </p:nvSpPr>
          <p:spPr bwMode="auto">
            <a:xfrm flipV="1">
              <a:off x="738" y="2795"/>
              <a:ext cx="0" cy="318"/>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19477" name="Text Box 21"/>
            <p:cNvSpPr txBox="1">
              <a:spLocks noChangeArrowheads="1"/>
            </p:cNvSpPr>
            <p:nvPr/>
          </p:nvSpPr>
          <p:spPr bwMode="auto">
            <a:xfrm>
              <a:off x="521" y="2891"/>
              <a:ext cx="208"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1</a:t>
              </a:r>
            </a:p>
          </p:txBody>
        </p:sp>
      </p:grpSp>
      <p:grpSp>
        <p:nvGrpSpPr>
          <p:cNvPr id="3" name="Group 25"/>
          <p:cNvGrpSpPr>
            <a:grpSpLocks/>
          </p:cNvGrpSpPr>
          <p:nvPr/>
        </p:nvGrpSpPr>
        <p:grpSpPr bwMode="auto">
          <a:xfrm>
            <a:off x="1476375" y="2709863"/>
            <a:ext cx="1943100" cy="1150937"/>
            <a:chOff x="930" y="1480"/>
            <a:chExt cx="1224" cy="725"/>
          </a:xfrm>
        </p:grpSpPr>
        <p:sp>
          <p:nvSpPr>
            <p:cNvPr id="19479" name="Line 23"/>
            <p:cNvSpPr>
              <a:spLocks noChangeShapeType="1"/>
            </p:cNvSpPr>
            <p:nvPr/>
          </p:nvSpPr>
          <p:spPr bwMode="auto">
            <a:xfrm flipV="1">
              <a:off x="930" y="1480"/>
              <a:ext cx="1224" cy="725"/>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19480" name="Text Box 24"/>
            <p:cNvSpPr txBox="1">
              <a:spLocks noChangeArrowheads="1"/>
            </p:cNvSpPr>
            <p:nvPr/>
          </p:nvSpPr>
          <p:spPr bwMode="auto">
            <a:xfrm>
              <a:off x="1298" y="1661"/>
              <a:ext cx="363"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2</a:t>
              </a:r>
            </a:p>
          </p:txBody>
        </p:sp>
      </p:grpSp>
      <p:grpSp>
        <p:nvGrpSpPr>
          <p:cNvPr id="4" name="Group 30"/>
          <p:cNvGrpSpPr>
            <a:grpSpLocks/>
          </p:cNvGrpSpPr>
          <p:nvPr/>
        </p:nvGrpSpPr>
        <p:grpSpPr bwMode="auto">
          <a:xfrm>
            <a:off x="1603375" y="2924175"/>
            <a:ext cx="1816100" cy="1046163"/>
            <a:chOff x="1010" y="1842"/>
            <a:chExt cx="1144" cy="659"/>
          </a:xfrm>
        </p:grpSpPr>
        <p:sp>
          <p:nvSpPr>
            <p:cNvPr id="19484" name="Line 28"/>
            <p:cNvSpPr>
              <a:spLocks noChangeShapeType="1"/>
            </p:cNvSpPr>
            <p:nvPr/>
          </p:nvSpPr>
          <p:spPr bwMode="auto">
            <a:xfrm flipH="1">
              <a:off x="1010" y="1842"/>
              <a:ext cx="1144" cy="659"/>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19485" name="Text Box 29"/>
            <p:cNvSpPr txBox="1">
              <a:spLocks noChangeArrowheads="1"/>
            </p:cNvSpPr>
            <p:nvPr/>
          </p:nvSpPr>
          <p:spPr bwMode="auto">
            <a:xfrm>
              <a:off x="1529" y="2212"/>
              <a:ext cx="31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3</a:t>
              </a:r>
            </a:p>
          </p:txBody>
        </p:sp>
      </p:grpSp>
      <p:sp>
        <p:nvSpPr>
          <p:cNvPr id="32" name="Date Placeholder 31"/>
          <p:cNvSpPr>
            <a:spLocks noGrp="1"/>
          </p:cNvSpPr>
          <p:nvPr>
            <p:ph type="dt" sz="half" idx="10"/>
          </p:nvPr>
        </p:nvSpPr>
        <p:spPr/>
        <p:txBody>
          <a:bodyPr/>
          <a:lstStyle/>
          <a:p>
            <a:fld id="{439B935C-2685-F64A-902D-F63BB7523471}" type="datetime1">
              <a:rPr lang="en-US" smtClean="0"/>
              <a:pPr/>
              <a:t>12/21/2012</a:t>
            </a:fld>
            <a:endParaRPr lang="en-US"/>
          </a:p>
        </p:txBody>
      </p:sp>
      <p:sp>
        <p:nvSpPr>
          <p:cNvPr id="34" name="Footer Placeholder 33"/>
          <p:cNvSpPr>
            <a:spLocks noGrp="1"/>
          </p:cNvSpPr>
          <p:nvPr>
            <p:ph type="ftr" sz="quarter" idx="11"/>
          </p:nvPr>
        </p:nvSpPr>
        <p:spPr/>
        <p:txBody>
          <a:bodyPr/>
          <a:lstStyle/>
          <a:p>
            <a:r>
              <a:rPr lang="en-US" smtClean="0"/>
              <a:t>Chapter 2 DNS and AD</a:t>
            </a:r>
            <a:endParaRPr lang="en-US"/>
          </a:p>
        </p:txBody>
      </p:sp>
      <p:sp>
        <p:nvSpPr>
          <p:cNvPr id="33" name="Slide Number Placeholder 32"/>
          <p:cNvSpPr>
            <a:spLocks noGrp="1"/>
          </p:cNvSpPr>
          <p:nvPr>
            <p:ph type="sldNum" sz="quarter" idx="12"/>
          </p:nvPr>
        </p:nvSpPr>
        <p:spPr/>
        <p:txBody>
          <a:bodyPr/>
          <a:lstStyle/>
          <a:p>
            <a:fld id="{32211341-5A88-5040-9389-86DE7F0B46B4}" type="slidenum">
              <a:rPr lang="en-US" smtClean="0"/>
              <a:pPr/>
              <a:t>63</a:t>
            </a:fld>
            <a:endParaRPr lang="en-US"/>
          </a:p>
        </p:txBody>
      </p:sp>
      <p:sp>
        <p:nvSpPr>
          <p:cNvPr id="35" name="Text Box 12"/>
          <p:cNvSpPr txBox="1">
            <a:spLocks noChangeArrowheads="1"/>
          </p:cNvSpPr>
          <p:nvPr/>
        </p:nvSpPr>
        <p:spPr bwMode="auto">
          <a:xfrm>
            <a:off x="4140200" y="234950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36" name="Text Box 25"/>
          <p:cNvSpPr txBox="1">
            <a:spLocks noChangeArrowheads="1"/>
          </p:cNvSpPr>
          <p:nvPr/>
        </p:nvSpPr>
        <p:spPr bwMode="auto">
          <a:xfrm>
            <a:off x="4140200" y="263048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37" name="Text Box 13"/>
          <p:cNvSpPr txBox="1">
            <a:spLocks noChangeArrowheads="1"/>
          </p:cNvSpPr>
          <p:nvPr/>
        </p:nvSpPr>
        <p:spPr bwMode="auto">
          <a:xfrm>
            <a:off x="5991225" y="325574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38" name="Text Box 26"/>
          <p:cNvSpPr txBox="1">
            <a:spLocks noChangeArrowheads="1"/>
          </p:cNvSpPr>
          <p:nvPr/>
        </p:nvSpPr>
        <p:spPr bwMode="auto">
          <a:xfrm>
            <a:off x="6156325" y="378936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sp>
        <p:nvSpPr>
          <p:cNvPr id="39" name="Text Box 14"/>
          <p:cNvSpPr txBox="1">
            <a:spLocks noChangeArrowheads="1"/>
          </p:cNvSpPr>
          <p:nvPr/>
        </p:nvSpPr>
        <p:spPr bwMode="auto">
          <a:xfrm>
            <a:off x="6156325" y="4760913"/>
            <a:ext cx="28797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Authoritative DNS Server</a:t>
            </a:r>
          </a:p>
        </p:txBody>
      </p:sp>
      <p:sp>
        <p:nvSpPr>
          <p:cNvPr id="40" name="Text Box 23"/>
          <p:cNvSpPr txBox="1">
            <a:spLocks noChangeArrowheads="1"/>
          </p:cNvSpPr>
          <p:nvPr/>
        </p:nvSpPr>
        <p:spPr bwMode="auto">
          <a:xfrm>
            <a:off x="6156325" y="5048250"/>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41"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pic>
        <p:nvPicPr>
          <p:cNvPr id="42" name="Pictur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par>
                          <p:cTn id="12" fill="hold">
                            <p:stCondLst>
                              <p:cond delay="1500"/>
                            </p:stCondLst>
                            <p:childTnLst>
                              <p:par>
                                <p:cTn id="13" presetID="1" presetClass="entr" presetSubtype="0" fill="hold" grpId="0" nodeType="afterEffect">
                                  <p:stCondLst>
                                    <p:cond delay="0"/>
                                  </p:stCondLst>
                                  <p:childTnLst>
                                    <p:set>
                                      <p:cBhvr>
                                        <p:cTn id="14" dur="1" fill="hold">
                                          <p:stCondLst>
                                            <p:cond delay="0"/>
                                          </p:stCondLst>
                                        </p:cTn>
                                        <p:tgtEl>
                                          <p:spTgt spid="194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loud 48"/>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pic>
        <p:nvPicPr>
          <p:cNvPr id="22530" name="Picture 2" descr="Server"/>
          <p:cNvPicPr>
            <a:picLocks noChangeAspect="1" noChangeArrowheads="1"/>
          </p:cNvPicPr>
          <p:nvPr/>
        </p:nvPicPr>
        <p:blipFill>
          <a:blip r:embed="rId3" cstate="print"/>
          <a:srcRect/>
          <a:stretch>
            <a:fillRect/>
          </a:stretch>
        </p:blipFill>
        <p:spPr bwMode="auto">
          <a:xfrm>
            <a:off x="971550" y="3902075"/>
            <a:ext cx="627063" cy="895350"/>
          </a:xfrm>
          <a:prstGeom prst="rect">
            <a:avLst/>
          </a:prstGeom>
          <a:noFill/>
        </p:spPr>
      </p:pic>
      <p:pic>
        <p:nvPicPr>
          <p:cNvPr id="22532" name="Picture 4" descr="Server"/>
          <p:cNvPicPr>
            <a:picLocks noChangeAspect="1" noChangeArrowheads="1"/>
          </p:cNvPicPr>
          <p:nvPr/>
        </p:nvPicPr>
        <p:blipFill>
          <a:blip r:embed="rId3" cstate="print"/>
          <a:srcRect/>
          <a:stretch>
            <a:fillRect/>
          </a:stretch>
        </p:blipFill>
        <p:spPr bwMode="auto">
          <a:xfrm>
            <a:off x="3492500" y="2246313"/>
            <a:ext cx="627063" cy="895350"/>
          </a:xfrm>
          <a:prstGeom prst="rect">
            <a:avLst/>
          </a:prstGeom>
          <a:noFill/>
        </p:spPr>
      </p:pic>
      <p:pic>
        <p:nvPicPr>
          <p:cNvPr id="22533" name="Picture 5" descr="Server"/>
          <p:cNvPicPr>
            <a:picLocks noChangeAspect="1" noChangeArrowheads="1"/>
          </p:cNvPicPr>
          <p:nvPr/>
        </p:nvPicPr>
        <p:blipFill>
          <a:blip r:embed="rId3" cstate="print"/>
          <a:srcRect/>
          <a:stretch>
            <a:fillRect/>
          </a:stretch>
        </p:blipFill>
        <p:spPr bwMode="auto">
          <a:xfrm>
            <a:off x="5364163" y="3068638"/>
            <a:ext cx="627062" cy="895350"/>
          </a:xfrm>
          <a:prstGeom prst="rect">
            <a:avLst/>
          </a:prstGeom>
          <a:noFill/>
        </p:spPr>
      </p:pic>
      <p:pic>
        <p:nvPicPr>
          <p:cNvPr id="22534" name="Picture 6" descr="Server"/>
          <p:cNvPicPr>
            <a:picLocks noChangeAspect="1" noChangeArrowheads="1"/>
          </p:cNvPicPr>
          <p:nvPr/>
        </p:nvPicPr>
        <p:blipFill>
          <a:blip r:embed="rId3" cstate="print"/>
          <a:srcRect/>
          <a:stretch>
            <a:fillRect/>
          </a:stretch>
        </p:blipFill>
        <p:spPr bwMode="auto">
          <a:xfrm>
            <a:off x="5364163" y="4622800"/>
            <a:ext cx="627062" cy="895350"/>
          </a:xfrm>
          <a:prstGeom prst="rect">
            <a:avLst/>
          </a:prstGeom>
          <a:noFill/>
        </p:spPr>
      </p:pic>
      <p:pic>
        <p:nvPicPr>
          <p:cNvPr id="22535" name="Picture 7" descr="New iMAC"/>
          <p:cNvPicPr>
            <a:picLocks noChangeAspect="1" noChangeArrowheads="1"/>
          </p:cNvPicPr>
          <p:nvPr/>
        </p:nvPicPr>
        <p:blipFill>
          <a:blip r:embed="rId4"/>
          <a:srcRect/>
          <a:stretch>
            <a:fillRect/>
          </a:stretch>
        </p:blipFill>
        <p:spPr bwMode="auto">
          <a:xfrm>
            <a:off x="5003800" y="5734050"/>
            <a:ext cx="1079500" cy="1079500"/>
          </a:xfrm>
          <a:prstGeom prst="rect">
            <a:avLst/>
          </a:prstGeom>
          <a:noFill/>
        </p:spPr>
      </p:pic>
      <p:sp>
        <p:nvSpPr>
          <p:cNvPr id="22536" name="Text Box 8"/>
          <p:cNvSpPr txBox="1">
            <a:spLocks noChangeArrowheads="1"/>
          </p:cNvSpPr>
          <p:nvPr/>
        </p:nvSpPr>
        <p:spPr bwMode="auto">
          <a:xfrm>
            <a:off x="1763713" y="4221163"/>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22537" name="Text Box 9"/>
          <p:cNvSpPr txBox="1">
            <a:spLocks noChangeArrowheads="1"/>
          </p:cNvSpPr>
          <p:nvPr/>
        </p:nvSpPr>
        <p:spPr bwMode="auto">
          <a:xfrm>
            <a:off x="1763713" y="4508500"/>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22538" name="Text Box 10"/>
          <p:cNvSpPr txBox="1">
            <a:spLocks noChangeArrowheads="1"/>
          </p:cNvSpPr>
          <p:nvPr/>
        </p:nvSpPr>
        <p:spPr bwMode="auto">
          <a:xfrm>
            <a:off x="1836738" y="5589588"/>
            <a:ext cx="2468562"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Requesting host</a:t>
            </a:r>
          </a:p>
        </p:txBody>
      </p:sp>
      <p:sp>
        <p:nvSpPr>
          <p:cNvPr id="22539" name="Text Box 11"/>
          <p:cNvSpPr txBox="1">
            <a:spLocks noChangeArrowheads="1"/>
          </p:cNvSpPr>
          <p:nvPr/>
        </p:nvSpPr>
        <p:spPr bwMode="auto">
          <a:xfrm>
            <a:off x="1836738" y="58705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wu.eng.auburn.edu</a:t>
            </a:r>
          </a:p>
        </p:txBody>
      </p:sp>
      <p:sp>
        <p:nvSpPr>
          <p:cNvPr id="22545" name="Text Box 17"/>
          <p:cNvSpPr txBox="1">
            <a:spLocks noChangeArrowheads="1"/>
          </p:cNvSpPr>
          <p:nvPr/>
        </p:nvSpPr>
        <p:spPr bwMode="auto">
          <a:xfrm>
            <a:off x="0" y="0"/>
            <a:ext cx="8569325" cy="1815882"/>
          </a:xfrm>
          <a:prstGeom prst="rect">
            <a:avLst/>
          </a:prstGeom>
          <a:solidFill>
            <a:srgbClr val="FFFF00"/>
          </a:solidFill>
          <a:ln w="19050">
            <a:solidFill>
              <a:srgbClr val="000000"/>
            </a:solidFill>
            <a:miter lim="800000"/>
            <a:headEnd/>
            <a:tailEnd/>
          </a:ln>
          <a:effectLst>
            <a:outerShdw dist="35921" dir="2700000" algn="ctr" rotWithShape="0">
              <a:schemeClr val="bg2"/>
            </a:outerShdw>
          </a:effectLst>
        </p:spPr>
        <p:txBody>
          <a:bodyPr>
            <a:spAutoFit/>
          </a:bodyPr>
          <a:lstStyle/>
          <a:p>
            <a:pPr>
              <a:spcBef>
                <a:spcPct val="50000"/>
              </a:spcBef>
            </a:pPr>
            <a:r>
              <a:rPr lang="en-US" altLang="ko-KR" sz="1400" b="1" dirty="0">
                <a:solidFill>
                  <a:srgbClr val="0000FF"/>
                </a:solidFill>
                <a:latin typeface="+mn-lt"/>
              </a:rPr>
              <a:t>Step 4~5. Between Local and</a:t>
            </a:r>
            <a:r>
              <a:rPr lang="en-US" altLang="ko-KR" sz="1400" b="1" dirty="0" smtClean="0">
                <a:solidFill>
                  <a:srgbClr val="0000FF"/>
                </a:solidFill>
                <a:latin typeface="+mn-lt"/>
              </a:rPr>
              <a:t> TLD </a:t>
            </a:r>
            <a:r>
              <a:rPr lang="en-US" altLang="ko-KR" sz="1400" b="1" dirty="0">
                <a:solidFill>
                  <a:srgbClr val="0000FF"/>
                </a:solidFill>
                <a:latin typeface="+mn-lt"/>
              </a:rPr>
              <a:t>DNS Server</a:t>
            </a:r>
            <a:r>
              <a:rPr lang="en-US" altLang="ko-KR" sz="1400" dirty="0">
                <a:latin typeface="+mn-lt"/>
              </a:rPr>
              <a:t/>
            </a:r>
            <a:br>
              <a:rPr lang="en-US" altLang="ko-KR" sz="1400" dirty="0">
                <a:latin typeface="+mn-lt"/>
              </a:rPr>
            </a:br>
            <a:r>
              <a:rPr lang="en-US" altLang="ko-KR" sz="1400" dirty="0">
                <a:latin typeface="+mn-lt"/>
              </a:rPr>
              <a:t>- Step 4’s Data Format</a:t>
            </a:r>
            <a:br>
              <a:rPr lang="en-US" altLang="ko-KR" sz="1400" dirty="0">
                <a:latin typeface="+mn-lt"/>
              </a:rPr>
            </a:br>
            <a:r>
              <a:rPr lang="en-US" altLang="ko-KR" sz="1400" dirty="0">
                <a:latin typeface="+mn-lt"/>
              </a:rPr>
              <a:t>   * Header Section’s Flag: QR - 0 (Query), RD - 0 (Non-Recursive Query Desired) </a:t>
            </a:r>
            <a:br>
              <a:rPr lang="en-US" altLang="ko-KR" sz="1400" dirty="0">
                <a:latin typeface="+mn-lt"/>
              </a:rPr>
            </a:br>
            <a:r>
              <a:rPr lang="en-US" altLang="ko-KR" sz="1400" dirty="0">
                <a:latin typeface="+mn-lt"/>
              </a:rPr>
              <a:t>   * Question Section: QNAME- </a:t>
            </a:r>
            <a:r>
              <a:rPr lang="en-US" altLang="ko-KR" sz="1400" dirty="0">
                <a:latin typeface="+mn-lt"/>
                <a:hlinkClick r:id="rId5"/>
              </a:rPr>
              <a:t>www.cnn.com</a:t>
            </a:r>
            <a:r>
              <a:rPr lang="en-US" altLang="ko-KR" sz="1400" dirty="0">
                <a:latin typeface="+mn-lt"/>
              </a:rPr>
              <a:t>, QTYPE - A</a:t>
            </a:r>
            <a:br>
              <a:rPr lang="en-US" altLang="ko-KR" sz="1400" dirty="0">
                <a:latin typeface="+mn-lt"/>
              </a:rPr>
            </a:br>
            <a:r>
              <a:rPr lang="en-US" altLang="ko-KR" sz="1400" dirty="0">
                <a:latin typeface="+mn-lt"/>
              </a:rPr>
              <a:t>- Step 5’s Data Format</a:t>
            </a:r>
            <a:br>
              <a:rPr lang="en-US" altLang="ko-KR" sz="1400" dirty="0">
                <a:latin typeface="+mn-lt"/>
              </a:rPr>
            </a:br>
            <a:r>
              <a:rPr lang="en-US" altLang="ko-KR" sz="1400" dirty="0">
                <a:latin typeface="+mn-lt"/>
              </a:rPr>
              <a:t>   * Header Section’s Flag: QR - 1 (Response)</a:t>
            </a:r>
            <a:br>
              <a:rPr lang="en-US" altLang="ko-KR" sz="1400" dirty="0">
                <a:latin typeface="+mn-lt"/>
              </a:rPr>
            </a:br>
            <a:r>
              <a:rPr lang="en-US" altLang="ko-KR" sz="1400" dirty="0">
                <a:latin typeface="+mn-lt"/>
              </a:rPr>
              <a:t>   * Authority Section:</a:t>
            </a:r>
            <a:r>
              <a:rPr lang="en-US" altLang="ko-KR" sz="1400" dirty="0" smtClean="0">
                <a:latin typeface="+mn-lt"/>
              </a:rPr>
              <a:t> </a:t>
            </a:r>
            <a:r>
              <a:rPr lang="en-US" sz="1400" dirty="0" smtClean="0"/>
              <a:t>(</a:t>
            </a:r>
            <a:r>
              <a:rPr lang="en-US" sz="1400" dirty="0" err="1" smtClean="0"/>
              <a:t>cnn.com</a:t>
            </a:r>
            <a:r>
              <a:rPr lang="en-US" sz="1400" dirty="0" smtClean="0"/>
              <a:t>, ns1.timewarner.net, NS) </a:t>
            </a:r>
            <a:r>
              <a:rPr lang="en-US" altLang="ko-KR" sz="1400" dirty="0" smtClean="0"/>
              <a:t>   </a:t>
            </a:r>
            <a:r>
              <a:rPr lang="en-US" altLang="ko-KR" sz="1400" dirty="0">
                <a:latin typeface="+mn-lt"/>
              </a:rPr>
              <a:t/>
            </a:r>
            <a:br>
              <a:rPr lang="en-US" altLang="ko-KR" sz="1400" dirty="0">
                <a:latin typeface="+mn-lt"/>
              </a:rPr>
            </a:br>
            <a:r>
              <a:rPr lang="en-US" altLang="ko-KR" sz="1400" dirty="0">
                <a:latin typeface="+mn-lt"/>
              </a:rPr>
              <a:t>   * Additional </a:t>
            </a:r>
            <a:r>
              <a:rPr lang="en-US" altLang="ko-KR" sz="1400" dirty="0" smtClean="0">
                <a:latin typeface="+mn-lt"/>
              </a:rPr>
              <a:t>Section:</a:t>
            </a:r>
            <a:r>
              <a:rPr lang="en-US" altLang="ko-KR" sz="1400" dirty="0" smtClean="0"/>
              <a:t> (ns1.timewarner.net, 204.74.108.238, A)</a:t>
            </a:r>
            <a:endParaRPr lang="en-US" altLang="ko-KR" sz="1400" dirty="0">
              <a:latin typeface="+mn-lt"/>
            </a:endParaRPr>
          </a:p>
        </p:txBody>
      </p:sp>
      <p:grpSp>
        <p:nvGrpSpPr>
          <p:cNvPr id="2" name="Group 18"/>
          <p:cNvGrpSpPr>
            <a:grpSpLocks/>
          </p:cNvGrpSpPr>
          <p:nvPr/>
        </p:nvGrpSpPr>
        <p:grpSpPr bwMode="auto">
          <a:xfrm>
            <a:off x="827088" y="4797424"/>
            <a:ext cx="344487" cy="522288"/>
            <a:chOff x="521" y="2795"/>
            <a:chExt cx="217" cy="329"/>
          </a:xfrm>
        </p:grpSpPr>
        <p:sp>
          <p:nvSpPr>
            <p:cNvPr id="22547" name="Line 19"/>
            <p:cNvSpPr>
              <a:spLocks noChangeShapeType="1"/>
            </p:cNvSpPr>
            <p:nvPr/>
          </p:nvSpPr>
          <p:spPr bwMode="auto">
            <a:xfrm flipV="1">
              <a:off x="738" y="2795"/>
              <a:ext cx="0" cy="318"/>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2548" name="Text Box 20"/>
            <p:cNvSpPr txBox="1">
              <a:spLocks noChangeArrowheads="1"/>
            </p:cNvSpPr>
            <p:nvPr/>
          </p:nvSpPr>
          <p:spPr bwMode="auto">
            <a:xfrm>
              <a:off x="521" y="2891"/>
              <a:ext cx="208"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1</a:t>
              </a:r>
            </a:p>
          </p:txBody>
        </p:sp>
      </p:grpSp>
      <p:grpSp>
        <p:nvGrpSpPr>
          <p:cNvPr id="3" name="Group 21"/>
          <p:cNvGrpSpPr>
            <a:grpSpLocks/>
          </p:cNvGrpSpPr>
          <p:nvPr/>
        </p:nvGrpSpPr>
        <p:grpSpPr bwMode="auto">
          <a:xfrm>
            <a:off x="1476375" y="2709863"/>
            <a:ext cx="1943100" cy="1150937"/>
            <a:chOff x="930" y="1480"/>
            <a:chExt cx="1224" cy="725"/>
          </a:xfrm>
        </p:grpSpPr>
        <p:sp>
          <p:nvSpPr>
            <p:cNvPr id="22550" name="Line 22"/>
            <p:cNvSpPr>
              <a:spLocks noChangeShapeType="1"/>
            </p:cNvSpPr>
            <p:nvPr/>
          </p:nvSpPr>
          <p:spPr bwMode="auto">
            <a:xfrm flipV="1">
              <a:off x="930" y="1480"/>
              <a:ext cx="1224" cy="725"/>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2551" name="Text Box 23"/>
            <p:cNvSpPr txBox="1">
              <a:spLocks noChangeArrowheads="1"/>
            </p:cNvSpPr>
            <p:nvPr/>
          </p:nvSpPr>
          <p:spPr bwMode="auto">
            <a:xfrm>
              <a:off x="1298" y="1661"/>
              <a:ext cx="363"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2</a:t>
              </a:r>
            </a:p>
          </p:txBody>
        </p:sp>
      </p:grpSp>
      <p:grpSp>
        <p:nvGrpSpPr>
          <p:cNvPr id="4" name="Group 26"/>
          <p:cNvGrpSpPr>
            <a:grpSpLocks/>
          </p:cNvGrpSpPr>
          <p:nvPr/>
        </p:nvGrpSpPr>
        <p:grpSpPr bwMode="auto">
          <a:xfrm>
            <a:off x="1603375" y="2924175"/>
            <a:ext cx="1816100" cy="1046163"/>
            <a:chOff x="1010" y="1842"/>
            <a:chExt cx="1144" cy="659"/>
          </a:xfrm>
        </p:grpSpPr>
        <p:sp>
          <p:nvSpPr>
            <p:cNvPr id="22555" name="Line 27"/>
            <p:cNvSpPr>
              <a:spLocks noChangeShapeType="1"/>
            </p:cNvSpPr>
            <p:nvPr/>
          </p:nvSpPr>
          <p:spPr bwMode="auto">
            <a:xfrm flipH="1">
              <a:off x="1010" y="1842"/>
              <a:ext cx="1144" cy="659"/>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2556" name="Text Box 28"/>
            <p:cNvSpPr txBox="1">
              <a:spLocks noChangeArrowheads="1"/>
            </p:cNvSpPr>
            <p:nvPr/>
          </p:nvSpPr>
          <p:spPr bwMode="auto">
            <a:xfrm>
              <a:off x="1529" y="2212"/>
              <a:ext cx="31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3</a:t>
              </a:r>
            </a:p>
          </p:txBody>
        </p:sp>
      </p:grpSp>
      <p:grpSp>
        <p:nvGrpSpPr>
          <p:cNvPr id="5" name="Group 31"/>
          <p:cNvGrpSpPr>
            <a:grpSpLocks/>
          </p:cNvGrpSpPr>
          <p:nvPr/>
        </p:nvGrpSpPr>
        <p:grpSpPr bwMode="auto">
          <a:xfrm>
            <a:off x="1835150" y="3494088"/>
            <a:ext cx="3313113" cy="655637"/>
            <a:chOff x="1156" y="2201"/>
            <a:chExt cx="2087" cy="413"/>
          </a:xfrm>
        </p:grpSpPr>
        <p:sp>
          <p:nvSpPr>
            <p:cNvPr id="22557" name="Line 29"/>
            <p:cNvSpPr>
              <a:spLocks noChangeShapeType="1"/>
            </p:cNvSpPr>
            <p:nvPr/>
          </p:nvSpPr>
          <p:spPr bwMode="auto">
            <a:xfrm flipV="1">
              <a:off x="1156" y="2251"/>
              <a:ext cx="2087" cy="363"/>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2558" name="Text Box 30"/>
            <p:cNvSpPr txBox="1">
              <a:spLocks noChangeArrowheads="1"/>
            </p:cNvSpPr>
            <p:nvPr/>
          </p:nvSpPr>
          <p:spPr bwMode="auto">
            <a:xfrm>
              <a:off x="2064" y="2201"/>
              <a:ext cx="181"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4</a:t>
              </a:r>
            </a:p>
          </p:txBody>
        </p:sp>
      </p:grpSp>
      <p:grpSp>
        <p:nvGrpSpPr>
          <p:cNvPr id="6" name="Group 34"/>
          <p:cNvGrpSpPr>
            <a:grpSpLocks/>
          </p:cNvGrpSpPr>
          <p:nvPr/>
        </p:nvGrpSpPr>
        <p:grpSpPr bwMode="auto">
          <a:xfrm>
            <a:off x="1835150" y="3716343"/>
            <a:ext cx="3313113" cy="690563"/>
            <a:chOff x="1156" y="2341"/>
            <a:chExt cx="2087" cy="435"/>
          </a:xfrm>
        </p:grpSpPr>
        <p:sp>
          <p:nvSpPr>
            <p:cNvPr id="22560" name="Line 32"/>
            <p:cNvSpPr>
              <a:spLocks noChangeShapeType="1"/>
            </p:cNvSpPr>
            <p:nvPr/>
          </p:nvSpPr>
          <p:spPr bwMode="auto">
            <a:xfrm flipH="1">
              <a:off x="1156" y="2341"/>
              <a:ext cx="2087" cy="363"/>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2561" name="Text Box 33"/>
            <p:cNvSpPr txBox="1">
              <a:spLocks noChangeArrowheads="1"/>
            </p:cNvSpPr>
            <p:nvPr/>
          </p:nvSpPr>
          <p:spPr bwMode="auto">
            <a:xfrm>
              <a:off x="2154" y="2543"/>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5</a:t>
              </a:r>
            </a:p>
          </p:txBody>
        </p:sp>
      </p:grpSp>
      <p:sp>
        <p:nvSpPr>
          <p:cNvPr id="38" name="Date Placeholder 37"/>
          <p:cNvSpPr>
            <a:spLocks noGrp="1"/>
          </p:cNvSpPr>
          <p:nvPr>
            <p:ph type="dt" sz="half" idx="10"/>
          </p:nvPr>
        </p:nvSpPr>
        <p:spPr/>
        <p:txBody>
          <a:bodyPr/>
          <a:lstStyle/>
          <a:p>
            <a:fld id="{652386BD-0A39-E341-B5BB-57ADFADA5506}" type="datetime1">
              <a:rPr lang="en-US" smtClean="0"/>
              <a:pPr/>
              <a:t>12/21/2012</a:t>
            </a:fld>
            <a:endParaRPr lang="en-US"/>
          </a:p>
        </p:txBody>
      </p:sp>
      <p:sp>
        <p:nvSpPr>
          <p:cNvPr id="40" name="Footer Placeholder 39"/>
          <p:cNvSpPr>
            <a:spLocks noGrp="1"/>
          </p:cNvSpPr>
          <p:nvPr>
            <p:ph type="ftr" sz="quarter" idx="11"/>
          </p:nvPr>
        </p:nvSpPr>
        <p:spPr/>
        <p:txBody>
          <a:bodyPr/>
          <a:lstStyle/>
          <a:p>
            <a:r>
              <a:rPr lang="en-US" smtClean="0"/>
              <a:t>Chapter 2 DNS and AD</a:t>
            </a:r>
            <a:endParaRPr lang="en-US"/>
          </a:p>
        </p:txBody>
      </p:sp>
      <p:sp>
        <p:nvSpPr>
          <p:cNvPr id="39" name="Slide Number Placeholder 38"/>
          <p:cNvSpPr>
            <a:spLocks noGrp="1"/>
          </p:cNvSpPr>
          <p:nvPr>
            <p:ph type="sldNum" sz="quarter" idx="12"/>
          </p:nvPr>
        </p:nvSpPr>
        <p:spPr/>
        <p:txBody>
          <a:bodyPr/>
          <a:lstStyle/>
          <a:p>
            <a:fld id="{32211341-5A88-5040-9389-86DE7F0B46B4}" type="slidenum">
              <a:rPr lang="en-US" smtClean="0"/>
              <a:pPr/>
              <a:t>64</a:t>
            </a:fld>
            <a:endParaRPr lang="en-US"/>
          </a:p>
        </p:txBody>
      </p:sp>
      <p:sp>
        <p:nvSpPr>
          <p:cNvPr id="41" name="Text Box 12"/>
          <p:cNvSpPr txBox="1">
            <a:spLocks noChangeArrowheads="1"/>
          </p:cNvSpPr>
          <p:nvPr/>
        </p:nvSpPr>
        <p:spPr bwMode="auto">
          <a:xfrm>
            <a:off x="4140200" y="234950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42" name="Text Box 25"/>
          <p:cNvSpPr txBox="1">
            <a:spLocks noChangeArrowheads="1"/>
          </p:cNvSpPr>
          <p:nvPr/>
        </p:nvSpPr>
        <p:spPr bwMode="auto">
          <a:xfrm>
            <a:off x="4140200" y="263048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43" name="Text Box 13"/>
          <p:cNvSpPr txBox="1">
            <a:spLocks noChangeArrowheads="1"/>
          </p:cNvSpPr>
          <p:nvPr/>
        </p:nvSpPr>
        <p:spPr bwMode="auto">
          <a:xfrm>
            <a:off x="5991225" y="325574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44" name="Text Box 26"/>
          <p:cNvSpPr txBox="1">
            <a:spLocks noChangeArrowheads="1"/>
          </p:cNvSpPr>
          <p:nvPr/>
        </p:nvSpPr>
        <p:spPr bwMode="auto">
          <a:xfrm>
            <a:off x="6156325" y="378936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sp>
        <p:nvSpPr>
          <p:cNvPr id="45" name="Text Box 14"/>
          <p:cNvSpPr txBox="1">
            <a:spLocks noChangeArrowheads="1"/>
          </p:cNvSpPr>
          <p:nvPr/>
        </p:nvSpPr>
        <p:spPr bwMode="auto">
          <a:xfrm>
            <a:off x="6156325" y="4760913"/>
            <a:ext cx="28797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Authoritative DNS Server</a:t>
            </a:r>
          </a:p>
        </p:txBody>
      </p:sp>
      <p:sp>
        <p:nvSpPr>
          <p:cNvPr id="46" name="Text Box 23"/>
          <p:cNvSpPr txBox="1">
            <a:spLocks noChangeArrowheads="1"/>
          </p:cNvSpPr>
          <p:nvPr/>
        </p:nvSpPr>
        <p:spPr bwMode="auto">
          <a:xfrm>
            <a:off x="6156325" y="5048250"/>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47"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pic>
        <p:nvPicPr>
          <p:cNvPr id="48" name="Pictur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
        <p:nvSpPr>
          <p:cNvPr id="50" name="Rectangle 49"/>
          <p:cNvSpPr/>
          <p:nvPr/>
        </p:nvSpPr>
        <p:spPr>
          <a:xfrm>
            <a:off x="457200" y="3180337"/>
            <a:ext cx="1415772" cy="369332"/>
          </a:xfrm>
          <a:prstGeom prst="rect">
            <a:avLst/>
          </a:prstGeom>
        </p:spPr>
        <p:txBody>
          <a:bodyPr wrap="none">
            <a:spAutoFit/>
          </a:bodyPr>
          <a:lstStyle/>
          <a:p>
            <a:pPr>
              <a:spcBef>
                <a:spcPct val="50000"/>
              </a:spcBef>
            </a:pPr>
            <a:r>
              <a:rPr lang="en-US" altLang="ko-KR" b="1" dirty="0"/>
              <a:t>auburn.edu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1000"/>
                                        <p:tgtEl>
                                          <p:spTgt spid="6"/>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225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loud 54"/>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pic>
        <p:nvPicPr>
          <p:cNvPr id="23554" name="Picture 2" descr="Server"/>
          <p:cNvPicPr>
            <a:picLocks noChangeAspect="1" noChangeArrowheads="1"/>
          </p:cNvPicPr>
          <p:nvPr/>
        </p:nvPicPr>
        <p:blipFill>
          <a:blip r:embed="rId3" cstate="print"/>
          <a:srcRect/>
          <a:stretch>
            <a:fillRect/>
          </a:stretch>
        </p:blipFill>
        <p:spPr bwMode="auto">
          <a:xfrm>
            <a:off x="971550" y="3902075"/>
            <a:ext cx="627063" cy="895350"/>
          </a:xfrm>
          <a:prstGeom prst="rect">
            <a:avLst/>
          </a:prstGeom>
          <a:noFill/>
        </p:spPr>
      </p:pic>
      <p:pic>
        <p:nvPicPr>
          <p:cNvPr id="23556" name="Picture 4" descr="Server"/>
          <p:cNvPicPr>
            <a:picLocks noChangeAspect="1" noChangeArrowheads="1"/>
          </p:cNvPicPr>
          <p:nvPr/>
        </p:nvPicPr>
        <p:blipFill>
          <a:blip r:embed="rId3" cstate="print"/>
          <a:srcRect/>
          <a:stretch>
            <a:fillRect/>
          </a:stretch>
        </p:blipFill>
        <p:spPr bwMode="auto">
          <a:xfrm>
            <a:off x="3492500" y="2246313"/>
            <a:ext cx="627063" cy="895350"/>
          </a:xfrm>
          <a:prstGeom prst="rect">
            <a:avLst/>
          </a:prstGeom>
          <a:noFill/>
        </p:spPr>
      </p:pic>
      <p:pic>
        <p:nvPicPr>
          <p:cNvPr id="23557" name="Picture 5" descr="Server"/>
          <p:cNvPicPr>
            <a:picLocks noChangeAspect="1" noChangeArrowheads="1"/>
          </p:cNvPicPr>
          <p:nvPr/>
        </p:nvPicPr>
        <p:blipFill>
          <a:blip r:embed="rId3" cstate="print"/>
          <a:srcRect/>
          <a:stretch>
            <a:fillRect/>
          </a:stretch>
        </p:blipFill>
        <p:spPr bwMode="auto">
          <a:xfrm>
            <a:off x="5364163" y="3068638"/>
            <a:ext cx="627062" cy="895350"/>
          </a:xfrm>
          <a:prstGeom prst="rect">
            <a:avLst/>
          </a:prstGeom>
          <a:noFill/>
        </p:spPr>
      </p:pic>
      <p:pic>
        <p:nvPicPr>
          <p:cNvPr id="23558" name="Picture 6" descr="Server"/>
          <p:cNvPicPr>
            <a:picLocks noChangeAspect="1" noChangeArrowheads="1"/>
          </p:cNvPicPr>
          <p:nvPr/>
        </p:nvPicPr>
        <p:blipFill>
          <a:blip r:embed="rId3" cstate="print"/>
          <a:srcRect/>
          <a:stretch>
            <a:fillRect/>
          </a:stretch>
        </p:blipFill>
        <p:spPr bwMode="auto">
          <a:xfrm>
            <a:off x="5364163" y="4622800"/>
            <a:ext cx="627062" cy="895350"/>
          </a:xfrm>
          <a:prstGeom prst="rect">
            <a:avLst/>
          </a:prstGeom>
          <a:noFill/>
        </p:spPr>
      </p:pic>
      <p:pic>
        <p:nvPicPr>
          <p:cNvPr id="23559" name="Picture 7" descr="New iMAC"/>
          <p:cNvPicPr>
            <a:picLocks noChangeAspect="1" noChangeArrowheads="1"/>
          </p:cNvPicPr>
          <p:nvPr/>
        </p:nvPicPr>
        <p:blipFill>
          <a:blip r:embed="rId4"/>
          <a:srcRect/>
          <a:stretch>
            <a:fillRect/>
          </a:stretch>
        </p:blipFill>
        <p:spPr bwMode="auto">
          <a:xfrm>
            <a:off x="5003800" y="5734050"/>
            <a:ext cx="1079500" cy="1079500"/>
          </a:xfrm>
          <a:prstGeom prst="rect">
            <a:avLst/>
          </a:prstGeom>
          <a:noFill/>
        </p:spPr>
      </p:pic>
      <p:sp>
        <p:nvSpPr>
          <p:cNvPr id="23560" name="Text Box 8"/>
          <p:cNvSpPr txBox="1">
            <a:spLocks noChangeArrowheads="1"/>
          </p:cNvSpPr>
          <p:nvPr/>
        </p:nvSpPr>
        <p:spPr bwMode="auto">
          <a:xfrm>
            <a:off x="1763713" y="4221163"/>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23561" name="Text Box 9"/>
          <p:cNvSpPr txBox="1">
            <a:spLocks noChangeArrowheads="1"/>
          </p:cNvSpPr>
          <p:nvPr/>
        </p:nvSpPr>
        <p:spPr bwMode="auto">
          <a:xfrm>
            <a:off x="1763713" y="4508500"/>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23562" name="Text Box 10"/>
          <p:cNvSpPr txBox="1">
            <a:spLocks noChangeArrowheads="1"/>
          </p:cNvSpPr>
          <p:nvPr/>
        </p:nvSpPr>
        <p:spPr bwMode="auto">
          <a:xfrm>
            <a:off x="1836738" y="5589588"/>
            <a:ext cx="1655762" cy="646331"/>
          </a:xfrm>
          <a:prstGeom prst="rect">
            <a:avLst/>
          </a:prstGeom>
          <a:noFill/>
          <a:ln w="9525">
            <a:noFill/>
            <a:miter lim="800000"/>
            <a:headEnd/>
            <a:tailEnd/>
          </a:ln>
          <a:effectLst/>
        </p:spPr>
        <p:txBody>
          <a:bodyPr>
            <a:spAutoFit/>
          </a:bodyPr>
          <a:lstStyle/>
          <a:p>
            <a:pPr>
              <a:spcBef>
                <a:spcPct val="50000"/>
              </a:spcBef>
            </a:pPr>
            <a:r>
              <a:rPr lang="en-US" altLang="ko-KR" sz="1800">
                <a:latin typeface="+mn-lt"/>
              </a:rPr>
              <a:t>Requesting host</a:t>
            </a:r>
          </a:p>
        </p:txBody>
      </p:sp>
      <p:sp>
        <p:nvSpPr>
          <p:cNvPr id="23563" name="Text Box 11"/>
          <p:cNvSpPr txBox="1">
            <a:spLocks noChangeArrowheads="1"/>
          </p:cNvSpPr>
          <p:nvPr/>
        </p:nvSpPr>
        <p:spPr bwMode="auto">
          <a:xfrm>
            <a:off x="1836738" y="58705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wu.eng.auburn.edu</a:t>
            </a:r>
          </a:p>
        </p:txBody>
      </p:sp>
      <p:sp>
        <p:nvSpPr>
          <p:cNvPr id="23569" name="Text Box 17"/>
          <p:cNvSpPr txBox="1">
            <a:spLocks noChangeArrowheads="1"/>
          </p:cNvSpPr>
          <p:nvPr/>
        </p:nvSpPr>
        <p:spPr bwMode="auto">
          <a:xfrm>
            <a:off x="0" y="0"/>
            <a:ext cx="8569325" cy="2056973"/>
          </a:xfrm>
          <a:prstGeom prst="rect">
            <a:avLst/>
          </a:prstGeom>
          <a:solidFill>
            <a:srgbClr val="FFFF00"/>
          </a:solidFill>
          <a:ln w="19050">
            <a:solidFill>
              <a:srgbClr val="000000"/>
            </a:solidFill>
            <a:miter lim="800000"/>
            <a:headEnd/>
            <a:tailEnd/>
          </a:ln>
          <a:effectLst>
            <a:outerShdw dist="35921" dir="2700000" algn="ctr" rotWithShape="0">
              <a:schemeClr val="bg2"/>
            </a:outerShdw>
          </a:effectLst>
        </p:spPr>
        <p:txBody>
          <a:bodyPr>
            <a:spAutoFit/>
          </a:bodyPr>
          <a:lstStyle/>
          <a:p>
            <a:pPr>
              <a:spcBef>
                <a:spcPct val="50000"/>
              </a:spcBef>
            </a:pPr>
            <a:r>
              <a:rPr lang="en-US" altLang="ko-KR" sz="1400" b="1" dirty="0">
                <a:solidFill>
                  <a:srgbClr val="0000FF"/>
                </a:solidFill>
                <a:latin typeface="+mn-lt"/>
              </a:rPr>
              <a:t>Step 6~7. Between Local and Authoritative DNS Server</a:t>
            </a:r>
            <a:r>
              <a:rPr lang="en-US" altLang="ko-KR" sz="1400" dirty="0">
                <a:latin typeface="+mn-lt"/>
              </a:rPr>
              <a:t/>
            </a:r>
            <a:br>
              <a:rPr lang="en-US" altLang="ko-KR" sz="1400" dirty="0">
                <a:latin typeface="+mn-lt"/>
              </a:rPr>
            </a:br>
            <a:r>
              <a:rPr lang="en-US" altLang="ko-KR" sz="1400" dirty="0">
                <a:latin typeface="+mn-lt"/>
              </a:rPr>
              <a:t>- Step 6’s Data Format</a:t>
            </a:r>
            <a:br>
              <a:rPr lang="en-US" altLang="ko-KR" sz="1400" dirty="0">
                <a:latin typeface="+mn-lt"/>
              </a:rPr>
            </a:br>
            <a:r>
              <a:rPr lang="en-US" altLang="ko-KR" sz="1400" dirty="0">
                <a:latin typeface="+mn-lt"/>
              </a:rPr>
              <a:t>   * Header Section’s Flag: QR - 0 (Query), RD - 0 (Non-Recursive Query Desired) </a:t>
            </a:r>
            <a:br>
              <a:rPr lang="en-US" altLang="ko-KR" sz="1400" dirty="0">
                <a:latin typeface="+mn-lt"/>
              </a:rPr>
            </a:br>
            <a:r>
              <a:rPr lang="en-US" altLang="ko-KR" sz="1400" dirty="0">
                <a:latin typeface="+mn-lt"/>
              </a:rPr>
              <a:t>   * Question Section: QNAME- </a:t>
            </a:r>
            <a:r>
              <a:rPr lang="en-US" altLang="ko-KR" sz="1400" dirty="0">
                <a:latin typeface="+mn-lt"/>
                <a:hlinkClick r:id="rId5"/>
              </a:rPr>
              <a:t>www.cnn.com</a:t>
            </a:r>
            <a:r>
              <a:rPr lang="en-US" altLang="ko-KR" sz="1400" dirty="0">
                <a:latin typeface="+mn-lt"/>
              </a:rPr>
              <a:t>, QTYPE - A</a:t>
            </a:r>
            <a:br>
              <a:rPr lang="en-US" altLang="ko-KR" sz="1400" dirty="0">
                <a:latin typeface="+mn-lt"/>
              </a:rPr>
            </a:br>
            <a:r>
              <a:rPr lang="en-US" altLang="ko-KR" sz="1400" dirty="0">
                <a:latin typeface="+mn-lt"/>
              </a:rPr>
              <a:t>- Step 7’s Data Format</a:t>
            </a:r>
            <a:br>
              <a:rPr lang="en-US" altLang="ko-KR" sz="1400" dirty="0">
                <a:latin typeface="+mn-lt"/>
              </a:rPr>
            </a:br>
            <a:r>
              <a:rPr lang="en-US" altLang="ko-KR" sz="1400" dirty="0">
                <a:latin typeface="+mn-lt"/>
              </a:rPr>
              <a:t>   * Header Section’s Flag: QR - 1 (Response)</a:t>
            </a:r>
            <a:br>
              <a:rPr lang="en-US" altLang="ko-KR" sz="1400" dirty="0">
                <a:latin typeface="+mn-lt"/>
              </a:rPr>
            </a:br>
            <a:r>
              <a:rPr lang="en-US" altLang="ko-KR" sz="1400" dirty="0">
                <a:latin typeface="+mn-lt"/>
              </a:rPr>
              <a:t>   * Answer Section: (</a:t>
            </a:r>
            <a:r>
              <a:rPr lang="en-US" altLang="ko-KR" sz="1400" dirty="0">
                <a:latin typeface="+mn-lt"/>
                <a:hlinkClick r:id="rId5"/>
              </a:rPr>
              <a:t>www.cnn.com</a:t>
            </a:r>
            <a:r>
              <a:rPr lang="en-US" altLang="ko-KR" sz="1400" dirty="0">
                <a:latin typeface="+mn-lt"/>
              </a:rPr>
              <a:t>,</a:t>
            </a:r>
            <a:r>
              <a:rPr lang="en-US" altLang="ko-KR" sz="1400" dirty="0" smtClean="0"/>
              <a:t> 157.166.255.18 </a:t>
            </a:r>
            <a:r>
              <a:rPr lang="en-US" altLang="ko-KR" sz="1400" dirty="0" smtClean="0">
                <a:latin typeface="+mn-lt"/>
              </a:rPr>
              <a:t>, </a:t>
            </a:r>
            <a:r>
              <a:rPr lang="en-US" altLang="ko-KR" sz="1400" dirty="0">
                <a:latin typeface="+mn-lt"/>
              </a:rPr>
              <a:t>A)</a:t>
            </a:r>
            <a:r>
              <a:rPr lang="en-US" altLang="ko-KR" sz="1400" dirty="0" smtClean="0">
                <a:latin typeface="+mn-lt"/>
              </a:rPr>
              <a:t> </a:t>
            </a:r>
          </a:p>
          <a:p>
            <a:r>
              <a:rPr lang="en-US" altLang="ko-KR" sz="1400" dirty="0" smtClean="0"/>
              <a:t>   * Authority Section: </a:t>
            </a:r>
            <a:r>
              <a:rPr lang="en-US" sz="1400" dirty="0" smtClean="0"/>
              <a:t>(</a:t>
            </a:r>
            <a:r>
              <a:rPr lang="en-US" sz="1400" dirty="0" err="1" smtClean="0"/>
              <a:t>cnn.com</a:t>
            </a:r>
            <a:r>
              <a:rPr lang="en-US" sz="1400" dirty="0" smtClean="0"/>
              <a:t>, ns1.timewarner.net, NS)</a:t>
            </a:r>
            <a:r>
              <a:rPr lang="en-US" altLang="ko-KR" sz="1400" dirty="0" smtClean="0">
                <a:latin typeface="+mn-lt"/>
              </a:rPr>
              <a:t/>
            </a:r>
            <a:br>
              <a:rPr lang="en-US" altLang="ko-KR" sz="1400" dirty="0" smtClean="0">
                <a:latin typeface="+mn-lt"/>
              </a:rPr>
            </a:br>
            <a:r>
              <a:rPr lang="en-US" altLang="ko-KR" sz="1400" dirty="0">
                <a:latin typeface="+mn-lt"/>
              </a:rPr>
              <a:t>   * Additional </a:t>
            </a:r>
            <a:r>
              <a:rPr lang="en-US" altLang="ko-KR" sz="1400" dirty="0" smtClean="0">
                <a:latin typeface="+mn-lt"/>
              </a:rPr>
              <a:t>Section</a:t>
            </a:r>
            <a:r>
              <a:rPr lang="en-US" altLang="ko-KR" sz="1400" dirty="0" smtClean="0"/>
              <a:t>:</a:t>
            </a:r>
            <a:r>
              <a:rPr lang="en-US" sz="1400" dirty="0" smtClean="0"/>
              <a:t> </a:t>
            </a:r>
            <a:r>
              <a:rPr lang="en-US" altLang="ko-KR" sz="1400" dirty="0" smtClean="0"/>
              <a:t>(ns1.timewarner.net, 204.74.108.238, </a:t>
            </a:r>
            <a:r>
              <a:rPr lang="en-US" altLang="ko-KR" sz="1400" dirty="0">
                <a:latin typeface="+mn-lt"/>
              </a:rPr>
              <a:t>A)</a:t>
            </a:r>
          </a:p>
        </p:txBody>
      </p:sp>
      <p:grpSp>
        <p:nvGrpSpPr>
          <p:cNvPr id="2" name="Group 18"/>
          <p:cNvGrpSpPr>
            <a:grpSpLocks/>
          </p:cNvGrpSpPr>
          <p:nvPr/>
        </p:nvGrpSpPr>
        <p:grpSpPr bwMode="auto">
          <a:xfrm>
            <a:off x="827088" y="4797424"/>
            <a:ext cx="344487" cy="522288"/>
            <a:chOff x="521" y="2795"/>
            <a:chExt cx="217" cy="329"/>
          </a:xfrm>
        </p:grpSpPr>
        <p:sp>
          <p:nvSpPr>
            <p:cNvPr id="23571" name="Line 19"/>
            <p:cNvSpPr>
              <a:spLocks noChangeShapeType="1"/>
            </p:cNvSpPr>
            <p:nvPr/>
          </p:nvSpPr>
          <p:spPr bwMode="auto">
            <a:xfrm flipV="1">
              <a:off x="738" y="2795"/>
              <a:ext cx="0" cy="318"/>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3572" name="Text Box 20"/>
            <p:cNvSpPr txBox="1">
              <a:spLocks noChangeArrowheads="1"/>
            </p:cNvSpPr>
            <p:nvPr/>
          </p:nvSpPr>
          <p:spPr bwMode="auto">
            <a:xfrm>
              <a:off x="521" y="2891"/>
              <a:ext cx="208"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1</a:t>
              </a:r>
            </a:p>
          </p:txBody>
        </p:sp>
      </p:grpSp>
      <p:grpSp>
        <p:nvGrpSpPr>
          <p:cNvPr id="3" name="Group 21"/>
          <p:cNvGrpSpPr>
            <a:grpSpLocks/>
          </p:cNvGrpSpPr>
          <p:nvPr/>
        </p:nvGrpSpPr>
        <p:grpSpPr bwMode="auto">
          <a:xfrm>
            <a:off x="1476375" y="2709863"/>
            <a:ext cx="1943100" cy="1150937"/>
            <a:chOff x="930" y="1480"/>
            <a:chExt cx="1224" cy="725"/>
          </a:xfrm>
        </p:grpSpPr>
        <p:sp>
          <p:nvSpPr>
            <p:cNvPr id="23574" name="Line 22"/>
            <p:cNvSpPr>
              <a:spLocks noChangeShapeType="1"/>
            </p:cNvSpPr>
            <p:nvPr/>
          </p:nvSpPr>
          <p:spPr bwMode="auto">
            <a:xfrm flipV="1">
              <a:off x="930" y="1480"/>
              <a:ext cx="1224" cy="725"/>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3575" name="Text Box 23"/>
            <p:cNvSpPr txBox="1">
              <a:spLocks noChangeArrowheads="1"/>
            </p:cNvSpPr>
            <p:nvPr/>
          </p:nvSpPr>
          <p:spPr bwMode="auto">
            <a:xfrm>
              <a:off x="1298" y="1661"/>
              <a:ext cx="363"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2</a:t>
              </a:r>
            </a:p>
          </p:txBody>
        </p:sp>
      </p:grpSp>
      <p:grpSp>
        <p:nvGrpSpPr>
          <p:cNvPr id="4" name="Group 26"/>
          <p:cNvGrpSpPr>
            <a:grpSpLocks/>
          </p:cNvGrpSpPr>
          <p:nvPr/>
        </p:nvGrpSpPr>
        <p:grpSpPr bwMode="auto">
          <a:xfrm>
            <a:off x="1603375" y="2924175"/>
            <a:ext cx="1816100" cy="1046163"/>
            <a:chOff x="1010" y="1842"/>
            <a:chExt cx="1144" cy="659"/>
          </a:xfrm>
        </p:grpSpPr>
        <p:sp>
          <p:nvSpPr>
            <p:cNvPr id="23579" name="Line 27"/>
            <p:cNvSpPr>
              <a:spLocks noChangeShapeType="1"/>
            </p:cNvSpPr>
            <p:nvPr/>
          </p:nvSpPr>
          <p:spPr bwMode="auto">
            <a:xfrm flipH="1">
              <a:off x="1010" y="1842"/>
              <a:ext cx="1144" cy="659"/>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3580" name="Text Box 28"/>
            <p:cNvSpPr txBox="1">
              <a:spLocks noChangeArrowheads="1"/>
            </p:cNvSpPr>
            <p:nvPr/>
          </p:nvSpPr>
          <p:spPr bwMode="auto">
            <a:xfrm>
              <a:off x="1529" y="2212"/>
              <a:ext cx="31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3</a:t>
              </a:r>
            </a:p>
          </p:txBody>
        </p:sp>
      </p:grpSp>
      <p:grpSp>
        <p:nvGrpSpPr>
          <p:cNvPr id="5" name="Group 29"/>
          <p:cNvGrpSpPr>
            <a:grpSpLocks/>
          </p:cNvGrpSpPr>
          <p:nvPr/>
        </p:nvGrpSpPr>
        <p:grpSpPr bwMode="auto">
          <a:xfrm>
            <a:off x="1835150" y="3494088"/>
            <a:ext cx="3313113" cy="655637"/>
            <a:chOff x="1156" y="2201"/>
            <a:chExt cx="2087" cy="413"/>
          </a:xfrm>
        </p:grpSpPr>
        <p:sp>
          <p:nvSpPr>
            <p:cNvPr id="23582" name="Line 30"/>
            <p:cNvSpPr>
              <a:spLocks noChangeShapeType="1"/>
            </p:cNvSpPr>
            <p:nvPr/>
          </p:nvSpPr>
          <p:spPr bwMode="auto">
            <a:xfrm flipV="1">
              <a:off x="1156" y="2251"/>
              <a:ext cx="2087" cy="363"/>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3583" name="Text Box 31"/>
            <p:cNvSpPr txBox="1">
              <a:spLocks noChangeArrowheads="1"/>
            </p:cNvSpPr>
            <p:nvPr/>
          </p:nvSpPr>
          <p:spPr bwMode="auto">
            <a:xfrm>
              <a:off x="2064" y="2201"/>
              <a:ext cx="181"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4</a:t>
              </a:r>
            </a:p>
          </p:txBody>
        </p:sp>
      </p:grpSp>
      <p:grpSp>
        <p:nvGrpSpPr>
          <p:cNvPr id="6" name="Group 32"/>
          <p:cNvGrpSpPr>
            <a:grpSpLocks/>
          </p:cNvGrpSpPr>
          <p:nvPr/>
        </p:nvGrpSpPr>
        <p:grpSpPr bwMode="auto">
          <a:xfrm>
            <a:off x="1835150" y="3716343"/>
            <a:ext cx="3313113" cy="690563"/>
            <a:chOff x="1156" y="2341"/>
            <a:chExt cx="2087" cy="435"/>
          </a:xfrm>
        </p:grpSpPr>
        <p:sp>
          <p:nvSpPr>
            <p:cNvPr id="23585" name="Line 33"/>
            <p:cNvSpPr>
              <a:spLocks noChangeShapeType="1"/>
            </p:cNvSpPr>
            <p:nvPr/>
          </p:nvSpPr>
          <p:spPr bwMode="auto">
            <a:xfrm flipH="1">
              <a:off x="1156" y="2341"/>
              <a:ext cx="2087" cy="363"/>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3586" name="Text Box 34"/>
            <p:cNvSpPr txBox="1">
              <a:spLocks noChangeArrowheads="1"/>
            </p:cNvSpPr>
            <p:nvPr/>
          </p:nvSpPr>
          <p:spPr bwMode="auto">
            <a:xfrm>
              <a:off x="2154" y="2543"/>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5</a:t>
              </a:r>
            </a:p>
          </p:txBody>
        </p:sp>
      </p:grpSp>
      <p:grpSp>
        <p:nvGrpSpPr>
          <p:cNvPr id="7" name="Group 37"/>
          <p:cNvGrpSpPr>
            <a:grpSpLocks/>
          </p:cNvGrpSpPr>
          <p:nvPr/>
        </p:nvGrpSpPr>
        <p:grpSpPr bwMode="auto">
          <a:xfrm>
            <a:off x="1692275" y="4581525"/>
            <a:ext cx="3527425" cy="369888"/>
            <a:chOff x="1066" y="2886"/>
            <a:chExt cx="2222" cy="233"/>
          </a:xfrm>
        </p:grpSpPr>
        <p:sp>
          <p:nvSpPr>
            <p:cNvPr id="23587" name="Line 35"/>
            <p:cNvSpPr>
              <a:spLocks noChangeShapeType="1"/>
            </p:cNvSpPr>
            <p:nvPr/>
          </p:nvSpPr>
          <p:spPr bwMode="auto">
            <a:xfrm>
              <a:off x="1066" y="3022"/>
              <a:ext cx="2222" cy="91"/>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3588" name="Text Box 36"/>
            <p:cNvSpPr txBox="1">
              <a:spLocks noChangeArrowheads="1"/>
            </p:cNvSpPr>
            <p:nvPr/>
          </p:nvSpPr>
          <p:spPr bwMode="auto">
            <a:xfrm>
              <a:off x="2880" y="2886"/>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6</a:t>
              </a:r>
            </a:p>
          </p:txBody>
        </p:sp>
      </p:grpSp>
      <p:grpSp>
        <p:nvGrpSpPr>
          <p:cNvPr id="8" name="Group 40"/>
          <p:cNvGrpSpPr>
            <a:grpSpLocks/>
          </p:cNvGrpSpPr>
          <p:nvPr/>
        </p:nvGrpSpPr>
        <p:grpSpPr bwMode="auto">
          <a:xfrm>
            <a:off x="1616075" y="4892666"/>
            <a:ext cx="3573463" cy="558795"/>
            <a:chOff x="1066" y="3083"/>
            <a:chExt cx="2177" cy="353"/>
          </a:xfrm>
        </p:grpSpPr>
        <p:sp>
          <p:nvSpPr>
            <p:cNvPr id="23590" name="Line 38"/>
            <p:cNvSpPr>
              <a:spLocks noChangeShapeType="1"/>
            </p:cNvSpPr>
            <p:nvPr/>
          </p:nvSpPr>
          <p:spPr bwMode="auto">
            <a:xfrm flipH="1" flipV="1">
              <a:off x="1066" y="3083"/>
              <a:ext cx="2177" cy="113"/>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3591" name="Text Box 39"/>
            <p:cNvSpPr txBox="1">
              <a:spLocks noChangeArrowheads="1"/>
            </p:cNvSpPr>
            <p:nvPr/>
          </p:nvSpPr>
          <p:spPr bwMode="auto">
            <a:xfrm>
              <a:off x="2789" y="3203"/>
              <a:ext cx="182"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7</a:t>
              </a:r>
            </a:p>
          </p:txBody>
        </p:sp>
      </p:grpSp>
      <p:sp>
        <p:nvSpPr>
          <p:cNvPr id="44" name="Date Placeholder 43"/>
          <p:cNvSpPr>
            <a:spLocks noGrp="1"/>
          </p:cNvSpPr>
          <p:nvPr>
            <p:ph type="dt" sz="half" idx="10"/>
          </p:nvPr>
        </p:nvSpPr>
        <p:spPr/>
        <p:txBody>
          <a:bodyPr/>
          <a:lstStyle/>
          <a:p>
            <a:fld id="{7EAD9002-A4AC-5C44-9815-555F6C32C35A}" type="datetime1">
              <a:rPr lang="en-US" smtClean="0"/>
              <a:pPr/>
              <a:t>12/21/2012</a:t>
            </a:fld>
            <a:endParaRPr lang="en-US"/>
          </a:p>
        </p:txBody>
      </p:sp>
      <p:sp>
        <p:nvSpPr>
          <p:cNvPr id="46" name="Footer Placeholder 45"/>
          <p:cNvSpPr>
            <a:spLocks noGrp="1"/>
          </p:cNvSpPr>
          <p:nvPr>
            <p:ph type="ftr" sz="quarter" idx="11"/>
          </p:nvPr>
        </p:nvSpPr>
        <p:spPr/>
        <p:txBody>
          <a:bodyPr/>
          <a:lstStyle/>
          <a:p>
            <a:r>
              <a:rPr lang="en-US" smtClean="0"/>
              <a:t>Chapter 2 DNS and AD</a:t>
            </a:r>
            <a:endParaRPr lang="en-US"/>
          </a:p>
        </p:txBody>
      </p:sp>
      <p:sp>
        <p:nvSpPr>
          <p:cNvPr id="45" name="Slide Number Placeholder 44"/>
          <p:cNvSpPr>
            <a:spLocks noGrp="1"/>
          </p:cNvSpPr>
          <p:nvPr>
            <p:ph type="sldNum" sz="quarter" idx="12"/>
          </p:nvPr>
        </p:nvSpPr>
        <p:spPr/>
        <p:txBody>
          <a:bodyPr/>
          <a:lstStyle/>
          <a:p>
            <a:fld id="{32211341-5A88-5040-9389-86DE7F0B46B4}" type="slidenum">
              <a:rPr lang="en-US" smtClean="0"/>
              <a:pPr/>
              <a:t>65</a:t>
            </a:fld>
            <a:endParaRPr lang="en-US"/>
          </a:p>
        </p:txBody>
      </p:sp>
      <p:sp>
        <p:nvSpPr>
          <p:cNvPr id="47" name="Text Box 12"/>
          <p:cNvSpPr txBox="1">
            <a:spLocks noChangeArrowheads="1"/>
          </p:cNvSpPr>
          <p:nvPr/>
        </p:nvSpPr>
        <p:spPr bwMode="auto">
          <a:xfrm>
            <a:off x="4140200" y="234950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48" name="Text Box 25"/>
          <p:cNvSpPr txBox="1">
            <a:spLocks noChangeArrowheads="1"/>
          </p:cNvSpPr>
          <p:nvPr/>
        </p:nvSpPr>
        <p:spPr bwMode="auto">
          <a:xfrm>
            <a:off x="4140200" y="263048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49" name="Text Box 13"/>
          <p:cNvSpPr txBox="1">
            <a:spLocks noChangeArrowheads="1"/>
          </p:cNvSpPr>
          <p:nvPr/>
        </p:nvSpPr>
        <p:spPr bwMode="auto">
          <a:xfrm>
            <a:off x="5991225" y="325574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50" name="Text Box 26"/>
          <p:cNvSpPr txBox="1">
            <a:spLocks noChangeArrowheads="1"/>
          </p:cNvSpPr>
          <p:nvPr/>
        </p:nvSpPr>
        <p:spPr bwMode="auto">
          <a:xfrm>
            <a:off x="6156325" y="378936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sp>
        <p:nvSpPr>
          <p:cNvPr id="51" name="Text Box 14"/>
          <p:cNvSpPr txBox="1">
            <a:spLocks noChangeArrowheads="1"/>
          </p:cNvSpPr>
          <p:nvPr/>
        </p:nvSpPr>
        <p:spPr bwMode="auto">
          <a:xfrm>
            <a:off x="6156325" y="4760913"/>
            <a:ext cx="28797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Authoritative DNS Server</a:t>
            </a:r>
          </a:p>
        </p:txBody>
      </p:sp>
      <p:sp>
        <p:nvSpPr>
          <p:cNvPr id="52" name="Text Box 23"/>
          <p:cNvSpPr txBox="1">
            <a:spLocks noChangeArrowheads="1"/>
          </p:cNvSpPr>
          <p:nvPr/>
        </p:nvSpPr>
        <p:spPr bwMode="auto">
          <a:xfrm>
            <a:off x="6156325" y="5048250"/>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53"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pic>
        <p:nvPicPr>
          <p:cNvPr id="54" name="Picture 5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
        <p:nvSpPr>
          <p:cNvPr id="56" name="Rectangle 55"/>
          <p:cNvSpPr/>
          <p:nvPr/>
        </p:nvSpPr>
        <p:spPr>
          <a:xfrm>
            <a:off x="457200" y="3180337"/>
            <a:ext cx="1415772" cy="369332"/>
          </a:xfrm>
          <a:prstGeom prst="rect">
            <a:avLst/>
          </a:prstGeom>
        </p:spPr>
        <p:txBody>
          <a:bodyPr wrap="none">
            <a:spAutoFit/>
          </a:bodyPr>
          <a:lstStyle/>
          <a:p>
            <a:pPr>
              <a:spcBef>
                <a:spcPct val="50000"/>
              </a:spcBef>
            </a:pPr>
            <a:r>
              <a:rPr lang="en-US" altLang="ko-KR" b="1" dirty="0"/>
              <a:t>auburn.edu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1000"/>
                                        <p:tgtEl>
                                          <p:spTgt spid="8"/>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235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Cloud 57"/>
          <p:cNvSpPr/>
          <p:nvPr/>
        </p:nvSpPr>
        <p:spPr bwMode="auto">
          <a:xfrm>
            <a:off x="457200" y="3023838"/>
            <a:ext cx="2012950" cy="3499417"/>
          </a:xfrm>
          <a:prstGeom prst="cloud">
            <a:avLst/>
          </a:prstGeom>
          <a:solidFill>
            <a:srgbClr val="1DFF1D"/>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pic>
        <p:nvPicPr>
          <p:cNvPr id="24578" name="Picture 2" descr="Server"/>
          <p:cNvPicPr>
            <a:picLocks noChangeAspect="1" noChangeArrowheads="1"/>
          </p:cNvPicPr>
          <p:nvPr/>
        </p:nvPicPr>
        <p:blipFill>
          <a:blip r:embed="rId3" cstate="print"/>
          <a:srcRect/>
          <a:stretch>
            <a:fillRect/>
          </a:stretch>
        </p:blipFill>
        <p:spPr bwMode="auto">
          <a:xfrm>
            <a:off x="971550" y="3902075"/>
            <a:ext cx="627063" cy="895350"/>
          </a:xfrm>
          <a:prstGeom prst="rect">
            <a:avLst/>
          </a:prstGeom>
          <a:noFill/>
        </p:spPr>
      </p:pic>
      <p:pic>
        <p:nvPicPr>
          <p:cNvPr id="24580" name="Picture 4" descr="Server"/>
          <p:cNvPicPr>
            <a:picLocks noChangeAspect="1" noChangeArrowheads="1"/>
          </p:cNvPicPr>
          <p:nvPr/>
        </p:nvPicPr>
        <p:blipFill>
          <a:blip r:embed="rId3" cstate="print"/>
          <a:srcRect/>
          <a:stretch>
            <a:fillRect/>
          </a:stretch>
        </p:blipFill>
        <p:spPr bwMode="auto">
          <a:xfrm>
            <a:off x="3492500" y="2246313"/>
            <a:ext cx="627063" cy="895350"/>
          </a:xfrm>
          <a:prstGeom prst="rect">
            <a:avLst/>
          </a:prstGeom>
          <a:noFill/>
        </p:spPr>
      </p:pic>
      <p:pic>
        <p:nvPicPr>
          <p:cNvPr id="24581" name="Picture 5" descr="Server"/>
          <p:cNvPicPr>
            <a:picLocks noChangeAspect="1" noChangeArrowheads="1"/>
          </p:cNvPicPr>
          <p:nvPr/>
        </p:nvPicPr>
        <p:blipFill>
          <a:blip r:embed="rId3" cstate="print"/>
          <a:srcRect/>
          <a:stretch>
            <a:fillRect/>
          </a:stretch>
        </p:blipFill>
        <p:spPr bwMode="auto">
          <a:xfrm>
            <a:off x="5364163" y="3068638"/>
            <a:ext cx="627062" cy="895350"/>
          </a:xfrm>
          <a:prstGeom prst="rect">
            <a:avLst/>
          </a:prstGeom>
          <a:noFill/>
        </p:spPr>
      </p:pic>
      <p:pic>
        <p:nvPicPr>
          <p:cNvPr id="24582" name="Picture 6" descr="Server"/>
          <p:cNvPicPr>
            <a:picLocks noChangeAspect="1" noChangeArrowheads="1"/>
          </p:cNvPicPr>
          <p:nvPr/>
        </p:nvPicPr>
        <p:blipFill>
          <a:blip r:embed="rId3" cstate="print"/>
          <a:srcRect/>
          <a:stretch>
            <a:fillRect/>
          </a:stretch>
        </p:blipFill>
        <p:spPr bwMode="auto">
          <a:xfrm>
            <a:off x="5364163" y="4622800"/>
            <a:ext cx="627062" cy="895350"/>
          </a:xfrm>
          <a:prstGeom prst="rect">
            <a:avLst/>
          </a:prstGeom>
          <a:noFill/>
        </p:spPr>
      </p:pic>
      <p:pic>
        <p:nvPicPr>
          <p:cNvPr id="24583" name="Picture 7" descr="New iMAC"/>
          <p:cNvPicPr>
            <a:picLocks noChangeAspect="1" noChangeArrowheads="1"/>
          </p:cNvPicPr>
          <p:nvPr/>
        </p:nvPicPr>
        <p:blipFill>
          <a:blip r:embed="rId4"/>
          <a:srcRect/>
          <a:stretch>
            <a:fillRect/>
          </a:stretch>
        </p:blipFill>
        <p:spPr bwMode="auto">
          <a:xfrm>
            <a:off x="5003800" y="5734050"/>
            <a:ext cx="1079500" cy="1079500"/>
          </a:xfrm>
          <a:prstGeom prst="rect">
            <a:avLst/>
          </a:prstGeom>
          <a:noFill/>
        </p:spPr>
      </p:pic>
      <p:sp>
        <p:nvSpPr>
          <p:cNvPr id="24584" name="Text Box 8"/>
          <p:cNvSpPr txBox="1">
            <a:spLocks noChangeArrowheads="1"/>
          </p:cNvSpPr>
          <p:nvPr/>
        </p:nvSpPr>
        <p:spPr bwMode="auto">
          <a:xfrm>
            <a:off x="1763713" y="4221163"/>
            <a:ext cx="22320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Local DNS Server</a:t>
            </a:r>
          </a:p>
        </p:txBody>
      </p:sp>
      <p:sp>
        <p:nvSpPr>
          <p:cNvPr id="24585" name="Text Box 9"/>
          <p:cNvSpPr txBox="1">
            <a:spLocks noChangeArrowheads="1"/>
          </p:cNvSpPr>
          <p:nvPr/>
        </p:nvSpPr>
        <p:spPr bwMode="auto">
          <a:xfrm>
            <a:off x="1763713" y="4508500"/>
            <a:ext cx="2663825" cy="369332"/>
          </a:xfrm>
          <a:prstGeom prst="rect">
            <a:avLst/>
          </a:prstGeom>
          <a:noFill/>
          <a:ln w="9525">
            <a:noFill/>
            <a:miter lim="800000"/>
            <a:headEnd/>
            <a:tailEnd/>
          </a:ln>
          <a:effectLst/>
        </p:spPr>
        <p:txBody>
          <a:bodyPr>
            <a:spAutoFit/>
          </a:bodyPr>
          <a:lstStyle/>
          <a:p>
            <a:pPr>
              <a:spcBef>
                <a:spcPct val="50000"/>
              </a:spcBef>
            </a:pPr>
            <a:r>
              <a:rPr lang="en-US" altLang="ko-KR" sz="1800" b="1">
                <a:latin typeface="+mn-lt"/>
              </a:rPr>
              <a:t>dns.eng.auburn.edu</a:t>
            </a:r>
          </a:p>
        </p:txBody>
      </p:sp>
      <p:sp>
        <p:nvSpPr>
          <p:cNvPr id="24586" name="Text Box 10"/>
          <p:cNvSpPr txBox="1">
            <a:spLocks noChangeArrowheads="1"/>
          </p:cNvSpPr>
          <p:nvPr/>
        </p:nvSpPr>
        <p:spPr bwMode="auto">
          <a:xfrm>
            <a:off x="1836738" y="5589588"/>
            <a:ext cx="2201862"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Requesting host</a:t>
            </a:r>
          </a:p>
        </p:txBody>
      </p:sp>
      <p:sp>
        <p:nvSpPr>
          <p:cNvPr id="24587" name="Text Box 11"/>
          <p:cNvSpPr txBox="1">
            <a:spLocks noChangeArrowheads="1"/>
          </p:cNvSpPr>
          <p:nvPr/>
        </p:nvSpPr>
        <p:spPr bwMode="auto">
          <a:xfrm>
            <a:off x="1836738" y="5870575"/>
            <a:ext cx="2663825" cy="369332"/>
          </a:xfrm>
          <a:prstGeom prst="rect">
            <a:avLst/>
          </a:prstGeom>
          <a:noFill/>
          <a:ln w="9525">
            <a:noFill/>
            <a:miter lim="800000"/>
            <a:headEnd/>
            <a:tailEnd/>
          </a:ln>
          <a:effectLst/>
        </p:spPr>
        <p:txBody>
          <a:bodyPr>
            <a:spAutoFit/>
          </a:bodyPr>
          <a:lstStyle/>
          <a:p>
            <a:pPr>
              <a:spcBef>
                <a:spcPct val="50000"/>
              </a:spcBef>
            </a:pPr>
            <a:r>
              <a:rPr lang="en-US" altLang="ko-KR" sz="1800" b="1" dirty="0">
                <a:latin typeface="+mn-lt"/>
              </a:rPr>
              <a:t>wu.eng.auburn.edu</a:t>
            </a:r>
          </a:p>
        </p:txBody>
      </p:sp>
      <p:sp>
        <p:nvSpPr>
          <p:cNvPr id="24593" name="Text Box 17"/>
          <p:cNvSpPr txBox="1">
            <a:spLocks noChangeArrowheads="1"/>
          </p:cNvSpPr>
          <p:nvPr/>
        </p:nvSpPr>
        <p:spPr bwMode="auto">
          <a:xfrm>
            <a:off x="0" y="0"/>
            <a:ext cx="8569325" cy="1569660"/>
          </a:xfrm>
          <a:prstGeom prst="rect">
            <a:avLst/>
          </a:prstGeom>
          <a:solidFill>
            <a:srgbClr val="FFFF00"/>
          </a:solidFill>
          <a:ln w="19050">
            <a:solidFill>
              <a:srgbClr val="000000"/>
            </a:solidFill>
            <a:miter lim="800000"/>
            <a:headEnd/>
            <a:tailEnd/>
          </a:ln>
          <a:effectLst>
            <a:outerShdw dist="35921" dir="2700000" algn="ctr" rotWithShape="0">
              <a:schemeClr val="bg2"/>
            </a:outerShdw>
          </a:effectLst>
        </p:spPr>
        <p:txBody>
          <a:bodyPr>
            <a:spAutoFit/>
          </a:bodyPr>
          <a:lstStyle/>
          <a:p>
            <a:pPr>
              <a:spcBef>
                <a:spcPct val="50000"/>
              </a:spcBef>
            </a:pPr>
            <a:r>
              <a:rPr lang="en-US" altLang="ko-KR" sz="1600" b="1" dirty="0">
                <a:solidFill>
                  <a:srgbClr val="0000FF"/>
                </a:solidFill>
                <a:latin typeface="+mn-lt"/>
              </a:rPr>
              <a:t>Step 8. From Local DNS Server to Client</a:t>
            </a:r>
            <a:r>
              <a:rPr lang="en-US" altLang="ko-KR" sz="1600" dirty="0">
                <a:latin typeface="+mn-lt"/>
              </a:rPr>
              <a:t/>
            </a:r>
            <a:br>
              <a:rPr lang="en-US" altLang="ko-KR" sz="1600" dirty="0">
                <a:latin typeface="+mn-lt"/>
              </a:rPr>
            </a:br>
            <a:r>
              <a:rPr lang="en-US" altLang="ko-KR" sz="1600" dirty="0">
                <a:latin typeface="+mn-lt"/>
              </a:rPr>
              <a:t>- Step 8’s Data Format</a:t>
            </a:r>
            <a:br>
              <a:rPr lang="en-US" altLang="ko-KR" sz="1600" dirty="0">
                <a:latin typeface="+mn-lt"/>
              </a:rPr>
            </a:br>
            <a:r>
              <a:rPr lang="en-US" altLang="ko-KR" sz="1600" dirty="0">
                <a:latin typeface="+mn-lt"/>
              </a:rPr>
              <a:t>   * Header Section’s Flag: QR - 1 (Response), RA - 1 (Recursive Query Available)</a:t>
            </a:r>
            <a:br>
              <a:rPr lang="en-US" altLang="ko-KR" sz="1600" dirty="0">
                <a:latin typeface="+mn-lt"/>
              </a:rPr>
            </a:br>
            <a:r>
              <a:rPr lang="en-US" altLang="ko-KR" sz="1600" dirty="0">
                <a:latin typeface="+mn-lt"/>
              </a:rPr>
              <a:t>   *</a:t>
            </a:r>
            <a:r>
              <a:rPr lang="en-US" altLang="ko-KR" sz="1600" dirty="0" smtClean="0"/>
              <a:t> Answer Section: (</a:t>
            </a:r>
            <a:r>
              <a:rPr lang="en-US" altLang="ko-KR" sz="1600" dirty="0" smtClean="0">
                <a:hlinkClick r:id="rId5"/>
              </a:rPr>
              <a:t>www.cnn.com</a:t>
            </a:r>
            <a:r>
              <a:rPr lang="en-US" altLang="ko-KR" sz="1600" dirty="0" smtClean="0"/>
              <a:t>, 157.166.255.18 , A) </a:t>
            </a:r>
          </a:p>
          <a:p>
            <a:r>
              <a:rPr lang="en-US" altLang="ko-KR" sz="1600" dirty="0" smtClean="0"/>
              <a:t>   * Authority Section: </a:t>
            </a:r>
            <a:r>
              <a:rPr lang="en-US" sz="1600" dirty="0" smtClean="0"/>
              <a:t>(</a:t>
            </a:r>
            <a:r>
              <a:rPr lang="en-US" sz="1600" dirty="0" err="1" smtClean="0"/>
              <a:t>cnn.com</a:t>
            </a:r>
            <a:r>
              <a:rPr lang="en-US" sz="1600" dirty="0" smtClean="0"/>
              <a:t>, ns1.timewarner.net, NS)</a:t>
            </a:r>
            <a:r>
              <a:rPr lang="en-US" altLang="ko-KR" sz="1600" dirty="0" smtClean="0"/>
              <a:t/>
            </a:r>
            <a:br>
              <a:rPr lang="en-US" altLang="ko-KR" sz="1600" dirty="0" smtClean="0"/>
            </a:br>
            <a:r>
              <a:rPr lang="en-US" altLang="ko-KR" sz="1600" dirty="0" smtClean="0"/>
              <a:t>   * Additional Section:</a:t>
            </a:r>
            <a:r>
              <a:rPr lang="en-US" sz="1600" dirty="0" smtClean="0"/>
              <a:t> </a:t>
            </a:r>
            <a:r>
              <a:rPr lang="en-US" altLang="ko-KR" sz="1600" dirty="0" smtClean="0"/>
              <a:t>(ns1.timewarner.net, 204.74.108.238, A)</a:t>
            </a:r>
            <a:endParaRPr lang="en-US" altLang="ko-KR" sz="1600" dirty="0">
              <a:latin typeface="+mn-lt"/>
            </a:endParaRPr>
          </a:p>
        </p:txBody>
      </p:sp>
      <p:grpSp>
        <p:nvGrpSpPr>
          <p:cNvPr id="2" name="Group 18"/>
          <p:cNvGrpSpPr>
            <a:grpSpLocks/>
          </p:cNvGrpSpPr>
          <p:nvPr/>
        </p:nvGrpSpPr>
        <p:grpSpPr bwMode="auto">
          <a:xfrm>
            <a:off x="827088" y="4797424"/>
            <a:ext cx="344487" cy="522288"/>
            <a:chOff x="521" y="2795"/>
            <a:chExt cx="217" cy="329"/>
          </a:xfrm>
        </p:grpSpPr>
        <p:sp>
          <p:nvSpPr>
            <p:cNvPr id="24595" name="Line 19"/>
            <p:cNvSpPr>
              <a:spLocks noChangeShapeType="1"/>
            </p:cNvSpPr>
            <p:nvPr/>
          </p:nvSpPr>
          <p:spPr bwMode="auto">
            <a:xfrm flipV="1">
              <a:off x="738" y="2795"/>
              <a:ext cx="0" cy="318"/>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4596" name="Text Box 20"/>
            <p:cNvSpPr txBox="1">
              <a:spLocks noChangeArrowheads="1"/>
            </p:cNvSpPr>
            <p:nvPr/>
          </p:nvSpPr>
          <p:spPr bwMode="auto">
            <a:xfrm>
              <a:off x="521" y="2891"/>
              <a:ext cx="208"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1</a:t>
              </a:r>
            </a:p>
          </p:txBody>
        </p:sp>
      </p:grpSp>
      <p:grpSp>
        <p:nvGrpSpPr>
          <p:cNvPr id="3" name="Group 21"/>
          <p:cNvGrpSpPr>
            <a:grpSpLocks/>
          </p:cNvGrpSpPr>
          <p:nvPr/>
        </p:nvGrpSpPr>
        <p:grpSpPr bwMode="auto">
          <a:xfrm>
            <a:off x="1476375" y="2709863"/>
            <a:ext cx="1943100" cy="1150937"/>
            <a:chOff x="930" y="1480"/>
            <a:chExt cx="1224" cy="725"/>
          </a:xfrm>
        </p:grpSpPr>
        <p:sp>
          <p:nvSpPr>
            <p:cNvPr id="24598" name="Line 22"/>
            <p:cNvSpPr>
              <a:spLocks noChangeShapeType="1"/>
            </p:cNvSpPr>
            <p:nvPr/>
          </p:nvSpPr>
          <p:spPr bwMode="auto">
            <a:xfrm flipV="1">
              <a:off x="930" y="1480"/>
              <a:ext cx="1224" cy="725"/>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4599" name="Text Box 23"/>
            <p:cNvSpPr txBox="1">
              <a:spLocks noChangeArrowheads="1"/>
            </p:cNvSpPr>
            <p:nvPr/>
          </p:nvSpPr>
          <p:spPr bwMode="auto">
            <a:xfrm>
              <a:off x="1298" y="1661"/>
              <a:ext cx="363"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2</a:t>
              </a:r>
            </a:p>
          </p:txBody>
        </p:sp>
      </p:grpSp>
      <p:grpSp>
        <p:nvGrpSpPr>
          <p:cNvPr id="4" name="Group 26"/>
          <p:cNvGrpSpPr>
            <a:grpSpLocks/>
          </p:cNvGrpSpPr>
          <p:nvPr/>
        </p:nvGrpSpPr>
        <p:grpSpPr bwMode="auto">
          <a:xfrm>
            <a:off x="1603375" y="2924175"/>
            <a:ext cx="1816100" cy="1046163"/>
            <a:chOff x="1010" y="1842"/>
            <a:chExt cx="1144" cy="659"/>
          </a:xfrm>
        </p:grpSpPr>
        <p:sp>
          <p:nvSpPr>
            <p:cNvPr id="24603" name="Line 27"/>
            <p:cNvSpPr>
              <a:spLocks noChangeShapeType="1"/>
            </p:cNvSpPr>
            <p:nvPr/>
          </p:nvSpPr>
          <p:spPr bwMode="auto">
            <a:xfrm flipH="1">
              <a:off x="1010" y="1842"/>
              <a:ext cx="1144" cy="659"/>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4604" name="Text Box 28"/>
            <p:cNvSpPr txBox="1">
              <a:spLocks noChangeArrowheads="1"/>
            </p:cNvSpPr>
            <p:nvPr/>
          </p:nvSpPr>
          <p:spPr bwMode="auto">
            <a:xfrm>
              <a:off x="1529" y="2212"/>
              <a:ext cx="31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3</a:t>
              </a:r>
            </a:p>
          </p:txBody>
        </p:sp>
      </p:grpSp>
      <p:grpSp>
        <p:nvGrpSpPr>
          <p:cNvPr id="5" name="Group 29"/>
          <p:cNvGrpSpPr>
            <a:grpSpLocks/>
          </p:cNvGrpSpPr>
          <p:nvPr/>
        </p:nvGrpSpPr>
        <p:grpSpPr bwMode="auto">
          <a:xfrm>
            <a:off x="1835150" y="3494088"/>
            <a:ext cx="3313113" cy="655637"/>
            <a:chOff x="1156" y="2201"/>
            <a:chExt cx="2087" cy="413"/>
          </a:xfrm>
        </p:grpSpPr>
        <p:sp>
          <p:nvSpPr>
            <p:cNvPr id="24606" name="Line 30"/>
            <p:cNvSpPr>
              <a:spLocks noChangeShapeType="1"/>
            </p:cNvSpPr>
            <p:nvPr/>
          </p:nvSpPr>
          <p:spPr bwMode="auto">
            <a:xfrm flipV="1">
              <a:off x="1156" y="2251"/>
              <a:ext cx="2087" cy="363"/>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4607" name="Text Box 31"/>
            <p:cNvSpPr txBox="1">
              <a:spLocks noChangeArrowheads="1"/>
            </p:cNvSpPr>
            <p:nvPr/>
          </p:nvSpPr>
          <p:spPr bwMode="auto">
            <a:xfrm>
              <a:off x="2064" y="2201"/>
              <a:ext cx="181"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4</a:t>
              </a:r>
            </a:p>
          </p:txBody>
        </p:sp>
      </p:grpSp>
      <p:grpSp>
        <p:nvGrpSpPr>
          <p:cNvPr id="6" name="Group 32"/>
          <p:cNvGrpSpPr>
            <a:grpSpLocks/>
          </p:cNvGrpSpPr>
          <p:nvPr/>
        </p:nvGrpSpPr>
        <p:grpSpPr bwMode="auto">
          <a:xfrm>
            <a:off x="1835150" y="3716343"/>
            <a:ext cx="3313113" cy="690563"/>
            <a:chOff x="1156" y="2341"/>
            <a:chExt cx="2087" cy="435"/>
          </a:xfrm>
        </p:grpSpPr>
        <p:sp>
          <p:nvSpPr>
            <p:cNvPr id="24609" name="Line 33"/>
            <p:cNvSpPr>
              <a:spLocks noChangeShapeType="1"/>
            </p:cNvSpPr>
            <p:nvPr/>
          </p:nvSpPr>
          <p:spPr bwMode="auto">
            <a:xfrm flipH="1">
              <a:off x="1156" y="2341"/>
              <a:ext cx="2087" cy="363"/>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4610" name="Text Box 34"/>
            <p:cNvSpPr txBox="1">
              <a:spLocks noChangeArrowheads="1"/>
            </p:cNvSpPr>
            <p:nvPr/>
          </p:nvSpPr>
          <p:spPr bwMode="auto">
            <a:xfrm>
              <a:off x="2154" y="2543"/>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5</a:t>
              </a:r>
            </a:p>
          </p:txBody>
        </p:sp>
      </p:grpSp>
      <p:grpSp>
        <p:nvGrpSpPr>
          <p:cNvPr id="7" name="Group 35"/>
          <p:cNvGrpSpPr>
            <a:grpSpLocks/>
          </p:cNvGrpSpPr>
          <p:nvPr/>
        </p:nvGrpSpPr>
        <p:grpSpPr bwMode="auto">
          <a:xfrm>
            <a:off x="1692275" y="4581525"/>
            <a:ext cx="3527425" cy="369888"/>
            <a:chOff x="1066" y="2886"/>
            <a:chExt cx="2222" cy="233"/>
          </a:xfrm>
        </p:grpSpPr>
        <p:sp>
          <p:nvSpPr>
            <p:cNvPr id="24612" name="Line 36"/>
            <p:cNvSpPr>
              <a:spLocks noChangeShapeType="1"/>
            </p:cNvSpPr>
            <p:nvPr/>
          </p:nvSpPr>
          <p:spPr bwMode="auto">
            <a:xfrm>
              <a:off x="1066" y="3022"/>
              <a:ext cx="2222" cy="91"/>
            </a:xfrm>
            <a:prstGeom prst="line">
              <a:avLst/>
            </a:prstGeom>
            <a:noFill/>
            <a:ln w="38100">
              <a:solidFill>
                <a:srgbClr val="0000FF"/>
              </a:solidFill>
              <a:round/>
              <a:headEnd/>
              <a:tailEnd type="triangle" w="med" len="med"/>
            </a:ln>
            <a:effectLst/>
          </p:spPr>
          <p:txBody>
            <a:bodyPr/>
            <a:lstStyle/>
            <a:p>
              <a:endParaRPr lang="en-US" sz="1800">
                <a:latin typeface="+mn-lt"/>
              </a:endParaRPr>
            </a:p>
          </p:txBody>
        </p:sp>
        <p:sp>
          <p:nvSpPr>
            <p:cNvPr id="24613" name="Text Box 37"/>
            <p:cNvSpPr txBox="1">
              <a:spLocks noChangeArrowheads="1"/>
            </p:cNvSpPr>
            <p:nvPr/>
          </p:nvSpPr>
          <p:spPr bwMode="auto">
            <a:xfrm>
              <a:off x="2880" y="2886"/>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0000FF"/>
                  </a:solidFill>
                  <a:latin typeface="+mn-lt"/>
                </a:rPr>
                <a:t>6</a:t>
              </a:r>
            </a:p>
          </p:txBody>
        </p:sp>
      </p:grpSp>
      <p:grpSp>
        <p:nvGrpSpPr>
          <p:cNvPr id="8" name="Group 38"/>
          <p:cNvGrpSpPr>
            <a:grpSpLocks/>
          </p:cNvGrpSpPr>
          <p:nvPr/>
        </p:nvGrpSpPr>
        <p:grpSpPr bwMode="auto">
          <a:xfrm>
            <a:off x="1616075" y="4892666"/>
            <a:ext cx="3573463" cy="558795"/>
            <a:chOff x="1066" y="3083"/>
            <a:chExt cx="2177" cy="353"/>
          </a:xfrm>
        </p:grpSpPr>
        <p:sp>
          <p:nvSpPr>
            <p:cNvPr id="24615" name="Line 39"/>
            <p:cNvSpPr>
              <a:spLocks noChangeShapeType="1"/>
            </p:cNvSpPr>
            <p:nvPr/>
          </p:nvSpPr>
          <p:spPr bwMode="auto">
            <a:xfrm flipH="1" flipV="1">
              <a:off x="1066" y="3083"/>
              <a:ext cx="2177" cy="113"/>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4616" name="Text Box 40"/>
            <p:cNvSpPr txBox="1">
              <a:spLocks noChangeArrowheads="1"/>
            </p:cNvSpPr>
            <p:nvPr/>
          </p:nvSpPr>
          <p:spPr bwMode="auto">
            <a:xfrm>
              <a:off x="2789" y="3203"/>
              <a:ext cx="182"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7</a:t>
              </a:r>
            </a:p>
          </p:txBody>
        </p:sp>
      </p:grpSp>
      <p:grpSp>
        <p:nvGrpSpPr>
          <p:cNvPr id="9" name="Group 43"/>
          <p:cNvGrpSpPr>
            <a:grpSpLocks/>
          </p:cNvGrpSpPr>
          <p:nvPr/>
        </p:nvGrpSpPr>
        <p:grpSpPr bwMode="auto">
          <a:xfrm>
            <a:off x="1331913" y="4797425"/>
            <a:ext cx="431800" cy="514350"/>
            <a:chOff x="839" y="3022"/>
            <a:chExt cx="272" cy="324"/>
          </a:xfrm>
        </p:grpSpPr>
        <p:sp>
          <p:nvSpPr>
            <p:cNvPr id="24617" name="Line 41"/>
            <p:cNvSpPr>
              <a:spLocks noChangeShapeType="1"/>
            </p:cNvSpPr>
            <p:nvPr/>
          </p:nvSpPr>
          <p:spPr bwMode="auto">
            <a:xfrm>
              <a:off x="839" y="3022"/>
              <a:ext cx="0" cy="317"/>
            </a:xfrm>
            <a:prstGeom prst="line">
              <a:avLst/>
            </a:prstGeom>
            <a:noFill/>
            <a:ln w="38100">
              <a:solidFill>
                <a:srgbClr val="FF0000"/>
              </a:solidFill>
              <a:round/>
              <a:headEnd/>
              <a:tailEnd type="triangle" w="med" len="med"/>
            </a:ln>
            <a:effectLst/>
          </p:spPr>
          <p:txBody>
            <a:bodyPr/>
            <a:lstStyle/>
            <a:p>
              <a:endParaRPr lang="en-US" sz="1800">
                <a:latin typeface="+mn-lt"/>
              </a:endParaRPr>
            </a:p>
          </p:txBody>
        </p:sp>
        <p:sp>
          <p:nvSpPr>
            <p:cNvPr id="24618" name="Text Box 42"/>
            <p:cNvSpPr txBox="1">
              <a:spLocks noChangeArrowheads="1"/>
            </p:cNvSpPr>
            <p:nvPr/>
          </p:nvSpPr>
          <p:spPr bwMode="auto">
            <a:xfrm>
              <a:off x="884" y="3113"/>
              <a:ext cx="227" cy="233"/>
            </a:xfrm>
            <a:prstGeom prst="rect">
              <a:avLst/>
            </a:prstGeom>
            <a:noFill/>
            <a:ln w="9525">
              <a:noFill/>
              <a:miter lim="800000"/>
              <a:headEnd/>
              <a:tailEnd/>
            </a:ln>
            <a:effectLst/>
          </p:spPr>
          <p:txBody>
            <a:bodyPr>
              <a:spAutoFit/>
            </a:bodyPr>
            <a:lstStyle/>
            <a:p>
              <a:pPr>
                <a:spcBef>
                  <a:spcPct val="50000"/>
                </a:spcBef>
              </a:pPr>
              <a:r>
                <a:rPr lang="en-US" altLang="ko-KR" sz="1800" b="1">
                  <a:solidFill>
                    <a:srgbClr val="FF0000"/>
                  </a:solidFill>
                  <a:latin typeface="+mn-lt"/>
                </a:rPr>
                <a:t>8</a:t>
              </a:r>
            </a:p>
          </p:txBody>
        </p:sp>
      </p:grpSp>
      <p:sp>
        <p:nvSpPr>
          <p:cNvPr id="47" name="Date Placeholder 46"/>
          <p:cNvSpPr>
            <a:spLocks noGrp="1"/>
          </p:cNvSpPr>
          <p:nvPr>
            <p:ph type="dt" sz="half" idx="10"/>
          </p:nvPr>
        </p:nvSpPr>
        <p:spPr/>
        <p:txBody>
          <a:bodyPr/>
          <a:lstStyle/>
          <a:p>
            <a:fld id="{0F7ED8BD-D46F-C94D-85CC-52597F7AB0A7}" type="datetime1">
              <a:rPr lang="en-US" smtClean="0"/>
              <a:pPr/>
              <a:t>12/21/2012</a:t>
            </a:fld>
            <a:endParaRPr lang="en-US"/>
          </a:p>
        </p:txBody>
      </p:sp>
      <p:sp>
        <p:nvSpPr>
          <p:cNvPr id="49" name="Footer Placeholder 48"/>
          <p:cNvSpPr>
            <a:spLocks noGrp="1"/>
          </p:cNvSpPr>
          <p:nvPr>
            <p:ph type="ftr" sz="quarter" idx="11"/>
          </p:nvPr>
        </p:nvSpPr>
        <p:spPr/>
        <p:txBody>
          <a:bodyPr/>
          <a:lstStyle/>
          <a:p>
            <a:r>
              <a:rPr lang="en-US" smtClean="0"/>
              <a:t>Chapter 2 DNS and AD</a:t>
            </a:r>
            <a:endParaRPr lang="en-US"/>
          </a:p>
        </p:txBody>
      </p:sp>
      <p:sp>
        <p:nvSpPr>
          <p:cNvPr id="48" name="Slide Number Placeholder 47"/>
          <p:cNvSpPr>
            <a:spLocks noGrp="1"/>
          </p:cNvSpPr>
          <p:nvPr>
            <p:ph type="sldNum" sz="quarter" idx="12"/>
          </p:nvPr>
        </p:nvSpPr>
        <p:spPr/>
        <p:txBody>
          <a:bodyPr/>
          <a:lstStyle/>
          <a:p>
            <a:fld id="{32211341-5A88-5040-9389-86DE7F0B46B4}" type="slidenum">
              <a:rPr lang="en-US" smtClean="0"/>
              <a:pPr/>
              <a:t>66</a:t>
            </a:fld>
            <a:endParaRPr lang="en-US"/>
          </a:p>
        </p:txBody>
      </p:sp>
      <p:sp>
        <p:nvSpPr>
          <p:cNvPr id="50" name="Text Box 12"/>
          <p:cNvSpPr txBox="1">
            <a:spLocks noChangeArrowheads="1"/>
          </p:cNvSpPr>
          <p:nvPr/>
        </p:nvSpPr>
        <p:spPr bwMode="auto">
          <a:xfrm>
            <a:off x="4140200" y="2349500"/>
            <a:ext cx="4679950" cy="369332"/>
          </a:xfrm>
          <a:prstGeom prst="rect">
            <a:avLst/>
          </a:prstGeom>
          <a:noFill/>
          <a:ln w="9525">
            <a:noFill/>
            <a:miter lim="800000"/>
            <a:headEnd/>
            <a:tailEnd/>
          </a:ln>
          <a:effectLst/>
        </p:spPr>
        <p:txBody>
          <a:bodyPr wrap="square">
            <a:spAutoFit/>
          </a:bodyPr>
          <a:lstStyle/>
          <a:p>
            <a:pPr>
              <a:spcBef>
                <a:spcPct val="50000"/>
              </a:spcBef>
            </a:pPr>
            <a:r>
              <a:rPr lang="en-US" altLang="ko-KR" sz="1800" dirty="0">
                <a:latin typeface="+mn-lt"/>
              </a:rPr>
              <a:t>Root DNS </a:t>
            </a:r>
            <a:r>
              <a:rPr lang="en-US" altLang="ko-KR" dirty="0" smtClean="0"/>
              <a:t>Server: A.ROOT-SERVERS.NET</a:t>
            </a:r>
            <a:endParaRPr lang="en-US" altLang="ko-KR" sz="1800" dirty="0">
              <a:latin typeface="+mn-lt"/>
            </a:endParaRPr>
          </a:p>
        </p:txBody>
      </p:sp>
      <p:sp>
        <p:nvSpPr>
          <p:cNvPr id="51" name="Text Box 25"/>
          <p:cNvSpPr txBox="1">
            <a:spLocks noChangeArrowheads="1"/>
          </p:cNvSpPr>
          <p:nvPr/>
        </p:nvSpPr>
        <p:spPr bwMode="auto">
          <a:xfrm>
            <a:off x="4140200" y="2630488"/>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198.41.0.4</a:t>
            </a:r>
            <a:endParaRPr lang="en-US" altLang="ko-KR" sz="1800" b="1" dirty="0">
              <a:latin typeface="+mn-lt"/>
            </a:endParaRPr>
          </a:p>
        </p:txBody>
      </p:sp>
      <p:sp>
        <p:nvSpPr>
          <p:cNvPr id="52" name="Text Box 13"/>
          <p:cNvSpPr txBox="1">
            <a:spLocks noChangeArrowheads="1"/>
          </p:cNvSpPr>
          <p:nvPr/>
        </p:nvSpPr>
        <p:spPr bwMode="auto">
          <a:xfrm>
            <a:off x="5991225" y="3255744"/>
            <a:ext cx="2232025" cy="646331"/>
          </a:xfrm>
          <a:prstGeom prst="rect">
            <a:avLst/>
          </a:prstGeom>
          <a:noFill/>
          <a:ln w="9525">
            <a:noFill/>
            <a:miter lim="800000"/>
            <a:headEnd/>
            <a:tailEnd/>
          </a:ln>
          <a:effectLst/>
        </p:spPr>
        <p:txBody>
          <a:bodyPr>
            <a:spAutoFit/>
          </a:bodyPr>
          <a:lstStyle/>
          <a:p>
            <a:pPr>
              <a:spcBef>
                <a:spcPct val="50000"/>
              </a:spcBef>
            </a:pPr>
            <a:r>
              <a:rPr lang="en-US" altLang="ko-KR" sz="1800" dirty="0" smtClean="0">
                <a:latin typeface="+mn-lt"/>
              </a:rPr>
              <a:t>TLD </a:t>
            </a:r>
            <a:r>
              <a:rPr lang="en-US" altLang="ko-KR" sz="1800" dirty="0">
                <a:latin typeface="+mn-lt"/>
              </a:rPr>
              <a:t>DNS </a:t>
            </a:r>
            <a:r>
              <a:rPr lang="en-US" altLang="ko-KR" sz="1800" dirty="0" smtClean="0">
                <a:latin typeface="+mn-lt"/>
              </a:rPr>
              <a:t>Server: </a:t>
            </a:r>
            <a:r>
              <a:rPr lang="en-US" altLang="ko-KR" dirty="0" err="1" smtClean="0"/>
              <a:t>a.gtld-servers.net</a:t>
            </a:r>
            <a:endParaRPr lang="en-US" altLang="ko-KR" sz="1800" dirty="0">
              <a:latin typeface="+mn-lt"/>
            </a:endParaRPr>
          </a:p>
        </p:txBody>
      </p:sp>
      <p:sp>
        <p:nvSpPr>
          <p:cNvPr id="53" name="Text Box 26"/>
          <p:cNvSpPr txBox="1">
            <a:spLocks noChangeArrowheads="1"/>
          </p:cNvSpPr>
          <p:nvPr/>
        </p:nvSpPr>
        <p:spPr bwMode="auto">
          <a:xfrm>
            <a:off x="6156325" y="3789363"/>
            <a:ext cx="2232025" cy="369332"/>
          </a:xfrm>
          <a:prstGeom prst="rect">
            <a:avLst/>
          </a:prstGeom>
          <a:noFill/>
          <a:ln w="9525">
            <a:noFill/>
            <a:miter lim="800000"/>
            <a:headEnd/>
            <a:tailEnd/>
          </a:ln>
          <a:effectLst/>
        </p:spPr>
        <p:txBody>
          <a:bodyPr>
            <a:spAutoFit/>
          </a:bodyPr>
          <a:lstStyle/>
          <a:p>
            <a:pPr>
              <a:spcBef>
                <a:spcPct val="50000"/>
              </a:spcBef>
            </a:pPr>
            <a:r>
              <a:rPr lang="en-US" altLang="ko-KR" b="1" dirty="0" smtClean="0"/>
              <a:t>192.5.6.30</a:t>
            </a:r>
            <a:endParaRPr lang="en-US" altLang="ko-KR" sz="1800" b="1" dirty="0">
              <a:latin typeface="+mn-lt"/>
            </a:endParaRPr>
          </a:p>
        </p:txBody>
      </p:sp>
      <p:sp>
        <p:nvSpPr>
          <p:cNvPr id="54" name="Text Box 14"/>
          <p:cNvSpPr txBox="1">
            <a:spLocks noChangeArrowheads="1"/>
          </p:cNvSpPr>
          <p:nvPr/>
        </p:nvSpPr>
        <p:spPr bwMode="auto">
          <a:xfrm>
            <a:off x="6156325" y="4760913"/>
            <a:ext cx="2879725" cy="369332"/>
          </a:xfrm>
          <a:prstGeom prst="rect">
            <a:avLst/>
          </a:prstGeom>
          <a:noFill/>
          <a:ln w="9525">
            <a:noFill/>
            <a:miter lim="800000"/>
            <a:headEnd/>
            <a:tailEnd/>
          </a:ln>
          <a:effectLst/>
        </p:spPr>
        <p:txBody>
          <a:bodyPr>
            <a:spAutoFit/>
          </a:bodyPr>
          <a:lstStyle/>
          <a:p>
            <a:pPr>
              <a:spcBef>
                <a:spcPct val="50000"/>
              </a:spcBef>
            </a:pPr>
            <a:r>
              <a:rPr lang="en-US" altLang="ko-KR" sz="1800">
                <a:latin typeface="+mn-lt"/>
              </a:rPr>
              <a:t>Authoritative DNS Server</a:t>
            </a:r>
          </a:p>
        </p:txBody>
      </p:sp>
      <p:sp>
        <p:nvSpPr>
          <p:cNvPr id="55" name="Text Box 23"/>
          <p:cNvSpPr txBox="1">
            <a:spLocks noChangeArrowheads="1"/>
          </p:cNvSpPr>
          <p:nvPr/>
        </p:nvSpPr>
        <p:spPr bwMode="auto">
          <a:xfrm>
            <a:off x="6156325" y="5048250"/>
            <a:ext cx="2879725" cy="646331"/>
          </a:xfrm>
          <a:prstGeom prst="rect">
            <a:avLst/>
          </a:prstGeom>
          <a:noFill/>
          <a:ln w="9525">
            <a:noFill/>
            <a:miter lim="800000"/>
            <a:headEnd/>
            <a:tailEnd/>
          </a:ln>
          <a:effectLst/>
        </p:spPr>
        <p:txBody>
          <a:bodyPr wrap="square">
            <a:spAutoFit/>
          </a:bodyPr>
          <a:lstStyle/>
          <a:p>
            <a:pPr>
              <a:spcBef>
                <a:spcPct val="50000"/>
              </a:spcBef>
            </a:pPr>
            <a:r>
              <a:rPr lang="en-US" altLang="ko-KR" b="1" dirty="0" smtClean="0"/>
              <a:t>ns1.timewarner.net</a:t>
            </a:r>
            <a:br>
              <a:rPr lang="en-US" altLang="ko-KR" b="1" dirty="0" smtClean="0"/>
            </a:br>
            <a:r>
              <a:rPr lang="en-US" altLang="ko-KR" b="1" dirty="0" smtClean="0"/>
              <a:t>204.74.108.238</a:t>
            </a:r>
            <a:endParaRPr lang="en-US" altLang="ko-KR" sz="1800" b="1" dirty="0">
              <a:latin typeface="+mn-lt"/>
            </a:endParaRPr>
          </a:p>
        </p:txBody>
      </p:sp>
      <p:sp>
        <p:nvSpPr>
          <p:cNvPr id="56" name="Text Box 24"/>
          <p:cNvSpPr txBox="1">
            <a:spLocks noChangeArrowheads="1"/>
          </p:cNvSpPr>
          <p:nvPr/>
        </p:nvSpPr>
        <p:spPr bwMode="auto">
          <a:xfrm>
            <a:off x="6156325" y="5876925"/>
            <a:ext cx="2663825" cy="646331"/>
          </a:xfrm>
          <a:prstGeom prst="rect">
            <a:avLst/>
          </a:prstGeom>
          <a:noFill/>
          <a:ln w="9525">
            <a:noFill/>
            <a:miter lim="800000"/>
            <a:headEnd/>
            <a:tailEnd/>
          </a:ln>
          <a:effectLst/>
        </p:spPr>
        <p:txBody>
          <a:bodyPr>
            <a:spAutoFit/>
          </a:bodyPr>
          <a:lstStyle/>
          <a:p>
            <a:pPr>
              <a:spcBef>
                <a:spcPct val="50000"/>
              </a:spcBef>
            </a:pPr>
            <a:r>
              <a:rPr lang="en-US" altLang="ko-KR" sz="1800" b="1" dirty="0" err="1">
                <a:latin typeface="+mn-lt"/>
              </a:rPr>
              <a:t>www.cnn.com</a:t>
            </a:r>
            <a:r>
              <a:rPr lang="en-US" altLang="ko-KR" b="1" dirty="0" smtClean="0"/>
              <a:t/>
            </a:r>
            <a:br>
              <a:rPr lang="en-US" altLang="ko-KR" b="1" dirty="0" smtClean="0"/>
            </a:br>
            <a:r>
              <a:rPr lang="en-US" altLang="ko-KR" b="1" dirty="0" smtClean="0"/>
              <a:t>157.166.255.18 </a:t>
            </a:r>
            <a:endParaRPr lang="en-US" altLang="ko-KR" sz="1800" b="1" dirty="0">
              <a:latin typeface="+mn-lt"/>
            </a:endParaRPr>
          </a:p>
        </p:txBody>
      </p:sp>
      <p:pic>
        <p:nvPicPr>
          <p:cNvPr id="57" name="Picture 5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495" y="5373688"/>
            <a:ext cx="874218" cy="725348"/>
          </a:xfrm>
          <a:prstGeom prst="rect">
            <a:avLst/>
          </a:prstGeom>
        </p:spPr>
      </p:pic>
      <p:sp>
        <p:nvSpPr>
          <p:cNvPr id="10" name="Rectangle 9"/>
          <p:cNvSpPr/>
          <p:nvPr/>
        </p:nvSpPr>
        <p:spPr>
          <a:xfrm>
            <a:off x="457200" y="3180337"/>
            <a:ext cx="1415772" cy="369332"/>
          </a:xfrm>
          <a:prstGeom prst="rect">
            <a:avLst/>
          </a:prstGeom>
        </p:spPr>
        <p:txBody>
          <a:bodyPr wrap="none">
            <a:spAutoFit/>
          </a:bodyPr>
          <a:lstStyle/>
          <a:p>
            <a:pPr>
              <a:spcBef>
                <a:spcPct val="50000"/>
              </a:spcBef>
            </a:pPr>
            <a:r>
              <a:rPr lang="en-US" altLang="ko-KR" b="1" dirty="0"/>
              <a:t>auburn.edu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2000"/>
                                        <p:tgtEl>
                                          <p:spTgt spid="9"/>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245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2057400" cy="1270000"/>
          </a:xfrm>
        </p:spPr>
        <p:txBody>
          <a:bodyPr/>
          <a:lstStyle/>
          <a:p>
            <a:r>
              <a:rPr lang="en-US" dirty="0" smtClean="0"/>
              <a:t>Root</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67</a:t>
            </a:fld>
            <a:endParaRPr lang="en-US"/>
          </a:p>
        </p:txBody>
      </p:sp>
      <p:pic>
        <p:nvPicPr>
          <p:cNvPr id="8" name="Picture 7" descr="Screen shot 2010-03-09 at 3-9-10 2.48.26 PM.png"/>
          <p:cNvPicPr>
            <a:picLocks noChangeAspect="1"/>
          </p:cNvPicPr>
          <p:nvPr/>
        </p:nvPicPr>
        <p:blipFill>
          <a:blip r:embed="rId2"/>
          <a:stretch>
            <a:fillRect/>
          </a:stretch>
        </p:blipFill>
        <p:spPr>
          <a:xfrm>
            <a:off x="2657475" y="0"/>
            <a:ext cx="5648325" cy="6858000"/>
          </a:xfrm>
          <a:prstGeom prst="rect">
            <a:avLst/>
          </a:prstGeom>
        </p:spPr>
      </p:pic>
      <p:sp>
        <p:nvSpPr>
          <p:cNvPr id="9" name="TextBox 8"/>
          <p:cNvSpPr txBox="1"/>
          <p:nvPr/>
        </p:nvSpPr>
        <p:spPr>
          <a:xfrm>
            <a:off x="304799" y="1905000"/>
            <a:ext cx="2352675" cy="1200329"/>
          </a:xfrm>
          <a:prstGeom prst="rect">
            <a:avLst/>
          </a:prstGeom>
          <a:noFill/>
        </p:spPr>
        <p:txBody>
          <a:bodyPr wrap="square" rtlCol="0">
            <a:spAutoFit/>
          </a:bodyPr>
          <a:lstStyle/>
          <a:p>
            <a:r>
              <a:rPr lang="en-US" dirty="0" smtClean="0"/>
              <a:t>Dig is not available in Windows;</a:t>
            </a:r>
          </a:p>
          <a:p>
            <a:r>
              <a:rPr lang="en-US" dirty="0" smtClean="0"/>
              <a:t>Add-on can be installed</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2667000" cy="1270000"/>
          </a:xfrm>
        </p:spPr>
        <p:txBody>
          <a:bodyPr/>
          <a:lstStyle/>
          <a:p>
            <a:r>
              <a:rPr lang="en-US" dirty="0" smtClean="0"/>
              <a:t>From Root</a:t>
            </a:r>
            <a:endParaRPr lang="en-US" dirty="0"/>
          </a:p>
        </p:txBody>
      </p:sp>
      <p:sp>
        <p:nvSpPr>
          <p:cNvPr id="3" name="Date Placeholder 2"/>
          <p:cNvSpPr>
            <a:spLocks noGrp="1"/>
          </p:cNvSpPr>
          <p:nvPr>
            <p:ph type="dt" sz="half" idx="10"/>
          </p:nvPr>
        </p:nvSpPr>
        <p:spPr/>
        <p:txBody>
          <a:bodyPr/>
          <a:lstStyle/>
          <a:p>
            <a:fld id="{2DDCED3D-4E3A-FE49-B1A1-C5934643F158}" type="datetime1">
              <a:rPr lang="en-US" smtClean="0"/>
              <a:pPr/>
              <a:t>12/21/2012</a:t>
            </a:fld>
            <a:endParaRPr lang="en-US"/>
          </a:p>
        </p:txBody>
      </p:sp>
      <p:sp>
        <p:nvSpPr>
          <p:cNvPr id="4" name="Footer Placeholder 3"/>
          <p:cNvSpPr>
            <a:spLocks noGrp="1"/>
          </p:cNvSpPr>
          <p:nvPr>
            <p:ph type="ftr" sz="quarter" idx="11"/>
          </p:nvPr>
        </p:nvSpPr>
        <p:spPr/>
        <p:txBody>
          <a:bodyPr/>
          <a:lstStyle/>
          <a:p>
            <a:r>
              <a:rPr lang="en-US" smtClean="0"/>
              <a:t>Chapter 2 DNS and AD</a:t>
            </a:r>
            <a:endParaRPr lang="en-US"/>
          </a:p>
        </p:txBody>
      </p:sp>
      <p:sp>
        <p:nvSpPr>
          <p:cNvPr id="5" name="Slide Number Placeholder 4"/>
          <p:cNvSpPr>
            <a:spLocks noGrp="1"/>
          </p:cNvSpPr>
          <p:nvPr>
            <p:ph type="sldNum" sz="quarter" idx="12"/>
          </p:nvPr>
        </p:nvSpPr>
        <p:spPr/>
        <p:txBody>
          <a:bodyPr/>
          <a:lstStyle/>
          <a:p>
            <a:fld id="{32211341-5A88-5040-9389-86DE7F0B46B4}" type="slidenum">
              <a:rPr lang="en-US" smtClean="0"/>
              <a:pPr/>
              <a:t>68</a:t>
            </a:fld>
            <a:endParaRPr lang="en-US"/>
          </a:p>
        </p:txBody>
      </p:sp>
      <p:pic>
        <p:nvPicPr>
          <p:cNvPr id="6" name="Picture 5" descr="Screen shot 2010-03-09 at 3-9-10 2.50.18 PM.png"/>
          <p:cNvPicPr>
            <a:picLocks noChangeAspect="1"/>
          </p:cNvPicPr>
          <p:nvPr/>
        </p:nvPicPr>
        <p:blipFill>
          <a:blip r:embed="rId2"/>
          <a:stretch>
            <a:fillRect/>
          </a:stretch>
        </p:blipFill>
        <p:spPr>
          <a:xfrm>
            <a:off x="3276600" y="0"/>
            <a:ext cx="5553075" cy="6858000"/>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2362200" cy="1270000"/>
          </a:xfrm>
        </p:spPr>
        <p:txBody>
          <a:bodyPr/>
          <a:lstStyle/>
          <a:p>
            <a:r>
              <a:rPr lang="en-US" dirty="0" smtClean="0"/>
              <a:t>From TLD</a:t>
            </a:r>
            <a:endParaRPr lang="en-US" dirty="0"/>
          </a:p>
        </p:txBody>
      </p:sp>
      <p:sp>
        <p:nvSpPr>
          <p:cNvPr id="3" name="Date Placeholder 2"/>
          <p:cNvSpPr>
            <a:spLocks noGrp="1"/>
          </p:cNvSpPr>
          <p:nvPr>
            <p:ph type="dt" sz="half" idx="10"/>
          </p:nvPr>
        </p:nvSpPr>
        <p:spPr/>
        <p:txBody>
          <a:bodyPr/>
          <a:lstStyle/>
          <a:p>
            <a:fld id="{2DDCED3D-4E3A-FE49-B1A1-C5934643F158}" type="datetime1">
              <a:rPr lang="en-US" smtClean="0"/>
              <a:pPr/>
              <a:t>12/21/2012</a:t>
            </a:fld>
            <a:endParaRPr lang="en-US"/>
          </a:p>
        </p:txBody>
      </p:sp>
      <p:sp>
        <p:nvSpPr>
          <p:cNvPr id="4" name="Footer Placeholder 3"/>
          <p:cNvSpPr>
            <a:spLocks noGrp="1"/>
          </p:cNvSpPr>
          <p:nvPr>
            <p:ph type="ftr" sz="quarter" idx="11"/>
          </p:nvPr>
        </p:nvSpPr>
        <p:spPr/>
        <p:txBody>
          <a:bodyPr/>
          <a:lstStyle/>
          <a:p>
            <a:r>
              <a:rPr lang="en-US" smtClean="0"/>
              <a:t>Chapter 2 DNS and AD</a:t>
            </a:r>
            <a:endParaRPr lang="en-US"/>
          </a:p>
        </p:txBody>
      </p:sp>
      <p:sp>
        <p:nvSpPr>
          <p:cNvPr id="5" name="Slide Number Placeholder 4"/>
          <p:cNvSpPr>
            <a:spLocks noGrp="1"/>
          </p:cNvSpPr>
          <p:nvPr>
            <p:ph type="sldNum" sz="quarter" idx="12"/>
          </p:nvPr>
        </p:nvSpPr>
        <p:spPr/>
        <p:txBody>
          <a:bodyPr/>
          <a:lstStyle/>
          <a:p>
            <a:fld id="{32211341-5A88-5040-9389-86DE7F0B46B4}" type="slidenum">
              <a:rPr lang="en-US" smtClean="0"/>
              <a:pPr/>
              <a:t>69</a:t>
            </a:fld>
            <a:endParaRPr lang="en-US"/>
          </a:p>
        </p:txBody>
      </p:sp>
      <p:pic>
        <p:nvPicPr>
          <p:cNvPr id="6" name="Picture 5" descr="Screen shot 2010-03-09 at 3-9-10 2.52.34 PM.png"/>
          <p:cNvPicPr>
            <a:picLocks noChangeAspect="1"/>
          </p:cNvPicPr>
          <p:nvPr/>
        </p:nvPicPr>
        <p:blipFill>
          <a:blip r:embed="rId2"/>
          <a:stretch>
            <a:fillRect/>
          </a:stretch>
        </p:blipFill>
        <p:spPr>
          <a:xfrm>
            <a:off x="1981200" y="1498600"/>
            <a:ext cx="7086600" cy="53467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DNS: Root name servers</a:t>
            </a:r>
            <a:endParaRPr lang="en-US"/>
          </a:p>
        </p:txBody>
      </p:sp>
      <p:sp>
        <p:nvSpPr>
          <p:cNvPr id="78851" name="Rectangle 3"/>
          <p:cNvSpPr>
            <a:spLocks noGrp="1" noChangeArrowheads="1"/>
          </p:cNvSpPr>
          <p:nvPr>
            <p:ph idx="1"/>
          </p:nvPr>
        </p:nvSpPr>
        <p:spPr/>
        <p:txBody>
          <a:bodyPr/>
          <a:lstStyle/>
          <a:p>
            <a:r>
              <a:rPr lang="en-US" dirty="0" smtClean="0"/>
              <a:t>Contacted by local DNS name server that can not resolve a name</a:t>
            </a:r>
          </a:p>
          <a:p>
            <a:r>
              <a:rPr lang="en-US" dirty="0" smtClean="0"/>
              <a:t>A local DNS system is pre-configured with the known addresses of the root servers in a file using root hints</a:t>
            </a:r>
          </a:p>
          <a:p>
            <a:pPr lvl="1"/>
            <a:r>
              <a:rPr lang="en-US" dirty="0" smtClean="0"/>
              <a:t>This file must be updated periodically by the local administrator </a:t>
            </a:r>
          </a:p>
          <a:p>
            <a:r>
              <a:rPr lang="en-US" dirty="0" smtClean="0"/>
              <a:t>Root name servers:</a:t>
            </a:r>
          </a:p>
          <a:p>
            <a:pPr lvl="1"/>
            <a:r>
              <a:rPr lang="en-US" dirty="0" smtClean="0"/>
              <a:t>The root name servers know which servers are responsible for the top-level domains (TLD), such as .</a:t>
            </a:r>
            <a:r>
              <a:rPr lang="en-US" dirty="0" err="1" smtClean="0"/>
              <a:t>edu</a:t>
            </a:r>
            <a:r>
              <a:rPr lang="en-US" dirty="0" smtClean="0"/>
              <a:t> </a:t>
            </a:r>
          </a:p>
          <a:p>
            <a:pPr lvl="1"/>
            <a:r>
              <a:rPr lang="en-US" dirty="0" smtClean="0"/>
              <a:t>Each top-level domain (such as .</a:t>
            </a:r>
            <a:r>
              <a:rPr lang="en-US" dirty="0" err="1" smtClean="0"/>
              <a:t>edu</a:t>
            </a:r>
            <a:r>
              <a:rPr lang="en-US" dirty="0" smtClean="0"/>
              <a:t>) has its own set of servers </a:t>
            </a:r>
          </a:p>
          <a:p>
            <a:pPr lvl="2"/>
            <a:r>
              <a:rPr lang="en-US" dirty="0" smtClean="0"/>
              <a:t>TLD servers in turn delegate to the name servers responsible for individual domain names (such as ns.mit.edu)</a:t>
            </a:r>
          </a:p>
          <a:p>
            <a:r>
              <a:rPr lang="en-US" dirty="0" smtClean="0"/>
              <a:t>13 organizations manage the root DNS servers</a:t>
            </a:r>
          </a:p>
          <a:p>
            <a:r>
              <a:rPr lang="en-US" dirty="0" smtClean="0"/>
              <a:t>The locations of the root servers are listed in the following table: (source </a:t>
            </a:r>
            <a:r>
              <a:rPr lang="en-US" dirty="0" smtClean="0">
                <a:hlinkClick r:id="rId3"/>
              </a:rPr>
              <a:t>www.root-servers.org</a:t>
            </a:r>
            <a:r>
              <a:rPr lang="en-US" dirty="0" smtClean="0"/>
              <a:t>)</a:t>
            </a:r>
          </a:p>
          <a:p>
            <a:endParaRPr lang="en-US" dirty="0" smtClean="0"/>
          </a:p>
          <a:p>
            <a:endParaRPr lang="en-US" dirty="0"/>
          </a:p>
        </p:txBody>
      </p:sp>
      <p:sp>
        <p:nvSpPr>
          <p:cNvPr id="8" name="Date Placeholder 7"/>
          <p:cNvSpPr>
            <a:spLocks noGrp="1"/>
          </p:cNvSpPr>
          <p:nvPr>
            <p:ph type="dt" sz="half" idx="10"/>
          </p:nvPr>
        </p:nvSpPr>
        <p:spPr/>
        <p:txBody>
          <a:bodyPr/>
          <a:lstStyle/>
          <a:p>
            <a:fld id="{8B4AB975-94E9-D242-868A-00F71777BA79}" type="datetime1">
              <a:rPr lang="en-US" smtClean="0"/>
              <a:pPr/>
              <a:t>12/21/2012</a:t>
            </a:fld>
            <a:endParaRPr lang="en-US"/>
          </a:p>
        </p:txBody>
      </p:sp>
      <p:sp>
        <p:nvSpPr>
          <p:cNvPr id="10" name="Footer Placeholder 9"/>
          <p:cNvSpPr>
            <a:spLocks noGrp="1"/>
          </p:cNvSpPr>
          <p:nvPr>
            <p:ph type="ftr" sz="quarter" idx="11"/>
          </p:nvPr>
        </p:nvSpPr>
        <p:spPr/>
        <p:txBody>
          <a:bodyPr/>
          <a:lstStyle/>
          <a:p>
            <a:r>
              <a:rPr lang="en-US" smtClean="0"/>
              <a:t>Chapter 2 DNS and AD</a:t>
            </a:r>
            <a:endParaRPr lang="en-US"/>
          </a:p>
        </p:txBody>
      </p:sp>
      <p:sp>
        <p:nvSpPr>
          <p:cNvPr id="9" name="Slide Number Placeholder 8"/>
          <p:cNvSpPr>
            <a:spLocks noGrp="1"/>
          </p:cNvSpPr>
          <p:nvPr>
            <p:ph type="sldNum" sz="quarter" idx="12"/>
          </p:nvPr>
        </p:nvSpPr>
        <p:spPr/>
        <p:txBody>
          <a:bodyPr/>
          <a:lstStyle/>
          <a:p>
            <a:fld id="{32211341-5A88-5040-9389-86DE7F0B46B4}" type="slidenum">
              <a:rPr lang="en-US" smtClean="0"/>
              <a:pPr/>
              <a:t>7</a:t>
            </a:fld>
            <a:endParaRPr lang="en-US"/>
          </a:p>
        </p:txBody>
      </p:sp>
      <p:sp>
        <p:nvSpPr>
          <p:cNvPr id="78870" name="AutoShape 22"/>
          <p:cNvSpPr>
            <a:spLocks noChangeAspect="1" noChangeArrowheads="1"/>
          </p:cNvSpPr>
          <p:nvPr/>
        </p:nvSpPr>
        <p:spPr bwMode="auto">
          <a:xfrm>
            <a:off x="481013" y="3581400"/>
            <a:ext cx="5784850" cy="2974975"/>
          </a:xfrm>
          <a:prstGeom prst="rect">
            <a:avLst/>
          </a:prstGeom>
          <a:no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2362200" cy="1905000"/>
          </a:xfrm>
        </p:spPr>
        <p:txBody>
          <a:bodyPr/>
          <a:lstStyle/>
          <a:p>
            <a:r>
              <a:rPr lang="en-US" dirty="0" smtClean="0"/>
              <a:t>From Name Server</a:t>
            </a:r>
            <a:endParaRPr lang="en-US" dirty="0"/>
          </a:p>
        </p:txBody>
      </p:sp>
      <p:sp>
        <p:nvSpPr>
          <p:cNvPr id="3" name="Date Placeholder 2"/>
          <p:cNvSpPr>
            <a:spLocks noGrp="1"/>
          </p:cNvSpPr>
          <p:nvPr>
            <p:ph type="dt" sz="half" idx="10"/>
          </p:nvPr>
        </p:nvSpPr>
        <p:spPr/>
        <p:txBody>
          <a:bodyPr/>
          <a:lstStyle/>
          <a:p>
            <a:fld id="{2DDCED3D-4E3A-FE49-B1A1-C5934643F158}" type="datetime1">
              <a:rPr lang="en-US" smtClean="0"/>
              <a:pPr/>
              <a:t>12/21/2012</a:t>
            </a:fld>
            <a:endParaRPr lang="en-US"/>
          </a:p>
        </p:txBody>
      </p:sp>
      <p:sp>
        <p:nvSpPr>
          <p:cNvPr id="4" name="Footer Placeholder 3"/>
          <p:cNvSpPr>
            <a:spLocks noGrp="1"/>
          </p:cNvSpPr>
          <p:nvPr>
            <p:ph type="ftr" sz="quarter" idx="11"/>
          </p:nvPr>
        </p:nvSpPr>
        <p:spPr/>
        <p:txBody>
          <a:bodyPr/>
          <a:lstStyle/>
          <a:p>
            <a:r>
              <a:rPr lang="en-US" smtClean="0"/>
              <a:t>Chapter 2 DNS and AD</a:t>
            </a:r>
            <a:endParaRPr lang="en-US"/>
          </a:p>
        </p:txBody>
      </p:sp>
      <p:sp>
        <p:nvSpPr>
          <p:cNvPr id="5" name="Slide Number Placeholder 4"/>
          <p:cNvSpPr>
            <a:spLocks noGrp="1"/>
          </p:cNvSpPr>
          <p:nvPr>
            <p:ph type="sldNum" sz="quarter" idx="12"/>
          </p:nvPr>
        </p:nvSpPr>
        <p:spPr/>
        <p:txBody>
          <a:bodyPr/>
          <a:lstStyle/>
          <a:p>
            <a:fld id="{32211341-5A88-5040-9389-86DE7F0B46B4}" type="slidenum">
              <a:rPr lang="en-US" smtClean="0"/>
              <a:pPr/>
              <a:t>70</a:t>
            </a:fld>
            <a:endParaRPr lang="en-US"/>
          </a:p>
        </p:txBody>
      </p:sp>
      <p:pic>
        <p:nvPicPr>
          <p:cNvPr id="6" name="Picture 5" descr="Screen shot 2010-03-09 at 3-9-10 2.47.01 PM.png"/>
          <p:cNvPicPr>
            <a:picLocks noChangeAspect="1"/>
          </p:cNvPicPr>
          <p:nvPr/>
        </p:nvPicPr>
        <p:blipFill>
          <a:blip r:embed="rId2"/>
          <a:stretch>
            <a:fillRect/>
          </a:stretch>
        </p:blipFill>
        <p:spPr>
          <a:xfrm>
            <a:off x="2514600" y="203200"/>
            <a:ext cx="6629400" cy="6350000"/>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71</a:t>
            </a:fld>
            <a:endParaRPr lang="en-US"/>
          </a:p>
        </p:txBody>
      </p:sp>
      <p:sp>
        <p:nvSpPr>
          <p:cNvPr id="5" name="Frame 4"/>
          <p:cNvSpPr/>
          <p:nvPr/>
        </p:nvSpPr>
        <p:spPr bwMode="auto">
          <a:xfrm>
            <a:off x="3867727" y="2514600"/>
            <a:ext cx="4800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37292732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Reverse DNS lookup (1)</a:t>
            </a:r>
            <a:endParaRPr lang="en-US" dirty="0"/>
          </a:p>
        </p:txBody>
      </p:sp>
      <p:sp>
        <p:nvSpPr>
          <p:cNvPr id="3" name="Content Placeholder 2"/>
          <p:cNvSpPr>
            <a:spLocks noGrp="1"/>
          </p:cNvSpPr>
          <p:nvPr>
            <p:ph idx="1"/>
          </p:nvPr>
        </p:nvSpPr>
        <p:spPr/>
        <p:txBody>
          <a:bodyPr/>
          <a:lstStyle/>
          <a:p>
            <a:r>
              <a:rPr lang="en-US" dirty="0" smtClean="0"/>
              <a:t>Forward resolution </a:t>
            </a:r>
          </a:p>
          <a:p>
            <a:pPr lvl="1"/>
            <a:r>
              <a:rPr lang="en-US" dirty="0" smtClean="0"/>
              <a:t>Name to IP address mapping</a:t>
            </a:r>
          </a:p>
          <a:p>
            <a:pPr lvl="1"/>
            <a:r>
              <a:rPr lang="en-US" dirty="0" smtClean="0"/>
              <a:t>DNS zones associated with such a process are often referred to as forward zones</a:t>
            </a:r>
          </a:p>
          <a:p>
            <a:r>
              <a:rPr lang="en-US" dirty="0" smtClean="0"/>
              <a:t>Reverse zone</a:t>
            </a:r>
          </a:p>
          <a:p>
            <a:pPr lvl="1"/>
            <a:r>
              <a:rPr lang="en-US" dirty="0" smtClean="0"/>
              <a:t>IP address to Name mapping</a:t>
            </a:r>
          </a:p>
          <a:p>
            <a:r>
              <a:rPr lang="en-US" dirty="0" smtClean="0"/>
              <a:t>Reverse DNS lookup (</a:t>
            </a:r>
            <a:r>
              <a:rPr lang="en-US" dirty="0" err="1" smtClean="0"/>
              <a:t>rDNS</a:t>
            </a:r>
            <a:r>
              <a:rPr lang="en-US" dirty="0" smtClean="0"/>
              <a:t>) is a process to determine the hostname or host associated with a given IP address or host address</a:t>
            </a:r>
          </a:p>
          <a:p>
            <a:pPr lvl="1"/>
            <a:r>
              <a:rPr lang="en-US" dirty="0" smtClean="0"/>
              <a:t>PTR record: Pointer to a canonical name </a:t>
            </a:r>
          </a:p>
          <a:p>
            <a:pPr lvl="1"/>
            <a:r>
              <a:rPr lang="en-US" dirty="0"/>
              <a:t>R</a:t>
            </a:r>
            <a:r>
              <a:rPr lang="en-US" dirty="0" smtClean="0"/>
              <a:t>everse DNS lookup is accomplished using a "reverse IN-ADDR entry” in a DNS server</a:t>
            </a:r>
          </a:p>
          <a:p>
            <a:endParaRPr lang="en-US" dirty="0"/>
          </a:p>
        </p:txBody>
      </p:sp>
      <p:sp>
        <p:nvSpPr>
          <p:cNvPr id="7" name="Date Placeholder 6"/>
          <p:cNvSpPr>
            <a:spLocks noGrp="1"/>
          </p:cNvSpPr>
          <p:nvPr>
            <p:ph type="dt" sz="half" idx="10"/>
          </p:nvPr>
        </p:nvSpPr>
        <p:spPr/>
        <p:txBody>
          <a:bodyPr/>
          <a:lstStyle/>
          <a:p>
            <a:fld id="{01490B4B-48E7-6A48-8422-6490DC10A71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72</a:t>
            </a:fld>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Reverse DNS lookup (2)</a:t>
            </a:r>
            <a:endParaRPr lang="en-US" dirty="0"/>
          </a:p>
        </p:txBody>
      </p:sp>
      <p:sp>
        <p:nvSpPr>
          <p:cNvPr id="3" name="Content Placeholder 2"/>
          <p:cNvSpPr>
            <a:spLocks noGrp="1"/>
          </p:cNvSpPr>
          <p:nvPr>
            <p:ph idx="1"/>
          </p:nvPr>
        </p:nvSpPr>
        <p:spPr/>
        <p:txBody>
          <a:bodyPr/>
          <a:lstStyle/>
          <a:p>
            <a:r>
              <a:rPr lang="en-US" smtClean="0"/>
              <a:t>If a company is assigned B class IP addresses such as 131.204.X.Y, then a reverse lookup zone of 204.131.in-addr.arpa. will be created </a:t>
            </a:r>
          </a:p>
          <a:p>
            <a:pPr lvl="1"/>
            <a:r>
              <a:rPr lang="en-US" smtClean="0"/>
              <a:t>PTR record: 204.131.in-addr.arpa</a:t>
            </a:r>
          </a:p>
          <a:p>
            <a:pPr lvl="1"/>
            <a:r>
              <a:rPr lang="en-US" smtClean="0"/>
              <a:t>ARPA: Address and Routing Parameter Area</a:t>
            </a:r>
          </a:p>
          <a:p>
            <a:r>
              <a:rPr lang="en-US" smtClean="0"/>
              <a:t>May contain delegations to some other domains (sub-domains) such as </a:t>
            </a:r>
          </a:p>
          <a:p>
            <a:pPr lvl="1"/>
            <a:r>
              <a:rPr lang="en-US" smtClean="0"/>
              <a:t>1.204.131.in-addr.arpa.</a:t>
            </a:r>
          </a:p>
          <a:p>
            <a:pPr lvl="1"/>
            <a:r>
              <a:rPr lang="en-US" smtClean="0"/>
              <a:t>2.204.131.in-addr.arpa., etc. </a:t>
            </a:r>
          </a:p>
          <a:p>
            <a:endParaRPr lang="en-US" dirty="0"/>
          </a:p>
        </p:txBody>
      </p:sp>
      <p:sp>
        <p:nvSpPr>
          <p:cNvPr id="7" name="Date Placeholder 6"/>
          <p:cNvSpPr>
            <a:spLocks noGrp="1"/>
          </p:cNvSpPr>
          <p:nvPr>
            <p:ph type="dt" sz="half" idx="10"/>
          </p:nvPr>
        </p:nvSpPr>
        <p:spPr/>
        <p:txBody>
          <a:bodyPr/>
          <a:lstStyle/>
          <a:p>
            <a:fld id="{FB1E2AD9-50AF-AB4D-A4A7-4E43BDB6BE8E}"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533400" y="1600200"/>
            <a:ext cx="1676400" cy="4648200"/>
          </a:xfrm>
        </p:spPr>
        <p:txBody>
          <a:bodyPr/>
          <a:lstStyle/>
          <a:p>
            <a:r>
              <a:rPr lang="en-US" dirty="0" smtClean="0"/>
              <a:t>Reverse </a:t>
            </a:r>
            <a:r>
              <a:rPr lang="en-US" dirty="0" err="1" smtClean="0"/>
              <a:t>nslookup</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74</a:t>
            </a:fld>
            <a:endParaRPr lang="en-US"/>
          </a:p>
        </p:txBody>
      </p:sp>
      <p:pic>
        <p:nvPicPr>
          <p:cNvPr id="7" name="Picture 6" descr="Picture 1.png"/>
          <p:cNvPicPr>
            <a:picLocks noChangeAspect="1"/>
          </p:cNvPicPr>
          <p:nvPr/>
        </p:nvPicPr>
        <p:blipFill>
          <a:blip r:embed="rId2"/>
          <a:stretch>
            <a:fillRect/>
          </a:stretch>
        </p:blipFill>
        <p:spPr>
          <a:xfrm>
            <a:off x="2209800" y="1371600"/>
            <a:ext cx="6783091" cy="39624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 uses of the reverse DNS </a:t>
            </a:r>
            <a:endParaRPr lang="en-US" dirty="0"/>
          </a:p>
        </p:txBody>
      </p:sp>
      <p:sp>
        <p:nvSpPr>
          <p:cNvPr id="3" name="Content Placeholder 2"/>
          <p:cNvSpPr>
            <a:spLocks noGrp="1"/>
          </p:cNvSpPr>
          <p:nvPr>
            <p:ph idx="1"/>
          </p:nvPr>
        </p:nvSpPr>
        <p:spPr/>
        <p:txBody>
          <a:bodyPr/>
          <a:lstStyle/>
          <a:p>
            <a:r>
              <a:rPr lang="en-US" dirty="0" smtClean="0"/>
              <a:t>The original use of </a:t>
            </a:r>
            <a:r>
              <a:rPr lang="en-US" dirty="0" err="1" smtClean="0"/>
              <a:t>rDNS</a:t>
            </a:r>
            <a:r>
              <a:rPr lang="en-US" dirty="0" smtClean="0"/>
              <a:t> was primarily that of a network troubleshooting tool, such as </a:t>
            </a:r>
            <a:r>
              <a:rPr lang="en-US" dirty="0" err="1" smtClean="0"/>
              <a:t>traceroute</a:t>
            </a:r>
            <a:r>
              <a:rPr lang="en-US" dirty="0" smtClean="0"/>
              <a:t>, and ping</a:t>
            </a:r>
          </a:p>
          <a:p>
            <a:r>
              <a:rPr lang="en-US" dirty="0" smtClean="0"/>
              <a:t>e-mail anti-spam technique </a:t>
            </a:r>
          </a:p>
          <a:p>
            <a:pPr lvl="1"/>
            <a:r>
              <a:rPr lang="en-US" dirty="0" smtClean="0"/>
              <a:t>Check the domain name in the </a:t>
            </a:r>
            <a:r>
              <a:rPr lang="en-US" dirty="0" err="1" smtClean="0"/>
              <a:t>rDNS</a:t>
            </a:r>
            <a:r>
              <a:rPr lang="en-US" dirty="0" smtClean="0"/>
              <a:t> to ensure they are from a legitimate domain</a:t>
            </a:r>
          </a:p>
          <a:p>
            <a:pPr lvl="1"/>
            <a:r>
              <a:rPr lang="en-US" dirty="0" smtClean="0"/>
              <a:t>A Forward Confirmed Reverse DNS (</a:t>
            </a:r>
            <a:r>
              <a:rPr lang="en-US" dirty="0" err="1" smtClean="0"/>
              <a:t>FCrDNS</a:t>
            </a:r>
            <a:r>
              <a:rPr lang="en-US" dirty="0" smtClean="0"/>
              <a:t>) verification can create a form of authentication showing a valid relationship between the given IP address and domain name</a:t>
            </a:r>
          </a:p>
          <a:p>
            <a:pPr lvl="1"/>
            <a:r>
              <a:rPr lang="en-US" dirty="0" smtClean="0"/>
              <a:t>This validation is not strong enough but often is used as the first round of defense against spammers and phishers who usually cannot pass this verification test when they use zombie computers to forge domains</a:t>
            </a:r>
          </a:p>
          <a:p>
            <a:pPr lvl="1"/>
            <a:r>
              <a:rPr lang="en-US" dirty="0" smtClean="0"/>
              <a:t>A blacklist is available for blocking spammers’ domains</a:t>
            </a:r>
          </a:p>
          <a:p>
            <a:endParaRPr lang="en-US" dirty="0" smtClean="0"/>
          </a:p>
        </p:txBody>
      </p:sp>
      <p:sp>
        <p:nvSpPr>
          <p:cNvPr id="7" name="Date Placeholder 6"/>
          <p:cNvSpPr>
            <a:spLocks noGrp="1"/>
          </p:cNvSpPr>
          <p:nvPr>
            <p:ph type="dt" sz="half" idx="10"/>
          </p:nvPr>
        </p:nvSpPr>
        <p:spPr/>
        <p:txBody>
          <a:bodyPr/>
          <a:lstStyle/>
          <a:p>
            <a:fld id="{2C9FFD0A-7A2C-DC4B-AA55-4D59DE1B2533}"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75</a:t>
            </a:fld>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Most widely used DNS implementation</a:t>
            </a:r>
            <a:endParaRPr lang="en-US" dirty="0"/>
          </a:p>
        </p:txBody>
      </p:sp>
      <p:sp>
        <p:nvSpPr>
          <p:cNvPr id="3" name="Content Placeholder 2"/>
          <p:cNvSpPr>
            <a:spLocks noGrp="1"/>
          </p:cNvSpPr>
          <p:nvPr>
            <p:ph idx="1"/>
          </p:nvPr>
        </p:nvSpPr>
        <p:spPr/>
        <p:txBody>
          <a:bodyPr/>
          <a:lstStyle/>
          <a:p>
            <a:r>
              <a:rPr lang="en-US" sz="1800" dirty="0" smtClean="0"/>
              <a:t>BIND (Berkeley Internet Name Domain) is the most commonly used DNS server on the Internet</a:t>
            </a:r>
          </a:p>
          <a:p>
            <a:r>
              <a:rPr lang="en-US" sz="1800" dirty="0" smtClean="0"/>
              <a:t>BIND9, a ground-up rewrite of BIND, provides full DNSSEC (Domain Name System Security Extensions, RFCs 4033, 4034, 4035) support including</a:t>
            </a:r>
          </a:p>
          <a:p>
            <a:pPr lvl="1"/>
            <a:r>
              <a:rPr lang="en-US" sz="1600" dirty="0" smtClean="0"/>
              <a:t>Origin authentication of DNS data</a:t>
            </a:r>
          </a:p>
          <a:p>
            <a:pPr lvl="1"/>
            <a:r>
              <a:rPr lang="en-US" sz="1600" dirty="0" smtClean="0"/>
              <a:t>Data integrity</a:t>
            </a:r>
          </a:p>
          <a:p>
            <a:pPr lvl="1"/>
            <a:r>
              <a:rPr lang="en-US" sz="1600" dirty="0" smtClean="0"/>
              <a:t>Authenticated denial of existence</a:t>
            </a:r>
          </a:p>
          <a:p>
            <a:pPr lvl="2"/>
            <a:r>
              <a:rPr lang="en-US" sz="1400" dirty="0" smtClean="0"/>
              <a:t>In the "split-horizon DNS" approach, the DNS server denies the existence of names to some outside clients, and provides correct information to the remaining clients </a:t>
            </a:r>
          </a:p>
          <a:p>
            <a:pPr lvl="2"/>
            <a:r>
              <a:rPr lang="en-US" sz="1400" dirty="0" smtClean="0"/>
              <a:t>However, since DNSSEC information is cryptographically signed as authoritative, an attacker could request the signed "does not exist" record, then retransmit the record to cause a denial of service</a:t>
            </a:r>
          </a:p>
          <a:p>
            <a:pPr lvl="2"/>
            <a:r>
              <a:rPr lang="en-US" sz="1400" dirty="0" smtClean="0"/>
              <a:t>RFC 5155 was developed to solve the problem</a:t>
            </a:r>
          </a:p>
          <a:p>
            <a:pPr lvl="1"/>
            <a:r>
              <a:rPr lang="en-US" sz="1600" dirty="0" smtClean="0"/>
              <a:t>DNSSEC is expected to enhance Internet security</a:t>
            </a:r>
          </a:p>
          <a:p>
            <a:r>
              <a:rPr lang="en-US" sz="1800" dirty="0" smtClean="0"/>
              <a:t>Developed by Internet Systems Consortium</a:t>
            </a:r>
          </a:p>
          <a:p>
            <a:endParaRPr lang="en-US" sz="1800" dirty="0"/>
          </a:p>
        </p:txBody>
      </p:sp>
      <p:sp>
        <p:nvSpPr>
          <p:cNvPr id="7" name="Date Placeholder 6"/>
          <p:cNvSpPr>
            <a:spLocks noGrp="1"/>
          </p:cNvSpPr>
          <p:nvPr>
            <p:ph type="dt" sz="half" idx="10"/>
          </p:nvPr>
        </p:nvSpPr>
        <p:spPr/>
        <p:txBody>
          <a:bodyPr/>
          <a:lstStyle/>
          <a:p>
            <a:fld id="{0CA977F8-1C67-F242-9BD9-0B9BE01DF3F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77</a:t>
            </a:fld>
            <a:endParaRPr lang="en-US"/>
          </a:p>
        </p:txBody>
      </p:sp>
      <p:sp>
        <p:nvSpPr>
          <p:cNvPr id="5" name="Frame 4"/>
          <p:cNvSpPr/>
          <p:nvPr/>
        </p:nvSpPr>
        <p:spPr bwMode="auto">
          <a:xfrm>
            <a:off x="3858491" y="3352800"/>
            <a:ext cx="4800600"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291563259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r>
              <a:rPr lang="en-US" altLang="zh-TW" sz="4000" dirty="0" smtClean="0">
                <a:ea typeface="新細明體" pitchFamily="-65" charset="-120"/>
                <a:cs typeface="新細明體" pitchFamily="-65" charset="-120"/>
              </a:rPr>
              <a:t>Up Another Notch: Directory Services</a:t>
            </a:r>
            <a:endParaRPr lang="en-US" altLang="zh-TW" sz="4000" dirty="0">
              <a:ea typeface="新細明體" pitchFamily="-65" charset="-120"/>
              <a:cs typeface="新細明體" pitchFamily="-65" charset="-120"/>
            </a:endParaRPr>
          </a:p>
        </p:txBody>
      </p:sp>
      <p:sp>
        <p:nvSpPr>
          <p:cNvPr id="23558" name="Rectangle 6"/>
          <p:cNvSpPr>
            <a:spLocks noGrp="1" noChangeArrowheads="1"/>
          </p:cNvSpPr>
          <p:nvPr>
            <p:ph idx="1"/>
          </p:nvPr>
        </p:nvSpPr>
        <p:spPr/>
        <p:txBody>
          <a:bodyPr/>
          <a:lstStyle/>
          <a:p>
            <a:r>
              <a:rPr lang="en-US" altLang="zh-TW" sz="2400" dirty="0">
                <a:ea typeface="新細明體" pitchFamily="-65" charset="-120"/>
                <a:cs typeface="新細明體" pitchFamily="-65" charset="-120"/>
              </a:rPr>
              <a:t>Administration </a:t>
            </a:r>
            <a:r>
              <a:rPr lang="en-US" altLang="zh-TW" sz="2400" dirty="0" smtClean="0">
                <a:ea typeface="新細明體" pitchFamily="-65" charset="-120"/>
                <a:cs typeface="新細明體" pitchFamily="-65" charset="-120"/>
              </a:rPr>
              <a:t>of network objects, including: </a:t>
            </a:r>
            <a:endParaRPr lang="en-US" altLang="zh-TW" sz="2400" dirty="0">
              <a:ea typeface="新細明體" pitchFamily="-65" charset="-120"/>
              <a:cs typeface="新細明體" pitchFamily="-65" charset="-120"/>
            </a:endParaRPr>
          </a:p>
          <a:p>
            <a:pPr lvl="1"/>
            <a:r>
              <a:rPr lang="en-US" altLang="zh-TW" sz="2000" dirty="0" smtClean="0">
                <a:ea typeface="新細明體" pitchFamily="-65" charset="-120"/>
                <a:cs typeface="新細明體" pitchFamily="-65" charset="-120"/>
              </a:rPr>
              <a:t>Users</a:t>
            </a:r>
          </a:p>
          <a:p>
            <a:pPr lvl="1"/>
            <a:r>
              <a:rPr lang="en-US" altLang="zh-TW" sz="2000" dirty="0" smtClean="0">
                <a:ea typeface="新細明體" pitchFamily="-65" charset="-120"/>
                <a:cs typeface="新細明體" pitchFamily="-65" charset="-120"/>
              </a:rPr>
              <a:t>Computers</a:t>
            </a:r>
          </a:p>
          <a:p>
            <a:pPr lvl="1"/>
            <a:r>
              <a:rPr lang="en-US" altLang="zh-TW" sz="2000" dirty="0">
                <a:ea typeface="新細明體" pitchFamily="-65" charset="-120"/>
                <a:cs typeface="新細明體" pitchFamily="-65" charset="-120"/>
              </a:rPr>
              <a:t>User/Group access</a:t>
            </a:r>
          </a:p>
          <a:p>
            <a:pPr lvl="1"/>
            <a:r>
              <a:rPr lang="en-US" altLang="zh-TW" sz="2000" dirty="0">
                <a:ea typeface="新細明體" pitchFamily="-65" charset="-120"/>
                <a:cs typeface="新細明體" pitchFamily="-65" charset="-120"/>
              </a:rPr>
              <a:t>Network </a:t>
            </a:r>
            <a:r>
              <a:rPr lang="en-US" altLang="zh-TW" sz="2000" dirty="0" smtClean="0">
                <a:ea typeface="新細明體" pitchFamily="-65" charset="-120"/>
                <a:cs typeface="新細明體" pitchFamily="-65" charset="-120"/>
              </a:rPr>
              <a:t>resources</a:t>
            </a:r>
          </a:p>
          <a:p>
            <a:pPr lvl="2"/>
            <a:r>
              <a:rPr lang="en-US" altLang="zh-TW" sz="1800" dirty="0" smtClean="0">
                <a:ea typeface="新細明體" pitchFamily="-65" charset="-120"/>
                <a:cs typeface="新細明體" pitchFamily="-65" charset="-120"/>
              </a:rPr>
              <a:t>Servers/services/applications</a:t>
            </a:r>
          </a:p>
          <a:p>
            <a:pPr lvl="2"/>
            <a:r>
              <a:rPr lang="en-US" altLang="zh-TW" sz="1800" dirty="0" smtClean="0">
                <a:ea typeface="新細明體" pitchFamily="-65" charset="-120"/>
                <a:cs typeface="新細明體" pitchFamily="-65" charset="-120"/>
              </a:rPr>
              <a:t>Storage/Database/information</a:t>
            </a:r>
          </a:p>
          <a:p>
            <a:pPr lvl="2"/>
            <a:r>
              <a:rPr lang="en-US" altLang="zh-TW" sz="1800" dirty="0" smtClean="0">
                <a:ea typeface="新細明體" pitchFamily="-65" charset="-120"/>
                <a:cs typeface="新細明體" pitchFamily="-65" charset="-120"/>
              </a:rPr>
              <a:t>Printer/scanner/fax</a:t>
            </a:r>
          </a:p>
          <a:p>
            <a:pPr lvl="1"/>
            <a:r>
              <a:rPr lang="en-US" altLang="zh-TW" sz="2000" dirty="0" smtClean="0">
                <a:ea typeface="新細明體" pitchFamily="-65" charset="-120"/>
                <a:cs typeface="新細明體" pitchFamily="-65" charset="-120"/>
              </a:rPr>
              <a:t>Security policies for authenticating a network object for authorizing access to </a:t>
            </a:r>
          </a:p>
          <a:p>
            <a:pPr lvl="2"/>
            <a:r>
              <a:rPr lang="en-US" altLang="zh-TW" sz="1800" dirty="0" smtClean="0">
                <a:ea typeface="新細明體" pitchFamily="-65" charset="-120"/>
                <a:cs typeface="新細明體" pitchFamily="-65" charset="-120"/>
              </a:rPr>
              <a:t>information</a:t>
            </a:r>
          </a:p>
          <a:p>
            <a:pPr lvl="2"/>
            <a:r>
              <a:rPr lang="en-US" altLang="zh-TW" sz="1800" dirty="0" smtClean="0">
                <a:ea typeface="新細明體" pitchFamily="-65" charset="-120"/>
                <a:cs typeface="新細明體" pitchFamily="-65" charset="-120"/>
              </a:rPr>
              <a:t>applications</a:t>
            </a:r>
          </a:p>
          <a:p>
            <a:pPr lvl="2"/>
            <a:r>
              <a:rPr lang="en-US" altLang="zh-TW" sz="1800" dirty="0" smtClean="0">
                <a:ea typeface="新細明體" pitchFamily="-65" charset="-120"/>
                <a:cs typeface="新細明體" pitchFamily="-65" charset="-120"/>
              </a:rPr>
              <a:t>services</a:t>
            </a:r>
            <a:endParaRPr lang="en-US" altLang="zh-TW" sz="1800" dirty="0">
              <a:ea typeface="新細明體" pitchFamily="-65" charset="-120"/>
              <a:cs typeface="新細明體" pitchFamily="-65" charset="-120"/>
            </a:endParaRPr>
          </a:p>
        </p:txBody>
      </p:sp>
      <p:sp>
        <p:nvSpPr>
          <p:cNvPr id="7" name="Date Placeholder 6"/>
          <p:cNvSpPr>
            <a:spLocks noGrp="1"/>
          </p:cNvSpPr>
          <p:nvPr>
            <p:ph type="dt" sz="half" idx="10"/>
          </p:nvPr>
        </p:nvSpPr>
        <p:spPr/>
        <p:txBody>
          <a:bodyPr/>
          <a:lstStyle/>
          <a:p>
            <a:fld id="{8FE0FDC4-B624-4741-9655-384887C2CA5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78</a:t>
            </a:fld>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Security &amp; Reliability</a:t>
            </a:r>
            <a:endParaRPr lang="en-US" dirty="0"/>
          </a:p>
        </p:txBody>
      </p:sp>
      <p:sp>
        <p:nvSpPr>
          <p:cNvPr id="3" name="Content Placeholder 2"/>
          <p:cNvSpPr>
            <a:spLocks noGrp="1"/>
          </p:cNvSpPr>
          <p:nvPr>
            <p:ph idx="1"/>
          </p:nvPr>
        </p:nvSpPr>
        <p:spPr/>
        <p:txBody>
          <a:bodyPr/>
          <a:lstStyle/>
          <a:p>
            <a:r>
              <a:rPr lang="en-US" altLang="zh-TW" dirty="0" smtClean="0"/>
              <a:t>Microsoft Active Directory (AD) protects </a:t>
            </a:r>
          </a:p>
          <a:p>
            <a:pPr lvl="1"/>
            <a:r>
              <a:rPr lang="en-US" altLang="zh-TW" dirty="0" smtClean="0"/>
              <a:t>Network objects from unauthorized access</a:t>
            </a:r>
          </a:p>
          <a:p>
            <a:pPr lvl="1"/>
            <a:r>
              <a:rPr lang="en-US" altLang="zh-TW" dirty="0" smtClean="0"/>
              <a:t>Network objects  by using appropriate communication and storage methods  </a:t>
            </a:r>
          </a:p>
          <a:p>
            <a:r>
              <a:rPr lang="en-US" altLang="zh-TW" dirty="0" smtClean="0"/>
              <a:t>AD replicates information about objects across the entire network to prevent object loss if one domain controller fails</a:t>
            </a:r>
          </a:p>
          <a:p>
            <a:pPr lvl="1"/>
            <a:r>
              <a:rPr lang="en-US" altLang="zh-TW" dirty="0" smtClean="0"/>
              <a:t>Replication also improves the network performance by shortening the access distance</a:t>
            </a:r>
          </a:p>
          <a:p>
            <a:endParaRPr lang="en-US" dirty="0"/>
          </a:p>
        </p:txBody>
      </p:sp>
      <p:sp>
        <p:nvSpPr>
          <p:cNvPr id="7" name="Date Placeholder 6"/>
          <p:cNvSpPr>
            <a:spLocks noGrp="1"/>
          </p:cNvSpPr>
          <p:nvPr>
            <p:ph type="dt" sz="half" idx="10"/>
          </p:nvPr>
        </p:nvSpPr>
        <p:spPr/>
        <p:txBody>
          <a:bodyPr/>
          <a:lstStyle/>
          <a:p>
            <a:fld id="{BD4682ED-19EB-BD45-ACC4-820F6C71AC2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79</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 root servers.png"/>
          <p:cNvPicPr>
            <a:picLocks noChangeAspect="1"/>
          </p:cNvPicPr>
          <p:nvPr/>
        </p:nvPicPr>
        <p:blipFill>
          <a:blip r:embed="rId2"/>
          <a:stretch>
            <a:fillRect/>
          </a:stretch>
        </p:blipFill>
        <p:spPr>
          <a:xfrm>
            <a:off x="2014939" y="110002"/>
            <a:ext cx="5114121" cy="6637995"/>
          </a:xfrm>
          <a:prstGeom prst="rect">
            <a:avLst/>
          </a:prstGeom>
        </p:spPr>
      </p:pic>
      <p:sp>
        <p:nvSpPr>
          <p:cNvPr id="7" name="Date Placeholder 6"/>
          <p:cNvSpPr>
            <a:spLocks noGrp="1"/>
          </p:cNvSpPr>
          <p:nvPr>
            <p:ph type="dt" sz="half" idx="10"/>
          </p:nvPr>
        </p:nvSpPr>
        <p:spPr/>
        <p:txBody>
          <a:bodyPr/>
          <a:lstStyle/>
          <a:p>
            <a:fld id="{3BA2946B-46CC-8644-8939-7C68103EBE75}"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 Advantages</a:t>
            </a:r>
            <a:endParaRPr lang="en-US" dirty="0"/>
          </a:p>
        </p:txBody>
      </p:sp>
      <p:sp>
        <p:nvSpPr>
          <p:cNvPr id="3" name="Content Placeholder 2"/>
          <p:cNvSpPr>
            <a:spLocks noGrp="1"/>
          </p:cNvSpPr>
          <p:nvPr>
            <p:ph idx="1"/>
          </p:nvPr>
        </p:nvSpPr>
        <p:spPr/>
        <p:txBody>
          <a:bodyPr/>
          <a:lstStyle/>
          <a:p>
            <a:r>
              <a:rPr lang="en-US" smtClean="0"/>
              <a:t>Save manpower</a:t>
            </a:r>
          </a:p>
          <a:p>
            <a:pPr lvl="1"/>
            <a:r>
              <a:rPr lang="en-US" smtClean="0"/>
              <a:t>To update every computer software/firmware, a group policy can be used to push the actions</a:t>
            </a:r>
          </a:p>
          <a:p>
            <a:pPr lvl="1"/>
            <a:r>
              <a:rPr lang="en-US" smtClean="0"/>
              <a:t>Centralize shared information using a service for syncing files/database</a:t>
            </a:r>
          </a:p>
          <a:p>
            <a:pPr lvl="1"/>
            <a:r>
              <a:rPr lang="en-US" smtClean="0"/>
              <a:t>Centralize the management of network objects</a:t>
            </a:r>
          </a:p>
          <a:p>
            <a:pPr lvl="1"/>
            <a:r>
              <a:rPr lang="en-US" smtClean="0"/>
              <a:t>Log in only once (single sign on) for a user to access the allowed resources in an active directory</a:t>
            </a:r>
          </a:p>
          <a:p>
            <a:pPr lvl="1"/>
            <a:r>
              <a:rPr lang="en-US" smtClean="0"/>
              <a:t>Better reliability and performance by replication</a:t>
            </a:r>
          </a:p>
          <a:p>
            <a:r>
              <a:rPr lang="en-US" smtClean="0"/>
              <a:t>An information infrastructure for accessing resources </a:t>
            </a:r>
          </a:p>
          <a:p>
            <a:pPr lvl="1"/>
            <a:r>
              <a:rPr lang="en-US" smtClean="0"/>
              <a:t>Access control of resources/services</a:t>
            </a:r>
            <a:endParaRPr lang="en-US" dirty="0"/>
          </a:p>
        </p:txBody>
      </p:sp>
      <p:sp>
        <p:nvSpPr>
          <p:cNvPr id="7" name="Date Placeholder 6"/>
          <p:cNvSpPr>
            <a:spLocks noGrp="1"/>
          </p:cNvSpPr>
          <p:nvPr>
            <p:ph type="dt" sz="half" idx="10"/>
          </p:nvPr>
        </p:nvSpPr>
        <p:spPr/>
        <p:txBody>
          <a:bodyPr/>
          <a:lstStyle/>
          <a:p>
            <a:fld id="{18F7686F-99AF-2549-975E-0E6F8C7B8811}"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80</a:t>
            </a:fld>
            <a:endParaRPr lang="en-U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 of AD</a:t>
            </a:r>
            <a:endParaRPr lang="en-US" dirty="0"/>
          </a:p>
        </p:txBody>
      </p:sp>
      <p:sp>
        <p:nvSpPr>
          <p:cNvPr id="3" name="Content Placeholder 2"/>
          <p:cNvSpPr>
            <a:spLocks noGrp="1"/>
          </p:cNvSpPr>
          <p:nvPr>
            <p:ph idx="1"/>
          </p:nvPr>
        </p:nvSpPr>
        <p:spPr/>
        <p:txBody>
          <a:bodyPr/>
          <a:lstStyle/>
          <a:p>
            <a:r>
              <a:rPr lang="en-US" dirty="0" smtClean="0"/>
              <a:t>Built upon DNS: AD is a distributed database</a:t>
            </a:r>
          </a:p>
          <a:p>
            <a:r>
              <a:rPr lang="en-US" dirty="0" smtClean="0"/>
              <a:t>LDAP (Lightweight Directory Access Protocol )</a:t>
            </a:r>
          </a:p>
          <a:p>
            <a:pPr lvl="1"/>
            <a:r>
              <a:rPr lang="en-US" dirty="0" smtClean="0"/>
              <a:t>The industry standard for directory access: RFC 4510</a:t>
            </a:r>
          </a:p>
          <a:p>
            <a:pPr lvl="1"/>
            <a:r>
              <a:rPr lang="en-US" dirty="0" smtClean="0"/>
              <a:t>AD supports LDAP version 2 and 3</a:t>
            </a:r>
          </a:p>
          <a:p>
            <a:pPr lvl="1"/>
            <a:r>
              <a:rPr lang="en-US" dirty="0" smtClean="0"/>
              <a:t>The primary directory access protocol used to </a:t>
            </a:r>
          </a:p>
          <a:p>
            <a:pPr lvl="2"/>
            <a:r>
              <a:rPr lang="en-US" dirty="0"/>
              <a:t>A</a:t>
            </a:r>
            <a:r>
              <a:rPr lang="en-US" dirty="0" smtClean="0"/>
              <a:t>dd, modify, and delete information stored in AD</a:t>
            </a:r>
          </a:p>
          <a:p>
            <a:pPr lvl="2"/>
            <a:r>
              <a:rPr lang="en-US" dirty="0"/>
              <a:t>Q</a:t>
            </a:r>
            <a:r>
              <a:rPr lang="en-US" dirty="0" smtClean="0"/>
              <a:t>uery and retrieve data from Active Directory</a:t>
            </a:r>
          </a:p>
          <a:p>
            <a:r>
              <a:rPr lang="en-US" dirty="0" smtClean="0"/>
              <a:t>Kerberos for authentication</a:t>
            </a:r>
          </a:p>
          <a:p>
            <a:endParaRPr lang="en-US" dirty="0"/>
          </a:p>
        </p:txBody>
      </p:sp>
      <p:sp>
        <p:nvSpPr>
          <p:cNvPr id="7" name="Date Placeholder 6"/>
          <p:cNvSpPr>
            <a:spLocks noGrp="1"/>
          </p:cNvSpPr>
          <p:nvPr>
            <p:ph type="dt" sz="half" idx="10"/>
          </p:nvPr>
        </p:nvSpPr>
        <p:spPr/>
        <p:txBody>
          <a:bodyPr/>
          <a:lstStyle/>
          <a:p>
            <a:fld id="{B5FDD741-DF6C-DD49-88EC-F19BF09A91E8}"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81</a:t>
            </a:fld>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Domain controllers</a:t>
            </a:r>
            <a:endParaRPr lang="en-US" dirty="0"/>
          </a:p>
        </p:txBody>
      </p:sp>
      <p:sp>
        <p:nvSpPr>
          <p:cNvPr id="3" name="Content Placeholder 2"/>
          <p:cNvSpPr>
            <a:spLocks noGrp="1"/>
          </p:cNvSpPr>
          <p:nvPr>
            <p:ph idx="1"/>
          </p:nvPr>
        </p:nvSpPr>
        <p:spPr/>
        <p:txBody>
          <a:bodyPr/>
          <a:lstStyle/>
          <a:p>
            <a:r>
              <a:rPr lang="en-US" smtClean="0"/>
              <a:t>Domains</a:t>
            </a:r>
          </a:p>
          <a:p>
            <a:pPr lvl="1"/>
            <a:r>
              <a:rPr lang="en-US" smtClean="0"/>
              <a:t>A single security boundary for a network</a:t>
            </a:r>
          </a:p>
          <a:p>
            <a:pPr lvl="1"/>
            <a:r>
              <a:rPr lang="en-US" smtClean="0"/>
              <a:t>A domain tree comprised of several domains sharing a common schema, configuration and forming a contiguous namespace</a:t>
            </a:r>
          </a:p>
          <a:p>
            <a:r>
              <a:rPr lang="en-US" smtClean="0"/>
              <a:t>Each domain may have a few domain controllers (DC’s)</a:t>
            </a:r>
          </a:p>
          <a:p>
            <a:pPr lvl="1"/>
            <a:r>
              <a:rPr lang="en-US" smtClean="0"/>
              <a:t>Only one primary DC (PDC) in a domain</a:t>
            </a:r>
          </a:p>
          <a:p>
            <a:pPr lvl="1"/>
            <a:r>
              <a:rPr lang="en-US" smtClean="0"/>
              <a:t>A Domain controller is a unit of Replication</a:t>
            </a:r>
          </a:p>
          <a:p>
            <a:pPr lvl="2"/>
            <a:r>
              <a:rPr lang="en-US" smtClean="0"/>
              <a:t>Domain controllers in a domain participate in replication and contain a complete copy of the AD information for their domain</a:t>
            </a:r>
          </a:p>
          <a:p>
            <a:pPr lvl="1"/>
            <a:r>
              <a:rPr lang="en-US" smtClean="0"/>
              <a:t>Each DC has a copy of the AD by replication and synchronization</a:t>
            </a:r>
          </a:p>
          <a:p>
            <a:pPr lvl="1"/>
            <a:r>
              <a:rPr lang="en-US" smtClean="0"/>
              <a:t>Changes on one computer/user/service are synchronized (converged) between all the DC computers by multi-master replication </a:t>
            </a:r>
          </a:p>
          <a:p>
            <a:r>
              <a:rPr lang="en-US" smtClean="0"/>
              <a:t>Servers, joined to AD, are not domain controllers, but called Member Servers</a:t>
            </a:r>
            <a:endParaRPr lang="en-US" dirty="0"/>
          </a:p>
        </p:txBody>
      </p:sp>
      <p:sp>
        <p:nvSpPr>
          <p:cNvPr id="7" name="Date Placeholder 6"/>
          <p:cNvSpPr>
            <a:spLocks noGrp="1"/>
          </p:cNvSpPr>
          <p:nvPr>
            <p:ph type="dt" sz="half" idx="10"/>
          </p:nvPr>
        </p:nvSpPr>
        <p:spPr/>
        <p:txBody>
          <a:bodyPr/>
          <a:lstStyle/>
          <a:p>
            <a:fld id="{FB61E3AC-2667-AC41-A994-C2B553774641}"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82</a:t>
            </a:fld>
            <a:endParaRPr 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83</a:t>
            </a:fld>
            <a:endParaRPr lang="en-US"/>
          </a:p>
        </p:txBody>
      </p:sp>
      <p:sp>
        <p:nvSpPr>
          <p:cNvPr id="5" name="Frame 4"/>
          <p:cNvSpPr/>
          <p:nvPr/>
        </p:nvSpPr>
        <p:spPr bwMode="auto">
          <a:xfrm>
            <a:off x="3858491" y="3657600"/>
            <a:ext cx="3685309"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302083518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Hierarchical structure</a:t>
            </a:r>
            <a:endParaRPr lang="en-US" dirty="0"/>
          </a:p>
        </p:txBody>
      </p:sp>
      <p:sp>
        <p:nvSpPr>
          <p:cNvPr id="42" name="Date Placeholder 41"/>
          <p:cNvSpPr>
            <a:spLocks noGrp="1"/>
          </p:cNvSpPr>
          <p:nvPr>
            <p:ph type="dt" sz="half" idx="10"/>
          </p:nvPr>
        </p:nvSpPr>
        <p:spPr/>
        <p:txBody>
          <a:bodyPr/>
          <a:lstStyle/>
          <a:p>
            <a:fld id="{381E19B8-295F-5D4E-85C2-F8B336ADF57A}" type="datetime1">
              <a:rPr lang="en-US" smtClean="0"/>
              <a:pPr/>
              <a:t>12/21/2012</a:t>
            </a:fld>
            <a:endParaRPr lang="en-US"/>
          </a:p>
        </p:txBody>
      </p:sp>
      <p:sp>
        <p:nvSpPr>
          <p:cNvPr id="44" name="Footer Placeholder 43"/>
          <p:cNvSpPr>
            <a:spLocks noGrp="1"/>
          </p:cNvSpPr>
          <p:nvPr>
            <p:ph type="ftr" sz="quarter" idx="11"/>
          </p:nvPr>
        </p:nvSpPr>
        <p:spPr/>
        <p:txBody>
          <a:bodyPr/>
          <a:lstStyle/>
          <a:p>
            <a:r>
              <a:rPr lang="en-US" smtClean="0"/>
              <a:t>Chapter 2 DNS and AD</a:t>
            </a:r>
            <a:endParaRPr lang="en-US"/>
          </a:p>
        </p:txBody>
      </p:sp>
      <p:sp>
        <p:nvSpPr>
          <p:cNvPr id="43" name="Slide Number Placeholder 42"/>
          <p:cNvSpPr>
            <a:spLocks noGrp="1"/>
          </p:cNvSpPr>
          <p:nvPr>
            <p:ph type="sldNum" sz="quarter" idx="12"/>
          </p:nvPr>
        </p:nvSpPr>
        <p:spPr/>
        <p:txBody>
          <a:bodyPr/>
          <a:lstStyle/>
          <a:p>
            <a:fld id="{32211341-5A88-5040-9389-86DE7F0B46B4}" type="slidenum">
              <a:rPr lang="en-US" smtClean="0"/>
              <a:pPr/>
              <a:t>84</a:t>
            </a:fld>
            <a:endParaRPr lang="en-US"/>
          </a:p>
        </p:txBody>
      </p:sp>
      <p:sp>
        <p:nvSpPr>
          <p:cNvPr id="4" name="Oval 3"/>
          <p:cNvSpPr/>
          <p:nvPr/>
        </p:nvSpPr>
        <p:spPr>
          <a:xfrm>
            <a:off x="4007038" y="1707963"/>
            <a:ext cx="304800"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616638" y="1707963"/>
            <a:ext cx="1219200" cy="369332"/>
          </a:xfrm>
          <a:prstGeom prst="rect">
            <a:avLst/>
          </a:prstGeom>
          <a:noFill/>
        </p:spPr>
        <p:txBody>
          <a:bodyPr wrap="square" rtlCol="0">
            <a:spAutoFit/>
          </a:bodyPr>
          <a:lstStyle/>
          <a:p>
            <a:r>
              <a:rPr lang="en-US" dirty="0" smtClean="0"/>
              <a:t>DNS Root</a:t>
            </a:r>
            <a:endParaRPr lang="en-US" dirty="0"/>
          </a:p>
        </p:txBody>
      </p:sp>
      <p:sp>
        <p:nvSpPr>
          <p:cNvPr id="6" name="Isosceles Triangle 5"/>
          <p:cNvSpPr/>
          <p:nvPr/>
        </p:nvSpPr>
        <p:spPr>
          <a:xfrm>
            <a:off x="959038" y="26985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Isosceles Triangle 6"/>
          <p:cNvSpPr/>
          <p:nvPr/>
        </p:nvSpPr>
        <p:spPr>
          <a:xfrm>
            <a:off x="2635438" y="26985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Isosceles Triangle 7"/>
          <p:cNvSpPr/>
          <p:nvPr/>
        </p:nvSpPr>
        <p:spPr>
          <a:xfrm>
            <a:off x="4616638" y="26985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Isosceles Triangle 8"/>
          <p:cNvSpPr/>
          <p:nvPr/>
        </p:nvSpPr>
        <p:spPr>
          <a:xfrm>
            <a:off x="5835838" y="26985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p:nvSpPr>
        <p:spPr>
          <a:xfrm>
            <a:off x="7283638" y="26985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a:stCxn id="4" idx="3"/>
            <a:endCxn id="6" idx="0"/>
          </p:cNvCxnSpPr>
          <p:nvPr/>
        </p:nvCxnSpPr>
        <p:spPr>
          <a:xfrm rot="5400000">
            <a:off x="2254439" y="901326"/>
            <a:ext cx="730437" cy="28640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a:stCxn id="4" idx="3"/>
            <a:endCxn id="7" idx="0"/>
          </p:cNvCxnSpPr>
          <p:nvPr/>
        </p:nvCxnSpPr>
        <p:spPr>
          <a:xfrm rot="5400000">
            <a:off x="3092639" y="1739526"/>
            <a:ext cx="730437" cy="11876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4" idx="5"/>
            <a:endCxn id="8" idx="0"/>
          </p:cNvCxnSpPr>
          <p:nvPr/>
        </p:nvCxnSpPr>
        <p:spPr>
          <a:xfrm rot="16200000" flipH="1">
            <a:off x="4191001" y="2044325"/>
            <a:ext cx="730437" cy="5780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4" idx="5"/>
          </p:cNvCxnSpPr>
          <p:nvPr/>
        </p:nvCxnSpPr>
        <p:spPr>
          <a:xfrm rot="16200000" flipH="1">
            <a:off x="4800601" y="1434725"/>
            <a:ext cx="730436" cy="17972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a:endCxn id="10" idx="0"/>
          </p:cNvCxnSpPr>
          <p:nvPr/>
        </p:nvCxnSpPr>
        <p:spPr>
          <a:xfrm>
            <a:off x="4311838" y="1968125"/>
            <a:ext cx="3200400" cy="730438"/>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416238" y="2698563"/>
            <a:ext cx="609600" cy="369332"/>
          </a:xfrm>
          <a:prstGeom prst="rect">
            <a:avLst/>
          </a:prstGeom>
          <a:noFill/>
        </p:spPr>
        <p:txBody>
          <a:bodyPr wrap="square" rtlCol="0">
            <a:spAutoFit/>
          </a:bodyPr>
          <a:lstStyle/>
          <a:p>
            <a:r>
              <a:rPr lang="en-US" dirty="0" smtClean="0"/>
              <a:t>com</a:t>
            </a:r>
            <a:endParaRPr lang="en-US" dirty="0"/>
          </a:p>
        </p:txBody>
      </p:sp>
      <p:sp>
        <p:nvSpPr>
          <p:cNvPr id="17" name="TextBox 16"/>
          <p:cNvSpPr txBox="1"/>
          <p:nvPr/>
        </p:nvSpPr>
        <p:spPr>
          <a:xfrm>
            <a:off x="3092638" y="2698563"/>
            <a:ext cx="609600" cy="369332"/>
          </a:xfrm>
          <a:prstGeom prst="rect">
            <a:avLst/>
          </a:prstGeom>
          <a:noFill/>
        </p:spPr>
        <p:txBody>
          <a:bodyPr wrap="square" rtlCol="0">
            <a:spAutoFit/>
          </a:bodyPr>
          <a:lstStyle/>
          <a:p>
            <a:r>
              <a:rPr lang="en-US" dirty="0" err="1" smtClean="0"/>
              <a:t>edu</a:t>
            </a:r>
            <a:endParaRPr lang="en-US" dirty="0"/>
          </a:p>
        </p:txBody>
      </p:sp>
      <p:sp>
        <p:nvSpPr>
          <p:cNvPr id="18" name="TextBox 17"/>
          <p:cNvSpPr txBox="1"/>
          <p:nvPr/>
        </p:nvSpPr>
        <p:spPr>
          <a:xfrm>
            <a:off x="5073838" y="2698562"/>
            <a:ext cx="609600" cy="369332"/>
          </a:xfrm>
          <a:prstGeom prst="rect">
            <a:avLst/>
          </a:prstGeom>
          <a:noFill/>
        </p:spPr>
        <p:txBody>
          <a:bodyPr wrap="square" rtlCol="0">
            <a:spAutoFit/>
          </a:bodyPr>
          <a:lstStyle/>
          <a:p>
            <a:r>
              <a:rPr lang="en-US" dirty="0" smtClean="0"/>
              <a:t>net</a:t>
            </a:r>
            <a:endParaRPr lang="en-US" dirty="0"/>
          </a:p>
        </p:txBody>
      </p:sp>
      <p:sp>
        <p:nvSpPr>
          <p:cNvPr id="19" name="TextBox 18"/>
          <p:cNvSpPr txBox="1"/>
          <p:nvPr/>
        </p:nvSpPr>
        <p:spPr>
          <a:xfrm>
            <a:off x="6293038" y="2666297"/>
            <a:ext cx="609600" cy="369332"/>
          </a:xfrm>
          <a:prstGeom prst="rect">
            <a:avLst/>
          </a:prstGeom>
          <a:noFill/>
        </p:spPr>
        <p:txBody>
          <a:bodyPr wrap="square" rtlCol="0">
            <a:spAutoFit/>
          </a:bodyPr>
          <a:lstStyle/>
          <a:p>
            <a:r>
              <a:rPr lang="en-US" dirty="0" smtClean="0"/>
              <a:t>org</a:t>
            </a:r>
            <a:endParaRPr lang="en-US" dirty="0"/>
          </a:p>
        </p:txBody>
      </p:sp>
      <p:sp>
        <p:nvSpPr>
          <p:cNvPr id="20" name="TextBox 19"/>
          <p:cNvSpPr txBox="1"/>
          <p:nvPr/>
        </p:nvSpPr>
        <p:spPr>
          <a:xfrm>
            <a:off x="7740838" y="2698563"/>
            <a:ext cx="609600" cy="369332"/>
          </a:xfrm>
          <a:prstGeom prst="rect">
            <a:avLst/>
          </a:prstGeom>
          <a:noFill/>
        </p:spPr>
        <p:txBody>
          <a:bodyPr wrap="square" rtlCol="0">
            <a:spAutoFit/>
          </a:bodyPr>
          <a:lstStyle/>
          <a:p>
            <a:r>
              <a:rPr lang="en-US" dirty="0" err="1" smtClean="0"/>
              <a:t>gov</a:t>
            </a:r>
            <a:endParaRPr lang="en-US" dirty="0"/>
          </a:p>
        </p:txBody>
      </p:sp>
      <p:sp>
        <p:nvSpPr>
          <p:cNvPr id="21" name="Isosceles Triangle 20"/>
          <p:cNvSpPr/>
          <p:nvPr/>
        </p:nvSpPr>
        <p:spPr>
          <a:xfrm>
            <a:off x="2635439" y="4146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Connector 21"/>
          <p:cNvCxnSpPr>
            <a:stCxn id="7" idx="3"/>
          </p:cNvCxnSpPr>
          <p:nvPr/>
        </p:nvCxnSpPr>
        <p:spPr>
          <a:xfrm rot="16200000" flipH="1">
            <a:off x="2292538" y="3574862"/>
            <a:ext cx="1143000" cy="1"/>
          </a:xfrm>
          <a:prstGeom prst="line">
            <a:avLst/>
          </a:prstGeom>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092639" y="4081831"/>
            <a:ext cx="1371600" cy="369332"/>
          </a:xfrm>
          <a:prstGeom prst="rect">
            <a:avLst/>
          </a:prstGeom>
          <a:noFill/>
        </p:spPr>
        <p:txBody>
          <a:bodyPr wrap="square" rtlCol="0">
            <a:spAutoFit/>
          </a:bodyPr>
          <a:lstStyle/>
          <a:p>
            <a:r>
              <a:rPr lang="en-US" dirty="0" err="1" smtClean="0"/>
              <a:t>auburn.edu</a:t>
            </a:r>
            <a:endParaRPr lang="en-US" dirty="0"/>
          </a:p>
        </p:txBody>
      </p:sp>
      <p:pic>
        <p:nvPicPr>
          <p:cNvPr id="24" name="Picture 6" descr="Server"/>
          <p:cNvPicPr>
            <a:picLocks noChangeAspect="1" noChangeArrowheads="1"/>
          </p:cNvPicPr>
          <p:nvPr/>
        </p:nvPicPr>
        <p:blipFill>
          <a:blip r:embed="rId3" cstate="print"/>
          <a:srcRect/>
          <a:stretch>
            <a:fillRect/>
          </a:stretch>
        </p:blipFill>
        <p:spPr bwMode="auto">
          <a:xfrm>
            <a:off x="5056376" y="4882963"/>
            <a:ext cx="627062" cy="895350"/>
          </a:xfrm>
          <a:prstGeom prst="rect">
            <a:avLst/>
          </a:prstGeom>
          <a:noFill/>
        </p:spPr>
      </p:pic>
      <p:pic>
        <p:nvPicPr>
          <p:cNvPr id="25" name="Picture 6" descr="Server"/>
          <p:cNvPicPr>
            <a:picLocks noChangeAspect="1" noChangeArrowheads="1"/>
          </p:cNvPicPr>
          <p:nvPr/>
        </p:nvPicPr>
        <p:blipFill>
          <a:blip r:embed="rId3" cstate="print"/>
          <a:srcRect/>
          <a:stretch>
            <a:fillRect/>
          </a:stretch>
        </p:blipFill>
        <p:spPr bwMode="auto">
          <a:xfrm>
            <a:off x="3424614" y="4882963"/>
            <a:ext cx="627062" cy="895350"/>
          </a:xfrm>
          <a:prstGeom prst="rect">
            <a:avLst/>
          </a:prstGeom>
          <a:noFill/>
        </p:spPr>
      </p:pic>
      <p:pic>
        <p:nvPicPr>
          <p:cNvPr id="26" name="Picture 6" descr="Server"/>
          <p:cNvPicPr>
            <a:picLocks noChangeAspect="1" noChangeArrowheads="1"/>
          </p:cNvPicPr>
          <p:nvPr/>
        </p:nvPicPr>
        <p:blipFill>
          <a:blip r:embed="rId3" cstate="print"/>
          <a:srcRect/>
          <a:stretch>
            <a:fillRect/>
          </a:stretch>
        </p:blipFill>
        <p:spPr bwMode="auto">
          <a:xfrm>
            <a:off x="959038" y="4882963"/>
            <a:ext cx="627062" cy="895350"/>
          </a:xfrm>
          <a:prstGeom prst="rect">
            <a:avLst/>
          </a:prstGeom>
          <a:noFill/>
        </p:spPr>
      </p:pic>
      <p:cxnSp>
        <p:nvCxnSpPr>
          <p:cNvPr id="27" name="Straight Connector 26"/>
          <p:cNvCxnSpPr>
            <a:stCxn id="21" idx="2"/>
            <a:endCxn id="26" idx="0"/>
          </p:cNvCxnSpPr>
          <p:nvPr/>
        </p:nvCxnSpPr>
        <p:spPr>
          <a:xfrm rot="5400000">
            <a:off x="1738104" y="3985628"/>
            <a:ext cx="431800" cy="136287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21" idx="4"/>
            <a:endCxn id="25" idx="0"/>
          </p:cNvCxnSpPr>
          <p:nvPr/>
        </p:nvCxnSpPr>
        <p:spPr>
          <a:xfrm rot="16200000" flipH="1">
            <a:off x="3199492" y="4344310"/>
            <a:ext cx="431800" cy="645506"/>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a:endCxn id="24" idx="0"/>
          </p:cNvCxnSpPr>
          <p:nvPr/>
        </p:nvCxnSpPr>
        <p:spPr>
          <a:xfrm>
            <a:off x="3092638" y="4451163"/>
            <a:ext cx="2277269" cy="431800"/>
          </a:xfrm>
          <a:prstGeom prst="line">
            <a:avLst/>
          </a:prstGeom>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349438" y="5778313"/>
            <a:ext cx="2133599" cy="369332"/>
          </a:xfrm>
          <a:prstGeom prst="rect">
            <a:avLst/>
          </a:prstGeom>
          <a:noFill/>
        </p:spPr>
        <p:txBody>
          <a:bodyPr wrap="square" rtlCol="0">
            <a:spAutoFit/>
          </a:bodyPr>
          <a:lstStyle/>
          <a:p>
            <a:r>
              <a:rPr lang="en-US" dirty="0" err="1" smtClean="0"/>
              <a:t>www.auburn.edu</a:t>
            </a:r>
            <a:endParaRPr lang="en-US" dirty="0"/>
          </a:p>
        </p:txBody>
      </p:sp>
      <p:sp>
        <p:nvSpPr>
          <p:cNvPr id="31" name="TextBox 30"/>
          <p:cNvSpPr txBox="1"/>
          <p:nvPr/>
        </p:nvSpPr>
        <p:spPr>
          <a:xfrm>
            <a:off x="2483039" y="5778313"/>
            <a:ext cx="2133599" cy="369332"/>
          </a:xfrm>
          <a:prstGeom prst="rect">
            <a:avLst/>
          </a:prstGeom>
          <a:noFill/>
        </p:spPr>
        <p:txBody>
          <a:bodyPr wrap="square" rtlCol="0">
            <a:spAutoFit/>
          </a:bodyPr>
          <a:lstStyle/>
          <a:p>
            <a:r>
              <a:rPr lang="en-US" dirty="0" err="1" smtClean="0"/>
              <a:t>dns.auburn.edu</a:t>
            </a:r>
            <a:endParaRPr lang="en-US" dirty="0" smtClean="0"/>
          </a:p>
        </p:txBody>
      </p:sp>
      <p:sp>
        <p:nvSpPr>
          <p:cNvPr id="32" name="TextBox 31"/>
          <p:cNvSpPr txBox="1"/>
          <p:nvPr/>
        </p:nvSpPr>
        <p:spPr>
          <a:xfrm>
            <a:off x="4388038" y="5778313"/>
            <a:ext cx="3124200" cy="369332"/>
          </a:xfrm>
          <a:prstGeom prst="rect">
            <a:avLst/>
          </a:prstGeom>
          <a:noFill/>
        </p:spPr>
        <p:txBody>
          <a:bodyPr wrap="square" rtlCol="0">
            <a:spAutoFit/>
          </a:bodyPr>
          <a:lstStyle/>
          <a:p>
            <a:r>
              <a:rPr lang="en-US" dirty="0" err="1" smtClean="0"/>
              <a:t>DomainController.auburn.edu</a:t>
            </a:r>
            <a:endParaRPr lang="en-US" dirty="0" smtClean="0"/>
          </a:p>
        </p:txBody>
      </p:sp>
      <p:sp>
        <p:nvSpPr>
          <p:cNvPr id="33" name="Isosceles Triangle 32"/>
          <p:cNvSpPr/>
          <p:nvPr/>
        </p:nvSpPr>
        <p:spPr>
          <a:xfrm>
            <a:off x="6445438" y="48829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6674039" y="4698297"/>
            <a:ext cx="1905000" cy="369332"/>
          </a:xfrm>
          <a:prstGeom prst="rect">
            <a:avLst/>
          </a:prstGeom>
          <a:noFill/>
        </p:spPr>
        <p:txBody>
          <a:bodyPr wrap="square" rtlCol="0">
            <a:spAutoFit/>
          </a:bodyPr>
          <a:lstStyle/>
          <a:p>
            <a:r>
              <a:rPr lang="en-US" dirty="0" err="1" smtClean="0"/>
              <a:t>eng.auburn.edu</a:t>
            </a:r>
            <a:endParaRPr lang="en-US" dirty="0" smtClean="0"/>
          </a:p>
        </p:txBody>
      </p:sp>
      <p:cxnSp>
        <p:nvCxnSpPr>
          <p:cNvPr id="35" name="Straight Connector 34"/>
          <p:cNvCxnSpPr>
            <a:stCxn id="21" idx="4"/>
            <a:endCxn id="33" idx="0"/>
          </p:cNvCxnSpPr>
          <p:nvPr/>
        </p:nvCxnSpPr>
        <p:spPr>
          <a:xfrm rot="16200000" flipH="1">
            <a:off x="4667438" y="2876363"/>
            <a:ext cx="431800" cy="3581399"/>
          </a:xfrm>
          <a:prstGeom prst="line">
            <a:avLst/>
          </a:prstGeom>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p:nvPicPr>
        <p:blipFill>
          <a:blip r:embed="rId4"/>
          <a:stretch>
            <a:fillRect/>
          </a:stretch>
        </p:blipFill>
        <p:spPr>
          <a:xfrm>
            <a:off x="7740838" y="5508994"/>
            <a:ext cx="711200" cy="711200"/>
          </a:xfrm>
          <a:prstGeom prst="rect">
            <a:avLst/>
          </a:prstGeom>
        </p:spPr>
      </p:pic>
      <p:cxnSp>
        <p:nvCxnSpPr>
          <p:cNvPr id="37" name="Straight Connector 36"/>
          <p:cNvCxnSpPr>
            <a:stCxn id="33" idx="4"/>
          </p:cNvCxnSpPr>
          <p:nvPr/>
        </p:nvCxnSpPr>
        <p:spPr>
          <a:xfrm rot="16200000" flipH="1">
            <a:off x="7173823" y="4916578"/>
            <a:ext cx="676831" cy="1219200"/>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055039" y="6233926"/>
            <a:ext cx="1981199" cy="369332"/>
          </a:xfrm>
          <a:prstGeom prst="rect">
            <a:avLst/>
          </a:prstGeom>
          <a:noFill/>
        </p:spPr>
        <p:txBody>
          <a:bodyPr wrap="square" rtlCol="0">
            <a:spAutoFit/>
          </a:bodyPr>
          <a:lstStyle/>
          <a:p>
            <a:r>
              <a:rPr lang="en-US" dirty="0" smtClean="0"/>
              <a:t>s1.eng.auburn.edu</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1828800" cy="1270000"/>
          </a:xfrm>
        </p:spPr>
        <p:txBody>
          <a:bodyPr/>
          <a:lstStyle/>
          <a:p>
            <a:r>
              <a:rPr lang="en-US" dirty="0" smtClean="0"/>
              <a:t>Forest</a:t>
            </a:r>
            <a:endParaRPr lang="en-US" dirty="0"/>
          </a:p>
        </p:txBody>
      </p:sp>
      <p:sp>
        <p:nvSpPr>
          <p:cNvPr id="3" name="Content Placeholder 2"/>
          <p:cNvSpPr>
            <a:spLocks noGrp="1"/>
          </p:cNvSpPr>
          <p:nvPr>
            <p:ph sz="half" idx="1"/>
          </p:nvPr>
        </p:nvSpPr>
        <p:spPr>
          <a:xfrm>
            <a:off x="533399" y="3543300"/>
            <a:ext cx="7772401" cy="2705100"/>
          </a:xfrm>
        </p:spPr>
        <p:txBody>
          <a:bodyPr/>
          <a:lstStyle/>
          <a:p>
            <a:r>
              <a:rPr lang="en-US" sz="1800" dirty="0" smtClean="0"/>
              <a:t>At the top of the structure is the Forest </a:t>
            </a:r>
          </a:p>
          <a:p>
            <a:pPr lvl="1"/>
            <a:r>
              <a:rPr lang="en-US" sz="1400" dirty="0" smtClean="0"/>
              <a:t>A collection of every object, their attributes, and rules (attribute syntax) in the AD</a:t>
            </a:r>
          </a:p>
          <a:p>
            <a:pPr lvl="1"/>
            <a:r>
              <a:rPr lang="en-US" sz="1400" dirty="0" smtClean="0"/>
              <a:t>A forest holds one or more transitive, trust-linked Trees</a:t>
            </a:r>
          </a:p>
          <a:p>
            <a:pPr lvl="1"/>
            <a:r>
              <a:rPr lang="en-US" sz="1400" dirty="0" smtClean="0"/>
              <a:t>All trees in a forest share a common schema, configuration and global catalog</a:t>
            </a:r>
          </a:p>
          <a:p>
            <a:pPr lvl="1"/>
            <a:r>
              <a:rPr lang="en-US" sz="1400" dirty="0" smtClean="0"/>
              <a:t>A forest does not need a distinguished name</a:t>
            </a:r>
          </a:p>
          <a:p>
            <a:pPr lvl="1"/>
            <a:r>
              <a:rPr lang="en-US" sz="1400" dirty="0" smtClean="0"/>
              <a:t>The Forest Root Domain Is the first domain created in a Forest</a:t>
            </a:r>
          </a:p>
          <a:p>
            <a:r>
              <a:rPr lang="en-US" sz="1800" dirty="0"/>
              <a:t>The figure illustrates one forest with two domain trees </a:t>
            </a:r>
            <a:r>
              <a:rPr lang="en-US" sz="1800" dirty="0" smtClean="0"/>
              <a:t>(</a:t>
            </a:r>
            <a:r>
              <a:rPr lang="en-US" sz="1800" dirty="0" err="1" smtClean="0"/>
              <a:t>a.com</a:t>
            </a:r>
            <a:r>
              <a:rPr lang="en-US" sz="1800" dirty="0" smtClean="0"/>
              <a:t> and </a:t>
            </a:r>
            <a:r>
              <a:rPr lang="en-US" sz="1800" dirty="0" err="1" smtClean="0"/>
              <a:t>b.com</a:t>
            </a:r>
            <a:r>
              <a:rPr lang="en-US" sz="1800" dirty="0" smtClean="0"/>
              <a:t>) and another tree </a:t>
            </a:r>
            <a:r>
              <a:rPr lang="en-US" sz="1800" dirty="0" err="1" smtClean="0"/>
              <a:t>c.com</a:t>
            </a:r>
            <a:endParaRPr lang="en-US" sz="1800" dirty="0" smtClean="0"/>
          </a:p>
          <a:p>
            <a:r>
              <a:rPr lang="en-US" sz="1800" dirty="0" smtClean="0"/>
              <a:t>The three root domains are not contiguous with each other</a:t>
            </a:r>
          </a:p>
          <a:p>
            <a:endParaRPr lang="en-US" sz="1800" dirty="0"/>
          </a:p>
        </p:txBody>
      </p:sp>
      <p:sp>
        <p:nvSpPr>
          <p:cNvPr id="48" name="Date Placeholder 47"/>
          <p:cNvSpPr>
            <a:spLocks noGrp="1"/>
          </p:cNvSpPr>
          <p:nvPr>
            <p:ph type="dt" sz="half" idx="10"/>
          </p:nvPr>
        </p:nvSpPr>
        <p:spPr/>
        <p:txBody>
          <a:bodyPr/>
          <a:lstStyle/>
          <a:p>
            <a:fld id="{E11C4BAA-73CD-7043-A2D5-69A9F6BAC50A}" type="datetime1">
              <a:rPr lang="en-US" smtClean="0"/>
              <a:pPr/>
              <a:t>12/21/2012</a:t>
            </a:fld>
            <a:endParaRPr lang="en-US"/>
          </a:p>
        </p:txBody>
      </p:sp>
      <p:sp>
        <p:nvSpPr>
          <p:cNvPr id="50" name="Footer Placeholder 49"/>
          <p:cNvSpPr>
            <a:spLocks noGrp="1"/>
          </p:cNvSpPr>
          <p:nvPr>
            <p:ph type="ftr" sz="quarter" idx="11"/>
          </p:nvPr>
        </p:nvSpPr>
        <p:spPr/>
        <p:txBody>
          <a:bodyPr/>
          <a:lstStyle/>
          <a:p>
            <a:r>
              <a:rPr lang="en-US" smtClean="0"/>
              <a:t>Chapter 2 DNS and AD</a:t>
            </a:r>
            <a:endParaRPr lang="en-US"/>
          </a:p>
        </p:txBody>
      </p:sp>
      <p:sp>
        <p:nvSpPr>
          <p:cNvPr id="49" name="Slide Number Placeholder 48"/>
          <p:cNvSpPr>
            <a:spLocks noGrp="1"/>
          </p:cNvSpPr>
          <p:nvPr>
            <p:ph type="sldNum" sz="quarter" idx="12"/>
          </p:nvPr>
        </p:nvSpPr>
        <p:spPr/>
        <p:txBody>
          <a:bodyPr/>
          <a:lstStyle/>
          <a:p>
            <a:fld id="{32211341-5A88-5040-9389-86DE7F0B46B4}" type="slidenum">
              <a:rPr lang="en-US" smtClean="0"/>
              <a:pPr/>
              <a:t>85</a:t>
            </a:fld>
            <a:endParaRPr lang="en-US"/>
          </a:p>
        </p:txBody>
      </p:sp>
      <p:grpSp>
        <p:nvGrpSpPr>
          <p:cNvPr id="70" name="Group 69"/>
          <p:cNvGrpSpPr/>
          <p:nvPr/>
        </p:nvGrpSpPr>
        <p:grpSpPr>
          <a:xfrm>
            <a:off x="2590800" y="238862"/>
            <a:ext cx="6340475" cy="2916901"/>
            <a:chOff x="2590799" y="2264699"/>
            <a:chExt cx="6340475" cy="2916901"/>
          </a:xfrm>
        </p:grpSpPr>
        <p:sp>
          <p:nvSpPr>
            <p:cNvPr id="8" name="Isosceles Triangle 7"/>
            <p:cNvSpPr/>
            <p:nvPr/>
          </p:nvSpPr>
          <p:spPr>
            <a:xfrm>
              <a:off x="3276600" y="3003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Isosceles Triangle 8"/>
            <p:cNvSpPr/>
            <p:nvPr/>
          </p:nvSpPr>
          <p:spPr>
            <a:xfrm>
              <a:off x="5181600" y="3003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Isosceles Triangle 9"/>
            <p:cNvSpPr/>
            <p:nvPr/>
          </p:nvSpPr>
          <p:spPr>
            <a:xfrm>
              <a:off x="7467600" y="3003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047999" y="2590800"/>
              <a:ext cx="1066801" cy="369332"/>
            </a:xfrm>
            <a:prstGeom prst="rect">
              <a:avLst/>
            </a:prstGeom>
            <a:noFill/>
          </p:spPr>
          <p:txBody>
            <a:bodyPr wrap="square" rtlCol="0">
              <a:spAutoFit/>
            </a:bodyPr>
            <a:lstStyle/>
            <a:p>
              <a:r>
                <a:rPr lang="en-US" dirty="0" err="1" smtClean="0"/>
                <a:t>a.com</a:t>
              </a:r>
              <a:endParaRPr lang="en-US" dirty="0"/>
            </a:p>
          </p:txBody>
        </p:sp>
        <p:sp>
          <p:nvSpPr>
            <p:cNvPr id="12" name="TextBox 11"/>
            <p:cNvSpPr txBox="1"/>
            <p:nvPr/>
          </p:nvSpPr>
          <p:spPr>
            <a:xfrm>
              <a:off x="4876799" y="2590800"/>
              <a:ext cx="1066801" cy="369332"/>
            </a:xfrm>
            <a:prstGeom prst="rect">
              <a:avLst/>
            </a:prstGeom>
            <a:noFill/>
          </p:spPr>
          <p:txBody>
            <a:bodyPr wrap="square" rtlCol="0">
              <a:spAutoFit/>
            </a:bodyPr>
            <a:lstStyle/>
            <a:p>
              <a:r>
                <a:rPr lang="en-US" dirty="0" err="1" smtClean="0"/>
                <a:t>b.com</a:t>
              </a:r>
              <a:endParaRPr lang="en-US" dirty="0"/>
            </a:p>
          </p:txBody>
        </p:sp>
        <p:sp>
          <p:nvSpPr>
            <p:cNvPr id="13" name="TextBox 12"/>
            <p:cNvSpPr txBox="1"/>
            <p:nvPr/>
          </p:nvSpPr>
          <p:spPr>
            <a:xfrm>
              <a:off x="7238999" y="2590800"/>
              <a:ext cx="1066801" cy="369332"/>
            </a:xfrm>
            <a:prstGeom prst="rect">
              <a:avLst/>
            </a:prstGeom>
            <a:noFill/>
          </p:spPr>
          <p:txBody>
            <a:bodyPr wrap="square" rtlCol="0">
              <a:spAutoFit/>
            </a:bodyPr>
            <a:lstStyle/>
            <a:p>
              <a:r>
                <a:rPr lang="en-US" dirty="0" err="1" smtClean="0"/>
                <a:t>c.com</a:t>
              </a:r>
              <a:endParaRPr lang="en-US" dirty="0"/>
            </a:p>
          </p:txBody>
        </p:sp>
        <p:sp>
          <p:nvSpPr>
            <p:cNvPr id="14" name="Isosceles Triangle 13"/>
            <p:cNvSpPr/>
            <p:nvPr/>
          </p:nvSpPr>
          <p:spPr>
            <a:xfrm>
              <a:off x="8474074"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Isosceles Triangle 14"/>
            <p:cNvSpPr/>
            <p:nvPr/>
          </p:nvSpPr>
          <p:spPr>
            <a:xfrm>
              <a:off x="6248400"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Isosceles Triangle 15"/>
            <p:cNvSpPr/>
            <p:nvPr/>
          </p:nvSpPr>
          <p:spPr>
            <a:xfrm>
              <a:off x="5181600"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Isosceles Triangle 16"/>
            <p:cNvSpPr/>
            <p:nvPr/>
          </p:nvSpPr>
          <p:spPr>
            <a:xfrm>
              <a:off x="7467600"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Isosceles Triangle 17"/>
            <p:cNvSpPr/>
            <p:nvPr/>
          </p:nvSpPr>
          <p:spPr>
            <a:xfrm>
              <a:off x="7467600" y="3765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Isosceles Triangle 18"/>
            <p:cNvSpPr/>
            <p:nvPr/>
          </p:nvSpPr>
          <p:spPr>
            <a:xfrm>
              <a:off x="5181600" y="3765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Isosceles Triangle 19"/>
            <p:cNvSpPr/>
            <p:nvPr/>
          </p:nvSpPr>
          <p:spPr>
            <a:xfrm>
              <a:off x="3962400" y="3765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Isosceles Triangle 20"/>
            <p:cNvSpPr/>
            <p:nvPr/>
          </p:nvSpPr>
          <p:spPr>
            <a:xfrm>
              <a:off x="3352800"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Isosceles Triangle 21"/>
            <p:cNvSpPr/>
            <p:nvPr/>
          </p:nvSpPr>
          <p:spPr>
            <a:xfrm>
              <a:off x="2590799"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Isosceles Triangle 22"/>
            <p:cNvSpPr/>
            <p:nvPr/>
          </p:nvSpPr>
          <p:spPr>
            <a:xfrm>
              <a:off x="3200400" y="3765363"/>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Isosceles Triangle 23"/>
            <p:cNvSpPr/>
            <p:nvPr/>
          </p:nvSpPr>
          <p:spPr>
            <a:xfrm>
              <a:off x="4191000" y="4876800"/>
              <a:ext cx="457200" cy="3048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Connector 25"/>
            <p:cNvCxnSpPr>
              <a:stCxn id="8" idx="3"/>
              <a:endCxn id="23" idx="0"/>
            </p:cNvCxnSpPr>
            <p:nvPr/>
          </p:nvCxnSpPr>
          <p:spPr bwMode="auto">
            <a:xfrm rot="5400000">
              <a:off x="3238500" y="3498663"/>
              <a:ext cx="457200" cy="762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9" idx="5"/>
              <a:endCxn id="10" idx="1"/>
            </p:cNvCxnSpPr>
            <p:nvPr/>
          </p:nvCxnSpPr>
          <p:spPr bwMode="auto">
            <a:xfrm>
              <a:off x="5524500" y="3155763"/>
              <a:ext cx="2057400" cy="1588"/>
            </a:xfrm>
            <a:prstGeom prst="line">
              <a:avLst/>
            </a:prstGeom>
            <a:ln w="50800" cap="flat" cmpd="sng" algn="ctr">
              <a:solidFill>
                <a:schemeClr val="accent1">
                  <a:shade val="95000"/>
                  <a:satMod val="105000"/>
                </a:schemeClr>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8" idx="5"/>
              <a:endCxn id="9" idx="1"/>
            </p:cNvCxnSpPr>
            <p:nvPr/>
          </p:nvCxnSpPr>
          <p:spPr bwMode="auto">
            <a:xfrm>
              <a:off x="3619500" y="3155763"/>
              <a:ext cx="1676400" cy="1588"/>
            </a:xfrm>
            <a:prstGeom prst="line">
              <a:avLst/>
            </a:prstGeom>
            <a:ln w="50800" cap="flat" cmpd="sng" algn="ctr">
              <a:solidFill>
                <a:schemeClr val="accent1">
                  <a:shade val="95000"/>
                  <a:satMod val="105000"/>
                </a:schemeClr>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8" idx="3"/>
              <a:endCxn id="20" idx="0"/>
            </p:cNvCxnSpPr>
            <p:nvPr/>
          </p:nvCxnSpPr>
          <p:spPr bwMode="auto">
            <a:xfrm rot="16200000" flipH="1">
              <a:off x="3619500" y="3193863"/>
              <a:ext cx="457200" cy="6858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3" idx="3"/>
              <a:endCxn id="22" idx="0"/>
            </p:cNvCxnSpPr>
            <p:nvPr/>
          </p:nvCxnSpPr>
          <p:spPr bwMode="auto">
            <a:xfrm rot="5400000">
              <a:off x="2720882" y="4168681"/>
              <a:ext cx="806637" cy="609601"/>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0" idx="3"/>
              <a:endCxn id="21" idx="0"/>
            </p:cNvCxnSpPr>
            <p:nvPr/>
          </p:nvCxnSpPr>
          <p:spPr bwMode="auto">
            <a:xfrm rot="5400000">
              <a:off x="3482882" y="4168681"/>
              <a:ext cx="806637" cy="6096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20" idx="3"/>
              <a:endCxn id="24" idx="0"/>
            </p:cNvCxnSpPr>
            <p:nvPr/>
          </p:nvCxnSpPr>
          <p:spPr bwMode="auto">
            <a:xfrm rot="16200000" flipH="1">
              <a:off x="3901982" y="4359181"/>
              <a:ext cx="806637" cy="2286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9" idx="3"/>
              <a:endCxn id="16" idx="0"/>
            </p:cNvCxnSpPr>
            <p:nvPr/>
          </p:nvCxnSpPr>
          <p:spPr bwMode="auto">
            <a:xfrm rot="5400000">
              <a:off x="5006882" y="4473481"/>
              <a:ext cx="806637"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8" idx="3"/>
              <a:endCxn id="15" idx="0"/>
            </p:cNvCxnSpPr>
            <p:nvPr/>
          </p:nvCxnSpPr>
          <p:spPr bwMode="auto">
            <a:xfrm rot="5400000">
              <a:off x="6683282" y="3863881"/>
              <a:ext cx="806637" cy="121920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8" idx="3"/>
              <a:endCxn id="17" idx="0"/>
            </p:cNvCxnSpPr>
            <p:nvPr/>
          </p:nvCxnSpPr>
          <p:spPr bwMode="auto">
            <a:xfrm rot="5400000">
              <a:off x="7292882" y="4473481"/>
              <a:ext cx="806637"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8" idx="3"/>
              <a:endCxn id="14" idx="0"/>
            </p:cNvCxnSpPr>
            <p:nvPr/>
          </p:nvCxnSpPr>
          <p:spPr bwMode="auto">
            <a:xfrm rot="16200000" flipH="1">
              <a:off x="7796119" y="3970244"/>
              <a:ext cx="806637" cy="1006474"/>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0" idx="3"/>
              <a:endCxn id="18" idx="0"/>
            </p:cNvCxnSpPr>
            <p:nvPr/>
          </p:nvCxnSpPr>
          <p:spPr bwMode="auto">
            <a:xfrm rot="5400000">
              <a:off x="7467600" y="3536763"/>
              <a:ext cx="457200"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9" idx="3"/>
              <a:endCxn id="19" idx="0"/>
            </p:cNvCxnSpPr>
            <p:nvPr/>
          </p:nvCxnSpPr>
          <p:spPr bwMode="auto">
            <a:xfrm rot="5400000">
              <a:off x="5181600" y="3536763"/>
              <a:ext cx="457200"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038599" y="2436912"/>
              <a:ext cx="838200"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400" dirty="0" smtClean="0"/>
                <a:t>Trust relation</a:t>
              </a:r>
              <a:endParaRPr lang="en-US" sz="1400" dirty="0"/>
            </a:p>
          </p:txBody>
        </p:sp>
        <p:sp>
          <p:nvSpPr>
            <p:cNvPr id="66" name="TextBox 65"/>
            <p:cNvSpPr txBox="1"/>
            <p:nvPr/>
          </p:nvSpPr>
          <p:spPr>
            <a:xfrm>
              <a:off x="6057899" y="2264699"/>
              <a:ext cx="1181099" cy="73866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400" dirty="0" smtClean="0"/>
                <a:t>One-way Trust relation</a:t>
              </a:r>
              <a:endParaRPr lang="en-US" sz="1400" dirty="0"/>
            </a:p>
          </p:txBody>
        </p:sp>
      </p:grpSp>
      <p:sp>
        <p:nvSpPr>
          <p:cNvPr id="71" name="Oval 70"/>
          <p:cNvSpPr/>
          <p:nvPr/>
        </p:nvSpPr>
        <p:spPr bwMode="auto">
          <a:xfrm>
            <a:off x="5943601" y="934295"/>
            <a:ext cx="3200399" cy="2799505"/>
          </a:xfrm>
          <a:prstGeom prst="ellipse">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72" name="TextBox 71"/>
          <p:cNvSpPr txBox="1"/>
          <p:nvPr/>
        </p:nvSpPr>
        <p:spPr>
          <a:xfrm>
            <a:off x="7673182" y="1371600"/>
            <a:ext cx="1142999" cy="369332"/>
          </a:xfrm>
          <a:prstGeom prst="rect">
            <a:avLst/>
          </a:prstGeom>
          <a:noFill/>
        </p:spPr>
        <p:txBody>
          <a:bodyPr wrap="square" rtlCol="0">
            <a:spAutoFit/>
          </a:bodyPr>
          <a:lstStyle/>
          <a:p>
            <a:r>
              <a:rPr lang="en-US" dirty="0" smtClean="0"/>
              <a:t>One tree</a:t>
            </a:r>
            <a:endParaRPr lang="en-US" dirty="0"/>
          </a:p>
        </p:txBody>
      </p:sp>
      <p:sp>
        <p:nvSpPr>
          <p:cNvPr id="42" name="TextBox 41"/>
          <p:cNvSpPr txBox="1"/>
          <p:nvPr/>
        </p:nvSpPr>
        <p:spPr>
          <a:xfrm>
            <a:off x="3657600" y="1371600"/>
            <a:ext cx="1066801" cy="369332"/>
          </a:xfrm>
          <a:prstGeom prst="rect">
            <a:avLst/>
          </a:prstGeom>
          <a:noFill/>
        </p:spPr>
        <p:txBody>
          <a:bodyPr wrap="square" rtlCol="0">
            <a:spAutoFit/>
          </a:bodyPr>
          <a:lstStyle/>
          <a:p>
            <a:r>
              <a:rPr lang="en-US" dirty="0" err="1" smtClean="0"/>
              <a:t>x.a.com</a:t>
            </a:r>
            <a:endParaRPr lang="en-US" dirty="0"/>
          </a:p>
        </p:txBody>
      </p:sp>
      <p:sp>
        <p:nvSpPr>
          <p:cNvPr id="43" name="TextBox 42"/>
          <p:cNvSpPr txBox="1"/>
          <p:nvPr/>
        </p:nvSpPr>
        <p:spPr>
          <a:xfrm>
            <a:off x="4648201" y="1556266"/>
            <a:ext cx="1066801" cy="369332"/>
          </a:xfrm>
          <a:prstGeom prst="rect">
            <a:avLst/>
          </a:prstGeom>
          <a:noFill/>
        </p:spPr>
        <p:txBody>
          <a:bodyPr wrap="square" rtlCol="0">
            <a:spAutoFit/>
          </a:bodyPr>
          <a:lstStyle/>
          <a:p>
            <a:r>
              <a:rPr lang="en-US" dirty="0" err="1" smtClean="0"/>
              <a:t>y.b.com</a:t>
            </a:r>
            <a:endParaRPr lang="en-US" dirty="0"/>
          </a:p>
        </p:txBody>
      </p:sp>
      <p:cxnSp>
        <p:nvCxnSpPr>
          <p:cNvPr id="44" name="Straight Connector 43"/>
          <p:cNvCxnSpPr>
            <a:stCxn id="20" idx="5"/>
            <a:endCxn id="43" idx="2"/>
          </p:cNvCxnSpPr>
          <p:nvPr/>
        </p:nvCxnSpPr>
        <p:spPr bwMode="auto">
          <a:xfrm>
            <a:off x="4305301" y="1891926"/>
            <a:ext cx="876301" cy="33672"/>
          </a:xfrm>
          <a:prstGeom prst="line">
            <a:avLst/>
          </a:prstGeom>
          <a:ln w="50800" cap="flat" cmpd="sng" algn="ctr">
            <a:solidFill>
              <a:schemeClr val="accent1">
                <a:shade val="95000"/>
                <a:satMod val="105000"/>
              </a:schemeClr>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auto">
          <a:xfrm rot="5400000">
            <a:off x="4191001" y="1981200"/>
            <a:ext cx="3505200" cy="1588"/>
          </a:xfrm>
          <a:prstGeom prst="line">
            <a:avLst/>
          </a:prstGeom>
          <a:ln w="57150" cap="flat" cmpd="sng" algn="ctr">
            <a:solidFill>
              <a:schemeClr val="accent2"/>
            </a:solidFill>
            <a:prstDash val="sysDash"/>
            <a:round/>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47" name="TextBox 46"/>
          <p:cNvSpPr txBox="1"/>
          <p:nvPr/>
        </p:nvSpPr>
        <p:spPr>
          <a:xfrm>
            <a:off x="6934200" y="3352800"/>
            <a:ext cx="1371600" cy="381000"/>
          </a:xfrm>
          <a:prstGeom prst="rect">
            <a:avLst/>
          </a:prstGeom>
          <a:noFill/>
        </p:spPr>
        <p:txBody>
          <a:bodyPr wrap="square" rtlCol="0">
            <a:spAutoFit/>
          </a:bodyPr>
          <a:lstStyle/>
          <a:p>
            <a:r>
              <a:rPr lang="en-US" dirty="0" smtClean="0">
                <a:solidFill>
                  <a:srgbClr val="FF0000"/>
                </a:solidFill>
              </a:rPr>
              <a:t>Forest 2</a:t>
            </a:r>
            <a:endParaRPr lang="en-US" dirty="0">
              <a:solidFill>
                <a:srgbClr val="FF0000"/>
              </a:solidFill>
            </a:endParaRPr>
          </a:p>
        </p:txBody>
      </p:sp>
      <p:sp>
        <p:nvSpPr>
          <p:cNvPr id="51" name="Rounded Rectangle 50"/>
          <p:cNvSpPr/>
          <p:nvPr/>
        </p:nvSpPr>
        <p:spPr bwMode="auto">
          <a:xfrm>
            <a:off x="2438400" y="934295"/>
            <a:ext cx="3504407" cy="2418505"/>
          </a:xfrm>
          <a:prstGeom prst="roundRect">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52" name="TextBox 51"/>
          <p:cNvSpPr txBox="1"/>
          <p:nvPr/>
        </p:nvSpPr>
        <p:spPr>
          <a:xfrm>
            <a:off x="2057398" y="2438400"/>
            <a:ext cx="1066801" cy="369332"/>
          </a:xfrm>
          <a:prstGeom prst="rect">
            <a:avLst/>
          </a:prstGeom>
          <a:noFill/>
        </p:spPr>
        <p:txBody>
          <a:bodyPr wrap="square" rtlCol="0">
            <a:spAutoFit/>
          </a:bodyPr>
          <a:lstStyle/>
          <a:p>
            <a:r>
              <a:rPr lang="en-US" dirty="0" smtClean="0">
                <a:solidFill>
                  <a:schemeClr val="accent1"/>
                </a:solidFill>
              </a:rPr>
              <a:t>Forest 1</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Trust (1)</a:t>
            </a:r>
            <a:endParaRPr lang="en-US" dirty="0"/>
          </a:p>
        </p:txBody>
      </p:sp>
      <p:sp>
        <p:nvSpPr>
          <p:cNvPr id="6" name="Content Placeholder 5"/>
          <p:cNvSpPr>
            <a:spLocks noGrp="1"/>
          </p:cNvSpPr>
          <p:nvPr>
            <p:ph idx="1"/>
          </p:nvPr>
        </p:nvSpPr>
        <p:spPr/>
        <p:txBody>
          <a:bodyPr/>
          <a:lstStyle/>
          <a:p>
            <a:r>
              <a:rPr lang="en-US" dirty="0" smtClean="0"/>
              <a:t>a.com and b.com are the roots of separate trees in Forest 1 </a:t>
            </a:r>
          </a:p>
          <a:p>
            <a:pPr lvl="1"/>
            <a:r>
              <a:rPr lang="en-US" dirty="0" smtClean="0"/>
              <a:t>a.com is the forest root domain that is the </a:t>
            </a:r>
            <a:r>
              <a:rPr lang="en-US" dirty="0"/>
              <a:t>very first domain </a:t>
            </a:r>
            <a:r>
              <a:rPr lang="en-US" dirty="0" smtClean="0"/>
              <a:t>created </a:t>
            </a:r>
            <a:r>
              <a:rPr lang="en-US" dirty="0"/>
              <a:t>in the forest </a:t>
            </a:r>
            <a:endParaRPr lang="en-US" dirty="0" smtClean="0"/>
          </a:p>
          <a:p>
            <a:r>
              <a:rPr lang="en-US" dirty="0" smtClean="0"/>
              <a:t>The two-way, transitive, tree-root trust between a.com and b.com provides complete trust between all domains in the two trees of Forest 1</a:t>
            </a:r>
          </a:p>
          <a:p>
            <a:pPr lvl="1"/>
            <a:r>
              <a:rPr lang="en-US" dirty="0"/>
              <a:t>A </a:t>
            </a:r>
            <a:r>
              <a:rPr lang="en-US" dirty="0" smtClean="0"/>
              <a:t>transitive </a:t>
            </a:r>
            <a:r>
              <a:rPr lang="en-US" dirty="0"/>
              <a:t>trust </a:t>
            </a:r>
            <a:r>
              <a:rPr lang="en-US" dirty="0" smtClean="0"/>
              <a:t>means </a:t>
            </a:r>
            <a:r>
              <a:rPr lang="en-US" dirty="0"/>
              <a:t>that if Domain </a:t>
            </a:r>
            <a:r>
              <a:rPr lang="en-US" dirty="0" smtClean="0"/>
              <a:t>X </a:t>
            </a:r>
            <a:r>
              <a:rPr lang="en-US" dirty="0"/>
              <a:t>trusts Domain </a:t>
            </a:r>
            <a:r>
              <a:rPr lang="en-US" dirty="0" smtClean="0"/>
              <a:t>Y </a:t>
            </a:r>
            <a:r>
              <a:rPr lang="en-US" dirty="0"/>
              <a:t>and Domain </a:t>
            </a:r>
            <a:r>
              <a:rPr lang="en-US" dirty="0" smtClean="0"/>
              <a:t>Y trusts </a:t>
            </a:r>
            <a:r>
              <a:rPr lang="en-US" dirty="0"/>
              <a:t>Domain </a:t>
            </a:r>
            <a:r>
              <a:rPr lang="en-US" dirty="0" smtClean="0"/>
              <a:t>Z, </a:t>
            </a:r>
            <a:r>
              <a:rPr lang="en-US" dirty="0"/>
              <a:t>then Domain </a:t>
            </a:r>
            <a:r>
              <a:rPr lang="en-US" dirty="0" smtClean="0"/>
              <a:t>X </a:t>
            </a:r>
            <a:r>
              <a:rPr lang="en-US" dirty="0"/>
              <a:t>trusts Domain </a:t>
            </a:r>
            <a:r>
              <a:rPr lang="en-US" dirty="0" smtClean="0"/>
              <a:t>Z</a:t>
            </a:r>
          </a:p>
          <a:p>
            <a:r>
              <a:rPr lang="en-US" dirty="0"/>
              <a:t>A forest is a collection of multiple trees </a:t>
            </a:r>
            <a:endParaRPr lang="en-US" dirty="0" smtClean="0"/>
          </a:p>
          <a:p>
            <a:pPr lvl="1"/>
            <a:r>
              <a:rPr lang="en-US" dirty="0" smtClean="0"/>
              <a:t>They share </a:t>
            </a:r>
            <a:r>
              <a:rPr lang="en-US" dirty="0"/>
              <a:t>a common global catalog, </a:t>
            </a:r>
            <a:r>
              <a:rPr lang="en-US" dirty="0" smtClean="0"/>
              <a:t>and schema</a:t>
            </a:r>
          </a:p>
          <a:p>
            <a:pPr lvl="1"/>
            <a:r>
              <a:rPr lang="en-US" dirty="0" smtClean="0"/>
              <a:t>A forest </a:t>
            </a:r>
            <a:r>
              <a:rPr lang="en-US" dirty="0"/>
              <a:t>has automatic two-way transitive trust </a:t>
            </a:r>
            <a:r>
              <a:rPr lang="en-US" dirty="0" smtClean="0"/>
              <a:t>relationships for all domains</a:t>
            </a:r>
          </a:p>
          <a:p>
            <a:pPr lvl="1"/>
            <a:r>
              <a:rPr lang="en-US" dirty="0" smtClean="0"/>
              <a:t>A forest is </a:t>
            </a:r>
            <a:r>
              <a:rPr lang="en-US" dirty="0"/>
              <a:t>the default boundaries of trust, not </a:t>
            </a:r>
            <a:r>
              <a:rPr lang="en-US" dirty="0" smtClean="0"/>
              <a:t>a </a:t>
            </a:r>
            <a:r>
              <a:rPr lang="en-US" dirty="0"/>
              <a:t>domain</a:t>
            </a:r>
            <a:endParaRPr lang="en-US" dirty="0" smtClean="0"/>
          </a:p>
        </p:txBody>
      </p:sp>
      <p:sp>
        <p:nvSpPr>
          <p:cNvPr id="9" name="Date Placeholder 8"/>
          <p:cNvSpPr>
            <a:spLocks noGrp="1"/>
          </p:cNvSpPr>
          <p:nvPr>
            <p:ph type="dt" sz="half" idx="10"/>
          </p:nvPr>
        </p:nvSpPr>
        <p:spPr/>
        <p:txBody>
          <a:bodyPr/>
          <a:lstStyle/>
          <a:p>
            <a:fld id="{BF44D821-BC85-5744-92C5-9464DD34243B}"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86</a:t>
            </a:fld>
            <a:endParaRPr lang="en-US"/>
          </a:p>
        </p:txBody>
      </p:sp>
    </p:spTree>
    <p:extLst>
      <p:ext uri="{BB962C8B-B14F-4D97-AF65-F5344CB8AC3E}">
        <p14:creationId xmlns:p14="http://schemas.microsoft.com/office/powerpoint/2010/main" val="417661440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Trust (2)</a:t>
            </a:r>
            <a:endParaRPr lang="en-US" dirty="0"/>
          </a:p>
        </p:txBody>
      </p:sp>
      <p:sp>
        <p:nvSpPr>
          <p:cNvPr id="6" name="Content Placeholder 5"/>
          <p:cNvSpPr>
            <a:spLocks noGrp="1"/>
          </p:cNvSpPr>
          <p:nvPr>
            <p:ph idx="1"/>
          </p:nvPr>
        </p:nvSpPr>
        <p:spPr/>
        <p:txBody>
          <a:bodyPr/>
          <a:lstStyle/>
          <a:p>
            <a:r>
              <a:rPr lang="en-US" dirty="0"/>
              <a:t>y.b.com frequently uses resources in x.a.com</a:t>
            </a:r>
          </a:p>
          <a:p>
            <a:pPr lvl="1"/>
            <a:r>
              <a:rPr lang="en-US" dirty="0"/>
              <a:t>To shorten the trust path between the two domains, x.a.com and y.b.com can trust each other directly</a:t>
            </a:r>
          </a:p>
          <a:p>
            <a:r>
              <a:rPr lang="en-US" dirty="0" smtClean="0"/>
              <a:t>Domain c.com in Forest 2 implements an explicit one-way external trust relationship with domain b.com in Forest 1 so that users in domain b.com can be granted access to resources in domain c.com </a:t>
            </a:r>
          </a:p>
          <a:p>
            <a:pPr lvl="1"/>
            <a:r>
              <a:rPr lang="en-US" dirty="0" smtClean="0"/>
              <a:t>Because the trust is non-transitive, no other domains in Forest 1 can be granted access to resources in c.com</a:t>
            </a:r>
          </a:p>
          <a:p>
            <a:pPr lvl="1"/>
            <a:r>
              <a:rPr lang="en-US" dirty="0" smtClean="0"/>
              <a:t>c.com cannot access b.com since communication is one-way</a:t>
            </a:r>
            <a:endParaRPr lang="en-US" dirty="0"/>
          </a:p>
        </p:txBody>
      </p:sp>
      <p:sp>
        <p:nvSpPr>
          <p:cNvPr id="9" name="Date Placeholder 8"/>
          <p:cNvSpPr>
            <a:spLocks noGrp="1"/>
          </p:cNvSpPr>
          <p:nvPr>
            <p:ph type="dt" sz="half" idx="10"/>
          </p:nvPr>
        </p:nvSpPr>
        <p:spPr/>
        <p:txBody>
          <a:bodyPr/>
          <a:lstStyle/>
          <a:p>
            <a:fld id="{BF44D821-BC85-5744-92C5-9464DD34243B}"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87</a:t>
            </a:fld>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Catalog</a:t>
            </a:r>
            <a:endParaRPr lang="en-US" dirty="0"/>
          </a:p>
        </p:txBody>
      </p:sp>
      <p:sp>
        <p:nvSpPr>
          <p:cNvPr id="6" name="Content Placeholder 5"/>
          <p:cNvSpPr>
            <a:spLocks noGrp="1"/>
          </p:cNvSpPr>
          <p:nvPr>
            <p:ph idx="1"/>
          </p:nvPr>
        </p:nvSpPr>
        <p:spPr/>
        <p:txBody>
          <a:bodyPr/>
          <a:lstStyle/>
          <a:p>
            <a:r>
              <a:rPr lang="en-US" dirty="0" smtClean="0"/>
              <a:t>The Global Catalog (GC) servers are used to provide a global listing of all objects in a Forest </a:t>
            </a:r>
          </a:p>
          <a:p>
            <a:pPr lvl="1"/>
            <a:r>
              <a:rPr lang="en-US" dirty="0" err="1" smtClean="0"/>
              <a:t>a.com</a:t>
            </a:r>
            <a:r>
              <a:rPr lang="en-US" dirty="0" smtClean="0"/>
              <a:t> and </a:t>
            </a:r>
            <a:r>
              <a:rPr lang="en-US" dirty="0" err="1" smtClean="0"/>
              <a:t>b.com</a:t>
            </a:r>
            <a:r>
              <a:rPr lang="en-US" dirty="0" smtClean="0"/>
              <a:t> are in one GC</a:t>
            </a:r>
          </a:p>
          <a:p>
            <a:r>
              <a:rPr lang="en-US" dirty="0" smtClean="0"/>
              <a:t>The Global Catalog is held on domain controllers configured as global catalog servers</a:t>
            </a:r>
          </a:p>
          <a:p>
            <a:r>
              <a:rPr lang="en-US" dirty="0" smtClean="0"/>
              <a:t>Global Catalog servers replicate all objects from all domains to themselves</a:t>
            </a:r>
          </a:p>
          <a:p>
            <a:pPr lvl="1"/>
            <a:r>
              <a:rPr lang="en-US" dirty="0" smtClean="0"/>
              <a:t>All GC servers contain all objects of </a:t>
            </a:r>
            <a:r>
              <a:rPr lang="en-US" dirty="0" err="1" smtClean="0"/>
              <a:t>a.com</a:t>
            </a:r>
            <a:r>
              <a:rPr lang="en-US" dirty="0" smtClean="0"/>
              <a:t> and </a:t>
            </a:r>
            <a:r>
              <a:rPr lang="en-US" dirty="0" err="1" smtClean="0"/>
              <a:t>b.com</a:t>
            </a:r>
            <a:r>
              <a:rPr lang="en-US" dirty="0" smtClean="0"/>
              <a:t> </a:t>
            </a:r>
          </a:p>
          <a:p>
            <a:r>
              <a:rPr lang="en-US" dirty="0" smtClean="0"/>
              <a:t>Global Catalog servers provide a global listing of objects in the forest</a:t>
            </a:r>
            <a:endParaRPr lang="en-US" dirty="0"/>
          </a:p>
        </p:txBody>
      </p:sp>
      <p:sp>
        <p:nvSpPr>
          <p:cNvPr id="9" name="Date Placeholder 8"/>
          <p:cNvSpPr>
            <a:spLocks noGrp="1"/>
          </p:cNvSpPr>
          <p:nvPr>
            <p:ph type="dt" sz="half" idx="10"/>
          </p:nvPr>
        </p:nvSpPr>
        <p:spPr/>
        <p:txBody>
          <a:bodyPr/>
          <a:lstStyle/>
          <a:p>
            <a:fld id="{7A96F053-CECE-8046-A20D-44E643F4D269}" type="datetime1">
              <a:rPr lang="en-US" smtClean="0"/>
              <a:pPr/>
              <a:t>12/21/2012</a:t>
            </a:fld>
            <a:endParaRPr lang="en-US"/>
          </a:p>
        </p:txBody>
      </p:sp>
      <p:sp>
        <p:nvSpPr>
          <p:cNvPr id="11" name="Footer Placeholder 10"/>
          <p:cNvSpPr>
            <a:spLocks noGrp="1"/>
          </p:cNvSpPr>
          <p:nvPr>
            <p:ph type="ftr" sz="quarter" idx="11"/>
          </p:nvPr>
        </p:nvSpPr>
        <p:spPr/>
        <p:txBody>
          <a:bodyPr/>
          <a:lstStyle/>
          <a:p>
            <a:r>
              <a:rPr lang="en-US" smtClean="0"/>
              <a:t>Chapter 2 DNS and AD</a:t>
            </a:r>
            <a:endParaRPr lang="en-US"/>
          </a:p>
        </p:txBody>
      </p:sp>
      <p:sp>
        <p:nvSpPr>
          <p:cNvPr id="10" name="Slide Number Placeholder 9"/>
          <p:cNvSpPr>
            <a:spLocks noGrp="1"/>
          </p:cNvSpPr>
          <p:nvPr>
            <p:ph type="sldNum" sz="quarter" idx="12"/>
          </p:nvPr>
        </p:nvSpPr>
        <p:spPr/>
        <p:txBody>
          <a:bodyPr/>
          <a:lstStyle/>
          <a:p>
            <a:fld id="{32211341-5A88-5040-9389-86DE7F0B46B4}" type="slidenum">
              <a:rPr lang="en-US" smtClean="0"/>
              <a:pPr/>
              <a:t>88</a:t>
            </a:fld>
            <a:endParaRPr 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DNS</a:t>
            </a:r>
          </a:p>
          <a:p>
            <a:pPr lvl="1"/>
            <a:r>
              <a:rPr lang="en-US" sz="2000" dirty="0" smtClean="0"/>
              <a:t>Overview</a:t>
            </a:r>
          </a:p>
          <a:p>
            <a:pPr lvl="1"/>
            <a:r>
              <a:rPr lang="en-US" sz="2000" dirty="0" smtClean="0"/>
              <a:t>Recursive </a:t>
            </a:r>
            <a:r>
              <a:rPr lang="en-US" sz="2000" dirty="0"/>
              <a:t>and Iterative </a:t>
            </a:r>
            <a:r>
              <a:rPr lang="en-US" sz="2000" dirty="0" smtClean="0"/>
              <a:t>Queries</a:t>
            </a:r>
          </a:p>
          <a:p>
            <a:pPr lvl="1"/>
            <a:r>
              <a:rPr lang="en-US" sz="2000" dirty="0" smtClean="0"/>
              <a:t>Recursive </a:t>
            </a:r>
            <a:r>
              <a:rPr lang="en-US" sz="2000" dirty="0"/>
              <a:t>or Caching DNS Server</a:t>
            </a:r>
          </a:p>
          <a:p>
            <a:pPr lvl="1"/>
            <a:r>
              <a:rPr lang="en-US" sz="2000" dirty="0" smtClean="0"/>
              <a:t>Resource </a:t>
            </a:r>
            <a:r>
              <a:rPr lang="en-US" sz="2000" dirty="0"/>
              <a:t>record and DNS </a:t>
            </a:r>
            <a:r>
              <a:rPr lang="en-US" sz="2000" dirty="0" smtClean="0"/>
              <a:t>query</a:t>
            </a:r>
          </a:p>
          <a:p>
            <a:pPr lvl="1"/>
            <a:r>
              <a:rPr lang="en-US" sz="2000" dirty="0" smtClean="0"/>
              <a:t>DNS </a:t>
            </a:r>
            <a:r>
              <a:rPr lang="en-US" sz="2000" dirty="0"/>
              <a:t>Protocol</a:t>
            </a:r>
          </a:p>
          <a:p>
            <a:pPr lvl="1"/>
            <a:r>
              <a:rPr lang="en-US" sz="2000" dirty="0" smtClean="0"/>
              <a:t>Reverse DNS lookup</a:t>
            </a:r>
          </a:p>
          <a:p>
            <a:r>
              <a:rPr lang="en-US" sz="2400" dirty="0" smtClean="0"/>
              <a:t>Active Directory (AD)</a:t>
            </a:r>
          </a:p>
          <a:p>
            <a:pPr lvl="1"/>
            <a:r>
              <a:rPr lang="en-US" sz="2000" dirty="0" smtClean="0"/>
              <a:t>Overview and applications of AD</a:t>
            </a:r>
          </a:p>
          <a:p>
            <a:pPr lvl="1"/>
            <a:r>
              <a:rPr lang="en-US" sz="2000" dirty="0" smtClean="0"/>
              <a:t>Structure and trust</a:t>
            </a:r>
          </a:p>
          <a:p>
            <a:pPr lvl="1"/>
            <a:r>
              <a:rPr lang="en-US" sz="2000" dirty="0" smtClean="0"/>
              <a:t>AD objects</a:t>
            </a:r>
          </a:p>
          <a:p>
            <a:pPr lvl="1"/>
            <a:r>
              <a:rPr lang="en-US" sz="2000" dirty="0"/>
              <a:t>SRV </a:t>
            </a:r>
            <a:r>
              <a:rPr lang="en-US" sz="2000" dirty="0" smtClean="0"/>
              <a:t>RR</a:t>
            </a:r>
          </a:p>
          <a:p>
            <a:pPr lvl="1"/>
            <a:r>
              <a:rPr lang="en-US" sz="2000" dirty="0"/>
              <a:t>The Open Directory (OD)</a:t>
            </a:r>
          </a:p>
        </p:txBody>
      </p:sp>
      <p:sp>
        <p:nvSpPr>
          <p:cNvPr id="4" name="Text Placeholder 3"/>
          <p:cNvSpPr>
            <a:spLocks noGrp="1"/>
          </p:cNvSpPr>
          <p:nvPr>
            <p:ph type="body" sz="half" idx="2"/>
          </p:nvPr>
        </p:nvSpPr>
        <p:spPr/>
        <p:txBody>
          <a:bodyPr/>
          <a:lstStyle/>
          <a:p>
            <a:r>
              <a:rPr lang="en-US" dirty="0" smtClean="0"/>
              <a:t>Part 1</a:t>
            </a:r>
            <a:endParaRPr lang="en-US" dirty="0"/>
          </a:p>
        </p:txBody>
      </p:sp>
      <p:sp>
        <p:nvSpPr>
          <p:cNvPr id="7" name="Date Placeholder 6"/>
          <p:cNvSpPr>
            <a:spLocks noGrp="1"/>
          </p:cNvSpPr>
          <p:nvPr>
            <p:ph type="dt" sz="half" idx="10"/>
          </p:nvPr>
        </p:nvSpPr>
        <p:spPr/>
        <p:txBody>
          <a:bodyPr/>
          <a:lstStyle/>
          <a:p>
            <a:fld id="{4BF427B3-DB3F-1547-9A95-026331997BC6}"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89</a:t>
            </a:fld>
            <a:endParaRPr lang="en-US"/>
          </a:p>
        </p:txBody>
      </p:sp>
      <p:sp>
        <p:nvSpPr>
          <p:cNvPr id="5" name="Frame 4"/>
          <p:cNvSpPr/>
          <p:nvPr/>
        </p:nvSpPr>
        <p:spPr bwMode="auto">
          <a:xfrm>
            <a:off x="3858491" y="4038600"/>
            <a:ext cx="3685309" cy="457200"/>
          </a:xfrm>
          <a:prstGeom prst="fram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Tree>
    <p:extLst>
      <p:ext uri="{BB962C8B-B14F-4D97-AF65-F5344CB8AC3E}">
        <p14:creationId xmlns:p14="http://schemas.microsoft.com/office/powerpoint/2010/main" val="2602111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TLDs Types</a:t>
            </a:r>
            <a:endParaRPr lang="en-US" dirty="0"/>
          </a:p>
        </p:txBody>
      </p:sp>
      <p:sp>
        <p:nvSpPr>
          <p:cNvPr id="6" name="Content Placeholder 5"/>
          <p:cNvSpPr>
            <a:spLocks noGrp="1"/>
          </p:cNvSpPr>
          <p:nvPr>
            <p:ph idx="1"/>
          </p:nvPr>
        </p:nvSpPr>
        <p:spPr/>
        <p:txBody>
          <a:bodyPr/>
          <a:lstStyle/>
          <a:p>
            <a:r>
              <a:rPr lang="en-US" dirty="0"/>
              <a:t>Country-code TLDs (</a:t>
            </a:r>
            <a:r>
              <a:rPr lang="en-US" dirty="0" err="1"/>
              <a:t>ccTLDs</a:t>
            </a:r>
            <a:r>
              <a:rPr lang="en-US" dirty="0" smtClean="0"/>
              <a:t>)</a:t>
            </a:r>
          </a:p>
          <a:p>
            <a:pPr lvl="1"/>
            <a:r>
              <a:rPr lang="en-US" dirty="0"/>
              <a:t>There are </a:t>
            </a:r>
            <a:r>
              <a:rPr lang="en-US" dirty="0" smtClean="0"/>
              <a:t>more </a:t>
            </a:r>
            <a:r>
              <a:rPr lang="en-US" dirty="0"/>
              <a:t>than 240 </a:t>
            </a:r>
            <a:r>
              <a:rPr lang="en-US" dirty="0" err="1"/>
              <a:t>ccTLDs</a:t>
            </a:r>
            <a:r>
              <a:rPr lang="en-US" dirty="0"/>
              <a:t>. Examples include .</a:t>
            </a:r>
            <a:r>
              <a:rPr lang="en-US" dirty="0" err="1"/>
              <a:t>uk</a:t>
            </a:r>
            <a:r>
              <a:rPr lang="en-US" dirty="0"/>
              <a:t>, .in, and .</a:t>
            </a:r>
            <a:r>
              <a:rPr lang="en-US" dirty="0" err="1"/>
              <a:t>jp</a:t>
            </a:r>
            <a:r>
              <a:rPr lang="en-US" dirty="0"/>
              <a:t>. </a:t>
            </a:r>
          </a:p>
          <a:p>
            <a:r>
              <a:rPr lang="en-US" dirty="0" smtClean="0"/>
              <a:t>Sponsored </a:t>
            </a:r>
            <a:r>
              <a:rPr lang="en-US" dirty="0"/>
              <a:t>generic TLDs (</a:t>
            </a:r>
            <a:r>
              <a:rPr lang="en-US" dirty="0" err="1"/>
              <a:t>gTLDs</a:t>
            </a:r>
            <a:r>
              <a:rPr lang="en-US" dirty="0"/>
              <a:t>)—specialized domains with a sponsor representing a </a:t>
            </a:r>
            <a:r>
              <a:rPr lang="en-US" dirty="0" smtClean="0"/>
              <a:t>community </a:t>
            </a:r>
            <a:r>
              <a:rPr lang="en-US" dirty="0"/>
              <a:t>of </a:t>
            </a:r>
            <a:r>
              <a:rPr lang="en-US" dirty="0" smtClean="0"/>
              <a:t>interest</a:t>
            </a:r>
          </a:p>
          <a:p>
            <a:pPr lvl="1"/>
            <a:r>
              <a:rPr lang="en-US" dirty="0" smtClean="0"/>
              <a:t>These </a:t>
            </a:r>
            <a:r>
              <a:rPr lang="en-US" dirty="0"/>
              <a:t>TLDs include .</a:t>
            </a:r>
            <a:r>
              <a:rPr lang="en-US" dirty="0" err="1"/>
              <a:t>edu</a:t>
            </a:r>
            <a:r>
              <a:rPr lang="en-US" dirty="0"/>
              <a:t>, .</a:t>
            </a:r>
            <a:r>
              <a:rPr lang="en-US" dirty="0" err="1"/>
              <a:t>gov</a:t>
            </a:r>
            <a:r>
              <a:rPr lang="en-US" dirty="0"/>
              <a:t>, .</a:t>
            </a:r>
            <a:r>
              <a:rPr lang="en-US" dirty="0" err="1"/>
              <a:t>int</a:t>
            </a:r>
            <a:r>
              <a:rPr lang="en-US" dirty="0"/>
              <a:t>, .mil, .aero, .coop, and .museum. </a:t>
            </a:r>
          </a:p>
          <a:p>
            <a:r>
              <a:rPr lang="en-US" dirty="0" smtClean="0"/>
              <a:t>Unsponsored </a:t>
            </a:r>
            <a:r>
              <a:rPr lang="en-US" dirty="0"/>
              <a:t>generic TLDs (</a:t>
            </a:r>
            <a:r>
              <a:rPr lang="en-US" dirty="0" err="1"/>
              <a:t>gTLDs</a:t>
            </a:r>
            <a:r>
              <a:rPr lang="en-US" dirty="0"/>
              <a:t>)—domains without a sponsoring </a:t>
            </a:r>
            <a:r>
              <a:rPr lang="en-US" dirty="0" smtClean="0"/>
              <a:t>organization</a:t>
            </a:r>
          </a:p>
          <a:p>
            <a:pPr lvl="1"/>
            <a:r>
              <a:rPr lang="en-US" dirty="0" smtClean="0"/>
              <a:t>The </a:t>
            </a:r>
            <a:r>
              <a:rPr lang="en-US" dirty="0"/>
              <a:t>list of </a:t>
            </a:r>
            <a:r>
              <a:rPr lang="en-US" dirty="0" smtClean="0"/>
              <a:t>unsponsored </a:t>
            </a:r>
            <a:r>
              <a:rPr lang="en-US" dirty="0" err="1"/>
              <a:t>gTLDs</a:t>
            </a:r>
            <a:r>
              <a:rPr lang="en-US" dirty="0"/>
              <a:t> includes .com, </a:t>
            </a:r>
            <a:r>
              <a:rPr lang="en-US" dirty="0" err="1"/>
              <a:t>.net</a:t>
            </a:r>
            <a:r>
              <a:rPr lang="en-US" dirty="0"/>
              <a:t>, .org, .biz, .info, .name, and .pro.</a:t>
            </a:r>
          </a:p>
        </p:txBody>
      </p:sp>
      <p:sp>
        <p:nvSpPr>
          <p:cNvPr id="2" name="Date Placeholder 1"/>
          <p:cNvSpPr>
            <a:spLocks noGrp="1"/>
          </p:cNvSpPr>
          <p:nvPr>
            <p:ph type="dt" sz="half" idx="10"/>
          </p:nvPr>
        </p:nvSpPr>
        <p:spPr/>
        <p:txBody>
          <a:bodyPr/>
          <a:lstStyle/>
          <a:p>
            <a:fld id="{E30A831A-ED55-204D-BBFD-134156E80F74}" type="datetime1">
              <a:rPr lang="en-US" smtClean="0"/>
              <a:pPr/>
              <a:t>12/21/2012</a:t>
            </a:fld>
            <a:endParaRPr lang="en-US"/>
          </a:p>
        </p:txBody>
      </p:sp>
      <p:sp>
        <p:nvSpPr>
          <p:cNvPr id="3" name="Footer Placeholder 2"/>
          <p:cNvSpPr>
            <a:spLocks noGrp="1"/>
          </p:cNvSpPr>
          <p:nvPr>
            <p:ph type="ftr" sz="quarter" idx="11"/>
          </p:nvPr>
        </p:nvSpPr>
        <p:spPr/>
        <p:txBody>
          <a:bodyPr/>
          <a:lstStyle/>
          <a:p>
            <a:r>
              <a:rPr lang="en-US" smtClean="0"/>
              <a:t>Chapter 2 DNS and AD</a:t>
            </a:r>
            <a:endParaRPr lang="en-US"/>
          </a:p>
        </p:txBody>
      </p:sp>
      <p:sp>
        <p:nvSpPr>
          <p:cNvPr id="4" name="Slide Number Placeholder 3"/>
          <p:cNvSpPr>
            <a:spLocks noGrp="1"/>
          </p:cNvSpPr>
          <p:nvPr>
            <p:ph type="sldNum" sz="quarter" idx="12"/>
          </p:nvPr>
        </p:nvSpPr>
        <p:spPr/>
        <p:txBody>
          <a:bodyPr/>
          <a:lstStyle/>
          <a:p>
            <a:fld id="{32211341-5A88-5040-9389-86DE7F0B46B4}" type="slidenum">
              <a:rPr lang="en-US" smtClean="0"/>
              <a:pPr/>
              <a:t>9</a:t>
            </a:fld>
            <a:endParaRPr lang="en-US"/>
          </a:p>
        </p:txBody>
      </p:sp>
    </p:spTree>
    <p:extLst>
      <p:ext uri="{BB962C8B-B14F-4D97-AF65-F5344CB8AC3E}">
        <p14:creationId xmlns:p14="http://schemas.microsoft.com/office/powerpoint/2010/main" val="205147405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Directory Objects (1)</a:t>
            </a:r>
            <a:endParaRPr lang="en-US" dirty="0"/>
          </a:p>
        </p:txBody>
      </p:sp>
      <p:sp>
        <p:nvSpPr>
          <p:cNvPr id="3" name="Content Placeholder 2"/>
          <p:cNvSpPr>
            <a:spLocks noGrp="1"/>
          </p:cNvSpPr>
          <p:nvPr>
            <p:ph idx="1"/>
          </p:nvPr>
        </p:nvSpPr>
        <p:spPr/>
        <p:txBody>
          <a:bodyPr/>
          <a:lstStyle/>
          <a:p>
            <a:r>
              <a:rPr lang="en-US" dirty="0" smtClean="0"/>
              <a:t>Objects (including the schema)</a:t>
            </a:r>
          </a:p>
          <a:p>
            <a:pPr lvl="1"/>
            <a:r>
              <a:rPr lang="en-US" dirty="0" smtClean="0"/>
              <a:t>AD objects are the entities that make up a network: </a:t>
            </a:r>
          </a:p>
          <a:p>
            <a:pPr lvl="2"/>
            <a:r>
              <a:rPr lang="en-US" dirty="0"/>
              <a:t>A</a:t>
            </a:r>
            <a:r>
              <a:rPr lang="en-US" dirty="0" smtClean="0"/>
              <a:t> user, a computer, a device, a service, an application or a group of objects</a:t>
            </a:r>
          </a:p>
          <a:p>
            <a:pPr lvl="2"/>
            <a:r>
              <a:rPr lang="en-US" dirty="0" smtClean="0"/>
              <a:t>The schema defines the types of objects that are available to the AD service</a:t>
            </a:r>
          </a:p>
          <a:p>
            <a:pPr lvl="1"/>
            <a:r>
              <a:rPr lang="en-US" dirty="0" smtClean="0"/>
              <a:t>AD can store, retrieve, and validate the data that it manages, regardless of the application that is the original source of the data</a:t>
            </a:r>
          </a:p>
          <a:p>
            <a:pPr lvl="1"/>
            <a:r>
              <a:rPr lang="en-US" dirty="0" smtClean="0"/>
              <a:t>The schema is the AD component that defines all the objects and attributes that the directory service uses to store data</a:t>
            </a:r>
          </a:p>
          <a:p>
            <a:r>
              <a:rPr lang="en-US" dirty="0" smtClean="0"/>
              <a:t>An AD installation process creates the forest and also generates the default schema</a:t>
            </a:r>
          </a:p>
          <a:p>
            <a:pPr lvl="1"/>
            <a:r>
              <a:rPr lang="en-US" dirty="0" smtClean="0"/>
              <a:t>The default schema replicates each new domain controller during installation of the AD</a:t>
            </a:r>
          </a:p>
        </p:txBody>
      </p:sp>
      <p:sp>
        <p:nvSpPr>
          <p:cNvPr id="7" name="Date Placeholder 6"/>
          <p:cNvSpPr>
            <a:spLocks noGrp="1"/>
          </p:cNvSpPr>
          <p:nvPr>
            <p:ph type="dt" sz="half" idx="10"/>
          </p:nvPr>
        </p:nvSpPr>
        <p:spPr/>
        <p:txBody>
          <a:bodyPr/>
          <a:lstStyle/>
          <a:p>
            <a:fld id="{A24D5398-A41F-BA4D-BAA2-7A31904783C1}"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90</a:t>
            </a:fld>
            <a:endParaRPr 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Directory Objects (2)</a:t>
            </a:r>
            <a:endParaRPr lang="en-US" dirty="0"/>
          </a:p>
        </p:txBody>
      </p:sp>
      <p:sp>
        <p:nvSpPr>
          <p:cNvPr id="3" name="Content Placeholder 2"/>
          <p:cNvSpPr>
            <a:spLocks noGrp="1"/>
          </p:cNvSpPr>
          <p:nvPr>
            <p:ph idx="1"/>
          </p:nvPr>
        </p:nvSpPr>
        <p:spPr/>
        <p:txBody>
          <a:bodyPr/>
          <a:lstStyle/>
          <a:p>
            <a:r>
              <a:rPr lang="en-US" smtClean="0"/>
              <a:t>Object naming conventions: including security principal names, LDAP-related names, and logon names</a:t>
            </a:r>
          </a:p>
          <a:p>
            <a:r>
              <a:rPr lang="en-US" smtClean="0"/>
              <a:t>Domains: including, trees, forests, trusts, and organizational units</a:t>
            </a:r>
          </a:p>
          <a:p>
            <a:pPr lvl="1"/>
            <a:r>
              <a:rPr lang="en-US" smtClean="0"/>
              <a:t>Sites (including replication): Location in a network (subnets) that contains AD servers </a:t>
            </a:r>
          </a:p>
          <a:p>
            <a:r>
              <a:rPr lang="en-US" smtClean="0"/>
              <a:t>How delegation and Group Policy apply to OUs (organization units), domains, and sites</a:t>
            </a:r>
          </a:p>
          <a:p>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91</a:t>
            </a:fld>
            <a:endParaRPr 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3475831" cy="761999"/>
          </a:xfrm>
        </p:spPr>
        <p:txBody>
          <a:bodyPr/>
          <a:lstStyle/>
          <a:p>
            <a:r>
              <a:rPr lang="en-US" dirty="0" smtClean="0"/>
              <a:t>AD: domain</a:t>
            </a:r>
            <a:endParaRPr lang="en-US" dirty="0"/>
          </a:p>
        </p:txBody>
      </p:sp>
      <p:sp>
        <p:nvSpPr>
          <p:cNvPr id="87" name="Date Placeholder 86"/>
          <p:cNvSpPr>
            <a:spLocks noGrp="1"/>
          </p:cNvSpPr>
          <p:nvPr>
            <p:ph type="dt" sz="half" idx="10"/>
          </p:nvPr>
        </p:nvSpPr>
        <p:spPr/>
        <p:txBody>
          <a:bodyPr/>
          <a:lstStyle/>
          <a:p>
            <a:fld id="{9CE4751D-E33F-8547-888D-710ACAB9641E}" type="datetime1">
              <a:rPr lang="en-US" smtClean="0"/>
              <a:pPr/>
              <a:t>12/21/2012</a:t>
            </a:fld>
            <a:endParaRPr lang="en-US"/>
          </a:p>
        </p:txBody>
      </p:sp>
      <p:sp>
        <p:nvSpPr>
          <p:cNvPr id="89" name="Footer Placeholder 88"/>
          <p:cNvSpPr>
            <a:spLocks noGrp="1"/>
          </p:cNvSpPr>
          <p:nvPr>
            <p:ph type="ftr" sz="quarter" idx="11"/>
          </p:nvPr>
        </p:nvSpPr>
        <p:spPr/>
        <p:txBody>
          <a:bodyPr/>
          <a:lstStyle/>
          <a:p>
            <a:r>
              <a:rPr lang="en-US" smtClean="0"/>
              <a:t>Chapter 2 DNS and AD</a:t>
            </a:r>
            <a:endParaRPr lang="en-US"/>
          </a:p>
        </p:txBody>
      </p:sp>
      <p:sp>
        <p:nvSpPr>
          <p:cNvPr id="88" name="Slide Number Placeholder 87"/>
          <p:cNvSpPr>
            <a:spLocks noGrp="1"/>
          </p:cNvSpPr>
          <p:nvPr>
            <p:ph type="sldNum" sz="quarter" idx="12"/>
          </p:nvPr>
        </p:nvSpPr>
        <p:spPr/>
        <p:txBody>
          <a:bodyPr/>
          <a:lstStyle/>
          <a:p>
            <a:fld id="{32211341-5A88-5040-9389-86DE7F0B46B4}" type="slidenum">
              <a:rPr lang="en-US" smtClean="0"/>
              <a:pPr/>
              <a:t>92</a:t>
            </a:fld>
            <a:endParaRPr lang="en-US"/>
          </a:p>
        </p:txBody>
      </p:sp>
      <p:sp>
        <p:nvSpPr>
          <p:cNvPr id="5" name="TextBox 4"/>
          <p:cNvSpPr txBox="1"/>
          <p:nvPr/>
        </p:nvSpPr>
        <p:spPr>
          <a:xfrm>
            <a:off x="4724400" y="1600200"/>
            <a:ext cx="1676400" cy="369332"/>
          </a:xfrm>
          <a:prstGeom prst="rect">
            <a:avLst/>
          </a:prstGeom>
          <a:noFill/>
        </p:spPr>
        <p:txBody>
          <a:bodyPr wrap="square" rtlCol="0">
            <a:spAutoFit/>
          </a:bodyPr>
          <a:lstStyle/>
          <a:p>
            <a:r>
              <a:rPr lang="en-US" dirty="0" smtClean="0"/>
              <a:t>Domain: </a:t>
            </a:r>
            <a:r>
              <a:rPr lang="en-US" dirty="0" err="1" smtClean="0"/>
              <a:t>a.com</a:t>
            </a:r>
            <a:endParaRPr lang="en-US" dirty="0"/>
          </a:p>
        </p:txBody>
      </p:sp>
      <p:cxnSp>
        <p:nvCxnSpPr>
          <p:cNvPr id="6" name="Straight Connector 5"/>
          <p:cNvCxnSpPr/>
          <p:nvPr/>
        </p:nvCxnSpPr>
        <p:spPr>
          <a:xfrm rot="5400000">
            <a:off x="2362201" y="793563"/>
            <a:ext cx="730437" cy="2864037"/>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3200401" y="1631763"/>
            <a:ext cx="730437" cy="1187637"/>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a:stCxn id="33" idx="5"/>
            <a:endCxn id="34" idx="0"/>
          </p:cNvCxnSpPr>
          <p:nvPr/>
        </p:nvCxnSpPr>
        <p:spPr>
          <a:xfrm rot="16200000" flipH="1">
            <a:off x="1525642" y="3187515"/>
            <a:ext cx="558141" cy="405362"/>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H="1">
            <a:off x="4908363" y="1326962"/>
            <a:ext cx="730436" cy="17972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a:stCxn id="33" idx="4"/>
            <a:endCxn id="35" idx="0"/>
          </p:cNvCxnSpPr>
          <p:nvPr/>
        </p:nvCxnSpPr>
        <p:spPr>
          <a:xfrm rot="5400000">
            <a:off x="1065332" y="3354269"/>
            <a:ext cx="468868" cy="161131"/>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676401" y="2590800"/>
            <a:ext cx="1066799" cy="369332"/>
          </a:xfrm>
          <a:prstGeom prst="rect">
            <a:avLst/>
          </a:prstGeom>
          <a:noFill/>
        </p:spPr>
        <p:txBody>
          <a:bodyPr wrap="square" rtlCol="0">
            <a:spAutoFit/>
          </a:bodyPr>
          <a:lstStyle/>
          <a:p>
            <a:r>
              <a:rPr lang="en-US" dirty="0" err="1" smtClean="0"/>
              <a:t>x.a.com</a:t>
            </a:r>
            <a:endParaRPr lang="en-US" dirty="0"/>
          </a:p>
        </p:txBody>
      </p:sp>
      <p:sp>
        <p:nvSpPr>
          <p:cNvPr id="12" name="TextBox 11"/>
          <p:cNvSpPr txBox="1"/>
          <p:nvPr/>
        </p:nvSpPr>
        <p:spPr>
          <a:xfrm>
            <a:off x="3372926" y="2863334"/>
            <a:ext cx="945962" cy="369332"/>
          </a:xfrm>
          <a:prstGeom prst="rect">
            <a:avLst/>
          </a:prstGeom>
          <a:noFill/>
        </p:spPr>
        <p:txBody>
          <a:bodyPr wrap="square" rtlCol="0">
            <a:spAutoFit/>
          </a:bodyPr>
          <a:lstStyle/>
          <a:p>
            <a:r>
              <a:rPr lang="en-US" dirty="0" err="1" smtClean="0"/>
              <a:t>y.a.com</a:t>
            </a:r>
            <a:endParaRPr lang="en-US" dirty="0"/>
          </a:p>
        </p:txBody>
      </p:sp>
      <p:sp>
        <p:nvSpPr>
          <p:cNvPr id="13" name="TextBox 12"/>
          <p:cNvSpPr txBox="1"/>
          <p:nvPr/>
        </p:nvSpPr>
        <p:spPr>
          <a:xfrm>
            <a:off x="7772400" y="1164709"/>
            <a:ext cx="787400" cy="369332"/>
          </a:xfrm>
          <a:prstGeom prst="rect">
            <a:avLst/>
          </a:prstGeom>
          <a:noFill/>
        </p:spPr>
        <p:txBody>
          <a:bodyPr wrap="square" rtlCol="0">
            <a:spAutoFit/>
          </a:bodyPr>
          <a:lstStyle/>
          <a:p>
            <a:r>
              <a:rPr lang="en-US" dirty="0" smtClean="0"/>
              <a:t>user</a:t>
            </a:r>
            <a:endParaRPr lang="en-US" dirty="0"/>
          </a:p>
        </p:txBody>
      </p:sp>
      <p:sp>
        <p:nvSpPr>
          <p:cNvPr id="14" name="TextBox 13"/>
          <p:cNvSpPr txBox="1"/>
          <p:nvPr/>
        </p:nvSpPr>
        <p:spPr>
          <a:xfrm>
            <a:off x="6705600" y="2710933"/>
            <a:ext cx="1142999" cy="369332"/>
          </a:xfrm>
          <a:prstGeom prst="rect">
            <a:avLst/>
          </a:prstGeom>
          <a:noFill/>
        </p:spPr>
        <p:txBody>
          <a:bodyPr wrap="square" rtlCol="0">
            <a:spAutoFit/>
          </a:bodyPr>
          <a:lstStyle/>
          <a:p>
            <a:r>
              <a:rPr lang="en-US" dirty="0" err="1" smtClean="0"/>
              <a:t>z.a.com</a:t>
            </a:r>
            <a:endParaRPr lang="en-US" dirty="0"/>
          </a:p>
        </p:txBody>
      </p:sp>
      <p:sp>
        <p:nvSpPr>
          <p:cNvPr id="15" name="TextBox 14"/>
          <p:cNvSpPr txBox="1"/>
          <p:nvPr/>
        </p:nvSpPr>
        <p:spPr>
          <a:xfrm>
            <a:off x="7797800" y="381000"/>
            <a:ext cx="889000" cy="369332"/>
          </a:xfrm>
          <a:prstGeom prst="rect">
            <a:avLst/>
          </a:prstGeom>
          <a:noFill/>
        </p:spPr>
        <p:txBody>
          <a:bodyPr wrap="square" rtlCol="0">
            <a:spAutoFit/>
          </a:bodyPr>
          <a:lstStyle/>
          <a:p>
            <a:r>
              <a:rPr lang="en-US" dirty="0" smtClean="0"/>
              <a:t>group</a:t>
            </a:r>
            <a:endParaRPr lang="en-US" dirty="0"/>
          </a:p>
        </p:txBody>
      </p:sp>
      <p:cxnSp>
        <p:nvCxnSpPr>
          <p:cNvPr id="16" name="Straight Connector 15"/>
          <p:cNvCxnSpPr/>
          <p:nvPr/>
        </p:nvCxnSpPr>
        <p:spPr>
          <a:xfrm rot="16200000" flipH="1">
            <a:off x="2400300" y="3467099"/>
            <a:ext cx="1143000" cy="1"/>
          </a:xfrm>
          <a:prstGeom prst="line">
            <a:avLst/>
          </a:prstGeom>
        </p:spPr>
        <p:style>
          <a:lnRef idx="2">
            <a:schemeClr val="accent1"/>
          </a:lnRef>
          <a:fillRef idx="0">
            <a:schemeClr val="accent1"/>
          </a:fillRef>
          <a:effectRef idx="1">
            <a:schemeClr val="accent1"/>
          </a:effectRef>
          <a:fontRef idx="minor">
            <a:schemeClr val="tx1"/>
          </a:fontRef>
        </p:style>
      </p:cxnSp>
      <p:pic>
        <p:nvPicPr>
          <p:cNvPr id="19" name="Picture 6" descr="Server"/>
          <p:cNvPicPr>
            <a:picLocks noChangeAspect="1" noChangeArrowheads="1"/>
          </p:cNvPicPr>
          <p:nvPr/>
        </p:nvPicPr>
        <p:blipFill>
          <a:blip r:embed="rId3" cstate="print"/>
          <a:srcRect/>
          <a:stretch>
            <a:fillRect/>
          </a:stretch>
        </p:blipFill>
        <p:spPr bwMode="auto">
          <a:xfrm>
            <a:off x="3532376" y="4775200"/>
            <a:ext cx="627062" cy="895350"/>
          </a:xfrm>
          <a:prstGeom prst="rect">
            <a:avLst/>
          </a:prstGeom>
          <a:noFill/>
        </p:spPr>
      </p:pic>
      <p:pic>
        <p:nvPicPr>
          <p:cNvPr id="20" name="Picture 6" descr="Server"/>
          <p:cNvPicPr>
            <a:picLocks noChangeAspect="1" noChangeArrowheads="1"/>
          </p:cNvPicPr>
          <p:nvPr/>
        </p:nvPicPr>
        <p:blipFill>
          <a:blip r:embed="rId3" cstate="print"/>
          <a:srcRect/>
          <a:stretch>
            <a:fillRect/>
          </a:stretch>
        </p:blipFill>
        <p:spPr bwMode="auto">
          <a:xfrm>
            <a:off x="2886869" y="4775200"/>
            <a:ext cx="627062" cy="895350"/>
          </a:xfrm>
          <a:prstGeom prst="rect">
            <a:avLst/>
          </a:prstGeom>
          <a:noFill/>
        </p:spPr>
      </p:pic>
      <p:cxnSp>
        <p:nvCxnSpPr>
          <p:cNvPr id="21" name="Straight Connector 20"/>
          <p:cNvCxnSpPr>
            <a:stCxn id="38" idx="4"/>
            <a:endCxn id="20" idx="0"/>
          </p:cNvCxnSpPr>
          <p:nvPr/>
        </p:nvCxnSpPr>
        <p:spPr>
          <a:xfrm rot="16200000" flipH="1">
            <a:off x="2685533" y="4260333"/>
            <a:ext cx="801132" cy="228601"/>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38" idx="4"/>
            <a:endCxn id="19" idx="0"/>
          </p:cNvCxnSpPr>
          <p:nvPr/>
        </p:nvCxnSpPr>
        <p:spPr>
          <a:xfrm rot="16200000" flipH="1">
            <a:off x="3008287" y="3937580"/>
            <a:ext cx="801132" cy="87410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38" idx="4"/>
          </p:cNvCxnSpPr>
          <p:nvPr/>
        </p:nvCxnSpPr>
        <p:spPr>
          <a:xfrm rot="16200000" flipH="1">
            <a:off x="3217725" y="3728142"/>
            <a:ext cx="1028145" cy="1519996"/>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 y="3435458"/>
            <a:ext cx="1295403" cy="338554"/>
          </a:xfrm>
          <a:prstGeom prst="rect">
            <a:avLst/>
          </a:prstGeom>
          <a:noFill/>
        </p:spPr>
        <p:txBody>
          <a:bodyPr wrap="square" rtlCol="0">
            <a:spAutoFit/>
          </a:bodyPr>
          <a:lstStyle/>
          <a:p>
            <a:r>
              <a:rPr lang="en-US" sz="1600" dirty="0" smtClean="0"/>
              <a:t>ou1.x.a.com</a:t>
            </a:r>
            <a:endParaRPr lang="en-US" sz="1600" dirty="0"/>
          </a:p>
        </p:txBody>
      </p:sp>
      <p:sp>
        <p:nvSpPr>
          <p:cNvPr id="25" name="TextBox 24"/>
          <p:cNvSpPr txBox="1"/>
          <p:nvPr/>
        </p:nvSpPr>
        <p:spPr>
          <a:xfrm>
            <a:off x="7675115" y="1720334"/>
            <a:ext cx="1468885" cy="646331"/>
          </a:xfrm>
          <a:prstGeom prst="rect">
            <a:avLst/>
          </a:prstGeom>
          <a:noFill/>
        </p:spPr>
        <p:txBody>
          <a:bodyPr wrap="square" rtlCol="0">
            <a:spAutoFit/>
          </a:bodyPr>
          <a:lstStyle/>
          <a:p>
            <a:r>
              <a:rPr lang="en-US" dirty="0" smtClean="0"/>
              <a:t>organization unit</a:t>
            </a:r>
          </a:p>
        </p:txBody>
      </p:sp>
      <p:sp>
        <p:nvSpPr>
          <p:cNvPr id="26" name="TextBox 25"/>
          <p:cNvSpPr txBox="1"/>
          <p:nvPr/>
        </p:nvSpPr>
        <p:spPr>
          <a:xfrm>
            <a:off x="3740572" y="2232252"/>
            <a:ext cx="1268780" cy="58477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err="1" smtClean="0"/>
              <a:t>Bob.Smith</a:t>
            </a:r>
            <a:r>
              <a:rPr lang="en-US" sz="1600" dirty="0" smtClean="0"/>
              <a:t>: full control</a:t>
            </a:r>
          </a:p>
        </p:txBody>
      </p:sp>
      <p:cxnSp>
        <p:nvCxnSpPr>
          <p:cNvPr id="29" name="Straight Connector 28"/>
          <p:cNvCxnSpPr>
            <a:stCxn id="38" idx="4"/>
          </p:cNvCxnSpPr>
          <p:nvPr/>
        </p:nvCxnSpPr>
        <p:spPr>
          <a:xfrm rot="16200000" flipH="1">
            <a:off x="4476233" y="2469634"/>
            <a:ext cx="801132" cy="3810000"/>
          </a:xfrm>
          <a:prstGeom prst="line">
            <a:avLst/>
          </a:prstGeom>
        </p:spPr>
        <p:style>
          <a:lnRef idx="2">
            <a:schemeClr val="accent1"/>
          </a:lnRef>
          <a:fillRef idx="0">
            <a:schemeClr val="accent1"/>
          </a:fillRef>
          <a:effectRef idx="1">
            <a:schemeClr val="accent1"/>
          </a:effectRef>
          <a:fontRef idx="minor">
            <a:schemeClr val="tx1"/>
          </a:fontRef>
        </p:style>
      </p:cxnSp>
      <p:pic>
        <p:nvPicPr>
          <p:cNvPr id="30" name="Picture 29"/>
          <p:cNvPicPr>
            <a:picLocks noChangeAspect="1"/>
          </p:cNvPicPr>
          <p:nvPr/>
        </p:nvPicPr>
        <p:blipFill>
          <a:blip r:embed="rId4"/>
          <a:stretch>
            <a:fillRect/>
          </a:stretch>
        </p:blipFill>
        <p:spPr>
          <a:xfrm>
            <a:off x="7848600" y="5401231"/>
            <a:ext cx="711200" cy="711200"/>
          </a:xfrm>
          <a:prstGeom prst="rect">
            <a:avLst/>
          </a:prstGeom>
        </p:spPr>
      </p:pic>
      <p:cxnSp>
        <p:nvCxnSpPr>
          <p:cNvPr id="31" name="Straight Connector 30"/>
          <p:cNvCxnSpPr>
            <a:endCxn id="30" idx="0"/>
          </p:cNvCxnSpPr>
          <p:nvPr/>
        </p:nvCxnSpPr>
        <p:spPr>
          <a:xfrm>
            <a:off x="7010401" y="5079999"/>
            <a:ext cx="1193799" cy="321232"/>
          </a:xfrm>
          <a:prstGeom prst="line">
            <a:avLst/>
          </a:prstGeom>
        </p:spPr>
        <p:style>
          <a:lnRef idx="2">
            <a:schemeClr val="accent1"/>
          </a:lnRef>
          <a:fillRef idx="0">
            <a:schemeClr val="accent1"/>
          </a:fillRef>
          <a:effectRef idx="1">
            <a:schemeClr val="accent1"/>
          </a:effectRef>
          <a:fontRef idx="minor">
            <a:schemeClr val="tx1"/>
          </a:fontRef>
        </p:style>
      </p:cxnSp>
      <p:sp>
        <p:nvSpPr>
          <p:cNvPr id="32" name="Isosceles Triangle 31"/>
          <p:cNvSpPr/>
          <p:nvPr/>
        </p:nvSpPr>
        <p:spPr>
          <a:xfrm>
            <a:off x="4038600" y="1600200"/>
            <a:ext cx="457200" cy="304800"/>
          </a:xfrm>
          <a:prstGeom prst="triangle">
            <a:avLst/>
          </a:prstGeom>
          <a:effectLst>
            <a:glow rad="101600">
              <a:schemeClr val="accent1">
                <a:alpha val="75000"/>
              </a:schemeClr>
            </a:glow>
            <a:outerShdw blurRad="40000" dist="23000" dir="5400000" rotWithShape="0">
              <a:srgbClr val="000000">
                <a:alpha val="35000"/>
              </a:srgbClr>
            </a:outerShdw>
          </a:effectLst>
          <a:scene3d>
            <a:camera prst="obliqueTopRigh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bwMode="auto">
          <a:xfrm>
            <a:off x="1066800" y="2590800"/>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48" charset="0"/>
              </a:rPr>
              <a:t>OU=</a:t>
            </a:r>
            <a:r>
              <a:rPr kumimoji="0" lang="en-US" sz="1200" b="0" i="0" u="none" strike="noStrike" cap="none" normalizeH="0" baseline="0" dirty="0" err="1" smtClean="0">
                <a:ln>
                  <a:noFill/>
                </a:ln>
                <a:solidFill>
                  <a:schemeClr val="tx1"/>
                </a:solidFill>
                <a:effectLst/>
                <a:latin typeface="Times New Roman" pitchFamily="-48" charset="0"/>
              </a:rPr>
              <a:t>x</a:t>
            </a:r>
            <a:endParaRPr kumimoji="0" lang="en-US" sz="1200" b="0" i="0" u="none" strike="noStrike" cap="none" normalizeH="0" baseline="0" dirty="0" smtClean="0">
              <a:ln>
                <a:noFill/>
              </a:ln>
              <a:solidFill>
                <a:schemeClr val="tx1"/>
              </a:solidFill>
              <a:effectLst/>
              <a:latin typeface="Times New Roman" pitchFamily="-48" charset="0"/>
            </a:endParaRPr>
          </a:p>
        </p:txBody>
      </p:sp>
      <p:sp>
        <p:nvSpPr>
          <p:cNvPr id="34" name="Oval 33"/>
          <p:cNvSpPr/>
          <p:nvPr/>
        </p:nvSpPr>
        <p:spPr bwMode="auto">
          <a:xfrm>
            <a:off x="1693862" y="3669267"/>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Times New Roman" pitchFamily="-48" charset="0"/>
              </a:rPr>
              <a:t>OU2</a:t>
            </a:r>
          </a:p>
        </p:txBody>
      </p:sp>
      <p:sp>
        <p:nvSpPr>
          <p:cNvPr id="35" name="Oval 34"/>
          <p:cNvSpPr/>
          <p:nvPr/>
        </p:nvSpPr>
        <p:spPr bwMode="auto">
          <a:xfrm>
            <a:off x="905669" y="3669268"/>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Times New Roman" pitchFamily="-48" charset="0"/>
              </a:rPr>
              <a:t>OU1</a:t>
            </a:r>
          </a:p>
        </p:txBody>
      </p:sp>
      <p:sp>
        <p:nvSpPr>
          <p:cNvPr id="36" name="Oval 35"/>
          <p:cNvSpPr/>
          <p:nvPr/>
        </p:nvSpPr>
        <p:spPr bwMode="auto">
          <a:xfrm>
            <a:off x="6468269" y="4590534"/>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400" dirty="0" err="1" smtClean="0">
                <a:solidFill>
                  <a:schemeClr val="tx1"/>
                </a:solidFill>
                <a:latin typeface="Times New Roman" pitchFamily="-48" charset="0"/>
              </a:rPr>
              <a:t>m</a:t>
            </a:r>
            <a:endParaRPr kumimoji="0" lang="en-US" sz="1400" b="0" i="0" u="none" strike="noStrike" cap="none" normalizeH="0" baseline="0" dirty="0" smtClean="0">
              <a:ln>
                <a:noFill/>
              </a:ln>
              <a:solidFill>
                <a:schemeClr val="tx1"/>
              </a:solidFill>
              <a:effectLst/>
              <a:latin typeface="Times New Roman" pitchFamily="-48" charset="0"/>
            </a:endParaRPr>
          </a:p>
        </p:txBody>
      </p:sp>
      <p:sp>
        <p:nvSpPr>
          <p:cNvPr id="37" name="Oval 36"/>
          <p:cNvSpPr/>
          <p:nvPr/>
        </p:nvSpPr>
        <p:spPr bwMode="auto">
          <a:xfrm>
            <a:off x="5926138" y="2590799"/>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45720" rIns="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Times New Roman" pitchFamily="-48" charset="0"/>
              </a:rPr>
              <a:t>OU=</a:t>
            </a:r>
            <a:r>
              <a:rPr lang="en-US" sz="1400" dirty="0" err="1" smtClean="0">
                <a:solidFill>
                  <a:schemeClr val="tx1"/>
                </a:solidFill>
                <a:latin typeface="Times New Roman" pitchFamily="-48" charset="0"/>
              </a:rPr>
              <a:t>z</a:t>
            </a:r>
            <a:endParaRPr kumimoji="0" lang="en-US" sz="1400" b="0" i="0" u="none" strike="noStrike" cap="none" normalizeH="0" baseline="0" dirty="0" smtClean="0">
              <a:ln>
                <a:noFill/>
              </a:ln>
              <a:solidFill>
                <a:schemeClr val="tx1"/>
              </a:solidFill>
              <a:effectLst/>
              <a:latin typeface="Times New Roman" pitchFamily="-48" charset="0"/>
            </a:endParaRPr>
          </a:p>
        </p:txBody>
      </p:sp>
      <p:sp>
        <p:nvSpPr>
          <p:cNvPr id="38" name="Oval 37"/>
          <p:cNvSpPr/>
          <p:nvPr/>
        </p:nvSpPr>
        <p:spPr bwMode="auto">
          <a:xfrm>
            <a:off x="2658268" y="3364468"/>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Times New Roman" pitchFamily="-48" charset="0"/>
              </a:rPr>
              <a:t>OU1</a:t>
            </a:r>
          </a:p>
        </p:txBody>
      </p:sp>
      <p:sp>
        <p:nvSpPr>
          <p:cNvPr id="39" name="Oval 38"/>
          <p:cNvSpPr/>
          <p:nvPr/>
        </p:nvSpPr>
        <p:spPr bwMode="auto">
          <a:xfrm>
            <a:off x="2658268" y="2438400"/>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0" tIns="45720" rIns="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48" charset="0"/>
              </a:rPr>
              <a:t>OU=</a:t>
            </a:r>
            <a:r>
              <a:rPr kumimoji="0" lang="en-US" sz="1200" b="0" i="0" u="none" strike="noStrike" cap="none" normalizeH="0" baseline="0" dirty="0" err="1" smtClean="0">
                <a:ln>
                  <a:noFill/>
                </a:ln>
                <a:solidFill>
                  <a:schemeClr val="tx1"/>
                </a:solidFill>
                <a:effectLst/>
                <a:latin typeface="Times New Roman" pitchFamily="-48" charset="0"/>
              </a:rPr>
              <a:t>y</a:t>
            </a:r>
            <a:endParaRPr kumimoji="0" lang="en-US" sz="1200" b="0" i="0" u="none" strike="noStrike" cap="none" normalizeH="0" baseline="0" dirty="0" smtClean="0">
              <a:ln>
                <a:noFill/>
              </a:ln>
              <a:solidFill>
                <a:schemeClr val="tx1"/>
              </a:solidFill>
              <a:effectLst/>
              <a:latin typeface="Times New Roman" pitchFamily="-48" charset="0"/>
            </a:endParaRPr>
          </a:p>
        </p:txBody>
      </p:sp>
      <p:cxnSp>
        <p:nvCxnSpPr>
          <p:cNvPr id="53" name="Straight Connector 52"/>
          <p:cNvCxnSpPr/>
          <p:nvPr/>
        </p:nvCxnSpPr>
        <p:spPr>
          <a:xfrm>
            <a:off x="1295403" y="4278868"/>
            <a:ext cx="459028" cy="349765"/>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5" idx="4"/>
          </p:cNvCxnSpPr>
          <p:nvPr/>
        </p:nvCxnSpPr>
        <p:spPr>
          <a:xfrm rot="5400000">
            <a:off x="943797" y="4200829"/>
            <a:ext cx="197365" cy="353443"/>
          </a:xfrm>
          <a:prstGeom prst="line">
            <a:avLst/>
          </a:prstGeom>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1602031" y="3111125"/>
            <a:ext cx="1295403" cy="338554"/>
          </a:xfrm>
          <a:prstGeom prst="rect">
            <a:avLst/>
          </a:prstGeom>
          <a:noFill/>
        </p:spPr>
        <p:txBody>
          <a:bodyPr wrap="square" rtlCol="0">
            <a:spAutoFit/>
          </a:bodyPr>
          <a:lstStyle/>
          <a:p>
            <a:r>
              <a:rPr lang="en-US" sz="1600" dirty="0" smtClean="0"/>
              <a:t>ou2.x.a.com</a:t>
            </a:r>
            <a:endParaRPr lang="en-US" sz="1600" dirty="0"/>
          </a:p>
        </p:txBody>
      </p:sp>
      <p:sp>
        <p:nvSpPr>
          <p:cNvPr id="73" name="TextBox 72"/>
          <p:cNvSpPr txBox="1"/>
          <p:nvPr/>
        </p:nvSpPr>
        <p:spPr>
          <a:xfrm>
            <a:off x="3285330" y="3499990"/>
            <a:ext cx="1295403" cy="338554"/>
          </a:xfrm>
          <a:prstGeom prst="rect">
            <a:avLst/>
          </a:prstGeom>
          <a:noFill/>
        </p:spPr>
        <p:txBody>
          <a:bodyPr wrap="square" rtlCol="0">
            <a:spAutoFit/>
          </a:bodyPr>
          <a:lstStyle/>
          <a:p>
            <a:r>
              <a:rPr lang="en-US" sz="1600" dirty="0" smtClean="0"/>
              <a:t>ou1.y.a.com</a:t>
            </a:r>
            <a:endParaRPr lang="en-US" sz="1600" dirty="0"/>
          </a:p>
        </p:txBody>
      </p:sp>
      <p:sp>
        <p:nvSpPr>
          <p:cNvPr id="74" name="TextBox 73"/>
          <p:cNvSpPr txBox="1"/>
          <p:nvPr/>
        </p:nvSpPr>
        <p:spPr>
          <a:xfrm>
            <a:off x="7095331" y="4590534"/>
            <a:ext cx="1591469" cy="338554"/>
          </a:xfrm>
          <a:prstGeom prst="rect">
            <a:avLst/>
          </a:prstGeom>
          <a:noFill/>
        </p:spPr>
        <p:txBody>
          <a:bodyPr wrap="square" rtlCol="0">
            <a:spAutoFit/>
          </a:bodyPr>
          <a:lstStyle/>
          <a:p>
            <a:r>
              <a:rPr lang="en-US" sz="1600" dirty="0" smtClean="0"/>
              <a:t>m.ou1.y.a.com</a:t>
            </a:r>
            <a:endParaRPr lang="en-US" sz="1600" dirty="0"/>
          </a:p>
        </p:txBody>
      </p:sp>
      <p:cxnSp>
        <p:nvCxnSpPr>
          <p:cNvPr id="76" name="Straight Connector 75"/>
          <p:cNvCxnSpPr>
            <a:stCxn id="34" idx="4"/>
          </p:cNvCxnSpPr>
          <p:nvPr/>
        </p:nvCxnSpPr>
        <p:spPr>
          <a:xfrm rot="16200000" flipH="1">
            <a:off x="2073691" y="4212568"/>
            <a:ext cx="333891" cy="466487"/>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p:cNvCxnSpPr>
            <a:stCxn id="34" idx="4"/>
          </p:cNvCxnSpPr>
          <p:nvPr/>
        </p:nvCxnSpPr>
        <p:spPr>
          <a:xfrm rot="16200000" flipH="1">
            <a:off x="2253475" y="4032784"/>
            <a:ext cx="311667" cy="803831"/>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2971801" y="3974066"/>
            <a:ext cx="2548493" cy="1344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p:cNvCxnSpPr>
            <a:stCxn id="38" idx="4"/>
          </p:cNvCxnSpPr>
          <p:nvPr/>
        </p:nvCxnSpPr>
        <p:spPr>
          <a:xfrm rot="16200000" flipH="1">
            <a:off x="3888343" y="3057523"/>
            <a:ext cx="1427163" cy="3260251"/>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37" idx="4"/>
          </p:cNvCxnSpPr>
          <p:nvPr/>
        </p:nvCxnSpPr>
        <p:spPr>
          <a:xfrm rot="5400000">
            <a:off x="5745025" y="3381513"/>
            <a:ext cx="675759" cy="313531"/>
          </a:xfrm>
          <a:prstGeom prst="line">
            <a:avLst/>
          </a:prstGeom>
        </p:spPr>
        <p:style>
          <a:lnRef idx="2">
            <a:schemeClr val="accent1"/>
          </a:lnRef>
          <a:fillRef idx="0">
            <a:schemeClr val="accent1"/>
          </a:fillRef>
          <a:effectRef idx="1">
            <a:schemeClr val="accent1"/>
          </a:effectRef>
          <a:fontRef idx="minor">
            <a:schemeClr val="tx1"/>
          </a:fontRef>
        </p:style>
      </p:cxnSp>
      <p:pic>
        <p:nvPicPr>
          <p:cNvPr id="92" name="Picture 91"/>
          <p:cNvPicPr>
            <a:picLocks noChangeAspect="1"/>
          </p:cNvPicPr>
          <p:nvPr/>
        </p:nvPicPr>
        <p:blipFill>
          <a:blip r:embed="rId4"/>
          <a:stretch>
            <a:fillRect/>
          </a:stretch>
        </p:blipFill>
        <p:spPr>
          <a:xfrm>
            <a:off x="6350000" y="5684282"/>
            <a:ext cx="711200" cy="711200"/>
          </a:xfrm>
          <a:prstGeom prst="rect">
            <a:avLst/>
          </a:prstGeom>
        </p:spPr>
      </p:pic>
      <p:pic>
        <p:nvPicPr>
          <p:cNvPr id="93" name="Picture 92"/>
          <p:cNvPicPr>
            <a:picLocks noChangeAspect="1"/>
          </p:cNvPicPr>
          <p:nvPr/>
        </p:nvPicPr>
        <p:blipFill>
          <a:blip r:embed="rId4"/>
          <a:stretch>
            <a:fillRect/>
          </a:stretch>
        </p:blipFill>
        <p:spPr>
          <a:xfrm>
            <a:off x="7086600" y="5670550"/>
            <a:ext cx="711200" cy="711200"/>
          </a:xfrm>
          <a:prstGeom prst="rect">
            <a:avLst/>
          </a:prstGeom>
        </p:spPr>
      </p:pic>
      <p:cxnSp>
        <p:nvCxnSpPr>
          <p:cNvPr id="96" name="Straight Connector 95"/>
          <p:cNvCxnSpPr>
            <a:stCxn id="36" idx="4"/>
            <a:endCxn id="93" idx="0"/>
          </p:cNvCxnSpPr>
          <p:nvPr/>
        </p:nvCxnSpPr>
        <p:spPr>
          <a:xfrm rot="16200000" flipH="1">
            <a:off x="6876792" y="5105142"/>
            <a:ext cx="470416" cy="660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7" name="Straight Connector 96"/>
          <p:cNvCxnSpPr>
            <a:endCxn id="92" idx="0"/>
          </p:cNvCxnSpPr>
          <p:nvPr/>
        </p:nvCxnSpPr>
        <p:spPr>
          <a:xfrm rot="5400000">
            <a:off x="6529031" y="5408969"/>
            <a:ext cx="451883" cy="98743"/>
          </a:xfrm>
          <a:prstGeom prst="line">
            <a:avLst/>
          </a:prstGeom>
        </p:spPr>
        <p:style>
          <a:lnRef idx="2">
            <a:schemeClr val="accent1"/>
          </a:lnRef>
          <a:fillRef idx="0">
            <a:schemeClr val="accent1"/>
          </a:fillRef>
          <a:effectRef idx="1">
            <a:schemeClr val="accent1"/>
          </a:effectRef>
          <a:fontRef idx="minor">
            <a:schemeClr val="tx1"/>
          </a:fontRef>
        </p:style>
      </p:cxnSp>
      <p:cxnSp>
        <p:nvCxnSpPr>
          <p:cNvPr id="101" name="Straight Connector 100"/>
          <p:cNvCxnSpPr>
            <a:stCxn id="26" idx="1"/>
            <a:endCxn id="39" idx="6"/>
          </p:cNvCxnSpPr>
          <p:nvPr/>
        </p:nvCxnSpPr>
        <p:spPr>
          <a:xfrm rot="10800000" flipV="1">
            <a:off x="3285330" y="2524640"/>
            <a:ext cx="455242" cy="21856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63724" y="1677144"/>
            <a:ext cx="1268780" cy="58477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err="1" smtClean="0"/>
              <a:t>Alice.Doe</a:t>
            </a:r>
            <a:r>
              <a:rPr lang="en-US" sz="1600" dirty="0" smtClean="0"/>
              <a:t>: full control</a:t>
            </a:r>
          </a:p>
        </p:txBody>
      </p:sp>
      <p:cxnSp>
        <p:nvCxnSpPr>
          <p:cNvPr id="105" name="Straight Connector 104"/>
          <p:cNvCxnSpPr>
            <a:stCxn id="104" idx="2"/>
            <a:endCxn id="33" idx="0"/>
          </p:cNvCxnSpPr>
          <p:nvPr/>
        </p:nvCxnSpPr>
        <p:spPr>
          <a:xfrm rot="16200000" flipH="1">
            <a:off x="1124782" y="2335251"/>
            <a:ext cx="328880" cy="182217"/>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08" name="Horizontal Scroll 107"/>
          <p:cNvSpPr/>
          <p:nvPr/>
        </p:nvSpPr>
        <p:spPr bwMode="auto">
          <a:xfrm>
            <a:off x="2458526" y="1131074"/>
            <a:ext cx="914400" cy="805934"/>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48" charset="0"/>
              </a:rPr>
              <a:t>Group policy</a:t>
            </a:r>
          </a:p>
        </p:txBody>
      </p:sp>
      <p:cxnSp>
        <p:nvCxnSpPr>
          <p:cNvPr id="110" name="Straight Connector 109"/>
          <p:cNvCxnSpPr>
            <a:stCxn id="108" idx="2"/>
            <a:endCxn id="39" idx="0"/>
          </p:cNvCxnSpPr>
          <p:nvPr/>
        </p:nvCxnSpPr>
        <p:spPr bwMode="auto">
          <a:xfrm rot="16200000" flipH="1">
            <a:off x="2642695" y="2109297"/>
            <a:ext cx="602134" cy="56073"/>
          </a:xfrm>
          <a:prstGeom prst="line">
            <a:avLst/>
          </a:prstGeom>
          <a:solidFill>
            <a:schemeClr val="accent1"/>
          </a:solidFill>
          <a:ln w="25400" cap="flat" cmpd="sng" algn="ctr">
            <a:solidFill>
              <a:srgbClr val="FF0000"/>
            </a:solidFill>
            <a:prstDash val="solid"/>
            <a:round/>
            <a:headEnd type="none" w="med" len="med"/>
            <a:tailEnd type="triangle" w="med" len="med"/>
          </a:ln>
          <a:effectLst/>
        </p:spPr>
      </p:cxnSp>
      <p:sp>
        <p:nvSpPr>
          <p:cNvPr id="113" name="Oval 112"/>
          <p:cNvSpPr/>
          <p:nvPr/>
        </p:nvSpPr>
        <p:spPr bwMode="auto">
          <a:xfrm>
            <a:off x="7010401" y="1677144"/>
            <a:ext cx="627062" cy="6096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48" charset="0"/>
              </a:rPr>
              <a:t>OU</a:t>
            </a:r>
          </a:p>
        </p:txBody>
      </p:sp>
      <p:sp>
        <p:nvSpPr>
          <p:cNvPr id="67" name="TextBox 66"/>
          <p:cNvSpPr txBox="1"/>
          <p:nvPr/>
        </p:nvSpPr>
        <p:spPr>
          <a:xfrm>
            <a:off x="5190887" y="5841999"/>
            <a:ext cx="592138" cy="461665"/>
          </a:xfrm>
          <a:prstGeom prst="rect">
            <a:avLst/>
          </a:prstGeom>
          <a:noFill/>
        </p:spPr>
        <p:txBody>
          <a:bodyPr wrap="square" rtlCol="0">
            <a:spAutoFit/>
          </a:bodyPr>
          <a:lstStyle/>
          <a:p>
            <a:r>
              <a:rPr lang="en-US" sz="1200" dirty="0" smtClean="0"/>
              <a:t>Bob Smith</a:t>
            </a:r>
            <a:endParaRPr lang="en-US" sz="1200" dirty="0"/>
          </a:p>
        </p:txBody>
      </p:sp>
      <p:pic>
        <p:nvPicPr>
          <p:cNvPr id="66" name="Picture 65" descr="user-group-256x256.png"/>
          <p:cNvPicPr>
            <a:picLocks noChangeAspect="1"/>
          </p:cNvPicPr>
          <p:nvPr/>
        </p:nvPicPr>
        <p:blipFill>
          <a:blip r:embed="rId5"/>
          <a:stretch>
            <a:fillRect/>
          </a:stretch>
        </p:blipFill>
        <p:spPr>
          <a:xfrm>
            <a:off x="6913116" y="228600"/>
            <a:ext cx="761999" cy="761999"/>
          </a:xfrm>
          <a:prstGeom prst="rect">
            <a:avLst/>
          </a:prstGeom>
        </p:spPr>
      </p:pic>
      <p:pic>
        <p:nvPicPr>
          <p:cNvPr id="68" name="Picture 67" descr="user-group-256x256.png"/>
          <p:cNvPicPr>
            <a:picLocks noChangeAspect="1"/>
          </p:cNvPicPr>
          <p:nvPr/>
        </p:nvPicPr>
        <p:blipFill>
          <a:blip r:embed="rId5"/>
          <a:stretch>
            <a:fillRect/>
          </a:stretch>
        </p:blipFill>
        <p:spPr>
          <a:xfrm>
            <a:off x="4159438" y="4937641"/>
            <a:ext cx="761999" cy="761999"/>
          </a:xfrm>
          <a:prstGeom prst="rect">
            <a:avLst/>
          </a:prstGeom>
        </p:spPr>
      </p:pic>
      <p:pic>
        <p:nvPicPr>
          <p:cNvPr id="70" name="Picture 69" descr="user-group-256x256.png"/>
          <p:cNvPicPr>
            <a:picLocks noChangeAspect="1"/>
          </p:cNvPicPr>
          <p:nvPr/>
        </p:nvPicPr>
        <p:blipFill>
          <a:blip r:embed="rId5"/>
          <a:stretch>
            <a:fillRect/>
          </a:stretch>
        </p:blipFill>
        <p:spPr>
          <a:xfrm>
            <a:off x="1380332" y="4556641"/>
            <a:ext cx="761999" cy="761999"/>
          </a:xfrm>
          <a:prstGeom prst="rect">
            <a:avLst/>
          </a:prstGeom>
        </p:spPr>
      </p:pic>
      <p:pic>
        <p:nvPicPr>
          <p:cNvPr id="71" name="Picture 70" descr="user-group-256x256.png"/>
          <p:cNvPicPr>
            <a:picLocks noChangeAspect="1"/>
          </p:cNvPicPr>
          <p:nvPr/>
        </p:nvPicPr>
        <p:blipFill>
          <a:blip r:embed="rId5"/>
          <a:stretch>
            <a:fillRect/>
          </a:stretch>
        </p:blipFill>
        <p:spPr>
          <a:xfrm>
            <a:off x="436114" y="4438134"/>
            <a:ext cx="761999" cy="761999"/>
          </a:xfrm>
          <a:prstGeom prst="rect">
            <a:avLst/>
          </a:prstGeom>
        </p:spPr>
      </p:pic>
      <p:pic>
        <p:nvPicPr>
          <p:cNvPr id="75" name="Picture 74" descr="user-256x256.png"/>
          <p:cNvPicPr>
            <a:picLocks noChangeAspect="1"/>
          </p:cNvPicPr>
          <p:nvPr/>
        </p:nvPicPr>
        <p:blipFill>
          <a:blip r:embed="rId6"/>
          <a:stretch>
            <a:fillRect/>
          </a:stretch>
        </p:blipFill>
        <p:spPr>
          <a:xfrm>
            <a:off x="7239000" y="1108868"/>
            <a:ext cx="558800" cy="558800"/>
          </a:xfrm>
          <a:prstGeom prst="rect">
            <a:avLst/>
          </a:prstGeom>
        </p:spPr>
      </p:pic>
      <p:pic>
        <p:nvPicPr>
          <p:cNvPr id="81" name="Picture 80" descr="user-256x256.png"/>
          <p:cNvPicPr>
            <a:picLocks noChangeAspect="1"/>
          </p:cNvPicPr>
          <p:nvPr/>
        </p:nvPicPr>
        <p:blipFill>
          <a:blip r:embed="rId6"/>
          <a:stretch>
            <a:fillRect/>
          </a:stretch>
        </p:blipFill>
        <p:spPr>
          <a:xfrm>
            <a:off x="5520294" y="3838544"/>
            <a:ext cx="558800" cy="558800"/>
          </a:xfrm>
          <a:prstGeom prst="rect">
            <a:avLst/>
          </a:prstGeom>
        </p:spPr>
      </p:pic>
      <p:pic>
        <p:nvPicPr>
          <p:cNvPr id="82" name="Picture 81" descr="user-256x256.png"/>
          <p:cNvPicPr>
            <a:picLocks noChangeAspect="1"/>
          </p:cNvPicPr>
          <p:nvPr/>
        </p:nvPicPr>
        <p:blipFill>
          <a:blip r:embed="rId6"/>
          <a:stretch>
            <a:fillRect/>
          </a:stretch>
        </p:blipFill>
        <p:spPr>
          <a:xfrm>
            <a:off x="5960270" y="5232399"/>
            <a:ext cx="558800" cy="558800"/>
          </a:xfrm>
          <a:prstGeom prst="rect">
            <a:avLst/>
          </a:prstGeom>
        </p:spPr>
      </p:pic>
      <p:pic>
        <p:nvPicPr>
          <p:cNvPr id="85" name="Picture 84" descr="user-256x256.png"/>
          <p:cNvPicPr>
            <a:picLocks noChangeAspect="1"/>
          </p:cNvPicPr>
          <p:nvPr/>
        </p:nvPicPr>
        <p:blipFill>
          <a:blip r:embed="rId6"/>
          <a:stretch>
            <a:fillRect/>
          </a:stretch>
        </p:blipFill>
        <p:spPr>
          <a:xfrm>
            <a:off x="2099468" y="4521199"/>
            <a:ext cx="558800" cy="558800"/>
          </a:xfrm>
          <a:prstGeom prst="rect">
            <a:avLst/>
          </a:prstGeom>
        </p:spPr>
      </p:pic>
      <p:sp>
        <p:nvSpPr>
          <p:cNvPr id="86" name="TextBox 85"/>
          <p:cNvSpPr txBox="1"/>
          <p:nvPr/>
        </p:nvSpPr>
        <p:spPr>
          <a:xfrm>
            <a:off x="2282189" y="4007533"/>
            <a:ext cx="918211" cy="276999"/>
          </a:xfrm>
          <a:prstGeom prst="rect">
            <a:avLst/>
          </a:prstGeom>
          <a:noFill/>
        </p:spPr>
        <p:txBody>
          <a:bodyPr wrap="square" rtlCol="0">
            <a:spAutoFit/>
          </a:bodyPr>
          <a:lstStyle/>
          <a:p>
            <a:r>
              <a:rPr lang="en-US" sz="1200" dirty="0" smtClean="0"/>
              <a:t>Alice Doe</a:t>
            </a:r>
            <a:endParaRPr lang="en-US" sz="1200" dirty="0"/>
          </a:p>
        </p:txBody>
      </p:sp>
      <p:pic>
        <p:nvPicPr>
          <p:cNvPr id="83" name="Picture 82" descr="alice_cell.png"/>
          <p:cNvPicPr>
            <a:picLocks noChangeAspect="1"/>
          </p:cNvPicPr>
          <p:nvPr/>
        </p:nvPicPr>
        <p:blipFill>
          <a:blip r:embed="rId7"/>
          <a:stretch>
            <a:fillRect/>
          </a:stretch>
        </p:blipFill>
        <p:spPr>
          <a:xfrm>
            <a:off x="2690300" y="4371785"/>
            <a:ext cx="450850" cy="513696"/>
          </a:xfrm>
          <a:prstGeom prst="rect">
            <a:avLst/>
          </a:prstGeom>
        </p:spPr>
      </p:pic>
      <p:pic>
        <p:nvPicPr>
          <p:cNvPr id="90" name="Picture 89" descr="bob_cell.gif"/>
          <p:cNvPicPr>
            <a:picLocks noChangeAspect="1"/>
          </p:cNvPicPr>
          <p:nvPr/>
        </p:nvPicPr>
        <p:blipFill>
          <a:blip r:embed="rId8"/>
          <a:stretch>
            <a:fillRect/>
          </a:stretch>
        </p:blipFill>
        <p:spPr>
          <a:xfrm>
            <a:off x="5309950" y="5232399"/>
            <a:ext cx="473075" cy="620911"/>
          </a:xfrm>
          <a:prstGeom prst="rect">
            <a:avLst/>
          </a:prstGeom>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Structure and Group Policy</a:t>
            </a:r>
            <a:endParaRPr lang="en-US" dirty="0"/>
          </a:p>
        </p:txBody>
      </p:sp>
      <p:sp>
        <p:nvSpPr>
          <p:cNvPr id="3" name="Content Placeholder 2"/>
          <p:cNvSpPr>
            <a:spLocks noGrp="1"/>
          </p:cNvSpPr>
          <p:nvPr>
            <p:ph idx="1"/>
          </p:nvPr>
        </p:nvSpPr>
        <p:spPr/>
        <p:txBody>
          <a:bodyPr/>
          <a:lstStyle/>
          <a:p>
            <a:r>
              <a:rPr lang="en-US" dirty="0" smtClean="0"/>
              <a:t>x.a.com is a child domain of a.com</a:t>
            </a:r>
          </a:p>
          <a:p>
            <a:r>
              <a:rPr lang="en-US" dirty="0" smtClean="0"/>
              <a:t>a.com is a parent domain of x.a.com</a:t>
            </a:r>
          </a:p>
          <a:p>
            <a:r>
              <a:rPr lang="en-US" dirty="0" smtClean="0"/>
              <a:t>Two-way transitive trust relationships between parent and child domains</a:t>
            </a:r>
          </a:p>
          <a:p>
            <a:r>
              <a:rPr lang="en-US" dirty="0" smtClean="0"/>
              <a:t>The hierarchical structure of AD allows for  </a:t>
            </a:r>
          </a:p>
          <a:p>
            <a:pPr lvl="1"/>
            <a:r>
              <a:rPr lang="en-US" dirty="0" smtClean="0"/>
              <a:t>Delegating authority</a:t>
            </a:r>
          </a:p>
          <a:p>
            <a:pPr lvl="1"/>
            <a:r>
              <a:rPr lang="en-US" dirty="0" smtClean="0"/>
              <a:t>Applying administrative and security policies (Group Policies)</a:t>
            </a:r>
          </a:p>
          <a:p>
            <a:endParaRPr lang="en-US" dirty="0"/>
          </a:p>
        </p:txBody>
      </p:sp>
      <p:sp>
        <p:nvSpPr>
          <p:cNvPr id="7" name="Date Placeholder 6"/>
          <p:cNvSpPr>
            <a:spLocks noGrp="1"/>
          </p:cNvSpPr>
          <p:nvPr>
            <p:ph type="dt" sz="half" idx="10"/>
          </p:nvPr>
        </p:nvSpPr>
        <p:spPr/>
        <p:txBody>
          <a:bodyPr/>
          <a:lstStyle/>
          <a:p>
            <a:fld id="{2AB9AC05-9679-A047-BFC8-4DB7C6DD09E3}"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93</a:t>
            </a:fld>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 of permissions</a:t>
            </a:r>
            <a:endParaRPr lang="en-US" dirty="0"/>
          </a:p>
        </p:txBody>
      </p:sp>
      <p:sp>
        <p:nvSpPr>
          <p:cNvPr id="3" name="Content Placeholder 2"/>
          <p:cNvSpPr>
            <a:spLocks noGrp="1"/>
          </p:cNvSpPr>
          <p:nvPr>
            <p:ph idx="1"/>
          </p:nvPr>
        </p:nvSpPr>
        <p:spPr/>
        <p:txBody>
          <a:bodyPr/>
          <a:lstStyle/>
          <a:p>
            <a:r>
              <a:rPr lang="en-US" dirty="0" smtClean="0"/>
              <a:t>Use OU to group objects into a logical hierarchy that best suits the needs of your organization</a:t>
            </a:r>
          </a:p>
          <a:p>
            <a:pPr lvl="1"/>
            <a:r>
              <a:rPr lang="en-US" dirty="0" smtClean="0"/>
              <a:t>A group of accountants</a:t>
            </a:r>
          </a:p>
          <a:p>
            <a:pPr lvl="1"/>
            <a:r>
              <a:rPr lang="en-US" dirty="0" smtClean="0"/>
              <a:t>A group of servers</a:t>
            </a:r>
          </a:p>
          <a:p>
            <a:pPr lvl="1"/>
            <a:r>
              <a:rPr lang="en-US" dirty="0" smtClean="0"/>
              <a:t>A group of students</a:t>
            </a:r>
          </a:p>
          <a:p>
            <a:r>
              <a:rPr lang="en-US" dirty="0" smtClean="0"/>
              <a:t>Delegate administrative control over the objects within an OU by assigning specific permissions to users and groups</a:t>
            </a:r>
          </a:p>
          <a:p>
            <a:pPr lvl="1"/>
            <a:r>
              <a:rPr lang="en-US" dirty="0" smtClean="0"/>
              <a:t>Alice Doe is assigned to have full control of the OU, </a:t>
            </a:r>
            <a:r>
              <a:rPr lang="en-US" dirty="0" err="1" smtClean="0"/>
              <a:t>x.a.com</a:t>
            </a:r>
            <a:endParaRPr lang="en-US" dirty="0" smtClean="0"/>
          </a:p>
          <a:p>
            <a:pPr lvl="1"/>
            <a:r>
              <a:rPr lang="en-US" dirty="0" smtClean="0"/>
              <a:t>Alice Doe modifies specific attributes of any object in a single OU</a:t>
            </a:r>
          </a:p>
          <a:p>
            <a:pPr lvl="1"/>
            <a:endParaRPr lang="en-US" dirty="0" smtClean="0"/>
          </a:p>
          <a:p>
            <a:pPr lvl="1"/>
            <a:endParaRPr lang="en-US" dirty="0" smtClean="0"/>
          </a:p>
          <a:p>
            <a:endParaRPr lang="en-US" dirty="0"/>
          </a:p>
        </p:txBody>
      </p:sp>
      <p:sp>
        <p:nvSpPr>
          <p:cNvPr id="7" name="Date Placeholder 6"/>
          <p:cNvSpPr>
            <a:spLocks noGrp="1"/>
          </p:cNvSpPr>
          <p:nvPr>
            <p:ph type="dt" sz="half" idx="10"/>
          </p:nvPr>
        </p:nvSpPr>
        <p:spPr/>
        <p:txBody>
          <a:bodyPr/>
          <a:lstStyle/>
          <a:p>
            <a:fld id="{893C2625-DA66-6E49-A7B7-5321CDC8E6E5}" type="datetime1">
              <a:rPr lang="en-US" smtClean="0"/>
              <a:pPr/>
              <a:t>12/21/2012</a:t>
            </a:fld>
            <a:endParaRPr lang="en-US"/>
          </a:p>
        </p:txBody>
      </p:sp>
      <p:sp>
        <p:nvSpPr>
          <p:cNvPr id="9" name="Footer Placeholder 8"/>
          <p:cNvSpPr>
            <a:spLocks noGrp="1"/>
          </p:cNvSpPr>
          <p:nvPr>
            <p:ph type="ftr" sz="quarter" idx="11"/>
          </p:nvPr>
        </p:nvSpPr>
        <p:spPr/>
        <p:txBody>
          <a:bodyPr/>
          <a:lstStyle/>
          <a:p>
            <a:r>
              <a:rPr lang="en-US" smtClean="0"/>
              <a:t>Chapter 2 DNS and AD</a:t>
            </a:r>
            <a:endParaRPr lang="en-US"/>
          </a:p>
        </p:txBody>
      </p:sp>
      <p:sp>
        <p:nvSpPr>
          <p:cNvPr id="8" name="Slide Number Placeholder 7"/>
          <p:cNvSpPr>
            <a:spLocks noGrp="1"/>
          </p:cNvSpPr>
          <p:nvPr>
            <p:ph type="sldNum" sz="quarter" idx="12"/>
          </p:nvPr>
        </p:nvSpPr>
        <p:spPr/>
        <p:txBody>
          <a:bodyPr/>
          <a:lstStyle/>
          <a:p>
            <a:fld id="{32211341-5A88-5040-9389-86DE7F0B46B4}" type="slidenum">
              <a:rPr lang="en-US" smtClean="0"/>
              <a:pPr/>
              <a:t>94</a:t>
            </a:fld>
            <a:endParaRPr lang="en-U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 object definitions</a:t>
            </a:r>
            <a:endParaRPr lang="en-US" dirty="0"/>
          </a:p>
        </p:txBody>
      </p:sp>
      <p:sp>
        <p:nvSpPr>
          <p:cNvPr id="3" name="Content Placeholder 2"/>
          <p:cNvSpPr>
            <a:spLocks noGrp="1"/>
          </p:cNvSpPr>
          <p:nvPr>
            <p:ph idx="1"/>
          </p:nvPr>
        </p:nvSpPr>
        <p:spPr/>
        <p:txBody>
          <a:bodyPr/>
          <a:lstStyle/>
          <a:p>
            <a:r>
              <a:rPr lang="en-US" sz="1800" dirty="0" smtClean="0"/>
              <a:t>Object definitions control the types of data that the objects can store, and the syntax of the data</a:t>
            </a:r>
          </a:p>
          <a:p>
            <a:pPr lvl="1"/>
            <a:r>
              <a:rPr lang="en-US" sz="1600" dirty="0" smtClean="0"/>
              <a:t>Only data that has an existing object definition in the schema can be stored in the AD</a:t>
            </a:r>
          </a:p>
          <a:p>
            <a:pPr lvl="1"/>
            <a:r>
              <a:rPr lang="en-US" sz="1600" dirty="0" smtClean="0"/>
              <a:t>If a new type of data needs to be stored, a new object definition for the data must first be created in the schema</a:t>
            </a:r>
          </a:p>
          <a:p>
            <a:pPr lvl="2"/>
            <a:r>
              <a:rPr lang="en-US" sz="1400" dirty="0"/>
              <a:t>All objects are defined in the </a:t>
            </a:r>
            <a:r>
              <a:rPr lang="en-US" sz="1400" dirty="0" smtClean="0"/>
              <a:t>schema</a:t>
            </a:r>
          </a:p>
          <a:p>
            <a:r>
              <a:rPr lang="en-US" sz="1800" dirty="0" smtClean="0"/>
              <a:t>AD stores and retrieves information from a wide variety of applications and services</a:t>
            </a:r>
          </a:p>
          <a:p>
            <a:pPr lvl="1"/>
            <a:r>
              <a:rPr lang="en-US" sz="1600" dirty="0" smtClean="0"/>
              <a:t>AD standardizes how data is stored in the directory</a:t>
            </a:r>
          </a:p>
          <a:p>
            <a:pPr lvl="1"/>
            <a:r>
              <a:rPr lang="en-US" sz="1600" dirty="0" smtClean="0"/>
              <a:t>Directory service can retrieve, update, and replicate data </a:t>
            </a:r>
          </a:p>
          <a:p>
            <a:r>
              <a:rPr lang="en-US" sz="1800" dirty="0" smtClean="0"/>
              <a:t>Directory service uses objects as units of storage</a:t>
            </a:r>
          </a:p>
          <a:p>
            <a:pPr lvl="1"/>
            <a:r>
              <a:rPr lang="en-US" sz="1600" dirty="0" smtClean="0"/>
              <a:t>Each </a:t>
            </a:r>
            <a:r>
              <a:rPr lang="en-US" sz="1600" dirty="0"/>
              <a:t>time the AD </a:t>
            </a:r>
            <a:r>
              <a:rPr lang="en-US" sz="1600" dirty="0" smtClean="0"/>
              <a:t>handles data, the directory queries the schema for an appropriate object definition</a:t>
            </a:r>
          </a:p>
          <a:p>
            <a:pPr lvl="1"/>
            <a:r>
              <a:rPr lang="en-US" sz="1600" dirty="0" smtClean="0"/>
              <a:t>Based on the object definition in the schema, the AD creates the object and stores the data</a:t>
            </a:r>
          </a:p>
          <a:p>
            <a:pPr lvl="1"/>
            <a:endParaRPr lang="en-US" sz="1600" dirty="0" smtClean="0"/>
          </a:p>
          <a:p>
            <a:endParaRPr lang="en-US" sz="1800"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95</a:t>
            </a:fld>
            <a:endParaRPr lang="en-U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Schema (1)</a:t>
            </a:r>
            <a:endParaRPr lang="en-US" dirty="0"/>
          </a:p>
        </p:txBody>
      </p:sp>
      <p:sp>
        <p:nvSpPr>
          <p:cNvPr id="3" name="Content Placeholder 2"/>
          <p:cNvSpPr>
            <a:spLocks noGrp="1"/>
          </p:cNvSpPr>
          <p:nvPr>
            <p:ph idx="1"/>
          </p:nvPr>
        </p:nvSpPr>
        <p:spPr/>
        <p:txBody>
          <a:bodyPr/>
          <a:lstStyle/>
          <a:p>
            <a:r>
              <a:rPr lang="en-US" smtClean="0"/>
              <a:t>Schema contains definitions of the following:</a:t>
            </a:r>
          </a:p>
          <a:p>
            <a:pPr lvl="1"/>
            <a:r>
              <a:rPr lang="en-US" smtClean="0"/>
              <a:t>Objects that are used to store data in the AD</a:t>
            </a:r>
          </a:p>
          <a:p>
            <a:pPr lvl="1"/>
            <a:r>
              <a:rPr lang="en-US" smtClean="0"/>
              <a:t>The rules that govern the structure of those objects</a:t>
            </a:r>
          </a:p>
          <a:p>
            <a:pPr lvl="1"/>
            <a:r>
              <a:rPr lang="en-US" smtClean="0"/>
              <a:t>The structure and the content of the AD itself</a:t>
            </a:r>
          </a:p>
          <a:p>
            <a:r>
              <a:rPr lang="en-US" smtClean="0"/>
              <a:t>Schema definitions consist of objects, attributes, and classes (three components)</a:t>
            </a:r>
          </a:p>
          <a:p>
            <a:pPr lvl="1"/>
            <a:r>
              <a:rPr lang="en-US" smtClean="0"/>
              <a:t>Objects are structures that store both data the objects represent and data that controls the content and structure of the objects</a:t>
            </a:r>
          </a:p>
          <a:p>
            <a:pPr lvl="2"/>
            <a:r>
              <a:rPr lang="en-US" smtClean="0"/>
              <a:t>For example, a user account object contains a user’s logon name and data that indicate the proper syntax for storing the user’s logon name in the user object</a:t>
            </a:r>
            <a:endParaRPr lang="en-US" dirty="0" smtClean="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96</a:t>
            </a:fld>
            <a:endParaRPr lang="en-U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Schema (2)</a:t>
            </a:r>
            <a:endParaRPr lang="en-US" dirty="0"/>
          </a:p>
        </p:txBody>
      </p:sp>
      <p:sp>
        <p:nvSpPr>
          <p:cNvPr id="3" name="Content Placeholder 2"/>
          <p:cNvSpPr>
            <a:spLocks noGrp="1"/>
          </p:cNvSpPr>
          <p:nvPr>
            <p:ph idx="1"/>
          </p:nvPr>
        </p:nvSpPr>
        <p:spPr/>
        <p:txBody>
          <a:bodyPr/>
          <a:lstStyle/>
          <a:p>
            <a:r>
              <a:rPr lang="en-US" dirty="0" smtClean="0"/>
              <a:t>AD uses attribute syntax to ensure that information is stored in a legitimate format and that the information is a valid data type</a:t>
            </a:r>
          </a:p>
          <a:p>
            <a:pPr lvl="1"/>
            <a:r>
              <a:rPr lang="en-US" dirty="0" smtClean="0"/>
              <a:t>Each attribute in the AD has an associated syntax. For example, integer, string, numeric, and so on</a:t>
            </a:r>
          </a:p>
          <a:p>
            <a:pPr lvl="1"/>
            <a:r>
              <a:rPr lang="en-US" dirty="0" smtClean="0"/>
              <a:t>A phone number attribute can only store digits 0 through 9 and max. digits are 13</a:t>
            </a:r>
          </a:p>
          <a:p>
            <a:r>
              <a:rPr lang="en-US" dirty="0" smtClean="0"/>
              <a:t>AD uses objects to store data while the data are maintained in the directory</a:t>
            </a:r>
          </a:p>
          <a:p>
            <a:pPr lvl="1"/>
            <a:r>
              <a:rPr lang="en-US" dirty="0" smtClean="0"/>
              <a:t>When the AD stores an object, some associated data stored along with the object are the object’s attributes</a:t>
            </a:r>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97</a:t>
            </a:fld>
            <a:endParaRPr lang="en-US"/>
          </a:p>
        </p:txBody>
      </p:sp>
    </p:spTree>
    <p:extLst>
      <p:ext uri="{BB962C8B-B14F-4D97-AF65-F5344CB8AC3E}">
        <p14:creationId xmlns:p14="http://schemas.microsoft.com/office/powerpoint/2010/main" val="221869518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Schema overview</a:t>
            </a:r>
            <a:endParaRPr lang="en-US"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98</a:t>
            </a:fld>
            <a:endParaRPr lang="en-US"/>
          </a:p>
        </p:txBody>
      </p:sp>
      <p:grpSp>
        <p:nvGrpSpPr>
          <p:cNvPr id="2" name="Group 1"/>
          <p:cNvGrpSpPr/>
          <p:nvPr/>
        </p:nvGrpSpPr>
        <p:grpSpPr>
          <a:xfrm>
            <a:off x="685800" y="1828800"/>
            <a:ext cx="7620000" cy="3581400"/>
            <a:chOff x="685800" y="1828800"/>
            <a:chExt cx="7620000" cy="3581400"/>
          </a:xfrm>
        </p:grpSpPr>
        <p:sp>
          <p:nvSpPr>
            <p:cNvPr id="8" name="Hexagon 7"/>
            <p:cNvSpPr/>
            <p:nvPr/>
          </p:nvSpPr>
          <p:spPr bwMode="auto">
            <a:xfrm>
              <a:off x="2438400" y="1828800"/>
              <a:ext cx="3124200" cy="914400"/>
            </a:xfrm>
            <a:prstGeom prst="hexagon">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sp3d extrusionH="57150">
                <a:bevelT w="50800" h="38100" prst="riblet"/>
              </a:sp3d>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bg1"/>
                  </a:solidFill>
                  <a:effectLst/>
                  <a:latin typeface="Times New Roman" pitchFamily="-48" charset="0"/>
                </a:rPr>
                <a:t>Schema</a:t>
              </a:r>
            </a:p>
          </p:txBody>
        </p:sp>
        <p:sp>
          <p:nvSpPr>
            <p:cNvPr id="9" name="Oval 8"/>
            <p:cNvSpPr/>
            <p:nvPr/>
          </p:nvSpPr>
          <p:spPr bwMode="auto">
            <a:xfrm>
              <a:off x="2971800" y="3200401"/>
              <a:ext cx="1828800" cy="8382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48" charset="0"/>
                </a:rPr>
                <a:t>Object</a:t>
              </a:r>
            </a:p>
          </p:txBody>
        </p:sp>
        <p:sp>
          <p:nvSpPr>
            <p:cNvPr id="10" name="Oval 9"/>
            <p:cNvSpPr/>
            <p:nvPr/>
          </p:nvSpPr>
          <p:spPr bwMode="auto">
            <a:xfrm>
              <a:off x="5562600" y="3200401"/>
              <a:ext cx="1828800" cy="83820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smtClean="0">
                  <a:solidFill>
                    <a:schemeClr val="tx1"/>
                  </a:solidFill>
                  <a:latin typeface="Times New Roman" pitchFamily="-48" charset="0"/>
                </a:rPr>
                <a:t>Attribute</a:t>
              </a:r>
              <a:endParaRPr kumimoji="0" lang="en-US" sz="2400" b="0" i="0" u="none" strike="noStrike" cap="none" normalizeH="0" baseline="0" dirty="0" smtClean="0">
                <a:ln>
                  <a:noFill/>
                </a:ln>
                <a:solidFill>
                  <a:schemeClr val="tx1"/>
                </a:solidFill>
                <a:effectLst/>
                <a:latin typeface="Times New Roman" pitchFamily="-48" charset="0"/>
              </a:endParaRPr>
            </a:p>
          </p:txBody>
        </p:sp>
        <p:sp>
          <p:nvSpPr>
            <p:cNvPr id="11" name="Rectangle 10"/>
            <p:cNvSpPr/>
            <p:nvPr/>
          </p:nvSpPr>
          <p:spPr bwMode="auto">
            <a:xfrm>
              <a:off x="685800" y="3200401"/>
              <a:ext cx="1752600" cy="83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FF"/>
                  </a:solidFill>
                  <a:effectLst/>
                  <a:latin typeface="Times New Roman" pitchFamily="-48" charset="0"/>
                </a:rPr>
                <a:t>Class</a:t>
              </a:r>
            </a:p>
          </p:txBody>
        </p:sp>
        <p:sp>
          <p:nvSpPr>
            <p:cNvPr id="12" name="Left Brace 11"/>
            <p:cNvSpPr/>
            <p:nvPr/>
          </p:nvSpPr>
          <p:spPr bwMode="auto">
            <a:xfrm rot="5400000">
              <a:off x="3695700" y="419100"/>
              <a:ext cx="457200" cy="5105400"/>
            </a:xfrm>
            <a:prstGeom prst="leftBrace">
              <a:avLst>
                <a:gd name="adj1" fmla="val 26429"/>
                <a:gd name="adj2" fmla="val 50000"/>
              </a:avLst>
            </a:prstGeom>
            <a:noFill/>
            <a:ln w="57150" cap="flat" cmpd="sng" algn="ctr">
              <a:solidFill>
                <a:schemeClr val="accent1">
                  <a:shade val="95000"/>
                  <a:satMod val="105000"/>
                </a:schemeClr>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3" name="U-Turn Arrow 12"/>
            <p:cNvSpPr/>
            <p:nvPr/>
          </p:nvSpPr>
          <p:spPr bwMode="auto">
            <a:xfrm flipV="1">
              <a:off x="1371600" y="4038600"/>
              <a:ext cx="2514600" cy="761999"/>
            </a:xfrm>
            <a:prstGeom prst="uturnArrow">
              <a:avLst>
                <a:gd name="adj1" fmla="val 7394"/>
                <a:gd name="adj2" fmla="val 15023"/>
                <a:gd name="adj3" fmla="val 25000"/>
                <a:gd name="adj4" fmla="val 43750"/>
                <a:gd name="adj5" fmla="val 10000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4" name="U-Turn Arrow 13"/>
            <p:cNvSpPr/>
            <p:nvPr/>
          </p:nvSpPr>
          <p:spPr bwMode="auto">
            <a:xfrm flipV="1">
              <a:off x="1371600" y="4038600"/>
              <a:ext cx="5257800" cy="761999"/>
            </a:xfrm>
            <a:prstGeom prst="uturnArrow">
              <a:avLst>
                <a:gd name="adj1" fmla="val 7394"/>
                <a:gd name="adj2" fmla="val 15023"/>
                <a:gd name="adj3" fmla="val 25000"/>
                <a:gd name="adj4" fmla="val 43750"/>
                <a:gd name="adj5" fmla="val 10000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48" charset="0"/>
              </a:endParaRPr>
            </a:p>
          </p:txBody>
        </p:sp>
        <p:sp>
          <p:nvSpPr>
            <p:cNvPr id="15" name="Line Callout 1 14"/>
            <p:cNvSpPr/>
            <p:nvPr/>
          </p:nvSpPr>
          <p:spPr bwMode="auto">
            <a:xfrm>
              <a:off x="1104900" y="4953001"/>
              <a:ext cx="1485900" cy="457199"/>
            </a:xfrm>
            <a:prstGeom prst="borderCallout1">
              <a:avLst>
                <a:gd name="adj1" fmla="val 1011"/>
                <a:gd name="adj2" fmla="val 919"/>
                <a:gd name="adj3" fmla="val -211813"/>
                <a:gd name="adj4" fmla="val -10033"/>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48" charset="0"/>
                </a:rPr>
                <a:t>Blueprint</a:t>
              </a:r>
            </a:p>
          </p:txBody>
        </p:sp>
        <p:sp>
          <p:nvSpPr>
            <p:cNvPr id="16" name="Line Callout 1 15"/>
            <p:cNvSpPr/>
            <p:nvPr/>
          </p:nvSpPr>
          <p:spPr bwMode="auto">
            <a:xfrm>
              <a:off x="6819900" y="4775200"/>
              <a:ext cx="1485900" cy="609601"/>
            </a:xfrm>
            <a:prstGeom prst="borderCallout1">
              <a:avLst>
                <a:gd name="adj1" fmla="val 1011"/>
                <a:gd name="adj2" fmla="val 919"/>
                <a:gd name="adj3" fmla="val -163128"/>
                <a:gd name="adj4" fmla="val -8829"/>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48" charset="0"/>
                </a:rPr>
                <a:t>Structure of object</a:t>
              </a:r>
            </a:p>
          </p:txBody>
        </p:sp>
      </p:gr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Attributes</a:t>
            </a:r>
            <a:endParaRPr lang="en-US" dirty="0"/>
          </a:p>
        </p:txBody>
      </p:sp>
      <p:sp>
        <p:nvSpPr>
          <p:cNvPr id="3" name="Content Placeholder 2"/>
          <p:cNvSpPr>
            <a:spLocks noGrp="1"/>
          </p:cNvSpPr>
          <p:nvPr>
            <p:ph idx="1"/>
          </p:nvPr>
        </p:nvSpPr>
        <p:spPr/>
        <p:txBody>
          <a:bodyPr/>
          <a:lstStyle/>
          <a:p>
            <a:r>
              <a:rPr lang="en-US" sz="1800" smtClean="0"/>
              <a:t>Attributes contain data that defines the information that is stored in an object or in another attribute</a:t>
            </a:r>
          </a:p>
          <a:p>
            <a:pPr lvl="1"/>
            <a:r>
              <a:rPr lang="en-US" sz="1600" smtClean="0"/>
              <a:t>For example, a user account object has attributes that store user information</a:t>
            </a:r>
          </a:p>
          <a:p>
            <a:pPr lvl="2"/>
            <a:r>
              <a:rPr lang="en-US" sz="1400" smtClean="0"/>
              <a:t>Such as the user’s first name, last name, password, Building/office number, and telephone number</a:t>
            </a:r>
          </a:p>
          <a:p>
            <a:pPr lvl="1"/>
            <a:r>
              <a:rPr lang="en-US" sz="1600" smtClean="0"/>
              <a:t>Different types of objects have different attributes</a:t>
            </a:r>
          </a:p>
          <a:p>
            <a:pPr lvl="2"/>
            <a:r>
              <a:rPr lang="en-US" sz="1400" smtClean="0"/>
              <a:t>An object definition is really an association of various attributes that are used to describe the characteristics of an object that stores specific pieces of data</a:t>
            </a:r>
          </a:p>
          <a:p>
            <a:r>
              <a:rPr lang="en-US" sz="1800" smtClean="0"/>
              <a:t>Efficiently define many different types of objects using common attributes </a:t>
            </a:r>
          </a:p>
          <a:p>
            <a:pPr lvl="1"/>
            <a:r>
              <a:rPr lang="en-US" sz="1600" smtClean="0"/>
              <a:t>For example, many objects have a security descriptor to define who is allowed to access and make changes to the contents of the object</a:t>
            </a:r>
          </a:p>
          <a:p>
            <a:pPr lvl="1"/>
            <a:r>
              <a:rPr lang="en-US" sz="1600" smtClean="0"/>
              <a:t>Rather than create a separate security descriptor definition for each object definition, the schema defines a single security descriptor object, and lets all other object definitions refer to it</a:t>
            </a:r>
            <a:endParaRPr lang="en-US" sz="1600" dirty="0"/>
          </a:p>
        </p:txBody>
      </p:sp>
      <p:sp>
        <p:nvSpPr>
          <p:cNvPr id="4" name="Date Placeholder 3"/>
          <p:cNvSpPr>
            <a:spLocks noGrp="1"/>
          </p:cNvSpPr>
          <p:nvPr>
            <p:ph type="dt" sz="half" idx="10"/>
          </p:nvPr>
        </p:nvSpPr>
        <p:spPr/>
        <p:txBody>
          <a:bodyPr/>
          <a:lstStyle/>
          <a:p>
            <a:fld id="{7466299C-2414-1540-9FB2-7E1877268E7A}" type="datetime1">
              <a:rPr lang="en-US" smtClean="0"/>
              <a:pPr/>
              <a:t>12/21/2012</a:t>
            </a:fld>
            <a:endParaRPr lang="en-US"/>
          </a:p>
        </p:txBody>
      </p:sp>
      <p:sp>
        <p:nvSpPr>
          <p:cNvPr id="5" name="Footer Placeholder 4"/>
          <p:cNvSpPr>
            <a:spLocks noGrp="1"/>
          </p:cNvSpPr>
          <p:nvPr>
            <p:ph type="ftr" sz="quarter" idx="11"/>
          </p:nvPr>
        </p:nvSpPr>
        <p:spPr/>
        <p:txBody>
          <a:bodyPr/>
          <a:lstStyle/>
          <a:p>
            <a:r>
              <a:rPr lang="en-US" smtClean="0"/>
              <a:t>Chapter 2 DNS and AD</a:t>
            </a:r>
            <a:endParaRPr lang="en-US"/>
          </a:p>
        </p:txBody>
      </p:sp>
      <p:sp>
        <p:nvSpPr>
          <p:cNvPr id="6" name="Slide Number Placeholder 5"/>
          <p:cNvSpPr>
            <a:spLocks noGrp="1"/>
          </p:cNvSpPr>
          <p:nvPr>
            <p:ph type="sldNum" sz="quarter" idx="12"/>
          </p:nvPr>
        </p:nvSpPr>
        <p:spPr/>
        <p:txBody>
          <a:bodyPr/>
          <a:lstStyle/>
          <a:p>
            <a:fld id="{32211341-5A88-5040-9389-86DE7F0B46B4}" type="slidenum">
              <a:rPr lang="en-US" smtClean="0"/>
              <a:pPr/>
              <a:t>99</a:t>
            </a:fld>
            <a:endParaRPr lang="en-US"/>
          </a:p>
        </p:txBody>
      </p:sp>
    </p:spTree>
  </p:cSld>
  <p:clrMapOvr>
    <a:masterClrMapping/>
  </p:clrMapOvr>
</p:sld>
</file>

<file path=ppt/theme/theme1.xml><?xml version="1.0" encoding="utf-8"?>
<a:theme xmlns:a="http://schemas.openxmlformats.org/drawingml/2006/main" name="2012-Book-Slides">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w="19050">
          <a:headEnd type="none" w="med" len="med"/>
          <a:tailEnd type="triangle" w="med" len="med"/>
        </a:ln>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spcBef>
            <a:spcPct val="20000"/>
          </a:spcBef>
          <a:buSzPct val="80000"/>
          <a:defRPr sz="1400" dirty="0" smtClean="0"/>
        </a:defPPr>
      </a:lstStyle>
      <a:style>
        <a:lnRef idx="1">
          <a:schemeClr val="accent1"/>
        </a:lnRef>
        <a:fillRef idx="3">
          <a:schemeClr val="accent1"/>
        </a:fillRef>
        <a:effectRef idx="2">
          <a:schemeClr val="accent1"/>
        </a:effectRef>
        <a:fontRef idx="minor">
          <a:schemeClr val="lt1"/>
        </a:fontRef>
      </a:style>
    </a:spDef>
    <a:lnDef>
      <a:spPr bwMode="auto">
        <a:ln>
          <a:headEnd type="none" w="med" len="med"/>
          <a:tailEnd type="triangle" w="med" len="med"/>
        </a:ln>
      </a:spPr>
      <a:bodyPr/>
      <a:lstStyle/>
      <a:style>
        <a:lnRef idx="2">
          <a:schemeClr val="accent1"/>
        </a:lnRef>
        <a:fillRef idx="0">
          <a:schemeClr val="accent1"/>
        </a:fillRef>
        <a:effectRef idx="1">
          <a:schemeClr val="accent1"/>
        </a:effectRef>
        <a:fontRef idx="minor">
          <a:schemeClr val="tx1"/>
        </a:fontRef>
      </a:style>
    </a:lnDef>
    <a:txDef>
      <a:spPr/>
      <a:bodyPr wrap="square" rtlCol="0" anchor="ctr">
        <a:spAutoFit/>
      </a:bodyPr>
      <a:lstStyle>
        <a:defPPr>
          <a:defRPr dirty="0" smtClean="0"/>
        </a:defPPr>
      </a:lstStyle>
      <a:style>
        <a:lnRef idx="0">
          <a:schemeClr val="accent1"/>
        </a:lnRef>
        <a:fillRef idx="3">
          <a:schemeClr val="accent1"/>
        </a:fillRef>
        <a:effectRef idx="3">
          <a:schemeClr val="accent1"/>
        </a:effectRef>
        <a:fontRef idx="minor">
          <a:schemeClr val="lt1"/>
        </a:fontRef>
      </a:style>
    </a:tx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2012-Book-Slides</Template>
  <TotalTime>6250</TotalTime>
  <Words>9562</Words>
  <Application>Microsoft Office PowerPoint</Application>
  <PresentationFormat>On-screen Show (4:3)</PresentationFormat>
  <Paragraphs>1646</Paragraphs>
  <Slides>116</Slides>
  <Notes>54</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116</vt:i4>
      </vt:variant>
    </vt:vector>
  </HeadingPairs>
  <TitlesOfParts>
    <vt:vector size="134" baseType="lpstr">
      <vt:lpstr>Arial</vt:lpstr>
      <vt:lpstr>Times New Roman</vt:lpstr>
      <vt:lpstr>Franklin Gothic Book</vt:lpstr>
      <vt:lpstr>Lucida Grande</vt:lpstr>
      <vt:lpstr>Cambria</vt:lpstr>
      <vt:lpstr>Century Gothic</vt:lpstr>
      <vt:lpstr>Calibri</vt:lpstr>
      <vt:lpstr>Wingdings</vt:lpstr>
      <vt:lpstr>Consolas</vt:lpstr>
      <vt:lpstr>Franklin Gothic Medium</vt:lpstr>
      <vt:lpstr>맑은 고딕</vt:lpstr>
      <vt:lpstr>Comic Sans MS</vt:lpstr>
      <vt:lpstr>Trebuchet MS</vt:lpstr>
      <vt:lpstr>Andale Mono</vt:lpstr>
      <vt:lpstr>Arial Narrow</vt:lpstr>
      <vt:lpstr>Arial Unicode MS</vt:lpstr>
      <vt:lpstr>新細明體</vt:lpstr>
      <vt:lpstr>2012-Book-Slides</vt:lpstr>
      <vt:lpstr>Chapter 2 </vt:lpstr>
      <vt:lpstr>Outline</vt:lpstr>
      <vt:lpstr>DNS evolution</vt:lpstr>
      <vt:lpstr>DNS (Domain Name System)</vt:lpstr>
      <vt:lpstr>Disadvantages of centralized DNS</vt:lpstr>
      <vt:lpstr>Distributed, Hierarchical Database for DNS</vt:lpstr>
      <vt:lpstr>DNS: Root name servers</vt:lpstr>
      <vt:lpstr>PowerPoint Presentation</vt:lpstr>
      <vt:lpstr>TLDs Types</vt:lpstr>
      <vt:lpstr>TLD name servers</vt:lpstr>
      <vt:lpstr>TLD and Authoritative Servers</vt:lpstr>
      <vt:lpstr>Outline</vt:lpstr>
      <vt:lpstr>DNS queries</vt:lpstr>
      <vt:lpstr>Authoritative DNS servers (1) </vt:lpstr>
      <vt:lpstr>Authoritative DNS servers (2)</vt:lpstr>
      <vt:lpstr>Outline</vt:lpstr>
      <vt:lpstr>DNS Resolver</vt:lpstr>
      <vt:lpstr>Caching Name Server/Recursive Name Server</vt:lpstr>
      <vt:lpstr>Forwarder and Firewall</vt:lpstr>
      <vt:lpstr>DNS Hierarchy in a zone</vt:lpstr>
      <vt:lpstr>DNS Reliability and Security</vt:lpstr>
      <vt:lpstr>DNS protocol and port</vt:lpstr>
      <vt:lpstr>DNS: caching and updating records (1)</vt:lpstr>
      <vt:lpstr>DNS: caching and updating records (2)</vt:lpstr>
      <vt:lpstr>Outline</vt:lpstr>
      <vt:lpstr>RR Format</vt:lpstr>
      <vt:lpstr>DNS resource record (RR) Type (1)</vt:lpstr>
      <vt:lpstr>DNS resource record (RR) Type (2)</vt:lpstr>
      <vt:lpstr>RR example</vt:lpstr>
      <vt:lpstr>How to make auburn.edu work</vt:lpstr>
      <vt:lpstr>Inserting records into DNS (1)</vt:lpstr>
      <vt:lpstr>Inserting records into DNS (2)</vt:lpstr>
      <vt:lpstr>MX and CNAME: Microsoft’s recommendation (1)</vt:lpstr>
      <vt:lpstr>MX and CNAME: Microsoft’s recommendation (2)</vt:lpstr>
      <vt:lpstr>MX and CNAME: Microsoft’s recommendation (3)</vt:lpstr>
      <vt:lpstr>MX and CNAME: Microsoft’s recommendation (4)</vt:lpstr>
      <vt:lpstr>Zone file </vt:lpstr>
      <vt:lpstr>Fully Qualified Domain Name (FQDN)</vt:lpstr>
      <vt:lpstr>Unqualified name</vt:lpstr>
      <vt:lpstr>SOA: Start of Authority (1)</vt:lpstr>
      <vt:lpstr>SOA: Start of Authority (2)</vt:lpstr>
      <vt:lpstr>SOA: Start of Authority (3)</vt:lpstr>
      <vt:lpstr>BIND 9 named.conf</vt:lpstr>
      <vt:lpstr>PowerPoint Presentation</vt:lpstr>
      <vt:lpstr>Hint and root.servers</vt:lpstr>
      <vt:lpstr>localhost.rev file </vt:lpstr>
      <vt:lpstr>Outline</vt:lpstr>
      <vt:lpstr>nslookup</vt:lpstr>
      <vt:lpstr>DNS query</vt:lpstr>
      <vt:lpstr>PowerPoint Presentation</vt:lpstr>
      <vt:lpstr>DNS Message format</vt:lpstr>
      <vt:lpstr>DNS protocol and message format (1)</vt:lpstr>
      <vt:lpstr>DNS protocol and message format (2)</vt:lpstr>
      <vt:lpstr>Find the IP address of a name server</vt:lpstr>
      <vt:lpstr>Query auburn.edu’s mail RR</vt:lpstr>
      <vt:lpstr>Query google.com’s MX RR’s</vt:lpstr>
      <vt:lpstr>Whois service (1)</vt:lpstr>
      <vt:lpstr>Whois service (2)</vt:lpstr>
      <vt:lpstr>DNS for load balancing </vt:lpstr>
      <vt:lpstr>BIND for CNAME</vt:lpstr>
      <vt:lpstr>How to get an IP address of www.cnn.com using recursive mode</vt:lpstr>
      <vt:lpstr>PowerPoint Presentation</vt:lpstr>
      <vt:lpstr>PowerPoint Presentation</vt:lpstr>
      <vt:lpstr>PowerPoint Presentation</vt:lpstr>
      <vt:lpstr>PowerPoint Presentation</vt:lpstr>
      <vt:lpstr>PowerPoint Presentation</vt:lpstr>
      <vt:lpstr>Root</vt:lpstr>
      <vt:lpstr>From Root</vt:lpstr>
      <vt:lpstr>From TLD</vt:lpstr>
      <vt:lpstr>From Name Server</vt:lpstr>
      <vt:lpstr>Outline</vt:lpstr>
      <vt:lpstr>Reverse DNS lookup (1)</vt:lpstr>
      <vt:lpstr>Reverse DNS lookup (2)</vt:lpstr>
      <vt:lpstr>Example</vt:lpstr>
      <vt:lpstr>Common uses of the reverse DNS </vt:lpstr>
      <vt:lpstr>Most widely used DNS implementation</vt:lpstr>
      <vt:lpstr>Outline</vt:lpstr>
      <vt:lpstr>Up Another Notch: Directory Services</vt:lpstr>
      <vt:lpstr>Security &amp; Reliability</vt:lpstr>
      <vt:lpstr>AD Advantages</vt:lpstr>
      <vt:lpstr>Foundation of AD</vt:lpstr>
      <vt:lpstr>Domain controllers</vt:lpstr>
      <vt:lpstr>Outline</vt:lpstr>
      <vt:lpstr>Hierarchical structure</vt:lpstr>
      <vt:lpstr>Forest</vt:lpstr>
      <vt:lpstr>Trust (1)</vt:lpstr>
      <vt:lpstr>Trust (2)</vt:lpstr>
      <vt:lpstr>Catalog</vt:lpstr>
      <vt:lpstr>Outline</vt:lpstr>
      <vt:lpstr>Active Directory Objects (1)</vt:lpstr>
      <vt:lpstr>Active Directory Objects (2)</vt:lpstr>
      <vt:lpstr>AD: domain</vt:lpstr>
      <vt:lpstr>Structure and Group Policy</vt:lpstr>
      <vt:lpstr>Administration of permissions</vt:lpstr>
      <vt:lpstr>AD object definitions</vt:lpstr>
      <vt:lpstr>Schema (1)</vt:lpstr>
      <vt:lpstr>Schema (2)</vt:lpstr>
      <vt:lpstr>Schema overview</vt:lpstr>
      <vt:lpstr>Attributes</vt:lpstr>
      <vt:lpstr>A User Object in Active Directory</vt:lpstr>
      <vt:lpstr>Active Directory for Users</vt:lpstr>
      <vt:lpstr>Class</vt:lpstr>
      <vt:lpstr>Distinguished name (DN) and RDN (Relative DN)</vt:lpstr>
      <vt:lpstr>LDAP naming conventions</vt:lpstr>
      <vt:lpstr>Schema Object Name</vt:lpstr>
      <vt:lpstr>OID</vt:lpstr>
      <vt:lpstr>Sites</vt:lpstr>
      <vt:lpstr>Outline</vt:lpstr>
      <vt:lpstr>Relationship between DNS and AD (1)</vt:lpstr>
      <vt:lpstr>SRV RR (1)</vt:lpstr>
      <vt:lpstr>SRV RR (2)</vt:lpstr>
      <vt:lpstr>SRV RR (3)</vt:lpstr>
      <vt:lpstr>Relationship between DNS and AD (2)</vt:lpstr>
      <vt:lpstr>Relationship between DNS and AD (3)</vt:lpstr>
      <vt:lpstr>Outline</vt:lpstr>
      <vt:lpstr>Open Directory </vt:lpstr>
    </vt:vector>
  </TitlesOfParts>
  <Company>Auburn University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Chwan-Hwa "John" Wu</dc:creator>
  <cp:lastModifiedBy>Irwin, J</cp:lastModifiedBy>
  <cp:revision>478</cp:revision>
  <cp:lastPrinted>2010-02-23T18:06:54Z</cp:lastPrinted>
  <dcterms:created xsi:type="dcterms:W3CDTF">2010-09-23T19:39:49Z</dcterms:created>
  <dcterms:modified xsi:type="dcterms:W3CDTF">2012-12-21T18:08:04Z</dcterms:modified>
</cp:coreProperties>
</file>