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5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8" r:id="rId3"/>
    <p:sldId id="276" r:id="rId4"/>
    <p:sldId id="277" r:id="rId5"/>
    <p:sldId id="279" r:id="rId6"/>
    <p:sldId id="280" r:id="rId7"/>
    <p:sldId id="278" r:id="rId8"/>
    <p:sldId id="281" r:id="rId9"/>
    <p:sldId id="29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6AA"/>
    <a:srgbClr val="EDDCB5"/>
    <a:srgbClr val="8ACDF3"/>
    <a:srgbClr val="0058AC"/>
    <a:srgbClr val="005DB1"/>
    <a:srgbClr val="0080DF"/>
    <a:srgbClr val="005B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979" autoAdjust="0"/>
    <p:restoredTop sz="96391" autoAdjust="0"/>
  </p:normalViewPr>
  <p:slideViewPr>
    <p:cSldViewPr snapToGrid="0">
      <p:cViewPr varScale="1">
        <p:scale>
          <a:sx n="80" d="100"/>
          <a:sy n="80" d="100"/>
        </p:scale>
        <p:origin x="102" y="27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Lecture 7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7C1179-FFBB-48B5-BCBA-4643E821944D}" type="datetimeFigureOut">
              <a:rPr lang="en-US" smtClean="0"/>
              <a:t>9/15/2016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E877F3-A431-44F4-A282-58299EA3BB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702179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Lecture 7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8DC11D-CCF7-485F-8451-DBF7B11E5058}" type="datetimeFigureOut">
              <a:rPr lang="en-US" smtClean="0"/>
              <a:t>9/15/2016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20C3A4-CC60-4780-8101-0EE654CBD6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98978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20C3A4-CC60-4780-8101-0EE654CBD62C}" type="slidenum">
              <a:rPr lang="en-US" smtClean="0"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Lecture 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035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20C3A4-CC60-4780-8101-0EE654CBD62C}" type="slidenum">
              <a:rPr lang="en-US" smtClean="0"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Lecture 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7735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Lecture 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0C3A4-CC60-4780-8101-0EE654CBD62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5735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Date Placeholder 13"/>
          <p:cNvSpPr>
            <a:spLocks noGrp="1"/>
          </p:cNvSpPr>
          <p:nvPr>
            <p:ph type="dt" sz="half" idx="2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044148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3"/>
          <p:cNvSpPr>
            <a:spLocks noGrp="1"/>
          </p:cNvSpPr>
          <p:nvPr>
            <p:ph type="dt" sz="half" idx="2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655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3"/>
          <p:cNvSpPr>
            <a:spLocks noGrp="1"/>
          </p:cNvSpPr>
          <p:nvPr>
            <p:ph type="dt" sz="half" idx="2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78759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13"/>
          <p:cNvSpPr>
            <a:spLocks noGrp="1"/>
          </p:cNvSpPr>
          <p:nvPr>
            <p:ph type="dt" sz="half" idx="2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265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3"/>
          <p:cNvSpPr>
            <a:spLocks noGrp="1"/>
          </p:cNvSpPr>
          <p:nvPr>
            <p:ph type="dt" sz="half" idx="2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421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13"/>
          <p:cNvSpPr>
            <a:spLocks noGrp="1"/>
          </p:cNvSpPr>
          <p:nvPr>
            <p:ph type="dt" sz="half" idx="10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494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Date Placeholder 13"/>
          <p:cNvSpPr>
            <a:spLocks noGrp="1"/>
          </p:cNvSpPr>
          <p:nvPr>
            <p:ph type="dt" sz="half" idx="12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346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720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Date Placeholder 13"/>
          <p:cNvSpPr>
            <a:spLocks noGrp="1"/>
          </p:cNvSpPr>
          <p:nvPr>
            <p:ph type="dt" sz="half" idx="2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7404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13"/>
          <p:cNvSpPr>
            <a:spLocks noGrp="1"/>
          </p:cNvSpPr>
          <p:nvPr>
            <p:ph type="dt" sz="half" idx="10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43133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13"/>
          <p:cNvSpPr>
            <a:spLocks noGrp="1"/>
          </p:cNvSpPr>
          <p:nvPr>
            <p:ph type="dt" sz="half" idx="10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002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">
              <a:srgbClr val="005DB1"/>
            </a:gs>
            <a:gs pos="85000">
              <a:srgbClr val="8ACDF3"/>
            </a:gs>
            <a:gs pos="95000">
              <a:srgbClr val="0058AC"/>
            </a:gs>
            <a:gs pos="22000">
              <a:srgbClr val="8ACDF3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3"/>
          <a:srcRect l="25316" t="9376" r="28211" b="6907"/>
          <a:stretch/>
        </p:blipFill>
        <p:spPr>
          <a:xfrm>
            <a:off x="0" y="5890438"/>
            <a:ext cx="925033" cy="9675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13"/>
          <a:srcRect l="59980" t="87650" r="30042" b="6854"/>
          <a:stretch/>
        </p:blipFill>
        <p:spPr>
          <a:xfrm>
            <a:off x="7985051" y="6358265"/>
            <a:ext cx="1158949" cy="363211"/>
          </a:xfrm>
          <a:prstGeom prst="rect">
            <a:avLst/>
          </a:prstGeom>
        </p:spPr>
      </p:pic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13"/>
          <p:cNvSpPr>
            <a:spLocks noGrp="1"/>
          </p:cNvSpPr>
          <p:nvPr>
            <p:ph type="dt" sz="half" idx="2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817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900" b="1" dirty="0" smtClean="0"/>
              <a:t>MECHANICS OF MATERIALS:</a:t>
            </a:r>
            <a:br>
              <a:rPr lang="en-US" sz="4900" b="1" dirty="0" smtClean="0"/>
            </a:br>
            <a:r>
              <a:rPr lang="en-US" b="1" dirty="0" smtClean="0"/>
              <a:t>WITH APPLICATIONS IN EXCEL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CHAPTER 2</a:t>
            </a:r>
            <a:r>
              <a:rPr lang="en-US" dirty="0"/>
              <a:t>: TORSIONAL LOADS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LECTURE </a:t>
            </a:r>
            <a:r>
              <a:rPr lang="en-US" dirty="0" smtClean="0"/>
              <a:t>7</a:t>
            </a:r>
            <a:endParaRPr lang="en-US" dirty="0" smtClean="0"/>
          </a:p>
          <a:p>
            <a:pPr algn="l"/>
            <a:endParaRPr lang="en-US" dirty="0"/>
          </a:p>
          <a:p>
            <a:pPr algn="l"/>
            <a:r>
              <a:rPr lang="en-US" dirty="0" smtClean="0"/>
              <a:t>2.1 INTRODUCTION</a:t>
            </a:r>
          </a:p>
          <a:p>
            <a:pPr algn="l"/>
            <a:r>
              <a:rPr lang="en-US" dirty="0" smtClean="0"/>
              <a:t>2.2 INTERNAL </a:t>
            </a:r>
            <a:r>
              <a:rPr lang="en-US" dirty="0" smtClean="0"/>
              <a:t>TORQUE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79087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Internal Torque</a:t>
            </a:r>
          </a:p>
          <a:p>
            <a:r>
              <a:rPr lang="en-US" dirty="0" smtClean="0"/>
              <a:t>Examples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3895A4F-08C2-4229-881F-B823D4187E38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Lecture 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Chapter 2. Torsional Loads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299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8179684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This topic </a:t>
            </a:r>
            <a:r>
              <a:rPr lang="en-US" dirty="0"/>
              <a:t>deals with members subjected to torsional loads, namely, moments (couples) about the </a:t>
            </a:r>
            <a:r>
              <a:rPr lang="en-US" dirty="0" err="1"/>
              <a:t>centroidal</a:t>
            </a:r>
            <a:r>
              <a:rPr lang="en-US" dirty="0"/>
              <a:t> axes of </a:t>
            </a:r>
            <a:r>
              <a:rPr lang="en-US" dirty="0" smtClean="0"/>
              <a:t>such members.</a:t>
            </a:r>
          </a:p>
          <a:p>
            <a:r>
              <a:rPr lang="en-US" dirty="0"/>
              <a:t>These types of moments or couples are generally referred to as torques and the </a:t>
            </a:r>
            <a:r>
              <a:rPr lang="en-US" dirty="0" smtClean="0"/>
              <a:t>members subjected </a:t>
            </a:r>
            <a:r>
              <a:rPr lang="en-US" dirty="0"/>
              <a:t>to torques are generally known as </a:t>
            </a:r>
            <a:r>
              <a:rPr lang="en-US" dirty="0" smtClean="0"/>
              <a:t>shafts.</a:t>
            </a:r>
          </a:p>
          <a:p>
            <a:r>
              <a:rPr lang="en-US" dirty="0" smtClean="0"/>
              <a:t>Examples of these types of members include propeller </a:t>
            </a:r>
            <a:r>
              <a:rPr lang="en-US" dirty="0"/>
              <a:t>shafts of ships and </a:t>
            </a:r>
            <a:r>
              <a:rPr lang="en-US" dirty="0" smtClean="0"/>
              <a:t>aircraft and </a:t>
            </a:r>
            <a:r>
              <a:rPr lang="en-US" dirty="0"/>
              <a:t>drive shafts of </a:t>
            </a:r>
            <a:r>
              <a:rPr lang="en-US" dirty="0" smtClean="0"/>
              <a:t>automobiles, power tools, </a:t>
            </a:r>
            <a:r>
              <a:rPr lang="en-US" dirty="0"/>
              <a:t>and other equipment.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3895A4F-08C2-4229-881F-B823D4187E38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Lecture 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7843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Concentrated Torque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74215"/>
            <a:ext cx="7886700" cy="4351338"/>
          </a:xfrm>
        </p:spPr>
        <p:txBody>
          <a:bodyPr/>
          <a:lstStyle/>
          <a:p>
            <a:r>
              <a:rPr lang="en-US" dirty="0"/>
              <a:t>A concentrated torque may be defined as one that is applied over a very small area (assumed to be </a:t>
            </a:r>
            <a:r>
              <a:rPr lang="en-US" dirty="0" smtClean="0"/>
              <a:t>a point</a:t>
            </a:r>
            <a:r>
              <a:rPr lang="en-US" dirty="0"/>
              <a:t>) of the member on which it acts.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3895A4F-08C2-4229-881F-B823D4187E38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Lecture 7</a:t>
            </a:r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228721" y="3118907"/>
            <a:ext cx="8686557" cy="1790656"/>
            <a:chOff x="215364" y="3522124"/>
            <a:chExt cx="8686557" cy="179065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5364" y="3522124"/>
              <a:ext cx="3854900" cy="1790656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/>
            <a:stretch/>
          </p:blipFill>
          <p:spPr>
            <a:xfrm>
              <a:off x="4070265" y="3522124"/>
              <a:ext cx="4831656" cy="17906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46993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Distributed Torque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74215"/>
            <a:ext cx="7886700" cy="4351338"/>
          </a:xfrm>
        </p:spPr>
        <p:txBody>
          <a:bodyPr/>
          <a:lstStyle/>
          <a:p>
            <a:r>
              <a:rPr lang="en-US" dirty="0"/>
              <a:t>A </a:t>
            </a:r>
            <a:r>
              <a:rPr lang="en-US" dirty="0" smtClean="0"/>
              <a:t>distributed </a:t>
            </a:r>
            <a:r>
              <a:rPr lang="en-US" dirty="0"/>
              <a:t>torque </a:t>
            </a:r>
            <a:r>
              <a:rPr lang="en-US" dirty="0" smtClean="0"/>
              <a:t>is </a:t>
            </a:r>
            <a:r>
              <a:rPr lang="en-US" dirty="0"/>
              <a:t>applied over </a:t>
            </a:r>
            <a:r>
              <a:rPr lang="en-US" dirty="0" smtClean="0"/>
              <a:t>the length of a member.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3895A4F-08C2-4229-881F-B823D4187E38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Lecture 7</a:t>
            </a:r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927" y="2547035"/>
            <a:ext cx="8575784" cy="2325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0684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Internal Torque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74215"/>
            <a:ext cx="7886700" cy="4351338"/>
          </a:xfrm>
        </p:spPr>
        <p:txBody>
          <a:bodyPr/>
          <a:lstStyle/>
          <a:p>
            <a:r>
              <a:rPr lang="en-US" dirty="0" smtClean="0"/>
              <a:t>Internal torque at any location along the member is obtained by introducing a section at the location and applying equilibrium.  The figure below illustrates the internal torque at C, T</a:t>
            </a:r>
            <a:r>
              <a:rPr lang="en-US" baseline="-25000" dirty="0" smtClean="0"/>
              <a:t>C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3895A4F-08C2-4229-881F-B823D4187E38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Lecture 7</a:t>
            </a:r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3331426"/>
            <a:ext cx="8141491" cy="12218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3496" y="4924838"/>
            <a:ext cx="5557007" cy="799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576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 Convention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Torque </a:t>
            </a:r>
            <a:r>
              <a:rPr lang="en-US" dirty="0"/>
              <a:t>is positive, if the two-headed vector representing it points away from the surface on which it acts, and negative, if it points into this surface.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3895A4F-08C2-4229-881F-B823D4187E38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Lecture 7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863" b="9672"/>
          <a:stretch/>
        </p:blipFill>
        <p:spPr>
          <a:xfrm>
            <a:off x="1348574" y="3750197"/>
            <a:ext cx="5821283" cy="1169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3733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Internal Torque Diagram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78387"/>
            <a:ext cx="7886700" cy="4351338"/>
          </a:xfrm>
        </p:spPr>
        <p:txBody>
          <a:bodyPr/>
          <a:lstStyle/>
          <a:p>
            <a:r>
              <a:rPr lang="en-US" dirty="0" smtClean="0"/>
              <a:t>An internal </a:t>
            </a:r>
            <a:r>
              <a:rPr lang="en-US" dirty="0"/>
              <a:t>torque </a:t>
            </a:r>
            <a:r>
              <a:rPr lang="en-US" dirty="0" smtClean="0"/>
              <a:t>diagram is a diagram </a:t>
            </a:r>
            <a:r>
              <a:rPr lang="en-US" dirty="0"/>
              <a:t>that shows, at a glance, how the internal torque changes from point to point along the </a:t>
            </a:r>
            <a:r>
              <a:rPr lang="en-US" dirty="0" smtClean="0"/>
              <a:t>length of </a:t>
            </a:r>
            <a:r>
              <a:rPr lang="en-US" dirty="0"/>
              <a:t>the shaft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3895A4F-08C2-4229-881F-B823D4187E38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Lecture 7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2150" y="2803950"/>
            <a:ext cx="6599700" cy="3141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0801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Examples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3895A4F-08C2-4229-881F-B823D4187E38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Lecture 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2016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10344</TotalTime>
  <Words>327</Words>
  <Application>Microsoft Office PowerPoint</Application>
  <PresentationFormat>On-screen Show (4:3)</PresentationFormat>
  <Paragraphs>57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MECHANICS OF MATERIALS: WITH APPLICATIONS IN EXCEL CHAPTER 2: TORSIONAL LOADS </vt:lpstr>
      <vt:lpstr>Lecture Outline</vt:lpstr>
      <vt:lpstr>Introduction</vt:lpstr>
      <vt:lpstr>Concentrated Torque</vt:lpstr>
      <vt:lpstr>Distributed Torque</vt:lpstr>
      <vt:lpstr>Internal Torque</vt:lpstr>
      <vt:lpstr>Sign Convention</vt:lpstr>
      <vt:lpstr>Internal Torque Diagram</vt:lpstr>
      <vt:lpstr>Examples</vt:lpstr>
    </vt:vector>
  </TitlesOfParts>
  <Company>Bradley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Souhail Elhouar</dc:creator>
  <cp:lastModifiedBy>Souhail Elhouar</cp:lastModifiedBy>
  <cp:revision>98</cp:revision>
  <dcterms:created xsi:type="dcterms:W3CDTF">2016-01-07T21:42:10Z</dcterms:created>
  <dcterms:modified xsi:type="dcterms:W3CDTF">2016-09-16T02:04:42Z</dcterms:modified>
</cp:coreProperties>
</file>