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91" r:id="rId2"/>
    <p:sldId id="292" r:id="rId3"/>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29" r:id="rId18"/>
    <p:sldId id="308" r:id="rId19"/>
    <p:sldId id="309" r:id="rId20"/>
    <p:sldId id="310" r:id="rId21"/>
    <p:sldId id="307"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6" r:id="rId38"/>
    <p:sldId id="327"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9CD3"/>
    <a:srgbClr val="FFFE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22" d="100"/>
          <a:sy n="122" d="100"/>
        </p:scale>
        <p:origin x="-183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4F50A9-290D-A94F-9F21-639ED804CFE9}" type="datetimeFigureOut">
              <a:rPr lang="en-US" smtClean="0"/>
              <a:pPr/>
              <a:t>10/9/12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4F50A9-290D-A94F-9F21-639ED804CFE9}" type="datetimeFigureOut">
              <a:rPr lang="en-US" smtClean="0"/>
              <a:pPr/>
              <a:t>10/9/12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4F50A9-290D-A94F-9F21-639ED804CFE9}" type="datetimeFigureOut">
              <a:rPr lang="en-US" smtClean="0"/>
              <a:pPr/>
              <a:t>10/9/12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4F50A9-290D-A94F-9F21-639ED804CFE9}" type="datetimeFigureOut">
              <a:rPr lang="en-US" smtClean="0"/>
              <a:pPr/>
              <a:t>10/9/12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4F50A9-290D-A94F-9F21-639ED804CFE9}" type="datetimeFigureOut">
              <a:rPr lang="en-US" smtClean="0"/>
              <a:pPr/>
              <a:t>10/9/12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4F50A9-290D-A94F-9F21-639ED804CFE9}" type="datetimeFigureOut">
              <a:rPr lang="en-US" smtClean="0"/>
              <a:pPr/>
              <a:t>10/9/12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4F50A9-290D-A94F-9F21-639ED804CFE9}" type="datetimeFigureOut">
              <a:rPr lang="en-US" smtClean="0"/>
              <a:pPr/>
              <a:t>10/9/12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4F50A9-290D-A94F-9F21-639ED804CFE9}" type="datetimeFigureOut">
              <a:rPr lang="en-US" smtClean="0"/>
              <a:pPr/>
              <a:t>10/9/12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4F50A9-290D-A94F-9F21-639ED804CFE9}" type="datetimeFigureOut">
              <a:rPr lang="en-US" smtClean="0"/>
              <a:pPr/>
              <a:t>10/9/12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4F50A9-290D-A94F-9F21-639ED804CFE9}" type="datetimeFigureOut">
              <a:rPr lang="en-US" smtClean="0"/>
              <a:pPr/>
              <a:t>10/9/12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4F50A9-290D-A94F-9F21-639ED804CFE9}" type="datetimeFigureOut">
              <a:rPr lang="en-US" smtClean="0"/>
              <a:pPr/>
              <a:t>10/9/12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828D56-B50B-C343-BCBC-3CCF44EACED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4F50A9-290D-A94F-9F21-639ED804CFE9}" type="datetimeFigureOut">
              <a:rPr lang="en-US" smtClean="0"/>
              <a:pPr/>
              <a:t>10/9/12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828D56-B50B-C343-BCBC-3CCF44EACED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manahans@missouri.edu" TargetMode="External"/><Relationship Id="rId3" Type="http://schemas.openxmlformats.org/officeDocument/2006/relationships/hyperlink" Target="https://sites.google.com/site/manahan1937/"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6" name="TextBox 5"/>
          <p:cNvSpPr txBox="1"/>
          <p:nvPr/>
        </p:nvSpPr>
        <p:spPr>
          <a:xfrm>
            <a:off x="862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a:t>
            </a:fld>
            <a:endParaRPr lang="en-US" sz="1200" dirty="0">
              <a:latin typeface="Arial"/>
              <a:cs typeface="Arial"/>
            </a:endParaRPr>
          </a:p>
        </p:txBody>
      </p:sp>
      <p:sp>
        <p:nvSpPr>
          <p:cNvPr id="7" name="TextBox 6"/>
          <p:cNvSpPr txBox="1"/>
          <p:nvPr/>
        </p:nvSpPr>
        <p:spPr>
          <a:xfrm>
            <a:off x="210006" y="623626"/>
            <a:ext cx="8640236" cy="4862870"/>
          </a:xfrm>
          <a:prstGeom prst="rect">
            <a:avLst/>
          </a:prstGeom>
          <a:noFill/>
        </p:spPr>
        <p:txBody>
          <a:bodyPr wrap="square" rtlCol="0">
            <a:spAutoFit/>
          </a:bodyPr>
          <a:lstStyle/>
          <a:p>
            <a:pPr algn="ctr"/>
            <a:r>
              <a:rPr lang="en-US" sz="2400" b="1" dirty="0" smtClean="0">
                <a:latin typeface="Arial"/>
                <a:cs typeface="Arial"/>
              </a:rPr>
              <a:t>Unit 2</a:t>
            </a:r>
          </a:p>
          <a:p>
            <a:pPr algn="ctr"/>
            <a:r>
              <a:rPr lang="en-US" sz="2400" b="1" dirty="0" smtClean="0"/>
              <a:t>Fundamentals of Biochemistry and Toxicological Chemistry</a:t>
            </a:r>
            <a:endParaRPr lang="en-US" sz="2400" dirty="0" smtClean="0"/>
          </a:p>
          <a:p>
            <a:endParaRPr lang="en-US" sz="2400" b="1" dirty="0" smtClean="0">
              <a:latin typeface="Arial"/>
              <a:cs typeface="Arial"/>
            </a:endParaRPr>
          </a:p>
          <a:p>
            <a:pPr algn="ctr"/>
            <a:r>
              <a:rPr lang="en-US" b="1" dirty="0" smtClean="0">
                <a:latin typeface="Arial"/>
                <a:cs typeface="Arial"/>
              </a:rPr>
              <a:t>Stanley E. Manahan</a:t>
            </a:r>
          </a:p>
          <a:p>
            <a:pPr algn="ctr"/>
            <a:r>
              <a:rPr lang="en-US" sz="2000" b="1" dirty="0" smtClean="0">
                <a:latin typeface="Arial"/>
                <a:cs typeface="Arial"/>
                <a:hlinkClick r:id="rId2"/>
              </a:rPr>
              <a:t>manahans@missouri.edu</a:t>
            </a:r>
            <a:endParaRPr lang="en-US" sz="2000" b="1" dirty="0" smtClean="0">
              <a:latin typeface="Arial"/>
              <a:cs typeface="Arial"/>
            </a:endParaRPr>
          </a:p>
          <a:p>
            <a:pPr algn="ctr"/>
            <a:endParaRPr lang="en-US" sz="2000" dirty="0" smtClean="0">
              <a:latin typeface="Arial"/>
              <a:cs typeface="Arial"/>
            </a:endParaRPr>
          </a:p>
          <a:p>
            <a:r>
              <a:rPr lang="en-US" sz="2000" dirty="0" smtClean="0">
                <a:latin typeface="Arial"/>
                <a:cs typeface="Arial"/>
              </a:rPr>
              <a:t>Reference</a:t>
            </a:r>
            <a:r>
              <a:rPr lang="en-US" sz="2000" dirty="0">
                <a:latin typeface="Arial"/>
                <a:cs typeface="Arial"/>
              </a:rPr>
              <a:t>:  </a:t>
            </a:r>
            <a:r>
              <a:rPr lang="en-US" sz="2000" dirty="0" smtClean="0">
                <a:latin typeface="Arial"/>
                <a:cs typeface="Arial"/>
              </a:rPr>
              <a:t>“Fundamentals of Biochemistry and Toxicological Chemistry,</a:t>
            </a:r>
            <a:r>
              <a:rPr lang="en-US" sz="2000" dirty="0">
                <a:latin typeface="Arial"/>
                <a:cs typeface="Arial"/>
              </a:rPr>
              <a:t>” Chapter </a:t>
            </a:r>
            <a:r>
              <a:rPr lang="en-US" sz="2000" dirty="0" smtClean="0">
                <a:latin typeface="Arial"/>
                <a:cs typeface="Arial"/>
              </a:rPr>
              <a:t>2 </a:t>
            </a:r>
            <a:r>
              <a:rPr lang="en-US" sz="2000" dirty="0">
                <a:latin typeface="Arial"/>
                <a:cs typeface="Arial"/>
              </a:rPr>
              <a:t>in </a:t>
            </a:r>
            <a:r>
              <a:rPr lang="en-US" sz="2000" b="1" i="1" dirty="0">
                <a:latin typeface="Arial"/>
                <a:cs typeface="Arial"/>
              </a:rPr>
              <a:t>Fundamentals of Environmental and Toxicological Chemistry</a:t>
            </a:r>
            <a:r>
              <a:rPr lang="en-US" sz="2000" dirty="0">
                <a:latin typeface="Arial"/>
                <a:cs typeface="Arial"/>
              </a:rPr>
              <a:t>, 4th  ed., Taylor &amp; Francis/CRC Press, Boca Raton, FL, 2013.</a:t>
            </a:r>
          </a:p>
          <a:p>
            <a:pPr algn="ctr"/>
            <a:endParaRPr lang="en-US" sz="2000" b="1" dirty="0" smtClean="0">
              <a:latin typeface="Arial"/>
              <a:cs typeface="Arial"/>
            </a:endParaRPr>
          </a:p>
          <a:p>
            <a:pPr algn="ctr"/>
            <a:r>
              <a:rPr lang="en-US" sz="2000" b="1">
                <a:latin typeface="Arial"/>
                <a:cs typeface="Arial"/>
              </a:rPr>
              <a:t>Additional resources pertaining to environmental chemistry, sustainability, green chemistry, industrial ecology, and related areas may be obtained from the website below:</a:t>
            </a:r>
          </a:p>
          <a:p>
            <a:pPr algn="ctr"/>
            <a:endParaRPr lang="en-US" sz="2000" b="1" dirty="0" smtClean="0">
              <a:latin typeface="Arial"/>
              <a:cs typeface="Arial"/>
            </a:endParaRPr>
          </a:p>
          <a:p>
            <a:pPr algn="ctr"/>
            <a:r>
              <a:rPr lang="en-US" sz="2000" b="1" dirty="0" smtClean="0">
                <a:hlinkClick r:id="rId3"/>
              </a:rPr>
              <a:t>https://sites.google.com/site/manahan1937/</a:t>
            </a:r>
            <a:endParaRPr lang="en-US" sz="2000" b="1" dirty="0" smtClean="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6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7" y="29762"/>
            <a:ext cx="9149901" cy="6902629"/>
          </a:xfrm>
          <a:prstGeom prst="rect">
            <a:avLst/>
          </a:prstGeom>
        </p:spPr>
      </p:pic>
      <p:sp>
        <p:nvSpPr>
          <p:cNvPr id="8" name="TextBox 7"/>
          <p:cNvSpPr txBox="1"/>
          <p:nvPr/>
        </p:nvSpPr>
        <p:spPr>
          <a:xfrm>
            <a:off x="190162" y="194570"/>
            <a:ext cx="8640236" cy="738664"/>
          </a:xfrm>
          <a:prstGeom prst="rect">
            <a:avLst/>
          </a:prstGeom>
          <a:noFill/>
        </p:spPr>
        <p:txBody>
          <a:bodyPr wrap="square" rtlCol="0">
            <a:spAutoFit/>
          </a:bodyPr>
          <a:lstStyle/>
          <a:p>
            <a:r>
              <a:rPr lang="en-US" sz="2400" b="1" dirty="0" smtClean="0">
                <a:latin typeface="Arial"/>
                <a:cs typeface="Arial"/>
              </a:rPr>
              <a:t>2.6  Nucleic Acids</a:t>
            </a:r>
          </a:p>
          <a:p>
            <a:pPr marL="169863" indent="-169863"/>
            <a:r>
              <a:rPr lang="en-US" b="1" dirty="0" smtClean="0">
                <a:latin typeface="Arial"/>
                <a:cs typeface="Arial"/>
              </a:rPr>
              <a:t>Figure 2.6.  Fundamental units of nucleic acids</a:t>
            </a:r>
            <a:endParaRPr lang="en-US" b="1" dirty="0">
              <a:latin typeface="Arial"/>
              <a:cs typeface="Arial"/>
            </a:endParaRPr>
          </a:p>
        </p:txBody>
      </p:sp>
      <p:sp>
        <p:nvSpPr>
          <p:cNvPr id="9" name="TextBox 8"/>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10</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7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5114"/>
          </a:xfrm>
          <a:prstGeom prst="rect">
            <a:avLst/>
          </a:prstGeom>
        </p:spPr>
      </p:pic>
      <p:sp>
        <p:nvSpPr>
          <p:cNvPr id="8" name="TextBox 7"/>
          <p:cNvSpPr txBox="1"/>
          <p:nvPr/>
        </p:nvSpPr>
        <p:spPr>
          <a:xfrm>
            <a:off x="348912" y="230653"/>
            <a:ext cx="6139840" cy="2923877"/>
          </a:xfrm>
          <a:prstGeom prst="rect">
            <a:avLst/>
          </a:prstGeom>
          <a:noFill/>
        </p:spPr>
        <p:txBody>
          <a:bodyPr wrap="square" rtlCol="0">
            <a:spAutoFit/>
          </a:bodyPr>
          <a:lstStyle/>
          <a:p>
            <a:r>
              <a:rPr lang="en-US" sz="2400" b="1" dirty="0" smtClean="0">
                <a:latin typeface="Arial"/>
                <a:cs typeface="Arial"/>
              </a:rPr>
              <a:t>Figure 2.7</a:t>
            </a:r>
          </a:p>
          <a:p>
            <a:r>
              <a:rPr lang="en-US" sz="2000" b="1" dirty="0" smtClean="0">
                <a:latin typeface="Arial"/>
                <a:cs typeface="Arial"/>
              </a:rPr>
              <a:t>Representation of the double helix structure of DNA showing the allowed base pairs held together by hydrogen bonding between the phosphate/sugar polymer “backbones” of the two strands of DNA. The letters stand for adenine (A), cytosine (C), guanine (G), and thymine (T). The dashed lines, ---, represent hydrogen bonds. </a:t>
            </a:r>
            <a:endParaRPr lang="en-US" sz="2000" b="1" dirty="0">
              <a:latin typeface="Arial"/>
              <a:cs typeface="Arial"/>
            </a:endParaRPr>
          </a:p>
        </p:txBody>
      </p:sp>
      <p:sp>
        <p:nvSpPr>
          <p:cNvPr id="9" name="TextBox 8"/>
          <p:cNvSpPr txBox="1"/>
          <p:nvPr/>
        </p:nvSpPr>
        <p:spPr>
          <a:xfrm>
            <a:off x="8610389" y="49921"/>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11</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g 2.8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6277"/>
          </a:xfrm>
          <a:prstGeom prst="rect">
            <a:avLst/>
          </a:prstGeom>
        </p:spPr>
      </p:pic>
      <p:sp>
        <p:nvSpPr>
          <p:cNvPr id="6" name="TextBox 5"/>
          <p:cNvSpPr txBox="1"/>
          <p:nvPr/>
        </p:nvSpPr>
        <p:spPr>
          <a:xfrm>
            <a:off x="188147" y="243139"/>
            <a:ext cx="8640236" cy="769441"/>
          </a:xfrm>
          <a:prstGeom prst="rect">
            <a:avLst/>
          </a:prstGeom>
          <a:noFill/>
        </p:spPr>
        <p:txBody>
          <a:bodyPr wrap="square" rtlCol="0">
            <a:spAutoFit/>
          </a:bodyPr>
          <a:lstStyle/>
          <a:p>
            <a:r>
              <a:rPr lang="en-US" sz="2400" b="1" dirty="0" smtClean="0">
                <a:latin typeface="Arial"/>
                <a:cs typeface="Arial"/>
              </a:rPr>
              <a:t>2.7  Enzymes</a:t>
            </a:r>
          </a:p>
          <a:p>
            <a:r>
              <a:rPr lang="en-US" sz="2000" b="1" dirty="0" smtClean="0">
                <a:latin typeface="Arial"/>
                <a:cs typeface="Arial"/>
              </a:rPr>
              <a:t>Figure 2.8.  Representation of enzyme action</a:t>
            </a:r>
            <a:endParaRPr lang="en-US" sz="2000" b="1" dirty="0">
              <a:latin typeface="Arial"/>
              <a:cs typeface="Arial"/>
            </a:endParaRPr>
          </a:p>
        </p:txBody>
      </p:sp>
      <p:sp>
        <p:nvSpPr>
          <p:cNvPr id="7" name="TextBox 6"/>
          <p:cNvSpPr txBox="1"/>
          <p:nvPr/>
        </p:nvSpPr>
        <p:spPr>
          <a:xfrm>
            <a:off x="8599661" y="59842"/>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12</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yruvate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4028"/>
          </a:xfrm>
          <a:prstGeom prst="rect">
            <a:avLst/>
          </a:prstGeom>
        </p:spPr>
      </p:pic>
      <p:sp>
        <p:nvSpPr>
          <p:cNvPr id="11" name="TextBox 10"/>
          <p:cNvSpPr txBox="1"/>
          <p:nvPr/>
        </p:nvSpPr>
        <p:spPr>
          <a:xfrm>
            <a:off x="219955" y="376349"/>
            <a:ext cx="8640236" cy="3167534"/>
          </a:xfrm>
          <a:prstGeom prst="rect">
            <a:avLst/>
          </a:prstGeom>
          <a:noFill/>
        </p:spPr>
        <p:txBody>
          <a:bodyPr wrap="square" rtlCol="0">
            <a:spAutoFit/>
          </a:bodyPr>
          <a:lstStyle/>
          <a:p>
            <a:pPr>
              <a:lnSpc>
                <a:spcPts val="3000"/>
              </a:lnSpc>
              <a:spcAft>
                <a:spcPts val="600"/>
              </a:spcAft>
            </a:pPr>
            <a:r>
              <a:rPr lang="en-US" sz="2800" b="1" dirty="0" smtClean="0">
                <a:latin typeface="Arial"/>
                <a:cs typeface="Arial"/>
              </a:rPr>
              <a:t>Enzymes perform many biochemical functions including the following:</a:t>
            </a:r>
          </a:p>
          <a:p>
            <a:pPr marL="169863" indent="-169863">
              <a:lnSpc>
                <a:spcPts val="3000"/>
              </a:lnSpc>
              <a:spcAft>
                <a:spcPts val="600"/>
              </a:spcAft>
            </a:pPr>
            <a:r>
              <a:rPr lang="en-US" sz="2400" b="1" dirty="0" smtClean="0">
                <a:latin typeface="Arial"/>
                <a:cs typeface="Arial"/>
              </a:rPr>
              <a:t>•	Energy utilization</a:t>
            </a:r>
          </a:p>
          <a:p>
            <a:pPr marL="169863" indent="-169863">
              <a:lnSpc>
                <a:spcPts val="3000"/>
              </a:lnSpc>
              <a:spcAft>
                <a:spcPts val="600"/>
              </a:spcAft>
            </a:pPr>
            <a:r>
              <a:rPr lang="en-US" sz="2400" b="1" dirty="0" smtClean="0">
                <a:latin typeface="Arial"/>
                <a:cs typeface="Arial"/>
              </a:rPr>
              <a:t>• Biosynthesis</a:t>
            </a:r>
          </a:p>
          <a:p>
            <a:pPr marL="169863" indent="-169863">
              <a:lnSpc>
                <a:spcPts val="3000"/>
              </a:lnSpc>
              <a:spcAft>
                <a:spcPts val="600"/>
              </a:spcAft>
            </a:pPr>
            <a:r>
              <a:rPr lang="en-US" sz="2400" b="1" dirty="0" smtClean="0">
                <a:latin typeface="Arial"/>
                <a:cs typeface="Arial"/>
              </a:rPr>
              <a:t>• Hydrolysis reactions</a:t>
            </a:r>
          </a:p>
          <a:p>
            <a:pPr marL="169863" indent="-169863">
              <a:lnSpc>
                <a:spcPts val="3000"/>
              </a:lnSpc>
              <a:spcAft>
                <a:spcPts val="600"/>
              </a:spcAft>
            </a:pPr>
            <a:r>
              <a:rPr lang="en-US" sz="2400" b="1" dirty="0" smtClean="0">
                <a:latin typeface="Arial"/>
                <a:cs typeface="Arial"/>
              </a:rPr>
              <a:t>• Biodegradation</a:t>
            </a:r>
          </a:p>
          <a:p>
            <a:pPr marL="169863" indent="-169863">
              <a:lnSpc>
                <a:spcPts val="3000"/>
              </a:lnSpc>
              <a:spcAft>
                <a:spcPts val="600"/>
              </a:spcAft>
            </a:pPr>
            <a:r>
              <a:rPr lang="en-US" sz="2400" b="1" dirty="0" smtClean="0">
                <a:latin typeface="Arial"/>
                <a:cs typeface="Arial"/>
              </a:rPr>
              <a:t>• Example of carbon chain shortening</a:t>
            </a:r>
          </a:p>
        </p:txBody>
      </p:sp>
      <p:sp>
        <p:nvSpPr>
          <p:cNvPr id="12" name="TextBox 11"/>
          <p:cNvSpPr txBox="1"/>
          <p:nvPr/>
        </p:nvSpPr>
        <p:spPr>
          <a:xfrm>
            <a:off x="232355" y="4553053"/>
            <a:ext cx="8640236" cy="861774"/>
          </a:xfrm>
          <a:prstGeom prst="rect">
            <a:avLst/>
          </a:prstGeom>
          <a:noFill/>
        </p:spPr>
        <p:txBody>
          <a:bodyPr wrap="square" rtlCol="0">
            <a:spAutoFit/>
          </a:bodyPr>
          <a:lstStyle/>
          <a:p>
            <a:pPr marL="169863" indent="-169863">
              <a:lnSpc>
                <a:spcPts val="3000"/>
              </a:lnSpc>
              <a:spcAft>
                <a:spcPts val="600"/>
              </a:spcAft>
            </a:pPr>
            <a:r>
              <a:rPr lang="en-US" sz="2400" b="1" dirty="0" err="1" smtClean="0">
                <a:latin typeface="Arial"/>
                <a:cs typeface="Arial"/>
              </a:rPr>
              <a:t>Oxidoreductase</a:t>
            </a:r>
            <a:r>
              <a:rPr lang="en-US" sz="2400" b="1" dirty="0" smtClean="0">
                <a:latin typeface="Arial"/>
                <a:cs typeface="Arial"/>
              </a:rPr>
              <a:t> reactions mediated by enzymes</a:t>
            </a:r>
          </a:p>
          <a:p>
            <a:pPr marL="169863" indent="-169863"/>
            <a:r>
              <a:rPr lang="en-US" b="1" dirty="0" smtClean="0">
                <a:latin typeface="Arial"/>
                <a:cs typeface="Arial"/>
              </a:rPr>
              <a:t>•	Cellular Respiration:  </a:t>
            </a:r>
            <a:r>
              <a:rPr lang="en-US" sz="2000" b="1" dirty="0" smtClean="0">
                <a:latin typeface="Arial"/>
                <a:cs typeface="Arial"/>
              </a:rPr>
              <a:t>C</a:t>
            </a:r>
            <a:r>
              <a:rPr lang="en-US" sz="2000" b="1" baseline="-25000" dirty="0" smtClean="0">
                <a:latin typeface="Arial"/>
                <a:cs typeface="Arial"/>
              </a:rPr>
              <a:t>6</a:t>
            </a:r>
            <a:r>
              <a:rPr lang="en-US" sz="2000" b="1" dirty="0" smtClean="0">
                <a:latin typeface="Arial"/>
                <a:cs typeface="Arial"/>
              </a:rPr>
              <a:t>H</a:t>
            </a:r>
            <a:r>
              <a:rPr lang="en-US" sz="2000" b="1" baseline="-25000" dirty="0" smtClean="0">
                <a:latin typeface="Arial"/>
                <a:cs typeface="Arial"/>
              </a:rPr>
              <a:t>12</a:t>
            </a:r>
            <a:r>
              <a:rPr lang="en-US" sz="2000" b="1" dirty="0" smtClean="0">
                <a:latin typeface="Arial"/>
                <a:cs typeface="Arial"/>
              </a:rPr>
              <a:t>O</a:t>
            </a:r>
            <a:r>
              <a:rPr lang="en-US" sz="2000" b="1" baseline="-25000" dirty="0" smtClean="0">
                <a:latin typeface="Arial"/>
                <a:cs typeface="Arial"/>
              </a:rPr>
              <a:t>6</a:t>
            </a:r>
            <a:r>
              <a:rPr lang="en-US" sz="2000" b="1" dirty="0" smtClean="0">
                <a:latin typeface="Arial"/>
                <a:cs typeface="Arial"/>
              </a:rPr>
              <a:t>  +  6O</a:t>
            </a:r>
            <a:r>
              <a:rPr lang="en-US" sz="2000" b="1" baseline="-25000" dirty="0" smtClean="0">
                <a:latin typeface="Arial"/>
                <a:cs typeface="Arial"/>
              </a:rPr>
              <a:t>2</a:t>
            </a:r>
            <a:r>
              <a:rPr lang="en-US" sz="2000" b="1" dirty="0" smtClean="0">
                <a:latin typeface="Arial"/>
                <a:cs typeface="Arial"/>
              </a:rPr>
              <a:t>  </a:t>
            </a:r>
            <a:r>
              <a:rPr lang="en-US" sz="2000" b="1" dirty="0" smtClean="0">
                <a:latin typeface="Symbol" charset="2"/>
                <a:cs typeface="Symbol" charset="2"/>
              </a:rPr>
              <a:t>®</a:t>
            </a:r>
            <a:r>
              <a:rPr lang="en-US" sz="2000" b="1" dirty="0" smtClean="0">
                <a:latin typeface="Arial"/>
                <a:cs typeface="Arial"/>
              </a:rPr>
              <a:t>  6CO</a:t>
            </a:r>
            <a:r>
              <a:rPr lang="en-US" sz="2000" b="1" baseline="-25000" dirty="0" smtClean="0">
                <a:latin typeface="Arial"/>
                <a:cs typeface="Arial"/>
              </a:rPr>
              <a:t>2</a:t>
            </a:r>
            <a:r>
              <a:rPr lang="en-US" sz="2000" b="1" dirty="0" smtClean="0">
                <a:latin typeface="Arial"/>
                <a:cs typeface="Arial"/>
              </a:rPr>
              <a:t>  +  6H</a:t>
            </a:r>
            <a:r>
              <a:rPr lang="en-US" sz="2000" b="1" baseline="-25000" dirty="0" smtClean="0">
                <a:latin typeface="Arial"/>
                <a:cs typeface="Arial"/>
              </a:rPr>
              <a:t>2</a:t>
            </a:r>
            <a:r>
              <a:rPr lang="en-US" sz="2000" b="1" dirty="0" smtClean="0">
                <a:latin typeface="Arial"/>
                <a:cs typeface="Arial"/>
              </a:rPr>
              <a:t>O  +  energy</a:t>
            </a:r>
          </a:p>
        </p:txBody>
      </p:sp>
      <p:sp>
        <p:nvSpPr>
          <p:cNvPr id="13" name="TextBox 12"/>
          <p:cNvSpPr txBox="1"/>
          <p:nvPr/>
        </p:nvSpPr>
        <p:spPr>
          <a:xfrm>
            <a:off x="8600340" y="105121"/>
            <a:ext cx="480013" cy="261610"/>
          </a:xfrm>
          <a:prstGeom prst="rect">
            <a:avLst/>
          </a:prstGeom>
          <a:noFill/>
        </p:spPr>
        <p:txBody>
          <a:bodyPr wrap="square" rtlCol="0">
            <a:spAutoFit/>
          </a:bodyPr>
          <a:lstStyle/>
          <a:p>
            <a:pPr algn="r"/>
            <a:fld id="{E3E4B7F7-B4C1-5440-9258-279F221456BC}" type="slidenum">
              <a:rPr lang="en-US" sz="1100" smtClean="0">
                <a:latin typeface="Arial"/>
                <a:cs typeface="Arial"/>
              </a:rPr>
              <a:pPr algn="r"/>
              <a:t>13</a:t>
            </a:fld>
            <a:endParaRPr lang="en-US" sz="11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E93"/>
        </a:solidFill>
        <a:effectLst/>
      </p:bgPr>
    </p:bg>
    <p:spTree>
      <p:nvGrpSpPr>
        <p:cNvPr id="1" name=""/>
        <p:cNvGrpSpPr/>
        <p:nvPr/>
      </p:nvGrpSpPr>
      <p:grpSpPr>
        <a:xfrm>
          <a:off x="0" y="0"/>
          <a:ext cx="0" cy="0"/>
          <a:chOff x="0" y="0"/>
          <a:chExt cx="0" cy="0"/>
        </a:xfrm>
      </p:grpSpPr>
      <p:sp>
        <p:nvSpPr>
          <p:cNvPr id="4" name="TextBox 3"/>
          <p:cNvSpPr txBox="1"/>
          <p:nvPr/>
        </p:nvSpPr>
        <p:spPr>
          <a:xfrm>
            <a:off x="210006" y="212332"/>
            <a:ext cx="8640236" cy="2664832"/>
          </a:xfrm>
          <a:prstGeom prst="rect">
            <a:avLst/>
          </a:prstGeom>
          <a:noFill/>
        </p:spPr>
        <p:txBody>
          <a:bodyPr wrap="square" rtlCol="0">
            <a:spAutoFit/>
          </a:bodyPr>
          <a:lstStyle/>
          <a:p>
            <a:r>
              <a:rPr lang="en-US" sz="2800" b="1" dirty="0" smtClean="0">
                <a:latin typeface="Arial"/>
                <a:cs typeface="Arial"/>
              </a:rPr>
              <a:t>Effects of Toxic Substances on Enzymes</a:t>
            </a:r>
          </a:p>
          <a:p>
            <a:pPr>
              <a:lnSpc>
                <a:spcPts val="3000"/>
              </a:lnSpc>
              <a:spcAft>
                <a:spcPts val="600"/>
              </a:spcAft>
            </a:pPr>
            <a:r>
              <a:rPr lang="en-US" sz="2000" b="1" dirty="0" smtClean="0">
                <a:latin typeface="Arial"/>
                <a:cs typeface="Arial"/>
              </a:rPr>
              <a:t>Toxic Substances may alter or destroy enzymes</a:t>
            </a:r>
          </a:p>
          <a:p>
            <a:pPr>
              <a:lnSpc>
                <a:spcPts val="3000"/>
              </a:lnSpc>
              <a:spcAft>
                <a:spcPts val="600"/>
              </a:spcAft>
            </a:pPr>
            <a:r>
              <a:rPr lang="en-US" sz="2000" b="1" dirty="0" smtClean="0">
                <a:latin typeface="Arial"/>
                <a:cs typeface="Arial"/>
              </a:rPr>
              <a:t>• Examples:  Heavy metals, cyanide, organophosphates</a:t>
            </a:r>
          </a:p>
          <a:p>
            <a:pPr marL="176213" indent="-176213">
              <a:lnSpc>
                <a:spcPts val="3000"/>
              </a:lnSpc>
              <a:spcAft>
                <a:spcPts val="600"/>
              </a:spcAft>
            </a:pPr>
            <a:r>
              <a:rPr lang="en-US" sz="2000" b="1" dirty="0" smtClean="0">
                <a:latin typeface="Arial"/>
                <a:cs typeface="Arial"/>
              </a:rPr>
              <a:t>•	Heavy metals such as Pb</a:t>
            </a:r>
            <a:r>
              <a:rPr lang="en-US" sz="2000" b="1" baseline="30000" dirty="0" smtClean="0">
                <a:latin typeface="Arial"/>
                <a:cs typeface="Arial"/>
              </a:rPr>
              <a:t>2+</a:t>
            </a:r>
            <a:r>
              <a:rPr lang="en-US" sz="2000" b="1" dirty="0" smtClean="0">
                <a:latin typeface="Arial"/>
                <a:cs typeface="Arial"/>
              </a:rPr>
              <a:t>, Hg</a:t>
            </a:r>
            <a:r>
              <a:rPr lang="en-US" sz="2000" b="1" baseline="30000" dirty="0" smtClean="0">
                <a:latin typeface="Arial"/>
                <a:cs typeface="Arial"/>
              </a:rPr>
              <a:t>2+</a:t>
            </a:r>
            <a:r>
              <a:rPr lang="en-US" sz="2000" b="1" dirty="0" smtClean="0">
                <a:latin typeface="Arial"/>
                <a:cs typeface="Arial"/>
              </a:rPr>
              <a:t>, bind with –SH on enzyme active sites</a:t>
            </a:r>
          </a:p>
          <a:p>
            <a:pPr>
              <a:lnSpc>
                <a:spcPts val="3000"/>
              </a:lnSpc>
              <a:spcAft>
                <a:spcPts val="600"/>
              </a:spcAft>
            </a:pPr>
            <a:r>
              <a:rPr lang="en-US" sz="2000" b="1" dirty="0" smtClean="0">
                <a:latin typeface="Arial"/>
                <a:cs typeface="Arial"/>
              </a:rPr>
              <a:t>• </a:t>
            </a:r>
            <a:r>
              <a:rPr lang="en-US" sz="2000" b="1" dirty="0" err="1" smtClean="0">
                <a:latin typeface="Arial"/>
                <a:cs typeface="Arial"/>
              </a:rPr>
              <a:t>Sarin</a:t>
            </a:r>
            <a:r>
              <a:rPr lang="en-US" sz="2000" b="1" dirty="0" smtClean="0">
                <a:latin typeface="Arial"/>
                <a:cs typeface="Arial"/>
              </a:rPr>
              <a:t> nerve gas that binds with </a:t>
            </a:r>
            <a:r>
              <a:rPr lang="en-US" sz="2000" b="1" dirty="0" err="1" smtClean="0">
                <a:latin typeface="Arial"/>
                <a:cs typeface="Arial"/>
              </a:rPr>
              <a:t>acetylcholinesterase</a:t>
            </a:r>
            <a:endParaRPr lang="en-US" sz="2000" dirty="0" smtClean="0">
              <a:latin typeface="Arial"/>
              <a:cs typeface="Arial"/>
            </a:endParaRP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14</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3080330"/>
          </a:xfrm>
          <a:prstGeom prst="rect">
            <a:avLst/>
          </a:prstGeom>
          <a:noFill/>
        </p:spPr>
        <p:txBody>
          <a:bodyPr wrap="square" rtlCol="0">
            <a:spAutoFit/>
          </a:bodyPr>
          <a:lstStyle/>
          <a:p>
            <a:pPr>
              <a:lnSpc>
                <a:spcPts val="3000"/>
              </a:lnSpc>
              <a:spcAft>
                <a:spcPts val="400"/>
              </a:spcAft>
            </a:pPr>
            <a:r>
              <a:rPr lang="en-US" sz="2800" b="1" dirty="0" smtClean="0">
                <a:latin typeface="Arial"/>
                <a:cs typeface="Arial"/>
              </a:rPr>
              <a:t>2.8  Biochemical Processes in Metabolism</a:t>
            </a:r>
          </a:p>
          <a:p>
            <a:pPr>
              <a:lnSpc>
                <a:spcPts val="3000"/>
              </a:lnSpc>
              <a:spcAft>
                <a:spcPts val="400"/>
              </a:spcAft>
            </a:pPr>
            <a:r>
              <a:rPr lang="en-US" sz="2000" b="1" dirty="0" smtClean="0">
                <a:latin typeface="Arial"/>
                <a:cs typeface="Arial"/>
              </a:rPr>
              <a:t>Metabolism:  Alteration, breakdown, and synthesis of </a:t>
            </a:r>
            <a:r>
              <a:rPr lang="en-US" sz="2000" b="1" dirty="0" err="1" smtClean="0">
                <a:latin typeface="Arial"/>
                <a:cs typeface="Arial"/>
              </a:rPr>
              <a:t>biomolecules</a:t>
            </a:r>
            <a:endParaRPr lang="en-US" sz="2000" b="1" dirty="0" smtClean="0">
              <a:latin typeface="Arial"/>
              <a:cs typeface="Arial"/>
            </a:endParaRPr>
          </a:p>
          <a:p>
            <a:pPr marL="169863" indent="-169863">
              <a:lnSpc>
                <a:spcPts val="3000"/>
              </a:lnSpc>
              <a:spcAft>
                <a:spcPts val="400"/>
              </a:spcAft>
            </a:pPr>
            <a:r>
              <a:rPr lang="en-US" sz="2000" b="1" dirty="0" smtClean="0">
                <a:latin typeface="Arial"/>
                <a:cs typeface="Arial"/>
              </a:rPr>
              <a:t>•	Anabolism (synthesis)      • Catabolism (degradation)</a:t>
            </a:r>
          </a:p>
          <a:p>
            <a:pPr marL="169863" indent="-169863">
              <a:lnSpc>
                <a:spcPts val="3000"/>
              </a:lnSpc>
              <a:spcAft>
                <a:spcPts val="400"/>
              </a:spcAft>
            </a:pPr>
            <a:r>
              <a:rPr lang="en-US" sz="2000" b="1" dirty="0" smtClean="0">
                <a:latin typeface="Arial"/>
                <a:cs typeface="Arial"/>
              </a:rPr>
              <a:t>Importance of metabolism in green chemistry and sustainability</a:t>
            </a:r>
          </a:p>
          <a:p>
            <a:pPr marL="169863" indent="-169863">
              <a:lnSpc>
                <a:spcPts val="3000"/>
              </a:lnSpc>
              <a:spcAft>
                <a:spcPts val="400"/>
              </a:spcAft>
            </a:pPr>
            <a:r>
              <a:rPr lang="en-US" sz="2000" b="1" dirty="0" smtClean="0">
                <a:latin typeface="Arial"/>
                <a:cs typeface="Arial"/>
              </a:rPr>
              <a:t>• Toxicants may impair metabolism</a:t>
            </a:r>
          </a:p>
          <a:p>
            <a:pPr marL="169863" indent="-169863">
              <a:lnSpc>
                <a:spcPts val="3000"/>
              </a:lnSpc>
              <a:spcAft>
                <a:spcPts val="400"/>
              </a:spcAft>
            </a:pPr>
            <a:r>
              <a:rPr lang="en-US" sz="2000" b="1" dirty="0" smtClean="0">
                <a:latin typeface="Arial"/>
                <a:cs typeface="Arial"/>
              </a:rPr>
              <a:t>• Metabolic processes make and modify renewable raw materials</a:t>
            </a:r>
          </a:p>
          <a:p>
            <a:pPr marL="169863" indent="-169863">
              <a:lnSpc>
                <a:spcPts val="3000"/>
              </a:lnSpc>
              <a:spcAft>
                <a:spcPts val="400"/>
              </a:spcAft>
            </a:pPr>
            <a:r>
              <a:rPr lang="en-US" sz="2000" b="1" dirty="0" smtClean="0">
                <a:latin typeface="Arial"/>
                <a:cs typeface="Arial"/>
              </a:rPr>
              <a:t>• Photosynthesis provides raw materials</a:t>
            </a: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15</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g 2.9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21"/>
            <a:ext cx="9144000" cy="6846180"/>
          </a:xfrm>
          <a:prstGeom prst="rect">
            <a:avLst/>
          </a:prstGeom>
        </p:spPr>
      </p:pic>
      <p:sp>
        <p:nvSpPr>
          <p:cNvPr id="8" name="TextBox 7"/>
          <p:cNvSpPr txBox="1"/>
          <p:nvPr/>
        </p:nvSpPr>
        <p:spPr>
          <a:xfrm>
            <a:off x="329070" y="194570"/>
            <a:ext cx="8640236" cy="2644314"/>
          </a:xfrm>
          <a:prstGeom prst="rect">
            <a:avLst/>
          </a:prstGeom>
          <a:noFill/>
        </p:spPr>
        <p:txBody>
          <a:bodyPr wrap="square" rtlCol="0">
            <a:spAutoFit/>
          </a:bodyPr>
          <a:lstStyle/>
          <a:p>
            <a:pPr>
              <a:lnSpc>
                <a:spcPts val="3000"/>
              </a:lnSpc>
              <a:spcAft>
                <a:spcPts val="400"/>
              </a:spcAft>
            </a:pPr>
            <a:r>
              <a:rPr lang="en-US" sz="2400" b="1" dirty="0" smtClean="0">
                <a:latin typeface="Arial"/>
                <a:cs typeface="Arial"/>
              </a:rPr>
              <a:t>Energy-Yielding and Processing Metabolic Processes</a:t>
            </a:r>
          </a:p>
          <a:p>
            <a:pPr marL="169863" indent="-169863">
              <a:lnSpc>
                <a:spcPts val="3000"/>
              </a:lnSpc>
              <a:spcAft>
                <a:spcPts val="400"/>
              </a:spcAft>
            </a:pPr>
            <a:r>
              <a:rPr lang="en-US" b="1" dirty="0" smtClean="0">
                <a:latin typeface="Arial"/>
                <a:cs typeface="Arial"/>
              </a:rPr>
              <a:t>•	</a:t>
            </a:r>
            <a:r>
              <a:rPr lang="en-US" sz="2000" b="1" dirty="0" smtClean="0">
                <a:latin typeface="Arial"/>
                <a:cs typeface="Arial"/>
              </a:rPr>
              <a:t>Cellular respiration:  C</a:t>
            </a:r>
            <a:r>
              <a:rPr lang="en-US" sz="2000" b="1" baseline="-25000" dirty="0" smtClean="0">
                <a:latin typeface="Arial"/>
                <a:cs typeface="Arial"/>
              </a:rPr>
              <a:t>6</a:t>
            </a:r>
            <a:r>
              <a:rPr lang="en-US" sz="2000" b="1" dirty="0" smtClean="0">
                <a:latin typeface="Arial"/>
                <a:cs typeface="Arial"/>
              </a:rPr>
              <a:t>H</a:t>
            </a:r>
            <a:r>
              <a:rPr lang="en-US" sz="2000" b="1" baseline="-25000" dirty="0" smtClean="0">
                <a:latin typeface="Arial"/>
                <a:cs typeface="Arial"/>
              </a:rPr>
              <a:t>12</a:t>
            </a:r>
            <a:r>
              <a:rPr lang="en-US" sz="2000" b="1" dirty="0" smtClean="0">
                <a:latin typeface="Arial"/>
                <a:cs typeface="Arial"/>
              </a:rPr>
              <a:t>O</a:t>
            </a:r>
            <a:r>
              <a:rPr lang="en-US" sz="2000" b="1" baseline="-25000" dirty="0" smtClean="0">
                <a:latin typeface="Arial"/>
                <a:cs typeface="Arial"/>
              </a:rPr>
              <a:t>6</a:t>
            </a:r>
            <a:r>
              <a:rPr lang="en-US" sz="2000" b="1" dirty="0" smtClean="0">
                <a:latin typeface="Arial"/>
                <a:cs typeface="Arial"/>
              </a:rPr>
              <a:t>  +  6O</a:t>
            </a:r>
            <a:r>
              <a:rPr lang="en-US" sz="2000" b="1" baseline="-25000" dirty="0" smtClean="0">
                <a:latin typeface="Arial"/>
                <a:cs typeface="Arial"/>
              </a:rPr>
              <a:t>2</a:t>
            </a:r>
            <a:r>
              <a:rPr lang="en-US" sz="2000" b="1" dirty="0" smtClean="0">
                <a:latin typeface="Arial"/>
                <a:cs typeface="Arial"/>
              </a:rPr>
              <a:t>  </a:t>
            </a:r>
            <a:r>
              <a:rPr lang="en-US" sz="2000" b="1" dirty="0" smtClean="0">
                <a:latin typeface="Symbol" charset="2"/>
                <a:cs typeface="Symbol" charset="2"/>
              </a:rPr>
              <a:t>®</a:t>
            </a:r>
            <a:r>
              <a:rPr lang="en-US" sz="2000" b="1" dirty="0" smtClean="0">
                <a:latin typeface="Arial"/>
                <a:cs typeface="Arial"/>
              </a:rPr>
              <a:t>  6CO</a:t>
            </a:r>
            <a:r>
              <a:rPr lang="en-US" sz="2000" b="1" baseline="-25000" dirty="0" smtClean="0">
                <a:latin typeface="Arial"/>
                <a:cs typeface="Arial"/>
              </a:rPr>
              <a:t>2</a:t>
            </a:r>
            <a:r>
              <a:rPr lang="en-US" sz="2000" b="1" dirty="0" smtClean="0">
                <a:latin typeface="Arial"/>
                <a:cs typeface="Arial"/>
              </a:rPr>
              <a:t>  +  6H</a:t>
            </a:r>
            <a:r>
              <a:rPr lang="en-US" sz="2000" b="1" baseline="-25000" dirty="0" smtClean="0">
                <a:latin typeface="Arial"/>
                <a:cs typeface="Arial"/>
              </a:rPr>
              <a:t>2</a:t>
            </a:r>
            <a:r>
              <a:rPr lang="en-US" sz="2000" b="1" dirty="0" smtClean="0">
                <a:latin typeface="Arial"/>
                <a:cs typeface="Arial"/>
              </a:rPr>
              <a:t>O  +  energy</a:t>
            </a:r>
          </a:p>
          <a:p>
            <a:pPr marL="169863" indent="-169863">
              <a:lnSpc>
                <a:spcPts val="3000"/>
              </a:lnSpc>
              <a:spcAft>
                <a:spcPts val="400"/>
              </a:spcAft>
            </a:pPr>
            <a:r>
              <a:rPr lang="en-US" sz="2000" b="1" dirty="0" smtClean="0">
                <a:latin typeface="Arial"/>
                <a:cs typeface="Arial"/>
              </a:rPr>
              <a:t>• Fermentation in the absence of O</a:t>
            </a:r>
            <a:r>
              <a:rPr lang="en-US" sz="2000" b="1" baseline="-25000" dirty="0" smtClean="0">
                <a:latin typeface="Arial"/>
                <a:cs typeface="Arial"/>
              </a:rPr>
              <a:t>2</a:t>
            </a:r>
            <a:r>
              <a:rPr lang="en-US" sz="2000" b="1" dirty="0" smtClean="0">
                <a:latin typeface="Arial"/>
                <a:cs typeface="Arial"/>
              </a:rPr>
              <a:t>:  C</a:t>
            </a:r>
            <a:r>
              <a:rPr lang="en-US" sz="2000" b="1" baseline="-25000" dirty="0" smtClean="0">
                <a:latin typeface="Arial"/>
                <a:cs typeface="Arial"/>
              </a:rPr>
              <a:t>6</a:t>
            </a:r>
            <a:r>
              <a:rPr lang="en-US" sz="2000" b="1" dirty="0" smtClean="0">
                <a:latin typeface="Arial"/>
                <a:cs typeface="Arial"/>
              </a:rPr>
              <a:t>H</a:t>
            </a:r>
            <a:r>
              <a:rPr lang="en-US" sz="2000" b="1" baseline="-25000" dirty="0" smtClean="0">
                <a:latin typeface="Arial"/>
                <a:cs typeface="Arial"/>
              </a:rPr>
              <a:t>12</a:t>
            </a:r>
            <a:r>
              <a:rPr lang="en-US" sz="2000" b="1" dirty="0" smtClean="0">
                <a:latin typeface="Arial"/>
                <a:cs typeface="Arial"/>
              </a:rPr>
              <a:t>O</a:t>
            </a:r>
            <a:r>
              <a:rPr lang="en-US" sz="2000" b="1" baseline="-25000" dirty="0" smtClean="0">
                <a:latin typeface="Arial"/>
                <a:cs typeface="Arial"/>
              </a:rPr>
              <a:t>6</a:t>
            </a:r>
            <a:r>
              <a:rPr lang="en-US" sz="2000" b="1" dirty="0" smtClean="0">
                <a:latin typeface="Arial"/>
                <a:cs typeface="Arial"/>
              </a:rPr>
              <a:t>  </a:t>
            </a:r>
            <a:r>
              <a:rPr lang="en-US" sz="2000" b="1" dirty="0" smtClean="0">
                <a:latin typeface="Symbol" charset="2"/>
                <a:cs typeface="Symbol" charset="2"/>
              </a:rPr>
              <a:t>®</a:t>
            </a:r>
            <a:r>
              <a:rPr lang="en-US" sz="2000" b="1" dirty="0" smtClean="0">
                <a:latin typeface="Arial"/>
                <a:cs typeface="Arial"/>
              </a:rPr>
              <a:t>  2CO</a:t>
            </a:r>
            <a:r>
              <a:rPr lang="en-US" sz="2000" b="1" baseline="-25000" dirty="0" smtClean="0">
                <a:latin typeface="Arial"/>
                <a:cs typeface="Arial"/>
              </a:rPr>
              <a:t>2</a:t>
            </a:r>
            <a:r>
              <a:rPr lang="en-US" sz="2000" b="1" dirty="0" smtClean="0">
                <a:latin typeface="Arial"/>
                <a:cs typeface="Arial"/>
              </a:rPr>
              <a:t>  +  2C</a:t>
            </a:r>
            <a:r>
              <a:rPr lang="en-US" sz="2000" b="1" baseline="-25000" dirty="0" smtClean="0">
                <a:latin typeface="Arial"/>
                <a:cs typeface="Arial"/>
              </a:rPr>
              <a:t>2</a:t>
            </a:r>
            <a:r>
              <a:rPr lang="en-US" sz="2000" b="1" dirty="0" smtClean="0">
                <a:latin typeface="Arial"/>
                <a:cs typeface="Arial"/>
              </a:rPr>
              <a:t>H</a:t>
            </a:r>
            <a:r>
              <a:rPr lang="en-US" sz="2000" b="1" baseline="-25000" dirty="0" smtClean="0">
                <a:latin typeface="Arial"/>
                <a:cs typeface="Arial"/>
              </a:rPr>
              <a:t>5</a:t>
            </a:r>
            <a:r>
              <a:rPr lang="en-US" sz="2000" b="1" dirty="0" smtClean="0">
                <a:latin typeface="Arial"/>
                <a:cs typeface="Arial"/>
              </a:rPr>
              <a:t>OH</a:t>
            </a:r>
          </a:p>
          <a:p>
            <a:pPr marL="169863" indent="-169863">
              <a:lnSpc>
                <a:spcPts val="3000"/>
              </a:lnSpc>
              <a:spcAft>
                <a:spcPts val="400"/>
              </a:spcAft>
            </a:pPr>
            <a:r>
              <a:rPr lang="en-US" sz="2000" b="1" dirty="0" smtClean="0">
                <a:latin typeface="Arial"/>
                <a:cs typeface="Arial"/>
              </a:rPr>
              <a:t>• Fermentation to produce methane:  2{CH</a:t>
            </a:r>
            <a:r>
              <a:rPr lang="en-US" sz="2000" b="1" baseline="-25000" dirty="0" smtClean="0">
                <a:latin typeface="Arial"/>
                <a:cs typeface="Arial"/>
              </a:rPr>
              <a:t>2</a:t>
            </a:r>
            <a:r>
              <a:rPr lang="en-US" sz="2000" b="1" dirty="0" smtClean="0">
                <a:latin typeface="Arial"/>
                <a:cs typeface="Arial"/>
              </a:rPr>
              <a:t>O} </a:t>
            </a:r>
            <a:r>
              <a:rPr lang="en-US" sz="2000" b="1" dirty="0" smtClean="0">
                <a:latin typeface="Symbol" charset="2"/>
                <a:cs typeface="Symbol" charset="2"/>
              </a:rPr>
              <a:t>®</a:t>
            </a:r>
            <a:r>
              <a:rPr lang="en-US" sz="2000" b="1" dirty="0" smtClean="0">
                <a:latin typeface="Arial"/>
                <a:cs typeface="Arial"/>
              </a:rPr>
              <a:t> CH</a:t>
            </a:r>
            <a:r>
              <a:rPr lang="en-US" sz="2000" b="1" baseline="-25000" dirty="0" smtClean="0">
                <a:latin typeface="Arial"/>
                <a:cs typeface="Arial"/>
              </a:rPr>
              <a:t>4</a:t>
            </a:r>
            <a:r>
              <a:rPr lang="en-US" sz="2000" b="1" dirty="0" smtClean="0">
                <a:latin typeface="Arial"/>
                <a:cs typeface="Arial"/>
              </a:rPr>
              <a:t>  +  CO</a:t>
            </a:r>
            <a:r>
              <a:rPr lang="en-US" sz="2000" b="1" baseline="-25000" dirty="0" smtClean="0">
                <a:latin typeface="Arial"/>
                <a:cs typeface="Arial"/>
              </a:rPr>
              <a:t>2</a:t>
            </a:r>
            <a:r>
              <a:rPr lang="en-US" sz="2000" b="1" dirty="0" smtClean="0">
                <a:latin typeface="Arial"/>
                <a:cs typeface="Arial"/>
              </a:rPr>
              <a:t>  </a:t>
            </a:r>
          </a:p>
          <a:p>
            <a:pPr marL="169863" indent="-169863">
              <a:lnSpc>
                <a:spcPts val="3000"/>
              </a:lnSpc>
              <a:spcAft>
                <a:spcPts val="400"/>
              </a:spcAft>
            </a:pPr>
            <a:r>
              <a:rPr lang="en-US" sz="2000" b="1" dirty="0" smtClean="0">
                <a:latin typeface="Arial"/>
                <a:cs typeface="Arial"/>
              </a:rPr>
              <a:t>• Photosynthesis:  6CO</a:t>
            </a:r>
            <a:r>
              <a:rPr lang="en-US" sz="2000" b="1" baseline="-25000" dirty="0" smtClean="0">
                <a:latin typeface="Arial"/>
                <a:cs typeface="Arial"/>
              </a:rPr>
              <a:t>2</a:t>
            </a:r>
            <a:r>
              <a:rPr lang="en-US" sz="2000" b="1" dirty="0" smtClean="0">
                <a:latin typeface="Arial"/>
                <a:cs typeface="Arial"/>
              </a:rPr>
              <a:t>  +  6H</a:t>
            </a:r>
            <a:r>
              <a:rPr lang="en-US" sz="2000" b="1" baseline="-25000" dirty="0" smtClean="0">
                <a:latin typeface="Arial"/>
                <a:cs typeface="Arial"/>
              </a:rPr>
              <a:t>2</a:t>
            </a:r>
            <a:r>
              <a:rPr lang="en-US" sz="2000" b="1" dirty="0" smtClean="0">
                <a:latin typeface="Arial"/>
                <a:cs typeface="Arial"/>
              </a:rPr>
              <a:t>O  +  </a:t>
            </a:r>
            <a:r>
              <a:rPr lang="en-US" sz="2000" b="1" i="1" dirty="0" err="1" smtClean="0">
                <a:latin typeface="Arial"/>
                <a:cs typeface="Arial"/>
              </a:rPr>
              <a:t>h</a:t>
            </a:r>
            <a:r>
              <a:rPr lang="en-US" sz="2000" b="1" dirty="0" err="1" smtClean="0">
                <a:latin typeface="Symbol" charset="2"/>
                <a:cs typeface="Symbol" charset="2"/>
              </a:rPr>
              <a:t>n</a:t>
            </a:r>
            <a:r>
              <a:rPr lang="en-US" sz="2000" b="1" dirty="0" smtClean="0">
                <a:latin typeface="Symbol" charset="2"/>
                <a:cs typeface="Symbol" charset="2"/>
              </a:rPr>
              <a:t> ®</a:t>
            </a:r>
            <a:r>
              <a:rPr lang="en-US" sz="2000" b="1" dirty="0" smtClean="0">
                <a:latin typeface="Arial"/>
                <a:cs typeface="Arial"/>
              </a:rPr>
              <a:t> C</a:t>
            </a:r>
            <a:r>
              <a:rPr lang="en-US" sz="2000" b="1" baseline="-25000" dirty="0" smtClean="0">
                <a:latin typeface="Arial"/>
                <a:cs typeface="Arial"/>
              </a:rPr>
              <a:t>6</a:t>
            </a:r>
            <a:r>
              <a:rPr lang="en-US" sz="2000" b="1" dirty="0" smtClean="0">
                <a:latin typeface="Arial"/>
                <a:cs typeface="Arial"/>
              </a:rPr>
              <a:t>H</a:t>
            </a:r>
            <a:r>
              <a:rPr lang="en-US" sz="2000" b="1" baseline="-25000" dirty="0" smtClean="0">
                <a:latin typeface="Arial"/>
                <a:cs typeface="Arial"/>
              </a:rPr>
              <a:t>12</a:t>
            </a:r>
            <a:r>
              <a:rPr lang="en-US" sz="2000" b="1" dirty="0" smtClean="0">
                <a:latin typeface="Arial"/>
                <a:cs typeface="Arial"/>
              </a:rPr>
              <a:t>O</a:t>
            </a:r>
            <a:r>
              <a:rPr lang="en-US" sz="2000" b="1" baseline="-25000" dirty="0" smtClean="0">
                <a:latin typeface="Arial"/>
                <a:cs typeface="Arial"/>
              </a:rPr>
              <a:t>6</a:t>
            </a:r>
            <a:r>
              <a:rPr lang="en-US" sz="2000" b="1" dirty="0" smtClean="0">
                <a:latin typeface="Arial"/>
                <a:cs typeface="Arial"/>
              </a:rPr>
              <a:t>  +  6O</a:t>
            </a:r>
            <a:r>
              <a:rPr lang="en-US" sz="2000" b="1" baseline="-25000" dirty="0" smtClean="0">
                <a:latin typeface="Arial"/>
                <a:cs typeface="Arial"/>
              </a:rPr>
              <a:t>2</a:t>
            </a:r>
          </a:p>
          <a:p>
            <a:pPr marL="169863" indent="-169863">
              <a:lnSpc>
                <a:spcPts val="3000"/>
              </a:lnSpc>
              <a:spcAft>
                <a:spcPts val="400"/>
              </a:spcAft>
            </a:pPr>
            <a:r>
              <a:rPr lang="en-US" sz="2400" b="1" dirty="0" smtClean="0">
                <a:latin typeface="Arial"/>
                <a:cs typeface="Arial"/>
              </a:rPr>
              <a:t>Figure 2.9.  Adenosine </a:t>
            </a:r>
            <a:r>
              <a:rPr lang="en-US" sz="2400" b="1" dirty="0" err="1" smtClean="0">
                <a:latin typeface="Arial"/>
                <a:cs typeface="Arial"/>
              </a:rPr>
              <a:t>triphosphate</a:t>
            </a:r>
            <a:r>
              <a:rPr lang="en-US" sz="2400" b="1" dirty="0" smtClean="0">
                <a:latin typeface="Arial"/>
                <a:cs typeface="Arial"/>
              </a:rPr>
              <a:t> in energy transfer</a:t>
            </a:r>
          </a:p>
        </p:txBody>
      </p:sp>
      <p:sp>
        <p:nvSpPr>
          <p:cNvPr id="9" name="TextBox 8"/>
          <p:cNvSpPr txBox="1"/>
          <p:nvPr/>
        </p:nvSpPr>
        <p:spPr>
          <a:xfrm>
            <a:off x="8570701" y="49921"/>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16</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269538" y="221213"/>
            <a:ext cx="8640236" cy="2977738"/>
          </a:xfrm>
          <a:prstGeom prst="rect">
            <a:avLst/>
          </a:prstGeom>
          <a:noFill/>
        </p:spPr>
        <p:txBody>
          <a:bodyPr wrap="square" rtlCol="0">
            <a:spAutoFit/>
          </a:bodyPr>
          <a:lstStyle/>
          <a:p>
            <a:pPr>
              <a:lnSpc>
                <a:spcPts val="3000"/>
              </a:lnSpc>
              <a:spcAft>
                <a:spcPts val="400"/>
              </a:spcAft>
            </a:pPr>
            <a:r>
              <a:rPr lang="en-US" sz="2400" b="1" dirty="0" smtClean="0">
                <a:latin typeface="Arial"/>
                <a:cs typeface="Arial"/>
              </a:rPr>
              <a:t>2.9  Toxic Substances and Toxicology</a:t>
            </a:r>
          </a:p>
          <a:p>
            <a:pPr>
              <a:lnSpc>
                <a:spcPts val="3000"/>
              </a:lnSpc>
              <a:spcAft>
                <a:spcPts val="400"/>
              </a:spcAft>
            </a:pPr>
            <a:r>
              <a:rPr lang="en-US" sz="2000" b="1" dirty="0" smtClean="0">
                <a:solidFill>
                  <a:srgbClr val="FF0000"/>
                </a:solidFill>
                <a:latin typeface="Arial"/>
                <a:cs typeface="Arial"/>
              </a:rPr>
              <a:t>Toxicology</a:t>
            </a:r>
            <a:r>
              <a:rPr lang="en-US" sz="2000" b="1" dirty="0" smtClean="0">
                <a:latin typeface="Arial"/>
                <a:cs typeface="Arial"/>
              </a:rPr>
              <a:t> is the science of </a:t>
            </a:r>
            <a:r>
              <a:rPr lang="en-US" sz="2000" b="1" dirty="0" smtClean="0">
                <a:solidFill>
                  <a:srgbClr val="FF0000"/>
                </a:solidFill>
                <a:latin typeface="Arial"/>
                <a:cs typeface="Arial"/>
              </a:rPr>
              <a:t>poisons</a:t>
            </a:r>
            <a:r>
              <a:rPr lang="en-US" sz="2000" b="1" dirty="0" smtClean="0">
                <a:latin typeface="Arial"/>
                <a:cs typeface="Arial"/>
              </a:rPr>
              <a:t> or </a:t>
            </a:r>
            <a:r>
              <a:rPr lang="en-US" sz="2000" b="1" dirty="0" smtClean="0">
                <a:solidFill>
                  <a:srgbClr val="FF0000"/>
                </a:solidFill>
                <a:latin typeface="Arial"/>
                <a:cs typeface="Arial"/>
              </a:rPr>
              <a:t>toxicants</a:t>
            </a:r>
            <a:r>
              <a:rPr lang="en-US" sz="2000" b="1" dirty="0" smtClean="0">
                <a:latin typeface="Arial"/>
                <a:cs typeface="Arial"/>
              </a:rPr>
              <a:t>, substances that damage or destroy living tissue or that cause biochemical processes to malfunction.</a:t>
            </a:r>
          </a:p>
          <a:p>
            <a:pPr>
              <a:lnSpc>
                <a:spcPts val="3000"/>
              </a:lnSpc>
              <a:spcAft>
                <a:spcPts val="400"/>
              </a:spcAft>
            </a:pPr>
            <a:r>
              <a:rPr lang="en-US" sz="2000" b="1" dirty="0" smtClean="0">
                <a:latin typeface="Arial"/>
                <a:cs typeface="Arial"/>
              </a:rPr>
              <a:t>• </a:t>
            </a:r>
            <a:r>
              <a:rPr lang="en-US" sz="2000" b="1" dirty="0" err="1" smtClean="0">
                <a:solidFill>
                  <a:srgbClr val="FF0000"/>
                </a:solidFill>
                <a:latin typeface="Arial"/>
                <a:cs typeface="Arial"/>
              </a:rPr>
              <a:t>Xenobiotics</a:t>
            </a:r>
            <a:r>
              <a:rPr lang="en-US" sz="2000" b="1" dirty="0" smtClean="0">
                <a:latin typeface="Arial"/>
                <a:cs typeface="Arial"/>
              </a:rPr>
              <a:t> are substances foreign to living systems</a:t>
            </a:r>
          </a:p>
          <a:p>
            <a:pPr>
              <a:lnSpc>
                <a:spcPts val="3000"/>
              </a:lnSpc>
              <a:spcAft>
                <a:spcPts val="400"/>
              </a:spcAft>
            </a:pPr>
            <a:r>
              <a:rPr lang="en-US" sz="2000" b="1" dirty="0" smtClean="0">
                <a:latin typeface="Arial"/>
                <a:cs typeface="Arial"/>
              </a:rPr>
              <a:t>• </a:t>
            </a:r>
            <a:r>
              <a:rPr lang="en-US" sz="2000" b="1" dirty="0" err="1" smtClean="0">
                <a:solidFill>
                  <a:srgbClr val="FF0000"/>
                </a:solidFill>
                <a:latin typeface="Arial"/>
                <a:cs typeface="Arial"/>
              </a:rPr>
              <a:t>Protoxicants</a:t>
            </a:r>
            <a:r>
              <a:rPr lang="en-US" sz="2000" b="1" dirty="0" smtClean="0">
                <a:latin typeface="Arial"/>
                <a:cs typeface="Arial"/>
              </a:rPr>
              <a:t> are activated to toxic forms in </a:t>
            </a:r>
            <a:r>
              <a:rPr lang="en-US" sz="2000" b="1" dirty="0">
                <a:latin typeface="Arial"/>
                <a:cs typeface="Arial"/>
              </a:rPr>
              <a:t>the </a:t>
            </a:r>
            <a:r>
              <a:rPr lang="en-US" sz="2000" b="1" dirty="0" smtClean="0">
                <a:latin typeface="Arial"/>
                <a:cs typeface="Arial"/>
              </a:rPr>
              <a:t>body</a:t>
            </a:r>
          </a:p>
          <a:p>
            <a:pPr>
              <a:lnSpc>
                <a:spcPts val="3000"/>
              </a:lnSpc>
              <a:spcAft>
                <a:spcPts val="400"/>
              </a:spcAft>
            </a:pPr>
            <a:r>
              <a:rPr lang="en-US" sz="2000" b="1" dirty="0" smtClean="0">
                <a:latin typeface="Arial"/>
                <a:cs typeface="Arial"/>
              </a:rPr>
              <a:t>• </a:t>
            </a:r>
            <a:r>
              <a:rPr lang="en-US" sz="2000" b="1" dirty="0" smtClean="0">
                <a:solidFill>
                  <a:srgbClr val="FF0000"/>
                </a:solidFill>
                <a:latin typeface="Arial"/>
                <a:cs typeface="Arial"/>
              </a:rPr>
              <a:t>Exposure</a:t>
            </a:r>
            <a:r>
              <a:rPr lang="en-US" sz="2000" b="1" dirty="0" smtClean="0">
                <a:latin typeface="Arial"/>
                <a:cs typeface="Arial"/>
              </a:rPr>
              <a:t> to toxic substances (see next slide)</a:t>
            </a:r>
          </a:p>
        </p:txBody>
      </p:sp>
      <p:sp>
        <p:nvSpPr>
          <p:cNvPr id="9" name="TextBox 8"/>
          <p:cNvSpPr txBox="1"/>
          <p:nvPr/>
        </p:nvSpPr>
        <p:spPr>
          <a:xfrm>
            <a:off x="8610311" y="49921"/>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17</a:t>
            </a:fld>
            <a:endParaRPr lang="en-US" sz="1200" dirty="0">
              <a:latin typeface="Arial"/>
              <a:cs typeface="Arial"/>
            </a:endParaRPr>
          </a:p>
        </p:txBody>
      </p:sp>
    </p:spTree>
    <p:extLst>
      <p:ext uri="{BB962C8B-B14F-4D97-AF65-F5344CB8AC3E}">
        <p14:creationId xmlns:p14="http://schemas.microsoft.com/office/powerpoint/2010/main" val="32934161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0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21"/>
            <a:ext cx="9144000" cy="6845096"/>
          </a:xfrm>
          <a:prstGeom prst="rect">
            <a:avLst/>
          </a:prstGeom>
        </p:spPr>
      </p:pic>
      <p:sp>
        <p:nvSpPr>
          <p:cNvPr id="8" name="TextBox 7"/>
          <p:cNvSpPr txBox="1"/>
          <p:nvPr/>
        </p:nvSpPr>
        <p:spPr>
          <a:xfrm>
            <a:off x="81020" y="105760"/>
            <a:ext cx="8640236" cy="461665"/>
          </a:xfrm>
          <a:prstGeom prst="rect">
            <a:avLst/>
          </a:prstGeom>
          <a:noFill/>
        </p:spPr>
        <p:txBody>
          <a:bodyPr wrap="square" rtlCol="0">
            <a:spAutoFit/>
          </a:bodyPr>
          <a:lstStyle/>
          <a:p>
            <a:r>
              <a:rPr lang="en-US" sz="2400" b="1" dirty="0" smtClean="0">
                <a:latin typeface="Arial"/>
                <a:cs typeface="Arial"/>
              </a:rPr>
              <a:t>Figure 2.10 Toxicants in the Body</a:t>
            </a:r>
          </a:p>
        </p:txBody>
      </p:sp>
      <p:sp>
        <p:nvSpPr>
          <p:cNvPr id="9" name="TextBox 8"/>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18</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1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39919"/>
          </a:xfrm>
          <a:prstGeom prst="rect">
            <a:avLst/>
          </a:prstGeom>
        </p:spPr>
      </p:pic>
      <p:sp>
        <p:nvSpPr>
          <p:cNvPr id="8" name="TextBox 7"/>
          <p:cNvSpPr txBox="1"/>
          <p:nvPr/>
        </p:nvSpPr>
        <p:spPr>
          <a:xfrm>
            <a:off x="55131" y="245744"/>
            <a:ext cx="8640236" cy="1077218"/>
          </a:xfrm>
          <a:prstGeom prst="rect">
            <a:avLst/>
          </a:prstGeom>
          <a:noFill/>
        </p:spPr>
        <p:txBody>
          <a:bodyPr wrap="square" rtlCol="0">
            <a:spAutoFit/>
          </a:bodyPr>
          <a:lstStyle/>
          <a:p>
            <a:r>
              <a:rPr lang="en-US" sz="2400" b="1" dirty="0" smtClean="0">
                <a:latin typeface="Arial"/>
                <a:cs typeface="Arial"/>
              </a:rPr>
              <a:t>Figure 2.11.  Dose-Response Plot</a:t>
            </a:r>
          </a:p>
          <a:p>
            <a:pPr marL="176213" indent="-176213"/>
            <a:r>
              <a:rPr lang="en-US" sz="2000" b="1" dirty="0" smtClean="0">
                <a:latin typeface="Arial"/>
                <a:cs typeface="Arial"/>
              </a:rPr>
              <a:t>•	LD</a:t>
            </a:r>
            <a:r>
              <a:rPr lang="en-US" sz="2000" b="1" baseline="-20000" dirty="0" smtClean="0">
                <a:latin typeface="Arial"/>
                <a:cs typeface="Arial"/>
              </a:rPr>
              <a:t>50</a:t>
            </a:r>
            <a:r>
              <a:rPr lang="en-US" sz="2000" b="1" dirty="0" smtClean="0">
                <a:latin typeface="Arial"/>
                <a:cs typeface="Arial"/>
              </a:rPr>
              <a:t> values by which toxicities are commonly expressed can be derived from this kind of plot</a:t>
            </a:r>
          </a:p>
        </p:txBody>
      </p:sp>
      <p:sp>
        <p:nvSpPr>
          <p:cNvPr id="9" name="TextBox 8"/>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19</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93"/>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933994" cy="1862048"/>
          </a:xfrm>
          <a:prstGeom prst="rect">
            <a:avLst/>
          </a:prstGeom>
          <a:noFill/>
        </p:spPr>
        <p:txBody>
          <a:bodyPr wrap="square" rtlCol="0">
            <a:spAutoFit/>
          </a:bodyPr>
          <a:lstStyle/>
          <a:p>
            <a:r>
              <a:rPr lang="en-US" sz="2400" b="1" dirty="0" smtClean="0">
                <a:latin typeface="Arial"/>
                <a:cs typeface="Arial"/>
              </a:rPr>
              <a:t>2.1	Life Chemical Processes</a:t>
            </a:r>
            <a:endParaRPr lang="en-US" sz="2400" dirty="0" smtClean="0">
              <a:latin typeface="Arial"/>
              <a:cs typeface="Arial"/>
            </a:endParaRPr>
          </a:p>
          <a:p>
            <a:pPr marL="169863" indent="-169863">
              <a:spcAft>
                <a:spcPts val="600"/>
              </a:spcAft>
            </a:pPr>
            <a:r>
              <a:rPr lang="en-US" sz="2000" b="1" dirty="0" smtClean="0">
                <a:latin typeface="Arial"/>
                <a:cs typeface="Arial"/>
              </a:rPr>
              <a:t>Biochemistry</a:t>
            </a:r>
            <a:r>
              <a:rPr lang="en-US" sz="2000" dirty="0" smtClean="0">
                <a:latin typeface="Arial"/>
                <a:cs typeface="Arial"/>
              </a:rPr>
              <a:t>: Science of chemical processes that occur in living organisms</a:t>
            </a:r>
          </a:p>
          <a:p>
            <a:pPr marL="169863" indent="-169863">
              <a:spcAft>
                <a:spcPts val="600"/>
              </a:spcAft>
            </a:pPr>
            <a:r>
              <a:rPr lang="en-US" b="1" dirty="0" smtClean="0">
                <a:latin typeface="Arial"/>
                <a:cs typeface="Arial"/>
              </a:rPr>
              <a:t>•	Green Biochemistry</a:t>
            </a:r>
            <a:r>
              <a:rPr lang="en-US" dirty="0" smtClean="0">
                <a:latin typeface="Arial"/>
                <a:cs typeface="Arial"/>
              </a:rPr>
              <a:t>:  Processes under mild, safe conditions</a:t>
            </a:r>
          </a:p>
          <a:p>
            <a:pPr marL="169863" indent="-169863">
              <a:spcAft>
                <a:spcPts val="600"/>
              </a:spcAft>
            </a:pPr>
            <a:r>
              <a:rPr lang="en-US" b="1" dirty="0" smtClean="0">
                <a:latin typeface="Arial"/>
                <a:cs typeface="Arial"/>
              </a:rPr>
              <a:t>•	Environmental biochemistry</a:t>
            </a:r>
            <a:r>
              <a:rPr lang="en-US" dirty="0" smtClean="0">
                <a:latin typeface="Arial"/>
                <a:cs typeface="Arial"/>
              </a:rPr>
              <a:t>:  Biochemical processes in the environment</a:t>
            </a:r>
          </a:p>
          <a:p>
            <a:pPr marL="169863" indent="-169863">
              <a:spcAft>
                <a:spcPts val="600"/>
              </a:spcAft>
            </a:pPr>
            <a:r>
              <a:rPr lang="en-US" sz="2000" b="1" dirty="0" smtClean="0">
                <a:latin typeface="Arial"/>
                <a:cs typeface="Arial"/>
              </a:rPr>
              <a:t>Toxicological</a:t>
            </a:r>
            <a:r>
              <a:rPr lang="en-US" sz="2000" dirty="0" smtClean="0">
                <a:latin typeface="Arial"/>
                <a:cs typeface="Arial"/>
              </a:rPr>
              <a:t> </a:t>
            </a:r>
            <a:r>
              <a:rPr lang="en-US" sz="2000" b="1" dirty="0" smtClean="0">
                <a:latin typeface="Arial"/>
                <a:cs typeface="Arial"/>
              </a:rPr>
              <a:t>chemistry</a:t>
            </a:r>
            <a:r>
              <a:rPr lang="en-US" sz="2000" dirty="0" smtClean="0">
                <a:latin typeface="Arial"/>
                <a:cs typeface="Arial"/>
              </a:rPr>
              <a:t>:  Biochemical processes of toxic substances </a:t>
            </a:r>
            <a:endParaRPr lang="en-US" b="1" dirty="0" smtClean="0">
              <a:latin typeface="Arial"/>
              <a:cs typeface="Arial"/>
            </a:endParaRP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 2.12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5" y="10324"/>
            <a:ext cx="9144000" cy="6842861"/>
          </a:xfrm>
          <a:prstGeom prst="rect">
            <a:avLst/>
          </a:prstGeom>
        </p:spPr>
      </p:pic>
      <p:sp>
        <p:nvSpPr>
          <p:cNvPr id="9" name="TextBox 8"/>
          <p:cNvSpPr txBox="1"/>
          <p:nvPr/>
        </p:nvSpPr>
        <p:spPr>
          <a:xfrm>
            <a:off x="66900" y="144393"/>
            <a:ext cx="8640236" cy="830997"/>
          </a:xfrm>
          <a:prstGeom prst="rect">
            <a:avLst/>
          </a:prstGeom>
          <a:noFill/>
        </p:spPr>
        <p:txBody>
          <a:bodyPr wrap="square" rtlCol="0">
            <a:spAutoFit/>
          </a:bodyPr>
          <a:lstStyle/>
          <a:p>
            <a:r>
              <a:rPr lang="en-US" sz="2400" b="1" dirty="0" smtClean="0">
                <a:latin typeface="Arial"/>
                <a:cs typeface="Arial"/>
              </a:rPr>
              <a:t>Figure 2.12.  Relative Toxicities (LD</a:t>
            </a:r>
            <a:r>
              <a:rPr lang="en-US" sz="2400" b="1" baseline="-25000" dirty="0" smtClean="0">
                <a:latin typeface="Arial"/>
                <a:cs typeface="Arial"/>
              </a:rPr>
              <a:t>50</a:t>
            </a:r>
            <a:r>
              <a:rPr lang="en-US" sz="2400" b="1" dirty="0" smtClean="0">
                <a:latin typeface="Arial"/>
                <a:cs typeface="Arial"/>
              </a:rPr>
              <a:t> values) of Some Toxicants</a:t>
            </a:r>
          </a:p>
        </p:txBody>
      </p:sp>
      <p:sp>
        <p:nvSpPr>
          <p:cNvPr id="10" name="TextBox 9"/>
          <p:cNvSpPr txBox="1"/>
          <p:nvPr/>
        </p:nvSpPr>
        <p:spPr>
          <a:xfrm>
            <a:off x="8643337" y="89715"/>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20</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 2.13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5114"/>
          </a:xfrm>
          <a:prstGeom prst="rect">
            <a:avLst/>
          </a:prstGeom>
        </p:spPr>
      </p:pic>
      <p:sp>
        <p:nvSpPr>
          <p:cNvPr id="8" name="TextBox 7"/>
          <p:cNvSpPr txBox="1"/>
          <p:nvPr/>
        </p:nvSpPr>
        <p:spPr>
          <a:xfrm>
            <a:off x="269538" y="221213"/>
            <a:ext cx="8640236" cy="3503523"/>
          </a:xfrm>
          <a:prstGeom prst="rect">
            <a:avLst/>
          </a:prstGeom>
          <a:noFill/>
        </p:spPr>
        <p:txBody>
          <a:bodyPr wrap="square" rtlCol="0">
            <a:spAutoFit/>
          </a:bodyPr>
          <a:lstStyle/>
          <a:p>
            <a:pPr>
              <a:lnSpc>
                <a:spcPts val="3000"/>
              </a:lnSpc>
              <a:spcAft>
                <a:spcPts val="400"/>
              </a:spcAft>
            </a:pPr>
            <a:r>
              <a:rPr lang="en-US" sz="2400" b="1" dirty="0" smtClean="0">
                <a:latin typeface="Arial"/>
                <a:cs typeface="Arial"/>
              </a:rPr>
              <a:t>2.10  Toxicological Chemistry</a:t>
            </a:r>
          </a:p>
          <a:p>
            <a:pPr>
              <a:lnSpc>
                <a:spcPts val="2400"/>
              </a:lnSpc>
              <a:spcAft>
                <a:spcPts val="400"/>
              </a:spcAft>
            </a:pPr>
            <a:r>
              <a:rPr lang="en-US" sz="2000" b="1" dirty="0" smtClean="0">
                <a:latin typeface="Arial"/>
                <a:cs typeface="Arial"/>
              </a:rPr>
              <a:t>Figure 2.13.  </a:t>
            </a:r>
            <a:r>
              <a:rPr lang="en-US" sz="2000" b="1" dirty="0" smtClean="0">
                <a:solidFill>
                  <a:srgbClr val="FF0000"/>
                </a:solidFill>
                <a:latin typeface="Arial"/>
                <a:cs typeface="Arial"/>
              </a:rPr>
              <a:t>Toxicological chemistry </a:t>
            </a:r>
            <a:r>
              <a:rPr lang="en-US" sz="2000" b="1" dirty="0" smtClean="0">
                <a:latin typeface="Arial"/>
                <a:cs typeface="Arial"/>
              </a:rPr>
              <a:t>relates chemical properties to toxic effects</a:t>
            </a:r>
          </a:p>
          <a:p>
            <a:pPr marL="176213" indent="-176213">
              <a:lnSpc>
                <a:spcPts val="2400"/>
              </a:lnSpc>
              <a:spcAft>
                <a:spcPts val="400"/>
              </a:spcAft>
            </a:pPr>
            <a:r>
              <a:rPr lang="en-US" sz="2000" b="1" dirty="0" smtClean="0">
                <a:latin typeface="Arial"/>
                <a:cs typeface="Arial"/>
              </a:rPr>
              <a:t>•	Sources and uses of toxic substances</a:t>
            </a:r>
          </a:p>
          <a:p>
            <a:pPr marL="176213" indent="-176213">
              <a:lnSpc>
                <a:spcPts val="2400"/>
              </a:lnSpc>
              <a:spcAft>
                <a:spcPts val="400"/>
              </a:spcAft>
            </a:pPr>
            <a:r>
              <a:rPr lang="en-US" sz="2000" b="1" dirty="0" smtClean="0">
                <a:latin typeface="Arial"/>
                <a:cs typeface="Arial"/>
              </a:rPr>
              <a:t>•	Chemical aspects of exposure, fates, and disposal</a:t>
            </a:r>
          </a:p>
          <a:p>
            <a:pPr marL="176213" indent="-176213">
              <a:lnSpc>
                <a:spcPts val="2400"/>
              </a:lnSpc>
              <a:spcAft>
                <a:spcPts val="400"/>
              </a:spcAft>
            </a:pPr>
            <a:r>
              <a:rPr lang="en-US" sz="2000" b="1" dirty="0" smtClean="0">
                <a:latin typeface="Arial"/>
                <a:cs typeface="Arial"/>
              </a:rPr>
              <a:t>•	Biochemical transformations of toxicants and </a:t>
            </a:r>
            <a:r>
              <a:rPr lang="en-US" sz="2000" b="1" dirty="0" err="1" smtClean="0">
                <a:latin typeface="Arial"/>
                <a:cs typeface="Arial"/>
              </a:rPr>
              <a:t>protoxicants</a:t>
            </a:r>
            <a:r>
              <a:rPr lang="en-US" sz="2000" b="1" dirty="0" smtClean="0">
                <a:latin typeface="Arial"/>
                <a:cs typeface="Arial"/>
              </a:rPr>
              <a:t> within living systems</a:t>
            </a:r>
          </a:p>
          <a:p>
            <a:pPr marL="176213" indent="-176213">
              <a:lnSpc>
                <a:spcPts val="2400"/>
              </a:lnSpc>
              <a:spcAft>
                <a:spcPts val="400"/>
              </a:spcAft>
            </a:pPr>
            <a:r>
              <a:rPr lang="en-US" sz="2000" b="1" dirty="0" smtClean="0">
                <a:latin typeface="Arial"/>
                <a:cs typeface="Arial"/>
              </a:rPr>
              <a:t>• </a:t>
            </a:r>
            <a:r>
              <a:rPr lang="en-US" sz="2000" b="1" dirty="0" smtClean="0">
                <a:solidFill>
                  <a:srgbClr val="FF0000"/>
                </a:solidFill>
                <a:latin typeface="Arial"/>
                <a:cs typeface="Arial"/>
              </a:rPr>
              <a:t>Quantitative structure-activity relationships (QSAR) </a:t>
            </a:r>
            <a:r>
              <a:rPr lang="en-US" sz="2000" b="1" dirty="0" smtClean="0">
                <a:latin typeface="Arial"/>
                <a:cs typeface="Arial"/>
              </a:rPr>
              <a:t>that relate chemical nature of substances to their reactions and effects in organisms</a:t>
            </a:r>
            <a:endParaRPr lang="en-US" sz="2000" b="1" dirty="0">
              <a:latin typeface="Arial"/>
              <a:cs typeface="Arial"/>
            </a:endParaRPr>
          </a:p>
        </p:txBody>
      </p:sp>
      <p:sp>
        <p:nvSpPr>
          <p:cNvPr id="9" name="TextBox 8"/>
          <p:cNvSpPr txBox="1"/>
          <p:nvPr/>
        </p:nvSpPr>
        <p:spPr>
          <a:xfrm>
            <a:off x="8610311" y="49921"/>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21</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4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39919"/>
          </a:xfrm>
          <a:prstGeom prst="rect">
            <a:avLst/>
          </a:prstGeom>
        </p:spPr>
      </p:pic>
      <p:sp>
        <p:nvSpPr>
          <p:cNvPr id="9" name="TextBox 8"/>
          <p:cNvSpPr txBox="1"/>
          <p:nvPr/>
        </p:nvSpPr>
        <p:spPr>
          <a:xfrm>
            <a:off x="96440" y="139202"/>
            <a:ext cx="8640236" cy="1128514"/>
          </a:xfrm>
          <a:prstGeom prst="rect">
            <a:avLst/>
          </a:prstGeom>
          <a:noFill/>
        </p:spPr>
        <p:txBody>
          <a:bodyPr wrap="square" rtlCol="0">
            <a:spAutoFit/>
          </a:bodyPr>
          <a:lstStyle/>
          <a:p>
            <a:r>
              <a:rPr lang="en-US" sz="2400" b="1" dirty="0" smtClean="0">
                <a:latin typeface="Arial"/>
                <a:cs typeface="Arial"/>
              </a:rPr>
              <a:t>Figure 2.14.  Illustration of Phase I Reactions</a:t>
            </a:r>
          </a:p>
          <a:p>
            <a:pPr marL="114300" indent="-114300">
              <a:lnSpc>
                <a:spcPts val="2400"/>
              </a:lnSpc>
              <a:spcAft>
                <a:spcPts val="400"/>
              </a:spcAft>
            </a:pPr>
            <a:r>
              <a:rPr lang="en-US" sz="2000" b="1" dirty="0" smtClean="0">
                <a:latin typeface="Arial"/>
                <a:cs typeface="Arial"/>
              </a:rPr>
              <a:t>•	May convert </a:t>
            </a:r>
            <a:r>
              <a:rPr lang="en-US" sz="2000" b="1" dirty="0" err="1" smtClean="0">
                <a:latin typeface="Arial"/>
                <a:cs typeface="Arial"/>
              </a:rPr>
              <a:t>protoxicants</a:t>
            </a:r>
            <a:r>
              <a:rPr lang="en-US" sz="2000" b="1" dirty="0" smtClean="0">
                <a:latin typeface="Arial"/>
                <a:cs typeface="Arial"/>
              </a:rPr>
              <a:t> to </a:t>
            </a:r>
            <a:r>
              <a:rPr lang="en-US" sz="2000" b="1" dirty="0" smtClean="0">
                <a:solidFill>
                  <a:srgbClr val="FF0000"/>
                </a:solidFill>
                <a:latin typeface="Arial"/>
                <a:cs typeface="Arial"/>
              </a:rPr>
              <a:t>toxic forms</a:t>
            </a:r>
          </a:p>
          <a:p>
            <a:pPr marL="114300" indent="-114300">
              <a:lnSpc>
                <a:spcPts val="2400"/>
              </a:lnSpc>
              <a:spcAft>
                <a:spcPts val="400"/>
              </a:spcAft>
            </a:pPr>
            <a:r>
              <a:rPr lang="en-US" sz="2000" b="1" dirty="0" smtClean="0">
                <a:latin typeface="Arial"/>
                <a:cs typeface="Arial"/>
              </a:rPr>
              <a:t>•	May </a:t>
            </a:r>
            <a:r>
              <a:rPr lang="en-US" sz="2000" b="1" dirty="0" smtClean="0">
                <a:solidFill>
                  <a:srgbClr val="3366FF"/>
                </a:solidFill>
                <a:latin typeface="Arial"/>
                <a:cs typeface="Arial"/>
              </a:rPr>
              <a:t>detoxify</a:t>
            </a:r>
            <a:r>
              <a:rPr lang="en-US" sz="2000" b="1" dirty="0" smtClean="0">
                <a:latin typeface="Arial"/>
                <a:cs typeface="Arial"/>
              </a:rPr>
              <a:t> toxicants</a:t>
            </a:r>
          </a:p>
        </p:txBody>
      </p:sp>
      <p:sp>
        <p:nvSpPr>
          <p:cNvPr id="10" name="TextBox 9"/>
          <p:cNvSpPr txBox="1"/>
          <p:nvPr/>
        </p:nvSpPr>
        <p:spPr>
          <a:xfrm>
            <a:off x="8589258" y="70972"/>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22</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5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7669"/>
          </a:xfrm>
          <a:prstGeom prst="rect">
            <a:avLst/>
          </a:prstGeom>
        </p:spPr>
      </p:pic>
      <p:sp>
        <p:nvSpPr>
          <p:cNvPr id="8" name="TextBox 7"/>
          <p:cNvSpPr txBox="1"/>
          <p:nvPr/>
        </p:nvSpPr>
        <p:spPr>
          <a:xfrm>
            <a:off x="189356" y="105760"/>
            <a:ext cx="8640236" cy="3170099"/>
          </a:xfrm>
          <a:prstGeom prst="rect">
            <a:avLst/>
          </a:prstGeom>
          <a:noFill/>
        </p:spPr>
        <p:txBody>
          <a:bodyPr wrap="square" rtlCol="0">
            <a:spAutoFit/>
          </a:bodyPr>
          <a:lstStyle/>
          <a:p>
            <a:pPr>
              <a:lnSpc>
                <a:spcPts val="2400"/>
              </a:lnSpc>
              <a:spcAft>
                <a:spcPts val="400"/>
              </a:spcAft>
            </a:pPr>
            <a:r>
              <a:rPr lang="en-US" sz="2400" b="1" dirty="0" smtClean="0">
                <a:latin typeface="Arial"/>
                <a:cs typeface="Arial"/>
              </a:rPr>
              <a:t>Phase II Reactions</a:t>
            </a:r>
          </a:p>
          <a:p>
            <a:pPr marL="176213" indent="-176213">
              <a:lnSpc>
                <a:spcPts val="2400"/>
              </a:lnSpc>
              <a:spcAft>
                <a:spcPts val="400"/>
              </a:spcAft>
            </a:pPr>
            <a:r>
              <a:rPr lang="en-US" sz="2000" b="1" dirty="0" smtClean="0">
                <a:latin typeface="Arial"/>
                <a:cs typeface="Arial"/>
              </a:rPr>
              <a:t>•	Enzymatically attach an endogenous conjugating agent to a toxicant which in many cases is a Phase I reaction product</a:t>
            </a:r>
          </a:p>
          <a:p>
            <a:pPr marL="176213" indent="-176213">
              <a:lnSpc>
                <a:spcPts val="2400"/>
              </a:lnSpc>
              <a:spcAft>
                <a:spcPts val="400"/>
              </a:spcAft>
            </a:pPr>
            <a:r>
              <a:rPr lang="en-US" sz="2000" b="1" dirty="0" smtClean="0">
                <a:latin typeface="Arial"/>
                <a:cs typeface="Arial"/>
              </a:rPr>
              <a:t>The product of a Phase II reaction</a:t>
            </a:r>
          </a:p>
          <a:p>
            <a:pPr marL="176213" indent="-176213">
              <a:lnSpc>
                <a:spcPts val="2400"/>
              </a:lnSpc>
              <a:spcAft>
                <a:spcPts val="400"/>
              </a:spcAft>
            </a:pPr>
            <a:r>
              <a:rPr lang="en-US" sz="2000" b="1" dirty="0" smtClean="0">
                <a:latin typeface="Arial"/>
                <a:cs typeface="Arial"/>
              </a:rPr>
              <a:t>•	Is usually less toxic than the parent compound (in some cases more so)</a:t>
            </a:r>
          </a:p>
          <a:p>
            <a:pPr marL="176213" indent="-176213">
              <a:lnSpc>
                <a:spcPts val="2400"/>
              </a:lnSpc>
              <a:spcAft>
                <a:spcPts val="400"/>
              </a:spcAft>
            </a:pPr>
            <a:r>
              <a:rPr lang="en-US" sz="2000" b="1" dirty="0" smtClean="0">
                <a:latin typeface="Arial"/>
                <a:cs typeface="Arial"/>
              </a:rPr>
              <a:t>•	Usually less lipid-soluble, more water-soluble</a:t>
            </a:r>
          </a:p>
          <a:p>
            <a:pPr marL="176213" indent="-176213">
              <a:lnSpc>
                <a:spcPts val="2400"/>
              </a:lnSpc>
              <a:spcAft>
                <a:spcPts val="400"/>
              </a:spcAft>
            </a:pPr>
            <a:r>
              <a:rPr lang="en-US" sz="2000" b="1" dirty="0" smtClean="0">
                <a:latin typeface="Arial"/>
                <a:cs typeface="Arial"/>
              </a:rPr>
              <a:t>Endogenous conjugating agents include</a:t>
            </a:r>
          </a:p>
          <a:p>
            <a:pPr marL="176213" indent="-176213">
              <a:lnSpc>
                <a:spcPts val="2400"/>
              </a:lnSpc>
              <a:spcAft>
                <a:spcPts val="400"/>
              </a:spcAft>
            </a:pPr>
            <a:r>
              <a:rPr lang="en-US" sz="2000" b="1" dirty="0" smtClean="0">
                <a:latin typeface="Arial"/>
                <a:cs typeface="Arial"/>
              </a:rPr>
              <a:t>• </a:t>
            </a:r>
            <a:r>
              <a:rPr lang="en-US" sz="2000" b="1" dirty="0" err="1" smtClean="0">
                <a:latin typeface="Arial"/>
                <a:cs typeface="Arial"/>
              </a:rPr>
              <a:t>Glucuronide</a:t>
            </a:r>
            <a:r>
              <a:rPr lang="en-US" sz="2000" b="1" dirty="0" smtClean="0">
                <a:latin typeface="Arial"/>
                <a:cs typeface="Arial"/>
              </a:rPr>
              <a:t> (most common)   • Glutathione   • Sulfate   • Acetyl</a:t>
            </a:r>
          </a:p>
        </p:txBody>
      </p:sp>
      <p:sp>
        <p:nvSpPr>
          <p:cNvPr id="9" name="TextBox 8"/>
          <p:cNvSpPr txBox="1"/>
          <p:nvPr/>
        </p:nvSpPr>
        <p:spPr>
          <a:xfrm>
            <a:off x="8578608" y="5032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23</a:t>
            </a:fld>
            <a:endParaRPr lang="en-US" sz="1200" dirty="0">
              <a:latin typeface="Arial"/>
              <a:cs typeface="Arial"/>
            </a:endParaRPr>
          </a:p>
        </p:txBody>
      </p:sp>
      <p:sp>
        <p:nvSpPr>
          <p:cNvPr id="3" name="TextBox 2"/>
          <p:cNvSpPr txBox="1"/>
          <p:nvPr/>
        </p:nvSpPr>
        <p:spPr>
          <a:xfrm>
            <a:off x="268448" y="4067799"/>
            <a:ext cx="5131481" cy="1200329"/>
          </a:xfrm>
          <a:prstGeom prst="rect">
            <a:avLst/>
          </a:prstGeom>
          <a:noFill/>
        </p:spPr>
        <p:txBody>
          <a:bodyPr wrap="square" rtlCol="0">
            <a:spAutoFit/>
          </a:bodyPr>
          <a:lstStyle/>
          <a:p>
            <a:r>
              <a:rPr lang="en-US" b="1" dirty="0" smtClean="0">
                <a:latin typeface="Arial"/>
                <a:cs typeface="Arial"/>
              </a:rPr>
              <a:t>Figure 2.15.  </a:t>
            </a:r>
            <a:r>
              <a:rPr lang="en-US" b="1" dirty="0" err="1" smtClean="0">
                <a:latin typeface="Arial"/>
                <a:cs typeface="Arial"/>
              </a:rPr>
              <a:t>Glucuronide</a:t>
            </a:r>
            <a:r>
              <a:rPr lang="en-US" b="1" dirty="0" smtClean="0">
                <a:latin typeface="Arial"/>
                <a:cs typeface="Arial"/>
              </a:rPr>
              <a:t> Phase II reaction product conjugate of a xenobiotic, HXR. In the case of phenol, HOC</a:t>
            </a:r>
            <a:r>
              <a:rPr lang="en-US" b="1" baseline="-25000" dirty="0" smtClean="0">
                <a:latin typeface="Arial"/>
                <a:cs typeface="Arial"/>
              </a:rPr>
              <a:t>6</a:t>
            </a:r>
            <a:r>
              <a:rPr lang="en-US" b="1" dirty="0" smtClean="0">
                <a:latin typeface="Arial"/>
                <a:cs typeface="Arial"/>
              </a:rPr>
              <a:t>H</a:t>
            </a:r>
            <a:r>
              <a:rPr lang="en-US" b="1" baseline="-25000" dirty="0" smtClean="0">
                <a:latin typeface="Arial"/>
                <a:cs typeface="Arial"/>
              </a:rPr>
              <a:t>5</a:t>
            </a:r>
            <a:r>
              <a:rPr lang="en-US" b="1" dirty="0">
                <a:latin typeface="Arial"/>
                <a:cs typeface="Arial"/>
              </a:rPr>
              <a:t>, </a:t>
            </a:r>
            <a:r>
              <a:rPr lang="en-US" b="1" dirty="0" smtClean="0">
                <a:latin typeface="Arial"/>
                <a:cs typeface="Arial"/>
              </a:rPr>
              <a:t>X represents O and R represents the benzene ring, </a:t>
            </a:r>
            <a:r>
              <a:rPr lang="en-US" b="1" dirty="0">
                <a:latin typeface="Arial"/>
                <a:cs typeface="Arial"/>
              </a:rPr>
              <a:t>C</a:t>
            </a:r>
            <a:r>
              <a:rPr lang="en-US" b="1" baseline="-25000" dirty="0">
                <a:latin typeface="Arial"/>
                <a:cs typeface="Arial"/>
              </a:rPr>
              <a:t>6</a:t>
            </a:r>
            <a:r>
              <a:rPr lang="en-US" b="1" dirty="0">
                <a:latin typeface="Arial"/>
                <a:cs typeface="Arial"/>
              </a:rPr>
              <a:t>H</a:t>
            </a:r>
            <a:r>
              <a:rPr lang="en-US" b="1" baseline="-25000" dirty="0">
                <a:latin typeface="Arial"/>
                <a:cs typeface="Arial"/>
              </a:rPr>
              <a:t>5</a:t>
            </a:r>
            <a:r>
              <a:rPr lang="en-US" b="1" dirty="0" smtClean="0">
                <a:latin typeface="Arial"/>
                <a:cs typeface="Arial"/>
              </a:rPr>
              <a:t>.</a:t>
            </a:r>
            <a:endParaRPr lang="en-US" baseline="-25000"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6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5060"/>
          </a:xfrm>
          <a:prstGeom prst="rect">
            <a:avLst/>
          </a:prstGeom>
        </p:spPr>
      </p:pic>
      <p:sp>
        <p:nvSpPr>
          <p:cNvPr id="8" name="TextBox 7"/>
          <p:cNvSpPr txBox="1"/>
          <p:nvPr/>
        </p:nvSpPr>
        <p:spPr>
          <a:xfrm>
            <a:off x="93326" y="123522"/>
            <a:ext cx="8640236" cy="3247043"/>
          </a:xfrm>
          <a:prstGeom prst="rect">
            <a:avLst/>
          </a:prstGeom>
          <a:noFill/>
        </p:spPr>
        <p:txBody>
          <a:bodyPr wrap="square" rtlCol="0">
            <a:spAutoFit/>
          </a:bodyPr>
          <a:lstStyle/>
          <a:p>
            <a:pPr>
              <a:lnSpc>
                <a:spcPts val="3000"/>
              </a:lnSpc>
              <a:spcAft>
                <a:spcPts val="400"/>
              </a:spcAft>
            </a:pPr>
            <a:r>
              <a:rPr lang="en-US" sz="2400" b="1" dirty="0" smtClean="0">
                <a:latin typeface="Arial"/>
                <a:cs typeface="Arial"/>
              </a:rPr>
              <a:t>2.11  Kinetic Phase of </a:t>
            </a:r>
            <a:r>
              <a:rPr lang="en-US" sz="2400" b="1" dirty="0" err="1" smtClean="0">
                <a:latin typeface="Arial"/>
                <a:cs typeface="Arial"/>
              </a:rPr>
              <a:t>Xenobiotic</a:t>
            </a:r>
            <a:r>
              <a:rPr lang="en-US" sz="2400" b="1" dirty="0" smtClean="0">
                <a:latin typeface="Arial"/>
                <a:cs typeface="Arial"/>
              </a:rPr>
              <a:t> Metabolism</a:t>
            </a:r>
            <a:endParaRPr lang="en-US" sz="2400" dirty="0" smtClean="0">
              <a:latin typeface="Arial"/>
              <a:cs typeface="Arial"/>
            </a:endParaRPr>
          </a:p>
          <a:p>
            <a:pPr>
              <a:lnSpc>
                <a:spcPts val="2400"/>
              </a:lnSpc>
              <a:spcAft>
                <a:spcPts val="400"/>
              </a:spcAft>
            </a:pPr>
            <a:r>
              <a:rPr lang="en-US" sz="2000" b="1" dirty="0" smtClean="0">
                <a:latin typeface="Arial"/>
                <a:cs typeface="Arial"/>
              </a:rPr>
              <a:t>The kinetic phase refers to processes that occur prior to any biochemical interactions that directly cause a toxic response in which a toxicant may</a:t>
            </a:r>
          </a:p>
          <a:p>
            <a:pPr marL="176213" indent="-176213">
              <a:lnSpc>
                <a:spcPts val="2400"/>
              </a:lnSpc>
              <a:spcAft>
                <a:spcPts val="400"/>
              </a:spcAft>
            </a:pPr>
            <a:r>
              <a:rPr lang="en-US" sz="2000" b="1" dirty="0" smtClean="0">
                <a:latin typeface="Arial"/>
                <a:cs typeface="Arial"/>
              </a:rPr>
              <a:t>•	Remain unchanged</a:t>
            </a:r>
          </a:p>
          <a:p>
            <a:pPr marL="176213" indent="-176213">
              <a:lnSpc>
                <a:spcPts val="2400"/>
              </a:lnSpc>
              <a:spcAft>
                <a:spcPts val="400"/>
              </a:spcAft>
            </a:pPr>
            <a:r>
              <a:rPr lang="en-US" sz="2000" b="1" dirty="0" smtClean="0">
                <a:latin typeface="Arial"/>
                <a:cs typeface="Arial"/>
              </a:rPr>
              <a:t>•	Be detoxified and excreted without doing harm</a:t>
            </a:r>
          </a:p>
          <a:p>
            <a:pPr marL="176213" indent="-176213">
              <a:lnSpc>
                <a:spcPts val="2400"/>
              </a:lnSpc>
              <a:spcAft>
                <a:spcPts val="400"/>
              </a:spcAft>
            </a:pPr>
            <a:r>
              <a:rPr lang="en-US" sz="2000" b="1" dirty="0" smtClean="0">
                <a:latin typeface="Arial"/>
                <a:cs typeface="Arial"/>
              </a:rPr>
              <a:t>•	Be converted to another toxicologically active form</a:t>
            </a:r>
          </a:p>
          <a:p>
            <a:pPr marL="176213" indent="-176213">
              <a:lnSpc>
                <a:spcPts val="2400"/>
              </a:lnSpc>
              <a:spcAft>
                <a:spcPts val="400"/>
              </a:spcAft>
            </a:pPr>
            <a:endParaRPr lang="en-US" sz="2000" b="1" dirty="0">
              <a:latin typeface="Arial"/>
              <a:cs typeface="Arial"/>
            </a:endParaRPr>
          </a:p>
          <a:p>
            <a:pPr marL="176213" indent="-176213">
              <a:lnSpc>
                <a:spcPts val="2400"/>
              </a:lnSpc>
              <a:spcAft>
                <a:spcPts val="400"/>
              </a:spcAft>
            </a:pPr>
            <a:r>
              <a:rPr lang="en-US" sz="2000" b="1" dirty="0" smtClean="0">
                <a:latin typeface="Arial"/>
                <a:cs typeface="Arial"/>
              </a:rPr>
              <a:t>Figure 2.16.  Illustration of the </a:t>
            </a:r>
            <a:r>
              <a:rPr lang="en-US" sz="2000" b="1" dirty="0">
                <a:latin typeface="Arial"/>
                <a:cs typeface="Arial"/>
              </a:rPr>
              <a:t>K</a:t>
            </a:r>
            <a:r>
              <a:rPr lang="en-US" sz="2000" b="1" dirty="0" smtClean="0">
                <a:latin typeface="Arial"/>
                <a:cs typeface="Arial"/>
              </a:rPr>
              <a:t>inetic Phase</a:t>
            </a:r>
            <a:endParaRPr lang="en-US" sz="2000" b="1" dirty="0">
              <a:latin typeface="Arial"/>
              <a:cs typeface="Arial"/>
            </a:endParaRPr>
          </a:p>
        </p:txBody>
      </p:sp>
      <p:sp>
        <p:nvSpPr>
          <p:cNvPr id="9" name="TextBox 8"/>
          <p:cNvSpPr txBox="1"/>
          <p:nvPr/>
        </p:nvSpPr>
        <p:spPr>
          <a:xfrm>
            <a:off x="8609583" y="5032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24</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7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2234"/>
          </a:xfrm>
          <a:prstGeom prst="rect">
            <a:avLst/>
          </a:prstGeom>
        </p:spPr>
      </p:pic>
      <p:sp>
        <p:nvSpPr>
          <p:cNvPr id="5" name="TextBox 4"/>
          <p:cNvSpPr txBox="1"/>
          <p:nvPr/>
        </p:nvSpPr>
        <p:spPr>
          <a:xfrm>
            <a:off x="251306" y="165772"/>
            <a:ext cx="8640236" cy="2564805"/>
          </a:xfrm>
          <a:prstGeom prst="rect">
            <a:avLst/>
          </a:prstGeom>
          <a:noFill/>
        </p:spPr>
        <p:txBody>
          <a:bodyPr wrap="square" rtlCol="0">
            <a:spAutoFit/>
          </a:bodyPr>
          <a:lstStyle/>
          <a:p>
            <a:r>
              <a:rPr lang="en-US" sz="2400" b="1" dirty="0" smtClean="0">
                <a:latin typeface="Arial"/>
                <a:cs typeface="Arial"/>
              </a:rPr>
              <a:t>2.12  Dynamic Phase of Toxicant Action</a:t>
            </a:r>
          </a:p>
          <a:p>
            <a:pPr marL="274320" indent="-274320">
              <a:lnSpc>
                <a:spcPts val="2400"/>
              </a:lnSpc>
              <a:spcAft>
                <a:spcPts val="400"/>
              </a:spcAft>
            </a:pPr>
            <a:r>
              <a:rPr lang="en-US" sz="2000" b="1" dirty="0" smtClean="0">
                <a:latin typeface="Arial"/>
                <a:cs typeface="Arial"/>
              </a:rPr>
              <a:t>1.	Primary reaction binding to a target organ or tissue</a:t>
            </a:r>
          </a:p>
          <a:p>
            <a:pPr marL="274320" indent="-274320">
              <a:lnSpc>
                <a:spcPts val="2400"/>
              </a:lnSpc>
              <a:spcAft>
                <a:spcPts val="400"/>
              </a:spcAft>
            </a:pPr>
            <a:r>
              <a:rPr lang="en-US" sz="2000" b="1" dirty="0" smtClean="0">
                <a:latin typeface="Arial"/>
                <a:cs typeface="Arial"/>
              </a:rPr>
              <a:t>	Example:  HbO</a:t>
            </a:r>
            <a:r>
              <a:rPr lang="en-US" sz="2000" b="1" baseline="-25000" dirty="0" smtClean="0">
                <a:latin typeface="Arial"/>
                <a:cs typeface="Arial"/>
              </a:rPr>
              <a:t>2</a:t>
            </a:r>
            <a:r>
              <a:rPr lang="en-US" sz="2000" b="1" dirty="0" smtClean="0">
                <a:latin typeface="Arial"/>
                <a:cs typeface="Arial"/>
              </a:rPr>
              <a:t> + CO  ↔  </a:t>
            </a:r>
            <a:r>
              <a:rPr lang="en-US" sz="2000" b="1" dirty="0" err="1" smtClean="0">
                <a:latin typeface="Arial"/>
                <a:cs typeface="Arial"/>
              </a:rPr>
              <a:t>HbCO</a:t>
            </a:r>
            <a:r>
              <a:rPr lang="en-US" sz="2000" b="1" dirty="0" smtClean="0">
                <a:latin typeface="Arial"/>
                <a:cs typeface="Arial"/>
              </a:rPr>
              <a:t> + O</a:t>
            </a:r>
            <a:r>
              <a:rPr lang="en-US" sz="2000" b="1" baseline="-25000" dirty="0" smtClean="0">
                <a:latin typeface="Arial"/>
                <a:cs typeface="Arial"/>
              </a:rPr>
              <a:t>2</a:t>
            </a:r>
          </a:p>
          <a:p>
            <a:pPr marL="274320" indent="-274320">
              <a:lnSpc>
                <a:spcPts val="2400"/>
              </a:lnSpc>
              <a:spcAft>
                <a:spcPts val="400"/>
              </a:spcAft>
            </a:pPr>
            <a:r>
              <a:rPr lang="en-US" sz="2000" b="1" dirty="0" smtClean="0">
                <a:latin typeface="Arial"/>
                <a:cs typeface="Arial"/>
              </a:rPr>
              <a:t>2.	Biochemical response</a:t>
            </a:r>
          </a:p>
          <a:p>
            <a:pPr marL="274320" indent="-274320">
              <a:lnSpc>
                <a:spcPts val="2400"/>
              </a:lnSpc>
              <a:spcAft>
                <a:spcPts val="400"/>
              </a:spcAft>
            </a:pPr>
            <a:r>
              <a:rPr lang="en-US" sz="2000" b="1" dirty="0" smtClean="0">
                <a:latin typeface="Arial"/>
                <a:cs typeface="Arial"/>
              </a:rPr>
              <a:t>	Example:  Deprivation of tissue of O</a:t>
            </a:r>
            <a:r>
              <a:rPr lang="en-US" sz="2000" b="1" baseline="-25000" dirty="0" smtClean="0">
                <a:latin typeface="Arial"/>
                <a:cs typeface="Arial"/>
              </a:rPr>
              <a:t>2</a:t>
            </a:r>
          </a:p>
          <a:p>
            <a:pPr marL="274320" indent="-274320">
              <a:lnSpc>
                <a:spcPts val="2400"/>
              </a:lnSpc>
              <a:spcAft>
                <a:spcPts val="400"/>
              </a:spcAft>
            </a:pPr>
            <a:r>
              <a:rPr lang="en-US" sz="2000" b="1" dirty="0" smtClean="0">
                <a:latin typeface="Arial"/>
                <a:cs typeface="Arial"/>
              </a:rPr>
              <a:t>3.	Observable effect</a:t>
            </a:r>
          </a:p>
          <a:p>
            <a:pPr marL="288925" indent="-288925"/>
            <a:r>
              <a:rPr lang="en-US" sz="2000" b="1" dirty="0" smtClean="0">
                <a:latin typeface="Arial"/>
                <a:cs typeface="Arial"/>
              </a:rPr>
              <a:t>	</a:t>
            </a:r>
            <a:r>
              <a:rPr lang="en-US" sz="2000" b="1" dirty="0">
                <a:latin typeface="Arial"/>
                <a:cs typeface="Arial"/>
              </a:rPr>
              <a:t>Example</a:t>
            </a:r>
            <a:r>
              <a:rPr lang="en-US" sz="2000" b="1" dirty="0" smtClean="0">
                <a:latin typeface="Arial"/>
                <a:cs typeface="Arial"/>
              </a:rPr>
              <a:t>:  Lowered consciousness, coma, death</a:t>
            </a:r>
          </a:p>
        </p:txBody>
      </p:sp>
      <p:sp>
        <p:nvSpPr>
          <p:cNvPr id="3" name="TextBox 2"/>
          <p:cNvSpPr txBox="1"/>
          <p:nvPr/>
        </p:nvSpPr>
        <p:spPr>
          <a:xfrm>
            <a:off x="251306" y="3861335"/>
            <a:ext cx="5530645" cy="707886"/>
          </a:xfrm>
          <a:prstGeom prst="rect">
            <a:avLst/>
          </a:prstGeom>
          <a:noFill/>
        </p:spPr>
        <p:txBody>
          <a:bodyPr wrap="square" rtlCol="0">
            <a:spAutoFit/>
          </a:bodyPr>
          <a:lstStyle/>
          <a:p>
            <a:r>
              <a:rPr lang="en-US" sz="2000" b="1" dirty="0" smtClean="0">
                <a:solidFill>
                  <a:srgbClr val="008000"/>
                </a:solidFill>
                <a:latin typeface="Arial"/>
                <a:cs typeface="Arial"/>
              </a:rPr>
              <a:t>Figure </a:t>
            </a:r>
            <a:r>
              <a:rPr lang="en-US" sz="2000" b="1" dirty="0">
                <a:solidFill>
                  <a:srgbClr val="008000"/>
                </a:solidFill>
                <a:latin typeface="Arial"/>
                <a:cs typeface="Arial"/>
              </a:rPr>
              <a:t>2.17.  The Dynamic Phase of Toxicant </a:t>
            </a:r>
            <a:r>
              <a:rPr lang="en-US" sz="2000" b="1" dirty="0" smtClean="0">
                <a:solidFill>
                  <a:srgbClr val="008000"/>
                </a:solidFill>
                <a:latin typeface="Arial"/>
                <a:cs typeface="Arial"/>
              </a:rPr>
              <a:t>Action</a:t>
            </a:r>
            <a:endParaRPr lang="en-US" sz="2000" b="1" dirty="0">
              <a:solidFill>
                <a:srgbClr val="008000"/>
              </a:solidFill>
              <a:latin typeface="Arial"/>
              <a:cs typeface="Arial"/>
            </a:endParaRPr>
          </a:p>
        </p:txBody>
      </p:sp>
      <p:sp>
        <p:nvSpPr>
          <p:cNvPr id="7" name="TextBox 6"/>
          <p:cNvSpPr txBox="1"/>
          <p:nvPr/>
        </p:nvSpPr>
        <p:spPr>
          <a:xfrm>
            <a:off x="8609583" y="5032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25</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 2.1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2234"/>
          </a:xfrm>
          <a:prstGeom prst="rect">
            <a:avLst/>
          </a:prstGeom>
        </p:spPr>
      </p:pic>
      <p:sp>
        <p:nvSpPr>
          <p:cNvPr id="8" name="TextBox 7"/>
          <p:cNvSpPr txBox="1"/>
          <p:nvPr/>
        </p:nvSpPr>
        <p:spPr>
          <a:xfrm>
            <a:off x="8651208"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26</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g 2.18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3059"/>
          </a:xfrm>
          <a:prstGeom prst="rect">
            <a:avLst/>
          </a:prstGeom>
        </p:spPr>
      </p:pic>
      <p:sp>
        <p:nvSpPr>
          <p:cNvPr id="9" name="TextBox 8"/>
          <p:cNvSpPr txBox="1"/>
          <p:nvPr/>
        </p:nvSpPr>
        <p:spPr>
          <a:xfrm>
            <a:off x="253381" y="3908161"/>
            <a:ext cx="4315736" cy="1015663"/>
          </a:xfrm>
          <a:prstGeom prst="rect">
            <a:avLst/>
          </a:prstGeom>
          <a:noFill/>
        </p:spPr>
        <p:txBody>
          <a:bodyPr wrap="square" rtlCol="0">
            <a:spAutoFit/>
          </a:bodyPr>
          <a:lstStyle/>
          <a:p>
            <a:r>
              <a:rPr lang="en-US" sz="2000" b="1" dirty="0" smtClean="0">
                <a:latin typeface="Arial"/>
                <a:cs typeface="Arial"/>
              </a:rPr>
              <a:t>Figure 2.18.  Examples of </a:t>
            </a:r>
            <a:r>
              <a:rPr lang="en-US" sz="2000" b="1" dirty="0" err="1" smtClean="0">
                <a:latin typeface="Arial"/>
                <a:cs typeface="Arial"/>
              </a:rPr>
              <a:t>alkylating</a:t>
            </a:r>
            <a:r>
              <a:rPr lang="en-US" sz="2000" b="1" dirty="0" smtClean="0">
                <a:latin typeface="Arial"/>
                <a:cs typeface="Arial"/>
              </a:rPr>
              <a:t> agents capable of causing mutations</a:t>
            </a:r>
          </a:p>
        </p:txBody>
      </p:sp>
      <p:sp>
        <p:nvSpPr>
          <p:cNvPr id="10" name="TextBox 9"/>
          <p:cNvSpPr txBox="1"/>
          <p:nvPr/>
        </p:nvSpPr>
        <p:spPr>
          <a:xfrm>
            <a:off x="230656" y="340995"/>
            <a:ext cx="8640236" cy="2277547"/>
          </a:xfrm>
          <a:prstGeom prst="rect">
            <a:avLst/>
          </a:prstGeom>
          <a:noFill/>
        </p:spPr>
        <p:txBody>
          <a:bodyPr wrap="square" rtlCol="0">
            <a:spAutoFit/>
          </a:bodyPr>
          <a:lstStyle/>
          <a:p>
            <a:r>
              <a:rPr lang="en-US" sz="2400" b="1" dirty="0" smtClean="0">
                <a:latin typeface="Arial"/>
                <a:cs typeface="Arial"/>
              </a:rPr>
              <a:t>2.13  Mutagenesis and Carcinogenesis</a:t>
            </a:r>
          </a:p>
          <a:p>
            <a:pPr>
              <a:lnSpc>
                <a:spcPts val="2400"/>
              </a:lnSpc>
            </a:pPr>
            <a:r>
              <a:rPr lang="en-US" sz="2000" b="1" dirty="0" smtClean="0">
                <a:latin typeface="Arial"/>
                <a:cs typeface="Arial"/>
              </a:rPr>
              <a:t>Mutagens are chemical species that alter DNA to produce traits that can be inherited </a:t>
            </a:r>
          </a:p>
          <a:p>
            <a:pPr marL="169863" indent="-169863">
              <a:lnSpc>
                <a:spcPts val="2400"/>
              </a:lnSpc>
            </a:pPr>
            <a:r>
              <a:rPr lang="en-US" sz="2000" b="1" dirty="0" smtClean="0">
                <a:latin typeface="Arial"/>
                <a:cs typeface="Arial"/>
              </a:rPr>
              <a:t>• Exchange, addition, or deletion of any of the bases in DNA</a:t>
            </a:r>
          </a:p>
          <a:p>
            <a:pPr marL="169863" indent="-169863">
              <a:lnSpc>
                <a:spcPts val="2400"/>
              </a:lnSpc>
            </a:pPr>
            <a:r>
              <a:rPr lang="en-US" sz="2000" b="1" dirty="0" smtClean="0">
                <a:latin typeface="Arial"/>
                <a:cs typeface="Arial"/>
              </a:rPr>
              <a:t>• Replacement of –NH</a:t>
            </a:r>
            <a:r>
              <a:rPr lang="en-US" sz="2000" b="1" baseline="-25000" dirty="0" smtClean="0">
                <a:latin typeface="Arial"/>
                <a:cs typeface="Arial"/>
              </a:rPr>
              <a:t>2</a:t>
            </a:r>
            <a:r>
              <a:rPr lang="en-US" sz="2000" b="1" dirty="0" smtClean="0">
                <a:latin typeface="Arial"/>
                <a:cs typeface="Arial"/>
              </a:rPr>
              <a:t> group by -OH </a:t>
            </a:r>
          </a:p>
          <a:p>
            <a:pPr marL="169863" indent="-169863"/>
            <a:r>
              <a:rPr lang="en-US" sz="2000" b="1" dirty="0" smtClean="0">
                <a:latin typeface="Arial"/>
                <a:cs typeface="Arial"/>
              </a:rPr>
              <a:t>• Alkylation by attachment of –CH</a:t>
            </a:r>
            <a:r>
              <a:rPr lang="en-US" sz="2000" b="1" baseline="-25000" dirty="0" smtClean="0">
                <a:latin typeface="Arial"/>
                <a:cs typeface="Arial"/>
              </a:rPr>
              <a:t>3</a:t>
            </a:r>
            <a:r>
              <a:rPr lang="en-US" sz="2000" b="1" dirty="0" smtClean="0">
                <a:latin typeface="Arial"/>
                <a:cs typeface="Arial"/>
              </a:rPr>
              <a:t> group</a:t>
            </a:r>
          </a:p>
          <a:p>
            <a:pPr marL="169863" indent="-169863"/>
            <a:endParaRPr lang="en-US" b="1" dirty="0">
              <a:latin typeface="Arial"/>
              <a:cs typeface="Arial"/>
            </a:endParaRPr>
          </a:p>
        </p:txBody>
      </p:sp>
      <p:sp>
        <p:nvSpPr>
          <p:cNvPr id="11" name="TextBox 10"/>
          <p:cNvSpPr txBox="1"/>
          <p:nvPr/>
        </p:nvSpPr>
        <p:spPr>
          <a:xfrm>
            <a:off x="8599258" y="60648"/>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27</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9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5342"/>
          </a:xfrm>
          <a:prstGeom prst="rect">
            <a:avLst/>
          </a:prstGeom>
        </p:spPr>
      </p:pic>
      <p:sp>
        <p:nvSpPr>
          <p:cNvPr id="9" name="TextBox 8"/>
          <p:cNvSpPr txBox="1"/>
          <p:nvPr/>
        </p:nvSpPr>
        <p:spPr>
          <a:xfrm>
            <a:off x="106756" y="187355"/>
            <a:ext cx="8640236" cy="2257028"/>
          </a:xfrm>
          <a:prstGeom prst="rect">
            <a:avLst/>
          </a:prstGeom>
          <a:noFill/>
        </p:spPr>
        <p:txBody>
          <a:bodyPr wrap="square" rtlCol="0">
            <a:spAutoFit/>
          </a:bodyPr>
          <a:lstStyle/>
          <a:p>
            <a:pPr>
              <a:spcAft>
                <a:spcPts val="400"/>
              </a:spcAft>
            </a:pPr>
            <a:r>
              <a:rPr lang="en-US" sz="2400" b="1" dirty="0" smtClean="0">
                <a:latin typeface="Arial"/>
                <a:cs typeface="Arial"/>
              </a:rPr>
              <a:t>Carcinogenesis</a:t>
            </a:r>
            <a:endParaRPr lang="en-US" sz="2400" dirty="0" smtClean="0">
              <a:latin typeface="Arial"/>
              <a:cs typeface="Arial"/>
            </a:endParaRPr>
          </a:p>
          <a:p>
            <a:pPr marL="169863" indent="-169863">
              <a:spcAft>
                <a:spcPts val="400"/>
              </a:spcAft>
            </a:pPr>
            <a:r>
              <a:rPr lang="en-US" sz="2000" b="1" dirty="0" smtClean="0">
                <a:latin typeface="Arial"/>
                <a:cs typeface="Arial"/>
              </a:rPr>
              <a:t>Uncontrolled replication and growth of body cells</a:t>
            </a:r>
          </a:p>
          <a:p>
            <a:pPr marL="169863" indent="-169863">
              <a:spcAft>
                <a:spcPts val="400"/>
              </a:spcAft>
            </a:pPr>
            <a:r>
              <a:rPr lang="en-US" sz="2000" b="1" dirty="0" smtClean="0">
                <a:latin typeface="Arial"/>
                <a:cs typeface="Arial"/>
              </a:rPr>
              <a:t>Cancers caused by external influences are of concern</a:t>
            </a:r>
          </a:p>
          <a:p>
            <a:pPr marL="169863" indent="-169863">
              <a:spcAft>
                <a:spcPts val="400"/>
              </a:spcAft>
            </a:pPr>
            <a:r>
              <a:rPr lang="en-US" sz="2000" b="1" dirty="0" smtClean="0">
                <a:latin typeface="Arial"/>
                <a:cs typeface="Arial"/>
              </a:rPr>
              <a:t>•	Radiation    • Chemical exposure</a:t>
            </a:r>
          </a:p>
          <a:p>
            <a:pPr marL="169863" indent="-169863">
              <a:spcAft>
                <a:spcPts val="400"/>
              </a:spcAft>
            </a:pPr>
            <a:r>
              <a:rPr lang="en-US" sz="2000" b="1" dirty="0" smtClean="0">
                <a:latin typeface="Arial"/>
                <a:cs typeface="Arial"/>
              </a:rPr>
              <a:t>Chemical carcinogenesis</a:t>
            </a:r>
          </a:p>
          <a:p>
            <a:pPr marL="169863" indent="-169863">
              <a:spcAft>
                <a:spcPts val="400"/>
              </a:spcAft>
            </a:pPr>
            <a:r>
              <a:rPr lang="en-US" sz="2000" b="1" dirty="0" smtClean="0">
                <a:latin typeface="Arial"/>
                <a:cs typeface="Arial"/>
              </a:rPr>
              <a:t>• Around 1900 reports of bladder cancer in German dye workers</a:t>
            </a:r>
          </a:p>
        </p:txBody>
      </p:sp>
      <p:sp>
        <p:nvSpPr>
          <p:cNvPr id="10" name="TextBox 9"/>
          <p:cNvSpPr txBox="1"/>
          <p:nvPr/>
        </p:nvSpPr>
        <p:spPr>
          <a:xfrm>
            <a:off x="119156" y="3300778"/>
            <a:ext cx="8640236" cy="728405"/>
          </a:xfrm>
          <a:prstGeom prst="rect">
            <a:avLst/>
          </a:prstGeom>
          <a:noFill/>
        </p:spPr>
        <p:txBody>
          <a:bodyPr wrap="square" rtlCol="0">
            <a:spAutoFit/>
          </a:bodyPr>
          <a:lstStyle/>
          <a:p>
            <a:pPr marL="169863" indent="-169863">
              <a:spcAft>
                <a:spcPts val="400"/>
              </a:spcAft>
            </a:pPr>
            <a:r>
              <a:rPr lang="en-US" b="1" dirty="0" smtClean="0">
                <a:latin typeface="Arial"/>
                <a:cs typeface="Arial"/>
              </a:rPr>
              <a:t>•	</a:t>
            </a:r>
            <a:r>
              <a:rPr lang="en-US" b="1" dirty="0" err="1" smtClean="0">
                <a:solidFill>
                  <a:srgbClr val="FF0000"/>
                </a:solidFill>
                <a:latin typeface="Arial"/>
                <a:cs typeface="Arial"/>
              </a:rPr>
              <a:t>Procarcinogens</a:t>
            </a:r>
            <a:r>
              <a:rPr lang="en-US" b="1" dirty="0" smtClean="0">
                <a:latin typeface="Arial"/>
                <a:cs typeface="Arial"/>
              </a:rPr>
              <a:t> biochemically activated to </a:t>
            </a:r>
            <a:r>
              <a:rPr lang="en-US" b="1" dirty="0" smtClean="0">
                <a:solidFill>
                  <a:srgbClr val="FF0000"/>
                </a:solidFill>
                <a:latin typeface="Arial"/>
                <a:cs typeface="Arial"/>
              </a:rPr>
              <a:t>ultimate carcinogens</a:t>
            </a:r>
          </a:p>
          <a:p>
            <a:pPr marL="169863" indent="-169863">
              <a:spcAft>
                <a:spcPts val="400"/>
              </a:spcAft>
            </a:pPr>
            <a:r>
              <a:rPr lang="en-US" sz="2000" b="1" dirty="0" smtClean="0">
                <a:solidFill>
                  <a:srgbClr val="FF0000"/>
                </a:solidFill>
                <a:latin typeface="Arial"/>
                <a:cs typeface="Arial"/>
              </a:rPr>
              <a:t>Figure 2.19.  Examples of carcinogens</a:t>
            </a:r>
            <a:endParaRPr lang="en-US" sz="2000" b="1" dirty="0">
              <a:solidFill>
                <a:srgbClr val="FF0000"/>
              </a:solidFill>
              <a:latin typeface="Arial"/>
              <a:cs typeface="Arial"/>
            </a:endParaRPr>
          </a:p>
        </p:txBody>
      </p:sp>
      <p:sp>
        <p:nvSpPr>
          <p:cNvPr id="11" name="TextBox 10"/>
          <p:cNvSpPr txBox="1"/>
          <p:nvPr/>
        </p:nvSpPr>
        <p:spPr>
          <a:xfrm>
            <a:off x="8609583" y="5032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28</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g 2.20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5255"/>
          </a:xfrm>
          <a:prstGeom prst="rect">
            <a:avLst/>
          </a:prstGeom>
        </p:spPr>
      </p:pic>
      <p:sp>
        <p:nvSpPr>
          <p:cNvPr id="10" name="TextBox 9"/>
          <p:cNvSpPr txBox="1"/>
          <p:nvPr/>
        </p:nvSpPr>
        <p:spPr>
          <a:xfrm>
            <a:off x="127414" y="335100"/>
            <a:ext cx="8640236" cy="830997"/>
          </a:xfrm>
          <a:prstGeom prst="rect">
            <a:avLst/>
          </a:prstGeom>
          <a:noFill/>
        </p:spPr>
        <p:txBody>
          <a:bodyPr wrap="square" rtlCol="0">
            <a:spAutoFit/>
          </a:bodyPr>
          <a:lstStyle/>
          <a:p>
            <a:r>
              <a:rPr lang="en-US" sz="2400" b="1" dirty="0" smtClean="0">
                <a:latin typeface="Arial"/>
                <a:cs typeface="Arial"/>
              </a:rPr>
              <a:t>Figure 2.20.  Process of Cancer Development Resulting from Exposure to Chemical Carcinogens</a:t>
            </a:r>
          </a:p>
        </p:txBody>
      </p:sp>
      <p:sp>
        <p:nvSpPr>
          <p:cNvPr id="11" name="TextBox 10"/>
          <p:cNvSpPr txBox="1"/>
          <p:nvPr/>
        </p:nvSpPr>
        <p:spPr>
          <a:xfrm>
            <a:off x="8625218" y="3569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29</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1Pp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2" y="0"/>
            <a:ext cx="9144000" cy="6839695"/>
          </a:xfrm>
          <a:prstGeom prst="rect">
            <a:avLst/>
          </a:prstGeom>
        </p:spPr>
      </p:pic>
      <p:sp>
        <p:nvSpPr>
          <p:cNvPr id="8" name="TextBox 7"/>
          <p:cNvSpPr txBox="1"/>
          <p:nvPr/>
        </p:nvSpPr>
        <p:spPr>
          <a:xfrm>
            <a:off x="239772" y="310023"/>
            <a:ext cx="8640236" cy="1154162"/>
          </a:xfrm>
          <a:prstGeom prst="rect">
            <a:avLst/>
          </a:prstGeom>
          <a:noFill/>
        </p:spPr>
        <p:txBody>
          <a:bodyPr wrap="square" rtlCol="0">
            <a:spAutoFit/>
          </a:bodyPr>
          <a:lstStyle/>
          <a:p>
            <a:pPr>
              <a:spcAft>
                <a:spcPts val="600"/>
              </a:spcAft>
            </a:pPr>
            <a:r>
              <a:rPr lang="en-US" sz="2400" b="1" dirty="0" smtClean="0">
                <a:latin typeface="Arial"/>
                <a:cs typeface="Arial"/>
              </a:rPr>
              <a:t>2.2  Biochemistry and the Cell</a:t>
            </a:r>
          </a:p>
          <a:p>
            <a:pPr>
              <a:spcAft>
                <a:spcPts val="600"/>
              </a:spcAft>
            </a:pPr>
            <a:r>
              <a:rPr lang="en-US" sz="2000" b="1" dirty="0" smtClean="0">
                <a:latin typeface="Arial"/>
                <a:cs typeface="Arial"/>
              </a:rPr>
              <a:t>Figure 2.1 </a:t>
            </a:r>
            <a:r>
              <a:rPr lang="en-US" sz="2000" dirty="0" smtClean="0">
                <a:latin typeface="Arial"/>
                <a:cs typeface="Arial"/>
              </a:rPr>
              <a:t>Life biochemical processes normally occur in cells, such as those of single-celled photosynthetic </a:t>
            </a:r>
            <a:r>
              <a:rPr lang="en-US" sz="2000" dirty="0" err="1" smtClean="0">
                <a:latin typeface="Arial"/>
                <a:cs typeface="Arial"/>
              </a:rPr>
              <a:t>cyanobacteria</a:t>
            </a:r>
            <a:r>
              <a:rPr lang="en-US" sz="2000" dirty="0" smtClean="0">
                <a:latin typeface="Arial"/>
                <a:cs typeface="Arial"/>
              </a:rPr>
              <a:t>:</a:t>
            </a:r>
          </a:p>
        </p:txBody>
      </p:sp>
      <p:sp>
        <p:nvSpPr>
          <p:cNvPr id="10" name="TextBox 9"/>
          <p:cNvSpPr txBox="1"/>
          <p:nvPr/>
        </p:nvSpPr>
        <p:spPr>
          <a:xfrm>
            <a:off x="361300" y="5437850"/>
            <a:ext cx="8640236" cy="784830"/>
          </a:xfrm>
          <a:prstGeom prst="rect">
            <a:avLst/>
          </a:prstGeom>
          <a:noFill/>
        </p:spPr>
        <p:txBody>
          <a:bodyPr wrap="square" rtlCol="0">
            <a:spAutoFit/>
          </a:bodyPr>
          <a:lstStyle/>
          <a:p>
            <a:pPr>
              <a:spcAft>
                <a:spcPts val="600"/>
              </a:spcAft>
            </a:pPr>
            <a:r>
              <a:rPr lang="en-US" sz="2000" b="1" dirty="0" smtClean="0">
                <a:latin typeface="Arial"/>
                <a:cs typeface="Arial"/>
              </a:rPr>
              <a:t>Prokaryotic Cells</a:t>
            </a:r>
            <a:r>
              <a:rPr lang="en-US" sz="2000" dirty="0" smtClean="0">
                <a:latin typeface="Arial"/>
                <a:cs typeface="Arial"/>
              </a:rPr>
              <a:t>:  Bacteria, no cell nucleus membrane</a:t>
            </a:r>
          </a:p>
          <a:p>
            <a:pPr>
              <a:spcAft>
                <a:spcPts val="600"/>
              </a:spcAft>
            </a:pPr>
            <a:r>
              <a:rPr lang="en-US" sz="2000" b="1" dirty="0" smtClean="0">
                <a:latin typeface="Arial"/>
                <a:cs typeface="Arial"/>
              </a:rPr>
              <a:t>Eukaryotic Cells</a:t>
            </a:r>
            <a:r>
              <a:rPr lang="en-US" sz="2000" dirty="0" smtClean="0">
                <a:latin typeface="Arial"/>
                <a:cs typeface="Arial"/>
              </a:rPr>
              <a:t>:  Most organisms other than bacteria</a:t>
            </a:r>
          </a:p>
        </p:txBody>
      </p:sp>
      <p:sp>
        <p:nvSpPr>
          <p:cNvPr id="11" name="TextBox 10"/>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4" name="TextBox 3"/>
          <p:cNvSpPr txBox="1"/>
          <p:nvPr/>
        </p:nvSpPr>
        <p:spPr>
          <a:xfrm>
            <a:off x="156720" y="123522"/>
            <a:ext cx="8640236" cy="1538883"/>
          </a:xfrm>
          <a:prstGeom prst="rect">
            <a:avLst/>
          </a:prstGeom>
          <a:noFill/>
        </p:spPr>
        <p:txBody>
          <a:bodyPr wrap="square" rtlCol="0">
            <a:spAutoFit/>
          </a:bodyPr>
          <a:lstStyle/>
          <a:p>
            <a:pPr>
              <a:spcAft>
                <a:spcPts val="400"/>
              </a:spcAft>
            </a:pPr>
            <a:r>
              <a:rPr lang="en-US" sz="2400" b="1" dirty="0" smtClean="0">
                <a:latin typeface="Arial"/>
                <a:cs typeface="Arial"/>
              </a:rPr>
              <a:t>2.14  Developmental Effects and </a:t>
            </a:r>
            <a:r>
              <a:rPr lang="en-US" sz="2400" b="1" dirty="0" err="1" smtClean="0">
                <a:latin typeface="Arial"/>
                <a:cs typeface="Arial"/>
              </a:rPr>
              <a:t>Teratogenesis</a:t>
            </a:r>
            <a:r>
              <a:rPr lang="en-US" sz="2400" dirty="0" smtClean="0">
                <a:latin typeface="Arial"/>
                <a:cs typeface="Arial"/>
              </a:rPr>
              <a:t> </a:t>
            </a:r>
          </a:p>
          <a:p>
            <a:pPr>
              <a:spcAft>
                <a:spcPts val="400"/>
              </a:spcAft>
            </a:pPr>
            <a:r>
              <a:rPr lang="en-US" sz="2000" b="1" dirty="0" err="1" smtClean="0">
                <a:latin typeface="Arial"/>
                <a:cs typeface="Arial"/>
              </a:rPr>
              <a:t>Teratogens</a:t>
            </a:r>
            <a:r>
              <a:rPr lang="en-US" sz="2000" b="1" dirty="0" smtClean="0">
                <a:latin typeface="Arial"/>
                <a:cs typeface="Arial"/>
              </a:rPr>
              <a:t> are substances that cause birth defects</a:t>
            </a:r>
          </a:p>
          <a:p>
            <a:pPr>
              <a:spcAft>
                <a:spcPts val="400"/>
              </a:spcAft>
            </a:pPr>
            <a:r>
              <a:rPr lang="en-US" sz="2000" b="1" dirty="0" smtClean="0">
                <a:latin typeface="Arial"/>
                <a:cs typeface="Arial"/>
              </a:rPr>
              <a:t>Fetuses are vulnerable</a:t>
            </a:r>
          </a:p>
          <a:p>
            <a:pPr>
              <a:spcAft>
                <a:spcPts val="400"/>
              </a:spcAft>
            </a:pPr>
            <a:r>
              <a:rPr lang="en-US" sz="2000" b="1" dirty="0" smtClean="0">
                <a:latin typeface="Arial"/>
                <a:cs typeface="Arial"/>
              </a:rPr>
              <a:t>• Ineffective detoxification    • Developing organs are vulnerable</a:t>
            </a:r>
            <a:endParaRPr lang="en-US" sz="2000" b="1" dirty="0">
              <a:latin typeface="Arial"/>
              <a:cs typeface="Arial"/>
            </a:endParaRPr>
          </a:p>
        </p:txBody>
      </p:sp>
      <p:sp>
        <p:nvSpPr>
          <p:cNvPr id="6" name="TextBox 5"/>
          <p:cNvSpPr txBox="1"/>
          <p:nvPr/>
        </p:nvSpPr>
        <p:spPr>
          <a:xfrm>
            <a:off x="862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30</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E93"/>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2616101"/>
          </a:xfrm>
          <a:prstGeom prst="rect">
            <a:avLst/>
          </a:prstGeom>
          <a:noFill/>
        </p:spPr>
        <p:txBody>
          <a:bodyPr wrap="square" rtlCol="0">
            <a:spAutoFit/>
          </a:bodyPr>
          <a:lstStyle/>
          <a:p>
            <a:pPr>
              <a:spcAft>
                <a:spcPts val="400"/>
              </a:spcAft>
            </a:pPr>
            <a:r>
              <a:rPr lang="en-US" sz="2400" b="1" dirty="0" smtClean="0">
                <a:latin typeface="Arial"/>
                <a:cs typeface="Arial"/>
              </a:rPr>
              <a:t>2.15  Toxic Effects on the Immune System</a:t>
            </a:r>
          </a:p>
          <a:p>
            <a:pPr marL="169863" indent="-169863">
              <a:spcAft>
                <a:spcPts val="400"/>
              </a:spcAft>
            </a:pPr>
            <a:r>
              <a:rPr lang="en-US" sz="2000" b="1" dirty="0" smtClean="0">
                <a:latin typeface="Arial"/>
                <a:cs typeface="Arial"/>
              </a:rPr>
              <a:t>Immune system</a:t>
            </a:r>
          </a:p>
          <a:p>
            <a:pPr marL="169863" indent="-169863">
              <a:spcAft>
                <a:spcPts val="400"/>
              </a:spcAft>
            </a:pPr>
            <a:r>
              <a:rPr lang="en-US" sz="2000" b="1" dirty="0" smtClean="0">
                <a:latin typeface="Arial"/>
                <a:cs typeface="Arial"/>
              </a:rPr>
              <a:t>1. Defense against infectious agents</a:t>
            </a:r>
          </a:p>
          <a:p>
            <a:pPr marL="169863" indent="-169863">
              <a:spcAft>
                <a:spcPts val="400"/>
              </a:spcAft>
            </a:pPr>
            <a:r>
              <a:rPr lang="en-US" sz="2000" b="1" dirty="0" smtClean="0">
                <a:latin typeface="Arial"/>
                <a:cs typeface="Arial"/>
              </a:rPr>
              <a:t>2. Destruction and neutralization of cancer cells</a:t>
            </a:r>
          </a:p>
          <a:p>
            <a:pPr marL="169863" indent="-169863">
              <a:spcAft>
                <a:spcPts val="400"/>
              </a:spcAft>
            </a:pPr>
            <a:r>
              <a:rPr lang="en-US" sz="2000" b="1" dirty="0" smtClean="0">
                <a:latin typeface="Arial"/>
                <a:cs typeface="Arial"/>
              </a:rPr>
              <a:t>3. Resistance to </a:t>
            </a:r>
            <a:r>
              <a:rPr lang="en-US" sz="2000" b="1" dirty="0" err="1" smtClean="0">
                <a:latin typeface="Arial"/>
                <a:cs typeface="Arial"/>
              </a:rPr>
              <a:t>xenobiotic</a:t>
            </a:r>
            <a:r>
              <a:rPr lang="en-US" sz="2000" b="1" dirty="0" smtClean="0">
                <a:latin typeface="Arial"/>
                <a:cs typeface="Arial"/>
              </a:rPr>
              <a:t> substances</a:t>
            </a:r>
          </a:p>
          <a:p>
            <a:pPr marL="169863" indent="-169863">
              <a:spcAft>
                <a:spcPts val="400"/>
              </a:spcAft>
            </a:pPr>
            <a:r>
              <a:rPr lang="en-US" sz="2000" b="1" dirty="0" err="1" smtClean="0">
                <a:latin typeface="Arial"/>
                <a:cs typeface="Arial"/>
              </a:rPr>
              <a:t>Immunosuppression</a:t>
            </a:r>
            <a:endParaRPr lang="en-US" sz="2000" b="1" dirty="0" smtClean="0">
              <a:latin typeface="Arial"/>
              <a:cs typeface="Arial"/>
            </a:endParaRPr>
          </a:p>
          <a:p>
            <a:pPr marL="169863" indent="-169863">
              <a:spcAft>
                <a:spcPts val="400"/>
              </a:spcAft>
            </a:pPr>
            <a:r>
              <a:rPr lang="en-US" sz="2000" b="1" dirty="0" smtClean="0">
                <a:latin typeface="Arial"/>
                <a:cs typeface="Arial"/>
              </a:rPr>
              <a:t>Hypersensitivity</a:t>
            </a: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31</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isphenol A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5" y="10324"/>
            <a:ext cx="9144000" cy="6846180"/>
          </a:xfrm>
          <a:prstGeom prst="rect">
            <a:avLst/>
          </a:prstGeom>
        </p:spPr>
      </p:pic>
      <p:sp>
        <p:nvSpPr>
          <p:cNvPr id="8" name="TextBox 7"/>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32</a:t>
            </a:fld>
            <a:endParaRPr lang="en-US" sz="1200" dirty="0">
              <a:latin typeface="Arial"/>
              <a:cs typeface="Arial"/>
            </a:endParaRPr>
          </a:p>
        </p:txBody>
      </p:sp>
      <p:sp>
        <p:nvSpPr>
          <p:cNvPr id="9" name="TextBox 8"/>
          <p:cNvSpPr txBox="1"/>
          <p:nvPr/>
        </p:nvSpPr>
        <p:spPr>
          <a:xfrm>
            <a:off x="196576" y="358534"/>
            <a:ext cx="8640236" cy="1897955"/>
          </a:xfrm>
          <a:prstGeom prst="rect">
            <a:avLst/>
          </a:prstGeom>
          <a:noFill/>
        </p:spPr>
        <p:txBody>
          <a:bodyPr wrap="square" rtlCol="0">
            <a:spAutoFit/>
          </a:bodyPr>
          <a:lstStyle/>
          <a:p>
            <a:pPr>
              <a:spcAft>
                <a:spcPts val="400"/>
              </a:spcAft>
            </a:pPr>
            <a:r>
              <a:rPr lang="en-US" sz="2400" b="1" dirty="0" smtClean="0">
                <a:latin typeface="Arial"/>
                <a:cs typeface="Arial"/>
              </a:rPr>
              <a:t>2.16  Damage to the Endocrine System</a:t>
            </a:r>
          </a:p>
          <a:p>
            <a:pPr marL="169863" indent="-169863">
              <a:spcAft>
                <a:spcPts val="400"/>
              </a:spcAft>
            </a:pPr>
            <a:r>
              <a:rPr lang="en-US" sz="2000" b="1" dirty="0" smtClean="0">
                <a:latin typeface="Arial"/>
                <a:cs typeface="Arial"/>
              </a:rPr>
              <a:t>Regulation of metabolism and reproduction </a:t>
            </a:r>
          </a:p>
          <a:p>
            <a:pPr marL="169863" indent="-169863">
              <a:spcAft>
                <a:spcPts val="400"/>
              </a:spcAft>
            </a:pPr>
            <a:r>
              <a:rPr lang="en-US" sz="2000" b="1" dirty="0" smtClean="0">
                <a:latin typeface="Arial"/>
                <a:cs typeface="Arial"/>
              </a:rPr>
              <a:t>Hormonally active agents</a:t>
            </a:r>
          </a:p>
          <a:p>
            <a:pPr marL="169863" indent="-169863">
              <a:spcAft>
                <a:spcPts val="400"/>
              </a:spcAft>
            </a:pPr>
            <a:r>
              <a:rPr lang="en-US" sz="2000" b="1" dirty="0" smtClean="0">
                <a:latin typeface="Arial"/>
                <a:cs typeface="Arial"/>
              </a:rPr>
              <a:t>• Especially estrogens that act like female sex hormone</a:t>
            </a:r>
          </a:p>
          <a:p>
            <a:pPr marL="169863" indent="-169863">
              <a:spcAft>
                <a:spcPts val="400"/>
              </a:spcAft>
            </a:pPr>
            <a:r>
              <a:rPr lang="en-US" sz="2000" b="1" dirty="0" smtClean="0">
                <a:latin typeface="Arial"/>
                <a:cs typeface="Arial"/>
              </a:rPr>
              <a:t>• </a:t>
            </a:r>
            <a:r>
              <a:rPr lang="en-US" sz="2000" b="1" dirty="0" err="1" smtClean="0">
                <a:latin typeface="Arial"/>
                <a:cs typeface="Arial"/>
              </a:rPr>
              <a:t>Xenoestrogens</a:t>
            </a:r>
            <a:r>
              <a:rPr lang="en-US" sz="2000" b="1" dirty="0" smtClean="0">
                <a:latin typeface="Arial"/>
                <a:cs typeface="Arial"/>
              </a:rPr>
              <a:t> from non-natural sources such as </a:t>
            </a:r>
            <a:r>
              <a:rPr lang="en-US" sz="2000" b="1" dirty="0" err="1" smtClean="0">
                <a:latin typeface="Arial"/>
                <a:cs typeface="Arial"/>
              </a:rPr>
              <a:t>bisphenol</a:t>
            </a:r>
            <a:r>
              <a:rPr lang="en-US" sz="2000" b="1" dirty="0" smtClean="0">
                <a:latin typeface="Arial"/>
                <a:cs typeface="Arial"/>
              </a:rPr>
              <a:t>-A</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21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7"/>
            <a:ext cx="9144000" cy="6843595"/>
          </a:xfrm>
          <a:prstGeom prst="rect">
            <a:avLst/>
          </a:prstGeom>
        </p:spPr>
      </p:pic>
      <p:sp>
        <p:nvSpPr>
          <p:cNvPr id="8" name="TextBox 7"/>
          <p:cNvSpPr txBox="1"/>
          <p:nvPr/>
        </p:nvSpPr>
        <p:spPr>
          <a:xfrm>
            <a:off x="189363" y="609709"/>
            <a:ext cx="8640236" cy="461665"/>
          </a:xfrm>
          <a:prstGeom prst="rect">
            <a:avLst/>
          </a:prstGeom>
          <a:noFill/>
        </p:spPr>
        <p:txBody>
          <a:bodyPr wrap="square" rtlCol="0">
            <a:spAutoFit/>
          </a:bodyPr>
          <a:lstStyle/>
          <a:p>
            <a:r>
              <a:rPr lang="en-US" sz="2400" b="1" dirty="0" smtClean="0">
                <a:latin typeface="Arial"/>
                <a:cs typeface="Arial"/>
              </a:rPr>
              <a:t>Figure 2.21. Examples of estrogenic agents found in water</a:t>
            </a:r>
            <a:r>
              <a:rPr lang="en-US" sz="2400" dirty="0" smtClean="0"/>
              <a:t> </a:t>
            </a:r>
            <a:endParaRPr lang="en-US" sz="2400" b="1" dirty="0" smtClean="0">
              <a:latin typeface="Arial"/>
              <a:cs typeface="Arial"/>
            </a:endParaRPr>
          </a:p>
        </p:txBody>
      </p:sp>
      <p:sp>
        <p:nvSpPr>
          <p:cNvPr id="9" name="TextBox 8"/>
          <p:cNvSpPr txBox="1"/>
          <p:nvPr/>
        </p:nvSpPr>
        <p:spPr>
          <a:xfrm>
            <a:off x="8599258" y="5032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33</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1897955"/>
          </a:xfrm>
          <a:prstGeom prst="rect">
            <a:avLst/>
          </a:prstGeom>
          <a:noFill/>
        </p:spPr>
        <p:txBody>
          <a:bodyPr wrap="square" rtlCol="0">
            <a:spAutoFit/>
          </a:bodyPr>
          <a:lstStyle/>
          <a:p>
            <a:pPr>
              <a:spcAft>
                <a:spcPts val="400"/>
              </a:spcAft>
            </a:pPr>
            <a:r>
              <a:rPr lang="en-US" sz="2400" b="1" dirty="0" smtClean="0">
                <a:latin typeface="Arial"/>
                <a:cs typeface="Arial"/>
              </a:rPr>
              <a:t>2.17  Health Hazards of Toxic Substances</a:t>
            </a:r>
          </a:p>
          <a:p>
            <a:pPr>
              <a:spcAft>
                <a:spcPts val="400"/>
              </a:spcAft>
            </a:pPr>
            <a:r>
              <a:rPr lang="en-US" sz="2000" b="1" dirty="0" smtClean="0">
                <a:latin typeface="Arial"/>
                <a:cs typeface="Arial"/>
              </a:rPr>
              <a:t>Establish relationship between disease and toxic agent</a:t>
            </a:r>
          </a:p>
          <a:p>
            <a:pPr>
              <a:spcAft>
                <a:spcPts val="400"/>
              </a:spcAft>
            </a:pPr>
            <a:r>
              <a:rPr lang="en-US" sz="2000" b="1" dirty="0" smtClean="0">
                <a:latin typeface="Arial"/>
                <a:cs typeface="Arial"/>
              </a:rPr>
              <a:t>• Presence of toxic agent or metabolite in the body</a:t>
            </a:r>
          </a:p>
          <a:p>
            <a:pPr>
              <a:spcAft>
                <a:spcPts val="400"/>
              </a:spcAft>
            </a:pPr>
            <a:r>
              <a:rPr lang="en-US" sz="2000" b="1" dirty="0" smtClean="0">
                <a:latin typeface="Arial"/>
                <a:cs typeface="Arial"/>
              </a:rPr>
              <a:t>• Epidemiological studies</a:t>
            </a:r>
          </a:p>
          <a:p>
            <a:pPr>
              <a:spcAft>
                <a:spcPts val="400"/>
              </a:spcAft>
            </a:pPr>
            <a:r>
              <a:rPr lang="en-US" sz="2000" b="1" dirty="0" smtClean="0">
                <a:latin typeface="Arial"/>
                <a:cs typeface="Arial"/>
              </a:rPr>
              <a:t>Health risk assessment</a:t>
            </a:r>
            <a:endParaRPr lang="en-US" sz="2000" dirty="0" smtClean="0">
              <a:latin typeface="Arial"/>
              <a:cs typeface="Arial"/>
            </a:endParaRPr>
          </a:p>
        </p:txBody>
      </p:sp>
      <p:sp>
        <p:nvSpPr>
          <p:cNvPr id="6" name="TextBox 5"/>
          <p:cNvSpPr txBox="1"/>
          <p:nvPr/>
        </p:nvSpPr>
        <p:spPr>
          <a:xfrm>
            <a:off x="862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34</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E93"/>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2975173"/>
          </a:xfrm>
          <a:prstGeom prst="rect">
            <a:avLst/>
          </a:prstGeom>
          <a:noFill/>
        </p:spPr>
        <p:txBody>
          <a:bodyPr wrap="square" rtlCol="0">
            <a:spAutoFit/>
          </a:bodyPr>
          <a:lstStyle/>
          <a:p>
            <a:pPr>
              <a:spcAft>
                <a:spcPts val="400"/>
              </a:spcAft>
            </a:pPr>
            <a:r>
              <a:rPr lang="en-US" sz="2400" b="1" dirty="0" smtClean="0">
                <a:latin typeface="Arial"/>
                <a:cs typeface="Arial"/>
              </a:rPr>
              <a:t>2.18  Quantitative Structure-Activity Relationships (QSAR)</a:t>
            </a:r>
          </a:p>
          <a:p>
            <a:pPr marL="169863" indent="-169863">
              <a:spcAft>
                <a:spcPts val="400"/>
              </a:spcAft>
            </a:pPr>
            <a:r>
              <a:rPr lang="en-US" sz="2000" b="1" dirty="0" smtClean="0">
                <a:latin typeface="Arial"/>
                <a:cs typeface="Arial"/>
              </a:rPr>
              <a:t>Chemical properties suggestive of toxic effects</a:t>
            </a:r>
          </a:p>
          <a:p>
            <a:pPr marL="169863" indent="-169863">
              <a:spcAft>
                <a:spcPts val="400"/>
              </a:spcAft>
            </a:pPr>
            <a:r>
              <a:rPr lang="en-US" sz="2000" b="1" dirty="0" smtClean="0">
                <a:latin typeface="Arial"/>
                <a:cs typeface="Arial"/>
              </a:rPr>
              <a:t>1. </a:t>
            </a:r>
            <a:r>
              <a:rPr lang="en-US" sz="2000" b="1" dirty="0" err="1" smtClean="0">
                <a:latin typeface="Arial"/>
                <a:cs typeface="Arial"/>
              </a:rPr>
              <a:t>Corrosivity</a:t>
            </a:r>
            <a:endParaRPr lang="en-US" sz="2000" b="1" dirty="0" smtClean="0">
              <a:latin typeface="Arial"/>
              <a:cs typeface="Arial"/>
            </a:endParaRPr>
          </a:p>
          <a:p>
            <a:pPr marL="169863" indent="-169863">
              <a:spcAft>
                <a:spcPts val="400"/>
              </a:spcAft>
            </a:pPr>
            <a:r>
              <a:rPr lang="en-US" sz="2000" b="1" dirty="0" smtClean="0">
                <a:latin typeface="Arial"/>
                <a:cs typeface="Arial"/>
              </a:rPr>
              <a:t>2. Reactivity</a:t>
            </a:r>
          </a:p>
          <a:p>
            <a:pPr marL="169863" indent="-169863">
              <a:spcAft>
                <a:spcPts val="400"/>
              </a:spcAft>
            </a:pPr>
            <a:r>
              <a:rPr lang="en-US" sz="2000" b="1" dirty="0" smtClean="0">
                <a:latin typeface="Arial"/>
                <a:cs typeface="Arial"/>
              </a:rPr>
              <a:t>3. Heavy metals</a:t>
            </a:r>
          </a:p>
          <a:p>
            <a:pPr marL="169863" indent="-169863">
              <a:spcAft>
                <a:spcPts val="400"/>
              </a:spcAft>
            </a:pPr>
            <a:r>
              <a:rPr lang="en-US" sz="2000" b="1" dirty="0" smtClean="0">
                <a:latin typeface="Arial"/>
                <a:cs typeface="Arial"/>
              </a:rPr>
              <a:t>4. Binding species</a:t>
            </a:r>
          </a:p>
          <a:p>
            <a:pPr marL="169863" indent="-169863">
              <a:spcAft>
                <a:spcPts val="400"/>
              </a:spcAft>
            </a:pPr>
            <a:r>
              <a:rPr lang="en-US" sz="2000" b="1" dirty="0" smtClean="0">
                <a:latin typeface="Arial"/>
                <a:cs typeface="Arial"/>
              </a:rPr>
              <a:t>5. Lipid-soluble compounds</a:t>
            </a:r>
          </a:p>
          <a:p>
            <a:pPr marL="169863" indent="-169863">
              <a:spcAft>
                <a:spcPts val="400"/>
              </a:spcAft>
            </a:pPr>
            <a:r>
              <a:rPr lang="en-US" sz="2000" b="1" dirty="0" smtClean="0">
                <a:latin typeface="Arial"/>
                <a:cs typeface="Arial"/>
              </a:rPr>
              <a:t>6. </a:t>
            </a:r>
            <a:r>
              <a:rPr lang="en-US" sz="2000" b="1" dirty="0" err="1" smtClean="0">
                <a:latin typeface="Arial"/>
                <a:cs typeface="Arial"/>
              </a:rPr>
              <a:t>Immunotoxicants</a:t>
            </a:r>
            <a:endParaRPr lang="en-US" sz="2000" b="1" dirty="0" smtClean="0">
              <a:latin typeface="Arial"/>
              <a:cs typeface="Arial"/>
            </a:endParaRP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35</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210006" y="114641"/>
            <a:ext cx="8640236" cy="3180358"/>
          </a:xfrm>
          <a:prstGeom prst="rect">
            <a:avLst/>
          </a:prstGeom>
          <a:noFill/>
        </p:spPr>
        <p:txBody>
          <a:bodyPr wrap="square" rtlCol="0">
            <a:spAutoFit/>
          </a:bodyPr>
          <a:lstStyle/>
          <a:p>
            <a:pPr>
              <a:spcAft>
                <a:spcPts val="400"/>
              </a:spcAft>
            </a:pPr>
            <a:r>
              <a:rPr lang="en-US" sz="2400" b="1" dirty="0" smtClean="0">
                <a:latin typeface="Arial"/>
                <a:cs typeface="Arial"/>
              </a:rPr>
              <a:t>2.19  Toxicological Chemistry and Eco-toxicology</a:t>
            </a:r>
          </a:p>
          <a:p>
            <a:pPr>
              <a:spcAft>
                <a:spcPts val="400"/>
              </a:spcAft>
            </a:pPr>
            <a:r>
              <a:rPr lang="en-US" sz="2000" b="1" dirty="0" smtClean="0">
                <a:latin typeface="Arial"/>
                <a:cs typeface="Arial"/>
              </a:rPr>
              <a:t>Eco-toxicology is a combination of toxicology and ecology that considers the effects of toxic substances upon ecosystems</a:t>
            </a:r>
          </a:p>
          <a:p>
            <a:pPr marL="169863" indent="-169863">
              <a:spcAft>
                <a:spcPts val="400"/>
              </a:spcAft>
            </a:pPr>
            <a:r>
              <a:rPr lang="en-US" sz="2000" b="1" dirty="0" smtClean="0">
                <a:latin typeface="Arial"/>
                <a:cs typeface="Arial"/>
              </a:rPr>
              <a:t>Biomarkers of exposure</a:t>
            </a:r>
          </a:p>
          <a:p>
            <a:pPr marL="169863" indent="-169863">
              <a:spcAft>
                <a:spcPts val="400"/>
              </a:spcAft>
            </a:pPr>
            <a:r>
              <a:rPr lang="en-US" sz="2000" b="1" dirty="0" smtClean="0">
                <a:latin typeface="Arial"/>
                <a:cs typeface="Arial"/>
              </a:rPr>
              <a:t>•	Presence of a toxic substance such as a heavy metal</a:t>
            </a:r>
          </a:p>
          <a:p>
            <a:pPr marL="169863" indent="-169863">
              <a:spcAft>
                <a:spcPts val="400"/>
              </a:spcAft>
            </a:pPr>
            <a:r>
              <a:rPr lang="en-US" sz="2000" b="1" dirty="0" smtClean="0">
                <a:latin typeface="Arial"/>
                <a:cs typeface="Arial"/>
              </a:rPr>
              <a:t>•	Presence of a metabolite of a toxic substance such as styrene 7,8-oxide from styrene exposure</a:t>
            </a:r>
          </a:p>
          <a:p>
            <a:pPr marL="169863" indent="-169863">
              <a:spcAft>
                <a:spcPts val="400"/>
              </a:spcAft>
            </a:pPr>
            <a:r>
              <a:rPr lang="en-US" sz="2000" b="1" dirty="0" smtClean="0">
                <a:latin typeface="Arial"/>
                <a:cs typeface="Arial"/>
              </a:rPr>
              <a:t>•	Observation of a biological effect such as feminization of aquatic organisms from exposure to endocrine disruptors</a:t>
            </a:r>
            <a:endParaRPr lang="en-US" sz="2000" b="1" dirty="0">
              <a:latin typeface="Arial"/>
              <a:cs typeface="Arial"/>
            </a:endParaRP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36</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22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24"/>
            <a:ext cx="9144000" cy="6844436"/>
          </a:xfrm>
          <a:prstGeom prst="rect">
            <a:avLst/>
          </a:prstGeom>
        </p:spPr>
      </p:pic>
      <p:sp>
        <p:nvSpPr>
          <p:cNvPr id="8" name="TextBox 7"/>
          <p:cNvSpPr txBox="1"/>
          <p:nvPr/>
        </p:nvSpPr>
        <p:spPr>
          <a:xfrm>
            <a:off x="105095" y="87998"/>
            <a:ext cx="8640236" cy="1015663"/>
          </a:xfrm>
          <a:prstGeom prst="rect">
            <a:avLst/>
          </a:prstGeom>
          <a:noFill/>
        </p:spPr>
        <p:txBody>
          <a:bodyPr wrap="square" rtlCol="0">
            <a:spAutoFit/>
          </a:bodyPr>
          <a:lstStyle/>
          <a:p>
            <a:r>
              <a:rPr lang="en-US" sz="2000" b="1" dirty="0" smtClean="0">
                <a:latin typeface="Arial"/>
                <a:cs typeface="Arial"/>
              </a:rPr>
              <a:t>Figure 2.22.  Transfers of substances among the various environmental spheres, especially those involving the biosphere, are very important in determining their </a:t>
            </a:r>
            <a:r>
              <a:rPr lang="en-US" sz="2000" b="1" dirty="0" err="1" smtClean="0">
                <a:latin typeface="Arial"/>
                <a:cs typeface="Arial"/>
              </a:rPr>
              <a:t>ecotoxicological</a:t>
            </a:r>
            <a:r>
              <a:rPr lang="en-US" sz="2000" b="1" dirty="0" smtClean="0">
                <a:latin typeface="Arial"/>
                <a:cs typeface="Arial"/>
              </a:rPr>
              <a:t> effects.</a:t>
            </a:r>
          </a:p>
        </p:txBody>
      </p:sp>
      <p:sp>
        <p:nvSpPr>
          <p:cNvPr id="9" name="TextBox 8"/>
          <p:cNvSpPr txBox="1"/>
          <p:nvPr/>
        </p:nvSpPr>
        <p:spPr>
          <a:xfrm>
            <a:off x="8599258" y="60648"/>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37</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2205732"/>
          </a:xfrm>
          <a:prstGeom prst="rect">
            <a:avLst/>
          </a:prstGeom>
          <a:noFill/>
        </p:spPr>
        <p:txBody>
          <a:bodyPr wrap="square" rtlCol="0">
            <a:spAutoFit/>
          </a:bodyPr>
          <a:lstStyle/>
          <a:p>
            <a:r>
              <a:rPr lang="en-US" sz="2400" b="1" dirty="0" smtClean="0">
                <a:latin typeface="Arial"/>
                <a:cs typeface="Arial"/>
              </a:rPr>
              <a:t>2.20  Toxic Agents that May be Used in Terrorist Attacks</a:t>
            </a:r>
            <a:endParaRPr lang="en-US" sz="2400" dirty="0" smtClean="0">
              <a:latin typeface="Arial"/>
              <a:cs typeface="Arial"/>
            </a:endParaRPr>
          </a:p>
          <a:p>
            <a:pPr>
              <a:spcAft>
                <a:spcPts val="400"/>
              </a:spcAft>
            </a:pPr>
            <a:r>
              <a:rPr lang="en-US" sz="2000" b="1" dirty="0" smtClean="0">
                <a:latin typeface="Arial"/>
                <a:cs typeface="Arial"/>
              </a:rPr>
              <a:t>Examples</a:t>
            </a:r>
          </a:p>
          <a:p>
            <a:pPr>
              <a:spcAft>
                <a:spcPts val="400"/>
              </a:spcAft>
            </a:pPr>
            <a:r>
              <a:rPr lang="en-US" sz="2000" b="1" dirty="0" smtClean="0">
                <a:latin typeface="Arial"/>
                <a:cs typeface="Arial"/>
              </a:rPr>
              <a:t>• Cyanide</a:t>
            </a:r>
          </a:p>
          <a:p>
            <a:pPr>
              <a:spcAft>
                <a:spcPts val="400"/>
              </a:spcAft>
            </a:pPr>
            <a:r>
              <a:rPr lang="en-US" sz="2000" b="1" dirty="0" smtClean="0">
                <a:latin typeface="Arial"/>
                <a:cs typeface="Arial"/>
              </a:rPr>
              <a:t>• Nerve gases</a:t>
            </a:r>
          </a:p>
          <a:p>
            <a:pPr>
              <a:spcAft>
                <a:spcPts val="400"/>
              </a:spcAft>
            </a:pPr>
            <a:r>
              <a:rPr lang="en-US" sz="2000" b="1" dirty="0" smtClean="0">
                <a:latin typeface="Arial"/>
                <a:cs typeface="Arial"/>
              </a:rPr>
              <a:t>• Various toxic agents such as sulfur mustard, </a:t>
            </a:r>
            <a:r>
              <a:rPr lang="en-US" sz="2000" b="1" dirty="0" err="1" smtClean="0">
                <a:latin typeface="Arial"/>
                <a:cs typeface="Arial"/>
              </a:rPr>
              <a:t>ricin</a:t>
            </a:r>
            <a:r>
              <a:rPr lang="en-US" sz="2000" b="1" dirty="0" smtClean="0">
                <a:latin typeface="Arial"/>
                <a:cs typeface="Arial"/>
              </a:rPr>
              <a:t>, </a:t>
            </a:r>
            <a:r>
              <a:rPr lang="en-US" sz="2000" b="1" dirty="0" err="1" smtClean="0">
                <a:latin typeface="Arial"/>
                <a:cs typeface="Arial"/>
              </a:rPr>
              <a:t>rodenticides</a:t>
            </a:r>
            <a:endParaRPr lang="en-US" sz="2000" b="1" dirty="0" smtClean="0">
              <a:latin typeface="Arial"/>
              <a:cs typeface="Arial"/>
            </a:endParaRPr>
          </a:p>
          <a:p>
            <a:pPr>
              <a:spcAft>
                <a:spcPts val="400"/>
              </a:spcAft>
            </a:pPr>
            <a:r>
              <a:rPr lang="en-US" sz="2000" b="1" dirty="0" smtClean="0">
                <a:solidFill>
                  <a:srgbClr val="FF0000"/>
                </a:solidFill>
                <a:latin typeface="Arial"/>
                <a:cs typeface="Arial"/>
              </a:rPr>
              <a:t>Chemical forensics </a:t>
            </a:r>
            <a:r>
              <a:rPr lang="en-US" sz="2000" b="1" dirty="0" smtClean="0">
                <a:latin typeface="Arial"/>
                <a:cs typeface="Arial"/>
              </a:rPr>
              <a:t>to trace sources of toxic substances</a:t>
            </a:r>
            <a:endParaRPr lang="en-US" sz="2000" dirty="0" smtClean="0">
              <a:latin typeface="Arial"/>
              <a:cs typeface="Arial"/>
            </a:endParaRPr>
          </a:p>
        </p:txBody>
      </p:sp>
      <p:sp>
        <p:nvSpPr>
          <p:cNvPr id="6" name="TextBox 5"/>
          <p:cNvSpPr txBox="1"/>
          <p:nvPr/>
        </p:nvSpPr>
        <p:spPr>
          <a:xfrm>
            <a:off x="862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38</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2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68581" cy="6858000"/>
          </a:xfrm>
          <a:prstGeom prst="rect">
            <a:avLst/>
          </a:prstGeom>
        </p:spPr>
      </p:pic>
      <p:sp>
        <p:nvSpPr>
          <p:cNvPr id="7" name="TextBox 6"/>
          <p:cNvSpPr txBox="1"/>
          <p:nvPr/>
        </p:nvSpPr>
        <p:spPr>
          <a:xfrm>
            <a:off x="172796" y="5700386"/>
            <a:ext cx="8640236" cy="920765"/>
          </a:xfrm>
          <a:prstGeom prst="rect">
            <a:avLst/>
          </a:prstGeom>
          <a:noFill/>
        </p:spPr>
        <p:txBody>
          <a:bodyPr wrap="square" rtlCol="0">
            <a:spAutoFit/>
          </a:bodyPr>
          <a:lstStyle/>
          <a:p>
            <a:pPr>
              <a:lnSpc>
                <a:spcPts val="3000"/>
              </a:lnSpc>
              <a:spcAft>
                <a:spcPts val="600"/>
              </a:spcAft>
            </a:pPr>
            <a:r>
              <a:rPr lang="en-US" sz="2000" b="1" dirty="0" smtClean="0">
                <a:latin typeface="Arial"/>
                <a:cs typeface="Arial"/>
              </a:rPr>
              <a:t>Carbohydrates </a:t>
            </a:r>
            <a:r>
              <a:rPr lang="en-US" sz="2000" dirty="0" smtClean="0">
                <a:latin typeface="Arial"/>
                <a:cs typeface="Arial"/>
              </a:rPr>
              <a:t>serve to</a:t>
            </a:r>
            <a:endParaRPr lang="en-US" sz="2000" b="1" dirty="0" smtClean="0">
              <a:latin typeface="Arial"/>
              <a:cs typeface="Arial"/>
            </a:endParaRPr>
          </a:p>
          <a:p>
            <a:pPr marL="169863" indent="-169863">
              <a:lnSpc>
                <a:spcPts val="3000"/>
              </a:lnSpc>
              <a:spcAft>
                <a:spcPts val="600"/>
              </a:spcAft>
            </a:pPr>
            <a:r>
              <a:rPr lang="en-US" sz="2000" b="1" dirty="0" smtClean="0">
                <a:latin typeface="Arial"/>
                <a:cs typeface="Arial"/>
              </a:rPr>
              <a:t>•	</a:t>
            </a:r>
            <a:r>
              <a:rPr lang="en-US" sz="2000" dirty="0" smtClean="0">
                <a:latin typeface="Arial"/>
                <a:cs typeface="Arial"/>
              </a:rPr>
              <a:t>Capture and store solar energy      </a:t>
            </a:r>
            <a:r>
              <a:rPr lang="en-US" sz="2000" b="1" dirty="0" smtClean="0">
                <a:latin typeface="Arial"/>
                <a:cs typeface="Arial"/>
              </a:rPr>
              <a:t>•</a:t>
            </a:r>
            <a:r>
              <a:rPr lang="en-US" sz="2000" dirty="0" smtClean="0">
                <a:latin typeface="Arial"/>
                <a:cs typeface="Arial"/>
              </a:rPr>
              <a:t> Capture and store carbon</a:t>
            </a:r>
            <a:endParaRPr lang="en-US" sz="2000" dirty="0">
              <a:latin typeface="Arial"/>
              <a:cs typeface="Arial"/>
            </a:endParaRPr>
          </a:p>
        </p:txBody>
      </p:sp>
      <p:sp>
        <p:nvSpPr>
          <p:cNvPr id="10" name="TextBox 9"/>
          <p:cNvSpPr txBox="1"/>
          <p:nvPr/>
        </p:nvSpPr>
        <p:spPr>
          <a:xfrm>
            <a:off x="130630" y="310023"/>
            <a:ext cx="8640236" cy="815608"/>
          </a:xfrm>
          <a:prstGeom prst="rect">
            <a:avLst/>
          </a:prstGeom>
          <a:noFill/>
        </p:spPr>
        <p:txBody>
          <a:bodyPr wrap="square" rtlCol="0">
            <a:spAutoFit/>
          </a:bodyPr>
          <a:lstStyle/>
          <a:p>
            <a:pPr>
              <a:spcAft>
                <a:spcPts val="600"/>
              </a:spcAft>
            </a:pPr>
            <a:r>
              <a:rPr lang="en-US" sz="2400" b="1" dirty="0" smtClean="0">
                <a:latin typeface="Arial"/>
                <a:cs typeface="Arial"/>
              </a:rPr>
              <a:t>Carbohydrates</a:t>
            </a:r>
          </a:p>
          <a:p>
            <a:pPr marL="169863" indent="-169863">
              <a:spcAft>
                <a:spcPts val="600"/>
              </a:spcAft>
            </a:pPr>
            <a:r>
              <a:rPr lang="en-US" b="1" dirty="0" smtClean="0">
                <a:latin typeface="Arial"/>
                <a:cs typeface="Arial"/>
              </a:rPr>
              <a:t>Figure 2.2.  </a:t>
            </a:r>
            <a:r>
              <a:rPr lang="en-US" dirty="0" smtClean="0">
                <a:latin typeface="Arial"/>
                <a:cs typeface="Arial"/>
              </a:rPr>
              <a:t>Simple sugar glucose and starch polysaccharide</a:t>
            </a:r>
            <a:endParaRPr lang="en-US" b="1" dirty="0">
              <a:latin typeface="Arial"/>
              <a:cs typeface="Arial"/>
            </a:endParaRPr>
          </a:p>
        </p:txBody>
      </p:sp>
      <p:sp>
        <p:nvSpPr>
          <p:cNvPr id="11" name="TextBox 10"/>
          <p:cNvSpPr txBox="1"/>
          <p:nvPr/>
        </p:nvSpPr>
        <p:spPr>
          <a:xfrm>
            <a:off x="8590545"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4</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3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62953" cy="6858000"/>
          </a:xfrm>
          <a:prstGeom prst="rect">
            <a:avLst/>
          </a:prstGeom>
        </p:spPr>
      </p:pic>
      <p:sp>
        <p:nvSpPr>
          <p:cNvPr id="7" name="TextBox 6"/>
          <p:cNvSpPr txBox="1"/>
          <p:nvPr/>
        </p:nvSpPr>
        <p:spPr>
          <a:xfrm>
            <a:off x="180240" y="478680"/>
            <a:ext cx="8640236" cy="461665"/>
          </a:xfrm>
          <a:prstGeom prst="rect">
            <a:avLst/>
          </a:prstGeom>
          <a:noFill/>
        </p:spPr>
        <p:txBody>
          <a:bodyPr wrap="square" rtlCol="0">
            <a:spAutoFit/>
          </a:bodyPr>
          <a:lstStyle/>
          <a:p>
            <a:r>
              <a:rPr lang="en-US" sz="2400" b="1" dirty="0" smtClean="0">
                <a:latin typeface="Arial"/>
                <a:cs typeface="Arial"/>
              </a:rPr>
              <a:t>Figure 2.3.  </a:t>
            </a:r>
            <a:r>
              <a:rPr lang="en-US" sz="2400" dirty="0" smtClean="0">
                <a:latin typeface="Arial"/>
                <a:cs typeface="Arial"/>
              </a:rPr>
              <a:t>Segment of a cellulose macromolecule</a:t>
            </a:r>
            <a:endParaRPr lang="en-US" sz="2400" b="1" dirty="0" smtClean="0">
              <a:latin typeface="Arial"/>
              <a:cs typeface="Arial"/>
            </a:endParaRPr>
          </a:p>
        </p:txBody>
      </p:sp>
      <p:sp>
        <p:nvSpPr>
          <p:cNvPr id="8" name="TextBox 7"/>
          <p:cNvSpPr txBox="1"/>
          <p:nvPr/>
        </p:nvSpPr>
        <p:spPr>
          <a:xfrm>
            <a:off x="8610311" y="7968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5</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4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20"/>
            <a:ext cx="9144000" cy="6839415"/>
          </a:xfrm>
          <a:prstGeom prst="rect">
            <a:avLst/>
          </a:prstGeom>
        </p:spPr>
      </p:pic>
      <p:sp>
        <p:nvSpPr>
          <p:cNvPr id="8" name="TextBox 7"/>
          <p:cNvSpPr txBox="1"/>
          <p:nvPr/>
        </p:nvSpPr>
        <p:spPr>
          <a:xfrm>
            <a:off x="100864" y="131445"/>
            <a:ext cx="8640236" cy="3231654"/>
          </a:xfrm>
          <a:prstGeom prst="rect">
            <a:avLst/>
          </a:prstGeom>
          <a:noFill/>
        </p:spPr>
        <p:txBody>
          <a:bodyPr wrap="square" rtlCol="0">
            <a:spAutoFit/>
          </a:bodyPr>
          <a:lstStyle/>
          <a:p>
            <a:r>
              <a:rPr lang="en-US" sz="2400" b="1" dirty="0" smtClean="0">
                <a:latin typeface="Arial"/>
                <a:cs typeface="Arial"/>
              </a:rPr>
              <a:t>2.4  Proteins</a:t>
            </a:r>
          </a:p>
          <a:p>
            <a:pPr marL="169863" indent="-169863"/>
            <a:r>
              <a:rPr lang="en-US" sz="2000" dirty="0" smtClean="0">
                <a:latin typeface="Arial"/>
                <a:cs typeface="Arial"/>
              </a:rPr>
              <a:t>Macromolecules of N, C, H, O and some S</a:t>
            </a:r>
          </a:p>
          <a:p>
            <a:pPr marL="169863" indent="-169863"/>
            <a:r>
              <a:rPr lang="en-US" sz="2000" dirty="0" smtClean="0">
                <a:latin typeface="Arial"/>
                <a:cs typeface="Arial"/>
              </a:rPr>
              <a:t>From 20 naturally occurring amino acids</a:t>
            </a:r>
          </a:p>
          <a:p>
            <a:r>
              <a:rPr lang="en-US" sz="2000" b="1" dirty="0" smtClean="0">
                <a:latin typeface="Arial"/>
                <a:cs typeface="Arial"/>
              </a:rPr>
              <a:t>Proteins</a:t>
            </a:r>
            <a:r>
              <a:rPr lang="en-US" sz="2000" dirty="0" smtClean="0">
                <a:latin typeface="Arial"/>
                <a:cs typeface="Arial"/>
              </a:rPr>
              <a:t> are macromolecules that are composed of nitrogen, carbon, hydrogen, and oxygen along with smaller quantities of sulfur. The small molecules of which proteins are made are composed of 20 naturally occurring amino acids.</a:t>
            </a:r>
          </a:p>
          <a:p>
            <a:r>
              <a:rPr lang="en-US" sz="2000" b="1" dirty="0" smtClean="0">
                <a:latin typeface="Arial"/>
                <a:cs typeface="Arial"/>
              </a:rPr>
              <a:t>Figure 2.4. </a:t>
            </a:r>
            <a:r>
              <a:rPr lang="en-US" sz="2000" dirty="0" smtClean="0">
                <a:latin typeface="Arial"/>
                <a:cs typeface="Arial"/>
              </a:rPr>
              <a:t>Three amino acids and a </a:t>
            </a:r>
            <a:r>
              <a:rPr lang="en-US" sz="2000" dirty="0" err="1" smtClean="0">
                <a:latin typeface="Arial"/>
                <a:cs typeface="Arial"/>
              </a:rPr>
              <a:t>tripeptide</a:t>
            </a:r>
            <a:r>
              <a:rPr lang="en-US" sz="2000" dirty="0" smtClean="0">
                <a:latin typeface="Arial"/>
                <a:cs typeface="Arial"/>
              </a:rPr>
              <a:t> made from them. Amino acids differ in the groups substituted on the C atom designated by the arrow.</a:t>
            </a:r>
            <a:endParaRPr lang="en-US" sz="2000" b="1" dirty="0" smtClean="0">
              <a:latin typeface="Arial"/>
              <a:cs typeface="Arial"/>
            </a:endParaRPr>
          </a:p>
        </p:txBody>
      </p:sp>
      <p:sp>
        <p:nvSpPr>
          <p:cNvPr id="5" name="TextBox 4"/>
          <p:cNvSpPr txBox="1"/>
          <p:nvPr/>
        </p:nvSpPr>
        <p:spPr>
          <a:xfrm>
            <a:off x="8594269" y="50324"/>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6</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2387833"/>
          </a:xfrm>
          <a:prstGeom prst="rect">
            <a:avLst/>
          </a:prstGeom>
          <a:noFill/>
        </p:spPr>
        <p:txBody>
          <a:bodyPr wrap="square" rtlCol="0">
            <a:spAutoFit/>
          </a:bodyPr>
          <a:lstStyle/>
          <a:p>
            <a:pPr>
              <a:lnSpc>
                <a:spcPts val="3000"/>
              </a:lnSpc>
            </a:pPr>
            <a:r>
              <a:rPr lang="en-US" sz="2400" b="1" dirty="0" smtClean="0">
                <a:latin typeface="Arial"/>
                <a:cs typeface="Arial"/>
              </a:rPr>
              <a:t>Protein Structure</a:t>
            </a:r>
          </a:p>
          <a:p>
            <a:pPr marL="169863" indent="-169863">
              <a:lnSpc>
                <a:spcPts val="3000"/>
              </a:lnSpc>
            </a:pPr>
            <a:r>
              <a:rPr lang="en-US" sz="2000" b="1" dirty="0" smtClean="0">
                <a:latin typeface="Arial"/>
                <a:cs typeface="Arial"/>
              </a:rPr>
              <a:t>Primary:  </a:t>
            </a:r>
            <a:r>
              <a:rPr lang="en-US" sz="2000" dirty="0" smtClean="0">
                <a:latin typeface="Arial"/>
                <a:cs typeface="Arial"/>
              </a:rPr>
              <a:t>Order of amino acids</a:t>
            </a:r>
          </a:p>
          <a:p>
            <a:pPr marL="169863" indent="-169863">
              <a:lnSpc>
                <a:spcPts val="3000"/>
              </a:lnSpc>
            </a:pPr>
            <a:r>
              <a:rPr lang="en-US" sz="2000" b="1" dirty="0" smtClean="0">
                <a:latin typeface="Arial"/>
                <a:cs typeface="Arial"/>
              </a:rPr>
              <a:t>Other structural levels:  </a:t>
            </a:r>
            <a:r>
              <a:rPr lang="en-US" sz="2000" dirty="0" smtClean="0">
                <a:latin typeface="Arial"/>
                <a:cs typeface="Arial"/>
              </a:rPr>
              <a:t>Folding and pairing of protein molecules</a:t>
            </a:r>
          </a:p>
          <a:p>
            <a:pPr marL="169863" indent="-169863">
              <a:lnSpc>
                <a:spcPts val="3000"/>
              </a:lnSpc>
            </a:pPr>
            <a:r>
              <a:rPr lang="en-US" sz="2000" dirty="0" smtClean="0">
                <a:latin typeface="Arial"/>
                <a:cs typeface="Arial"/>
              </a:rPr>
              <a:t>Importance of protein structures</a:t>
            </a:r>
          </a:p>
          <a:p>
            <a:pPr marL="169863" indent="-169863">
              <a:lnSpc>
                <a:spcPts val="3000"/>
              </a:lnSpc>
            </a:pPr>
            <a:r>
              <a:rPr lang="en-US" sz="2000" dirty="0" smtClean="0">
                <a:latin typeface="Arial"/>
                <a:cs typeface="Arial"/>
              </a:rPr>
              <a:t>Enzymes are proteins</a:t>
            </a:r>
          </a:p>
          <a:p>
            <a:pPr marL="169863" indent="-169863">
              <a:lnSpc>
                <a:spcPts val="3000"/>
              </a:lnSpc>
            </a:pPr>
            <a:r>
              <a:rPr lang="en-US" sz="2000" b="1" dirty="0" smtClean="0">
                <a:latin typeface="Arial"/>
                <a:cs typeface="Arial"/>
              </a:rPr>
              <a:t>Denaturation</a:t>
            </a:r>
            <a:r>
              <a:rPr lang="en-US" sz="2000" dirty="0" smtClean="0">
                <a:latin typeface="Arial"/>
                <a:cs typeface="Arial"/>
              </a:rPr>
              <a:t> of proteins in which their structural features are altered</a:t>
            </a:r>
            <a:endParaRPr lang="en-US" sz="2000" b="1" dirty="0">
              <a:latin typeface="Arial"/>
              <a:cs typeface="Arial"/>
            </a:endParaRP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7</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9CD3"/>
        </a:solidFill>
        <a:effectLst/>
      </p:bgPr>
    </p:bg>
    <p:spTree>
      <p:nvGrpSpPr>
        <p:cNvPr id="1" name=""/>
        <p:cNvGrpSpPr/>
        <p:nvPr/>
      </p:nvGrpSpPr>
      <p:grpSpPr>
        <a:xfrm>
          <a:off x="0" y="0"/>
          <a:ext cx="0" cy="0"/>
          <a:chOff x="0" y="0"/>
          <a:chExt cx="0" cy="0"/>
        </a:xfrm>
      </p:grpSpPr>
      <p:sp>
        <p:nvSpPr>
          <p:cNvPr id="4" name="TextBox 3"/>
          <p:cNvSpPr txBox="1"/>
          <p:nvPr/>
        </p:nvSpPr>
        <p:spPr>
          <a:xfrm>
            <a:off x="210006" y="310023"/>
            <a:ext cx="8640236" cy="1228541"/>
          </a:xfrm>
          <a:prstGeom prst="rect">
            <a:avLst/>
          </a:prstGeom>
          <a:noFill/>
        </p:spPr>
        <p:txBody>
          <a:bodyPr wrap="square" rtlCol="0">
            <a:spAutoFit/>
          </a:bodyPr>
          <a:lstStyle/>
          <a:p>
            <a:pPr>
              <a:lnSpc>
                <a:spcPts val="3000"/>
              </a:lnSpc>
            </a:pPr>
            <a:r>
              <a:rPr lang="en-US" sz="2400" b="1" dirty="0" smtClean="0">
                <a:latin typeface="Arial"/>
                <a:cs typeface="Arial"/>
              </a:rPr>
              <a:t>2.5  Lipids:  Fats, Oils, and Hormones</a:t>
            </a:r>
          </a:p>
          <a:p>
            <a:pPr marL="169863" indent="-169863">
              <a:lnSpc>
                <a:spcPts val="3000"/>
              </a:lnSpc>
            </a:pPr>
            <a:r>
              <a:rPr lang="en-US" b="1" dirty="0" smtClean="0">
                <a:latin typeface="Arial"/>
                <a:cs typeface="Arial"/>
              </a:rPr>
              <a:t>Lipids are repelled by water</a:t>
            </a:r>
          </a:p>
          <a:p>
            <a:pPr marL="169863" indent="-169863">
              <a:lnSpc>
                <a:spcPts val="3000"/>
              </a:lnSpc>
            </a:pPr>
            <a:r>
              <a:rPr lang="en-US" b="1" dirty="0" smtClean="0">
                <a:latin typeface="Arial"/>
                <a:cs typeface="Arial"/>
              </a:rPr>
              <a:t>• Extracted into organic solvents</a:t>
            </a:r>
            <a:endParaRPr lang="en-US" b="1" dirty="0">
              <a:latin typeface="Arial"/>
              <a:cs typeface="Arial"/>
            </a:endParaRPr>
          </a:p>
        </p:txBody>
      </p:sp>
      <p:sp>
        <p:nvSpPr>
          <p:cNvPr id="6" name="TextBox 5"/>
          <p:cNvSpPr txBox="1"/>
          <p:nvPr/>
        </p:nvSpPr>
        <p:spPr>
          <a:xfrm>
            <a:off x="8630233"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8</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 2.5PwrP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9258"/>
          </a:xfrm>
          <a:prstGeom prst="rect">
            <a:avLst/>
          </a:prstGeom>
        </p:spPr>
      </p:pic>
      <p:sp>
        <p:nvSpPr>
          <p:cNvPr id="8" name="TextBox 7"/>
          <p:cNvSpPr txBox="1"/>
          <p:nvPr/>
        </p:nvSpPr>
        <p:spPr>
          <a:xfrm>
            <a:off x="299304" y="247294"/>
            <a:ext cx="3528854" cy="1233671"/>
          </a:xfrm>
          <a:prstGeom prst="rect">
            <a:avLst/>
          </a:prstGeom>
          <a:noFill/>
        </p:spPr>
        <p:txBody>
          <a:bodyPr wrap="square" rtlCol="0">
            <a:spAutoFit/>
          </a:bodyPr>
          <a:lstStyle/>
          <a:p>
            <a:pPr>
              <a:lnSpc>
                <a:spcPts val="3000"/>
              </a:lnSpc>
            </a:pPr>
            <a:r>
              <a:rPr lang="en-US" sz="2400" b="1" dirty="0" smtClean="0">
                <a:latin typeface="Arial"/>
                <a:cs typeface="Arial"/>
              </a:rPr>
              <a:t>Figure 2.5</a:t>
            </a:r>
          </a:p>
          <a:p>
            <a:pPr marL="169863" indent="-169863">
              <a:lnSpc>
                <a:spcPts val="3000"/>
              </a:lnSpc>
            </a:pPr>
            <a:r>
              <a:rPr lang="en-US" sz="2000" b="1" dirty="0" smtClean="0">
                <a:latin typeface="Arial"/>
                <a:cs typeface="Arial"/>
              </a:rPr>
              <a:t>Examples of lipids</a:t>
            </a:r>
          </a:p>
          <a:p>
            <a:pPr marL="169863" indent="-169863">
              <a:lnSpc>
                <a:spcPts val="3000"/>
              </a:lnSpc>
            </a:pPr>
            <a:r>
              <a:rPr lang="en-US" sz="2000" b="1" dirty="0" smtClean="0">
                <a:latin typeface="Arial"/>
                <a:cs typeface="Arial"/>
              </a:rPr>
              <a:t>• Hydrocarbon-like</a:t>
            </a:r>
            <a:endParaRPr lang="en-US" sz="2000" b="1" dirty="0">
              <a:latin typeface="Arial"/>
              <a:cs typeface="Arial"/>
            </a:endParaRPr>
          </a:p>
        </p:txBody>
      </p:sp>
      <p:sp>
        <p:nvSpPr>
          <p:cNvPr id="9" name="TextBox 8"/>
          <p:cNvSpPr txBox="1"/>
          <p:nvPr/>
        </p:nvSpPr>
        <p:spPr>
          <a:xfrm>
            <a:off x="8610311" y="40000"/>
            <a:ext cx="480013" cy="276999"/>
          </a:xfrm>
          <a:prstGeom prst="rect">
            <a:avLst/>
          </a:prstGeom>
          <a:noFill/>
        </p:spPr>
        <p:txBody>
          <a:bodyPr wrap="square" rtlCol="0">
            <a:spAutoFit/>
          </a:bodyPr>
          <a:lstStyle/>
          <a:p>
            <a:pPr algn="r"/>
            <a:fld id="{E3E4B7F7-B4C1-5440-9258-279F221456BC}" type="slidenum">
              <a:rPr lang="en-US" sz="1200" smtClean="0">
                <a:latin typeface="Arial"/>
                <a:cs typeface="Arial"/>
              </a:rPr>
              <a:pPr algn="r"/>
              <a:t>9</a:t>
            </a:fld>
            <a:endParaRPr lang="en-US"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11568</TotalTime>
  <Words>1044</Words>
  <Application>Microsoft Macintosh PowerPoint</Application>
  <PresentationFormat>On-screen Show (4:3)</PresentationFormat>
  <Paragraphs>211</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Missouri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Stanley Manahan</dc:creator>
  <cp:lastModifiedBy>Stanley Manahan</cp:lastModifiedBy>
  <cp:revision>130</cp:revision>
  <dcterms:created xsi:type="dcterms:W3CDTF">2012-05-24T21:19:17Z</dcterms:created>
  <dcterms:modified xsi:type="dcterms:W3CDTF">2012-10-09T18:51:56Z</dcterms:modified>
</cp:coreProperties>
</file>