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9.xml" ContentType="application/vnd.openxmlformats-officedocument.presentationml.tags+xml"/>
  <Override PartName="/ppt/notesSlides/notesSlide21.xml" ContentType="application/vnd.openxmlformats-officedocument.presentationml.notesSlide+xml"/>
  <Override PartName="/ppt/tags/tag20.xml" ContentType="application/vnd.openxmlformats-officedocument.presentationml.tags+xml"/>
  <Override PartName="/ppt/notesSlides/notesSlide22.xml" ContentType="application/vnd.openxmlformats-officedocument.presentationml.notesSlide+xml"/>
  <Override PartName="/ppt/tags/tag21.xml" ContentType="application/vnd.openxmlformats-officedocument.presentationml.tags+xml"/>
  <Override PartName="/ppt/notesSlides/notesSlide23.xml" ContentType="application/vnd.openxmlformats-officedocument.presentationml.notesSlide+xml"/>
  <Override PartName="/ppt/tags/tag22.xml" ContentType="application/vnd.openxmlformats-officedocument.presentationml.tags+xml"/>
  <Override PartName="/ppt/notesSlides/notesSlide24.xml" ContentType="application/vnd.openxmlformats-officedocument.presentationml.notesSlide+xml"/>
  <Override PartName="/ppt/tags/tag23.xml" ContentType="application/vnd.openxmlformats-officedocument.presentationml.tags+xml"/>
  <Override PartName="/ppt/notesSlides/notesSlide25.xml" ContentType="application/vnd.openxmlformats-officedocument.presentationml.notesSlide+xml"/>
  <Override PartName="/ppt/tags/tag24.xml" ContentType="application/vnd.openxmlformats-officedocument.presentationml.tags+xml"/>
  <Override PartName="/ppt/notesSlides/notesSlide26.xml" ContentType="application/vnd.openxmlformats-officedocument.presentationml.notesSlide+xml"/>
  <Override PartName="/ppt/tags/tag25.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6.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27.xml" ContentType="application/vnd.openxmlformats-officedocument.presentationml.tags+xml"/>
  <Override PartName="/ppt/notesSlides/notesSlide31.xml" ContentType="application/vnd.openxmlformats-officedocument.presentationml.notesSlide+xml"/>
  <Override PartName="/ppt/tags/tag28.xml" ContentType="application/vnd.openxmlformats-officedocument.presentationml.tags+xml"/>
  <Override PartName="/ppt/notesSlides/notesSlide32.xml" ContentType="application/vnd.openxmlformats-officedocument.presentationml.notesSlide+xml"/>
  <Override PartName="/ppt/tags/tag29.xml" ContentType="application/vnd.openxmlformats-officedocument.presentationml.tags+xml"/>
  <Override PartName="/ppt/notesSlides/notesSlide33.xml" ContentType="application/vnd.openxmlformats-officedocument.presentationml.notesSlide+xml"/>
  <Override PartName="/ppt/tags/tag30.xml" ContentType="application/vnd.openxmlformats-officedocument.presentationml.tags+xml"/>
  <Override PartName="/ppt/notesSlides/notesSlide34.xml" ContentType="application/vnd.openxmlformats-officedocument.presentationml.notesSlide+xml"/>
  <Override PartName="/ppt/tags/tag31.xml" ContentType="application/vnd.openxmlformats-officedocument.presentationml.tags+xml"/>
  <Override PartName="/ppt/notesSlides/notesSlide35.xml" ContentType="application/vnd.openxmlformats-officedocument.presentationml.notesSlide+xml"/>
  <Override PartName="/ppt/tags/tag32.xml" ContentType="application/vnd.openxmlformats-officedocument.presentationml.tags+xml"/>
  <Override PartName="/ppt/notesSlides/notesSlide36.xml" ContentType="application/vnd.openxmlformats-officedocument.presentationml.notesSlide+xml"/>
  <Override PartName="/ppt/tags/tag33.xml" ContentType="application/vnd.openxmlformats-officedocument.presentationml.tags+xml"/>
  <Override PartName="/ppt/notesSlides/notesSlide37.xml" ContentType="application/vnd.openxmlformats-officedocument.presentationml.notesSlide+xml"/>
  <Override PartName="/ppt/tags/tag34.xml" ContentType="application/vnd.openxmlformats-officedocument.presentationml.tags+xml"/>
  <Override PartName="/ppt/notesSlides/notesSlide38.xml" ContentType="application/vnd.openxmlformats-officedocument.presentationml.notesSlide+xml"/>
  <Override PartName="/ppt/tags/tag35.xml" ContentType="application/vnd.openxmlformats-officedocument.presentationml.tags+xml"/>
  <Override PartName="/ppt/notesSlides/notesSlide39.xml" ContentType="application/vnd.openxmlformats-officedocument.presentationml.notesSlide+xml"/>
  <Override PartName="/ppt/tags/tag36.xml" ContentType="application/vnd.openxmlformats-officedocument.presentationml.tags+xml"/>
  <Override PartName="/ppt/notesSlides/notesSlide40.xml" ContentType="application/vnd.openxmlformats-officedocument.presentationml.notesSlide+xml"/>
  <Override PartName="/ppt/tags/tag37.xml" ContentType="application/vnd.openxmlformats-officedocument.presentationml.tags+xml"/>
  <Override PartName="/ppt/notesSlides/notesSlide41.xml" ContentType="application/vnd.openxmlformats-officedocument.presentationml.notesSlide+xml"/>
  <Override PartName="/ppt/tags/tag38.xml" ContentType="application/vnd.openxmlformats-officedocument.presentationml.tags+xml"/>
  <Override PartName="/ppt/notesSlides/notesSlide42.xml" ContentType="application/vnd.openxmlformats-officedocument.presentationml.notesSlide+xml"/>
  <Override PartName="/ppt/tags/tag39.xml" ContentType="application/vnd.openxmlformats-officedocument.presentationml.tags+xml"/>
  <Override PartName="/ppt/notesSlides/notesSlide43.xml" ContentType="application/vnd.openxmlformats-officedocument.presentationml.notesSlide+xml"/>
  <Override PartName="/ppt/tags/tag40.xml" ContentType="application/vnd.openxmlformats-officedocument.presentationml.tags+xml"/>
  <Override PartName="/ppt/notesSlides/notesSlide44.xml" ContentType="application/vnd.openxmlformats-officedocument.presentationml.notesSlide+xml"/>
  <Override PartName="/ppt/tags/tag41.xml" ContentType="application/vnd.openxmlformats-officedocument.presentationml.tags+xml"/>
  <Override PartName="/ppt/notesSlides/notesSlide45.xml" ContentType="application/vnd.openxmlformats-officedocument.presentationml.notesSlide+xml"/>
  <Override PartName="/ppt/tags/tag42.xml" ContentType="application/vnd.openxmlformats-officedocument.presentationml.tags+xml"/>
  <Override PartName="/ppt/notesSlides/notesSlide46.xml" ContentType="application/vnd.openxmlformats-officedocument.presentationml.notesSlide+xml"/>
  <Override PartName="/ppt/tags/tag43.xml" ContentType="application/vnd.openxmlformats-officedocument.presentationml.tags+xml"/>
  <Override PartName="/ppt/notesSlides/notesSlide47.xml" ContentType="application/vnd.openxmlformats-officedocument.presentationml.notesSlide+xml"/>
  <Override PartName="/ppt/tags/tag44.xml" ContentType="application/vnd.openxmlformats-officedocument.presentationml.tags+xml"/>
  <Override PartName="/ppt/notesSlides/notesSlide48.xml" ContentType="application/vnd.openxmlformats-officedocument.presentationml.notesSlide+xml"/>
  <Override PartName="/ppt/tags/tag45.xml" ContentType="application/vnd.openxmlformats-officedocument.presentationml.tags+xml"/>
  <Override PartName="/ppt/notesSlides/notesSlide49.xml" ContentType="application/vnd.openxmlformats-officedocument.presentationml.notesSlide+xml"/>
  <Override PartName="/ppt/tags/tag46.xml" ContentType="application/vnd.openxmlformats-officedocument.presentationml.tags+xml"/>
  <Override PartName="/ppt/notesSlides/notesSlide50.xml" ContentType="application/vnd.openxmlformats-officedocument.presentationml.notesSlide+xml"/>
  <Override PartName="/ppt/tags/tag47.xml" ContentType="application/vnd.openxmlformats-officedocument.presentationml.tags+xml"/>
  <Override PartName="/ppt/notesSlides/notesSlide51.xml" ContentType="application/vnd.openxmlformats-officedocument.presentationml.notesSlide+xml"/>
  <Override PartName="/ppt/tags/tag48.xml" ContentType="application/vnd.openxmlformats-officedocument.presentationml.tags+xml"/>
  <Override PartName="/ppt/notesSlides/notesSlide52.xml" ContentType="application/vnd.openxmlformats-officedocument.presentationml.notesSlide+xml"/>
  <Override PartName="/ppt/tags/tag49.xml" ContentType="application/vnd.openxmlformats-officedocument.presentationml.tags+xml"/>
  <Override PartName="/ppt/notesSlides/notesSlide53.xml" ContentType="application/vnd.openxmlformats-officedocument.presentationml.notesSlide+xml"/>
  <Override PartName="/ppt/tags/tag50.xml" ContentType="application/vnd.openxmlformats-officedocument.presentationml.tags+xml"/>
  <Override PartName="/ppt/notesSlides/notesSlide54.xml" ContentType="application/vnd.openxmlformats-officedocument.presentationml.notesSlide+xml"/>
  <Override PartName="/ppt/tags/tag51.xml" ContentType="application/vnd.openxmlformats-officedocument.presentationml.tags+xml"/>
  <Override PartName="/ppt/notesSlides/notesSlide55.xml" ContentType="application/vnd.openxmlformats-officedocument.presentationml.notesSlide+xml"/>
  <Override PartName="/ppt/tags/tag52.xml" ContentType="application/vnd.openxmlformats-officedocument.presentationml.tags+xml"/>
  <Override PartName="/ppt/notesSlides/notesSlide56.xml" ContentType="application/vnd.openxmlformats-officedocument.presentationml.notesSlide+xml"/>
  <Override PartName="/ppt/tags/tag53.xml" ContentType="application/vnd.openxmlformats-officedocument.presentationml.tags+xml"/>
  <Override PartName="/ppt/notesSlides/notesSlide57.xml" ContentType="application/vnd.openxmlformats-officedocument.presentationml.notesSlide+xml"/>
  <Override PartName="/ppt/tags/tag54.xml" ContentType="application/vnd.openxmlformats-officedocument.presentationml.tags+xml"/>
  <Override PartName="/ppt/notesSlides/notesSlide58.xml" ContentType="application/vnd.openxmlformats-officedocument.presentationml.notesSlide+xml"/>
  <Override PartName="/ppt/tags/tag55.xml" ContentType="application/vnd.openxmlformats-officedocument.presentationml.tags+xml"/>
  <Override PartName="/ppt/notesSlides/notesSlide59.xml" ContentType="application/vnd.openxmlformats-officedocument.presentationml.notesSlide+xml"/>
  <Override PartName="/ppt/tags/tag56.xml" ContentType="application/vnd.openxmlformats-officedocument.presentationml.tags+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tags/tag57.xml" ContentType="application/vnd.openxmlformats-officedocument.presentationml.tags+xml"/>
  <Override PartName="/ppt/notesSlides/notesSlide64.xml" ContentType="application/vnd.openxmlformats-officedocument.presentationml.notesSlide+xml"/>
  <Override PartName="/ppt/tags/tag58.xml" ContentType="application/vnd.openxmlformats-officedocument.presentationml.tags+xml"/>
  <Override PartName="/ppt/notesSlides/notesSlide65.xml" ContentType="application/vnd.openxmlformats-officedocument.presentationml.notesSlide+xml"/>
  <Override PartName="/ppt/tags/tag59.xml" ContentType="application/vnd.openxmlformats-officedocument.presentationml.tags+xml"/>
  <Override PartName="/ppt/notesSlides/notesSlide66.xml" ContentType="application/vnd.openxmlformats-officedocument.presentationml.notesSlide+xml"/>
  <Override PartName="/ppt/tags/tag60.xml" ContentType="application/vnd.openxmlformats-officedocument.presentationml.tags+xml"/>
  <Override PartName="/ppt/notesSlides/notesSlide67.xml" ContentType="application/vnd.openxmlformats-officedocument.presentationml.notesSlide+xml"/>
  <Override PartName="/ppt/tags/tag61.xml" ContentType="application/vnd.openxmlformats-officedocument.presentationml.tags+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tags/tag62.xml" ContentType="application/vnd.openxmlformats-officedocument.presentationml.tags+xml"/>
  <Override PartName="/ppt/notesSlides/notesSlide71.xml" ContentType="application/vnd.openxmlformats-officedocument.presentationml.notesSlide+xml"/>
  <Override PartName="/ppt/tags/tag63.xml" ContentType="application/vnd.openxmlformats-officedocument.presentationml.tags+xml"/>
  <Override PartName="/ppt/notesSlides/notesSlide72.xml" ContentType="application/vnd.openxmlformats-officedocument.presentationml.notesSlide+xml"/>
  <Override PartName="/ppt/tags/tag64.xml" ContentType="application/vnd.openxmlformats-officedocument.presentationml.tags+xml"/>
  <Override PartName="/ppt/notesSlides/notesSlide73.xml" ContentType="application/vnd.openxmlformats-officedocument.presentationml.notesSlide+xml"/>
  <Override PartName="/ppt/tags/tag65.xml" ContentType="application/vnd.openxmlformats-officedocument.presentationml.tags+xml"/>
  <Override PartName="/ppt/notesSlides/notesSlide74.xml" ContentType="application/vnd.openxmlformats-officedocument.presentationml.notesSlide+xml"/>
  <Override PartName="/ppt/tags/tag66.xml" ContentType="application/vnd.openxmlformats-officedocument.presentationml.tags+xml"/>
  <Override PartName="/ppt/notesSlides/notesSlide75.xml" ContentType="application/vnd.openxmlformats-officedocument.presentationml.notesSlide+xml"/>
  <Override PartName="/ppt/tags/tag67.xml" ContentType="application/vnd.openxmlformats-officedocument.presentationml.tags+xml"/>
  <Override PartName="/ppt/notesSlides/notesSlide76.xml" ContentType="application/vnd.openxmlformats-officedocument.presentationml.notesSlide+xml"/>
  <Override PartName="/ppt/tags/tag68.xml" ContentType="application/vnd.openxmlformats-officedocument.presentationml.tags+xml"/>
  <Override PartName="/ppt/notesSlides/notesSlide77.xml" ContentType="application/vnd.openxmlformats-officedocument.presentationml.notesSlide+xml"/>
  <Override PartName="/ppt/tags/tag69.xml" ContentType="application/vnd.openxmlformats-officedocument.presentationml.tags+xml"/>
  <Override PartName="/ppt/notesSlides/notesSlide78.xml" ContentType="application/vnd.openxmlformats-officedocument.presentationml.notesSlide+xml"/>
  <Override PartName="/ppt/tags/tag70.xml" ContentType="application/vnd.openxmlformats-officedocument.presentationml.tags+xml"/>
  <Override PartName="/ppt/notesSlides/notesSlide79.xml" ContentType="application/vnd.openxmlformats-officedocument.presentationml.notesSlide+xml"/>
  <Override PartName="/ppt/tags/tag71.xml" ContentType="application/vnd.openxmlformats-officedocument.presentationml.tags+xml"/>
  <Override PartName="/ppt/notesSlides/notesSlide80.xml" ContentType="application/vnd.openxmlformats-officedocument.presentationml.notesSlide+xml"/>
  <Override PartName="/ppt/tags/tag72.xml" ContentType="application/vnd.openxmlformats-officedocument.presentationml.tags+xml"/>
  <Override PartName="/ppt/notesSlides/notesSlide81.xml" ContentType="application/vnd.openxmlformats-officedocument.presentationml.notesSlide+xml"/>
  <Override PartName="/ppt/tags/tag73.xml" ContentType="application/vnd.openxmlformats-officedocument.presentationml.tags+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tags/tag74.xml" ContentType="application/vnd.openxmlformats-officedocument.presentationml.tags+xml"/>
  <Override PartName="/ppt/notesSlides/notesSlide84.xml" ContentType="application/vnd.openxmlformats-officedocument.presentationml.notesSlide+xml"/>
  <Override PartName="/ppt/tags/tag75.xml" ContentType="application/vnd.openxmlformats-officedocument.presentationml.tags+xml"/>
  <Override PartName="/ppt/notesSlides/notesSlide85.xml" ContentType="application/vnd.openxmlformats-officedocument.presentationml.notesSlide+xml"/>
  <Override PartName="/ppt/tags/tag76.xml" ContentType="application/vnd.openxmlformats-officedocument.presentationml.tags+xml"/>
  <Override PartName="/ppt/notesSlides/notesSlide86.xml" ContentType="application/vnd.openxmlformats-officedocument.presentationml.notesSlide+xml"/>
  <Override PartName="/ppt/tags/tag77.xml" ContentType="application/vnd.openxmlformats-officedocument.presentationml.tags+xml"/>
  <Override PartName="/ppt/notesSlides/notesSlide87.xml" ContentType="application/vnd.openxmlformats-officedocument.presentationml.notesSlide+xml"/>
  <Override PartName="/ppt/tags/tag78.xml" ContentType="application/vnd.openxmlformats-officedocument.presentationml.tags+xml"/>
  <Override PartName="/ppt/notesSlides/notesSlide88.xml" ContentType="application/vnd.openxmlformats-officedocument.presentationml.notesSlide+xml"/>
  <Override PartName="/ppt/tags/tag79.xml" ContentType="application/vnd.openxmlformats-officedocument.presentationml.tags+xml"/>
  <Override PartName="/ppt/notesSlides/notesSlide89.xml" ContentType="application/vnd.openxmlformats-officedocument.presentationml.notesSlide+xml"/>
  <Override PartName="/ppt/tags/tag80.xml" ContentType="application/vnd.openxmlformats-officedocument.presentationml.tags+xml"/>
  <Override PartName="/ppt/notesSlides/notesSlide90.xml" ContentType="application/vnd.openxmlformats-officedocument.presentationml.notesSlide+xml"/>
  <Override PartName="/ppt/tags/tag81.xml" ContentType="application/vnd.openxmlformats-officedocument.presentationml.tags+xml"/>
  <Override PartName="/ppt/notesSlides/notesSlide91.xml" ContentType="application/vnd.openxmlformats-officedocument.presentationml.notesSlide+xml"/>
  <Override PartName="/ppt/tags/tag82.xml" ContentType="application/vnd.openxmlformats-officedocument.presentationml.tags+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tags/tag83.xml" ContentType="application/vnd.openxmlformats-officedocument.presentationml.tags+xml"/>
  <Override PartName="/ppt/notesSlides/notesSlide94.xml" ContentType="application/vnd.openxmlformats-officedocument.presentationml.notesSlide+xml"/>
  <Override PartName="/ppt/tags/tag84.xml" ContentType="application/vnd.openxmlformats-officedocument.presentationml.tags+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tags/tag85.xml" ContentType="application/vnd.openxmlformats-officedocument.presentationml.tags+xml"/>
  <Override PartName="/ppt/notesSlides/notesSlide98.xml" ContentType="application/vnd.openxmlformats-officedocument.presentationml.notesSlide+xml"/>
  <Override PartName="/ppt/tags/tag86.xml" ContentType="application/vnd.openxmlformats-officedocument.presentationml.tags+xml"/>
  <Override PartName="/ppt/notesSlides/notesSlide99.xml" ContentType="application/vnd.openxmlformats-officedocument.presentationml.notesSlide+xml"/>
  <Override PartName="/ppt/tags/tag87.xml" ContentType="application/vnd.openxmlformats-officedocument.presentationml.tags+xml"/>
  <Override PartName="/ppt/notesSlides/notesSlide100.xml" ContentType="application/vnd.openxmlformats-officedocument.presentationml.notesSlide+xml"/>
  <Override PartName="/ppt/tags/tag88.xml" ContentType="application/vnd.openxmlformats-officedocument.presentationml.tags+xml"/>
  <Override PartName="/ppt/notesSlides/notesSlide101.xml" ContentType="application/vnd.openxmlformats-officedocument.presentationml.notesSlide+xml"/>
  <Override PartName="/ppt/tags/tag89.xml" ContentType="application/vnd.openxmlformats-officedocument.presentationml.tags+xml"/>
  <Override PartName="/ppt/notesSlides/notesSlide102.xml" ContentType="application/vnd.openxmlformats-officedocument.presentationml.notesSlide+xml"/>
  <Override PartName="/ppt/tags/tag90.xml" ContentType="application/vnd.openxmlformats-officedocument.presentationml.tags+xml"/>
  <Override PartName="/ppt/notesSlides/notesSlide103.xml" ContentType="application/vnd.openxmlformats-officedocument.presentationml.notesSlide+xml"/>
  <Override PartName="/ppt/tags/tag91.xml" ContentType="application/vnd.openxmlformats-officedocument.presentationml.tags+xml"/>
  <Override PartName="/ppt/notesSlides/notesSlide104.xml" ContentType="application/vnd.openxmlformats-officedocument.presentationml.notesSlide+xml"/>
  <Override PartName="/ppt/tags/tag92.xml" ContentType="application/vnd.openxmlformats-officedocument.presentationml.tags+xml"/>
  <Override PartName="/ppt/notesSlides/notesSlide105.xml" ContentType="application/vnd.openxmlformats-officedocument.presentationml.notesSlide+xml"/>
  <Override PartName="/ppt/tags/tag93.xml" ContentType="application/vnd.openxmlformats-officedocument.presentationml.tags+xml"/>
  <Override PartName="/ppt/notesSlides/notesSlide106.xml" ContentType="application/vnd.openxmlformats-officedocument.presentationml.notesSlide+xml"/>
  <Override PartName="/ppt/tags/tag94.xml" ContentType="application/vnd.openxmlformats-officedocument.presentationml.tags+xml"/>
  <Override PartName="/ppt/notesSlides/notesSlide107.xml" ContentType="application/vnd.openxmlformats-officedocument.presentationml.notesSlide+xml"/>
  <Override PartName="/ppt/tags/tag95.xml" ContentType="application/vnd.openxmlformats-officedocument.presentationml.tags+xml"/>
  <Override PartName="/ppt/notesSlides/notesSlide108.xml" ContentType="application/vnd.openxmlformats-officedocument.presentationml.notesSlide+xml"/>
  <Override PartName="/ppt/tags/tag96.xml" ContentType="application/vnd.openxmlformats-officedocument.presentationml.tags+xml"/>
  <Override PartName="/ppt/notesSlides/notesSlide109.xml" ContentType="application/vnd.openxmlformats-officedocument.presentationml.notesSlide+xml"/>
  <Override PartName="/ppt/tags/tag97.xml" ContentType="application/vnd.openxmlformats-officedocument.presentationml.tags+xml"/>
  <Override PartName="/ppt/notesSlides/notesSlide110.xml" ContentType="application/vnd.openxmlformats-officedocument.presentationml.notesSlide+xml"/>
  <Override PartName="/ppt/tags/tag98.xml" ContentType="application/vnd.openxmlformats-officedocument.presentationml.tags+xml"/>
  <Override PartName="/ppt/notesSlides/notesSlide111.xml" ContentType="application/vnd.openxmlformats-officedocument.presentationml.notesSlide+xml"/>
  <Override PartName="/ppt/tags/tag99.xml" ContentType="application/vnd.openxmlformats-officedocument.presentationml.tags+xml"/>
  <Override PartName="/ppt/notesSlides/notesSlide112.xml" ContentType="application/vnd.openxmlformats-officedocument.presentationml.notesSlide+xml"/>
  <Override PartName="/ppt/tags/tag100.xml" ContentType="application/vnd.openxmlformats-officedocument.presentationml.tags+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tags/tag101.xml" ContentType="application/vnd.openxmlformats-officedocument.presentationml.tags+xml"/>
  <Override PartName="/ppt/notesSlides/notesSlide115.xml" ContentType="application/vnd.openxmlformats-officedocument.presentationml.notesSlide+xml"/>
  <Override PartName="/ppt/tags/tag102.xml" ContentType="application/vnd.openxmlformats-officedocument.presentationml.tags+xml"/>
  <Override PartName="/ppt/notesSlides/notesSlide116.xml" ContentType="application/vnd.openxmlformats-officedocument.presentationml.notesSlide+xml"/>
  <Override PartName="/ppt/tags/tag103.xml" ContentType="application/vnd.openxmlformats-officedocument.presentationml.tags+xml"/>
  <Override PartName="/ppt/notesSlides/notesSlide117.xml" ContentType="application/vnd.openxmlformats-officedocument.presentationml.notesSlide+xml"/>
  <Override PartName="/ppt/tags/tag104.xml" ContentType="application/vnd.openxmlformats-officedocument.presentationml.tags+xml"/>
  <Override PartName="/ppt/notesSlides/notesSlide118.xml" ContentType="application/vnd.openxmlformats-officedocument.presentationml.notesSlide+xml"/>
  <Override PartName="/ppt/tags/tag105.xml" ContentType="application/vnd.openxmlformats-officedocument.presentationml.tags+xml"/>
  <Override PartName="/ppt/notesSlides/notesSlide119.xml" ContentType="application/vnd.openxmlformats-officedocument.presentationml.notesSlide+xml"/>
  <Override PartName="/ppt/tags/tag106.xml" ContentType="application/vnd.openxmlformats-officedocument.presentationml.tags+xml"/>
  <Override PartName="/ppt/notesSlides/notesSlide120.xml" ContentType="application/vnd.openxmlformats-officedocument.presentationml.notesSlide+xml"/>
  <Override PartName="/ppt/tags/tag107.xml" ContentType="application/vnd.openxmlformats-officedocument.presentationml.tags+xml"/>
  <Override PartName="/ppt/notesSlides/notesSlide121.xml" ContentType="application/vnd.openxmlformats-officedocument.presentationml.notesSlide+xml"/>
  <Override PartName="/ppt/tags/tag108.xml" ContentType="application/vnd.openxmlformats-officedocument.presentationml.tags+xml"/>
  <Override PartName="/ppt/notesSlides/notesSlide122.xml" ContentType="application/vnd.openxmlformats-officedocument.presentationml.notesSlide+xml"/>
  <Override PartName="/ppt/tags/tag109.xml" ContentType="application/vnd.openxmlformats-officedocument.presentationml.tags+xml"/>
  <Override PartName="/ppt/notesSlides/notesSlide123.xml" ContentType="application/vnd.openxmlformats-officedocument.presentationml.notesSlide+xml"/>
  <Override PartName="/ppt/tags/tag110.xml" ContentType="application/vnd.openxmlformats-officedocument.presentationml.tags+xml"/>
  <Override PartName="/ppt/notesSlides/notesSlide124.xml" ContentType="application/vnd.openxmlformats-officedocument.presentationml.notesSlide+xml"/>
  <Override PartName="/ppt/tags/tag111.xml" ContentType="application/vnd.openxmlformats-officedocument.presentationml.tags+xml"/>
  <Override PartName="/ppt/notesSlides/notesSlide125.xml" ContentType="application/vnd.openxmlformats-officedocument.presentationml.notesSlide+xml"/>
  <Override PartName="/ppt/tags/tag112.xml" ContentType="application/vnd.openxmlformats-officedocument.presentationml.tags+xml"/>
  <Override PartName="/ppt/notesSlides/notesSlide126.xml" ContentType="application/vnd.openxmlformats-officedocument.presentationml.notesSlide+xml"/>
  <Override PartName="/ppt/tags/tag113.xml" ContentType="application/vnd.openxmlformats-officedocument.presentationml.tags+xml"/>
  <Override PartName="/ppt/notesSlides/notesSlide127.xml" ContentType="application/vnd.openxmlformats-officedocument.presentationml.notesSlide+xml"/>
  <Override PartName="/ppt/tags/tag114.xml" ContentType="application/vnd.openxmlformats-officedocument.presentationml.tags+xml"/>
  <Override PartName="/ppt/notesSlides/notesSlide128.xml" ContentType="application/vnd.openxmlformats-officedocument.presentationml.notesSlide+xml"/>
  <Override PartName="/ppt/tags/tag115.xml" ContentType="application/vnd.openxmlformats-officedocument.presentationml.tags+xml"/>
  <Override PartName="/ppt/notesSlides/notesSlide129.xml" ContentType="application/vnd.openxmlformats-officedocument.presentationml.notesSlide+xml"/>
  <Override PartName="/ppt/tags/tag116.xml" ContentType="application/vnd.openxmlformats-officedocument.presentationml.tags+xml"/>
  <Override PartName="/ppt/notesSlides/notesSlide130.xml" ContentType="application/vnd.openxmlformats-officedocument.presentationml.notesSlide+xml"/>
  <Override PartName="/ppt/tags/tag117.xml" ContentType="application/vnd.openxmlformats-officedocument.presentationml.tags+xml"/>
  <Override PartName="/ppt/notesSlides/notesSlide131.xml" ContentType="application/vnd.openxmlformats-officedocument.presentationml.notesSlide+xml"/>
  <Override PartName="/ppt/tags/tag118.xml" ContentType="application/vnd.openxmlformats-officedocument.presentationml.tags+xml"/>
  <Override PartName="/ppt/notesSlides/notesSlide132.xml" ContentType="application/vnd.openxmlformats-officedocument.presentationml.notesSlide+xml"/>
  <Override PartName="/ppt/tags/tag119.xml" ContentType="application/vnd.openxmlformats-officedocument.presentationml.tags+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tags/tag120.xml" ContentType="application/vnd.openxmlformats-officedocument.presentationml.tags+xml"/>
  <Override PartName="/ppt/notesSlides/notesSlide135.xml" ContentType="application/vnd.openxmlformats-officedocument.presentationml.notesSlide+xml"/>
  <Override PartName="/ppt/tags/tag121.xml" ContentType="application/vnd.openxmlformats-officedocument.presentationml.tags+xml"/>
  <Override PartName="/ppt/notesSlides/notesSlide136.xml" ContentType="application/vnd.openxmlformats-officedocument.presentationml.notesSlide+xml"/>
  <Override PartName="/ppt/tags/tag122.xml" ContentType="application/vnd.openxmlformats-officedocument.presentationml.tags+xml"/>
  <Override PartName="/ppt/notesSlides/notesSlide137.xml" ContentType="application/vnd.openxmlformats-officedocument.presentationml.notesSlide+xml"/>
  <Override PartName="/ppt/tags/tag123.xml" ContentType="application/vnd.openxmlformats-officedocument.presentationml.tags+xml"/>
  <Override PartName="/ppt/notesSlides/notesSlide138.xml" ContentType="application/vnd.openxmlformats-officedocument.presentationml.notesSlide+xml"/>
  <Override PartName="/ppt/tags/tag124.xml" ContentType="application/vnd.openxmlformats-officedocument.presentationml.tags+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tags/tag125.xml" ContentType="application/vnd.openxmlformats-officedocument.presentationml.tags+xml"/>
  <Override PartName="/ppt/notesSlides/notesSlide149.xml" ContentType="application/vnd.openxmlformats-officedocument.presentationml.notesSlide+xml"/>
  <Override PartName="/ppt/tags/tag126.xml" ContentType="application/vnd.openxmlformats-officedocument.presentationml.tags+xml"/>
  <Override PartName="/ppt/notesSlides/notesSlide150.xml" ContentType="application/vnd.openxmlformats-officedocument.presentationml.notesSlide+xml"/>
  <Override PartName="/ppt/tags/tag127.xml" ContentType="application/vnd.openxmlformats-officedocument.presentationml.tags+xml"/>
  <Override PartName="/ppt/notesSlides/notesSlide151.xml" ContentType="application/vnd.openxmlformats-officedocument.presentationml.notesSlide+xml"/>
  <Override PartName="/ppt/tags/tag128.xml" ContentType="application/vnd.openxmlformats-officedocument.presentationml.tags+xml"/>
  <Override PartName="/ppt/notesSlides/notesSlide152.xml" ContentType="application/vnd.openxmlformats-officedocument.presentationml.notesSlide+xml"/>
  <Override PartName="/ppt/tags/tag129.xml" ContentType="application/vnd.openxmlformats-officedocument.presentationml.tags+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tags/tag130.xml" ContentType="application/vnd.openxmlformats-officedocument.presentationml.tags+xml"/>
  <Override PartName="/ppt/notesSlides/notesSlide155.xml" ContentType="application/vnd.openxmlformats-officedocument.presentationml.notesSlide+xml"/>
  <Override PartName="/ppt/tags/tag131.xml" ContentType="application/vnd.openxmlformats-officedocument.presentationml.tags+xml"/>
  <Override PartName="/ppt/notesSlides/notesSlide156.xml" ContentType="application/vnd.openxmlformats-officedocument.presentationml.notesSlide+xml"/>
  <Override PartName="/ppt/tags/tag132.xml" ContentType="application/vnd.openxmlformats-officedocument.presentationml.tags+xml"/>
  <Override PartName="/ppt/notesSlides/notesSlide157.xml" ContentType="application/vnd.openxmlformats-officedocument.presentationml.notesSlide+xml"/>
  <Override PartName="/ppt/tags/tag133.xml" ContentType="application/vnd.openxmlformats-officedocument.presentationml.tags+xml"/>
  <Override PartName="/ppt/notesSlides/notesSlide158.xml" ContentType="application/vnd.openxmlformats-officedocument.presentationml.notesSlide+xml"/>
  <Override PartName="/ppt/tags/tag134.xml" ContentType="application/vnd.openxmlformats-officedocument.presentationml.tags+xml"/>
  <Override PartName="/ppt/notesSlides/notesSlide159.xml" ContentType="application/vnd.openxmlformats-officedocument.presentationml.notesSlide+xml"/>
  <Override PartName="/ppt/tags/tag135.xml" ContentType="application/vnd.openxmlformats-officedocument.presentationml.tags+xml"/>
  <Override PartName="/ppt/notesSlides/notesSlide160.xml" ContentType="application/vnd.openxmlformats-officedocument.presentationml.notesSlide+xml"/>
  <Override PartName="/ppt/tags/tag136.xml" ContentType="application/vnd.openxmlformats-officedocument.presentationml.tags+xml"/>
  <Override PartName="/ppt/notesSlides/notesSlide161.xml" ContentType="application/vnd.openxmlformats-officedocument.presentationml.notesSlide+xml"/>
  <Override PartName="/ppt/tags/tag137.xml" ContentType="application/vnd.openxmlformats-officedocument.presentationml.tags+xml"/>
  <Override PartName="/ppt/notesSlides/notesSlide162.xml" ContentType="application/vnd.openxmlformats-officedocument.presentationml.notesSlide+xml"/>
  <Override PartName="/ppt/tags/tag138.xml" ContentType="application/vnd.openxmlformats-officedocument.presentationml.tags+xml"/>
  <Override PartName="/ppt/notesSlides/notesSlide163.xml" ContentType="application/vnd.openxmlformats-officedocument.presentationml.notesSlide+xml"/>
  <Override PartName="/ppt/tags/tag139.xml" ContentType="application/vnd.openxmlformats-officedocument.presentationml.tags+xml"/>
  <Override PartName="/ppt/notesSlides/notesSlide164.xml" ContentType="application/vnd.openxmlformats-officedocument.presentationml.notesSlide+xml"/>
  <Override PartName="/ppt/tags/tag140.xml" ContentType="application/vnd.openxmlformats-officedocument.presentationml.tags+xml"/>
  <Override PartName="/ppt/notesSlides/notesSlide165.xml" ContentType="application/vnd.openxmlformats-officedocument.presentationml.notesSlide+xml"/>
  <Override PartName="/ppt/tags/tag141.xml" ContentType="application/vnd.openxmlformats-officedocument.presentationml.tags+xml"/>
  <Override PartName="/ppt/notesSlides/notesSlide166.xml" ContentType="application/vnd.openxmlformats-officedocument.presentationml.notesSlide+xml"/>
  <Override PartName="/ppt/tags/tag142.xml" ContentType="application/vnd.openxmlformats-officedocument.presentationml.tags+xml"/>
  <Override PartName="/ppt/notesSlides/notesSlide167.xml" ContentType="application/vnd.openxmlformats-officedocument.presentationml.notesSlide+xml"/>
  <Override PartName="/ppt/tags/tag143.xml" ContentType="application/vnd.openxmlformats-officedocument.presentationml.tags+xml"/>
  <Override PartName="/ppt/notesSlides/notesSlide168.xml" ContentType="application/vnd.openxmlformats-officedocument.presentationml.notesSlide+xml"/>
  <Override PartName="/ppt/tags/tag144.xml" ContentType="application/vnd.openxmlformats-officedocument.presentationml.tags+xml"/>
  <Override PartName="/ppt/notesSlides/notesSlide169.xml" ContentType="application/vnd.openxmlformats-officedocument.presentationml.notesSlide+xml"/>
  <Override PartName="/ppt/tags/tag145.xml" ContentType="application/vnd.openxmlformats-officedocument.presentationml.tags+xml"/>
  <Override PartName="/ppt/notesSlides/notesSlide170.xml" ContentType="application/vnd.openxmlformats-officedocument.presentationml.notesSlide+xml"/>
  <Override PartName="/ppt/tags/tag146.xml" ContentType="application/vnd.openxmlformats-officedocument.presentationml.tags+xml"/>
  <Override PartName="/ppt/notesSlides/notesSlide171.xml" ContentType="application/vnd.openxmlformats-officedocument.presentationml.notesSlide+xml"/>
  <Override PartName="/ppt/tags/tag147.xml" ContentType="application/vnd.openxmlformats-officedocument.presentationml.tags+xml"/>
  <Override PartName="/ppt/notesSlides/notesSlide172.xml" ContentType="application/vnd.openxmlformats-officedocument.presentationml.notesSlide+xml"/>
  <Override PartName="/ppt/tags/tag148.xml" ContentType="application/vnd.openxmlformats-officedocument.presentationml.tags+xml"/>
  <Override PartName="/ppt/notesSlides/notesSlide173.xml" ContentType="application/vnd.openxmlformats-officedocument.presentationml.notesSlide+xml"/>
  <Override PartName="/ppt/tags/tag149.xml" ContentType="application/vnd.openxmlformats-officedocument.presentationml.tags+xml"/>
  <Override PartName="/ppt/notesSlides/notesSlide174.xml" ContentType="application/vnd.openxmlformats-officedocument.presentationml.notesSlide+xml"/>
  <Override PartName="/ppt/tags/tag150.xml" ContentType="application/vnd.openxmlformats-officedocument.presentationml.tags+xml"/>
  <Override PartName="/ppt/notesSlides/notesSlide175.xml" ContentType="application/vnd.openxmlformats-officedocument.presentationml.notesSlide+xml"/>
  <Override PartName="/ppt/tags/tag151.xml" ContentType="application/vnd.openxmlformats-officedocument.presentationml.tags+xml"/>
  <Override PartName="/ppt/notesSlides/notesSlide176.xml" ContentType="application/vnd.openxmlformats-officedocument.presentationml.notesSlide+xml"/>
  <Override PartName="/ppt/tags/tag152.xml" ContentType="application/vnd.openxmlformats-officedocument.presentationml.tags+xml"/>
  <Override PartName="/ppt/notesSlides/notesSlide177.xml" ContentType="application/vnd.openxmlformats-officedocument.presentationml.notesSlide+xml"/>
  <Override PartName="/ppt/tags/tag153.xml" ContentType="application/vnd.openxmlformats-officedocument.presentationml.tags+xml"/>
  <Override PartName="/ppt/notesSlides/notesSlide178.xml" ContentType="application/vnd.openxmlformats-officedocument.presentationml.notesSlide+xml"/>
  <Override PartName="/ppt/tags/tag154.xml" ContentType="application/vnd.openxmlformats-officedocument.presentationml.tags+xml"/>
  <Override PartName="/ppt/notesSlides/notesSlide179.xml" ContentType="application/vnd.openxmlformats-officedocument.presentationml.notesSlide+xml"/>
  <Override PartName="/ppt/tags/tag155.xml" ContentType="application/vnd.openxmlformats-officedocument.presentationml.tags+xml"/>
  <Override PartName="/ppt/notesSlides/notesSlide180.xml" ContentType="application/vnd.openxmlformats-officedocument.presentationml.notesSlide+xml"/>
  <Override PartName="/ppt/tags/tag156.xml" ContentType="application/vnd.openxmlformats-officedocument.presentationml.tags+xml"/>
  <Override PartName="/ppt/notesSlides/notesSlide181.xml" ContentType="application/vnd.openxmlformats-officedocument.presentationml.notesSlide+xml"/>
  <Override PartName="/ppt/tags/tag157.xml" ContentType="application/vnd.openxmlformats-officedocument.presentationml.tags+xml"/>
  <Override PartName="/ppt/notesSlides/notesSlide182.xml" ContentType="application/vnd.openxmlformats-officedocument.presentationml.notesSlide+xml"/>
  <Override PartName="/ppt/tags/tag158.xml" ContentType="application/vnd.openxmlformats-officedocument.presentationml.tags+xml"/>
  <Override PartName="/ppt/notesSlides/notesSlide183.xml" ContentType="application/vnd.openxmlformats-officedocument.presentationml.notesSlide+xml"/>
  <Override PartName="/ppt/tags/tag159.xml" ContentType="application/vnd.openxmlformats-officedocument.presentationml.tags+xml"/>
  <Override PartName="/ppt/notesSlides/notesSlide184.xml" ContentType="application/vnd.openxmlformats-officedocument.presentationml.notesSlide+xml"/>
  <Override PartName="/ppt/tags/tag160.xml" ContentType="application/vnd.openxmlformats-officedocument.presentationml.tags+xml"/>
  <Override PartName="/ppt/notesSlides/notesSlide185.xml" ContentType="application/vnd.openxmlformats-officedocument.presentationml.notesSlide+xml"/>
  <Override PartName="/ppt/tags/tag161.xml" ContentType="application/vnd.openxmlformats-officedocument.presentationml.tags+xml"/>
  <Override PartName="/ppt/notesSlides/notesSlide186.xml" ContentType="application/vnd.openxmlformats-officedocument.presentationml.notesSlide+xml"/>
  <Override PartName="/ppt/tags/tag162.xml" ContentType="application/vnd.openxmlformats-officedocument.presentationml.tags+xml"/>
  <Override PartName="/ppt/notesSlides/notesSlide187.xml" ContentType="application/vnd.openxmlformats-officedocument.presentationml.notesSlide+xml"/>
  <Override PartName="/ppt/tags/tag163.xml" ContentType="application/vnd.openxmlformats-officedocument.presentationml.tags+xml"/>
  <Override PartName="/ppt/notesSlides/notesSlide188.xml" ContentType="application/vnd.openxmlformats-officedocument.presentationml.notesSlide+xml"/>
  <Override PartName="/ppt/tags/tag164.xml" ContentType="application/vnd.openxmlformats-officedocument.presentationml.tags+xml"/>
  <Override PartName="/ppt/notesSlides/notesSlide189.xml" ContentType="application/vnd.openxmlformats-officedocument.presentationml.notesSlide+xml"/>
  <Override PartName="/ppt/tags/tag165.xml" ContentType="application/vnd.openxmlformats-officedocument.presentationml.tags+xml"/>
  <Override PartName="/ppt/notesSlides/notesSlide190.xml" ContentType="application/vnd.openxmlformats-officedocument.presentationml.notesSlide+xml"/>
  <Override PartName="/ppt/tags/tag166.xml" ContentType="application/vnd.openxmlformats-officedocument.presentationml.tags+xml"/>
  <Override PartName="/ppt/notesSlides/notesSlide191.xml" ContentType="application/vnd.openxmlformats-officedocument.presentationml.notesSlide+xml"/>
  <Override PartName="/ppt/tags/tag167.xml" ContentType="application/vnd.openxmlformats-officedocument.presentationml.tags+xml"/>
  <Override PartName="/ppt/notesSlides/notesSlide192.xml" ContentType="application/vnd.openxmlformats-officedocument.presentationml.notesSlide+xml"/>
  <Override PartName="/ppt/tags/tag168.xml" ContentType="application/vnd.openxmlformats-officedocument.presentationml.tags+xml"/>
  <Override PartName="/ppt/notesSlides/notesSlide193.xml" ContentType="application/vnd.openxmlformats-officedocument.presentationml.notesSlide+xml"/>
  <Override PartName="/ppt/tags/tag169.xml" ContentType="application/vnd.openxmlformats-officedocument.presentationml.tags+xml"/>
  <Override PartName="/ppt/notesSlides/notesSlide194.xml" ContentType="application/vnd.openxmlformats-officedocument.presentationml.notesSlide+xml"/>
  <Override PartName="/ppt/tags/tag170.xml" ContentType="application/vnd.openxmlformats-officedocument.presentationml.tags+xml"/>
  <Override PartName="/ppt/notesSlides/notesSlide195.xml" ContentType="application/vnd.openxmlformats-officedocument.presentationml.notesSlide+xml"/>
  <Override PartName="/ppt/tags/tag171.xml" ContentType="application/vnd.openxmlformats-officedocument.presentationml.tags+xml"/>
  <Override PartName="/ppt/notesSlides/notesSlide196.xml" ContentType="application/vnd.openxmlformats-officedocument.presentationml.notesSlide+xml"/>
  <Override PartName="/ppt/tags/tag172.xml" ContentType="application/vnd.openxmlformats-officedocument.presentationml.tags+xml"/>
  <Override PartName="/ppt/notesSlides/notesSlide197.xml" ContentType="application/vnd.openxmlformats-officedocument.presentationml.notesSlide+xml"/>
  <Override PartName="/ppt/tags/tag173.xml" ContentType="application/vnd.openxmlformats-officedocument.presentationml.tags+xml"/>
  <Override PartName="/ppt/notesSlides/notesSlide198.xml" ContentType="application/vnd.openxmlformats-officedocument.presentationml.notesSlide+xml"/>
  <Override PartName="/ppt/tags/tag174.xml" ContentType="application/vnd.openxmlformats-officedocument.presentationml.tags+xml"/>
  <Override PartName="/ppt/notesSlides/notesSlide199.xml" ContentType="application/vnd.openxmlformats-officedocument.presentationml.notesSlide+xml"/>
  <Override PartName="/ppt/tags/tag175.xml" ContentType="application/vnd.openxmlformats-officedocument.presentationml.tags+xml"/>
  <Override PartName="/ppt/notesSlides/notesSlide200.xml" ContentType="application/vnd.openxmlformats-officedocument.presentationml.notesSlide+xml"/>
  <Override PartName="/ppt/tags/tag176.xml" ContentType="application/vnd.openxmlformats-officedocument.presentationml.tags+xml"/>
  <Override PartName="/ppt/notesSlides/notesSlide201.xml" ContentType="application/vnd.openxmlformats-officedocument.presentationml.notesSlide+xml"/>
  <Override PartName="/ppt/tags/tag177.xml" ContentType="application/vnd.openxmlformats-officedocument.presentationml.tags+xml"/>
  <Override PartName="/ppt/notesSlides/notesSlide202.xml" ContentType="application/vnd.openxmlformats-officedocument.presentationml.notesSlide+xml"/>
  <Override PartName="/ppt/tags/tag178.xml" ContentType="application/vnd.openxmlformats-officedocument.presentationml.tags+xml"/>
  <Override PartName="/ppt/notesSlides/notesSlide203.xml" ContentType="application/vnd.openxmlformats-officedocument.presentationml.notesSlide+xml"/>
  <Override PartName="/ppt/tags/tag179.xml" ContentType="application/vnd.openxmlformats-officedocument.presentationml.tags+xml"/>
  <Override PartName="/ppt/notesSlides/notesSlide204.xml" ContentType="application/vnd.openxmlformats-officedocument.presentationml.notesSlide+xml"/>
  <Override PartName="/ppt/tags/tag180.xml" ContentType="application/vnd.openxmlformats-officedocument.presentationml.tags+xml"/>
  <Override PartName="/ppt/notesSlides/notesSlide205.xml" ContentType="application/vnd.openxmlformats-officedocument.presentationml.notesSlide+xml"/>
  <Override PartName="/ppt/tags/tag181.xml" ContentType="application/vnd.openxmlformats-officedocument.presentationml.tags+xml"/>
  <Override PartName="/ppt/notesSlides/notesSlide206.xml" ContentType="application/vnd.openxmlformats-officedocument.presentationml.notesSlide+xml"/>
  <Override PartName="/ppt/tags/tag182.xml" ContentType="application/vnd.openxmlformats-officedocument.presentationml.tags+xml"/>
  <Override PartName="/ppt/notesSlides/notesSlide207.xml" ContentType="application/vnd.openxmlformats-officedocument.presentationml.notesSlide+xml"/>
  <Override PartName="/ppt/tags/tag183.xml" ContentType="application/vnd.openxmlformats-officedocument.presentationml.tags+xml"/>
  <Override PartName="/ppt/notesSlides/notesSlide208.xml" ContentType="application/vnd.openxmlformats-officedocument.presentationml.notesSlide+xml"/>
  <Override PartName="/ppt/tags/tag184.xml" ContentType="application/vnd.openxmlformats-officedocument.presentationml.tags+xml"/>
  <Override PartName="/ppt/notesSlides/notesSlide209.xml" ContentType="application/vnd.openxmlformats-officedocument.presentationml.notesSlide+xml"/>
  <Override PartName="/ppt/tags/tag185.xml" ContentType="application/vnd.openxmlformats-officedocument.presentationml.tags+xml"/>
  <Override PartName="/ppt/notesSlides/notesSlide210.xml" ContentType="application/vnd.openxmlformats-officedocument.presentationml.notesSlide+xml"/>
  <Override PartName="/ppt/tags/tag186.xml" ContentType="application/vnd.openxmlformats-officedocument.presentationml.tags+xml"/>
  <Override PartName="/ppt/notesSlides/notesSlide211.xml" ContentType="application/vnd.openxmlformats-officedocument.presentationml.notesSlide+xml"/>
  <Override PartName="/ppt/tags/tag187.xml" ContentType="application/vnd.openxmlformats-officedocument.presentationml.tags+xml"/>
  <Override PartName="/ppt/notesSlides/notesSlide212.xml" ContentType="application/vnd.openxmlformats-officedocument.presentationml.notesSlide+xml"/>
  <Override PartName="/ppt/tags/tag188.xml" ContentType="application/vnd.openxmlformats-officedocument.presentationml.tags+xml"/>
  <Override PartName="/ppt/notesSlides/notesSlide213.xml" ContentType="application/vnd.openxmlformats-officedocument.presentationml.notesSlide+xml"/>
  <Override PartName="/ppt/notesSlides/notesSlide2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6"/>
  </p:notesMasterIdLst>
  <p:handoutMasterIdLst>
    <p:handoutMasterId r:id="rId217"/>
  </p:handoutMasterIdLst>
  <p:sldIdLst>
    <p:sldId id="334" r:id="rId2"/>
    <p:sldId id="336" r:id="rId3"/>
    <p:sldId id="337" r:id="rId4"/>
    <p:sldId id="338" r:id="rId5"/>
    <p:sldId id="339"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56" r:id="rId23"/>
    <p:sldId id="357" r:id="rId24"/>
    <p:sldId id="358" r:id="rId25"/>
    <p:sldId id="359" r:id="rId26"/>
    <p:sldId id="360" r:id="rId27"/>
    <p:sldId id="361" r:id="rId28"/>
    <p:sldId id="362" r:id="rId29"/>
    <p:sldId id="363" r:id="rId30"/>
    <p:sldId id="364" r:id="rId31"/>
    <p:sldId id="365" r:id="rId32"/>
    <p:sldId id="366" r:id="rId33"/>
    <p:sldId id="367" r:id="rId34"/>
    <p:sldId id="368" r:id="rId35"/>
    <p:sldId id="369" r:id="rId36"/>
    <p:sldId id="370" r:id="rId37"/>
    <p:sldId id="371" r:id="rId38"/>
    <p:sldId id="372" r:id="rId39"/>
    <p:sldId id="373" r:id="rId40"/>
    <p:sldId id="374" r:id="rId41"/>
    <p:sldId id="375" r:id="rId42"/>
    <p:sldId id="376" r:id="rId43"/>
    <p:sldId id="377" r:id="rId44"/>
    <p:sldId id="378" r:id="rId45"/>
    <p:sldId id="379" r:id="rId46"/>
    <p:sldId id="380" r:id="rId47"/>
    <p:sldId id="381" r:id="rId48"/>
    <p:sldId id="382" r:id="rId49"/>
    <p:sldId id="383" r:id="rId50"/>
    <p:sldId id="384" r:id="rId51"/>
    <p:sldId id="385" r:id="rId52"/>
    <p:sldId id="386" r:id="rId53"/>
    <p:sldId id="387" r:id="rId54"/>
    <p:sldId id="388" r:id="rId55"/>
    <p:sldId id="389" r:id="rId56"/>
    <p:sldId id="390" r:id="rId57"/>
    <p:sldId id="391" r:id="rId58"/>
    <p:sldId id="392" r:id="rId59"/>
    <p:sldId id="393" r:id="rId60"/>
    <p:sldId id="394" r:id="rId61"/>
    <p:sldId id="395" r:id="rId62"/>
    <p:sldId id="396" r:id="rId63"/>
    <p:sldId id="397" r:id="rId64"/>
    <p:sldId id="398" r:id="rId65"/>
    <p:sldId id="399" r:id="rId66"/>
    <p:sldId id="400" r:id="rId67"/>
    <p:sldId id="401" r:id="rId68"/>
    <p:sldId id="402" r:id="rId69"/>
    <p:sldId id="403" r:id="rId70"/>
    <p:sldId id="404" r:id="rId71"/>
    <p:sldId id="405" r:id="rId72"/>
    <p:sldId id="406" r:id="rId73"/>
    <p:sldId id="407" r:id="rId74"/>
    <p:sldId id="408" r:id="rId75"/>
    <p:sldId id="409" r:id="rId76"/>
    <p:sldId id="410" r:id="rId77"/>
    <p:sldId id="411" r:id="rId78"/>
    <p:sldId id="412" r:id="rId79"/>
    <p:sldId id="534" r:id="rId80"/>
    <p:sldId id="413" r:id="rId81"/>
    <p:sldId id="414" r:id="rId82"/>
    <p:sldId id="415" r:id="rId83"/>
    <p:sldId id="551" r:id="rId84"/>
    <p:sldId id="417" r:id="rId85"/>
    <p:sldId id="418" r:id="rId86"/>
    <p:sldId id="419" r:id="rId87"/>
    <p:sldId id="420" r:id="rId88"/>
    <p:sldId id="530" r:id="rId89"/>
    <p:sldId id="531" r:id="rId90"/>
    <p:sldId id="421" r:id="rId91"/>
    <p:sldId id="422" r:id="rId92"/>
    <p:sldId id="423" r:id="rId93"/>
    <p:sldId id="424" r:id="rId94"/>
    <p:sldId id="532" r:id="rId95"/>
    <p:sldId id="533" r:id="rId96"/>
    <p:sldId id="425" r:id="rId97"/>
    <p:sldId id="426" r:id="rId98"/>
    <p:sldId id="427" r:id="rId99"/>
    <p:sldId id="428" r:id="rId100"/>
    <p:sldId id="429" r:id="rId101"/>
    <p:sldId id="430" r:id="rId102"/>
    <p:sldId id="431" r:id="rId103"/>
    <p:sldId id="432" r:id="rId104"/>
    <p:sldId id="433" r:id="rId105"/>
    <p:sldId id="434" r:id="rId106"/>
    <p:sldId id="435" r:id="rId107"/>
    <p:sldId id="436" r:id="rId108"/>
    <p:sldId id="437" r:id="rId109"/>
    <p:sldId id="438" r:id="rId110"/>
    <p:sldId id="439" r:id="rId111"/>
    <p:sldId id="440" r:id="rId112"/>
    <p:sldId id="441" r:id="rId113"/>
    <p:sldId id="442" r:id="rId114"/>
    <p:sldId id="463" r:id="rId115"/>
    <p:sldId id="443" r:id="rId116"/>
    <p:sldId id="444" r:id="rId117"/>
    <p:sldId id="445" r:id="rId118"/>
    <p:sldId id="446" r:id="rId119"/>
    <p:sldId id="447" r:id="rId120"/>
    <p:sldId id="448" r:id="rId121"/>
    <p:sldId id="449" r:id="rId122"/>
    <p:sldId id="450" r:id="rId123"/>
    <p:sldId id="451" r:id="rId124"/>
    <p:sldId id="452" r:id="rId125"/>
    <p:sldId id="453" r:id="rId126"/>
    <p:sldId id="454" r:id="rId127"/>
    <p:sldId id="455" r:id="rId128"/>
    <p:sldId id="456" r:id="rId129"/>
    <p:sldId id="457" r:id="rId130"/>
    <p:sldId id="458" r:id="rId131"/>
    <p:sldId id="459" r:id="rId132"/>
    <p:sldId id="460" r:id="rId133"/>
    <p:sldId id="461" r:id="rId134"/>
    <p:sldId id="462" r:id="rId135"/>
    <p:sldId id="464" r:id="rId136"/>
    <p:sldId id="465" r:id="rId137"/>
    <p:sldId id="466" r:id="rId138"/>
    <p:sldId id="467" r:id="rId139"/>
    <p:sldId id="468" r:id="rId140"/>
    <p:sldId id="535" r:id="rId141"/>
    <p:sldId id="539" r:id="rId142"/>
    <p:sldId id="540" r:id="rId143"/>
    <p:sldId id="544" r:id="rId144"/>
    <p:sldId id="545" r:id="rId145"/>
    <p:sldId id="547" r:id="rId146"/>
    <p:sldId id="548" r:id="rId147"/>
    <p:sldId id="549" r:id="rId148"/>
    <p:sldId id="550" r:id="rId149"/>
    <p:sldId id="469" r:id="rId150"/>
    <p:sldId id="470" r:id="rId151"/>
    <p:sldId id="471" r:id="rId152"/>
    <p:sldId id="472" r:id="rId153"/>
    <p:sldId id="473" r:id="rId154"/>
    <p:sldId id="474" r:id="rId155"/>
    <p:sldId id="475" r:id="rId156"/>
    <p:sldId id="476" r:id="rId157"/>
    <p:sldId id="477" r:id="rId158"/>
    <p:sldId id="478" r:id="rId159"/>
    <p:sldId id="479" r:id="rId160"/>
    <p:sldId id="480" r:id="rId161"/>
    <p:sldId id="481" r:id="rId162"/>
    <p:sldId id="482" r:id="rId163"/>
    <p:sldId id="483" r:id="rId164"/>
    <p:sldId id="484" r:id="rId165"/>
    <p:sldId id="485" r:id="rId166"/>
    <p:sldId id="486" r:id="rId167"/>
    <p:sldId id="487" r:id="rId168"/>
    <p:sldId id="488" r:id="rId169"/>
    <p:sldId id="552" r:id="rId170"/>
    <p:sldId id="553" r:id="rId171"/>
    <p:sldId id="489" r:id="rId172"/>
    <p:sldId id="490" r:id="rId173"/>
    <p:sldId id="491" r:id="rId174"/>
    <p:sldId id="492" r:id="rId175"/>
    <p:sldId id="493" r:id="rId176"/>
    <p:sldId id="496" r:id="rId177"/>
    <p:sldId id="494" r:id="rId178"/>
    <p:sldId id="495" r:id="rId179"/>
    <p:sldId id="497" r:id="rId180"/>
    <p:sldId id="498" r:id="rId181"/>
    <p:sldId id="499" r:id="rId182"/>
    <p:sldId id="500" r:id="rId183"/>
    <p:sldId id="501" r:id="rId184"/>
    <p:sldId id="502" r:id="rId185"/>
    <p:sldId id="503" r:id="rId186"/>
    <p:sldId id="504" r:id="rId187"/>
    <p:sldId id="505" r:id="rId188"/>
    <p:sldId id="506" r:id="rId189"/>
    <p:sldId id="507" r:id="rId190"/>
    <p:sldId id="508" r:id="rId191"/>
    <p:sldId id="509" r:id="rId192"/>
    <p:sldId id="510" r:id="rId193"/>
    <p:sldId id="511" r:id="rId194"/>
    <p:sldId id="512" r:id="rId195"/>
    <p:sldId id="513" r:id="rId196"/>
    <p:sldId id="554" r:id="rId197"/>
    <p:sldId id="514" r:id="rId198"/>
    <p:sldId id="515" r:id="rId199"/>
    <p:sldId id="555" r:id="rId200"/>
    <p:sldId id="556" r:id="rId201"/>
    <p:sldId id="516" r:id="rId202"/>
    <p:sldId id="517" r:id="rId203"/>
    <p:sldId id="518" r:id="rId204"/>
    <p:sldId id="519" r:id="rId205"/>
    <p:sldId id="520" r:id="rId206"/>
    <p:sldId id="521" r:id="rId207"/>
    <p:sldId id="522" r:id="rId208"/>
    <p:sldId id="523" r:id="rId209"/>
    <p:sldId id="524" r:id="rId210"/>
    <p:sldId id="525" r:id="rId211"/>
    <p:sldId id="526" r:id="rId212"/>
    <p:sldId id="527" r:id="rId213"/>
    <p:sldId id="528" r:id="rId214"/>
    <p:sldId id="333" r:id="rId215"/>
  </p:sldIdLst>
  <p:sldSz cx="9144000" cy="6858000" type="screen4x3"/>
  <p:notesSz cx="7315200" cy="9601200"/>
  <p:custDataLst>
    <p:tags r:id="rId218"/>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DE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720" y="-108"/>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2820"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notesMaster" Target="notesMasters/notesMaster1.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handoutMaster" Target="handoutMasters/handoutMaster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tags" Target="tags/tag1.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presProps" Target="presProps.xml"/><Relationship Id="rId3" Type="http://schemas.openxmlformats.org/officeDocument/2006/relationships/slide" Target="slides/slide2.xml"/><Relationship Id="rId214" Type="http://schemas.openxmlformats.org/officeDocument/2006/relationships/slide" Target="slides/slide213.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theme" Target="theme/theme1.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tableStyles" Target="tableStyles.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image" Target="../media/image7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 Id="rId4" Type="http://schemas.openxmlformats.org/officeDocument/2006/relationships/image" Target="../media/image4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170238" cy="481013"/>
          </a:xfrm>
          <a:prstGeom prst="rect">
            <a:avLst/>
          </a:prstGeom>
          <a:noFill/>
          <a:ln w="9525">
            <a:noFill/>
            <a:miter lim="800000"/>
            <a:headEnd/>
            <a:tailEnd/>
          </a:ln>
        </p:spPr>
        <p:txBody>
          <a:bodyPr vert="horz" wrap="square" lIns="96653" tIns="48327" rIns="96653" bIns="48327" numCol="1" anchor="t" anchorCtr="0" compatLnSpc="1">
            <a:prstTxWarp prst="textNoShape">
              <a:avLst/>
            </a:prstTxWarp>
          </a:bodyPr>
          <a:lstStyle>
            <a:lvl1pPr defTabSz="966788">
              <a:defRPr sz="1200">
                <a:latin typeface="Calibri" pitchFamily="34" charset="0"/>
              </a:defRPr>
            </a:lvl1pPr>
          </a:lstStyle>
          <a:p>
            <a:pPr>
              <a:defRPr/>
            </a:pPr>
            <a:endParaRPr lang="en-US"/>
          </a:p>
        </p:txBody>
      </p:sp>
      <p:sp>
        <p:nvSpPr>
          <p:cNvPr id="3" name="Date Placeholder 2"/>
          <p:cNvSpPr>
            <a:spLocks noGrp="1"/>
          </p:cNvSpPr>
          <p:nvPr>
            <p:ph type="dt" sz="quarter" idx="1"/>
          </p:nvPr>
        </p:nvSpPr>
        <p:spPr bwMode="auto">
          <a:xfrm>
            <a:off x="4143375" y="0"/>
            <a:ext cx="3170238" cy="481013"/>
          </a:xfrm>
          <a:prstGeom prst="rect">
            <a:avLst/>
          </a:prstGeom>
          <a:noFill/>
          <a:ln w="9525">
            <a:noFill/>
            <a:miter lim="800000"/>
            <a:headEnd/>
            <a:tailEnd/>
          </a:ln>
        </p:spPr>
        <p:txBody>
          <a:bodyPr vert="horz" wrap="square" lIns="96653" tIns="48327" rIns="96653" bIns="48327" numCol="1" anchor="t" anchorCtr="0" compatLnSpc="1">
            <a:prstTxWarp prst="textNoShape">
              <a:avLst/>
            </a:prstTxWarp>
          </a:bodyPr>
          <a:lstStyle>
            <a:lvl1pPr algn="r" defTabSz="966788">
              <a:defRPr sz="1200">
                <a:latin typeface="Calibri" pitchFamily="34" charset="0"/>
              </a:defRPr>
            </a:lvl1pPr>
          </a:lstStyle>
          <a:p>
            <a:pPr>
              <a:defRPr/>
            </a:pPr>
            <a:fld id="{A52E9E70-C1A4-44AE-AB6C-C2BA1EF99C0E}" type="datetimeFigureOut">
              <a:rPr lang="en-US"/>
              <a:pPr>
                <a:defRPr/>
              </a:pPr>
              <a:t>2/17/2014</a:t>
            </a:fld>
            <a:endParaRPr lang="en-US"/>
          </a:p>
        </p:txBody>
      </p:sp>
      <p:sp>
        <p:nvSpPr>
          <p:cNvPr id="4" name="Footer Placeholder 3"/>
          <p:cNvSpPr>
            <a:spLocks noGrp="1"/>
          </p:cNvSpPr>
          <p:nvPr>
            <p:ph type="ftr" sz="quarter" idx="2"/>
          </p:nvPr>
        </p:nvSpPr>
        <p:spPr bwMode="auto">
          <a:xfrm>
            <a:off x="0" y="9118600"/>
            <a:ext cx="3170238" cy="481013"/>
          </a:xfrm>
          <a:prstGeom prst="rect">
            <a:avLst/>
          </a:prstGeom>
          <a:noFill/>
          <a:ln w="9525">
            <a:noFill/>
            <a:miter lim="800000"/>
            <a:headEnd/>
            <a:tailEnd/>
          </a:ln>
        </p:spPr>
        <p:txBody>
          <a:bodyPr vert="horz" wrap="square" lIns="96653" tIns="48327" rIns="96653" bIns="48327" numCol="1" anchor="b" anchorCtr="0" compatLnSpc="1">
            <a:prstTxWarp prst="textNoShape">
              <a:avLst/>
            </a:prstTxWarp>
          </a:bodyPr>
          <a:lstStyle>
            <a:lvl1pPr defTabSz="966788">
              <a:defRPr sz="1200">
                <a:latin typeface="Calibri" pitchFamily="34" charset="0"/>
              </a:defRPr>
            </a:lvl1pPr>
          </a:lstStyle>
          <a:p>
            <a:pPr>
              <a:defRPr/>
            </a:pPr>
            <a:endParaRPr lang="en-US"/>
          </a:p>
        </p:txBody>
      </p:sp>
      <p:sp>
        <p:nvSpPr>
          <p:cNvPr id="5" name="Slide Number Placeholder 4"/>
          <p:cNvSpPr>
            <a:spLocks noGrp="1"/>
          </p:cNvSpPr>
          <p:nvPr>
            <p:ph type="sldNum" sz="quarter" idx="3"/>
          </p:nvPr>
        </p:nvSpPr>
        <p:spPr bwMode="auto">
          <a:xfrm>
            <a:off x="4143375" y="9118600"/>
            <a:ext cx="3170238" cy="481013"/>
          </a:xfrm>
          <a:prstGeom prst="rect">
            <a:avLst/>
          </a:prstGeom>
          <a:noFill/>
          <a:ln w="9525">
            <a:noFill/>
            <a:miter lim="800000"/>
            <a:headEnd/>
            <a:tailEnd/>
          </a:ln>
        </p:spPr>
        <p:txBody>
          <a:bodyPr vert="horz" wrap="square" lIns="96653" tIns="48327" rIns="96653" bIns="48327" numCol="1" anchor="b" anchorCtr="0" compatLnSpc="1">
            <a:prstTxWarp prst="textNoShape">
              <a:avLst/>
            </a:prstTxWarp>
          </a:bodyPr>
          <a:lstStyle>
            <a:lvl1pPr algn="r" defTabSz="966788">
              <a:defRPr sz="1200">
                <a:latin typeface="Calibri" pitchFamily="34" charset="0"/>
              </a:defRPr>
            </a:lvl1pPr>
          </a:lstStyle>
          <a:p>
            <a:pPr>
              <a:defRPr/>
            </a:pPr>
            <a:fld id="{49CDEE30-1D7D-491F-A6A4-3D72E9326D4A}" type="slidenum">
              <a:rPr lang="en-US"/>
              <a:pPr>
                <a:defRPr/>
              </a:pPr>
              <a:t>‹#›</a:t>
            </a:fld>
            <a:endParaRPr lang="en-US"/>
          </a:p>
        </p:txBody>
      </p:sp>
    </p:spTree>
    <p:extLst>
      <p:ext uri="{BB962C8B-B14F-4D97-AF65-F5344CB8AC3E}">
        <p14:creationId xmlns:p14="http://schemas.microsoft.com/office/powerpoint/2010/main" val="10150954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170238" cy="481013"/>
          </a:xfrm>
          <a:prstGeom prst="rect">
            <a:avLst/>
          </a:prstGeom>
          <a:noFill/>
          <a:ln w="9525">
            <a:noFill/>
            <a:miter lim="800000"/>
            <a:headEnd/>
            <a:tailEnd/>
          </a:ln>
        </p:spPr>
        <p:txBody>
          <a:bodyPr vert="horz" wrap="square" lIns="96653" tIns="48327" rIns="96653" bIns="48327" numCol="1" anchor="t" anchorCtr="0" compatLnSpc="1">
            <a:prstTxWarp prst="textNoShape">
              <a:avLst/>
            </a:prstTxWarp>
          </a:bodyPr>
          <a:lstStyle>
            <a:lvl1pPr defTabSz="966788">
              <a:defRPr sz="1200">
                <a:latin typeface="Calibri" pitchFamily="34" charset="0"/>
              </a:defRPr>
            </a:lvl1pPr>
          </a:lstStyle>
          <a:p>
            <a:pPr>
              <a:defRPr/>
            </a:pPr>
            <a:endParaRPr lang="en-US"/>
          </a:p>
        </p:txBody>
      </p:sp>
      <p:sp>
        <p:nvSpPr>
          <p:cNvPr id="3" name="Date Placeholder 2"/>
          <p:cNvSpPr>
            <a:spLocks noGrp="1"/>
          </p:cNvSpPr>
          <p:nvPr>
            <p:ph type="dt" idx="1"/>
          </p:nvPr>
        </p:nvSpPr>
        <p:spPr bwMode="auto">
          <a:xfrm>
            <a:off x="4143375" y="0"/>
            <a:ext cx="3170238" cy="481013"/>
          </a:xfrm>
          <a:prstGeom prst="rect">
            <a:avLst/>
          </a:prstGeom>
          <a:noFill/>
          <a:ln w="9525">
            <a:noFill/>
            <a:miter lim="800000"/>
            <a:headEnd/>
            <a:tailEnd/>
          </a:ln>
        </p:spPr>
        <p:txBody>
          <a:bodyPr vert="horz" wrap="square" lIns="96653" tIns="48327" rIns="96653" bIns="48327" numCol="1" anchor="t" anchorCtr="0" compatLnSpc="1">
            <a:prstTxWarp prst="textNoShape">
              <a:avLst/>
            </a:prstTxWarp>
          </a:bodyPr>
          <a:lstStyle>
            <a:lvl1pPr algn="r" defTabSz="966788">
              <a:defRPr sz="1200">
                <a:latin typeface="Calibri" pitchFamily="34" charset="0"/>
              </a:defRPr>
            </a:lvl1pPr>
          </a:lstStyle>
          <a:p>
            <a:pPr>
              <a:defRPr/>
            </a:pPr>
            <a:fld id="{69DF3C37-8F54-425E-A3A7-F5572E773E90}" type="datetimeFigureOut">
              <a:rPr lang="en-US"/>
              <a:pPr>
                <a:defRPr/>
              </a:pPr>
              <a:t>2/17/2014</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731838" y="4560888"/>
            <a:ext cx="5851525" cy="4321175"/>
          </a:xfrm>
          <a:prstGeom prst="rect">
            <a:avLst/>
          </a:prstGeom>
          <a:noFill/>
          <a:ln w="9525">
            <a:noFill/>
            <a:miter lim="800000"/>
            <a:headEnd/>
            <a:tailEnd/>
          </a:ln>
        </p:spPr>
        <p:txBody>
          <a:bodyPr vert="horz" wrap="square" lIns="96653" tIns="48327" rIns="96653" bIns="4832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9118600"/>
            <a:ext cx="3170238" cy="481013"/>
          </a:xfrm>
          <a:prstGeom prst="rect">
            <a:avLst/>
          </a:prstGeom>
          <a:noFill/>
          <a:ln w="9525">
            <a:noFill/>
            <a:miter lim="800000"/>
            <a:headEnd/>
            <a:tailEnd/>
          </a:ln>
        </p:spPr>
        <p:txBody>
          <a:bodyPr vert="horz" wrap="square" lIns="96653" tIns="48327" rIns="96653" bIns="48327" numCol="1" anchor="b" anchorCtr="0" compatLnSpc="1">
            <a:prstTxWarp prst="textNoShape">
              <a:avLst/>
            </a:prstTxWarp>
          </a:bodyPr>
          <a:lstStyle>
            <a:lvl1pPr defTabSz="966788">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bwMode="auto">
          <a:xfrm>
            <a:off x="4143375" y="9118600"/>
            <a:ext cx="3170238" cy="481013"/>
          </a:xfrm>
          <a:prstGeom prst="rect">
            <a:avLst/>
          </a:prstGeom>
          <a:noFill/>
          <a:ln w="9525">
            <a:noFill/>
            <a:miter lim="800000"/>
            <a:headEnd/>
            <a:tailEnd/>
          </a:ln>
        </p:spPr>
        <p:txBody>
          <a:bodyPr vert="horz" wrap="square" lIns="96653" tIns="48327" rIns="96653" bIns="48327" numCol="1" anchor="b" anchorCtr="0" compatLnSpc="1">
            <a:prstTxWarp prst="textNoShape">
              <a:avLst/>
            </a:prstTxWarp>
          </a:bodyPr>
          <a:lstStyle>
            <a:lvl1pPr algn="r" defTabSz="966788">
              <a:defRPr sz="1200">
                <a:latin typeface="Calibri" pitchFamily="34" charset="0"/>
              </a:defRPr>
            </a:lvl1pPr>
          </a:lstStyle>
          <a:p>
            <a:pPr>
              <a:defRPr/>
            </a:pPr>
            <a:fld id="{011843B0-6D44-49B0-8AEF-20E16724F347}" type="slidenum">
              <a:rPr lang="en-US"/>
              <a:pPr>
                <a:defRPr/>
              </a:pPr>
              <a:t>‹#›</a:t>
            </a:fld>
            <a:endParaRPr lang="en-US"/>
          </a:p>
        </p:txBody>
      </p:sp>
    </p:spTree>
    <p:extLst>
      <p:ext uri="{BB962C8B-B14F-4D97-AF65-F5344CB8AC3E}">
        <p14:creationId xmlns:p14="http://schemas.microsoft.com/office/powerpoint/2010/main" val="40318883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5772B82-62E8-4254-86B1-3AAC47A29BE2}" type="slidenum">
              <a:rPr lang="en-US" sz="1300" smtClean="0"/>
              <a:pPr/>
              <a:t>10</a:t>
            </a:fld>
            <a:endParaRPr lang="en-US" sz="1300" smtClean="0"/>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E5CCAD40-6A5D-472F-932C-AA49E0769F4F}" type="slidenum">
              <a:rPr lang="en-US" sz="1300" smtClean="0"/>
              <a:pPr/>
              <a:t>100</a:t>
            </a:fld>
            <a:endParaRPr lang="en-US" sz="1300" smtClean="0"/>
          </a:p>
        </p:txBody>
      </p:sp>
      <p:sp>
        <p:nvSpPr>
          <p:cNvPr id="300035" name="Rectangle 2"/>
          <p:cNvSpPr>
            <a:spLocks noGrp="1" noRot="1" noChangeAspect="1" noChangeArrowheads="1" noTextEdit="1"/>
          </p:cNvSpPr>
          <p:nvPr>
            <p:ph type="sldImg"/>
          </p:nvPr>
        </p:nvSpPr>
        <p:spPr>
          <a:ln/>
        </p:spPr>
      </p:sp>
      <p:sp>
        <p:nvSpPr>
          <p:cNvPr id="300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63DA421A-80A6-4E69-BBBE-250D1AD92577}" type="slidenum">
              <a:rPr lang="en-US" sz="1300" smtClean="0"/>
              <a:pPr/>
              <a:t>101</a:t>
            </a:fld>
            <a:endParaRPr lang="en-US" sz="1300" smtClean="0"/>
          </a:p>
        </p:txBody>
      </p:sp>
      <p:sp>
        <p:nvSpPr>
          <p:cNvPr id="301059" name="Rectangle 2"/>
          <p:cNvSpPr>
            <a:spLocks noGrp="1" noRot="1" noChangeAspect="1" noChangeArrowheads="1" noTextEdit="1"/>
          </p:cNvSpPr>
          <p:nvPr>
            <p:ph type="sldImg"/>
          </p:nvPr>
        </p:nvSpPr>
        <p:spPr>
          <a:ln/>
        </p:spPr>
      </p:sp>
      <p:sp>
        <p:nvSpPr>
          <p:cNvPr id="301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C52A932-DD96-4202-B9DC-0F2E7332B31E}" type="slidenum">
              <a:rPr lang="en-US" sz="1300" smtClean="0"/>
              <a:pPr/>
              <a:t>102</a:t>
            </a:fld>
            <a:endParaRPr lang="en-US" sz="1300" smtClean="0"/>
          </a:p>
        </p:txBody>
      </p:sp>
      <p:sp>
        <p:nvSpPr>
          <p:cNvPr id="302083" name="Rectangle 2"/>
          <p:cNvSpPr>
            <a:spLocks noGrp="1" noRot="1" noChangeAspect="1" noChangeArrowheads="1" noTextEdit="1"/>
          </p:cNvSpPr>
          <p:nvPr>
            <p:ph type="sldImg"/>
          </p:nvPr>
        </p:nvSpPr>
        <p:spPr>
          <a:ln/>
        </p:spPr>
      </p:sp>
      <p:sp>
        <p:nvSpPr>
          <p:cNvPr id="302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25125D9-EDFF-432B-AD16-52ADC7CC6897}" type="slidenum">
              <a:rPr lang="en-US" sz="1300" smtClean="0"/>
              <a:pPr/>
              <a:t>103</a:t>
            </a:fld>
            <a:endParaRPr lang="en-US" sz="1300" smtClean="0"/>
          </a:p>
        </p:txBody>
      </p:sp>
      <p:sp>
        <p:nvSpPr>
          <p:cNvPr id="303107" name="Rectangle 2"/>
          <p:cNvSpPr>
            <a:spLocks noGrp="1" noRot="1" noChangeAspect="1" noChangeArrowheads="1" noTextEdit="1"/>
          </p:cNvSpPr>
          <p:nvPr>
            <p:ph type="sldImg"/>
          </p:nvPr>
        </p:nvSpPr>
        <p:spPr>
          <a:ln/>
        </p:spPr>
      </p:sp>
      <p:sp>
        <p:nvSpPr>
          <p:cNvPr id="303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65D57B38-01E9-40B6-A672-CBD6E17F3A70}" type="slidenum">
              <a:rPr lang="en-US" sz="1300" smtClean="0"/>
              <a:pPr/>
              <a:t>104</a:t>
            </a:fld>
            <a:endParaRPr lang="en-US" sz="1300" smtClean="0"/>
          </a:p>
        </p:txBody>
      </p:sp>
      <p:sp>
        <p:nvSpPr>
          <p:cNvPr id="304131" name="Rectangle 2"/>
          <p:cNvSpPr>
            <a:spLocks noGrp="1" noRot="1" noChangeAspect="1" noChangeArrowheads="1" noTextEdit="1"/>
          </p:cNvSpPr>
          <p:nvPr>
            <p:ph type="sldImg"/>
          </p:nvPr>
        </p:nvSpPr>
        <p:spPr>
          <a:ln/>
        </p:spPr>
      </p:sp>
      <p:sp>
        <p:nvSpPr>
          <p:cNvPr id="304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5749757-9E9A-45CA-9EF4-355F38E6A693}" type="slidenum">
              <a:rPr lang="en-US" sz="1300" smtClean="0"/>
              <a:pPr/>
              <a:t>105</a:t>
            </a:fld>
            <a:endParaRPr lang="en-US" sz="1300" smtClean="0"/>
          </a:p>
        </p:txBody>
      </p:sp>
      <p:sp>
        <p:nvSpPr>
          <p:cNvPr id="305155" name="Rectangle 2"/>
          <p:cNvSpPr>
            <a:spLocks noGrp="1" noRot="1" noChangeAspect="1" noChangeArrowheads="1" noTextEdit="1"/>
          </p:cNvSpPr>
          <p:nvPr>
            <p:ph type="sldImg"/>
          </p:nvPr>
        </p:nvSpPr>
        <p:spPr>
          <a:ln/>
        </p:spPr>
      </p:sp>
      <p:sp>
        <p:nvSpPr>
          <p:cNvPr id="305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B29B0892-35FF-4830-B281-7B854C6BF304}" type="slidenum">
              <a:rPr lang="en-US" sz="1300" smtClean="0"/>
              <a:pPr/>
              <a:t>106</a:t>
            </a:fld>
            <a:endParaRPr lang="en-US" sz="1300" smtClean="0"/>
          </a:p>
        </p:txBody>
      </p:sp>
      <p:sp>
        <p:nvSpPr>
          <p:cNvPr id="306179" name="Rectangle 2"/>
          <p:cNvSpPr>
            <a:spLocks noGrp="1" noRot="1" noChangeAspect="1" noChangeArrowheads="1" noTextEdit="1"/>
          </p:cNvSpPr>
          <p:nvPr>
            <p:ph type="sldImg"/>
          </p:nvPr>
        </p:nvSpPr>
        <p:spPr>
          <a:ln/>
        </p:spPr>
      </p:sp>
      <p:sp>
        <p:nvSpPr>
          <p:cNvPr id="306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D52B447B-FE73-4CC6-B1DD-2B0FF6B93CF1}" type="slidenum">
              <a:rPr lang="en-US" sz="1300" smtClean="0"/>
              <a:pPr/>
              <a:t>107</a:t>
            </a:fld>
            <a:endParaRPr lang="en-US" sz="1300" smtClean="0"/>
          </a:p>
        </p:txBody>
      </p:sp>
      <p:sp>
        <p:nvSpPr>
          <p:cNvPr id="307203" name="Rectangle 2"/>
          <p:cNvSpPr>
            <a:spLocks noGrp="1" noRot="1" noChangeAspect="1" noChangeArrowheads="1" noTextEdit="1"/>
          </p:cNvSpPr>
          <p:nvPr>
            <p:ph type="sldImg"/>
          </p:nvPr>
        </p:nvSpPr>
        <p:spPr>
          <a:ln/>
        </p:spPr>
      </p:sp>
      <p:sp>
        <p:nvSpPr>
          <p:cNvPr id="307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1F186CF-E736-40DE-A5AB-78C41B0C6EC1}" type="slidenum">
              <a:rPr lang="en-US" sz="1300" smtClean="0"/>
              <a:pPr/>
              <a:t>108</a:t>
            </a:fld>
            <a:endParaRPr lang="en-US" sz="1300" smtClean="0"/>
          </a:p>
        </p:txBody>
      </p:sp>
      <p:sp>
        <p:nvSpPr>
          <p:cNvPr id="308227" name="Rectangle 2"/>
          <p:cNvSpPr>
            <a:spLocks noGrp="1" noRot="1" noChangeAspect="1" noChangeArrowheads="1" noTextEdit="1"/>
          </p:cNvSpPr>
          <p:nvPr>
            <p:ph type="sldImg"/>
          </p:nvPr>
        </p:nvSpPr>
        <p:spPr>
          <a:ln/>
        </p:spPr>
      </p:sp>
      <p:sp>
        <p:nvSpPr>
          <p:cNvPr id="308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DC3E3E7-F5AB-4AFF-BC48-C2133E5276FA}" type="slidenum">
              <a:rPr lang="en-US" sz="1300" smtClean="0"/>
              <a:pPr/>
              <a:t>109</a:t>
            </a:fld>
            <a:endParaRPr lang="en-US" sz="1300" smtClean="0"/>
          </a:p>
        </p:txBody>
      </p:sp>
      <p:sp>
        <p:nvSpPr>
          <p:cNvPr id="309251" name="Rectangle 2"/>
          <p:cNvSpPr>
            <a:spLocks noGrp="1" noRot="1" noChangeAspect="1" noChangeArrowheads="1" noTextEdit="1"/>
          </p:cNvSpPr>
          <p:nvPr>
            <p:ph type="sldImg"/>
          </p:nvPr>
        </p:nvSpPr>
        <p:spPr>
          <a:ln/>
        </p:spPr>
      </p:sp>
      <p:sp>
        <p:nvSpPr>
          <p:cNvPr id="309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5244C1BA-05BC-4C46-8B7E-B67E234205AB}" type="slidenum">
              <a:rPr lang="en-US" sz="1300" smtClean="0"/>
              <a:pPr/>
              <a:t>11</a:t>
            </a:fld>
            <a:endParaRPr lang="en-US" sz="1300" smtClean="0"/>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BCE201A7-0145-484A-ACE1-AE298AA3ADA6}" type="slidenum">
              <a:rPr lang="en-US" sz="1300" smtClean="0"/>
              <a:pPr/>
              <a:t>110</a:t>
            </a:fld>
            <a:endParaRPr lang="en-US" sz="1300" smtClean="0"/>
          </a:p>
        </p:txBody>
      </p:sp>
      <p:sp>
        <p:nvSpPr>
          <p:cNvPr id="310275" name="Rectangle 2"/>
          <p:cNvSpPr>
            <a:spLocks noGrp="1" noRot="1" noChangeAspect="1" noChangeArrowheads="1" noTextEdit="1"/>
          </p:cNvSpPr>
          <p:nvPr>
            <p:ph type="sldImg"/>
          </p:nvPr>
        </p:nvSpPr>
        <p:spPr>
          <a:ln/>
        </p:spPr>
      </p:sp>
      <p:sp>
        <p:nvSpPr>
          <p:cNvPr id="310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5B161DF-80ED-436D-B663-4594618C0C5B}" type="slidenum">
              <a:rPr lang="en-US" sz="1300" smtClean="0"/>
              <a:pPr/>
              <a:t>111</a:t>
            </a:fld>
            <a:endParaRPr lang="en-US" sz="1300" smtClean="0"/>
          </a:p>
        </p:txBody>
      </p:sp>
      <p:sp>
        <p:nvSpPr>
          <p:cNvPr id="311299" name="Rectangle 2"/>
          <p:cNvSpPr>
            <a:spLocks noGrp="1" noRot="1" noChangeAspect="1" noChangeArrowheads="1" noTextEdit="1"/>
          </p:cNvSpPr>
          <p:nvPr>
            <p:ph type="sldImg"/>
          </p:nvPr>
        </p:nvSpPr>
        <p:spPr>
          <a:ln/>
        </p:spPr>
      </p:sp>
      <p:sp>
        <p:nvSpPr>
          <p:cNvPr id="311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B599DB42-12A7-4874-82B5-A55A37CE017D}" type="slidenum">
              <a:rPr lang="en-US" sz="1300" smtClean="0"/>
              <a:pPr/>
              <a:t>112</a:t>
            </a:fld>
            <a:endParaRPr lang="en-US" sz="1300" smtClean="0"/>
          </a:p>
        </p:txBody>
      </p:sp>
      <p:sp>
        <p:nvSpPr>
          <p:cNvPr id="312323" name="Rectangle 2"/>
          <p:cNvSpPr>
            <a:spLocks noGrp="1" noRot="1" noChangeAspect="1" noChangeArrowheads="1" noTextEdit="1"/>
          </p:cNvSpPr>
          <p:nvPr>
            <p:ph type="sldImg"/>
          </p:nvPr>
        </p:nvSpPr>
        <p:spPr>
          <a:ln/>
        </p:spPr>
      </p:sp>
      <p:sp>
        <p:nvSpPr>
          <p:cNvPr id="312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FFF70A7-83F6-4FCD-8F8F-1DAF9877A967}" type="slidenum">
              <a:rPr lang="en-US" sz="1300" smtClean="0"/>
              <a:pPr/>
              <a:t>113</a:t>
            </a:fld>
            <a:endParaRPr lang="en-US" sz="1300" smtClean="0"/>
          </a:p>
        </p:txBody>
      </p:sp>
      <p:sp>
        <p:nvSpPr>
          <p:cNvPr id="313347" name="Rectangle 2"/>
          <p:cNvSpPr>
            <a:spLocks noGrp="1" noRot="1" noChangeAspect="1" noChangeArrowheads="1" noTextEdit="1"/>
          </p:cNvSpPr>
          <p:nvPr>
            <p:ph type="sldImg"/>
          </p:nvPr>
        </p:nvSpPr>
        <p:spPr>
          <a:ln/>
        </p:spPr>
      </p:sp>
      <p:sp>
        <p:nvSpPr>
          <p:cNvPr id="313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Rot="1" noChangeAspect="1" noChangeArrowheads="1" noTextEdit="1"/>
          </p:cNvSpPr>
          <p:nvPr>
            <p:ph type="sldImg"/>
          </p:nvPr>
        </p:nvSpPr>
        <p:spPr>
          <a:ln/>
        </p:spPr>
      </p:sp>
      <p:sp>
        <p:nvSpPr>
          <p:cNvPr id="3348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7BF545A-8D30-4062-AC64-4503DDD93F5C}" type="slidenum">
              <a:rPr lang="en-US" sz="1300" smtClean="0"/>
              <a:pPr/>
              <a:t>115</a:t>
            </a:fld>
            <a:endParaRPr lang="en-US" sz="1300" smtClean="0"/>
          </a:p>
        </p:txBody>
      </p:sp>
      <p:sp>
        <p:nvSpPr>
          <p:cNvPr id="314371" name="Rectangle 2"/>
          <p:cNvSpPr>
            <a:spLocks noGrp="1" noRot="1" noChangeAspect="1" noChangeArrowheads="1" noTextEdit="1"/>
          </p:cNvSpPr>
          <p:nvPr>
            <p:ph type="sldImg"/>
          </p:nvPr>
        </p:nvSpPr>
        <p:spPr>
          <a:ln/>
        </p:spPr>
      </p:sp>
      <p:sp>
        <p:nvSpPr>
          <p:cNvPr id="314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F0C19D9-190F-4FC7-9E6B-7510B595FB20}" type="slidenum">
              <a:rPr lang="en-US" sz="1300" smtClean="0"/>
              <a:pPr/>
              <a:t>116</a:t>
            </a:fld>
            <a:endParaRPr lang="en-US" sz="1300" smtClean="0"/>
          </a:p>
        </p:txBody>
      </p:sp>
      <p:sp>
        <p:nvSpPr>
          <p:cNvPr id="315395" name="Rectangle 2"/>
          <p:cNvSpPr>
            <a:spLocks noGrp="1" noRot="1" noChangeAspect="1" noChangeArrowheads="1" noTextEdit="1"/>
          </p:cNvSpPr>
          <p:nvPr>
            <p:ph type="sldImg"/>
          </p:nvPr>
        </p:nvSpPr>
        <p:spPr>
          <a:ln/>
        </p:spPr>
      </p:sp>
      <p:sp>
        <p:nvSpPr>
          <p:cNvPr id="315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8D3C401-6598-426E-A5BD-05CC911CB0FA}" type="slidenum">
              <a:rPr lang="en-US" sz="1300" smtClean="0"/>
              <a:pPr/>
              <a:t>117</a:t>
            </a:fld>
            <a:endParaRPr lang="en-US" sz="1300" smtClean="0"/>
          </a:p>
        </p:txBody>
      </p:sp>
      <p:sp>
        <p:nvSpPr>
          <p:cNvPr id="316419" name="Rectangle 2"/>
          <p:cNvSpPr>
            <a:spLocks noGrp="1" noRot="1" noChangeAspect="1" noChangeArrowheads="1" noTextEdit="1"/>
          </p:cNvSpPr>
          <p:nvPr>
            <p:ph type="sldImg"/>
          </p:nvPr>
        </p:nvSpPr>
        <p:spPr>
          <a:ln/>
        </p:spPr>
      </p:sp>
      <p:sp>
        <p:nvSpPr>
          <p:cNvPr id="316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E6828B35-8347-4A77-A27C-5A49896BB556}" type="slidenum">
              <a:rPr lang="en-US" sz="1300" smtClean="0"/>
              <a:pPr/>
              <a:t>118</a:t>
            </a:fld>
            <a:endParaRPr lang="en-US" sz="1300" smtClean="0"/>
          </a:p>
        </p:txBody>
      </p:sp>
      <p:sp>
        <p:nvSpPr>
          <p:cNvPr id="317443" name="Rectangle 2"/>
          <p:cNvSpPr>
            <a:spLocks noGrp="1" noRot="1" noChangeAspect="1" noChangeArrowheads="1" noTextEdit="1"/>
          </p:cNvSpPr>
          <p:nvPr>
            <p:ph type="sldImg"/>
          </p:nvPr>
        </p:nvSpPr>
        <p:spPr>
          <a:ln/>
        </p:spPr>
      </p:sp>
      <p:sp>
        <p:nvSpPr>
          <p:cNvPr id="317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EB14CBB9-A010-4BD0-A3C4-71651E3F277C}" type="slidenum">
              <a:rPr lang="en-US" sz="1300" smtClean="0"/>
              <a:pPr/>
              <a:t>119</a:t>
            </a:fld>
            <a:endParaRPr lang="en-US" sz="1300" smtClean="0"/>
          </a:p>
        </p:txBody>
      </p:sp>
      <p:sp>
        <p:nvSpPr>
          <p:cNvPr id="318467" name="Rectangle 2"/>
          <p:cNvSpPr>
            <a:spLocks noGrp="1" noRot="1" noChangeAspect="1" noChangeArrowheads="1" noTextEdit="1"/>
          </p:cNvSpPr>
          <p:nvPr>
            <p:ph type="sldImg"/>
          </p:nvPr>
        </p:nvSpPr>
        <p:spPr>
          <a:ln/>
        </p:spPr>
      </p:sp>
      <p:sp>
        <p:nvSpPr>
          <p:cNvPr id="318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5A67304-FC5A-4663-8574-F3CE1643BEB7}" type="slidenum">
              <a:rPr lang="en-US" sz="1300" smtClean="0"/>
              <a:pPr/>
              <a:t>12</a:t>
            </a:fld>
            <a:endParaRPr lang="en-US" sz="1300" smtClean="0"/>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9A27AD6-D4AD-4715-AFEB-A794B1D05F3B}" type="slidenum">
              <a:rPr lang="en-US" sz="1300" smtClean="0"/>
              <a:pPr/>
              <a:t>120</a:t>
            </a:fld>
            <a:endParaRPr lang="en-US" sz="1300" smtClean="0"/>
          </a:p>
        </p:txBody>
      </p:sp>
      <p:sp>
        <p:nvSpPr>
          <p:cNvPr id="319491" name="Rectangle 2"/>
          <p:cNvSpPr>
            <a:spLocks noGrp="1" noRot="1" noChangeAspect="1" noChangeArrowheads="1" noTextEdit="1"/>
          </p:cNvSpPr>
          <p:nvPr>
            <p:ph type="sldImg"/>
          </p:nvPr>
        </p:nvSpPr>
        <p:spPr>
          <a:ln/>
        </p:spPr>
      </p:sp>
      <p:sp>
        <p:nvSpPr>
          <p:cNvPr id="319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E4402AED-A915-4319-A0FB-4D8A02D7EE6B}" type="slidenum">
              <a:rPr lang="en-US" sz="1300" smtClean="0"/>
              <a:pPr/>
              <a:t>121</a:t>
            </a:fld>
            <a:endParaRPr lang="en-US" sz="1300" smtClean="0"/>
          </a:p>
        </p:txBody>
      </p:sp>
      <p:sp>
        <p:nvSpPr>
          <p:cNvPr id="320515" name="Rectangle 2"/>
          <p:cNvSpPr>
            <a:spLocks noGrp="1" noRot="1" noChangeAspect="1" noChangeArrowheads="1" noTextEdit="1"/>
          </p:cNvSpPr>
          <p:nvPr>
            <p:ph type="sldImg"/>
          </p:nvPr>
        </p:nvSpPr>
        <p:spPr>
          <a:ln/>
        </p:spPr>
      </p:sp>
      <p:sp>
        <p:nvSpPr>
          <p:cNvPr id="320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2C21378-AD4E-4D92-8C87-E3C3E1918C5E}" type="slidenum">
              <a:rPr lang="en-US" sz="1300" smtClean="0"/>
              <a:pPr/>
              <a:t>122</a:t>
            </a:fld>
            <a:endParaRPr lang="en-US" sz="1300" smtClean="0"/>
          </a:p>
        </p:txBody>
      </p:sp>
      <p:sp>
        <p:nvSpPr>
          <p:cNvPr id="321539" name="Rectangle 2"/>
          <p:cNvSpPr>
            <a:spLocks noGrp="1" noRot="1" noChangeAspect="1" noChangeArrowheads="1" noTextEdit="1"/>
          </p:cNvSpPr>
          <p:nvPr>
            <p:ph type="sldImg"/>
          </p:nvPr>
        </p:nvSpPr>
        <p:spPr>
          <a:ln/>
        </p:spPr>
      </p:sp>
      <p:sp>
        <p:nvSpPr>
          <p:cNvPr id="321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CA8021A-8456-4C1A-9176-437E6F4D9090}" type="slidenum">
              <a:rPr lang="en-US" sz="1300" smtClean="0"/>
              <a:pPr/>
              <a:t>123</a:t>
            </a:fld>
            <a:endParaRPr lang="en-US" sz="1300" smtClean="0"/>
          </a:p>
        </p:txBody>
      </p:sp>
      <p:sp>
        <p:nvSpPr>
          <p:cNvPr id="322563" name="Rectangle 2"/>
          <p:cNvSpPr>
            <a:spLocks noGrp="1" noRot="1" noChangeAspect="1" noChangeArrowheads="1" noTextEdit="1"/>
          </p:cNvSpPr>
          <p:nvPr>
            <p:ph type="sldImg"/>
          </p:nvPr>
        </p:nvSpPr>
        <p:spPr>
          <a:ln/>
        </p:spPr>
      </p:sp>
      <p:sp>
        <p:nvSpPr>
          <p:cNvPr id="322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705D0AE-1E05-4DFC-9F27-13CEE79B382F}" type="slidenum">
              <a:rPr lang="en-US" sz="1300" smtClean="0"/>
              <a:pPr/>
              <a:t>124</a:t>
            </a:fld>
            <a:endParaRPr lang="en-US" sz="1300" smtClean="0"/>
          </a:p>
        </p:txBody>
      </p:sp>
      <p:sp>
        <p:nvSpPr>
          <p:cNvPr id="323587" name="Rectangle 2"/>
          <p:cNvSpPr>
            <a:spLocks noGrp="1" noRot="1" noChangeAspect="1" noChangeArrowheads="1" noTextEdit="1"/>
          </p:cNvSpPr>
          <p:nvPr>
            <p:ph type="sldImg"/>
          </p:nvPr>
        </p:nvSpPr>
        <p:spPr>
          <a:ln/>
        </p:spPr>
      </p:sp>
      <p:sp>
        <p:nvSpPr>
          <p:cNvPr id="323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D125426-F019-432D-B74F-D05A16B82A60}" type="slidenum">
              <a:rPr lang="en-US" sz="1300" smtClean="0"/>
              <a:pPr/>
              <a:t>125</a:t>
            </a:fld>
            <a:endParaRPr lang="en-US" sz="1300" smtClean="0"/>
          </a:p>
        </p:txBody>
      </p:sp>
      <p:sp>
        <p:nvSpPr>
          <p:cNvPr id="324611" name="Rectangle 2"/>
          <p:cNvSpPr>
            <a:spLocks noGrp="1" noRot="1" noChangeAspect="1" noChangeArrowheads="1" noTextEdit="1"/>
          </p:cNvSpPr>
          <p:nvPr>
            <p:ph type="sldImg"/>
          </p:nvPr>
        </p:nvSpPr>
        <p:spPr>
          <a:ln/>
        </p:spPr>
      </p:sp>
      <p:sp>
        <p:nvSpPr>
          <p:cNvPr id="324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F334BBD-2C26-4382-9B17-87A86A94E2FB}" type="slidenum">
              <a:rPr lang="en-US" sz="1300" smtClean="0"/>
              <a:pPr/>
              <a:t>126</a:t>
            </a:fld>
            <a:endParaRPr lang="en-US" sz="1300" smtClean="0"/>
          </a:p>
        </p:txBody>
      </p:sp>
      <p:sp>
        <p:nvSpPr>
          <p:cNvPr id="325635" name="Rectangle 2"/>
          <p:cNvSpPr>
            <a:spLocks noGrp="1" noRot="1" noChangeAspect="1" noChangeArrowheads="1" noTextEdit="1"/>
          </p:cNvSpPr>
          <p:nvPr>
            <p:ph type="sldImg"/>
          </p:nvPr>
        </p:nvSpPr>
        <p:spPr>
          <a:ln/>
        </p:spPr>
      </p:sp>
      <p:sp>
        <p:nvSpPr>
          <p:cNvPr id="325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843F79D-ADA6-46F3-B5E5-F076ED714F86}" type="slidenum">
              <a:rPr lang="en-US" sz="1300" smtClean="0"/>
              <a:pPr/>
              <a:t>127</a:t>
            </a:fld>
            <a:endParaRPr lang="en-US" sz="1300" smtClean="0"/>
          </a:p>
        </p:txBody>
      </p:sp>
      <p:sp>
        <p:nvSpPr>
          <p:cNvPr id="326659" name="Rectangle 2"/>
          <p:cNvSpPr>
            <a:spLocks noGrp="1" noRot="1" noChangeAspect="1" noChangeArrowheads="1" noTextEdit="1"/>
          </p:cNvSpPr>
          <p:nvPr>
            <p:ph type="sldImg"/>
          </p:nvPr>
        </p:nvSpPr>
        <p:spPr>
          <a:ln/>
        </p:spPr>
      </p:sp>
      <p:sp>
        <p:nvSpPr>
          <p:cNvPr id="326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043F778-AB02-4601-8CB2-DA17237A0A51}" type="slidenum">
              <a:rPr lang="en-US" sz="1300" smtClean="0"/>
              <a:pPr/>
              <a:t>128</a:t>
            </a:fld>
            <a:endParaRPr lang="en-US" sz="1300" smtClean="0"/>
          </a:p>
        </p:txBody>
      </p:sp>
      <p:sp>
        <p:nvSpPr>
          <p:cNvPr id="327683" name="Rectangle 2"/>
          <p:cNvSpPr>
            <a:spLocks noGrp="1" noRot="1" noChangeAspect="1" noChangeArrowheads="1" noTextEdit="1"/>
          </p:cNvSpPr>
          <p:nvPr>
            <p:ph type="sldImg"/>
          </p:nvPr>
        </p:nvSpPr>
        <p:spPr>
          <a:ln/>
        </p:spPr>
      </p:sp>
      <p:sp>
        <p:nvSpPr>
          <p:cNvPr id="327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BAE4514C-860C-4682-8B20-25ED0E654906}" type="slidenum">
              <a:rPr lang="en-US" sz="1300" smtClean="0"/>
              <a:pPr/>
              <a:t>129</a:t>
            </a:fld>
            <a:endParaRPr lang="en-US" sz="1300" smtClean="0"/>
          </a:p>
        </p:txBody>
      </p:sp>
      <p:sp>
        <p:nvSpPr>
          <p:cNvPr id="328707" name="Rectangle 2"/>
          <p:cNvSpPr>
            <a:spLocks noGrp="1" noRot="1" noChangeAspect="1" noChangeArrowheads="1" noTextEdit="1"/>
          </p:cNvSpPr>
          <p:nvPr>
            <p:ph type="sldImg"/>
          </p:nvPr>
        </p:nvSpPr>
        <p:spPr>
          <a:ln/>
        </p:spPr>
      </p:sp>
      <p:sp>
        <p:nvSpPr>
          <p:cNvPr id="328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6ADC58A8-60CD-4020-BDC9-A0B05EB282E9}" type="slidenum">
              <a:rPr lang="en-US" sz="1300" smtClean="0"/>
              <a:pPr/>
              <a:t>13</a:t>
            </a:fld>
            <a:endParaRPr lang="en-US" sz="1300" smtClean="0"/>
          </a:p>
        </p:txBody>
      </p:sp>
      <p:sp>
        <p:nvSpPr>
          <p:cNvPr id="216067" name="Rectangle 2"/>
          <p:cNvSpPr>
            <a:spLocks noGrp="1" noRot="1" noChangeAspect="1" noChangeArrowheads="1" noTextEdit="1"/>
          </p:cNvSpPr>
          <p:nvPr>
            <p:ph type="sldImg"/>
          </p:nvPr>
        </p:nvSpPr>
        <p:spPr>
          <a:ln/>
        </p:spPr>
      </p:sp>
      <p:sp>
        <p:nvSpPr>
          <p:cNvPr id="216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2E40E5F-ED8F-4273-9205-8789378E2FFA}" type="slidenum">
              <a:rPr lang="en-US" sz="1300" smtClean="0"/>
              <a:pPr/>
              <a:t>130</a:t>
            </a:fld>
            <a:endParaRPr lang="en-US" sz="1300" smtClean="0"/>
          </a:p>
        </p:txBody>
      </p:sp>
      <p:sp>
        <p:nvSpPr>
          <p:cNvPr id="329731" name="Rectangle 2"/>
          <p:cNvSpPr>
            <a:spLocks noGrp="1" noRot="1" noChangeAspect="1" noChangeArrowheads="1" noTextEdit="1"/>
          </p:cNvSpPr>
          <p:nvPr>
            <p:ph type="sldImg"/>
          </p:nvPr>
        </p:nvSpPr>
        <p:spPr>
          <a:ln/>
        </p:spPr>
      </p:sp>
      <p:sp>
        <p:nvSpPr>
          <p:cNvPr id="329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B513FA2-D1CC-4E32-BCB5-E2DC5631FCCC}" type="slidenum">
              <a:rPr lang="en-US" sz="1300" smtClean="0"/>
              <a:pPr/>
              <a:t>131</a:t>
            </a:fld>
            <a:endParaRPr lang="en-US" sz="1300" smtClean="0"/>
          </a:p>
        </p:txBody>
      </p:sp>
      <p:sp>
        <p:nvSpPr>
          <p:cNvPr id="330755" name="Rectangle 2"/>
          <p:cNvSpPr>
            <a:spLocks noGrp="1" noRot="1" noChangeAspect="1" noChangeArrowheads="1" noTextEdit="1"/>
          </p:cNvSpPr>
          <p:nvPr>
            <p:ph type="sldImg"/>
          </p:nvPr>
        </p:nvSpPr>
        <p:spPr>
          <a:ln/>
        </p:spPr>
      </p:sp>
      <p:sp>
        <p:nvSpPr>
          <p:cNvPr id="330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29A06940-C3B1-4981-AEE2-3ED28FC18BC8}" type="slidenum">
              <a:rPr lang="en-US" sz="1300" smtClean="0"/>
              <a:pPr/>
              <a:t>132</a:t>
            </a:fld>
            <a:endParaRPr lang="en-US" sz="1300" smtClean="0"/>
          </a:p>
        </p:txBody>
      </p:sp>
      <p:sp>
        <p:nvSpPr>
          <p:cNvPr id="331779" name="Rectangle 2"/>
          <p:cNvSpPr>
            <a:spLocks noGrp="1" noRot="1" noChangeAspect="1" noChangeArrowheads="1" noTextEdit="1"/>
          </p:cNvSpPr>
          <p:nvPr>
            <p:ph type="sldImg"/>
          </p:nvPr>
        </p:nvSpPr>
        <p:spPr>
          <a:ln/>
        </p:spPr>
      </p:sp>
      <p:sp>
        <p:nvSpPr>
          <p:cNvPr id="331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619668D-3B9D-463C-968B-02D1AEEE217A}" type="slidenum">
              <a:rPr lang="en-US" sz="1300" smtClean="0"/>
              <a:pPr/>
              <a:t>133</a:t>
            </a:fld>
            <a:endParaRPr lang="en-US" sz="1300" smtClean="0"/>
          </a:p>
        </p:txBody>
      </p:sp>
      <p:sp>
        <p:nvSpPr>
          <p:cNvPr id="332803" name="Rectangle 2"/>
          <p:cNvSpPr>
            <a:spLocks noGrp="1" noRot="1" noChangeAspect="1" noChangeArrowheads="1" noTextEdit="1"/>
          </p:cNvSpPr>
          <p:nvPr>
            <p:ph type="sldImg"/>
          </p:nvPr>
        </p:nvSpPr>
        <p:spPr>
          <a:ln/>
        </p:spPr>
      </p:sp>
      <p:sp>
        <p:nvSpPr>
          <p:cNvPr id="332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Rot="1" noChangeAspect="1" noChangeArrowheads="1" noTextEdit="1"/>
          </p:cNvSpPr>
          <p:nvPr>
            <p:ph type="sldImg"/>
          </p:nvPr>
        </p:nvSpPr>
        <p:spPr>
          <a:ln/>
        </p:spPr>
      </p:sp>
      <p:sp>
        <p:nvSpPr>
          <p:cNvPr id="3338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BCC9751-F09C-4184-861B-9AADEFB409BB}" type="slidenum">
              <a:rPr lang="en-US" sz="1300" smtClean="0"/>
              <a:pPr/>
              <a:t>135</a:t>
            </a:fld>
            <a:endParaRPr lang="en-US" sz="1300" smtClean="0"/>
          </a:p>
        </p:txBody>
      </p:sp>
      <p:sp>
        <p:nvSpPr>
          <p:cNvPr id="335875" name="Rectangle 2"/>
          <p:cNvSpPr>
            <a:spLocks noGrp="1" noRot="1" noChangeAspect="1" noChangeArrowheads="1" noTextEdit="1"/>
          </p:cNvSpPr>
          <p:nvPr>
            <p:ph type="sldImg"/>
          </p:nvPr>
        </p:nvSpPr>
        <p:spPr>
          <a:ln/>
        </p:spPr>
      </p:sp>
      <p:sp>
        <p:nvSpPr>
          <p:cNvPr id="335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0D4C1B0-5094-4066-B5C1-A78244128857}" type="slidenum">
              <a:rPr lang="en-US" sz="1300" smtClean="0"/>
              <a:pPr/>
              <a:t>136</a:t>
            </a:fld>
            <a:endParaRPr lang="en-US" sz="1300" smtClean="0"/>
          </a:p>
        </p:txBody>
      </p:sp>
      <p:sp>
        <p:nvSpPr>
          <p:cNvPr id="336899" name="Rectangle 2"/>
          <p:cNvSpPr>
            <a:spLocks noGrp="1" noRot="1" noChangeAspect="1" noChangeArrowheads="1" noTextEdit="1"/>
          </p:cNvSpPr>
          <p:nvPr>
            <p:ph type="sldImg"/>
          </p:nvPr>
        </p:nvSpPr>
        <p:spPr>
          <a:ln/>
        </p:spPr>
      </p:sp>
      <p:sp>
        <p:nvSpPr>
          <p:cNvPr id="336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E19176B-1BBF-42F5-80D5-685DE3B210CD}" type="slidenum">
              <a:rPr lang="en-US" sz="1300" smtClean="0"/>
              <a:pPr/>
              <a:t>137</a:t>
            </a:fld>
            <a:endParaRPr lang="en-US" sz="1300" smtClean="0"/>
          </a:p>
        </p:txBody>
      </p:sp>
      <p:sp>
        <p:nvSpPr>
          <p:cNvPr id="337923" name="Rectangle 2"/>
          <p:cNvSpPr>
            <a:spLocks noGrp="1" noRot="1" noChangeAspect="1" noChangeArrowheads="1" noTextEdit="1"/>
          </p:cNvSpPr>
          <p:nvPr>
            <p:ph type="sldImg"/>
          </p:nvPr>
        </p:nvSpPr>
        <p:spPr>
          <a:ln/>
        </p:spPr>
      </p:sp>
      <p:sp>
        <p:nvSpPr>
          <p:cNvPr id="337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7"/>
          <p:cNvSpPr txBox="1">
            <a:spLocks noGrp="1" noChangeArrowheads="1"/>
          </p:cNvSpPr>
          <p:nvPr/>
        </p:nvSpPr>
        <p:spPr bwMode="auto">
          <a:xfrm>
            <a:off x="4144963" y="9083675"/>
            <a:ext cx="317023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398" tIns="49699" rIns="99398" bIns="49699" anchor="b"/>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pPr algn="r"/>
            <a:fld id="{D4E0301E-BD0A-40EB-8192-2B0562AE5CFC}" type="slidenum">
              <a:rPr lang="en-US" sz="1300"/>
              <a:pPr algn="r"/>
              <a:t>138</a:t>
            </a:fld>
            <a:endParaRPr lang="en-US" sz="1300"/>
          </a:p>
        </p:txBody>
      </p:sp>
      <p:sp>
        <p:nvSpPr>
          <p:cNvPr id="415747" name="Rectangle 2"/>
          <p:cNvSpPr>
            <a:spLocks noGrp="1" noRot="1" noChangeAspect="1" noChangeArrowheads="1" noTextEdit="1"/>
          </p:cNvSpPr>
          <p:nvPr>
            <p:ph type="sldImg"/>
          </p:nvPr>
        </p:nvSpPr>
        <p:spPr>
          <a:ln/>
        </p:spPr>
      </p:sp>
      <p:sp>
        <p:nvSpPr>
          <p:cNvPr id="415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705AB91-DD35-4381-9810-A8541D061516}" type="slidenum">
              <a:rPr lang="en-US" sz="1300" smtClean="0"/>
              <a:pPr/>
              <a:t>139</a:t>
            </a:fld>
            <a:endParaRPr lang="en-US" sz="1300" smtClean="0"/>
          </a:p>
        </p:txBody>
      </p:sp>
      <p:sp>
        <p:nvSpPr>
          <p:cNvPr id="338947" name="Rectangle 2"/>
          <p:cNvSpPr>
            <a:spLocks noGrp="1" noRot="1" noChangeAspect="1" noChangeArrowheads="1" noTextEdit="1"/>
          </p:cNvSpPr>
          <p:nvPr>
            <p:ph type="sldImg"/>
          </p:nvPr>
        </p:nvSpPr>
        <p:spPr>
          <a:ln/>
        </p:spPr>
      </p:sp>
      <p:sp>
        <p:nvSpPr>
          <p:cNvPr id="338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29F29857-7872-438D-8C2A-711DD2937E57}" type="slidenum">
              <a:rPr lang="en-US" sz="1300" smtClean="0"/>
              <a:pPr/>
              <a:t>14</a:t>
            </a:fld>
            <a:endParaRPr lang="en-US" sz="1300" smtClean="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pPr>
              <a:defRPr/>
            </a:pPr>
            <a:fld id="{07299AA0-B708-4937-AE3F-59133CB68989}" type="slidenum">
              <a:rPr lang="en-US" smtClean="0"/>
              <a:pPr>
                <a:defRPr/>
              </a:pPr>
              <a:t>140</a:t>
            </a:fld>
            <a:endParaRPr 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7299AA0-B708-4937-AE3F-59133CB68989}" type="slidenum">
              <a:rPr lang="en-US" smtClean="0"/>
              <a:pPr>
                <a:defRPr/>
              </a:pPr>
              <a:t>141</a:t>
            </a:fld>
            <a:endParaRPr 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7299AA0-B708-4937-AE3F-59133CB68989}" type="slidenum">
              <a:rPr lang="en-US" smtClean="0"/>
              <a:pPr>
                <a:defRPr/>
              </a:pPr>
              <a:t>142</a:t>
            </a:fld>
            <a:endParaRPr 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576">
              <a:defRPr/>
            </a:pPr>
            <a:r>
              <a:rPr lang="en-US" dirty="0" smtClean="0"/>
              <a:t>Chicken differs from Prisoner’s Dilemma in that each side prefers to arm rather than disarm when the other side has disarmed. </a:t>
            </a:r>
          </a:p>
          <a:p>
            <a:pPr defTabSz="966576">
              <a:defRPr/>
            </a:pPr>
            <a:endParaRPr lang="en-US" dirty="0" smtClean="0"/>
          </a:p>
          <a:p>
            <a:pPr defTabSz="966576">
              <a:defRPr/>
            </a:pPr>
            <a:r>
              <a:rPr lang="en-US" dirty="0" smtClean="0"/>
              <a:t>In the chicken metaphor “arm” becomes “not swerving” and “disarm” becomes “swerving.”</a:t>
            </a:r>
          </a:p>
          <a:p>
            <a:endParaRPr lang="en-US" dirty="0"/>
          </a:p>
        </p:txBody>
      </p:sp>
      <p:sp>
        <p:nvSpPr>
          <p:cNvPr id="4" name="Slide Number Placeholder 3"/>
          <p:cNvSpPr>
            <a:spLocks noGrp="1"/>
          </p:cNvSpPr>
          <p:nvPr>
            <p:ph type="sldNum" sz="quarter" idx="10"/>
          </p:nvPr>
        </p:nvSpPr>
        <p:spPr/>
        <p:txBody>
          <a:bodyPr/>
          <a:lstStyle/>
          <a:p>
            <a:pPr>
              <a:defRPr/>
            </a:pPr>
            <a:fld id="{07299AA0-B708-4937-AE3F-59133CB68989}" type="slidenum">
              <a:rPr lang="en-US" smtClean="0"/>
              <a:pPr>
                <a:defRPr/>
              </a:pPr>
              <a:t>143</a:t>
            </a:fld>
            <a:endParaRPr 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07299AA0-B708-4937-AE3F-59133CB68989}" type="slidenum">
              <a:rPr lang="en-US" smtClean="0"/>
              <a:pPr>
                <a:defRPr/>
              </a:pPr>
              <a:t>144</a:t>
            </a:fld>
            <a:endParaRPr 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7299AA0-B708-4937-AE3F-59133CB68989}" type="slidenum">
              <a:rPr lang="en-US" smtClean="0"/>
              <a:pPr>
                <a:defRPr/>
              </a:pPr>
              <a:t>145</a:t>
            </a:fld>
            <a:endParaRPr lang="en-US"/>
          </a:p>
        </p:txBody>
      </p:sp>
    </p:spTree>
    <p:extLst>
      <p:ext uri="{BB962C8B-B14F-4D97-AF65-F5344CB8AC3E}">
        <p14:creationId xmlns:p14="http://schemas.microsoft.com/office/powerpoint/2010/main" val="2938310629"/>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7299AA0-B708-4937-AE3F-59133CB68989}" type="slidenum">
              <a:rPr lang="en-US" smtClean="0"/>
              <a:pPr>
                <a:defRPr/>
              </a:pPr>
              <a:t>146</a:t>
            </a:fld>
            <a:endParaRPr lang="en-US"/>
          </a:p>
        </p:txBody>
      </p:sp>
    </p:spTree>
    <p:extLst>
      <p:ext uri="{BB962C8B-B14F-4D97-AF65-F5344CB8AC3E}">
        <p14:creationId xmlns:p14="http://schemas.microsoft.com/office/powerpoint/2010/main" val="1951439450"/>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7299AA0-B708-4937-AE3F-59133CB68989}" type="slidenum">
              <a:rPr lang="en-US" smtClean="0"/>
              <a:pPr>
                <a:defRPr/>
              </a:pPr>
              <a:t>147</a:t>
            </a:fld>
            <a:endParaRPr 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7299AA0-B708-4937-AE3F-59133CB68989}" type="slidenum">
              <a:rPr lang="en-US" smtClean="0"/>
              <a:pPr>
                <a:defRPr/>
              </a:pPr>
              <a:t>148</a:t>
            </a:fld>
            <a:endParaRPr 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D116F5F-6A99-42A6-8DA8-20256D2247C9}" type="slidenum">
              <a:rPr lang="en-US" sz="1300" smtClean="0"/>
              <a:pPr/>
              <a:t>149</a:t>
            </a:fld>
            <a:endParaRPr lang="en-US" sz="1300" smtClean="0"/>
          </a:p>
        </p:txBody>
      </p:sp>
      <p:sp>
        <p:nvSpPr>
          <p:cNvPr id="339971" name="Rectangle 2"/>
          <p:cNvSpPr>
            <a:spLocks noGrp="1" noRot="1" noChangeAspect="1" noChangeArrowheads="1" noTextEdit="1"/>
          </p:cNvSpPr>
          <p:nvPr>
            <p:ph type="sldImg"/>
          </p:nvPr>
        </p:nvSpPr>
        <p:spPr>
          <a:ln/>
        </p:spPr>
      </p:sp>
      <p:sp>
        <p:nvSpPr>
          <p:cNvPr id="339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D5BD1C3-A2BE-4C63-90C7-3FFD121E7621}" type="slidenum">
              <a:rPr lang="en-US" sz="1300" smtClean="0"/>
              <a:pPr/>
              <a:t>15</a:t>
            </a:fld>
            <a:endParaRPr lang="en-US" sz="1300" smtClean="0"/>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A927F8A-E1CA-4B36-9349-2B005E01567E}" type="slidenum">
              <a:rPr lang="en-US" sz="1300" smtClean="0"/>
              <a:pPr/>
              <a:t>150</a:t>
            </a:fld>
            <a:endParaRPr lang="en-US" sz="1300" smtClean="0"/>
          </a:p>
        </p:txBody>
      </p:sp>
      <p:sp>
        <p:nvSpPr>
          <p:cNvPr id="340995" name="Rectangle 2"/>
          <p:cNvSpPr>
            <a:spLocks noGrp="1" noRot="1" noChangeAspect="1" noChangeArrowheads="1" noTextEdit="1"/>
          </p:cNvSpPr>
          <p:nvPr>
            <p:ph type="sldImg"/>
          </p:nvPr>
        </p:nvSpPr>
        <p:spPr>
          <a:ln/>
        </p:spPr>
      </p:sp>
      <p:sp>
        <p:nvSpPr>
          <p:cNvPr id="340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5AE711ED-0059-4C50-AAD6-B2BC084E4EAA}" type="slidenum">
              <a:rPr lang="en-US" sz="1300" smtClean="0"/>
              <a:pPr/>
              <a:t>151</a:t>
            </a:fld>
            <a:endParaRPr lang="en-US" sz="1300" smtClean="0"/>
          </a:p>
        </p:txBody>
      </p:sp>
      <p:sp>
        <p:nvSpPr>
          <p:cNvPr id="342019" name="Rectangle 2"/>
          <p:cNvSpPr>
            <a:spLocks noGrp="1" noRot="1" noChangeAspect="1" noChangeArrowheads="1" noTextEdit="1"/>
          </p:cNvSpPr>
          <p:nvPr>
            <p:ph type="sldImg"/>
          </p:nvPr>
        </p:nvSpPr>
        <p:spPr>
          <a:ln/>
        </p:spPr>
      </p:sp>
      <p:sp>
        <p:nvSpPr>
          <p:cNvPr id="342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ED47CA6-2977-408B-83F7-5385705A42A7}" type="slidenum">
              <a:rPr lang="en-US" sz="1300" smtClean="0"/>
              <a:pPr/>
              <a:t>152</a:t>
            </a:fld>
            <a:endParaRPr lang="en-US" sz="1300" smtClean="0"/>
          </a:p>
        </p:txBody>
      </p:sp>
      <p:sp>
        <p:nvSpPr>
          <p:cNvPr id="343043" name="Rectangle 2"/>
          <p:cNvSpPr>
            <a:spLocks noGrp="1" noRot="1" noChangeAspect="1" noChangeArrowheads="1" noTextEdit="1"/>
          </p:cNvSpPr>
          <p:nvPr>
            <p:ph type="sldImg"/>
          </p:nvPr>
        </p:nvSpPr>
        <p:spPr>
          <a:ln/>
        </p:spPr>
      </p:sp>
      <p:sp>
        <p:nvSpPr>
          <p:cNvPr id="343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A014530-11B9-4843-8DCB-F59D2D0FB89C}" type="slidenum">
              <a:rPr lang="en-US" sz="1300" smtClean="0"/>
              <a:pPr/>
              <a:t>153</a:t>
            </a:fld>
            <a:endParaRPr lang="en-US" sz="1300" smtClean="0"/>
          </a:p>
        </p:txBody>
      </p:sp>
      <p:sp>
        <p:nvSpPr>
          <p:cNvPr id="344067" name="Rectangle 2"/>
          <p:cNvSpPr>
            <a:spLocks noGrp="1" noRot="1" noChangeAspect="1" noChangeArrowheads="1" noTextEdit="1"/>
          </p:cNvSpPr>
          <p:nvPr>
            <p:ph type="sldImg"/>
          </p:nvPr>
        </p:nvSpPr>
        <p:spPr>
          <a:ln/>
        </p:spPr>
      </p:sp>
      <p:sp>
        <p:nvSpPr>
          <p:cNvPr id="344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Rot="1" noChangeAspect="1" noChangeArrowheads="1" noTextEdit="1"/>
          </p:cNvSpPr>
          <p:nvPr>
            <p:ph type="sldImg"/>
          </p:nvPr>
        </p:nvSpPr>
        <p:spPr>
          <a:ln/>
        </p:spPr>
      </p:sp>
      <p:sp>
        <p:nvSpPr>
          <p:cNvPr id="3450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D585C82-65A3-465B-88A1-81F0525C7BBA}" type="slidenum">
              <a:rPr lang="en-US" sz="1300" smtClean="0"/>
              <a:pPr/>
              <a:t>155</a:t>
            </a:fld>
            <a:endParaRPr lang="en-US" sz="1300" smtClean="0"/>
          </a:p>
        </p:txBody>
      </p:sp>
      <p:sp>
        <p:nvSpPr>
          <p:cNvPr id="346115" name="Rectangle 2"/>
          <p:cNvSpPr>
            <a:spLocks noGrp="1" noRot="1" noChangeAspect="1" noChangeArrowheads="1" noTextEdit="1"/>
          </p:cNvSpPr>
          <p:nvPr>
            <p:ph type="sldImg"/>
          </p:nvPr>
        </p:nvSpPr>
        <p:spPr>
          <a:ln/>
        </p:spPr>
      </p:sp>
      <p:sp>
        <p:nvSpPr>
          <p:cNvPr id="346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D9A44A4A-4AB0-47E3-AB24-F25763F03563}" type="slidenum">
              <a:rPr lang="en-US" sz="1300" smtClean="0"/>
              <a:pPr/>
              <a:t>156</a:t>
            </a:fld>
            <a:endParaRPr lang="en-US" sz="1300" smtClean="0"/>
          </a:p>
        </p:txBody>
      </p:sp>
      <p:sp>
        <p:nvSpPr>
          <p:cNvPr id="347139" name="Rectangle 2"/>
          <p:cNvSpPr>
            <a:spLocks noGrp="1" noRot="1" noChangeAspect="1" noChangeArrowheads="1" noTextEdit="1"/>
          </p:cNvSpPr>
          <p:nvPr>
            <p:ph type="sldImg"/>
          </p:nvPr>
        </p:nvSpPr>
        <p:spPr>
          <a:ln/>
        </p:spPr>
      </p:sp>
      <p:sp>
        <p:nvSpPr>
          <p:cNvPr id="347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E47FABF-4D8A-4EC6-91FA-114E28B36772}" type="slidenum">
              <a:rPr lang="en-US" sz="1300" smtClean="0"/>
              <a:pPr/>
              <a:t>157</a:t>
            </a:fld>
            <a:endParaRPr lang="en-US" sz="1300" smtClean="0"/>
          </a:p>
        </p:txBody>
      </p:sp>
      <p:sp>
        <p:nvSpPr>
          <p:cNvPr id="348163" name="Rectangle 2"/>
          <p:cNvSpPr>
            <a:spLocks noGrp="1" noRot="1" noChangeAspect="1" noChangeArrowheads="1" noTextEdit="1"/>
          </p:cNvSpPr>
          <p:nvPr>
            <p:ph type="sldImg"/>
          </p:nvPr>
        </p:nvSpPr>
        <p:spPr>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DAA02597-97D0-4BB2-80C2-A3874AA2C462}" type="slidenum">
              <a:rPr lang="en-US" sz="1300" smtClean="0"/>
              <a:pPr/>
              <a:t>158</a:t>
            </a:fld>
            <a:endParaRPr lang="en-US" sz="1300" smtClean="0"/>
          </a:p>
        </p:txBody>
      </p:sp>
      <p:sp>
        <p:nvSpPr>
          <p:cNvPr id="349187" name="Rectangle 2"/>
          <p:cNvSpPr>
            <a:spLocks noGrp="1" noRot="1" noChangeAspect="1" noChangeArrowheads="1" noTextEdit="1"/>
          </p:cNvSpPr>
          <p:nvPr>
            <p:ph type="sldImg"/>
          </p:nvPr>
        </p:nvSpPr>
        <p:spPr>
          <a:ln/>
        </p:spPr>
      </p:sp>
      <p:sp>
        <p:nvSpPr>
          <p:cNvPr id="349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ED5E1213-BDDD-496E-BAB3-B41BF3FF9C4C}" type="slidenum">
              <a:rPr lang="en-US" sz="1300" smtClean="0"/>
              <a:pPr/>
              <a:t>159</a:t>
            </a:fld>
            <a:endParaRPr lang="en-US" sz="1300" smtClean="0"/>
          </a:p>
        </p:txBody>
      </p:sp>
      <p:sp>
        <p:nvSpPr>
          <p:cNvPr id="350211" name="Rectangle 2"/>
          <p:cNvSpPr>
            <a:spLocks noGrp="1" noRot="1" noChangeAspect="1" noChangeArrowheads="1" noTextEdit="1"/>
          </p:cNvSpPr>
          <p:nvPr>
            <p:ph type="sldImg"/>
          </p:nvPr>
        </p:nvSpPr>
        <p:spPr>
          <a:ln/>
        </p:spPr>
      </p:sp>
      <p:sp>
        <p:nvSpPr>
          <p:cNvPr id="350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2D249F2-3322-4153-9FB7-B7D8F89A44CF}" type="slidenum">
              <a:rPr lang="en-US" sz="1300" smtClean="0"/>
              <a:pPr/>
              <a:t>16</a:t>
            </a:fld>
            <a:endParaRPr lang="en-US" sz="1300" smtClean="0"/>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135ECB7-0A00-4740-88ED-896732C76B44}" type="slidenum">
              <a:rPr lang="en-US" sz="1300" smtClean="0"/>
              <a:pPr/>
              <a:t>160</a:t>
            </a:fld>
            <a:endParaRPr lang="en-US" sz="1300" smtClean="0"/>
          </a:p>
        </p:txBody>
      </p:sp>
      <p:sp>
        <p:nvSpPr>
          <p:cNvPr id="351235" name="Rectangle 2"/>
          <p:cNvSpPr>
            <a:spLocks noGrp="1" noRot="1" noChangeAspect="1" noChangeArrowheads="1" noTextEdit="1"/>
          </p:cNvSpPr>
          <p:nvPr>
            <p:ph type="sldImg"/>
          </p:nvPr>
        </p:nvSpPr>
        <p:spPr>
          <a:ln/>
        </p:spPr>
      </p:sp>
      <p:sp>
        <p:nvSpPr>
          <p:cNvPr id="351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EF46771-F94F-47D4-90B2-9E33D1C27065}" type="slidenum">
              <a:rPr lang="en-US" sz="1300" smtClean="0"/>
              <a:pPr/>
              <a:t>161</a:t>
            </a:fld>
            <a:endParaRPr lang="en-US" sz="1300" smtClean="0"/>
          </a:p>
        </p:txBody>
      </p:sp>
      <p:sp>
        <p:nvSpPr>
          <p:cNvPr id="352259" name="Rectangle 2"/>
          <p:cNvSpPr>
            <a:spLocks noGrp="1" noRot="1" noChangeAspect="1" noChangeArrowheads="1" noTextEdit="1"/>
          </p:cNvSpPr>
          <p:nvPr>
            <p:ph type="sldImg"/>
          </p:nvPr>
        </p:nvSpPr>
        <p:spPr>
          <a:ln/>
        </p:spPr>
      </p:sp>
      <p:sp>
        <p:nvSpPr>
          <p:cNvPr id="352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2C28B6FC-46FB-4A93-ACB6-04B2E072D6A5}" type="slidenum">
              <a:rPr lang="en-US" sz="1300" smtClean="0"/>
              <a:pPr/>
              <a:t>162</a:t>
            </a:fld>
            <a:endParaRPr lang="en-US" sz="1300" smtClean="0"/>
          </a:p>
        </p:txBody>
      </p:sp>
      <p:sp>
        <p:nvSpPr>
          <p:cNvPr id="353283" name="Rectangle 2"/>
          <p:cNvSpPr>
            <a:spLocks noGrp="1" noRot="1" noChangeAspect="1" noChangeArrowheads="1" noTextEdit="1"/>
          </p:cNvSpPr>
          <p:nvPr>
            <p:ph type="sldImg"/>
          </p:nvPr>
        </p:nvSpPr>
        <p:spPr>
          <a:ln/>
        </p:spPr>
      </p:sp>
      <p:sp>
        <p:nvSpPr>
          <p:cNvPr id="353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828D386-9B18-4236-B779-46B62C71913E}" type="slidenum">
              <a:rPr lang="en-US" sz="1300" smtClean="0"/>
              <a:pPr/>
              <a:t>163</a:t>
            </a:fld>
            <a:endParaRPr lang="en-US" sz="1300" smtClean="0"/>
          </a:p>
        </p:txBody>
      </p:sp>
      <p:sp>
        <p:nvSpPr>
          <p:cNvPr id="354307" name="Rectangle 2"/>
          <p:cNvSpPr>
            <a:spLocks noGrp="1" noRot="1" noChangeAspect="1" noChangeArrowheads="1" noTextEdit="1"/>
          </p:cNvSpPr>
          <p:nvPr>
            <p:ph type="sldImg"/>
          </p:nvPr>
        </p:nvSpPr>
        <p:spPr>
          <a:ln/>
        </p:spPr>
      </p:sp>
      <p:sp>
        <p:nvSpPr>
          <p:cNvPr id="354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DFF89A1-FB35-4D69-BE28-ADF370719FBB}" type="slidenum">
              <a:rPr lang="en-US" sz="1300" smtClean="0"/>
              <a:pPr/>
              <a:t>164</a:t>
            </a:fld>
            <a:endParaRPr lang="en-US" sz="1300" smtClean="0"/>
          </a:p>
        </p:txBody>
      </p:sp>
      <p:sp>
        <p:nvSpPr>
          <p:cNvPr id="355331" name="Rectangle 2"/>
          <p:cNvSpPr>
            <a:spLocks noGrp="1" noRot="1" noChangeAspect="1" noChangeArrowheads="1" noTextEdit="1"/>
          </p:cNvSpPr>
          <p:nvPr>
            <p:ph type="sldImg"/>
          </p:nvPr>
        </p:nvSpPr>
        <p:spPr>
          <a:ln/>
        </p:spPr>
      </p:sp>
      <p:sp>
        <p:nvSpPr>
          <p:cNvPr id="355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20E8E86F-E6BF-47AC-A618-34DCB956C5F8}" type="slidenum">
              <a:rPr lang="en-US" sz="1300" smtClean="0"/>
              <a:pPr/>
              <a:t>165</a:t>
            </a:fld>
            <a:endParaRPr lang="en-US" sz="1300" smtClean="0"/>
          </a:p>
        </p:txBody>
      </p:sp>
      <p:sp>
        <p:nvSpPr>
          <p:cNvPr id="356355" name="Rectangle 2"/>
          <p:cNvSpPr>
            <a:spLocks noGrp="1" noRot="1" noChangeAspect="1" noChangeArrowheads="1" noTextEdit="1"/>
          </p:cNvSpPr>
          <p:nvPr>
            <p:ph type="sldImg"/>
          </p:nvPr>
        </p:nvSpPr>
        <p:spPr>
          <a:ln/>
        </p:spPr>
      </p:sp>
      <p:sp>
        <p:nvSpPr>
          <p:cNvPr id="356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C9ED5E8-85D9-4313-AD26-53A656CA569E}" type="slidenum">
              <a:rPr lang="en-US" sz="1300" smtClean="0"/>
              <a:pPr/>
              <a:t>166</a:t>
            </a:fld>
            <a:endParaRPr lang="en-US" sz="1300" smtClean="0"/>
          </a:p>
        </p:txBody>
      </p:sp>
      <p:sp>
        <p:nvSpPr>
          <p:cNvPr id="357379" name="Rectangle 2"/>
          <p:cNvSpPr>
            <a:spLocks noGrp="1" noRot="1" noChangeAspect="1" noChangeArrowheads="1" noTextEdit="1"/>
          </p:cNvSpPr>
          <p:nvPr>
            <p:ph type="sldImg"/>
          </p:nvPr>
        </p:nvSpPr>
        <p:spPr>
          <a:ln/>
        </p:spPr>
      </p:sp>
      <p:sp>
        <p:nvSpPr>
          <p:cNvPr id="357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6EB981E-ACD2-4D61-B246-80CFA0D9FE5E}" type="slidenum">
              <a:rPr lang="en-US" sz="1300" smtClean="0"/>
              <a:pPr/>
              <a:t>167</a:t>
            </a:fld>
            <a:endParaRPr lang="en-US" sz="1300" smtClean="0"/>
          </a:p>
        </p:txBody>
      </p:sp>
      <p:sp>
        <p:nvSpPr>
          <p:cNvPr id="358403" name="Rectangle 2"/>
          <p:cNvSpPr>
            <a:spLocks noGrp="1" noRot="1" noChangeAspect="1" noChangeArrowheads="1" noTextEdit="1"/>
          </p:cNvSpPr>
          <p:nvPr>
            <p:ph type="sldImg"/>
          </p:nvPr>
        </p:nvSpPr>
        <p:spPr>
          <a:ln/>
        </p:spPr>
      </p:sp>
      <p:sp>
        <p:nvSpPr>
          <p:cNvPr id="358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89560A2-65F6-43E6-897C-312211D14B86}" type="slidenum">
              <a:rPr lang="en-US" sz="1300" smtClean="0"/>
              <a:pPr/>
              <a:t>168</a:t>
            </a:fld>
            <a:endParaRPr lang="en-US" sz="1300" smtClean="0"/>
          </a:p>
        </p:txBody>
      </p:sp>
      <p:sp>
        <p:nvSpPr>
          <p:cNvPr id="359427" name="Rectangle 2"/>
          <p:cNvSpPr>
            <a:spLocks noGrp="1" noRot="1" noChangeAspect="1" noChangeArrowheads="1" noTextEdit="1"/>
          </p:cNvSpPr>
          <p:nvPr>
            <p:ph type="sldImg"/>
          </p:nvPr>
        </p:nvSpPr>
        <p:spPr>
          <a:ln/>
        </p:spPr>
      </p:sp>
      <p:sp>
        <p:nvSpPr>
          <p:cNvPr id="359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89560A2-65F6-43E6-897C-312211D14B86}" type="slidenum">
              <a:rPr lang="en-US" sz="1300" smtClean="0"/>
              <a:pPr/>
              <a:t>169</a:t>
            </a:fld>
            <a:endParaRPr lang="en-US" sz="1300" smtClean="0"/>
          </a:p>
        </p:txBody>
      </p:sp>
      <p:sp>
        <p:nvSpPr>
          <p:cNvPr id="359427" name="Rectangle 2"/>
          <p:cNvSpPr>
            <a:spLocks noGrp="1" noRot="1" noChangeAspect="1" noChangeArrowheads="1" noTextEdit="1"/>
          </p:cNvSpPr>
          <p:nvPr>
            <p:ph type="sldImg"/>
          </p:nvPr>
        </p:nvSpPr>
        <p:spPr>
          <a:ln/>
        </p:spPr>
      </p:sp>
      <p:sp>
        <p:nvSpPr>
          <p:cNvPr id="359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652A91C-054C-4E2E-B919-04653E0D7D54}" type="slidenum">
              <a:rPr lang="en-US" sz="1300" smtClean="0"/>
              <a:pPr/>
              <a:t>17</a:t>
            </a:fld>
            <a:endParaRPr lang="en-US" sz="1300" smtClean="0"/>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89560A2-65F6-43E6-897C-312211D14B86}" type="slidenum">
              <a:rPr lang="en-US" sz="1300" smtClean="0"/>
              <a:pPr/>
              <a:t>170</a:t>
            </a:fld>
            <a:endParaRPr lang="en-US" sz="1300" smtClean="0"/>
          </a:p>
        </p:txBody>
      </p:sp>
      <p:sp>
        <p:nvSpPr>
          <p:cNvPr id="359427" name="Rectangle 2"/>
          <p:cNvSpPr>
            <a:spLocks noGrp="1" noRot="1" noChangeAspect="1" noChangeArrowheads="1" noTextEdit="1"/>
          </p:cNvSpPr>
          <p:nvPr>
            <p:ph type="sldImg"/>
          </p:nvPr>
        </p:nvSpPr>
        <p:spPr>
          <a:ln/>
        </p:spPr>
      </p:sp>
      <p:sp>
        <p:nvSpPr>
          <p:cNvPr id="359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6A272580-975E-442C-95E0-967B93043B07}" type="slidenum">
              <a:rPr lang="en-US" sz="1300" smtClean="0"/>
              <a:pPr/>
              <a:t>171</a:t>
            </a:fld>
            <a:endParaRPr lang="en-US" sz="1300" smtClean="0"/>
          </a:p>
        </p:txBody>
      </p:sp>
      <p:sp>
        <p:nvSpPr>
          <p:cNvPr id="360451" name="Rectangle 2"/>
          <p:cNvSpPr>
            <a:spLocks noGrp="1" noRot="1" noChangeAspect="1" noChangeArrowheads="1" noTextEdit="1"/>
          </p:cNvSpPr>
          <p:nvPr>
            <p:ph type="sldImg"/>
          </p:nvPr>
        </p:nvSpPr>
        <p:spPr>
          <a:ln/>
        </p:spPr>
      </p:sp>
      <p:sp>
        <p:nvSpPr>
          <p:cNvPr id="360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7DF654A-AE42-4BE9-95EE-BAFB73D04F42}" type="slidenum">
              <a:rPr lang="en-US" sz="1300" smtClean="0"/>
              <a:pPr/>
              <a:t>172</a:t>
            </a:fld>
            <a:endParaRPr lang="en-US" sz="1300" smtClean="0"/>
          </a:p>
        </p:txBody>
      </p:sp>
      <p:sp>
        <p:nvSpPr>
          <p:cNvPr id="361475" name="Rectangle 2"/>
          <p:cNvSpPr>
            <a:spLocks noGrp="1" noRot="1" noChangeAspect="1" noChangeArrowheads="1" noTextEdit="1"/>
          </p:cNvSpPr>
          <p:nvPr>
            <p:ph type="sldImg"/>
          </p:nvPr>
        </p:nvSpPr>
        <p:spPr>
          <a:ln/>
        </p:spPr>
      </p:sp>
      <p:sp>
        <p:nvSpPr>
          <p:cNvPr id="361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6DDCDAE-067C-42F1-8218-B07C93112369}" type="slidenum">
              <a:rPr lang="en-US" sz="1300" smtClean="0"/>
              <a:pPr/>
              <a:t>173</a:t>
            </a:fld>
            <a:endParaRPr lang="en-US" sz="1300" smtClean="0"/>
          </a:p>
        </p:txBody>
      </p:sp>
      <p:sp>
        <p:nvSpPr>
          <p:cNvPr id="362499" name="Rectangle 2"/>
          <p:cNvSpPr>
            <a:spLocks noGrp="1" noRot="1" noChangeAspect="1" noChangeArrowheads="1" noTextEdit="1"/>
          </p:cNvSpPr>
          <p:nvPr>
            <p:ph type="sldImg"/>
          </p:nvPr>
        </p:nvSpPr>
        <p:spPr>
          <a:ln/>
        </p:spPr>
      </p:sp>
      <p:sp>
        <p:nvSpPr>
          <p:cNvPr id="362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52FA47B-871E-4A76-AA0C-155209FA9377}" type="slidenum">
              <a:rPr lang="en-US" sz="1300" smtClean="0"/>
              <a:pPr/>
              <a:t>174</a:t>
            </a:fld>
            <a:endParaRPr lang="en-US" sz="1300" smtClean="0"/>
          </a:p>
        </p:txBody>
      </p:sp>
      <p:sp>
        <p:nvSpPr>
          <p:cNvPr id="363523" name="Rectangle 2"/>
          <p:cNvSpPr>
            <a:spLocks noGrp="1" noRot="1" noChangeAspect="1" noChangeArrowheads="1" noTextEdit="1"/>
          </p:cNvSpPr>
          <p:nvPr>
            <p:ph type="sldImg"/>
          </p:nvPr>
        </p:nvSpPr>
        <p:spPr>
          <a:ln/>
        </p:spPr>
      </p:sp>
      <p:sp>
        <p:nvSpPr>
          <p:cNvPr id="363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8F26859-5049-4428-83EC-5518304E9CE7}" type="slidenum">
              <a:rPr lang="en-US" sz="1300" smtClean="0"/>
              <a:pPr/>
              <a:t>175</a:t>
            </a:fld>
            <a:endParaRPr lang="en-US" sz="1300" smtClean="0"/>
          </a:p>
        </p:txBody>
      </p:sp>
      <p:sp>
        <p:nvSpPr>
          <p:cNvPr id="364547" name="Rectangle 2"/>
          <p:cNvSpPr>
            <a:spLocks noGrp="1" noRot="1" noChangeAspect="1" noChangeArrowheads="1" noTextEdit="1"/>
          </p:cNvSpPr>
          <p:nvPr>
            <p:ph type="sldImg"/>
          </p:nvPr>
        </p:nvSpPr>
        <p:spPr>
          <a:ln/>
        </p:spPr>
      </p:sp>
      <p:sp>
        <p:nvSpPr>
          <p:cNvPr id="364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C9DC59A-814A-486A-98CD-6097E2D990DD}" type="slidenum">
              <a:rPr lang="en-US" sz="1300" smtClean="0"/>
              <a:pPr/>
              <a:t>176</a:t>
            </a:fld>
            <a:endParaRPr lang="en-US" sz="1300" smtClean="0"/>
          </a:p>
        </p:txBody>
      </p:sp>
      <p:sp>
        <p:nvSpPr>
          <p:cNvPr id="367619" name="Rectangle 2"/>
          <p:cNvSpPr>
            <a:spLocks noGrp="1" noRot="1" noChangeAspect="1" noChangeArrowheads="1" noTextEdit="1"/>
          </p:cNvSpPr>
          <p:nvPr>
            <p:ph type="sldImg"/>
          </p:nvPr>
        </p:nvSpPr>
        <p:spPr>
          <a:ln/>
        </p:spPr>
      </p:sp>
      <p:sp>
        <p:nvSpPr>
          <p:cNvPr id="367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D432F12-75AF-48C2-9FA3-29993CF5A180}" type="slidenum">
              <a:rPr lang="en-US" sz="1300" smtClean="0"/>
              <a:pPr/>
              <a:t>177</a:t>
            </a:fld>
            <a:endParaRPr lang="en-US" sz="1300" smtClean="0"/>
          </a:p>
        </p:txBody>
      </p:sp>
      <p:sp>
        <p:nvSpPr>
          <p:cNvPr id="365571" name="Rectangle 2"/>
          <p:cNvSpPr>
            <a:spLocks noGrp="1" noRot="1" noChangeAspect="1" noChangeArrowheads="1" noTextEdit="1"/>
          </p:cNvSpPr>
          <p:nvPr>
            <p:ph type="sldImg"/>
          </p:nvPr>
        </p:nvSpPr>
        <p:spPr>
          <a:ln/>
        </p:spPr>
      </p:sp>
      <p:sp>
        <p:nvSpPr>
          <p:cNvPr id="365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948E762-BD9F-4B69-9F79-2D17319EA8C4}" type="slidenum">
              <a:rPr lang="en-US" sz="1300" smtClean="0"/>
              <a:pPr/>
              <a:t>178</a:t>
            </a:fld>
            <a:endParaRPr lang="en-US" sz="1300" smtClean="0"/>
          </a:p>
        </p:txBody>
      </p:sp>
      <p:sp>
        <p:nvSpPr>
          <p:cNvPr id="366595" name="Rectangle 2"/>
          <p:cNvSpPr>
            <a:spLocks noGrp="1" noRot="1" noChangeAspect="1" noChangeArrowheads="1" noTextEdit="1"/>
          </p:cNvSpPr>
          <p:nvPr>
            <p:ph type="sldImg"/>
          </p:nvPr>
        </p:nvSpPr>
        <p:spPr>
          <a:ln/>
        </p:spPr>
      </p:sp>
      <p:sp>
        <p:nvSpPr>
          <p:cNvPr id="366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12F740F-F951-4A71-8142-0A9812EFA8E2}" type="slidenum">
              <a:rPr lang="en-US" sz="1300" smtClean="0"/>
              <a:pPr/>
              <a:t>179</a:t>
            </a:fld>
            <a:endParaRPr lang="en-US" sz="1300" smtClean="0"/>
          </a:p>
        </p:txBody>
      </p:sp>
      <p:sp>
        <p:nvSpPr>
          <p:cNvPr id="368643" name="Rectangle 2"/>
          <p:cNvSpPr>
            <a:spLocks noGrp="1" noRot="1" noChangeAspect="1" noChangeArrowheads="1" noTextEdit="1"/>
          </p:cNvSpPr>
          <p:nvPr>
            <p:ph type="sldImg"/>
          </p:nvPr>
        </p:nvSpPr>
        <p:spPr>
          <a:ln/>
        </p:spPr>
      </p:sp>
      <p:sp>
        <p:nvSpPr>
          <p:cNvPr id="368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Rot="1" noChangeAspect="1" noChangeArrowheads="1" noTextEdit="1"/>
          </p:cNvSpPr>
          <p:nvPr>
            <p:ph type="sldImg"/>
          </p:nvPr>
        </p:nvSpPr>
        <p:spPr>
          <a:ln/>
        </p:spPr>
      </p:sp>
      <p:sp>
        <p:nvSpPr>
          <p:cNvPr id="2211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C389816-1AE5-4414-99D5-342C96FA07A9}" type="slidenum">
              <a:rPr lang="en-US" sz="1300" smtClean="0"/>
              <a:pPr/>
              <a:t>180</a:t>
            </a:fld>
            <a:endParaRPr lang="en-US" sz="1300" smtClean="0"/>
          </a:p>
        </p:txBody>
      </p:sp>
      <p:sp>
        <p:nvSpPr>
          <p:cNvPr id="369667" name="Rectangle 2"/>
          <p:cNvSpPr>
            <a:spLocks noGrp="1" noRot="1" noChangeAspect="1" noChangeArrowheads="1" noTextEdit="1"/>
          </p:cNvSpPr>
          <p:nvPr>
            <p:ph type="sldImg"/>
          </p:nvPr>
        </p:nvSpPr>
        <p:spPr>
          <a:ln/>
        </p:spPr>
      </p:sp>
      <p:sp>
        <p:nvSpPr>
          <p:cNvPr id="369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3B82E83-E7EF-48D4-B2C3-EC0580B3D364}" type="slidenum">
              <a:rPr lang="en-US" sz="1300" smtClean="0"/>
              <a:pPr/>
              <a:t>181</a:t>
            </a:fld>
            <a:endParaRPr lang="en-US" sz="1300" smtClean="0"/>
          </a:p>
        </p:txBody>
      </p:sp>
      <p:sp>
        <p:nvSpPr>
          <p:cNvPr id="370691" name="Rectangle 2"/>
          <p:cNvSpPr>
            <a:spLocks noGrp="1" noRot="1" noChangeAspect="1" noChangeArrowheads="1" noTextEdit="1"/>
          </p:cNvSpPr>
          <p:nvPr>
            <p:ph type="sldImg"/>
          </p:nvPr>
        </p:nvSpPr>
        <p:spPr>
          <a:ln/>
        </p:spPr>
      </p:sp>
      <p:sp>
        <p:nvSpPr>
          <p:cNvPr id="370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748426D-36B7-4E5E-AF76-17409DB60EF3}" type="slidenum">
              <a:rPr lang="en-US" sz="1300" smtClean="0"/>
              <a:pPr/>
              <a:t>182</a:t>
            </a:fld>
            <a:endParaRPr lang="en-US" sz="1300" smtClean="0"/>
          </a:p>
        </p:txBody>
      </p:sp>
      <p:sp>
        <p:nvSpPr>
          <p:cNvPr id="371715" name="Rectangle 2"/>
          <p:cNvSpPr>
            <a:spLocks noGrp="1" noRot="1" noChangeAspect="1" noChangeArrowheads="1" noTextEdit="1"/>
          </p:cNvSpPr>
          <p:nvPr>
            <p:ph type="sldImg"/>
          </p:nvPr>
        </p:nvSpPr>
        <p:spPr>
          <a:ln/>
        </p:spPr>
      </p:sp>
      <p:sp>
        <p:nvSpPr>
          <p:cNvPr id="371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E74253EB-C0B6-4415-9762-39B8FB6D1BD0}" type="slidenum">
              <a:rPr lang="en-US" sz="1300" smtClean="0"/>
              <a:pPr/>
              <a:t>183</a:t>
            </a:fld>
            <a:endParaRPr lang="en-US" sz="1300" smtClean="0"/>
          </a:p>
        </p:txBody>
      </p:sp>
      <p:sp>
        <p:nvSpPr>
          <p:cNvPr id="372739" name="Rectangle 2"/>
          <p:cNvSpPr>
            <a:spLocks noGrp="1" noRot="1" noChangeAspect="1" noChangeArrowheads="1" noTextEdit="1"/>
          </p:cNvSpPr>
          <p:nvPr>
            <p:ph type="sldImg"/>
          </p:nvPr>
        </p:nvSpPr>
        <p:spPr>
          <a:ln/>
        </p:spPr>
      </p:sp>
      <p:sp>
        <p:nvSpPr>
          <p:cNvPr id="372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E2B401EA-18BD-4B4B-8D7F-6047AAFEAB85}" type="slidenum">
              <a:rPr lang="en-US" sz="1300" smtClean="0"/>
              <a:pPr/>
              <a:t>184</a:t>
            </a:fld>
            <a:endParaRPr lang="en-US" sz="1300" smtClean="0"/>
          </a:p>
        </p:txBody>
      </p:sp>
      <p:sp>
        <p:nvSpPr>
          <p:cNvPr id="373763" name="Rectangle 2"/>
          <p:cNvSpPr>
            <a:spLocks noGrp="1" noRot="1" noChangeAspect="1" noChangeArrowheads="1" noTextEdit="1"/>
          </p:cNvSpPr>
          <p:nvPr>
            <p:ph type="sldImg"/>
          </p:nvPr>
        </p:nvSpPr>
        <p:spPr>
          <a:ln/>
        </p:spPr>
      </p:sp>
      <p:sp>
        <p:nvSpPr>
          <p:cNvPr id="373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6DB5D09C-B27F-42FE-A512-840F5EB13F10}" type="slidenum">
              <a:rPr lang="en-US" sz="1300" smtClean="0"/>
              <a:pPr/>
              <a:t>185</a:t>
            </a:fld>
            <a:endParaRPr lang="en-US" sz="1300" smtClean="0"/>
          </a:p>
        </p:txBody>
      </p:sp>
      <p:sp>
        <p:nvSpPr>
          <p:cNvPr id="374787" name="Rectangle 2"/>
          <p:cNvSpPr>
            <a:spLocks noGrp="1" noRot="1" noChangeAspect="1" noChangeArrowheads="1" noTextEdit="1"/>
          </p:cNvSpPr>
          <p:nvPr>
            <p:ph type="sldImg"/>
          </p:nvPr>
        </p:nvSpPr>
        <p:spPr>
          <a:ln/>
        </p:spPr>
      </p:sp>
      <p:sp>
        <p:nvSpPr>
          <p:cNvPr id="3747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5F76867C-62CD-4E21-B73E-D577C15F2BEF}" type="slidenum">
              <a:rPr lang="en-US" sz="1300" smtClean="0"/>
              <a:pPr/>
              <a:t>186</a:t>
            </a:fld>
            <a:endParaRPr lang="en-US" sz="1300" smtClean="0"/>
          </a:p>
        </p:txBody>
      </p:sp>
      <p:sp>
        <p:nvSpPr>
          <p:cNvPr id="375811" name="Rectangle 2"/>
          <p:cNvSpPr>
            <a:spLocks noGrp="1" noRot="1" noChangeAspect="1" noChangeArrowheads="1" noTextEdit="1"/>
          </p:cNvSpPr>
          <p:nvPr>
            <p:ph type="sldImg"/>
          </p:nvPr>
        </p:nvSpPr>
        <p:spPr>
          <a:ln/>
        </p:spPr>
      </p:sp>
      <p:sp>
        <p:nvSpPr>
          <p:cNvPr id="375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A8427A5-8B4D-41C6-BAF4-0D9EB9766D24}" type="slidenum">
              <a:rPr lang="en-US" sz="1300" smtClean="0"/>
              <a:pPr/>
              <a:t>187</a:t>
            </a:fld>
            <a:endParaRPr lang="en-US" sz="1300" smtClean="0"/>
          </a:p>
        </p:txBody>
      </p:sp>
      <p:sp>
        <p:nvSpPr>
          <p:cNvPr id="376835" name="Rectangle 2"/>
          <p:cNvSpPr>
            <a:spLocks noGrp="1" noRot="1" noChangeAspect="1" noChangeArrowheads="1" noTextEdit="1"/>
          </p:cNvSpPr>
          <p:nvPr>
            <p:ph type="sldImg"/>
          </p:nvPr>
        </p:nvSpPr>
        <p:spPr>
          <a:ln/>
        </p:spPr>
      </p:sp>
      <p:sp>
        <p:nvSpPr>
          <p:cNvPr id="376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1AE440E-21F4-496A-B513-7AC28708B16A}" type="slidenum">
              <a:rPr lang="en-US" sz="1300" smtClean="0"/>
              <a:pPr/>
              <a:t>188</a:t>
            </a:fld>
            <a:endParaRPr lang="en-US" sz="1300" smtClean="0"/>
          </a:p>
        </p:txBody>
      </p:sp>
      <p:sp>
        <p:nvSpPr>
          <p:cNvPr id="377859" name="Rectangle 2"/>
          <p:cNvSpPr>
            <a:spLocks noGrp="1" noRot="1" noChangeAspect="1" noChangeArrowheads="1" noTextEdit="1"/>
          </p:cNvSpPr>
          <p:nvPr>
            <p:ph type="sldImg"/>
          </p:nvPr>
        </p:nvSpPr>
        <p:spPr>
          <a:ln/>
        </p:spPr>
      </p:sp>
      <p:sp>
        <p:nvSpPr>
          <p:cNvPr id="377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54181F4E-4BE1-4335-8C9C-50053555EAB1}" type="slidenum">
              <a:rPr lang="en-US" sz="1300" smtClean="0"/>
              <a:pPr/>
              <a:t>189</a:t>
            </a:fld>
            <a:endParaRPr lang="en-US" sz="1300" smtClean="0"/>
          </a:p>
        </p:txBody>
      </p:sp>
      <p:sp>
        <p:nvSpPr>
          <p:cNvPr id="378883" name="Rectangle 2"/>
          <p:cNvSpPr>
            <a:spLocks noGrp="1" noRot="1" noChangeAspect="1" noChangeArrowheads="1" noTextEdit="1"/>
          </p:cNvSpPr>
          <p:nvPr>
            <p:ph type="sldImg"/>
          </p:nvPr>
        </p:nvSpPr>
        <p:spPr>
          <a:ln/>
        </p:spPr>
      </p:sp>
      <p:sp>
        <p:nvSpPr>
          <p:cNvPr id="378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ChangeArrowheads="1" noTextEdit="1"/>
          </p:cNvSpPr>
          <p:nvPr>
            <p:ph type="sldImg"/>
          </p:nvPr>
        </p:nvSpPr>
        <p:spPr>
          <a:ln/>
        </p:spPr>
      </p:sp>
      <p:sp>
        <p:nvSpPr>
          <p:cNvPr id="2222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4D41C5B-4199-471E-B242-BDA254375C43}" type="slidenum">
              <a:rPr lang="en-US" sz="1300" smtClean="0"/>
              <a:pPr/>
              <a:t>190</a:t>
            </a:fld>
            <a:endParaRPr lang="en-US" sz="1300" smtClean="0"/>
          </a:p>
        </p:txBody>
      </p:sp>
      <p:sp>
        <p:nvSpPr>
          <p:cNvPr id="379907" name="Rectangle 2"/>
          <p:cNvSpPr>
            <a:spLocks noGrp="1" noRot="1" noChangeAspect="1" noChangeArrowheads="1" noTextEdit="1"/>
          </p:cNvSpPr>
          <p:nvPr>
            <p:ph type="sldImg"/>
          </p:nvPr>
        </p:nvSpPr>
        <p:spPr>
          <a:ln/>
        </p:spPr>
      </p:sp>
      <p:sp>
        <p:nvSpPr>
          <p:cNvPr id="379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AEE8E6A-73ED-47E1-BB5E-6D900F9A0852}" type="slidenum">
              <a:rPr lang="en-US" sz="1300" smtClean="0"/>
              <a:pPr/>
              <a:t>191</a:t>
            </a:fld>
            <a:endParaRPr lang="en-US" sz="1300" smtClean="0"/>
          </a:p>
        </p:txBody>
      </p:sp>
      <p:sp>
        <p:nvSpPr>
          <p:cNvPr id="380931" name="Rectangle 2"/>
          <p:cNvSpPr>
            <a:spLocks noGrp="1" noRot="1" noChangeAspect="1" noChangeArrowheads="1" noTextEdit="1"/>
          </p:cNvSpPr>
          <p:nvPr>
            <p:ph type="sldImg"/>
          </p:nvPr>
        </p:nvSpPr>
        <p:spPr>
          <a:ln/>
        </p:spPr>
      </p:sp>
      <p:sp>
        <p:nvSpPr>
          <p:cNvPr id="380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4C9AB37-007D-40E8-A88A-E22CB9C753C4}" type="slidenum">
              <a:rPr lang="en-US" sz="1300" smtClean="0"/>
              <a:pPr/>
              <a:t>192</a:t>
            </a:fld>
            <a:endParaRPr lang="en-US" sz="1300" smtClean="0"/>
          </a:p>
        </p:txBody>
      </p:sp>
      <p:sp>
        <p:nvSpPr>
          <p:cNvPr id="381955" name="Rectangle 2"/>
          <p:cNvSpPr>
            <a:spLocks noGrp="1" noRot="1" noChangeAspect="1" noChangeArrowheads="1" noTextEdit="1"/>
          </p:cNvSpPr>
          <p:nvPr>
            <p:ph type="sldImg"/>
          </p:nvPr>
        </p:nvSpPr>
        <p:spPr>
          <a:ln/>
        </p:spPr>
      </p:sp>
      <p:sp>
        <p:nvSpPr>
          <p:cNvPr id="381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53372E17-9822-4DAE-9C0E-21D8FFBD5300}" type="slidenum">
              <a:rPr lang="en-US" sz="1300" smtClean="0"/>
              <a:pPr/>
              <a:t>193</a:t>
            </a:fld>
            <a:endParaRPr lang="en-US" sz="1300" smtClean="0"/>
          </a:p>
        </p:txBody>
      </p:sp>
      <p:sp>
        <p:nvSpPr>
          <p:cNvPr id="382979" name="Rectangle 2"/>
          <p:cNvSpPr>
            <a:spLocks noGrp="1" noRot="1" noChangeAspect="1" noChangeArrowheads="1" noTextEdit="1"/>
          </p:cNvSpPr>
          <p:nvPr>
            <p:ph type="sldImg"/>
          </p:nvPr>
        </p:nvSpPr>
        <p:spPr>
          <a:ln/>
        </p:spPr>
      </p:sp>
      <p:sp>
        <p:nvSpPr>
          <p:cNvPr id="382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C7EB036-0F43-488E-9DC8-AFD2A82C0E10}" type="slidenum">
              <a:rPr lang="en-US" sz="1300" smtClean="0"/>
              <a:pPr/>
              <a:t>194</a:t>
            </a:fld>
            <a:endParaRPr lang="en-US" sz="1300" smtClean="0"/>
          </a:p>
        </p:txBody>
      </p:sp>
      <p:sp>
        <p:nvSpPr>
          <p:cNvPr id="384003" name="Rectangle 2"/>
          <p:cNvSpPr>
            <a:spLocks noGrp="1" noRot="1" noChangeAspect="1" noChangeArrowheads="1" noTextEdit="1"/>
          </p:cNvSpPr>
          <p:nvPr>
            <p:ph type="sldImg"/>
          </p:nvPr>
        </p:nvSpPr>
        <p:spPr>
          <a:ln/>
        </p:spPr>
      </p:sp>
      <p:sp>
        <p:nvSpPr>
          <p:cNvPr id="384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FE3AB3D-CAD7-4B66-8EC4-C456156662F7}" type="slidenum">
              <a:rPr lang="en-US" sz="1300" smtClean="0"/>
              <a:pPr/>
              <a:t>195</a:t>
            </a:fld>
            <a:endParaRPr lang="en-US" sz="1300" smtClean="0"/>
          </a:p>
        </p:txBody>
      </p:sp>
      <p:sp>
        <p:nvSpPr>
          <p:cNvPr id="385027" name="Rectangle 2"/>
          <p:cNvSpPr>
            <a:spLocks noGrp="1" noRot="1" noChangeAspect="1" noChangeArrowheads="1" noTextEdit="1"/>
          </p:cNvSpPr>
          <p:nvPr>
            <p:ph type="sldImg"/>
          </p:nvPr>
        </p:nvSpPr>
        <p:spPr>
          <a:ln/>
        </p:spPr>
      </p:sp>
      <p:sp>
        <p:nvSpPr>
          <p:cNvPr id="385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C7EB036-0F43-488E-9DC8-AFD2A82C0E10}" type="slidenum">
              <a:rPr lang="en-US" sz="1300" smtClean="0"/>
              <a:pPr/>
              <a:t>196</a:t>
            </a:fld>
            <a:endParaRPr lang="en-US" sz="1300" smtClean="0"/>
          </a:p>
        </p:txBody>
      </p:sp>
      <p:sp>
        <p:nvSpPr>
          <p:cNvPr id="384003" name="Rectangle 2"/>
          <p:cNvSpPr>
            <a:spLocks noGrp="1" noRot="1" noChangeAspect="1" noChangeArrowheads="1" noTextEdit="1"/>
          </p:cNvSpPr>
          <p:nvPr>
            <p:ph type="sldImg"/>
          </p:nvPr>
        </p:nvSpPr>
        <p:spPr>
          <a:ln/>
        </p:spPr>
      </p:sp>
      <p:sp>
        <p:nvSpPr>
          <p:cNvPr id="384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5557E10-A955-41B7-BAEC-9208ADF35173}" type="slidenum">
              <a:rPr lang="en-US" sz="1300" smtClean="0"/>
              <a:pPr/>
              <a:t>197</a:t>
            </a:fld>
            <a:endParaRPr lang="en-US" sz="1300" smtClean="0"/>
          </a:p>
        </p:txBody>
      </p:sp>
      <p:sp>
        <p:nvSpPr>
          <p:cNvPr id="386051" name="Rectangle 2"/>
          <p:cNvSpPr>
            <a:spLocks noGrp="1" noRot="1" noChangeAspect="1" noChangeArrowheads="1" noTextEdit="1"/>
          </p:cNvSpPr>
          <p:nvPr>
            <p:ph type="sldImg"/>
          </p:nvPr>
        </p:nvSpPr>
        <p:spPr>
          <a:ln/>
        </p:spPr>
      </p:sp>
      <p:sp>
        <p:nvSpPr>
          <p:cNvPr id="386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B73DF59-25BF-4422-8D5D-368E76492018}" type="slidenum">
              <a:rPr lang="en-US" sz="1300" smtClean="0"/>
              <a:pPr/>
              <a:t>198</a:t>
            </a:fld>
            <a:endParaRPr lang="en-US" sz="1300" smtClean="0"/>
          </a:p>
        </p:txBody>
      </p:sp>
      <p:sp>
        <p:nvSpPr>
          <p:cNvPr id="387075" name="Rectangle 2"/>
          <p:cNvSpPr>
            <a:spLocks noGrp="1" noRot="1" noChangeAspect="1" noChangeArrowheads="1" noTextEdit="1"/>
          </p:cNvSpPr>
          <p:nvPr>
            <p:ph type="sldImg"/>
          </p:nvPr>
        </p:nvSpPr>
        <p:spPr>
          <a:ln/>
        </p:spPr>
      </p:sp>
      <p:sp>
        <p:nvSpPr>
          <p:cNvPr id="387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B73DF59-25BF-4422-8D5D-368E76492018}" type="slidenum">
              <a:rPr lang="en-US" sz="1300" smtClean="0"/>
              <a:pPr/>
              <a:t>199</a:t>
            </a:fld>
            <a:endParaRPr lang="en-US" sz="1300" smtClean="0"/>
          </a:p>
        </p:txBody>
      </p:sp>
      <p:sp>
        <p:nvSpPr>
          <p:cNvPr id="387075" name="Rectangle 2"/>
          <p:cNvSpPr>
            <a:spLocks noGrp="1" noRot="1" noChangeAspect="1" noChangeArrowheads="1" noTextEdit="1"/>
          </p:cNvSpPr>
          <p:nvPr>
            <p:ph type="sldImg"/>
          </p:nvPr>
        </p:nvSpPr>
        <p:spPr>
          <a:ln/>
        </p:spPr>
      </p:sp>
      <p:sp>
        <p:nvSpPr>
          <p:cNvPr id="387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5EE95CA6-D669-4423-934D-6D7612A15629}" type="slidenum">
              <a:rPr lang="en-US" sz="1300" smtClean="0"/>
              <a:pPr/>
              <a:t>2</a:t>
            </a:fld>
            <a:endParaRPr lang="en-US" sz="1300" smtClean="0"/>
          </a:p>
        </p:txBody>
      </p:sp>
      <p:sp>
        <p:nvSpPr>
          <p:cNvPr id="204803" name="Rectangle 2"/>
          <p:cNvSpPr>
            <a:spLocks noGrp="1" noRot="1" noChangeAspect="1" noChangeArrowheads="1" noTextEdit="1"/>
          </p:cNvSpPr>
          <p:nvPr>
            <p:ph type="sldImg"/>
          </p:nvPr>
        </p:nvSpPr>
        <p:spPr>
          <a:ln/>
        </p:spPr>
      </p:sp>
      <p:sp>
        <p:nvSpPr>
          <p:cNvPr id="204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B73DF59-25BF-4422-8D5D-368E76492018}" type="slidenum">
              <a:rPr lang="en-US" sz="1300" smtClean="0"/>
              <a:pPr/>
              <a:t>200</a:t>
            </a:fld>
            <a:endParaRPr lang="en-US" sz="1300" smtClean="0"/>
          </a:p>
        </p:txBody>
      </p:sp>
      <p:sp>
        <p:nvSpPr>
          <p:cNvPr id="387075" name="Rectangle 2"/>
          <p:cNvSpPr>
            <a:spLocks noGrp="1" noRot="1" noChangeAspect="1" noChangeArrowheads="1" noTextEdit="1"/>
          </p:cNvSpPr>
          <p:nvPr>
            <p:ph type="sldImg"/>
          </p:nvPr>
        </p:nvSpPr>
        <p:spPr>
          <a:ln/>
        </p:spPr>
      </p:sp>
      <p:sp>
        <p:nvSpPr>
          <p:cNvPr id="387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A3697C7-AAC4-45AB-9633-0C7CBEF9F4BF}" type="slidenum">
              <a:rPr lang="en-US" sz="1300" smtClean="0"/>
              <a:pPr/>
              <a:t>201</a:t>
            </a:fld>
            <a:endParaRPr lang="en-US" sz="1300" smtClean="0"/>
          </a:p>
        </p:txBody>
      </p:sp>
      <p:sp>
        <p:nvSpPr>
          <p:cNvPr id="388099" name="Rectangle 2"/>
          <p:cNvSpPr>
            <a:spLocks noGrp="1" noRot="1" noChangeAspect="1" noChangeArrowheads="1" noTextEdit="1"/>
          </p:cNvSpPr>
          <p:nvPr>
            <p:ph type="sldImg"/>
          </p:nvPr>
        </p:nvSpPr>
        <p:spPr>
          <a:ln/>
        </p:spPr>
      </p:sp>
      <p:sp>
        <p:nvSpPr>
          <p:cNvPr id="388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63F7C415-CFBB-4F35-A51B-1570D776CEC9}" type="slidenum">
              <a:rPr lang="en-US" sz="1300" smtClean="0"/>
              <a:pPr/>
              <a:t>202</a:t>
            </a:fld>
            <a:endParaRPr lang="en-US" sz="1300" smtClean="0"/>
          </a:p>
        </p:txBody>
      </p:sp>
      <p:sp>
        <p:nvSpPr>
          <p:cNvPr id="389123" name="Rectangle 2"/>
          <p:cNvSpPr>
            <a:spLocks noGrp="1" noRot="1" noChangeAspect="1" noChangeArrowheads="1" noTextEdit="1"/>
          </p:cNvSpPr>
          <p:nvPr>
            <p:ph type="sldImg"/>
          </p:nvPr>
        </p:nvSpPr>
        <p:spPr>
          <a:ln/>
        </p:spPr>
      </p:sp>
      <p:sp>
        <p:nvSpPr>
          <p:cNvPr id="389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EF0A0EF-7990-4ED4-973C-2A52B396A57C}" type="slidenum">
              <a:rPr lang="en-US" sz="1300" smtClean="0"/>
              <a:pPr/>
              <a:t>203</a:t>
            </a:fld>
            <a:endParaRPr lang="en-US" sz="1300" smtClean="0"/>
          </a:p>
        </p:txBody>
      </p:sp>
      <p:sp>
        <p:nvSpPr>
          <p:cNvPr id="390147" name="Rectangle 2"/>
          <p:cNvSpPr>
            <a:spLocks noGrp="1" noRot="1" noChangeAspect="1" noChangeArrowheads="1" noTextEdit="1"/>
          </p:cNvSpPr>
          <p:nvPr>
            <p:ph type="sldImg"/>
          </p:nvPr>
        </p:nvSpPr>
        <p:spPr>
          <a:ln/>
        </p:spPr>
      </p:sp>
      <p:sp>
        <p:nvSpPr>
          <p:cNvPr id="390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F8CBC14-4994-45BF-A410-E27DFF51ACB5}" type="slidenum">
              <a:rPr lang="en-US" sz="1300" smtClean="0"/>
              <a:pPr/>
              <a:t>204</a:t>
            </a:fld>
            <a:endParaRPr lang="en-US" sz="1300" smtClean="0"/>
          </a:p>
        </p:txBody>
      </p:sp>
      <p:sp>
        <p:nvSpPr>
          <p:cNvPr id="391171" name="Rectangle 2"/>
          <p:cNvSpPr>
            <a:spLocks noGrp="1" noRot="1" noChangeAspect="1" noChangeArrowheads="1" noTextEdit="1"/>
          </p:cNvSpPr>
          <p:nvPr>
            <p:ph type="sldImg"/>
          </p:nvPr>
        </p:nvSpPr>
        <p:spPr>
          <a:ln/>
        </p:spPr>
      </p:sp>
      <p:sp>
        <p:nvSpPr>
          <p:cNvPr id="391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6CECB3D-DBDE-4AE7-8672-3AD91E9A6322}" type="slidenum">
              <a:rPr lang="en-US" sz="1300" smtClean="0"/>
              <a:pPr/>
              <a:t>205</a:t>
            </a:fld>
            <a:endParaRPr lang="en-US" sz="1300" smtClean="0"/>
          </a:p>
        </p:txBody>
      </p:sp>
      <p:sp>
        <p:nvSpPr>
          <p:cNvPr id="392195" name="Rectangle 2"/>
          <p:cNvSpPr>
            <a:spLocks noGrp="1" noRot="1" noChangeAspect="1" noChangeArrowheads="1" noTextEdit="1"/>
          </p:cNvSpPr>
          <p:nvPr>
            <p:ph type="sldImg"/>
          </p:nvPr>
        </p:nvSpPr>
        <p:spPr>
          <a:ln/>
        </p:spPr>
      </p:sp>
      <p:sp>
        <p:nvSpPr>
          <p:cNvPr id="392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66A0266-1C74-42D5-B54B-9232A8FE5287}" type="slidenum">
              <a:rPr lang="en-US" sz="1300" smtClean="0"/>
              <a:pPr/>
              <a:t>206</a:t>
            </a:fld>
            <a:endParaRPr lang="en-US" sz="1300" smtClean="0"/>
          </a:p>
        </p:txBody>
      </p:sp>
      <p:sp>
        <p:nvSpPr>
          <p:cNvPr id="393219" name="Rectangle 2"/>
          <p:cNvSpPr>
            <a:spLocks noGrp="1" noRot="1" noChangeAspect="1" noChangeArrowheads="1" noTextEdit="1"/>
          </p:cNvSpPr>
          <p:nvPr>
            <p:ph type="sldImg"/>
          </p:nvPr>
        </p:nvSpPr>
        <p:spPr>
          <a:ln/>
        </p:spPr>
      </p:sp>
      <p:sp>
        <p:nvSpPr>
          <p:cNvPr id="393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06DCEB3-8D9D-4AF0-A866-EA89BEEAC61A}" type="slidenum">
              <a:rPr lang="en-US" sz="1300" smtClean="0"/>
              <a:pPr/>
              <a:t>207</a:t>
            </a:fld>
            <a:endParaRPr lang="en-US" sz="1300" smtClean="0"/>
          </a:p>
        </p:txBody>
      </p:sp>
      <p:sp>
        <p:nvSpPr>
          <p:cNvPr id="394243" name="Rectangle 2"/>
          <p:cNvSpPr>
            <a:spLocks noGrp="1" noRot="1" noChangeAspect="1" noChangeArrowheads="1" noTextEdit="1"/>
          </p:cNvSpPr>
          <p:nvPr>
            <p:ph type="sldImg"/>
          </p:nvPr>
        </p:nvSpPr>
        <p:spPr>
          <a:ln/>
        </p:spPr>
      </p:sp>
      <p:sp>
        <p:nvSpPr>
          <p:cNvPr id="394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910D220-786D-4677-B9D7-F08EC39BD3B9}" type="slidenum">
              <a:rPr lang="en-US" sz="1300" smtClean="0"/>
              <a:pPr/>
              <a:t>208</a:t>
            </a:fld>
            <a:endParaRPr lang="en-US" sz="1300" smtClean="0"/>
          </a:p>
        </p:txBody>
      </p:sp>
      <p:sp>
        <p:nvSpPr>
          <p:cNvPr id="395267" name="Rectangle 2"/>
          <p:cNvSpPr>
            <a:spLocks noGrp="1" noRot="1" noChangeAspect="1" noChangeArrowheads="1" noTextEdit="1"/>
          </p:cNvSpPr>
          <p:nvPr>
            <p:ph type="sldImg"/>
          </p:nvPr>
        </p:nvSpPr>
        <p:spPr>
          <a:ln/>
        </p:spPr>
      </p:sp>
      <p:sp>
        <p:nvSpPr>
          <p:cNvPr id="395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F4E47B4-753A-4678-B866-CF4E531B92FB}" type="slidenum">
              <a:rPr lang="en-US" sz="1300" smtClean="0"/>
              <a:pPr/>
              <a:t>209</a:t>
            </a:fld>
            <a:endParaRPr lang="en-US" sz="1300" smtClean="0"/>
          </a:p>
        </p:txBody>
      </p:sp>
      <p:sp>
        <p:nvSpPr>
          <p:cNvPr id="396291" name="Rectangle 2"/>
          <p:cNvSpPr>
            <a:spLocks noGrp="1" noRot="1" noChangeAspect="1" noChangeArrowheads="1" noTextEdit="1"/>
          </p:cNvSpPr>
          <p:nvPr>
            <p:ph type="sldImg"/>
          </p:nvPr>
        </p:nvSpPr>
        <p:spPr>
          <a:ln/>
        </p:spPr>
      </p:sp>
      <p:sp>
        <p:nvSpPr>
          <p:cNvPr id="396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609F971-324B-40AA-BE44-1E80A09887ED}" type="slidenum">
              <a:rPr lang="en-US" sz="1300" smtClean="0"/>
              <a:pPr/>
              <a:t>21</a:t>
            </a:fld>
            <a:endParaRPr lang="en-US" sz="1300" smtClean="0"/>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6E73917-BCD3-4FDB-A4DA-D612696B3582}" type="slidenum">
              <a:rPr lang="en-US" sz="1300" smtClean="0"/>
              <a:pPr/>
              <a:t>210</a:t>
            </a:fld>
            <a:endParaRPr lang="en-US" sz="1300" smtClean="0"/>
          </a:p>
        </p:txBody>
      </p:sp>
      <p:sp>
        <p:nvSpPr>
          <p:cNvPr id="397315" name="Rectangle 2"/>
          <p:cNvSpPr>
            <a:spLocks noGrp="1" noRot="1" noChangeAspect="1" noChangeArrowheads="1" noTextEdit="1"/>
          </p:cNvSpPr>
          <p:nvPr>
            <p:ph type="sldImg"/>
          </p:nvPr>
        </p:nvSpPr>
        <p:spPr>
          <a:ln/>
        </p:spPr>
      </p:sp>
      <p:sp>
        <p:nvSpPr>
          <p:cNvPr id="397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243E13E-5884-4031-9150-0552D38008D5}" type="slidenum">
              <a:rPr lang="en-US" sz="1300" smtClean="0"/>
              <a:pPr/>
              <a:t>211</a:t>
            </a:fld>
            <a:endParaRPr lang="en-US" sz="1300" smtClean="0"/>
          </a:p>
        </p:txBody>
      </p:sp>
      <p:sp>
        <p:nvSpPr>
          <p:cNvPr id="398339" name="Rectangle 2"/>
          <p:cNvSpPr>
            <a:spLocks noGrp="1" noRot="1" noChangeAspect="1" noChangeArrowheads="1" noTextEdit="1"/>
          </p:cNvSpPr>
          <p:nvPr>
            <p:ph type="sldImg"/>
          </p:nvPr>
        </p:nvSpPr>
        <p:spPr>
          <a:ln/>
        </p:spPr>
      </p:sp>
      <p:sp>
        <p:nvSpPr>
          <p:cNvPr id="398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66F4D62C-448D-4088-AC83-7C0CB400101B}" type="slidenum">
              <a:rPr lang="en-US" sz="1300" smtClean="0"/>
              <a:pPr/>
              <a:t>212</a:t>
            </a:fld>
            <a:endParaRPr lang="en-US" sz="1300" smtClean="0"/>
          </a:p>
        </p:txBody>
      </p:sp>
      <p:sp>
        <p:nvSpPr>
          <p:cNvPr id="399363" name="Rectangle 2"/>
          <p:cNvSpPr>
            <a:spLocks noGrp="1" noRot="1" noChangeAspect="1" noChangeArrowheads="1" noTextEdit="1"/>
          </p:cNvSpPr>
          <p:nvPr>
            <p:ph type="sldImg"/>
          </p:nvPr>
        </p:nvSpPr>
        <p:spPr>
          <a:ln/>
        </p:spPr>
      </p:sp>
      <p:sp>
        <p:nvSpPr>
          <p:cNvPr id="399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064947E-0C2C-44E5-BD70-0F2B28D4060B}" type="slidenum">
              <a:rPr lang="en-US" sz="1300" smtClean="0"/>
              <a:pPr/>
              <a:t>213</a:t>
            </a:fld>
            <a:endParaRPr lang="en-US" sz="1300" smtClean="0"/>
          </a:p>
        </p:txBody>
      </p:sp>
      <p:sp>
        <p:nvSpPr>
          <p:cNvPr id="400387" name="Rectangle 2"/>
          <p:cNvSpPr>
            <a:spLocks noGrp="1" noRot="1" noChangeAspect="1" noChangeArrowheads="1" noTextEdit="1"/>
          </p:cNvSpPr>
          <p:nvPr>
            <p:ph type="sldImg"/>
          </p:nvPr>
        </p:nvSpPr>
        <p:spPr>
          <a:ln/>
        </p:spPr>
      </p:sp>
      <p:sp>
        <p:nvSpPr>
          <p:cNvPr id="400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lvl1pPr defTabSz="995363">
              <a:defRPr sz="3200">
                <a:solidFill>
                  <a:schemeClr val="tx1"/>
                </a:solidFill>
                <a:latin typeface="Times New Roman" pitchFamily="18" charset="0"/>
              </a:defRPr>
            </a:lvl1pPr>
            <a:lvl2pPr marL="742950" indent="-285750" defTabSz="995363">
              <a:defRPr sz="3200">
                <a:solidFill>
                  <a:schemeClr val="tx1"/>
                </a:solidFill>
                <a:latin typeface="Times New Roman" pitchFamily="18" charset="0"/>
              </a:defRPr>
            </a:lvl2pPr>
            <a:lvl3pPr marL="1143000" indent="-228600" defTabSz="995363">
              <a:defRPr sz="3200">
                <a:solidFill>
                  <a:schemeClr val="tx1"/>
                </a:solidFill>
                <a:latin typeface="Times New Roman" pitchFamily="18" charset="0"/>
              </a:defRPr>
            </a:lvl3pPr>
            <a:lvl4pPr marL="1600200" indent="-228600" defTabSz="995363">
              <a:defRPr sz="3200">
                <a:solidFill>
                  <a:schemeClr val="tx1"/>
                </a:solidFill>
                <a:latin typeface="Times New Roman" pitchFamily="18" charset="0"/>
              </a:defRPr>
            </a:lvl4pPr>
            <a:lvl5pPr marL="2057400" indent="-228600" defTabSz="995363">
              <a:defRPr sz="3200">
                <a:solidFill>
                  <a:schemeClr val="tx1"/>
                </a:solidFill>
                <a:latin typeface="Times New Roman" pitchFamily="18" charset="0"/>
              </a:defRPr>
            </a:lvl5pPr>
            <a:lvl6pPr marL="2514600" indent="-228600" algn="ctr" defTabSz="995363" eaLnBrk="0" fontAlgn="base" hangingPunct="0">
              <a:spcBef>
                <a:spcPct val="0"/>
              </a:spcBef>
              <a:spcAft>
                <a:spcPct val="0"/>
              </a:spcAft>
              <a:defRPr sz="3200">
                <a:solidFill>
                  <a:schemeClr val="tx1"/>
                </a:solidFill>
                <a:latin typeface="Times New Roman" pitchFamily="18" charset="0"/>
              </a:defRPr>
            </a:lvl6pPr>
            <a:lvl7pPr marL="2971800" indent="-228600" algn="ctr" defTabSz="995363" eaLnBrk="0" fontAlgn="base" hangingPunct="0">
              <a:spcBef>
                <a:spcPct val="0"/>
              </a:spcBef>
              <a:spcAft>
                <a:spcPct val="0"/>
              </a:spcAft>
              <a:defRPr sz="3200">
                <a:solidFill>
                  <a:schemeClr val="tx1"/>
                </a:solidFill>
                <a:latin typeface="Times New Roman" pitchFamily="18" charset="0"/>
              </a:defRPr>
            </a:lvl7pPr>
            <a:lvl8pPr marL="3429000" indent="-228600" algn="ctr" defTabSz="995363" eaLnBrk="0" fontAlgn="base" hangingPunct="0">
              <a:spcBef>
                <a:spcPct val="0"/>
              </a:spcBef>
              <a:spcAft>
                <a:spcPct val="0"/>
              </a:spcAft>
              <a:defRPr sz="3200">
                <a:solidFill>
                  <a:schemeClr val="tx1"/>
                </a:solidFill>
                <a:latin typeface="Times New Roman" pitchFamily="18" charset="0"/>
              </a:defRPr>
            </a:lvl8pPr>
            <a:lvl9pPr marL="3886200" indent="-228600" algn="ctr" defTabSz="995363" eaLnBrk="0" fontAlgn="base" hangingPunct="0">
              <a:spcBef>
                <a:spcPct val="0"/>
              </a:spcBef>
              <a:spcAft>
                <a:spcPct val="0"/>
              </a:spcAft>
              <a:defRPr sz="3200">
                <a:solidFill>
                  <a:schemeClr val="tx1"/>
                </a:solidFill>
                <a:latin typeface="Times New Roman" pitchFamily="18" charset="0"/>
              </a:defRPr>
            </a:lvl9pPr>
          </a:lstStyle>
          <a:p>
            <a:fld id="{B8F93759-ED11-4DD6-A06D-D37C15650CB0}" type="slidenum">
              <a:rPr lang="en-US" sz="1300"/>
              <a:pPr/>
              <a:t>214</a:t>
            </a:fld>
            <a:endParaRPr lang="en-US" sz="1300"/>
          </a:p>
        </p:txBody>
      </p:sp>
      <p:sp>
        <p:nvSpPr>
          <p:cNvPr id="125955" name="Rectangle 2"/>
          <p:cNvSpPr>
            <a:spLocks noGrp="1" noRot="1" noChangeAspect="1" noChangeArrowheads="1" noTextEdit="1"/>
          </p:cNvSpPr>
          <p:nvPr>
            <p:ph type="sldImg"/>
          </p:nvPr>
        </p:nvSpPr>
        <p:spPr>
          <a:xfrm>
            <a:off x="1304925" y="757238"/>
            <a:ext cx="4708525" cy="3532187"/>
          </a:xfrm>
          <a:ln/>
        </p:spPr>
      </p:sp>
      <p:sp>
        <p:nvSpPr>
          <p:cNvPr id="125956"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147CBC7-EC69-4D94-890C-6800BAEA58E7}" type="slidenum">
              <a:rPr lang="en-US" sz="1300" smtClean="0"/>
              <a:pPr/>
              <a:t>22</a:t>
            </a:fld>
            <a:endParaRPr lang="en-US" sz="1300" smtClean="0"/>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823B28E-077A-4130-A5AE-E072164C754D}" type="slidenum">
              <a:rPr lang="en-US" sz="1300" smtClean="0"/>
              <a:pPr/>
              <a:t>23</a:t>
            </a:fld>
            <a:endParaRPr lang="en-US" sz="1300" smtClean="0"/>
          </a:p>
        </p:txBody>
      </p:sp>
      <p:sp>
        <p:nvSpPr>
          <p:cNvPr id="226307" name="Rectangle 2"/>
          <p:cNvSpPr>
            <a:spLocks noGrp="1" noRot="1" noChangeAspect="1" noChangeArrowheads="1" noTextEdit="1"/>
          </p:cNvSpPr>
          <p:nvPr>
            <p:ph type="sldImg"/>
          </p:nvPr>
        </p:nvSpPr>
        <p:spPr>
          <a:ln/>
        </p:spPr>
      </p:sp>
      <p:sp>
        <p:nvSpPr>
          <p:cNvPr id="226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224EE151-5B13-4A89-B38B-376297CC3009}" type="slidenum">
              <a:rPr lang="en-US" sz="1300" smtClean="0"/>
              <a:pPr/>
              <a:t>24</a:t>
            </a:fld>
            <a:endParaRPr lang="en-US" sz="1300" smtClean="0"/>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DF062E0B-D8A9-4DE2-8FDC-1F7D4D92CE9C}" type="slidenum">
              <a:rPr lang="en-US" sz="1300" smtClean="0"/>
              <a:pPr/>
              <a:t>25</a:t>
            </a:fld>
            <a:endParaRPr lang="en-US" sz="1300" smtClean="0"/>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7DE34D7-E958-47F7-BFCF-D9F7DAE0F44E}" type="slidenum">
              <a:rPr lang="en-US" sz="1300" smtClean="0"/>
              <a:pPr/>
              <a:t>26</a:t>
            </a:fld>
            <a:endParaRPr lang="en-US" sz="1300" smtClean="0"/>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B47E357D-11AF-4183-9AFD-C98EDBF8851A}" type="slidenum">
              <a:rPr lang="en-US" sz="1300" smtClean="0"/>
              <a:pPr/>
              <a:t>27</a:t>
            </a:fld>
            <a:endParaRPr lang="en-US" sz="1300" smtClean="0"/>
          </a:p>
        </p:txBody>
      </p:sp>
      <p:sp>
        <p:nvSpPr>
          <p:cNvPr id="230403" name="Rectangle 2"/>
          <p:cNvSpPr>
            <a:spLocks noGrp="1" noRot="1" noChangeAspect="1" noChangeArrowheads="1" noTextEdit="1"/>
          </p:cNvSpPr>
          <p:nvPr>
            <p:ph type="sldImg"/>
          </p:nvPr>
        </p:nvSpPr>
        <p:spPr>
          <a:ln/>
        </p:spPr>
      </p:sp>
      <p:sp>
        <p:nvSpPr>
          <p:cNvPr id="230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Rot="1" noChangeAspect="1" noChangeArrowheads="1" noTextEdit="1"/>
          </p:cNvSpPr>
          <p:nvPr>
            <p:ph type="sldImg"/>
          </p:nvPr>
        </p:nvSpPr>
        <p:spPr>
          <a:ln/>
        </p:spPr>
      </p:sp>
      <p:sp>
        <p:nvSpPr>
          <p:cNvPr id="2314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F762D57-E6E1-4C98-BF83-F1F07545F4ED}" type="slidenum">
              <a:rPr lang="en-US" sz="1300" smtClean="0"/>
              <a:pPr/>
              <a:t>29</a:t>
            </a:fld>
            <a:endParaRPr lang="en-US" sz="1300" smtClean="0"/>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0A6BC5D-561C-41D8-A67E-6A6745ACEAE4}" type="slidenum">
              <a:rPr lang="en-US" sz="1300" smtClean="0"/>
              <a:pPr/>
              <a:t>3</a:t>
            </a:fld>
            <a:endParaRPr lang="en-US" sz="1300" smtClean="0"/>
          </a:p>
        </p:txBody>
      </p:sp>
      <p:sp>
        <p:nvSpPr>
          <p:cNvPr id="205827" name="Rectangle 2"/>
          <p:cNvSpPr>
            <a:spLocks noGrp="1" noRot="1" noChangeAspect="1" noChangeArrowheads="1" noTextEdit="1"/>
          </p:cNvSpPr>
          <p:nvPr>
            <p:ph type="sldImg"/>
          </p:nvPr>
        </p:nvSpPr>
        <p:spPr>
          <a:ln/>
        </p:spPr>
      </p:sp>
      <p:sp>
        <p:nvSpPr>
          <p:cNvPr id="205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090E7A7-5E70-4AC9-8F97-E98E07A43846}" type="slidenum">
              <a:rPr lang="en-US" sz="1300" smtClean="0"/>
              <a:pPr/>
              <a:t>31</a:t>
            </a:fld>
            <a:endParaRPr lang="en-US" sz="1300" smtClean="0"/>
          </a:p>
        </p:txBody>
      </p:sp>
      <p:sp>
        <p:nvSpPr>
          <p:cNvPr id="234499" name="Rectangle 2"/>
          <p:cNvSpPr>
            <a:spLocks noGrp="1" noRot="1" noChangeAspect="1" noChangeArrowheads="1" noTextEdit="1"/>
          </p:cNvSpPr>
          <p:nvPr>
            <p:ph type="sldImg"/>
          </p:nvPr>
        </p:nvSpPr>
        <p:spPr>
          <a:ln/>
        </p:spPr>
      </p:sp>
      <p:sp>
        <p:nvSpPr>
          <p:cNvPr id="234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E8981B30-64BE-4E50-A4F8-F30C208C70ED}" type="slidenum">
              <a:rPr lang="en-US" sz="1300" smtClean="0"/>
              <a:pPr/>
              <a:t>32</a:t>
            </a:fld>
            <a:endParaRPr lang="en-US" sz="1300" smtClean="0"/>
          </a:p>
        </p:txBody>
      </p:sp>
      <p:sp>
        <p:nvSpPr>
          <p:cNvPr id="235523" name="Rectangle 2"/>
          <p:cNvSpPr>
            <a:spLocks noGrp="1" noRot="1" noChangeAspect="1" noChangeArrowheads="1" noTextEdit="1"/>
          </p:cNvSpPr>
          <p:nvPr>
            <p:ph type="sldImg"/>
          </p:nvPr>
        </p:nvSpPr>
        <p:spPr>
          <a:ln/>
        </p:spPr>
      </p:sp>
      <p:sp>
        <p:nvSpPr>
          <p:cNvPr id="235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A60E97D-3FA8-4836-A12B-1D6B3E7912C0}" type="slidenum">
              <a:rPr lang="en-US" sz="1300" smtClean="0"/>
              <a:pPr/>
              <a:t>33</a:t>
            </a:fld>
            <a:endParaRPr lang="en-US" sz="1300" smtClean="0"/>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DF53C9C1-59D1-4BBE-8870-17E1498309B4}" type="slidenum">
              <a:rPr lang="en-US" sz="1300" smtClean="0"/>
              <a:pPr/>
              <a:t>34</a:t>
            </a:fld>
            <a:endParaRPr lang="en-US" sz="1300" smtClean="0"/>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FBF2530-37D0-4506-AD52-CBAB83BA35B2}" type="slidenum">
              <a:rPr lang="en-US" sz="1300" smtClean="0"/>
              <a:pPr/>
              <a:t>35</a:t>
            </a:fld>
            <a:endParaRPr lang="en-US" sz="1300" smtClean="0"/>
          </a:p>
        </p:txBody>
      </p:sp>
      <p:sp>
        <p:nvSpPr>
          <p:cNvPr id="238595" name="Rectangle 2"/>
          <p:cNvSpPr>
            <a:spLocks noGrp="1" noRot="1" noChangeAspect="1" noChangeArrowheads="1" noTextEdit="1"/>
          </p:cNvSpPr>
          <p:nvPr>
            <p:ph type="sldImg"/>
          </p:nvPr>
        </p:nvSpPr>
        <p:spPr>
          <a:ln/>
        </p:spPr>
      </p:sp>
      <p:sp>
        <p:nvSpPr>
          <p:cNvPr id="238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4B68BFB-F8B3-4807-B2CE-F6A3CB3D08B5}" type="slidenum">
              <a:rPr lang="en-US" sz="1300" smtClean="0"/>
              <a:pPr/>
              <a:t>36</a:t>
            </a:fld>
            <a:endParaRPr lang="en-US" sz="1300" smtClean="0"/>
          </a:p>
        </p:txBody>
      </p:sp>
      <p:sp>
        <p:nvSpPr>
          <p:cNvPr id="239619" name="Rectangle 2"/>
          <p:cNvSpPr>
            <a:spLocks noGrp="1" noRot="1" noChangeAspect="1" noChangeArrowheads="1" noTextEdit="1"/>
          </p:cNvSpPr>
          <p:nvPr>
            <p:ph type="sldImg"/>
          </p:nvPr>
        </p:nvSpPr>
        <p:spPr>
          <a:ln/>
        </p:spPr>
      </p:sp>
      <p:sp>
        <p:nvSpPr>
          <p:cNvPr id="239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5C6847C-430F-465B-9770-D2DD9C68473F}" type="slidenum">
              <a:rPr lang="en-US" sz="1300" smtClean="0"/>
              <a:pPr/>
              <a:t>37</a:t>
            </a:fld>
            <a:endParaRPr lang="en-US" sz="1300" smtClean="0"/>
          </a:p>
        </p:txBody>
      </p:sp>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C19EA31-A5F7-4D8F-8CD4-B222C79B75A1}" type="slidenum">
              <a:rPr lang="en-US" sz="1300" smtClean="0"/>
              <a:pPr/>
              <a:t>38</a:t>
            </a:fld>
            <a:endParaRPr lang="en-US" sz="1300" smtClean="0"/>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13F0755-B3E1-41F2-A61D-FB5A1AA09951}" type="slidenum">
              <a:rPr lang="en-US" sz="1300" smtClean="0"/>
              <a:pPr/>
              <a:t>39</a:t>
            </a:fld>
            <a:endParaRPr lang="en-US" sz="1300" smtClean="0"/>
          </a:p>
        </p:txBody>
      </p:sp>
      <p:sp>
        <p:nvSpPr>
          <p:cNvPr id="242691" name="Rectangle 2"/>
          <p:cNvSpPr>
            <a:spLocks noGrp="1" noRot="1" noChangeAspect="1" noChangeArrowheads="1" noTextEdit="1"/>
          </p:cNvSpPr>
          <p:nvPr>
            <p:ph type="sldImg"/>
          </p:nvPr>
        </p:nvSpPr>
        <p:spPr>
          <a:ln/>
        </p:spPr>
      </p:sp>
      <p:sp>
        <p:nvSpPr>
          <p:cNvPr id="242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452424A-7EAC-49C0-9878-9A7AEE75D375}" type="slidenum">
              <a:rPr lang="en-US" sz="1300" smtClean="0"/>
              <a:pPr/>
              <a:t>4</a:t>
            </a:fld>
            <a:endParaRPr lang="en-US" sz="1300" smtClean="0"/>
          </a:p>
        </p:txBody>
      </p:sp>
      <p:sp>
        <p:nvSpPr>
          <p:cNvPr id="206851" name="Rectangle 2"/>
          <p:cNvSpPr>
            <a:spLocks noGrp="1" noRot="1" noChangeAspect="1" noChangeArrowheads="1" noTextEdit="1"/>
          </p:cNvSpPr>
          <p:nvPr>
            <p:ph type="sldImg"/>
          </p:nvPr>
        </p:nvSpPr>
        <p:spPr>
          <a:ln/>
        </p:spPr>
      </p:sp>
      <p:sp>
        <p:nvSpPr>
          <p:cNvPr id="206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58DD2E0E-90BE-4CCA-AA69-C1ABFC6FD2B2}" type="slidenum">
              <a:rPr lang="en-US" sz="1300" smtClean="0"/>
              <a:pPr/>
              <a:t>40</a:t>
            </a:fld>
            <a:endParaRPr lang="en-US" sz="1300" smtClean="0"/>
          </a:p>
        </p:txBody>
      </p:sp>
      <p:sp>
        <p:nvSpPr>
          <p:cNvPr id="243715" name="Rectangle 2"/>
          <p:cNvSpPr>
            <a:spLocks noGrp="1" noRot="1" noChangeAspect="1" noChangeArrowheads="1" noTextEdit="1"/>
          </p:cNvSpPr>
          <p:nvPr>
            <p:ph type="sldImg"/>
          </p:nvPr>
        </p:nvSpPr>
        <p:spPr>
          <a:ln/>
        </p:spPr>
      </p:sp>
      <p:sp>
        <p:nvSpPr>
          <p:cNvPr id="243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BD0192E1-7E7D-42E7-85A4-C303AAE0550B}" type="slidenum">
              <a:rPr lang="en-US" sz="1300" smtClean="0"/>
              <a:pPr/>
              <a:t>41</a:t>
            </a:fld>
            <a:endParaRPr lang="en-US" sz="1300" smtClean="0"/>
          </a:p>
        </p:txBody>
      </p:sp>
      <p:sp>
        <p:nvSpPr>
          <p:cNvPr id="244739" name="Rectangle 2"/>
          <p:cNvSpPr>
            <a:spLocks noGrp="1" noRot="1" noChangeAspect="1" noChangeArrowheads="1" noTextEdit="1"/>
          </p:cNvSpPr>
          <p:nvPr>
            <p:ph type="sldImg"/>
          </p:nvPr>
        </p:nvSpPr>
        <p:spPr>
          <a:ln/>
        </p:spPr>
      </p:sp>
      <p:sp>
        <p:nvSpPr>
          <p:cNvPr id="244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1987D6D-69E3-4914-B90E-0E369C1181E6}" type="slidenum">
              <a:rPr lang="en-US" sz="1300" smtClean="0"/>
              <a:pPr/>
              <a:t>42</a:t>
            </a:fld>
            <a:endParaRPr lang="en-US" sz="1300" smtClean="0"/>
          </a:p>
        </p:txBody>
      </p:sp>
      <p:sp>
        <p:nvSpPr>
          <p:cNvPr id="245763" name="Rectangle 2"/>
          <p:cNvSpPr>
            <a:spLocks noGrp="1" noRot="1" noChangeAspect="1" noChangeArrowheads="1" noTextEdit="1"/>
          </p:cNvSpPr>
          <p:nvPr>
            <p:ph type="sldImg"/>
          </p:nvPr>
        </p:nvSpPr>
        <p:spPr>
          <a:ln/>
        </p:spPr>
      </p:sp>
      <p:sp>
        <p:nvSpPr>
          <p:cNvPr id="245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8CCCE39-915E-4467-82CF-2EF3BF21E822}" type="slidenum">
              <a:rPr lang="en-US" sz="1300" smtClean="0"/>
              <a:pPr/>
              <a:t>43</a:t>
            </a:fld>
            <a:endParaRPr lang="en-US" sz="1300" smtClean="0"/>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AB82368-26EC-4FDF-ABDA-B7C81C46487A}" type="slidenum">
              <a:rPr lang="en-US" sz="1300" smtClean="0"/>
              <a:pPr/>
              <a:t>44</a:t>
            </a:fld>
            <a:endParaRPr lang="en-US" sz="1300" smtClean="0"/>
          </a:p>
        </p:txBody>
      </p:sp>
      <p:sp>
        <p:nvSpPr>
          <p:cNvPr id="247811" name="Rectangle 2"/>
          <p:cNvSpPr>
            <a:spLocks noGrp="1" noRot="1" noChangeAspect="1" noChangeArrowheads="1" noTextEdit="1"/>
          </p:cNvSpPr>
          <p:nvPr>
            <p:ph type="sldImg"/>
          </p:nvPr>
        </p:nvSpPr>
        <p:spPr>
          <a:ln/>
        </p:spPr>
      </p:sp>
      <p:sp>
        <p:nvSpPr>
          <p:cNvPr id="247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A40FDB3-238C-431D-8DCB-CDE8EF18A3DF}" type="slidenum">
              <a:rPr lang="en-US" sz="1300" smtClean="0"/>
              <a:pPr/>
              <a:t>45</a:t>
            </a:fld>
            <a:endParaRPr lang="en-US" sz="1300" smtClean="0"/>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06F471C3-79D7-4E5A-B7CC-8DDFFFF21A43}" type="slidenum">
              <a:rPr lang="en-US" sz="1300" smtClean="0"/>
              <a:pPr/>
              <a:t>46</a:t>
            </a:fld>
            <a:endParaRPr lang="en-US" sz="1300" smtClean="0"/>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4866E04-A79C-41A0-9926-27B3D474F72A}" type="slidenum">
              <a:rPr lang="en-US" sz="1300" smtClean="0"/>
              <a:pPr/>
              <a:t>47</a:t>
            </a:fld>
            <a:endParaRPr lang="en-US" sz="1300" smtClean="0"/>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F804A8F-6D3E-49CA-A51F-AF2CB7BE6B58}" type="slidenum">
              <a:rPr lang="en-US" sz="1300" smtClean="0"/>
              <a:pPr/>
              <a:t>48</a:t>
            </a:fld>
            <a:endParaRPr lang="en-US" sz="1300" smtClean="0"/>
          </a:p>
        </p:txBody>
      </p:sp>
      <p:sp>
        <p:nvSpPr>
          <p:cNvPr id="251907" name="Rectangle 2"/>
          <p:cNvSpPr>
            <a:spLocks noGrp="1" noRot="1" noChangeAspect="1" noChangeArrowheads="1" noTextEdit="1"/>
          </p:cNvSpPr>
          <p:nvPr>
            <p:ph type="sldImg"/>
          </p:nvPr>
        </p:nvSpPr>
        <p:spPr>
          <a:ln/>
        </p:spPr>
      </p:sp>
      <p:sp>
        <p:nvSpPr>
          <p:cNvPr id="251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4DB6A38-37B2-4AA9-BEB9-6A1DC8CF45D0}" type="slidenum">
              <a:rPr lang="en-US" sz="1300" smtClean="0"/>
              <a:pPr/>
              <a:t>49</a:t>
            </a:fld>
            <a:endParaRPr lang="en-US" sz="1300" smtClean="0"/>
          </a:p>
        </p:txBody>
      </p:sp>
      <p:sp>
        <p:nvSpPr>
          <p:cNvPr id="252931" name="Rectangle 2"/>
          <p:cNvSpPr>
            <a:spLocks noGrp="1" noRot="1" noChangeAspect="1" noChangeArrowheads="1" noTextEdit="1"/>
          </p:cNvSpPr>
          <p:nvPr>
            <p:ph type="sldImg"/>
          </p:nvPr>
        </p:nvSpPr>
        <p:spPr>
          <a:ln/>
        </p:spPr>
      </p:sp>
      <p:sp>
        <p:nvSpPr>
          <p:cNvPr id="252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16C5CF7-9083-4683-A76E-A8F2E39677A2}" type="slidenum">
              <a:rPr lang="en-US" sz="1300" smtClean="0"/>
              <a:pPr/>
              <a:t>5</a:t>
            </a:fld>
            <a:endParaRPr lang="en-US" sz="1300" smtClean="0"/>
          </a:p>
        </p:txBody>
      </p:sp>
      <p:sp>
        <p:nvSpPr>
          <p:cNvPr id="207875" name="Rectangle 2"/>
          <p:cNvSpPr>
            <a:spLocks noGrp="1" noRot="1" noChangeAspect="1" noChangeArrowheads="1" noTextEdit="1"/>
          </p:cNvSpPr>
          <p:nvPr>
            <p:ph type="sldImg"/>
          </p:nvPr>
        </p:nvSpPr>
        <p:spPr>
          <a:ln/>
        </p:spPr>
      </p:sp>
      <p:sp>
        <p:nvSpPr>
          <p:cNvPr id="207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DD64F07-43AA-4768-A56D-870E155A88CC}" type="slidenum">
              <a:rPr lang="en-US" sz="1300" smtClean="0"/>
              <a:pPr/>
              <a:t>50</a:t>
            </a:fld>
            <a:endParaRPr lang="en-US" sz="1300" smtClean="0"/>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B096D363-283F-457E-A5DF-DA414A4CE4D9}" type="slidenum">
              <a:rPr lang="en-US" sz="1300" smtClean="0"/>
              <a:pPr/>
              <a:t>51</a:t>
            </a:fld>
            <a:endParaRPr lang="en-US" sz="1300" smtClean="0"/>
          </a:p>
        </p:txBody>
      </p:sp>
      <p:sp>
        <p:nvSpPr>
          <p:cNvPr id="254979" name="Rectangle 2"/>
          <p:cNvSpPr>
            <a:spLocks noGrp="1" noRot="1" noChangeAspect="1" noChangeArrowheads="1" noTextEdit="1"/>
          </p:cNvSpPr>
          <p:nvPr>
            <p:ph type="sldImg"/>
          </p:nvPr>
        </p:nvSpPr>
        <p:spPr>
          <a:ln/>
        </p:spPr>
      </p:sp>
      <p:sp>
        <p:nvSpPr>
          <p:cNvPr id="254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5BB33713-1261-41A8-9950-772F0F465A35}" type="slidenum">
              <a:rPr lang="en-US" sz="1300" smtClean="0"/>
              <a:pPr/>
              <a:t>52</a:t>
            </a:fld>
            <a:endParaRPr lang="en-US" sz="1300" smtClean="0"/>
          </a:p>
        </p:txBody>
      </p:sp>
      <p:sp>
        <p:nvSpPr>
          <p:cNvPr id="256003" name="Rectangle 2"/>
          <p:cNvSpPr>
            <a:spLocks noGrp="1" noRot="1" noChangeAspect="1" noChangeArrowheads="1" noTextEdit="1"/>
          </p:cNvSpPr>
          <p:nvPr>
            <p:ph type="sldImg"/>
          </p:nvPr>
        </p:nvSpPr>
        <p:spPr>
          <a:ln/>
        </p:spPr>
      </p:sp>
      <p:sp>
        <p:nvSpPr>
          <p:cNvPr id="256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D5483D4-5D2A-4D08-8FCA-5DFDBE7770AC}" type="slidenum">
              <a:rPr lang="en-US" sz="1300" smtClean="0"/>
              <a:pPr/>
              <a:t>53</a:t>
            </a:fld>
            <a:endParaRPr lang="en-US" sz="1300" smtClean="0"/>
          </a:p>
        </p:txBody>
      </p:sp>
      <p:sp>
        <p:nvSpPr>
          <p:cNvPr id="257027" name="Rectangle 2"/>
          <p:cNvSpPr>
            <a:spLocks noGrp="1" noRot="1" noChangeAspect="1" noChangeArrowheads="1" noTextEdit="1"/>
          </p:cNvSpPr>
          <p:nvPr>
            <p:ph type="sldImg"/>
          </p:nvPr>
        </p:nvSpPr>
        <p:spPr>
          <a:ln/>
        </p:spPr>
      </p:sp>
      <p:sp>
        <p:nvSpPr>
          <p:cNvPr id="257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34E9438-B6A8-42BB-AC96-3660368B843C}" type="slidenum">
              <a:rPr lang="en-US" sz="1300" smtClean="0"/>
              <a:pPr/>
              <a:t>54</a:t>
            </a:fld>
            <a:endParaRPr lang="en-US" sz="1300" smtClean="0"/>
          </a:p>
        </p:txBody>
      </p:sp>
      <p:sp>
        <p:nvSpPr>
          <p:cNvPr id="258051" name="Rectangle 2"/>
          <p:cNvSpPr>
            <a:spLocks noGrp="1" noRot="1" noChangeAspect="1" noChangeArrowheads="1" noTextEdit="1"/>
          </p:cNvSpPr>
          <p:nvPr>
            <p:ph type="sldImg"/>
          </p:nvPr>
        </p:nvSpPr>
        <p:spPr>
          <a:ln/>
        </p:spPr>
      </p:sp>
      <p:sp>
        <p:nvSpPr>
          <p:cNvPr id="258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23D33688-694B-4AE4-B0B4-6B353C4E2A59}" type="slidenum">
              <a:rPr lang="en-US" sz="1300" smtClean="0"/>
              <a:pPr/>
              <a:t>55</a:t>
            </a:fld>
            <a:endParaRPr lang="en-US" sz="1300" smtClean="0"/>
          </a:p>
        </p:txBody>
      </p:sp>
      <p:sp>
        <p:nvSpPr>
          <p:cNvPr id="259075" name="Rectangle 2"/>
          <p:cNvSpPr>
            <a:spLocks noGrp="1" noRot="1" noChangeAspect="1" noChangeArrowheads="1" noTextEdit="1"/>
          </p:cNvSpPr>
          <p:nvPr>
            <p:ph type="sldImg"/>
          </p:nvPr>
        </p:nvSpPr>
        <p:spPr>
          <a:ln/>
        </p:spPr>
      </p:sp>
      <p:sp>
        <p:nvSpPr>
          <p:cNvPr id="259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6C510AA-05F9-43AC-9DDC-DC57855A27B1}" type="slidenum">
              <a:rPr lang="en-US" sz="1300" smtClean="0"/>
              <a:pPr/>
              <a:t>56</a:t>
            </a:fld>
            <a:endParaRPr lang="en-US" sz="1300" smtClean="0"/>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038F484-D4F8-451A-A916-B74950A7DC5B}" type="slidenum">
              <a:rPr lang="en-US" sz="1300" smtClean="0"/>
              <a:pPr/>
              <a:t>57</a:t>
            </a:fld>
            <a:endParaRPr lang="en-US" sz="1300" smtClean="0"/>
          </a:p>
        </p:txBody>
      </p:sp>
      <p:sp>
        <p:nvSpPr>
          <p:cNvPr id="261123" name="Rectangle 2"/>
          <p:cNvSpPr>
            <a:spLocks noGrp="1" noRot="1" noChangeAspect="1" noChangeArrowheads="1" noTextEdit="1"/>
          </p:cNvSpPr>
          <p:nvPr>
            <p:ph type="sldImg"/>
          </p:nvPr>
        </p:nvSpPr>
        <p:spPr>
          <a:ln/>
        </p:spPr>
      </p:sp>
      <p:sp>
        <p:nvSpPr>
          <p:cNvPr id="261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6A283FB9-2F2F-4C6A-A782-BAE7D5582706}" type="slidenum">
              <a:rPr lang="en-US" sz="1300" smtClean="0"/>
              <a:pPr/>
              <a:t>58</a:t>
            </a:fld>
            <a:endParaRPr lang="en-US" sz="1300" smtClean="0"/>
          </a:p>
        </p:txBody>
      </p:sp>
      <p:sp>
        <p:nvSpPr>
          <p:cNvPr id="262147" name="Rectangle 2"/>
          <p:cNvSpPr>
            <a:spLocks noGrp="1" noRot="1" noChangeAspect="1" noChangeArrowheads="1" noTextEdit="1"/>
          </p:cNvSpPr>
          <p:nvPr>
            <p:ph type="sldImg"/>
          </p:nvPr>
        </p:nvSpPr>
        <p:spPr>
          <a:ln/>
        </p:spPr>
      </p:sp>
      <p:sp>
        <p:nvSpPr>
          <p:cNvPr id="262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EF92A48F-E1D4-4904-83DA-B1806941D45D}" type="slidenum">
              <a:rPr lang="en-US" sz="1300" smtClean="0"/>
              <a:pPr/>
              <a:t>59</a:t>
            </a:fld>
            <a:endParaRPr lang="en-US" sz="1300" smtClean="0"/>
          </a:p>
        </p:txBody>
      </p:sp>
      <p:sp>
        <p:nvSpPr>
          <p:cNvPr id="263171" name="Rectangle 2"/>
          <p:cNvSpPr>
            <a:spLocks noGrp="1" noRot="1" noChangeAspect="1" noChangeArrowheads="1" noTextEdit="1"/>
          </p:cNvSpPr>
          <p:nvPr>
            <p:ph type="sldImg"/>
          </p:nvPr>
        </p:nvSpPr>
        <p:spPr>
          <a:ln/>
        </p:spPr>
      </p:sp>
      <p:sp>
        <p:nvSpPr>
          <p:cNvPr id="263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68611E4-5E90-43BE-A286-303B20475CB2}" type="slidenum">
              <a:rPr lang="en-US" sz="1300" smtClean="0"/>
              <a:pPr/>
              <a:t>6</a:t>
            </a:fld>
            <a:endParaRPr lang="en-US" sz="1300" smtClean="0"/>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970A6A7-4DA2-4707-ABEC-6E79579B3D3C}" type="slidenum">
              <a:rPr lang="en-US" sz="1300" smtClean="0"/>
              <a:pPr/>
              <a:t>60</a:t>
            </a:fld>
            <a:endParaRPr lang="en-US" sz="1300" smtClean="0"/>
          </a:p>
        </p:txBody>
      </p:sp>
      <p:sp>
        <p:nvSpPr>
          <p:cNvPr id="264195" name="Rectangle 2"/>
          <p:cNvSpPr>
            <a:spLocks noGrp="1" noRot="1" noChangeAspect="1" noChangeArrowheads="1" noTextEdit="1"/>
          </p:cNvSpPr>
          <p:nvPr>
            <p:ph type="sldImg"/>
          </p:nvPr>
        </p:nvSpPr>
        <p:spPr>
          <a:ln/>
        </p:spPr>
      </p:sp>
      <p:sp>
        <p:nvSpPr>
          <p:cNvPr id="264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EB8D8AE-F4C7-41EC-B76A-4605A81E42A3}" type="slidenum">
              <a:rPr lang="en-US" sz="1300" smtClean="0"/>
              <a:pPr/>
              <a:t>64</a:t>
            </a:fld>
            <a:endParaRPr lang="en-US" sz="1300" smtClean="0"/>
          </a:p>
        </p:txBody>
      </p:sp>
      <p:sp>
        <p:nvSpPr>
          <p:cNvPr id="268291" name="Rectangle 2"/>
          <p:cNvSpPr>
            <a:spLocks noGrp="1" noRot="1" noChangeAspect="1" noChangeArrowheads="1" noTextEdit="1"/>
          </p:cNvSpPr>
          <p:nvPr>
            <p:ph type="sldImg"/>
          </p:nvPr>
        </p:nvSpPr>
        <p:spPr>
          <a:ln/>
        </p:spPr>
      </p:sp>
      <p:sp>
        <p:nvSpPr>
          <p:cNvPr id="268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F40D04F-6275-47EA-A612-2F28F89A1D16}" type="slidenum">
              <a:rPr lang="en-US" sz="1300" smtClean="0"/>
              <a:pPr/>
              <a:t>65</a:t>
            </a:fld>
            <a:endParaRPr lang="en-US" sz="1300" smtClean="0"/>
          </a:p>
        </p:txBody>
      </p:sp>
      <p:sp>
        <p:nvSpPr>
          <p:cNvPr id="269315" name="Rectangle 2"/>
          <p:cNvSpPr>
            <a:spLocks noGrp="1" noRot="1" noChangeAspect="1" noChangeArrowheads="1" noTextEdit="1"/>
          </p:cNvSpPr>
          <p:nvPr>
            <p:ph type="sldImg"/>
          </p:nvPr>
        </p:nvSpPr>
        <p:spPr>
          <a:ln/>
        </p:spPr>
      </p:sp>
      <p:sp>
        <p:nvSpPr>
          <p:cNvPr id="269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6DE0503-21C6-47AB-99C4-128E9DFF0B49}" type="slidenum">
              <a:rPr lang="en-US" sz="1300" smtClean="0"/>
              <a:pPr/>
              <a:t>66</a:t>
            </a:fld>
            <a:endParaRPr lang="en-US" sz="1300" smtClean="0"/>
          </a:p>
        </p:txBody>
      </p:sp>
      <p:sp>
        <p:nvSpPr>
          <p:cNvPr id="270339" name="Rectangle 2"/>
          <p:cNvSpPr>
            <a:spLocks noGrp="1" noRot="1" noChangeAspect="1" noChangeArrowheads="1" noTextEdit="1"/>
          </p:cNvSpPr>
          <p:nvPr>
            <p:ph type="sldImg"/>
          </p:nvPr>
        </p:nvSpPr>
        <p:spPr>
          <a:ln/>
        </p:spPr>
      </p:sp>
      <p:sp>
        <p:nvSpPr>
          <p:cNvPr id="270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EFDC325-261A-4336-93EA-695E6D6FD873}" type="slidenum">
              <a:rPr lang="en-US" sz="1300" smtClean="0"/>
              <a:pPr/>
              <a:t>67</a:t>
            </a:fld>
            <a:endParaRPr lang="en-US" sz="1300" smtClean="0"/>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62F6FC2-1AA3-42C4-8E98-BBE13F822D1E}" type="slidenum">
              <a:rPr lang="en-US" sz="1300" smtClean="0"/>
              <a:pPr/>
              <a:t>68</a:t>
            </a:fld>
            <a:endParaRPr lang="en-US" sz="1300" smtClean="0"/>
          </a:p>
        </p:txBody>
      </p:sp>
      <p:sp>
        <p:nvSpPr>
          <p:cNvPr id="272387" name="Rectangle 2"/>
          <p:cNvSpPr>
            <a:spLocks noGrp="1" noRot="1" noChangeAspect="1" noChangeArrowheads="1" noTextEdit="1"/>
          </p:cNvSpPr>
          <p:nvPr>
            <p:ph type="sldImg"/>
          </p:nvPr>
        </p:nvSpPr>
        <p:spPr>
          <a:ln/>
        </p:spPr>
      </p:sp>
      <p:sp>
        <p:nvSpPr>
          <p:cNvPr id="272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D3AB69C-CB29-4193-B0EE-54B1D495885E}" type="slidenum">
              <a:rPr lang="en-US" sz="1300" smtClean="0"/>
              <a:pPr/>
              <a:t>7</a:t>
            </a:fld>
            <a:endParaRPr lang="en-US" sz="1300" smtClean="0"/>
          </a:p>
        </p:txBody>
      </p:sp>
      <p:sp>
        <p:nvSpPr>
          <p:cNvPr id="209923" name="Rectangle 2"/>
          <p:cNvSpPr>
            <a:spLocks noGrp="1" noRot="1" noChangeAspect="1" noChangeArrowheads="1" noTextEdit="1"/>
          </p:cNvSpPr>
          <p:nvPr>
            <p:ph type="sldImg"/>
          </p:nvPr>
        </p:nvSpPr>
        <p:spPr>
          <a:ln/>
        </p:spPr>
      </p:sp>
      <p:sp>
        <p:nvSpPr>
          <p:cNvPr id="209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3B15D75-042C-45F5-8635-59E30481A628}" type="slidenum">
              <a:rPr lang="en-US" sz="1300" smtClean="0"/>
              <a:pPr/>
              <a:t>71</a:t>
            </a:fld>
            <a:endParaRPr lang="en-US" sz="1300" smtClean="0"/>
          </a:p>
        </p:txBody>
      </p:sp>
      <p:sp>
        <p:nvSpPr>
          <p:cNvPr id="275459" name="Rectangle 2"/>
          <p:cNvSpPr>
            <a:spLocks noGrp="1" noRot="1" noChangeAspect="1" noChangeArrowheads="1" noTextEdit="1"/>
          </p:cNvSpPr>
          <p:nvPr>
            <p:ph type="sldImg"/>
          </p:nvPr>
        </p:nvSpPr>
        <p:spPr>
          <a:ln/>
        </p:spPr>
      </p:sp>
      <p:sp>
        <p:nvSpPr>
          <p:cNvPr id="275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C56B1F2-F7C8-4663-870F-A06D291D6C7F}" type="slidenum">
              <a:rPr lang="en-US" sz="1300" smtClean="0"/>
              <a:pPr/>
              <a:t>72</a:t>
            </a:fld>
            <a:endParaRPr lang="en-US" sz="1300" smtClean="0"/>
          </a:p>
        </p:txBody>
      </p:sp>
      <p:sp>
        <p:nvSpPr>
          <p:cNvPr id="276483" name="Rectangle 2"/>
          <p:cNvSpPr>
            <a:spLocks noGrp="1" noRot="1" noChangeAspect="1" noChangeArrowheads="1" noTextEdit="1"/>
          </p:cNvSpPr>
          <p:nvPr>
            <p:ph type="sldImg"/>
          </p:nvPr>
        </p:nvSpPr>
        <p:spPr>
          <a:ln/>
        </p:spPr>
      </p:sp>
      <p:sp>
        <p:nvSpPr>
          <p:cNvPr id="276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2DC19F2E-672D-4EE8-820B-B4FD4AEE15D6}" type="slidenum">
              <a:rPr lang="en-US" sz="1300" smtClean="0"/>
              <a:pPr/>
              <a:t>73</a:t>
            </a:fld>
            <a:endParaRPr lang="en-US" sz="1300" smtClean="0"/>
          </a:p>
        </p:txBody>
      </p:sp>
      <p:sp>
        <p:nvSpPr>
          <p:cNvPr id="277507" name="Rectangle 2"/>
          <p:cNvSpPr>
            <a:spLocks noGrp="1" noRot="1" noChangeAspect="1" noChangeArrowheads="1" noTextEdit="1"/>
          </p:cNvSpPr>
          <p:nvPr>
            <p:ph type="sldImg"/>
          </p:nvPr>
        </p:nvSpPr>
        <p:spPr>
          <a:ln/>
        </p:spPr>
      </p:sp>
      <p:sp>
        <p:nvSpPr>
          <p:cNvPr id="277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1FF90BA-1F96-471B-B762-26529E8B9615}" type="slidenum">
              <a:rPr lang="en-US" sz="1300" smtClean="0"/>
              <a:pPr/>
              <a:t>74</a:t>
            </a:fld>
            <a:endParaRPr lang="en-US" sz="1300" smtClean="0"/>
          </a:p>
        </p:txBody>
      </p:sp>
      <p:sp>
        <p:nvSpPr>
          <p:cNvPr id="278531" name="Rectangle 2"/>
          <p:cNvSpPr>
            <a:spLocks noGrp="1" noRot="1" noChangeAspect="1" noChangeArrowheads="1" noTextEdit="1"/>
          </p:cNvSpPr>
          <p:nvPr>
            <p:ph type="sldImg"/>
          </p:nvPr>
        </p:nvSpPr>
        <p:spPr>
          <a:ln/>
        </p:spPr>
      </p:sp>
      <p:sp>
        <p:nvSpPr>
          <p:cNvPr id="278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2BA6CB53-9BEA-4689-96ED-6A8F4CFE589D}" type="slidenum">
              <a:rPr lang="en-US" sz="1300" smtClean="0"/>
              <a:pPr/>
              <a:t>75</a:t>
            </a:fld>
            <a:endParaRPr lang="en-US" sz="1300" smtClean="0"/>
          </a:p>
        </p:txBody>
      </p:sp>
      <p:sp>
        <p:nvSpPr>
          <p:cNvPr id="279555" name="Rectangle 2"/>
          <p:cNvSpPr>
            <a:spLocks noGrp="1" noRot="1" noChangeAspect="1" noChangeArrowheads="1" noTextEdit="1"/>
          </p:cNvSpPr>
          <p:nvPr>
            <p:ph type="sldImg"/>
          </p:nvPr>
        </p:nvSpPr>
        <p:spPr>
          <a:ln/>
        </p:spPr>
      </p:sp>
      <p:sp>
        <p:nvSpPr>
          <p:cNvPr id="279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C3E638B4-290F-4828-AC2B-EBE4C1601775}" type="slidenum">
              <a:rPr lang="en-US" sz="1300" smtClean="0"/>
              <a:pPr/>
              <a:t>76</a:t>
            </a:fld>
            <a:endParaRPr lang="en-US" sz="1300" smtClean="0"/>
          </a:p>
        </p:txBody>
      </p:sp>
      <p:sp>
        <p:nvSpPr>
          <p:cNvPr id="280579" name="Rectangle 2"/>
          <p:cNvSpPr>
            <a:spLocks noGrp="1" noRot="1" noChangeAspect="1" noChangeArrowheads="1" noTextEdit="1"/>
          </p:cNvSpPr>
          <p:nvPr>
            <p:ph type="sldImg"/>
          </p:nvPr>
        </p:nvSpPr>
        <p:spPr>
          <a:ln/>
        </p:spPr>
      </p:sp>
      <p:sp>
        <p:nvSpPr>
          <p:cNvPr id="280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08E2AAD-F78A-4D00-91FE-892686BBB6D6}" type="slidenum">
              <a:rPr lang="en-US" sz="1300" smtClean="0"/>
              <a:pPr/>
              <a:t>77</a:t>
            </a:fld>
            <a:endParaRPr lang="en-US" sz="1300" smtClean="0"/>
          </a:p>
        </p:txBody>
      </p:sp>
      <p:sp>
        <p:nvSpPr>
          <p:cNvPr id="281603" name="Rectangle 2"/>
          <p:cNvSpPr>
            <a:spLocks noGrp="1" noRot="1" noChangeAspect="1" noChangeArrowheads="1" noTextEdit="1"/>
          </p:cNvSpPr>
          <p:nvPr>
            <p:ph type="sldImg"/>
          </p:nvPr>
        </p:nvSpPr>
        <p:spPr>
          <a:ln/>
        </p:spPr>
      </p:sp>
      <p:sp>
        <p:nvSpPr>
          <p:cNvPr id="281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68A647C-C968-4944-B8B4-7DD4B5B1A532}" type="slidenum">
              <a:rPr lang="en-US" sz="1300" smtClean="0"/>
              <a:pPr/>
              <a:t>78</a:t>
            </a:fld>
            <a:endParaRPr lang="en-US" sz="1300" smtClean="0"/>
          </a:p>
        </p:txBody>
      </p:sp>
      <p:sp>
        <p:nvSpPr>
          <p:cNvPr id="282627" name="Rectangle 2"/>
          <p:cNvSpPr>
            <a:spLocks noGrp="1" noRot="1" noChangeAspect="1" noChangeArrowheads="1" noTextEdit="1"/>
          </p:cNvSpPr>
          <p:nvPr>
            <p:ph type="sldImg"/>
          </p:nvPr>
        </p:nvSpPr>
        <p:spPr>
          <a:ln/>
        </p:spPr>
      </p:sp>
      <p:sp>
        <p:nvSpPr>
          <p:cNvPr id="282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968A647C-C968-4944-B8B4-7DD4B5B1A532}" type="slidenum">
              <a:rPr lang="en-US" sz="1300" smtClean="0"/>
              <a:pPr/>
              <a:t>79</a:t>
            </a:fld>
            <a:endParaRPr lang="en-US" sz="1300" smtClean="0"/>
          </a:p>
        </p:txBody>
      </p:sp>
      <p:sp>
        <p:nvSpPr>
          <p:cNvPr id="282627" name="Rectangle 2"/>
          <p:cNvSpPr>
            <a:spLocks noGrp="1" noRot="1" noChangeAspect="1" noChangeArrowheads="1" noTextEdit="1"/>
          </p:cNvSpPr>
          <p:nvPr>
            <p:ph type="sldImg"/>
          </p:nvPr>
        </p:nvSpPr>
        <p:spPr>
          <a:ln/>
        </p:spPr>
      </p:sp>
      <p:sp>
        <p:nvSpPr>
          <p:cNvPr id="282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C6D9624-69A3-4D37-9082-D966B13AA716}" type="slidenum">
              <a:rPr lang="en-US" sz="1300" smtClean="0"/>
              <a:pPr/>
              <a:t>8</a:t>
            </a:fld>
            <a:endParaRPr lang="en-US" sz="1300" smtClean="0"/>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F519E00-D856-4BC6-8086-3DF7E986C16D}" type="slidenum">
              <a:rPr lang="en-US" sz="1300" smtClean="0"/>
              <a:pPr/>
              <a:t>80</a:t>
            </a:fld>
            <a:endParaRPr lang="en-US" sz="1300" smtClean="0"/>
          </a:p>
        </p:txBody>
      </p:sp>
      <p:sp>
        <p:nvSpPr>
          <p:cNvPr id="283651" name="Rectangle 2"/>
          <p:cNvSpPr>
            <a:spLocks noGrp="1" noRot="1" noChangeAspect="1" noChangeArrowheads="1" noTextEdit="1"/>
          </p:cNvSpPr>
          <p:nvPr>
            <p:ph type="sldImg"/>
          </p:nvPr>
        </p:nvSpPr>
        <p:spPr>
          <a:ln/>
        </p:spPr>
      </p:sp>
      <p:sp>
        <p:nvSpPr>
          <p:cNvPr id="283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4933B3EF-9CCF-4756-B66C-37BA7F11CEF2}" type="slidenum">
              <a:rPr lang="en-US" sz="1300" smtClean="0"/>
              <a:pPr/>
              <a:t>81</a:t>
            </a:fld>
            <a:endParaRPr lang="en-US" sz="1300" smtClean="0"/>
          </a:p>
        </p:txBody>
      </p:sp>
      <p:sp>
        <p:nvSpPr>
          <p:cNvPr id="284675" name="Rectangle 2"/>
          <p:cNvSpPr>
            <a:spLocks noGrp="1" noRot="1" noChangeAspect="1" noChangeArrowheads="1" noTextEdit="1"/>
          </p:cNvSpPr>
          <p:nvPr>
            <p:ph type="sldImg"/>
          </p:nvPr>
        </p:nvSpPr>
        <p:spPr>
          <a:ln/>
        </p:spPr>
      </p:sp>
      <p:sp>
        <p:nvSpPr>
          <p:cNvPr id="284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D22FE980-D39E-423C-AEB6-2A7A9716B904}" type="slidenum">
              <a:rPr lang="en-US" sz="1300" smtClean="0"/>
              <a:pPr/>
              <a:t>82</a:t>
            </a:fld>
            <a:endParaRPr lang="en-US" sz="1300" smtClean="0"/>
          </a:p>
        </p:txBody>
      </p:sp>
      <p:sp>
        <p:nvSpPr>
          <p:cNvPr id="285699" name="Rectangle 2"/>
          <p:cNvSpPr>
            <a:spLocks noGrp="1" noRot="1" noChangeAspect="1" noChangeArrowheads="1" noTextEdit="1"/>
          </p:cNvSpPr>
          <p:nvPr>
            <p:ph type="sldImg"/>
          </p:nvPr>
        </p:nvSpPr>
        <p:spPr>
          <a:ln/>
        </p:spPr>
      </p:sp>
      <p:sp>
        <p:nvSpPr>
          <p:cNvPr id="285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1FE488AF-F3B2-4BCC-B86D-2870B2E8217B}" type="slidenum">
              <a:rPr lang="en-US" sz="1300" smtClean="0"/>
              <a:pPr/>
              <a:t>84</a:t>
            </a:fld>
            <a:endParaRPr lang="en-US" sz="1300" smtClean="0"/>
          </a:p>
        </p:txBody>
      </p:sp>
      <p:sp>
        <p:nvSpPr>
          <p:cNvPr id="287747" name="Rectangle 2"/>
          <p:cNvSpPr>
            <a:spLocks noGrp="1" noRot="1" noChangeAspect="1" noChangeArrowheads="1" noTextEdit="1"/>
          </p:cNvSpPr>
          <p:nvPr>
            <p:ph type="sldImg"/>
          </p:nvPr>
        </p:nvSpPr>
        <p:spPr>
          <a:ln/>
        </p:spPr>
      </p:sp>
      <p:sp>
        <p:nvSpPr>
          <p:cNvPr id="287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BC88921-A0C0-4B78-AF0B-F288862D0EE0}" type="slidenum">
              <a:rPr lang="en-US" sz="1300" smtClean="0"/>
              <a:pPr/>
              <a:t>85</a:t>
            </a:fld>
            <a:endParaRPr lang="en-US" sz="1300" smtClean="0"/>
          </a:p>
        </p:txBody>
      </p:sp>
      <p:sp>
        <p:nvSpPr>
          <p:cNvPr id="288771" name="Rectangle 2"/>
          <p:cNvSpPr>
            <a:spLocks noGrp="1" noRot="1" noChangeAspect="1" noChangeArrowheads="1" noTextEdit="1"/>
          </p:cNvSpPr>
          <p:nvPr>
            <p:ph type="sldImg"/>
          </p:nvPr>
        </p:nvSpPr>
        <p:spPr>
          <a:ln/>
        </p:spPr>
      </p:sp>
      <p:sp>
        <p:nvSpPr>
          <p:cNvPr id="288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DDAD81FD-39F6-4E58-95EF-43475E3DC88E}" type="slidenum">
              <a:rPr lang="en-US" sz="1300" smtClean="0"/>
              <a:pPr/>
              <a:t>86</a:t>
            </a:fld>
            <a:endParaRPr lang="en-US" sz="1300" smtClean="0"/>
          </a:p>
        </p:txBody>
      </p:sp>
      <p:sp>
        <p:nvSpPr>
          <p:cNvPr id="289795" name="Rectangle 2"/>
          <p:cNvSpPr>
            <a:spLocks noGrp="1" noRot="1" noChangeAspect="1" noChangeArrowheads="1" noTextEdit="1"/>
          </p:cNvSpPr>
          <p:nvPr>
            <p:ph type="sldImg"/>
          </p:nvPr>
        </p:nvSpPr>
        <p:spPr>
          <a:ln/>
        </p:spPr>
      </p:sp>
      <p:sp>
        <p:nvSpPr>
          <p:cNvPr id="289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58C6395A-7632-40E5-9B6C-647427F5B0CF}" type="slidenum">
              <a:rPr lang="en-US" sz="1300" smtClean="0"/>
              <a:pPr/>
              <a:t>87</a:t>
            </a:fld>
            <a:endParaRPr lang="en-US" sz="1300" smtClean="0"/>
          </a:p>
        </p:txBody>
      </p:sp>
      <p:sp>
        <p:nvSpPr>
          <p:cNvPr id="290819" name="Rectangle 2"/>
          <p:cNvSpPr>
            <a:spLocks noGrp="1" noRot="1" noChangeAspect="1" noChangeArrowheads="1" noTextEdit="1"/>
          </p:cNvSpPr>
          <p:nvPr>
            <p:ph type="sldImg"/>
          </p:nvPr>
        </p:nvSpPr>
        <p:spPr>
          <a:ln/>
        </p:spPr>
      </p:sp>
      <p:sp>
        <p:nvSpPr>
          <p:cNvPr id="290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DDAD81FD-39F6-4E58-95EF-43475E3DC88E}" type="slidenum">
              <a:rPr lang="en-US" sz="1300" smtClean="0"/>
              <a:pPr/>
              <a:t>88</a:t>
            </a:fld>
            <a:endParaRPr lang="en-US" sz="1300" smtClean="0"/>
          </a:p>
        </p:txBody>
      </p:sp>
      <p:sp>
        <p:nvSpPr>
          <p:cNvPr id="289795" name="Rectangle 2"/>
          <p:cNvSpPr>
            <a:spLocks noGrp="1" noRot="1" noChangeAspect="1" noChangeArrowheads="1" noTextEdit="1"/>
          </p:cNvSpPr>
          <p:nvPr>
            <p:ph type="sldImg"/>
          </p:nvPr>
        </p:nvSpPr>
        <p:spPr>
          <a:ln/>
        </p:spPr>
      </p:sp>
      <p:sp>
        <p:nvSpPr>
          <p:cNvPr id="289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DDAD81FD-39F6-4E58-95EF-43475E3DC88E}" type="slidenum">
              <a:rPr lang="en-US" sz="1300" smtClean="0"/>
              <a:pPr/>
              <a:t>89</a:t>
            </a:fld>
            <a:endParaRPr lang="en-US" sz="1300" smtClean="0"/>
          </a:p>
        </p:txBody>
      </p:sp>
      <p:sp>
        <p:nvSpPr>
          <p:cNvPr id="289795" name="Rectangle 2"/>
          <p:cNvSpPr>
            <a:spLocks noGrp="1" noRot="1" noChangeAspect="1" noChangeArrowheads="1" noTextEdit="1"/>
          </p:cNvSpPr>
          <p:nvPr>
            <p:ph type="sldImg"/>
          </p:nvPr>
        </p:nvSpPr>
        <p:spPr>
          <a:ln/>
        </p:spPr>
      </p:sp>
      <p:sp>
        <p:nvSpPr>
          <p:cNvPr id="289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BA369B10-FFCE-4201-864A-FD24B0E978A4}" type="slidenum">
              <a:rPr lang="en-US" sz="1300" smtClean="0"/>
              <a:pPr/>
              <a:t>9</a:t>
            </a:fld>
            <a:endParaRPr lang="en-US" sz="1300" smtClean="0"/>
          </a:p>
        </p:txBody>
      </p:sp>
      <p:sp>
        <p:nvSpPr>
          <p:cNvPr id="211971" name="Rectangle 2"/>
          <p:cNvSpPr>
            <a:spLocks noGrp="1" noRot="1" noChangeAspect="1" noChangeArrowheads="1" noTextEdit="1"/>
          </p:cNvSpPr>
          <p:nvPr>
            <p:ph type="sldImg"/>
          </p:nvPr>
        </p:nvSpPr>
        <p:spPr>
          <a:ln/>
        </p:spPr>
      </p:sp>
      <p:sp>
        <p:nvSpPr>
          <p:cNvPr id="211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FCD9E3E0-F8E1-4BEF-BD61-AC99A28E0582}" type="slidenum">
              <a:rPr lang="en-US" sz="1300" smtClean="0"/>
              <a:pPr/>
              <a:t>90</a:t>
            </a:fld>
            <a:endParaRPr lang="en-US" sz="1300" smtClean="0"/>
          </a:p>
        </p:txBody>
      </p:sp>
      <p:sp>
        <p:nvSpPr>
          <p:cNvPr id="291843" name="Rectangle 2"/>
          <p:cNvSpPr>
            <a:spLocks noGrp="1" noRot="1" noChangeAspect="1" noChangeArrowheads="1" noTextEdit="1"/>
          </p:cNvSpPr>
          <p:nvPr>
            <p:ph type="sldImg"/>
          </p:nvPr>
        </p:nvSpPr>
        <p:spPr>
          <a:ln/>
        </p:spPr>
      </p:sp>
      <p:sp>
        <p:nvSpPr>
          <p:cNvPr id="291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77D26802-DC33-4A89-B17B-464730E96B63}" type="slidenum">
              <a:rPr lang="en-US" sz="1300" smtClean="0"/>
              <a:pPr/>
              <a:t>91</a:t>
            </a:fld>
            <a:endParaRPr lang="en-US" sz="1300" smtClean="0"/>
          </a:p>
        </p:txBody>
      </p:sp>
      <p:sp>
        <p:nvSpPr>
          <p:cNvPr id="292867" name="Rectangle 2"/>
          <p:cNvSpPr>
            <a:spLocks noGrp="1" noRot="1" noChangeAspect="1" noChangeArrowheads="1" noTextEdit="1"/>
          </p:cNvSpPr>
          <p:nvPr>
            <p:ph type="sldImg"/>
          </p:nvPr>
        </p:nvSpPr>
        <p:spPr>
          <a:ln/>
        </p:spPr>
      </p:sp>
      <p:sp>
        <p:nvSpPr>
          <p:cNvPr id="292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917A349-BDF7-4DC0-B29A-C6CBCE3ED03A}" type="slidenum">
              <a:rPr lang="en-US" sz="1300" smtClean="0"/>
              <a:pPr/>
              <a:t>92</a:t>
            </a:fld>
            <a:endParaRPr lang="en-US" sz="1300" smtClean="0"/>
          </a:p>
        </p:txBody>
      </p:sp>
      <p:sp>
        <p:nvSpPr>
          <p:cNvPr id="293891" name="Rectangle 2"/>
          <p:cNvSpPr>
            <a:spLocks noGrp="1" noRot="1" noChangeAspect="1" noChangeArrowheads="1" noTextEdit="1"/>
          </p:cNvSpPr>
          <p:nvPr>
            <p:ph type="sldImg"/>
          </p:nvPr>
        </p:nvSpPr>
        <p:spPr>
          <a:ln/>
        </p:spPr>
      </p:sp>
      <p:sp>
        <p:nvSpPr>
          <p:cNvPr id="293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Rot="1" noChangeAspect="1" noChangeArrowheads="1" noTextEdit="1"/>
          </p:cNvSpPr>
          <p:nvPr>
            <p:ph type="sldImg"/>
          </p:nvPr>
        </p:nvSpPr>
        <p:spPr>
          <a:ln/>
        </p:spPr>
      </p:sp>
      <p:sp>
        <p:nvSpPr>
          <p:cNvPr id="2959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917A349-BDF7-4DC0-B29A-C6CBCE3ED03A}" type="slidenum">
              <a:rPr lang="en-US" sz="1300" smtClean="0"/>
              <a:pPr/>
              <a:t>94</a:t>
            </a:fld>
            <a:endParaRPr lang="en-US" sz="1300" smtClean="0"/>
          </a:p>
        </p:txBody>
      </p:sp>
      <p:sp>
        <p:nvSpPr>
          <p:cNvPr id="293891" name="Rectangle 2"/>
          <p:cNvSpPr>
            <a:spLocks noGrp="1" noRot="1" noChangeAspect="1" noChangeArrowheads="1" noTextEdit="1"/>
          </p:cNvSpPr>
          <p:nvPr>
            <p:ph type="sldImg"/>
          </p:nvPr>
        </p:nvSpPr>
        <p:spPr>
          <a:ln/>
        </p:spPr>
      </p:sp>
      <p:sp>
        <p:nvSpPr>
          <p:cNvPr id="293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3917A349-BDF7-4DC0-B29A-C6CBCE3ED03A}" type="slidenum">
              <a:rPr lang="en-US" sz="1300" smtClean="0"/>
              <a:pPr/>
              <a:t>95</a:t>
            </a:fld>
            <a:endParaRPr lang="en-US" sz="1300" smtClean="0"/>
          </a:p>
        </p:txBody>
      </p:sp>
      <p:sp>
        <p:nvSpPr>
          <p:cNvPr id="293891" name="Rectangle 2"/>
          <p:cNvSpPr>
            <a:spLocks noGrp="1" noRot="1" noChangeAspect="1" noChangeArrowheads="1" noTextEdit="1"/>
          </p:cNvSpPr>
          <p:nvPr>
            <p:ph type="sldImg"/>
          </p:nvPr>
        </p:nvSpPr>
        <p:spPr>
          <a:ln/>
        </p:spPr>
      </p:sp>
      <p:sp>
        <p:nvSpPr>
          <p:cNvPr id="293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Rot="1" noChangeAspect="1" noChangeArrowheads="1" noTextEdit="1"/>
          </p:cNvSpPr>
          <p:nvPr>
            <p:ph type="sldImg"/>
          </p:nvPr>
        </p:nvSpPr>
        <p:spPr>
          <a:ln/>
        </p:spPr>
      </p:sp>
      <p:sp>
        <p:nvSpPr>
          <p:cNvPr id="297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A312A74D-701F-465F-BB97-56D664D6B031}" type="slidenum">
              <a:rPr lang="en-US" sz="1300" smtClean="0"/>
              <a:pPr/>
              <a:t>98</a:t>
            </a:fld>
            <a:endParaRPr lang="en-US" sz="1300" smtClean="0"/>
          </a:p>
        </p:txBody>
      </p:sp>
      <p:sp>
        <p:nvSpPr>
          <p:cNvPr id="294915" name="Rectangle 2"/>
          <p:cNvSpPr>
            <a:spLocks noGrp="1" noRot="1" noChangeAspect="1" noChangeArrowheads="1" noTextEdit="1"/>
          </p:cNvSpPr>
          <p:nvPr>
            <p:ph type="sldImg"/>
          </p:nvPr>
        </p:nvSpPr>
        <p:spPr>
          <a:ln/>
        </p:spPr>
      </p:sp>
      <p:sp>
        <p:nvSpPr>
          <p:cNvPr id="294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3775">
              <a:defRPr sz="2000">
                <a:solidFill>
                  <a:schemeClr val="tx1"/>
                </a:solidFill>
                <a:latin typeface="Times New Roman" pitchFamily="18" charset="0"/>
              </a:defRPr>
            </a:lvl1pPr>
            <a:lvl2pPr marL="742950" indent="-285750" defTabSz="993775">
              <a:defRPr sz="2000">
                <a:solidFill>
                  <a:schemeClr val="tx1"/>
                </a:solidFill>
                <a:latin typeface="Times New Roman" pitchFamily="18" charset="0"/>
              </a:defRPr>
            </a:lvl2pPr>
            <a:lvl3pPr marL="1143000" indent="-228600" defTabSz="993775">
              <a:defRPr sz="2000">
                <a:solidFill>
                  <a:schemeClr val="tx1"/>
                </a:solidFill>
                <a:latin typeface="Times New Roman" pitchFamily="18" charset="0"/>
              </a:defRPr>
            </a:lvl3pPr>
            <a:lvl4pPr marL="1600200" indent="-228600" defTabSz="993775">
              <a:defRPr sz="2000">
                <a:solidFill>
                  <a:schemeClr val="tx1"/>
                </a:solidFill>
                <a:latin typeface="Times New Roman" pitchFamily="18" charset="0"/>
              </a:defRPr>
            </a:lvl4pPr>
            <a:lvl5pPr marL="2057400" indent="-228600" defTabSz="993775">
              <a:defRPr sz="2000">
                <a:solidFill>
                  <a:schemeClr val="tx1"/>
                </a:solidFill>
                <a:latin typeface="Times New Roman" pitchFamily="18" charset="0"/>
              </a:defRPr>
            </a:lvl5pPr>
            <a:lvl6pPr marL="2514600" indent="-228600" algn="ctr" defTabSz="993775" eaLnBrk="0" fontAlgn="base" hangingPunct="0">
              <a:spcBef>
                <a:spcPct val="0"/>
              </a:spcBef>
              <a:spcAft>
                <a:spcPct val="0"/>
              </a:spcAft>
              <a:defRPr sz="2000">
                <a:solidFill>
                  <a:schemeClr val="tx1"/>
                </a:solidFill>
                <a:latin typeface="Times New Roman" pitchFamily="18" charset="0"/>
              </a:defRPr>
            </a:lvl6pPr>
            <a:lvl7pPr marL="2971800" indent="-228600" algn="ctr" defTabSz="993775" eaLnBrk="0" fontAlgn="base" hangingPunct="0">
              <a:spcBef>
                <a:spcPct val="0"/>
              </a:spcBef>
              <a:spcAft>
                <a:spcPct val="0"/>
              </a:spcAft>
              <a:defRPr sz="2000">
                <a:solidFill>
                  <a:schemeClr val="tx1"/>
                </a:solidFill>
                <a:latin typeface="Times New Roman" pitchFamily="18" charset="0"/>
              </a:defRPr>
            </a:lvl7pPr>
            <a:lvl8pPr marL="3429000" indent="-228600" algn="ctr" defTabSz="993775" eaLnBrk="0" fontAlgn="base" hangingPunct="0">
              <a:spcBef>
                <a:spcPct val="0"/>
              </a:spcBef>
              <a:spcAft>
                <a:spcPct val="0"/>
              </a:spcAft>
              <a:defRPr sz="2000">
                <a:solidFill>
                  <a:schemeClr val="tx1"/>
                </a:solidFill>
                <a:latin typeface="Times New Roman" pitchFamily="18" charset="0"/>
              </a:defRPr>
            </a:lvl8pPr>
            <a:lvl9pPr marL="3886200" indent="-228600" algn="ctr" defTabSz="993775" eaLnBrk="0" fontAlgn="base" hangingPunct="0">
              <a:spcBef>
                <a:spcPct val="0"/>
              </a:spcBef>
              <a:spcAft>
                <a:spcPct val="0"/>
              </a:spcAft>
              <a:defRPr sz="2000">
                <a:solidFill>
                  <a:schemeClr val="tx1"/>
                </a:solidFill>
                <a:latin typeface="Times New Roman" pitchFamily="18" charset="0"/>
              </a:defRPr>
            </a:lvl9pPr>
          </a:lstStyle>
          <a:p>
            <a:fld id="{8C52789B-463E-433E-B8D7-D543B4BB58D0}" type="slidenum">
              <a:rPr lang="en-US" sz="1300" smtClean="0"/>
              <a:pPr/>
              <a:t>99</a:t>
            </a:fld>
            <a:endParaRPr lang="en-US" sz="1300" smtClean="0"/>
          </a:p>
        </p:txBody>
      </p:sp>
      <p:sp>
        <p:nvSpPr>
          <p:cNvPr id="299011" name="Rectangle 2"/>
          <p:cNvSpPr>
            <a:spLocks noGrp="1" noRot="1" noChangeAspect="1" noChangeArrowheads="1" noTextEdit="1"/>
          </p:cNvSpPr>
          <p:nvPr>
            <p:ph type="sldImg"/>
          </p:nvPr>
        </p:nvSpPr>
        <p:spPr>
          <a:ln/>
        </p:spPr>
      </p:sp>
      <p:sp>
        <p:nvSpPr>
          <p:cNvPr id="299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0"/>
          <p:cNvSpPr/>
          <p:nvPr/>
        </p:nvSpPr>
        <p:spPr>
          <a:xfrm>
            <a:off x="904875" y="1905000"/>
            <a:ext cx="7315200" cy="251460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32"/>
          <p:cNvSpPr/>
          <p:nvPr/>
        </p:nvSpPr>
        <p:spPr>
          <a:xfrm>
            <a:off x="914400" y="518160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21"/>
          <p:cNvSpPr/>
          <p:nvPr/>
        </p:nvSpPr>
        <p:spPr>
          <a:xfrm>
            <a:off x="904875" y="1905000"/>
            <a:ext cx="314325" cy="25146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31"/>
          <p:cNvSpPr/>
          <p:nvPr/>
        </p:nvSpPr>
        <p:spPr>
          <a:xfrm>
            <a:off x="914400" y="518160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itle 7"/>
          <p:cNvSpPr txBox="1">
            <a:spLocks/>
          </p:cNvSpPr>
          <p:nvPr userDrawn="1"/>
        </p:nvSpPr>
        <p:spPr>
          <a:xfrm>
            <a:off x="1219200" y="2133600"/>
            <a:ext cx="6858000" cy="990600"/>
          </a:xfrm>
          <a:prstGeom prst="rect">
            <a:avLst/>
          </a:prstGeom>
        </p:spPr>
        <p:txBody>
          <a:bodyPr>
            <a:normAutofit/>
          </a:bodyPr>
          <a:lstStyle/>
          <a:p>
            <a:pPr algn="r">
              <a:lnSpc>
                <a:spcPct val="90000"/>
              </a:lnSpc>
              <a:defRPr/>
            </a:pPr>
            <a:r>
              <a:rPr lang="en-US" sz="3200">
                <a:latin typeface="Gill Sans MT" pitchFamily="34" charset="0"/>
              </a:rPr>
              <a:t>ENCE 620 – Risk Analysis for Engineering</a:t>
            </a:r>
            <a:endParaRPr lang="en-US" sz="3200">
              <a:latin typeface="Bookman Old Style" pitchFamily="18" charset="0"/>
            </a:endParaRPr>
          </a:p>
        </p:txBody>
      </p:sp>
      <p:sp>
        <p:nvSpPr>
          <p:cNvPr id="8" name="Title 7"/>
          <p:cNvSpPr>
            <a:spLocks noGrp="1"/>
          </p:cNvSpPr>
          <p:nvPr>
            <p:ph type="ctrTitle"/>
          </p:nvPr>
        </p:nvSpPr>
        <p:spPr>
          <a:xfrm>
            <a:off x="1295400" y="3352800"/>
            <a:ext cx="6858000" cy="990600"/>
          </a:xfrm>
        </p:spPr>
        <p:txBody>
          <a:bodyPr anchor="t"/>
          <a:lstStyle>
            <a:lvl1pPr algn="r">
              <a:defRPr sz="3200">
                <a:solidFill>
                  <a:schemeClr val="tx1"/>
                </a:solidFill>
              </a:defRPr>
            </a:lvl1pPr>
          </a:lstStyle>
          <a:p>
            <a:r>
              <a:rPr lang="en-US" dirty="0" smtClean="0"/>
              <a:t>Click to edit Master title style</a:t>
            </a:r>
            <a:endParaRPr lang="en-US" dirty="0"/>
          </a:p>
        </p:txBody>
      </p:sp>
      <p:sp>
        <p:nvSpPr>
          <p:cNvPr id="9" name="Subtitle 8"/>
          <p:cNvSpPr>
            <a:spLocks noGrp="1"/>
          </p:cNvSpPr>
          <p:nvPr>
            <p:ph type="subTitle" idx="1"/>
          </p:nvPr>
        </p:nvSpPr>
        <p:spPr>
          <a:xfrm>
            <a:off x="1219200" y="525780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1" name="Date Placeholder 27"/>
          <p:cNvSpPr>
            <a:spLocks noGrp="1"/>
          </p:cNvSpPr>
          <p:nvPr>
            <p:ph type="dt" sz="half" idx="10"/>
          </p:nvPr>
        </p:nvSpPr>
        <p:spPr>
          <a:xfrm>
            <a:off x="6400800" y="6354763"/>
            <a:ext cx="2286000" cy="366712"/>
          </a:xfrm>
        </p:spPr>
        <p:txBody>
          <a:bodyPr/>
          <a:lstStyle>
            <a:lvl1pPr>
              <a:defRPr sz="1400"/>
            </a:lvl1pPr>
          </a:lstStyle>
          <a:p>
            <a:pPr>
              <a:defRPr/>
            </a:pPr>
            <a:fld id="{8B02B129-9962-4A18-B22A-FB426E02D70E}" type="datetime1">
              <a:rPr lang="en-US"/>
              <a:pPr>
                <a:defRPr/>
              </a:pPr>
              <a:t>2/17/2014</a:t>
            </a:fld>
            <a:endParaRPr lang="en-US" sz="1600" dirty="0"/>
          </a:p>
        </p:txBody>
      </p:sp>
      <p:sp>
        <p:nvSpPr>
          <p:cNvPr id="12"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13" name="Slide Number Placeholder 28"/>
          <p:cNvSpPr>
            <a:spLocks noGrp="1"/>
          </p:cNvSpPr>
          <p:nvPr>
            <p:ph type="sldNum" sz="quarter" idx="12"/>
          </p:nvPr>
        </p:nvSpPr>
        <p:spPr>
          <a:xfrm>
            <a:off x="1216025" y="6354763"/>
            <a:ext cx="1219200" cy="366712"/>
          </a:xfrm>
        </p:spPr>
        <p:txBody>
          <a:bodyPr/>
          <a:lstStyle>
            <a:lvl1pPr>
              <a:defRPr/>
            </a:lvl1pPr>
          </a:lstStyle>
          <a:p>
            <a:pPr>
              <a:defRPr/>
            </a:pPr>
            <a:fld id="{0E56A0A7-A21B-4609-8019-0EC709B2815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37B2CDE-EE13-492D-B113-11FFFF9B6F73}" type="datetime1">
              <a:rPr lang="en-US"/>
              <a:pPr>
                <a:defRPr/>
              </a:pPr>
              <a:t>2/17/2014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8B1A09-5D90-479B-A06E-74CEFC13A3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5" name="Isosceles Triangle 7"/>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Straight Connector 8"/>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2A357E4-3CCB-43AE-8588-439863C849E2}" type="datetime1">
              <a:rPr lang="en-US"/>
              <a:pPr>
                <a:defRPr/>
              </a:pPr>
              <a:t>2/17/2014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FBFDC2B-B21C-4559-BFB2-F630818FC0A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305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71600"/>
            <a:ext cx="40767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371600"/>
            <a:ext cx="40767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r>
              <a:rPr lang="en-US"/>
              <a:t>Slide No. </a:t>
            </a:r>
            <a:fld id="{648420A0-9226-4B1C-B6FA-43674ACBF26B}" type="slidenum">
              <a:rPr lang="en-US" sz="1800"/>
              <a:pPr>
                <a:defRPr/>
              </a:pPr>
              <a:t>‹#›</a:t>
            </a:fld>
            <a:endParaRPr lang="en-US" sz="1800"/>
          </a:p>
        </p:txBody>
      </p:sp>
    </p:spTree>
    <p:extLst>
      <p:ext uri="{BB962C8B-B14F-4D97-AF65-F5344CB8AC3E}">
        <p14:creationId xmlns:p14="http://schemas.microsoft.com/office/powerpoint/2010/main" val="1745164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8BD14D9-043A-4072-B06D-F2031967A91D}" type="datetime1">
              <a:rPr lang="en-US"/>
              <a:pPr>
                <a:defRPr/>
              </a:pPr>
              <a:t>2/17/2014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E82E09A-6D41-47C8-AA84-16A6CC5B537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fld id="{67F7EAB6-77B9-4CC7-AE16-47F1D1536E47}" type="datetime1">
              <a:rPr lang="en-US"/>
              <a:pPr>
                <a:defRPr/>
              </a:pPr>
              <a:t>2/17/2014</a:t>
            </a:fld>
            <a:endParaRPr lang="en-US" dirty="0"/>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051A4C98-AD2C-4D41-B838-4C881EA99374}"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52A6D7C9-A484-49B2-9430-119D440C820C}" type="datetime1">
              <a:rPr lang="en-US"/>
              <a:pPr>
                <a:defRPr/>
              </a:pPr>
              <a:t>2/17/2014</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8F29FAE3-5EA2-43B7-AE6D-9934D6B2AB9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66C69919-7A04-4293-AC93-CFF858DA7454}" type="datetime1">
              <a:rPr lang="en-US"/>
              <a:pPr>
                <a:defRPr/>
              </a:pPr>
              <a:t>2/17/2014</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B957FC5C-7BCA-41F1-9094-3F0815203F0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C0D9D68D-8B3B-4E44-A9F3-C233F044D304}" type="datetime1">
              <a:rPr lang="en-US"/>
              <a:pPr>
                <a:defRPr/>
              </a:pPr>
              <a:t>2/17/2014</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C9F5830C-B5A0-4BC5-9D2F-BF841693D80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lstStyle>
          <a:p>
            <a:pPr>
              <a:defRPr/>
            </a:pPr>
            <a:fld id="{76EA2732-4B83-4763-B0AA-61991DAFD164}" type="datetime1">
              <a:rPr lang="en-US"/>
              <a:pPr>
                <a:defRPr/>
              </a:pPr>
              <a:t>2/17/2014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614CFCCB-03FC-4532-A1A5-21A404B886A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Straight Connector 9"/>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DF4AB9BA-FBE8-46E1-A749-EB7892E9D5BB}" type="datetime1">
              <a:rPr lang="en-US"/>
              <a:pPr>
                <a:defRPr/>
              </a:pPr>
              <a:t>2/17/2014</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8BDD8A55-7C7C-4EF4-AD1F-B0EA147B105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D9770729-2183-4F6B-B7B5-17933AE36AFF}" type="datetime1">
              <a:rPr lang="en-US"/>
              <a:pPr>
                <a:defRPr/>
              </a:pPr>
              <a:t>2/17/2014</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6223817D-8091-4AF0-9D6F-27DFDD94D91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CEB5F04D-8644-441B-8E28-C00E42B39879}" type="datetime1">
              <a:rPr lang="en-US"/>
              <a:pPr>
                <a:defRPr/>
              </a:pPr>
              <a:t>2/17/2014</a:t>
            </a:fld>
            <a:endParaRPr lang="en-US" dirty="0"/>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31141A07-A7A8-44FF-9984-047E1801EEE1}" type="slidenum">
              <a:rPr lang="en-US"/>
              <a:pPr>
                <a:defRPr/>
              </a:pPr>
              <a:t>‹#›</a:t>
            </a:fld>
            <a:endParaRPr lang="en-US" sz="1600"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4" r:id="rId12"/>
  </p:sldLayoutIdLst>
  <p:hf hdr="0" ftr="0" dt="0"/>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100.xml"/><Relationship Id="rId2" Type="http://schemas.openxmlformats.org/officeDocument/2006/relationships/slideLayout" Target="../slideLayouts/slideLayout7.xml"/><Relationship Id="rId1" Type="http://schemas.openxmlformats.org/officeDocument/2006/relationships/tags" Target="../tags/tag87.xml"/></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101.xml"/><Relationship Id="rId2" Type="http://schemas.openxmlformats.org/officeDocument/2006/relationships/slideLayout" Target="../slideLayouts/slideLayout6.xml"/><Relationship Id="rId1" Type="http://schemas.openxmlformats.org/officeDocument/2006/relationships/tags" Target="../tags/tag88.xml"/></Relationships>
</file>

<file path=ppt/slides/_rels/slide102.xml.rels><?xml version="1.0" encoding="UTF-8" standalone="yes"?>
<Relationships xmlns="http://schemas.openxmlformats.org/package/2006/relationships"><Relationship Id="rId3" Type="http://schemas.openxmlformats.org/officeDocument/2006/relationships/notesSlide" Target="../notesSlides/notesSlide102.xml"/><Relationship Id="rId2" Type="http://schemas.openxmlformats.org/officeDocument/2006/relationships/slideLayout" Target="../slideLayouts/slideLayout7.xml"/><Relationship Id="rId1" Type="http://schemas.openxmlformats.org/officeDocument/2006/relationships/tags" Target="../tags/tag89.xml"/></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7.xml"/><Relationship Id="rId1" Type="http://schemas.openxmlformats.org/officeDocument/2006/relationships/tags" Target="../tags/tag90.xml"/></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104.xml"/><Relationship Id="rId2" Type="http://schemas.openxmlformats.org/officeDocument/2006/relationships/slideLayout" Target="../slideLayouts/slideLayout7.xml"/><Relationship Id="rId1" Type="http://schemas.openxmlformats.org/officeDocument/2006/relationships/tags" Target="../tags/tag91.xml"/></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7.xml"/><Relationship Id="rId1" Type="http://schemas.openxmlformats.org/officeDocument/2006/relationships/tags" Target="../tags/tag92.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7.xml"/><Relationship Id="rId1" Type="http://schemas.openxmlformats.org/officeDocument/2006/relationships/tags" Target="../tags/tag93.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107.xml"/><Relationship Id="rId2" Type="http://schemas.openxmlformats.org/officeDocument/2006/relationships/slideLayout" Target="../slideLayouts/slideLayout7.xml"/><Relationship Id="rId1" Type="http://schemas.openxmlformats.org/officeDocument/2006/relationships/tags" Target="../tags/tag94.xml"/></Relationships>
</file>

<file path=ppt/slides/_rels/slide108.xml.rels><?xml version="1.0" encoding="UTF-8" standalone="yes"?>
<Relationships xmlns="http://schemas.openxmlformats.org/package/2006/relationships"><Relationship Id="rId3" Type="http://schemas.openxmlformats.org/officeDocument/2006/relationships/notesSlide" Target="../notesSlides/notesSlide108.xml"/><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109.xml"/><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110.xml"/><Relationship Id="rId2" Type="http://schemas.openxmlformats.org/officeDocument/2006/relationships/slideLayout" Target="../slideLayouts/slideLayout7.xml"/><Relationship Id="rId1" Type="http://schemas.openxmlformats.org/officeDocument/2006/relationships/tags" Target="../tags/tag97.xml"/></Relationships>
</file>

<file path=ppt/slides/_rels/slide111.xml.rels><?xml version="1.0" encoding="UTF-8" standalone="yes"?>
<Relationships xmlns="http://schemas.openxmlformats.org/package/2006/relationships"><Relationship Id="rId3" Type="http://schemas.openxmlformats.org/officeDocument/2006/relationships/notesSlide" Target="../notesSlides/notesSlide111.xml"/><Relationship Id="rId2" Type="http://schemas.openxmlformats.org/officeDocument/2006/relationships/slideLayout" Target="../slideLayouts/slideLayout7.xml"/><Relationship Id="rId1" Type="http://schemas.openxmlformats.org/officeDocument/2006/relationships/tags" Target="../tags/tag98.xml"/></Relationships>
</file>

<file path=ppt/slides/_rels/slide112.xml.rels><?xml version="1.0" encoding="UTF-8" standalone="yes"?>
<Relationships xmlns="http://schemas.openxmlformats.org/package/2006/relationships"><Relationship Id="rId3" Type="http://schemas.openxmlformats.org/officeDocument/2006/relationships/notesSlide" Target="../notesSlides/notesSlide112.xml"/><Relationship Id="rId2" Type="http://schemas.openxmlformats.org/officeDocument/2006/relationships/slideLayout" Target="../slideLayouts/slideLayout2.xml"/><Relationship Id="rId1" Type="http://schemas.openxmlformats.org/officeDocument/2006/relationships/tags" Target="../tags/tag99.xml"/></Relationships>
</file>

<file path=ppt/slides/_rels/slide113.xml.rels><?xml version="1.0" encoding="UTF-8" standalone="yes"?>
<Relationships xmlns="http://schemas.openxmlformats.org/package/2006/relationships"><Relationship Id="rId3" Type="http://schemas.openxmlformats.org/officeDocument/2006/relationships/notesSlide" Target="../notesSlides/notesSlide113.xml"/><Relationship Id="rId2" Type="http://schemas.openxmlformats.org/officeDocument/2006/relationships/slideLayout" Target="../slideLayouts/slideLayout2.xml"/><Relationship Id="rId1" Type="http://schemas.openxmlformats.org/officeDocument/2006/relationships/tags" Target="../tags/tag100.xml"/></Relationships>
</file>

<file path=ppt/slides/_rels/slide11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notesSlide" Target="../notesSlides/notesSlide115.xml"/><Relationship Id="rId2" Type="http://schemas.openxmlformats.org/officeDocument/2006/relationships/slideLayout" Target="../slideLayouts/slideLayout2.xml"/><Relationship Id="rId1" Type="http://schemas.openxmlformats.org/officeDocument/2006/relationships/tags" Target="../tags/tag101.xml"/><Relationship Id="rId4" Type="http://schemas.openxmlformats.org/officeDocument/2006/relationships/image" Target="../media/image37.wmf"/></Relationships>
</file>

<file path=ppt/slides/_rels/slide116.xml.rels><?xml version="1.0" encoding="UTF-8" standalone="yes"?>
<Relationships xmlns="http://schemas.openxmlformats.org/package/2006/relationships"><Relationship Id="rId3" Type="http://schemas.openxmlformats.org/officeDocument/2006/relationships/notesSlide" Target="../notesSlides/notesSlide116.xml"/><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117.xml"/><Relationship Id="rId2" Type="http://schemas.openxmlformats.org/officeDocument/2006/relationships/slideLayout" Target="../slideLayouts/slideLayout2.xml"/><Relationship Id="rId1" Type="http://schemas.openxmlformats.org/officeDocument/2006/relationships/tags" Target="../tags/tag103.xml"/></Relationships>
</file>

<file path=ppt/slides/_rels/slide1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04.xml"/><Relationship Id="rId1" Type="http://schemas.openxmlformats.org/officeDocument/2006/relationships/vmlDrawing" Target="../drawings/vmlDrawing5.vml"/><Relationship Id="rId6" Type="http://schemas.openxmlformats.org/officeDocument/2006/relationships/image" Target="../media/image38.wmf"/><Relationship Id="rId5" Type="http://schemas.openxmlformats.org/officeDocument/2006/relationships/oleObject" Target="../embeddings/oleObject5.bin"/><Relationship Id="rId4" Type="http://schemas.openxmlformats.org/officeDocument/2006/relationships/notesSlide" Target="../notesSlides/notesSlide118.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119.xml"/><Relationship Id="rId2" Type="http://schemas.openxmlformats.org/officeDocument/2006/relationships/slideLayout" Target="../slideLayouts/slideLayout2.xml"/><Relationship Id="rId1" Type="http://schemas.openxmlformats.org/officeDocument/2006/relationships/tags" Target="../tags/tag105.xml"/><Relationship Id="rId4" Type="http://schemas.openxmlformats.org/officeDocument/2006/relationships/image" Target="../media/image39.wmf"/></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120.xml"/><Relationship Id="rId2" Type="http://schemas.openxmlformats.org/officeDocument/2006/relationships/slideLayout" Target="../slideLayouts/slideLayout2.xml"/><Relationship Id="rId1" Type="http://schemas.openxmlformats.org/officeDocument/2006/relationships/tags" Target="../tags/tag106.xml"/><Relationship Id="rId4" Type="http://schemas.openxmlformats.org/officeDocument/2006/relationships/image" Target="../media/image40.wmf"/></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121.xml"/><Relationship Id="rId2" Type="http://schemas.openxmlformats.org/officeDocument/2006/relationships/slideLayout" Target="../slideLayouts/slideLayout7.xml"/><Relationship Id="rId1" Type="http://schemas.openxmlformats.org/officeDocument/2006/relationships/tags" Target="../tags/tag107.xml"/><Relationship Id="rId4" Type="http://schemas.openxmlformats.org/officeDocument/2006/relationships/image" Target="../media/image41.wmf"/></Relationships>
</file>

<file path=ppt/slides/_rels/slide122.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slideLayout" Target="../slideLayouts/slideLayout2.xml"/><Relationship Id="rId7" Type="http://schemas.openxmlformats.org/officeDocument/2006/relationships/oleObject" Target="../embeddings/oleObject7.bin"/><Relationship Id="rId12" Type="http://schemas.openxmlformats.org/officeDocument/2006/relationships/image" Target="../media/image45.wmf"/><Relationship Id="rId2" Type="http://schemas.openxmlformats.org/officeDocument/2006/relationships/tags" Target="../tags/tag108.xml"/><Relationship Id="rId1" Type="http://schemas.openxmlformats.org/officeDocument/2006/relationships/vmlDrawing" Target="../drawings/vmlDrawing6.vml"/><Relationship Id="rId6" Type="http://schemas.openxmlformats.org/officeDocument/2006/relationships/image" Target="../media/image42.wmf"/><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44.wmf"/><Relationship Id="rId4" Type="http://schemas.openxmlformats.org/officeDocument/2006/relationships/notesSlide" Target="../notesSlides/notesSlide122.xml"/><Relationship Id="rId9" Type="http://schemas.openxmlformats.org/officeDocument/2006/relationships/oleObject" Target="../embeddings/oleObject8.bin"/></Relationships>
</file>

<file path=ppt/slides/_rels/slide1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9.xml"/><Relationship Id="rId1" Type="http://schemas.openxmlformats.org/officeDocument/2006/relationships/vmlDrawing" Target="../drawings/vmlDrawing7.vml"/><Relationship Id="rId6" Type="http://schemas.openxmlformats.org/officeDocument/2006/relationships/image" Target="../media/image46.wmf"/><Relationship Id="rId5" Type="http://schemas.openxmlformats.org/officeDocument/2006/relationships/oleObject" Target="../embeddings/oleObject10.bin"/><Relationship Id="rId4" Type="http://schemas.openxmlformats.org/officeDocument/2006/relationships/notesSlide" Target="../notesSlides/notesSlide123.xml"/></Relationships>
</file>

<file path=ppt/slides/_rels/slide124.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slideLayout" Target="../slideLayouts/slideLayout2.xml"/><Relationship Id="rId7" Type="http://schemas.openxmlformats.org/officeDocument/2006/relationships/oleObject" Target="../embeddings/oleObject12.bin"/><Relationship Id="rId2" Type="http://schemas.openxmlformats.org/officeDocument/2006/relationships/tags" Target="../tags/tag110.xml"/><Relationship Id="rId1" Type="http://schemas.openxmlformats.org/officeDocument/2006/relationships/vmlDrawing" Target="../drawings/vmlDrawing8.vml"/><Relationship Id="rId6" Type="http://schemas.openxmlformats.org/officeDocument/2006/relationships/image" Target="../media/image47.wmf"/><Relationship Id="rId5" Type="http://schemas.openxmlformats.org/officeDocument/2006/relationships/oleObject" Target="../embeddings/oleObject11.bin"/><Relationship Id="rId10" Type="http://schemas.openxmlformats.org/officeDocument/2006/relationships/image" Target="../media/image49.wmf"/><Relationship Id="rId4" Type="http://schemas.openxmlformats.org/officeDocument/2006/relationships/notesSlide" Target="../notesSlides/notesSlide124.xml"/><Relationship Id="rId9" Type="http://schemas.openxmlformats.org/officeDocument/2006/relationships/oleObject" Target="../embeddings/oleObject13.bin"/></Relationships>
</file>

<file path=ppt/slides/_rels/slide1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1.xml"/><Relationship Id="rId1" Type="http://schemas.openxmlformats.org/officeDocument/2006/relationships/vmlDrawing" Target="../drawings/vmlDrawing9.vml"/><Relationship Id="rId6" Type="http://schemas.openxmlformats.org/officeDocument/2006/relationships/image" Target="../media/image50.wmf"/><Relationship Id="rId5" Type="http://schemas.openxmlformats.org/officeDocument/2006/relationships/oleObject" Target="../embeddings/oleObject14.bin"/><Relationship Id="rId4" Type="http://schemas.openxmlformats.org/officeDocument/2006/relationships/notesSlide" Target="../notesSlides/notesSlide125.xml"/></Relationships>
</file>

<file path=ppt/slides/_rels/slide126.xml.rels><?xml version="1.0" encoding="UTF-8" standalone="yes"?>
<Relationships xmlns="http://schemas.openxmlformats.org/package/2006/relationships"><Relationship Id="rId3" Type="http://schemas.openxmlformats.org/officeDocument/2006/relationships/notesSlide" Target="../notesSlides/notesSlide126.xml"/><Relationship Id="rId2" Type="http://schemas.openxmlformats.org/officeDocument/2006/relationships/slideLayout" Target="../slideLayouts/slideLayout2.xml"/><Relationship Id="rId1" Type="http://schemas.openxmlformats.org/officeDocument/2006/relationships/tags" Target="../tags/tag112.xml"/></Relationships>
</file>

<file path=ppt/slides/_rels/slide127.xml.rels><?xml version="1.0" encoding="UTF-8" standalone="yes"?>
<Relationships xmlns="http://schemas.openxmlformats.org/package/2006/relationships"><Relationship Id="rId3" Type="http://schemas.openxmlformats.org/officeDocument/2006/relationships/notesSlide" Target="../notesSlides/notesSlide127.xml"/><Relationship Id="rId2" Type="http://schemas.openxmlformats.org/officeDocument/2006/relationships/slideLayout" Target="../slideLayouts/slideLayout2.xml"/><Relationship Id="rId1" Type="http://schemas.openxmlformats.org/officeDocument/2006/relationships/tags" Target="../tags/tag113.xml"/></Relationships>
</file>

<file path=ppt/slides/_rels/slide128.xml.rels><?xml version="1.0" encoding="UTF-8" standalone="yes"?>
<Relationships xmlns="http://schemas.openxmlformats.org/package/2006/relationships"><Relationship Id="rId3" Type="http://schemas.openxmlformats.org/officeDocument/2006/relationships/notesSlide" Target="../notesSlides/notesSlide128.xml"/><Relationship Id="rId2" Type="http://schemas.openxmlformats.org/officeDocument/2006/relationships/slideLayout" Target="../slideLayouts/slideLayout2.xml"/><Relationship Id="rId1" Type="http://schemas.openxmlformats.org/officeDocument/2006/relationships/tags" Target="../tags/tag114.xml"/></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129.xml"/><Relationship Id="rId2" Type="http://schemas.openxmlformats.org/officeDocument/2006/relationships/slideLayout" Target="../slideLayouts/slideLayout2.xml"/><Relationship Id="rId1" Type="http://schemas.openxmlformats.org/officeDocument/2006/relationships/tags" Target="../tags/tag115.xml"/><Relationship Id="rId6" Type="http://schemas.openxmlformats.org/officeDocument/2006/relationships/image" Target="../media/image53.emf"/><Relationship Id="rId5" Type="http://schemas.openxmlformats.org/officeDocument/2006/relationships/image" Target="../media/image52.emf"/><Relationship Id="rId4" Type="http://schemas.openxmlformats.org/officeDocument/2006/relationships/image" Target="../media/image51.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vmlDrawing" Target="../drawings/vmlDrawing2.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30.xml"/><Relationship Id="rId2" Type="http://schemas.openxmlformats.org/officeDocument/2006/relationships/slideLayout" Target="../slideLayouts/slideLayout2.xml"/><Relationship Id="rId1" Type="http://schemas.openxmlformats.org/officeDocument/2006/relationships/tags" Target="../tags/tag116.xml"/></Relationships>
</file>

<file path=ppt/slides/_rels/slide1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7.xml"/><Relationship Id="rId1" Type="http://schemas.openxmlformats.org/officeDocument/2006/relationships/vmlDrawing" Target="../drawings/vmlDrawing10.vml"/><Relationship Id="rId6" Type="http://schemas.openxmlformats.org/officeDocument/2006/relationships/image" Target="../media/image54.wmf"/><Relationship Id="rId5" Type="http://schemas.openxmlformats.org/officeDocument/2006/relationships/oleObject" Target="../embeddings/oleObject15.bin"/><Relationship Id="rId4" Type="http://schemas.openxmlformats.org/officeDocument/2006/relationships/notesSlide" Target="../notesSlides/notesSlide131.xml"/></Relationships>
</file>

<file path=ppt/slides/_rels/slide1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8.xml"/><Relationship Id="rId1" Type="http://schemas.openxmlformats.org/officeDocument/2006/relationships/vmlDrawing" Target="../drawings/vmlDrawing11.vml"/><Relationship Id="rId6" Type="http://schemas.openxmlformats.org/officeDocument/2006/relationships/image" Target="../media/image55.wmf"/><Relationship Id="rId5" Type="http://schemas.openxmlformats.org/officeDocument/2006/relationships/oleObject" Target="../embeddings/oleObject16.bin"/><Relationship Id="rId4" Type="http://schemas.openxmlformats.org/officeDocument/2006/relationships/notesSlide" Target="../notesSlides/notesSlide132.xml"/></Relationships>
</file>

<file path=ppt/slides/_rels/slide133.xml.rels><?xml version="1.0" encoding="UTF-8" standalone="yes"?>
<Relationships xmlns="http://schemas.openxmlformats.org/package/2006/relationships"><Relationship Id="rId3" Type="http://schemas.openxmlformats.org/officeDocument/2006/relationships/notesSlide" Target="../notesSlides/notesSlide133.xml"/><Relationship Id="rId2" Type="http://schemas.openxmlformats.org/officeDocument/2006/relationships/slideLayout" Target="../slideLayouts/slideLayout2.xml"/><Relationship Id="rId1" Type="http://schemas.openxmlformats.org/officeDocument/2006/relationships/tags" Target="../tags/tag119.xml"/></Relationships>
</file>

<file path=ppt/slides/_rels/slide134.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notesSlide" Target="../notesSlides/notesSlide135.xml"/><Relationship Id="rId2" Type="http://schemas.openxmlformats.org/officeDocument/2006/relationships/slideLayout" Target="../slideLayouts/slideLayout2.xml"/><Relationship Id="rId1" Type="http://schemas.openxmlformats.org/officeDocument/2006/relationships/tags" Target="../tags/tag120.xml"/></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36.xml"/><Relationship Id="rId2" Type="http://schemas.openxmlformats.org/officeDocument/2006/relationships/slideLayout" Target="../slideLayouts/slideLayout2.xml"/><Relationship Id="rId1" Type="http://schemas.openxmlformats.org/officeDocument/2006/relationships/tags" Target="../tags/tag121.xml"/></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137.xml"/><Relationship Id="rId2" Type="http://schemas.openxmlformats.org/officeDocument/2006/relationships/slideLayout" Target="../slideLayouts/slideLayout2.xml"/><Relationship Id="rId1" Type="http://schemas.openxmlformats.org/officeDocument/2006/relationships/tags" Target="../tags/tag122.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38.xml"/><Relationship Id="rId2" Type="http://schemas.openxmlformats.org/officeDocument/2006/relationships/slideLayout" Target="../slideLayouts/slideLayout7.xml"/><Relationship Id="rId1" Type="http://schemas.openxmlformats.org/officeDocument/2006/relationships/tags" Target="../tags/tag123.xml"/></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139.xml"/><Relationship Id="rId2" Type="http://schemas.openxmlformats.org/officeDocument/2006/relationships/slideLayout" Target="../slideLayouts/slideLayout2.xml"/><Relationship Id="rId1" Type="http://schemas.openxmlformats.org/officeDocument/2006/relationships/tags" Target="../tags/tag124.xml"/><Relationship Id="rId4" Type="http://schemas.openxmlformats.org/officeDocument/2006/relationships/image" Target="../media/image57.e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wmf"/><Relationship Id="rId2" Type="http://schemas.openxmlformats.org/officeDocument/2006/relationships/tags" Target="../tags/tag15.xml"/><Relationship Id="rId1" Type="http://schemas.openxmlformats.org/officeDocument/2006/relationships/vmlDrawing" Target="../drawings/vmlDrawing3.vml"/><Relationship Id="rId6" Type="http://schemas.openxmlformats.org/officeDocument/2006/relationships/image" Target="../media/image4.wmf"/><Relationship Id="rId5" Type="http://schemas.openxmlformats.org/officeDocument/2006/relationships/oleObject" Target="../embeddings/oleObject3.bin"/><Relationship Id="rId4" Type="http://schemas.openxmlformats.org/officeDocument/2006/relationships/notesSlide" Target="../notesSlides/notesSlide14.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notesSlide" Target="../notesSlides/notesSlide149.xml"/><Relationship Id="rId2" Type="http://schemas.openxmlformats.org/officeDocument/2006/relationships/slideLayout" Target="../slideLayouts/slideLayout2.xml"/><Relationship Id="rId1" Type="http://schemas.openxmlformats.org/officeDocument/2006/relationships/tags" Target="../tags/tag125.xml"/><Relationship Id="rId4" Type="http://schemas.openxmlformats.org/officeDocument/2006/relationships/image" Target="../media/image58.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7.emf"/><Relationship Id="rId4" Type="http://schemas.openxmlformats.org/officeDocument/2006/relationships/image" Target="../media/image6.emf"/></Relationships>
</file>

<file path=ppt/slides/_rels/slide150.xml.rels><?xml version="1.0" encoding="UTF-8" standalone="yes"?>
<Relationships xmlns="http://schemas.openxmlformats.org/package/2006/relationships"><Relationship Id="rId3" Type="http://schemas.openxmlformats.org/officeDocument/2006/relationships/notesSlide" Target="../notesSlides/notesSlide150.xml"/><Relationship Id="rId2" Type="http://schemas.openxmlformats.org/officeDocument/2006/relationships/slideLayout" Target="../slideLayouts/slideLayout2.xml"/><Relationship Id="rId1" Type="http://schemas.openxmlformats.org/officeDocument/2006/relationships/tags" Target="../tags/tag126.xml"/><Relationship Id="rId4" Type="http://schemas.openxmlformats.org/officeDocument/2006/relationships/image" Target="../media/image59.emf"/></Relationships>
</file>

<file path=ppt/slides/_rels/slide151.xml.rels><?xml version="1.0" encoding="UTF-8" standalone="yes"?>
<Relationships xmlns="http://schemas.openxmlformats.org/package/2006/relationships"><Relationship Id="rId3" Type="http://schemas.openxmlformats.org/officeDocument/2006/relationships/notesSlide" Target="../notesSlides/notesSlide151.xml"/><Relationship Id="rId2" Type="http://schemas.openxmlformats.org/officeDocument/2006/relationships/slideLayout" Target="../slideLayouts/slideLayout2.xml"/><Relationship Id="rId1" Type="http://schemas.openxmlformats.org/officeDocument/2006/relationships/tags" Target="../tags/tag127.xml"/></Relationships>
</file>

<file path=ppt/slides/_rels/slide152.xml.rels><?xml version="1.0" encoding="UTF-8" standalone="yes"?>
<Relationships xmlns="http://schemas.openxmlformats.org/package/2006/relationships"><Relationship Id="rId3" Type="http://schemas.openxmlformats.org/officeDocument/2006/relationships/notesSlide" Target="../notesSlides/notesSlide152.xml"/><Relationship Id="rId2" Type="http://schemas.openxmlformats.org/officeDocument/2006/relationships/slideLayout" Target="../slideLayouts/slideLayout2.xml"/><Relationship Id="rId1" Type="http://schemas.openxmlformats.org/officeDocument/2006/relationships/tags" Target="../tags/tag128.xml"/></Relationships>
</file>

<file path=ppt/slides/_rels/slide153.xml.rels><?xml version="1.0" encoding="UTF-8" standalone="yes"?>
<Relationships xmlns="http://schemas.openxmlformats.org/package/2006/relationships"><Relationship Id="rId3" Type="http://schemas.openxmlformats.org/officeDocument/2006/relationships/notesSlide" Target="../notesSlides/notesSlide153.xml"/><Relationship Id="rId2" Type="http://schemas.openxmlformats.org/officeDocument/2006/relationships/slideLayout" Target="../slideLayouts/slideLayout2.xml"/><Relationship Id="rId1" Type="http://schemas.openxmlformats.org/officeDocument/2006/relationships/tags" Target="../tags/tag129.xml"/></Relationships>
</file>

<file path=ppt/slides/_rels/slide154.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3" Type="http://schemas.openxmlformats.org/officeDocument/2006/relationships/notesSlide" Target="../notesSlides/notesSlide155.xml"/><Relationship Id="rId2" Type="http://schemas.openxmlformats.org/officeDocument/2006/relationships/slideLayout" Target="../slideLayouts/slideLayout2.xml"/><Relationship Id="rId1" Type="http://schemas.openxmlformats.org/officeDocument/2006/relationships/tags" Target="../tags/tag130.xml"/></Relationships>
</file>

<file path=ppt/slides/_rels/slide156.xml.rels><?xml version="1.0" encoding="UTF-8" standalone="yes"?>
<Relationships xmlns="http://schemas.openxmlformats.org/package/2006/relationships"><Relationship Id="rId3" Type="http://schemas.openxmlformats.org/officeDocument/2006/relationships/notesSlide" Target="../notesSlides/notesSlide156.xml"/><Relationship Id="rId2" Type="http://schemas.openxmlformats.org/officeDocument/2006/relationships/slideLayout" Target="../slideLayouts/slideLayout2.xml"/><Relationship Id="rId1" Type="http://schemas.openxmlformats.org/officeDocument/2006/relationships/tags" Target="../tags/tag131.xml"/></Relationships>
</file>

<file path=ppt/slides/_rels/slide157.xml.rels><?xml version="1.0" encoding="UTF-8" standalone="yes"?>
<Relationships xmlns="http://schemas.openxmlformats.org/package/2006/relationships"><Relationship Id="rId3" Type="http://schemas.openxmlformats.org/officeDocument/2006/relationships/notesSlide" Target="../notesSlides/notesSlide157.xml"/><Relationship Id="rId2" Type="http://schemas.openxmlformats.org/officeDocument/2006/relationships/slideLayout" Target="../slideLayouts/slideLayout2.xml"/><Relationship Id="rId1" Type="http://schemas.openxmlformats.org/officeDocument/2006/relationships/tags" Target="../tags/tag132.xml"/></Relationships>
</file>

<file path=ppt/slides/_rels/slide158.xml.rels><?xml version="1.0" encoding="UTF-8" standalone="yes"?>
<Relationships xmlns="http://schemas.openxmlformats.org/package/2006/relationships"><Relationship Id="rId3" Type="http://schemas.openxmlformats.org/officeDocument/2006/relationships/notesSlide" Target="../notesSlides/notesSlide158.xml"/><Relationship Id="rId2" Type="http://schemas.openxmlformats.org/officeDocument/2006/relationships/slideLayout" Target="../slideLayouts/slideLayout6.xml"/><Relationship Id="rId1" Type="http://schemas.openxmlformats.org/officeDocument/2006/relationships/tags" Target="../tags/tag133.xml"/><Relationship Id="rId5" Type="http://schemas.openxmlformats.org/officeDocument/2006/relationships/image" Target="../media/image62.emf"/><Relationship Id="rId4" Type="http://schemas.openxmlformats.org/officeDocument/2006/relationships/image" Target="../media/image61.emf"/></Relationships>
</file>

<file path=ppt/slides/_rels/slide159.xml.rels><?xml version="1.0" encoding="UTF-8" standalone="yes"?>
<Relationships xmlns="http://schemas.openxmlformats.org/package/2006/relationships"><Relationship Id="rId3" Type="http://schemas.openxmlformats.org/officeDocument/2006/relationships/notesSlide" Target="../notesSlides/notesSlide159.xml"/><Relationship Id="rId2" Type="http://schemas.openxmlformats.org/officeDocument/2006/relationships/slideLayout" Target="../slideLayouts/slideLayout6.xml"/><Relationship Id="rId1" Type="http://schemas.openxmlformats.org/officeDocument/2006/relationships/tags" Target="../tags/tag13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vmlDrawing" Target="../drawings/vmlDrawing4.vml"/><Relationship Id="rId6" Type="http://schemas.openxmlformats.org/officeDocument/2006/relationships/image" Target="../media/image8.wmf"/><Relationship Id="rId5" Type="http://schemas.openxmlformats.org/officeDocument/2006/relationships/oleObject" Target="../embeddings/oleObject4.bin"/><Relationship Id="rId4" Type="http://schemas.openxmlformats.org/officeDocument/2006/relationships/notesSlide" Target="../notesSlides/notesSlide16.xml"/></Relationships>
</file>

<file path=ppt/slides/_rels/slide160.xml.rels><?xml version="1.0" encoding="UTF-8" standalone="yes"?>
<Relationships xmlns="http://schemas.openxmlformats.org/package/2006/relationships"><Relationship Id="rId3" Type="http://schemas.openxmlformats.org/officeDocument/2006/relationships/notesSlide" Target="../notesSlides/notesSlide160.xml"/><Relationship Id="rId2" Type="http://schemas.openxmlformats.org/officeDocument/2006/relationships/slideLayout" Target="../slideLayouts/slideLayout6.xml"/><Relationship Id="rId1" Type="http://schemas.openxmlformats.org/officeDocument/2006/relationships/tags" Target="../tags/tag135.xml"/></Relationships>
</file>

<file path=ppt/slides/_rels/slide161.xml.rels><?xml version="1.0" encoding="UTF-8" standalone="yes"?>
<Relationships xmlns="http://schemas.openxmlformats.org/package/2006/relationships"><Relationship Id="rId3" Type="http://schemas.openxmlformats.org/officeDocument/2006/relationships/notesSlide" Target="../notesSlides/notesSlide161.xml"/><Relationship Id="rId2" Type="http://schemas.openxmlformats.org/officeDocument/2006/relationships/slideLayout" Target="../slideLayouts/slideLayout6.xml"/><Relationship Id="rId1" Type="http://schemas.openxmlformats.org/officeDocument/2006/relationships/tags" Target="../tags/tag136.xml"/></Relationships>
</file>

<file path=ppt/slides/_rels/slide162.xml.rels><?xml version="1.0" encoding="UTF-8" standalone="yes"?>
<Relationships xmlns="http://schemas.openxmlformats.org/package/2006/relationships"><Relationship Id="rId3" Type="http://schemas.openxmlformats.org/officeDocument/2006/relationships/notesSlide" Target="../notesSlides/notesSlide162.xml"/><Relationship Id="rId2" Type="http://schemas.openxmlformats.org/officeDocument/2006/relationships/slideLayout" Target="../slideLayouts/slideLayout6.xml"/><Relationship Id="rId1" Type="http://schemas.openxmlformats.org/officeDocument/2006/relationships/tags" Target="../tags/tag137.xml"/></Relationships>
</file>

<file path=ppt/slides/_rels/slide163.xml.rels><?xml version="1.0" encoding="UTF-8" standalone="yes"?>
<Relationships xmlns="http://schemas.openxmlformats.org/package/2006/relationships"><Relationship Id="rId3" Type="http://schemas.openxmlformats.org/officeDocument/2006/relationships/notesSlide" Target="../notesSlides/notesSlide163.xml"/><Relationship Id="rId2" Type="http://schemas.openxmlformats.org/officeDocument/2006/relationships/slideLayout" Target="../slideLayouts/slideLayout6.xml"/><Relationship Id="rId1" Type="http://schemas.openxmlformats.org/officeDocument/2006/relationships/tags" Target="../tags/tag138.xml"/></Relationships>
</file>

<file path=ppt/slides/_rels/slide164.xml.rels><?xml version="1.0" encoding="UTF-8" standalone="yes"?>
<Relationships xmlns="http://schemas.openxmlformats.org/package/2006/relationships"><Relationship Id="rId3" Type="http://schemas.openxmlformats.org/officeDocument/2006/relationships/notesSlide" Target="../notesSlides/notesSlide164.xml"/><Relationship Id="rId2" Type="http://schemas.openxmlformats.org/officeDocument/2006/relationships/slideLayout" Target="../slideLayouts/slideLayout2.xml"/><Relationship Id="rId1" Type="http://schemas.openxmlformats.org/officeDocument/2006/relationships/tags" Target="../tags/tag139.xml"/></Relationships>
</file>

<file path=ppt/slides/_rels/slide165.xml.rels><?xml version="1.0" encoding="UTF-8" standalone="yes"?>
<Relationships xmlns="http://schemas.openxmlformats.org/package/2006/relationships"><Relationship Id="rId3" Type="http://schemas.openxmlformats.org/officeDocument/2006/relationships/notesSlide" Target="../notesSlides/notesSlide165.xml"/><Relationship Id="rId2" Type="http://schemas.openxmlformats.org/officeDocument/2006/relationships/slideLayout" Target="../slideLayouts/slideLayout2.xml"/><Relationship Id="rId1" Type="http://schemas.openxmlformats.org/officeDocument/2006/relationships/tags" Target="../tags/tag140.xml"/></Relationships>
</file>

<file path=ppt/slides/_rels/slide166.xml.rels><?xml version="1.0" encoding="UTF-8" standalone="yes"?>
<Relationships xmlns="http://schemas.openxmlformats.org/package/2006/relationships"><Relationship Id="rId3" Type="http://schemas.openxmlformats.org/officeDocument/2006/relationships/notesSlide" Target="../notesSlides/notesSlide166.xml"/><Relationship Id="rId2" Type="http://schemas.openxmlformats.org/officeDocument/2006/relationships/slideLayout" Target="../slideLayouts/slideLayout6.xml"/><Relationship Id="rId1" Type="http://schemas.openxmlformats.org/officeDocument/2006/relationships/tags" Target="../tags/tag141.xml"/></Relationships>
</file>

<file path=ppt/slides/_rels/slide167.xml.rels><?xml version="1.0" encoding="UTF-8" standalone="yes"?>
<Relationships xmlns="http://schemas.openxmlformats.org/package/2006/relationships"><Relationship Id="rId3" Type="http://schemas.openxmlformats.org/officeDocument/2006/relationships/notesSlide" Target="../notesSlides/notesSlide167.xml"/><Relationship Id="rId2" Type="http://schemas.openxmlformats.org/officeDocument/2006/relationships/slideLayout" Target="../slideLayouts/slideLayout6.xml"/><Relationship Id="rId1" Type="http://schemas.openxmlformats.org/officeDocument/2006/relationships/tags" Target="../tags/tag142.xml"/></Relationships>
</file>

<file path=ppt/slides/_rels/slide168.xml.rels><?xml version="1.0" encoding="UTF-8" standalone="yes"?>
<Relationships xmlns="http://schemas.openxmlformats.org/package/2006/relationships"><Relationship Id="rId3" Type="http://schemas.openxmlformats.org/officeDocument/2006/relationships/notesSlide" Target="../notesSlides/notesSlide168.xml"/><Relationship Id="rId2" Type="http://schemas.openxmlformats.org/officeDocument/2006/relationships/slideLayout" Target="../slideLayouts/slideLayout6.xml"/><Relationship Id="rId1" Type="http://schemas.openxmlformats.org/officeDocument/2006/relationships/tags" Target="../tags/tag143.xml"/><Relationship Id="rId4" Type="http://schemas.openxmlformats.org/officeDocument/2006/relationships/image" Target="../media/image63.emf"/></Relationships>
</file>

<file path=ppt/slides/_rels/slide169.xml.rels><?xml version="1.0" encoding="UTF-8" standalone="yes"?>
<Relationships xmlns="http://schemas.openxmlformats.org/package/2006/relationships"><Relationship Id="rId3" Type="http://schemas.openxmlformats.org/officeDocument/2006/relationships/notesSlide" Target="../notesSlides/notesSlide169.xml"/><Relationship Id="rId2" Type="http://schemas.openxmlformats.org/officeDocument/2006/relationships/slideLayout" Target="../slideLayouts/slideLayout6.xml"/><Relationship Id="rId1" Type="http://schemas.openxmlformats.org/officeDocument/2006/relationships/tags" Target="../tags/tag144.xml"/><Relationship Id="rId4" Type="http://schemas.openxmlformats.org/officeDocument/2006/relationships/image" Target="../media/image64.e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0.xml.rels><?xml version="1.0" encoding="UTF-8" standalone="yes"?>
<Relationships xmlns="http://schemas.openxmlformats.org/package/2006/relationships"><Relationship Id="rId3" Type="http://schemas.openxmlformats.org/officeDocument/2006/relationships/notesSlide" Target="../notesSlides/notesSlide170.xml"/><Relationship Id="rId2" Type="http://schemas.openxmlformats.org/officeDocument/2006/relationships/slideLayout" Target="../slideLayouts/slideLayout6.xml"/><Relationship Id="rId1" Type="http://schemas.openxmlformats.org/officeDocument/2006/relationships/tags" Target="../tags/tag145.xml"/><Relationship Id="rId4" Type="http://schemas.openxmlformats.org/officeDocument/2006/relationships/image" Target="../media/image65.emf"/></Relationships>
</file>

<file path=ppt/slides/_rels/slide171.xml.rels><?xml version="1.0" encoding="UTF-8" standalone="yes"?>
<Relationships xmlns="http://schemas.openxmlformats.org/package/2006/relationships"><Relationship Id="rId3" Type="http://schemas.openxmlformats.org/officeDocument/2006/relationships/notesSlide" Target="../notesSlides/notesSlide171.xml"/><Relationship Id="rId2" Type="http://schemas.openxmlformats.org/officeDocument/2006/relationships/slideLayout" Target="../slideLayouts/slideLayout6.xml"/><Relationship Id="rId1" Type="http://schemas.openxmlformats.org/officeDocument/2006/relationships/tags" Target="../tags/tag146.xml"/></Relationships>
</file>

<file path=ppt/slides/_rels/slide172.xml.rels><?xml version="1.0" encoding="UTF-8" standalone="yes"?>
<Relationships xmlns="http://schemas.openxmlformats.org/package/2006/relationships"><Relationship Id="rId3" Type="http://schemas.openxmlformats.org/officeDocument/2006/relationships/notesSlide" Target="../notesSlides/notesSlide172.xml"/><Relationship Id="rId2" Type="http://schemas.openxmlformats.org/officeDocument/2006/relationships/slideLayout" Target="../slideLayouts/slideLayout2.xml"/><Relationship Id="rId1" Type="http://schemas.openxmlformats.org/officeDocument/2006/relationships/tags" Target="../tags/tag147.xml"/><Relationship Id="rId4" Type="http://schemas.openxmlformats.org/officeDocument/2006/relationships/image" Target="../media/image66.png"/></Relationships>
</file>

<file path=ppt/slides/_rels/slide173.xml.rels><?xml version="1.0" encoding="UTF-8" standalone="yes"?>
<Relationships xmlns="http://schemas.openxmlformats.org/package/2006/relationships"><Relationship Id="rId3" Type="http://schemas.openxmlformats.org/officeDocument/2006/relationships/notesSlide" Target="../notesSlides/notesSlide173.xml"/><Relationship Id="rId2" Type="http://schemas.openxmlformats.org/officeDocument/2006/relationships/slideLayout" Target="../slideLayouts/slideLayout2.xml"/><Relationship Id="rId1" Type="http://schemas.openxmlformats.org/officeDocument/2006/relationships/tags" Target="../tags/tag148.xml"/></Relationships>
</file>

<file path=ppt/slides/_rels/slide17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9.xml"/><Relationship Id="rId1" Type="http://schemas.openxmlformats.org/officeDocument/2006/relationships/vmlDrawing" Target="../drawings/vmlDrawing12.vml"/><Relationship Id="rId6" Type="http://schemas.openxmlformats.org/officeDocument/2006/relationships/image" Target="../media/image67.wmf"/><Relationship Id="rId5" Type="http://schemas.openxmlformats.org/officeDocument/2006/relationships/oleObject" Target="../embeddings/oleObject17.bin"/><Relationship Id="rId4" Type="http://schemas.openxmlformats.org/officeDocument/2006/relationships/notesSlide" Target="../notesSlides/notesSlide174.xml"/></Relationships>
</file>

<file path=ppt/slides/_rels/slide175.xml.rels><?xml version="1.0" encoding="UTF-8" standalone="yes"?>
<Relationships xmlns="http://schemas.openxmlformats.org/package/2006/relationships"><Relationship Id="rId3" Type="http://schemas.openxmlformats.org/officeDocument/2006/relationships/notesSlide" Target="../notesSlides/notesSlide175.xml"/><Relationship Id="rId2" Type="http://schemas.openxmlformats.org/officeDocument/2006/relationships/slideLayout" Target="../slideLayouts/slideLayout6.xml"/><Relationship Id="rId1" Type="http://schemas.openxmlformats.org/officeDocument/2006/relationships/tags" Target="../tags/tag150.xml"/><Relationship Id="rId4" Type="http://schemas.openxmlformats.org/officeDocument/2006/relationships/image" Target="../media/image68.wmf"/></Relationships>
</file>

<file path=ppt/slides/_rels/slide176.xml.rels><?xml version="1.0" encoding="UTF-8" standalone="yes"?>
<Relationships xmlns="http://schemas.openxmlformats.org/package/2006/relationships"><Relationship Id="rId3" Type="http://schemas.openxmlformats.org/officeDocument/2006/relationships/notesSlide" Target="../notesSlides/notesSlide176.xml"/><Relationship Id="rId2" Type="http://schemas.openxmlformats.org/officeDocument/2006/relationships/slideLayout" Target="../slideLayouts/slideLayout6.xml"/><Relationship Id="rId1" Type="http://schemas.openxmlformats.org/officeDocument/2006/relationships/tags" Target="../tags/tag151.xml"/><Relationship Id="rId4" Type="http://schemas.openxmlformats.org/officeDocument/2006/relationships/image" Target="../media/image69.emf"/></Relationships>
</file>

<file path=ppt/slides/_rels/slide17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2.xml"/><Relationship Id="rId1" Type="http://schemas.openxmlformats.org/officeDocument/2006/relationships/vmlDrawing" Target="../drawings/vmlDrawing13.vml"/><Relationship Id="rId6" Type="http://schemas.openxmlformats.org/officeDocument/2006/relationships/image" Target="../media/image70.wmf"/><Relationship Id="rId5" Type="http://schemas.openxmlformats.org/officeDocument/2006/relationships/oleObject" Target="../embeddings/oleObject18.bin"/><Relationship Id="rId4" Type="http://schemas.openxmlformats.org/officeDocument/2006/relationships/notesSlide" Target="../notesSlides/notesSlide177.xml"/></Relationships>
</file>

<file path=ppt/slides/_rels/slide17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3.xml"/><Relationship Id="rId1" Type="http://schemas.openxmlformats.org/officeDocument/2006/relationships/vmlDrawing" Target="../drawings/vmlDrawing14.vml"/><Relationship Id="rId6" Type="http://schemas.openxmlformats.org/officeDocument/2006/relationships/image" Target="../media/image71.wmf"/><Relationship Id="rId5" Type="http://schemas.openxmlformats.org/officeDocument/2006/relationships/oleObject" Target="../embeddings/oleObject19.bin"/><Relationship Id="rId4" Type="http://schemas.openxmlformats.org/officeDocument/2006/relationships/notesSlide" Target="../notesSlides/notesSlide178.xml"/></Relationships>
</file>

<file path=ppt/slides/_rels/slide179.xml.rels><?xml version="1.0" encoding="UTF-8" standalone="yes"?>
<Relationships xmlns="http://schemas.openxmlformats.org/package/2006/relationships"><Relationship Id="rId8" Type="http://schemas.openxmlformats.org/officeDocument/2006/relationships/image" Target="../media/image73.wmf"/><Relationship Id="rId3" Type="http://schemas.openxmlformats.org/officeDocument/2006/relationships/slideLayout" Target="../slideLayouts/slideLayout2.xml"/><Relationship Id="rId7" Type="http://schemas.openxmlformats.org/officeDocument/2006/relationships/oleObject" Target="../embeddings/oleObject21.bin"/><Relationship Id="rId2" Type="http://schemas.openxmlformats.org/officeDocument/2006/relationships/tags" Target="../tags/tag154.xml"/><Relationship Id="rId1" Type="http://schemas.openxmlformats.org/officeDocument/2006/relationships/vmlDrawing" Target="../drawings/vmlDrawing15.vml"/><Relationship Id="rId6" Type="http://schemas.openxmlformats.org/officeDocument/2006/relationships/image" Target="../media/image72.wmf"/><Relationship Id="rId5" Type="http://schemas.openxmlformats.org/officeDocument/2006/relationships/oleObject" Target="../embeddings/oleObject20.bin"/><Relationship Id="rId4" Type="http://schemas.openxmlformats.org/officeDocument/2006/relationships/notesSlide" Target="../notesSlides/notesSlide179.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3" Type="http://schemas.openxmlformats.org/officeDocument/2006/relationships/notesSlide" Target="../notesSlides/notesSlide180.xml"/><Relationship Id="rId2" Type="http://schemas.openxmlformats.org/officeDocument/2006/relationships/slideLayout" Target="../slideLayouts/slideLayout6.xml"/><Relationship Id="rId1" Type="http://schemas.openxmlformats.org/officeDocument/2006/relationships/tags" Target="../tags/tag155.xml"/><Relationship Id="rId4" Type="http://schemas.openxmlformats.org/officeDocument/2006/relationships/image" Target="../media/image74.wmf"/></Relationships>
</file>

<file path=ppt/slides/_rels/slide181.xml.rels><?xml version="1.0" encoding="UTF-8" standalone="yes"?>
<Relationships xmlns="http://schemas.openxmlformats.org/package/2006/relationships"><Relationship Id="rId3" Type="http://schemas.openxmlformats.org/officeDocument/2006/relationships/notesSlide" Target="../notesSlides/notesSlide181.xml"/><Relationship Id="rId2" Type="http://schemas.openxmlformats.org/officeDocument/2006/relationships/slideLayout" Target="../slideLayouts/slideLayout2.xml"/><Relationship Id="rId1" Type="http://schemas.openxmlformats.org/officeDocument/2006/relationships/tags" Target="../tags/tag156.xml"/></Relationships>
</file>

<file path=ppt/slides/_rels/slide182.xml.rels><?xml version="1.0" encoding="UTF-8" standalone="yes"?>
<Relationships xmlns="http://schemas.openxmlformats.org/package/2006/relationships"><Relationship Id="rId3" Type="http://schemas.openxmlformats.org/officeDocument/2006/relationships/notesSlide" Target="../notesSlides/notesSlide182.xml"/><Relationship Id="rId2" Type="http://schemas.openxmlformats.org/officeDocument/2006/relationships/slideLayout" Target="../slideLayouts/slideLayout2.xml"/><Relationship Id="rId1" Type="http://schemas.openxmlformats.org/officeDocument/2006/relationships/tags" Target="../tags/tag157.xml"/></Relationships>
</file>

<file path=ppt/slides/_rels/slide183.xml.rels><?xml version="1.0" encoding="UTF-8" standalone="yes"?>
<Relationships xmlns="http://schemas.openxmlformats.org/package/2006/relationships"><Relationship Id="rId3" Type="http://schemas.openxmlformats.org/officeDocument/2006/relationships/notesSlide" Target="../notesSlides/notesSlide183.xml"/><Relationship Id="rId2" Type="http://schemas.openxmlformats.org/officeDocument/2006/relationships/slideLayout" Target="../slideLayouts/slideLayout2.xml"/><Relationship Id="rId1" Type="http://schemas.openxmlformats.org/officeDocument/2006/relationships/tags" Target="../tags/tag158.xml"/></Relationships>
</file>

<file path=ppt/slides/_rels/slide184.xml.rels><?xml version="1.0" encoding="UTF-8" standalone="yes"?>
<Relationships xmlns="http://schemas.openxmlformats.org/package/2006/relationships"><Relationship Id="rId3" Type="http://schemas.openxmlformats.org/officeDocument/2006/relationships/notesSlide" Target="../notesSlides/notesSlide184.xml"/><Relationship Id="rId2" Type="http://schemas.openxmlformats.org/officeDocument/2006/relationships/slideLayout" Target="../slideLayouts/slideLayout2.xml"/><Relationship Id="rId1" Type="http://schemas.openxmlformats.org/officeDocument/2006/relationships/tags" Target="../tags/tag159.xml"/></Relationships>
</file>

<file path=ppt/slides/_rels/slide185.xml.rels><?xml version="1.0" encoding="UTF-8" standalone="yes"?>
<Relationships xmlns="http://schemas.openxmlformats.org/package/2006/relationships"><Relationship Id="rId3" Type="http://schemas.openxmlformats.org/officeDocument/2006/relationships/notesSlide" Target="../notesSlides/notesSlide185.xml"/><Relationship Id="rId2" Type="http://schemas.openxmlformats.org/officeDocument/2006/relationships/slideLayout" Target="../slideLayouts/slideLayout2.xml"/><Relationship Id="rId1" Type="http://schemas.openxmlformats.org/officeDocument/2006/relationships/tags" Target="../tags/tag160.xml"/></Relationships>
</file>

<file path=ppt/slides/_rels/slide186.xml.rels><?xml version="1.0" encoding="UTF-8" standalone="yes"?>
<Relationships xmlns="http://schemas.openxmlformats.org/package/2006/relationships"><Relationship Id="rId3" Type="http://schemas.openxmlformats.org/officeDocument/2006/relationships/notesSlide" Target="../notesSlides/notesSlide186.xml"/><Relationship Id="rId2" Type="http://schemas.openxmlformats.org/officeDocument/2006/relationships/slideLayout" Target="../slideLayouts/slideLayout2.xml"/><Relationship Id="rId1" Type="http://schemas.openxmlformats.org/officeDocument/2006/relationships/tags" Target="../tags/tag161.xml"/></Relationships>
</file>

<file path=ppt/slides/_rels/slide187.xml.rels><?xml version="1.0" encoding="UTF-8" standalone="yes"?>
<Relationships xmlns="http://schemas.openxmlformats.org/package/2006/relationships"><Relationship Id="rId3" Type="http://schemas.openxmlformats.org/officeDocument/2006/relationships/notesSlide" Target="../notesSlides/notesSlide187.xml"/><Relationship Id="rId2" Type="http://schemas.openxmlformats.org/officeDocument/2006/relationships/slideLayout" Target="../slideLayouts/slideLayout2.xml"/><Relationship Id="rId1" Type="http://schemas.openxmlformats.org/officeDocument/2006/relationships/tags" Target="../tags/tag162.xml"/></Relationships>
</file>

<file path=ppt/slides/_rels/slide188.xml.rels><?xml version="1.0" encoding="UTF-8" standalone="yes"?>
<Relationships xmlns="http://schemas.openxmlformats.org/package/2006/relationships"><Relationship Id="rId3" Type="http://schemas.openxmlformats.org/officeDocument/2006/relationships/notesSlide" Target="../notesSlides/notesSlide188.xml"/><Relationship Id="rId2" Type="http://schemas.openxmlformats.org/officeDocument/2006/relationships/slideLayout" Target="../slideLayouts/slideLayout2.xml"/><Relationship Id="rId1" Type="http://schemas.openxmlformats.org/officeDocument/2006/relationships/tags" Target="../tags/tag163.xml"/></Relationships>
</file>

<file path=ppt/slides/_rels/slide189.xml.rels><?xml version="1.0" encoding="UTF-8" standalone="yes"?>
<Relationships xmlns="http://schemas.openxmlformats.org/package/2006/relationships"><Relationship Id="rId3" Type="http://schemas.openxmlformats.org/officeDocument/2006/relationships/notesSlide" Target="../notesSlides/notesSlide189.xml"/><Relationship Id="rId2" Type="http://schemas.openxmlformats.org/officeDocument/2006/relationships/slideLayout" Target="../slideLayouts/slideLayout2.xml"/><Relationship Id="rId1" Type="http://schemas.openxmlformats.org/officeDocument/2006/relationships/tags" Target="../tags/tag164.xml"/><Relationship Id="rId4" Type="http://schemas.openxmlformats.org/officeDocument/2006/relationships/image" Target="../media/image75.wmf"/></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notesSlide" Target="../notesSlides/notesSlide190.xml"/><Relationship Id="rId2" Type="http://schemas.openxmlformats.org/officeDocument/2006/relationships/slideLayout" Target="../slideLayouts/slideLayout2.xml"/><Relationship Id="rId1" Type="http://schemas.openxmlformats.org/officeDocument/2006/relationships/tags" Target="../tags/tag165.xml"/><Relationship Id="rId4" Type="http://schemas.openxmlformats.org/officeDocument/2006/relationships/image" Target="../media/image76.wmf"/></Relationships>
</file>

<file path=ppt/slides/_rels/slide191.xml.rels><?xml version="1.0" encoding="UTF-8" standalone="yes"?>
<Relationships xmlns="http://schemas.openxmlformats.org/package/2006/relationships"><Relationship Id="rId3" Type="http://schemas.openxmlformats.org/officeDocument/2006/relationships/notesSlide" Target="../notesSlides/notesSlide191.xml"/><Relationship Id="rId2" Type="http://schemas.openxmlformats.org/officeDocument/2006/relationships/slideLayout" Target="../slideLayouts/slideLayout2.xml"/><Relationship Id="rId1" Type="http://schemas.openxmlformats.org/officeDocument/2006/relationships/tags" Target="../tags/tag166.xml"/></Relationships>
</file>

<file path=ppt/slides/_rels/slide192.xml.rels><?xml version="1.0" encoding="UTF-8" standalone="yes"?>
<Relationships xmlns="http://schemas.openxmlformats.org/package/2006/relationships"><Relationship Id="rId3" Type="http://schemas.openxmlformats.org/officeDocument/2006/relationships/notesSlide" Target="../notesSlides/notesSlide192.xml"/><Relationship Id="rId2" Type="http://schemas.openxmlformats.org/officeDocument/2006/relationships/slideLayout" Target="../slideLayouts/slideLayout2.xml"/><Relationship Id="rId1" Type="http://schemas.openxmlformats.org/officeDocument/2006/relationships/tags" Target="../tags/tag167.xml"/></Relationships>
</file>

<file path=ppt/slides/_rels/slide193.xml.rels><?xml version="1.0" encoding="UTF-8" standalone="yes"?>
<Relationships xmlns="http://schemas.openxmlformats.org/package/2006/relationships"><Relationship Id="rId3" Type="http://schemas.openxmlformats.org/officeDocument/2006/relationships/notesSlide" Target="../notesSlides/notesSlide193.xml"/><Relationship Id="rId2" Type="http://schemas.openxmlformats.org/officeDocument/2006/relationships/slideLayout" Target="../slideLayouts/slideLayout2.xml"/><Relationship Id="rId1" Type="http://schemas.openxmlformats.org/officeDocument/2006/relationships/tags" Target="../tags/tag168.xml"/></Relationships>
</file>

<file path=ppt/slides/_rels/slide194.xml.rels><?xml version="1.0" encoding="UTF-8" standalone="yes"?>
<Relationships xmlns="http://schemas.openxmlformats.org/package/2006/relationships"><Relationship Id="rId3" Type="http://schemas.openxmlformats.org/officeDocument/2006/relationships/notesSlide" Target="../notesSlides/notesSlide194.xml"/><Relationship Id="rId2" Type="http://schemas.openxmlformats.org/officeDocument/2006/relationships/slideLayout" Target="../slideLayouts/slideLayout2.xml"/><Relationship Id="rId1" Type="http://schemas.openxmlformats.org/officeDocument/2006/relationships/tags" Target="../tags/tag169.xml"/><Relationship Id="rId4" Type="http://schemas.openxmlformats.org/officeDocument/2006/relationships/image" Target="../media/image77.emf"/></Relationships>
</file>

<file path=ppt/slides/_rels/slide195.xml.rels><?xml version="1.0" encoding="UTF-8" standalone="yes"?>
<Relationships xmlns="http://schemas.openxmlformats.org/package/2006/relationships"><Relationship Id="rId3" Type="http://schemas.openxmlformats.org/officeDocument/2006/relationships/notesSlide" Target="../notesSlides/notesSlide195.xml"/><Relationship Id="rId2" Type="http://schemas.openxmlformats.org/officeDocument/2006/relationships/slideLayout" Target="../slideLayouts/slideLayout2.xml"/><Relationship Id="rId1" Type="http://schemas.openxmlformats.org/officeDocument/2006/relationships/tags" Target="../tags/tag170.xml"/><Relationship Id="rId4" Type="http://schemas.openxmlformats.org/officeDocument/2006/relationships/image" Target="../media/image78.emf"/></Relationships>
</file>

<file path=ppt/slides/_rels/slide196.xml.rels><?xml version="1.0" encoding="UTF-8" standalone="yes"?>
<Relationships xmlns="http://schemas.openxmlformats.org/package/2006/relationships"><Relationship Id="rId3" Type="http://schemas.openxmlformats.org/officeDocument/2006/relationships/notesSlide" Target="../notesSlides/notesSlide196.xml"/><Relationship Id="rId2" Type="http://schemas.openxmlformats.org/officeDocument/2006/relationships/slideLayout" Target="../slideLayouts/slideLayout2.xml"/><Relationship Id="rId1" Type="http://schemas.openxmlformats.org/officeDocument/2006/relationships/tags" Target="../tags/tag171.xml"/><Relationship Id="rId4" Type="http://schemas.openxmlformats.org/officeDocument/2006/relationships/image" Target="../media/image79.emf"/></Relationships>
</file>

<file path=ppt/slides/_rels/slide197.xml.rels><?xml version="1.0" encoding="UTF-8" standalone="yes"?>
<Relationships xmlns="http://schemas.openxmlformats.org/package/2006/relationships"><Relationship Id="rId3" Type="http://schemas.openxmlformats.org/officeDocument/2006/relationships/notesSlide" Target="../notesSlides/notesSlide197.xml"/><Relationship Id="rId2" Type="http://schemas.openxmlformats.org/officeDocument/2006/relationships/slideLayout" Target="../slideLayouts/slideLayout2.xml"/><Relationship Id="rId1" Type="http://schemas.openxmlformats.org/officeDocument/2006/relationships/tags" Target="../tags/tag172.xml"/><Relationship Id="rId4" Type="http://schemas.openxmlformats.org/officeDocument/2006/relationships/image" Target="../media/image80.emf"/></Relationships>
</file>

<file path=ppt/slides/_rels/slide198.xml.rels><?xml version="1.0" encoding="UTF-8" standalone="yes"?>
<Relationships xmlns="http://schemas.openxmlformats.org/package/2006/relationships"><Relationship Id="rId3" Type="http://schemas.openxmlformats.org/officeDocument/2006/relationships/notesSlide" Target="../notesSlides/notesSlide198.xml"/><Relationship Id="rId2" Type="http://schemas.openxmlformats.org/officeDocument/2006/relationships/slideLayout" Target="../slideLayouts/slideLayout2.xml"/><Relationship Id="rId1" Type="http://schemas.openxmlformats.org/officeDocument/2006/relationships/tags" Target="../tags/tag173.xml"/><Relationship Id="rId4" Type="http://schemas.openxmlformats.org/officeDocument/2006/relationships/image" Target="../media/image81.emf"/></Relationships>
</file>

<file path=ppt/slides/_rels/slide19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4.xml"/><Relationship Id="rId1" Type="http://schemas.openxmlformats.org/officeDocument/2006/relationships/vmlDrawing" Target="../drawings/vmlDrawing16.vml"/><Relationship Id="rId6" Type="http://schemas.openxmlformats.org/officeDocument/2006/relationships/image" Target="../media/image82.wmf"/><Relationship Id="rId5" Type="http://schemas.openxmlformats.org/officeDocument/2006/relationships/oleObject" Target="../embeddings/oleObject22.bin"/><Relationship Id="rId4" Type="http://schemas.openxmlformats.org/officeDocument/2006/relationships/notesSlide" Target="../notesSlides/notesSlide19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3.emf"/><Relationship Id="rId2" Type="http://schemas.openxmlformats.org/officeDocument/2006/relationships/tags" Target="../tags/tag175.xml"/><Relationship Id="rId1" Type="http://schemas.openxmlformats.org/officeDocument/2006/relationships/vmlDrawing" Target="../drawings/vmlDrawing17.vml"/><Relationship Id="rId6" Type="http://schemas.openxmlformats.org/officeDocument/2006/relationships/image" Target="../media/image82.wmf"/><Relationship Id="rId5" Type="http://schemas.openxmlformats.org/officeDocument/2006/relationships/oleObject" Target="../embeddings/oleObject23.bin"/><Relationship Id="rId4" Type="http://schemas.openxmlformats.org/officeDocument/2006/relationships/notesSlide" Target="../notesSlides/notesSlide200.xml"/></Relationships>
</file>

<file path=ppt/slides/_rels/slide201.xml.rels><?xml version="1.0" encoding="UTF-8" standalone="yes"?>
<Relationships xmlns="http://schemas.openxmlformats.org/package/2006/relationships"><Relationship Id="rId3" Type="http://schemas.openxmlformats.org/officeDocument/2006/relationships/notesSlide" Target="../notesSlides/notesSlide201.xml"/><Relationship Id="rId2" Type="http://schemas.openxmlformats.org/officeDocument/2006/relationships/slideLayout" Target="../slideLayouts/slideLayout2.xml"/><Relationship Id="rId1" Type="http://schemas.openxmlformats.org/officeDocument/2006/relationships/tags" Target="../tags/tag176.xml"/></Relationships>
</file>

<file path=ppt/slides/_rels/slide202.xml.rels><?xml version="1.0" encoding="UTF-8" standalone="yes"?>
<Relationships xmlns="http://schemas.openxmlformats.org/package/2006/relationships"><Relationship Id="rId3" Type="http://schemas.openxmlformats.org/officeDocument/2006/relationships/notesSlide" Target="../notesSlides/notesSlide202.xml"/><Relationship Id="rId2" Type="http://schemas.openxmlformats.org/officeDocument/2006/relationships/slideLayout" Target="../slideLayouts/slideLayout2.xml"/><Relationship Id="rId1" Type="http://schemas.openxmlformats.org/officeDocument/2006/relationships/tags" Target="../tags/tag177.xml"/></Relationships>
</file>

<file path=ppt/slides/_rels/slide203.xml.rels><?xml version="1.0" encoding="UTF-8" standalone="yes"?>
<Relationships xmlns="http://schemas.openxmlformats.org/package/2006/relationships"><Relationship Id="rId3" Type="http://schemas.openxmlformats.org/officeDocument/2006/relationships/notesSlide" Target="../notesSlides/notesSlide203.xml"/><Relationship Id="rId2" Type="http://schemas.openxmlformats.org/officeDocument/2006/relationships/slideLayout" Target="../slideLayouts/slideLayout2.xml"/><Relationship Id="rId1" Type="http://schemas.openxmlformats.org/officeDocument/2006/relationships/tags" Target="../tags/tag178.xml"/></Relationships>
</file>

<file path=ppt/slides/_rels/slide204.xml.rels><?xml version="1.0" encoding="UTF-8" standalone="yes"?>
<Relationships xmlns="http://schemas.openxmlformats.org/package/2006/relationships"><Relationship Id="rId3" Type="http://schemas.openxmlformats.org/officeDocument/2006/relationships/notesSlide" Target="../notesSlides/notesSlide204.xml"/><Relationship Id="rId2" Type="http://schemas.openxmlformats.org/officeDocument/2006/relationships/slideLayout" Target="../slideLayouts/slideLayout2.xml"/><Relationship Id="rId1" Type="http://schemas.openxmlformats.org/officeDocument/2006/relationships/tags" Target="../tags/tag179.xml"/></Relationships>
</file>

<file path=ppt/slides/_rels/slide205.xml.rels><?xml version="1.0" encoding="UTF-8" standalone="yes"?>
<Relationships xmlns="http://schemas.openxmlformats.org/package/2006/relationships"><Relationship Id="rId3" Type="http://schemas.openxmlformats.org/officeDocument/2006/relationships/notesSlide" Target="../notesSlides/notesSlide205.xml"/><Relationship Id="rId2" Type="http://schemas.openxmlformats.org/officeDocument/2006/relationships/slideLayout" Target="../slideLayouts/slideLayout2.xml"/><Relationship Id="rId1" Type="http://schemas.openxmlformats.org/officeDocument/2006/relationships/tags" Target="../tags/tag180.xml"/></Relationships>
</file>

<file path=ppt/slides/_rels/slide206.xml.rels><?xml version="1.0" encoding="UTF-8" standalone="yes"?>
<Relationships xmlns="http://schemas.openxmlformats.org/package/2006/relationships"><Relationship Id="rId3" Type="http://schemas.openxmlformats.org/officeDocument/2006/relationships/notesSlide" Target="../notesSlides/notesSlide206.xml"/><Relationship Id="rId2" Type="http://schemas.openxmlformats.org/officeDocument/2006/relationships/slideLayout" Target="../slideLayouts/slideLayout2.xml"/><Relationship Id="rId1" Type="http://schemas.openxmlformats.org/officeDocument/2006/relationships/tags" Target="../tags/tag181.xml"/></Relationships>
</file>

<file path=ppt/slides/_rels/slide207.xml.rels><?xml version="1.0" encoding="UTF-8" standalone="yes"?>
<Relationships xmlns="http://schemas.openxmlformats.org/package/2006/relationships"><Relationship Id="rId3" Type="http://schemas.openxmlformats.org/officeDocument/2006/relationships/notesSlide" Target="../notesSlides/notesSlide207.xml"/><Relationship Id="rId2" Type="http://schemas.openxmlformats.org/officeDocument/2006/relationships/slideLayout" Target="../slideLayouts/slideLayout2.xml"/><Relationship Id="rId1" Type="http://schemas.openxmlformats.org/officeDocument/2006/relationships/tags" Target="../tags/tag182.xml"/></Relationships>
</file>

<file path=ppt/slides/_rels/slide208.xml.rels><?xml version="1.0" encoding="UTF-8" standalone="yes"?>
<Relationships xmlns="http://schemas.openxmlformats.org/package/2006/relationships"><Relationship Id="rId3" Type="http://schemas.openxmlformats.org/officeDocument/2006/relationships/notesSlide" Target="../notesSlides/notesSlide208.xml"/><Relationship Id="rId2" Type="http://schemas.openxmlformats.org/officeDocument/2006/relationships/slideLayout" Target="../slideLayouts/slideLayout2.xml"/><Relationship Id="rId1" Type="http://schemas.openxmlformats.org/officeDocument/2006/relationships/tags" Target="../tags/tag183.xml"/></Relationships>
</file>

<file path=ppt/slides/_rels/slide209.xml.rels><?xml version="1.0" encoding="UTF-8" standalone="yes"?>
<Relationships xmlns="http://schemas.openxmlformats.org/package/2006/relationships"><Relationship Id="rId3" Type="http://schemas.openxmlformats.org/officeDocument/2006/relationships/notesSlide" Target="../notesSlides/notesSlide209.xml"/><Relationship Id="rId2" Type="http://schemas.openxmlformats.org/officeDocument/2006/relationships/slideLayout" Target="../slideLayouts/slideLayout2.xml"/><Relationship Id="rId1" Type="http://schemas.openxmlformats.org/officeDocument/2006/relationships/tags" Target="../tags/tag18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10.xml.rels><?xml version="1.0" encoding="UTF-8" standalone="yes"?>
<Relationships xmlns="http://schemas.openxmlformats.org/package/2006/relationships"><Relationship Id="rId3" Type="http://schemas.openxmlformats.org/officeDocument/2006/relationships/notesSlide" Target="../notesSlides/notesSlide210.xml"/><Relationship Id="rId2" Type="http://schemas.openxmlformats.org/officeDocument/2006/relationships/slideLayout" Target="../slideLayouts/slideLayout2.xml"/><Relationship Id="rId1" Type="http://schemas.openxmlformats.org/officeDocument/2006/relationships/tags" Target="../tags/tag185.xml"/></Relationships>
</file>

<file path=ppt/slides/_rels/slide211.xml.rels><?xml version="1.0" encoding="UTF-8" standalone="yes"?>
<Relationships xmlns="http://schemas.openxmlformats.org/package/2006/relationships"><Relationship Id="rId3" Type="http://schemas.openxmlformats.org/officeDocument/2006/relationships/notesSlide" Target="../notesSlides/notesSlide211.xml"/><Relationship Id="rId2" Type="http://schemas.openxmlformats.org/officeDocument/2006/relationships/slideLayout" Target="../slideLayouts/slideLayout2.xml"/><Relationship Id="rId1" Type="http://schemas.openxmlformats.org/officeDocument/2006/relationships/tags" Target="../tags/tag186.xml"/></Relationships>
</file>

<file path=ppt/slides/_rels/slide212.xml.rels><?xml version="1.0" encoding="UTF-8" standalone="yes"?>
<Relationships xmlns="http://schemas.openxmlformats.org/package/2006/relationships"><Relationship Id="rId3" Type="http://schemas.openxmlformats.org/officeDocument/2006/relationships/notesSlide" Target="../notesSlides/notesSlide212.xml"/><Relationship Id="rId2" Type="http://schemas.openxmlformats.org/officeDocument/2006/relationships/slideLayout" Target="../slideLayouts/slideLayout2.xml"/><Relationship Id="rId1" Type="http://schemas.openxmlformats.org/officeDocument/2006/relationships/tags" Target="../tags/tag187.xml"/></Relationships>
</file>

<file path=ppt/slides/_rels/slide213.xml.rels><?xml version="1.0" encoding="UTF-8" standalone="yes"?>
<Relationships xmlns="http://schemas.openxmlformats.org/package/2006/relationships"><Relationship Id="rId3" Type="http://schemas.openxmlformats.org/officeDocument/2006/relationships/notesSlide" Target="../notesSlides/notesSlide213.xml"/><Relationship Id="rId2" Type="http://schemas.openxmlformats.org/officeDocument/2006/relationships/slideLayout" Target="../slideLayouts/slideLayout2.xml"/><Relationship Id="rId1" Type="http://schemas.openxmlformats.org/officeDocument/2006/relationships/tags" Target="../tags/tag188.xml"/></Relationships>
</file>

<file path=ppt/slides/_rels/slide214.xml.rels><?xml version="1.0" encoding="UTF-8" standalone="yes"?>
<Relationships xmlns="http://schemas.openxmlformats.org/package/2006/relationships"><Relationship Id="rId2" Type="http://schemas.openxmlformats.org/officeDocument/2006/relationships/notesSlide" Target="../notesSlides/notesSlide2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2.xml"/><Relationship Id="rId1" Type="http://schemas.openxmlformats.org/officeDocument/2006/relationships/tags" Target="../tags/tag26.xml"/><Relationship Id="rId4" Type="http://schemas.openxmlformats.org/officeDocument/2006/relationships/image" Target="../media/image12.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2.xml"/><Relationship Id="rId1" Type="http://schemas.openxmlformats.org/officeDocument/2006/relationships/tags" Target="../tags/tag27.xml"/><Relationship Id="rId4" Type="http://schemas.openxmlformats.org/officeDocument/2006/relationships/image" Target="../media/image14.emf"/></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39.xml"/><Relationship Id="rId4" Type="http://schemas.openxmlformats.org/officeDocument/2006/relationships/image" Target="../media/image15.emf"/></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tags" Target="../tags/tag42.xml"/><Relationship Id="rId4" Type="http://schemas.openxmlformats.org/officeDocument/2006/relationships/image" Target="../media/image16.emf"/></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tags" Target="../tags/tag4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2.xml"/><Relationship Id="rId1" Type="http://schemas.openxmlformats.org/officeDocument/2006/relationships/tags" Target="../tags/tag47.xml"/><Relationship Id="rId4" Type="http://schemas.openxmlformats.org/officeDocument/2006/relationships/image" Target="../media/image17.wmf"/></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7.xml"/><Relationship Id="rId1" Type="http://schemas.openxmlformats.org/officeDocument/2006/relationships/tags" Target="../tags/tag50.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tags" Target="../tags/tag51.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tags" Target="../tags/tag52.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7.xml"/><Relationship Id="rId1" Type="http://schemas.openxmlformats.org/officeDocument/2006/relationships/tags" Target="../tags/tag53.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7.xml"/><Relationship Id="rId1" Type="http://schemas.openxmlformats.org/officeDocument/2006/relationships/tags" Target="../tags/tag54.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2.xml"/><Relationship Id="rId1" Type="http://schemas.openxmlformats.org/officeDocument/2006/relationships/tags" Target="../tags/tag56.xml"/></Relationships>
</file>

<file path=ppt/slides/_rels/slide6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7.xml"/><Relationship Id="rId1" Type="http://schemas.openxmlformats.org/officeDocument/2006/relationships/tags" Target="../tags/tag59.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7.xml"/><Relationship Id="rId1" Type="http://schemas.openxmlformats.org/officeDocument/2006/relationships/tags" Target="../tags/tag60.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7.xml"/><Relationship Id="rId1" Type="http://schemas.openxmlformats.org/officeDocument/2006/relationships/tags" Target="../tags/tag61.xml"/></Relationships>
</file>

<file path=ppt/slides/_rels/slide6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2.xml"/><Relationship Id="rId1" Type="http://schemas.openxmlformats.org/officeDocument/2006/relationships/tags" Target="../tags/tag62.xml"/><Relationship Id="rId4" Type="http://schemas.openxmlformats.org/officeDocument/2006/relationships/image" Target="../media/image23.wmf"/></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2.xml"/><Relationship Id="rId1" Type="http://schemas.openxmlformats.org/officeDocument/2006/relationships/tags" Target="../tags/tag63.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7.xml"/><Relationship Id="rId1" Type="http://schemas.openxmlformats.org/officeDocument/2006/relationships/tags" Target="../tags/tag65.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2.xml"/><Relationship Id="rId1" Type="http://schemas.openxmlformats.org/officeDocument/2006/relationships/tags" Target="../tags/tag69.xml"/><Relationship Id="rId4" Type="http://schemas.openxmlformats.org/officeDocument/2006/relationships/image" Target="../media/image24.emf"/></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2.xml"/><Relationship Id="rId1" Type="http://schemas.openxmlformats.org/officeDocument/2006/relationships/tags" Target="../tags/tag70.xml"/><Relationship Id="rId5" Type="http://schemas.openxmlformats.org/officeDocument/2006/relationships/image" Target="../media/image25.emf"/><Relationship Id="rId4" Type="http://schemas.openxmlformats.org/officeDocument/2006/relationships/image" Target="../media/image24.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7.xml"/><Relationship Id="rId1" Type="http://schemas.openxmlformats.org/officeDocument/2006/relationships/tags" Target="../tags/tag72.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7.xml"/><Relationship Id="rId1" Type="http://schemas.openxmlformats.org/officeDocument/2006/relationships/tags" Target="../tags/tag73.xml"/></Relationships>
</file>

<file path=ppt/slides/_rels/slide8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2.xml"/><Relationship Id="rId1" Type="http://schemas.openxmlformats.org/officeDocument/2006/relationships/tags" Target="../tags/tag75.xml"/><Relationship Id="rId4" Type="http://schemas.openxmlformats.org/officeDocument/2006/relationships/image" Target="../media/image27.wmf"/></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2.xml"/><Relationship Id="rId1" Type="http://schemas.openxmlformats.org/officeDocument/2006/relationships/tags" Target="../tags/tag76.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7.xml"/><Relationship Id="rId1" Type="http://schemas.openxmlformats.org/officeDocument/2006/relationships/tags" Target="../tags/tag77.xml"/><Relationship Id="rId4" Type="http://schemas.openxmlformats.org/officeDocument/2006/relationships/image" Target="../media/image28.wmf"/></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2.xml"/><Relationship Id="rId1" Type="http://schemas.openxmlformats.org/officeDocument/2006/relationships/tags" Target="../tags/tag78.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2.xml"/><Relationship Id="rId1" Type="http://schemas.openxmlformats.org/officeDocument/2006/relationships/tags" Target="../tags/tag7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2.xml"/><Relationship Id="rId1" Type="http://schemas.openxmlformats.org/officeDocument/2006/relationships/tags" Target="../tags/tag80.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2.xml"/><Relationship Id="rId1" Type="http://schemas.openxmlformats.org/officeDocument/2006/relationships/tags" Target="../tags/tag82.xml"/><Relationship Id="rId4" Type="http://schemas.openxmlformats.org/officeDocument/2006/relationships/image" Target="../media/image29.png"/></Relationships>
</file>

<file path=ppt/slides/_rels/slide9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94.xml"/><Relationship Id="rId2" Type="http://schemas.openxmlformats.org/officeDocument/2006/relationships/slideLayout" Target="../slideLayouts/slideLayout2.xml"/><Relationship Id="rId1" Type="http://schemas.openxmlformats.org/officeDocument/2006/relationships/tags" Target="../tags/tag83.xml"/><Relationship Id="rId4" Type="http://schemas.openxmlformats.org/officeDocument/2006/relationships/image" Target="../media/image31.emf"/></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5.xml"/><Relationship Id="rId2" Type="http://schemas.openxmlformats.org/officeDocument/2006/relationships/slideLayout" Target="../slideLayouts/slideLayout2.xml"/><Relationship Id="rId1" Type="http://schemas.openxmlformats.org/officeDocument/2006/relationships/tags" Target="../tags/tag84.xml"/><Relationship Id="rId4" Type="http://schemas.openxmlformats.org/officeDocument/2006/relationships/image" Target="../media/image32.emf"/></Relationships>
</file>

<file path=ppt/slides/_rels/slide9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98.xml"/><Relationship Id="rId2" Type="http://schemas.openxmlformats.org/officeDocument/2006/relationships/slideLayout" Target="../slideLayouts/slideLayout2.xml"/><Relationship Id="rId1" Type="http://schemas.openxmlformats.org/officeDocument/2006/relationships/tags" Target="../tags/tag85.xml"/><Relationship Id="rId4" Type="http://schemas.openxmlformats.org/officeDocument/2006/relationships/image" Target="../media/image35.wmf"/></Relationships>
</file>

<file path=ppt/slides/_rels/slide99.xml.rels><?xml version="1.0" encoding="UTF-8" standalone="yes"?>
<Relationships xmlns="http://schemas.openxmlformats.org/package/2006/relationships"><Relationship Id="rId3" Type="http://schemas.openxmlformats.org/officeDocument/2006/relationships/notesSlide" Target="../notesSlides/notesSlide99.xml"/><Relationship Id="rId2" Type="http://schemas.openxmlformats.org/officeDocument/2006/relationships/slideLayout" Target="../slideLayouts/slideLayout2.xml"/><Relationship Id="rId1" Type="http://schemas.openxmlformats.org/officeDocument/2006/relationships/tags" Target="../tags/tag8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1219200" y="3200400"/>
            <a:ext cx="7010400" cy="1371600"/>
          </a:xfrm>
        </p:spPr>
        <p:txBody>
          <a:bodyPr/>
          <a:lstStyle/>
          <a:p>
            <a:pPr eaLnBrk="1" hangingPunct="1"/>
            <a:r>
              <a:rPr lang="en-US" sz="3600" b="1" dirty="0"/>
              <a:t>2</a:t>
            </a:r>
            <a:r>
              <a:rPr lang="en-US" sz="3600" b="1" dirty="0" smtClean="0"/>
              <a:t>. Terminology &amp; Fundamental Risk Methods</a:t>
            </a:r>
          </a:p>
        </p:txBody>
      </p:sp>
      <p:sp>
        <p:nvSpPr>
          <p:cNvPr id="3" name="Subtitle 2"/>
          <p:cNvSpPr>
            <a:spLocks noGrp="1"/>
          </p:cNvSpPr>
          <p:nvPr>
            <p:ph type="subTitle" idx="1"/>
          </p:nvPr>
        </p:nvSpPr>
        <p:spPr>
          <a:xfrm>
            <a:off x="1143000" y="5257800"/>
            <a:ext cx="7086600" cy="533400"/>
          </a:xfrm>
        </p:spPr>
        <p:txBody>
          <a:bodyPr>
            <a:noAutofit/>
          </a:bodyPr>
          <a:lstStyle/>
          <a:p>
            <a:pPr eaLnBrk="1" fontAlgn="auto" hangingPunct="1">
              <a:spcAft>
                <a:spcPts val="0"/>
              </a:spcAft>
              <a:buFont typeface="Wingdings 3"/>
              <a:buNone/>
              <a:defRPr/>
            </a:pPr>
            <a:r>
              <a:rPr lang="en-US" sz="1800" b="1" dirty="0" smtClean="0"/>
              <a:t>Textbook: Risk Analysis in Engineering and Economics</a:t>
            </a:r>
          </a:p>
        </p:txBody>
      </p:sp>
      <p:sp>
        <p:nvSpPr>
          <p:cNvPr id="15363" name="Slide Number Placeholder 3"/>
          <p:cNvSpPr>
            <a:spLocks noGrp="1"/>
          </p:cNvSpPr>
          <p:nvPr>
            <p:ph type="sldNum" sz="quarter" idx="12"/>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a:t>
            </a:fld>
            <a:endParaRPr lang="en-US" dirty="0"/>
          </a:p>
        </p:txBody>
      </p:sp>
    </p:spTree>
    <p:custDataLst>
      <p:tags r:id="rId1"/>
    </p:custDataLst>
    <p:extLst>
      <p:ext uri="{BB962C8B-B14F-4D97-AF65-F5344CB8AC3E}">
        <p14:creationId xmlns:p14="http://schemas.microsoft.com/office/powerpoint/2010/main" val="7953755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smtClean="0"/>
              <a:t>Risk Terminology (cont’d)</a:t>
            </a:r>
          </a:p>
        </p:txBody>
      </p:sp>
      <p:sp>
        <p:nvSpPr>
          <p:cNvPr id="28676" name="Rectangle 3"/>
          <p:cNvSpPr>
            <a:spLocks noGrp="1" noChangeArrowheads="1"/>
          </p:cNvSpPr>
          <p:nvPr>
            <p:ph type="body" idx="1"/>
          </p:nvPr>
        </p:nvSpPr>
        <p:spPr>
          <a:xfrm>
            <a:off x="609600" y="1371600"/>
            <a:ext cx="8305800" cy="5181600"/>
          </a:xfrm>
        </p:spPr>
        <p:txBody>
          <a:bodyPr/>
          <a:lstStyle/>
          <a:p>
            <a:pPr>
              <a:lnSpc>
                <a:spcPct val="90000"/>
              </a:lnSpc>
            </a:pPr>
            <a:r>
              <a:rPr lang="en-US" sz="3200" b="1" dirty="0" smtClean="0">
                <a:solidFill>
                  <a:srgbClr val="F52907"/>
                </a:solidFill>
              </a:rPr>
              <a:t>Risks (ISO 31000: 2009)</a:t>
            </a:r>
          </a:p>
          <a:p>
            <a:pPr lvl="2">
              <a:lnSpc>
                <a:spcPct val="90000"/>
              </a:lnSpc>
            </a:pPr>
            <a:r>
              <a:rPr lang="en-US" sz="2800" dirty="0" smtClean="0"/>
              <a:t>Risk is often characterized by reference to potential events and consequences, or a combination of these as provided in the commonly used definition</a:t>
            </a:r>
          </a:p>
          <a:p>
            <a:pPr lvl="2">
              <a:lnSpc>
                <a:spcPct val="90000"/>
              </a:lnSpc>
            </a:pPr>
            <a:r>
              <a:rPr lang="en-US" sz="2800" dirty="0" smtClean="0"/>
              <a:t>Risk is often expressed in terms of a combination of the consequences of an event, including changes in circumstances, and the associated likelihood of occurrence as provided in the commonly used definition</a:t>
            </a:r>
          </a:p>
          <a:p>
            <a:pPr lvl="2">
              <a:lnSpc>
                <a:spcPct val="90000"/>
              </a:lnSpc>
            </a:pPr>
            <a:endParaRPr lang="en-US" sz="28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a:t>
            </a:fld>
            <a:endParaRPr lang="en-US" dirty="0"/>
          </a:p>
        </p:txBody>
      </p:sp>
    </p:spTree>
    <p:custDataLst>
      <p:tags r:id="rId1"/>
    </p:custDataLst>
    <p:extLst>
      <p:ext uri="{BB962C8B-B14F-4D97-AF65-F5344CB8AC3E}">
        <p14:creationId xmlns:p14="http://schemas.microsoft.com/office/powerpoint/2010/main" val="368313679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11620" name="Rectangle 5"/>
          <p:cNvSpPr>
            <a:spLocks noChangeArrowheads="1"/>
          </p:cNvSpPr>
          <p:nvPr/>
        </p:nvSpPr>
        <p:spPr bwMode="auto">
          <a:xfrm>
            <a:off x="609600" y="1371600"/>
            <a:ext cx="8534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Selected Risk Assessment Methods (cont’d)</a:t>
            </a:r>
          </a:p>
          <a:p>
            <a:pPr marL="742950" lvl="1" indent="-285750" algn="l">
              <a:spcBef>
                <a:spcPct val="20000"/>
              </a:spcBef>
              <a:buFontTx/>
              <a:buChar char="–"/>
            </a:pPr>
            <a:r>
              <a:rPr kumimoji="1" lang="en-US" sz="2800" dirty="0">
                <a:latin typeface="Arial" pitchFamily="34" charset="0"/>
              </a:rPr>
              <a:t>Failure Mode and Effects Analysis (cont’d)</a:t>
            </a:r>
          </a:p>
          <a:p>
            <a:pPr marL="1143000" lvl="2" indent="-228600" algn="l">
              <a:spcBef>
                <a:spcPct val="20000"/>
              </a:spcBef>
              <a:buFontTx/>
              <a:buChar char="•"/>
            </a:pPr>
            <a:r>
              <a:rPr kumimoji="1" lang="en-US" sz="2400" b="1" u="sng" dirty="0">
                <a:solidFill>
                  <a:srgbClr val="F52907"/>
                </a:solidFill>
                <a:latin typeface="Arial" pitchFamily="34" charset="0"/>
              </a:rPr>
              <a:t>Severity Ratings:</a:t>
            </a:r>
            <a:r>
              <a:rPr kumimoji="1" lang="en-US" sz="2400" b="1" dirty="0">
                <a:solidFill>
                  <a:srgbClr val="F52907"/>
                </a:solidFill>
                <a:latin typeface="Arial" pitchFamily="34" charset="0"/>
              </a:rPr>
              <a:t> </a:t>
            </a:r>
            <a:r>
              <a:rPr kumimoji="1" lang="en-US" sz="2400" dirty="0">
                <a:latin typeface="Arial" pitchFamily="34" charset="0"/>
              </a:rPr>
              <a:t>The severity rating is the </a:t>
            </a:r>
            <a:r>
              <a:rPr kumimoji="1" lang="en-US" sz="2400" u="sng" dirty="0">
                <a:latin typeface="Arial" pitchFamily="34" charset="0"/>
              </a:rPr>
              <a:t>importance of the effect on end user requirements</a:t>
            </a:r>
            <a:r>
              <a:rPr kumimoji="1" lang="en-US" sz="2400" dirty="0">
                <a:latin typeface="Arial" pitchFamily="34" charset="0"/>
              </a:rPr>
              <a:t>.  It is concerned with safety and other risks if failure occurs.  Severity rating is driven by failure effects and criticality and applies only to the effect.  Severity rating should be the same each time the same failure effect occurs.  A </a:t>
            </a:r>
            <a:r>
              <a:rPr kumimoji="1" lang="en-US" sz="2400" u="sng" dirty="0">
                <a:latin typeface="Arial" pitchFamily="34" charset="0"/>
              </a:rPr>
              <a:t>relative rating scale</a:t>
            </a:r>
            <a:r>
              <a:rPr kumimoji="1" lang="en-US" sz="2400" dirty="0">
                <a:latin typeface="Arial" pitchFamily="34" charset="0"/>
              </a:rPr>
              <a:t> of 1 to 10 is commonly used (where 1 = not severe and 10 = extremely severe) as given in Table 5.</a:t>
            </a:r>
            <a:endParaRPr kumimoji="1" lang="en-US" sz="2400" b="1" dirty="0">
              <a:latin typeface="Arial" pitchFamily="34" charset="0"/>
            </a:endParaRP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100</a:t>
            </a:fld>
            <a:endParaRPr lang="en-US" dirty="0"/>
          </a:p>
        </p:txBody>
      </p:sp>
    </p:spTree>
    <p:custDataLst>
      <p:tags r:id="rId1"/>
    </p:custDataLst>
    <p:extLst>
      <p:ext uri="{BB962C8B-B14F-4D97-AF65-F5344CB8AC3E}">
        <p14:creationId xmlns:p14="http://schemas.microsoft.com/office/powerpoint/2010/main" val="10449672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Rectangle 4"/>
          <p:cNvSpPr>
            <a:spLocks noGrp="1" noChangeArrowheads="1"/>
          </p:cNvSpPr>
          <p:nvPr>
            <p:ph type="title"/>
          </p:nvPr>
        </p:nvSpPr>
        <p:spPr/>
        <p:txBody>
          <a:bodyPr/>
          <a:lstStyle/>
          <a:p>
            <a:r>
              <a:rPr lang="en-US" smtClean="0"/>
              <a:t>Risk Assessment (cont’d)</a:t>
            </a:r>
          </a:p>
        </p:txBody>
      </p:sp>
      <p:graphicFrame>
        <p:nvGraphicFramePr>
          <p:cNvPr id="257181" name="Group 157"/>
          <p:cNvGraphicFramePr>
            <a:graphicFrameLocks noGrp="1"/>
          </p:cNvGraphicFramePr>
          <p:nvPr/>
        </p:nvGraphicFramePr>
        <p:xfrm>
          <a:off x="685800" y="1524000"/>
          <a:ext cx="8001000" cy="4999035"/>
        </p:xfrm>
        <a:graphic>
          <a:graphicData uri="http://schemas.openxmlformats.org/drawingml/2006/table">
            <a:tbl>
              <a:tblPr/>
              <a:tblGrid>
                <a:gridCol w="1216025"/>
                <a:gridCol w="6784975"/>
              </a:tblGrid>
              <a:tr h="33530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Rating</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Description</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33530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Minor:</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0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Not noticeable.  No effect to the product and end user.</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0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Low:</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0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Not noticeable.  No effect.</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0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Slightly noticeable, slight end user annoyance.</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0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Moderate:</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301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 – 6</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End user will notice immediately upon receipt.  Noticeable effects on sub-system, or product performance.  Some end user dissatisfaction.  End user is uncomfortable or annoyed by failure.</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0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High:</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15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7 – 8</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Effects on major system, but not on safety or government regulated compliance items.  High degree of end user dissatisfaction due to nature of failure.</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0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Extreme:</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15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9 – 10</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Affects safety or involves noncompliance with government regulations. (9 with warning; 10 without warning)</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2685" name="Text Box 156"/>
          <p:cNvSpPr txBox="1">
            <a:spLocks noChangeArrowheads="1"/>
          </p:cNvSpPr>
          <p:nvPr/>
        </p:nvSpPr>
        <p:spPr bwMode="auto">
          <a:xfrm>
            <a:off x="762000" y="1143000"/>
            <a:ext cx="46624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Table 5. Severity Rating Evaluation Criteria</a:t>
            </a:r>
          </a:p>
        </p:txBody>
      </p:sp>
      <p:sp>
        <p:nvSpPr>
          <p:cNvPr id="6" name="Slide Number Placeholder 3"/>
          <p:cNvSpPr>
            <a:spLocks noGrp="1"/>
          </p:cNvSpPr>
          <p:nvPr>
            <p:ph type="sldNum" sz="quarter" idx="12"/>
          </p:nvPr>
        </p:nvSpPr>
        <p:spPr bwMode="auto">
          <a:xfrm>
            <a:off x="1216025" y="6477000"/>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101</a:t>
            </a:fld>
            <a:endParaRPr lang="en-US" dirty="0"/>
          </a:p>
        </p:txBody>
      </p:sp>
    </p:spTree>
    <p:custDataLst>
      <p:tags r:id="rId1"/>
    </p:custDataLst>
    <p:extLst>
      <p:ext uri="{BB962C8B-B14F-4D97-AF65-F5344CB8AC3E}">
        <p14:creationId xmlns:p14="http://schemas.microsoft.com/office/powerpoint/2010/main" val="106842899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13668" name="Rectangle 5"/>
          <p:cNvSpPr>
            <a:spLocks noChangeArrowheads="1"/>
          </p:cNvSpPr>
          <p:nvPr/>
        </p:nvSpPr>
        <p:spPr bwMode="auto">
          <a:xfrm>
            <a:off x="609600" y="1371600"/>
            <a:ext cx="8534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Selected Risk Assessment Methods (cont’d)</a:t>
            </a:r>
          </a:p>
          <a:p>
            <a:pPr marL="742950" lvl="1" indent="-285750" algn="l">
              <a:spcBef>
                <a:spcPct val="20000"/>
              </a:spcBef>
              <a:buFontTx/>
              <a:buChar char="–"/>
            </a:pPr>
            <a:r>
              <a:rPr kumimoji="1" lang="en-US" sz="2800" dirty="0">
                <a:latin typeface="Arial" pitchFamily="34" charset="0"/>
              </a:rPr>
              <a:t>Failure Mode and Effects Analysis (cont’d)</a:t>
            </a:r>
          </a:p>
          <a:p>
            <a:pPr marL="1143000" lvl="2" indent="-228600" algn="l">
              <a:spcBef>
                <a:spcPct val="20000"/>
              </a:spcBef>
              <a:buFontTx/>
              <a:buChar char="•"/>
            </a:pPr>
            <a:r>
              <a:rPr kumimoji="1" lang="en-US" sz="2400" b="1" u="sng" dirty="0">
                <a:solidFill>
                  <a:srgbClr val="F52907"/>
                </a:solidFill>
                <a:latin typeface="Arial" pitchFamily="34" charset="0"/>
              </a:rPr>
              <a:t>Failure Causes:</a:t>
            </a:r>
            <a:r>
              <a:rPr kumimoji="1" lang="en-US" sz="2400" b="1" dirty="0">
                <a:solidFill>
                  <a:srgbClr val="F52907"/>
                </a:solidFill>
                <a:latin typeface="Arial" pitchFamily="34" charset="0"/>
              </a:rPr>
              <a:t> </a:t>
            </a:r>
            <a:r>
              <a:rPr kumimoji="1" lang="en-US" sz="2400" dirty="0">
                <a:latin typeface="Arial" pitchFamily="34" charset="0"/>
              </a:rPr>
              <a:t>Causes of failure are </a:t>
            </a:r>
            <a:r>
              <a:rPr kumimoji="1" lang="en-US" sz="2400" u="sng" dirty="0">
                <a:latin typeface="Arial" pitchFamily="34" charset="0"/>
              </a:rPr>
              <a:t>sources of process variation</a:t>
            </a:r>
            <a:r>
              <a:rPr kumimoji="1" lang="en-US" sz="2400" dirty="0">
                <a:latin typeface="Arial" pitchFamily="34" charset="0"/>
              </a:rPr>
              <a:t> that causes the failure mode to occur.  Potential causes describe how the failure could occur in terms of something that can be corrected or controlled.  Potential causes should be thought of as </a:t>
            </a:r>
            <a:r>
              <a:rPr kumimoji="1" lang="en-US" sz="2400" u="sng" dirty="0">
                <a:latin typeface="Arial" pitchFamily="34" charset="0"/>
              </a:rPr>
              <a:t>potential root causes</a:t>
            </a:r>
            <a:r>
              <a:rPr kumimoji="1" lang="en-US" sz="2400" dirty="0">
                <a:latin typeface="Arial" pitchFamily="34" charset="0"/>
              </a:rPr>
              <a:t> of a problem and point the way </a:t>
            </a:r>
            <a:r>
              <a:rPr kumimoji="1" lang="en-US" sz="2400" u="sng" dirty="0">
                <a:latin typeface="Arial" pitchFamily="34" charset="0"/>
              </a:rPr>
              <a:t>toward preventive / corrective</a:t>
            </a:r>
            <a:r>
              <a:rPr kumimoji="1" lang="en-US" sz="2400" dirty="0">
                <a:latin typeface="Arial" pitchFamily="34" charset="0"/>
              </a:rPr>
              <a:t> action.  Identification of causes should start with failure modes associated with the highest severity ratings.</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102</a:t>
            </a:fld>
            <a:endParaRPr lang="en-US" dirty="0"/>
          </a:p>
        </p:txBody>
      </p:sp>
    </p:spTree>
    <p:custDataLst>
      <p:tags r:id="rId1"/>
    </p:custDataLst>
    <p:extLst>
      <p:ext uri="{BB962C8B-B14F-4D97-AF65-F5344CB8AC3E}">
        <p14:creationId xmlns:p14="http://schemas.microsoft.com/office/powerpoint/2010/main" val="244607613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14692" name="Rectangle 5"/>
          <p:cNvSpPr>
            <a:spLocks noChangeArrowheads="1"/>
          </p:cNvSpPr>
          <p:nvPr/>
        </p:nvSpPr>
        <p:spPr bwMode="auto">
          <a:xfrm>
            <a:off x="609600" y="990600"/>
            <a:ext cx="8534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Selected Risk Assessment Methods (cont’d)</a:t>
            </a:r>
          </a:p>
          <a:p>
            <a:pPr marL="742950" lvl="1" indent="-285750" algn="l">
              <a:spcBef>
                <a:spcPct val="20000"/>
              </a:spcBef>
              <a:buFontTx/>
              <a:buChar char="–"/>
            </a:pPr>
            <a:r>
              <a:rPr kumimoji="1" lang="en-US" sz="2800" dirty="0">
                <a:latin typeface="Arial" pitchFamily="34" charset="0"/>
              </a:rPr>
              <a:t>Failure Mode and Effects Analysis (cont’d)</a:t>
            </a:r>
          </a:p>
          <a:p>
            <a:pPr marL="1143000" lvl="2" indent="-228600" algn="l">
              <a:spcBef>
                <a:spcPct val="20000"/>
              </a:spcBef>
              <a:buFontTx/>
              <a:buChar char="•"/>
            </a:pPr>
            <a:r>
              <a:rPr kumimoji="1" lang="en-US" sz="2300" b="1" u="sng" dirty="0">
                <a:solidFill>
                  <a:srgbClr val="F52907"/>
                </a:solidFill>
                <a:latin typeface="Arial" pitchFamily="34" charset="0"/>
              </a:rPr>
              <a:t>Occurrence Rating:</a:t>
            </a:r>
            <a:r>
              <a:rPr kumimoji="1" lang="en-US" sz="2300" b="1" dirty="0">
                <a:solidFill>
                  <a:srgbClr val="F52907"/>
                </a:solidFill>
                <a:latin typeface="Arial" pitchFamily="34" charset="0"/>
              </a:rPr>
              <a:t> </a:t>
            </a:r>
            <a:r>
              <a:rPr kumimoji="1" lang="en-US" sz="2300" dirty="0">
                <a:latin typeface="Arial" pitchFamily="34" charset="0"/>
              </a:rPr>
              <a:t>The occurrence rating of a cause is the </a:t>
            </a:r>
            <a:r>
              <a:rPr kumimoji="1" lang="en-US" sz="2300" u="sng" dirty="0">
                <a:latin typeface="Arial" pitchFamily="34" charset="0"/>
              </a:rPr>
              <a:t>frequency</a:t>
            </a:r>
            <a:r>
              <a:rPr kumimoji="1" lang="en-US" sz="2300" dirty="0">
                <a:latin typeface="Arial" pitchFamily="34" charset="0"/>
              </a:rPr>
              <a:t> with which a given cause occurs and creates the failure mode.  Occurrence rating refers to the industry wide average likelihood or probability that the failure cause will occur.  A </a:t>
            </a:r>
            <a:r>
              <a:rPr kumimoji="1" lang="en-US" sz="2300" u="sng" dirty="0">
                <a:latin typeface="Arial" pitchFamily="34" charset="0"/>
              </a:rPr>
              <a:t>rating scale</a:t>
            </a:r>
            <a:r>
              <a:rPr kumimoji="1" lang="en-US" sz="2300" dirty="0">
                <a:latin typeface="Arial" pitchFamily="34" charset="0"/>
              </a:rPr>
              <a:t> of 1 to 10 is used as given in Table 6.</a:t>
            </a:r>
          </a:p>
          <a:p>
            <a:pPr marL="1143000" lvl="2" indent="-228600" algn="l">
              <a:spcBef>
                <a:spcPct val="20000"/>
              </a:spcBef>
              <a:buFontTx/>
              <a:buChar char="•"/>
            </a:pPr>
            <a:r>
              <a:rPr kumimoji="1" lang="en-US" sz="2300" b="1" u="sng" dirty="0">
                <a:solidFill>
                  <a:srgbClr val="F52907"/>
                </a:solidFill>
                <a:latin typeface="Arial" pitchFamily="34" charset="0"/>
              </a:rPr>
              <a:t>Definition of Controls:</a:t>
            </a:r>
            <a:r>
              <a:rPr kumimoji="1" lang="en-US" sz="2300" b="1" dirty="0">
                <a:solidFill>
                  <a:srgbClr val="F52907"/>
                </a:solidFill>
                <a:latin typeface="Arial" pitchFamily="34" charset="0"/>
              </a:rPr>
              <a:t> </a:t>
            </a:r>
            <a:r>
              <a:rPr kumimoji="1" lang="en-US" sz="2300" dirty="0">
                <a:latin typeface="Arial" pitchFamily="34" charset="0"/>
              </a:rPr>
              <a:t>Current controls are those controls that either </a:t>
            </a:r>
            <a:r>
              <a:rPr kumimoji="1" lang="en-US" sz="2300" u="sng" dirty="0">
                <a:latin typeface="Arial" pitchFamily="34" charset="0"/>
              </a:rPr>
              <a:t>prevent</a:t>
            </a:r>
            <a:r>
              <a:rPr kumimoji="1" lang="en-US" sz="2300" dirty="0">
                <a:latin typeface="Arial" pitchFamily="34" charset="0"/>
              </a:rPr>
              <a:t> the failure mode from occurring or </a:t>
            </a:r>
            <a:r>
              <a:rPr kumimoji="1" lang="en-US" sz="2300" u="sng" dirty="0">
                <a:latin typeface="Arial" pitchFamily="34" charset="0"/>
              </a:rPr>
              <a:t>detect</a:t>
            </a:r>
            <a:r>
              <a:rPr kumimoji="1" lang="en-US" sz="2300" dirty="0">
                <a:latin typeface="Arial" pitchFamily="34" charset="0"/>
              </a:rPr>
              <a:t> the failure mode should it occur. Prevention controls consist of mistake-proofing and automated control.  Controls also include inspections and tests which detect failures that may occur at a given process step or subsequently.</a:t>
            </a:r>
          </a:p>
        </p:txBody>
      </p:sp>
      <p:sp>
        <p:nvSpPr>
          <p:cNvPr id="6" name="Slide Number Placeholder 3"/>
          <p:cNvSpPr>
            <a:spLocks noGrp="1"/>
          </p:cNvSpPr>
          <p:nvPr>
            <p:ph type="sldNum" sz="quarter" idx="12"/>
          </p:nvPr>
        </p:nvSpPr>
        <p:spPr bwMode="auto">
          <a:xfrm>
            <a:off x="609600" y="6415088"/>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103</a:t>
            </a:fld>
            <a:endParaRPr lang="en-US" dirty="0"/>
          </a:p>
        </p:txBody>
      </p:sp>
    </p:spTree>
    <p:custDataLst>
      <p:tags r:id="rId1"/>
    </p:custDataLst>
    <p:extLst>
      <p:ext uri="{BB962C8B-B14F-4D97-AF65-F5344CB8AC3E}">
        <p14:creationId xmlns:p14="http://schemas.microsoft.com/office/powerpoint/2010/main" val="276285644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15716" name="Text Box 46"/>
          <p:cNvSpPr txBox="1">
            <a:spLocks noChangeArrowheads="1"/>
          </p:cNvSpPr>
          <p:nvPr/>
        </p:nvSpPr>
        <p:spPr bwMode="auto">
          <a:xfrm>
            <a:off x="685800" y="990600"/>
            <a:ext cx="3825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Table 6. Occurrence Rating Criteria</a:t>
            </a:r>
          </a:p>
        </p:txBody>
      </p:sp>
      <p:graphicFrame>
        <p:nvGraphicFramePr>
          <p:cNvPr id="261408" name="Group 288"/>
          <p:cNvGraphicFramePr>
            <a:graphicFrameLocks noGrp="1"/>
          </p:cNvGraphicFramePr>
          <p:nvPr>
            <p:extLst>
              <p:ext uri="{D42A27DB-BD31-4B8C-83A1-F6EECF244321}">
                <p14:modId xmlns:p14="http://schemas.microsoft.com/office/powerpoint/2010/main" val="674883560"/>
              </p:ext>
            </p:extLst>
          </p:nvPr>
        </p:nvGraphicFramePr>
        <p:xfrm>
          <a:off x="762000" y="1295400"/>
          <a:ext cx="8153400" cy="5499096"/>
        </p:xfrm>
        <a:graphic>
          <a:graphicData uri="http://schemas.openxmlformats.org/drawingml/2006/table">
            <a:tbl>
              <a:tblPr/>
              <a:tblGrid>
                <a:gridCol w="1433513"/>
                <a:gridCol w="5018087"/>
                <a:gridCol w="1701800"/>
              </a:tblGrid>
              <a:tr h="3352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Rating</a:t>
                      </a:r>
                      <a:endParaRPr kumimoji="0" lang="en-US" sz="16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hlink">
                        <a:alpha val="5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Failure Consequence Description</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hlink">
                        <a:alpha val="5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Failure Rate</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hlink">
                        <a:alpha val="50000"/>
                      </a:schemeClr>
                    </a:solidFill>
                  </a:tcPr>
                </a:tc>
              </a:tr>
              <a:tr h="33529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Minor:</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15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Failure is unlikely.  No failures ever associated with almost identical processes. </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&lt; 1 in 1,000,000</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9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Low:</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15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Only isolated failures associated with almost identical processes.  </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1 in 20,000</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8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Isolated failures associated with similar processes.  </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1 in 4,000</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9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Moderate:</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300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Generally associated with similar processes that have experienced occasional failures, but not in major proportions. </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1 in 1,000 </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1 in 400 </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1 in 80</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9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High:</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15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7</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Generally associated with similar processes that have often failed. Process is not in control.</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1 in 40</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cs typeface="Times New Roman" pitchFamily="18" charset="0"/>
                        </a:rPr>
                        <a:t>1 in 20</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9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Extreme:</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0" i="0" u="none" strike="noStrike" cap="none" normalizeH="0" baseline="0" smtClean="0">
                        <a:ln>
                          <a:noFill/>
                        </a:ln>
                        <a:solidFill>
                          <a:schemeClr val="tx1"/>
                        </a:solidFill>
                        <a:effectLst/>
                        <a:latin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15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9</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US" sz="16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Failure is almost inevitable.</a:t>
                      </a:r>
                      <a:endParaRPr kumimoji="0" lang="en-US" sz="16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1 in 8</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1 in 2</a:t>
                      </a:r>
                      <a:endParaRPr kumimoji="0" lang="en-US" sz="16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4572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104</a:t>
            </a:fld>
            <a:endParaRPr lang="en-US" dirty="0"/>
          </a:p>
        </p:txBody>
      </p:sp>
    </p:spTree>
    <p:custDataLst>
      <p:tags r:id="rId1"/>
    </p:custDataLst>
    <p:extLst>
      <p:ext uri="{BB962C8B-B14F-4D97-AF65-F5344CB8AC3E}">
        <p14:creationId xmlns:p14="http://schemas.microsoft.com/office/powerpoint/2010/main" val="83031128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16740" name="Rectangle 5"/>
          <p:cNvSpPr>
            <a:spLocks noChangeArrowheads="1"/>
          </p:cNvSpPr>
          <p:nvPr/>
        </p:nvSpPr>
        <p:spPr bwMode="auto">
          <a:xfrm>
            <a:off x="609600" y="990600"/>
            <a:ext cx="8534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Selected Risk Assessment Methods (cont’d)</a:t>
            </a:r>
          </a:p>
          <a:p>
            <a:pPr marL="742950" lvl="1" indent="-285750" algn="l">
              <a:spcBef>
                <a:spcPct val="20000"/>
              </a:spcBef>
              <a:buFontTx/>
              <a:buChar char="–"/>
            </a:pPr>
            <a:r>
              <a:rPr kumimoji="1" lang="en-US" sz="2800" dirty="0">
                <a:latin typeface="Arial" pitchFamily="34" charset="0"/>
              </a:rPr>
              <a:t>Failure Mode and Effects Analysis (cont’d)</a:t>
            </a:r>
          </a:p>
          <a:p>
            <a:pPr marL="1143000" lvl="2" indent="-228600" algn="l">
              <a:spcBef>
                <a:spcPct val="20000"/>
              </a:spcBef>
              <a:buFontTx/>
              <a:buChar char="•"/>
            </a:pPr>
            <a:r>
              <a:rPr kumimoji="1" lang="en-US" sz="2300" b="1" u="sng" dirty="0">
                <a:solidFill>
                  <a:srgbClr val="F52907"/>
                </a:solidFill>
                <a:latin typeface="Arial" pitchFamily="34" charset="0"/>
              </a:rPr>
              <a:t>Detection Ratings:</a:t>
            </a:r>
            <a:r>
              <a:rPr kumimoji="1" lang="en-US" sz="2300" b="1" dirty="0">
                <a:solidFill>
                  <a:srgbClr val="F52907"/>
                </a:solidFill>
                <a:latin typeface="Arial" pitchFamily="34" charset="0"/>
              </a:rPr>
              <a:t> </a:t>
            </a:r>
            <a:r>
              <a:rPr kumimoji="1" lang="en-US" sz="2300" dirty="0">
                <a:latin typeface="Arial" pitchFamily="34" charset="0"/>
              </a:rPr>
              <a:t>The detection rating is a measure of the </a:t>
            </a:r>
            <a:r>
              <a:rPr kumimoji="1" lang="en-US" sz="2300" u="sng" dirty="0">
                <a:latin typeface="Arial" pitchFamily="34" charset="0"/>
              </a:rPr>
              <a:t>capability of current controls</a:t>
            </a:r>
            <a:r>
              <a:rPr kumimoji="1" lang="en-US" sz="2300" dirty="0">
                <a:latin typeface="Arial" pitchFamily="34" charset="0"/>
              </a:rPr>
              <a:t>.  A detection rating indicates the ability of the current control scheme to detect the causes before creating failure mode and/or the failure modes before causing effect.  Detection rating provides the probability that current controls will prevent a defect from reaching the end user given that a failure has occurred as given in Table 7.</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105</a:t>
            </a:fld>
            <a:endParaRPr lang="en-US" dirty="0"/>
          </a:p>
        </p:txBody>
      </p:sp>
    </p:spTree>
    <p:custDataLst>
      <p:tags r:id="rId1"/>
    </p:custDataLst>
    <p:extLst>
      <p:ext uri="{BB962C8B-B14F-4D97-AF65-F5344CB8AC3E}">
        <p14:creationId xmlns:p14="http://schemas.microsoft.com/office/powerpoint/2010/main" val="288275844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17764" name="Text Box 5"/>
          <p:cNvSpPr txBox="1">
            <a:spLocks noChangeArrowheads="1"/>
          </p:cNvSpPr>
          <p:nvPr/>
        </p:nvSpPr>
        <p:spPr bwMode="auto">
          <a:xfrm>
            <a:off x="381000" y="990600"/>
            <a:ext cx="8610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900"/>
              <a:t>Table 7. Detection Rating Criteria for Likelihood Defect is caught by Current Controls</a:t>
            </a:r>
          </a:p>
        </p:txBody>
      </p:sp>
      <p:graphicFrame>
        <p:nvGraphicFramePr>
          <p:cNvPr id="263402" name="Group 234"/>
          <p:cNvGraphicFramePr>
            <a:graphicFrameLocks noGrp="1"/>
          </p:cNvGraphicFramePr>
          <p:nvPr>
            <p:extLst>
              <p:ext uri="{D42A27DB-BD31-4B8C-83A1-F6EECF244321}">
                <p14:modId xmlns:p14="http://schemas.microsoft.com/office/powerpoint/2010/main" val="1683325741"/>
              </p:ext>
            </p:extLst>
          </p:nvPr>
        </p:nvGraphicFramePr>
        <p:xfrm>
          <a:off x="457200" y="1371600"/>
          <a:ext cx="8458200" cy="5334000"/>
        </p:xfrm>
        <a:graphic>
          <a:graphicData uri="http://schemas.openxmlformats.org/drawingml/2006/table">
            <a:tbl>
              <a:tblPr/>
              <a:tblGrid>
                <a:gridCol w="2151063"/>
                <a:gridCol w="6307137"/>
              </a:tblGrid>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cs typeface="Times New Roman" pitchFamily="18" charset="0"/>
                        </a:rPr>
                        <a:t>Rating</a:t>
                      </a:r>
                      <a:endParaRPr kumimoji="0" lang="en-US" sz="17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rgbClr val="000000"/>
                          </a:solidFill>
                          <a:effectLst/>
                          <a:latin typeface="Times New Roman" pitchFamily="18" charset="0"/>
                          <a:cs typeface="Times New Roman" pitchFamily="18" charset="0"/>
                        </a:rPr>
                        <a:t>Description</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hlink"/>
                    </a:solidFill>
                  </a:tcPr>
                </a:tc>
              </a:tr>
              <a:tr h="4889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Certainty of non-detection:</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Controls will not or cannot detect the existence of a defect.</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Very low:</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55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Controls probably will not detect the existence of a defect.</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Low:</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55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7 – 8</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Controls have a poor chance of detecting the existence of a defect.</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Moderate:</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55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5 – 6</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Controls may detect the existence of a defect.</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High:</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3 – 4</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Controls have a good chance of detecting the existence of a defect.  The process automatically detects failure.</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Very high:</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Times New Roman" pitchFamily="18" charset="0"/>
                          <a:cs typeface="Times New Roman" pitchFamily="18" charset="0"/>
                        </a:rPr>
                        <a:t>1 – 2</a:t>
                      </a:r>
                      <a:endParaRPr kumimoji="0" lang="en-US" sz="17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cs typeface="Times New Roman" pitchFamily="18" charset="0"/>
                        </a:rPr>
                        <a:t>Controls will almost certainly detect the existence of a defect.  The process automatically prevents further processing.</a:t>
                      </a:r>
                      <a:endParaRPr kumimoji="0" lang="en-US" sz="17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762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106</a:t>
            </a:fld>
            <a:endParaRPr lang="en-US" dirty="0"/>
          </a:p>
        </p:txBody>
      </p:sp>
    </p:spTree>
    <p:custDataLst>
      <p:tags r:id="rId1"/>
    </p:custDataLst>
    <p:extLst>
      <p:ext uri="{BB962C8B-B14F-4D97-AF65-F5344CB8AC3E}">
        <p14:creationId xmlns:p14="http://schemas.microsoft.com/office/powerpoint/2010/main" val="45141908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18788" name="Rectangle 5"/>
          <p:cNvSpPr>
            <a:spLocks noChangeArrowheads="1"/>
          </p:cNvSpPr>
          <p:nvPr/>
        </p:nvSpPr>
        <p:spPr bwMode="auto">
          <a:xfrm>
            <a:off x="609600" y="990600"/>
            <a:ext cx="8534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Selected Risk Assessment Methods (cont’d)</a:t>
            </a:r>
          </a:p>
          <a:p>
            <a:pPr marL="742950" lvl="1" indent="-285750" algn="l">
              <a:spcBef>
                <a:spcPct val="20000"/>
              </a:spcBef>
              <a:buFontTx/>
              <a:buChar char="–"/>
            </a:pPr>
            <a:r>
              <a:rPr kumimoji="1" lang="en-US" sz="2800" dirty="0">
                <a:latin typeface="Arial" pitchFamily="34" charset="0"/>
              </a:rPr>
              <a:t>Failure Mode and Effects Analysis (cont’d)</a:t>
            </a:r>
          </a:p>
          <a:p>
            <a:pPr marL="1143000" lvl="2" indent="-228600" algn="l">
              <a:spcBef>
                <a:spcPct val="20000"/>
              </a:spcBef>
              <a:buFontTx/>
              <a:buChar char="•"/>
            </a:pPr>
            <a:r>
              <a:rPr kumimoji="1" lang="en-US" sz="2300" b="1" u="sng" dirty="0">
                <a:solidFill>
                  <a:srgbClr val="F52907"/>
                </a:solidFill>
                <a:latin typeface="Arial" pitchFamily="34" charset="0"/>
              </a:rPr>
              <a:t>Risk Priority Number (RPN):</a:t>
            </a:r>
            <a:r>
              <a:rPr kumimoji="1" lang="en-US" sz="2300" b="1" dirty="0">
                <a:solidFill>
                  <a:srgbClr val="F52907"/>
                </a:solidFill>
                <a:latin typeface="Arial" pitchFamily="34" charset="0"/>
              </a:rPr>
              <a:t> </a:t>
            </a:r>
            <a:r>
              <a:rPr kumimoji="1" lang="en-US" sz="2300" dirty="0">
                <a:latin typeface="Arial" pitchFamily="34" charset="0"/>
              </a:rPr>
              <a:t>The Risk Priority Number (RPN) can be introduced as a </a:t>
            </a:r>
            <a:r>
              <a:rPr kumimoji="1" lang="en-US" sz="2300" u="sng" dirty="0">
                <a:latin typeface="Arial" pitchFamily="34" charset="0"/>
              </a:rPr>
              <a:t>weighted assessment number</a:t>
            </a:r>
            <a:r>
              <a:rPr kumimoji="1" lang="en-US" sz="2300" dirty="0">
                <a:latin typeface="Arial" pitchFamily="34" charset="0"/>
              </a:rPr>
              <a:t> used for prioritizing the highest risk items.  The RPN focuses efforts on factors that provide opportunities to make the greatest improvement. The RPNs are sorted and actions are recommended for the top issues.  Risk assessment should be performed to determine when a corrective action is required:</a:t>
            </a:r>
          </a:p>
        </p:txBody>
      </p:sp>
      <p:sp>
        <p:nvSpPr>
          <p:cNvPr id="118789" name="Text Box 6"/>
          <p:cNvSpPr txBox="1">
            <a:spLocks noChangeArrowheads="1"/>
          </p:cNvSpPr>
          <p:nvPr/>
        </p:nvSpPr>
        <p:spPr bwMode="auto">
          <a:xfrm>
            <a:off x="381000" y="5410200"/>
            <a:ext cx="8004175" cy="739775"/>
          </a:xfrm>
          <a:prstGeom prst="rect">
            <a:avLst/>
          </a:prstGeom>
          <a:solidFill>
            <a:srgbClr val="FFCC99">
              <a:alpha val="50195"/>
            </a:srgbClr>
          </a:solidFill>
          <a:ln w="38100" cmpd="dbl" algn="ctr">
            <a:solidFill>
              <a:srgbClr val="993300"/>
            </a:solidFill>
            <a:miter lim="800000"/>
            <a:headEnd/>
            <a:tailEnd/>
          </a:ln>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	RPN 	= Risk Priority Number </a:t>
            </a:r>
            <a:br>
              <a:rPr lang="en-US"/>
            </a:br>
            <a:r>
              <a:rPr lang="en-US"/>
              <a:t>		= (Occurrence rating) (Severity rating) (Detection rating)</a:t>
            </a:r>
          </a:p>
        </p:txBody>
      </p:sp>
      <p:sp>
        <p:nvSpPr>
          <p:cNvPr id="118790" name="Text Box 7"/>
          <p:cNvSpPr txBox="1">
            <a:spLocks noChangeArrowheads="1"/>
          </p:cNvSpPr>
          <p:nvPr/>
        </p:nvSpPr>
        <p:spPr bwMode="auto">
          <a:xfrm>
            <a:off x="8543925" y="5486400"/>
            <a:ext cx="600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(4)</a:t>
            </a:r>
          </a:p>
        </p:txBody>
      </p:sp>
      <p:sp>
        <p:nvSpPr>
          <p:cNvPr id="118791" name="Text Box 8"/>
          <p:cNvSpPr txBox="1">
            <a:spLocks noChangeArrowheads="1"/>
          </p:cNvSpPr>
          <p:nvPr/>
        </p:nvSpPr>
        <p:spPr bwMode="auto">
          <a:xfrm>
            <a:off x="1295400" y="6230885"/>
            <a:ext cx="7086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b="1"/>
              <a:t>Refer to example 2.4 textbook (Personal Flotation Devices)</a:t>
            </a:r>
          </a:p>
        </p:txBody>
      </p:sp>
      <p:sp>
        <p:nvSpPr>
          <p:cNvPr id="9"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107</a:t>
            </a:fld>
            <a:endParaRPr lang="en-US" dirty="0"/>
          </a:p>
        </p:txBody>
      </p:sp>
    </p:spTree>
    <p:custDataLst>
      <p:tags r:id="rId1"/>
    </p:custDataLst>
    <p:extLst>
      <p:ext uri="{BB962C8B-B14F-4D97-AF65-F5344CB8AC3E}">
        <p14:creationId xmlns:p14="http://schemas.microsoft.com/office/powerpoint/2010/main" val="2043016129"/>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Rectangle 2"/>
          <p:cNvSpPr>
            <a:spLocks noGrp="1" noChangeArrowheads="1"/>
          </p:cNvSpPr>
          <p:nvPr>
            <p:ph type="title"/>
          </p:nvPr>
        </p:nvSpPr>
        <p:spPr/>
        <p:txBody>
          <a:bodyPr/>
          <a:lstStyle/>
          <a:p>
            <a:r>
              <a:rPr lang="en-US" smtClean="0"/>
              <a:t>Risk Assessment (cont’d)</a:t>
            </a:r>
          </a:p>
        </p:txBody>
      </p:sp>
      <p:sp>
        <p:nvSpPr>
          <p:cNvPr id="119812" name="Rectangle 3"/>
          <p:cNvSpPr>
            <a:spLocks noGrp="1" noChangeArrowheads="1"/>
          </p:cNvSpPr>
          <p:nvPr>
            <p:ph type="body" idx="1"/>
          </p:nvPr>
        </p:nvSpPr>
        <p:spPr/>
        <p:txBody>
          <a:bodyPr/>
          <a:lstStyle/>
          <a:p>
            <a:r>
              <a:rPr lang="en-US" sz="3200" dirty="0" smtClean="0"/>
              <a:t>Risk Matrices</a:t>
            </a:r>
          </a:p>
          <a:p>
            <a:pPr lvl="1"/>
            <a:r>
              <a:rPr lang="en-US" sz="2800" dirty="0" smtClean="0"/>
              <a:t>Risk can presented and assessed using matrices for </a:t>
            </a:r>
            <a:r>
              <a:rPr lang="en-US" sz="2800" u="sng" dirty="0" smtClean="0"/>
              <a:t>preliminary screening</a:t>
            </a:r>
            <a:r>
              <a:rPr lang="en-US" sz="2800" dirty="0" smtClean="0"/>
              <a:t> by subjectively estimating probabilities and consequences in a qualitative manner</a:t>
            </a:r>
          </a:p>
          <a:p>
            <a:pPr lvl="1"/>
            <a:r>
              <a:rPr lang="en-US" sz="2800" dirty="0" smtClean="0"/>
              <a:t>A risk matrix is a two-dimensional presentation of </a:t>
            </a:r>
            <a:r>
              <a:rPr lang="en-US" sz="2800" u="sng" dirty="0" smtClean="0"/>
              <a:t>likelihood and consequences</a:t>
            </a:r>
            <a:r>
              <a:rPr lang="en-US" sz="2800" dirty="0" smtClean="0"/>
              <a:t> using qualitative metrics for both dimensions</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108</a:t>
            </a:fld>
            <a:endParaRPr lang="en-US" dirty="0"/>
          </a:p>
        </p:txBody>
      </p:sp>
    </p:spTree>
    <p:custDataLst>
      <p:tags r:id="rId1"/>
    </p:custDataLst>
    <p:extLst>
      <p:ext uri="{BB962C8B-B14F-4D97-AF65-F5344CB8AC3E}">
        <p14:creationId xmlns:p14="http://schemas.microsoft.com/office/powerpoint/2010/main" val="2715791946"/>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Rectangle 2"/>
          <p:cNvSpPr>
            <a:spLocks noGrp="1" noChangeArrowheads="1"/>
          </p:cNvSpPr>
          <p:nvPr>
            <p:ph type="title"/>
          </p:nvPr>
        </p:nvSpPr>
        <p:spPr/>
        <p:txBody>
          <a:bodyPr/>
          <a:lstStyle/>
          <a:p>
            <a:r>
              <a:rPr lang="en-US" smtClean="0"/>
              <a:t>Risk Assessment (cont’d)</a:t>
            </a:r>
          </a:p>
        </p:txBody>
      </p:sp>
      <p:sp>
        <p:nvSpPr>
          <p:cNvPr id="120836" name="Rectangle 3"/>
          <p:cNvSpPr>
            <a:spLocks noGrp="1" noChangeArrowheads="1"/>
          </p:cNvSpPr>
          <p:nvPr>
            <p:ph type="body" idx="1"/>
          </p:nvPr>
        </p:nvSpPr>
        <p:spPr/>
        <p:txBody>
          <a:bodyPr/>
          <a:lstStyle/>
          <a:p>
            <a:r>
              <a:rPr lang="en-US" sz="2800" dirty="0" smtClean="0"/>
              <a:t>Risk Matrices (cont’d)</a:t>
            </a:r>
          </a:p>
          <a:p>
            <a:pPr lvl="1">
              <a:buFontTx/>
              <a:buNone/>
            </a:pPr>
            <a:r>
              <a:rPr lang="en-US" sz="2400" dirty="0" smtClean="0"/>
              <a:t>Table 8. Likelihood Categories for a Risk Matrix</a:t>
            </a:r>
          </a:p>
        </p:txBody>
      </p:sp>
      <p:graphicFrame>
        <p:nvGraphicFramePr>
          <p:cNvPr id="266378" name="Group 138"/>
          <p:cNvGraphicFramePr>
            <a:graphicFrameLocks noGrp="1"/>
          </p:cNvGraphicFramePr>
          <p:nvPr/>
        </p:nvGraphicFramePr>
        <p:xfrm>
          <a:off x="1219200" y="2514600"/>
          <a:ext cx="7391400" cy="3057581"/>
        </p:xfrm>
        <a:graphic>
          <a:graphicData uri="http://schemas.openxmlformats.org/drawingml/2006/table">
            <a:tbl>
              <a:tblPr/>
              <a:tblGrid>
                <a:gridCol w="1363663"/>
                <a:gridCol w="2520950"/>
                <a:gridCol w="3506787"/>
              </a:tblGrid>
              <a:tr h="40318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Category</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5108">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Description</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5108">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Annual Probability Range</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5108">
                        <a:alpha val="50000"/>
                      </a:srgbClr>
                    </a:solidFill>
                  </a:tcPr>
                </a:tc>
              </a:tr>
              <a:tr h="40159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A</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Likely</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0.1 (1 in 10)</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18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B</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Unlikely</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0.01 (1 in 100) but &lt; 0.1</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18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Very Unlikely</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0.001 (1 in 1,000) but &lt; 0.01</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18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Doubtful</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0.0001 (1 in 10,000) but &lt; 0.001</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0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E</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Highly Unlikely</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0.00001 (1 in 100,000) but &lt; 0.0001</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18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F</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Extremely Unlikely</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&lt; 0.00001 (1 in 100,000)</a:t>
                      </a:r>
                      <a:endParaRPr kumimoji="0" lang="en-US" sz="1800" b="0" i="0" u="none" strike="noStrike" cap="none" normalizeH="0" baseline="0" smtClean="0">
                        <a:ln>
                          <a:noFill/>
                        </a:ln>
                        <a:solidFill>
                          <a:schemeClr val="tx1"/>
                        </a:solidFill>
                        <a:effectLst/>
                        <a:latin typeface="Times New Roman" pitchFamily="18" charset="0"/>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109</a:t>
            </a:fld>
            <a:endParaRPr lang="en-US" dirty="0"/>
          </a:p>
        </p:txBody>
      </p:sp>
    </p:spTree>
    <p:custDataLst>
      <p:tags r:id="rId1"/>
    </p:custDataLst>
    <p:extLst>
      <p:ext uri="{BB962C8B-B14F-4D97-AF65-F5344CB8AC3E}">
        <p14:creationId xmlns:p14="http://schemas.microsoft.com/office/powerpoint/2010/main" val="1176554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r>
              <a:rPr lang="en-US" smtClean="0"/>
              <a:t>Risk Terminology (cont’d)</a:t>
            </a:r>
          </a:p>
        </p:txBody>
      </p:sp>
      <p:sp>
        <p:nvSpPr>
          <p:cNvPr id="29700" name="Rectangle 3"/>
          <p:cNvSpPr>
            <a:spLocks noGrp="1" noChangeArrowheads="1"/>
          </p:cNvSpPr>
          <p:nvPr>
            <p:ph type="body" idx="1"/>
          </p:nvPr>
        </p:nvSpPr>
        <p:spPr>
          <a:xfrm>
            <a:off x="609600" y="1371600"/>
            <a:ext cx="8305800" cy="5181600"/>
          </a:xfrm>
        </p:spPr>
        <p:txBody>
          <a:bodyPr/>
          <a:lstStyle/>
          <a:p>
            <a:pPr>
              <a:lnSpc>
                <a:spcPct val="90000"/>
              </a:lnSpc>
            </a:pPr>
            <a:r>
              <a:rPr lang="en-US" sz="3600" b="1" smtClean="0">
                <a:solidFill>
                  <a:srgbClr val="F52907"/>
                </a:solidFill>
              </a:rPr>
              <a:t>Risks and Opportunities</a:t>
            </a:r>
          </a:p>
          <a:p>
            <a:pPr lvl="1">
              <a:lnSpc>
                <a:spcPct val="90000"/>
              </a:lnSpc>
            </a:pPr>
            <a:r>
              <a:rPr lang="en-US" sz="3200" u="sng" smtClean="0"/>
              <a:t>Gains</a:t>
            </a:r>
            <a:r>
              <a:rPr lang="en-US" sz="3200" smtClean="0"/>
              <a:t> could results from identifying opportunities and meeting or exceeding objectives</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a:t>
            </a:fld>
            <a:endParaRPr lang="en-US" dirty="0"/>
          </a:p>
        </p:txBody>
      </p:sp>
    </p:spTree>
    <p:custDataLst>
      <p:tags r:id="rId1"/>
    </p:custDataLst>
    <p:extLst>
      <p:ext uri="{BB962C8B-B14F-4D97-AF65-F5344CB8AC3E}">
        <p14:creationId xmlns:p14="http://schemas.microsoft.com/office/powerpoint/2010/main" val="423744225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21860" name="Rectangle 5"/>
          <p:cNvSpPr>
            <a:spLocks noChangeArrowheads="1"/>
          </p:cNvSpPr>
          <p:nvPr/>
        </p:nvSpPr>
        <p:spPr bwMode="auto">
          <a:xfrm>
            <a:off x="609600" y="13716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Risk Matrices (cont’d)</a:t>
            </a:r>
          </a:p>
          <a:p>
            <a:pPr marL="742950" lvl="1" indent="-285750" algn="l">
              <a:spcBef>
                <a:spcPct val="20000"/>
              </a:spcBef>
            </a:pPr>
            <a:r>
              <a:rPr kumimoji="1" lang="en-US" sz="2600" dirty="0">
                <a:latin typeface="Arial" pitchFamily="34" charset="0"/>
              </a:rPr>
              <a:t>Table 9. Consequence Categories for a Risk Matrix</a:t>
            </a:r>
          </a:p>
        </p:txBody>
      </p:sp>
      <p:graphicFrame>
        <p:nvGraphicFramePr>
          <p:cNvPr id="267440" name="Group 176"/>
          <p:cNvGraphicFramePr>
            <a:graphicFrameLocks noGrp="1"/>
          </p:cNvGraphicFramePr>
          <p:nvPr/>
        </p:nvGraphicFramePr>
        <p:xfrm>
          <a:off x="1143000" y="2438400"/>
          <a:ext cx="7620000" cy="3986258"/>
        </p:xfrm>
        <a:graphic>
          <a:graphicData uri="http://schemas.openxmlformats.org/drawingml/2006/table">
            <a:tbl>
              <a:tblPr/>
              <a:tblGrid>
                <a:gridCol w="1406525"/>
                <a:gridCol w="1524000"/>
                <a:gridCol w="4689475"/>
              </a:tblGrid>
              <a:tr h="38731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Category</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5108">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Description</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5108">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Examples</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5108">
                        <a:alpha val="50000"/>
                      </a:srgbClr>
                    </a:solidFill>
                  </a:tcPr>
                </a:tc>
              </a:tr>
              <a:tr h="64288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Catastrophic</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Large number of fatalities, and/or major long-term environmental impact.</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288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II</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Major</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Fatalities, and/or major short-term environmental impact.</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288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III</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Serious</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Serious injuries, and/or significant environmental impact.</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02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IV</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Significant</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Minor injuries, and/or short-term environmental impact.</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288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V</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Minor</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First aid injuries only, and/or minimal environmental impact.</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1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VI</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None</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No significant consequence.</a:t>
                      </a:r>
                      <a:endParaRPr kumimoji="0" lang="en-US" sz="1800" b="0" i="0" u="none" strike="noStrike" cap="none" normalizeH="0" baseline="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110</a:t>
            </a:fld>
            <a:endParaRPr lang="en-US" dirty="0"/>
          </a:p>
        </p:txBody>
      </p:sp>
    </p:spTree>
    <p:custDataLst>
      <p:tags r:id="rId1"/>
    </p:custDataLst>
    <p:extLst>
      <p:ext uri="{BB962C8B-B14F-4D97-AF65-F5344CB8AC3E}">
        <p14:creationId xmlns:p14="http://schemas.microsoft.com/office/powerpoint/2010/main" val="209524767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22884" name="Rectangle 5"/>
          <p:cNvSpPr>
            <a:spLocks noChangeArrowheads="1"/>
          </p:cNvSpPr>
          <p:nvPr/>
        </p:nvSpPr>
        <p:spPr bwMode="auto">
          <a:xfrm>
            <a:off x="609600" y="11430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Risk Matrices (cont’d)</a:t>
            </a:r>
          </a:p>
          <a:p>
            <a:pPr marL="742950" lvl="1" indent="-285750" algn="l">
              <a:spcBef>
                <a:spcPct val="20000"/>
              </a:spcBef>
            </a:pPr>
            <a:r>
              <a:rPr kumimoji="1" lang="en-US" sz="2600" dirty="0">
                <a:latin typeface="Arial" pitchFamily="34" charset="0"/>
              </a:rPr>
              <a:t>   Table 10. Example Consequence Categories for a Risk Matrix in 2003 Monetary Amounts (US$)</a:t>
            </a:r>
          </a:p>
        </p:txBody>
      </p:sp>
      <p:graphicFrame>
        <p:nvGraphicFramePr>
          <p:cNvPr id="268461" name="Group 173"/>
          <p:cNvGraphicFramePr>
            <a:graphicFrameLocks noGrp="1"/>
          </p:cNvGraphicFramePr>
          <p:nvPr/>
        </p:nvGraphicFramePr>
        <p:xfrm>
          <a:off x="1447800" y="2667000"/>
          <a:ext cx="7315200" cy="3048001"/>
        </p:xfrm>
        <a:graphic>
          <a:graphicData uri="http://schemas.openxmlformats.org/drawingml/2006/table">
            <a:tbl>
              <a:tblPr/>
              <a:tblGrid>
                <a:gridCol w="1349375"/>
                <a:gridCol w="2027238"/>
                <a:gridCol w="3938587"/>
              </a:tblGrid>
              <a:tr h="4349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Category</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5108">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Description</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5108">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Cost</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5108">
                        <a:alpha val="50000"/>
                      </a:srgbClr>
                    </a:solidFill>
                  </a:tcPr>
                </a:tc>
              </a:tr>
              <a:tr h="4365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Catastrophic Loss</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$10,000,000,000</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II</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Major Loss</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$1,000,000,000 but &lt; $10,000,000,000</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III</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Serious Loss</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$100,000,000 but &lt; $1,000,000,000</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IV</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Significant Loss</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$10,000,000 but &lt; $100,000,000</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65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V</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Minor Loss</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&gt;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$1,000,000 but &lt; $10,000,000</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VI</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Insignificant Loss</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&lt; $1,000,000</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111</a:t>
            </a:fld>
            <a:endParaRPr lang="en-US" dirty="0"/>
          </a:p>
        </p:txBody>
      </p:sp>
    </p:spTree>
    <p:custDataLst>
      <p:tags r:id="rId1"/>
    </p:custDataLst>
    <p:extLst>
      <p:ext uri="{BB962C8B-B14F-4D97-AF65-F5344CB8AC3E}">
        <p14:creationId xmlns:p14="http://schemas.microsoft.com/office/powerpoint/2010/main" val="376473584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2"/>
          <p:cNvSpPr>
            <a:spLocks noGrp="1" noChangeArrowheads="1"/>
          </p:cNvSpPr>
          <p:nvPr>
            <p:ph type="title"/>
          </p:nvPr>
        </p:nvSpPr>
        <p:spPr/>
        <p:txBody>
          <a:bodyPr/>
          <a:lstStyle/>
          <a:p>
            <a:r>
              <a:rPr lang="en-US" smtClean="0"/>
              <a:t>Risk Assessment (cont’d)</a:t>
            </a:r>
          </a:p>
        </p:txBody>
      </p:sp>
      <p:sp>
        <p:nvSpPr>
          <p:cNvPr id="123908" name="Rectangle 3"/>
          <p:cNvSpPr>
            <a:spLocks noGrp="1" noChangeArrowheads="1"/>
          </p:cNvSpPr>
          <p:nvPr>
            <p:ph type="body" idx="1"/>
          </p:nvPr>
        </p:nvSpPr>
        <p:spPr>
          <a:xfrm>
            <a:off x="609600" y="1143000"/>
            <a:ext cx="8305800" cy="4876800"/>
          </a:xfrm>
        </p:spPr>
        <p:txBody>
          <a:bodyPr/>
          <a:lstStyle/>
          <a:p>
            <a:r>
              <a:rPr lang="en-US" dirty="0" smtClean="0"/>
              <a:t>Risk Matrices (cont’d)</a:t>
            </a:r>
          </a:p>
          <a:p>
            <a:pPr lvl="1"/>
            <a:r>
              <a:rPr lang="en-US" u="sng" dirty="0" smtClean="0"/>
              <a:t>Example:</a:t>
            </a:r>
            <a:r>
              <a:rPr lang="en-US" dirty="0" smtClean="0"/>
              <a:t> Risk Matrix</a:t>
            </a:r>
          </a:p>
        </p:txBody>
      </p:sp>
      <p:graphicFrame>
        <p:nvGraphicFramePr>
          <p:cNvPr id="269733" name="Group 421"/>
          <p:cNvGraphicFramePr>
            <a:graphicFrameLocks noGrp="1"/>
          </p:cNvGraphicFramePr>
          <p:nvPr>
            <p:extLst>
              <p:ext uri="{D42A27DB-BD31-4B8C-83A1-F6EECF244321}">
                <p14:modId xmlns:p14="http://schemas.microsoft.com/office/powerpoint/2010/main" val="23156964"/>
              </p:ext>
            </p:extLst>
          </p:nvPr>
        </p:nvGraphicFramePr>
        <p:xfrm>
          <a:off x="1371600" y="2170075"/>
          <a:ext cx="6477000" cy="4459325"/>
        </p:xfrm>
        <a:graphic>
          <a:graphicData uri="http://schemas.openxmlformats.org/drawingml/2006/table">
            <a:tbl>
              <a:tblPr/>
              <a:tblGrid>
                <a:gridCol w="1228725"/>
                <a:gridCol w="765175"/>
                <a:gridCol w="776288"/>
                <a:gridCol w="774700"/>
                <a:gridCol w="776287"/>
                <a:gridCol w="690563"/>
                <a:gridCol w="688975"/>
                <a:gridCol w="776287"/>
              </a:tblGrid>
              <a:tr h="555585">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800" b="0" i="0" u="none" strike="noStrike" cap="none" normalizeH="0" baseline="0" dirty="0" smtClean="0">
                        <a:ln>
                          <a:noFill/>
                        </a:ln>
                        <a:solidFill>
                          <a:schemeClr val="tx1"/>
                        </a:solidFill>
                        <a:effectLst/>
                        <a:latin typeface="Arial"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A</a:t>
                      </a: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H</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52907"/>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H</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52907"/>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H</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52907"/>
                    </a:solidFill>
                  </a:tcPr>
                </a:tc>
              </a:tr>
              <a:tr h="553998">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800" b="0" i="0" u="none" strike="noStrike" cap="none" normalizeH="0" baseline="0" smtClean="0">
                        <a:ln>
                          <a:noFill/>
                        </a:ln>
                        <a:solidFill>
                          <a:schemeClr val="tx1"/>
                        </a:solidFill>
                        <a:effectLst/>
                        <a:latin typeface="Arial"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B</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H</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52907"/>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H</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52907"/>
                    </a:solidFill>
                  </a:tcPr>
                </a:tc>
              </a:tr>
              <a:tr h="555585">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800" b="0" i="0" u="none" strike="noStrike" cap="none" normalizeH="0" baseline="0" smtClean="0">
                        <a:ln>
                          <a:noFill/>
                        </a:ln>
                        <a:solidFill>
                          <a:schemeClr val="tx1"/>
                        </a:solidFill>
                        <a:effectLst/>
                        <a:latin typeface="Arial"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H</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52907"/>
                    </a:solidFill>
                  </a:tcPr>
                </a:tc>
              </a:tr>
              <a:tr h="48891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Probability</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r>
              <a:tr h="64003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Category</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r>
              <a:tr h="555585">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800" b="0" i="0" u="none" strike="noStrike" cap="none" normalizeH="0" baseline="0" smtClean="0">
                        <a:ln>
                          <a:noFill/>
                        </a:ln>
                        <a:solidFill>
                          <a:schemeClr val="tx1"/>
                        </a:solidFill>
                        <a:effectLst/>
                        <a:latin typeface="Arial"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r>
              <a:tr h="553998">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800" b="0" i="0" u="none" strike="noStrike" cap="none" normalizeH="0" baseline="0" smtClean="0">
                        <a:ln>
                          <a:noFill/>
                        </a:ln>
                        <a:solidFill>
                          <a:schemeClr val="tx1"/>
                        </a:solidFill>
                        <a:effectLst/>
                        <a:latin typeface="Arial"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800" b="0" i="0" u="none" strike="noStrike" cap="none" normalizeH="0" baseline="0" smtClean="0">
                        <a:ln>
                          <a:noFill/>
                        </a:ln>
                        <a:solidFill>
                          <a:schemeClr val="tx1"/>
                        </a:solidFill>
                        <a:effectLst/>
                        <a:latin typeface="Arial"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VI</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V</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IV</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III</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II</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55585">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800" b="0" i="0" u="none" strike="noStrike" cap="none" normalizeH="0" baseline="0" smtClean="0">
                        <a:ln>
                          <a:noFill/>
                        </a:ln>
                        <a:solidFill>
                          <a:schemeClr val="tx1"/>
                        </a:solidFill>
                        <a:effectLst/>
                        <a:latin typeface="Arial"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7">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Consequence Category</a:t>
                      </a:r>
                      <a:endParaRPr kumimoji="0" lang="en-US" sz="1800" b="0" i="0" u="none" strike="noStrike" cap="none" normalizeH="0" baseline="0" dirty="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112</a:t>
            </a:fld>
            <a:endParaRPr lang="en-US" dirty="0"/>
          </a:p>
        </p:txBody>
      </p:sp>
      <p:sp>
        <p:nvSpPr>
          <p:cNvPr id="2" name="Rectangle 1"/>
          <p:cNvSpPr/>
          <p:nvPr/>
        </p:nvSpPr>
        <p:spPr>
          <a:xfrm>
            <a:off x="4419600" y="1219200"/>
            <a:ext cx="4572000" cy="646331"/>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spcBef>
                <a:spcPct val="50000"/>
              </a:spcBef>
            </a:pPr>
            <a:r>
              <a:rPr lang="en-US" b="1" dirty="0"/>
              <a:t>Refer also to </a:t>
            </a:r>
            <a:r>
              <a:rPr lang="en-US" b="1" dirty="0" smtClean="0"/>
              <a:t>the book for a figure that </a:t>
            </a:r>
            <a:r>
              <a:rPr lang="en-US" b="1" dirty="0"/>
              <a:t>includes rewards</a:t>
            </a:r>
          </a:p>
        </p:txBody>
      </p:sp>
    </p:spTree>
    <p:custDataLst>
      <p:tags r:id="rId1"/>
    </p:custDataLst>
    <p:extLst>
      <p:ext uri="{BB962C8B-B14F-4D97-AF65-F5344CB8AC3E}">
        <p14:creationId xmlns:p14="http://schemas.microsoft.com/office/powerpoint/2010/main" val="9459383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2"/>
          <p:cNvSpPr>
            <a:spLocks noGrp="1" noChangeArrowheads="1"/>
          </p:cNvSpPr>
          <p:nvPr>
            <p:ph type="title"/>
          </p:nvPr>
        </p:nvSpPr>
        <p:spPr/>
        <p:txBody>
          <a:bodyPr/>
          <a:lstStyle/>
          <a:p>
            <a:r>
              <a:rPr lang="en-US" smtClean="0"/>
              <a:t>Risk Assessment (cont’d)</a:t>
            </a:r>
          </a:p>
        </p:txBody>
      </p:sp>
      <p:sp>
        <p:nvSpPr>
          <p:cNvPr id="124932" name="Rectangle 3"/>
          <p:cNvSpPr>
            <a:spLocks noGrp="1" noChangeArrowheads="1"/>
          </p:cNvSpPr>
          <p:nvPr>
            <p:ph type="body" idx="1"/>
          </p:nvPr>
        </p:nvSpPr>
        <p:spPr>
          <a:xfrm>
            <a:off x="609600" y="1066800"/>
            <a:ext cx="8305800" cy="5334000"/>
          </a:xfrm>
        </p:spPr>
        <p:txBody>
          <a:bodyPr/>
          <a:lstStyle/>
          <a:p>
            <a:r>
              <a:rPr lang="en-US" sz="3200" dirty="0" smtClean="0"/>
              <a:t>Event Modeling, Event Trees, Success Trees, and Fault Tress</a:t>
            </a:r>
          </a:p>
          <a:p>
            <a:pPr lvl="1"/>
            <a:r>
              <a:rPr lang="en-US" sz="2800" dirty="0" smtClean="0"/>
              <a:t>Event modeling is a </a:t>
            </a:r>
            <a:r>
              <a:rPr lang="en-US" sz="2800" u="sng" dirty="0" smtClean="0"/>
              <a:t>systematic and often most complete way to identify accident scenarios</a:t>
            </a:r>
            <a:r>
              <a:rPr lang="en-US" sz="2800" dirty="0" smtClean="0"/>
              <a:t> and quantify risk for risk assessment</a:t>
            </a:r>
          </a:p>
          <a:p>
            <a:pPr lvl="1"/>
            <a:r>
              <a:rPr lang="en-US" sz="2800" dirty="0" smtClean="0"/>
              <a:t>The </a:t>
            </a:r>
            <a:r>
              <a:rPr lang="en-US" sz="2800" u="sng" dirty="0" smtClean="0"/>
              <a:t>combination</a:t>
            </a:r>
            <a:r>
              <a:rPr lang="en-US" sz="2800" dirty="0" smtClean="0"/>
              <a:t> of event-tree analysis (ETA), success-tree analysis (STA), and fault-tree analysis (FTA) can provide a structured analysis for defining scenarios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113</a:t>
            </a:fld>
            <a:endParaRPr lang="en-US" dirty="0"/>
          </a:p>
        </p:txBody>
      </p:sp>
    </p:spTree>
    <p:custDataLst>
      <p:tags r:id="rId1"/>
    </p:custDataLst>
    <p:extLst>
      <p:ext uri="{BB962C8B-B14F-4D97-AF65-F5344CB8AC3E}">
        <p14:creationId xmlns:p14="http://schemas.microsoft.com/office/powerpoint/2010/main" val="221076659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ext Box 3"/>
          <p:cNvSpPr txBox="1">
            <a:spLocks noChangeArrowheads="1"/>
          </p:cNvSpPr>
          <p:nvPr/>
        </p:nvSpPr>
        <p:spPr bwMode="auto">
          <a:xfrm>
            <a:off x="1922463" y="304800"/>
            <a:ext cx="44164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3600"/>
              <a:t>Logic Trees Compared</a:t>
            </a:r>
          </a:p>
        </p:txBody>
      </p:sp>
      <p:pic>
        <p:nvPicPr>
          <p:cNvPr id="13926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938" y="1371600"/>
            <a:ext cx="8443912"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114</a:t>
            </a:fld>
            <a:endParaRPr lang="en-US" dirty="0"/>
          </a:p>
        </p:txBody>
      </p:sp>
    </p:spTree>
    <p:extLst>
      <p:ext uri="{BB962C8B-B14F-4D97-AF65-F5344CB8AC3E}">
        <p14:creationId xmlns:p14="http://schemas.microsoft.com/office/powerpoint/2010/main" val="3273609617"/>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2"/>
          <p:cNvSpPr>
            <a:spLocks noGrp="1" noChangeArrowheads="1"/>
          </p:cNvSpPr>
          <p:nvPr>
            <p:ph type="title"/>
          </p:nvPr>
        </p:nvSpPr>
        <p:spPr/>
        <p:txBody>
          <a:bodyPr/>
          <a:lstStyle/>
          <a:p>
            <a:r>
              <a:rPr lang="en-US" smtClean="0"/>
              <a:t>Risk Assessment (cont’d)</a:t>
            </a:r>
          </a:p>
        </p:txBody>
      </p:sp>
      <p:sp>
        <p:nvSpPr>
          <p:cNvPr id="125956" name="Rectangle 3"/>
          <p:cNvSpPr>
            <a:spLocks noGrp="1" noChangeArrowheads="1"/>
          </p:cNvSpPr>
          <p:nvPr>
            <p:ph type="body" idx="1"/>
          </p:nvPr>
        </p:nvSpPr>
        <p:spPr>
          <a:xfrm>
            <a:off x="533400" y="1066800"/>
            <a:ext cx="8305800" cy="4876800"/>
          </a:xfrm>
        </p:spPr>
        <p:txBody>
          <a:bodyPr/>
          <a:lstStyle/>
          <a:p>
            <a:pPr lvl="1"/>
            <a:r>
              <a:rPr lang="en-US" b="1" u="sng" smtClean="0">
                <a:solidFill>
                  <a:srgbClr val="F52907"/>
                </a:solidFill>
              </a:rPr>
              <a:t>Event-Tree Example for Sprinkler System</a:t>
            </a:r>
          </a:p>
        </p:txBody>
      </p:sp>
      <p:pic>
        <p:nvPicPr>
          <p:cNvPr id="12595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0600" y="1497013"/>
            <a:ext cx="7543800" cy="528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115</a:t>
            </a:fld>
            <a:endParaRPr lang="en-US" dirty="0"/>
          </a:p>
        </p:txBody>
      </p:sp>
    </p:spTree>
    <p:custDataLst>
      <p:tags r:id="rId1"/>
    </p:custDataLst>
    <p:extLst>
      <p:ext uri="{BB962C8B-B14F-4D97-AF65-F5344CB8AC3E}">
        <p14:creationId xmlns:p14="http://schemas.microsoft.com/office/powerpoint/2010/main" val="3042493534"/>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2"/>
          <p:cNvSpPr>
            <a:spLocks noGrp="1" noChangeArrowheads="1"/>
          </p:cNvSpPr>
          <p:nvPr>
            <p:ph type="title"/>
          </p:nvPr>
        </p:nvSpPr>
        <p:spPr/>
        <p:txBody>
          <a:bodyPr/>
          <a:lstStyle/>
          <a:p>
            <a:r>
              <a:rPr lang="en-US" smtClean="0"/>
              <a:t>Risk Assessment (cont’d)</a:t>
            </a:r>
          </a:p>
        </p:txBody>
      </p:sp>
      <p:sp>
        <p:nvSpPr>
          <p:cNvPr id="126980" name="Rectangle 3"/>
          <p:cNvSpPr>
            <a:spLocks noGrp="1" noChangeArrowheads="1"/>
          </p:cNvSpPr>
          <p:nvPr>
            <p:ph type="body" idx="1"/>
          </p:nvPr>
        </p:nvSpPr>
        <p:spPr>
          <a:xfrm>
            <a:off x="609600" y="1371600"/>
            <a:ext cx="8305800" cy="5105400"/>
          </a:xfrm>
        </p:spPr>
        <p:txBody>
          <a:bodyPr/>
          <a:lstStyle/>
          <a:p>
            <a:pPr lvl="1"/>
            <a:r>
              <a:rPr lang="en-US" sz="2800" b="1" dirty="0" smtClean="0">
                <a:solidFill>
                  <a:srgbClr val="F52907"/>
                </a:solidFill>
              </a:rPr>
              <a:t>Fault-Tree and Success-Tree Analyses</a:t>
            </a:r>
          </a:p>
          <a:p>
            <a:pPr lvl="2"/>
            <a:r>
              <a:rPr lang="en-US" sz="2800" i="1" u="sng" dirty="0" smtClean="0"/>
              <a:t>Basic events</a:t>
            </a:r>
            <a:r>
              <a:rPr lang="en-US" sz="2800" dirty="0" smtClean="0"/>
              <a:t>.  These events cannot be decomposed further into lower level events.  They are the lowest events that can be obtained.  For these events, failure probabilities need be obtained</a:t>
            </a:r>
          </a:p>
          <a:p>
            <a:pPr lvl="2"/>
            <a:r>
              <a:rPr lang="en-US" sz="2800" i="1" u="sng" dirty="0" smtClean="0"/>
              <a:t>Events that can be decomposed further.</a:t>
            </a:r>
            <a:r>
              <a:rPr lang="en-US" sz="2800" dirty="0" smtClean="0"/>
              <a:t>  These events can be decomposed further to lower levels.  Therefore, they should be decomposed until the basic events are obtained</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116</a:t>
            </a:fld>
            <a:endParaRPr lang="en-US" dirty="0"/>
          </a:p>
        </p:txBody>
      </p:sp>
    </p:spTree>
    <p:custDataLst>
      <p:tags r:id="rId1"/>
    </p:custDataLst>
    <p:extLst>
      <p:ext uri="{BB962C8B-B14F-4D97-AF65-F5344CB8AC3E}">
        <p14:creationId xmlns:p14="http://schemas.microsoft.com/office/powerpoint/2010/main" val="1379478836"/>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2"/>
          <p:cNvSpPr>
            <a:spLocks noGrp="1" noChangeArrowheads="1"/>
          </p:cNvSpPr>
          <p:nvPr>
            <p:ph type="title"/>
          </p:nvPr>
        </p:nvSpPr>
        <p:spPr/>
        <p:txBody>
          <a:bodyPr/>
          <a:lstStyle/>
          <a:p>
            <a:r>
              <a:rPr lang="en-US" smtClean="0"/>
              <a:t>Risk Assessment (cont’d)</a:t>
            </a:r>
          </a:p>
        </p:txBody>
      </p:sp>
      <p:sp>
        <p:nvSpPr>
          <p:cNvPr id="128004" name="Rectangle 3"/>
          <p:cNvSpPr>
            <a:spLocks noGrp="1" noChangeArrowheads="1"/>
          </p:cNvSpPr>
          <p:nvPr>
            <p:ph type="body" idx="1"/>
          </p:nvPr>
        </p:nvSpPr>
        <p:spPr/>
        <p:txBody>
          <a:bodyPr/>
          <a:lstStyle/>
          <a:p>
            <a:pPr lvl="2"/>
            <a:r>
              <a:rPr lang="en-US" sz="2800" i="1" u="sng" dirty="0" smtClean="0"/>
              <a:t>Undeveloped </a:t>
            </a:r>
            <a:r>
              <a:rPr lang="en-US" sz="2800" i="1" u="sng" dirty="0"/>
              <a:t>events</a:t>
            </a:r>
            <a:r>
              <a:rPr lang="en-US" sz="2800" dirty="0"/>
              <a:t>.  These events are not basic and can be decomposed </a:t>
            </a:r>
            <a:r>
              <a:rPr lang="en-US" sz="2800" dirty="0" smtClean="0"/>
              <a:t>further; however</a:t>
            </a:r>
            <a:r>
              <a:rPr lang="en-US" sz="2800" dirty="0"/>
              <a:t>, because they are not important, they are not developed further of these events are very small or the effect of their occurrence on the system is negligible, or can be controlled or mediated</a:t>
            </a:r>
            <a:endParaRPr lang="en-US" sz="2800" i="1" u="sng" dirty="0" smtClean="0"/>
          </a:p>
          <a:p>
            <a:pPr lvl="2"/>
            <a:r>
              <a:rPr lang="en-US" sz="2800" i="1" u="sng" dirty="0" smtClean="0"/>
              <a:t>Switch (or house) events.</a:t>
            </a:r>
            <a:r>
              <a:rPr lang="en-US" sz="2800" dirty="0" smtClean="0"/>
              <a:t>  These events are not random, and can be turned on or off with full control</a:t>
            </a:r>
          </a:p>
          <a:p>
            <a:pPr lvl="2"/>
            <a:endParaRPr lang="en-US" sz="2800" dirty="0" smtClean="0"/>
          </a:p>
        </p:txBody>
      </p:sp>
      <p:sp>
        <p:nvSpPr>
          <p:cNvPr id="128005" name="Text Box 5"/>
          <p:cNvSpPr txBox="1">
            <a:spLocks noChangeArrowheads="1"/>
          </p:cNvSpPr>
          <p:nvPr/>
        </p:nvSpPr>
        <p:spPr bwMode="auto">
          <a:xfrm>
            <a:off x="1920874" y="5311408"/>
            <a:ext cx="59150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400" dirty="0">
                <a:latin typeface="Arial" pitchFamily="34" charset="0"/>
              </a:rPr>
              <a:t>The symbols shown in the following figure </a:t>
            </a:r>
          </a:p>
          <a:p>
            <a:pPr algn="l"/>
            <a:r>
              <a:rPr lang="en-US" sz="2400" dirty="0">
                <a:latin typeface="Arial" pitchFamily="34" charset="0"/>
              </a:rPr>
              <a:t>(Figure 2) are used for these events.</a:t>
            </a: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117</a:t>
            </a:fld>
            <a:endParaRPr lang="en-US" dirty="0"/>
          </a:p>
        </p:txBody>
      </p:sp>
    </p:spTree>
    <p:custDataLst>
      <p:tags r:id="rId1"/>
    </p:custDataLst>
    <p:extLst>
      <p:ext uri="{BB962C8B-B14F-4D97-AF65-F5344CB8AC3E}">
        <p14:creationId xmlns:p14="http://schemas.microsoft.com/office/powerpoint/2010/main" val="169654245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title"/>
          </p:nvPr>
        </p:nvSpPr>
        <p:spPr>
          <a:xfrm>
            <a:off x="609600" y="228600"/>
            <a:ext cx="8305800" cy="685800"/>
          </a:xfrm>
        </p:spPr>
        <p:txBody>
          <a:bodyPr/>
          <a:lstStyle/>
          <a:p>
            <a:r>
              <a:rPr lang="en-US" dirty="0" smtClean="0"/>
              <a:t>Risk Assessment (cont’d)</a:t>
            </a:r>
          </a:p>
        </p:txBody>
      </p:sp>
      <p:sp>
        <p:nvSpPr>
          <p:cNvPr id="7173" name="Rectangle 6"/>
          <p:cNvSpPr>
            <a:spLocks noGrp="1" noChangeArrowheads="1"/>
          </p:cNvSpPr>
          <p:nvPr>
            <p:ph type="body" sz="half" idx="1"/>
          </p:nvPr>
        </p:nvSpPr>
        <p:spPr/>
        <p:txBody>
          <a:bodyPr/>
          <a:lstStyle/>
          <a:p>
            <a:r>
              <a:rPr lang="en-US" sz="2800" smtClean="0"/>
              <a:t>Figure 2. Symbols Used in Fault-Tree Analysis</a:t>
            </a:r>
          </a:p>
        </p:txBody>
      </p:sp>
      <p:graphicFrame>
        <p:nvGraphicFramePr>
          <p:cNvPr id="7170" name="Object 8">
            <a:hlinkClick r:id="" action="ppaction://ole?verb=0"/>
          </p:cNvPr>
          <p:cNvGraphicFramePr>
            <a:graphicFrameLocks/>
          </p:cNvGraphicFramePr>
          <p:nvPr>
            <p:extLst>
              <p:ext uri="{D42A27DB-BD31-4B8C-83A1-F6EECF244321}">
                <p14:modId xmlns:p14="http://schemas.microsoft.com/office/powerpoint/2010/main" val="72108177"/>
              </p:ext>
            </p:extLst>
          </p:nvPr>
        </p:nvGraphicFramePr>
        <p:xfrm>
          <a:off x="4724400" y="990600"/>
          <a:ext cx="4191000" cy="5410200"/>
        </p:xfrm>
        <a:graphic>
          <a:graphicData uri="http://schemas.openxmlformats.org/presentationml/2006/ole">
            <mc:AlternateContent xmlns:mc="http://schemas.openxmlformats.org/markup-compatibility/2006">
              <mc:Choice xmlns:v="urn:schemas-microsoft-com:vml" Requires="v">
                <p:oleObj spid="_x0000_s9249" name="Document" r:id="rId5" imgW="2654280" imgH="3300120" progId="Word.Document.8">
                  <p:embed/>
                </p:oleObj>
              </mc:Choice>
              <mc:Fallback>
                <p:oleObj name="Document" r:id="rId5" imgW="2654280" imgH="3300120" progId="Word.Document.8">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990600"/>
                        <a:ext cx="4191000" cy="5410200"/>
                      </a:xfrm>
                      <a:prstGeom prst="rect">
                        <a:avLst/>
                      </a:prstGeom>
                      <a:noFill/>
                      <a:ln>
                        <a:noFill/>
                      </a:ln>
                      <a:effectLst/>
                      <a:extLst/>
                    </p:spPr>
                  </p:pic>
                </p:oleObj>
              </mc:Fallback>
            </mc:AlternateContent>
          </a:graphicData>
        </a:graphic>
      </p:graphicFrame>
      <p:sp>
        <p:nvSpPr>
          <p:cNvPr id="7" name="Slide Number Placeholder 3"/>
          <p:cNvSpPr>
            <a:spLocks noGrp="1"/>
          </p:cNvSpPr>
          <p:nvPr>
            <p:ph type="sldNum" sz="quarter" idx="4294967295"/>
          </p:nvPr>
        </p:nvSpPr>
        <p:spPr bwMode="auto">
          <a:xfrm>
            <a:off x="533400" y="6354763"/>
            <a:ext cx="1219200" cy="366712"/>
          </a:xfrm>
          <a:prstGeom prst="rect">
            <a:avLst/>
          </a:prstGeo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sz="1400"/>
              <a:pPr fontAlgn="base">
                <a:spcBef>
                  <a:spcPct val="0"/>
                </a:spcBef>
                <a:spcAft>
                  <a:spcPct val="0"/>
                </a:spcAft>
                <a:defRPr/>
              </a:pPr>
              <a:t>118</a:t>
            </a:fld>
            <a:endParaRPr lang="en-US" sz="1400" dirty="0"/>
          </a:p>
        </p:txBody>
      </p:sp>
    </p:spTree>
    <p:custDataLst>
      <p:tags r:id="rId2"/>
    </p:custDataLst>
    <p:extLst>
      <p:ext uri="{BB962C8B-B14F-4D97-AF65-F5344CB8AC3E}">
        <p14:creationId xmlns:p14="http://schemas.microsoft.com/office/powerpoint/2010/main" val="1375206969"/>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2"/>
          <p:cNvSpPr>
            <a:spLocks noGrp="1" noChangeArrowheads="1"/>
          </p:cNvSpPr>
          <p:nvPr>
            <p:ph type="title"/>
          </p:nvPr>
        </p:nvSpPr>
        <p:spPr/>
        <p:txBody>
          <a:bodyPr/>
          <a:lstStyle/>
          <a:p>
            <a:r>
              <a:rPr lang="en-US" smtClean="0"/>
              <a:t>Risk Assessment (cont’d)</a:t>
            </a:r>
          </a:p>
        </p:txBody>
      </p:sp>
      <p:sp>
        <p:nvSpPr>
          <p:cNvPr id="129028" name="Rectangle 3"/>
          <p:cNvSpPr>
            <a:spLocks noGrp="1" noChangeArrowheads="1"/>
          </p:cNvSpPr>
          <p:nvPr>
            <p:ph type="body" idx="1"/>
          </p:nvPr>
        </p:nvSpPr>
        <p:spPr/>
        <p:txBody>
          <a:bodyPr/>
          <a:lstStyle/>
          <a:p>
            <a:pPr lvl="2"/>
            <a:r>
              <a:rPr lang="en-US" sz="2400" dirty="0" smtClean="0"/>
              <a:t>FTA requires the development of a tree-looking diagram for the system that shows failure paths and scenarios that can result in the occurrence of a top event.  The construction of the tree should be based on the building blocks and the Boolean logic gates</a:t>
            </a:r>
          </a:p>
          <a:p>
            <a:pPr lvl="2"/>
            <a:r>
              <a:rPr lang="en-US" sz="2400" b="1" u="sng" dirty="0" smtClean="0"/>
              <a:t>Example: Piping System</a:t>
            </a:r>
          </a:p>
        </p:txBody>
      </p:sp>
      <p:pic>
        <p:nvPicPr>
          <p:cNvPr id="12902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4114800"/>
            <a:ext cx="8610600"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119</a:t>
            </a:fld>
            <a:endParaRPr lang="en-US" dirty="0"/>
          </a:p>
        </p:txBody>
      </p:sp>
    </p:spTree>
    <p:custDataLst>
      <p:tags r:id="rId1"/>
    </p:custDataLst>
    <p:extLst>
      <p:ext uri="{BB962C8B-B14F-4D97-AF65-F5344CB8AC3E}">
        <p14:creationId xmlns:p14="http://schemas.microsoft.com/office/powerpoint/2010/main" val="13603860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050"/>
          <p:cNvSpPr>
            <a:spLocks noGrp="1" noChangeArrowheads="1"/>
          </p:cNvSpPr>
          <p:nvPr>
            <p:ph type="title"/>
          </p:nvPr>
        </p:nvSpPr>
        <p:spPr/>
        <p:txBody>
          <a:bodyPr/>
          <a:lstStyle/>
          <a:p>
            <a:r>
              <a:rPr lang="en-US" smtClean="0"/>
              <a:t>Risk Terminology (cont’d)</a:t>
            </a:r>
          </a:p>
        </p:txBody>
      </p:sp>
      <p:sp>
        <p:nvSpPr>
          <p:cNvPr id="3077" name="Rectangle 2051"/>
          <p:cNvSpPr>
            <a:spLocks noGrp="1" noChangeArrowheads="1"/>
          </p:cNvSpPr>
          <p:nvPr>
            <p:ph type="body" idx="1"/>
          </p:nvPr>
        </p:nvSpPr>
        <p:spPr/>
        <p:txBody>
          <a:bodyPr/>
          <a:lstStyle/>
          <a:p>
            <a:r>
              <a:rPr lang="en-US" sz="2800" b="1" dirty="0" smtClean="0">
                <a:solidFill>
                  <a:srgbClr val="F52907"/>
                </a:solidFill>
              </a:rPr>
              <a:t>Risks (cont’d)</a:t>
            </a:r>
            <a:endParaRPr lang="en-US" sz="2800" dirty="0" smtClean="0"/>
          </a:p>
          <a:p>
            <a:pPr lvl="1"/>
            <a:r>
              <a:rPr lang="en-US" sz="2400" dirty="0" smtClean="0"/>
              <a:t>However, it is commonly measured as a pair of the </a:t>
            </a:r>
            <a:r>
              <a:rPr lang="en-US" sz="2400" u="sng" dirty="0" smtClean="0"/>
              <a:t>probability of occurrence</a:t>
            </a:r>
            <a:r>
              <a:rPr lang="en-US" sz="2400" dirty="0" smtClean="0"/>
              <a:t> of an event, and the </a:t>
            </a:r>
            <a:r>
              <a:rPr lang="en-US" sz="2400" u="sng" dirty="0" smtClean="0"/>
              <a:t>outcomes or consequences</a:t>
            </a:r>
            <a:r>
              <a:rPr lang="en-US" sz="2400" dirty="0" smtClean="0"/>
              <a:t> associated with the event’s occurrence</a:t>
            </a:r>
          </a:p>
          <a:p>
            <a:pPr lvl="1"/>
            <a:r>
              <a:rPr lang="en-US" sz="2400" dirty="0" smtClean="0"/>
              <a:t>This pairing can be represented by the following equation:</a:t>
            </a:r>
          </a:p>
        </p:txBody>
      </p:sp>
      <p:sp>
        <p:nvSpPr>
          <p:cNvPr id="3078" name="Rectangle 205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3074" name="Object 2052"/>
          <p:cNvGraphicFramePr>
            <a:graphicFrameLocks noChangeAspect="1"/>
          </p:cNvGraphicFramePr>
          <p:nvPr>
            <p:extLst>
              <p:ext uri="{D42A27DB-BD31-4B8C-83A1-F6EECF244321}">
                <p14:modId xmlns:p14="http://schemas.microsoft.com/office/powerpoint/2010/main" val="705268960"/>
              </p:ext>
            </p:extLst>
          </p:nvPr>
        </p:nvGraphicFramePr>
        <p:xfrm>
          <a:off x="1260231" y="3810000"/>
          <a:ext cx="6324600" cy="536575"/>
        </p:xfrm>
        <a:graphic>
          <a:graphicData uri="http://schemas.openxmlformats.org/presentationml/2006/ole">
            <mc:AlternateContent xmlns:mc="http://schemas.openxmlformats.org/markup-compatibility/2006">
              <mc:Choice xmlns:v="urn:schemas-microsoft-com:vml" Requires="v">
                <p:oleObj spid="_x0000_s5152" name="Equation" r:id="rId5" imgW="2692400" imgH="228600" progId="Equation.3">
                  <p:embed/>
                </p:oleObj>
              </mc:Choice>
              <mc:Fallback>
                <p:oleObj name="Equation" r:id="rId5" imgW="26924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60231" y="3810000"/>
                        <a:ext cx="6324600" cy="536575"/>
                      </a:xfrm>
                      <a:prstGeom prst="rect">
                        <a:avLst/>
                      </a:prstGeom>
                      <a:solidFill>
                        <a:srgbClr val="FFCC99">
                          <a:alpha val="50000"/>
                        </a:srgbClr>
                      </a:solidFill>
                      <a:ln w="38100" cmpd="dbl">
                        <a:solidFill>
                          <a:srgbClr val="993300"/>
                        </a:solidFill>
                        <a:miter lim="800000"/>
                        <a:headEnd/>
                        <a:tailEnd/>
                      </a:ln>
                    </p:spPr>
                  </p:pic>
                </p:oleObj>
              </mc:Fallback>
            </mc:AlternateContent>
          </a:graphicData>
        </a:graphic>
      </p:graphicFrame>
      <p:sp>
        <p:nvSpPr>
          <p:cNvPr id="3079" name="Text Box 2054"/>
          <p:cNvSpPr txBox="1">
            <a:spLocks noChangeArrowheads="1"/>
          </p:cNvSpPr>
          <p:nvPr/>
        </p:nvSpPr>
        <p:spPr bwMode="auto">
          <a:xfrm>
            <a:off x="914400" y="4648200"/>
            <a:ext cx="693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400" i="1" dirty="0"/>
              <a:t>p</a:t>
            </a:r>
            <a:r>
              <a:rPr lang="en-US" sz="2400" i="1" baseline="-25000" dirty="0"/>
              <a:t>i</a:t>
            </a:r>
            <a:r>
              <a:rPr lang="en-US" sz="2400" dirty="0"/>
              <a:t> = occurrence probability of an outcome or event </a:t>
            </a:r>
            <a:r>
              <a:rPr lang="en-US" sz="2400" i="1" dirty="0" err="1"/>
              <a:t>i</a:t>
            </a:r>
            <a:endParaRPr lang="en-US" sz="2400" i="1" dirty="0"/>
          </a:p>
          <a:p>
            <a:pPr algn="l"/>
            <a:r>
              <a:rPr lang="en-US" sz="2400" i="1" dirty="0"/>
              <a:t>c</a:t>
            </a:r>
            <a:r>
              <a:rPr lang="en-US" sz="2400" i="1" baseline="-25000" dirty="0"/>
              <a:t>i</a:t>
            </a:r>
            <a:r>
              <a:rPr lang="en-US" sz="2400" dirty="0"/>
              <a:t> = occurrence consequences or outcomes of the event</a:t>
            </a:r>
          </a:p>
        </p:txBody>
      </p:sp>
      <p:sp>
        <p:nvSpPr>
          <p:cNvPr id="3080" name="Text Box 2055"/>
          <p:cNvSpPr txBox="1">
            <a:spLocks noChangeArrowheads="1"/>
          </p:cNvSpPr>
          <p:nvPr/>
        </p:nvSpPr>
        <p:spPr bwMode="auto">
          <a:xfrm>
            <a:off x="8001000" y="3810000"/>
            <a:ext cx="600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(1)</a:t>
            </a:r>
          </a:p>
        </p:txBody>
      </p:sp>
      <p:sp>
        <p:nvSpPr>
          <p:cNvPr id="10"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a:t>
            </a:fld>
            <a:endParaRPr lang="en-US" dirty="0"/>
          </a:p>
        </p:txBody>
      </p:sp>
    </p:spTree>
    <p:custDataLst>
      <p:tags r:id="rId2"/>
    </p:custDataLst>
    <p:extLst>
      <p:ext uri="{BB962C8B-B14F-4D97-AF65-F5344CB8AC3E}">
        <p14:creationId xmlns:p14="http://schemas.microsoft.com/office/powerpoint/2010/main" val="356467212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Rectangle 2"/>
          <p:cNvSpPr>
            <a:spLocks noGrp="1" noChangeArrowheads="1"/>
          </p:cNvSpPr>
          <p:nvPr>
            <p:ph type="title"/>
          </p:nvPr>
        </p:nvSpPr>
        <p:spPr/>
        <p:txBody>
          <a:bodyPr/>
          <a:lstStyle/>
          <a:p>
            <a:r>
              <a:rPr lang="en-US" smtClean="0"/>
              <a:t>Risk Assessment (cont’d)</a:t>
            </a:r>
          </a:p>
        </p:txBody>
      </p:sp>
      <p:sp>
        <p:nvSpPr>
          <p:cNvPr id="130052" name="Rectangle 3"/>
          <p:cNvSpPr>
            <a:spLocks noGrp="1" noChangeArrowheads="1"/>
          </p:cNvSpPr>
          <p:nvPr>
            <p:ph type="body" idx="1"/>
          </p:nvPr>
        </p:nvSpPr>
        <p:spPr>
          <a:xfrm>
            <a:off x="533400" y="1143000"/>
            <a:ext cx="8305800" cy="4876800"/>
          </a:xfrm>
        </p:spPr>
        <p:txBody>
          <a:bodyPr/>
          <a:lstStyle/>
          <a:p>
            <a:pPr lvl="2"/>
            <a:r>
              <a:rPr lang="en-US" b="1" u="sng" smtClean="0"/>
              <a:t>Example: Piping System (cont’d)</a:t>
            </a:r>
          </a:p>
        </p:txBody>
      </p:sp>
      <p:pic>
        <p:nvPicPr>
          <p:cNvPr id="13005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67200" y="1143000"/>
            <a:ext cx="4132263"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4" name="Text Box 5"/>
          <p:cNvSpPr txBox="1">
            <a:spLocks noChangeArrowheads="1"/>
          </p:cNvSpPr>
          <p:nvPr/>
        </p:nvSpPr>
        <p:spPr bwMode="auto">
          <a:xfrm>
            <a:off x="457200" y="5005388"/>
            <a:ext cx="3962400" cy="955675"/>
          </a:xfrm>
          <a:prstGeom prst="rect">
            <a:avLst/>
          </a:prstGeom>
          <a:solidFill>
            <a:srgbClr val="FFCC99">
              <a:alpha val="50195"/>
            </a:srgbClr>
          </a:solidFill>
          <a:ln w="9525" algn="ctr">
            <a:solidFill>
              <a:srgbClr val="800000"/>
            </a:solidFill>
            <a:miter lim="800000"/>
            <a:headEnd/>
            <a:tailEnd/>
          </a:ln>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800"/>
              <a:t>Success Tree for the Pipe System Example</a:t>
            </a:r>
          </a:p>
        </p:txBody>
      </p:sp>
      <p:sp>
        <p:nvSpPr>
          <p:cNvPr id="8"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120</a:t>
            </a:fld>
            <a:endParaRPr lang="en-US" dirty="0"/>
          </a:p>
        </p:txBody>
      </p:sp>
    </p:spTree>
    <p:custDataLst>
      <p:tags r:id="rId1"/>
    </p:custDataLst>
    <p:extLst>
      <p:ext uri="{BB962C8B-B14F-4D97-AF65-F5344CB8AC3E}">
        <p14:creationId xmlns:p14="http://schemas.microsoft.com/office/powerpoint/2010/main" val="430162883"/>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5"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1524000"/>
            <a:ext cx="4262438"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6"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31077" name="Rectangle 5"/>
          <p:cNvSpPr>
            <a:spLocks noChangeArrowheads="1"/>
          </p:cNvSpPr>
          <p:nvPr/>
        </p:nvSpPr>
        <p:spPr bwMode="auto">
          <a:xfrm>
            <a:off x="533400" y="10668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0" lvl="2" indent="-228600" algn="l">
              <a:spcBef>
                <a:spcPct val="20000"/>
              </a:spcBef>
              <a:buFontTx/>
              <a:buChar char="•"/>
            </a:pPr>
            <a:r>
              <a:rPr kumimoji="1" lang="en-US" sz="2400" b="1" u="sng" dirty="0">
                <a:latin typeface="Arial" pitchFamily="34" charset="0"/>
              </a:rPr>
              <a:t>Example: Piping System (cont’d)</a:t>
            </a:r>
          </a:p>
        </p:txBody>
      </p:sp>
      <p:sp>
        <p:nvSpPr>
          <p:cNvPr id="131078" name="Text Box 7"/>
          <p:cNvSpPr txBox="1">
            <a:spLocks noChangeArrowheads="1"/>
          </p:cNvSpPr>
          <p:nvPr/>
        </p:nvSpPr>
        <p:spPr bwMode="auto">
          <a:xfrm>
            <a:off x="457200" y="4876800"/>
            <a:ext cx="4572000" cy="955675"/>
          </a:xfrm>
          <a:prstGeom prst="rect">
            <a:avLst/>
          </a:prstGeom>
          <a:solidFill>
            <a:srgbClr val="FFCC99">
              <a:alpha val="50195"/>
            </a:srgbClr>
          </a:solidFill>
          <a:ln w="9525" algn="ctr">
            <a:solidFill>
              <a:srgbClr val="800000"/>
            </a:solidFill>
            <a:miter lim="800000"/>
            <a:headEnd/>
            <a:tailEnd/>
          </a:ln>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800"/>
              <a:t>Fault Tree for the Pipe System Example</a:t>
            </a:r>
          </a:p>
        </p:txBody>
      </p:sp>
      <p:sp>
        <p:nvSpPr>
          <p:cNvPr id="8"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121</a:t>
            </a:fld>
            <a:endParaRPr lang="en-US" dirty="0"/>
          </a:p>
        </p:txBody>
      </p:sp>
    </p:spTree>
    <p:custDataLst>
      <p:tags r:id="rId1"/>
    </p:custDataLst>
    <p:extLst>
      <p:ext uri="{BB962C8B-B14F-4D97-AF65-F5344CB8AC3E}">
        <p14:creationId xmlns:p14="http://schemas.microsoft.com/office/powerpoint/2010/main" val="94581836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2"/>
          <p:cNvSpPr>
            <a:spLocks noGrp="1" noChangeArrowheads="1"/>
          </p:cNvSpPr>
          <p:nvPr>
            <p:ph type="title"/>
          </p:nvPr>
        </p:nvSpPr>
        <p:spPr/>
        <p:txBody>
          <a:bodyPr/>
          <a:lstStyle/>
          <a:p>
            <a:r>
              <a:rPr lang="en-US" smtClean="0"/>
              <a:t>Risk Assessment (cont’d)</a:t>
            </a:r>
          </a:p>
        </p:txBody>
      </p:sp>
      <p:sp>
        <p:nvSpPr>
          <p:cNvPr id="8199" name="Rectangle 3"/>
          <p:cNvSpPr>
            <a:spLocks noGrp="1" noChangeArrowheads="1"/>
          </p:cNvSpPr>
          <p:nvPr>
            <p:ph type="body" idx="1"/>
          </p:nvPr>
        </p:nvSpPr>
        <p:spPr/>
        <p:txBody>
          <a:bodyPr/>
          <a:lstStyle/>
          <a:p>
            <a:pPr lvl="2"/>
            <a:r>
              <a:rPr lang="en-US" b="1" u="sng" dirty="0" smtClean="0"/>
              <a:t>Example: Piping System (cont’d)</a:t>
            </a:r>
          </a:p>
          <a:p>
            <a:pPr lvl="3"/>
            <a:r>
              <a:rPr lang="en-US" b="1" dirty="0" smtClean="0">
                <a:solidFill>
                  <a:schemeClr val="tx2"/>
                </a:solidFill>
              </a:rPr>
              <a:t>Using the fault tree model, the top event (T) can be given as</a:t>
            </a:r>
          </a:p>
          <a:p>
            <a:pPr lvl="3"/>
            <a:endParaRPr lang="en-US" b="1" dirty="0" smtClean="0">
              <a:solidFill>
                <a:schemeClr val="tx2"/>
              </a:solidFill>
            </a:endParaRPr>
          </a:p>
          <a:p>
            <a:pPr lvl="3"/>
            <a:endParaRPr lang="en-US" b="1" dirty="0" smtClean="0">
              <a:solidFill>
                <a:schemeClr val="tx2"/>
              </a:solidFill>
            </a:endParaRPr>
          </a:p>
          <a:p>
            <a:pPr lvl="3"/>
            <a:r>
              <a:rPr lang="en-US" b="1" u="sng" dirty="0" smtClean="0">
                <a:solidFill>
                  <a:schemeClr val="tx2"/>
                </a:solidFill>
              </a:rPr>
              <a:t>Minimal</a:t>
            </a:r>
            <a:r>
              <a:rPr lang="en-US" b="1" dirty="0" smtClean="0">
                <a:solidFill>
                  <a:schemeClr val="tx2"/>
                </a:solidFill>
              </a:rPr>
              <a:t> cut sets:</a:t>
            </a:r>
          </a:p>
          <a:p>
            <a:pPr lvl="3">
              <a:buFontTx/>
              <a:buNone/>
            </a:pPr>
            <a:endParaRPr lang="en-US" b="1" dirty="0" smtClean="0">
              <a:solidFill>
                <a:schemeClr val="tx2"/>
              </a:solidFill>
            </a:endParaRPr>
          </a:p>
          <a:p>
            <a:pPr lvl="3"/>
            <a:r>
              <a:rPr lang="en-US" b="1" dirty="0" smtClean="0">
                <a:solidFill>
                  <a:schemeClr val="tx2"/>
                </a:solidFill>
              </a:rPr>
              <a:t>Based on the theory of probability, the probability (P) of the top event can be computed as a function of pipe failure probabilities as follows (independent case and mutually exclusive case, respectively):</a:t>
            </a:r>
          </a:p>
        </p:txBody>
      </p:sp>
      <p:graphicFrame>
        <p:nvGraphicFramePr>
          <p:cNvPr id="8194" name="Object 0"/>
          <p:cNvGraphicFramePr>
            <a:graphicFrameLocks noChangeAspect="1"/>
          </p:cNvGraphicFramePr>
          <p:nvPr>
            <p:extLst>
              <p:ext uri="{D42A27DB-BD31-4B8C-83A1-F6EECF244321}">
                <p14:modId xmlns:p14="http://schemas.microsoft.com/office/powerpoint/2010/main" val="1284859380"/>
              </p:ext>
            </p:extLst>
          </p:nvPr>
        </p:nvGraphicFramePr>
        <p:xfrm>
          <a:off x="3124200" y="1966912"/>
          <a:ext cx="3505200" cy="471488"/>
        </p:xfrm>
        <a:graphic>
          <a:graphicData uri="http://schemas.openxmlformats.org/presentationml/2006/ole">
            <mc:AlternateContent xmlns:mc="http://schemas.openxmlformats.org/markup-compatibility/2006">
              <mc:Choice xmlns:v="urn:schemas-microsoft-com:vml" Requires="v">
                <p:oleObj spid="_x0000_s10359" name="Equation" r:id="rId5" imgW="1511280" imgH="203040" progId="Equation.3">
                  <p:embed/>
                </p:oleObj>
              </mc:Choice>
              <mc:Fallback>
                <p:oleObj name="Equation" r:id="rId5" imgW="151128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1966912"/>
                        <a:ext cx="3505200" cy="471488"/>
                      </a:xfrm>
                      <a:prstGeom prst="rect">
                        <a:avLst/>
                      </a:prstGeom>
                      <a:solidFill>
                        <a:srgbClr val="FFCC99">
                          <a:alpha val="50999"/>
                        </a:srgbClr>
                      </a:solidFill>
                      <a:ln w="28575">
                        <a:solidFill>
                          <a:srgbClr val="8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5" name="Object 1"/>
          <p:cNvGraphicFramePr>
            <a:graphicFrameLocks noChangeAspect="1"/>
          </p:cNvGraphicFramePr>
          <p:nvPr>
            <p:extLst>
              <p:ext uri="{D42A27DB-BD31-4B8C-83A1-F6EECF244321}">
                <p14:modId xmlns:p14="http://schemas.microsoft.com/office/powerpoint/2010/main" val="135268283"/>
              </p:ext>
            </p:extLst>
          </p:nvPr>
        </p:nvGraphicFramePr>
        <p:xfrm>
          <a:off x="1371600" y="4495800"/>
          <a:ext cx="6203950" cy="476250"/>
        </p:xfrm>
        <a:graphic>
          <a:graphicData uri="http://schemas.openxmlformats.org/presentationml/2006/ole">
            <mc:AlternateContent xmlns:mc="http://schemas.openxmlformats.org/markup-compatibility/2006">
              <mc:Choice xmlns:v="urn:schemas-microsoft-com:vml" Requires="v">
                <p:oleObj spid="_x0000_s10360" name="Equation" r:id="rId7" imgW="2654280" imgH="203040" progId="Equation.3">
                  <p:embed/>
                </p:oleObj>
              </mc:Choice>
              <mc:Fallback>
                <p:oleObj name="Equation" r:id="rId7" imgW="2654280" imgH="2030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4495800"/>
                        <a:ext cx="6203950" cy="476250"/>
                      </a:xfrm>
                      <a:prstGeom prst="rect">
                        <a:avLst/>
                      </a:prstGeom>
                      <a:solidFill>
                        <a:srgbClr val="FFCC99">
                          <a:alpha val="50000"/>
                        </a:srgbClr>
                      </a:solidFill>
                      <a:ln w="19050">
                        <a:solidFill>
                          <a:srgbClr val="8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0" name="Text Box 6"/>
          <p:cNvSpPr txBox="1">
            <a:spLocks noChangeArrowheads="1"/>
          </p:cNvSpPr>
          <p:nvPr/>
        </p:nvSpPr>
        <p:spPr bwMode="auto">
          <a:xfrm>
            <a:off x="7848600" y="2438400"/>
            <a:ext cx="600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(5)</a:t>
            </a:r>
          </a:p>
        </p:txBody>
      </p:sp>
      <p:sp>
        <p:nvSpPr>
          <p:cNvPr id="8201" name="Text Box 7"/>
          <p:cNvSpPr txBox="1">
            <a:spLocks noChangeArrowheads="1"/>
          </p:cNvSpPr>
          <p:nvPr/>
        </p:nvSpPr>
        <p:spPr bwMode="auto">
          <a:xfrm>
            <a:off x="7987863" y="4419600"/>
            <a:ext cx="7633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dirty="0"/>
              <a:t>(</a:t>
            </a:r>
            <a:r>
              <a:rPr lang="en-US" sz="2800" dirty="0" smtClean="0"/>
              <a:t>6a)</a:t>
            </a:r>
            <a:endParaRPr lang="en-US" sz="2800" dirty="0"/>
          </a:p>
        </p:txBody>
      </p:sp>
      <p:graphicFrame>
        <p:nvGraphicFramePr>
          <p:cNvPr id="8196" name="Object 2"/>
          <p:cNvGraphicFramePr>
            <a:graphicFrameLocks noChangeAspect="1"/>
          </p:cNvGraphicFramePr>
          <p:nvPr>
            <p:extLst>
              <p:ext uri="{D42A27DB-BD31-4B8C-83A1-F6EECF244321}">
                <p14:modId xmlns:p14="http://schemas.microsoft.com/office/powerpoint/2010/main" val="1674270308"/>
              </p:ext>
            </p:extLst>
          </p:nvPr>
        </p:nvGraphicFramePr>
        <p:xfrm>
          <a:off x="4800600" y="2697956"/>
          <a:ext cx="1473200" cy="471488"/>
        </p:xfrm>
        <a:graphic>
          <a:graphicData uri="http://schemas.openxmlformats.org/presentationml/2006/ole">
            <mc:AlternateContent xmlns:mc="http://schemas.openxmlformats.org/markup-compatibility/2006">
              <mc:Choice xmlns:v="urn:schemas-microsoft-com:vml" Requires="v">
                <p:oleObj spid="_x0000_s10361" name="Equation" r:id="rId9" imgW="634680" imgH="203040" progId="Equation.3">
                  <p:embed/>
                </p:oleObj>
              </mc:Choice>
              <mc:Fallback>
                <p:oleObj name="Equation" r:id="rId9" imgW="634680" imgH="2030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00600" y="2697956"/>
                        <a:ext cx="1473200" cy="471488"/>
                      </a:xfrm>
                      <a:prstGeom prst="rect">
                        <a:avLst/>
                      </a:prstGeom>
                      <a:solidFill>
                        <a:srgbClr val="FFCC99">
                          <a:alpha val="50999"/>
                        </a:srgbClr>
                      </a:solidFill>
                      <a:ln w="28575">
                        <a:solidFill>
                          <a:srgbClr val="8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122</a:t>
            </a:fld>
            <a:endParaRPr lang="en-US" dirty="0"/>
          </a:p>
        </p:txBody>
      </p:sp>
      <p:sp>
        <p:nvSpPr>
          <p:cNvPr id="12" name="Text Box 7"/>
          <p:cNvSpPr txBox="1">
            <a:spLocks noChangeArrowheads="1"/>
          </p:cNvSpPr>
          <p:nvPr/>
        </p:nvSpPr>
        <p:spPr bwMode="auto">
          <a:xfrm>
            <a:off x="7987863" y="5391150"/>
            <a:ext cx="7841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dirty="0"/>
              <a:t>(</a:t>
            </a:r>
            <a:r>
              <a:rPr lang="en-US" sz="2800" dirty="0" smtClean="0"/>
              <a:t>6b)</a:t>
            </a:r>
            <a:endParaRPr lang="en-US" sz="2800" dirty="0"/>
          </a:p>
        </p:txBody>
      </p:sp>
      <p:graphicFrame>
        <p:nvGraphicFramePr>
          <p:cNvPr id="2" name="Object 1"/>
          <p:cNvGraphicFramePr>
            <a:graphicFrameLocks noChangeAspect="1"/>
          </p:cNvGraphicFramePr>
          <p:nvPr>
            <p:extLst>
              <p:ext uri="{D42A27DB-BD31-4B8C-83A1-F6EECF244321}">
                <p14:modId xmlns:p14="http://schemas.microsoft.com/office/powerpoint/2010/main" val="1242942911"/>
              </p:ext>
            </p:extLst>
          </p:nvPr>
        </p:nvGraphicFramePr>
        <p:xfrm>
          <a:off x="2339975" y="5438775"/>
          <a:ext cx="4572000" cy="476250"/>
        </p:xfrm>
        <a:graphic>
          <a:graphicData uri="http://schemas.openxmlformats.org/presentationml/2006/ole">
            <mc:AlternateContent xmlns:mc="http://schemas.openxmlformats.org/markup-compatibility/2006">
              <mc:Choice xmlns:v="urn:schemas-microsoft-com:vml" Requires="v">
                <p:oleObj spid="_x0000_s10362" name="Equation" r:id="rId11" imgW="1955520" imgH="203040" progId="Equation.3">
                  <p:embed/>
                </p:oleObj>
              </mc:Choice>
              <mc:Fallback>
                <p:oleObj name="Equation" r:id="rId11" imgW="1955520" imgH="203040" progId="Equation.3">
                  <p:embed/>
                  <p:pic>
                    <p:nvPicPr>
                      <p:cNvPr id="0" name="Object 1"/>
                      <p:cNvPicPr>
                        <a:picLocks noChangeAspect="1" noChangeArrowheads="1"/>
                      </p:cNvPicPr>
                      <p:nvPr/>
                    </p:nvPicPr>
                    <p:blipFill>
                      <a:blip r:embed="rId12"/>
                      <a:srcRect/>
                      <a:stretch>
                        <a:fillRect/>
                      </a:stretch>
                    </p:blipFill>
                    <p:spPr bwMode="auto">
                      <a:xfrm>
                        <a:off x="2339975" y="5438775"/>
                        <a:ext cx="4572000" cy="476250"/>
                      </a:xfrm>
                      <a:prstGeom prst="rect">
                        <a:avLst/>
                      </a:prstGeom>
                      <a:solidFill>
                        <a:srgbClr val="FFCC99">
                          <a:alpha val="50195"/>
                        </a:srgbClr>
                      </a:solidFill>
                      <a:ln w="19050">
                        <a:solidFill>
                          <a:srgbClr val="8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TextBox 2"/>
          <p:cNvSpPr txBox="1"/>
          <p:nvPr/>
        </p:nvSpPr>
        <p:spPr>
          <a:xfrm>
            <a:off x="2743200" y="6288147"/>
            <a:ext cx="3608680" cy="369332"/>
          </a:xfrm>
          <a:prstGeom prst="rect">
            <a:avLst/>
          </a:prstGeom>
          <a:noFill/>
        </p:spPr>
        <p:txBody>
          <a:bodyPr wrap="none" rtlCol="0">
            <a:spAutoFit/>
          </a:bodyPr>
          <a:lstStyle/>
          <a:p>
            <a:r>
              <a:rPr lang="en-US" dirty="0" smtClean="0"/>
              <a:t>See second edition for examples</a:t>
            </a:r>
            <a:endParaRPr lang="en-US" dirty="0"/>
          </a:p>
        </p:txBody>
      </p:sp>
    </p:spTree>
    <p:custDataLst>
      <p:tags r:id="rId2"/>
    </p:custDataLst>
    <p:extLst>
      <p:ext uri="{BB962C8B-B14F-4D97-AF65-F5344CB8AC3E}">
        <p14:creationId xmlns:p14="http://schemas.microsoft.com/office/powerpoint/2010/main" val="2203038267"/>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
          <p:cNvSpPr>
            <a:spLocks noGrp="1" noChangeArrowheads="1"/>
          </p:cNvSpPr>
          <p:nvPr>
            <p:ph type="title"/>
          </p:nvPr>
        </p:nvSpPr>
        <p:spPr/>
        <p:txBody>
          <a:bodyPr/>
          <a:lstStyle/>
          <a:p>
            <a:r>
              <a:rPr lang="en-US" smtClean="0"/>
              <a:t>Risk Assessment (cont’d)</a:t>
            </a:r>
          </a:p>
        </p:txBody>
      </p:sp>
      <p:sp>
        <p:nvSpPr>
          <p:cNvPr id="9221" name="Rectangle 3"/>
          <p:cNvSpPr>
            <a:spLocks noGrp="1" noChangeArrowheads="1"/>
          </p:cNvSpPr>
          <p:nvPr>
            <p:ph type="body" idx="1"/>
          </p:nvPr>
        </p:nvSpPr>
        <p:spPr/>
        <p:txBody>
          <a:bodyPr/>
          <a:lstStyle/>
          <a:p>
            <a:pPr lvl="2"/>
            <a:r>
              <a:rPr lang="en-US" sz="2800" b="1" u="sng" dirty="0" smtClean="0"/>
              <a:t>Example: Piping System (cont’d)</a:t>
            </a:r>
          </a:p>
          <a:p>
            <a:pPr lvl="3"/>
            <a:r>
              <a:rPr lang="en-US" sz="2400" b="1" dirty="0" smtClean="0">
                <a:solidFill>
                  <a:schemeClr val="tx2"/>
                </a:solidFill>
              </a:rPr>
              <a:t>The number of possible failure scenarios (assuming only two possible outcomes for each basic event) is bounded by:</a:t>
            </a:r>
          </a:p>
          <a:p>
            <a:pPr lvl="3"/>
            <a:endParaRPr lang="en-US" sz="2400" b="1" dirty="0" smtClean="0">
              <a:solidFill>
                <a:schemeClr val="tx2"/>
              </a:solidFill>
            </a:endParaRPr>
          </a:p>
          <a:p>
            <a:pPr lvl="3"/>
            <a:endParaRPr lang="en-US" sz="2400" dirty="0" smtClean="0"/>
          </a:p>
          <a:p>
            <a:pPr lvl="3"/>
            <a:endParaRPr lang="en-US" sz="2400" dirty="0" smtClean="0"/>
          </a:p>
        </p:txBody>
      </p:sp>
      <p:graphicFrame>
        <p:nvGraphicFramePr>
          <p:cNvPr id="9218" name="Object 4"/>
          <p:cNvGraphicFramePr>
            <a:graphicFrameLocks noChangeAspect="1"/>
          </p:cNvGraphicFramePr>
          <p:nvPr>
            <p:extLst>
              <p:ext uri="{D42A27DB-BD31-4B8C-83A1-F6EECF244321}">
                <p14:modId xmlns:p14="http://schemas.microsoft.com/office/powerpoint/2010/main" val="1025891781"/>
              </p:ext>
            </p:extLst>
          </p:nvPr>
        </p:nvGraphicFramePr>
        <p:xfrm>
          <a:off x="3124200" y="3657600"/>
          <a:ext cx="2563813" cy="530225"/>
        </p:xfrm>
        <a:graphic>
          <a:graphicData uri="http://schemas.openxmlformats.org/presentationml/2006/ole">
            <mc:AlternateContent xmlns:mc="http://schemas.openxmlformats.org/markup-compatibility/2006">
              <mc:Choice xmlns:v="urn:schemas-microsoft-com:vml" Requires="v">
                <p:oleObj spid="_x0000_s11297" name="Equation" r:id="rId5" imgW="1104840" imgH="228600" progId="Equation.3">
                  <p:embed/>
                </p:oleObj>
              </mc:Choice>
              <mc:Fallback>
                <p:oleObj name="Equation" r:id="rId5" imgW="110484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3657600"/>
                        <a:ext cx="2563813" cy="530225"/>
                      </a:xfrm>
                      <a:prstGeom prst="rect">
                        <a:avLst/>
                      </a:prstGeom>
                      <a:solidFill>
                        <a:srgbClr val="FFCC99">
                          <a:alpha val="50999"/>
                        </a:srgbClr>
                      </a:solidFill>
                      <a:ln w="28575">
                        <a:solidFill>
                          <a:srgbClr val="8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2" name="Text Box 5"/>
          <p:cNvSpPr txBox="1">
            <a:spLocks noChangeArrowheads="1"/>
          </p:cNvSpPr>
          <p:nvPr/>
        </p:nvSpPr>
        <p:spPr bwMode="auto">
          <a:xfrm>
            <a:off x="7467600" y="3657600"/>
            <a:ext cx="600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(7)</a:t>
            </a:r>
          </a:p>
        </p:txBody>
      </p:sp>
      <p:sp>
        <p:nvSpPr>
          <p:cNvPr id="8"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123</a:t>
            </a:fld>
            <a:endParaRPr lang="en-US" dirty="0"/>
          </a:p>
        </p:txBody>
      </p:sp>
    </p:spTree>
    <p:custDataLst>
      <p:tags r:id="rId2"/>
    </p:custDataLst>
    <p:extLst>
      <p:ext uri="{BB962C8B-B14F-4D97-AF65-F5344CB8AC3E}">
        <p14:creationId xmlns:p14="http://schemas.microsoft.com/office/powerpoint/2010/main" val="756860550"/>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2"/>
          <p:cNvSpPr>
            <a:spLocks noGrp="1" noChangeArrowheads="1"/>
          </p:cNvSpPr>
          <p:nvPr>
            <p:ph type="title"/>
          </p:nvPr>
        </p:nvSpPr>
        <p:spPr/>
        <p:txBody>
          <a:bodyPr/>
          <a:lstStyle/>
          <a:p>
            <a:r>
              <a:rPr lang="en-US" smtClean="0"/>
              <a:t>Risk Assessment (cont’d)</a:t>
            </a:r>
          </a:p>
        </p:txBody>
      </p:sp>
      <p:sp>
        <p:nvSpPr>
          <p:cNvPr id="10247" name="Rectangle 3"/>
          <p:cNvSpPr>
            <a:spLocks noGrp="1" noChangeArrowheads="1"/>
          </p:cNvSpPr>
          <p:nvPr>
            <p:ph type="body" idx="1"/>
          </p:nvPr>
        </p:nvSpPr>
        <p:spPr>
          <a:xfrm>
            <a:off x="407761" y="1296353"/>
            <a:ext cx="8229600" cy="4937760"/>
          </a:xfrm>
        </p:spPr>
        <p:txBody>
          <a:bodyPr/>
          <a:lstStyle/>
          <a:p>
            <a:pPr lvl="2"/>
            <a:r>
              <a:rPr lang="en-US" sz="2400" dirty="0" smtClean="0"/>
              <a:t>Several methods for generating </a:t>
            </a:r>
            <a:r>
              <a:rPr lang="en-US" sz="2400" u="sng" dirty="0" smtClean="0"/>
              <a:t>minimal cut sets</a:t>
            </a:r>
            <a:r>
              <a:rPr lang="en-US" sz="2400" dirty="0" smtClean="0"/>
              <a:t> are available.  One of the methods is based on a top-down search of the </a:t>
            </a:r>
            <a:r>
              <a:rPr lang="en-US" sz="2400" u="sng" dirty="0" smtClean="0"/>
              <a:t>Boolean logic</a:t>
            </a:r>
            <a:endParaRPr lang="en-US" sz="2400" dirty="0" smtClean="0"/>
          </a:p>
          <a:p>
            <a:pPr lvl="2"/>
            <a:r>
              <a:rPr lang="en-US" sz="2400" dirty="0" smtClean="0"/>
              <a:t>Another algorithm for generating cut sets is based on a </a:t>
            </a:r>
            <a:r>
              <a:rPr lang="en-US" sz="2400" u="sng" dirty="0" smtClean="0"/>
              <a:t>bottom up approach that substitutes the minimal cut sets from lower level gates into upper level gates</a:t>
            </a:r>
            <a:endParaRPr lang="en-US" sz="2400" dirty="0" smtClean="0"/>
          </a:p>
          <a:p>
            <a:pPr lvl="2"/>
            <a:r>
              <a:rPr lang="en-US" sz="2400" dirty="0" smtClean="0"/>
              <a:t>According to Eq. 5, the minimal cut sets are</a:t>
            </a:r>
          </a:p>
        </p:txBody>
      </p:sp>
      <p:graphicFrame>
        <p:nvGraphicFramePr>
          <p:cNvPr id="10242" name="Object 4"/>
          <p:cNvGraphicFramePr>
            <a:graphicFrameLocks noChangeAspect="1"/>
          </p:cNvGraphicFramePr>
          <p:nvPr>
            <p:extLst>
              <p:ext uri="{D42A27DB-BD31-4B8C-83A1-F6EECF244321}">
                <p14:modId xmlns:p14="http://schemas.microsoft.com/office/powerpoint/2010/main" val="73018625"/>
              </p:ext>
            </p:extLst>
          </p:nvPr>
        </p:nvGraphicFramePr>
        <p:xfrm>
          <a:off x="4837113" y="4311650"/>
          <a:ext cx="382587" cy="382588"/>
        </p:xfrm>
        <a:graphic>
          <a:graphicData uri="http://schemas.openxmlformats.org/presentationml/2006/ole">
            <mc:AlternateContent xmlns:mc="http://schemas.openxmlformats.org/markup-compatibility/2006">
              <mc:Choice xmlns:v="urn:schemas-microsoft-com:vml" Requires="v">
                <p:oleObj spid="_x0000_s12383" name="Equation" r:id="rId5" imgW="164880" imgH="164880" progId="Equation.3">
                  <p:embed/>
                </p:oleObj>
              </mc:Choice>
              <mc:Fallback>
                <p:oleObj name="Equation" r:id="rId5" imgW="16488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37113" y="4311650"/>
                        <a:ext cx="382587" cy="382588"/>
                      </a:xfrm>
                      <a:prstGeom prst="rect">
                        <a:avLst/>
                      </a:prstGeom>
                      <a:solidFill>
                        <a:srgbClr val="FFCC99">
                          <a:alpha val="50999"/>
                        </a:srgbClr>
                      </a:solidFill>
                      <a:ln>
                        <a:noFill/>
                      </a:ln>
                      <a:effectLst/>
                      <a:extLs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3" name="Object 5"/>
          <p:cNvGraphicFramePr>
            <a:graphicFrameLocks noChangeAspect="1"/>
          </p:cNvGraphicFramePr>
          <p:nvPr>
            <p:extLst>
              <p:ext uri="{D42A27DB-BD31-4B8C-83A1-F6EECF244321}">
                <p14:modId xmlns:p14="http://schemas.microsoft.com/office/powerpoint/2010/main" val="3427954620"/>
              </p:ext>
            </p:extLst>
          </p:nvPr>
        </p:nvGraphicFramePr>
        <p:xfrm>
          <a:off x="4876800" y="4953000"/>
          <a:ext cx="382588" cy="382588"/>
        </p:xfrm>
        <a:graphic>
          <a:graphicData uri="http://schemas.openxmlformats.org/presentationml/2006/ole">
            <mc:AlternateContent xmlns:mc="http://schemas.openxmlformats.org/markup-compatibility/2006">
              <mc:Choice xmlns:v="urn:schemas-microsoft-com:vml" Requires="v">
                <p:oleObj spid="_x0000_s12384" name="Equation" r:id="rId7" imgW="164880" imgH="164880" progId="Equation.3">
                  <p:embed/>
                </p:oleObj>
              </mc:Choice>
              <mc:Fallback>
                <p:oleObj name="Equation" r:id="rId7" imgW="164880" imgH="1648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4953000"/>
                        <a:ext cx="382588" cy="382588"/>
                      </a:xfrm>
                      <a:prstGeom prst="rect">
                        <a:avLst/>
                      </a:prstGeom>
                      <a:solidFill>
                        <a:srgbClr val="FFCC99">
                          <a:alpha val="50999"/>
                        </a:srgbClr>
                      </a:solidFill>
                      <a:ln>
                        <a:noFill/>
                      </a:ln>
                      <a:effectLst/>
                      <a:extLs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4" name="Object 6"/>
          <p:cNvGraphicFramePr>
            <a:graphicFrameLocks noChangeAspect="1"/>
          </p:cNvGraphicFramePr>
          <p:nvPr>
            <p:extLst>
              <p:ext uri="{D42A27DB-BD31-4B8C-83A1-F6EECF244321}">
                <p14:modId xmlns:p14="http://schemas.microsoft.com/office/powerpoint/2010/main" val="348726840"/>
              </p:ext>
            </p:extLst>
          </p:nvPr>
        </p:nvGraphicFramePr>
        <p:xfrm>
          <a:off x="4495800" y="5638800"/>
          <a:ext cx="1206500" cy="411163"/>
        </p:xfrm>
        <a:graphic>
          <a:graphicData uri="http://schemas.openxmlformats.org/presentationml/2006/ole">
            <mc:AlternateContent xmlns:mc="http://schemas.openxmlformats.org/markup-compatibility/2006">
              <mc:Choice xmlns:v="urn:schemas-microsoft-com:vml" Requires="v">
                <p:oleObj spid="_x0000_s12385" name="Equation" r:id="rId9" imgW="520560" imgH="177480" progId="Equation.3">
                  <p:embed/>
                </p:oleObj>
              </mc:Choice>
              <mc:Fallback>
                <p:oleObj name="Equation" r:id="rId9" imgW="5205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95800" y="5638800"/>
                        <a:ext cx="1206500" cy="411163"/>
                      </a:xfrm>
                      <a:prstGeom prst="rect">
                        <a:avLst/>
                      </a:prstGeom>
                      <a:solidFill>
                        <a:srgbClr val="FFCC99">
                          <a:alpha val="50999"/>
                        </a:srgbClr>
                      </a:solidFill>
                      <a:ln>
                        <a:noFill/>
                      </a:ln>
                      <a:effectLst/>
                      <a:extLs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8" name="Text Box 7"/>
          <p:cNvSpPr txBox="1">
            <a:spLocks noChangeArrowheads="1"/>
          </p:cNvSpPr>
          <p:nvPr/>
        </p:nvSpPr>
        <p:spPr bwMode="auto">
          <a:xfrm>
            <a:off x="7696200" y="4114800"/>
            <a:ext cx="7572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(8a)</a:t>
            </a:r>
          </a:p>
        </p:txBody>
      </p:sp>
      <p:sp>
        <p:nvSpPr>
          <p:cNvPr id="10249" name="Text Box 8"/>
          <p:cNvSpPr txBox="1">
            <a:spLocks noChangeArrowheads="1"/>
          </p:cNvSpPr>
          <p:nvPr/>
        </p:nvSpPr>
        <p:spPr bwMode="auto">
          <a:xfrm>
            <a:off x="7772400" y="4876800"/>
            <a:ext cx="777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(8b)</a:t>
            </a:r>
          </a:p>
        </p:txBody>
      </p:sp>
      <p:sp>
        <p:nvSpPr>
          <p:cNvPr id="10250" name="Text Box 9"/>
          <p:cNvSpPr txBox="1">
            <a:spLocks noChangeArrowheads="1"/>
          </p:cNvSpPr>
          <p:nvPr/>
        </p:nvSpPr>
        <p:spPr bwMode="auto">
          <a:xfrm>
            <a:off x="7783513" y="5562600"/>
            <a:ext cx="7572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(8c)</a:t>
            </a:r>
          </a:p>
        </p:txBody>
      </p:sp>
      <p:sp>
        <p:nvSpPr>
          <p:cNvPr id="12"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124</a:t>
            </a:fld>
            <a:endParaRPr lang="en-US" dirty="0"/>
          </a:p>
        </p:txBody>
      </p:sp>
    </p:spTree>
    <p:custDataLst>
      <p:tags r:id="rId2"/>
    </p:custDataLst>
    <p:extLst>
      <p:ext uri="{BB962C8B-B14F-4D97-AF65-F5344CB8AC3E}">
        <p14:creationId xmlns:p14="http://schemas.microsoft.com/office/powerpoint/2010/main" val="1845666056"/>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p:txBody>
          <a:bodyPr/>
          <a:lstStyle/>
          <a:p>
            <a:r>
              <a:rPr lang="en-US" smtClean="0"/>
              <a:t>Risk Assessment (cont’d)</a:t>
            </a:r>
          </a:p>
        </p:txBody>
      </p:sp>
      <p:sp>
        <p:nvSpPr>
          <p:cNvPr id="11269" name="Rectangle 3"/>
          <p:cNvSpPr>
            <a:spLocks noGrp="1" noChangeArrowheads="1"/>
          </p:cNvSpPr>
          <p:nvPr>
            <p:ph type="body" idx="1"/>
          </p:nvPr>
        </p:nvSpPr>
        <p:spPr>
          <a:xfrm>
            <a:off x="609600" y="1371600"/>
            <a:ext cx="8305800" cy="5181600"/>
          </a:xfrm>
        </p:spPr>
        <p:txBody>
          <a:bodyPr/>
          <a:lstStyle/>
          <a:p>
            <a:pPr marL="1371600" lvl="2" indent="-457200"/>
            <a:r>
              <a:rPr lang="en-US" dirty="0" smtClean="0"/>
              <a:t>A minimal cut set includes events that are all necessary for the occurrence of the top event.  For example, the following cut set is </a:t>
            </a:r>
            <a:r>
              <a:rPr lang="en-US" u="sng" dirty="0" smtClean="0"/>
              <a:t>not a minimal cut set</a:t>
            </a:r>
            <a:r>
              <a:rPr lang="en-US" dirty="0" smtClean="0"/>
              <a:t>:</a:t>
            </a:r>
          </a:p>
          <a:p>
            <a:pPr marL="1371600" lvl="2" indent="-457200"/>
            <a:endParaRPr lang="en-US" dirty="0" smtClean="0"/>
          </a:p>
          <a:p>
            <a:pPr marL="1371600" lvl="2" indent="-457200"/>
            <a:endParaRPr lang="en-US" dirty="0" smtClean="0"/>
          </a:p>
          <a:p>
            <a:pPr marL="1371600" lvl="2" indent="-457200"/>
            <a:r>
              <a:rPr lang="en-US" dirty="0" smtClean="0"/>
              <a:t>The minimal cut sets can be </a:t>
            </a:r>
            <a:r>
              <a:rPr lang="en-US" u="sng" dirty="0" smtClean="0"/>
              <a:t>systematically generated</a:t>
            </a:r>
            <a:r>
              <a:rPr lang="en-US" dirty="0" smtClean="0"/>
              <a:t> using the following algorithm:</a:t>
            </a:r>
          </a:p>
          <a:p>
            <a:pPr marL="1371600" lvl="3" indent="0">
              <a:buNone/>
            </a:pPr>
            <a:r>
              <a:rPr lang="en-US" b="1" dirty="0" smtClean="0">
                <a:solidFill>
                  <a:schemeClr val="tx2"/>
                </a:solidFill>
              </a:rPr>
              <a:t>1.	Provide a unique label for each gate</a:t>
            </a:r>
          </a:p>
          <a:p>
            <a:pPr marL="1371600" lvl="3" indent="0">
              <a:buNone/>
            </a:pPr>
            <a:r>
              <a:rPr lang="en-US" b="1" dirty="0" smtClean="0">
                <a:solidFill>
                  <a:schemeClr val="tx2"/>
                </a:solidFill>
              </a:rPr>
              <a:t>2.	Label each basic event</a:t>
            </a:r>
          </a:p>
          <a:p>
            <a:pPr marL="1371600" lvl="3" indent="0">
              <a:buNone/>
            </a:pPr>
            <a:r>
              <a:rPr lang="en-US" b="1" dirty="0" smtClean="0">
                <a:solidFill>
                  <a:schemeClr val="tx2"/>
                </a:solidFill>
              </a:rPr>
              <a:t>3.	Set up a two cell array</a:t>
            </a:r>
          </a:p>
        </p:txBody>
      </p:sp>
      <p:graphicFrame>
        <p:nvGraphicFramePr>
          <p:cNvPr id="11266" name="Object 4"/>
          <p:cNvGraphicFramePr>
            <a:graphicFrameLocks noChangeAspect="1"/>
          </p:cNvGraphicFramePr>
          <p:nvPr>
            <p:extLst>
              <p:ext uri="{D42A27DB-BD31-4B8C-83A1-F6EECF244321}">
                <p14:modId xmlns:p14="http://schemas.microsoft.com/office/powerpoint/2010/main" val="4279608661"/>
              </p:ext>
            </p:extLst>
          </p:nvPr>
        </p:nvGraphicFramePr>
        <p:xfrm>
          <a:off x="3863181" y="2514600"/>
          <a:ext cx="1265238" cy="411163"/>
        </p:xfrm>
        <a:graphic>
          <a:graphicData uri="http://schemas.openxmlformats.org/presentationml/2006/ole">
            <mc:AlternateContent xmlns:mc="http://schemas.openxmlformats.org/markup-compatibility/2006">
              <mc:Choice xmlns:v="urn:schemas-microsoft-com:vml" Requires="v">
                <p:oleObj spid="_x0000_s13346" name="Equation" r:id="rId5" imgW="545760" imgH="177480" progId="Equation.3">
                  <p:embed/>
                </p:oleObj>
              </mc:Choice>
              <mc:Fallback>
                <p:oleObj name="Equation" r:id="rId5" imgW="545760" imgH="177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63181" y="2514600"/>
                        <a:ext cx="1265238" cy="411163"/>
                      </a:xfrm>
                      <a:prstGeom prst="rect">
                        <a:avLst/>
                      </a:prstGeom>
                      <a:solidFill>
                        <a:srgbClr val="FFCC99">
                          <a:alpha val="50999"/>
                        </a:srgbClr>
                      </a:solidFill>
                      <a:ln>
                        <a:noFill/>
                      </a:ln>
                      <a:effectLst/>
                      <a:extLs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0" name="Text Box 5"/>
          <p:cNvSpPr txBox="1">
            <a:spLocks noChangeArrowheads="1"/>
          </p:cNvSpPr>
          <p:nvPr/>
        </p:nvSpPr>
        <p:spPr bwMode="auto">
          <a:xfrm>
            <a:off x="7509669" y="2528887"/>
            <a:ext cx="600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dirty="0"/>
              <a:t>(9)</a:t>
            </a:r>
          </a:p>
        </p:txBody>
      </p:sp>
      <p:sp>
        <p:nvSpPr>
          <p:cNvPr id="11271" name="Text Box 23"/>
          <p:cNvSpPr txBox="1">
            <a:spLocks noChangeArrowheads="1"/>
          </p:cNvSpPr>
          <p:nvPr/>
        </p:nvSpPr>
        <p:spPr bwMode="auto">
          <a:xfrm>
            <a:off x="3657600" y="5943600"/>
            <a:ext cx="8382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endParaRPr lang="en-US"/>
          </a:p>
        </p:txBody>
      </p:sp>
      <p:sp>
        <p:nvSpPr>
          <p:cNvPr id="11272" name="Text Box 24"/>
          <p:cNvSpPr txBox="1">
            <a:spLocks noChangeArrowheads="1"/>
          </p:cNvSpPr>
          <p:nvPr/>
        </p:nvSpPr>
        <p:spPr bwMode="auto">
          <a:xfrm>
            <a:off x="4495800" y="5943600"/>
            <a:ext cx="8382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endParaRPr lang="en-US"/>
          </a:p>
        </p:txBody>
      </p:sp>
      <p:grpSp>
        <p:nvGrpSpPr>
          <p:cNvPr id="11273" name="Group 89"/>
          <p:cNvGrpSpPr>
            <a:grpSpLocks/>
          </p:cNvGrpSpPr>
          <p:nvPr/>
        </p:nvGrpSpPr>
        <p:grpSpPr bwMode="auto">
          <a:xfrm>
            <a:off x="4914900" y="3733800"/>
            <a:ext cx="4000500" cy="2514600"/>
            <a:chOff x="3696" y="3120"/>
            <a:chExt cx="1872" cy="1176"/>
          </a:xfrm>
        </p:grpSpPr>
        <p:sp>
          <p:nvSpPr>
            <p:cNvPr id="11274" name="Rectangle 82"/>
            <p:cNvSpPr>
              <a:spLocks noChangeArrowheads="1"/>
            </p:cNvSpPr>
            <p:nvPr/>
          </p:nvSpPr>
          <p:spPr bwMode="auto">
            <a:xfrm>
              <a:off x="3696" y="3120"/>
              <a:ext cx="1872" cy="116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75" name="Rectangle 26"/>
            <p:cNvSpPr>
              <a:spLocks noChangeArrowheads="1"/>
            </p:cNvSpPr>
            <p:nvPr/>
          </p:nvSpPr>
          <p:spPr bwMode="auto">
            <a:xfrm>
              <a:off x="4512" y="3156"/>
              <a:ext cx="437" cy="156"/>
            </a:xfrm>
            <a:prstGeom prst="rect">
              <a:avLst/>
            </a:prstGeom>
            <a:solidFill>
              <a:srgbClr val="FFFFFF"/>
            </a:solidFill>
            <a:ln w="1588">
              <a:solidFill>
                <a:srgbClr val="000000"/>
              </a:solidFill>
              <a:miter lim="800000"/>
              <a:headEnd/>
              <a:tailEnd/>
            </a:ln>
          </p:spPr>
          <p:txBody>
            <a:bodyPr/>
            <a:lstStyle/>
            <a:p>
              <a:endParaRPr lang="en-US"/>
            </a:p>
          </p:txBody>
        </p:sp>
        <p:sp>
          <p:nvSpPr>
            <p:cNvPr id="11276" name="Rectangle 27"/>
            <p:cNvSpPr>
              <a:spLocks noChangeArrowheads="1"/>
            </p:cNvSpPr>
            <p:nvPr/>
          </p:nvSpPr>
          <p:spPr bwMode="auto">
            <a:xfrm>
              <a:off x="4560" y="3187"/>
              <a:ext cx="294"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solidFill>
                    <a:srgbClr val="000000"/>
                  </a:solidFill>
                  <a:latin typeface="Arial" pitchFamily="34" charset="0"/>
                </a:rPr>
                <a:t>Top Event</a:t>
              </a:r>
              <a:endParaRPr lang="en-US"/>
            </a:p>
          </p:txBody>
        </p:sp>
        <p:sp>
          <p:nvSpPr>
            <p:cNvPr id="11277" name="Freeform 28"/>
            <p:cNvSpPr>
              <a:spLocks/>
            </p:cNvSpPr>
            <p:nvPr/>
          </p:nvSpPr>
          <p:spPr bwMode="auto">
            <a:xfrm>
              <a:off x="4192" y="3708"/>
              <a:ext cx="125" cy="142"/>
            </a:xfrm>
            <a:custGeom>
              <a:avLst/>
              <a:gdLst>
                <a:gd name="T0" fmla="*/ 0 w 109"/>
                <a:gd name="T1" fmla="*/ 213 h 116"/>
                <a:gd name="T2" fmla="*/ 19 w 109"/>
                <a:gd name="T3" fmla="*/ 200 h 116"/>
                <a:gd name="T4" fmla="*/ 39 w 109"/>
                <a:gd name="T5" fmla="*/ 193 h 116"/>
                <a:gd name="T6" fmla="*/ 61 w 109"/>
                <a:gd name="T7" fmla="*/ 187 h 116"/>
                <a:gd name="T8" fmla="*/ 81 w 109"/>
                <a:gd name="T9" fmla="*/ 186 h 116"/>
                <a:gd name="T10" fmla="*/ 104 w 109"/>
                <a:gd name="T11" fmla="*/ 187 h 116"/>
                <a:gd name="T12" fmla="*/ 124 w 109"/>
                <a:gd name="T13" fmla="*/ 193 h 116"/>
                <a:gd name="T14" fmla="*/ 144 w 109"/>
                <a:gd name="T15" fmla="*/ 200 h 116"/>
                <a:gd name="T16" fmla="*/ 164 w 109"/>
                <a:gd name="T17" fmla="*/ 213 h 116"/>
                <a:gd name="T18" fmla="*/ 164 w 109"/>
                <a:gd name="T19" fmla="*/ 99 h 116"/>
                <a:gd name="T20" fmla="*/ 156 w 109"/>
                <a:gd name="T21" fmla="*/ 80 h 116"/>
                <a:gd name="T22" fmla="*/ 147 w 109"/>
                <a:gd name="T23" fmla="*/ 60 h 116"/>
                <a:gd name="T24" fmla="*/ 136 w 109"/>
                <a:gd name="T25" fmla="*/ 44 h 116"/>
                <a:gd name="T26" fmla="*/ 125 w 109"/>
                <a:gd name="T27" fmla="*/ 29 h 116"/>
                <a:gd name="T28" fmla="*/ 111 w 109"/>
                <a:gd name="T29" fmla="*/ 16 h 116"/>
                <a:gd name="T30" fmla="*/ 99 w 109"/>
                <a:gd name="T31" fmla="*/ 7 h 116"/>
                <a:gd name="T32" fmla="*/ 81 w 109"/>
                <a:gd name="T33" fmla="*/ 0 h 116"/>
                <a:gd name="T34" fmla="*/ 65 w 109"/>
                <a:gd name="T35" fmla="*/ 7 h 116"/>
                <a:gd name="T36" fmla="*/ 52 w 109"/>
                <a:gd name="T37" fmla="*/ 16 h 116"/>
                <a:gd name="T38" fmla="*/ 38 w 109"/>
                <a:gd name="T39" fmla="*/ 29 h 116"/>
                <a:gd name="T40" fmla="*/ 25 w 109"/>
                <a:gd name="T41" fmla="*/ 44 h 116"/>
                <a:gd name="T42" fmla="*/ 15 w 109"/>
                <a:gd name="T43" fmla="*/ 60 h 116"/>
                <a:gd name="T44" fmla="*/ 7 w 109"/>
                <a:gd name="T45" fmla="*/ 80 h 116"/>
                <a:gd name="T46" fmla="*/ 0 w 109"/>
                <a:gd name="T47" fmla="*/ 99 h 116"/>
                <a:gd name="T48" fmla="*/ 0 w 109"/>
                <a:gd name="T49" fmla="*/ 213 h 1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9"/>
                <a:gd name="T76" fmla="*/ 0 h 116"/>
                <a:gd name="T77" fmla="*/ 109 w 109"/>
                <a:gd name="T78" fmla="*/ 116 h 1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9" h="116">
                  <a:moveTo>
                    <a:pt x="0" y="116"/>
                  </a:moveTo>
                  <a:lnTo>
                    <a:pt x="13" y="109"/>
                  </a:lnTo>
                  <a:lnTo>
                    <a:pt x="26" y="105"/>
                  </a:lnTo>
                  <a:lnTo>
                    <a:pt x="40" y="102"/>
                  </a:lnTo>
                  <a:lnTo>
                    <a:pt x="54" y="101"/>
                  </a:lnTo>
                  <a:lnTo>
                    <a:pt x="69" y="102"/>
                  </a:lnTo>
                  <a:lnTo>
                    <a:pt x="82" y="105"/>
                  </a:lnTo>
                  <a:lnTo>
                    <a:pt x="96" y="109"/>
                  </a:lnTo>
                  <a:lnTo>
                    <a:pt x="109" y="116"/>
                  </a:lnTo>
                  <a:lnTo>
                    <a:pt x="109" y="54"/>
                  </a:lnTo>
                  <a:lnTo>
                    <a:pt x="104" y="43"/>
                  </a:lnTo>
                  <a:lnTo>
                    <a:pt x="98" y="33"/>
                  </a:lnTo>
                  <a:lnTo>
                    <a:pt x="91" y="24"/>
                  </a:lnTo>
                  <a:lnTo>
                    <a:pt x="83" y="16"/>
                  </a:lnTo>
                  <a:lnTo>
                    <a:pt x="74" y="9"/>
                  </a:lnTo>
                  <a:lnTo>
                    <a:pt x="65" y="4"/>
                  </a:lnTo>
                  <a:lnTo>
                    <a:pt x="54" y="0"/>
                  </a:lnTo>
                  <a:lnTo>
                    <a:pt x="44" y="4"/>
                  </a:lnTo>
                  <a:lnTo>
                    <a:pt x="34" y="9"/>
                  </a:lnTo>
                  <a:lnTo>
                    <a:pt x="25" y="16"/>
                  </a:lnTo>
                  <a:lnTo>
                    <a:pt x="17" y="24"/>
                  </a:lnTo>
                  <a:lnTo>
                    <a:pt x="10" y="33"/>
                  </a:lnTo>
                  <a:lnTo>
                    <a:pt x="4" y="43"/>
                  </a:lnTo>
                  <a:lnTo>
                    <a:pt x="0" y="54"/>
                  </a:lnTo>
                  <a:lnTo>
                    <a:pt x="0" y="116"/>
                  </a:lnTo>
                  <a:close/>
                </a:path>
              </a:pathLst>
            </a:custGeom>
            <a:solidFill>
              <a:srgbClr val="FFFFFF"/>
            </a:solidFill>
            <a:ln w="1588">
              <a:solidFill>
                <a:srgbClr val="000000"/>
              </a:solidFill>
              <a:prstDash val="solid"/>
              <a:round/>
              <a:headEnd/>
              <a:tailEnd/>
            </a:ln>
          </p:spPr>
          <p:txBody>
            <a:bodyPr/>
            <a:lstStyle/>
            <a:p>
              <a:endParaRPr lang="en-US"/>
            </a:p>
          </p:txBody>
        </p:sp>
        <p:sp>
          <p:nvSpPr>
            <p:cNvPr id="11278" name="Freeform 29"/>
            <p:cNvSpPr>
              <a:spLocks/>
            </p:cNvSpPr>
            <p:nvPr/>
          </p:nvSpPr>
          <p:spPr bwMode="auto">
            <a:xfrm>
              <a:off x="5187" y="3691"/>
              <a:ext cx="125" cy="143"/>
            </a:xfrm>
            <a:custGeom>
              <a:avLst/>
              <a:gdLst>
                <a:gd name="T0" fmla="*/ 0 w 109"/>
                <a:gd name="T1" fmla="*/ 214 h 117"/>
                <a:gd name="T2" fmla="*/ 164 w 109"/>
                <a:gd name="T3" fmla="*/ 214 h 117"/>
                <a:gd name="T4" fmla="*/ 164 w 109"/>
                <a:gd name="T5" fmla="*/ 72 h 117"/>
                <a:gd name="T6" fmla="*/ 162 w 109"/>
                <a:gd name="T7" fmla="*/ 55 h 117"/>
                <a:gd name="T8" fmla="*/ 154 w 109"/>
                <a:gd name="T9" fmla="*/ 39 h 117"/>
                <a:gd name="T10" fmla="*/ 146 w 109"/>
                <a:gd name="T11" fmla="*/ 26 h 117"/>
                <a:gd name="T12" fmla="*/ 134 w 109"/>
                <a:gd name="T13" fmla="*/ 15 h 117"/>
                <a:gd name="T14" fmla="*/ 124 w 109"/>
                <a:gd name="T15" fmla="*/ 6 h 117"/>
                <a:gd name="T16" fmla="*/ 110 w 109"/>
                <a:gd name="T17" fmla="*/ 1 h 117"/>
                <a:gd name="T18" fmla="*/ 96 w 109"/>
                <a:gd name="T19" fmla="*/ 0 h 117"/>
                <a:gd name="T20" fmla="*/ 83 w 109"/>
                <a:gd name="T21" fmla="*/ 1 h 117"/>
                <a:gd name="T22" fmla="*/ 70 w 109"/>
                <a:gd name="T23" fmla="*/ 0 h 117"/>
                <a:gd name="T24" fmla="*/ 55 w 109"/>
                <a:gd name="T25" fmla="*/ 1 h 117"/>
                <a:gd name="T26" fmla="*/ 42 w 109"/>
                <a:gd name="T27" fmla="*/ 6 h 117"/>
                <a:gd name="T28" fmla="*/ 30 w 109"/>
                <a:gd name="T29" fmla="*/ 15 h 117"/>
                <a:gd name="T30" fmla="*/ 19 w 109"/>
                <a:gd name="T31" fmla="*/ 26 h 117"/>
                <a:gd name="T32" fmla="*/ 10 w 109"/>
                <a:gd name="T33" fmla="*/ 39 h 117"/>
                <a:gd name="T34" fmla="*/ 3 w 109"/>
                <a:gd name="T35" fmla="*/ 55 h 117"/>
                <a:gd name="T36" fmla="*/ 0 w 109"/>
                <a:gd name="T37" fmla="*/ 72 h 117"/>
                <a:gd name="T38" fmla="*/ 0 w 109"/>
                <a:gd name="T39" fmla="*/ 214 h 1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9"/>
                <a:gd name="T61" fmla="*/ 0 h 117"/>
                <a:gd name="T62" fmla="*/ 109 w 109"/>
                <a:gd name="T63" fmla="*/ 117 h 1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9" h="117">
                  <a:moveTo>
                    <a:pt x="0" y="117"/>
                  </a:moveTo>
                  <a:lnTo>
                    <a:pt x="109" y="117"/>
                  </a:lnTo>
                  <a:lnTo>
                    <a:pt x="109" y="39"/>
                  </a:lnTo>
                  <a:lnTo>
                    <a:pt x="107" y="30"/>
                  </a:lnTo>
                  <a:lnTo>
                    <a:pt x="102" y="21"/>
                  </a:lnTo>
                  <a:lnTo>
                    <a:pt x="97" y="14"/>
                  </a:lnTo>
                  <a:lnTo>
                    <a:pt x="89" y="8"/>
                  </a:lnTo>
                  <a:lnTo>
                    <a:pt x="82" y="3"/>
                  </a:lnTo>
                  <a:lnTo>
                    <a:pt x="73" y="1"/>
                  </a:lnTo>
                  <a:lnTo>
                    <a:pt x="64" y="0"/>
                  </a:lnTo>
                  <a:lnTo>
                    <a:pt x="55" y="1"/>
                  </a:lnTo>
                  <a:lnTo>
                    <a:pt x="46" y="0"/>
                  </a:lnTo>
                  <a:lnTo>
                    <a:pt x="37" y="1"/>
                  </a:lnTo>
                  <a:lnTo>
                    <a:pt x="28" y="3"/>
                  </a:lnTo>
                  <a:lnTo>
                    <a:pt x="20" y="8"/>
                  </a:lnTo>
                  <a:lnTo>
                    <a:pt x="13" y="14"/>
                  </a:lnTo>
                  <a:lnTo>
                    <a:pt x="7" y="21"/>
                  </a:lnTo>
                  <a:lnTo>
                    <a:pt x="3" y="30"/>
                  </a:lnTo>
                  <a:lnTo>
                    <a:pt x="0" y="39"/>
                  </a:lnTo>
                  <a:lnTo>
                    <a:pt x="0" y="117"/>
                  </a:lnTo>
                  <a:close/>
                </a:path>
              </a:pathLst>
            </a:custGeom>
            <a:solidFill>
              <a:srgbClr val="FFFFFF"/>
            </a:solidFill>
            <a:ln w="1588">
              <a:solidFill>
                <a:srgbClr val="000000"/>
              </a:solidFill>
              <a:prstDash val="solid"/>
              <a:round/>
              <a:headEnd/>
              <a:tailEnd/>
            </a:ln>
          </p:spPr>
          <p:txBody>
            <a:bodyPr/>
            <a:lstStyle/>
            <a:p>
              <a:endParaRPr lang="en-US"/>
            </a:p>
          </p:txBody>
        </p:sp>
        <p:sp>
          <p:nvSpPr>
            <p:cNvPr id="11279" name="Line 32"/>
            <p:cNvSpPr>
              <a:spLocks noChangeShapeType="1"/>
            </p:cNvSpPr>
            <p:nvPr/>
          </p:nvSpPr>
          <p:spPr bwMode="auto">
            <a:xfrm>
              <a:off x="4739" y="3566"/>
              <a:ext cx="511"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0" name="Line 33"/>
            <p:cNvSpPr>
              <a:spLocks noChangeShapeType="1"/>
            </p:cNvSpPr>
            <p:nvPr/>
          </p:nvSpPr>
          <p:spPr bwMode="auto">
            <a:xfrm>
              <a:off x="5250" y="3566"/>
              <a:ext cx="1" cy="12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1" name="Line 34"/>
            <p:cNvSpPr>
              <a:spLocks noChangeShapeType="1"/>
            </p:cNvSpPr>
            <p:nvPr/>
          </p:nvSpPr>
          <p:spPr bwMode="auto">
            <a:xfrm flipH="1">
              <a:off x="4752" y="3312"/>
              <a:ext cx="0" cy="24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2" name="Line 35"/>
            <p:cNvSpPr>
              <a:spLocks noChangeShapeType="1"/>
            </p:cNvSpPr>
            <p:nvPr/>
          </p:nvSpPr>
          <p:spPr bwMode="auto">
            <a:xfrm flipH="1">
              <a:off x="4247" y="3566"/>
              <a:ext cx="492"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3" name="Line 36"/>
            <p:cNvSpPr>
              <a:spLocks noChangeShapeType="1"/>
            </p:cNvSpPr>
            <p:nvPr/>
          </p:nvSpPr>
          <p:spPr bwMode="auto">
            <a:xfrm>
              <a:off x="4247" y="3566"/>
              <a:ext cx="1" cy="12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4" name="Line 43"/>
            <p:cNvSpPr>
              <a:spLocks noChangeShapeType="1"/>
            </p:cNvSpPr>
            <p:nvPr/>
          </p:nvSpPr>
          <p:spPr bwMode="auto">
            <a:xfrm>
              <a:off x="5250" y="3834"/>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5" name="Line 44"/>
            <p:cNvSpPr>
              <a:spLocks noChangeShapeType="1"/>
            </p:cNvSpPr>
            <p:nvPr/>
          </p:nvSpPr>
          <p:spPr bwMode="auto">
            <a:xfrm flipH="1">
              <a:off x="5115" y="3987"/>
              <a:ext cx="135" cy="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6" name="Line 45"/>
            <p:cNvSpPr>
              <a:spLocks noChangeShapeType="1"/>
            </p:cNvSpPr>
            <p:nvPr/>
          </p:nvSpPr>
          <p:spPr bwMode="auto">
            <a:xfrm>
              <a:off x="5115" y="3987"/>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7" name="Freeform 46"/>
            <p:cNvSpPr>
              <a:spLocks/>
            </p:cNvSpPr>
            <p:nvPr/>
          </p:nvSpPr>
          <p:spPr bwMode="auto">
            <a:xfrm>
              <a:off x="5047" y="4140"/>
              <a:ext cx="136" cy="127"/>
            </a:xfrm>
            <a:custGeom>
              <a:avLst/>
              <a:gdLst>
                <a:gd name="T0" fmla="*/ 0 w 118"/>
                <a:gd name="T1" fmla="*/ 96 h 103"/>
                <a:gd name="T2" fmla="*/ 1 w 118"/>
                <a:gd name="T3" fmla="*/ 79 h 103"/>
                <a:gd name="T4" fmla="*/ 3 w 118"/>
                <a:gd name="T5" fmla="*/ 64 h 103"/>
                <a:gd name="T6" fmla="*/ 10 w 118"/>
                <a:gd name="T7" fmla="*/ 48 h 103"/>
                <a:gd name="T8" fmla="*/ 20 w 118"/>
                <a:gd name="T9" fmla="*/ 33 h 103"/>
                <a:gd name="T10" fmla="*/ 31 w 118"/>
                <a:gd name="T11" fmla="*/ 22 h 103"/>
                <a:gd name="T12" fmla="*/ 44 w 118"/>
                <a:gd name="T13" fmla="*/ 14 h 103"/>
                <a:gd name="T14" fmla="*/ 59 w 118"/>
                <a:gd name="T15" fmla="*/ 6 h 103"/>
                <a:gd name="T16" fmla="*/ 73 w 118"/>
                <a:gd name="T17" fmla="*/ 0 h 103"/>
                <a:gd name="T18" fmla="*/ 90 w 118"/>
                <a:gd name="T19" fmla="*/ 0 h 103"/>
                <a:gd name="T20" fmla="*/ 106 w 118"/>
                <a:gd name="T21" fmla="*/ 0 h 103"/>
                <a:gd name="T22" fmla="*/ 121 w 118"/>
                <a:gd name="T23" fmla="*/ 6 h 103"/>
                <a:gd name="T24" fmla="*/ 134 w 118"/>
                <a:gd name="T25" fmla="*/ 14 h 103"/>
                <a:gd name="T26" fmla="*/ 149 w 118"/>
                <a:gd name="T27" fmla="*/ 22 h 103"/>
                <a:gd name="T28" fmla="*/ 159 w 118"/>
                <a:gd name="T29" fmla="*/ 33 h 103"/>
                <a:gd name="T30" fmla="*/ 168 w 118"/>
                <a:gd name="T31" fmla="*/ 48 h 103"/>
                <a:gd name="T32" fmla="*/ 174 w 118"/>
                <a:gd name="T33" fmla="*/ 64 h 103"/>
                <a:gd name="T34" fmla="*/ 180 w 118"/>
                <a:gd name="T35" fmla="*/ 79 h 103"/>
                <a:gd name="T36" fmla="*/ 181 w 118"/>
                <a:gd name="T37" fmla="*/ 96 h 103"/>
                <a:gd name="T38" fmla="*/ 180 w 118"/>
                <a:gd name="T39" fmla="*/ 112 h 103"/>
                <a:gd name="T40" fmla="*/ 174 w 118"/>
                <a:gd name="T41" fmla="*/ 129 h 103"/>
                <a:gd name="T42" fmla="*/ 168 w 118"/>
                <a:gd name="T43" fmla="*/ 144 h 103"/>
                <a:gd name="T44" fmla="*/ 159 w 118"/>
                <a:gd name="T45" fmla="*/ 158 h 103"/>
                <a:gd name="T46" fmla="*/ 149 w 118"/>
                <a:gd name="T47" fmla="*/ 169 h 103"/>
                <a:gd name="T48" fmla="*/ 134 w 118"/>
                <a:gd name="T49" fmla="*/ 179 h 103"/>
                <a:gd name="T50" fmla="*/ 121 w 118"/>
                <a:gd name="T51" fmla="*/ 187 h 103"/>
                <a:gd name="T52" fmla="*/ 106 w 118"/>
                <a:gd name="T53" fmla="*/ 191 h 103"/>
                <a:gd name="T54" fmla="*/ 90 w 118"/>
                <a:gd name="T55" fmla="*/ 194 h 103"/>
                <a:gd name="T56" fmla="*/ 73 w 118"/>
                <a:gd name="T57" fmla="*/ 191 h 103"/>
                <a:gd name="T58" fmla="*/ 59 w 118"/>
                <a:gd name="T59" fmla="*/ 187 h 103"/>
                <a:gd name="T60" fmla="*/ 44 w 118"/>
                <a:gd name="T61" fmla="*/ 179 h 103"/>
                <a:gd name="T62" fmla="*/ 31 w 118"/>
                <a:gd name="T63" fmla="*/ 169 h 103"/>
                <a:gd name="T64" fmla="*/ 20 w 118"/>
                <a:gd name="T65" fmla="*/ 158 h 103"/>
                <a:gd name="T66" fmla="*/ 10 w 118"/>
                <a:gd name="T67" fmla="*/ 144 h 103"/>
                <a:gd name="T68" fmla="*/ 3 w 118"/>
                <a:gd name="T69" fmla="*/ 129 h 103"/>
                <a:gd name="T70" fmla="*/ 1 w 118"/>
                <a:gd name="T71" fmla="*/ 112 h 103"/>
                <a:gd name="T72" fmla="*/ 0 w 118"/>
                <a:gd name="T73" fmla="*/ 96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8"/>
                <a:gd name="T112" fmla="*/ 0 h 103"/>
                <a:gd name="T113" fmla="*/ 118 w 118"/>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8" h="103">
                  <a:moveTo>
                    <a:pt x="0" y="51"/>
                  </a:moveTo>
                  <a:lnTo>
                    <a:pt x="1" y="42"/>
                  </a:lnTo>
                  <a:lnTo>
                    <a:pt x="3" y="34"/>
                  </a:lnTo>
                  <a:lnTo>
                    <a:pt x="7" y="26"/>
                  </a:lnTo>
                  <a:lnTo>
                    <a:pt x="13" y="18"/>
                  </a:lnTo>
                  <a:lnTo>
                    <a:pt x="20" y="12"/>
                  </a:lnTo>
                  <a:lnTo>
                    <a:pt x="29" y="7"/>
                  </a:lnTo>
                  <a:lnTo>
                    <a:pt x="38" y="3"/>
                  </a:lnTo>
                  <a:lnTo>
                    <a:pt x="48" y="0"/>
                  </a:lnTo>
                  <a:lnTo>
                    <a:pt x="59" y="0"/>
                  </a:lnTo>
                  <a:lnTo>
                    <a:pt x="69" y="0"/>
                  </a:lnTo>
                  <a:lnTo>
                    <a:pt x="79" y="3"/>
                  </a:lnTo>
                  <a:lnTo>
                    <a:pt x="88" y="7"/>
                  </a:lnTo>
                  <a:lnTo>
                    <a:pt x="97" y="12"/>
                  </a:lnTo>
                  <a:lnTo>
                    <a:pt x="104" y="18"/>
                  </a:lnTo>
                  <a:lnTo>
                    <a:pt x="110" y="26"/>
                  </a:lnTo>
                  <a:lnTo>
                    <a:pt x="114" y="34"/>
                  </a:lnTo>
                  <a:lnTo>
                    <a:pt x="117" y="42"/>
                  </a:lnTo>
                  <a:lnTo>
                    <a:pt x="118" y="51"/>
                  </a:lnTo>
                  <a:lnTo>
                    <a:pt x="117" y="60"/>
                  </a:lnTo>
                  <a:lnTo>
                    <a:pt x="114" y="69"/>
                  </a:lnTo>
                  <a:lnTo>
                    <a:pt x="110" y="77"/>
                  </a:lnTo>
                  <a:lnTo>
                    <a:pt x="104" y="84"/>
                  </a:lnTo>
                  <a:lnTo>
                    <a:pt x="97" y="90"/>
                  </a:lnTo>
                  <a:lnTo>
                    <a:pt x="88" y="96"/>
                  </a:lnTo>
                  <a:lnTo>
                    <a:pt x="79" y="100"/>
                  </a:lnTo>
                  <a:lnTo>
                    <a:pt x="69" y="102"/>
                  </a:lnTo>
                  <a:lnTo>
                    <a:pt x="59" y="103"/>
                  </a:lnTo>
                  <a:lnTo>
                    <a:pt x="48" y="102"/>
                  </a:lnTo>
                  <a:lnTo>
                    <a:pt x="38" y="100"/>
                  </a:lnTo>
                  <a:lnTo>
                    <a:pt x="29" y="96"/>
                  </a:lnTo>
                  <a:lnTo>
                    <a:pt x="20" y="90"/>
                  </a:lnTo>
                  <a:lnTo>
                    <a:pt x="13" y="84"/>
                  </a:lnTo>
                  <a:lnTo>
                    <a:pt x="7" y="77"/>
                  </a:lnTo>
                  <a:lnTo>
                    <a:pt x="3" y="69"/>
                  </a:lnTo>
                  <a:lnTo>
                    <a:pt x="1" y="60"/>
                  </a:lnTo>
                  <a:lnTo>
                    <a:pt x="0" y="51"/>
                  </a:lnTo>
                  <a:close/>
                </a:path>
              </a:pathLst>
            </a:custGeom>
            <a:solidFill>
              <a:srgbClr val="FFFFFF"/>
            </a:solidFill>
            <a:ln w="1588">
              <a:solidFill>
                <a:srgbClr val="000000"/>
              </a:solidFill>
              <a:prstDash val="solid"/>
              <a:round/>
              <a:headEnd/>
              <a:tailEnd/>
            </a:ln>
          </p:spPr>
          <p:txBody>
            <a:bodyPr/>
            <a:lstStyle/>
            <a:p>
              <a:endParaRPr lang="en-US"/>
            </a:p>
          </p:txBody>
        </p:sp>
        <p:sp>
          <p:nvSpPr>
            <p:cNvPr id="11288" name="Rectangle 47"/>
            <p:cNvSpPr>
              <a:spLocks noChangeArrowheads="1"/>
            </p:cNvSpPr>
            <p:nvPr/>
          </p:nvSpPr>
          <p:spPr bwMode="auto">
            <a:xfrm>
              <a:off x="5088" y="4162"/>
              <a:ext cx="87"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700" b="1">
                  <a:solidFill>
                    <a:srgbClr val="000000"/>
                  </a:solidFill>
                  <a:latin typeface="Arial" pitchFamily="34" charset="0"/>
                </a:rPr>
                <a:t>E3</a:t>
              </a:r>
              <a:endParaRPr lang="en-US"/>
            </a:p>
          </p:txBody>
        </p:sp>
        <p:sp>
          <p:nvSpPr>
            <p:cNvPr id="11289" name="Freeform 48"/>
            <p:cNvSpPr>
              <a:spLocks/>
            </p:cNvSpPr>
            <p:nvPr/>
          </p:nvSpPr>
          <p:spPr bwMode="auto">
            <a:xfrm>
              <a:off x="5318" y="4140"/>
              <a:ext cx="136" cy="127"/>
            </a:xfrm>
            <a:custGeom>
              <a:avLst/>
              <a:gdLst>
                <a:gd name="T0" fmla="*/ 0 w 119"/>
                <a:gd name="T1" fmla="*/ 96 h 103"/>
                <a:gd name="T2" fmla="*/ 1 w 119"/>
                <a:gd name="T3" fmla="*/ 79 h 103"/>
                <a:gd name="T4" fmla="*/ 3 w 119"/>
                <a:gd name="T5" fmla="*/ 64 h 103"/>
                <a:gd name="T6" fmla="*/ 11 w 119"/>
                <a:gd name="T7" fmla="*/ 48 h 103"/>
                <a:gd name="T8" fmla="*/ 21 w 119"/>
                <a:gd name="T9" fmla="*/ 33 h 103"/>
                <a:gd name="T10" fmla="*/ 31 w 119"/>
                <a:gd name="T11" fmla="*/ 22 h 103"/>
                <a:gd name="T12" fmla="*/ 45 w 119"/>
                <a:gd name="T13" fmla="*/ 14 h 103"/>
                <a:gd name="T14" fmla="*/ 58 w 119"/>
                <a:gd name="T15" fmla="*/ 6 h 103"/>
                <a:gd name="T16" fmla="*/ 73 w 119"/>
                <a:gd name="T17" fmla="*/ 0 h 103"/>
                <a:gd name="T18" fmla="*/ 88 w 119"/>
                <a:gd name="T19" fmla="*/ 0 h 103"/>
                <a:gd name="T20" fmla="*/ 104 w 119"/>
                <a:gd name="T21" fmla="*/ 0 h 103"/>
                <a:gd name="T22" fmla="*/ 118 w 119"/>
                <a:gd name="T23" fmla="*/ 6 h 103"/>
                <a:gd name="T24" fmla="*/ 134 w 119"/>
                <a:gd name="T25" fmla="*/ 14 h 103"/>
                <a:gd name="T26" fmla="*/ 145 w 119"/>
                <a:gd name="T27" fmla="*/ 22 h 103"/>
                <a:gd name="T28" fmla="*/ 157 w 119"/>
                <a:gd name="T29" fmla="*/ 33 h 103"/>
                <a:gd name="T30" fmla="*/ 165 w 119"/>
                <a:gd name="T31" fmla="*/ 48 h 103"/>
                <a:gd name="T32" fmla="*/ 171 w 119"/>
                <a:gd name="T33" fmla="*/ 64 h 103"/>
                <a:gd name="T34" fmla="*/ 176 w 119"/>
                <a:gd name="T35" fmla="*/ 79 h 103"/>
                <a:gd name="T36" fmla="*/ 177 w 119"/>
                <a:gd name="T37" fmla="*/ 96 h 103"/>
                <a:gd name="T38" fmla="*/ 176 w 119"/>
                <a:gd name="T39" fmla="*/ 112 h 103"/>
                <a:gd name="T40" fmla="*/ 171 w 119"/>
                <a:gd name="T41" fmla="*/ 129 h 103"/>
                <a:gd name="T42" fmla="*/ 165 w 119"/>
                <a:gd name="T43" fmla="*/ 144 h 103"/>
                <a:gd name="T44" fmla="*/ 157 w 119"/>
                <a:gd name="T45" fmla="*/ 158 h 103"/>
                <a:gd name="T46" fmla="*/ 145 w 119"/>
                <a:gd name="T47" fmla="*/ 169 h 103"/>
                <a:gd name="T48" fmla="*/ 134 w 119"/>
                <a:gd name="T49" fmla="*/ 179 h 103"/>
                <a:gd name="T50" fmla="*/ 118 w 119"/>
                <a:gd name="T51" fmla="*/ 187 h 103"/>
                <a:gd name="T52" fmla="*/ 104 w 119"/>
                <a:gd name="T53" fmla="*/ 191 h 103"/>
                <a:gd name="T54" fmla="*/ 88 w 119"/>
                <a:gd name="T55" fmla="*/ 194 h 103"/>
                <a:gd name="T56" fmla="*/ 73 w 119"/>
                <a:gd name="T57" fmla="*/ 191 h 103"/>
                <a:gd name="T58" fmla="*/ 58 w 119"/>
                <a:gd name="T59" fmla="*/ 187 h 103"/>
                <a:gd name="T60" fmla="*/ 45 w 119"/>
                <a:gd name="T61" fmla="*/ 179 h 103"/>
                <a:gd name="T62" fmla="*/ 31 w 119"/>
                <a:gd name="T63" fmla="*/ 169 h 103"/>
                <a:gd name="T64" fmla="*/ 21 w 119"/>
                <a:gd name="T65" fmla="*/ 158 h 103"/>
                <a:gd name="T66" fmla="*/ 11 w 119"/>
                <a:gd name="T67" fmla="*/ 144 h 103"/>
                <a:gd name="T68" fmla="*/ 3 w 119"/>
                <a:gd name="T69" fmla="*/ 129 h 103"/>
                <a:gd name="T70" fmla="*/ 1 w 119"/>
                <a:gd name="T71" fmla="*/ 112 h 103"/>
                <a:gd name="T72" fmla="*/ 0 w 119"/>
                <a:gd name="T73" fmla="*/ 96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9"/>
                <a:gd name="T112" fmla="*/ 0 h 103"/>
                <a:gd name="T113" fmla="*/ 119 w 119"/>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9" h="103">
                  <a:moveTo>
                    <a:pt x="0" y="51"/>
                  </a:moveTo>
                  <a:lnTo>
                    <a:pt x="1" y="42"/>
                  </a:lnTo>
                  <a:lnTo>
                    <a:pt x="3" y="34"/>
                  </a:lnTo>
                  <a:lnTo>
                    <a:pt x="8" y="26"/>
                  </a:lnTo>
                  <a:lnTo>
                    <a:pt x="14" y="18"/>
                  </a:lnTo>
                  <a:lnTo>
                    <a:pt x="21" y="12"/>
                  </a:lnTo>
                  <a:lnTo>
                    <a:pt x="30" y="7"/>
                  </a:lnTo>
                  <a:lnTo>
                    <a:pt x="39" y="3"/>
                  </a:lnTo>
                  <a:lnTo>
                    <a:pt x="49" y="0"/>
                  </a:lnTo>
                  <a:lnTo>
                    <a:pt x="59" y="0"/>
                  </a:lnTo>
                  <a:lnTo>
                    <a:pt x="70" y="0"/>
                  </a:lnTo>
                  <a:lnTo>
                    <a:pt x="79" y="3"/>
                  </a:lnTo>
                  <a:lnTo>
                    <a:pt x="89" y="7"/>
                  </a:lnTo>
                  <a:lnTo>
                    <a:pt x="97" y="12"/>
                  </a:lnTo>
                  <a:lnTo>
                    <a:pt x="105" y="18"/>
                  </a:lnTo>
                  <a:lnTo>
                    <a:pt x="110" y="26"/>
                  </a:lnTo>
                  <a:lnTo>
                    <a:pt x="115" y="34"/>
                  </a:lnTo>
                  <a:lnTo>
                    <a:pt x="118" y="42"/>
                  </a:lnTo>
                  <a:lnTo>
                    <a:pt x="119" y="51"/>
                  </a:lnTo>
                  <a:lnTo>
                    <a:pt x="118" y="60"/>
                  </a:lnTo>
                  <a:lnTo>
                    <a:pt x="115" y="69"/>
                  </a:lnTo>
                  <a:lnTo>
                    <a:pt x="110" y="77"/>
                  </a:lnTo>
                  <a:lnTo>
                    <a:pt x="105" y="84"/>
                  </a:lnTo>
                  <a:lnTo>
                    <a:pt x="97" y="90"/>
                  </a:lnTo>
                  <a:lnTo>
                    <a:pt x="89" y="96"/>
                  </a:lnTo>
                  <a:lnTo>
                    <a:pt x="79" y="100"/>
                  </a:lnTo>
                  <a:lnTo>
                    <a:pt x="70" y="102"/>
                  </a:lnTo>
                  <a:lnTo>
                    <a:pt x="59" y="103"/>
                  </a:lnTo>
                  <a:lnTo>
                    <a:pt x="49" y="102"/>
                  </a:lnTo>
                  <a:lnTo>
                    <a:pt x="39" y="100"/>
                  </a:lnTo>
                  <a:lnTo>
                    <a:pt x="30" y="96"/>
                  </a:lnTo>
                  <a:lnTo>
                    <a:pt x="21" y="90"/>
                  </a:lnTo>
                  <a:lnTo>
                    <a:pt x="14" y="84"/>
                  </a:lnTo>
                  <a:lnTo>
                    <a:pt x="8" y="77"/>
                  </a:lnTo>
                  <a:lnTo>
                    <a:pt x="3" y="69"/>
                  </a:lnTo>
                  <a:lnTo>
                    <a:pt x="1" y="60"/>
                  </a:lnTo>
                  <a:lnTo>
                    <a:pt x="0" y="51"/>
                  </a:lnTo>
                  <a:close/>
                </a:path>
              </a:pathLst>
            </a:custGeom>
            <a:solidFill>
              <a:srgbClr val="FFFFFF"/>
            </a:solidFill>
            <a:ln w="1588">
              <a:solidFill>
                <a:srgbClr val="000000"/>
              </a:solidFill>
              <a:prstDash val="solid"/>
              <a:round/>
              <a:headEnd/>
              <a:tailEnd/>
            </a:ln>
          </p:spPr>
          <p:txBody>
            <a:bodyPr/>
            <a:lstStyle/>
            <a:p>
              <a:endParaRPr lang="en-US"/>
            </a:p>
          </p:txBody>
        </p:sp>
        <p:sp>
          <p:nvSpPr>
            <p:cNvPr id="11290" name="Rectangle 49"/>
            <p:cNvSpPr>
              <a:spLocks noChangeArrowheads="1"/>
            </p:cNvSpPr>
            <p:nvPr/>
          </p:nvSpPr>
          <p:spPr bwMode="auto">
            <a:xfrm>
              <a:off x="5366" y="4162"/>
              <a:ext cx="6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E4</a:t>
              </a:r>
              <a:endParaRPr lang="en-US"/>
            </a:p>
          </p:txBody>
        </p:sp>
        <p:sp>
          <p:nvSpPr>
            <p:cNvPr id="11291" name="Line 50"/>
            <p:cNvSpPr>
              <a:spLocks noChangeShapeType="1"/>
            </p:cNvSpPr>
            <p:nvPr/>
          </p:nvSpPr>
          <p:spPr bwMode="auto">
            <a:xfrm>
              <a:off x="5250" y="3834"/>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2" name="Line 51"/>
            <p:cNvSpPr>
              <a:spLocks noChangeShapeType="1"/>
            </p:cNvSpPr>
            <p:nvPr/>
          </p:nvSpPr>
          <p:spPr bwMode="auto">
            <a:xfrm>
              <a:off x="5250" y="3987"/>
              <a:ext cx="136" cy="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3" name="Line 52"/>
            <p:cNvSpPr>
              <a:spLocks noChangeShapeType="1"/>
            </p:cNvSpPr>
            <p:nvPr/>
          </p:nvSpPr>
          <p:spPr bwMode="auto">
            <a:xfrm>
              <a:off x="5386" y="3987"/>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4" name="Freeform 53"/>
            <p:cNvSpPr>
              <a:spLocks/>
            </p:cNvSpPr>
            <p:nvPr/>
          </p:nvSpPr>
          <p:spPr bwMode="auto">
            <a:xfrm>
              <a:off x="4033" y="3993"/>
              <a:ext cx="136" cy="127"/>
            </a:xfrm>
            <a:custGeom>
              <a:avLst/>
              <a:gdLst>
                <a:gd name="T0" fmla="*/ 0 w 118"/>
                <a:gd name="T1" fmla="*/ 97 h 103"/>
                <a:gd name="T2" fmla="*/ 1 w 118"/>
                <a:gd name="T3" fmla="*/ 80 h 103"/>
                <a:gd name="T4" fmla="*/ 7 w 118"/>
                <a:gd name="T5" fmla="*/ 65 h 103"/>
                <a:gd name="T6" fmla="*/ 12 w 118"/>
                <a:gd name="T7" fmla="*/ 48 h 103"/>
                <a:gd name="T8" fmla="*/ 21 w 118"/>
                <a:gd name="T9" fmla="*/ 35 h 103"/>
                <a:gd name="T10" fmla="*/ 32 w 118"/>
                <a:gd name="T11" fmla="*/ 22 h 103"/>
                <a:gd name="T12" fmla="*/ 44 w 118"/>
                <a:gd name="T13" fmla="*/ 14 h 103"/>
                <a:gd name="T14" fmla="*/ 60 w 118"/>
                <a:gd name="T15" fmla="*/ 6 h 103"/>
                <a:gd name="T16" fmla="*/ 75 w 118"/>
                <a:gd name="T17" fmla="*/ 1 h 103"/>
                <a:gd name="T18" fmla="*/ 90 w 118"/>
                <a:gd name="T19" fmla="*/ 0 h 103"/>
                <a:gd name="T20" fmla="*/ 106 w 118"/>
                <a:gd name="T21" fmla="*/ 1 h 103"/>
                <a:gd name="T22" fmla="*/ 121 w 118"/>
                <a:gd name="T23" fmla="*/ 6 h 103"/>
                <a:gd name="T24" fmla="*/ 137 w 118"/>
                <a:gd name="T25" fmla="*/ 14 h 103"/>
                <a:gd name="T26" fmla="*/ 149 w 118"/>
                <a:gd name="T27" fmla="*/ 22 h 103"/>
                <a:gd name="T28" fmla="*/ 159 w 118"/>
                <a:gd name="T29" fmla="*/ 35 h 103"/>
                <a:gd name="T30" fmla="*/ 168 w 118"/>
                <a:gd name="T31" fmla="*/ 48 h 103"/>
                <a:gd name="T32" fmla="*/ 174 w 118"/>
                <a:gd name="T33" fmla="*/ 65 h 103"/>
                <a:gd name="T34" fmla="*/ 180 w 118"/>
                <a:gd name="T35" fmla="*/ 80 h 103"/>
                <a:gd name="T36" fmla="*/ 181 w 118"/>
                <a:gd name="T37" fmla="*/ 97 h 103"/>
                <a:gd name="T38" fmla="*/ 180 w 118"/>
                <a:gd name="T39" fmla="*/ 113 h 103"/>
                <a:gd name="T40" fmla="*/ 174 w 118"/>
                <a:gd name="T41" fmla="*/ 131 h 103"/>
                <a:gd name="T42" fmla="*/ 168 w 118"/>
                <a:gd name="T43" fmla="*/ 144 h 103"/>
                <a:gd name="T44" fmla="*/ 159 w 118"/>
                <a:gd name="T45" fmla="*/ 159 h 103"/>
                <a:gd name="T46" fmla="*/ 149 w 118"/>
                <a:gd name="T47" fmla="*/ 170 h 103"/>
                <a:gd name="T48" fmla="*/ 137 w 118"/>
                <a:gd name="T49" fmla="*/ 182 h 103"/>
                <a:gd name="T50" fmla="*/ 121 w 118"/>
                <a:gd name="T51" fmla="*/ 187 h 103"/>
                <a:gd name="T52" fmla="*/ 106 w 118"/>
                <a:gd name="T53" fmla="*/ 191 h 103"/>
                <a:gd name="T54" fmla="*/ 90 w 118"/>
                <a:gd name="T55" fmla="*/ 194 h 103"/>
                <a:gd name="T56" fmla="*/ 75 w 118"/>
                <a:gd name="T57" fmla="*/ 191 h 103"/>
                <a:gd name="T58" fmla="*/ 60 w 118"/>
                <a:gd name="T59" fmla="*/ 187 h 103"/>
                <a:gd name="T60" fmla="*/ 44 w 118"/>
                <a:gd name="T61" fmla="*/ 182 h 103"/>
                <a:gd name="T62" fmla="*/ 32 w 118"/>
                <a:gd name="T63" fmla="*/ 170 h 103"/>
                <a:gd name="T64" fmla="*/ 21 w 118"/>
                <a:gd name="T65" fmla="*/ 159 h 103"/>
                <a:gd name="T66" fmla="*/ 12 w 118"/>
                <a:gd name="T67" fmla="*/ 144 h 103"/>
                <a:gd name="T68" fmla="*/ 7 w 118"/>
                <a:gd name="T69" fmla="*/ 131 h 103"/>
                <a:gd name="T70" fmla="*/ 1 w 118"/>
                <a:gd name="T71" fmla="*/ 113 h 103"/>
                <a:gd name="T72" fmla="*/ 0 w 118"/>
                <a:gd name="T73" fmla="*/ 97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8"/>
                <a:gd name="T112" fmla="*/ 0 h 103"/>
                <a:gd name="T113" fmla="*/ 118 w 118"/>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8" h="103">
                  <a:moveTo>
                    <a:pt x="0" y="52"/>
                  </a:moveTo>
                  <a:lnTo>
                    <a:pt x="1" y="43"/>
                  </a:lnTo>
                  <a:lnTo>
                    <a:pt x="4" y="35"/>
                  </a:lnTo>
                  <a:lnTo>
                    <a:pt x="8" y="26"/>
                  </a:lnTo>
                  <a:lnTo>
                    <a:pt x="14" y="19"/>
                  </a:lnTo>
                  <a:lnTo>
                    <a:pt x="21" y="12"/>
                  </a:lnTo>
                  <a:lnTo>
                    <a:pt x="29" y="7"/>
                  </a:lnTo>
                  <a:lnTo>
                    <a:pt x="39" y="3"/>
                  </a:lnTo>
                  <a:lnTo>
                    <a:pt x="49" y="1"/>
                  </a:lnTo>
                  <a:lnTo>
                    <a:pt x="59" y="0"/>
                  </a:lnTo>
                  <a:lnTo>
                    <a:pt x="69" y="1"/>
                  </a:lnTo>
                  <a:lnTo>
                    <a:pt x="79" y="3"/>
                  </a:lnTo>
                  <a:lnTo>
                    <a:pt x="89" y="7"/>
                  </a:lnTo>
                  <a:lnTo>
                    <a:pt x="97" y="12"/>
                  </a:lnTo>
                  <a:lnTo>
                    <a:pt x="104" y="19"/>
                  </a:lnTo>
                  <a:lnTo>
                    <a:pt x="110" y="26"/>
                  </a:lnTo>
                  <a:lnTo>
                    <a:pt x="114" y="35"/>
                  </a:lnTo>
                  <a:lnTo>
                    <a:pt x="117" y="43"/>
                  </a:lnTo>
                  <a:lnTo>
                    <a:pt x="118" y="52"/>
                  </a:lnTo>
                  <a:lnTo>
                    <a:pt x="117" y="61"/>
                  </a:lnTo>
                  <a:lnTo>
                    <a:pt x="114" y="70"/>
                  </a:lnTo>
                  <a:lnTo>
                    <a:pt x="110" y="77"/>
                  </a:lnTo>
                  <a:lnTo>
                    <a:pt x="104" y="85"/>
                  </a:lnTo>
                  <a:lnTo>
                    <a:pt x="97" y="91"/>
                  </a:lnTo>
                  <a:lnTo>
                    <a:pt x="89" y="97"/>
                  </a:lnTo>
                  <a:lnTo>
                    <a:pt x="79" y="100"/>
                  </a:lnTo>
                  <a:lnTo>
                    <a:pt x="69" y="102"/>
                  </a:lnTo>
                  <a:lnTo>
                    <a:pt x="59" y="103"/>
                  </a:lnTo>
                  <a:lnTo>
                    <a:pt x="49" y="102"/>
                  </a:lnTo>
                  <a:lnTo>
                    <a:pt x="39" y="100"/>
                  </a:lnTo>
                  <a:lnTo>
                    <a:pt x="29" y="97"/>
                  </a:lnTo>
                  <a:lnTo>
                    <a:pt x="21" y="91"/>
                  </a:lnTo>
                  <a:lnTo>
                    <a:pt x="14" y="85"/>
                  </a:lnTo>
                  <a:lnTo>
                    <a:pt x="8" y="77"/>
                  </a:lnTo>
                  <a:lnTo>
                    <a:pt x="4" y="70"/>
                  </a:lnTo>
                  <a:lnTo>
                    <a:pt x="1" y="61"/>
                  </a:lnTo>
                  <a:lnTo>
                    <a:pt x="0" y="52"/>
                  </a:lnTo>
                  <a:close/>
                </a:path>
              </a:pathLst>
            </a:custGeom>
            <a:solidFill>
              <a:srgbClr val="FFFFFF"/>
            </a:solidFill>
            <a:ln w="1588">
              <a:solidFill>
                <a:srgbClr val="000000"/>
              </a:solidFill>
              <a:prstDash val="solid"/>
              <a:round/>
              <a:headEnd/>
              <a:tailEnd/>
            </a:ln>
          </p:spPr>
          <p:txBody>
            <a:bodyPr/>
            <a:lstStyle/>
            <a:p>
              <a:endParaRPr lang="en-US"/>
            </a:p>
          </p:txBody>
        </p:sp>
        <p:sp>
          <p:nvSpPr>
            <p:cNvPr id="11295" name="Rectangle 54"/>
            <p:cNvSpPr>
              <a:spLocks noChangeArrowheads="1"/>
            </p:cNvSpPr>
            <p:nvPr/>
          </p:nvSpPr>
          <p:spPr bwMode="auto">
            <a:xfrm>
              <a:off x="4083" y="4017"/>
              <a:ext cx="6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E1</a:t>
              </a:r>
              <a:endParaRPr lang="en-US"/>
            </a:p>
          </p:txBody>
        </p:sp>
        <p:sp>
          <p:nvSpPr>
            <p:cNvPr id="11296" name="Freeform 55"/>
            <p:cNvSpPr>
              <a:spLocks/>
            </p:cNvSpPr>
            <p:nvPr/>
          </p:nvSpPr>
          <p:spPr bwMode="auto">
            <a:xfrm>
              <a:off x="4331" y="3993"/>
              <a:ext cx="136" cy="127"/>
            </a:xfrm>
            <a:custGeom>
              <a:avLst/>
              <a:gdLst>
                <a:gd name="T0" fmla="*/ 0 w 118"/>
                <a:gd name="T1" fmla="*/ 97 h 103"/>
                <a:gd name="T2" fmla="*/ 1 w 118"/>
                <a:gd name="T3" fmla="*/ 80 h 103"/>
                <a:gd name="T4" fmla="*/ 7 w 118"/>
                <a:gd name="T5" fmla="*/ 65 h 103"/>
                <a:gd name="T6" fmla="*/ 12 w 118"/>
                <a:gd name="T7" fmla="*/ 48 h 103"/>
                <a:gd name="T8" fmla="*/ 21 w 118"/>
                <a:gd name="T9" fmla="*/ 35 h 103"/>
                <a:gd name="T10" fmla="*/ 32 w 118"/>
                <a:gd name="T11" fmla="*/ 22 h 103"/>
                <a:gd name="T12" fmla="*/ 46 w 118"/>
                <a:gd name="T13" fmla="*/ 14 h 103"/>
                <a:gd name="T14" fmla="*/ 60 w 118"/>
                <a:gd name="T15" fmla="*/ 6 h 103"/>
                <a:gd name="T16" fmla="*/ 75 w 118"/>
                <a:gd name="T17" fmla="*/ 1 h 103"/>
                <a:gd name="T18" fmla="*/ 90 w 118"/>
                <a:gd name="T19" fmla="*/ 0 h 103"/>
                <a:gd name="T20" fmla="*/ 107 w 118"/>
                <a:gd name="T21" fmla="*/ 1 h 103"/>
                <a:gd name="T22" fmla="*/ 122 w 118"/>
                <a:gd name="T23" fmla="*/ 6 h 103"/>
                <a:gd name="T24" fmla="*/ 137 w 118"/>
                <a:gd name="T25" fmla="*/ 14 h 103"/>
                <a:gd name="T26" fmla="*/ 149 w 118"/>
                <a:gd name="T27" fmla="*/ 22 h 103"/>
                <a:gd name="T28" fmla="*/ 159 w 118"/>
                <a:gd name="T29" fmla="*/ 35 h 103"/>
                <a:gd name="T30" fmla="*/ 171 w 118"/>
                <a:gd name="T31" fmla="*/ 48 h 103"/>
                <a:gd name="T32" fmla="*/ 176 w 118"/>
                <a:gd name="T33" fmla="*/ 65 h 103"/>
                <a:gd name="T34" fmla="*/ 180 w 118"/>
                <a:gd name="T35" fmla="*/ 80 h 103"/>
                <a:gd name="T36" fmla="*/ 181 w 118"/>
                <a:gd name="T37" fmla="*/ 97 h 103"/>
                <a:gd name="T38" fmla="*/ 180 w 118"/>
                <a:gd name="T39" fmla="*/ 113 h 103"/>
                <a:gd name="T40" fmla="*/ 176 w 118"/>
                <a:gd name="T41" fmla="*/ 131 h 103"/>
                <a:gd name="T42" fmla="*/ 171 w 118"/>
                <a:gd name="T43" fmla="*/ 144 h 103"/>
                <a:gd name="T44" fmla="*/ 159 w 118"/>
                <a:gd name="T45" fmla="*/ 159 h 103"/>
                <a:gd name="T46" fmla="*/ 149 w 118"/>
                <a:gd name="T47" fmla="*/ 170 h 103"/>
                <a:gd name="T48" fmla="*/ 137 w 118"/>
                <a:gd name="T49" fmla="*/ 182 h 103"/>
                <a:gd name="T50" fmla="*/ 122 w 118"/>
                <a:gd name="T51" fmla="*/ 187 h 103"/>
                <a:gd name="T52" fmla="*/ 107 w 118"/>
                <a:gd name="T53" fmla="*/ 191 h 103"/>
                <a:gd name="T54" fmla="*/ 90 w 118"/>
                <a:gd name="T55" fmla="*/ 194 h 103"/>
                <a:gd name="T56" fmla="*/ 75 w 118"/>
                <a:gd name="T57" fmla="*/ 191 h 103"/>
                <a:gd name="T58" fmla="*/ 60 w 118"/>
                <a:gd name="T59" fmla="*/ 187 h 103"/>
                <a:gd name="T60" fmla="*/ 46 w 118"/>
                <a:gd name="T61" fmla="*/ 182 h 103"/>
                <a:gd name="T62" fmla="*/ 32 w 118"/>
                <a:gd name="T63" fmla="*/ 170 h 103"/>
                <a:gd name="T64" fmla="*/ 21 w 118"/>
                <a:gd name="T65" fmla="*/ 159 h 103"/>
                <a:gd name="T66" fmla="*/ 12 w 118"/>
                <a:gd name="T67" fmla="*/ 144 h 103"/>
                <a:gd name="T68" fmla="*/ 7 w 118"/>
                <a:gd name="T69" fmla="*/ 131 h 103"/>
                <a:gd name="T70" fmla="*/ 1 w 118"/>
                <a:gd name="T71" fmla="*/ 113 h 103"/>
                <a:gd name="T72" fmla="*/ 0 w 118"/>
                <a:gd name="T73" fmla="*/ 97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8"/>
                <a:gd name="T112" fmla="*/ 0 h 103"/>
                <a:gd name="T113" fmla="*/ 118 w 118"/>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8" h="103">
                  <a:moveTo>
                    <a:pt x="0" y="52"/>
                  </a:moveTo>
                  <a:lnTo>
                    <a:pt x="1" y="43"/>
                  </a:lnTo>
                  <a:lnTo>
                    <a:pt x="4" y="35"/>
                  </a:lnTo>
                  <a:lnTo>
                    <a:pt x="8" y="26"/>
                  </a:lnTo>
                  <a:lnTo>
                    <a:pt x="14" y="19"/>
                  </a:lnTo>
                  <a:lnTo>
                    <a:pt x="21" y="12"/>
                  </a:lnTo>
                  <a:lnTo>
                    <a:pt x="30" y="7"/>
                  </a:lnTo>
                  <a:lnTo>
                    <a:pt x="39" y="3"/>
                  </a:lnTo>
                  <a:lnTo>
                    <a:pt x="49" y="1"/>
                  </a:lnTo>
                  <a:lnTo>
                    <a:pt x="59" y="0"/>
                  </a:lnTo>
                  <a:lnTo>
                    <a:pt x="70" y="1"/>
                  </a:lnTo>
                  <a:lnTo>
                    <a:pt x="80" y="3"/>
                  </a:lnTo>
                  <a:lnTo>
                    <a:pt x="89" y="7"/>
                  </a:lnTo>
                  <a:lnTo>
                    <a:pt x="97" y="12"/>
                  </a:lnTo>
                  <a:lnTo>
                    <a:pt x="104" y="19"/>
                  </a:lnTo>
                  <a:lnTo>
                    <a:pt x="111" y="26"/>
                  </a:lnTo>
                  <a:lnTo>
                    <a:pt x="115" y="35"/>
                  </a:lnTo>
                  <a:lnTo>
                    <a:pt x="117" y="43"/>
                  </a:lnTo>
                  <a:lnTo>
                    <a:pt x="118" y="52"/>
                  </a:lnTo>
                  <a:lnTo>
                    <a:pt x="117" y="61"/>
                  </a:lnTo>
                  <a:lnTo>
                    <a:pt x="115" y="70"/>
                  </a:lnTo>
                  <a:lnTo>
                    <a:pt x="111" y="77"/>
                  </a:lnTo>
                  <a:lnTo>
                    <a:pt x="104" y="85"/>
                  </a:lnTo>
                  <a:lnTo>
                    <a:pt x="97" y="91"/>
                  </a:lnTo>
                  <a:lnTo>
                    <a:pt x="89" y="97"/>
                  </a:lnTo>
                  <a:lnTo>
                    <a:pt x="80" y="100"/>
                  </a:lnTo>
                  <a:lnTo>
                    <a:pt x="70" y="102"/>
                  </a:lnTo>
                  <a:lnTo>
                    <a:pt x="59" y="103"/>
                  </a:lnTo>
                  <a:lnTo>
                    <a:pt x="49" y="102"/>
                  </a:lnTo>
                  <a:lnTo>
                    <a:pt x="39" y="100"/>
                  </a:lnTo>
                  <a:lnTo>
                    <a:pt x="30" y="97"/>
                  </a:lnTo>
                  <a:lnTo>
                    <a:pt x="21" y="91"/>
                  </a:lnTo>
                  <a:lnTo>
                    <a:pt x="14" y="85"/>
                  </a:lnTo>
                  <a:lnTo>
                    <a:pt x="8" y="77"/>
                  </a:lnTo>
                  <a:lnTo>
                    <a:pt x="4" y="70"/>
                  </a:lnTo>
                  <a:lnTo>
                    <a:pt x="1" y="61"/>
                  </a:lnTo>
                  <a:lnTo>
                    <a:pt x="0" y="52"/>
                  </a:lnTo>
                  <a:close/>
                </a:path>
              </a:pathLst>
            </a:custGeom>
            <a:solidFill>
              <a:srgbClr val="FFFFFF"/>
            </a:solidFill>
            <a:ln w="1588">
              <a:solidFill>
                <a:srgbClr val="000000"/>
              </a:solidFill>
              <a:prstDash val="solid"/>
              <a:round/>
              <a:headEnd/>
              <a:tailEnd/>
            </a:ln>
          </p:spPr>
          <p:txBody>
            <a:bodyPr/>
            <a:lstStyle/>
            <a:p>
              <a:endParaRPr lang="en-US"/>
            </a:p>
          </p:txBody>
        </p:sp>
        <p:sp>
          <p:nvSpPr>
            <p:cNvPr id="11297" name="Rectangle 56"/>
            <p:cNvSpPr>
              <a:spLocks noChangeArrowheads="1"/>
            </p:cNvSpPr>
            <p:nvPr/>
          </p:nvSpPr>
          <p:spPr bwMode="auto">
            <a:xfrm>
              <a:off x="4381" y="4017"/>
              <a:ext cx="6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E2</a:t>
              </a:r>
              <a:endParaRPr lang="en-US"/>
            </a:p>
          </p:txBody>
        </p:sp>
        <p:sp>
          <p:nvSpPr>
            <p:cNvPr id="11298" name="Line 61"/>
            <p:cNvSpPr>
              <a:spLocks noChangeShapeType="1"/>
            </p:cNvSpPr>
            <p:nvPr/>
          </p:nvSpPr>
          <p:spPr bwMode="auto">
            <a:xfrm>
              <a:off x="4250" y="3891"/>
              <a:ext cx="1" cy="5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9" name="Line 62"/>
            <p:cNvSpPr>
              <a:spLocks noChangeShapeType="1"/>
            </p:cNvSpPr>
            <p:nvPr/>
          </p:nvSpPr>
          <p:spPr bwMode="auto">
            <a:xfrm flipH="1">
              <a:off x="4101" y="3942"/>
              <a:ext cx="149"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0" name="Line 63"/>
            <p:cNvSpPr>
              <a:spLocks noChangeShapeType="1"/>
            </p:cNvSpPr>
            <p:nvPr/>
          </p:nvSpPr>
          <p:spPr bwMode="auto">
            <a:xfrm>
              <a:off x="4101" y="3942"/>
              <a:ext cx="1" cy="5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1" name="Line 64"/>
            <p:cNvSpPr>
              <a:spLocks noChangeShapeType="1"/>
            </p:cNvSpPr>
            <p:nvPr/>
          </p:nvSpPr>
          <p:spPr bwMode="auto">
            <a:xfrm>
              <a:off x="4247" y="3826"/>
              <a:ext cx="4" cy="1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2" name="Line 65"/>
            <p:cNvSpPr>
              <a:spLocks noChangeShapeType="1"/>
            </p:cNvSpPr>
            <p:nvPr/>
          </p:nvSpPr>
          <p:spPr bwMode="auto">
            <a:xfrm>
              <a:off x="4250" y="3942"/>
              <a:ext cx="149"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3" name="Line 66"/>
            <p:cNvSpPr>
              <a:spLocks noChangeShapeType="1"/>
            </p:cNvSpPr>
            <p:nvPr/>
          </p:nvSpPr>
          <p:spPr bwMode="auto">
            <a:xfrm>
              <a:off x="4399" y="3942"/>
              <a:ext cx="1" cy="5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4" name="Rectangle 81"/>
            <p:cNvSpPr>
              <a:spLocks noChangeArrowheads="1"/>
            </p:cNvSpPr>
            <p:nvPr/>
          </p:nvSpPr>
          <p:spPr bwMode="auto">
            <a:xfrm>
              <a:off x="5484" y="4191"/>
              <a:ext cx="22"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rPr>
                <a:t> </a:t>
              </a:r>
              <a:endParaRPr lang="en-US"/>
            </a:p>
          </p:txBody>
        </p:sp>
        <p:sp>
          <p:nvSpPr>
            <p:cNvPr id="11305" name="Rectangle 85"/>
            <p:cNvSpPr>
              <a:spLocks noChangeArrowheads="1"/>
            </p:cNvSpPr>
            <p:nvPr/>
          </p:nvSpPr>
          <p:spPr bwMode="auto">
            <a:xfrm>
              <a:off x="4202" y="3744"/>
              <a:ext cx="75"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G1</a:t>
              </a:r>
              <a:endParaRPr lang="en-US"/>
            </a:p>
          </p:txBody>
        </p:sp>
        <p:sp>
          <p:nvSpPr>
            <p:cNvPr id="11306" name="Rectangle 86"/>
            <p:cNvSpPr>
              <a:spLocks noChangeArrowheads="1"/>
            </p:cNvSpPr>
            <p:nvPr/>
          </p:nvSpPr>
          <p:spPr bwMode="auto">
            <a:xfrm>
              <a:off x="5210" y="3744"/>
              <a:ext cx="75"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G2</a:t>
              </a:r>
              <a:endParaRPr lang="en-US"/>
            </a:p>
          </p:txBody>
        </p:sp>
        <p:sp>
          <p:nvSpPr>
            <p:cNvPr id="11307" name="Freeform 88"/>
            <p:cNvSpPr>
              <a:spLocks/>
            </p:cNvSpPr>
            <p:nvPr/>
          </p:nvSpPr>
          <p:spPr bwMode="auto">
            <a:xfrm>
              <a:off x="4704" y="3360"/>
              <a:ext cx="125" cy="143"/>
            </a:xfrm>
            <a:custGeom>
              <a:avLst/>
              <a:gdLst>
                <a:gd name="T0" fmla="*/ 0 w 109"/>
                <a:gd name="T1" fmla="*/ 214 h 117"/>
                <a:gd name="T2" fmla="*/ 164 w 109"/>
                <a:gd name="T3" fmla="*/ 214 h 117"/>
                <a:gd name="T4" fmla="*/ 164 w 109"/>
                <a:gd name="T5" fmla="*/ 72 h 117"/>
                <a:gd name="T6" fmla="*/ 162 w 109"/>
                <a:gd name="T7" fmla="*/ 55 h 117"/>
                <a:gd name="T8" fmla="*/ 154 w 109"/>
                <a:gd name="T9" fmla="*/ 39 h 117"/>
                <a:gd name="T10" fmla="*/ 146 w 109"/>
                <a:gd name="T11" fmla="*/ 26 h 117"/>
                <a:gd name="T12" fmla="*/ 134 w 109"/>
                <a:gd name="T13" fmla="*/ 15 h 117"/>
                <a:gd name="T14" fmla="*/ 124 w 109"/>
                <a:gd name="T15" fmla="*/ 6 h 117"/>
                <a:gd name="T16" fmla="*/ 110 w 109"/>
                <a:gd name="T17" fmla="*/ 1 h 117"/>
                <a:gd name="T18" fmla="*/ 96 w 109"/>
                <a:gd name="T19" fmla="*/ 0 h 117"/>
                <a:gd name="T20" fmla="*/ 83 w 109"/>
                <a:gd name="T21" fmla="*/ 1 h 117"/>
                <a:gd name="T22" fmla="*/ 70 w 109"/>
                <a:gd name="T23" fmla="*/ 0 h 117"/>
                <a:gd name="T24" fmla="*/ 55 w 109"/>
                <a:gd name="T25" fmla="*/ 1 h 117"/>
                <a:gd name="T26" fmla="*/ 42 w 109"/>
                <a:gd name="T27" fmla="*/ 6 h 117"/>
                <a:gd name="T28" fmla="*/ 30 w 109"/>
                <a:gd name="T29" fmla="*/ 15 h 117"/>
                <a:gd name="T30" fmla="*/ 19 w 109"/>
                <a:gd name="T31" fmla="*/ 26 h 117"/>
                <a:gd name="T32" fmla="*/ 10 w 109"/>
                <a:gd name="T33" fmla="*/ 39 h 117"/>
                <a:gd name="T34" fmla="*/ 3 w 109"/>
                <a:gd name="T35" fmla="*/ 55 h 117"/>
                <a:gd name="T36" fmla="*/ 0 w 109"/>
                <a:gd name="T37" fmla="*/ 72 h 117"/>
                <a:gd name="T38" fmla="*/ 0 w 109"/>
                <a:gd name="T39" fmla="*/ 214 h 1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9"/>
                <a:gd name="T61" fmla="*/ 0 h 117"/>
                <a:gd name="T62" fmla="*/ 109 w 109"/>
                <a:gd name="T63" fmla="*/ 117 h 1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9" h="117">
                  <a:moveTo>
                    <a:pt x="0" y="117"/>
                  </a:moveTo>
                  <a:lnTo>
                    <a:pt x="109" y="117"/>
                  </a:lnTo>
                  <a:lnTo>
                    <a:pt x="109" y="39"/>
                  </a:lnTo>
                  <a:lnTo>
                    <a:pt x="107" y="30"/>
                  </a:lnTo>
                  <a:lnTo>
                    <a:pt x="102" y="21"/>
                  </a:lnTo>
                  <a:lnTo>
                    <a:pt x="97" y="14"/>
                  </a:lnTo>
                  <a:lnTo>
                    <a:pt x="89" y="8"/>
                  </a:lnTo>
                  <a:lnTo>
                    <a:pt x="82" y="3"/>
                  </a:lnTo>
                  <a:lnTo>
                    <a:pt x="73" y="1"/>
                  </a:lnTo>
                  <a:lnTo>
                    <a:pt x="64" y="0"/>
                  </a:lnTo>
                  <a:lnTo>
                    <a:pt x="55" y="1"/>
                  </a:lnTo>
                  <a:lnTo>
                    <a:pt x="46" y="0"/>
                  </a:lnTo>
                  <a:lnTo>
                    <a:pt x="37" y="1"/>
                  </a:lnTo>
                  <a:lnTo>
                    <a:pt x="28" y="3"/>
                  </a:lnTo>
                  <a:lnTo>
                    <a:pt x="20" y="8"/>
                  </a:lnTo>
                  <a:lnTo>
                    <a:pt x="13" y="14"/>
                  </a:lnTo>
                  <a:lnTo>
                    <a:pt x="7" y="21"/>
                  </a:lnTo>
                  <a:lnTo>
                    <a:pt x="3" y="30"/>
                  </a:lnTo>
                  <a:lnTo>
                    <a:pt x="0" y="39"/>
                  </a:lnTo>
                  <a:lnTo>
                    <a:pt x="0" y="117"/>
                  </a:lnTo>
                  <a:close/>
                </a:path>
              </a:pathLst>
            </a:custGeom>
            <a:solidFill>
              <a:srgbClr val="FFFFFF"/>
            </a:solidFill>
            <a:ln w="1588">
              <a:solidFill>
                <a:srgbClr val="000000"/>
              </a:solidFill>
              <a:prstDash val="solid"/>
              <a:round/>
              <a:headEnd/>
              <a:tailEnd/>
            </a:ln>
          </p:spPr>
          <p:txBody>
            <a:bodyPr/>
            <a:lstStyle/>
            <a:p>
              <a:endParaRPr lang="en-US"/>
            </a:p>
          </p:txBody>
        </p:sp>
      </p:grpSp>
      <p:sp>
        <p:nvSpPr>
          <p:cNvPr id="45"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125</a:t>
            </a:fld>
            <a:endParaRPr lang="en-US" dirty="0"/>
          </a:p>
        </p:txBody>
      </p:sp>
    </p:spTree>
    <p:custDataLst>
      <p:tags r:id="rId2"/>
    </p:custDataLst>
    <p:extLst>
      <p:ext uri="{BB962C8B-B14F-4D97-AF65-F5344CB8AC3E}">
        <p14:creationId xmlns:p14="http://schemas.microsoft.com/office/powerpoint/2010/main" val="178268269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p:cNvSpPr>
            <a:spLocks noGrp="1" noChangeArrowheads="1"/>
          </p:cNvSpPr>
          <p:nvPr>
            <p:ph type="body" idx="1"/>
          </p:nvPr>
        </p:nvSpPr>
        <p:spPr/>
        <p:txBody>
          <a:bodyPr/>
          <a:lstStyle/>
          <a:p>
            <a:pPr marL="1371600" lvl="3" indent="0">
              <a:buNone/>
            </a:pPr>
            <a:r>
              <a:rPr lang="en-US" b="1" dirty="0" smtClean="0">
                <a:solidFill>
                  <a:schemeClr val="tx2"/>
                </a:solidFill>
              </a:rPr>
              <a:t>4.	Place the top event gate label in the first row, first column:</a:t>
            </a:r>
          </a:p>
          <a:p>
            <a:pPr marL="1752600" lvl="3" indent="-381000">
              <a:buFontTx/>
              <a:buAutoNum type="arabicPeriod" startAt="4"/>
            </a:pPr>
            <a:endParaRPr lang="en-US" b="1" dirty="0" smtClean="0">
              <a:solidFill>
                <a:schemeClr val="tx2"/>
              </a:solidFill>
            </a:endParaRPr>
          </a:p>
          <a:p>
            <a:pPr marL="1752600" lvl="3" indent="-381000">
              <a:buFontTx/>
              <a:buAutoNum type="arabicPeriod" startAt="4"/>
            </a:pPr>
            <a:endParaRPr lang="en-US" b="1" dirty="0" smtClean="0">
              <a:solidFill>
                <a:schemeClr val="tx2"/>
              </a:solidFill>
            </a:endParaRPr>
          </a:p>
          <a:p>
            <a:pPr marL="1371600" lvl="3" indent="0">
              <a:buNone/>
            </a:pPr>
            <a:r>
              <a:rPr lang="en-US" b="1" dirty="0" smtClean="0">
                <a:solidFill>
                  <a:schemeClr val="tx2"/>
                </a:solidFill>
              </a:rPr>
              <a:t>5.	Scan each row from left to right replacing:</a:t>
            </a:r>
          </a:p>
          <a:p>
            <a:pPr marL="2209800" lvl="4" indent="-381000">
              <a:buFontTx/>
              <a:buChar char="•"/>
            </a:pPr>
            <a:r>
              <a:rPr lang="en-US" b="1" dirty="0" smtClean="0">
                <a:solidFill>
                  <a:srgbClr val="F52907"/>
                </a:solidFill>
              </a:rPr>
              <a:t>each </a:t>
            </a:r>
            <a:r>
              <a:rPr lang="en-US" b="1" u="sng" dirty="0" smtClean="0">
                <a:solidFill>
                  <a:srgbClr val="F52907"/>
                </a:solidFill>
              </a:rPr>
              <a:t>OR gate by a vertical</a:t>
            </a:r>
            <a:r>
              <a:rPr lang="en-US" b="1" dirty="0" smtClean="0">
                <a:solidFill>
                  <a:srgbClr val="F52907"/>
                </a:solidFill>
              </a:rPr>
              <a:t> arrangement defining the input events to the gate, and</a:t>
            </a:r>
          </a:p>
          <a:p>
            <a:pPr marL="2209800" lvl="4" indent="-381000">
              <a:buFontTx/>
              <a:buChar char="•"/>
            </a:pPr>
            <a:r>
              <a:rPr lang="en-US" b="1" dirty="0" smtClean="0">
                <a:solidFill>
                  <a:srgbClr val="F52907"/>
                </a:solidFill>
              </a:rPr>
              <a:t>each </a:t>
            </a:r>
            <a:r>
              <a:rPr lang="en-US" b="1" u="sng" dirty="0" smtClean="0">
                <a:solidFill>
                  <a:srgbClr val="F52907"/>
                </a:solidFill>
              </a:rPr>
              <a:t>AND gate by a horizontal</a:t>
            </a:r>
            <a:r>
              <a:rPr lang="en-US" b="1" dirty="0" smtClean="0">
                <a:solidFill>
                  <a:srgbClr val="F52907"/>
                </a:solidFill>
              </a:rPr>
              <a:t> arrangement defining the input events to the gate. </a:t>
            </a:r>
          </a:p>
          <a:p>
            <a:pPr marL="1752600" lvl="3" indent="-381000">
              <a:buFontTx/>
              <a:buNone/>
            </a:pPr>
            <a:r>
              <a:rPr lang="en-US" b="1" dirty="0" smtClean="0"/>
              <a:t>	</a:t>
            </a:r>
            <a:r>
              <a:rPr lang="en-US" b="1" dirty="0" smtClean="0">
                <a:solidFill>
                  <a:schemeClr val="tx2"/>
                </a:solidFill>
              </a:rPr>
              <a:t>For example, the following table sequence can be generated for an AND top gate with two gates below (Gate 1 of OR type, and Gate 2 of AND type):</a:t>
            </a:r>
          </a:p>
        </p:txBody>
      </p:sp>
      <p:sp>
        <p:nvSpPr>
          <p:cNvPr id="132100" name="Rectangle 2"/>
          <p:cNvSpPr>
            <a:spLocks noGrp="1" noChangeArrowheads="1"/>
          </p:cNvSpPr>
          <p:nvPr>
            <p:ph type="title"/>
          </p:nvPr>
        </p:nvSpPr>
        <p:spPr/>
        <p:txBody>
          <a:bodyPr/>
          <a:lstStyle/>
          <a:p>
            <a:r>
              <a:rPr lang="en-US" smtClean="0"/>
              <a:t>Risk Assessment (cont’d)</a:t>
            </a:r>
          </a:p>
        </p:txBody>
      </p:sp>
      <p:sp>
        <p:nvSpPr>
          <p:cNvPr id="132101" name="Text Box 4"/>
          <p:cNvSpPr txBox="1">
            <a:spLocks noChangeArrowheads="1"/>
          </p:cNvSpPr>
          <p:nvPr/>
        </p:nvSpPr>
        <p:spPr bwMode="auto">
          <a:xfrm>
            <a:off x="3733800" y="1676400"/>
            <a:ext cx="8382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Top</a:t>
            </a:r>
          </a:p>
        </p:txBody>
      </p:sp>
      <p:sp>
        <p:nvSpPr>
          <p:cNvPr id="132102" name="Text Box 5"/>
          <p:cNvSpPr txBox="1">
            <a:spLocks noChangeArrowheads="1"/>
          </p:cNvSpPr>
          <p:nvPr/>
        </p:nvSpPr>
        <p:spPr bwMode="auto">
          <a:xfrm>
            <a:off x="4577024" y="1676400"/>
            <a:ext cx="8382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endParaRPr lang="en-US"/>
          </a:p>
        </p:txBody>
      </p:sp>
      <p:sp>
        <p:nvSpPr>
          <p:cNvPr id="132103" name="Text Box 6"/>
          <p:cNvSpPr txBox="1">
            <a:spLocks noChangeArrowheads="1"/>
          </p:cNvSpPr>
          <p:nvPr/>
        </p:nvSpPr>
        <p:spPr bwMode="auto">
          <a:xfrm>
            <a:off x="3395924" y="4648200"/>
            <a:ext cx="16002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Top (AND)</a:t>
            </a:r>
          </a:p>
        </p:txBody>
      </p:sp>
      <p:sp>
        <p:nvSpPr>
          <p:cNvPr id="132104" name="Text Box 7"/>
          <p:cNvSpPr txBox="1">
            <a:spLocks noChangeArrowheads="1"/>
          </p:cNvSpPr>
          <p:nvPr/>
        </p:nvSpPr>
        <p:spPr bwMode="auto">
          <a:xfrm>
            <a:off x="4996124" y="4648200"/>
            <a:ext cx="13716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endParaRPr lang="en-US"/>
          </a:p>
        </p:txBody>
      </p:sp>
      <p:grpSp>
        <p:nvGrpSpPr>
          <p:cNvPr id="45" name="Group 89"/>
          <p:cNvGrpSpPr>
            <a:grpSpLocks/>
          </p:cNvGrpSpPr>
          <p:nvPr/>
        </p:nvGrpSpPr>
        <p:grpSpPr bwMode="auto">
          <a:xfrm>
            <a:off x="457200" y="4636802"/>
            <a:ext cx="2536642" cy="1558796"/>
            <a:chOff x="3696" y="3120"/>
            <a:chExt cx="1872" cy="1176"/>
          </a:xfrm>
        </p:grpSpPr>
        <p:sp>
          <p:nvSpPr>
            <p:cNvPr id="46" name="Rectangle 82"/>
            <p:cNvSpPr>
              <a:spLocks noChangeArrowheads="1"/>
            </p:cNvSpPr>
            <p:nvPr/>
          </p:nvSpPr>
          <p:spPr bwMode="auto">
            <a:xfrm>
              <a:off x="3696" y="3120"/>
              <a:ext cx="1872" cy="116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 name="Rectangle 26"/>
            <p:cNvSpPr>
              <a:spLocks noChangeArrowheads="1"/>
            </p:cNvSpPr>
            <p:nvPr/>
          </p:nvSpPr>
          <p:spPr bwMode="auto">
            <a:xfrm>
              <a:off x="4512" y="3156"/>
              <a:ext cx="437" cy="156"/>
            </a:xfrm>
            <a:prstGeom prst="rect">
              <a:avLst/>
            </a:prstGeom>
            <a:solidFill>
              <a:srgbClr val="FFFFFF"/>
            </a:solidFill>
            <a:ln w="1588">
              <a:solidFill>
                <a:srgbClr val="000000"/>
              </a:solidFill>
              <a:miter lim="800000"/>
              <a:headEnd/>
              <a:tailEnd/>
            </a:ln>
          </p:spPr>
          <p:txBody>
            <a:bodyPr/>
            <a:lstStyle/>
            <a:p>
              <a:endParaRPr lang="en-US"/>
            </a:p>
          </p:txBody>
        </p:sp>
        <p:sp>
          <p:nvSpPr>
            <p:cNvPr id="48" name="Rectangle 27"/>
            <p:cNvSpPr>
              <a:spLocks noChangeArrowheads="1"/>
            </p:cNvSpPr>
            <p:nvPr/>
          </p:nvSpPr>
          <p:spPr bwMode="auto">
            <a:xfrm>
              <a:off x="4560" y="3187"/>
              <a:ext cx="294"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dirty="0">
                  <a:solidFill>
                    <a:srgbClr val="000000"/>
                  </a:solidFill>
                  <a:latin typeface="Arial" pitchFamily="34" charset="0"/>
                </a:rPr>
                <a:t>Top Event</a:t>
              </a:r>
              <a:endParaRPr lang="en-US" dirty="0"/>
            </a:p>
          </p:txBody>
        </p:sp>
        <p:sp>
          <p:nvSpPr>
            <p:cNvPr id="49" name="Freeform 28"/>
            <p:cNvSpPr>
              <a:spLocks/>
            </p:cNvSpPr>
            <p:nvPr/>
          </p:nvSpPr>
          <p:spPr bwMode="auto">
            <a:xfrm>
              <a:off x="4192" y="3708"/>
              <a:ext cx="125" cy="142"/>
            </a:xfrm>
            <a:custGeom>
              <a:avLst/>
              <a:gdLst>
                <a:gd name="T0" fmla="*/ 0 w 109"/>
                <a:gd name="T1" fmla="*/ 213 h 116"/>
                <a:gd name="T2" fmla="*/ 19 w 109"/>
                <a:gd name="T3" fmla="*/ 200 h 116"/>
                <a:gd name="T4" fmla="*/ 39 w 109"/>
                <a:gd name="T5" fmla="*/ 193 h 116"/>
                <a:gd name="T6" fmla="*/ 61 w 109"/>
                <a:gd name="T7" fmla="*/ 187 h 116"/>
                <a:gd name="T8" fmla="*/ 81 w 109"/>
                <a:gd name="T9" fmla="*/ 186 h 116"/>
                <a:gd name="T10" fmla="*/ 104 w 109"/>
                <a:gd name="T11" fmla="*/ 187 h 116"/>
                <a:gd name="T12" fmla="*/ 124 w 109"/>
                <a:gd name="T13" fmla="*/ 193 h 116"/>
                <a:gd name="T14" fmla="*/ 144 w 109"/>
                <a:gd name="T15" fmla="*/ 200 h 116"/>
                <a:gd name="T16" fmla="*/ 164 w 109"/>
                <a:gd name="T17" fmla="*/ 213 h 116"/>
                <a:gd name="T18" fmla="*/ 164 w 109"/>
                <a:gd name="T19" fmla="*/ 99 h 116"/>
                <a:gd name="T20" fmla="*/ 156 w 109"/>
                <a:gd name="T21" fmla="*/ 80 h 116"/>
                <a:gd name="T22" fmla="*/ 147 w 109"/>
                <a:gd name="T23" fmla="*/ 60 h 116"/>
                <a:gd name="T24" fmla="*/ 136 w 109"/>
                <a:gd name="T25" fmla="*/ 44 h 116"/>
                <a:gd name="T26" fmla="*/ 125 w 109"/>
                <a:gd name="T27" fmla="*/ 29 h 116"/>
                <a:gd name="T28" fmla="*/ 111 w 109"/>
                <a:gd name="T29" fmla="*/ 16 h 116"/>
                <a:gd name="T30" fmla="*/ 99 w 109"/>
                <a:gd name="T31" fmla="*/ 7 h 116"/>
                <a:gd name="T32" fmla="*/ 81 w 109"/>
                <a:gd name="T33" fmla="*/ 0 h 116"/>
                <a:gd name="T34" fmla="*/ 65 w 109"/>
                <a:gd name="T35" fmla="*/ 7 h 116"/>
                <a:gd name="T36" fmla="*/ 52 w 109"/>
                <a:gd name="T37" fmla="*/ 16 h 116"/>
                <a:gd name="T38" fmla="*/ 38 w 109"/>
                <a:gd name="T39" fmla="*/ 29 h 116"/>
                <a:gd name="T40" fmla="*/ 25 w 109"/>
                <a:gd name="T41" fmla="*/ 44 h 116"/>
                <a:gd name="T42" fmla="*/ 15 w 109"/>
                <a:gd name="T43" fmla="*/ 60 h 116"/>
                <a:gd name="T44" fmla="*/ 7 w 109"/>
                <a:gd name="T45" fmla="*/ 80 h 116"/>
                <a:gd name="T46" fmla="*/ 0 w 109"/>
                <a:gd name="T47" fmla="*/ 99 h 116"/>
                <a:gd name="T48" fmla="*/ 0 w 109"/>
                <a:gd name="T49" fmla="*/ 213 h 1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9"/>
                <a:gd name="T76" fmla="*/ 0 h 116"/>
                <a:gd name="T77" fmla="*/ 109 w 109"/>
                <a:gd name="T78" fmla="*/ 116 h 1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9" h="116">
                  <a:moveTo>
                    <a:pt x="0" y="116"/>
                  </a:moveTo>
                  <a:lnTo>
                    <a:pt x="13" y="109"/>
                  </a:lnTo>
                  <a:lnTo>
                    <a:pt x="26" y="105"/>
                  </a:lnTo>
                  <a:lnTo>
                    <a:pt x="40" y="102"/>
                  </a:lnTo>
                  <a:lnTo>
                    <a:pt x="54" y="101"/>
                  </a:lnTo>
                  <a:lnTo>
                    <a:pt x="69" y="102"/>
                  </a:lnTo>
                  <a:lnTo>
                    <a:pt x="82" y="105"/>
                  </a:lnTo>
                  <a:lnTo>
                    <a:pt x="96" y="109"/>
                  </a:lnTo>
                  <a:lnTo>
                    <a:pt x="109" y="116"/>
                  </a:lnTo>
                  <a:lnTo>
                    <a:pt x="109" y="54"/>
                  </a:lnTo>
                  <a:lnTo>
                    <a:pt x="104" y="43"/>
                  </a:lnTo>
                  <a:lnTo>
                    <a:pt x="98" y="33"/>
                  </a:lnTo>
                  <a:lnTo>
                    <a:pt x="91" y="24"/>
                  </a:lnTo>
                  <a:lnTo>
                    <a:pt x="83" y="16"/>
                  </a:lnTo>
                  <a:lnTo>
                    <a:pt x="74" y="9"/>
                  </a:lnTo>
                  <a:lnTo>
                    <a:pt x="65" y="4"/>
                  </a:lnTo>
                  <a:lnTo>
                    <a:pt x="54" y="0"/>
                  </a:lnTo>
                  <a:lnTo>
                    <a:pt x="44" y="4"/>
                  </a:lnTo>
                  <a:lnTo>
                    <a:pt x="34" y="9"/>
                  </a:lnTo>
                  <a:lnTo>
                    <a:pt x="25" y="16"/>
                  </a:lnTo>
                  <a:lnTo>
                    <a:pt x="17" y="24"/>
                  </a:lnTo>
                  <a:lnTo>
                    <a:pt x="10" y="33"/>
                  </a:lnTo>
                  <a:lnTo>
                    <a:pt x="4" y="43"/>
                  </a:lnTo>
                  <a:lnTo>
                    <a:pt x="0" y="54"/>
                  </a:lnTo>
                  <a:lnTo>
                    <a:pt x="0" y="116"/>
                  </a:lnTo>
                  <a:close/>
                </a:path>
              </a:pathLst>
            </a:custGeom>
            <a:solidFill>
              <a:srgbClr val="FFFFFF"/>
            </a:solidFill>
            <a:ln w="1588">
              <a:solidFill>
                <a:srgbClr val="000000"/>
              </a:solidFill>
              <a:prstDash val="solid"/>
              <a:round/>
              <a:headEnd/>
              <a:tailEnd/>
            </a:ln>
          </p:spPr>
          <p:txBody>
            <a:bodyPr/>
            <a:lstStyle/>
            <a:p>
              <a:endParaRPr lang="en-US"/>
            </a:p>
          </p:txBody>
        </p:sp>
        <p:sp>
          <p:nvSpPr>
            <p:cNvPr id="50" name="Freeform 29"/>
            <p:cNvSpPr>
              <a:spLocks/>
            </p:cNvSpPr>
            <p:nvPr/>
          </p:nvSpPr>
          <p:spPr bwMode="auto">
            <a:xfrm>
              <a:off x="5187" y="3691"/>
              <a:ext cx="125" cy="143"/>
            </a:xfrm>
            <a:custGeom>
              <a:avLst/>
              <a:gdLst>
                <a:gd name="T0" fmla="*/ 0 w 109"/>
                <a:gd name="T1" fmla="*/ 214 h 117"/>
                <a:gd name="T2" fmla="*/ 164 w 109"/>
                <a:gd name="T3" fmla="*/ 214 h 117"/>
                <a:gd name="T4" fmla="*/ 164 w 109"/>
                <a:gd name="T5" fmla="*/ 72 h 117"/>
                <a:gd name="T6" fmla="*/ 162 w 109"/>
                <a:gd name="T7" fmla="*/ 55 h 117"/>
                <a:gd name="T8" fmla="*/ 154 w 109"/>
                <a:gd name="T9" fmla="*/ 39 h 117"/>
                <a:gd name="T10" fmla="*/ 146 w 109"/>
                <a:gd name="T11" fmla="*/ 26 h 117"/>
                <a:gd name="T12" fmla="*/ 134 w 109"/>
                <a:gd name="T13" fmla="*/ 15 h 117"/>
                <a:gd name="T14" fmla="*/ 124 w 109"/>
                <a:gd name="T15" fmla="*/ 6 h 117"/>
                <a:gd name="T16" fmla="*/ 110 w 109"/>
                <a:gd name="T17" fmla="*/ 1 h 117"/>
                <a:gd name="T18" fmla="*/ 96 w 109"/>
                <a:gd name="T19" fmla="*/ 0 h 117"/>
                <a:gd name="T20" fmla="*/ 83 w 109"/>
                <a:gd name="T21" fmla="*/ 1 h 117"/>
                <a:gd name="T22" fmla="*/ 70 w 109"/>
                <a:gd name="T23" fmla="*/ 0 h 117"/>
                <a:gd name="T24" fmla="*/ 55 w 109"/>
                <a:gd name="T25" fmla="*/ 1 h 117"/>
                <a:gd name="T26" fmla="*/ 42 w 109"/>
                <a:gd name="T27" fmla="*/ 6 h 117"/>
                <a:gd name="T28" fmla="*/ 30 w 109"/>
                <a:gd name="T29" fmla="*/ 15 h 117"/>
                <a:gd name="T30" fmla="*/ 19 w 109"/>
                <a:gd name="T31" fmla="*/ 26 h 117"/>
                <a:gd name="T32" fmla="*/ 10 w 109"/>
                <a:gd name="T33" fmla="*/ 39 h 117"/>
                <a:gd name="T34" fmla="*/ 3 w 109"/>
                <a:gd name="T35" fmla="*/ 55 h 117"/>
                <a:gd name="T36" fmla="*/ 0 w 109"/>
                <a:gd name="T37" fmla="*/ 72 h 117"/>
                <a:gd name="T38" fmla="*/ 0 w 109"/>
                <a:gd name="T39" fmla="*/ 214 h 1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9"/>
                <a:gd name="T61" fmla="*/ 0 h 117"/>
                <a:gd name="T62" fmla="*/ 109 w 109"/>
                <a:gd name="T63" fmla="*/ 117 h 1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9" h="117">
                  <a:moveTo>
                    <a:pt x="0" y="117"/>
                  </a:moveTo>
                  <a:lnTo>
                    <a:pt x="109" y="117"/>
                  </a:lnTo>
                  <a:lnTo>
                    <a:pt x="109" y="39"/>
                  </a:lnTo>
                  <a:lnTo>
                    <a:pt x="107" y="30"/>
                  </a:lnTo>
                  <a:lnTo>
                    <a:pt x="102" y="21"/>
                  </a:lnTo>
                  <a:lnTo>
                    <a:pt x="97" y="14"/>
                  </a:lnTo>
                  <a:lnTo>
                    <a:pt x="89" y="8"/>
                  </a:lnTo>
                  <a:lnTo>
                    <a:pt x="82" y="3"/>
                  </a:lnTo>
                  <a:lnTo>
                    <a:pt x="73" y="1"/>
                  </a:lnTo>
                  <a:lnTo>
                    <a:pt x="64" y="0"/>
                  </a:lnTo>
                  <a:lnTo>
                    <a:pt x="55" y="1"/>
                  </a:lnTo>
                  <a:lnTo>
                    <a:pt x="46" y="0"/>
                  </a:lnTo>
                  <a:lnTo>
                    <a:pt x="37" y="1"/>
                  </a:lnTo>
                  <a:lnTo>
                    <a:pt x="28" y="3"/>
                  </a:lnTo>
                  <a:lnTo>
                    <a:pt x="20" y="8"/>
                  </a:lnTo>
                  <a:lnTo>
                    <a:pt x="13" y="14"/>
                  </a:lnTo>
                  <a:lnTo>
                    <a:pt x="7" y="21"/>
                  </a:lnTo>
                  <a:lnTo>
                    <a:pt x="3" y="30"/>
                  </a:lnTo>
                  <a:lnTo>
                    <a:pt x="0" y="39"/>
                  </a:lnTo>
                  <a:lnTo>
                    <a:pt x="0" y="117"/>
                  </a:lnTo>
                  <a:close/>
                </a:path>
              </a:pathLst>
            </a:custGeom>
            <a:solidFill>
              <a:srgbClr val="FFFFFF"/>
            </a:solidFill>
            <a:ln w="1588">
              <a:solidFill>
                <a:srgbClr val="000000"/>
              </a:solidFill>
              <a:prstDash val="solid"/>
              <a:round/>
              <a:headEnd/>
              <a:tailEnd/>
            </a:ln>
          </p:spPr>
          <p:txBody>
            <a:bodyPr/>
            <a:lstStyle/>
            <a:p>
              <a:endParaRPr lang="en-US"/>
            </a:p>
          </p:txBody>
        </p:sp>
        <p:sp>
          <p:nvSpPr>
            <p:cNvPr id="51" name="Line 32"/>
            <p:cNvSpPr>
              <a:spLocks noChangeShapeType="1"/>
            </p:cNvSpPr>
            <p:nvPr/>
          </p:nvSpPr>
          <p:spPr bwMode="auto">
            <a:xfrm>
              <a:off x="4739" y="3566"/>
              <a:ext cx="511"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33"/>
            <p:cNvSpPr>
              <a:spLocks noChangeShapeType="1"/>
            </p:cNvSpPr>
            <p:nvPr/>
          </p:nvSpPr>
          <p:spPr bwMode="auto">
            <a:xfrm>
              <a:off x="5250" y="3566"/>
              <a:ext cx="1" cy="12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Line 34"/>
            <p:cNvSpPr>
              <a:spLocks noChangeShapeType="1"/>
            </p:cNvSpPr>
            <p:nvPr/>
          </p:nvSpPr>
          <p:spPr bwMode="auto">
            <a:xfrm flipH="1">
              <a:off x="4752" y="3312"/>
              <a:ext cx="0" cy="24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Line 35"/>
            <p:cNvSpPr>
              <a:spLocks noChangeShapeType="1"/>
            </p:cNvSpPr>
            <p:nvPr/>
          </p:nvSpPr>
          <p:spPr bwMode="auto">
            <a:xfrm flipH="1">
              <a:off x="4247" y="3566"/>
              <a:ext cx="492"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36"/>
            <p:cNvSpPr>
              <a:spLocks noChangeShapeType="1"/>
            </p:cNvSpPr>
            <p:nvPr/>
          </p:nvSpPr>
          <p:spPr bwMode="auto">
            <a:xfrm>
              <a:off x="4247" y="3566"/>
              <a:ext cx="1" cy="12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43"/>
            <p:cNvSpPr>
              <a:spLocks noChangeShapeType="1"/>
            </p:cNvSpPr>
            <p:nvPr/>
          </p:nvSpPr>
          <p:spPr bwMode="auto">
            <a:xfrm>
              <a:off x="5250" y="3834"/>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44"/>
            <p:cNvSpPr>
              <a:spLocks noChangeShapeType="1"/>
            </p:cNvSpPr>
            <p:nvPr/>
          </p:nvSpPr>
          <p:spPr bwMode="auto">
            <a:xfrm flipH="1">
              <a:off x="5115" y="3987"/>
              <a:ext cx="135" cy="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45"/>
            <p:cNvSpPr>
              <a:spLocks noChangeShapeType="1"/>
            </p:cNvSpPr>
            <p:nvPr/>
          </p:nvSpPr>
          <p:spPr bwMode="auto">
            <a:xfrm>
              <a:off x="5115" y="3987"/>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Freeform 46"/>
            <p:cNvSpPr>
              <a:spLocks/>
            </p:cNvSpPr>
            <p:nvPr/>
          </p:nvSpPr>
          <p:spPr bwMode="auto">
            <a:xfrm>
              <a:off x="5047" y="4140"/>
              <a:ext cx="136" cy="127"/>
            </a:xfrm>
            <a:custGeom>
              <a:avLst/>
              <a:gdLst>
                <a:gd name="T0" fmla="*/ 0 w 118"/>
                <a:gd name="T1" fmla="*/ 96 h 103"/>
                <a:gd name="T2" fmla="*/ 1 w 118"/>
                <a:gd name="T3" fmla="*/ 79 h 103"/>
                <a:gd name="T4" fmla="*/ 3 w 118"/>
                <a:gd name="T5" fmla="*/ 64 h 103"/>
                <a:gd name="T6" fmla="*/ 10 w 118"/>
                <a:gd name="T7" fmla="*/ 48 h 103"/>
                <a:gd name="T8" fmla="*/ 20 w 118"/>
                <a:gd name="T9" fmla="*/ 33 h 103"/>
                <a:gd name="T10" fmla="*/ 31 w 118"/>
                <a:gd name="T11" fmla="*/ 22 h 103"/>
                <a:gd name="T12" fmla="*/ 44 w 118"/>
                <a:gd name="T13" fmla="*/ 14 h 103"/>
                <a:gd name="T14" fmla="*/ 59 w 118"/>
                <a:gd name="T15" fmla="*/ 6 h 103"/>
                <a:gd name="T16" fmla="*/ 73 w 118"/>
                <a:gd name="T17" fmla="*/ 0 h 103"/>
                <a:gd name="T18" fmla="*/ 90 w 118"/>
                <a:gd name="T19" fmla="*/ 0 h 103"/>
                <a:gd name="T20" fmla="*/ 106 w 118"/>
                <a:gd name="T21" fmla="*/ 0 h 103"/>
                <a:gd name="T22" fmla="*/ 121 w 118"/>
                <a:gd name="T23" fmla="*/ 6 h 103"/>
                <a:gd name="T24" fmla="*/ 134 w 118"/>
                <a:gd name="T25" fmla="*/ 14 h 103"/>
                <a:gd name="T26" fmla="*/ 149 w 118"/>
                <a:gd name="T27" fmla="*/ 22 h 103"/>
                <a:gd name="T28" fmla="*/ 159 w 118"/>
                <a:gd name="T29" fmla="*/ 33 h 103"/>
                <a:gd name="T30" fmla="*/ 168 w 118"/>
                <a:gd name="T31" fmla="*/ 48 h 103"/>
                <a:gd name="T32" fmla="*/ 174 w 118"/>
                <a:gd name="T33" fmla="*/ 64 h 103"/>
                <a:gd name="T34" fmla="*/ 180 w 118"/>
                <a:gd name="T35" fmla="*/ 79 h 103"/>
                <a:gd name="T36" fmla="*/ 181 w 118"/>
                <a:gd name="T37" fmla="*/ 96 h 103"/>
                <a:gd name="T38" fmla="*/ 180 w 118"/>
                <a:gd name="T39" fmla="*/ 112 h 103"/>
                <a:gd name="T40" fmla="*/ 174 w 118"/>
                <a:gd name="T41" fmla="*/ 129 h 103"/>
                <a:gd name="T42" fmla="*/ 168 w 118"/>
                <a:gd name="T43" fmla="*/ 144 h 103"/>
                <a:gd name="T44" fmla="*/ 159 w 118"/>
                <a:gd name="T45" fmla="*/ 158 h 103"/>
                <a:gd name="T46" fmla="*/ 149 w 118"/>
                <a:gd name="T47" fmla="*/ 169 h 103"/>
                <a:gd name="T48" fmla="*/ 134 w 118"/>
                <a:gd name="T49" fmla="*/ 179 h 103"/>
                <a:gd name="T50" fmla="*/ 121 w 118"/>
                <a:gd name="T51" fmla="*/ 187 h 103"/>
                <a:gd name="T52" fmla="*/ 106 w 118"/>
                <a:gd name="T53" fmla="*/ 191 h 103"/>
                <a:gd name="T54" fmla="*/ 90 w 118"/>
                <a:gd name="T55" fmla="*/ 194 h 103"/>
                <a:gd name="T56" fmla="*/ 73 w 118"/>
                <a:gd name="T57" fmla="*/ 191 h 103"/>
                <a:gd name="T58" fmla="*/ 59 w 118"/>
                <a:gd name="T59" fmla="*/ 187 h 103"/>
                <a:gd name="T60" fmla="*/ 44 w 118"/>
                <a:gd name="T61" fmla="*/ 179 h 103"/>
                <a:gd name="T62" fmla="*/ 31 w 118"/>
                <a:gd name="T63" fmla="*/ 169 h 103"/>
                <a:gd name="T64" fmla="*/ 20 w 118"/>
                <a:gd name="T65" fmla="*/ 158 h 103"/>
                <a:gd name="T66" fmla="*/ 10 w 118"/>
                <a:gd name="T67" fmla="*/ 144 h 103"/>
                <a:gd name="T68" fmla="*/ 3 w 118"/>
                <a:gd name="T69" fmla="*/ 129 h 103"/>
                <a:gd name="T70" fmla="*/ 1 w 118"/>
                <a:gd name="T71" fmla="*/ 112 h 103"/>
                <a:gd name="T72" fmla="*/ 0 w 118"/>
                <a:gd name="T73" fmla="*/ 96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8"/>
                <a:gd name="T112" fmla="*/ 0 h 103"/>
                <a:gd name="T113" fmla="*/ 118 w 118"/>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8" h="103">
                  <a:moveTo>
                    <a:pt x="0" y="51"/>
                  </a:moveTo>
                  <a:lnTo>
                    <a:pt x="1" y="42"/>
                  </a:lnTo>
                  <a:lnTo>
                    <a:pt x="3" y="34"/>
                  </a:lnTo>
                  <a:lnTo>
                    <a:pt x="7" y="26"/>
                  </a:lnTo>
                  <a:lnTo>
                    <a:pt x="13" y="18"/>
                  </a:lnTo>
                  <a:lnTo>
                    <a:pt x="20" y="12"/>
                  </a:lnTo>
                  <a:lnTo>
                    <a:pt x="29" y="7"/>
                  </a:lnTo>
                  <a:lnTo>
                    <a:pt x="38" y="3"/>
                  </a:lnTo>
                  <a:lnTo>
                    <a:pt x="48" y="0"/>
                  </a:lnTo>
                  <a:lnTo>
                    <a:pt x="59" y="0"/>
                  </a:lnTo>
                  <a:lnTo>
                    <a:pt x="69" y="0"/>
                  </a:lnTo>
                  <a:lnTo>
                    <a:pt x="79" y="3"/>
                  </a:lnTo>
                  <a:lnTo>
                    <a:pt x="88" y="7"/>
                  </a:lnTo>
                  <a:lnTo>
                    <a:pt x="97" y="12"/>
                  </a:lnTo>
                  <a:lnTo>
                    <a:pt x="104" y="18"/>
                  </a:lnTo>
                  <a:lnTo>
                    <a:pt x="110" y="26"/>
                  </a:lnTo>
                  <a:lnTo>
                    <a:pt x="114" y="34"/>
                  </a:lnTo>
                  <a:lnTo>
                    <a:pt x="117" y="42"/>
                  </a:lnTo>
                  <a:lnTo>
                    <a:pt x="118" y="51"/>
                  </a:lnTo>
                  <a:lnTo>
                    <a:pt x="117" y="60"/>
                  </a:lnTo>
                  <a:lnTo>
                    <a:pt x="114" y="69"/>
                  </a:lnTo>
                  <a:lnTo>
                    <a:pt x="110" y="77"/>
                  </a:lnTo>
                  <a:lnTo>
                    <a:pt x="104" y="84"/>
                  </a:lnTo>
                  <a:lnTo>
                    <a:pt x="97" y="90"/>
                  </a:lnTo>
                  <a:lnTo>
                    <a:pt x="88" y="96"/>
                  </a:lnTo>
                  <a:lnTo>
                    <a:pt x="79" y="100"/>
                  </a:lnTo>
                  <a:lnTo>
                    <a:pt x="69" y="102"/>
                  </a:lnTo>
                  <a:lnTo>
                    <a:pt x="59" y="103"/>
                  </a:lnTo>
                  <a:lnTo>
                    <a:pt x="48" y="102"/>
                  </a:lnTo>
                  <a:lnTo>
                    <a:pt x="38" y="100"/>
                  </a:lnTo>
                  <a:lnTo>
                    <a:pt x="29" y="96"/>
                  </a:lnTo>
                  <a:lnTo>
                    <a:pt x="20" y="90"/>
                  </a:lnTo>
                  <a:lnTo>
                    <a:pt x="13" y="84"/>
                  </a:lnTo>
                  <a:lnTo>
                    <a:pt x="7" y="77"/>
                  </a:lnTo>
                  <a:lnTo>
                    <a:pt x="3" y="69"/>
                  </a:lnTo>
                  <a:lnTo>
                    <a:pt x="1" y="60"/>
                  </a:lnTo>
                  <a:lnTo>
                    <a:pt x="0" y="51"/>
                  </a:lnTo>
                  <a:close/>
                </a:path>
              </a:pathLst>
            </a:custGeom>
            <a:solidFill>
              <a:srgbClr val="FFFFFF"/>
            </a:solidFill>
            <a:ln w="1588">
              <a:solidFill>
                <a:srgbClr val="000000"/>
              </a:solidFill>
              <a:prstDash val="solid"/>
              <a:round/>
              <a:headEnd/>
              <a:tailEnd/>
            </a:ln>
          </p:spPr>
          <p:txBody>
            <a:bodyPr/>
            <a:lstStyle/>
            <a:p>
              <a:endParaRPr lang="en-US"/>
            </a:p>
          </p:txBody>
        </p:sp>
        <p:sp>
          <p:nvSpPr>
            <p:cNvPr id="60" name="Rectangle 47"/>
            <p:cNvSpPr>
              <a:spLocks noChangeArrowheads="1"/>
            </p:cNvSpPr>
            <p:nvPr/>
          </p:nvSpPr>
          <p:spPr bwMode="auto">
            <a:xfrm>
              <a:off x="5088" y="4162"/>
              <a:ext cx="87"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700" b="1">
                  <a:solidFill>
                    <a:srgbClr val="000000"/>
                  </a:solidFill>
                  <a:latin typeface="Arial" pitchFamily="34" charset="0"/>
                </a:rPr>
                <a:t>E3</a:t>
              </a:r>
              <a:endParaRPr lang="en-US"/>
            </a:p>
          </p:txBody>
        </p:sp>
        <p:sp>
          <p:nvSpPr>
            <p:cNvPr id="61" name="Freeform 48"/>
            <p:cNvSpPr>
              <a:spLocks/>
            </p:cNvSpPr>
            <p:nvPr/>
          </p:nvSpPr>
          <p:spPr bwMode="auto">
            <a:xfrm>
              <a:off x="5318" y="4140"/>
              <a:ext cx="136" cy="127"/>
            </a:xfrm>
            <a:custGeom>
              <a:avLst/>
              <a:gdLst>
                <a:gd name="T0" fmla="*/ 0 w 119"/>
                <a:gd name="T1" fmla="*/ 96 h 103"/>
                <a:gd name="T2" fmla="*/ 1 w 119"/>
                <a:gd name="T3" fmla="*/ 79 h 103"/>
                <a:gd name="T4" fmla="*/ 3 w 119"/>
                <a:gd name="T5" fmla="*/ 64 h 103"/>
                <a:gd name="T6" fmla="*/ 11 w 119"/>
                <a:gd name="T7" fmla="*/ 48 h 103"/>
                <a:gd name="T8" fmla="*/ 21 w 119"/>
                <a:gd name="T9" fmla="*/ 33 h 103"/>
                <a:gd name="T10" fmla="*/ 31 w 119"/>
                <a:gd name="T11" fmla="*/ 22 h 103"/>
                <a:gd name="T12" fmla="*/ 45 w 119"/>
                <a:gd name="T13" fmla="*/ 14 h 103"/>
                <a:gd name="T14" fmla="*/ 58 w 119"/>
                <a:gd name="T15" fmla="*/ 6 h 103"/>
                <a:gd name="T16" fmla="*/ 73 w 119"/>
                <a:gd name="T17" fmla="*/ 0 h 103"/>
                <a:gd name="T18" fmla="*/ 88 w 119"/>
                <a:gd name="T19" fmla="*/ 0 h 103"/>
                <a:gd name="T20" fmla="*/ 104 w 119"/>
                <a:gd name="T21" fmla="*/ 0 h 103"/>
                <a:gd name="T22" fmla="*/ 118 w 119"/>
                <a:gd name="T23" fmla="*/ 6 h 103"/>
                <a:gd name="T24" fmla="*/ 134 w 119"/>
                <a:gd name="T25" fmla="*/ 14 h 103"/>
                <a:gd name="T26" fmla="*/ 145 w 119"/>
                <a:gd name="T27" fmla="*/ 22 h 103"/>
                <a:gd name="T28" fmla="*/ 157 w 119"/>
                <a:gd name="T29" fmla="*/ 33 h 103"/>
                <a:gd name="T30" fmla="*/ 165 w 119"/>
                <a:gd name="T31" fmla="*/ 48 h 103"/>
                <a:gd name="T32" fmla="*/ 171 w 119"/>
                <a:gd name="T33" fmla="*/ 64 h 103"/>
                <a:gd name="T34" fmla="*/ 176 w 119"/>
                <a:gd name="T35" fmla="*/ 79 h 103"/>
                <a:gd name="T36" fmla="*/ 177 w 119"/>
                <a:gd name="T37" fmla="*/ 96 h 103"/>
                <a:gd name="T38" fmla="*/ 176 w 119"/>
                <a:gd name="T39" fmla="*/ 112 h 103"/>
                <a:gd name="T40" fmla="*/ 171 w 119"/>
                <a:gd name="T41" fmla="*/ 129 h 103"/>
                <a:gd name="T42" fmla="*/ 165 w 119"/>
                <a:gd name="T43" fmla="*/ 144 h 103"/>
                <a:gd name="T44" fmla="*/ 157 w 119"/>
                <a:gd name="T45" fmla="*/ 158 h 103"/>
                <a:gd name="T46" fmla="*/ 145 w 119"/>
                <a:gd name="T47" fmla="*/ 169 h 103"/>
                <a:gd name="T48" fmla="*/ 134 w 119"/>
                <a:gd name="T49" fmla="*/ 179 h 103"/>
                <a:gd name="T50" fmla="*/ 118 w 119"/>
                <a:gd name="T51" fmla="*/ 187 h 103"/>
                <a:gd name="T52" fmla="*/ 104 w 119"/>
                <a:gd name="T53" fmla="*/ 191 h 103"/>
                <a:gd name="T54" fmla="*/ 88 w 119"/>
                <a:gd name="T55" fmla="*/ 194 h 103"/>
                <a:gd name="T56" fmla="*/ 73 w 119"/>
                <a:gd name="T57" fmla="*/ 191 h 103"/>
                <a:gd name="T58" fmla="*/ 58 w 119"/>
                <a:gd name="T59" fmla="*/ 187 h 103"/>
                <a:gd name="T60" fmla="*/ 45 w 119"/>
                <a:gd name="T61" fmla="*/ 179 h 103"/>
                <a:gd name="T62" fmla="*/ 31 w 119"/>
                <a:gd name="T63" fmla="*/ 169 h 103"/>
                <a:gd name="T64" fmla="*/ 21 w 119"/>
                <a:gd name="T65" fmla="*/ 158 h 103"/>
                <a:gd name="T66" fmla="*/ 11 w 119"/>
                <a:gd name="T67" fmla="*/ 144 h 103"/>
                <a:gd name="T68" fmla="*/ 3 w 119"/>
                <a:gd name="T69" fmla="*/ 129 h 103"/>
                <a:gd name="T70" fmla="*/ 1 w 119"/>
                <a:gd name="T71" fmla="*/ 112 h 103"/>
                <a:gd name="T72" fmla="*/ 0 w 119"/>
                <a:gd name="T73" fmla="*/ 96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9"/>
                <a:gd name="T112" fmla="*/ 0 h 103"/>
                <a:gd name="T113" fmla="*/ 119 w 119"/>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9" h="103">
                  <a:moveTo>
                    <a:pt x="0" y="51"/>
                  </a:moveTo>
                  <a:lnTo>
                    <a:pt x="1" y="42"/>
                  </a:lnTo>
                  <a:lnTo>
                    <a:pt x="3" y="34"/>
                  </a:lnTo>
                  <a:lnTo>
                    <a:pt x="8" y="26"/>
                  </a:lnTo>
                  <a:lnTo>
                    <a:pt x="14" y="18"/>
                  </a:lnTo>
                  <a:lnTo>
                    <a:pt x="21" y="12"/>
                  </a:lnTo>
                  <a:lnTo>
                    <a:pt x="30" y="7"/>
                  </a:lnTo>
                  <a:lnTo>
                    <a:pt x="39" y="3"/>
                  </a:lnTo>
                  <a:lnTo>
                    <a:pt x="49" y="0"/>
                  </a:lnTo>
                  <a:lnTo>
                    <a:pt x="59" y="0"/>
                  </a:lnTo>
                  <a:lnTo>
                    <a:pt x="70" y="0"/>
                  </a:lnTo>
                  <a:lnTo>
                    <a:pt x="79" y="3"/>
                  </a:lnTo>
                  <a:lnTo>
                    <a:pt x="89" y="7"/>
                  </a:lnTo>
                  <a:lnTo>
                    <a:pt x="97" y="12"/>
                  </a:lnTo>
                  <a:lnTo>
                    <a:pt x="105" y="18"/>
                  </a:lnTo>
                  <a:lnTo>
                    <a:pt x="110" y="26"/>
                  </a:lnTo>
                  <a:lnTo>
                    <a:pt x="115" y="34"/>
                  </a:lnTo>
                  <a:lnTo>
                    <a:pt x="118" y="42"/>
                  </a:lnTo>
                  <a:lnTo>
                    <a:pt x="119" y="51"/>
                  </a:lnTo>
                  <a:lnTo>
                    <a:pt x="118" y="60"/>
                  </a:lnTo>
                  <a:lnTo>
                    <a:pt x="115" y="69"/>
                  </a:lnTo>
                  <a:lnTo>
                    <a:pt x="110" y="77"/>
                  </a:lnTo>
                  <a:lnTo>
                    <a:pt x="105" y="84"/>
                  </a:lnTo>
                  <a:lnTo>
                    <a:pt x="97" y="90"/>
                  </a:lnTo>
                  <a:lnTo>
                    <a:pt x="89" y="96"/>
                  </a:lnTo>
                  <a:lnTo>
                    <a:pt x="79" y="100"/>
                  </a:lnTo>
                  <a:lnTo>
                    <a:pt x="70" y="102"/>
                  </a:lnTo>
                  <a:lnTo>
                    <a:pt x="59" y="103"/>
                  </a:lnTo>
                  <a:lnTo>
                    <a:pt x="49" y="102"/>
                  </a:lnTo>
                  <a:lnTo>
                    <a:pt x="39" y="100"/>
                  </a:lnTo>
                  <a:lnTo>
                    <a:pt x="30" y="96"/>
                  </a:lnTo>
                  <a:lnTo>
                    <a:pt x="21" y="90"/>
                  </a:lnTo>
                  <a:lnTo>
                    <a:pt x="14" y="84"/>
                  </a:lnTo>
                  <a:lnTo>
                    <a:pt x="8" y="77"/>
                  </a:lnTo>
                  <a:lnTo>
                    <a:pt x="3" y="69"/>
                  </a:lnTo>
                  <a:lnTo>
                    <a:pt x="1" y="60"/>
                  </a:lnTo>
                  <a:lnTo>
                    <a:pt x="0" y="51"/>
                  </a:lnTo>
                  <a:close/>
                </a:path>
              </a:pathLst>
            </a:custGeom>
            <a:solidFill>
              <a:srgbClr val="FFFFFF"/>
            </a:solidFill>
            <a:ln w="1588">
              <a:solidFill>
                <a:srgbClr val="000000"/>
              </a:solidFill>
              <a:prstDash val="solid"/>
              <a:round/>
              <a:headEnd/>
              <a:tailEnd/>
            </a:ln>
          </p:spPr>
          <p:txBody>
            <a:bodyPr/>
            <a:lstStyle/>
            <a:p>
              <a:endParaRPr lang="en-US"/>
            </a:p>
          </p:txBody>
        </p:sp>
        <p:sp>
          <p:nvSpPr>
            <p:cNvPr id="62" name="Rectangle 49"/>
            <p:cNvSpPr>
              <a:spLocks noChangeArrowheads="1"/>
            </p:cNvSpPr>
            <p:nvPr/>
          </p:nvSpPr>
          <p:spPr bwMode="auto">
            <a:xfrm>
              <a:off x="5366" y="4162"/>
              <a:ext cx="6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E4</a:t>
              </a:r>
              <a:endParaRPr lang="en-US"/>
            </a:p>
          </p:txBody>
        </p:sp>
        <p:sp>
          <p:nvSpPr>
            <p:cNvPr id="63" name="Line 50"/>
            <p:cNvSpPr>
              <a:spLocks noChangeShapeType="1"/>
            </p:cNvSpPr>
            <p:nvPr/>
          </p:nvSpPr>
          <p:spPr bwMode="auto">
            <a:xfrm>
              <a:off x="5250" y="3834"/>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51"/>
            <p:cNvSpPr>
              <a:spLocks noChangeShapeType="1"/>
            </p:cNvSpPr>
            <p:nvPr/>
          </p:nvSpPr>
          <p:spPr bwMode="auto">
            <a:xfrm>
              <a:off x="5250" y="3987"/>
              <a:ext cx="136" cy="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Line 52"/>
            <p:cNvSpPr>
              <a:spLocks noChangeShapeType="1"/>
            </p:cNvSpPr>
            <p:nvPr/>
          </p:nvSpPr>
          <p:spPr bwMode="auto">
            <a:xfrm>
              <a:off x="5386" y="3987"/>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 name="Freeform 53"/>
            <p:cNvSpPr>
              <a:spLocks/>
            </p:cNvSpPr>
            <p:nvPr/>
          </p:nvSpPr>
          <p:spPr bwMode="auto">
            <a:xfrm>
              <a:off x="4033" y="3993"/>
              <a:ext cx="136" cy="127"/>
            </a:xfrm>
            <a:custGeom>
              <a:avLst/>
              <a:gdLst>
                <a:gd name="T0" fmla="*/ 0 w 118"/>
                <a:gd name="T1" fmla="*/ 97 h 103"/>
                <a:gd name="T2" fmla="*/ 1 w 118"/>
                <a:gd name="T3" fmla="*/ 80 h 103"/>
                <a:gd name="T4" fmla="*/ 7 w 118"/>
                <a:gd name="T5" fmla="*/ 65 h 103"/>
                <a:gd name="T6" fmla="*/ 12 w 118"/>
                <a:gd name="T7" fmla="*/ 48 h 103"/>
                <a:gd name="T8" fmla="*/ 21 w 118"/>
                <a:gd name="T9" fmla="*/ 35 h 103"/>
                <a:gd name="T10" fmla="*/ 32 w 118"/>
                <a:gd name="T11" fmla="*/ 22 h 103"/>
                <a:gd name="T12" fmla="*/ 44 w 118"/>
                <a:gd name="T13" fmla="*/ 14 h 103"/>
                <a:gd name="T14" fmla="*/ 60 w 118"/>
                <a:gd name="T15" fmla="*/ 6 h 103"/>
                <a:gd name="T16" fmla="*/ 75 w 118"/>
                <a:gd name="T17" fmla="*/ 1 h 103"/>
                <a:gd name="T18" fmla="*/ 90 w 118"/>
                <a:gd name="T19" fmla="*/ 0 h 103"/>
                <a:gd name="T20" fmla="*/ 106 w 118"/>
                <a:gd name="T21" fmla="*/ 1 h 103"/>
                <a:gd name="T22" fmla="*/ 121 w 118"/>
                <a:gd name="T23" fmla="*/ 6 h 103"/>
                <a:gd name="T24" fmla="*/ 137 w 118"/>
                <a:gd name="T25" fmla="*/ 14 h 103"/>
                <a:gd name="T26" fmla="*/ 149 w 118"/>
                <a:gd name="T27" fmla="*/ 22 h 103"/>
                <a:gd name="T28" fmla="*/ 159 w 118"/>
                <a:gd name="T29" fmla="*/ 35 h 103"/>
                <a:gd name="T30" fmla="*/ 168 w 118"/>
                <a:gd name="T31" fmla="*/ 48 h 103"/>
                <a:gd name="T32" fmla="*/ 174 w 118"/>
                <a:gd name="T33" fmla="*/ 65 h 103"/>
                <a:gd name="T34" fmla="*/ 180 w 118"/>
                <a:gd name="T35" fmla="*/ 80 h 103"/>
                <a:gd name="T36" fmla="*/ 181 w 118"/>
                <a:gd name="T37" fmla="*/ 97 h 103"/>
                <a:gd name="T38" fmla="*/ 180 w 118"/>
                <a:gd name="T39" fmla="*/ 113 h 103"/>
                <a:gd name="T40" fmla="*/ 174 w 118"/>
                <a:gd name="T41" fmla="*/ 131 h 103"/>
                <a:gd name="T42" fmla="*/ 168 w 118"/>
                <a:gd name="T43" fmla="*/ 144 h 103"/>
                <a:gd name="T44" fmla="*/ 159 w 118"/>
                <a:gd name="T45" fmla="*/ 159 h 103"/>
                <a:gd name="T46" fmla="*/ 149 w 118"/>
                <a:gd name="T47" fmla="*/ 170 h 103"/>
                <a:gd name="T48" fmla="*/ 137 w 118"/>
                <a:gd name="T49" fmla="*/ 182 h 103"/>
                <a:gd name="T50" fmla="*/ 121 w 118"/>
                <a:gd name="T51" fmla="*/ 187 h 103"/>
                <a:gd name="T52" fmla="*/ 106 w 118"/>
                <a:gd name="T53" fmla="*/ 191 h 103"/>
                <a:gd name="T54" fmla="*/ 90 w 118"/>
                <a:gd name="T55" fmla="*/ 194 h 103"/>
                <a:gd name="T56" fmla="*/ 75 w 118"/>
                <a:gd name="T57" fmla="*/ 191 h 103"/>
                <a:gd name="T58" fmla="*/ 60 w 118"/>
                <a:gd name="T59" fmla="*/ 187 h 103"/>
                <a:gd name="T60" fmla="*/ 44 w 118"/>
                <a:gd name="T61" fmla="*/ 182 h 103"/>
                <a:gd name="T62" fmla="*/ 32 w 118"/>
                <a:gd name="T63" fmla="*/ 170 h 103"/>
                <a:gd name="T64" fmla="*/ 21 w 118"/>
                <a:gd name="T65" fmla="*/ 159 h 103"/>
                <a:gd name="T66" fmla="*/ 12 w 118"/>
                <a:gd name="T67" fmla="*/ 144 h 103"/>
                <a:gd name="T68" fmla="*/ 7 w 118"/>
                <a:gd name="T69" fmla="*/ 131 h 103"/>
                <a:gd name="T70" fmla="*/ 1 w 118"/>
                <a:gd name="T71" fmla="*/ 113 h 103"/>
                <a:gd name="T72" fmla="*/ 0 w 118"/>
                <a:gd name="T73" fmla="*/ 97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8"/>
                <a:gd name="T112" fmla="*/ 0 h 103"/>
                <a:gd name="T113" fmla="*/ 118 w 118"/>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8" h="103">
                  <a:moveTo>
                    <a:pt x="0" y="52"/>
                  </a:moveTo>
                  <a:lnTo>
                    <a:pt x="1" y="43"/>
                  </a:lnTo>
                  <a:lnTo>
                    <a:pt x="4" y="35"/>
                  </a:lnTo>
                  <a:lnTo>
                    <a:pt x="8" y="26"/>
                  </a:lnTo>
                  <a:lnTo>
                    <a:pt x="14" y="19"/>
                  </a:lnTo>
                  <a:lnTo>
                    <a:pt x="21" y="12"/>
                  </a:lnTo>
                  <a:lnTo>
                    <a:pt x="29" y="7"/>
                  </a:lnTo>
                  <a:lnTo>
                    <a:pt x="39" y="3"/>
                  </a:lnTo>
                  <a:lnTo>
                    <a:pt x="49" y="1"/>
                  </a:lnTo>
                  <a:lnTo>
                    <a:pt x="59" y="0"/>
                  </a:lnTo>
                  <a:lnTo>
                    <a:pt x="69" y="1"/>
                  </a:lnTo>
                  <a:lnTo>
                    <a:pt x="79" y="3"/>
                  </a:lnTo>
                  <a:lnTo>
                    <a:pt x="89" y="7"/>
                  </a:lnTo>
                  <a:lnTo>
                    <a:pt x="97" y="12"/>
                  </a:lnTo>
                  <a:lnTo>
                    <a:pt x="104" y="19"/>
                  </a:lnTo>
                  <a:lnTo>
                    <a:pt x="110" y="26"/>
                  </a:lnTo>
                  <a:lnTo>
                    <a:pt x="114" y="35"/>
                  </a:lnTo>
                  <a:lnTo>
                    <a:pt x="117" y="43"/>
                  </a:lnTo>
                  <a:lnTo>
                    <a:pt x="118" y="52"/>
                  </a:lnTo>
                  <a:lnTo>
                    <a:pt x="117" y="61"/>
                  </a:lnTo>
                  <a:lnTo>
                    <a:pt x="114" y="70"/>
                  </a:lnTo>
                  <a:lnTo>
                    <a:pt x="110" y="77"/>
                  </a:lnTo>
                  <a:lnTo>
                    <a:pt x="104" y="85"/>
                  </a:lnTo>
                  <a:lnTo>
                    <a:pt x="97" y="91"/>
                  </a:lnTo>
                  <a:lnTo>
                    <a:pt x="89" y="97"/>
                  </a:lnTo>
                  <a:lnTo>
                    <a:pt x="79" y="100"/>
                  </a:lnTo>
                  <a:lnTo>
                    <a:pt x="69" y="102"/>
                  </a:lnTo>
                  <a:lnTo>
                    <a:pt x="59" y="103"/>
                  </a:lnTo>
                  <a:lnTo>
                    <a:pt x="49" y="102"/>
                  </a:lnTo>
                  <a:lnTo>
                    <a:pt x="39" y="100"/>
                  </a:lnTo>
                  <a:lnTo>
                    <a:pt x="29" y="97"/>
                  </a:lnTo>
                  <a:lnTo>
                    <a:pt x="21" y="91"/>
                  </a:lnTo>
                  <a:lnTo>
                    <a:pt x="14" y="85"/>
                  </a:lnTo>
                  <a:lnTo>
                    <a:pt x="8" y="77"/>
                  </a:lnTo>
                  <a:lnTo>
                    <a:pt x="4" y="70"/>
                  </a:lnTo>
                  <a:lnTo>
                    <a:pt x="1" y="61"/>
                  </a:lnTo>
                  <a:lnTo>
                    <a:pt x="0" y="52"/>
                  </a:lnTo>
                  <a:close/>
                </a:path>
              </a:pathLst>
            </a:custGeom>
            <a:solidFill>
              <a:srgbClr val="FFFFFF"/>
            </a:solidFill>
            <a:ln w="1588">
              <a:solidFill>
                <a:srgbClr val="000000"/>
              </a:solidFill>
              <a:prstDash val="solid"/>
              <a:round/>
              <a:headEnd/>
              <a:tailEnd/>
            </a:ln>
          </p:spPr>
          <p:txBody>
            <a:bodyPr/>
            <a:lstStyle/>
            <a:p>
              <a:endParaRPr lang="en-US"/>
            </a:p>
          </p:txBody>
        </p:sp>
        <p:sp>
          <p:nvSpPr>
            <p:cNvPr id="67" name="Rectangle 54"/>
            <p:cNvSpPr>
              <a:spLocks noChangeArrowheads="1"/>
            </p:cNvSpPr>
            <p:nvPr/>
          </p:nvSpPr>
          <p:spPr bwMode="auto">
            <a:xfrm>
              <a:off x="4083" y="4017"/>
              <a:ext cx="6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E1</a:t>
              </a:r>
              <a:endParaRPr lang="en-US"/>
            </a:p>
          </p:txBody>
        </p:sp>
        <p:sp>
          <p:nvSpPr>
            <p:cNvPr id="68" name="Freeform 55"/>
            <p:cNvSpPr>
              <a:spLocks/>
            </p:cNvSpPr>
            <p:nvPr/>
          </p:nvSpPr>
          <p:spPr bwMode="auto">
            <a:xfrm>
              <a:off x="4331" y="3993"/>
              <a:ext cx="136" cy="127"/>
            </a:xfrm>
            <a:custGeom>
              <a:avLst/>
              <a:gdLst>
                <a:gd name="T0" fmla="*/ 0 w 118"/>
                <a:gd name="T1" fmla="*/ 97 h 103"/>
                <a:gd name="T2" fmla="*/ 1 w 118"/>
                <a:gd name="T3" fmla="*/ 80 h 103"/>
                <a:gd name="T4" fmla="*/ 7 w 118"/>
                <a:gd name="T5" fmla="*/ 65 h 103"/>
                <a:gd name="T6" fmla="*/ 12 w 118"/>
                <a:gd name="T7" fmla="*/ 48 h 103"/>
                <a:gd name="T8" fmla="*/ 21 w 118"/>
                <a:gd name="T9" fmla="*/ 35 h 103"/>
                <a:gd name="T10" fmla="*/ 32 w 118"/>
                <a:gd name="T11" fmla="*/ 22 h 103"/>
                <a:gd name="T12" fmla="*/ 46 w 118"/>
                <a:gd name="T13" fmla="*/ 14 h 103"/>
                <a:gd name="T14" fmla="*/ 60 w 118"/>
                <a:gd name="T15" fmla="*/ 6 h 103"/>
                <a:gd name="T16" fmla="*/ 75 w 118"/>
                <a:gd name="T17" fmla="*/ 1 h 103"/>
                <a:gd name="T18" fmla="*/ 90 w 118"/>
                <a:gd name="T19" fmla="*/ 0 h 103"/>
                <a:gd name="T20" fmla="*/ 107 w 118"/>
                <a:gd name="T21" fmla="*/ 1 h 103"/>
                <a:gd name="T22" fmla="*/ 122 w 118"/>
                <a:gd name="T23" fmla="*/ 6 h 103"/>
                <a:gd name="T24" fmla="*/ 137 w 118"/>
                <a:gd name="T25" fmla="*/ 14 h 103"/>
                <a:gd name="T26" fmla="*/ 149 w 118"/>
                <a:gd name="T27" fmla="*/ 22 h 103"/>
                <a:gd name="T28" fmla="*/ 159 w 118"/>
                <a:gd name="T29" fmla="*/ 35 h 103"/>
                <a:gd name="T30" fmla="*/ 171 w 118"/>
                <a:gd name="T31" fmla="*/ 48 h 103"/>
                <a:gd name="T32" fmla="*/ 176 w 118"/>
                <a:gd name="T33" fmla="*/ 65 h 103"/>
                <a:gd name="T34" fmla="*/ 180 w 118"/>
                <a:gd name="T35" fmla="*/ 80 h 103"/>
                <a:gd name="T36" fmla="*/ 181 w 118"/>
                <a:gd name="T37" fmla="*/ 97 h 103"/>
                <a:gd name="T38" fmla="*/ 180 w 118"/>
                <a:gd name="T39" fmla="*/ 113 h 103"/>
                <a:gd name="T40" fmla="*/ 176 w 118"/>
                <a:gd name="T41" fmla="*/ 131 h 103"/>
                <a:gd name="T42" fmla="*/ 171 w 118"/>
                <a:gd name="T43" fmla="*/ 144 h 103"/>
                <a:gd name="T44" fmla="*/ 159 w 118"/>
                <a:gd name="T45" fmla="*/ 159 h 103"/>
                <a:gd name="T46" fmla="*/ 149 w 118"/>
                <a:gd name="T47" fmla="*/ 170 h 103"/>
                <a:gd name="T48" fmla="*/ 137 w 118"/>
                <a:gd name="T49" fmla="*/ 182 h 103"/>
                <a:gd name="T50" fmla="*/ 122 w 118"/>
                <a:gd name="T51" fmla="*/ 187 h 103"/>
                <a:gd name="T52" fmla="*/ 107 w 118"/>
                <a:gd name="T53" fmla="*/ 191 h 103"/>
                <a:gd name="T54" fmla="*/ 90 w 118"/>
                <a:gd name="T55" fmla="*/ 194 h 103"/>
                <a:gd name="T56" fmla="*/ 75 w 118"/>
                <a:gd name="T57" fmla="*/ 191 h 103"/>
                <a:gd name="T58" fmla="*/ 60 w 118"/>
                <a:gd name="T59" fmla="*/ 187 h 103"/>
                <a:gd name="T60" fmla="*/ 46 w 118"/>
                <a:gd name="T61" fmla="*/ 182 h 103"/>
                <a:gd name="T62" fmla="*/ 32 w 118"/>
                <a:gd name="T63" fmla="*/ 170 h 103"/>
                <a:gd name="T64" fmla="*/ 21 w 118"/>
                <a:gd name="T65" fmla="*/ 159 h 103"/>
                <a:gd name="T66" fmla="*/ 12 w 118"/>
                <a:gd name="T67" fmla="*/ 144 h 103"/>
                <a:gd name="T68" fmla="*/ 7 w 118"/>
                <a:gd name="T69" fmla="*/ 131 h 103"/>
                <a:gd name="T70" fmla="*/ 1 w 118"/>
                <a:gd name="T71" fmla="*/ 113 h 103"/>
                <a:gd name="T72" fmla="*/ 0 w 118"/>
                <a:gd name="T73" fmla="*/ 97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8"/>
                <a:gd name="T112" fmla="*/ 0 h 103"/>
                <a:gd name="T113" fmla="*/ 118 w 118"/>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8" h="103">
                  <a:moveTo>
                    <a:pt x="0" y="52"/>
                  </a:moveTo>
                  <a:lnTo>
                    <a:pt x="1" y="43"/>
                  </a:lnTo>
                  <a:lnTo>
                    <a:pt x="4" y="35"/>
                  </a:lnTo>
                  <a:lnTo>
                    <a:pt x="8" y="26"/>
                  </a:lnTo>
                  <a:lnTo>
                    <a:pt x="14" y="19"/>
                  </a:lnTo>
                  <a:lnTo>
                    <a:pt x="21" y="12"/>
                  </a:lnTo>
                  <a:lnTo>
                    <a:pt x="30" y="7"/>
                  </a:lnTo>
                  <a:lnTo>
                    <a:pt x="39" y="3"/>
                  </a:lnTo>
                  <a:lnTo>
                    <a:pt x="49" y="1"/>
                  </a:lnTo>
                  <a:lnTo>
                    <a:pt x="59" y="0"/>
                  </a:lnTo>
                  <a:lnTo>
                    <a:pt x="70" y="1"/>
                  </a:lnTo>
                  <a:lnTo>
                    <a:pt x="80" y="3"/>
                  </a:lnTo>
                  <a:lnTo>
                    <a:pt x="89" y="7"/>
                  </a:lnTo>
                  <a:lnTo>
                    <a:pt x="97" y="12"/>
                  </a:lnTo>
                  <a:lnTo>
                    <a:pt x="104" y="19"/>
                  </a:lnTo>
                  <a:lnTo>
                    <a:pt x="111" y="26"/>
                  </a:lnTo>
                  <a:lnTo>
                    <a:pt x="115" y="35"/>
                  </a:lnTo>
                  <a:lnTo>
                    <a:pt x="117" y="43"/>
                  </a:lnTo>
                  <a:lnTo>
                    <a:pt x="118" y="52"/>
                  </a:lnTo>
                  <a:lnTo>
                    <a:pt x="117" y="61"/>
                  </a:lnTo>
                  <a:lnTo>
                    <a:pt x="115" y="70"/>
                  </a:lnTo>
                  <a:lnTo>
                    <a:pt x="111" y="77"/>
                  </a:lnTo>
                  <a:lnTo>
                    <a:pt x="104" y="85"/>
                  </a:lnTo>
                  <a:lnTo>
                    <a:pt x="97" y="91"/>
                  </a:lnTo>
                  <a:lnTo>
                    <a:pt x="89" y="97"/>
                  </a:lnTo>
                  <a:lnTo>
                    <a:pt x="80" y="100"/>
                  </a:lnTo>
                  <a:lnTo>
                    <a:pt x="70" y="102"/>
                  </a:lnTo>
                  <a:lnTo>
                    <a:pt x="59" y="103"/>
                  </a:lnTo>
                  <a:lnTo>
                    <a:pt x="49" y="102"/>
                  </a:lnTo>
                  <a:lnTo>
                    <a:pt x="39" y="100"/>
                  </a:lnTo>
                  <a:lnTo>
                    <a:pt x="30" y="97"/>
                  </a:lnTo>
                  <a:lnTo>
                    <a:pt x="21" y="91"/>
                  </a:lnTo>
                  <a:lnTo>
                    <a:pt x="14" y="85"/>
                  </a:lnTo>
                  <a:lnTo>
                    <a:pt x="8" y="77"/>
                  </a:lnTo>
                  <a:lnTo>
                    <a:pt x="4" y="70"/>
                  </a:lnTo>
                  <a:lnTo>
                    <a:pt x="1" y="61"/>
                  </a:lnTo>
                  <a:lnTo>
                    <a:pt x="0" y="52"/>
                  </a:lnTo>
                  <a:close/>
                </a:path>
              </a:pathLst>
            </a:custGeom>
            <a:solidFill>
              <a:srgbClr val="FFFFFF"/>
            </a:solidFill>
            <a:ln w="1588">
              <a:solidFill>
                <a:srgbClr val="000000"/>
              </a:solidFill>
              <a:prstDash val="solid"/>
              <a:round/>
              <a:headEnd/>
              <a:tailEnd/>
            </a:ln>
          </p:spPr>
          <p:txBody>
            <a:bodyPr/>
            <a:lstStyle/>
            <a:p>
              <a:endParaRPr lang="en-US"/>
            </a:p>
          </p:txBody>
        </p:sp>
        <p:sp>
          <p:nvSpPr>
            <p:cNvPr id="69" name="Rectangle 56"/>
            <p:cNvSpPr>
              <a:spLocks noChangeArrowheads="1"/>
            </p:cNvSpPr>
            <p:nvPr/>
          </p:nvSpPr>
          <p:spPr bwMode="auto">
            <a:xfrm>
              <a:off x="4381" y="4017"/>
              <a:ext cx="6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E2</a:t>
              </a:r>
              <a:endParaRPr lang="en-US"/>
            </a:p>
          </p:txBody>
        </p:sp>
        <p:sp>
          <p:nvSpPr>
            <p:cNvPr id="70" name="Line 61"/>
            <p:cNvSpPr>
              <a:spLocks noChangeShapeType="1"/>
            </p:cNvSpPr>
            <p:nvPr/>
          </p:nvSpPr>
          <p:spPr bwMode="auto">
            <a:xfrm>
              <a:off x="4250" y="3891"/>
              <a:ext cx="1" cy="5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Line 62"/>
            <p:cNvSpPr>
              <a:spLocks noChangeShapeType="1"/>
            </p:cNvSpPr>
            <p:nvPr/>
          </p:nvSpPr>
          <p:spPr bwMode="auto">
            <a:xfrm flipH="1">
              <a:off x="4101" y="3942"/>
              <a:ext cx="149"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Line 63"/>
            <p:cNvSpPr>
              <a:spLocks noChangeShapeType="1"/>
            </p:cNvSpPr>
            <p:nvPr/>
          </p:nvSpPr>
          <p:spPr bwMode="auto">
            <a:xfrm>
              <a:off x="4101" y="3942"/>
              <a:ext cx="1" cy="5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64"/>
            <p:cNvSpPr>
              <a:spLocks noChangeShapeType="1"/>
            </p:cNvSpPr>
            <p:nvPr/>
          </p:nvSpPr>
          <p:spPr bwMode="auto">
            <a:xfrm>
              <a:off x="4247" y="3826"/>
              <a:ext cx="4" cy="1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65"/>
            <p:cNvSpPr>
              <a:spLocks noChangeShapeType="1"/>
            </p:cNvSpPr>
            <p:nvPr/>
          </p:nvSpPr>
          <p:spPr bwMode="auto">
            <a:xfrm>
              <a:off x="4250" y="3942"/>
              <a:ext cx="149"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66"/>
            <p:cNvSpPr>
              <a:spLocks noChangeShapeType="1"/>
            </p:cNvSpPr>
            <p:nvPr/>
          </p:nvSpPr>
          <p:spPr bwMode="auto">
            <a:xfrm>
              <a:off x="4399" y="3942"/>
              <a:ext cx="1" cy="5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Rectangle 81"/>
            <p:cNvSpPr>
              <a:spLocks noChangeArrowheads="1"/>
            </p:cNvSpPr>
            <p:nvPr/>
          </p:nvSpPr>
          <p:spPr bwMode="auto">
            <a:xfrm>
              <a:off x="5484" y="4191"/>
              <a:ext cx="22"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rPr>
                <a:t> </a:t>
              </a:r>
              <a:endParaRPr lang="en-US"/>
            </a:p>
          </p:txBody>
        </p:sp>
        <p:sp>
          <p:nvSpPr>
            <p:cNvPr id="77" name="Rectangle 85"/>
            <p:cNvSpPr>
              <a:spLocks noChangeArrowheads="1"/>
            </p:cNvSpPr>
            <p:nvPr/>
          </p:nvSpPr>
          <p:spPr bwMode="auto">
            <a:xfrm>
              <a:off x="4202" y="3744"/>
              <a:ext cx="75"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G1</a:t>
              </a:r>
              <a:endParaRPr lang="en-US"/>
            </a:p>
          </p:txBody>
        </p:sp>
        <p:sp>
          <p:nvSpPr>
            <p:cNvPr id="78" name="Rectangle 86"/>
            <p:cNvSpPr>
              <a:spLocks noChangeArrowheads="1"/>
            </p:cNvSpPr>
            <p:nvPr/>
          </p:nvSpPr>
          <p:spPr bwMode="auto">
            <a:xfrm>
              <a:off x="5210" y="3744"/>
              <a:ext cx="75"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G2</a:t>
              </a:r>
              <a:endParaRPr lang="en-US"/>
            </a:p>
          </p:txBody>
        </p:sp>
        <p:sp>
          <p:nvSpPr>
            <p:cNvPr id="79" name="Freeform 88"/>
            <p:cNvSpPr>
              <a:spLocks/>
            </p:cNvSpPr>
            <p:nvPr/>
          </p:nvSpPr>
          <p:spPr bwMode="auto">
            <a:xfrm>
              <a:off x="4704" y="3360"/>
              <a:ext cx="125" cy="143"/>
            </a:xfrm>
            <a:custGeom>
              <a:avLst/>
              <a:gdLst>
                <a:gd name="T0" fmla="*/ 0 w 109"/>
                <a:gd name="T1" fmla="*/ 214 h 117"/>
                <a:gd name="T2" fmla="*/ 164 w 109"/>
                <a:gd name="T3" fmla="*/ 214 h 117"/>
                <a:gd name="T4" fmla="*/ 164 w 109"/>
                <a:gd name="T5" fmla="*/ 72 h 117"/>
                <a:gd name="T6" fmla="*/ 162 w 109"/>
                <a:gd name="T7" fmla="*/ 55 h 117"/>
                <a:gd name="T8" fmla="*/ 154 w 109"/>
                <a:gd name="T9" fmla="*/ 39 h 117"/>
                <a:gd name="T10" fmla="*/ 146 w 109"/>
                <a:gd name="T11" fmla="*/ 26 h 117"/>
                <a:gd name="T12" fmla="*/ 134 w 109"/>
                <a:gd name="T13" fmla="*/ 15 h 117"/>
                <a:gd name="T14" fmla="*/ 124 w 109"/>
                <a:gd name="T15" fmla="*/ 6 h 117"/>
                <a:gd name="T16" fmla="*/ 110 w 109"/>
                <a:gd name="T17" fmla="*/ 1 h 117"/>
                <a:gd name="T18" fmla="*/ 96 w 109"/>
                <a:gd name="T19" fmla="*/ 0 h 117"/>
                <a:gd name="T20" fmla="*/ 83 w 109"/>
                <a:gd name="T21" fmla="*/ 1 h 117"/>
                <a:gd name="T22" fmla="*/ 70 w 109"/>
                <a:gd name="T23" fmla="*/ 0 h 117"/>
                <a:gd name="T24" fmla="*/ 55 w 109"/>
                <a:gd name="T25" fmla="*/ 1 h 117"/>
                <a:gd name="T26" fmla="*/ 42 w 109"/>
                <a:gd name="T27" fmla="*/ 6 h 117"/>
                <a:gd name="T28" fmla="*/ 30 w 109"/>
                <a:gd name="T29" fmla="*/ 15 h 117"/>
                <a:gd name="T30" fmla="*/ 19 w 109"/>
                <a:gd name="T31" fmla="*/ 26 h 117"/>
                <a:gd name="T32" fmla="*/ 10 w 109"/>
                <a:gd name="T33" fmla="*/ 39 h 117"/>
                <a:gd name="T34" fmla="*/ 3 w 109"/>
                <a:gd name="T35" fmla="*/ 55 h 117"/>
                <a:gd name="T36" fmla="*/ 0 w 109"/>
                <a:gd name="T37" fmla="*/ 72 h 117"/>
                <a:gd name="T38" fmla="*/ 0 w 109"/>
                <a:gd name="T39" fmla="*/ 214 h 1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9"/>
                <a:gd name="T61" fmla="*/ 0 h 117"/>
                <a:gd name="T62" fmla="*/ 109 w 109"/>
                <a:gd name="T63" fmla="*/ 117 h 1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9" h="117">
                  <a:moveTo>
                    <a:pt x="0" y="117"/>
                  </a:moveTo>
                  <a:lnTo>
                    <a:pt x="109" y="117"/>
                  </a:lnTo>
                  <a:lnTo>
                    <a:pt x="109" y="39"/>
                  </a:lnTo>
                  <a:lnTo>
                    <a:pt x="107" y="30"/>
                  </a:lnTo>
                  <a:lnTo>
                    <a:pt x="102" y="21"/>
                  </a:lnTo>
                  <a:lnTo>
                    <a:pt x="97" y="14"/>
                  </a:lnTo>
                  <a:lnTo>
                    <a:pt x="89" y="8"/>
                  </a:lnTo>
                  <a:lnTo>
                    <a:pt x="82" y="3"/>
                  </a:lnTo>
                  <a:lnTo>
                    <a:pt x="73" y="1"/>
                  </a:lnTo>
                  <a:lnTo>
                    <a:pt x="64" y="0"/>
                  </a:lnTo>
                  <a:lnTo>
                    <a:pt x="55" y="1"/>
                  </a:lnTo>
                  <a:lnTo>
                    <a:pt x="46" y="0"/>
                  </a:lnTo>
                  <a:lnTo>
                    <a:pt x="37" y="1"/>
                  </a:lnTo>
                  <a:lnTo>
                    <a:pt x="28" y="3"/>
                  </a:lnTo>
                  <a:lnTo>
                    <a:pt x="20" y="8"/>
                  </a:lnTo>
                  <a:lnTo>
                    <a:pt x="13" y="14"/>
                  </a:lnTo>
                  <a:lnTo>
                    <a:pt x="7" y="21"/>
                  </a:lnTo>
                  <a:lnTo>
                    <a:pt x="3" y="30"/>
                  </a:lnTo>
                  <a:lnTo>
                    <a:pt x="0" y="39"/>
                  </a:lnTo>
                  <a:lnTo>
                    <a:pt x="0" y="117"/>
                  </a:lnTo>
                  <a:close/>
                </a:path>
              </a:pathLst>
            </a:custGeom>
            <a:solidFill>
              <a:srgbClr val="FFFFFF"/>
            </a:solidFill>
            <a:ln w="1588">
              <a:solidFill>
                <a:srgbClr val="000000"/>
              </a:solidFill>
              <a:prstDash val="solid"/>
              <a:round/>
              <a:headEnd/>
              <a:tailEnd/>
            </a:ln>
          </p:spPr>
          <p:txBody>
            <a:bodyPr/>
            <a:lstStyle/>
            <a:p>
              <a:endParaRPr lang="en-US"/>
            </a:p>
          </p:txBody>
        </p:sp>
      </p:grpSp>
      <p:sp>
        <p:nvSpPr>
          <p:cNvPr id="80"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126</a:t>
            </a:fld>
            <a:endParaRPr lang="en-US" dirty="0"/>
          </a:p>
        </p:txBody>
      </p:sp>
    </p:spTree>
    <p:custDataLst>
      <p:tags r:id="rId1"/>
    </p:custDataLst>
    <p:extLst>
      <p:ext uri="{BB962C8B-B14F-4D97-AF65-F5344CB8AC3E}">
        <p14:creationId xmlns:p14="http://schemas.microsoft.com/office/powerpoint/2010/main" val="263575518"/>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2"/>
          <p:cNvSpPr>
            <a:spLocks noGrp="1" noChangeArrowheads="1"/>
          </p:cNvSpPr>
          <p:nvPr>
            <p:ph type="title"/>
          </p:nvPr>
        </p:nvSpPr>
        <p:spPr/>
        <p:txBody>
          <a:bodyPr/>
          <a:lstStyle/>
          <a:p>
            <a:r>
              <a:rPr lang="en-US" smtClean="0"/>
              <a:t>Risk Assessment (cont’d)</a:t>
            </a:r>
          </a:p>
        </p:txBody>
      </p:sp>
      <p:sp>
        <p:nvSpPr>
          <p:cNvPr id="133124" name="Rectangle 3"/>
          <p:cNvSpPr>
            <a:spLocks noGrp="1" noChangeArrowheads="1"/>
          </p:cNvSpPr>
          <p:nvPr>
            <p:ph type="body" idx="1"/>
          </p:nvPr>
        </p:nvSpPr>
        <p:spPr/>
        <p:txBody>
          <a:bodyPr/>
          <a:lstStyle/>
          <a:p>
            <a:pPr lvl="3">
              <a:buFontTx/>
              <a:buNone/>
            </a:pPr>
            <a:r>
              <a:rPr lang="en-US" b="1" dirty="0" smtClean="0">
                <a:solidFill>
                  <a:schemeClr val="tx2"/>
                </a:solidFill>
              </a:rPr>
              <a:t>Leading to the following:</a:t>
            </a:r>
          </a:p>
          <a:p>
            <a:pPr lvl="3">
              <a:buFontTx/>
              <a:buNone/>
            </a:pPr>
            <a:endParaRPr lang="en-US" b="1" dirty="0" smtClean="0">
              <a:solidFill>
                <a:schemeClr val="tx2"/>
              </a:solidFill>
            </a:endParaRPr>
          </a:p>
          <a:p>
            <a:pPr lvl="3">
              <a:buFontTx/>
              <a:buNone/>
            </a:pPr>
            <a:endParaRPr lang="en-US" b="1" dirty="0" smtClean="0">
              <a:solidFill>
                <a:schemeClr val="tx2"/>
              </a:solidFill>
            </a:endParaRPr>
          </a:p>
          <a:p>
            <a:pPr lvl="3">
              <a:buFontTx/>
              <a:buNone/>
            </a:pPr>
            <a:r>
              <a:rPr lang="en-US" b="1" dirty="0" smtClean="0">
                <a:solidFill>
                  <a:schemeClr val="tx2"/>
                </a:solidFill>
              </a:rPr>
              <a:t>If Gate 1 has two events with OR Gate (1 and 2), then</a:t>
            </a:r>
          </a:p>
          <a:p>
            <a:pPr lvl="3">
              <a:buFontTx/>
              <a:buNone/>
            </a:pPr>
            <a:endParaRPr lang="en-US" b="1" dirty="0" smtClean="0">
              <a:solidFill>
                <a:schemeClr val="tx2"/>
              </a:solidFill>
            </a:endParaRPr>
          </a:p>
          <a:p>
            <a:pPr lvl="3">
              <a:buFontTx/>
              <a:buNone/>
            </a:pPr>
            <a:endParaRPr lang="en-US" b="1" dirty="0" smtClean="0">
              <a:solidFill>
                <a:schemeClr val="tx2"/>
              </a:solidFill>
            </a:endParaRPr>
          </a:p>
          <a:p>
            <a:pPr lvl="3">
              <a:buFontTx/>
              <a:buNone/>
            </a:pPr>
            <a:endParaRPr lang="en-US" b="1" dirty="0" smtClean="0">
              <a:solidFill>
                <a:schemeClr val="tx2"/>
              </a:solidFill>
            </a:endParaRPr>
          </a:p>
          <a:p>
            <a:pPr lvl="3">
              <a:buFontTx/>
              <a:buNone/>
            </a:pPr>
            <a:endParaRPr lang="en-US" b="1" dirty="0" smtClean="0">
              <a:solidFill>
                <a:schemeClr val="tx2"/>
              </a:solidFill>
            </a:endParaRPr>
          </a:p>
          <a:p>
            <a:pPr lvl="3">
              <a:buFontTx/>
              <a:buNone/>
            </a:pPr>
            <a:r>
              <a:rPr lang="en-US" b="1" dirty="0" smtClean="0">
                <a:solidFill>
                  <a:schemeClr val="tx2"/>
                </a:solidFill>
              </a:rPr>
              <a:t>If Gate 2 has two events with AND Gate (3 and 4), then</a:t>
            </a:r>
          </a:p>
        </p:txBody>
      </p:sp>
      <p:sp>
        <p:nvSpPr>
          <p:cNvPr id="133125" name="Text Box 4"/>
          <p:cNvSpPr txBox="1">
            <a:spLocks noChangeArrowheads="1"/>
          </p:cNvSpPr>
          <p:nvPr/>
        </p:nvSpPr>
        <p:spPr bwMode="auto">
          <a:xfrm>
            <a:off x="3124200" y="1651000"/>
            <a:ext cx="18288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Gate1(OR)</a:t>
            </a:r>
          </a:p>
        </p:txBody>
      </p:sp>
      <p:sp>
        <p:nvSpPr>
          <p:cNvPr id="133126" name="Text Box 5"/>
          <p:cNvSpPr txBox="1">
            <a:spLocks noChangeArrowheads="1"/>
          </p:cNvSpPr>
          <p:nvPr/>
        </p:nvSpPr>
        <p:spPr bwMode="auto">
          <a:xfrm>
            <a:off x="4953000" y="1651000"/>
            <a:ext cx="16764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Gate2(AND)</a:t>
            </a:r>
          </a:p>
        </p:txBody>
      </p:sp>
      <p:sp>
        <p:nvSpPr>
          <p:cNvPr id="133127" name="Text Box 6"/>
          <p:cNvSpPr txBox="1">
            <a:spLocks noChangeArrowheads="1"/>
          </p:cNvSpPr>
          <p:nvPr/>
        </p:nvSpPr>
        <p:spPr bwMode="auto">
          <a:xfrm>
            <a:off x="3200400" y="2717800"/>
            <a:ext cx="18288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dirty="0"/>
              <a:t>Event 1</a:t>
            </a:r>
          </a:p>
        </p:txBody>
      </p:sp>
      <p:sp>
        <p:nvSpPr>
          <p:cNvPr id="133128" name="Text Box 7"/>
          <p:cNvSpPr txBox="1">
            <a:spLocks noChangeArrowheads="1"/>
          </p:cNvSpPr>
          <p:nvPr/>
        </p:nvSpPr>
        <p:spPr bwMode="auto">
          <a:xfrm>
            <a:off x="5029200" y="2717800"/>
            <a:ext cx="16764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Gate2</a:t>
            </a:r>
          </a:p>
        </p:txBody>
      </p:sp>
      <p:sp>
        <p:nvSpPr>
          <p:cNvPr id="133129" name="Text Box 8"/>
          <p:cNvSpPr txBox="1">
            <a:spLocks noChangeArrowheads="1"/>
          </p:cNvSpPr>
          <p:nvPr/>
        </p:nvSpPr>
        <p:spPr bwMode="auto">
          <a:xfrm>
            <a:off x="3200400" y="3124200"/>
            <a:ext cx="18288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Event 2</a:t>
            </a:r>
          </a:p>
        </p:txBody>
      </p:sp>
      <p:sp>
        <p:nvSpPr>
          <p:cNvPr id="133130" name="Text Box 9"/>
          <p:cNvSpPr txBox="1">
            <a:spLocks noChangeArrowheads="1"/>
          </p:cNvSpPr>
          <p:nvPr/>
        </p:nvSpPr>
        <p:spPr bwMode="auto">
          <a:xfrm>
            <a:off x="5029200" y="3124200"/>
            <a:ext cx="16764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Gate2</a:t>
            </a:r>
          </a:p>
        </p:txBody>
      </p:sp>
      <p:sp>
        <p:nvSpPr>
          <p:cNvPr id="133131" name="Text Box 10"/>
          <p:cNvSpPr txBox="1">
            <a:spLocks noChangeArrowheads="1"/>
          </p:cNvSpPr>
          <p:nvPr/>
        </p:nvSpPr>
        <p:spPr bwMode="auto">
          <a:xfrm>
            <a:off x="2362200" y="4318000"/>
            <a:ext cx="18288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Event 1</a:t>
            </a:r>
          </a:p>
        </p:txBody>
      </p:sp>
      <p:sp>
        <p:nvSpPr>
          <p:cNvPr id="133132" name="Text Box 11"/>
          <p:cNvSpPr txBox="1">
            <a:spLocks noChangeArrowheads="1"/>
          </p:cNvSpPr>
          <p:nvPr/>
        </p:nvSpPr>
        <p:spPr bwMode="auto">
          <a:xfrm>
            <a:off x="4191000" y="4318000"/>
            <a:ext cx="16764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dirty="0"/>
              <a:t>Event 3</a:t>
            </a:r>
          </a:p>
        </p:txBody>
      </p:sp>
      <p:sp>
        <p:nvSpPr>
          <p:cNvPr id="133133" name="Text Box 12"/>
          <p:cNvSpPr txBox="1">
            <a:spLocks noChangeArrowheads="1"/>
          </p:cNvSpPr>
          <p:nvPr/>
        </p:nvSpPr>
        <p:spPr bwMode="auto">
          <a:xfrm>
            <a:off x="2362200" y="4724400"/>
            <a:ext cx="18288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Event 2</a:t>
            </a:r>
          </a:p>
        </p:txBody>
      </p:sp>
      <p:sp>
        <p:nvSpPr>
          <p:cNvPr id="133134" name="Text Box 13"/>
          <p:cNvSpPr txBox="1">
            <a:spLocks noChangeArrowheads="1"/>
          </p:cNvSpPr>
          <p:nvPr/>
        </p:nvSpPr>
        <p:spPr bwMode="auto">
          <a:xfrm>
            <a:off x="4191000" y="4724400"/>
            <a:ext cx="16764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Event 3</a:t>
            </a:r>
          </a:p>
        </p:txBody>
      </p:sp>
      <p:sp>
        <p:nvSpPr>
          <p:cNvPr id="133135" name="Text Box 14"/>
          <p:cNvSpPr txBox="1">
            <a:spLocks noChangeArrowheads="1"/>
          </p:cNvSpPr>
          <p:nvPr/>
        </p:nvSpPr>
        <p:spPr bwMode="auto">
          <a:xfrm>
            <a:off x="5867400" y="4318000"/>
            <a:ext cx="16764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Event 4</a:t>
            </a:r>
          </a:p>
        </p:txBody>
      </p:sp>
      <p:sp>
        <p:nvSpPr>
          <p:cNvPr id="133136" name="Text Box 15"/>
          <p:cNvSpPr txBox="1">
            <a:spLocks noChangeArrowheads="1"/>
          </p:cNvSpPr>
          <p:nvPr/>
        </p:nvSpPr>
        <p:spPr bwMode="auto">
          <a:xfrm>
            <a:off x="5867400" y="4724400"/>
            <a:ext cx="16764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a:t>Event 4</a:t>
            </a:r>
          </a:p>
        </p:txBody>
      </p:sp>
      <p:sp>
        <p:nvSpPr>
          <p:cNvPr id="53"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127</a:t>
            </a:fld>
            <a:endParaRPr lang="en-US" dirty="0"/>
          </a:p>
        </p:txBody>
      </p:sp>
      <p:grpSp>
        <p:nvGrpSpPr>
          <p:cNvPr id="54" name="Group 89"/>
          <p:cNvGrpSpPr>
            <a:grpSpLocks/>
          </p:cNvGrpSpPr>
          <p:nvPr/>
        </p:nvGrpSpPr>
        <p:grpSpPr bwMode="auto">
          <a:xfrm>
            <a:off x="130358" y="4918204"/>
            <a:ext cx="2536642" cy="1558796"/>
            <a:chOff x="3696" y="3120"/>
            <a:chExt cx="1872" cy="1176"/>
          </a:xfrm>
        </p:grpSpPr>
        <p:sp>
          <p:nvSpPr>
            <p:cNvPr id="55" name="Rectangle 82"/>
            <p:cNvSpPr>
              <a:spLocks noChangeArrowheads="1"/>
            </p:cNvSpPr>
            <p:nvPr/>
          </p:nvSpPr>
          <p:spPr bwMode="auto">
            <a:xfrm>
              <a:off x="3696" y="3120"/>
              <a:ext cx="1872" cy="116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 name="Rectangle 26"/>
            <p:cNvSpPr>
              <a:spLocks noChangeArrowheads="1"/>
            </p:cNvSpPr>
            <p:nvPr/>
          </p:nvSpPr>
          <p:spPr bwMode="auto">
            <a:xfrm>
              <a:off x="4512" y="3156"/>
              <a:ext cx="437" cy="156"/>
            </a:xfrm>
            <a:prstGeom prst="rect">
              <a:avLst/>
            </a:prstGeom>
            <a:solidFill>
              <a:srgbClr val="FFFFFF"/>
            </a:solidFill>
            <a:ln w="1588">
              <a:solidFill>
                <a:srgbClr val="000000"/>
              </a:solidFill>
              <a:miter lim="800000"/>
              <a:headEnd/>
              <a:tailEnd/>
            </a:ln>
          </p:spPr>
          <p:txBody>
            <a:bodyPr/>
            <a:lstStyle/>
            <a:p>
              <a:endParaRPr lang="en-US"/>
            </a:p>
          </p:txBody>
        </p:sp>
        <p:sp>
          <p:nvSpPr>
            <p:cNvPr id="57" name="Rectangle 27"/>
            <p:cNvSpPr>
              <a:spLocks noChangeArrowheads="1"/>
            </p:cNvSpPr>
            <p:nvPr/>
          </p:nvSpPr>
          <p:spPr bwMode="auto">
            <a:xfrm>
              <a:off x="4560" y="3187"/>
              <a:ext cx="294"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dirty="0">
                  <a:solidFill>
                    <a:srgbClr val="000000"/>
                  </a:solidFill>
                  <a:latin typeface="Arial" pitchFamily="34" charset="0"/>
                </a:rPr>
                <a:t>Top Event</a:t>
              </a:r>
              <a:endParaRPr lang="en-US" dirty="0"/>
            </a:p>
          </p:txBody>
        </p:sp>
        <p:sp>
          <p:nvSpPr>
            <p:cNvPr id="58" name="Freeform 28"/>
            <p:cNvSpPr>
              <a:spLocks/>
            </p:cNvSpPr>
            <p:nvPr/>
          </p:nvSpPr>
          <p:spPr bwMode="auto">
            <a:xfrm>
              <a:off x="4192" y="3708"/>
              <a:ext cx="125" cy="142"/>
            </a:xfrm>
            <a:custGeom>
              <a:avLst/>
              <a:gdLst>
                <a:gd name="T0" fmla="*/ 0 w 109"/>
                <a:gd name="T1" fmla="*/ 213 h 116"/>
                <a:gd name="T2" fmla="*/ 19 w 109"/>
                <a:gd name="T3" fmla="*/ 200 h 116"/>
                <a:gd name="T4" fmla="*/ 39 w 109"/>
                <a:gd name="T5" fmla="*/ 193 h 116"/>
                <a:gd name="T6" fmla="*/ 61 w 109"/>
                <a:gd name="T7" fmla="*/ 187 h 116"/>
                <a:gd name="T8" fmla="*/ 81 w 109"/>
                <a:gd name="T9" fmla="*/ 186 h 116"/>
                <a:gd name="T10" fmla="*/ 104 w 109"/>
                <a:gd name="T11" fmla="*/ 187 h 116"/>
                <a:gd name="T12" fmla="*/ 124 w 109"/>
                <a:gd name="T13" fmla="*/ 193 h 116"/>
                <a:gd name="T14" fmla="*/ 144 w 109"/>
                <a:gd name="T15" fmla="*/ 200 h 116"/>
                <a:gd name="T16" fmla="*/ 164 w 109"/>
                <a:gd name="T17" fmla="*/ 213 h 116"/>
                <a:gd name="T18" fmla="*/ 164 w 109"/>
                <a:gd name="T19" fmla="*/ 99 h 116"/>
                <a:gd name="T20" fmla="*/ 156 w 109"/>
                <a:gd name="T21" fmla="*/ 80 h 116"/>
                <a:gd name="T22" fmla="*/ 147 w 109"/>
                <a:gd name="T23" fmla="*/ 60 h 116"/>
                <a:gd name="T24" fmla="*/ 136 w 109"/>
                <a:gd name="T25" fmla="*/ 44 h 116"/>
                <a:gd name="T26" fmla="*/ 125 w 109"/>
                <a:gd name="T27" fmla="*/ 29 h 116"/>
                <a:gd name="T28" fmla="*/ 111 w 109"/>
                <a:gd name="T29" fmla="*/ 16 h 116"/>
                <a:gd name="T30" fmla="*/ 99 w 109"/>
                <a:gd name="T31" fmla="*/ 7 h 116"/>
                <a:gd name="T32" fmla="*/ 81 w 109"/>
                <a:gd name="T33" fmla="*/ 0 h 116"/>
                <a:gd name="T34" fmla="*/ 65 w 109"/>
                <a:gd name="T35" fmla="*/ 7 h 116"/>
                <a:gd name="T36" fmla="*/ 52 w 109"/>
                <a:gd name="T37" fmla="*/ 16 h 116"/>
                <a:gd name="T38" fmla="*/ 38 w 109"/>
                <a:gd name="T39" fmla="*/ 29 h 116"/>
                <a:gd name="T40" fmla="*/ 25 w 109"/>
                <a:gd name="T41" fmla="*/ 44 h 116"/>
                <a:gd name="T42" fmla="*/ 15 w 109"/>
                <a:gd name="T43" fmla="*/ 60 h 116"/>
                <a:gd name="T44" fmla="*/ 7 w 109"/>
                <a:gd name="T45" fmla="*/ 80 h 116"/>
                <a:gd name="T46" fmla="*/ 0 w 109"/>
                <a:gd name="T47" fmla="*/ 99 h 116"/>
                <a:gd name="T48" fmla="*/ 0 w 109"/>
                <a:gd name="T49" fmla="*/ 213 h 1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9"/>
                <a:gd name="T76" fmla="*/ 0 h 116"/>
                <a:gd name="T77" fmla="*/ 109 w 109"/>
                <a:gd name="T78" fmla="*/ 116 h 1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9" h="116">
                  <a:moveTo>
                    <a:pt x="0" y="116"/>
                  </a:moveTo>
                  <a:lnTo>
                    <a:pt x="13" y="109"/>
                  </a:lnTo>
                  <a:lnTo>
                    <a:pt x="26" y="105"/>
                  </a:lnTo>
                  <a:lnTo>
                    <a:pt x="40" y="102"/>
                  </a:lnTo>
                  <a:lnTo>
                    <a:pt x="54" y="101"/>
                  </a:lnTo>
                  <a:lnTo>
                    <a:pt x="69" y="102"/>
                  </a:lnTo>
                  <a:lnTo>
                    <a:pt x="82" y="105"/>
                  </a:lnTo>
                  <a:lnTo>
                    <a:pt x="96" y="109"/>
                  </a:lnTo>
                  <a:lnTo>
                    <a:pt x="109" y="116"/>
                  </a:lnTo>
                  <a:lnTo>
                    <a:pt x="109" y="54"/>
                  </a:lnTo>
                  <a:lnTo>
                    <a:pt x="104" y="43"/>
                  </a:lnTo>
                  <a:lnTo>
                    <a:pt x="98" y="33"/>
                  </a:lnTo>
                  <a:lnTo>
                    <a:pt x="91" y="24"/>
                  </a:lnTo>
                  <a:lnTo>
                    <a:pt x="83" y="16"/>
                  </a:lnTo>
                  <a:lnTo>
                    <a:pt x="74" y="9"/>
                  </a:lnTo>
                  <a:lnTo>
                    <a:pt x="65" y="4"/>
                  </a:lnTo>
                  <a:lnTo>
                    <a:pt x="54" y="0"/>
                  </a:lnTo>
                  <a:lnTo>
                    <a:pt x="44" y="4"/>
                  </a:lnTo>
                  <a:lnTo>
                    <a:pt x="34" y="9"/>
                  </a:lnTo>
                  <a:lnTo>
                    <a:pt x="25" y="16"/>
                  </a:lnTo>
                  <a:lnTo>
                    <a:pt x="17" y="24"/>
                  </a:lnTo>
                  <a:lnTo>
                    <a:pt x="10" y="33"/>
                  </a:lnTo>
                  <a:lnTo>
                    <a:pt x="4" y="43"/>
                  </a:lnTo>
                  <a:lnTo>
                    <a:pt x="0" y="54"/>
                  </a:lnTo>
                  <a:lnTo>
                    <a:pt x="0" y="116"/>
                  </a:lnTo>
                  <a:close/>
                </a:path>
              </a:pathLst>
            </a:custGeom>
            <a:solidFill>
              <a:srgbClr val="FFFFFF"/>
            </a:solidFill>
            <a:ln w="1588">
              <a:solidFill>
                <a:srgbClr val="000000"/>
              </a:solidFill>
              <a:prstDash val="solid"/>
              <a:round/>
              <a:headEnd/>
              <a:tailEnd/>
            </a:ln>
          </p:spPr>
          <p:txBody>
            <a:bodyPr/>
            <a:lstStyle/>
            <a:p>
              <a:endParaRPr lang="en-US"/>
            </a:p>
          </p:txBody>
        </p:sp>
        <p:sp>
          <p:nvSpPr>
            <p:cNvPr id="59" name="Freeform 29"/>
            <p:cNvSpPr>
              <a:spLocks/>
            </p:cNvSpPr>
            <p:nvPr/>
          </p:nvSpPr>
          <p:spPr bwMode="auto">
            <a:xfrm>
              <a:off x="5187" y="3691"/>
              <a:ext cx="125" cy="143"/>
            </a:xfrm>
            <a:custGeom>
              <a:avLst/>
              <a:gdLst>
                <a:gd name="T0" fmla="*/ 0 w 109"/>
                <a:gd name="T1" fmla="*/ 214 h 117"/>
                <a:gd name="T2" fmla="*/ 164 w 109"/>
                <a:gd name="T3" fmla="*/ 214 h 117"/>
                <a:gd name="T4" fmla="*/ 164 w 109"/>
                <a:gd name="T5" fmla="*/ 72 h 117"/>
                <a:gd name="T6" fmla="*/ 162 w 109"/>
                <a:gd name="T7" fmla="*/ 55 h 117"/>
                <a:gd name="T8" fmla="*/ 154 w 109"/>
                <a:gd name="T9" fmla="*/ 39 h 117"/>
                <a:gd name="T10" fmla="*/ 146 w 109"/>
                <a:gd name="T11" fmla="*/ 26 h 117"/>
                <a:gd name="T12" fmla="*/ 134 w 109"/>
                <a:gd name="T13" fmla="*/ 15 h 117"/>
                <a:gd name="T14" fmla="*/ 124 w 109"/>
                <a:gd name="T15" fmla="*/ 6 h 117"/>
                <a:gd name="T16" fmla="*/ 110 w 109"/>
                <a:gd name="T17" fmla="*/ 1 h 117"/>
                <a:gd name="T18" fmla="*/ 96 w 109"/>
                <a:gd name="T19" fmla="*/ 0 h 117"/>
                <a:gd name="T20" fmla="*/ 83 w 109"/>
                <a:gd name="T21" fmla="*/ 1 h 117"/>
                <a:gd name="T22" fmla="*/ 70 w 109"/>
                <a:gd name="T23" fmla="*/ 0 h 117"/>
                <a:gd name="T24" fmla="*/ 55 w 109"/>
                <a:gd name="T25" fmla="*/ 1 h 117"/>
                <a:gd name="T26" fmla="*/ 42 w 109"/>
                <a:gd name="T27" fmla="*/ 6 h 117"/>
                <a:gd name="T28" fmla="*/ 30 w 109"/>
                <a:gd name="T29" fmla="*/ 15 h 117"/>
                <a:gd name="T30" fmla="*/ 19 w 109"/>
                <a:gd name="T31" fmla="*/ 26 h 117"/>
                <a:gd name="T32" fmla="*/ 10 w 109"/>
                <a:gd name="T33" fmla="*/ 39 h 117"/>
                <a:gd name="T34" fmla="*/ 3 w 109"/>
                <a:gd name="T35" fmla="*/ 55 h 117"/>
                <a:gd name="T36" fmla="*/ 0 w 109"/>
                <a:gd name="T37" fmla="*/ 72 h 117"/>
                <a:gd name="T38" fmla="*/ 0 w 109"/>
                <a:gd name="T39" fmla="*/ 214 h 1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9"/>
                <a:gd name="T61" fmla="*/ 0 h 117"/>
                <a:gd name="T62" fmla="*/ 109 w 109"/>
                <a:gd name="T63" fmla="*/ 117 h 1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9" h="117">
                  <a:moveTo>
                    <a:pt x="0" y="117"/>
                  </a:moveTo>
                  <a:lnTo>
                    <a:pt x="109" y="117"/>
                  </a:lnTo>
                  <a:lnTo>
                    <a:pt x="109" y="39"/>
                  </a:lnTo>
                  <a:lnTo>
                    <a:pt x="107" y="30"/>
                  </a:lnTo>
                  <a:lnTo>
                    <a:pt x="102" y="21"/>
                  </a:lnTo>
                  <a:lnTo>
                    <a:pt x="97" y="14"/>
                  </a:lnTo>
                  <a:lnTo>
                    <a:pt x="89" y="8"/>
                  </a:lnTo>
                  <a:lnTo>
                    <a:pt x="82" y="3"/>
                  </a:lnTo>
                  <a:lnTo>
                    <a:pt x="73" y="1"/>
                  </a:lnTo>
                  <a:lnTo>
                    <a:pt x="64" y="0"/>
                  </a:lnTo>
                  <a:lnTo>
                    <a:pt x="55" y="1"/>
                  </a:lnTo>
                  <a:lnTo>
                    <a:pt x="46" y="0"/>
                  </a:lnTo>
                  <a:lnTo>
                    <a:pt x="37" y="1"/>
                  </a:lnTo>
                  <a:lnTo>
                    <a:pt x="28" y="3"/>
                  </a:lnTo>
                  <a:lnTo>
                    <a:pt x="20" y="8"/>
                  </a:lnTo>
                  <a:lnTo>
                    <a:pt x="13" y="14"/>
                  </a:lnTo>
                  <a:lnTo>
                    <a:pt x="7" y="21"/>
                  </a:lnTo>
                  <a:lnTo>
                    <a:pt x="3" y="30"/>
                  </a:lnTo>
                  <a:lnTo>
                    <a:pt x="0" y="39"/>
                  </a:lnTo>
                  <a:lnTo>
                    <a:pt x="0" y="117"/>
                  </a:lnTo>
                  <a:close/>
                </a:path>
              </a:pathLst>
            </a:custGeom>
            <a:solidFill>
              <a:srgbClr val="FFFFFF"/>
            </a:solidFill>
            <a:ln w="1588">
              <a:solidFill>
                <a:srgbClr val="000000"/>
              </a:solidFill>
              <a:prstDash val="solid"/>
              <a:round/>
              <a:headEnd/>
              <a:tailEnd/>
            </a:ln>
          </p:spPr>
          <p:txBody>
            <a:bodyPr/>
            <a:lstStyle/>
            <a:p>
              <a:endParaRPr lang="en-US"/>
            </a:p>
          </p:txBody>
        </p:sp>
        <p:sp>
          <p:nvSpPr>
            <p:cNvPr id="60" name="Line 32"/>
            <p:cNvSpPr>
              <a:spLocks noChangeShapeType="1"/>
            </p:cNvSpPr>
            <p:nvPr/>
          </p:nvSpPr>
          <p:spPr bwMode="auto">
            <a:xfrm>
              <a:off x="4739" y="3566"/>
              <a:ext cx="511"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 name="Line 33"/>
            <p:cNvSpPr>
              <a:spLocks noChangeShapeType="1"/>
            </p:cNvSpPr>
            <p:nvPr/>
          </p:nvSpPr>
          <p:spPr bwMode="auto">
            <a:xfrm>
              <a:off x="5250" y="3566"/>
              <a:ext cx="1" cy="12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 name="Line 34"/>
            <p:cNvSpPr>
              <a:spLocks noChangeShapeType="1"/>
            </p:cNvSpPr>
            <p:nvPr/>
          </p:nvSpPr>
          <p:spPr bwMode="auto">
            <a:xfrm flipH="1">
              <a:off x="4752" y="3312"/>
              <a:ext cx="0" cy="24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Line 35"/>
            <p:cNvSpPr>
              <a:spLocks noChangeShapeType="1"/>
            </p:cNvSpPr>
            <p:nvPr/>
          </p:nvSpPr>
          <p:spPr bwMode="auto">
            <a:xfrm flipH="1">
              <a:off x="4247" y="3566"/>
              <a:ext cx="492"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36"/>
            <p:cNvSpPr>
              <a:spLocks noChangeShapeType="1"/>
            </p:cNvSpPr>
            <p:nvPr/>
          </p:nvSpPr>
          <p:spPr bwMode="auto">
            <a:xfrm>
              <a:off x="4247" y="3566"/>
              <a:ext cx="1" cy="12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Line 43"/>
            <p:cNvSpPr>
              <a:spLocks noChangeShapeType="1"/>
            </p:cNvSpPr>
            <p:nvPr/>
          </p:nvSpPr>
          <p:spPr bwMode="auto">
            <a:xfrm>
              <a:off x="5250" y="3834"/>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 name="Line 44"/>
            <p:cNvSpPr>
              <a:spLocks noChangeShapeType="1"/>
            </p:cNvSpPr>
            <p:nvPr/>
          </p:nvSpPr>
          <p:spPr bwMode="auto">
            <a:xfrm flipH="1">
              <a:off x="5115" y="3987"/>
              <a:ext cx="135" cy="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 name="Line 45"/>
            <p:cNvSpPr>
              <a:spLocks noChangeShapeType="1"/>
            </p:cNvSpPr>
            <p:nvPr/>
          </p:nvSpPr>
          <p:spPr bwMode="auto">
            <a:xfrm>
              <a:off x="5115" y="3987"/>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 name="Freeform 46"/>
            <p:cNvSpPr>
              <a:spLocks/>
            </p:cNvSpPr>
            <p:nvPr/>
          </p:nvSpPr>
          <p:spPr bwMode="auto">
            <a:xfrm>
              <a:off x="5047" y="4140"/>
              <a:ext cx="136" cy="127"/>
            </a:xfrm>
            <a:custGeom>
              <a:avLst/>
              <a:gdLst>
                <a:gd name="T0" fmla="*/ 0 w 118"/>
                <a:gd name="T1" fmla="*/ 96 h 103"/>
                <a:gd name="T2" fmla="*/ 1 w 118"/>
                <a:gd name="T3" fmla="*/ 79 h 103"/>
                <a:gd name="T4" fmla="*/ 3 w 118"/>
                <a:gd name="T5" fmla="*/ 64 h 103"/>
                <a:gd name="T6" fmla="*/ 10 w 118"/>
                <a:gd name="T7" fmla="*/ 48 h 103"/>
                <a:gd name="T8" fmla="*/ 20 w 118"/>
                <a:gd name="T9" fmla="*/ 33 h 103"/>
                <a:gd name="T10" fmla="*/ 31 w 118"/>
                <a:gd name="T11" fmla="*/ 22 h 103"/>
                <a:gd name="T12" fmla="*/ 44 w 118"/>
                <a:gd name="T13" fmla="*/ 14 h 103"/>
                <a:gd name="T14" fmla="*/ 59 w 118"/>
                <a:gd name="T15" fmla="*/ 6 h 103"/>
                <a:gd name="T16" fmla="*/ 73 w 118"/>
                <a:gd name="T17" fmla="*/ 0 h 103"/>
                <a:gd name="T18" fmla="*/ 90 w 118"/>
                <a:gd name="T19" fmla="*/ 0 h 103"/>
                <a:gd name="T20" fmla="*/ 106 w 118"/>
                <a:gd name="T21" fmla="*/ 0 h 103"/>
                <a:gd name="T22" fmla="*/ 121 w 118"/>
                <a:gd name="T23" fmla="*/ 6 h 103"/>
                <a:gd name="T24" fmla="*/ 134 w 118"/>
                <a:gd name="T25" fmla="*/ 14 h 103"/>
                <a:gd name="T26" fmla="*/ 149 w 118"/>
                <a:gd name="T27" fmla="*/ 22 h 103"/>
                <a:gd name="T28" fmla="*/ 159 w 118"/>
                <a:gd name="T29" fmla="*/ 33 h 103"/>
                <a:gd name="T30" fmla="*/ 168 w 118"/>
                <a:gd name="T31" fmla="*/ 48 h 103"/>
                <a:gd name="T32" fmla="*/ 174 w 118"/>
                <a:gd name="T33" fmla="*/ 64 h 103"/>
                <a:gd name="T34" fmla="*/ 180 w 118"/>
                <a:gd name="T35" fmla="*/ 79 h 103"/>
                <a:gd name="T36" fmla="*/ 181 w 118"/>
                <a:gd name="T37" fmla="*/ 96 h 103"/>
                <a:gd name="T38" fmla="*/ 180 w 118"/>
                <a:gd name="T39" fmla="*/ 112 h 103"/>
                <a:gd name="T40" fmla="*/ 174 w 118"/>
                <a:gd name="T41" fmla="*/ 129 h 103"/>
                <a:gd name="T42" fmla="*/ 168 w 118"/>
                <a:gd name="T43" fmla="*/ 144 h 103"/>
                <a:gd name="T44" fmla="*/ 159 w 118"/>
                <a:gd name="T45" fmla="*/ 158 h 103"/>
                <a:gd name="T46" fmla="*/ 149 w 118"/>
                <a:gd name="T47" fmla="*/ 169 h 103"/>
                <a:gd name="T48" fmla="*/ 134 w 118"/>
                <a:gd name="T49" fmla="*/ 179 h 103"/>
                <a:gd name="T50" fmla="*/ 121 w 118"/>
                <a:gd name="T51" fmla="*/ 187 h 103"/>
                <a:gd name="T52" fmla="*/ 106 w 118"/>
                <a:gd name="T53" fmla="*/ 191 h 103"/>
                <a:gd name="T54" fmla="*/ 90 w 118"/>
                <a:gd name="T55" fmla="*/ 194 h 103"/>
                <a:gd name="T56" fmla="*/ 73 w 118"/>
                <a:gd name="T57" fmla="*/ 191 h 103"/>
                <a:gd name="T58" fmla="*/ 59 w 118"/>
                <a:gd name="T59" fmla="*/ 187 h 103"/>
                <a:gd name="T60" fmla="*/ 44 w 118"/>
                <a:gd name="T61" fmla="*/ 179 h 103"/>
                <a:gd name="T62" fmla="*/ 31 w 118"/>
                <a:gd name="T63" fmla="*/ 169 h 103"/>
                <a:gd name="T64" fmla="*/ 20 w 118"/>
                <a:gd name="T65" fmla="*/ 158 h 103"/>
                <a:gd name="T66" fmla="*/ 10 w 118"/>
                <a:gd name="T67" fmla="*/ 144 h 103"/>
                <a:gd name="T68" fmla="*/ 3 w 118"/>
                <a:gd name="T69" fmla="*/ 129 h 103"/>
                <a:gd name="T70" fmla="*/ 1 w 118"/>
                <a:gd name="T71" fmla="*/ 112 h 103"/>
                <a:gd name="T72" fmla="*/ 0 w 118"/>
                <a:gd name="T73" fmla="*/ 96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8"/>
                <a:gd name="T112" fmla="*/ 0 h 103"/>
                <a:gd name="T113" fmla="*/ 118 w 118"/>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8" h="103">
                  <a:moveTo>
                    <a:pt x="0" y="51"/>
                  </a:moveTo>
                  <a:lnTo>
                    <a:pt x="1" y="42"/>
                  </a:lnTo>
                  <a:lnTo>
                    <a:pt x="3" y="34"/>
                  </a:lnTo>
                  <a:lnTo>
                    <a:pt x="7" y="26"/>
                  </a:lnTo>
                  <a:lnTo>
                    <a:pt x="13" y="18"/>
                  </a:lnTo>
                  <a:lnTo>
                    <a:pt x="20" y="12"/>
                  </a:lnTo>
                  <a:lnTo>
                    <a:pt x="29" y="7"/>
                  </a:lnTo>
                  <a:lnTo>
                    <a:pt x="38" y="3"/>
                  </a:lnTo>
                  <a:lnTo>
                    <a:pt x="48" y="0"/>
                  </a:lnTo>
                  <a:lnTo>
                    <a:pt x="59" y="0"/>
                  </a:lnTo>
                  <a:lnTo>
                    <a:pt x="69" y="0"/>
                  </a:lnTo>
                  <a:lnTo>
                    <a:pt x="79" y="3"/>
                  </a:lnTo>
                  <a:lnTo>
                    <a:pt x="88" y="7"/>
                  </a:lnTo>
                  <a:lnTo>
                    <a:pt x="97" y="12"/>
                  </a:lnTo>
                  <a:lnTo>
                    <a:pt x="104" y="18"/>
                  </a:lnTo>
                  <a:lnTo>
                    <a:pt x="110" y="26"/>
                  </a:lnTo>
                  <a:lnTo>
                    <a:pt x="114" y="34"/>
                  </a:lnTo>
                  <a:lnTo>
                    <a:pt x="117" y="42"/>
                  </a:lnTo>
                  <a:lnTo>
                    <a:pt x="118" y="51"/>
                  </a:lnTo>
                  <a:lnTo>
                    <a:pt x="117" y="60"/>
                  </a:lnTo>
                  <a:lnTo>
                    <a:pt x="114" y="69"/>
                  </a:lnTo>
                  <a:lnTo>
                    <a:pt x="110" y="77"/>
                  </a:lnTo>
                  <a:lnTo>
                    <a:pt x="104" y="84"/>
                  </a:lnTo>
                  <a:lnTo>
                    <a:pt x="97" y="90"/>
                  </a:lnTo>
                  <a:lnTo>
                    <a:pt x="88" y="96"/>
                  </a:lnTo>
                  <a:lnTo>
                    <a:pt x="79" y="100"/>
                  </a:lnTo>
                  <a:lnTo>
                    <a:pt x="69" y="102"/>
                  </a:lnTo>
                  <a:lnTo>
                    <a:pt x="59" y="103"/>
                  </a:lnTo>
                  <a:lnTo>
                    <a:pt x="48" y="102"/>
                  </a:lnTo>
                  <a:lnTo>
                    <a:pt x="38" y="100"/>
                  </a:lnTo>
                  <a:lnTo>
                    <a:pt x="29" y="96"/>
                  </a:lnTo>
                  <a:lnTo>
                    <a:pt x="20" y="90"/>
                  </a:lnTo>
                  <a:lnTo>
                    <a:pt x="13" y="84"/>
                  </a:lnTo>
                  <a:lnTo>
                    <a:pt x="7" y="77"/>
                  </a:lnTo>
                  <a:lnTo>
                    <a:pt x="3" y="69"/>
                  </a:lnTo>
                  <a:lnTo>
                    <a:pt x="1" y="60"/>
                  </a:lnTo>
                  <a:lnTo>
                    <a:pt x="0" y="51"/>
                  </a:lnTo>
                  <a:close/>
                </a:path>
              </a:pathLst>
            </a:custGeom>
            <a:solidFill>
              <a:srgbClr val="FFFFFF"/>
            </a:solidFill>
            <a:ln w="1588">
              <a:solidFill>
                <a:srgbClr val="000000"/>
              </a:solidFill>
              <a:prstDash val="solid"/>
              <a:round/>
              <a:headEnd/>
              <a:tailEnd/>
            </a:ln>
          </p:spPr>
          <p:txBody>
            <a:bodyPr/>
            <a:lstStyle/>
            <a:p>
              <a:endParaRPr lang="en-US"/>
            </a:p>
          </p:txBody>
        </p:sp>
        <p:sp>
          <p:nvSpPr>
            <p:cNvPr id="69" name="Rectangle 47"/>
            <p:cNvSpPr>
              <a:spLocks noChangeArrowheads="1"/>
            </p:cNvSpPr>
            <p:nvPr/>
          </p:nvSpPr>
          <p:spPr bwMode="auto">
            <a:xfrm>
              <a:off x="5088" y="4162"/>
              <a:ext cx="87"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700" b="1">
                  <a:solidFill>
                    <a:srgbClr val="000000"/>
                  </a:solidFill>
                  <a:latin typeface="Arial" pitchFamily="34" charset="0"/>
                </a:rPr>
                <a:t>E3</a:t>
              </a:r>
              <a:endParaRPr lang="en-US"/>
            </a:p>
          </p:txBody>
        </p:sp>
        <p:sp>
          <p:nvSpPr>
            <p:cNvPr id="70" name="Freeform 48"/>
            <p:cNvSpPr>
              <a:spLocks/>
            </p:cNvSpPr>
            <p:nvPr/>
          </p:nvSpPr>
          <p:spPr bwMode="auto">
            <a:xfrm>
              <a:off x="5318" y="4140"/>
              <a:ext cx="136" cy="127"/>
            </a:xfrm>
            <a:custGeom>
              <a:avLst/>
              <a:gdLst>
                <a:gd name="T0" fmla="*/ 0 w 119"/>
                <a:gd name="T1" fmla="*/ 96 h 103"/>
                <a:gd name="T2" fmla="*/ 1 w 119"/>
                <a:gd name="T3" fmla="*/ 79 h 103"/>
                <a:gd name="T4" fmla="*/ 3 w 119"/>
                <a:gd name="T5" fmla="*/ 64 h 103"/>
                <a:gd name="T6" fmla="*/ 11 w 119"/>
                <a:gd name="T7" fmla="*/ 48 h 103"/>
                <a:gd name="T8" fmla="*/ 21 w 119"/>
                <a:gd name="T9" fmla="*/ 33 h 103"/>
                <a:gd name="T10" fmla="*/ 31 w 119"/>
                <a:gd name="T11" fmla="*/ 22 h 103"/>
                <a:gd name="T12" fmla="*/ 45 w 119"/>
                <a:gd name="T13" fmla="*/ 14 h 103"/>
                <a:gd name="T14" fmla="*/ 58 w 119"/>
                <a:gd name="T15" fmla="*/ 6 h 103"/>
                <a:gd name="T16" fmla="*/ 73 w 119"/>
                <a:gd name="T17" fmla="*/ 0 h 103"/>
                <a:gd name="T18" fmla="*/ 88 w 119"/>
                <a:gd name="T19" fmla="*/ 0 h 103"/>
                <a:gd name="T20" fmla="*/ 104 w 119"/>
                <a:gd name="T21" fmla="*/ 0 h 103"/>
                <a:gd name="T22" fmla="*/ 118 w 119"/>
                <a:gd name="T23" fmla="*/ 6 h 103"/>
                <a:gd name="T24" fmla="*/ 134 w 119"/>
                <a:gd name="T25" fmla="*/ 14 h 103"/>
                <a:gd name="T26" fmla="*/ 145 w 119"/>
                <a:gd name="T27" fmla="*/ 22 h 103"/>
                <a:gd name="T28" fmla="*/ 157 w 119"/>
                <a:gd name="T29" fmla="*/ 33 h 103"/>
                <a:gd name="T30" fmla="*/ 165 w 119"/>
                <a:gd name="T31" fmla="*/ 48 h 103"/>
                <a:gd name="T32" fmla="*/ 171 w 119"/>
                <a:gd name="T33" fmla="*/ 64 h 103"/>
                <a:gd name="T34" fmla="*/ 176 w 119"/>
                <a:gd name="T35" fmla="*/ 79 h 103"/>
                <a:gd name="T36" fmla="*/ 177 w 119"/>
                <a:gd name="T37" fmla="*/ 96 h 103"/>
                <a:gd name="T38" fmla="*/ 176 w 119"/>
                <a:gd name="T39" fmla="*/ 112 h 103"/>
                <a:gd name="T40" fmla="*/ 171 w 119"/>
                <a:gd name="T41" fmla="*/ 129 h 103"/>
                <a:gd name="T42" fmla="*/ 165 w 119"/>
                <a:gd name="T43" fmla="*/ 144 h 103"/>
                <a:gd name="T44" fmla="*/ 157 w 119"/>
                <a:gd name="T45" fmla="*/ 158 h 103"/>
                <a:gd name="T46" fmla="*/ 145 w 119"/>
                <a:gd name="T47" fmla="*/ 169 h 103"/>
                <a:gd name="T48" fmla="*/ 134 w 119"/>
                <a:gd name="T49" fmla="*/ 179 h 103"/>
                <a:gd name="T50" fmla="*/ 118 w 119"/>
                <a:gd name="T51" fmla="*/ 187 h 103"/>
                <a:gd name="T52" fmla="*/ 104 w 119"/>
                <a:gd name="T53" fmla="*/ 191 h 103"/>
                <a:gd name="T54" fmla="*/ 88 w 119"/>
                <a:gd name="T55" fmla="*/ 194 h 103"/>
                <a:gd name="T56" fmla="*/ 73 w 119"/>
                <a:gd name="T57" fmla="*/ 191 h 103"/>
                <a:gd name="T58" fmla="*/ 58 w 119"/>
                <a:gd name="T59" fmla="*/ 187 h 103"/>
                <a:gd name="T60" fmla="*/ 45 w 119"/>
                <a:gd name="T61" fmla="*/ 179 h 103"/>
                <a:gd name="T62" fmla="*/ 31 w 119"/>
                <a:gd name="T63" fmla="*/ 169 h 103"/>
                <a:gd name="T64" fmla="*/ 21 w 119"/>
                <a:gd name="T65" fmla="*/ 158 h 103"/>
                <a:gd name="T66" fmla="*/ 11 w 119"/>
                <a:gd name="T67" fmla="*/ 144 h 103"/>
                <a:gd name="T68" fmla="*/ 3 w 119"/>
                <a:gd name="T69" fmla="*/ 129 h 103"/>
                <a:gd name="T70" fmla="*/ 1 w 119"/>
                <a:gd name="T71" fmla="*/ 112 h 103"/>
                <a:gd name="T72" fmla="*/ 0 w 119"/>
                <a:gd name="T73" fmla="*/ 96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9"/>
                <a:gd name="T112" fmla="*/ 0 h 103"/>
                <a:gd name="T113" fmla="*/ 119 w 119"/>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9" h="103">
                  <a:moveTo>
                    <a:pt x="0" y="51"/>
                  </a:moveTo>
                  <a:lnTo>
                    <a:pt x="1" y="42"/>
                  </a:lnTo>
                  <a:lnTo>
                    <a:pt x="3" y="34"/>
                  </a:lnTo>
                  <a:lnTo>
                    <a:pt x="8" y="26"/>
                  </a:lnTo>
                  <a:lnTo>
                    <a:pt x="14" y="18"/>
                  </a:lnTo>
                  <a:lnTo>
                    <a:pt x="21" y="12"/>
                  </a:lnTo>
                  <a:lnTo>
                    <a:pt x="30" y="7"/>
                  </a:lnTo>
                  <a:lnTo>
                    <a:pt x="39" y="3"/>
                  </a:lnTo>
                  <a:lnTo>
                    <a:pt x="49" y="0"/>
                  </a:lnTo>
                  <a:lnTo>
                    <a:pt x="59" y="0"/>
                  </a:lnTo>
                  <a:lnTo>
                    <a:pt x="70" y="0"/>
                  </a:lnTo>
                  <a:lnTo>
                    <a:pt x="79" y="3"/>
                  </a:lnTo>
                  <a:lnTo>
                    <a:pt x="89" y="7"/>
                  </a:lnTo>
                  <a:lnTo>
                    <a:pt x="97" y="12"/>
                  </a:lnTo>
                  <a:lnTo>
                    <a:pt x="105" y="18"/>
                  </a:lnTo>
                  <a:lnTo>
                    <a:pt x="110" y="26"/>
                  </a:lnTo>
                  <a:lnTo>
                    <a:pt x="115" y="34"/>
                  </a:lnTo>
                  <a:lnTo>
                    <a:pt x="118" y="42"/>
                  </a:lnTo>
                  <a:lnTo>
                    <a:pt x="119" y="51"/>
                  </a:lnTo>
                  <a:lnTo>
                    <a:pt x="118" y="60"/>
                  </a:lnTo>
                  <a:lnTo>
                    <a:pt x="115" y="69"/>
                  </a:lnTo>
                  <a:lnTo>
                    <a:pt x="110" y="77"/>
                  </a:lnTo>
                  <a:lnTo>
                    <a:pt x="105" y="84"/>
                  </a:lnTo>
                  <a:lnTo>
                    <a:pt x="97" y="90"/>
                  </a:lnTo>
                  <a:lnTo>
                    <a:pt x="89" y="96"/>
                  </a:lnTo>
                  <a:lnTo>
                    <a:pt x="79" y="100"/>
                  </a:lnTo>
                  <a:lnTo>
                    <a:pt x="70" y="102"/>
                  </a:lnTo>
                  <a:lnTo>
                    <a:pt x="59" y="103"/>
                  </a:lnTo>
                  <a:lnTo>
                    <a:pt x="49" y="102"/>
                  </a:lnTo>
                  <a:lnTo>
                    <a:pt x="39" y="100"/>
                  </a:lnTo>
                  <a:lnTo>
                    <a:pt x="30" y="96"/>
                  </a:lnTo>
                  <a:lnTo>
                    <a:pt x="21" y="90"/>
                  </a:lnTo>
                  <a:lnTo>
                    <a:pt x="14" y="84"/>
                  </a:lnTo>
                  <a:lnTo>
                    <a:pt x="8" y="77"/>
                  </a:lnTo>
                  <a:lnTo>
                    <a:pt x="3" y="69"/>
                  </a:lnTo>
                  <a:lnTo>
                    <a:pt x="1" y="60"/>
                  </a:lnTo>
                  <a:lnTo>
                    <a:pt x="0" y="51"/>
                  </a:lnTo>
                  <a:close/>
                </a:path>
              </a:pathLst>
            </a:custGeom>
            <a:solidFill>
              <a:srgbClr val="FFFFFF"/>
            </a:solidFill>
            <a:ln w="1588">
              <a:solidFill>
                <a:srgbClr val="000000"/>
              </a:solidFill>
              <a:prstDash val="solid"/>
              <a:round/>
              <a:headEnd/>
              <a:tailEnd/>
            </a:ln>
          </p:spPr>
          <p:txBody>
            <a:bodyPr/>
            <a:lstStyle/>
            <a:p>
              <a:endParaRPr lang="en-US"/>
            </a:p>
          </p:txBody>
        </p:sp>
        <p:sp>
          <p:nvSpPr>
            <p:cNvPr id="71" name="Rectangle 49"/>
            <p:cNvSpPr>
              <a:spLocks noChangeArrowheads="1"/>
            </p:cNvSpPr>
            <p:nvPr/>
          </p:nvSpPr>
          <p:spPr bwMode="auto">
            <a:xfrm>
              <a:off x="5366" y="4162"/>
              <a:ext cx="6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E4</a:t>
              </a:r>
              <a:endParaRPr lang="en-US"/>
            </a:p>
          </p:txBody>
        </p:sp>
        <p:sp>
          <p:nvSpPr>
            <p:cNvPr id="72" name="Line 50"/>
            <p:cNvSpPr>
              <a:spLocks noChangeShapeType="1"/>
            </p:cNvSpPr>
            <p:nvPr/>
          </p:nvSpPr>
          <p:spPr bwMode="auto">
            <a:xfrm>
              <a:off x="5250" y="3834"/>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51"/>
            <p:cNvSpPr>
              <a:spLocks noChangeShapeType="1"/>
            </p:cNvSpPr>
            <p:nvPr/>
          </p:nvSpPr>
          <p:spPr bwMode="auto">
            <a:xfrm>
              <a:off x="5250" y="3987"/>
              <a:ext cx="136" cy="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52"/>
            <p:cNvSpPr>
              <a:spLocks noChangeShapeType="1"/>
            </p:cNvSpPr>
            <p:nvPr/>
          </p:nvSpPr>
          <p:spPr bwMode="auto">
            <a:xfrm>
              <a:off x="5386" y="3987"/>
              <a:ext cx="1" cy="15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Freeform 53"/>
            <p:cNvSpPr>
              <a:spLocks/>
            </p:cNvSpPr>
            <p:nvPr/>
          </p:nvSpPr>
          <p:spPr bwMode="auto">
            <a:xfrm>
              <a:off x="4033" y="3993"/>
              <a:ext cx="136" cy="127"/>
            </a:xfrm>
            <a:custGeom>
              <a:avLst/>
              <a:gdLst>
                <a:gd name="T0" fmla="*/ 0 w 118"/>
                <a:gd name="T1" fmla="*/ 97 h 103"/>
                <a:gd name="T2" fmla="*/ 1 w 118"/>
                <a:gd name="T3" fmla="*/ 80 h 103"/>
                <a:gd name="T4" fmla="*/ 7 w 118"/>
                <a:gd name="T5" fmla="*/ 65 h 103"/>
                <a:gd name="T6" fmla="*/ 12 w 118"/>
                <a:gd name="T7" fmla="*/ 48 h 103"/>
                <a:gd name="T8" fmla="*/ 21 w 118"/>
                <a:gd name="T9" fmla="*/ 35 h 103"/>
                <a:gd name="T10" fmla="*/ 32 w 118"/>
                <a:gd name="T11" fmla="*/ 22 h 103"/>
                <a:gd name="T12" fmla="*/ 44 w 118"/>
                <a:gd name="T13" fmla="*/ 14 h 103"/>
                <a:gd name="T14" fmla="*/ 60 w 118"/>
                <a:gd name="T15" fmla="*/ 6 h 103"/>
                <a:gd name="T16" fmla="*/ 75 w 118"/>
                <a:gd name="T17" fmla="*/ 1 h 103"/>
                <a:gd name="T18" fmla="*/ 90 w 118"/>
                <a:gd name="T19" fmla="*/ 0 h 103"/>
                <a:gd name="T20" fmla="*/ 106 w 118"/>
                <a:gd name="T21" fmla="*/ 1 h 103"/>
                <a:gd name="T22" fmla="*/ 121 w 118"/>
                <a:gd name="T23" fmla="*/ 6 h 103"/>
                <a:gd name="T24" fmla="*/ 137 w 118"/>
                <a:gd name="T25" fmla="*/ 14 h 103"/>
                <a:gd name="T26" fmla="*/ 149 w 118"/>
                <a:gd name="T27" fmla="*/ 22 h 103"/>
                <a:gd name="T28" fmla="*/ 159 w 118"/>
                <a:gd name="T29" fmla="*/ 35 h 103"/>
                <a:gd name="T30" fmla="*/ 168 w 118"/>
                <a:gd name="T31" fmla="*/ 48 h 103"/>
                <a:gd name="T32" fmla="*/ 174 w 118"/>
                <a:gd name="T33" fmla="*/ 65 h 103"/>
                <a:gd name="T34" fmla="*/ 180 w 118"/>
                <a:gd name="T35" fmla="*/ 80 h 103"/>
                <a:gd name="T36" fmla="*/ 181 w 118"/>
                <a:gd name="T37" fmla="*/ 97 h 103"/>
                <a:gd name="T38" fmla="*/ 180 w 118"/>
                <a:gd name="T39" fmla="*/ 113 h 103"/>
                <a:gd name="T40" fmla="*/ 174 w 118"/>
                <a:gd name="T41" fmla="*/ 131 h 103"/>
                <a:gd name="T42" fmla="*/ 168 w 118"/>
                <a:gd name="T43" fmla="*/ 144 h 103"/>
                <a:gd name="T44" fmla="*/ 159 w 118"/>
                <a:gd name="T45" fmla="*/ 159 h 103"/>
                <a:gd name="T46" fmla="*/ 149 w 118"/>
                <a:gd name="T47" fmla="*/ 170 h 103"/>
                <a:gd name="T48" fmla="*/ 137 w 118"/>
                <a:gd name="T49" fmla="*/ 182 h 103"/>
                <a:gd name="T50" fmla="*/ 121 w 118"/>
                <a:gd name="T51" fmla="*/ 187 h 103"/>
                <a:gd name="T52" fmla="*/ 106 w 118"/>
                <a:gd name="T53" fmla="*/ 191 h 103"/>
                <a:gd name="T54" fmla="*/ 90 w 118"/>
                <a:gd name="T55" fmla="*/ 194 h 103"/>
                <a:gd name="T56" fmla="*/ 75 w 118"/>
                <a:gd name="T57" fmla="*/ 191 h 103"/>
                <a:gd name="T58" fmla="*/ 60 w 118"/>
                <a:gd name="T59" fmla="*/ 187 h 103"/>
                <a:gd name="T60" fmla="*/ 44 w 118"/>
                <a:gd name="T61" fmla="*/ 182 h 103"/>
                <a:gd name="T62" fmla="*/ 32 w 118"/>
                <a:gd name="T63" fmla="*/ 170 h 103"/>
                <a:gd name="T64" fmla="*/ 21 w 118"/>
                <a:gd name="T65" fmla="*/ 159 h 103"/>
                <a:gd name="T66" fmla="*/ 12 w 118"/>
                <a:gd name="T67" fmla="*/ 144 h 103"/>
                <a:gd name="T68" fmla="*/ 7 w 118"/>
                <a:gd name="T69" fmla="*/ 131 h 103"/>
                <a:gd name="T70" fmla="*/ 1 w 118"/>
                <a:gd name="T71" fmla="*/ 113 h 103"/>
                <a:gd name="T72" fmla="*/ 0 w 118"/>
                <a:gd name="T73" fmla="*/ 97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8"/>
                <a:gd name="T112" fmla="*/ 0 h 103"/>
                <a:gd name="T113" fmla="*/ 118 w 118"/>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8" h="103">
                  <a:moveTo>
                    <a:pt x="0" y="52"/>
                  </a:moveTo>
                  <a:lnTo>
                    <a:pt x="1" y="43"/>
                  </a:lnTo>
                  <a:lnTo>
                    <a:pt x="4" y="35"/>
                  </a:lnTo>
                  <a:lnTo>
                    <a:pt x="8" y="26"/>
                  </a:lnTo>
                  <a:lnTo>
                    <a:pt x="14" y="19"/>
                  </a:lnTo>
                  <a:lnTo>
                    <a:pt x="21" y="12"/>
                  </a:lnTo>
                  <a:lnTo>
                    <a:pt x="29" y="7"/>
                  </a:lnTo>
                  <a:lnTo>
                    <a:pt x="39" y="3"/>
                  </a:lnTo>
                  <a:lnTo>
                    <a:pt x="49" y="1"/>
                  </a:lnTo>
                  <a:lnTo>
                    <a:pt x="59" y="0"/>
                  </a:lnTo>
                  <a:lnTo>
                    <a:pt x="69" y="1"/>
                  </a:lnTo>
                  <a:lnTo>
                    <a:pt x="79" y="3"/>
                  </a:lnTo>
                  <a:lnTo>
                    <a:pt x="89" y="7"/>
                  </a:lnTo>
                  <a:lnTo>
                    <a:pt x="97" y="12"/>
                  </a:lnTo>
                  <a:lnTo>
                    <a:pt x="104" y="19"/>
                  </a:lnTo>
                  <a:lnTo>
                    <a:pt x="110" y="26"/>
                  </a:lnTo>
                  <a:lnTo>
                    <a:pt x="114" y="35"/>
                  </a:lnTo>
                  <a:lnTo>
                    <a:pt x="117" y="43"/>
                  </a:lnTo>
                  <a:lnTo>
                    <a:pt x="118" y="52"/>
                  </a:lnTo>
                  <a:lnTo>
                    <a:pt x="117" y="61"/>
                  </a:lnTo>
                  <a:lnTo>
                    <a:pt x="114" y="70"/>
                  </a:lnTo>
                  <a:lnTo>
                    <a:pt x="110" y="77"/>
                  </a:lnTo>
                  <a:lnTo>
                    <a:pt x="104" y="85"/>
                  </a:lnTo>
                  <a:lnTo>
                    <a:pt x="97" y="91"/>
                  </a:lnTo>
                  <a:lnTo>
                    <a:pt x="89" y="97"/>
                  </a:lnTo>
                  <a:lnTo>
                    <a:pt x="79" y="100"/>
                  </a:lnTo>
                  <a:lnTo>
                    <a:pt x="69" y="102"/>
                  </a:lnTo>
                  <a:lnTo>
                    <a:pt x="59" y="103"/>
                  </a:lnTo>
                  <a:lnTo>
                    <a:pt x="49" y="102"/>
                  </a:lnTo>
                  <a:lnTo>
                    <a:pt x="39" y="100"/>
                  </a:lnTo>
                  <a:lnTo>
                    <a:pt x="29" y="97"/>
                  </a:lnTo>
                  <a:lnTo>
                    <a:pt x="21" y="91"/>
                  </a:lnTo>
                  <a:lnTo>
                    <a:pt x="14" y="85"/>
                  </a:lnTo>
                  <a:lnTo>
                    <a:pt x="8" y="77"/>
                  </a:lnTo>
                  <a:lnTo>
                    <a:pt x="4" y="70"/>
                  </a:lnTo>
                  <a:lnTo>
                    <a:pt x="1" y="61"/>
                  </a:lnTo>
                  <a:lnTo>
                    <a:pt x="0" y="52"/>
                  </a:lnTo>
                  <a:close/>
                </a:path>
              </a:pathLst>
            </a:custGeom>
            <a:solidFill>
              <a:srgbClr val="FFFFFF"/>
            </a:solidFill>
            <a:ln w="1588">
              <a:solidFill>
                <a:srgbClr val="000000"/>
              </a:solidFill>
              <a:prstDash val="solid"/>
              <a:round/>
              <a:headEnd/>
              <a:tailEnd/>
            </a:ln>
          </p:spPr>
          <p:txBody>
            <a:bodyPr/>
            <a:lstStyle/>
            <a:p>
              <a:endParaRPr lang="en-US"/>
            </a:p>
          </p:txBody>
        </p:sp>
        <p:sp>
          <p:nvSpPr>
            <p:cNvPr id="76" name="Rectangle 54"/>
            <p:cNvSpPr>
              <a:spLocks noChangeArrowheads="1"/>
            </p:cNvSpPr>
            <p:nvPr/>
          </p:nvSpPr>
          <p:spPr bwMode="auto">
            <a:xfrm>
              <a:off x="4083" y="4017"/>
              <a:ext cx="6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E1</a:t>
              </a:r>
              <a:endParaRPr lang="en-US"/>
            </a:p>
          </p:txBody>
        </p:sp>
        <p:sp>
          <p:nvSpPr>
            <p:cNvPr id="77" name="Freeform 55"/>
            <p:cNvSpPr>
              <a:spLocks/>
            </p:cNvSpPr>
            <p:nvPr/>
          </p:nvSpPr>
          <p:spPr bwMode="auto">
            <a:xfrm>
              <a:off x="4331" y="3993"/>
              <a:ext cx="136" cy="127"/>
            </a:xfrm>
            <a:custGeom>
              <a:avLst/>
              <a:gdLst>
                <a:gd name="T0" fmla="*/ 0 w 118"/>
                <a:gd name="T1" fmla="*/ 97 h 103"/>
                <a:gd name="T2" fmla="*/ 1 w 118"/>
                <a:gd name="T3" fmla="*/ 80 h 103"/>
                <a:gd name="T4" fmla="*/ 7 w 118"/>
                <a:gd name="T5" fmla="*/ 65 h 103"/>
                <a:gd name="T6" fmla="*/ 12 w 118"/>
                <a:gd name="T7" fmla="*/ 48 h 103"/>
                <a:gd name="T8" fmla="*/ 21 w 118"/>
                <a:gd name="T9" fmla="*/ 35 h 103"/>
                <a:gd name="T10" fmla="*/ 32 w 118"/>
                <a:gd name="T11" fmla="*/ 22 h 103"/>
                <a:gd name="T12" fmla="*/ 46 w 118"/>
                <a:gd name="T13" fmla="*/ 14 h 103"/>
                <a:gd name="T14" fmla="*/ 60 w 118"/>
                <a:gd name="T15" fmla="*/ 6 h 103"/>
                <a:gd name="T16" fmla="*/ 75 w 118"/>
                <a:gd name="T17" fmla="*/ 1 h 103"/>
                <a:gd name="T18" fmla="*/ 90 w 118"/>
                <a:gd name="T19" fmla="*/ 0 h 103"/>
                <a:gd name="T20" fmla="*/ 107 w 118"/>
                <a:gd name="T21" fmla="*/ 1 h 103"/>
                <a:gd name="T22" fmla="*/ 122 w 118"/>
                <a:gd name="T23" fmla="*/ 6 h 103"/>
                <a:gd name="T24" fmla="*/ 137 w 118"/>
                <a:gd name="T25" fmla="*/ 14 h 103"/>
                <a:gd name="T26" fmla="*/ 149 w 118"/>
                <a:gd name="T27" fmla="*/ 22 h 103"/>
                <a:gd name="T28" fmla="*/ 159 w 118"/>
                <a:gd name="T29" fmla="*/ 35 h 103"/>
                <a:gd name="T30" fmla="*/ 171 w 118"/>
                <a:gd name="T31" fmla="*/ 48 h 103"/>
                <a:gd name="T32" fmla="*/ 176 w 118"/>
                <a:gd name="T33" fmla="*/ 65 h 103"/>
                <a:gd name="T34" fmla="*/ 180 w 118"/>
                <a:gd name="T35" fmla="*/ 80 h 103"/>
                <a:gd name="T36" fmla="*/ 181 w 118"/>
                <a:gd name="T37" fmla="*/ 97 h 103"/>
                <a:gd name="T38" fmla="*/ 180 w 118"/>
                <a:gd name="T39" fmla="*/ 113 h 103"/>
                <a:gd name="T40" fmla="*/ 176 w 118"/>
                <a:gd name="T41" fmla="*/ 131 h 103"/>
                <a:gd name="T42" fmla="*/ 171 w 118"/>
                <a:gd name="T43" fmla="*/ 144 h 103"/>
                <a:gd name="T44" fmla="*/ 159 w 118"/>
                <a:gd name="T45" fmla="*/ 159 h 103"/>
                <a:gd name="T46" fmla="*/ 149 w 118"/>
                <a:gd name="T47" fmla="*/ 170 h 103"/>
                <a:gd name="T48" fmla="*/ 137 w 118"/>
                <a:gd name="T49" fmla="*/ 182 h 103"/>
                <a:gd name="T50" fmla="*/ 122 w 118"/>
                <a:gd name="T51" fmla="*/ 187 h 103"/>
                <a:gd name="T52" fmla="*/ 107 w 118"/>
                <a:gd name="T53" fmla="*/ 191 h 103"/>
                <a:gd name="T54" fmla="*/ 90 w 118"/>
                <a:gd name="T55" fmla="*/ 194 h 103"/>
                <a:gd name="T56" fmla="*/ 75 w 118"/>
                <a:gd name="T57" fmla="*/ 191 h 103"/>
                <a:gd name="T58" fmla="*/ 60 w 118"/>
                <a:gd name="T59" fmla="*/ 187 h 103"/>
                <a:gd name="T60" fmla="*/ 46 w 118"/>
                <a:gd name="T61" fmla="*/ 182 h 103"/>
                <a:gd name="T62" fmla="*/ 32 w 118"/>
                <a:gd name="T63" fmla="*/ 170 h 103"/>
                <a:gd name="T64" fmla="*/ 21 w 118"/>
                <a:gd name="T65" fmla="*/ 159 h 103"/>
                <a:gd name="T66" fmla="*/ 12 w 118"/>
                <a:gd name="T67" fmla="*/ 144 h 103"/>
                <a:gd name="T68" fmla="*/ 7 w 118"/>
                <a:gd name="T69" fmla="*/ 131 h 103"/>
                <a:gd name="T70" fmla="*/ 1 w 118"/>
                <a:gd name="T71" fmla="*/ 113 h 103"/>
                <a:gd name="T72" fmla="*/ 0 w 118"/>
                <a:gd name="T73" fmla="*/ 97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8"/>
                <a:gd name="T112" fmla="*/ 0 h 103"/>
                <a:gd name="T113" fmla="*/ 118 w 118"/>
                <a:gd name="T114" fmla="*/ 103 h 10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8" h="103">
                  <a:moveTo>
                    <a:pt x="0" y="52"/>
                  </a:moveTo>
                  <a:lnTo>
                    <a:pt x="1" y="43"/>
                  </a:lnTo>
                  <a:lnTo>
                    <a:pt x="4" y="35"/>
                  </a:lnTo>
                  <a:lnTo>
                    <a:pt x="8" y="26"/>
                  </a:lnTo>
                  <a:lnTo>
                    <a:pt x="14" y="19"/>
                  </a:lnTo>
                  <a:lnTo>
                    <a:pt x="21" y="12"/>
                  </a:lnTo>
                  <a:lnTo>
                    <a:pt x="30" y="7"/>
                  </a:lnTo>
                  <a:lnTo>
                    <a:pt x="39" y="3"/>
                  </a:lnTo>
                  <a:lnTo>
                    <a:pt x="49" y="1"/>
                  </a:lnTo>
                  <a:lnTo>
                    <a:pt x="59" y="0"/>
                  </a:lnTo>
                  <a:lnTo>
                    <a:pt x="70" y="1"/>
                  </a:lnTo>
                  <a:lnTo>
                    <a:pt x="80" y="3"/>
                  </a:lnTo>
                  <a:lnTo>
                    <a:pt x="89" y="7"/>
                  </a:lnTo>
                  <a:lnTo>
                    <a:pt x="97" y="12"/>
                  </a:lnTo>
                  <a:lnTo>
                    <a:pt x="104" y="19"/>
                  </a:lnTo>
                  <a:lnTo>
                    <a:pt x="111" y="26"/>
                  </a:lnTo>
                  <a:lnTo>
                    <a:pt x="115" y="35"/>
                  </a:lnTo>
                  <a:lnTo>
                    <a:pt x="117" y="43"/>
                  </a:lnTo>
                  <a:lnTo>
                    <a:pt x="118" y="52"/>
                  </a:lnTo>
                  <a:lnTo>
                    <a:pt x="117" y="61"/>
                  </a:lnTo>
                  <a:lnTo>
                    <a:pt x="115" y="70"/>
                  </a:lnTo>
                  <a:lnTo>
                    <a:pt x="111" y="77"/>
                  </a:lnTo>
                  <a:lnTo>
                    <a:pt x="104" y="85"/>
                  </a:lnTo>
                  <a:lnTo>
                    <a:pt x="97" y="91"/>
                  </a:lnTo>
                  <a:lnTo>
                    <a:pt x="89" y="97"/>
                  </a:lnTo>
                  <a:lnTo>
                    <a:pt x="80" y="100"/>
                  </a:lnTo>
                  <a:lnTo>
                    <a:pt x="70" y="102"/>
                  </a:lnTo>
                  <a:lnTo>
                    <a:pt x="59" y="103"/>
                  </a:lnTo>
                  <a:lnTo>
                    <a:pt x="49" y="102"/>
                  </a:lnTo>
                  <a:lnTo>
                    <a:pt x="39" y="100"/>
                  </a:lnTo>
                  <a:lnTo>
                    <a:pt x="30" y="97"/>
                  </a:lnTo>
                  <a:lnTo>
                    <a:pt x="21" y="91"/>
                  </a:lnTo>
                  <a:lnTo>
                    <a:pt x="14" y="85"/>
                  </a:lnTo>
                  <a:lnTo>
                    <a:pt x="8" y="77"/>
                  </a:lnTo>
                  <a:lnTo>
                    <a:pt x="4" y="70"/>
                  </a:lnTo>
                  <a:lnTo>
                    <a:pt x="1" y="61"/>
                  </a:lnTo>
                  <a:lnTo>
                    <a:pt x="0" y="52"/>
                  </a:lnTo>
                  <a:close/>
                </a:path>
              </a:pathLst>
            </a:custGeom>
            <a:solidFill>
              <a:srgbClr val="FFFFFF"/>
            </a:solidFill>
            <a:ln w="1588">
              <a:solidFill>
                <a:srgbClr val="000000"/>
              </a:solidFill>
              <a:prstDash val="solid"/>
              <a:round/>
              <a:headEnd/>
              <a:tailEnd/>
            </a:ln>
          </p:spPr>
          <p:txBody>
            <a:bodyPr/>
            <a:lstStyle/>
            <a:p>
              <a:endParaRPr lang="en-US"/>
            </a:p>
          </p:txBody>
        </p:sp>
        <p:sp>
          <p:nvSpPr>
            <p:cNvPr id="78" name="Rectangle 56"/>
            <p:cNvSpPr>
              <a:spLocks noChangeArrowheads="1"/>
            </p:cNvSpPr>
            <p:nvPr/>
          </p:nvSpPr>
          <p:spPr bwMode="auto">
            <a:xfrm>
              <a:off x="4381" y="4017"/>
              <a:ext cx="6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E2</a:t>
              </a:r>
              <a:endParaRPr lang="en-US"/>
            </a:p>
          </p:txBody>
        </p:sp>
        <p:sp>
          <p:nvSpPr>
            <p:cNvPr id="79" name="Line 61"/>
            <p:cNvSpPr>
              <a:spLocks noChangeShapeType="1"/>
            </p:cNvSpPr>
            <p:nvPr/>
          </p:nvSpPr>
          <p:spPr bwMode="auto">
            <a:xfrm>
              <a:off x="4250" y="3891"/>
              <a:ext cx="1" cy="5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 name="Line 62"/>
            <p:cNvSpPr>
              <a:spLocks noChangeShapeType="1"/>
            </p:cNvSpPr>
            <p:nvPr/>
          </p:nvSpPr>
          <p:spPr bwMode="auto">
            <a:xfrm flipH="1">
              <a:off x="4101" y="3942"/>
              <a:ext cx="149"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 name="Line 63"/>
            <p:cNvSpPr>
              <a:spLocks noChangeShapeType="1"/>
            </p:cNvSpPr>
            <p:nvPr/>
          </p:nvSpPr>
          <p:spPr bwMode="auto">
            <a:xfrm>
              <a:off x="4101" y="3942"/>
              <a:ext cx="1" cy="5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Line 64"/>
            <p:cNvSpPr>
              <a:spLocks noChangeShapeType="1"/>
            </p:cNvSpPr>
            <p:nvPr/>
          </p:nvSpPr>
          <p:spPr bwMode="auto">
            <a:xfrm>
              <a:off x="4247" y="3826"/>
              <a:ext cx="4" cy="1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 name="Line 65"/>
            <p:cNvSpPr>
              <a:spLocks noChangeShapeType="1"/>
            </p:cNvSpPr>
            <p:nvPr/>
          </p:nvSpPr>
          <p:spPr bwMode="auto">
            <a:xfrm>
              <a:off x="4250" y="3942"/>
              <a:ext cx="149"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 name="Line 66"/>
            <p:cNvSpPr>
              <a:spLocks noChangeShapeType="1"/>
            </p:cNvSpPr>
            <p:nvPr/>
          </p:nvSpPr>
          <p:spPr bwMode="auto">
            <a:xfrm>
              <a:off x="4399" y="3942"/>
              <a:ext cx="1" cy="5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 name="Rectangle 81"/>
            <p:cNvSpPr>
              <a:spLocks noChangeArrowheads="1"/>
            </p:cNvSpPr>
            <p:nvPr/>
          </p:nvSpPr>
          <p:spPr bwMode="auto">
            <a:xfrm>
              <a:off x="5484" y="4191"/>
              <a:ext cx="22"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rPr>
                <a:t> </a:t>
              </a:r>
              <a:endParaRPr lang="en-US"/>
            </a:p>
          </p:txBody>
        </p:sp>
        <p:sp>
          <p:nvSpPr>
            <p:cNvPr id="86" name="Rectangle 85"/>
            <p:cNvSpPr>
              <a:spLocks noChangeArrowheads="1"/>
            </p:cNvSpPr>
            <p:nvPr/>
          </p:nvSpPr>
          <p:spPr bwMode="auto">
            <a:xfrm>
              <a:off x="4202" y="3744"/>
              <a:ext cx="75"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G1</a:t>
              </a:r>
              <a:endParaRPr lang="en-US"/>
            </a:p>
          </p:txBody>
        </p:sp>
        <p:sp>
          <p:nvSpPr>
            <p:cNvPr id="87" name="Rectangle 86"/>
            <p:cNvSpPr>
              <a:spLocks noChangeArrowheads="1"/>
            </p:cNvSpPr>
            <p:nvPr/>
          </p:nvSpPr>
          <p:spPr bwMode="auto">
            <a:xfrm>
              <a:off x="5210" y="3744"/>
              <a:ext cx="75"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G2</a:t>
              </a:r>
              <a:endParaRPr lang="en-US"/>
            </a:p>
          </p:txBody>
        </p:sp>
        <p:sp>
          <p:nvSpPr>
            <p:cNvPr id="88" name="Freeform 88"/>
            <p:cNvSpPr>
              <a:spLocks/>
            </p:cNvSpPr>
            <p:nvPr/>
          </p:nvSpPr>
          <p:spPr bwMode="auto">
            <a:xfrm>
              <a:off x="4704" y="3360"/>
              <a:ext cx="125" cy="143"/>
            </a:xfrm>
            <a:custGeom>
              <a:avLst/>
              <a:gdLst>
                <a:gd name="T0" fmla="*/ 0 w 109"/>
                <a:gd name="T1" fmla="*/ 214 h 117"/>
                <a:gd name="T2" fmla="*/ 164 w 109"/>
                <a:gd name="T3" fmla="*/ 214 h 117"/>
                <a:gd name="T4" fmla="*/ 164 w 109"/>
                <a:gd name="T5" fmla="*/ 72 h 117"/>
                <a:gd name="T6" fmla="*/ 162 w 109"/>
                <a:gd name="T7" fmla="*/ 55 h 117"/>
                <a:gd name="T8" fmla="*/ 154 w 109"/>
                <a:gd name="T9" fmla="*/ 39 h 117"/>
                <a:gd name="T10" fmla="*/ 146 w 109"/>
                <a:gd name="T11" fmla="*/ 26 h 117"/>
                <a:gd name="T12" fmla="*/ 134 w 109"/>
                <a:gd name="T13" fmla="*/ 15 h 117"/>
                <a:gd name="T14" fmla="*/ 124 w 109"/>
                <a:gd name="T15" fmla="*/ 6 h 117"/>
                <a:gd name="T16" fmla="*/ 110 w 109"/>
                <a:gd name="T17" fmla="*/ 1 h 117"/>
                <a:gd name="T18" fmla="*/ 96 w 109"/>
                <a:gd name="T19" fmla="*/ 0 h 117"/>
                <a:gd name="T20" fmla="*/ 83 w 109"/>
                <a:gd name="T21" fmla="*/ 1 h 117"/>
                <a:gd name="T22" fmla="*/ 70 w 109"/>
                <a:gd name="T23" fmla="*/ 0 h 117"/>
                <a:gd name="T24" fmla="*/ 55 w 109"/>
                <a:gd name="T25" fmla="*/ 1 h 117"/>
                <a:gd name="T26" fmla="*/ 42 w 109"/>
                <a:gd name="T27" fmla="*/ 6 h 117"/>
                <a:gd name="T28" fmla="*/ 30 w 109"/>
                <a:gd name="T29" fmla="*/ 15 h 117"/>
                <a:gd name="T30" fmla="*/ 19 w 109"/>
                <a:gd name="T31" fmla="*/ 26 h 117"/>
                <a:gd name="T32" fmla="*/ 10 w 109"/>
                <a:gd name="T33" fmla="*/ 39 h 117"/>
                <a:gd name="T34" fmla="*/ 3 w 109"/>
                <a:gd name="T35" fmla="*/ 55 h 117"/>
                <a:gd name="T36" fmla="*/ 0 w 109"/>
                <a:gd name="T37" fmla="*/ 72 h 117"/>
                <a:gd name="T38" fmla="*/ 0 w 109"/>
                <a:gd name="T39" fmla="*/ 214 h 1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9"/>
                <a:gd name="T61" fmla="*/ 0 h 117"/>
                <a:gd name="T62" fmla="*/ 109 w 109"/>
                <a:gd name="T63" fmla="*/ 117 h 1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9" h="117">
                  <a:moveTo>
                    <a:pt x="0" y="117"/>
                  </a:moveTo>
                  <a:lnTo>
                    <a:pt x="109" y="117"/>
                  </a:lnTo>
                  <a:lnTo>
                    <a:pt x="109" y="39"/>
                  </a:lnTo>
                  <a:lnTo>
                    <a:pt x="107" y="30"/>
                  </a:lnTo>
                  <a:lnTo>
                    <a:pt x="102" y="21"/>
                  </a:lnTo>
                  <a:lnTo>
                    <a:pt x="97" y="14"/>
                  </a:lnTo>
                  <a:lnTo>
                    <a:pt x="89" y="8"/>
                  </a:lnTo>
                  <a:lnTo>
                    <a:pt x="82" y="3"/>
                  </a:lnTo>
                  <a:lnTo>
                    <a:pt x="73" y="1"/>
                  </a:lnTo>
                  <a:lnTo>
                    <a:pt x="64" y="0"/>
                  </a:lnTo>
                  <a:lnTo>
                    <a:pt x="55" y="1"/>
                  </a:lnTo>
                  <a:lnTo>
                    <a:pt x="46" y="0"/>
                  </a:lnTo>
                  <a:lnTo>
                    <a:pt x="37" y="1"/>
                  </a:lnTo>
                  <a:lnTo>
                    <a:pt x="28" y="3"/>
                  </a:lnTo>
                  <a:lnTo>
                    <a:pt x="20" y="8"/>
                  </a:lnTo>
                  <a:lnTo>
                    <a:pt x="13" y="14"/>
                  </a:lnTo>
                  <a:lnTo>
                    <a:pt x="7" y="21"/>
                  </a:lnTo>
                  <a:lnTo>
                    <a:pt x="3" y="30"/>
                  </a:lnTo>
                  <a:lnTo>
                    <a:pt x="0" y="39"/>
                  </a:lnTo>
                  <a:lnTo>
                    <a:pt x="0" y="117"/>
                  </a:lnTo>
                  <a:close/>
                </a:path>
              </a:pathLst>
            </a:custGeom>
            <a:solidFill>
              <a:srgbClr val="FFFFFF"/>
            </a:solidFill>
            <a:ln w="1588">
              <a:solidFill>
                <a:srgbClr val="000000"/>
              </a:solidFill>
              <a:prstDash val="solid"/>
              <a:round/>
              <a:headEnd/>
              <a:tailEnd/>
            </a:ln>
          </p:spPr>
          <p:txBody>
            <a:bodyPr/>
            <a:lstStyle/>
            <a:p>
              <a:endParaRPr lang="en-US"/>
            </a:p>
          </p:txBody>
        </p:sp>
      </p:grpSp>
    </p:spTree>
    <p:custDataLst>
      <p:tags r:id="rId1"/>
    </p:custDataLst>
    <p:extLst>
      <p:ext uri="{BB962C8B-B14F-4D97-AF65-F5344CB8AC3E}">
        <p14:creationId xmlns:p14="http://schemas.microsoft.com/office/powerpoint/2010/main" val="2988541498"/>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2"/>
          <p:cNvSpPr>
            <a:spLocks noGrp="1" noChangeArrowheads="1"/>
          </p:cNvSpPr>
          <p:nvPr>
            <p:ph type="title"/>
          </p:nvPr>
        </p:nvSpPr>
        <p:spPr/>
        <p:txBody>
          <a:bodyPr/>
          <a:lstStyle/>
          <a:p>
            <a:r>
              <a:rPr lang="en-US" smtClean="0"/>
              <a:t>Risk Assessment (cont’d)</a:t>
            </a:r>
          </a:p>
        </p:txBody>
      </p:sp>
      <p:sp>
        <p:nvSpPr>
          <p:cNvPr id="134148" name="Rectangle 3"/>
          <p:cNvSpPr>
            <a:spLocks noGrp="1" noChangeArrowheads="1"/>
          </p:cNvSpPr>
          <p:nvPr>
            <p:ph type="body" idx="1"/>
          </p:nvPr>
        </p:nvSpPr>
        <p:spPr/>
        <p:txBody>
          <a:bodyPr/>
          <a:lstStyle/>
          <a:p>
            <a:pPr marL="1752600" lvl="3" indent="-381000">
              <a:buClr>
                <a:schemeClr val="tx2"/>
              </a:buClr>
              <a:buFontTx/>
              <a:buAutoNum type="arabicPeriod" startAt="6"/>
            </a:pPr>
            <a:r>
              <a:rPr lang="en-US" sz="2400" b="1" dirty="0" smtClean="0">
                <a:solidFill>
                  <a:schemeClr val="tx2"/>
                </a:solidFill>
              </a:rPr>
              <a:t>When no gate events remain, each row is a cut set</a:t>
            </a:r>
          </a:p>
          <a:p>
            <a:pPr marL="1752600" lvl="3" indent="-381000">
              <a:buClr>
                <a:schemeClr val="tx2"/>
              </a:buClr>
              <a:buFontTx/>
              <a:buAutoNum type="arabicPeriod" startAt="6"/>
            </a:pPr>
            <a:r>
              <a:rPr lang="en-US" sz="2400" b="1" dirty="0" smtClean="0">
                <a:solidFill>
                  <a:schemeClr val="tx2"/>
                </a:solidFill>
              </a:rPr>
              <a:t>Remove all non-minimal combinations of events such that only minimal cut sets remain</a:t>
            </a:r>
          </a:p>
          <a:p>
            <a:pPr marL="1752600" lvl="3" indent="-381000">
              <a:buClr>
                <a:schemeClr val="tx2"/>
              </a:buClr>
              <a:buFontTx/>
              <a:buAutoNum type="arabicPeriod" startAt="6"/>
            </a:pPr>
            <a:r>
              <a:rPr lang="en-US" sz="2400" b="1" dirty="0" smtClean="0">
                <a:solidFill>
                  <a:schemeClr val="tx2"/>
                </a:solidFill>
              </a:rPr>
              <a:t>Compute the occurrence probability for each minimal cut set as the products of the probabilities of its underlying events</a:t>
            </a:r>
          </a:p>
          <a:p>
            <a:pPr marL="1752600" lvl="3" indent="-381000">
              <a:buClr>
                <a:schemeClr val="tx2"/>
              </a:buClr>
              <a:buFontTx/>
              <a:buAutoNum type="arabicPeriod" startAt="6"/>
            </a:pPr>
            <a:r>
              <a:rPr lang="en-US" sz="2400" b="1" dirty="0" smtClean="0">
                <a:solidFill>
                  <a:schemeClr val="tx2"/>
                </a:solidFill>
              </a:rPr>
              <a:t>Compute the system (top event) occurrence probabilities as the sum of the occurrence probabilities of all the minimal cut sets (mutually exclusive)</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128</a:t>
            </a:fld>
            <a:endParaRPr lang="en-US" dirty="0"/>
          </a:p>
        </p:txBody>
      </p:sp>
    </p:spTree>
    <p:custDataLst>
      <p:tags r:id="rId1"/>
    </p:custDataLst>
    <p:extLst>
      <p:ext uri="{BB962C8B-B14F-4D97-AF65-F5344CB8AC3E}">
        <p14:creationId xmlns:p14="http://schemas.microsoft.com/office/powerpoint/2010/main" val="2292060982"/>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Rectangle 2"/>
          <p:cNvSpPr>
            <a:spLocks noGrp="1" noChangeArrowheads="1"/>
          </p:cNvSpPr>
          <p:nvPr>
            <p:ph type="title"/>
          </p:nvPr>
        </p:nvSpPr>
        <p:spPr/>
        <p:txBody>
          <a:bodyPr/>
          <a:lstStyle/>
          <a:p>
            <a:r>
              <a:rPr lang="en-US" smtClean="0"/>
              <a:t>Risk Assessment (cont’d)</a:t>
            </a:r>
          </a:p>
        </p:txBody>
      </p:sp>
      <p:sp>
        <p:nvSpPr>
          <p:cNvPr id="135172" name="Rectangle 3"/>
          <p:cNvSpPr>
            <a:spLocks noGrp="1" noChangeArrowheads="1"/>
          </p:cNvSpPr>
          <p:nvPr>
            <p:ph type="body" idx="1"/>
          </p:nvPr>
        </p:nvSpPr>
        <p:spPr>
          <a:xfrm>
            <a:off x="609600" y="1066800"/>
            <a:ext cx="8305800" cy="4876800"/>
          </a:xfrm>
        </p:spPr>
        <p:txBody>
          <a:bodyPr/>
          <a:lstStyle/>
          <a:p>
            <a:pPr marL="1752600" lvl="3" indent="-381000">
              <a:buClr>
                <a:schemeClr val="tx2"/>
              </a:buClr>
              <a:buFontTx/>
              <a:buNone/>
            </a:pPr>
            <a:r>
              <a:rPr lang="en-US" b="1" smtClean="0">
                <a:solidFill>
                  <a:schemeClr val="tx2"/>
                </a:solidFill>
                <a:cs typeface="Times New Roman" pitchFamily="18" charset="0"/>
              </a:rPr>
              <a:t>Trends in Fault Tree Models and Cut Sets</a:t>
            </a:r>
            <a:r>
              <a:rPr lang="en-US" b="1" smtClean="0">
                <a:solidFill>
                  <a:schemeClr val="tx2"/>
                </a:solidFill>
              </a:rPr>
              <a:t> </a:t>
            </a:r>
          </a:p>
        </p:txBody>
      </p:sp>
      <p:pic>
        <p:nvPicPr>
          <p:cNvPr id="13517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457507"/>
            <a:ext cx="3505200" cy="2352494"/>
          </a:xfrm>
          <a:prstGeom prst="rect">
            <a:avLst/>
          </a:prstGeom>
          <a:noFill/>
          <a:ln>
            <a:noFill/>
          </a:ln>
        </p:spPr>
      </p:pic>
      <p:pic>
        <p:nvPicPr>
          <p:cNvPr id="13517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457508"/>
            <a:ext cx="3726868" cy="2376306"/>
          </a:xfrm>
          <a:prstGeom prst="rect">
            <a:avLst/>
          </a:prstGeom>
          <a:noFill/>
          <a:ln>
            <a:noFill/>
          </a:ln>
        </p:spPr>
      </p:pic>
      <p:pic>
        <p:nvPicPr>
          <p:cNvPr id="135175"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3984625"/>
            <a:ext cx="3200400" cy="2266950"/>
          </a:xfrm>
          <a:prstGeom prst="rect">
            <a:avLst/>
          </a:prstGeom>
          <a:noFill/>
          <a:ln>
            <a:noFill/>
          </a:ln>
        </p:spPr>
      </p:pic>
      <p:grpSp>
        <p:nvGrpSpPr>
          <p:cNvPr id="135176" name="Group 91"/>
          <p:cNvGrpSpPr>
            <a:grpSpLocks/>
          </p:cNvGrpSpPr>
          <p:nvPr/>
        </p:nvGrpSpPr>
        <p:grpSpPr bwMode="auto">
          <a:xfrm>
            <a:off x="4572000" y="4038600"/>
            <a:ext cx="3663950" cy="2171700"/>
            <a:chOff x="2928" y="2544"/>
            <a:chExt cx="2260" cy="1323"/>
          </a:xfrm>
        </p:grpSpPr>
        <p:sp>
          <p:nvSpPr>
            <p:cNvPr id="135177" name="Rectangle 86"/>
            <p:cNvSpPr>
              <a:spLocks noChangeArrowheads="1"/>
            </p:cNvSpPr>
            <p:nvPr/>
          </p:nvSpPr>
          <p:spPr bwMode="auto">
            <a:xfrm>
              <a:off x="2928" y="2544"/>
              <a:ext cx="2206" cy="129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178" name="Rectangle 8"/>
            <p:cNvSpPr>
              <a:spLocks noChangeArrowheads="1"/>
            </p:cNvSpPr>
            <p:nvPr/>
          </p:nvSpPr>
          <p:spPr bwMode="auto">
            <a:xfrm>
              <a:off x="3797" y="2593"/>
              <a:ext cx="575" cy="161"/>
            </a:xfrm>
            <a:prstGeom prst="rect">
              <a:avLst/>
            </a:prstGeom>
            <a:solidFill>
              <a:srgbClr val="FFFFFF"/>
            </a:solidFill>
            <a:ln w="1588">
              <a:solidFill>
                <a:srgbClr val="000000"/>
              </a:solidFill>
              <a:miter lim="800000"/>
              <a:headEnd/>
              <a:tailEnd/>
            </a:ln>
          </p:spPr>
          <p:txBody>
            <a:bodyPr/>
            <a:lstStyle/>
            <a:p>
              <a:endParaRPr lang="en-US"/>
            </a:p>
          </p:txBody>
        </p:sp>
        <p:sp>
          <p:nvSpPr>
            <p:cNvPr id="135179" name="Rectangle 9"/>
            <p:cNvSpPr>
              <a:spLocks noChangeArrowheads="1"/>
            </p:cNvSpPr>
            <p:nvPr/>
          </p:nvSpPr>
          <p:spPr bwMode="auto">
            <a:xfrm>
              <a:off x="3873" y="2620"/>
              <a:ext cx="464" cy="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Arial" pitchFamily="34" charset="0"/>
                </a:rPr>
                <a:t>Top Event 4</a:t>
              </a:r>
              <a:endParaRPr lang="en-US"/>
            </a:p>
          </p:txBody>
        </p:sp>
        <p:sp>
          <p:nvSpPr>
            <p:cNvPr id="135180" name="Freeform 10"/>
            <p:cNvSpPr>
              <a:spLocks/>
            </p:cNvSpPr>
            <p:nvPr/>
          </p:nvSpPr>
          <p:spPr bwMode="auto">
            <a:xfrm>
              <a:off x="4005" y="2817"/>
              <a:ext cx="158" cy="169"/>
            </a:xfrm>
            <a:custGeom>
              <a:avLst/>
              <a:gdLst>
                <a:gd name="T0" fmla="*/ 0 w 158"/>
                <a:gd name="T1" fmla="*/ 169 h 169"/>
                <a:gd name="T2" fmla="*/ 19 w 158"/>
                <a:gd name="T3" fmla="*/ 160 h 169"/>
                <a:gd name="T4" fmla="*/ 39 w 158"/>
                <a:gd name="T5" fmla="*/ 153 h 169"/>
                <a:gd name="T6" fmla="*/ 59 w 158"/>
                <a:gd name="T7" fmla="*/ 149 h 169"/>
                <a:gd name="T8" fmla="*/ 79 w 158"/>
                <a:gd name="T9" fmla="*/ 148 h 169"/>
                <a:gd name="T10" fmla="*/ 100 w 158"/>
                <a:gd name="T11" fmla="*/ 149 h 169"/>
                <a:gd name="T12" fmla="*/ 120 w 158"/>
                <a:gd name="T13" fmla="*/ 153 h 169"/>
                <a:gd name="T14" fmla="*/ 139 w 158"/>
                <a:gd name="T15" fmla="*/ 160 h 169"/>
                <a:gd name="T16" fmla="*/ 158 w 158"/>
                <a:gd name="T17" fmla="*/ 169 h 169"/>
                <a:gd name="T18" fmla="*/ 158 w 158"/>
                <a:gd name="T19" fmla="*/ 80 h 169"/>
                <a:gd name="T20" fmla="*/ 151 w 158"/>
                <a:gd name="T21" fmla="*/ 65 h 169"/>
                <a:gd name="T22" fmla="*/ 143 w 158"/>
                <a:gd name="T23" fmla="*/ 50 h 169"/>
                <a:gd name="T24" fmla="*/ 132 w 158"/>
                <a:gd name="T25" fmla="*/ 36 h 169"/>
                <a:gd name="T26" fmla="*/ 121 w 158"/>
                <a:gd name="T27" fmla="*/ 25 h 169"/>
                <a:gd name="T28" fmla="*/ 108 w 158"/>
                <a:gd name="T29" fmla="*/ 14 h 169"/>
                <a:gd name="T30" fmla="*/ 94 w 158"/>
                <a:gd name="T31" fmla="*/ 7 h 169"/>
                <a:gd name="T32" fmla="*/ 79 w 158"/>
                <a:gd name="T33" fmla="*/ 0 h 169"/>
                <a:gd name="T34" fmla="*/ 64 w 158"/>
                <a:gd name="T35" fmla="*/ 7 h 169"/>
                <a:gd name="T36" fmla="*/ 50 w 158"/>
                <a:gd name="T37" fmla="*/ 14 h 169"/>
                <a:gd name="T38" fmla="*/ 37 w 158"/>
                <a:gd name="T39" fmla="*/ 25 h 169"/>
                <a:gd name="T40" fmla="*/ 25 w 158"/>
                <a:gd name="T41" fmla="*/ 36 h 169"/>
                <a:gd name="T42" fmla="*/ 16 w 158"/>
                <a:gd name="T43" fmla="*/ 50 h 169"/>
                <a:gd name="T44" fmla="*/ 7 w 158"/>
                <a:gd name="T45" fmla="*/ 65 h 169"/>
                <a:gd name="T46" fmla="*/ 0 w 158"/>
                <a:gd name="T47" fmla="*/ 80 h 169"/>
                <a:gd name="T48" fmla="*/ 0 w 158"/>
                <a:gd name="T49" fmla="*/ 169 h 16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8"/>
                <a:gd name="T76" fmla="*/ 0 h 169"/>
                <a:gd name="T77" fmla="*/ 158 w 158"/>
                <a:gd name="T78" fmla="*/ 169 h 16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8" h="169">
                  <a:moveTo>
                    <a:pt x="0" y="169"/>
                  </a:moveTo>
                  <a:lnTo>
                    <a:pt x="19" y="160"/>
                  </a:lnTo>
                  <a:lnTo>
                    <a:pt x="39" y="153"/>
                  </a:lnTo>
                  <a:lnTo>
                    <a:pt x="59" y="149"/>
                  </a:lnTo>
                  <a:lnTo>
                    <a:pt x="79" y="148"/>
                  </a:lnTo>
                  <a:lnTo>
                    <a:pt x="100" y="149"/>
                  </a:lnTo>
                  <a:lnTo>
                    <a:pt x="120" y="153"/>
                  </a:lnTo>
                  <a:lnTo>
                    <a:pt x="139" y="160"/>
                  </a:lnTo>
                  <a:lnTo>
                    <a:pt x="158" y="169"/>
                  </a:lnTo>
                  <a:lnTo>
                    <a:pt x="158" y="80"/>
                  </a:lnTo>
                  <a:lnTo>
                    <a:pt x="151" y="65"/>
                  </a:lnTo>
                  <a:lnTo>
                    <a:pt x="143" y="50"/>
                  </a:lnTo>
                  <a:lnTo>
                    <a:pt x="132" y="36"/>
                  </a:lnTo>
                  <a:lnTo>
                    <a:pt x="121" y="25"/>
                  </a:lnTo>
                  <a:lnTo>
                    <a:pt x="108" y="14"/>
                  </a:lnTo>
                  <a:lnTo>
                    <a:pt x="94" y="7"/>
                  </a:lnTo>
                  <a:lnTo>
                    <a:pt x="79" y="0"/>
                  </a:lnTo>
                  <a:lnTo>
                    <a:pt x="64" y="7"/>
                  </a:lnTo>
                  <a:lnTo>
                    <a:pt x="50" y="14"/>
                  </a:lnTo>
                  <a:lnTo>
                    <a:pt x="37" y="25"/>
                  </a:lnTo>
                  <a:lnTo>
                    <a:pt x="25" y="36"/>
                  </a:lnTo>
                  <a:lnTo>
                    <a:pt x="16" y="50"/>
                  </a:lnTo>
                  <a:lnTo>
                    <a:pt x="7" y="65"/>
                  </a:lnTo>
                  <a:lnTo>
                    <a:pt x="0" y="80"/>
                  </a:lnTo>
                  <a:lnTo>
                    <a:pt x="0" y="169"/>
                  </a:lnTo>
                  <a:close/>
                </a:path>
              </a:pathLst>
            </a:custGeom>
            <a:solidFill>
              <a:srgbClr val="FFFFFF"/>
            </a:solidFill>
            <a:ln w="1588">
              <a:solidFill>
                <a:srgbClr val="000000"/>
              </a:solidFill>
              <a:prstDash val="solid"/>
              <a:round/>
              <a:headEnd/>
              <a:tailEnd/>
            </a:ln>
          </p:spPr>
          <p:txBody>
            <a:bodyPr/>
            <a:lstStyle/>
            <a:p>
              <a:endParaRPr lang="en-US"/>
            </a:p>
          </p:txBody>
        </p:sp>
        <p:sp>
          <p:nvSpPr>
            <p:cNvPr id="135181" name="Line 11"/>
            <p:cNvSpPr>
              <a:spLocks noChangeShapeType="1"/>
            </p:cNvSpPr>
            <p:nvPr/>
          </p:nvSpPr>
          <p:spPr bwMode="auto">
            <a:xfrm>
              <a:off x="4084" y="2754"/>
              <a:ext cx="1" cy="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82" name="Line 12"/>
            <p:cNvSpPr>
              <a:spLocks noChangeShapeType="1"/>
            </p:cNvSpPr>
            <p:nvPr/>
          </p:nvSpPr>
          <p:spPr bwMode="auto">
            <a:xfrm>
              <a:off x="4084" y="2972"/>
              <a:ext cx="1" cy="7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83" name="Line 13"/>
            <p:cNvSpPr>
              <a:spLocks noChangeShapeType="1"/>
            </p:cNvSpPr>
            <p:nvPr/>
          </p:nvSpPr>
          <p:spPr bwMode="auto">
            <a:xfrm>
              <a:off x="4084" y="3042"/>
              <a:ext cx="479"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84" name="Line 14"/>
            <p:cNvSpPr>
              <a:spLocks noChangeShapeType="1"/>
            </p:cNvSpPr>
            <p:nvPr/>
          </p:nvSpPr>
          <p:spPr bwMode="auto">
            <a:xfrm>
              <a:off x="4563" y="3042"/>
              <a:ext cx="1" cy="8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85" name="Line 15"/>
            <p:cNvSpPr>
              <a:spLocks noChangeShapeType="1"/>
            </p:cNvSpPr>
            <p:nvPr/>
          </p:nvSpPr>
          <p:spPr bwMode="auto">
            <a:xfrm>
              <a:off x="4084" y="2972"/>
              <a:ext cx="1" cy="7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86" name="Line 16"/>
            <p:cNvSpPr>
              <a:spLocks noChangeShapeType="1"/>
            </p:cNvSpPr>
            <p:nvPr/>
          </p:nvSpPr>
          <p:spPr bwMode="auto">
            <a:xfrm flipH="1">
              <a:off x="3537" y="3042"/>
              <a:ext cx="547"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87" name="Line 17"/>
            <p:cNvSpPr>
              <a:spLocks noChangeShapeType="1"/>
            </p:cNvSpPr>
            <p:nvPr/>
          </p:nvSpPr>
          <p:spPr bwMode="auto">
            <a:xfrm>
              <a:off x="3537" y="3042"/>
              <a:ext cx="1" cy="6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88" name="Line 18"/>
            <p:cNvSpPr>
              <a:spLocks noChangeShapeType="1"/>
            </p:cNvSpPr>
            <p:nvPr/>
          </p:nvSpPr>
          <p:spPr bwMode="auto">
            <a:xfrm>
              <a:off x="3537" y="3258"/>
              <a:ext cx="1" cy="8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89" name="Line 19"/>
            <p:cNvSpPr>
              <a:spLocks noChangeShapeType="1"/>
            </p:cNvSpPr>
            <p:nvPr/>
          </p:nvSpPr>
          <p:spPr bwMode="auto">
            <a:xfrm flipH="1">
              <a:off x="3324" y="3346"/>
              <a:ext cx="213"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90" name="Line 20"/>
            <p:cNvSpPr>
              <a:spLocks noChangeShapeType="1"/>
            </p:cNvSpPr>
            <p:nvPr/>
          </p:nvSpPr>
          <p:spPr bwMode="auto">
            <a:xfrm>
              <a:off x="3324" y="3346"/>
              <a:ext cx="1" cy="2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91" name="Line 21"/>
            <p:cNvSpPr>
              <a:spLocks noChangeShapeType="1"/>
            </p:cNvSpPr>
            <p:nvPr/>
          </p:nvSpPr>
          <p:spPr bwMode="auto">
            <a:xfrm>
              <a:off x="3537" y="3258"/>
              <a:ext cx="1" cy="8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92" name="Line 22"/>
            <p:cNvSpPr>
              <a:spLocks noChangeShapeType="1"/>
            </p:cNvSpPr>
            <p:nvPr/>
          </p:nvSpPr>
          <p:spPr bwMode="auto">
            <a:xfrm>
              <a:off x="3537" y="3346"/>
              <a:ext cx="217"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93" name="Line 23"/>
            <p:cNvSpPr>
              <a:spLocks noChangeShapeType="1"/>
            </p:cNvSpPr>
            <p:nvPr/>
          </p:nvSpPr>
          <p:spPr bwMode="auto">
            <a:xfrm flipH="1">
              <a:off x="3744" y="3346"/>
              <a:ext cx="10" cy="11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194" name="Freeform 24"/>
            <p:cNvSpPr>
              <a:spLocks/>
            </p:cNvSpPr>
            <p:nvPr/>
          </p:nvSpPr>
          <p:spPr bwMode="auto">
            <a:xfrm>
              <a:off x="3118" y="3730"/>
              <a:ext cx="120" cy="99"/>
            </a:xfrm>
            <a:custGeom>
              <a:avLst/>
              <a:gdLst>
                <a:gd name="T0" fmla="*/ 0 w 120"/>
                <a:gd name="T1" fmla="*/ 49 h 99"/>
                <a:gd name="T2" fmla="*/ 2 w 120"/>
                <a:gd name="T3" fmla="*/ 39 h 99"/>
                <a:gd name="T4" fmla="*/ 5 w 120"/>
                <a:gd name="T5" fmla="*/ 30 h 99"/>
                <a:gd name="T6" fmla="*/ 11 w 120"/>
                <a:gd name="T7" fmla="*/ 21 h 99"/>
                <a:gd name="T8" fmla="*/ 20 w 120"/>
                <a:gd name="T9" fmla="*/ 12 h 99"/>
                <a:gd name="T10" fmla="*/ 30 w 120"/>
                <a:gd name="T11" fmla="*/ 6 h 99"/>
                <a:gd name="T12" fmla="*/ 41 w 120"/>
                <a:gd name="T13" fmla="*/ 3 h 99"/>
                <a:gd name="T14" fmla="*/ 54 w 120"/>
                <a:gd name="T15" fmla="*/ 0 h 99"/>
                <a:gd name="T16" fmla="*/ 66 w 120"/>
                <a:gd name="T17" fmla="*/ 0 h 99"/>
                <a:gd name="T18" fmla="*/ 78 w 120"/>
                <a:gd name="T19" fmla="*/ 3 h 99"/>
                <a:gd name="T20" fmla="*/ 90 w 120"/>
                <a:gd name="T21" fmla="*/ 6 h 99"/>
                <a:gd name="T22" fmla="*/ 100 w 120"/>
                <a:gd name="T23" fmla="*/ 12 h 99"/>
                <a:gd name="T24" fmla="*/ 109 w 120"/>
                <a:gd name="T25" fmla="*/ 21 h 99"/>
                <a:gd name="T26" fmla="*/ 115 w 120"/>
                <a:gd name="T27" fmla="*/ 30 h 99"/>
                <a:gd name="T28" fmla="*/ 118 w 120"/>
                <a:gd name="T29" fmla="*/ 39 h 99"/>
                <a:gd name="T30" fmla="*/ 120 w 120"/>
                <a:gd name="T31" fmla="*/ 49 h 99"/>
                <a:gd name="T32" fmla="*/ 118 w 120"/>
                <a:gd name="T33" fmla="*/ 60 h 99"/>
                <a:gd name="T34" fmla="*/ 115 w 120"/>
                <a:gd name="T35" fmla="*/ 69 h 99"/>
                <a:gd name="T36" fmla="*/ 109 w 120"/>
                <a:gd name="T37" fmla="*/ 78 h 99"/>
                <a:gd name="T38" fmla="*/ 100 w 120"/>
                <a:gd name="T39" fmla="*/ 87 h 99"/>
                <a:gd name="T40" fmla="*/ 90 w 120"/>
                <a:gd name="T41" fmla="*/ 93 h 99"/>
                <a:gd name="T42" fmla="*/ 78 w 120"/>
                <a:gd name="T43" fmla="*/ 96 h 99"/>
                <a:gd name="T44" fmla="*/ 66 w 120"/>
                <a:gd name="T45" fmla="*/ 99 h 99"/>
                <a:gd name="T46" fmla="*/ 54 w 120"/>
                <a:gd name="T47" fmla="*/ 99 h 99"/>
                <a:gd name="T48" fmla="*/ 41 w 120"/>
                <a:gd name="T49" fmla="*/ 96 h 99"/>
                <a:gd name="T50" fmla="*/ 30 w 120"/>
                <a:gd name="T51" fmla="*/ 93 h 99"/>
                <a:gd name="T52" fmla="*/ 20 w 120"/>
                <a:gd name="T53" fmla="*/ 87 h 99"/>
                <a:gd name="T54" fmla="*/ 11 w 120"/>
                <a:gd name="T55" fmla="*/ 78 h 99"/>
                <a:gd name="T56" fmla="*/ 5 w 120"/>
                <a:gd name="T57" fmla="*/ 69 h 99"/>
                <a:gd name="T58" fmla="*/ 2 w 120"/>
                <a:gd name="T59" fmla="*/ 60 h 99"/>
                <a:gd name="T60" fmla="*/ 0 w 120"/>
                <a:gd name="T61" fmla="*/ 49 h 9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0"/>
                <a:gd name="T94" fmla="*/ 0 h 99"/>
                <a:gd name="T95" fmla="*/ 120 w 120"/>
                <a:gd name="T96" fmla="*/ 99 h 9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0" h="99">
                  <a:moveTo>
                    <a:pt x="0" y="49"/>
                  </a:moveTo>
                  <a:lnTo>
                    <a:pt x="2" y="39"/>
                  </a:lnTo>
                  <a:lnTo>
                    <a:pt x="5" y="30"/>
                  </a:lnTo>
                  <a:lnTo>
                    <a:pt x="11" y="21"/>
                  </a:lnTo>
                  <a:lnTo>
                    <a:pt x="20" y="12"/>
                  </a:lnTo>
                  <a:lnTo>
                    <a:pt x="30" y="6"/>
                  </a:lnTo>
                  <a:lnTo>
                    <a:pt x="41" y="3"/>
                  </a:lnTo>
                  <a:lnTo>
                    <a:pt x="54" y="0"/>
                  </a:lnTo>
                  <a:lnTo>
                    <a:pt x="66" y="0"/>
                  </a:lnTo>
                  <a:lnTo>
                    <a:pt x="78" y="3"/>
                  </a:lnTo>
                  <a:lnTo>
                    <a:pt x="90" y="6"/>
                  </a:lnTo>
                  <a:lnTo>
                    <a:pt x="100" y="12"/>
                  </a:lnTo>
                  <a:lnTo>
                    <a:pt x="109" y="21"/>
                  </a:lnTo>
                  <a:lnTo>
                    <a:pt x="115" y="30"/>
                  </a:lnTo>
                  <a:lnTo>
                    <a:pt x="118" y="39"/>
                  </a:lnTo>
                  <a:lnTo>
                    <a:pt x="120" y="49"/>
                  </a:lnTo>
                  <a:lnTo>
                    <a:pt x="118" y="60"/>
                  </a:lnTo>
                  <a:lnTo>
                    <a:pt x="115" y="69"/>
                  </a:lnTo>
                  <a:lnTo>
                    <a:pt x="109" y="78"/>
                  </a:lnTo>
                  <a:lnTo>
                    <a:pt x="100" y="87"/>
                  </a:lnTo>
                  <a:lnTo>
                    <a:pt x="90" y="93"/>
                  </a:lnTo>
                  <a:lnTo>
                    <a:pt x="78" y="96"/>
                  </a:lnTo>
                  <a:lnTo>
                    <a:pt x="66" y="99"/>
                  </a:lnTo>
                  <a:lnTo>
                    <a:pt x="54" y="99"/>
                  </a:lnTo>
                  <a:lnTo>
                    <a:pt x="41" y="96"/>
                  </a:lnTo>
                  <a:lnTo>
                    <a:pt x="30" y="93"/>
                  </a:lnTo>
                  <a:lnTo>
                    <a:pt x="20" y="87"/>
                  </a:lnTo>
                  <a:lnTo>
                    <a:pt x="11" y="78"/>
                  </a:lnTo>
                  <a:lnTo>
                    <a:pt x="5" y="69"/>
                  </a:lnTo>
                  <a:lnTo>
                    <a:pt x="2" y="60"/>
                  </a:lnTo>
                  <a:lnTo>
                    <a:pt x="0" y="49"/>
                  </a:lnTo>
                  <a:close/>
                </a:path>
              </a:pathLst>
            </a:custGeom>
            <a:solidFill>
              <a:srgbClr val="FFFFFF"/>
            </a:solidFill>
            <a:ln w="1588">
              <a:solidFill>
                <a:srgbClr val="000000"/>
              </a:solidFill>
              <a:prstDash val="solid"/>
              <a:round/>
              <a:headEnd/>
              <a:tailEnd/>
            </a:ln>
          </p:spPr>
          <p:txBody>
            <a:bodyPr/>
            <a:lstStyle/>
            <a:p>
              <a:endParaRPr lang="en-US"/>
            </a:p>
          </p:txBody>
        </p:sp>
        <p:sp>
          <p:nvSpPr>
            <p:cNvPr id="135195" name="Rectangle 25"/>
            <p:cNvSpPr>
              <a:spLocks noChangeArrowheads="1"/>
            </p:cNvSpPr>
            <p:nvPr/>
          </p:nvSpPr>
          <p:spPr bwMode="auto">
            <a:xfrm>
              <a:off x="3174" y="3732"/>
              <a:ext cx="51"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A</a:t>
              </a:r>
              <a:endParaRPr lang="en-US"/>
            </a:p>
          </p:txBody>
        </p:sp>
        <p:sp>
          <p:nvSpPr>
            <p:cNvPr id="135196" name="Freeform 26"/>
            <p:cNvSpPr>
              <a:spLocks/>
            </p:cNvSpPr>
            <p:nvPr/>
          </p:nvSpPr>
          <p:spPr bwMode="auto">
            <a:xfrm>
              <a:off x="3417" y="3730"/>
              <a:ext cx="120" cy="99"/>
            </a:xfrm>
            <a:custGeom>
              <a:avLst/>
              <a:gdLst>
                <a:gd name="T0" fmla="*/ 0 w 120"/>
                <a:gd name="T1" fmla="*/ 49 h 99"/>
                <a:gd name="T2" fmla="*/ 2 w 120"/>
                <a:gd name="T3" fmla="*/ 39 h 99"/>
                <a:gd name="T4" fmla="*/ 6 w 120"/>
                <a:gd name="T5" fmla="*/ 30 h 99"/>
                <a:gd name="T6" fmla="*/ 12 w 120"/>
                <a:gd name="T7" fmla="*/ 21 h 99"/>
                <a:gd name="T8" fmla="*/ 21 w 120"/>
                <a:gd name="T9" fmla="*/ 12 h 99"/>
                <a:gd name="T10" fmla="*/ 30 w 120"/>
                <a:gd name="T11" fmla="*/ 6 h 99"/>
                <a:gd name="T12" fmla="*/ 42 w 120"/>
                <a:gd name="T13" fmla="*/ 3 h 99"/>
                <a:gd name="T14" fmla="*/ 54 w 120"/>
                <a:gd name="T15" fmla="*/ 0 h 99"/>
                <a:gd name="T16" fmla="*/ 67 w 120"/>
                <a:gd name="T17" fmla="*/ 0 h 99"/>
                <a:gd name="T18" fmla="*/ 79 w 120"/>
                <a:gd name="T19" fmla="*/ 3 h 99"/>
                <a:gd name="T20" fmla="*/ 91 w 120"/>
                <a:gd name="T21" fmla="*/ 6 h 99"/>
                <a:gd name="T22" fmla="*/ 100 w 120"/>
                <a:gd name="T23" fmla="*/ 12 h 99"/>
                <a:gd name="T24" fmla="*/ 109 w 120"/>
                <a:gd name="T25" fmla="*/ 21 h 99"/>
                <a:gd name="T26" fmla="*/ 115 w 120"/>
                <a:gd name="T27" fmla="*/ 30 h 99"/>
                <a:gd name="T28" fmla="*/ 119 w 120"/>
                <a:gd name="T29" fmla="*/ 39 h 99"/>
                <a:gd name="T30" fmla="*/ 120 w 120"/>
                <a:gd name="T31" fmla="*/ 49 h 99"/>
                <a:gd name="T32" fmla="*/ 119 w 120"/>
                <a:gd name="T33" fmla="*/ 60 h 99"/>
                <a:gd name="T34" fmla="*/ 115 w 120"/>
                <a:gd name="T35" fmla="*/ 69 h 99"/>
                <a:gd name="T36" fmla="*/ 109 w 120"/>
                <a:gd name="T37" fmla="*/ 78 h 99"/>
                <a:gd name="T38" fmla="*/ 100 w 120"/>
                <a:gd name="T39" fmla="*/ 87 h 99"/>
                <a:gd name="T40" fmla="*/ 91 w 120"/>
                <a:gd name="T41" fmla="*/ 93 h 99"/>
                <a:gd name="T42" fmla="*/ 79 w 120"/>
                <a:gd name="T43" fmla="*/ 96 h 99"/>
                <a:gd name="T44" fmla="*/ 67 w 120"/>
                <a:gd name="T45" fmla="*/ 99 h 99"/>
                <a:gd name="T46" fmla="*/ 54 w 120"/>
                <a:gd name="T47" fmla="*/ 99 h 99"/>
                <a:gd name="T48" fmla="*/ 42 w 120"/>
                <a:gd name="T49" fmla="*/ 96 h 99"/>
                <a:gd name="T50" fmla="*/ 30 w 120"/>
                <a:gd name="T51" fmla="*/ 93 h 99"/>
                <a:gd name="T52" fmla="*/ 21 w 120"/>
                <a:gd name="T53" fmla="*/ 87 h 99"/>
                <a:gd name="T54" fmla="*/ 12 w 120"/>
                <a:gd name="T55" fmla="*/ 78 h 99"/>
                <a:gd name="T56" fmla="*/ 6 w 120"/>
                <a:gd name="T57" fmla="*/ 69 h 99"/>
                <a:gd name="T58" fmla="*/ 2 w 120"/>
                <a:gd name="T59" fmla="*/ 60 h 99"/>
                <a:gd name="T60" fmla="*/ 0 w 120"/>
                <a:gd name="T61" fmla="*/ 49 h 9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0"/>
                <a:gd name="T94" fmla="*/ 0 h 99"/>
                <a:gd name="T95" fmla="*/ 120 w 120"/>
                <a:gd name="T96" fmla="*/ 99 h 9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0" h="99">
                  <a:moveTo>
                    <a:pt x="0" y="49"/>
                  </a:moveTo>
                  <a:lnTo>
                    <a:pt x="2" y="39"/>
                  </a:lnTo>
                  <a:lnTo>
                    <a:pt x="6" y="30"/>
                  </a:lnTo>
                  <a:lnTo>
                    <a:pt x="12" y="21"/>
                  </a:lnTo>
                  <a:lnTo>
                    <a:pt x="21" y="12"/>
                  </a:lnTo>
                  <a:lnTo>
                    <a:pt x="30" y="6"/>
                  </a:lnTo>
                  <a:lnTo>
                    <a:pt x="42" y="3"/>
                  </a:lnTo>
                  <a:lnTo>
                    <a:pt x="54" y="0"/>
                  </a:lnTo>
                  <a:lnTo>
                    <a:pt x="67" y="0"/>
                  </a:lnTo>
                  <a:lnTo>
                    <a:pt x="79" y="3"/>
                  </a:lnTo>
                  <a:lnTo>
                    <a:pt x="91" y="6"/>
                  </a:lnTo>
                  <a:lnTo>
                    <a:pt x="100" y="12"/>
                  </a:lnTo>
                  <a:lnTo>
                    <a:pt x="109" y="21"/>
                  </a:lnTo>
                  <a:lnTo>
                    <a:pt x="115" y="30"/>
                  </a:lnTo>
                  <a:lnTo>
                    <a:pt x="119" y="39"/>
                  </a:lnTo>
                  <a:lnTo>
                    <a:pt x="120" y="49"/>
                  </a:lnTo>
                  <a:lnTo>
                    <a:pt x="119" y="60"/>
                  </a:lnTo>
                  <a:lnTo>
                    <a:pt x="115" y="69"/>
                  </a:lnTo>
                  <a:lnTo>
                    <a:pt x="109" y="78"/>
                  </a:lnTo>
                  <a:lnTo>
                    <a:pt x="100" y="87"/>
                  </a:lnTo>
                  <a:lnTo>
                    <a:pt x="91" y="93"/>
                  </a:lnTo>
                  <a:lnTo>
                    <a:pt x="79" y="96"/>
                  </a:lnTo>
                  <a:lnTo>
                    <a:pt x="67" y="99"/>
                  </a:lnTo>
                  <a:lnTo>
                    <a:pt x="54" y="99"/>
                  </a:lnTo>
                  <a:lnTo>
                    <a:pt x="42" y="96"/>
                  </a:lnTo>
                  <a:lnTo>
                    <a:pt x="30" y="93"/>
                  </a:lnTo>
                  <a:lnTo>
                    <a:pt x="21" y="87"/>
                  </a:lnTo>
                  <a:lnTo>
                    <a:pt x="12" y="78"/>
                  </a:lnTo>
                  <a:lnTo>
                    <a:pt x="6" y="69"/>
                  </a:lnTo>
                  <a:lnTo>
                    <a:pt x="2" y="60"/>
                  </a:lnTo>
                  <a:lnTo>
                    <a:pt x="0" y="49"/>
                  </a:lnTo>
                  <a:close/>
                </a:path>
              </a:pathLst>
            </a:custGeom>
            <a:solidFill>
              <a:srgbClr val="FFFFFF"/>
            </a:solidFill>
            <a:ln w="1588">
              <a:solidFill>
                <a:srgbClr val="000000"/>
              </a:solidFill>
              <a:prstDash val="solid"/>
              <a:round/>
              <a:headEnd/>
              <a:tailEnd/>
            </a:ln>
          </p:spPr>
          <p:txBody>
            <a:bodyPr/>
            <a:lstStyle/>
            <a:p>
              <a:endParaRPr lang="en-US"/>
            </a:p>
          </p:txBody>
        </p:sp>
        <p:sp>
          <p:nvSpPr>
            <p:cNvPr id="135197" name="Rectangle 27"/>
            <p:cNvSpPr>
              <a:spLocks noChangeArrowheads="1"/>
            </p:cNvSpPr>
            <p:nvPr/>
          </p:nvSpPr>
          <p:spPr bwMode="auto">
            <a:xfrm>
              <a:off x="3471" y="3732"/>
              <a:ext cx="51"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B</a:t>
              </a:r>
              <a:endParaRPr lang="en-US"/>
            </a:p>
          </p:txBody>
        </p:sp>
        <p:sp>
          <p:nvSpPr>
            <p:cNvPr id="135198" name="Freeform 28"/>
            <p:cNvSpPr>
              <a:spLocks/>
            </p:cNvSpPr>
            <p:nvPr/>
          </p:nvSpPr>
          <p:spPr bwMode="auto">
            <a:xfrm>
              <a:off x="3566" y="3723"/>
              <a:ext cx="120" cy="98"/>
            </a:xfrm>
            <a:custGeom>
              <a:avLst/>
              <a:gdLst>
                <a:gd name="T0" fmla="*/ 0 w 120"/>
                <a:gd name="T1" fmla="*/ 49 h 98"/>
                <a:gd name="T2" fmla="*/ 2 w 120"/>
                <a:gd name="T3" fmla="*/ 39 h 98"/>
                <a:gd name="T4" fmla="*/ 5 w 120"/>
                <a:gd name="T5" fmla="*/ 29 h 98"/>
                <a:gd name="T6" fmla="*/ 11 w 120"/>
                <a:gd name="T7" fmla="*/ 20 h 98"/>
                <a:gd name="T8" fmla="*/ 20 w 120"/>
                <a:gd name="T9" fmla="*/ 13 h 98"/>
                <a:gd name="T10" fmla="*/ 30 w 120"/>
                <a:gd name="T11" fmla="*/ 7 h 98"/>
                <a:gd name="T12" fmla="*/ 42 w 120"/>
                <a:gd name="T13" fmla="*/ 2 h 98"/>
                <a:gd name="T14" fmla="*/ 54 w 120"/>
                <a:gd name="T15" fmla="*/ 0 h 98"/>
                <a:gd name="T16" fmla="*/ 66 w 120"/>
                <a:gd name="T17" fmla="*/ 0 h 98"/>
                <a:gd name="T18" fmla="*/ 79 w 120"/>
                <a:gd name="T19" fmla="*/ 2 h 98"/>
                <a:gd name="T20" fmla="*/ 90 w 120"/>
                <a:gd name="T21" fmla="*/ 7 h 98"/>
                <a:gd name="T22" fmla="*/ 100 w 120"/>
                <a:gd name="T23" fmla="*/ 13 h 98"/>
                <a:gd name="T24" fmla="*/ 109 w 120"/>
                <a:gd name="T25" fmla="*/ 20 h 98"/>
                <a:gd name="T26" fmla="*/ 115 w 120"/>
                <a:gd name="T27" fmla="*/ 29 h 98"/>
                <a:gd name="T28" fmla="*/ 118 w 120"/>
                <a:gd name="T29" fmla="*/ 39 h 98"/>
                <a:gd name="T30" fmla="*/ 120 w 120"/>
                <a:gd name="T31" fmla="*/ 49 h 98"/>
                <a:gd name="T32" fmla="*/ 118 w 120"/>
                <a:gd name="T33" fmla="*/ 59 h 98"/>
                <a:gd name="T34" fmla="*/ 115 w 120"/>
                <a:gd name="T35" fmla="*/ 70 h 98"/>
                <a:gd name="T36" fmla="*/ 109 w 120"/>
                <a:gd name="T37" fmla="*/ 79 h 98"/>
                <a:gd name="T38" fmla="*/ 100 w 120"/>
                <a:gd name="T39" fmla="*/ 86 h 98"/>
                <a:gd name="T40" fmla="*/ 90 w 120"/>
                <a:gd name="T41" fmla="*/ 92 h 98"/>
                <a:gd name="T42" fmla="*/ 79 w 120"/>
                <a:gd name="T43" fmla="*/ 97 h 98"/>
                <a:gd name="T44" fmla="*/ 66 w 120"/>
                <a:gd name="T45" fmla="*/ 98 h 98"/>
                <a:gd name="T46" fmla="*/ 54 w 120"/>
                <a:gd name="T47" fmla="*/ 98 h 98"/>
                <a:gd name="T48" fmla="*/ 42 w 120"/>
                <a:gd name="T49" fmla="*/ 97 h 98"/>
                <a:gd name="T50" fmla="*/ 30 w 120"/>
                <a:gd name="T51" fmla="*/ 92 h 98"/>
                <a:gd name="T52" fmla="*/ 20 w 120"/>
                <a:gd name="T53" fmla="*/ 86 h 98"/>
                <a:gd name="T54" fmla="*/ 11 w 120"/>
                <a:gd name="T55" fmla="*/ 79 h 98"/>
                <a:gd name="T56" fmla="*/ 5 w 120"/>
                <a:gd name="T57" fmla="*/ 70 h 98"/>
                <a:gd name="T58" fmla="*/ 2 w 120"/>
                <a:gd name="T59" fmla="*/ 59 h 98"/>
                <a:gd name="T60" fmla="*/ 0 w 120"/>
                <a:gd name="T61" fmla="*/ 49 h 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0"/>
                <a:gd name="T94" fmla="*/ 0 h 98"/>
                <a:gd name="T95" fmla="*/ 120 w 120"/>
                <a:gd name="T96" fmla="*/ 98 h 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0" h="98">
                  <a:moveTo>
                    <a:pt x="0" y="49"/>
                  </a:moveTo>
                  <a:lnTo>
                    <a:pt x="2" y="39"/>
                  </a:lnTo>
                  <a:lnTo>
                    <a:pt x="5" y="29"/>
                  </a:lnTo>
                  <a:lnTo>
                    <a:pt x="11" y="20"/>
                  </a:lnTo>
                  <a:lnTo>
                    <a:pt x="20" y="13"/>
                  </a:lnTo>
                  <a:lnTo>
                    <a:pt x="30" y="7"/>
                  </a:lnTo>
                  <a:lnTo>
                    <a:pt x="42" y="2"/>
                  </a:lnTo>
                  <a:lnTo>
                    <a:pt x="54" y="0"/>
                  </a:lnTo>
                  <a:lnTo>
                    <a:pt x="66" y="0"/>
                  </a:lnTo>
                  <a:lnTo>
                    <a:pt x="79" y="2"/>
                  </a:lnTo>
                  <a:lnTo>
                    <a:pt x="90" y="7"/>
                  </a:lnTo>
                  <a:lnTo>
                    <a:pt x="100" y="13"/>
                  </a:lnTo>
                  <a:lnTo>
                    <a:pt x="109" y="20"/>
                  </a:lnTo>
                  <a:lnTo>
                    <a:pt x="115" y="29"/>
                  </a:lnTo>
                  <a:lnTo>
                    <a:pt x="118" y="39"/>
                  </a:lnTo>
                  <a:lnTo>
                    <a:pt x="120" y="49"/>
                  </a:lnTo>
                  <a:lnTo>
                    <a:pt x="118" y="59"/>
                  </a:lnTo>
                  <a:lnTo>
                    <a:pt x="115" y="70"/>
                  </a:lnTo>
                  <a:lnTo>
                    <a:pt x="109" y="79"/>
                  </a:lnTo>
                  <a:lnTo>
                    <a:pt x="100" y="86"/>
                  </a:lnTo>
                  <a:lnTo>
                    <a:pt x="90" y="92"/>
                  </a:lnTo>
                  <a:lnTo>
                    <a:pt x="79" y="97"/>
                  </a:lnTo>
                  <a:lnTo>
                    <a:pt x="66" y="98"/>
                  </a:lnTo>
                  <a:lnTo>
                    <a:pt x="54" y="98"/>
                  </a:lnTo>
                  <a:lnTo>
                    <a:pt x="42" y="97"/>
                  </a:lnTo>
                  <a:lnTo>
                    <a:pt x="30" y="92"/>
                  </a:lnTo>
                  <a:lnTo>
                    <a:pt x="20" y="86"/>
                  </a:lnTo>
                  <a:lnTo>
                    <a:pt x="11" y="79"/>
                  </a:lnTo>
                  <a:lnTo>
                    <a:pt x="5" y="70"/>
                  </a:lnTo>
                  <a:lnTo>
                    <a:pt x="2" y="59"/>
                  </a:lnTo>
                  <a:lnTo>
                    <a:pt x="0" y="49"/>
                  </a:lnTo>
                  <a:close/>
                </a:path>
              </a:pathLst>
            </a:custGeom>
            <a:solidFill>
              <a:srgbClr val="FFFFFF"/>
            </a:solidFill>
            <a:ln w="1588">
              <a:solidFill>
                <a:srgbClr val="000000"/>
              </a:solidFill>
              <a:prstDash val="solid"/>
              <a:round/>
              <a:headEnd/>
              <a:tailEnd/>
            </a:ln>
          </p:spPr>
          <p:txBody>
            <a:bodyPr/>
            <a:lstStyle/>
            <a:p>
              <a:endParaRPr lang="en-US"/>
            </a:p>
          </p:txBody>
        </p:sp>
        <p:sp>
          <p:nvSpPr>
            <p:cNvPr id="135199" name="Rectangle 29"/>
            <p:cNvSpPr>
              <a:spLocks noChangeArrowheads="1"/>
            </p:cNvSpPr>
            <p:nvPr/>
          </p:nvSpPr>
          <p:spPr bwMode="auto">
            <a:xfrm>
              <a:off x="3620" y="3725"/>
              <a:ext cx="51"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C</a:t>
              </a:r>
              <a:endParaRPr lang="en-US"/>
            </a:p>
          </p:txBody>
        </p:sp>
        <p:sp>
          <p:nvSpPr>
            <p:cNvPr id="135200" name="Freeform 30"/>
            <p:cNvSpPr>
              <a:spLocks/>
            </p:cNvSpPr>
            <p:nvPr/>
          </p:nvSpPr>
          <p:spPr bwMode="auto">
            <a:xfrm>
              <a:off x="3835" y="3723"/>
              <a:ext cx="120" cy="98"/>
            </a:xfrm>
            <a:custGeom>
              <a:avLst/>
              <a:gdLst>
                <a:gd name="T0" fmla="*/ 0 w 120"/>
                <a:gd name="T1" fmla="*/ 49 h 98"/>
                <a:gd name="T2" fmla="*/ 2 w 120"/>
                <a:gd name="T3" fmla="*/ 39 h 98"/>
                <a:gd name="T4" fmla="*/ 6 w 120"/>
                <a:gd name="T5" fmla="*/ 29 h 98"/>
                <a:gd name="T6" fmla="*/ 12 w 120"/>
                <a:gd name="T7" fmla="*/ 20 h 98"/>
                <a:gd name="T8" fmla="*/ 20 w 120"/>
                <a:gd name="T9" fmla="*/ 13 h 98"/>
                <a:gd name="T10" fmla="*/ 31 w 120"/>
                <a:gd name="T11" fmla="*/ 7 h 98"/>
                <a:gd name="T12" fmla="*/ 42 w 120"/>
                <a:gd name="T13" fmla="*/ 2 h 98"/>
                <a:gd name="T14" fmla="*/ 54 w 120"/>
                <a:gd name="T15" fmla="*/ 0 h 98"/>
                <a:gd name="T16" fmla="*/ 67 w 120"/>
                <a:gd name="T17" fmla="*/ 0 h 98"/>
                <a:gd name="T18" fmla="*/ 79 w 120"/>
                <a:gd name="T19" fmla="*/ 2 h 98"/>
                <a:gd name="T20" fmla="*/ 91 w 120"/>
                <a:gd name="T21" fmla="*/ 7 h 98"/>
                <a:gd name="T22" fmla="*/ 100 w 120"/>
                <a:gd name="T23" fmla="*/ 13 h 98"/>
                <a:gd name="T24" fmla="*/ 109 w 120"/>
                <a:gd name="T25" fmla="*/ 20 h 98"/>
                <a:gd name="T26" fmla="*/ 115 w 120"/>
                <a:gd name="T27" fmla="*/ 29 h 98"/>
                <a:gd name="T28" fmla="*/ 119 w 120"/>
                <a:gd name="T29" fmla="*/ 39 h 98"/>
                <a:gd name="T30" fmla="*/ 120 w 120"/>
                <a:gd name="T31" fmla="*/ 49 h 98"/>
                <a:gd name="T32" fmla="*/ 119 w 120"/>
                <a:gd name="T33" fmla="*/ 59 h 98"/>
                <a:gd name="T34" fmla="*/ 115 w 120"/>
                <a:gd name="T35" fmla="*/ 70 h 98"/>
                <a:gd name="T36" fmla="*/ 109 w 120"/>
                <a:gd name="T37" fmla="*/ 79 h 98"/>
                <a:gd name="T38" fmla="*/ 100 w 120"/>
                <a:gd name="T39" fmla="*/ 86 h 98"/>
                <a:gd name="T40" fmla="*/ 91 w 120"/>
                <a:gd name="T41" fmla="*/ 92 h 98"/>
                <a:gd name="T42" fmla="*/ 79 w 120"/>
                <a:gd name="T43" fmla="*/ 97 h 98"/>
                <a:gd name="T44" fmla="*/ 67 w 120"/>
                <a:gd name="T45" fmla="*/ 98 h 98"/>
                <a:gd name="T46" fmla="*/ 54 w 120"/>
                <a:gd name="T47" fmla="*/ 98 h 98"/>
                <a:gd name="T48" fmla="*/ 42 w 120"/>
                <a:gd name="T49" fmla="*/ 97 h 98"/>
                <a:gd name="T50" fmla="*/ 31 w 120"/>
                <a:gd name="T51" fmla="*/ 92 h 98"/>
                <a:gd name="T52" fmla="*/ 20 w 120"/>
                <a:gd name="T53" fmla="*/ 86 h 98"/>
                <a:gd name="T54" fmla="*/ 12 w 120"/>
                <a:gd name="T55" fmla="*/ 79 h 98"/>
                <a:gd name="T56" fmla="*/ 6 w 120"/>
                <a:gd name="T57" fmla="*/ 70 h 98"/>
                <a:gd name="T58" fmla="*/ 2 w 120"/>
                <a:gd name="T59" fmla="*/ 59 h 98"/>
                <a:gd name="T60" fmla="*/ 0 w 120"/>
                <a:gd name="T61" fmla="*/ 49 h 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0"/>
                <a:gd name="T94" fmla="*/ 0 h 98"/>
                <a:gd name="T95" fmla="*/ 120 w 120"/>
                <a:gd name="T96" fmla="*/ 98 h 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0" h="98">
                  <a:moveTo>
                    <a:pt x="0" y="49"/>
                  </a:moveTo>
                  <a:lnTo>
                    <a:pt x="2" y="39"/>
                  </a:lnTo>
                  <a:lnTo>
                    <a:pt x="6" y="29"/>
                  </a:lnTo>
                  <a:lnTo>
                    <a:pt x="12" y="20"/>
                  </a:lnTo>
                  <a:lnTo>
                    <a:pt x="20" y="13"/>
                  </a:lnTo>
                  <a:lnTo>
                    <a:pt x="31" y="7"/>
                  </a:lnTo>
                  <a:lnTo>
                    <a:pt x="42" y="2"/>
                  </a:lnTo>
                  <a:lnTo>
                    <a:pt x="54" y="0"/>
                  </a:lnTo>
                  <a:lnTo>
                    <a:pt x="67" y="0"/>
                  </a:lnTo>
                  <a:lnTo>
                    <a:pt x="79" y="2"/>
                  </a:lnTo>
                  <a:lnTo>
                    <a:pt x="91" y="7"/>
                  </a:lnTo>
                  <a:lnTo>
                    <a:pt x="100" y="13"/>
                  </a:lnTo>
                  <a:lnTo>
                    <a:pt x="109" y="20"/>
                  </a:lnTo>
                  <a:lnTo>
                    <a:pt x="115" y="29"/>
                  </a:lnTo>
                  <a:lnTo>
                    <a:pt x="119" y="39"/>
                  </a:lnTo>
                  <a:lnTo>
                    <a:pt x="120" y="49"/>
                  </a:lnTo>
                  <a:lnTo>
                    <a:pt x="119" y="59"/>
                  </a:lnTo>
                  <a:lnTo>
                    <a:pt x="115" y="70"/>
                  </a:lnTo>
                  <a:lnTo>
                    <a:pt x="109" y="79"/>
                  </a:lnTo>
                  <a:lnTo>
                    <a:pt x="100" y="86"/>
                  </a:lnTo>
                  <a:lnTo>
                    <a:pt x="91" y="92"/>
                  </a:lnTo>
                  <a:lnTo>
                    <a:pt x="79" y="97"/>
                  </a:lnTo>
                  <a:lnTo>
                    <a:pt x="67" y="98"/>
                  </a:lnTo>
                  <a:lnTo>
                    <a:pt x="54" y="98"/>
                  </a:lnTo>
                  <a:lnTo>
                    <a:pt x="42" y="97"/>
                  </a:lnTo>
                  <a:lnTo>
                    <a:pt x="31" y="92"/>
                  </a:lnTo>
                  <a:lnTo>
                    <a:pt x="20" y="86"/>
                  </a:lnTo>
                  <a:lnTo>
                    <a:pt x="12" y="79"/>
                  </a:lnTo>
                  <a:lnTo>
                    <a:pt x="6" y="70"/>
                  </a:lnTo>
                  <a:lnTo>
                    <a:pt x="2" y="59"/>
                  </a:lnTo>
                  <a:lnTo>
                    <a:pt x="0" y="49"/>
                  </a:lnTo>
                  <a:close/>
                </a:path>
              </a:pathLst>
            </a:custGeom>
            <a:solidFill>
              <a:srgbClr val="FFFFFF"/>
            </a:solidFill>
            <a:ln w="1588">
              <a:solidFill>
                <a:srgbClr val="000000"/>
              </a:solidFill>
              <a:prstDash val="solid"/>
              <a:round/>
              <a:headEnd/>
              <a:tailEnd/>
            </a:ln>
          </p:spPr>
          <p:txBody>
            <a:bodyPr/>
            <a:lstStyle/>
            <a:p>
              <a:endParaRPr lang="en-US"/>
            </a:p>
          </p:txBody>
        </p:sp>
        <p:sp>
          <p:nvSpPr>
            <p:cNvPr id="135201" name="Rectangle 31"/>
            <p:cNvSpPr>
              <a:spLocks noChangeArrowheads="1"/>
            </p:cNvSpPr>
            <p:nvPr/>
          </p:nvSpPr>
          <p:spPr bwMode="auto">
            <a:xfrm>
              <a:off x="3890" y="3725"/>
              <a:ext cx="50"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D</a:t>
              </a:r>
              <a:endParaRPr lang="en-US"/>
            </a:p>
          </p:txBody>
        </p:sp>
        <p:sp>
          <p:nvSpPr>
            <p:cNvPr id="135202" name="Line 32"/>
            <p:cNvSpPr>
              <a:spLocks noChangeShapeType="1"/>
            </p:cNvSpPr>
            <p:nvPr/>
          </p:nvSpPr>
          <p:spPr bwMode="auto">
            <a:xfrm>
              <a:off x="3324" y="3498"/>
              <a:ext cx="1" cy="14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03" name="Line 33"/>
            <p:cNvSpPr>
              <a:spLocks noChangeShapeType="1"/>
            </p:cNvSpPr>
            <p:nvPr/>
          </p:nvSpPr>
          <p:spPr bwMode="auto">
            <a:xfrm flipH="1">
              <a:off x="3178" y="3643"/>
              <a:ext cx="146"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04" name="Line 34"/>
            <p:cNvSpPr>
              <a:spLocks noChangeShapeType="1"/>
            </p:cNvSpPr>
            <p:nvPr/>
          </p:nvSpPr>
          <p:spPr bwMode="auto">
            <a:xfrm>
              <a:off x="3178" y="3643"/>
              <a:ext cx="1" cy="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05" name="Line 35"/>
            <p:cNvSpPr>
              <a:spLocks noChangeShapeType="1"/>
            </p:cNvSpPr>
            <p:nvPr/>
          </p:nvSpPr>
          <p:spPr bwMode="auto">
            <a:xfrm>
              <a:off x="3324" y="3498"/>
              <a:ext cx="1" cy="14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06" name="Line 36"/>
            <p:cNvSpPr>
              <a:spLocks noChangeShapeType="1"/>
            </p:cNvSpPr>
            <p:nvPr/>
          </p:nvSpPr>
          <p:spPr bwMode="auto">
            <a:xfrm>
              <a:off x="3324" y="3643"/>
              <a:ext cx="154"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07" name="Line 37"/>
            <p:cNvSpPr>
              <a:spLocks noChangeShapeType="1"/>
            </p:cNvSpPr>
            <p:nvPr/>
          </p:nvSpPr>
          <p:spPr bwMode="auto">
            <a:xfrm>
              <a:off x="3478" y="3643"/>
              <a:ext cx="1" cy="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08" name="Line 38"/>
            <p:cNvSpPr>
              <a:spLocks noChangeShapeType="1"/>
            </p:cNvSpPr>
            <p:nvPr/>
          </p:nvSpPr>
          <p:spPr bwMode="auto">
            <a:xfrm>
              <a:off x="3754" y="3513"/>
              <a:ext cx="1" cy="13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09" name="Line 39"/>
            <p:cNvSpPr>
              <a:spLocks noChangeShapeType="1"/>
            </p:cNvSpPr>
            <p:nvPr/>
          </p:nvSpPr>
          <p:spPr bwMode="auto">
            <a:xfrm flipH="1">
              <a:off x="3626" y="3644"/>
              <a:ext cx="128"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10" name="Line 40"/>
            <p:cNvSpPr>
              <a:spLocks noChangeShapeType="1"/>
            </p:cNvSpPr>
            <p:nvPr/>
          </p:nvSpPr>
          <p:spPr bwMode="auto">
            <a:xfrm>
              <a:off x="3626" y="3644"/>
              <a:ext cx="1" cy="7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11" name="Line 41"/>
            <p:cNvSpPr>
              <a:spLocks noChangeShapeType="1"/>
            </p:cNvSpPr>
            <p:nvPr/>
          </p:nvSpPr>
          <p:spPr bwMode="auto">
            <a:xfrm>
              <a:off x="3754" y="3513"/>
              <a:ext cx="1" cy="13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12" name="Line 42"/>
            <p:cNvSpPr>
              <a:spLocks noChangeShapeType="1"/>
            </p:cNvSpPr>
            <p:nvPr/>
          </p:nvSpPr>
          <p:spPr bwMode="auto">
            <a:xfrm>
              <a:off x="3754" y="3644"/>
              <a:ext cx="142"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13" name="Line 43"/>
            <p:cNvSpPr>
              <a:spLocks noChangeShapeType="1"/>
            </p:cNvSpPr>
            <p:nvPr/>
          </p:nvSpPr>
          <p:spPr bwMode="auto">
            <a:xfrm>
              <a:off x="3896" y="3644"/>
              <a:ext cx="1" cy="7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14" name="Rectangle 44"/>
            <p:cNvSpPr>
              <a:spLocks noChangeArrowheads="1"/>
            </p:cNvSpPr>
            <p:nvPr/>
          </p:nvSpPr>
          <p:spPr bwMode="auto">
            <a:xfrm>
              <a:off x="4782" y="2673"/>
              <a:ext cx="30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Cut Sets:</a:t>
              </a:r>
              <a:endParaRPr lang="en-US"/>
            </a:p>
          </p:txBody>
        </p:sp>
        <p:sp>
          <p:nvSpPr>
            <p:cNvPr id="135215" name="Rectangle 45"/>
            <p:cNvSpPr>
              <a:spLocks noChangeArrowheads="1"/>
            </p:cNvSpPr>
            <p:nvPr/>
          </p:nvSpPr>
          <p:spPr bwMode="auto">
            <a:xfrm>
              <a:off x="4775" y="2763"/>
              <a:ext cx="12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1. A</a:t>
              </a:r>
              <a:endParaRPr lang="en-US"/>
            </a:p>
          </p:txBody>
        </p:sp>
        <p:sp>
          <p:nvSpPr>
            <p:cNvPr id="135216" name="Rectangle 46"/>
            <p:cNvSpPr>
              <a:spLocks noChangeArrowheads="1"/>
            </p:cNvSpPr>
            <p:nvPr/>
          </p:nvSpPr>
          <p:spPr bwMode="auto">
            <a:xfrm>
              <a:off x="4775" y="2853"/>
              <a:ext cx="129"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2. B</a:t>
              </a:r>
              <a:endParaRPr lang="en-US"/>
            </a:p>
          </p:txBody>
        </p:sp>
        <p:sp>
          <p:nvSpPr>
            <p:cNvPr id="135217" name="Rectangle 47"/>
            <p:cNvSpPr>
              <a:spLocks noChangeArrowheads="1"/>
            </p:cNvSpPr>
            <p:nvPr/>
          </p:nvSpPr>
          <p:spPr bwMode="auto">
            <a:xfrm>
              <a:off x="4793" y="2943"/>
              <a:ext cx="149"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3. C </a:t>
              </a:r>
              <a:endParaRPr lang="en-US"/>
            </a:p>
          </p:txBody>
        </p:sp>
        <p:sp>
          <p:nvSpPr>
            <p:cNvPr id="135218" name="Rectangle 48"/>
            <p:cNvSpPr>
              <a:spLocks noChangeArrowheads="1"/>
            </p:cNvSpPr>
            <p:nvPr/>
          </p:nvSpPr>
          <p:spPr bwMode="auto">
            <a:xfrm>
              <a:off x="4795" y="3033"/>
              <a:ext cx="130"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4. D</a:t>
              </a:r>
              <a:endParaRPr lang="en-US"/>
            </a:p>
          </p:txBody>
        </p:sp>
        <p:sp>
          <p:nvSpPr>
            <p:cNvPr id="135219" name="Rectangle 49"/>
            <p:cNvSpPr>
              <a:spLocks noChangeArrowheads="1"/>
            </p:cNvSpPr>
            <p:nvPr/>
          </p:nvSpPr>
          <p:spPr bwMode="auto">
            <a:xfrm>
              <a:off x="4779" y="3123"/>
              <a:ext cx="125"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5. E</a:t>
              </a:r>
              <a:endParaRPr lang="en-US"/>
            </a:p>
          </p:txBody>
        </p:sp>
        <p:sp>
          <p:nvSpPr>
            <p:cNvPr id="135220" name="Rectangle 50"/>
            <p:cNvSpPr>
              <a:spLocks noChangeArrowheads="1"/>
            </p:cNvSpPr>
            <p:nvPr/>
          </p:nvSpPr>
          <p:spPr bwMode="auto">
            <a:xfrm>
              <a:off x="4778" y="3213"/>
              <a:ext cx="121"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6. F</a:t>
              </a:r>
              <a:endParaRPr lang="en-US"/>
            </a:p>
          </p:txBody>
        </p:sp>
        <p:sp>
          <p:nvSpPr>
            <p:cNvPr id="135221" name="Line 51"/>
            <p:cNvSpPr>
              <a:spLocks noChangeShapeType="1"/>
            </p:cNvSpPr>
            <p:nvPr/>
          </p:nvSpPr>
          <p:spPr bwMode="auto">
            <a:xfrm>
              <a:off x="3006" y="2680"/>
              <a:ext cx="344"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22" name="Rectangle 52"/>
            <p:cNvSpPr>
              <a:spLocks noChangeArrowheads="1"/>
            </p:cNvSpPr>
            <p:nvPr/>
          </p:nvSpPr>
          <p:spPr bwMode="auto">
            <a:xfrm>
              <a:off x="3024" y="2564"/>
              <a:ext cx="35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rPr>
                <a:t>Case d</a:t>
              </a:r>
              <a:endParaRPr lang="en-US"/>
            </a:p>
          </p:txBody>
        </p:sp>
        <p:sp>
          <p:nvSpPr>
            <p:cNvPr id="135223" name="Freeform 53"/>
            <p:cNvSpPr>
              <a:spLocks/>
            </p:cNvSpPr>
            <p:nvPr/>
          </p:nvSpPr>
          <p:spPr bwMode="auto">
            <a:xfrm>
              <a:off x="3459" y="3104"/>
              <a:ext cx="157" cy="168"/>
            </a:xfrm>
            <a:custGeom>
              <a:avLst/>
              <a:gdLst>
                <a:gd name="T0" fmla="*/ 0 w 157"/>
                <a:gd name="T1" fmla="*/ 168 h 168"/>
                <a:gd name="T2" fmla="*/ 19 w 157"/>
                <a:gd name="T3" fmla="*/ 159 h 168"/>
                <a:gd name="T4" fmla="*/ 37 w 157"/>
                <a:gd name="T5" fmla="*/ 153 h 168"/>
                <a:gd name="T6" fmla="*/ 58 w 157"/>
                <a:gd name="T7" fmla="*/ 148 h 168"/>
                <a:gd name="T8" fmla="*/ 78 w 157"/>
                <a:gd name="T9" fmla="*/ 147 h 168"/>
                <a:gd name="T10" fmla="*/ 99 w 157"/>
                <a:gd name="T11" fmla="*/ 148 h 168"/>
                <a:gd name="T12" fmla="*/ 118 w 157"/>
                <a:gd name="T13" fmla="*/ 153 h 168"/>
                <a:gd name="T14" fmla="*/ 138 w 157"/>
                <a:gd name="T15" fmla="*/ 159 h 168"/>
                <a:gd name="T16" fmla="*/ 157 w 157"/>
                <a:gd name="T17" fmla="*/ 168 h 168"/>
                <a:gd name="T18" fmla="*/ 157 w 157"/>
                <a:gd name="T19" fmla="*/ 79 h 168"/>
                <a:gd name="T20" fmla="*/ 151 w 157"/>
                <a:gd name="T21" fmla="*/ 64 h 168"/>
                <a:gd name="T22" fmla="*/ 142 w 157"/>
                <a:gd name="T23" fmla="*/ 49 h 168"/>
                <a:gd name="T24" fmla="*/ 132 w 157"/>
                <a:gd name="T25" fmla="*/ 36 h 168"/>
                <a:gd name="T26" fmla="*/ 120 w 157"/>
                <a:gd name="T27" fmla="*/ 24 h 168"/>
                <a:gd name="T28" fmla="*/ 107 w 157"/>
                <a:gd name="T29" fmla="*/ 14 h 168"/>
                <a:gd name="T30" fmla="*/ 93 w 157"/>
                <a:gd name="T31" fmla="*/ 6 h 168"/>
                <a:gd name="T32" fmla="*/ 78 w 157"/>
                <a:gd name="T33" fmla="*/ 0 h 168"/>
                <a:gd name="T34" fmla="*/ 63 w 157"/>
                <a:gd name="T35" fmla="*/ 6 h 168"/>
                <a:gd name="T36" fmla="*/ 49 w 157"/>
                <a:gd name="T37" fmla="*/ 14 h 168"/>
                <a:gd name="T38" fmla="*/ 37 w 157"/>
                <a:gd name="T39" fmla="*/ 24 h 168"/>
                <a:gd name="T40" fmla="*/ 25 w 157"/>
                <a:gd name="T41" fmla="*/ 36 h 168"/>
                <a:gd name="T42" fmla="*/ 14 w 157"/>
                <a:gd name="T43" fmla="*/ 49 h 168"/>
                <a:gd name="T44" fmla="*/ 6 w 157"/>
                <a:gd name="T45" fmla="*/ 64 h 168"/>
                <a:gd name="T46" fmla="*/ 0 w 157"/>
                <a:gd name="T47" fmla="*/ 79 h 168"/>
                <a:gd name="T48" fmla="*/ 0 w 157"/>
                <a:gd name="T49" fmla="*/ 168 h 16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7"/>
                <a:gd name="T76" fmla="*/ 0 h 168"/>
                <a:gd name="T77" fmla="*/ 157 w 157"/>
                <a:gd name="T78" fmla="*/ 168 h 16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7" h="168">
                  <a:moveTo>
                    <a:pt x="0" y="168"/>
                  </a:moveTo>
                  <a:lnTo>
                    <a:pt x="19" y="159"/>
                  </a:lnTo>
                  <a:lnTo>
                    <a:pt x="37" y="153"/>
                  </a:lnTo>
                  <a:lnTo>
                    <a:pt x="58" y="148"/>
                  </a:lnTo>
                  <a:lnTo>
                    <a:pt x="78" y="147"/>
                  </a:lnTo>
                  <a:lnTo>
                    <a:pt x="99" y="148"/>
                  </a:lnTo>
                  <a:lnTo>
                    <a:pt x="118" y="153"/>
                  </a:lnTo>
                  <a:lnTo>
                    <a:pt x="138" y="159"/>
                  </a:lnTo>
                  <a:lnTo>
                    <a:pt x="157" y="168"/>
                  </a:lnTo>
                  <a:lnTo>
                    <a:pt x="157" y="79"/>
                  </a:lnTo>
                  <a:lnTo>
                    <a:pt x="151" y="64"/>
                  </a:lnTo>
                  <a:lnTo>
                    <a:pt x="142" y="49"/>
                  </a:lnTo>
                  <a:lnTo>
                    <a:pt x="132" y="36"/>
                  </a:lnTo>
                  <a:lnTo>
                    <a:pt x="120" y="24"/>
                  </a:lnTo>
                  <a:lnTo>
                    <a:pt x="107" y="14"/>
                  </a:lnTo>
                  <a:lnTo>
                    <a:pt x="93" y="6"/>
                  </a:lnTo>
                  <a:lnTo>
                    <a:pt x="78" y="0"/>
                  </a:lnTo>
                  <a:lnTo>
                    <a:pt x="63" y="6"/>
                  </a:lnTo>
                  <a:lnTo>
                    <a:pt x="49" y="14"/>
                  </a:lnTo>
                  <a:lnTo>
                    <a:pt x="37" y="24"/>
                  </a:lnTo>
                  <a:lnTo>
                    <a:pt x="25" y="36"/>
                  </a:lnTo>
                  <a:lnTo>
                    <a:pt x="14" y="49"/>
                  </a:lnTo>
                  <a:lnTo>
                    <a:pt x="6" y="64"/>
                  </a:lnTo>
                  <a:lnTo>
                    <a:pt x="0" y="79"/>
                  </a:lnTo>
                  <a:lnTo>
                    <a:pt x="0" y="168"/>
                  </a:lnTo>
                  <a:close/>
                </a:path>
              </a:pathLst>
            </a:custGeom>
            <a:solidFill>
              <a:srgbClr val="FFFFFF"/>
            </a:solidFill>
            <a:ln w="1588">
              <a:solidFill>
                <a:srgbClr val="000000"/>
              </a:solidFill>
              <a:prstDash val="solid"/>
              <a:round/>
              <a:headEnd/>
              <a:tailEnd/>
            </a:ln>
          </p:spPr>
          <p:txBody>
            <a:bodyPr/>
            <a:lstStyle/>
            <a:p>
              <a:endParaRPr lang="en-US"/>
            </a:p>
          </p:txBody>
        </p:sp>
        <p:sp>
          <p:nvSpPr>
            <p:cNvPr id="135224" name="Freeform 54"/>
            <p:cNvSpPr>
              <a:spLocks/>
            </p:cNvSpPr>
            <p:nvPr/>
          </p:nvSpPr>
          <p:spPr bwMode="auto">
            <a:xfrm>
              <a:off x="3259" y="3369"/>
              <a:ext cx="131" cy="141"/>
            </a:xfrm>
            <a:custGeom>
              <a:avLst/>
              <a:gdLst>
                <a:gd name="T0" fmla="*/ 0 w 131"/>
                <a:gd name="T1" fmla="*/ 141 h 141"/>
                <a:gd name="T2" fmla="*/ 17 w 131"/>
                <a:gd name="T3" fmla="*/ 132 h 141"/>
                <a:gd name="T4" fmla="*/ 36 w 131"/>
                <a:gd name="T5" fmla="*/ 126 h 141"/>
                <a:gd name="T6" fmla="*/ 56 w 131"/>
                <a:gd name="T7" fmla="*/ 123 h 141"/>
                <a:gd name="T8" fmla="*/ 75 w 131"/>
                <a:gd name="T9" fmla="*/ 123 h 141"/>
                <a:gd name="T10" fmla="*/ 95 w 131"/>
                <a:gd name="T11" fmla="*/ 126 h 141"/>
                <a:gd name="T12" fmla="*/ 113 w 131"/>
                <a:gd name="T13" fmla="*/ 132 h 141"/>
                <a:gd name="T14" fmla="*/ 131 w 131"/>
                <a:gd name="T15" fmla="*/ 141 h 141"/>
                <a:gd name="T16" fmla="*/ 131 w 131"/>
                <a:gd name="T17" fmla="*/ 67 h 141"/>
                <a:gd name="T18" fmla="*/ 124 w 131"/>
                <a:gd name="T19" fmla="*/ 51 h 141"/>
                <a:gd name="T20" fmla="*/ 116 w 131"/>
                <a:gd name="T21" fmla="*/ 37 h 141"/>
                <a:gd name="T22" fmla="*/ 105 w 131"/>
                <a:gd name="T23" fmla="*/ 25 h 141"/>
                <a:gd name="T24" fmla="*/ 93 w 131"/>
                <a:gd name="T25" fmla="*/ 14 h 141"/>
                <a:gd name="T26" fmla="*/ 80 w 131"/>
                <a:gd name="T27" fmla="*/ 6 h 141"/>
                <a:gd name="T28" fmla="*/ 65 w 131"/>
                <a:gd name="T29" fmla="*/ 0 h 141"/>
                <a:gd name="T30" fmla="*/ 51 w 131"/>
                <a:gd name="T31" fmla="*/ 6 h 141"/>
                <a:gd name="T32" fmla="*/ 37 w 131"/>
                <a:gd name="T33" fmla="*/ 14 h 141"/>
                <a:gd name="T34" fmla="*/ 26 w 131"/>
                <a:gd name="T35" fmla="*/ 25 h 141"/>
                <a:gd name="T36" fmla="*/ 15 w 131"/>
                <a:gd name="T37" fmla="*/ 37 h 141"/>
                <a:gd name="T38" fmla="*/ 6 w 131"/>
                <a:gd name="T39" fmla="*/ 51 h 141"/>
                <a:gd name="T40" fmla="*/ 0 w 131"/>
                <a:gd name="T41" fmla="*/ 67 h 141"/>
                <a:gd name="T42" fmla="*/ 0 w 131"/>
                <a:gd name="T43" fmla="*/ 141 h 14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
                <a:gd name="T67" fmla="*/ 0 h 141"/>
                <a:gd name="T68" fmla="*/ 131 w 131"/>
                <a:gd name="T69" fmla="*/ 141 h 14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 h="141">
                  <a:moveTo>
                    <a:pt x="0" y="141"/>
                  </a:moveTo>
                  <a:lnTo>
                    <a:pt x="17" y="132"/>
                  </a:lnTo>
                  <a:lnTo>
                    <a:pt x="36" y="126"/>
                  </a:lnTo>
                  <a:lnTo>
                    <a:pt x="56" y="123"/>
                  </a:lnTo>
                  <a:lnTo>
                    <a:pt x="75" y="123"/>
                  </a:lnTo>
                  <a:lnTo>
                    <a:pt x="95" y="126"/>
                  </a:lnTo>
                  <a:lnTo>
                    <a:pt x="113" y="132"/>
                  </a:lnTo>
                  <a:lnTo>
                    <a:pt x="131" y="141"/>
                  </a:lnTo>
                  <a:lnTo>
                    <a:pt x="131" y="67"/>
                  </a:lnTo>
                  <a:lnTo>
                    <a:pt x="124" y="51"/>
                  </a:lnTo>
                  <a:lnTo>
                    <a:pt x="116" y="37"/>
                  </a:lnTo>
                  <a:lnTo>
                    <a:pt x="105" y="25"/>
                  </a:lnTo>
                  <a:lnTo>
                    <a:pt x="93" y="14"/>
                  </a:lnTo>
                  <a:lnTo>
                    <a:pt x="80" y="6"/>
                  </a:lnTo>
                  <a:lnTo>
                    <a:pt x="65" y="0"/>
                  </a:lnTo>
                  <a:lnTo>
                    <a:pt x="51" y="6"/>
                  </a:lnTo>
                  <a:lnTo>
                    <a:pt x="37" y="14"/>
                  </a:lnTo>
                  <a:lnTo>
                    <a:pt x="26" y="25"/>
                  </a:lnTo>
                  <a:lnTo>
                    <a:pt x="15" y="37"/>
                  </a:lnTo>
                  <a:lnTo>
                    <a:pt x="6" y="51"/>
                  </a:lnTo>
                  <a:lnTo>
                    <a:pt x="0" y="67"/>
                  </a:lnTo>
                  <a:lnTo>
                    <a:pt x="0" y="141"/>
                  </a:lnTo>
                  <a:close/>
                </a:path>
              </a:pathLst>
            </a:custGeom>
            <a:solidFill>
              <a:srgbClr val="FFFFFF"/>
            </a:solidFill>
            <a:ln w="1588">
              <a:solidFill>
                <a:srgbClr val="000000"/>
              </a:solidFill>
              <a:prstDash val="solid"/>
              <a:round/>
              <a:headEnd/>
              <a:tailEnd/>
            </a:ln>
          </p:spPr>
          <p:txBody>
            <a:bodyPr/>
            <a:lstStyle/>
            <a:p>
              <a:endParaRPr lang="en-US"/>
            </a:p>
          </p:txBody>
        </p:sp>
        <p:sp>
          <p:nvSpPr>
            <p:cNvPr id="135225" name="Line 55"/>
            <p:cNvSpPr>
              <a:spLocks noChangeShapeType="1"/>
            </p:cNvSpPr>
            <p:nvPr/>
          </p:nvSpPr>
          <p:spPr bwMode="auto">
            <a:xfrm>
              <a:off x="4563" y="3259"/>
              <a:ext cx="1" cy="21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26" name="Line 56"/>
            <p:cNvSpPr>
              <a:spLocks noChangeShapeType="1"/>
            </p:cNvSpPr>
            <p:nvPr/>
          </p:nvSpPr>
          <p:spPr bwMode="auto">
            <a:xfrm flipH="1">
              <a:off x="4267" y="3478"/>
              <a:ext cx="296"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27" name="Line 57"/>
            <p:cNvSpPr>
              <a:spLocks noChangeShapeType="1"/>
            </p:cNvSpPr>
            <p:nvPr/>
          </p:nvSpPr>
          <p:spPr bwMode="auto">
            <a:xfrm>
              <a:off x="4267" y="3478"/>
              <a:ext cx="1" cy="2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28" name="Line 58"/>
            <p:cNvSpPr>
              <a:spLocks noChangeShapeType="1"/>
            </p:cNvSpPr>
            <p:nvPr/>
          </p:nvSpPr>
          <p:spPr bwMode="auto">
            <a:xfrm>
              <a:off x="4563" y="3259"/>
              <a:ext cx="1" cy="21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29" name="Line 59"/>
            <p:cNvSpPr>
              <a:spLocks noChangeShapeType="1"/>
            </p:cNvSpPr>
            <p:nvPr/>
          </p:nvSpPr>
          <p:spPr bwMode="auto">
            <a:xfrm>
              <a:off x="4563" y="3478"/>
              <a:ext cx="294"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30" name="Line 60"/>
            <p:cNvSpPr>
              <a:spLocks noChangeShapeType="1"/>
            </p:cNvSpPr>
            <p:nvPr/>
          </p:nvSpPr>
          <p:spPr bwMode="auto">
            <a:xfrm>
              <a:off x="4857" y="3478"/>
              <a:ext cx="1" cy="14"/>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31" name="Freeform 61"/>
            <p:cNvSpPr>
              <a:spLocks/>
            </p:cNvSpPr>
            <p:nvPr/>
          </p:nvSpPr>
          <p:spPr bwMode="auto">
            <a:xfrm>
              <a:off x="4084" y="3721"/>
              <a:ext cx="112" cy="90"/>
            </a:xfrm>
            <a:custGeom>
              <a:avLst/>
              <a:gdLst>
                <a:gd name="T0" fmla="*/ 0 w 112"/>
                <a:gd name="T1" fmla="*/ 45 h 90"/>
                <a:gd name="T2" fmla="*/ 2 w 112"/>
                <a:gd name="T3" fmla="*/ 35 h 90"/>
                <a:gd name="T4" fmla="*/ 5 w 112"/>
                <a:gd name="T5" fmla="*/ 26 h 90"/>
                <a:gd name="T6" fmla="*/ 11 w 112"/>
                <a:gd name="T7" fmla="*/ 18 h 90"/>
                <a:gd name="T8" fmla="*/ 18 w 112"/>
                <a:gd name="T9" fmla="*/ 11 h 90"/>
                <a:gd name="T10" fmla="*/ 28 w 112"/>
                <a:gd name="T11" fmla="*/ 5 h 90"/>
                <a:gd name="T12" fmla="*/ 39 w 112"/>
                <a:gd name="T13" fmla="*/ 1 h 90"/>
                <a:gd name="T14" fmla="*/ 50 w 112"/>
                <a:gd name="T15" fmla="*/ 0 h 90"/>
                <a:gd name="T16" fmla="*/ 62 w 112"/>
                <a:gd name="T17" fmla="*/ 0 h 90"/>
                <a:gd name="T18" fmla="*/ 73 w 112"/>
                <a:gd name="T19" fmla="*/ 1 h 90"/>
                <a:gd name="T20" fmla="*/ 84 w 112"/>
                <a:gd name="T21" fmla="*/ 5 h 90"/>
                <a:gd name="T22" fmla="*/ 93 w 112"/>
                <a:gd name="T23" fmla="*/ 11 h 90"/>
                <a:gd name="T24" fmla="*/ 101 w 112"/>
                <a:gd name="T25" fmla="*/ 18 h 90"/>
                <a:gd name="T26" fmla="*/ 107 w 112"/>
                <a:gd name="T27" fmla="*/ 26 h 90"/>
                <a:gd name="T28" fmla="*/ 111 w 112"/>
                <a:gd name="T29" fmla="*/ 35 h 90"/>
                <a:gd name="T30" fmla="*/ 112 w 112"/>
                <a:gd name="T31" fmla="*/ 45 h 90"/>
                <a:gd name="T32" fmla="*/ 111 w 112"/>
                <a:gd name="T33" fmla="*/ 54 h 90"/>
                <a:gd name="T34" fmla="*/ 107 w 112"/>
                <a:gd name="T35" fmla="*/ 63 h 90"/>
                <a:gd name="T36" fmla="*/ 101 w 112"/>
                <a:gd name="T37" fmla="*/ 71 h 90"/>
                <a:gd name="T38" fmla="*/ 93 w 112"/>
                <a:gd name="T39" fmla="*/ 78 h 90"/>
                <a:gd name="T40" fmla="*/ 84 w 112"/>
                <a:gd name="T41" fmla="*/ 84 h 90"/>
                <a:gd name="T42" fmla="*/ 73 w 112"/>
                <a:gd name="T43" fmla="*/ 87 h 90"/>
                <a:gd name="T44" fmla="*/ 62 w 112"/>
                <a:gd name="T45" fmla="*/ 90 h 90"/>
                <a:gd name="T46" fmla="*/ 50 w 112"/>
                <a:gd name="T47" fmla="*/ 90 h 90"/>
                <a:gd name="T48" fmla="*/ 39 w 112"/>
                <a:gd name="T49" fmla="*/ 87 h 90"/>
                <a:gd name="T50" fmla="*/ 28 w 112"/>
                <a:gd name="T51" fmla="*/ 84 h 90"/>
                <a:gd name="T52" fmla="*/ 18 w 112"/>
                <a:gd name="T53" fmla="*/ 78 h 90"/>
                <a:gd name="T54" fmla="*/ 11 w 112"/>
                <a:gd name="T55" fmla="*/ 71 h 90"/>
                <a:gd name="T56" fmla="*/ 5 w 112"/>
                <a:gd name="T57" fmla="*/ 63 h 90"/>
                <a:gd name="T58" fmla="*/ 2 w 112"/>
                <a:gd name="T59" fmla="*/ 54 h 90"/>
                <a:gd name="T60" fmla="*/ 0 w 112"/>
                <a:gd name="T61" fmla="*/ 45 h 9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2"/>
                <a:gd name="T94" fmla="*/ 0 h 90"/>
                <a:gd name="T95" fmla="*/ 112 w 112"/>
                <a:gd name="T96" fmla="*/ 90 h 9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2" h="90">
                  <a:moveTo>
                    <a:pt x="0" y="45"/>
                  </a:moveTo>
                  <a:lnTo>
                    <a:pt x="2" y="35"/>
                  </a:lnTo>
                  <a:lnTo>
                    <a:pt x="5" y="26"/>
                  </a:lnTo>
                  <a:lnTo>
                    <a:pt x="11" y="18"/>
                  </a:lnTo>
                  <a:lnTo>
                    <a:pt x="18" y="11"/>
                  </a:lnTo>
                  <a:lnTo>
                    <a:pt x="28" y="5"/>
                  </a:lnTo>
                  <a:lnTo>
                    <a:pt x="39" y="1"/>
                  </a:lnTo>
                  <a:lnTo>
                    <a:pt x="50" y="0"/>
                  </a:lnTo>
                  <a:lnTo>
                    <a:pt x="62" y="0"/>
                  </a:lnTo>
                  <a:lnTo>
                    <a:pt x="73" y="1"/>
                  </a:lnTo>
                  <a:lnTo>
                    <a:pt x="84" y="5"/>
                  </a:lnTo>
                  <a:lnTo>
                    <a:pt x="93" y="11"/>
                  </a:lnTo>
                  <a:lnTo>
                    <a:pt x="101" y="18"/>
                  </a:lnTo>
                  <a:lnTo>
                    <a:pt x="107" y="26"/>
                  </a:lnTo>
                  <a:lnTo>
                    <a:pt x="111" y="35"/>
                  </a:lnTo>
                  <a:lnTo>
                    <a:pt x="112" y="45"/>
                  </a:lnTo>
                  <a:lnTo>
                    <a:pt x="111" y="54"/>
                  </a:lnTo>
                  <a:lnTo>
                    <a:pt x="107" y="63"/>
                  </a:lnTo>
                  <a:lnTo>
                    <a:pt x="101" y="71"/>
                  </a:lnTo>
                  <a:lnTo>
                    <a:pt x="93" y="78"/>
                  </a:lnTo>
                  <a:lnTo>
                    <a:pt x="84" y="84"/>
                  </a:lnTo>
                  <a:lnTo>
                    <a:pt x="73" y="87"/>
                  </a:lnTo>
                  <a:lnTo>
                    <a:pt x="62" y="90"/>
                  </a:lnTo>
                  <a:lnTo>
                    <a:pt x="50" y="90"/>
                  </a:lnTo>
                  <a:lnTo>
                    <a:pt x="39" y="87"/>
                  </a:lnTo>
                  <a:lnTo>
                    <a:pt x="28" y="84"/>
                  </a:lnTo>
                  <a:lnTo>
                    <a:pt x="18" y="78"/>
                  </a:lnTo>
                  <a:lnTo>
                    <a:pt x="11" y="71"/>
                  </a:lnTo>
                  <a:lnTo>
                    <a:pt x="5" y="63"/>
                  </a:lnTo>
                  <a:lnTo>
                    <a:pt x="2" y="54"/>
                  </a:lnTo>
                  <a:lnTo>
                    <a:pt x="0" y="45"/>
                  </a:lnTo>
                  <a:close/>
                </a:path>
              </a:pathLst>
            </a:custGeom>
            <a:solidFill>
              <a:srgbClr val="FFFFFF"/>
            </a:solidFill>
            <a:ln w="1588">
              <a:solidFill>
                <a:srgbClr val="000000"/>
              </a:solidFill>
              <a:prstDash val="solid"/>
              <a:round/>
              <a:headEnd/>
              <a:tailEnd/>
            </a:ln>
          </p:spPr>
          <p:txBody>
            <a:bodyPr/>
            <a:lstStyle/>
            <a:p>
              <a:endParaRPr lang="en-US"/>
            </a:p>
          </p:txBody>
        </p:sp>
        <p:sp>
          <p:nvSpPr>
            <p:cNvPr id="135232" name="Rectangle 62"/>
            <p:cNvSpPr>
              <a:spLocks noChangeArrowheads="1"/>
            </p:cNvSpPr>
            <p:nvPr/>
          </p:nvSpPr>
          <p:spPr bwMode="auto">
            <a:xfrm>
              <a:off x="4135" y="3718"/>
              <a:ext cx="47"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E</a:t>
              </a:r>
              <a:endParaRPr lang="en-US"/>
            </a:p>
          </p:txBody>
        </p:sp>
        <p:sp>
          <p:nvSpPr>
            <p:cNvPr id="135233" name="Freeform 63"/>
            <p:cNvSpPr>
              <a:spLocks/>
            </p:cNvSpPr>
            <p:nvPr/>
          </p:nvSpPr>
          <p:spPr bwMode="auto">
            <a:xfrm>
              <a:off x="4337" y="3716"/>
              <a:ext cx="108" cy="99"/>
            </a:xfrm>
            <a:custGeom>
              <a:avLst/>
              <a:gdLst>
                <a:gd name="T0" fmla="*/ 0 w 108"/>
                <a:gd name="T1" fmla="*/ 50 h 99"/>
                <a:gd name="T2" fmla="*/ 1 w 108"/>
                <a:gd name="T3" fmla="*/ 38 h 99"/>
                <a:gd name="T4" fmla="*/ 5 w 108"/>
                <a:gd name="T5" fmla="*/ 28 h 99"/>
                <a:gd name="T6" fmla="*/ 12 w 108"/>
                <a:gd name="T7" fmla="*/ 19 h 99"/>
                <a:gd name="T8" fmla="*/ 21 w 108"/>
                <a:gd name="T9" fmla="*/ 11 h 99"/>
                <a:gd name="T10" fmla="*/ 30 w 108"/>
                <a:gd name="T11" fmla="*/ 5 h 99"/>
                <a:gd name="T12" fmla="*/ 42 w 108"/>
                <a:gd name="T13" fmla="*/ 1 h 99"/>
                <a:gd name="T14" fmla="*/ 54 w 108"/>
                <a:gd name="T15" fmla="*/ 0 h 99"/>
                <a:gd name="T16" fmla="*/ 66 w 108"/>
                <a:gd name="T17" fmla="*/ 1 h 99"/>
                <a:gd name="T18" fmla="*/ 77 w 108"/>
                <a:gd name="T19" fmla="*/ 5 h 99"/>
                <a:gd name="T20" fmla="*/ 88 w 108"/>
                <a:gd name="T21" fmla="*/ 11 h 99"/>
                <a:gd name="T22" fmla="*/ 96 w 108"/>
                <a:gd name="T23" fmla="*/ 19 h 99"/>
                <a:gd name="T24" fmla="*/ 102 w 108"/>
                <a:gd name="T25" fmla="*/ 28 h 99"/>
                <a:gd name="T26" fmla="*/ 107 w 108"/>
                <a:gd name="T27" fmla="*/ 38 h 99"/>
                <a:gd name="T28" fmla="*/ 108 w 108"/>
                <a:gd name="T29" fmla="*/ 50 h 99"/>
                <a:gd name="T30" fmla="*/ 107 w 108"/>
                <a:gd name="T31" fmla="*/ 60 h 99"/>
                <a:gd name="T32" fmla="*/ 102 w 108"/>
                <a:gd name="T33" fmla="*/ 71 h 99"/>
                <a:gd name="T34" fmla="*/ 96 w 108"/>
                <a:gd name="T35" fmla="*/ 80 h 99"/>
                <a:gd name="T36" fmla="*/ 88 w 108"/>
                <a:gd name="T37" fmla="*/ 88 h 99"/>
                <a:gd name="T38" fmla="*/ 77 w 108"/>
                <a:gd name="T39" fmla="*/ 94 h 99"/>
                <a:gd name="T40" fmla="*/ 66 w 108"/>
                <a:gd name="T41" fmla="*/ 98 h 99"/>
                <a:gd name="T42" fmla="*/ 54 w 108"/>
                <a:gd name="T43" fmla="*/ 99 h 99"/>
                <a:gd name="T44" fmla="*/ 42 w 108"/>
                <a:gd name="T45" fmla="*/ 98 h 99"/>
                <a:gd name="T46" fmla="*/ 30 w 108"/>
                <a:gd name="T47" fmla="*/ 94 h 99"/>
                <a:gd name="T48" fmla="*/ 21 w 108"/>
                <a:gd name="T49" fmla="*/ 88 h 99"/>
                <a:gd name="T50" fmla="*/ 12 w 108"/>
                <a:gd name="T51" fmla="*/ 80 h 99"/>
                <a:gd name="T52" fmla="*/ 5 w 108"/>
                <a:gd name="T53" fmla="*/ 71 h 99"/>
                <a:gd name="T54" fmla="*/ 1 w 108"/>
                <a:gd name="T55" fmla="*/ 60 h 99"/>
                <a:gd name="T56" fmla="*/ 0 w 108"/>
                <a:gd name="T57" fmla="*/ 50 h 9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8"/>
                <a:gd name="T88" fmla="*/ 0 h 99"/>
                <a:gd name="T89" fmla="*/ 108 w 108"/>
                <a:gd name="T90" fmla="*/ 99 h 9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8" h="99">
                  <a:moveTo>
                    <a:pt x="0" y="50"/>
                  </a:moveTo>
                  <a:lnTo>
                    <a:pt x="1" y="38"/>
                  </a:lnTo>
                  <a:lnTo>
                    <a:pt x="5" y="28"/>
                  </a:lnTo>
                  <a:lnTo>
                    <a:pt x="12" y="19"/>
                  </a:lnTo>
                  <a:lnTo>
                    <a:pt x="21" y="11"/>
                  </a:lnTo>
                  <a:lnTo>
                    <a:pt x="30" y="5"/>
                  </a:lnTo>
                  <a:lnTo>
                    <a:pt x="42" y="1"/>
                  </a:lnTo>
                  <a:lnTo>
                    <a:pt x="54" y="0"/>
                  </a:lnTo>
                  <a:lnTo>
                    <a:pt x="66" y="1"/>
                  </a:lnTo>
                  <a:lnTo>
                    <a:pt x="77" y="5"/>
                  </a:lnTo>
                  <a:lnTo>
                    <a:pt x="88" y="11"/>
                  </a:lnTo>
                  <a:lnTo>
                    <a:pt x="96" y="19"/>
                  </a:lnTo>
                  <a:lnTo>
                    <a:pt x="102" y="28"/>
                  </a:lnTo>
                  <a:lnTo>
                    <a:pt x="107" y="38"/>
                  </a:lnTo>
                  <a:lnTo>
                    <a:pt x="108" y="50"/>
                  </a:lnTo>
                  <a:lnTo>
                    <a:pt x="107" y="60"/>
                  </a:lnTo>
                  <a:lnTo>
                    <a:pt x="102" y="71"/>
                  </a:lnTo>
                  <a:lnTo>
                    <a:pt x="96" y="80"/>
                  </a:lnTo>
                  <a:lnTo>
                    <a:pt x="88" y="88"/>
                  </a:lnTo>
                  <a:lnTo>
                    <a:pt x="77" y="94"/>
                  </a:lnTo>
                  <a:lnTo>
                    <a:pt x="66" y="98"/>
                  </a:lnTo>
                  <a:lnTo>
                    <a:pt x="54" y="99"/>
                  </a:lnTo>
                  <a:lnTo>
                    <a:pt x="42" y="98"/>
                  </a:lnTo>
                  <a:lnTo>
                    <a:pt x="30" y="94"/>
                  </a:lnTo>
                  <a:lnTo>
                    <a:pt x="21" y="88"/>
                  </a:lnTo>
                  <a:lnTo>
                    <a:pt x="12" y="80"/>
                  </a:lnTo>
                  <a:lnTo>
                    <a:pt x="5" y="71"/>
                  </a:lnTo>
                  <a:lnTo>
                    <a:pt x="1" y="60"/>
                  </a:lnTo>
                  <a:lnTo>
                    <a:pt x="0" y="50"/>
                  </a:lnTo>
                  <a:close/>
                </a:path>
              </a:pathLst>
            </a:custGeom>
            <a:solidFill>
              <a:srgbClr val="FFFFFF"/>
            </a:solidFill>
            <a:ln w="1588">
              <a:solidFill>
                <a:srgbClr val="000000"/>
              </a:solidFill>
              <a:prstDash val="solid"/>
              <a:round/>
              <a:headEnd/>
              <a:tailEnd/>
            </a:ln>
          </p:spPr>
          <p:txBody>
            <a:bodyPr/>
            <a:lstStyle/>
            <a:p>
              <a:endParaRPr lang="en-US"/>
            </a:p>
          </p:txBody>
        </p:sp>
        <p:sp>
          <p:nvSpPr>
            <p:cNvPr id="135234" name="Rectangle 64"/>
            <p:cNvSpPr>
              <a:spLocks noChangeArrowheads="1"/>
            </p:cNvSpPr>
            <p:nvPr/>
          </p:nvSpPr>
          <p:spPr bwMode="auto">
            <a:xfrm>
              <a:off x="4389" y="3718"/>
              <a:ext cx="43"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F</a:t>
              </a:r>
              <a:endParaRPr lang="en-US"/>
            </a:p>
          </p:txBody>
        </p:sp>
        <p:sp>
          <p:nvSpPr>
            <p:cNvPr id="135235" name="Freeform 65"/>
            <p:cNvSpPr>
              <a:spLocks/>
            </p:cNvSpPr>
            <p:nvPr/>
          </p:nvSpPr>
          <p:spPr bwMode="auto">
            <a:xfrm>
              <a:off x="4681" y="3716"/>
              <a:ext cx="120" cy="98"/>
            </a:xfrm>
            <a:custGeom>
              <a:avLst/>
              <a:gdLst>
                <a:gd name="T0" fmla="*/ 0 w 120"/>
                <a:gd name="T1" fmla="*/ 50 h 98"/>
                <a:gd name="T2" fmla="*/ 1 w 120"/>
                <a:gd name="T3" fmla="*/ 39 h 98"/>
                <a:gd name="T4" fmla="*/ 5 w 120"/>
                <a:gd name="T5" fmla="*/ 29 h 98"/>
                <a:gd name="T6" fmla="*/ 12 w 120"/>
                <a:gd name="T7" fmla="*/ 20 h 98"/>
                <a:gd name="T8" fmla="*/ 20 w 120"/>
                <a:gd name="T9" fmla="*/ 13 h 98"/>
                <a:gd name="T10" fmla="*/ 30 w 120"/>
                <a:gd name="T11" fmla="*/ 7 h 98"/>
                <a:gd name="T12" fmla="*/ 41 w 120"/>
                <a:gd name="T13" fmla="*/ 2 h 98"/>
                <a:gd name="T14" fmla="*/ 53 w 120"/>
                <a:gd name="T15" fmla="*/ 0 h 98"/>
                <a:gd name="T16" fmla="*/ 66 w 120"/>
                <a:gd name="T17" fmla="*/ 0 h 98"/>
                <a:gd name="T18" fmla="*/ 78 w 120"/>
                <a:gd name="T19" fmla="*/ 2 h 98"/>
                <a:gd name="T20" fmla="*/ 90 w 120"/>
                <a:gd name="T21" fmla="*/ 7 h 98"/>
                <a:gd name="T22" fmla="*/ 100 w 120"/>
                <a:gd name="T23" fmla="*/ 13 h 98"/>
                <a:gd name="T24" fmla="*/ 108 w 120"/>
                <a:gd name="T25" fmla="*/ 20 h 98"/>
                <a:gd name="T26" fmla="*/ 114 w 120"/>
                <a:gd name="T27" fmla="*/ 29 h 98"/>
                <a:gd name="T28" fmla="*/ 118 w 120"/>
                <a:gd name="T29" fmla="*/ 39 h 98"/>
                <a:gd name="T30" fmla="*/ 120 w 120"/>
                <a:gd name="T31" fmla="*/ 50 h 98"/>
                <a:gd name="T32" fmla="*/ 118 w 120"/>
                <a:gd name="T33" fmla="*/ 59 h 98"/>
                <a:gd name="T34" fmla="*/ 114 w 120"/>
                <a:gd name="T35" fmla="*/ 70 h 98"/>
                <a:gd name="T36" fmla="*/ 108 w 120"/>
                <a:gd name="T37" fmla="*/ 79 h 98"/>
                <a:gd name="T38" fmla="*/ 100 w 120"/>
                <a:gd name="T39" fmla="*/ 86 h 98"/>
                <a:gd name="T40" fmla="*/ 90 w 120"/>
                <a:gd name="T41" fmla="*/ 92 h 98"/>
                <a:gd name="T42" fmla="*/ 78 w 120"/>
                <a:gd name="T43" fmla="*/ 97 h 98"/>
                <a:gd name="T44" fmla="*/ 66 w 120"/>
                <a:gd name="T45" fmla="*/ 98 h 98"/>
                <a:gd name="T46" fmla="*/ 53 w 120"/>
                <a:gd name="T47" fmla="*/ 98 h 98"/>
                <a:gd name="T48" fmla="*/ 41 w 120"/>
                <a:gd name="T49" fmla="*/ 97 h 98"/>
                <a:gd name="T50" fmla="*/ 30 w 120"/>
                <a:gd name="T51" fmla="*/ 92 h 98"/>
                <a:gd name="T52" fmla="*/ 20 w 120"/>
                <a:gd name="T53" fmla="*/ 86 h 98"/>
                <a:gd name="T54" fmla="*/ 12 w 120"/>
                <a:gd name="T55" fmla="*/ 79 h 98"/>
                <a:gd name="T56" fmla="*/ 5 w 120"/>
                <a:gd name="T57" fmla="*/ 70 h 98"/>
                <a:gd name="T58" fmla="*/ 1 w 120"/>
                <a:gd name="T59" fmla="*/ 59 h 98"/>
                <a:gd name="T60" fmla="*/ 0 w 120"/>
                <a:gd name="T61" fmla="*/ 50 h 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0"/>
                <a:gd name="T94" fmla="*/ 0 h 98"/>
                <a:gd name="T95" fmla="*/ 120 w 120"/>
                <a:gd name="T96" fmla="*/ 98 h 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0" h="98">
                  <a:moveTo>
                    <a:pt x="0" y="50"/>
                  </a:moveTo>
                  <a:lnTo>
                    <a:pt x="1" y="39"/>
                  </a:lnTo>
                  <a:lnTo>
                    <a:pt x="5" y="29"/>
                  </a:lnTo>
                  <a:lnTo>
                    <a:pt x="12" y="20"/>
                  </a:lnTo>
                  <a:lnTo>
                    <a:pt x="20" y="13"/>
                  </a:lnTo>
                  <a:lnTo>
                    <a:pt x="30" y="7"/>
                  </a:lnTo>
                  <a:lnTo>
                    <a:pt x="41" y="2"/>
                  </a:lnTo>
                  <a:lnTo>
                    <a:pt x="53" y="0"/>
                  </a:lnTo>
                  <a:lnTo>
                    <a:pt x="66" y="0"/>
                  </a:lnTo>
                  <a:lnTo>
                    <a:pt x="78" y="2"/>
                  </a:lnTo>
                  <a:lnTo>
                    <a:pt x="90" y="7"/>
                  </a:lnTo>
                  <a:lnTo>
                    <a:pt x="100" y="13"/>
                  </a:lnTo>
                  <a:lnTo>
                    <a:pt x="108" y="20"/>
                  </a:lnTo>
                  <a:lnTo>
                    <a:pt x="114" y="29"/>
                  </a:lnTo>
                  <a:lnTo>
                    <a:pt x="118" y="39"/>
                  </a:lnTo>
                  <a:lnTo>
                    <a:pt x="120" y="50"/>
                  </a:lnTo>
                  <a:lnTo>
                    <a:pt x="118" y="59"/>
                  </a:lnTo>
                  <a:lnTo>
                    <a:pt x="114" y="70"/>
                  </a:lnTo>
                  <a:lnTo>
                    <a:pt x="108" y="79"/>
                  </a:lnTo>
                  <a:lnTo>
                    <a:pt x="100" y="86"/>
                  </a:lnTo>
                  <a:lnTo>
                    <a:pt x="90" y="92"/>
                  </a:lnTo>
                  <a:lnTo>
                    <a:pt x="78" y="97"/>
                  </a:lnTo>
                  <a:lnTo>
                    <a:pt x="66" y="98"/>
                  </a:lnTo>
                  <a:lnTo>
                    <a:pt x="53" y="98"/>
                  </a:lnTo>
                  <a:lnTo>
                    <a:pt x="41" y="97"/>
                  </a:lnTo>
                  <a:lnTo>
                    <a:pt x="30" y="92"/>
                  </a:lnTo>
                  <a:lnTo>
                    <a:pt x="20" y="86"/>
                  </a:lnTo>
                  <a:lnTo>
                    <a:pt x="12" y="79"/>
                  </a:lnTo>
                  <a:lnTo>
                    <a:pt x="5" y="70"/>
                  </a:lnTo>
                  <a:lnTo>
                    <a:pt x="1" y="59"/>
                  </a:lnTo>
                  <a:lnTo>
                    <a:pt x="0" y="50"/>
                  </a:lnTo>
                  <a:close/>
                </a:path>
              </a:pathLst>
            </a:custGeom>
            <a:solidFill>
              <a:srgbClr val="FFFFFF"/>
            </a:solidFill>
            <a:ln w="1588">
              <a:solidFill>
                <a:srgbClr val="000000"/>
              </a:solidFill>
              <a:prstDash val="solid"/>
              <a:round/>
              <a:headEnd/>
              <a:tailEnd/>
            </a:ln>
          </p:spPr>
          <p:txBody>
            <a:bodyPr/>
            <a:lstStyle/>
            <a:p>
              <a:endParaRPr lang="en-US"/>
            </a:p>
          </p:txBody>
        </p:sp>
        <p:sp>
          <p:nvSpPr>
            <p:cNvPr id="135236" name="Rectangle 66"/>
            <p:cNvSpPr>
              <a:spLocks noChangeArrowheads="1"/>
            </p:cNvSpPr>
            <p:nvPr/>
          </p:nvSpPr>
          <p:spPr bwMode="auto">
            <a:xfrm>
              <a:off x="4733" y="3718"/>
              <a:ext cx="55"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G</a:t>
              </a:r>
              <a:endParaRPr lang="en-US"/>
            </a:p>
          </p:txBody>
        </p:sp>
        <p:sp>
          <p:nvSpPr>
            <p:cNvPr id="135237" name="Freeform 67"/>
            <p:cNvSpPr>
              <a:spLocks/>
            </p:cNvSpPr>
            <p:nvPr/>
          </p:nvSpPr>
          <p:spPr bwMode="auto">
            <a:xfrm>
              <a:off x="4920" y="3716"/>
              <a:ext cx="122" cy="98"/>
            </a:xfrm>
            <a:custGeom>
              <a:avLst/>
              <a:gdLst>
                <a:gd name="T0" fmla="*/ 0 w 122"/>
                <a:gd name="T1" fmla="*/ 50 h 98"/>
                <a:gd name="T2" fmla="*/ 1 w 122"/>
                <a:gd name="T3" fmla="*/ 39 h 98"/>
                <a:gd name="T4" fmla="*/ 5 w 122"/>
                <a:gd name="T5" fmla="*/ 29 h 98"/>
                <a:gd name="T6" fmla="*/ 12 w 122"/>
                <a:gd name="T7" fmla="*/ 20 h 98"/>
                <a:gd name="T8" fmla="*/ 20 w 122"/>
                <a:gd name="T9" fmla="*/ 13 h 98"/>
                <a:gd name="T10" fmla="*/ 30 w 122"/>
                <a:gd name="T11" fmla="*/ 7 h 98"/>
                <a:gd name="T12" fmla="*/ 42 w 122"/>
                <a:gd name="T13" fmla="*/ 2 h 98"/>
                <a:gd name="T14" fmla="*/ 54 w 122"/>
                <a:gd name="T15" fmla="*/ 0 h 98"/>
                <a:gd name="T16" fmla="*/ 68 w 122"/>
                <a:gd name="T17" fmla="*/ 0 h 98"/>
                <a:gd name="T18" fmla="*/ 79 w 122"/>
                <a:gd name="T19" fmla="*/ 2 h 98"/>
                <a:gd name="T20" fmla="*/ 91 w 122"/>
                <a:gd name="T21" fmla="*/ 7 h 98"/>
                <a:gd name="T22" fmla="*/ 102 w 122"/>
                <a:gd name="T23" fmla="*/ 13 h 98"/>
                <a:gd name="T24" fmla="*/ 110 w 122"/>
                <a:gd name="T25" fmla="*/ 20 h 98"/>
                <a:gd name="T26" fmla="*/ 116 w 122"/>
                <a:gd name="T27" fmla="*/ 29 h 98"/>
                <a:gd name="T28" fmla="*/ 121 w 122"/>
                <a:gd name="T29" fmla="*/ 39 h 98"/>
                <a:gd name="T30" fmla="*/ 122 w 122"/>
                <a:gd name="T31" fmla="*/ 50 h 98"/>
                <a:gd name="T32" fmla="*/ 121 w 122"/>
                <a:gd name="T33" fmla="*/ 59 h 98"/>
                <a:gd name="T34" fmla="*/ 116 w 122"/>
                <a:gd name="T35" fmla="*/ 70 h 98"/>
                <a:gd name="T36" fmla="*/ 110 w 122"/>
                <a:gd name="T37" fmla="*/ 79 h 98"/>
                <a:gd name="T38" fmla="*/ 102 w 122"/>
                <a:gd name="T39" fmla="*/ 86 h 98"/>
                <a:gd name="T40" fmla="*/ 91 w 122"/>
                <a:gd name="T41" fmla="*/ 92 h 98"/>
                <a:gd name="T42" fmla="*/ 79 w 122"/>
                <a:gd name="T43" fmla="*/ 97 h 98"/>
                <a:gd name="T44" fmla="*/ 68 w 122"/>
                <a:gd name="T45" fmla="*/ 98 h 98"/>
                <a:gd name="T46" fmla="*/ 54 w 122"/>
                <a:gd name="T47" fmla="*/ 98 h 98"/>
                <a:gd name="T48" fmla="*/ 42 w 122"/>
                <a:gd name="T49" fmla="*/ 97 h 98"/>
                <a:gd name="T50" fmla="*/ 30 w 122"/>
                <a:gd name="T51" fmla="*/ 92 h 98"/>
                <a:gd name="T52" fmla="*/ 20 w 122"/>
                <a:gd name="T53" fmla="*/ 86 h 98"/>
                <a:gd name="T54" fmla="*/ 12 w 122"/>
                <a:gd name="T55" fmla="*/ 79 h 98"/>
                <a:gd name="T56" fmla="*/ 5 w 122"/>
                <a:gd name="T57" fmla="*/ 70 h 98"/>
                <a:gd name="T58" fmla="*/ 1 w 122"/>
                <a:gd name="T59" fmla="*/ 59 h 98"/>
                <a:gd name="T60" fmla="*/ 0 w 122"/>
                <a:gd name="T61" fmla="*/ 50 h 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2"/>
                <a:gd name="T94" fmla="*/ 0 h 98"/>
                <a:gd name="T95" fmla="*/ 122 w 122"/>
                <a:gd name="T96" fmla="*/ 98 h 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2" h="98">
                  <a:moveTo>
                    <a:pt x="0" y="50"/>
                  </a:moveTo>
                  <a:lnTo>
                    <a:pt x="1" y="39"/>
                  </a:lnTo>
                  <a:lnTo>
                    <a:pt x="5" y="29"/>
                  </a:lnTo>
                  <a:lnTo>
                    <a:pt x="12" y="20"/>
                  </a:lnTo>
                  <a:lnTo>
                    <a:pt x="20" y="13"/>
                  </a:lnTo>
                  <a:lnTo>
                    <a:pt x="30" y="7"/>
                  </a:lnTo>
                  <a:lnTo>
                    <a:pt x="42" y="2"/>
                  </a:lnTo>
                  <a:lnTo>
                    <a:pt x="54" y="0"/>
                  </a:lnTo>
                  <a:lnTo>
                    <a:pt x="68" y="0"/>
                  </a:lnTo>
                  <a:lnTo>
                    <a:pt x="79" y="2"/>
                  </a:lnTo>
                  <a:lnTo>
                    <a:pt x="91" y="7"/>
                  </a:lnTo>
                  <a:lnTo>
                    <a:pt x="102" y="13"/>
                  </a:lnTo>
                  <a:lnTo>
                    <a:pt x="110" y="20"/>
                  </a:lnTo>
                  <a:lnTo>
                    <a:pt x="116" y="29"/>
                  </a:lnTo>
                  <a:lnTo>
                    <a:pt x="121" y="39"/>
                  </a:lnTo>
                  <a:lnTo>
                    <a:pt x="122" y="50"/>
                  </a:lnTo>
                  <a:lnTo>
                    <a:pt x="121" y="59"/>
                  </a:lnTo>
                  <a:lnTo>
                    <a:pt x="116" y="70"/>
                  </a:lnTo>
                  <a:lnTo>
                    <a:pt x="110" y="79"/>
                  </a:lnTo>
                  <a:lnTo>
                    <a:pt x="102" y="86"/>
                  </a:lnTo>
                  <a:lnTo>
                    <a:pt x="91" y="92"/>
                  </a:lnTo>
                  <a:lnTo>
                    <a:pt x="79" y="97"/>
                  </a:lnTo>
                  <a:lnTo>
                    <a:pt x="68" y="98"/>
                  </a:lnTo>
                  <a:lnTo>
                    <a:pt x="54" y="98"/>
                  </a:lnTo>
                  <a:lnTo>
                    <a:pt x="42" y="97"/>
                  </a:lnTo>
                  <a:lnTo>
                    <a:pt x="30" y="92"/>
                  </a:lnTo>
                  <a:lnTo>
                    <a:pt x="20" y="86"/>
                  </a:lnTo>
                  <a:lnTo>
                    <a:pt x="12" y="79"/>
                  </a:lnTo>
                  <a:lnTo>
                    <a:pt x="5" y="70"/>
                  </a:lnTo>
                  <a:lnTo>
                    <a:pt x="1" y="59"/>
                  </a:lnTo>
                  <a:lnTo>
                    <a:pt x="0" y="50"/>
                  </a:lnTo>
                  <a:close/>
                </a:path>
              </a:pathLst>
            </a:custGeom>
            <a:solidFill>
              <a:srgbClr val="FFFFFF"/>
            </a:solidFill>
            <a:ln w="1588">
              <a:solidFill>
                <a:srgbClr val="000000"/>
              </a:solidFill>
              <a:prstDash val="solid"/>
              <a:round/>
              <a:headEnd/>
              <a:tailEnd/>
            </a:ln>
          </p:spPr>
          <p:txBody>
            <a:bodyPr/>
            <a:lstStyle/>
            <a:p>
              <a:endParaRPr lang="en-US"/>
            </a:p>
          </p:txBody>
        </p:sp>
        <p:sp>
          <p:nvSpPr>
            <p:cNvPr id="135238" name="Rectangle 68"/>
            <p:cNvSpPr>
              <a:spLocks noChangeArrowheads="1"/>
            </p:cNvSpPr>
            <p:nvPr/>
          </p:nvSpPr>
          <p:spPr bwMode="auto">
            <a:xfrm>
              <a:off x="4976" y="3718"/>
              <a:ext cx="50"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H</a:t>
              </a:r>
              <a:endParaRPr lang="en-US"/>
            </a:p>
          </p:txBody>
        </p:sp>
        <p:sp>
          <p:nvSpPr>
            <p:cNvPr id="135239" name="Line 69"/>
            <p:cNvSpPr>
              <a:spLocks noChangeShapeType="1"/>
            </p:cNvSpPr>
            <p:nvPr/>
          </p:nvSpPr>
          <p:spPr bwMode="auto">
            <a:xfrm>
              <a:off x="4267" y="3617"/>
              <a:ext cx="1" cy="7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0" name="Line 70"/>
            <p:cNvSpPr>
              <a:spLocks noChangeShapeType="1"/>
            </p:cNvSpPr>
            <p:nvPr/>
          </p:nvSpPr>
          <p:spPr bwMode="auto">
            <a:xfrm flipH="1">
              <a:off x="4140" y="3693"/>
              <a:ext cx="127"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1" name="Line 71"/>
            <p:cNvSpPr>
              <a:spLocks noChangeShapeType="1"/>
            </p:cNvSpPr>
            <p:nvPr/>
          </p:nvSpPr>
          <p:spPr bwMode="auto">
            <a:xfrm>
              <a:off x="4140" y="3693"/>
              <a:ext cx="1" cy="2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2" name="Line 72"/>
            <p:cNvSpPr>
              <a:spLocks noChangeShapeType="1"/>
            </p:cNvSpPr>
            <p:nvPr/>
          </p:nvSpPr>
          <p:spPr bwMode="auto">
            <a:xfrm flipV="1">
              <a:off x="4391" y="3693"/>
              <a:ext cx="1" cy="2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3" name="Line 73"/>
            <p:cNvSpPr>
              <a:spLocks noChangeShapeType="1"/>
            </p:cNvSpPr>
            <p:nvPr/>
          </p:nvSpPr>
          <p:spPr bwMode="auto">
            <a:xfrm flipH="1">
              <a:off x="4267" y="3693"/>
              <a:ext cx="124"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4" name="Line 74"/>
            <p:cNvSpPr>
              <a:spLocks noChangeShapeType="1"/>
            </p:cNvSpPr>
            <p:nvPr/>
          </p:nvSpPr>
          <p:spPr bwMode="auto">
            <a:xfrm flipV="1">
              <a:off x="4267" y="3617"/>
              <a:ext cx="1" cy="7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5" name="Line 75"/>
            <p:cNvSpPr>
              <a:spLocks noChangeShapeType="1"/>
            </p:cNvSpPr>
            <p:nvPr/>
          </p:nvSpPr>
          <p:spPr bwMode="auto">
            <a:xfrm>
              <a:off x="4857" y="3611"/>
              <a:ext cx="1" cy="4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6" name="Line 76"/>
            <p:cNvSpPr>
              <a:spLocks noChangeShapeType="1"/>
            </p:cNvSpPr>
            <p:nvPr/>
          </p:nvSpPr>
          <p:spPr bwMode="auto">
            <a:xfrm flipH="1">
              <a:off x="4741" y="3656"/>
              <a:ext cx="116"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7" name="Line 77"/>
            <p:cNvSpPr>
              <a:spLocks noChangeShapeType="1"/>
            </p:cNvSpPr>
            <p:nvPr/>
          </p:nvSpPr>
          <p:spPr bwMode="auto">
            <a:xfrm>
              <a:off x="4741" y="3656"/>
              <a:ext cx="1" cy="6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8" name="Line 78"/>
            <p:cNvSpPr>
              <a:spLocks noChangeShapeType="1"/>
            </p:cNvSpPr>
            <p:nvPr/>
          </p:nvSpPr>
          <p:spPr bwMode="auto">
            <a:xfrm>
              <a:off x="4857" y="3611"/>
              <a:ext cx="1" cy="4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49" name="Line 79"/>
            <p:cNvSpPr>
              <a:spLocks noChangeShapeType="1"/>
            </p:cNvSpPr>
            <p:nvPr/>
          </p:nvSpPr>
          <p:spPr bwMode="auto">
            <a:xfrm>
              <a:off x="4857" y="3656"/>
              <a:ext cx="124"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50" name="Line 80"/>
            <p:cNvSpPr>
              <a:spLocks noChangeShapeType="1"/>
            </p:cNvSpPr>
            <p:nvPr/>
          </p:nvSpPr>
          <p:spPr bwMode="auto">
            <a:xfrm>
              <a:off x="4981" y="3656"/>
              <a:ext cx="1" cy="6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251" name="Freeform 81"/>
            <p:cNvSpPr>
              <a:spLocks/>
            </p:cNvSpPr>
            <p:nvPr/>
          </p:nvSpPr>
          <p:spPr bwMode="auto">
            <a:xfrm>
              <a:off x="4494" y="3122"/>
              <a:ext cx="139" cy="149"/>
            </a:xfrm>
            <a:custGeom>
              <a:avLst/>
              <a:gdLst>
                <a:gd name="T0" fmla="*/ 0 w 139"/>
                <a:gd name="T1" fmla="*/ 149 h 149"/>
                <a:gd name="T2" fmla="*/ 16 w 139"/>
                <a:gd name="T3" fmla="*/ 141 h 149"/>
                <a:gd name="T4" fmla="*/ 34 w 139"/>
                <a:gd name="T5" fmla="*/ 135 h 149"/>
                <a:gd name="T6" fmla="*/ 52 w 139"/>
                <a:gd name="T7" fmla="*/ 132 h 149"/>
                <a:gd name="T8" fmla="*/ 69 w 139"/>
                <a:gd name="T9" fmla="*/ 130 h 149"/>
                <a:gd name="T10" fmla="*/ 87 w 139"/>
                <a:gd name="T11" fmla="*/ 132 h 149"/>
                <a:gd name="T12" fmla="*/ 106 w 139"/>
                <a:gd name="T13" fmla="*/ 135 h 149"/>
                <a:gd name="T14" fmla="*/ 122 w 139"/>
                <a:gd name="T15" fmla="*/ 141 h 149"/>
                <a:gd name="T16" fmla="*/ 139 w 139"/>
                <a:gd name="T17" fmla="*/ 149 h 149"/>
                <a:gd name="T18" fmla="*/ 139 w 139"/>
                <a:gd name="T19" fmla="*/ 70 h 149"/>
                <a:gd name="T20" fmla="*/ 132 w 139"/>
                <a:gd name="T21" fmla="*/ 55 h 149"/>
                <a:gd name="T22" fmla="*/ 123 w 139"/>
                <a:gd name="T23" fmla="*/ 40 h 149"/>
                <a:gd name="T24" fmla="*/ 112 w 139"/>
                <a:gd name="T25" fmla="*/ 27 h 149"/>
                <a:gd name="T26" fmla="*/ 99 w 139"/>
                <a:gd name="T27" fmla="*/ 16 h 149"/>
                <a:gd name="T28" fmla="*/ 85 w 139"/>
                <a:gd name="T29" fmla="*/ 7 h 149"/>
                <a:gd name="T30" fmla="*/ 69 w 139"/>
                <a:gd name="T31" fmla="*/ 0 h 149"/>
                <a:gd name="T32" fmla="*/ 54 w 139"/>
                <a:gd name="T33" fmla="*/ 7 h 149"/>
                <a:gd name="T34" fmla="*/ 40 w 139"/>
                <a:gd name="T35" fmla="*/ 16 h 149"/>
                <a:gd name="T36" fmla="*/ 27 w 139"/>
                <a:gd name="T37" fmla="*/ 27 h 149"/>
                <a:gd name="T38" fmla="*/ 16 w 139"/>
                <a:gd name="T39" fmla="*/ 40 h 149"/>
                <a:gd name="T40" fmla="*/ 7 w 139"/>
                <a:gd name="T41" fmla="*/ 55 h 149"/>
                <a:gd name="T42" fmla="*/ 0 w 139"/>
                <a:gd name="T43" fmla="*/ 70 h 149"/>
                <a:gd name="T44" fmla="*/ 0 w 139"/>
                <a:gd name="T45" fmla="*/ 149 h 14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
                <a:gd name="T70" fmla="*/ 0 h 149"/>
                <a:gd name="T71" fmla="*/ 139 w 139"/>
                <a:gd name="T72" fmla="*/ 149 h 14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 h="149">
                  <a:moveTo>
                    <a:pt x="0" y="149"/>
                  </a:moveTo>
                  <a:lnTo>
                    <a:pt x="16" y="141"/>
                  </a:lnTo>
                  <a:lnTo>
                    <a:pt x="34" y="135"/>
                  </a:lnTo>
                  <a:lnTo>
                    <a:pt x="52" y="132"/>
                  </a:lnTo>
                  <a:lnTo>
                    <a:pt x="69" y="130"/>
                  </a:lnTo>
                  <a:lnTo>
                    <a:pt x="87" y="132"/>
                  </a:lnTo>
                  <a:lnTo>
                    <a:pt x="106" y="135"/>
                  </a:lnTo>
                  <a:lnTo>
                    <a:pt x="122" y="141"/>
                  </a:lnTo>
                  <a:lnTo>
                    <a:pt x="139" y="149"/>
                  </a:lnTo>
                  <a:lnTo>
                    <a:pt x="139" y="70"/>
                  </a:lnTo>
                  <a:lnTo>
                    <a:pt x="132" y="55"/>
                  </a:lnTo>
                  <a:lnTo>
                    <a:pt x="123" y="40"/>
                  </a:lnTo>
                  <a:lnTo>
                    <a:pt x="112" y="27"/>
                  </a:lnTo>
                  <a:lnTo>
                    <a:pt x="99" y="16"/>
                  </a:lnTo>
                  <a:lnTo>
                    <a:pt x="85" y="7"/>
                  </a:lnTo>
                  <a:lnTo>
                    <a:pt x="69" y="0"/>
                  </a:lnTo>
                  <a:lnTo>
                    <a:pt x="54" y="7"/>
                  </a:lnTo>
                  <a:lnTo>
                    <a:pt x="40" y="16"/>
                  </a:lnTo>
                  <a:lnTo>
                    <a:pt x="27" y="27"/>
                  </a:lnTo>
                  <a:lnTo>
                    <a:pt x="16" y="40"/>
                  </a:lnTo>
                  <a:lnTo>
                    <a:pt x="7" y="55"/>
                  </a:lnTo>
                  <a:lnTo>
                    <a:pt x="0" y="70"/>
                  </a:lnTo>
                  <a:lnTo>
                    <a:pt x="0" y="149"/>
                  </a:lnTo>
                  <a:close/>
                </a:path>
              </a:pathLst>
            </a:custGeom>
            <a:solidFill>
              <a:srgbClr val="FFFFFF"/>
            </a:solidFill>
            <a:ln w="1588">
              <a:solidFill>
                <a:srgbClr val="000000"/>
              </a:solidFill>
              <a:prstDash val="solid"/>
              <a:round/>
              <a:headEnd/>
              <a:tailEnd/>
            </a:ln>
          </p:spPr>
          <p:txBody>
            <a:bodyPr/>
            <a:lstStyle/>
            <a:p>
              <a:endParaRPr lang="en-US"/>
            </a:p>
          </p:txBody>
        </p:sp>
        <p:sp>
          <p:nvSpPr>
            <p:cNvPr id="135252" name="Freeform 82"/>
            <p:cNvSpPr>
              <a:spLocks/>
            </p:cNvSpPr>
            <p:nvPr/>
          </p:nvSpPr>
          <p:spPr bwMode="auto">
            <a:xfrm>
              <a:off x="4795" y="3492"/>
              <a:ext cx="123" cy="131"/>
            </a:xfrm>
            <a:custGeom>
              <a:avLst/>
              <a:gdLst>
                <a:gd name="T0" fmla="*/ 0 w 123"/>
                <a:gd name="T1" fmla="*/ 131 h 131"/>
                <a:gd name="T2" fmla="*/ 17 w 123"/>
                <a:gd name="T3" fmla="*/ 122 h 131"/>
                <a:gd name="T4" fmla="*/ 35 w 123"/>
                <a:gd name="T5" fmla="*/ 117 h 131"/>
                <a:gd name="T6" fmla="*/ 53 w 123"/>
                <a:gd name="T7" fmla="*/ 114 h 131"/>
                <a:gd name="T8" fmla="*/ 71 w 123"/>
                <a:gd name="T9" fmla="*/ 114 h 131"/>
                <a:gd name="T10" fmla="*/ 88 w 123"/>
                <a:gd name="T11" fmla="*/ 117 h 131"/>
                <a:gd name="T12" fmla="*/ 106 w 123"/>
                <a:gd name="T13" fmla="*/ 122 h 131"/>
                <a:gd name="T14" fmla="*/ 123 w 123"/>
                <a:gd name="T15" fmla="*/ 131 h 131"/>
                <a:gd name="T16" fmla="*/ 123 w 123"/>
                <a:gd name="T17" fmla="*/ 61 h 131"/>
                <a:gd name="T18" fmla="*/ 116 w 123"/>
                <a:gd name="T19" fmla="*/ 48 h 131"/>
                <a:gd name="T20" fmla="*/ 109 w 123"/>
                <a:gd name="T21" fmla="*/ 34 h 131"/>
                <a:gd name="T22" fmla="*/ 99 w 123"/>
                <a:gd name="T23" fmla="*/ 23 h 131"/>
                <a:gd name="T24" fmla="*/ 88 w 123"/>
                <a:gd name="T25" fmla="*/ 13 h 131"/>
                <a:gd name="T26" fmla="*/ 75 w 123"/>
                <a:gd name="T27" fmla="*/ 6 h 131"/>
                <a:gd name="T28" fmla="*/ 62 w 123"/>
                <a:gd name="T29" fmla="*/ 0 h 131"/>
                <a:gd name="T30" fmla="*/ 48 w 123"/>
                <a:gd name="T31" fmla="*/ 6 h 131"/>
                <a:gd name="T32" fmla="*/ 35 w 123"/>
                <a:gd name="T33" fmla="*/ 13 h 131"/>
                <a:gd name="T34" fmla="*/ 24 w 123"/>
                <a:gd name="T35" fmla="*/ 23 h 131"/>
                <a:gd name="T36" fmla="*/ 14 w 123"/>
                <a:gd name="T37" fmla="*/ 34 h 131"/>
                <a:gd name="T38" fmla="*/ 7 w 123"/>
                <a:gd name="T39" fmla="*/ 48 h 131"/>
                <a:gd name="T40" fmla="*/ 0 w 123"/>
                <a:gd name="T41" fmla="*/ 61 h 131"/>
                <a:gd name="T42" fmla="*/ 0 w 123"/>
                <a:gd name="T43" fmla="*/ 131 h 1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3"/>
                <a:gd name="T67" fmla="*/ 0 h 131"/>
                <a:gd name="T68" fmla="*/ 123 w 123"/>
                <a:gd name="T69" fmla="*/ 131 h 13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3" h="131">
                  <a:moveTo>
                    <a:pt x="0" y="131"/>
                  </a:moveTo>
                  <a:lnTo>
                    <a:pt x="17" y="122"/>
                  </a:lnTo>
                  <a:lnTo>
                    <a:pt x="35" y="117"/>
                  </a:lnTo>
                  <a:lnTo>
                    <a:pt x="53" y="114"/>
                  </a:lnTo>
                  <a:lnTo>
                    <a:pt x="71" y="114"/>
                  </a:lnTo>
                  <a:lnTo>
                    <a:pt x="88" y="117"/>
                  </a:lnTo>
                  <a:lnTo>
                    <a:pt x="106" y="122"/>
                  </a:lnTo>
                  <a:lnTo>
                    <a:pt x="123" y="131"/>
                  </a:lnTo>
                  <a:lnTo>
                    <a:pt x="123" y="61"/>
                  </a:lnTo>
                  <a:lnTo>
                    <a:pt x="116" y="48"/>
                  </a:lnTo>
                  <a:lnTo>
                    <a:pt x="109" y="34"/>
                  </a:lnTo>
                  <a:lnTo>
                    <a:pt x="99" y="23"/>
                  </a:lnTo>
                  <a:lnTo>
                    <a:pt x="88" y="13"/>
                  </a:lnTo>
                  <a:lnTo>
                    <a:pt x="75" y="6"/>
                  </a:lnTo>
                  <a:lnTo>
                    <a:pt x="62" y="0"/>
                  </a:lnTo>
                  <a:lnTo>
                    <a:pt x="48" y="6"/>
                  </a:lnTo>
                  <a:lnTo>
                    <a:pt x="35" y="13"/>
                  </a:lnTo>
                  <a:lnTo>
                    <a:pt x="24" y="23"/>
                  </a:lnTo>
                  <a:lnTo>
                    <a:pt x="14" y="34"/>
                  </a:lnTo>
                  <a:lnTo>
                    <a:pt x="7" y="48"/>
                  </a:lnTo>
                  <a:lnTo>
                    <a:pt x="0" y="61"/>
                  </a:lnTo>
                  <a:lnTo>
                    <a:pt x="0" y="131"/>
                  </a:lnTo>
                  <a:close/>
                </a:path>
              </a:pathLst>
            </a:custGeom>
            <a:solidFill>
              <a:srgbClr val="FFFFFF"/>
            </a:solidFill>
            <a:ln w="1588">
              <a:solidFill>
                <a:srgbClr val="000000"/>
              </a:solidFill>
              <a:prstDash val="solid"/>
              <a:round/>
              <a:headEnd/>
              <a:tailEnd/>
            </a:ln>
          </p:spPr>
          <p:txBody>
            <a:bodyPr/>
            <a:lstStyle/>
            <a:p>
              <a:endParaRPr lang="en-US"/>
            </a:p>
          </p:txBody>
        </p:sp>
        <p:sp>
          <p:nvSpPr>
            <p:cNvPr id="135253" name="Rectangle 85"/>
            <p:cNvSpPr>
              <a:spLocks noChangeArrowheads="1"/>
            </p:cNvSpPr>
            <p:nvPr/>
          </p:nvSpPr>
          <p:spPr bwMode="auto">
            <a:xfrm>
              <a:off x="5161" y="3737"/>
              <a:ext cx="2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rPr>
                <a:t> </a:t>
              </a:r>
              <a:endParaRPr lang="en-US"/>
            </a:p>
          </p:txBody>
        </p:sp>
        <p:sp>
          <p:nvSpPr>
            <p:cNvPr id="135254" name="Freeform 87"/>
            <p:cNvSpPr>
              <a:spLocks/>
            </p:cNvSpPr>
            <p:nvPr/>
          </p:nvSpPr>
          <p:spPr bwMode="auto">
            <a:xfrm>
              <a:off x="3696" y="3411"/>
              <a:ext cx="131" cy="141"/>
            </a:xfrm>
            <a:custGeom>
              <a:avLst/>
              <a:gdLst>
                <a:gd name="T0" fmla="*/ 0 w 131"/>
                <a:gd name="T1" fmla="*/ 141 h 141"/>
                <a:gd name="T2" fmla="*/ 17 w 131"/>
                <a:gd name="T3" fmla="*/ 132 h 141"/>
                <a:gd name="T4" fmla="*/ 36 w 131"/>
                <a:gd name="T5" fmla="*/ 126 h 141"/>
                <a:gd name="T6" fmla="*/ 56 w 131"/>
                <a:gd name="T7" fmla="*/ 123 h 141"/>
                <a:gd name="T8" fmla="*/ 75 w 131"/>
                <a:gd name="T9" fmla="*/ 123 h 141"/>
                <a:gd name="T10" fmla="*/ 95 w 131"/>
                <a:gd name="T11" fmla="*/ 126 h 141"/>
                <a:gd name="T12" fmla="*/ 113 w 131"/>
                <a:gd name="T13" fmla="*/ 132 h 141"/>
                <a:gd name="T14" fmla="*/ 131 w 131"/>
                <a:gd name="T15" fmla="*/ 141 h 141"/>
                <a:gd name="T16" fmla="*/ 131 w 131"/>
                <a:gd name="T17" fmla="*/ 67 h 141"/>
                <a:gd name="T18" fmla="*/ 124 w 131"/>
                <a:gd name="T19" fmla="*/ 51 h 141"/>
                <a:gd name="T20" fmla="*/ 116 w 131"/>
                <a:gd name="T21" fmla="*/ 37 h 141"/>
                <a:gd name="T22" fmla="*/ 105 w 131"/>
                <a:gd name="T23" fmla="*/ 25 h 141"/>
                <a:gd name="T24" fmla="*/ 93 w 131"/>
                <a:gd name="T25" fmla="*/ 14 h 141"/>
                <a:gd name="T26" fmla="*/ 80 w 131"/>
                <a:gd name="T27" fmla="*/ 6 h 141"/>
                <a:gd name="T28" fmla="*/ 65 w 131"/>
                <a:gd name="T29" fmla="*/ 0 h 141"/>
                <a:gd name="T30" fmla="*/ 51 w 131"/>
                <a:gd name="T31" fmla="*/ 6 h 141"/>
                <a:gd name="T32" fmla="*/ 37 w 131"/>
                <a:gd name="T33" fmla="*/ 14 h 141"/>
                <a:gd name="T34" fmla="*/ 26 w 131"/>
                <a:gd name="T35" fmla="*/ 25 h 141"/>
                <a:gd name="T36" fmla="*/ 15 w 131"/>
                <a:gd name="T37" fmla="*/ 37 h 141"/>
                <a:gd name="T38" fmla="*/ 6 w 131"/>
                <a:gd name="T39" fmla="*/ 51 h 141"/>
                <a:gd name="T40" fmla="*/ 0 w 131"/>
                <a:gd name="T41" fmla="*/ 67 h 141"/>
                <a:gd name="T42" fmla="*/ 0 w 131"/>
                <a:gd name="T43" fmla="*/ 141 h 14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
                <a:gd name="T67" fmla="*/ 0 h 141"/>
                <a:gd name="T68" fmla="*/ 131 w 131"/>
                <a:gd name="T69" fmla="*/ 141 h 14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 h="141">
                  <a:moveTo>
                    <a:pt x="0" y="141"/>
                  </a:moveTo>
                  <a:lnTo>
                    <a:pt x="17" y="132"/>
                  </a:lnTo>
                  <a:lnTo>
                    <a:pt x="36" y="126"/>
                  </a:lnTo>
                  <a:lnTo>
                    <a:pt x="56" y="123"/>
                  </a:lnTo>
                  <a:lnTo>
                    <a:pt x="75" y="123"/>
                  </a:lnTo>
                  <a:lnTo>
                    <a:pt x="95" y="126"/>
                  </a:lnTo>
                  <a:lnTo>
                    <a:pt x="113" y="132"/>
                  </a:lnTo>
                  <a:lnTo>
                    <a:pt x="131" y="141"/>
                  </a:lnTo>
                  <a:lnTo>
                    <a:pt x="131" y="67"/>
                  </a:lnTo>
                  <a:lnTo>
                    <a:pt x="124" y="51"/>
                  </a:lnTo>
                  <a:lnTo>
                    <a:pt x="116" y="37"/>
                  </a:lnTo>
                  <a:lnTo>
                    <a:pt x="105" y="25"/>
                  </a:lnTo>
                  <a:lnTo>
                    <a:pt x="93" y="14"/>
                  </a:lnTo>
                  <a:lnTo>
                    <a:pt x="80" y="6"/>
                  </a:lnTo>
                  <a:lnTo>
                    <a:pt x="65" y="0"/>
                  </a:lnTo>
                  <a:lnTo>
                    <a:pt x="51" y="6"/>
                  </a:lnTo>
                  <a:lnTo>
                    <a:pt x="37" y="14"/>
                  </a:lnTo>
                  <a:lnTo>
                    <a:pt x="26" y="25"/>
                  </a:lnTo>
                  <a:lnTo>
                    <a:pt x="15" y="37"/>
                  </a:lnTo>
                  <a:lnTo>
                    <a:pt x="6" y="51"/>
                  </a:lnTo>
                  <a:lnTo>
                    <a:pt x="0" y="67"/>
                  </a:lnTo>
                  <a:lnTo>
                    <a:pt x="0" y="141"/>
                  </a:lnTo>
                  <a:close/>
                </a:path>
              </a:pathLst>
            </a:custGeom>
            <a:solidFill>
              <a:srgbClr val="FFFFFF"/>
            </a:solidFill>
            <a:ln w="1588">
              <a:solidFill>
                <a:srgbClr val="000000"/>
              </a:solidFill>
              <a:prstDash val="solid"/>
              <a:round/>
              <a:headEnd/>
              <a:tailEnd/>
            </a:ln>
          </p:spPr>
          <p:txBody>
            <a:bodyPr/>
            <a:lstStyle/>
            <a:p>
              <a:endParaRPr lang="en-US"/>
            </a:p>
          </p:txBody>
        </p:sp>
        <p:sp>
          <p:nvSpPr>
            <p:cNvPr id="135255" name="Freeform 88"/>
            <p:cNvSpPr>
              <a:spLocks/>
            </p:cNvSpPr>
            <p:nvPr/>
          </p:nvSpPr>
          <p:spPr bwMode="auto">
            <a:xfrm>
              <a:off x="4176" y="3504"/>
              <a:ext cx="131" cy="141"/>
            </a:xfrm>
            <a:custGeom>
              <a:avLst/>
              <a:gdLst>
                <a:gd name="T0" fmla="*/ 0 w 131"/>
                <a:gd name="T1" fmla="*/ 141 h 141"/>
                <a:gd name="T2" fmla="*/ 17 w 131"/>
                <a:gd name="T3" fmla="*/ 132 h 141"/>
                <a:gd name="T4" fmla="*/ 36 w 131"/>
                <a:gd name="T5" fmla="*/ 126 h 141"/>
                <a:gd name="T6" fmla="*/ 56 w 131"/>
                <a:gd name="T7" fmla="*/ 123 h 141"/>
                <a:gd name="T8" fmla="*/ 75 w 131"/>
                <a:gd name="T9" fmla="*/ 123 h 141"/>
                <a:gd name="T10" fmla="*/ 95 w 131"/>
                <a:gd name="T11" fmla="*/ 126 h 141"/>
                <a:gd name="T12" fmla="*/ 113 w 131"/>
                <a:gd name="T13" fmla="*/ 132 h 141"/>
                <a:gd name="T14" fmla="*/ 131 w 131"/>
                <a:gd name="T15" fmla="*/ 141 h 141"/>
                <a:gd name="T16" fmla="*/ 131 w 131"/>
                <a:gd name="T17" fmla="*/ 67 h 141"/>
                <a:gd name="T18" fmla="*/ 124 w 131"/>
                <a:gd name="T19" fmla="*/ 51 h 141"/>
                <a:gd name="T20" fmla="*/ 116 w 131"/>
                <a:gd name="T21" fmla="*/ 37 h 141"/>
                <a:gd name="T22" fmla="*/ 105 w 131"/>
                <a:gd name="T23" fmla="*/ 25 h 141"/>
                <a:gd name="T24" fmla="*/ 93 w 131"/>
                <a:gd name="T25" fmla="*/ 14 h 141"/>
                <a:gd name="T26" fmla="*/ 80 w 131"/>
                <a:gd name="T27" fmla="*/ 6 h 141"/>
                <a:gd name="T28" fmla="*/ 65 w 131"/>
                <a:gd name="T29" fmla="*/ 0 h 141"/>
                <a:gd name="T30" fmla="*/ 51 w 131"/>
                <a:gd name="T31" fmla="*/ 6 h 141"/>
                <a:gd name="T32" fmla="*/ 37 w 131"/>
                <a:gd name="T33" fmla="*/ 14 h 141"/>
                <a:gd name="T34" fmla="*/ 26 w 131"/>
                <a:gd name="T35" fmla="*/ 25 h 141"/>
                <a:gd name="T36" fmla="*/ 15 w 131"/>
                <a:gd name="T37" fmla="*/ 37 h 141"/>
                <a:gd name="T38" fmla="*/ 6 w 131"/>
                <a:gd name="T39" fmla="*/ 51 h 141"/>
                <a:gd name="T40" fmla="*/ 0 w 131"/>
                <a:gd name="T41" fmla="*/ 67 h 141"/>
                <a:gd name="T42" fmla="*/ 0 w 131"/>
                <a:gd name="T43" fmla="*/ 141 h 14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
                <a:gd name="T67" fmla="*/ 0 h 141"/>
                <a:gd name="T68" fmla="*/ 131 w 131"/>
                <a:gd name="T69" fmla="*/ 141 h 14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 h="141">
                  <a:moveTo>
                    <a:pt x="0" y="141"/>
                  </a:moveTo>
                  <a:lnTo>
                    <a:pt x="17" y="132"/>
                  </a:lnTo>
                  <a:lnTo>
                    <a:pt x="36" y="126"/>
                  </a:lnTo>
                  <a:lnTo>
                    <a:pt x="56" y="123"/>
                  </a:lnTo>
                  <a:lnTo>
                    <a:pt x="75" y="123"/>
                  </a:lnTo>
                  <a:lnTo>
                    <a:pt x="95" y="126"/>
                  </a:lnTo>
                  <a:lnTo>
                    <a:pt x="113" y="132"/>
                  </a:lnTo>
                  <a:lnTo>
                    <a:pt x="131" y="141"/>
                  </a:lnTo>
                  <a:lnTo>
                    <a:pt x="131" y="67"/>
                  </a:lnTo>
                  <a:lnTo>
                    <a:pt x="124" y="51"/>
                  </a:lnTo>
                  <a:lnTo>
                    <a:pt x="116" y="37"/>
                  </a:lnTo>
                  <a:lnTo>
                    <a:pt x="105" y="25"/>
                  </a:lnTo>
                  <a:lnTo>
                    <a:pt x="93" y="14"/>
                  </a:lnTo>
                  <a:lnTo>
                    <a:pt x="80" y="6"/>
                  </a:lnTo>
                  <a:lnTo>
                    <a:pt x="65" y="0"/>
                  </a:lnTo>
                  <a:lnTo>
                    <a:pt x="51" y="6"/>
                  </a:lnTo>
                  <a:lnTo>
                    <a:pt x="37" y="14"/>
                  </a:lnTo>
                  <a:lnTo>
                    <a:pt x="26" y="25"/>
                  </a:lnTo>
                  <a:lnTo>
                    <a:pt x="15" y="37"/>
                  </a:lnTo>
                  <a:lnTo>
                    <a:pt x="6" y="51"/>
                  </a:lnTo>
                  <a:lnTo>
                    <a:pt x="0" y="67"/>
                  </a:lnTo>
                  <a:lnTo>
                    <a:pt x="0" y="141"/>
                  </a:lnTo>
                  <a:close/>
                </a:path>
              </a:pathLst>
            </a:custGeom>
            <a:solidFill>
              <a:srgbClr val="FFFFFF"/>
            </a:solidFill>
            <a:ln w="1588">
              <a:solidFill>
                <a:srgbClr val="000000"/>
              </a:solidFill>
              <a:prstDash val="solid"/>
              <a:round/>
              <a:headEnd/>
              <a:tailEnd/>
            </a:ln>
          </p:spPr>
          <p:txBody>
            <a:bodyPr/>
            <a:lstStyle/>
            <a:p>
              <a:endParaRPr lang="en-US"/>
            </a:p>
          </p:txBody>
        </p:sp>
        <p:sp>
          <p:nvSpPr>
            <p:cNvPr id="135256" name="Rectangle 89"/>
            <p:cNvSpPr>
              <a:spLocks noChangeArrowheads="1"/>
            </p:cNvSpPr>
            <p:nvPr/>
          </p:nvSpPr>
          <p:spPr bwMode="auto">
            <a:xfrm>
              <a:off x="4809" y="3309"/>
              <a:ext cx="134"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7. G</a:t>
              </a:r>
              <a:endParaRPr lang="en-US"/>
            </a:p>
          </p:txBody>
        </p:sp>
        <p:sp>
          <p:nvSpPr>
            <p:cNvPr id="135257" name="Rectangle 90"/>
            <p:cNvSpPr>
              <a:spLocks noChangeArrowheads="1"/>
            </p:cNvSpPr>
            <p:nvPr/>
          </p:nvSpPr>
          <p:spPr bwMode="auto">
            <a:xfrm>
              <a:off x="4945" y="3418"/>
              <a:ext cx="12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b="1">
                  <a:solidFill>
                    <a:srgbClr val="000000"/>
                  </a:solidFill>
                  <a:latin typeface="Arial" pitchFamily="34" charset="0"/>
                </a:rPr>
                <a:t>8. H</a:t>
              </a:r>
              <a:endParaRPr lang="en-US"/>
            </a:p>
          </p:txBody>
        </p:sp>
      </p:grpSp>
      <p:sp>
        <p:nvSpPr>
          <p:cNvPr id="91"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129</a:t>
            </a:fld>
            <a:endParaRPr lang="en-US" dirty="0"/>
          </a:p>
        </p:txBody>
      </p:sp>
    </p:spTree>
    <p:custDataLst>
      <p:tags r:id="rId1"/>
    </p:custDataLst>
    <p:extLst>
      <p:ext uri="{BB962C8B-B14F-4D97-AF65-F5344CB8AC3E}">
        <p14:creationId xmlns:p14="http://schemas.microsoft.com/office/powerpoint/2010/main" val="28586943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p:txBody>
          <a:bodyPr/>
          <a:lstStyle/>
          <a:p>
            <a:r>
              <a:rPr lang="en-US" smtClean="0"/>
              <a:t>Risk Terminology (cont’d)</a:t>
            </a:r>
          </a:p>
        </p:txBody>
      </p:sp>
      <p:sp>
        <p:nvSpPr>
          <p:cNvPr id="4101" name="Rectangle 3"/>
          <p:cNvSpPr>
            <a:spLocks noGrp="1" noChangeArrowheads="1"/>
          </p:cNvSpPr>
          <p:nvPr>
            <p:ph type="body" idx="1"/>
          </p:nvPr>
        </p:nvSpPr>
        <p:spPr>
          <a:xfrm>
            <a:off x="381000" y="1371600"/>
            <a:ext cx="8305800" cy="4876800"/>
          </a:xfrm>
        </p:spPr>
        <p:txBody>
          <a:bodyPr/>
          <a:lstStyle/>
          <a:p>
            <a:r>
              <a:rPr lang="en-US" sz="3200" b="1" smtClean="0">
                <a:solidFill>
                  <a:srgbClr val="F52907"/>
                </a:solidFill>
              </a:rPr>
              <a:t>Risks (cont’d)</a:t>
            </a:r>
            <a:endParaRPr lang="en-US" sz="3200" smtClean="0"/>
          </a:p>
          <a:p>
            <a:pPr lvl="1"/>
            <a:r>
              <a:rPr lang="en-US" sz="2800" smtClean="0"/>
              <a:t>A generalized expression for risk is given as</a:t>
            </a:r>
          </a:p>
          <a:p>
            <a:pPr lvl="1"/>
            <a:endParaRPr lang="en-US" sz="2800" smtClean="0"/>
          </a:p>
          <a:p>
            <a:pPr lvl="1"/>
            <a:endParaRPr lang="en-US" sz="2800" smtClean="0"/>
          </a:p>
          <a:p>
            <a:pPr lvl="1"/>
            <a:endParaRPr lang="en-US" sz="2800" smtClean="0"/>
          </a:p>
        </p:txBody>
      </p:sp>
      <p:sp>
        <p:nvSpPr>
          <p:cNvPr id="4102" name="Rectangle 5"/>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4098" name="Object 4"/>
          <p:cNvGraphicFramePr>
            <a:graphicFrameLocks noChangeAspect="1"/>
          </p:cNvGraphicFramePr>
          <p:nvPr/>
        </p:nvGraphicFramePr>
        <p:xfrm>
          <a:off x="615950" y="2819400"/>
          <a:ext cx="7689850" cy="433388"/>
        </p:xfrm>
        <a:graphic>
          <a:graphicData uri="http://schemas.openxmlformats.org/presentationml/2006/ole">
            <mc:AlternateContent xmlns:mc="http://schemas.openxmlformats.org/markup-compatibility/2006">
              <mc:Choice xmlns:v="urn:schemas-microsoft-com:vml" Requires="v">
                <p:oleObj spid="_x0000_s6176" name="Equation" r:id="rId5" imgW="4051080" imgH="228600" progId="Equation.3">
                  <p:embed/>
                </p:oleObj>
              </mc:Choice>
              <mc:Fallback>
                <p:oleObj name="Equation" r:id="rId5" imgW="405108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950" y="2819400"/>
                        <a:ext cx="7689850" cy="433388"/>
                      </a:xfrm>
                      <a:prstGeom prst="rect">
                        <a:avLst/>
                      </a:prstGeom>
                      <a:solidFill>
                        <a:srgbClr val="FFCC99">
                          <a:alpha val="50000"/>
                        </a:srgbClr>
                      </a:solidFill>
                      <a:ln w="38100" cmpd="dbl">
                        <a:solidFill>
                          <a:srgbClr val="993300"/>
                        </a:solidFill>
                        <a:miter lim="800000"/>
                        <a:headEnd/>
                        <a:tailEnd/>
                      </a:ln>
                    </p:spPr>
                  </p:pic>
                </p:oleObj>
              </mc:Fallback>
            </mc:AlternateContent>
          </a:graphicData>
        </a:graphic>
      </p:graphicFrame>
      <p:sp>
        <p:nvSpPr>
          <p:cNvPr id="4103" name="Text Box 6"/>
          <p:cNvSpPr txBox="1">
            <a:spLocks noChangeArrowheads="1"/>
          </p:cNvSpPr>
          <p:nvPr/>
        </p:nvSpPr>
        <p:spPr bwMode="auto">
          <a:xfrm>
            <a:off x="8382000" y="2743200"/>
            <a:ext cx="600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(2)</a:t>
            </a:r>
          </a:p>
        </p:txBody>
      </p:sp>
      <p:sp>
        <p:nvSpPr>
          <p:cNvPr id="4104" name="Text Box 7"/>
          <p:cNvSpPr txBox="1">
            <a:spLocks noChangeArrowheads="1"/>
          </p:cNvSpPr>
          <p:nvPr/>
        </p:nvSpPr>
        <p:spPr bwMode="auto">
          <a:xfrm>
            <a:off x="1219200" y="3657600"/>
            <a:ext cx="66294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800" i="1" dirty="0" err="1"/>
              <a:t>cs</a:t>
            </a:r>
            <a:r>
              <a:rPr lang="en-US" sz="2800" dirty="0"/>
              <a:t>	= causal scenario</a:t>
            </a:r>
          </a:p>
          <a:p>
            <a:pPr algn="l"/>
            <a:r>
              <a:rPr lang="en-US" sz="2800" i="1" dirty="0"/>
              <a:t>l	</a:t>
            </a:r>
            <a:r>
              <a:rPr lang="en-US" sz="2800" dirty="0"/>
              <a:t>= likelihood</a:t>
            </a:r>
          </a:p>
          <a:p>
            <a:pPr algn="l"/>
            <a:r>
              <a:rPr lang="en-US" sz="2800" i="1" dirty="0"/>
              <a:t>o	</a:t>
            </a:r>
            <a:r>
              <a:rPr lang="en-US" sz="2800" dirty="0"/>
              <a:t>= outcome</a:t>
            </a:r>
          </a:p>
          <a:p>
            <a:pPr algn="l"/>
            <a:r>
              <a:rPr lang="en-US" sz="2800" i="1" dirty="0"/>
              <a:t>u</a:t>
            </a:r>
            <a:r>
              <a:rPr lang="en-US" sz="2800" dirty="0"/>
              <a:t>	= utility (or significance)</a:t>
            </a:r>
          </a:p>
          <a:p>
            <a:pPr algn="l"/>
            <a:r>
              <a:rPr lang="en-US" sz="2800" i="1" dirty="0" err="1"/>
              <a:t>po</a:t>
            </a:r>
            <a:r>
              <a:rPr lang="en-US" sz="2800" dirty="0"/>
              <a:t>	= population affected by the outcome</a:t>
            </a:r>
          </a:p>
          <a:p>
            <a:pPr algn="l"/>
            <a:r>
              <a:rPr lang="en-US" sz="2800" i="1" dirty="0"/>
              <a:t>n</a:t>
            </a:r>
            <a:r>
              <a:rPr lang="en-US" sz="2800" dirty="0"/>
              <a:t>	= number of outcomes</a:t>
            </a:r>
          </a:p>
        </p:txBody>
      </p:sp>
      <p:sp>
        <p:nvSpPr>
          <p:cNvPr id="10"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a:t>
            </a:fld>
            <a:endParaRPr lang="en-US" dirty="0"/>
          </a:p>
        </p:txBody>
      </p:sp>
    </p:spTree>
    <p:custDataLst>
      <p:tags r:id="rId2"/>
    </p:custDataLst>
    <p:extLst>
      <p:ext uri="{BB962C8B-B14F-4D97-AF65-F5344CB8AC3E}">
        <p14:creationId xmlns:p14="http://schemas.microsoft.com/office/powerpoint/2010/main" val="74335182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2"/>
          <p:cNvSpPr>
            <a:spLocks noGrp="1" noChangeArrowheads="1"/>
          </p:cNvSpPr>
          <p:nvPr>
            <p:ph type="title"/>
          </p:nvPr>
        </p:nvSpPr>
        <p:spPr/>
        <p:txBody>
          <a:bodyPr/>
          <a:lstStyle/>
          <a:p>
            <a:r>
              <a:rPr lang="en-US" smtClean="0"/>
              <a:t>Risk Assessment (cont’d)</a:t>
            </a:r>
          </a:p>
        </p:txBody>
      </p:sp>
      <p:sp>
        <p:nvSpPr>
          <p:cNvPr id="136196" name="Rectangle 3"/>
          <p:cNvSpPr>
            <a:spLocks noGrp="1" noChangeArrowheads="1"/>
          </p:cNvSpPr>
          <p:nvPr>
            <p:ph type="body" idx="1"/>
          </p:nvPr>
        </p:nvSpPr>
        <p:spPr/>
        <p:txBody>
          <a:bodyPr/>
          <a:lstStyle/>
          <a:p>
            <a:pPr lvl="1"/>
            <a:r>
              <a:rPr lang="en-US" sz="2400" dirty="0" smtClean="0">
                <a:solidFill>
                  <a:srgbClr val="F52907"/>
                </a:solidFill>
              </a:rPr>
              <a:t>Common Cause Scenarios</a:t>
            </a:r>
          </a:p>
          <a:p>
            <a:pPr lvl="2"/>
            <a:r>
              <a:rPr lang="en-US" sz="2400" dirty="0" smtClean="0"/>
              <a:t>Common-cause scenarios are events or conditions that result in the </a:t>
            </a:r>
            <a:r>
              <a:rPr lang="en-US" sz="2400" u="sng" dirty="0" smtClean="0"/>
              <a:t>failure of seemingly separate systems or components</a:t>
            </a:r>
            <a:endParaRPr lang="en-US" sz="2400" dirty="0" smtClean="0"/>
          </a:p>
          <a:p>
            <a:pPr lvl="2"/>
            <a:r>
              <a:rPr lang="en-US" sz="2400" dirty="0" smtClean="0"/>
              <a:t>Common-cause failures </a:t>
            </a:r>
            <a:r>
              <a:rPr lang="en-US" sz="2400" u="sng" dirty="0" smtClean="0"/>
              <a:t>complicate</a:t>
            </a:r>
            <a:r>
              <a:rPr lang="en-US" sz="2400" dirty="0" smtClean="0"/>
              <a:t> the process of conducting risk analysis because a seemingly redundant system can be rendered ineffectively by common-cause failure</a:t>
            </a:r>
          </a:p>
          <a:p>
            <a:pPr lvl="3"/>
            <a:r>
              <a:rPr lang="en-US" sz="2000" dirty="0" smtClean="0">
                <a:solidFill>
                  <a:schemeClr val="tx2"/>
                </a:solidFill>
              </a:rPr>
              <a:t>Physical</a:t>
            </a:r>
          </a:p>
          <a:p>
            <a:pPr lvl="3"/>
            <a:r>
              <a:rPr lang="en-US" sz="2000" dirty="0" smtClean="0">
                <a:solidFill>
                  <a:schemeClr val="tx2"/>
                </a:solidFill>
              </a:rPr>
              <a:t>Logical</a:t>
            </a:r>
          </a:p>
          <a:p>
            <a:pPr lvl="3"/>
            <a:r>
              <a:rPr lang="en-US" sz="2000" dirty="0" smtClean="0">
                <a:solidFill>
                  <a:schemeClr val="tx2"/>
                </a:solidFill>
              </a:rPr>
              <a:t>Human</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130</a:t>
            </a:fld>
            <a:endParaRPr lang="en-US" dirty="0"/>
          </a:p>
        </p:txBody>
      </p:sp>
    </p:spTree>
    <p:custDataLst>
      <p:tags r:id="rId1"/>
    </p:custDataLst>
    <p:extLst>
      <p:ext uri="{BB962C8B-B14F-4D97-AF65-F5344CB8AC3E}">
        <p14:creationId xmlns:p14="http://schemas.microsoft.com/office/powerpoint/2010/main" val="1315125954"/>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p:txBody>
          <a:bodyPr/>
          <a:lstStyle/>
          <a:p>
            <a:r>
              <a:rPr lang="en-US" smtClean="0"/>
              <a:t>Risk Assessment (cont’d)</a:t>
            </a:r>
          </a:p>
        </p:txBody>
      </p:sp>
      <p:sp>
        <p:nvSpPr>
          <p:cNvPr id="12293" name="Rectangle 3"/>
          <p:cNvSpPr>
            <a:spLocks noGrp="1" noChangeArrowheads="1"/>
          </p:cNvSpPr>
          <p:nvPr>
            <p:ph type="body" idx="1"/>
          </p:nvPr>
        </p:nvSpPr>
        <p:spPr/>
        <p:txBody>
          <a:bodyPr/>
          <a:lstStyle/>
          <a:p>
            <a:pPr lvl="1"/>
            <a:r>
              <a:rPr lang="en-US" sz="2400" dirty="0" smtClean="0">
                <a:solidFill>
                  <a:srgbClr val="F52907"/>
                </a:solidFill>
              </a:rPr>
              <a:t>Sensitivity or Importance Factors:</a:t>
            </a:r>
            <a:br>
              <a:rPr lang="en-US" sz="2400" dirty="0" smtClean="0">
                <a:solidFill>
                  <a:srgbClr val="F52907"/>
                </a:solidFill>
              </a:rPr>
            </a:br>
            <a:r>
              <a:rPr lang="en-US" sz="2400" dirty="0" smtClean="0">
                <a:solidFill>
                  <a:srgbClr val="F52907"/>
                </a:solidFill>
              </a:rPr>
              <a:t>Needed for </a:t>
            </a:r>
            <a:r>
              <a:rPr lang="en-US" sz="2400" u="sng" dirty="0" smtClean="0">
                <a:solidFill>
                  <a:srgbClr val="F52907"/>
                </a:solidFill>
              </a:rPr>
              <a:t>reducing the sizes of trees</a:t>
            </a:r>
            <a:r>
              <a:rPr lang="en-US" sz="2400" dirty="0" smtClean="0">
                <a:solidFill>
                  <a:srgbClr val="F52907"/>
                </a:solidFill>
              </a:rPr>
              <a:t> (tree pruning) and/or </a:t>
            </a:r>
            <a:r>
              <a:rPr lang="en-US" sz="2400" u="sng" dirty="0" smtClean="0">
                <a:solidFill>
                  <a:srgbClr val="F52907"/>
                </a:solidFill>
              </a:rPr>
              <a:t>enhancing reliability</a:t>
            </a:r>
            <a:endParaRPr lang="en-US" sz="2400" dirty="0" smtClean="0">
              <a:solidFill>
                <a:srgbClr val="F52907"/>
              </a:solidFill>
            </a:endParaRPr>
          </a:p>
          <a:p>
            <a:pPr lvl="2"/>
            <a:r>
              <a:rPr lang="en-US" sz="2400" b="1" i="1" u="sng" dirty="0" err="1" smtClean="0"/>
              <a:t>Fussell-Vesely</a:t>
            </a:r>
            <a:r>
              <a:rPr lang="en-US" sz="2400" b="1" i="1" u="sng" dirty="0" smtClean="0"/>
              <a:t> Factor</a:t>
            </a:r>
            <a:r>
              <a:rPr lang="en-US" sz="2400" b="1" dirty="0" smtClean="0"/>
              <a:t>.</a:t>
            </a:r>
            <a:r>
              <a:rPr lang="en-US" sz="2400" dirty="0" smtClean="0"/>
              <a:t>  For any event (basic or undeveloped) in a fault tree, the </a:t>
            </a:r>
            <a:r>
              <a:rPr lang="en-US" sz="2400" dirty="0" err="1" smtClean="0"/>
              <a:t>Fussell-Vesely</a:t>
            </a:r>
            <a:r>
              <a:rPr lang="en-US" sz="2400" dirty="0" smtClean="0"/>
              <a:t> factor (FVF) for the event is given by</a:t>
            </a:r>
          </a:p>
        </p:txBody>
      </p:sp>
      <p:sp>
        <p:nvSpPr>
          <p:cNvPr id="12294" name="Rectangle 5"/>
          <p:cNvSpPr>
            <a:spLocks noChangeArrowheads="1"/>
          </p:cNvSpPr>
          <p:nvPr/>
        </p:nvSpPr>
        <p:spPr bwMode="auto">
          <a:xfrm>
            <a:off x="0" y="30908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12290" name="Object 4"/>
          <p:cNvGraphicFramePr>
            <a:graphicFrameLocks noChangeAspect="1"/>
          </p:cNvGraphicFramePr>
          <p:nvPr>
            <p:extLst>
              <p:ext uri="{D42A27DB-BD31-4B8C-83A1-F6EECF244321}">
                <p14:modId xmlns:p14="http://schemas.microsoft.com/office/powerpoint/2010/main" val="2106283945"/>
              </p:ext>
            </p:extLst>
          </p:nvPr>
        </p:nvGraphicFramePr>
        <p:xfrm>
          <a:off x="1219200" y="4078288"/>
          <a:ext cx="6705600" cy="1255712"/>
        </p:xfrm>
        <a:graphic>
          <a:graphicData uri="http://schemas.openxmlformats.org/presentationml/2006/ole">
            <mc:AlternateContent xmlns:mc="http://schemas.openxmlformats.org/markup-compatibility/2006">
              <mc:Choice xmlns:v="urn:schemas-microsoft-com:vml" Requires="v">
                <p:oleObj spid="_x0000_s14370" name="Equation" r:id="rId5" imgW="3606800" imgH="673100" progId="Equation.3">
                  <p:embed/>
                </p:oleObj>
              </mc:Choice>
              <mc:Fallback>
                <p:oleObj name="Equation" r:id="rId5" imgW="3606800" imgH="6731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4078288"/>
                        <a:ext cx="6705600" cy="1255712"/>
                      </a:xfrm>
                      <a:prstGeom prst="rect">
                        <a:avLst/>
                      </a:prstGeom>
                      <a:solidFill>
                        <a:srgbClr val="FFCC99">
                          <a:alpha val="50000"/>
                        </a:srgbClr>
                      </a:solidFill>
                      <a:ln w="19050">
                        <a:solidFill>
                          <a:srgbClr val="800000"/>
                        </a:solidFill>
                        <a:miter lim="800000"/>
                        <a:headEnd/>
                        <a:tailEnd/>
                      </a:ln>
                    </p:spPr>
                  </p:pic>
                </p:oleObj>
              </mc:Fallback>
            </mc:AlternateContent>
          </a:graphicData>
        </a:graphic>
      </p:graphicFrame>
      <p:sp>
        <p:nvSpPr>
          <p:cNvPr id="12295" name="Rectangle 6"/>
          <p:cNvSpPr>
            <a:spLocks noChangeArrowheads="1"/>
          </p:cNvSpPr>
          <p:nvPr/>
        </p:nvSpPr>
        <p:spPr bwMode="auto">
          <a:xfrm>
            <a:off x="0" y="3767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12296" name="Text Box 7"/>
          <p:cNvSpPr txBox="1">
            <a:spLocks noChangeArrowheads="1"/>
          </p:cNvSpPr>
          <p:nvPr/>
        </p:nvSpPr>
        <p:spPr bwMode="auto">
          <a:xfrm>
            <a:off x="8140700" y="4397375"/>
            <a:ext cx="777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(10)</a:t>
            </a:r>
          </a:p>
        </p:txBody>
      </p:sp>
      <p:sp>
        <p:nvSpPr>
          <p:cNvPr id="10"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131</a:t>
            </a:fld>
            <a:endParaRPr lang="en-US" dirty="0"/>
          </a:p>
        </p:txBody>
      </p:sp>
    </p:spTree>
    <p:custDataLst>
      <p:tags r:id="rId2"/>
    </p:custDataLst>
    <p:extLst>
      <p:ext uri="{BB962C8B-B14F-4D97-AF65-F5344CB8AC3E}">
        <p14:creationId xmlns:p14="http://schemas.microsoft.com/office/powerpoint/2010/main" val="842128788"/>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Grp="1" noChangeArrowheads="1"/>
          </p:cNvSpPr>
          <p:nvPr>
            <p:ph type="title"/>
          </p:nvPr>
        </p:nvSpPr>
        <p:spPr/>
        <p:txBody>
          <a:bodyPr/>
          <a:lstStyle/>
          <a:p>
            <a:r>
              <a:rPr lang="en-US" smtClean="0"/>
              <a:t>Risk Assessment (cont’d)</a:t>
            </a:r>
          </a:p>
        </p:txBody>
      </p:sp>
      <p:sp>
        <p:nvSpPr>
          <p:cNvPr id="13317" name="Rectangle 3"/>
          <p:cNvSpPr>
            <a:spLocks noGrp="1" noChangeArrowheads="1"/>
          </p:cNvSpPr>
          <p:nvPr>
            <p:ph type="body" idx="1"/>
          </p:nvPr>
        </p:nvSpPr>
        <p:spPr/>
        <p:txBody>
          <a:bodyPr/>
          <a:lstStyle/>
          <a:p>
            <a:pPr lvl="2">
              <a:buFontTx/>
              <a:buNone/>
            </a:pPr>
            <a:r>
              <a:rPr lang="en-US" sz="2400" dirty="0" smtClean="0"/>
              <a:t>	The FVF measures the contribution significance of the event to the failure probability of the system.  Events of </a:t>
            </a:r>
            <a:r>
              <a:rPr lang="en-US" sz="2400" u="sng" dirty="0" smtClean="0"/>
              <a:t>large FVF should be used to reduce failure probability of the system by reducing</a:t>
            </a:r>
            <a:r>
              <a:rPr lang="en-US" sz="2400" dirty="0" smtClean="0"/>
              <a:t> their occurrence probabilities</a:t>
            </a:r>
          </a:p>
          <a:p>
            <a:pPr lvl="2"/>
            <a:r>
              <a:rPr lang="en-US" sz="2400" b="1" i="1" u="sng" dirty="0" smtClean="0"/>
              <a:t>Birnbaum Factor.</a:t>
            </a:r>
            <a:r>
              <a:rPr lang="en-US" sz="2400" dirty="0" smtClean="0"/>
              <a:t>  For any event (basic or undeveloped) in a fault tree, the Birnbaum factor (BF) for the event is given by</a:t>
            </a:r>
          </a:p>
        </p:txBody>
      </p:sp>
      <p:sp>
        <p:nvSpPr>
          <p:cNvPr id="13318" name="Rectangle 5"/>
          <p:cNvSpPr>
            <a:spLocks noChangeArrowheads="1"/>
          </p:cNvSpPr>
          <p:nvPr/>
        </p:nvSpPr>
        <p:spPr bwMode="auto">
          <a:xfrm>
            <a:off x="0" y="3143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13314" name="Object 0"/>
          <p:cNvGraphicFramePr>
            <a:graphicFrameLocks noChangeAspect="1"/>
          </p:cNvGraphicFramePr>
          <p:nvPr>
            <p:extLst>
              <p:ext uri="{D42A27DB-BD31-4B8C-83A1-F6EECF244321}">
                <p14:modId xmlns:p14="http://schemas.microsoft.com/office/powerpoint/2010/main" val="2067236396"/>
              </p:ext>
            </p:extLst>
          </p:nvPr>
        </p:nvGraphicFramePr>
        <p:xfrm>
          <a:off x="1295400" y="4254500"/>
          <a:ext cx="6629400" cy="1079500"/>
        </p:xfrm>
        <a:graphic>
          <a:graphicData uri="http://schemas.openxmlformats.org/presentationml/2006/ole">
            <mc:AlternateContent xmlns:mc="http://schemas.openxmlformats.org/markup-compatibility/2006">
              <mc:Choice xmlns:v="urn:schemas-microsoft-com:vml" Requires="v">
                <p:oleObj spid="_x0000_s15394" name="Equation" r:id="rId5" imgW="3505200" imgH="571500" progId="Equation.3">
                  <p:embed/>
                </p:oleObj>
              </mc:Choice>
              <mc:Fallback>
                <p:oleObj name="Equation" r:id="rId5" imgW="3505200" imgH="5715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4254500"/>
                        <a:ext cx="6629400" cy="1079500"/>
                      </a:xfrm>
                      <a:prstGeom prst="rect">
                        <a:avLst/>
                      </a:prstGeom>
                      <a:solidFill>
                        <a:srgbClr val="FFCC99">
                          <a:alpha val="50000"/>
                        </a:srgbClr>
                      </a:solidFill>
                      <a:ln w="19050">
                        <a:solidFill>
                          <a:srgbClr val="800000"/>
                        </a:solidFill>
                        <a:miter lim="800000"/>
                        <a:headEnd/>
                        <a:tailEnd/>
                      </a:ln>
                    </p:spPr>
                  </p:pic>
                </p:oleObj>
              </mc:Fallback>
            </mc:AlternateContent>
          </a:graphicData>
        </a:graphic>
      </p:graphicFrame>
      <p:sp>
        <p:nvSpPr>
          <p:cNvPr id="13319" name="Rectangle 6"/>
          <p:cNvSpPr>
            <a:spLocks noChangeArrowheads="1"/>
          </p:cNvSpPr>
          <p:nvPr/>
        </p:nvSpPr>
        <p:spPr bwMode="auto">
          <a:xfrm>
            <a:off x="0" y="3714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13320" name="Text Box 7"/>
          <p:cNvSpPr txBox="1">
            <a:spLocks noChangeArrowheads="1"/>
          </p:cNvSpPr>
          <p:nvPr/>
        </p:nvSpPr>
        <p:spPr bwMode="auto">
          <a:xfrm>
            <a:off x="8153400" y="4483100"/>
            <a:ext cx="777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(11)</a:t>
            </a:r>
          </a:p>
        </p:txBody>
      </p:sp>
      <p:sp>
        <p:nvSpPr>
          <p:cNvPr id="10"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132</a:t>
            </a:fld>
            <a:endParaRPr lang="en-US" dirty="0"/>
          </a:p>
        </p:txBody>
      </p:sp>
    </p:spTree>
    <p:custDataLst>
      <p:tags r:id="rId2"/>
    </p:custDataLst>
    <p:extLst>
      <p:ext uri="{BB962C8B-B14F-4D97-AF65-F5344CB8AC3E}">
        <p14:creationId xmlns:p14="http://schemas.microsoft.com/office/powerpoint/2010/main" val="1498791889"/>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Rectangle 2"/>
          <p:cNvSpPr>
            <a:spLocks noGrp="1" noChangeArrowheads="1"/>
          </p:cNvSpPr>
          <p:nvPr>
            <p:ph type="title"/>
          </p:nvPr>
        </p:nvSpPr>
        <p:spPr/>
        <p:txBody>
          <a:bodyPr/>
          <a:lstStyle/>
          <a:p>
            <a:r>
              <a:rPr lang="en-US" smtClean="0"/>
              <a:t>Risk Assessment (cont’d)</a:t>
            </a:r>
          </a:p>
        </p:txBody>
      </p:sp>
      <p:sp>
        <p:nvSpPr>
          <p:cNvPr id="137220" name="Rectangle 3"/>
          <p:cNvSpPr>
            <a:spLocks noGrp="1" noChangeArrowheads="1"/>
          </p:cNvSpPr>
          <p:nvPr>
            <p:ph type="body" idx="1"/>
          </p:nvPr>
        </p:nvSpPr>
        <p:spPr/>
        <p:txBody>
          <a:bodyPr/>
          <a:lstStyle/>
          <a:p>
            <a:pPr lvl="2"/>
            <a:r>
              <a:rPr lang="en-US" sz="2400" dirty="0" smtClean="0"/>
              <a:t>The BF measures the sensitivity of the failure probability of the system to changes to the occurrence probability of the event.  Events of large BF should be used to </a:t>
            </a:r>
            <a:r>
              <a:rPr lang="en-US" sz="2400" u="sng" dirty="0" smtClean="0"/>
              <a:t>reduce failure probability</a:t>
            </a:r>
            <a:r>
              <a:rPr lang="en-US" sz="2400" dirty="0" smtClean="0"/>
              <a:t> of the system by reducing their occurrence probabilities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133</a:t>
            </a:fld>
            <a:endParaRPr lang="en-US" dirty="0"/>
          </a:p>
        </p:txBody>
      </p:sp>
    </p:spTree>
    <p:custDataLst>
      <p:tags r:id="rId1"/>
    </p:custDataLst>
    <p:extLst>
      <p:ext uri="{BB962C8B-B14F-4D97-AF65-F5344CB8AC3E}">
        <p14:creationId xmlns:p14="http://schemas.microsoft.com/office/powerpoint/2010/main" val="210720981"/>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ext Box 3"/>
          <p:cNvSpPr txBox="1">
            <a:spLocks noChangeArrowheads="1"/>
          </p:cNvSpPr>
          <p:nvPr/>
        </p:nvSpPr>
        <p:spPr bwMode="auto">
          <a:xfrm>
            <a:off x="2659063" y="304800"/>
            <a:ext cx="2943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3600"/>
              <a:t>Decision Trees</a:t>
            </a:r>
          </a:p>
        </p:txBody>
      </p:sp>
      <p:pic>
        <p:nvPicPr>
          <p:cNvPr id="138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19200"/>
            <a:ext cx="83058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134</a:t>
            </a:fld>
            <a:endParaRPr lang="en-US" dirty="0"/>
          </a:p>
        </p:txBody>
      </p:sp>
    </p:spTree>
    <p:extLst>
      <p:ext uri="{BB962C8B-B14F-4D97-AF65-F5344CB8AC3E}">
        <p14:creationId xmlns:p14="http://schemas.microsoft.com/office/powerpoint/2010/main" val="2776590607"/>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2"/>
          <p:cNvSpPr>
            <a:spLocks noGrp="1" noChangeArrowheads="1"/>
          </p:cNvSpPr>
          <p:nvPr>
            <p:ph type="title"/>
          </p:nvPr>
        </p:nvSpPr>
        <p:spPr/>
        <p:txBody>
          <a:bodyPr/>
          <a:lstStyle/>
          <a:p>
            <a:r>
              <a:rPr lang="en-US" smtClean="0"/>
              <a:t>Risk Assessment (cont’d)</a:t>
            </a:r>
          </a:p>
        </p:txBody>
      </p:sp>
      <p:sp>
        <p:nvSpPr>
          <p:cNvPr id="140292" name="Rectangle 3"/>
          <p:cNvSpPr>
            <a:spLocks noGrp="1" noChangeArrowheads="1"/>
          </p:cNvSpPr>
          <p:nvPr>
            <p:ph type="body" idx="1"/>
          </p:nvPr>
        </p:nvSpPr>
        <p:spPr>
          <a:xfrm>
            <a:off x="609600" y="1371600"/>
            <a:ext cx="8305800" cy="5334000"/>
          </a:xfrm>
        </p:spPr>
        <p:txBody>
          <a:bodyPr/>
          <a:lstStyle/>
          <a:p>
            <a:r>
              <a:rPr lang="en-US" sz="2800" dirty="0" smtClean="0"/>
              <a:t>Human-Related Risks</a:t>
            </a:r>
          </a:p>
          <a:p>
            <a:pPr lvl="1"/>
            <a:r>
              <a:rPr lang="en-US" sz="2400" dirty="0" smtClean="0"/>
              <a:t>Human Error Identification</a:t>
            </a:r>
          </a:p>
          <a:p>
            <a:pPr lvl="2"/>
            <a:r>
              <a:rPr lang="en-US" sz="2400" dirty="0" smtClean="0"/>
              <a:t>Human errors are </a:t>
            </a:r>
            <a:r>
              <a:rPr lang="en-US" sz="2400" u="sng" dirty="0" smtClean="0"/>
              <a:t>unwanted circumstances</a:t>
            </a:r>
            <a:r>
              <a:rPr lang="en-US" sz="2400" dirty="0" smtClean="0"/>
              <a:t> caused by humans that result in </a:t>
            </a:r>
            <a:r>
              <a:rPr lang="en-US" sz="2400" u="sng" dirty="0" smtClean="0"/>
              <a:t>deviations from expected norms</a:t>
            </a:r>
            <a:r>
              <a:rPr lang="en-US" sz="2400" dirty="0" smtClean="0"/>
              <a:t> that place systems at risk</a:t>
            </a:r>
          </a:p>
          <a:p>
            <a:pPr lvl="2"/>
            <a:r>
              <a:rPr lang="en-US" sz="2400" dirty="0" smtClean="0"/>
              <a:t>It is important to identify the relevant errors to make a </a:t>
            </a:r>
            <a:r>
              <a:rPr lang="en-US" sz="2400" u="sng" dirty="0" smtClean="0"/>
              <a:t>complete and accurate risk</a:t>
            </a:r>
            <a:r>
              <a:rPr lang="en-US" sz="2400" dirty="0" smtClean="0"/>
              <a:t> assessment</a:t>
            </a:r>
          </a:p>
          <a:p>
            <a:pPr lvl="2"/>
            <a:r>
              <a:rPr lang="en-US" sz="2400" dirty="0" smtClean="0"/>
              <a:t>Human error identification techniques should provide a </a:t>
            </a:r>
            <a:r>
              <a:rPr lang="en-US" sz="2400" u="sng" dirty="0" smtClean="0"/>
              <a:t>comprehensive structure</a:t>
            </a:r>
            <a:r>
              <a:rPr lang="en-US" sz="2400" dirty="0" smtClean="0"/>
              <a:t> for determining significant human errors within a system</a:t>
            </a:r>
          </a:p>
          <a:p>
            <a:pPr lvl="2"/>
            <a:endParaRPr lang="en-US" sz="24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135</a:t>
            </a:fld>
            <a:endParaRPr lang="en-US" dirty="0"/>
          </a:p>
        </p:txBody>
      </p:sp>
    </p:spTree>
    <p:custDataLst>
      <p:tags r:id="rId1"/>
    </p:custDataLst>
    <p:extLst>
      <p:ext uri="{BB962C8B-B14F-4D97-AF65-F5344CB8AC3E}">
        <p14:creationId xmlns:p14="http://schemas.microsoft.com/office/powerpoint/2010/main" val="49338911"/>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2"/>
          <p:cNvSpPr>
            <a:spLocks noGrp="1" noChangeArrowheads="1"/>
          </p:cNvSpPr>
          <p:nvPr>
            <p:ph type="title"/>
          </p:nvPr>
        </p:nvSpPr>
        <p:spPr/>
        <p:txBody>
          <a:bodyPr/>
          <a:lstStyle/>
          <a:p>
            <a:r>
              <a:rPr lang="en-US" smtClean="0"/>
              <a:t>Risk Assessment (cont’d)</a:t>
            </a:r>
          </a:p>
        </p:txBody>
      </p:sp>
      <p:sp>
        <p:nvSpPr>
          <p:cNvPr id="141316" name="Rectangle 3"/>
          <p:cNvSpPr>
            <a:spLocks noGrp="1" noChangeArrowheads="1"/>
          </p:cNvSpPr>
          <p:nvPr>
            <p:ph type="body" idx="1"/>
          </p:nvPr>
        </p:nvSpPr>
        <p:spPr/>
        <p:txBody>
          <a:bodyPr/>
          <a:lstStyle/>
          <a:p>
            <a:r>
              <a:rPr lang="en-US" sz="2800" dirty="0" smtClean="0"/>
              <a:t>Human-Related Risks (cont’d)</a:t>
            </a:r>
          </a:p>
          <a:p>
            <a:pPr lvl="1"/>
            <a:r>
              <a:rPr lang="en-US" sz="2400" dirty="0" smtClean="0"/>
              <a:t>Human Error Modeling</a:t>
            </a:r>
          </a:p>
          <a:p>
            <a:pPr lvl="2"/>
            <a:r>
              <a:rPr lang="en-US" sz="2400" dirty="0" smtClean="0"/>
              <a:t>Currently, there is </a:t>
            </a:r>
            <a:r>
              <a:rPr lang="en-US" sz="2400" u="sng" dirty="0" smtClean="0"/>
              <a:t>no consensus</a:t>
            </a:r>
            <a:r>
              <a:rPr lang="en-US" sz="2400" dirty="0" smtClean="0"/>
              <a:t> on how to model human reliably. The human-error-rate estimates are often based on </a:t>
            </a:r>
            <a:r>
              <a:rPr lang="en-US" sz="2400" u="sng" dirty="0" smtClean="0"/>
              <a:t>simulation</a:t>
            </a:r>
            <a:r>
              <a:rPr lang="en-US" sz="2400" dirty="0" smtClean="0"/>
              <a:t> </a:t>
            </a:r>
            <a:r>
              <a:rPr lang="en-US" sz="2400" u="sng" dirty="0" smtClean="0"/>
              <a:t>tests</a:t>
            </a:r>
            <a:r>
              <a:rPr lang="en-US" sz="2400" dirty="0" smtClean="0"/>
              <a:t>, </a:t>
            </a:r>
            <a:r>
              <a:rPr lang="en-US" sz="2400" u="sng" dirty="0" smtClean="0"/>
              <a:t>models</a:t>
            </a:r>
            <a:r>
              <a:rPr lang="en-US" sz="2400" dirty="0" smtClean="0"/>
              <a:t>, and </a:t>
            </a:r>
            <a:r>
              <a:rPr lang="en-US" sz="2400" u="sng" dirty="0" smtClean="0"/>
              <a:t>expert</a:t>
            </a:r>
            <a:r>
              <a:rPr lang="en-US" sz="2400" dirty="0" smtClean="0"/>
              <a:t> </a:t>
            </a:r>
            <a:r>
              <a:rPr lang="en-US" sz="2400" u="sng" dirty="0" smtClean="0"/>
              <a:t>opinion</a:t>
            </a:r>
            <a:endParaRPr lang="en-US" sz="2400" dirty="0" smtClean="0"/>
          </a:p>
          <a:p>
            <a:pPr lvl="1"/>
            <a:r>
              <a:rPr lang="en-US" sz="2400" dirty="0" smtClean="0"/>
              <a:t>Human Error Quantification</a:t>
            </a:r>
          </a:p>
          <a:p>
            <a:pPr lvl="2"/>
            <a:r>
              <a:rPr lang="en-US" sz="2400" dirty="0" smtClean="0"/>
              <a:t>still a developing science requiring understanding of </a:t>
            </a:r>
            <a:r>
              <a:rPr lang="en-US" sz="2400" u="sng" dirty="0" smtClean="0"/>
              <a:t>human performance</a:t>
            </a:r>
            <a:r>
              <a:rPr lang="en-US" sz="2400" dirty="0" smtClean="0"/>
              <a:t>, </a:t>
            </a:r>
            <a:r>
              <a:rPr lang="en-US" sz="2400" u="sng" dirty="0" smtClean="0"/>
              <a:t>cognitive processing</a:t>
            </a:r>
            <a:r>
              <a:rPr lang="en-US" sz="2400" dirty="0" smtClean="0"/>
              <a:t>, and </a:t>
            </a:r>
            <a:r>
              <a:rPr lang="en-US" sz="2400" u="sng" dirty="0" smtClean="0"/>
              <a:t>human perceptions</a:t>
            </a:r>
            <a:endParaRPr lang="en-US" sz="24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136</a:t>
            </a:fld>
            <a:endParaRPr lang="en-US" dirty="0"/>
          </a:p>
        </p:txBody>
      </p:sp>
    </p:spTree>
    <p:custDataLst>
      <p:tags r:id="rId1"/>
    </p:custDataLst>
    <p:extLst>
      <p:ext uri="{BB962C8B-B14F-4D97-AF65-F5344CB8AC3E}">
        <p14:creationId xmlns:p14="http://schemas.microsoft.com/office/powerpoint/2010/main" val="893749999"/>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2"/>
          <p:cNvSpPr>
            <a:spLocks noGrp="1" noChangeArrowheads="1"/>
          </p:cNvSpPr>
          <p:nvPr>
            <p:ph type="title"/>
          </p:nvPr>
        </p:nvSpPr>
        <p:spPr/>
        <p:txBody>
          <a:bodyPr/>
          <a:lstStyle/>
          <a:p>
            <a:r>
              <a:rPr lang="en-US" smtClean="0"/>
              <a:t>Risk Assessment (cont’d)</a:t>
            </a:r>
          </a:p>
        </p:txBody>
      </p:sp>
      <p:sp>
        <p:nvSpPr>
          <p:cNvPr id="142340" name="Rectangle 3"/>
          <p:cNvSpPr>
            <a:spLocks noGrp="1" noChangeArrowheads="1"/>
          </p:cNvSpPr>
          <p:nvPr>
            <p:ph type="body" idx="1"/>
          </p:nvPr>
        </p:nvSpPr>
        <p:spPr>
          <a:xfrm>
            <a:off x="609600" y="1219200"/>
            <a:ext cx="8305800" cy="5486400"/>
          </a:xfrm>
        </p:spPr>
        <p:txBody>
          <a:bodyPr/>
          <a:lstStyle/>
          <a:p>
            <a:r>
              <a:rPr lang="en-US" sz="2800" dirty="0" smtClean="0"/>
              <a:t>Human-Related Risks (cont’d)</a:t>
            </a:r>
          </a:p>
          <a:p>
            <a:pPr lvl="1"/>
            <a:r>
              <a:rPr lang="en-US" sz="2400" dirty="0" smtClean="0"/>
              <a:t>Reducing Human Errors</a:t>
            </a:r>
          </a:p>
          <a:p>
            <a:pPr lvl="2"/>
            <a:r>
              <a:rPr lang="en-US" sz="2400" dirty="0" smtClean="0"/>
              <a:t>Error reduction is concerned with </a:t>
            </a:r>
            <a:r>
              <a:rPr lang="en-US" sz="2400" u="sng" dirty="0" smtClean="0"/>
              <a:t>lowering the likelihood for error</a:t>
            </a:r>
            <a:r>
              <a:rPr lang="en-US" sz="2400" dirty="0" smtClean="0"/>
              <a:t> in an attempt to reduce risk</a:t>
            </a:r>
          </a:p>
          <a:p>
            <a:pPr lvl="2"/>
            <a:r>
              <a:rPr lang="en-US" sz="2400" dirty="0" smtClean="0"/>
              <a:t>The reduction of human errors may be achieved by </a:t>
            </a:r>
            <a:r>
              <a:rPr lang="en-US" sz="2400" u="sng" dirty="0" smtClean="0"/>
              <a:t>human factors interventions</a:t>
            </a:r>
            <a:r>
              <a:rPr lang="en-US" sz="2400" dirty="0" smtClean="0"/>
              <a:t> or by </a:t>
            </a:r>
            <a:r>
              <a:rPr lang="en-US" sz="2400" u="sng" dirty="0" smtClean="0"/>
              <a:t>engineering means</a:t>
            </a:r>
            <a:endParaRPr lang="en-US" sz="2400" dirty="0" smtClean="0"/>
          </a:p>
          <a:p>
            <a:pPr lvl="2"/>
            <a:r>
              <a:rPr lang="en-US" sz="2400" u="sng" dirty="0" smtClean="0"/>
              <a:t>Engineering means</a:t>
            </a:r>
            <a:r>
              <a:rPr lang="en-US" sz="2400" dirty="0" smtClean="0"/>
              <a:t> of error reduction may include </a:t>
            </a:r>
            <a:r>
              <a:rPr lang="en-US" sz="2400" u="sng" dirty="0" smtClean="0"/>
              <a:t>automated safety systems</a:t>
            </a:r>
            <a:r>
              <a:rPr lang="en-US" sz="2400" dirty="0" smtClean="0"/>
              <a:t> or interlocks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137</a:t>
            </a:fld>
            <a:endParaRPr lang="en-US" dirty="0"/>
          </a:p>
        </p:txBody>
      </p:sp>
    </p:spTree>
    <p:custDataLst>
      <p:tags r:id="rId1"/>
    </p:custDataLst>
    <p:extLst>
      <p:ext uri="{BB962C8B-B14F-4D97-AF65-F5344CB8AC3E}">
        <p14:creationId xmlns:p14="http://schemas.microsoft.com/office/powerpoint/2010/main" val="105775519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3" name="Rectangle 2"/>
          <p:cNvSpPr>
            <a:spLocks noGrp="1" noChangeArrowheads="1"/>
          </p:cNvSpPr>
          <p:nvPr>
            <p:ph type="title" idx="4294967295"/>
          </p:nvPr>
        </p:nvSpPr>
        <p:spPr/>
        <p:txBody>
          <a:bodyPr/>
          <a:lstStyle/>
          <a:p>
            <a:r>
              <a:rPr lang="en-US" smtClean="0"/>
              <a:t>Risk Assessment (cont’d)</a:t>
            </a:r>
          </a:p>
        </p:txBody>
      </p:sp>
      <p:sp>
        <p:nvSpPr>
          <p:cNvPr id="414724" name="Rectangle 3"/>
          <p:cNvSpPr>
            <a:spLocks noGrp="1" noChangeArrowheads="1"/>
          </p:cNvSpPr>
          <p:nvPr>
            <p:ph type="body" idx="4294967295"/>
          </p:nvPr>
        </p:nvSpPr>
        <p:spPr>
          <a:xfrm>
            <a:off x="609600" y="1219200"/>
            <a:ext cx="8305800" cy="5486400"/>
          </a:xfrm>
        </p:spPr>
        <p:txBody>
          <a:bodyPr/>
          <a:lstStyle/>
          <a:p>
            <a:r>
              <a:rPr lang="en-US" sz="2800" dirty="0" smtClean="0"/>
              <a:t>Human-Related Risks (cont’d)</a:t>
            </a:r>
          </a:p>
          <a:p>
            <a:pPr lvl="1"/>
            <a:r>
              <a:rPr lang="en-US" sz="2400" dirty="0" smtClean="0"/>
              <a:t>Game Theory for Intelligent Threats</a:t>
            </a:r>
          </a:p>
          <a:p>
            <a:pPr lvl="2"/>
            <a:r>
              <a:rPr lang="en-US" sz="2400" dirty="0" smtClean="0"/>
              <a:t>Rooted in economics, war gaming, defense, etc.</a:t>
            </a:r>
          </a:p>
          <a:p>
            <a:pPr lvl="2"/>
            <a:r>
              <a:rPr lang="en-US" sz="2400" dirty="0" smtClean="0"/>
              <a:t>Mixes behavior, preferences, decision making and uncertainty</a:t>
            </a:r>
          </a:p>
          <a:p>
            <a:pPr lvl="2"/>
            <a:r>
              <a:rPr lang="en-US" sz="2400" dirty="0" smtClean="0"/>
              <a:t>Game theory can be used to </a:t>
            </a:r>
            <a:r>
              <a:rPr lang="en-US" sz="2400" u="sng" dirty="0" smtClean="0"/>
              <a:t>model human behavior</a:t>
            </a:r>
            <a:r>
              <a:rPr lang="en-US" sz="2400" dirty="0" smtClean="0"/>
              <a:t>, herein as a </a:t>
            </a:r>
            <a:r>
              <a:rPr lang="en-US" sz="2400" u="sng" dirty="0" smtClean="0"/>
              <a:t>threat to a system</a:t>
            </a:r>
            <a:r>
              <a:rPr lang="en-US" sz="2400" dirty="0" smtClean="0"/>
              <a:t> </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138</a:t>
            </a:fld>
            <a:endParaRPr lang="en-US" dirty="0"/>
          </a:p>
        </p:txBody>
      </p:sp>
    </p:spTree>
    <p:custDataLst>
      <p:tags r:id="rId1"/>
    </p:custDataLst>
    <p:extLst>
      <p:ext uri="{BB962C8B-B14F-4D97-AF65-F5344CB8AC3E}">
        <p14:creationId xmlns:p14="http://schemas.microsoft.com/office/powerpoint/2010/main" val="3773541033"/>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2"/>
          <p:cNvSpPr>
            <a:spLocks noGrp="1" noChangeArrowheads="1"/>
          </p:cNvSpPr>
          <p:nvPr>
            <p:ph type="title"/>
          </p:nvPr>
        </p:nvSpPr>
        <p:spPr/>
        <p:txBody>
          <a:bodyPr/>
          <a:lstStyle/>
          <a:p>
            <a:r>
              <a:rPr lang="en-US" smtClean="0"/>
              <a:t>Risk Assessment (cont’d)</a:t>
            </a:r>
          </a:p>
        </p:txBody>
      </p:sp>
      <p:sp>
        <p:nvSpPr>
          <p:cNvPr id="143364" name="Rectangle 3"/>
          <p:cNvSpPr>
            <a:spLocks noGrp="1" noChangeArrowheads="1"/>
          </p:cNvSpPr>
          <p:nvPr>
            <p:ph type="body" idx="1"/>
          </p:nvPr>
        </p:nvSpPr>
        <p:spPr>
          <a:xfrm>
            <a:off x="609600" y="1219200"/>
            <a:ext cx="8305800" cy="5486400"/>
          </a:xfrm>
        </p:spPr>
        <p:txBody>
          <a:bodyPr/>
          <a:lstStyle/>
          <a:p>
            <a:r>
              <a:rPr lang="en-US" dirty="0" smtClean="0"/>
              <a:t>Human-Related Risks (cont’d)</a:t>
            </a:r>
          </a:p>
          <a:p>
            <a:pPr lvl="1"/>
            <a:r>
              <a:rPr lang="en-US" dirty="0" smtClean="0"/>
              <a:t>Game Theory for </a:t>
            </a:r>
            <a:r>
              <a:rPr lang="en-US" u="sng" dirty="0" smtClean="0"/>
              <a:t>Intelligent Threats</a:t>
            </a:r>
          </a:p>
          <a:p>
            <a:pPr lvl="2"/>
            <a:r>
              <a:rPr lang="en-US" dirty="0" smtClean="0"/>
              <a:t>Each player </a:t>
            </a:r>
            <a:r>
              <a:rPr lang="en-US" u="sng" dirty="0" smtClean="0"/>
              <a:t>seeks a utility</a:t>
            </a:r>
            <a:r>
              <a:rPr lang="en-US" dirty="0" smtClean="0"/>
              <a:t>, i.e., </a:t>
            </a:r>
            <a:r>
              <a:rPr lang="en-US" u="sng" dirty="0" smtClean="0"/>
              <a:t>benefit</a:t>
            </a:r>
            <a:r>
              <a:rPr lang="en-US" dirty="0" smtClean="0"/>
              <a:t>, that is a function of the desired state of the system</a:t>
            </a:r>
          </a:p>
          <a:p>
            <a:pPr lvl="2"/>
            <a:r>
              <a:rPr lang="en-US" dirty="0" smtClean="0">
                <a:cs typeface="Times New Roman" pitchFamily="18" charset="0"/>
              </a:rPr>
              <a:t>A classical example used to introduce game theory is called the </a:t>
            </a:r>
            <a:r>
              <a:rPr lang="en-US" u="sng" dirty="0" smtClean="0">
                <a:cs typeface="Times New Roman" pitchFamily="18" charset="0"/>
              </a:rPr>
              <a:t>prisoners' dilemma</a:t>
            </a:r>
            <a:r>
              <a:rPr lang="en-US" dirty="0" smtClean="0">
                <a:cs typeface="Times New Roman" pitchFamily="18" charset="0"/>
              </a:rPr>
              <a:t>.  Payoff is in lowering prison years. </a:t>
            </a:r>
            <a:r>
              <a:rPr lang="en-US" u="sng" dirty="0" smtClean="0">
                <a:cs typeface="Times New Roman" pitchFamily="18" charset="0"/>
              </a:rPr>
              <a:t>Dominant strategy</a:t>
            </a:r>
            <a:r>
              <a:rPr lang="en-US" dirty="0" smtClean="0">
                <a:cs typeface="Times New Roman" pitchFamily="18" charset="0"/>
              </a:rPr>
              <a:t> </a:t>
            </a:r>
            <a:r>
              <a:rPr lang="en-US" u="sng" dirty="0" smtClean="0">
                <a:cs typeface="Times New Roman" pitchFamily="18" charset="0"/>
              </a:rPr>
              <a:t>maximizes payoff</a:t>
            </a:r>
            <a:r>
              <a:rPr lang="en-US" dirty="0" smtClean="0">
                <a:cs typeface="Times New Roman" pitchFamily="18" charset="0"/>
              </a:rPr>
              <a:t>.  If all players </a:t>
            </a:r>
            <a:r>
              <a:rPr lang="en-US" u="sng" dirty="0" smtClean="0">
                <a:cs typeface="Times New Roman" pitchFamily="18" charset="0"/>
              </a:rPr>
              <a:t>select dominant strategies</a:t>
            </a:r>
            <a:r>
              <a:rPr lang="en-US" dirty="0" smtClean="0">
                <a:cs typeface="Times New Roman" pitchFamily="18" charset="0"/>
              </a:rPr>
              <a:t>, the situations is called </a:t>
            </a:r>
            <a:r>
              <a:rPr lang="en-US" u="sng" dirty="0" smtClean="0">
                <a:cs typeface="Times New Roman" pitchFamily="18" charset="0"/>
              </a:rPr>
              <a:t>dominant strategy (Nash) equilibrium</a:t>
            </a:r>
            <a:r>
              <a:rPr lang="en-US" dirty="0" smtClean="0">
                <a:cs typeface="Times New Roman" pitchFamily="18" charset="0"/>
              </a:rPr>
              <a:t>. </a:t>
            </a:r>
            <a:r>
              <a:rPr lang="en-US" u="sng" dirty="0" smtClean="0">
                <a:cs typeface="Times New Roman" pitchFamily="18" charset="0"/>
              </a:rPr>
              <a:t>Mixed strategies</a:t>
            </a:r>
            <a:r>
              <a:rPr lang="en-US" dirty="0" smtClean="0">
                <a:cs typeface="Times New Roman" pitchFamily="18" charset="0"/>
              </a:rPr>
              <a:t> involve probabilities for choices</a:t>
            </a:r>
          </a:p>
        </p:txBody>
      </p:sp>
      <p:pic>
        <p:nvPicPr>
          <p:cNvPr id="143365" name="Picture 52"/>
          <p:cNvPicPr>
            <a:picLocks noChangeAspect="1" noChangeArrowheads="1"/>
          </p:cNvPicPr>
          <p:nvPr/>
        </p:nvPicPr>
        <p:blipFill>
          <a:blip r:embed="rId4">
            <a:extLst>
              <a:ext uri="{28A0092B-C50C-407E-A947-70E740481C1C}">
                <a14:useLocalDpi xmlns:a14="http://schemas.microsoft.com/office/drawing/2010/main" val="0"/>
              </a:ext>
            </a:extLst>
          </a:blip>
          <a:srcRect r="20512" b="25000"/>
          <a:stretch>
            <a:fillRect/>
          </a:stretch>
        </p:blipFill>
        <p:spPr bwMode="auto">
          <a:xfrm>
            <a:off x="990600" y="4495800"/>
            <a:ext cx="7086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66" name="Text Box 53"/>
          <p:cNvSpPr txBox="1">
            <a:spLocks noChangeArrowheads="1"/>
          </p:cNvSpPr>
          <p:nvPr/>
        </p:nvSpPr>
        <p:spPr bwMode="auto">
          <a:xfrm>
            <a:off x="757238" y="4572000"/>
            <a:ext cx="3390900" cy="4064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a:t>e.g., Action of S1 | S2=Confess</a:t>
            </a:r>
          </a:p>
        </p:txBody>
      </p:sp>
      <p:sp>
        <p:nvSpPr>
          <p:cNvPr id="8"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139</a:t>
            </a:fld>
            <a:endParaRPr lang="en-US" dirty="0"/>
          </a:p>
        </p:txBody>
      </p:sp>
      <p:sp>
        <p:nvSpPr>
          <p:cNvPr id="2" name="Oval 1"/>
          <p:cNvSpPr/>
          <p:nvPr/>
        </p:nvSpPr>
        <p:spPr>
          <a:xfrm>
            <a:off x="4953000" y="5105400"/>
            <a:ext cx="381000" cy="304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477000" y="5105400"/>
            <a:ext cx="381000" cy="304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410200" y="5105400"/>
            <a:ext cx="381000" cy="304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334000" y="5410200"/>
            <a:ext cx="381000" cy="304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4462638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1026"/>
          <p:cNvSpPr>
            <a:spLocks noGrp="1" noChangeArrowheads="1"/>
          </p:cNvSpPr>
          <p:nvPr>
            <p:ph type="title"/>
          </p:nvPr>
        </p:nvSpPr>
        <p:spPr/>
        <p:txBody>
          <a:bodyPr/>
          <a:lstStyle/>
          <a:p>
            <a:r>
              <a:rPr lang="en-US" smtClean="0"/>
              <a:t>Risk Terminology (cont’d)</a:t>
            </a:r>
          </a:p>
        </p:txBody>
      </p:sp>
      <p:sp>
        <p:nvSpPr>
          <p:cNvPr id="5125" name="Rectangle 1027"/>
          <p:cNvSpPr>
            <a:spLocks noGrp="1" noChangeArrowheads="1"/>
          </p:cNvSpPr>
          <p:nvPr>
            <p:ph type="body" idx="1"/>
          </p:nvPr>
        </p:nvSpPr>
        <p:spPr>
          <a:xfrm>
            <a:off x="609600" y="1371600"/>
            <a:ext cx="4191000" cy="4876800"/>
          </a:xfrm>
        </p:spPr>
        <p:txBody>
          <a:bodyPr/>
          <a:lstStyle/>
          <a:p>
            <a:r>
              <a:rPr lang="en-US" sz="3200" b="1" dirty="0" smtClean="0">
                <a:solidFill>
                  <a:srgbClr val="F52907"/>
                </a:solidFill>
              </a:rPr>
              <a:t>Risks (cont’d)</a:t>
            </a:r>
            <a:endParaRPr lang="en-US" sz="3200" dirty="0" smtClean="0"/>
          </a:p>
          <a:p>
            <a:pPr lvl="1"/>
            <a:r>
              <a:rPr lang="en-US" sz="2800" dirty="0" smtClean="0"/>
              <a:t>Risk is commonly evaluated as the Cartesian product of likelihood of occurrence and the impact severity of occurrence of the event:</a:t>
            </a:r>
          </a:p>
          <a:p>
            <a:pPr lvl="1"/>
            <a:endParaRPr lang="en-US" sz="2800" dirty="0" smtClean="0"/>
          </a:p>
          <a:p>
            <a:pPr lvl="1"/>
            <a:endParaRPr lang="en-US" sz="2800" dirty="0" smtClean="0"/>
          </a:p>
        </p:txBody>
      </p:sp>
      <p:sp>
        <p:nvSpPr>
          <p:cNvPr id="5126" name="Rectangle 1029"/>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5122" name="Object 1028"/>
          <p:cNvGraphicFramePr>
            <a:graphicFrameLocks noChangeAspect="1"/>
          </p:cNvGraphicFramePr>
          <p:nvPr>
            <p:extLst>
              <p:ext uri="{D42A27DB-BD31-4B8C-83A1-F6EECF244321}">
                <p14:modId xmlns:p14="http://schemas.microsoft.com/office/powerpoint/2010/main" val="3389251307"/>
              </p:ext>
            </p:extLst>
          </p:nvPr>
        </p:nvGraphicFramePr>
        <p:xfrm>
          <a:off x="609600" y="5562600"/>
          <a:ext cx="7162800" cy="711200"/>
        </p:xfrm>
        <a:graphic>
          <a:graphicData uri="http://schemas.openxmlformats.org/presentationml/2006/ole">
            <mc:AlternateContent xmlns:mc="http://schemas.openxmlformats.org/markup-compatibility/2006">
              <mc:Choice xmlns:v="urn:schemas-microsoft-com:vml" Requires="v">
                <p:oleObj spid="_x0000_s7200" name="Picture" r:id="rId5" imgW="4312920" imgH="426720" progId="Word.Picture.8">
                  <p:embed/>
                </p:oleObj>
              </mc:Choice>
              <mc:Fallback>
                <p:oleObj name="Picture" r:id="rId5" imgW="4312920" imgH="42672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5562600"/>
                        <a:ext cx="7162800" cy="711200"/>
                      </a:xfrm>
                      <a:prstGeom prst="rect">
                        <a:avLst/>
                      </a:prstGeom>
                      <a:solidFill>
                        <a:srgbClr val="FFCC99">
                          <a:alpha val="50000"/>
                        </a:srgbClr>
                      </a:solidFill>
                      <a:ln w="38100" cmpd="dbl">
                        <a:solidFill>
                          <a:srgbClr val="993300"/>
                        </a:solidFill>
                        <a:miter lim="800000"/>
                        <a:headEnd/>
                        <a:tailEnd/>
                      </a:ln>
                    </p:spPr>
                  </p:pic>
                </p:oleObj>
              </mc:Fallback>
            </mc:AlternateContent>
          </a:graphicData>
        </a:graphic>
      </p:graphicFrame>
      <p:sp>
        <p:nvSpPr>
          <p:cNvPr id="5127" name="Rectangle 1030"/>
          <p:cNvSpPr>
            <a:spLocks noChangeArrowheads="1"/>
          </p:cNvSpPr>
          <p:nvPr/>
        </p:nvSpPr>
        <p:spPr bwMode="auto">
          <a:xfrm>
            <a:off x="0" y="36433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5128" name="Text Box 1031"/>
          <p:cNvSpPr txBox="1">
            <a:spLocks noChangeArrowheads="1"/>
          </p:cNvSpPr>
          <p:nvPr/>
        </p:nvSpPr>
        <p:spPr bwMode="auto">
          <a:xfrm>
            <a:off x="8153400" y="5486400"/>
            <a:ext cx="6000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dirty="0"/>
              <a:t>(3)</a:t>
            </a:r>
          </a:p>
        </p:txBody>
      </p:sp>
      <p:pic>
        <p:nvPicPr>
          <p:cNvPr id="5129" name="Picture 103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00600" y="1341438"/>
            <a:ext cx="4191000" cy="3916362"/>
          </a:xfrm>
          <a:prstGeom prst="rect">
            <a:avLst/>
          </a:prstGeom>
          <a:noFill/>
          <a:ln>
            <a:noFill/>
          </a:ln>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0" name="TextBox 10"/>
          <p:cNvSpPr txBox="1">
            <a:spLocks noChangeArrowheads="1"/>
          </p:cNvSpPr>
          <p:nvPr/>
        </p:nvSpPr>
        <p:spPr bwMode="auto">
          <a:xfrm>
            <a:off x="5707062" y="1219200"/>
            <a:ext cx="3284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dirty="0"/>
              <a:t>Nonlinear due to risk aversion</a:t>
            </a:r>
          </a:p>
          <a:p>
            <a:r>
              <a:rPr lang="en-US" dirty="0"/>
              <a:t>See next slide</a:t>
            </a:r>
          </a:p>
        </p:txBody>
      </p:sp>
      <p:sp>
        <p:nvSpPr>
          <p:cNvPr id="11"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14</a:t>
            </a:fld>
            <a:endParaRPr lang="en-US" dirty="0"/>
          </a:p>
        </p:txBody>
      </p:sp>
    </p:spTree>
    <p:custDataLst>
      <p:tags r:id="rId2"/>
    </p:custDataLst>
    <p:extLst>
      <p:ext uri="{BB962C8B-B14F-4D97-AF65-F5344CB8AC3E}">
        <p14:creationId xmlns:p14="http://schemas.microsoft.com/office/powerpoint/2010/main" val="4026133358"/>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bwMode="auto">
          <a:xfrm>
            <a:off x="574465" y="1219200"/>
            <a:ext cx="8118774" cy="4088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7013" lvl="0" indent="-227013" algn="l">
              <a:spcAft>
                <a:spcPts val="0"/>
              </a:spcAft>
              <a:buFont typeface="Wingdings" pitchFamily="2" charset="2"/>
              <a:buChar char="§"/>
              <a:defRPr/>
            </a:pPr>
            <a:r>
              <a:rPr kumimoji="0" lang="en-US" i="0" u="none" strike="noStrike" kern="0" cap="none" spc="0" normalizeH="0" baseline="0" noProof="0" dirty="0" smtClean="0">
                <a:ln>
                  <a:noFill/>
                </a:ln>
                <a:solidFill>
                  <a:schemeClr val="tx1"/>
                </a:solidFill>
                <a:effectLst/>
                <a:uLnTx/>
                <a:uFillTx/>
                <a:latin typeface="+mn-lt"/>
                <a:ea typeface="+mn-ea"/>
                <a:cs typeface="+mn-cs"/>
              </a:rPr>
              <a:t>Define the </a:t>
            </a:r>
            <a:r>
              <a:rPr lang="en-US" b="1" kern="0" dirty="0" smtClean="0">
                <a:latin typeface="+mn-lt"/>
              </a:rPr>
              <a:t>values</a:t>
            </a:r>
            <a:r>
              <a:rPr lang="en-US" kern="0" dirty="0" smtClean="0">
                <a:solidFill>
                  <a:srgbClr val="800000"/>
                </a:solidFill>
                <a:latin typeface="+mn-lt"/>
              </a:rPr>
              <a:t> </a:t>
            </a:r>
            <a:r>
              <a:rPr lang="en-US" kern="0" dirty="0" smtClean="0">
                <a:latin typeface="+mn-lt"/>
              </a:rPr>
              <a:t>or </a:t>
            </a:r>
            <a:r>
              <a:rPr lang="en-US" b="1" kern="0" dirty="0" smtClean="0">
                <a:latin typeface="+mn-lt"/>
              </a:rPr>
              <a:t>rankings</a:t>
            </a:r>
            <a:r>
              <a:rPr lang="en-US" kern="0" dirty="0" smtClean="0">
                <a:latin typeface="+mn-lt"/>
              </a:rPr>
              <a:t>, respectively,</a:t>
            </a:r>
            <a:r>
              <a:rPr kumimoji="0" lang="en-US" i="0" u="none" strike="noStrike" kern="0" cap="none" spc="0" normalizeH="0" baseline="0" noProof="0" dirty="0" smtClean="0">
                <a:ln>
                  <a:noFill/>
                </a:ln>
                <a:solidFill>
                  <a:schemeClr val="tx1"/>
                </a:solidFill>
                <a:effectLst/>
                <a:uLnTx/>
                <a:uFillTx/>
                <a:latin typeface="+mn-lt"/>
                <a:ea typeface="+mn-ea"/>
                <a:cs typeface="+mn-cs"/>
              </a:rPr>
              <a:t> of outcomes associated with all combinations of choices by players</a:t>
            </a:r>
          </a:p>
          <a:p>
            <a:pPr marL="227013" marR="0" lvl="0" indent="-227013" algn="l" defTabSz="914400" rtl="0" eaLnBrk="1" fontAlgn="base" latinLnBrk="0" hangingPunct="1">
              <a:spcBef>
                <a:spcPct val="0"/>
              </a:spcBef>
              <a:spcAft>
                <a:spcPct val="25000"/>
              </a:spcAft>
              <a:buClrTx/>
              <a:buSzTx/>
              <a:buFont typeface="Wingdings" pitchFamily="2" charset="2"/>
              <a:buChar char="§"/>
              <a:tabLst/>
              <a:defRPr/>
            </a:pPr>
            <a:endParaRPr kumimoji="0" lang="en-US" i="0" u="none" strike="noStrike" kern="0" cap="none" spc="0" normalizeH="0" baseline="0" noProof="0" dirty="0" smtClean="0">
              <a:ln>
                <a:noFill/>
              </a:ln>
              <a:solidFill>
                <a:schemeClr val="tx1"/>
              </a:solidFill>
              <a:effectLst/>
              <a:uLnTx/>
              <a:uFillTx/>
              <a:latin typeface="+mn-lt"/>
              <a:ea typeface="+mn-ea"/>
              <a:cs typeface="+mn-cs"/>
            </a:endParaRPr>
          </a:p>
          <a:p>
            <a:pPr marL="227013" marR="0" lvl="0" indent="-227013" algn="l" defTabSz="914400" rtl="0" eaLnBrk="1" fontAlgn="base" latinLnBrk="0" hangingPunct="1">
              <a:spcBef>
                <a:spcPct val="0"/>
              </a:spcBef>
              <a:spcAft>
                <a:spcPct val="25000"/>
              </a:spcAft>
              <a:buClrTx/>
              <a:buSzTx/>
              <a:buFont typeface="Wingdings" pitchFamily="2" charset="2"/>
              <a:buChar char="§"/>
              <a:tabLst/>
              <a:defRPr/>
            </a:pPr>
            <a:endParaRPr kumimoji="0" lang="en-US" i="0" u="none" strike="noStrike" kern="0" cap="none" spc="0" normalizeH="0" baseline="0" noProof="0" dirty="0" smtClean="0">
              <a:ln>
                <a:noFill/>
              </a:ln>
              <a:solidFill>
                <a:schemeClr val="tx1"/>
              </a:solidFill>
              <a:effectLst/>
              <a:uLnTx/>
              <a:uFillTx/>
              <a:latin typeface="+mn-lt"/>
              <a:ea typeface="+mn-ea"/>
              <a:cs typeface="+mn-cs"/>
            </a:endParaRPr>
          </a:p>
          <a:p>
            <a:pPr marL="227013" marR="0" lvl="0" indent="-227013" algn="l" defTabSz="914400" rtl="0" eaLnBrk="1" fontAlgn="base" latinLnBrk="0" hangingPunct="1">
              <a:spcBef>
                <a:spcPct val="0"/>
              </a:spcBef>
              <a:spcAft>
                <a:spcPct val="25000"/>
              </a:spcAft>
              <a:buClrTx/>
              <a:buSzTx/>
              <a:buFont typeface="Wingdings" pitchFamily="2" charset="2"/>
              <a:buChar char="§"/>
              <a:tabLst/>
              <a:defRPr/>
            </a:pPr>
            <a:endParaRPr kumimoji="0" lang="en-US" i="0" u="none" strike="noStrike" kern="0" cap="none" spc="0" normalizeH="0" baseline="0" noProof="0" dirty="0" smtClean="0">
              <a:ln>
                <a:noFill/>
              </a:ln>
              <a:solidFill>
                <a:schemeClr val="tx1"/>
              </a:solidFill>
              <a:effectLst/>
              <a:uLnTx/>
              <a:uFillTx/>
              <a:latin typeface="+mn-lt"/>
              <a:ea typeface="+mn-ea"/>
              <a:cs typeface="+mn-cs"/>
            </a:endParaRPr>
          </a:p>
          <a:p>
            <a:pPr marL="227013" marR="0" lvl="0" indent="-227013" algn="l" defTabSz="914400" rtl="0" eaLnBrk="1" fontAlgn="base" latinLnBrk="0" hangingPunct="1">
              <a:spcBef>
                <a:spcPct val="0"/>
              </a:spcBef>
              <a:spcAft>
                <a:spcPct val="25000"/>
              </a:spcAft>
              <a:buClrTx/>
              <a:buSzTx/>
              <a:buFont typeface="Wingdings" pitchFamily="2" charset="2"/>
              <a:buChar char="§"/>
              <a:tabLst/>
              <a:defRPr/>
            </a:pPr>
            <a:endParaRPr kumimoji="0" lang="en-US" i="0" u="none" strike="noStrike" kern="0" cap="none" spc="0" normalizeH="0" baseline="0" noProof="0" dirty="0" smtClean="0">
              <a:ln>
                <a:noFill/>
              </a:ln>
              <a:solidFill>
                <a:schemeClr val="tx1"/>
              </a:solidFill>
              <a:effectLst/>
              <a:uLnTx/>
              <a:uFillTx/>
              <a:latin typeface="+mn-lt"/>
              <a:ea typeface="+mn-ea"/>
              <a:cs typeface="+mn-cs"/>
            </a:endParaRPr>
          </a:p>
          <a:p>
            <a:pPr marL="227013" marR="0" lvl="0" indent="-227013" algn="l" defTabSz="914400" rtl="0" eaLnBrk="1" fontAlgn="base" latinLnBrk="0" hangingPunct="1">
              <a:spcBef>
                <a:spcPct val="0"/>
              </a:spcBef>
              <a:spcAft>
                <a:spcPct val="25000"/>
              </a:spcAft>
              <a:buClrTx/>
              <a:buSzTx/>
              <a:buFont typeface="Wingdings" pitchFamily="2" charset="2"/>
              <a:buChar char="§"/>
              <a:tabLst/>
              <a:defRPr/>
            </a:pPr>
            <a:endParaRPr kumimoji="0" lang="en-US" i="0" u="none" strike="noStrike" kern="0" cap="none" spc="0" normalizeH="0" baseline="0" noProof="0" dirty="0" smtClean="0">
              <a:ln>
                <a:noFill/>
              </a:ln>
              <a:solidFill>
                <a:schemeClr val="tx1"/>
              </a:solidFill>
              <a:effectLst/>
              <a:uLnTx/>
              <a:uFillTx/>
              <a:latin typeface="+mn-lt"/>
              <a:ea typeface="+mn-ea"/>
              <a:cs typeface="+mn-cs"/>
            </a:endParaRPr>
          </a:p>
          <a:p>
            <a:pPr marL="227013" marR="0" lvl="0" indent="-227013" algn="l" defTabSz="914400" rtl="0" eaLnBrk="1" fontAlgn="base" latinLnBrk="0" hangingPunct="1">
              <a:spcBef>
                <a:spcPct val="0"/>
              </a:spcBef>
              <a:spcAft>
                <a:spcPct val="25000"/>
              </a:spcAft>
              <a:buClrTx/>
              <a:buSzTx/>
              <a:buFont typeface="Wingdings" pitchFamily="2" charset="2"/>
              <a:buChar char="§"/>
              <a:tabLst/>
              <a:defRPr/>
            </a:pPr>
            <a:endParaRPr kumimoji="0" lang="en-US" i="0" u="none" strike="noStrike" kern="0" cap="none" spc="0" normalizeH="0" baseline="0" noProof="0" dirty="0" smtClean="0">
              <a:ln>
                <a:noFill/>
              </a:ln>
              <a:solidFill>
                <a:schemeClr val="tx1"/>
              </a:solidFill>
              <a:effectLst/>
              <a:uLnTx/>
              <a:uFillTx/>
              <a:latin typeface="+mn-lt"/>
              <a:ea typeface="+mn-ea"/>
              <a:cs typeface="+mn-cs"/>
            </a:endParaRPr>
          </a:p>
          <a:p>
            <a:pPr marL="227013" marR="0" lvl="0" indent="-227013" algn="l" defTabSz="914400" rtl="0" eaLnBrk="1" fontAlgn="base" latinLnBrk="0" hangingPunct="1">
              <a:spcBef>
                <a:spcPct val="0"/>
              </a:spcBef>
              <a:spcAft>
                <a:spcPct val="25000"/>
              </a:spcAft>
              <a:buClrTx/>
              <a:buSzTx/>
              <a:buFont typeface="Wingdings" pitchFamily="2" charset="2"/>
              <a:buChar char="§"/>
              <a:tabLst/>
              <a:defRPr/>
            </a:pPr>
            <a:endParaRPr kumimoji="0" lang="en-US" i="0" u="none" strike="noStrike" kern="0" cap="none" spc="0" normalizeH="0" baseline="0" noProof="0" dirty="0" smtClean="0">
              <a:ln>
                <a:noFill/>
              </a:ln>
              <a:solidFill>
                <a:schemeClr val="tx1"/>
              </a:solidFill>
              <a:effectLst/>
              <a:uLnTx/>
              <a:uFillTx/>
              <a:latin typeface="+mn-lt"/>
              <a:ea typeface="+mn-ea"/>
              <a:cs typeface="+mn-cs"/>
            </a:endParaRPr>
          </a:p>
          <a:p>
            <a:pPr marL="227013" marR="0" lvl="0" indent="-227013" algn="l" defTabSz="914400" rtl="0" eaLnBrk="1" fontAlgn="base" latinLnBrk="0" hangingPunct="1">
              <a:spcBef>
                <a:spcPct val="0"/>
              </a:spcBef>
              <a:spcAft>
                <a:spcPct val="25000"/>
              </a:spcAft>
              <a:buClrTx/>
              <a:buSzTx/>
              <a:buFont typeface="Wingdings" pitchFamily="2" charset="2"/>
              <a:buChar char="§"/>
              <a:tabLst/>
              <a:defRPr/>
            </a:pPr>
            <a:endParaRPr kumimoji="0" lang="en-US" i="0" u="none" strike="noStrike" kern="0" cap="none" spc="0" normalizeH="0" baseline="0" noProof="0" dirty="0" smtClean="0">
              <a:ln>
                <a:noFill/>
              </a:ln>
              <a:solidFill>
                <a:schemeClr val="tx1"/>
              </a:solidFill>
              <a:effectLst/>
              <a:uLnTx/>
              <a:uFillTx/>
              <a:latin typeface="+mn-lt"/>
              <a:ea typeface="+mn-ea"/>
              <a:cs typeface="+mn-cs"/>
            </a:endParaRPr>
          </a:p>
          <a:p>
            <a:pPr marR="0" lvl="0" algn="l" defTabSz="914400" rtl="0" eaLnBrk="1" fontAlgn="base" latinLnBrk="0" hangingPunct="1">
              <a:spcBef>
                <a:spcPct val="0"/>
              </a:spcBef>
              <a:spcAft>
                <a:spcPct val="25000"/>
              </a:spcAft>
              <a:buClrTx/>
              <a:buSzTx/>
              <a:tabLst/>
              <a:defRPr/>
            </a:pPr>
            <a:endParaRPr kumimoji="0" lang="en-US" i="0" u="none" strike="noStrike" kern="0" cap="none" spc="0" normalizeH="0" baseline="0" noProof="0" dirty="0" smtClean="0">
              <a:ln>
                <a:noFill/>
              </a:ln>
              <a:solidFill>
                <a:schemeClr val="tx1"/>
              </a:solidFill>
              <a:effectLst/>
              <a:uLnTx/>
              <a:uFillTx/>
              <a:latin typeface="+mn-lt"/>
              <a:ea typeface="+mn-ea"/>
              <a:cs typeface="+mn-cs"/>
            </a:endParaRPr>
          </a:p>
        </p:txBody>
      </p:sp>
      <p:sp>
        <p:nvSpPr>
          <p:cNvPr id="2" name="Title 1"/>
          <p:cNvSpPr>
            <a:spLocks noGrp="1"/>
          </p:cNvSpPr>
          <p:nvPr>
            <p:ph type="title"/>
          </p:nvPr>
        </p:nvSpPr>
        <p:spPr/>
        <p:txBody>
          <a:bodyPr/>
          <a:lstStyle/>
          <a:p>
            <a:r>
              <a:rPr lang="en-US" dirty="0" smtClean="0"/>
              <a:t>Bilateral Stability: Payoffs and Preferences</a:t>
            </a:r>
            <a:endParaRPr lang="en-US" dirty="0"/>
          </a:p>
        </p:txBody>
      </p:sp>
      <p:graphicFrame>
        <p:nvGraphicFramePr>
          <p:cNvPr id="6" name="Content Placeholder 10"/>
          <p:cNvGraphicFramePr>
            <a:graphicFrameLocks noGrp="1"/>
          </p:cNvGraphicFramePr>
          <p:nvPr>
            <p:ph idx="1"/>
            <p:extLst>
              <p:ext uri="{D42A27DB-BD31-4B8C-83A1-F6EECF244321}">
                <p14:modId xmlns:p14="http://schemas.microsoft.com/office/powerpoint/2010/main" val="3594187456"/>
              </p:ext>
            </p:extLst>
          </p:nvPr>
        </p:nvGraphicFramePr>
        <p:xfrm>
          <a:off x="3651273" y="1902041"/>
          <a:ext cx="2308628" cy="2685208"/>
        </p:xfrm>
        <a:graphic>
          <a:graphicData uri="http://schemas.openxmlformats.org/drawingml/2006/table">
            <a:tbl>
              <a:tblPr/>
              <a:tblGrid>
                <a:gridCol w="262344"/>
                <a:gridCol w="262344"/>
                <a:gridCol w="891970"/>
                <a:gridCol w="891970"/>
              </a:tblGrid>
              <a:tr h="322148">
                <a:tc gridSpan="4">
                  <a:txBody>
                    <a:bodyPr/>
                    <a:lstStyle/>
                    <a:p>
                      <a:pPr algn="ctr" fontAlgn="b"/>
                      <a:r>
                        <a:rPr lang="en-US" sz="2000" b="1" i="0" u="none" strike="noStrike" dirty="0" smtClean="0">
                          <a:solidFill>
                            <a:srgbClr val="000000"/>
                          </a:solidFill>
                          <a:latin typeface="Calibri"/>
                        </a:rPr>
                        <a:t>Preferences</a:t>
                      </a:r>
                      <a:endParaRPr lang="en-US" sz="21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73549">
                <a:tc rowSpan="2" gridSpan="2">
                  <a:txBody>
                    <a:bodyPr/>
                    <a:lstStyle/>
                    <a:p>
                      <a:pPr algn="l" fontAlgn="b"/>
                      <a:r>
                        <a:rPr lang="en-US" sz="16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2000" b="1" i="0" u="none" strike="noStrike" dirty="0" smtClean="0">
                          <a:solidFill>
                            <a:srgbClr val="800000"/>
                          </a:solidFill>
                          <a:latin typeface="Calibri"/>
                        </a:rPr>
                        <a:t>USSR</a:t>
                      </a:r>
                      <a:endParaRPr lang="en-US" sz="2000" b="1" i="0" u="none" strike="noStrike" dirty="0">
                        <a:solidFill>
                          <a:srgbClr val="800000"/>
                        </a:solidFill>
                        <a:latin typeface="Calibri"/>
                      </a:endParaRP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262344">
                <a:tc gridSpan="2" vMerge="1">
                  <a:txBody>
                    <a:bodyPr/>
                    <a:lstStyle/>
                    <a:p>
                      <a:endParaRPr lang="en-US"/>
                    </a:p>
                  </a:txBody>
                  <a:tcPr/>
                </a:tc>
                <a:tc hMerge="1" vMerge="1">
                  <a:txBody>
                    <a:bodyPr/>
                    <a:lstStyle/>
                    <a:p>
                      <a:endParaRPr lang="en-US"/>
                    </a:p>
                  </a:txBody>
                  <a:tcPr/>
                </a:tc>
                <a:tc>
                  <a:txBody>
                    <a:bodyPr/>
                    <a:lstStyle/>
                    <a:p>
                      <a:pPr algn="ctr" fontAlgn="ctr"/>
                      <a:r>
                        <a:rPr lang="en-US" sz="1800" b="1" i="0" u="none" strike="noStrike" dirty="0" smtClean="0">
                          <a:solidFill>
                            <a:srgbClr val="000000"/>
                          </a:solidFill>
                          <a:latin typeface="Calibri"/>
                        </a:rPr>
                        <a:t>Disarm</a:t>
                      </a:r>
                      <a:endParaRPr lang="en-US" sz="1800" b="1"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800" b="1" i="0" u="none" strike="noStrike" dirty="0" smtClean="0">
                          <a:solidFill>
                            <a:srgbClr val="000000"/>
                          </a:solidFill>
                          <a:latin typeface="Calibri"/>
                        </a:rPr>
                        <a:t>Arm</a:t>
                      </a:r>
                      <a:endParaRPr lang="en-US" sz="1800" b="1" i="0" u="none" strike="noStrike" dirty="0">
                        <a:solidFill>
                          <a:srgbClr val="000000"/>
                        </a:solidFill>
                        <a:latin typeface="Calibri"/>
                      </a:endParaRP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891970">
                <a:tc rowSpan="2">
                  <a:txBody>
                    <a:bodyPr/>
                    <a:lstStyle/>
                    <a:p>
                      <a:pPr algn="ctr" fontAlgn="ctr"/>
                      <a:r>
                        <a:rPr lang="en-US" sz="2000" b="1" i="0" u="none" strike="noStrike" dirty="0" smtClean="0">
                          <a:solidFill>
                            <a:schemeClr val="accent2">
                              <a:lumMod val="50000"/>
                            </a:schemeClr>
                          </a:solidFill>
                          <a:latin typeface="Calibri"/>
                        </a:rPr>
                        <a:t>US</a:t>
                      </a:r>
                      <a:endParaRPr lang="en-US" sz="1800" b="1" i="0" u="none" strike="noStrike" dirty="0">
                        <a:solidFill>
                          <a:schemeClr val="accent2">
                            <a:lumMod val="50000"/>
                          </a:schemeClr>
                        </a:solidFill>
                        <a:latin typeface="Calibri"/>
                      </a:endParaRP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rgbClr val="000000"/>
                          </a:solidFill>
                          <a:latin typeface="Calibri"/>
                        </a:rPr>
                        <a:t>Disarm</a:t>
                      </a:r>
                      <a:endParaRPr lang="en-US" sz="1800" b="1" i="0" u="none" strike="noStrike" dirty="0">
                        <a:solidFill>
                          <a:srgbClr val="000000"/>
                        </a:solidFill>
                        <a:latin typeface="Calibri"/>
                      </a:endParaRP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1" i="0" u="none" strike="noStrike" dirty="0" smtClean="0">
                          <a:solidFill>
                            <a:srgbClr val="000000"/>
                          </a:solidFill>
                          <a:latin typeface="Calibri"/>
                        </a:rPr>
                        <a:t>(</a:t>
                      </a:r>
                      <a:r>
                        <a:rPr lang="en-US" sz="2400" b="1" i="0" u="none" strike="noStrike" dirty="0" smtClean="0">
                          <a:solidFill>
                            <a:schemeClr val="accent2">
                              <a:lumMod val="50000"/>
                            </a:schemeClr>
                          </a:solidFill>
                          <a:latin typeface="Calibri"/>
                        </a:rPr>
                        <a:t>2</a:t>
                      </a:r>
                      <a:r>
                        <a:rPr lang="en-US" sz="2400" b="1" i="0" u="none" strike="noStrike" dirty="0" smtClean="0">
                          <a:solidFill>
                            <a:srgbClr val="000000"/>
                          </a:solidFill>
                          <a:latin typeface="Calibri"/>
                        </a:rPr>
                        <a:t>,</a:t>
                      </a:r>
                      <a:r>
                        <a:rPr lang="en-US" sz="2400" b="1" i="0" u="none" strike="noStrike" dirty="0" smtClean="0">
                          <a:solidFill>
                            <a:srgbClr val="800000"/>
                          </a:solidFill>
                          <a:latin typeface="Calibri"/>
                        </a:rPr>
                        <a:t>2</a:t>
                      </a:r>
                      <a:r>
                        <a:rPr lang="en-US" sz="2400" b="1" i="0" u="none" strike="noStrike" dirty="0" smtClean="0">
                          <a:solidFill>
                            <a:srgbClr val="000000"/>
                          </a:solidFill>
                          <a:latin typeface="Calibri"/>
                        </a:rPr>
                        <a:t>)</a:t>
                      </a:r>
                      <a:endParaRPr lang="en-US" sz="1600" b="1"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400" b="1" i="0" u="none" strike="noStrike" dirty="0" smtClean="0">
                          <a:solidFill>
                            <a:srgbClr val="000000"/>
                          </a:solidFill>
                          <a:latin typeface="Calibri"/>
                        </a:rPr>
                        <a:t>(</a:t>
                      </a:r>
                      <a:r>
                        <a:rPr lang="en-US" sz="2400" b="1" i="0" u="none" strike="noStrike" dirty="0" smtClean="0">
                          <a:solidFill>
                            <a:srgbClr val="0000FF"/>
                          </a:solidFill>
                          <a:latin typeface="Calibri"/>
                        </a:rPr>
                        <a:t>4</a:t>
                      </a:r>
                      <a:r>
                        <a:rPr lang="en-US" sz="2400" b="1" i="0" u="none" strike="noStrike" dirty="0" smtClean="0">
                          <a:solidFill>
                            <a:srgbClr val="000000"/>
                          </a:solidFill>
                          <a:latin typeface="Calibri"/>
                        </a:rPr>
                        <a:t>,</a:t>
                      </a:r>
                      <a:r>
                        <a:rPr lang="en-US" sz="2400" b="1" i="0" u="none" strike="noStrike" dirty="0" smtClean="0">
                          <a:solidFill>
                            <a:srgbClr val="800000"/>
                          </a:solidFill>
                          <a:latin typeface="Calibri"/>
                        </a:rPr>
                        <a:t>1</a:t>
                      </a:r>
                      <a:r>
                        <a:rPr lang="en-US" sz="2400" b="1" i="0" u="none" strike="noStrike" dirty="0" smtClean="0">
                          <a:solidFill>
                            <a:srgbClr val="000000"/>
                          </a:solidFill>
                          <a:latin typeface="Calibri"/>
                        </a:rPr>
                        <a:t>)</a:t>
                      </a:r>
                      <a:endParaRPr lang="en-US" sz="2400" b="1"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891970">
                <a:tc vMerge="1">
                  <a:txBody>
                    <a:bodyPr/>
                    <a:lstStyle/>
                    <a:p>
                      <a:endParaRPr lang="en-US"/>
                    </a:p>
                  </a:txBody>
                  <a:tcPr/>
                </a:tc>
                <a:tc>
                  <a:txBody>
                    <a:bodyPr/>
                    <a:lstStyle/>
                    <a:p>
                      <a:pPr algn="ctr" fontAlgn="ctr"/>
                      <a:r>
                        <a:rPr lang="en-US" sz="1800" b="1" i="0" u="none" strike="noStrike" dirty="0" smtClean="0">
                          <a:solidFill>
                            <a:srgbClr val="000000"/>
                          </a:solidFill>
                          <a:latin typeface="Calibri"/>
                        </a:rPr>
                        <a:t>Arm</a:t>
                      </a:r>
                      <a:endParaRPr lang="en-US" sz="1800" b="1" i="0" u="none" strike="noStrike" dirty="0">
                        <a:solidFill>
                          <a:srgbClr val="000000"/>
                        </a:solidFill>
                        <a:latin typeface="Calibri"/>
                      </a:endParaRP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smtClean="0">
                          <a:solidFill>
                            <a:srgbClr val="000000"/>
                          </a:solidFill>
                          <a:latin typeface="Calibri"/>
                        </a:rPr>
                        <a:t>(</a:t>
                      </a:r>
                      <a:r>
                        <a:rPr lang="en-US" sz="2400" b="1" i="0" u="none" strike="noStrike" dirty="0" smtClean="0">
                          <a:solidFill>
                            <a:schemeClr val="accent2">
                              <a:lumMod val="50000"/>
                            </a:schemeClr>
                          </a:solidFill>
                          <a:latin typeface="Calibri"/>
                        </a:rPr>
                        <a:t>1</a:t>
                      </a:r>
                      <a:r>
                        <a:rPr lang="en-US" sz="2400" b="1" i="0" u="none" strike="noStrike" dirty="0" smtClean="0">
                          <a:solidFill>
                            <a:srgbClr val="000000"/>
                          </a:solidFill>
                          <a:latin typeface="Calibri"/>
                        </a:rPr>
                        <a:t>,</a:t>
                      </a:r>
                      <a:r>
                        <a:rPr lang="en-US" sz="2400" b="1" i="0" u="none" strike="noStrike" dirty="0" smtClean="0">
                          <a:solidFill>
                            <a:srgbClr val="800000"/>
                          </a:solidFill>
                          <a:latin typeface="Calibri"/>
                        </a:rPr>
                        <a:t>4</a:t>
                      </a:r>
                      <a:r>
                        <a:rPr lang="en-US" sz="2400" b="1" i="0" u="none" strike="noStrike" dirty="0" smtClean="0">
                          <a:solidFill>
                            <a:srgbClr val="000000"/>
                          </a:solidFill>
                          <a:latin typeface="Calibri"/>
                        </a:rPr>
                        <a:t>)</a:t>
                      </a:r>
                      <a:endParaRPr lang="en-US" sz="2400" b="1"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400" b="1" i="0" u="none" strike="noStrike" dirty="0" smtClean="0">
                          <a:solidFill>
                            <a:srgbClr val="000000"/>
                          </a:solidFill>
                          <a:latin typeface="Calibri"/>
                        </a:rPr>
                        <a:t>(</a:t>
                      </a:r>
                      <a:r>
                        <a:rPr lang="en-US" sz="2400" b="1" i="0" u="none" strike="noStrike" dirty="0" smtClean="0">
                          <a:solidFill>
                            <a:srgbClr val="0000FF"/>
                          </a:solidFill>
                          <a:latin typeface="Calibri"/>
                        </a:rPr>
                        <a:t>3</a:t>
                      </a:r>
                      <a:r>
                        <a:rPr lang="en-US" sz="2400" b="1" i="0" u="none" strike="noStrike" dirty="0" smtClean="0">
                          <a:solidFill>
                            <a:srgbClr val="000000"/>
                          </a:solidFill>
                          <a:latin typeface="Calibri"/>
                        </a:rPr>
                        <a:t>,</a:t>
                      </a:r>
                      <a:r>
                        <a:rPr lang="en-US" sz="2400" b="1" i="0" u="none" strike="noStrike" dirty="0" smtClean="0">
                          <a:solidFill>
                            <a:srgbClr val="800000"/>
                          </a:solidFill>
                          <a:latin typeface="Calibri"/>
                        </a:rPr>
                        <a:t>3</a:t>
                      </a:r>
                      <a:r>
                        <a:rPr lang="en-US" sz="2400" b="1" i="0" u="none" strike="noStrike" dirty="0" smtClean="0">
                          <a:solidFill>
                            <a:srgbClr val="000000"/>
                          </a:solidFill>
                          <a:latin typeface="Calibri"/>
                        </a:rPr>
                        <a:t>)</a:t>
                      </a:r>
                      <a:endParaRPr lang="en-US" sz="2400" b="1"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graphicFrame>
        <p:nvGraphicFramePr>
          <p:cNvPr id="7" name="Content Placeholder 10"/>
          <p:cNvGraphicFramePr>
            <a:graphicFrameLocks/>
          </p:cNvGraphicFramePr>
          <p:nvPr>
            <p:extLst>
              <p:ext uri="{D42A27DB-BD31-4B8C-83A1-F6EECF244321}">
                <p14:modId xmlns:p14="http://schemas.microsoft.com/office/powerpoint/2010/main" val="3515604151"/>
              </p:ext>
            </p:extLst>
          </p:nvPr>
        </p:nvGraphicFramePr>
        <p:xfrm>
          <a:off x="753848" y="1902041"/>
          <a:ext cx="2316306" cy="2673790"/>
        </p:xfrm>
        <a:graphic>
          <a:graphicData uri="http://schemas.openxmlformats.org/drawingml/2006/table">
            <a:tbl>
              <a:tblPr/>
              <a:tblGrid>
                <a:gridCol w="263218"/>
                <a:gridCol w="263218"/>
                <a:gridCol w="894935"/>
                <a:gridCol w="894935"/>
              </a:tblGrid>
              <a:tr h="297033">
                <a:tc gridSpan="4">
                  <a:txBody>
                    <a:bodyPr/>
                    <a:lstStyle/>
                    <a:p>
                      <a:pPr algn="ctr" fontAlgn="b"/>
                      <a:r>
                        <a:rPr lang="en-US" sz="2000" b="1" i="0" u="none" strike="noStrike" dirty="0" smtClean="0">
                          <a:solidFill>
                            <a:srgbClr val="000000"/>
                          </a:solidFill>
                          <a:latin typeface="Calibri"/>
                        </a:rPr>
                        <a:t>Payoffs</a:t>
                      </a:r>
                      <a:endParaRPr lang="en-US" sz="20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82182">
                <a:tc rowSpan="2" gridSpan="2">
                  <a:txBody>
                    <a:bodyPr/>
                    <a:lstStyle/>
                    <a:p>
                      <a:pPr algn="l" fontAlgn="b"/>
                      <a:r>
                        <a:rPr lang="en-US" sz="15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2000" b="1" i="0" u="none" strike="noStrike" dirty="0" smtClean="0">
                          <a:solidFill>
                            <a:srgbClr val="800000"/>
                          </a:solidFill>
                          <a:latin typeface="Calibri"/>
                        </a:rPr>
                        <a:t>USSR</a:t>
                      </a:r>
                      <a:endParaRPr lang="en-US" sz="2000" b="1" i="0" u="none" strike="noStrike" dirty="0">
                        <a:solidFill>
                          <a:srgbClr val="800000"/>
                        </a:solidFill>
                        <a:latin typeface="Calibri"/>
                      </a:endParaRP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263218">
                <a:tc gridSpan="2" vMerge="1">
                  <a:txBody>
                    <a:bodyPr/>
                    <a:lstStyle/>
                    <a:p>
                      <a:endParaRPr lang="en-US"/>
                    </a:p>
                  </a:txBody>
                  <a:tcPr/>
                </a:tc>
                <a:tc hMerge="1" vMerge="1">
                  <a:txBody>
                    <a:bodyPr/>
                    <a:lstStyle/>
                    <a:p>
                      <a:endParaRPr lang="en-US"/>
                    </a:p>
                  </a:txBody>
                  <a:tcPr/>
                </a:tc>
                <a:tc>
                  <a:txBody>
                    <a:bodyPr/>
                    <a:lstStyle/>
                    <a:p>
                      <a:pPr algn="ctr" fontAlgn="ctr"/>
                      <a:r>
                        <a:rPr lang="en-US" sz="1800" b="1" i="0" u="none" strike="noStrike" dirty="0" smtClean="0">
                          <a:solidFill>
                            <a:srgbClr val="000000"/>
                          </a:solidFill>
                          <a:latin typeface="Calibri"/>
                        </a:rPr>
                        <a:t>Disarm</a:t>
                      </a:r>
                      <a:endParaRPr lang="en-US" sz="1800" b="1"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800" b="1" i="0" u="none" strike="noStrike" baseline="0" dirty="0" smtClean="0">
                          <a:solidFill>
                            <a:srgbClr val="000000"/>
                          </a:solidFill>
                          <a:latin typeface="Calibri"/>
                        </a:rPr>
                        <a:t>Arm</a:t>
                      </a:r>
                      <a:endParaRPr lang="en-US" sz="1800" b="1" i="0" u="none" strike="noStrike" dirty="0">
                        <a:solidFill>
                          <a:srgbClr val="000000"/>
                        </a:solidFill>
                        <a:latin typeface="Calibri"/>
                      </a:endParaRP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894935">
                <a:tc rowSpan="2">
                  <a:txBody>
                    <a:bodyPr/>
                    <a:lstStyle/>
                    <a:p>
                      <a:pPr algn="ctr" fontAlgn="ctr"/>
                      <a:r>
                        <a:rPr lang="en-US" sz="2000" b="1" i="0" u="none" strike="noStrike" dirty="0" smtClean="0">
                          <a:solidFill>
                            <a:schemeClr val="accent2">
                              <a:lumMod val="50000"/>
                            </a:schemeClr>
                          </a:solidFill>
                          <a:latin typeface="Calibri"/>
                        </a:rPr>
                        <a:t>US</a:t>
                      </a:r>
                      <a:endParaRPr lang="en-US" sz="1900" b="1" i="0" u="none" strike="noStrike" dirty="0">
                        <a:solidFill>
                          <a:schemeClr val="accent2">
                            <a:lumMod val="50000"/>
                          </a:schemeClr>
                        </a:solidFill>
                        <a:latin typeface="Calibri"/>
                      </a:endParaRP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rgbClr val="000000"/>
                          </a:solidFill>
                          <a:latin typeface="Calibri"/>
                        </a:rPr>
                        <a:t>Disarm</a:t>
                      </a:r>
                      <a:endParaRPr lang="en-US" sz="1800" b="1" i="0" u="none" strike="noStrike" dirty="0">
                        <a:solidFill>
                          <a:srgbClr val="000000"/>
                        </a:solidFill>
                        <a:latin typeface="Calibri"/>
                      </a:endParaRP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1" i="0" u="none" strike="noStrike" dirty="0" smtClean="0">
                          <a:solidFill>
                            <a:srgbClr val="000000"/>
                          </a:solidFill>
                          <a:latin typeface="Calibri"/>
                        </a:rPr>
                        <a:t>(</a:t>
                      </a:r>
                      <a:r>
                        <a:rPr lang="en-US" sz="2400" b="1" i="0" u="none" strike="noStrike" dirty="0" smtClean="0">
                          <a:solidFill>
                            <a:schemeClr val="accent2">
                              <a:lumMod val="50000"/>
                            </a:schemeClr>
                          </a:solidFill>
                          <a:latin typeface="Calibri"/>
                        </a:rPr>
                        <a:t>6</a:t>
                      </a:r>
                      <a:r>
                        <a:rPr lang="en-US" sz="2400" b="1" i="0" u="none" strike="noStrike" dirty="0" smtClean="0">
                          <a:solidFill>
                            <a:srgbClr val="000000"/>
                          </a:solidFill>
                          <a:latin typeface="Calibri"/>
                        </a:rPr>
                        <a:t>,</a:t>
                      </a:r>
                      <a:r>
                        <a:rPr lang="en-US" sz="2400" b="1" i="0" u="none" strike="noStrike" dirty="0" smtClean="0">
                          <a:solidFill>
                            <a:srgbClr val="800000"/>
                          </a:solidFill>
                          <a:latin typeface="Calibri"/>
                        </a:rPr>
                        <a:t>6</a:t>
                      </a:r>
                      <a:r>
                        <a:rPr lang="en-US" sz="2400" b="1" i="0" u="none" strike="noStrike" dirty="0" smtClean="0">
                          <a:solidFill>
                            <a:srgbClr val="000000"/>
                          </a:solidFill>
                          <a:latin typeface="Calibri"/>
                        </a:rPr>
                        <a:t>)</a:t>
                      </a:r>
                      <a:endParaRPr lang="en-US" sz="1800" b="1"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400" b="1" i="0" u="none" strike="noStrike" dirty="0" smtClean="0">
                          <a:solidFill>
                            <a:srgbClr val="000000"/>
                          </a:solidFill>
                          <a:latin typeface="Calibri"/>
                        </a:rPr>
                        <a:t>(</a:t>
                      </a:r>
                      <a:r>
                        <a:rPr lang="en-US" sz="2400" b="1" i="0" u="none" strike="noStrike" dirty="0" smtClean="0">
                          <a:solidFill>
                            <a:srgbClr val="0000FF"/>
                          </a:solidFill>
                          <a:latin typeface="Calibri"/>
                        </a:rPr>
                        <a:t>-7</a:t>
                      </a:r>
                      <a:r>
                        <a:rPr lang="en-US" sz="2400" b="1" i="0" u="none" strike="noStrike" dirty="0" smtClean="0">
                          <a:solidFill>
                            <a:srgbClr val="000000"/>
                          </a:solidFill>
                          <a:latin typeface="Calibri"/>
                        </a:rPr>
                        <a:t>,</a:t>
                      </a:r>
                      <a:r>
                        <a:rPr lang="en-US" sz="2400" b="1" i="0" u="none" strike="noStrike" dirty="0" smtClean="0">
                          <a:solidFill>
                            <a:srgbClr val="800000"/>
                          </a:solidFill>
                          <a:latin typeface="Calibri"/>
                        </a:rPr>
                        <a:t>7</a:t>
                      </a:r>
                      <a:r>
                        <a:rPr lang="en-US" sz="2400" b="1" i="0" u="none" strike="noStrike" dirty="0" smtClean="0">
                          <a:solidFill>
                            <a:srgbClr val="000000"/>
                          </a:solidFill>
                          <a:latin typeface="Calibri"/>
                        </a:rPr>
                        <a:t>)</a:t>
                      </a:r>
                      <a:endParaRPr lang="en-US" sz="2400" b="1"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894935">
                <a:tc vMerge="1">
                  <a:txBody>
                    <a:bodyPr/>
                    <a:lstStyle/>
                    <a:p>
                      <a:endParaRPr lang="en-US"/>
                    </a:p>
                  </a:txBody>
                  <a:tcPr/>
                </a:tc>
                <a:tc>
                  <a:txBody>
                    <a:bodyPr/>
                    <a:lstStyle/>
                    <a:p>
                      <a:pPr algn="ctr" fontAlgn="ctr"/>
                      <a:r>
                        <a:rPr lang="en-US" sz="1800" b="1" i="0" u="none" strike="noStrike" dirty="0" smtClean="0">
                          <a:solidFill>
                            <a:srgbClr val="000000"/>
                          </a:solidFill>
                          <a:latin typeface="Calibri"/>
                        </a:rPr>
                        <a:t>Arm</a:t>
                      </a:r>
                      <a:endParaRPr lang="en-US" sz="1800" b="1" i="0" u="none" strike="noStrike" dirty="0">
                        <a:solidFill>
                          <a:srgbClr val="000000"/>
                        </a:solidFill>
                        <a:latin typeface="Calibri"/>
                      </a:endParaRP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smtClean="0">
                          <a:solidFill>
                            <a:srgbClr val="000000"/>
                          </a:solidFill>
                          <a:latin typeface="Calibri"/>
                        </a:rPr>
                        <a:t>(</a:t>
                      </a:r>
                      <a:r>
                        <a:rPr lang="en-US" sz="2400" b="1" i="0" u="none" strike="noStrike" dirty="0" smtClean="0">
                          <a:solidFill>
                            <a:schemeClr val="accent2">
                              <a:lumMod val="50000"/>
                            </a:schemeClr>
                          </a:solidFill>
                          <a:latin typeface="Calibri"/>
                        </a:rPr>
                        <a:t>7</a:t>
                      </a:r>
                      <a:r>
                        <a:rPr lang="en-US" sz="2400" b="1" i="0" u="none" strike="noStrike" dirty="0" smtClean="0">
                          <a:solidFill>
                            <a:srgbClr val="000000"/>
                          </a:solidFill>
                          <a:latin typeface="Calibri"/>
                        </a:rPr>
                        <a:t>,</a:t>
                      </a:r>
                      <a:r>
                        <a:rPr lang="en-US" sz="2400" b="1" i="0" u="none" strike="noStrike" dirty="0" smtClean="0">
                          <a:solidFill>
                            <a:srgbClr val="800000"/>
                          </a:solidFill>
                          <a:latin typeface="Calibri"/>
                        </a:rPr>
                        <a:t>-7</a:t>
                      </a:r>
                      <a:r>
                        <a:rPr lang="en-US" sz="2400" b="1" i="0" u="none" strike="noStrike" dirty="0" smtClean="0">
                          <a:solidFill>
                            <a:srgbClr val="000000"/>
                          </a:solidFill>
                          <a:latin typeface="Calibri"/>
                        </a:rPr>
                        <a:t>)</a:t>
                      </a:r>
                      <a:endParaRPr lang="en-US" sz="2400" b="1"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400" b="1" i="0" u="none" strike="noStrike" dirty="0" smtClean="0">
                          <a:solidFill>
                            <a:srgbClr val="000000"/>
                          </a:solidFill>
                          <a:latin typeface="Calibri"/>
                        </a:rPr>
                        <a:t>(</a:t>
                      </a:r>
                      <a:r>
                        <a:rPr lang="en-US" sz="2400" b="1" i="0" u="none" strike="noStrike" dirty="0" smtClean="0">
                          <a:solidFill>
                            <a:srgbClr val="0000FF"/>
                          </a:solidFill>
                          <a:latin typeface="Calibri"/>
                        </a:rPr>
                        <a:t>-1</a:t>
                      </a:r>
                      <a:r>
                        <a:rPr lang="en-US" sz="2400" b="1" i="0" u="none" strike="noStrike" dirty="0" smtClean="0">
                          <a:solidFill>
                            <a:srgbClr val="000000"/>
                          </a:solidFill>
                          <a:latin typeface="Calibri"/>
                        </a:rPr>
                        <a:t>,</a:t>
                      </a:r>
                      <a:r>
                        <a:rPr lang="en-US" sz="2400" b="1" i="0" u="none" strike="noStrike" dirty="0" smtClean="0">
                          <a:solidFill>
                            <a:srgbClr val="800000"/>
                          </a:solidFill>
                          <a:latin typeface="Calibri"/>
                        </a:rPr>
                        <a:t>-1</a:t>
                      </a:r>
                      <a:r>
                        <a:rPr lang="en-US" sz="2400" b="1" i="0" u="none" strike="noStrike" dirty="0" smtClean="0">
                          <a:solidFill>
                            <a:srgbClr val="000000"/>
                          </a:solidFill>
                          <a:latin typeface="Calibri"/>
                        </a:rPr>
                        <a:t>)</a:t>
                      </a:r>
                      <a:endParaRPr lang="en-US" sz="2400" b="1"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sp>
        <p:nvSpPr>
          <p:cNvPr id="8" name="TextBox 7"/>
          <p:cNvSpPr txBox="1"/>
          <p:nvPr/>
        </p:nvSpPr>
        <p:spPr>
          <a:xfrm>
            <a:off x="1004571" y="5053921"/>
            <a:ext cx="7033986" cy="646331"/>
          </a:xfrm>
          <a:prstGeom prst="rect">
            <a:avLst/>
          </a:prstGeom>
          <a:solidFill>
            <a:schemeClr val="tx2">
              <a:lumMod val="10000"/>
              <a:lumOff val="90000"/>
            </a:schemeClr>
          </a:solidFill>
          <a:ln>
            <a:solidFill>
              <a:schemeClr val="tx1"/>
            </a:solidFill>
          </a:ln>
        </p:spPr>
        <p:txBody>
          <a:bodyPr wrap="square" rtlCol="0">
            <a:spAutoFit/>
          </a:bodyPr>
          <a:lstStyle/>
          <a:p>
            <a:r>
              <a:rPr lang="en-US" b="1" dirty="0" smtClean="0"/>
              <a:t>Preferences are more straightforward to develop and justify and, if consistent with payoffs, result in identical game play*</a:t>
            </a:r>
            <a:endParaRPr lang="en-US" b="1" dirty="0"/>
          </a:p>
        </p:txBody>
      </p:sp>
      <p:sp>
        <p:nvSpPr>
          <p:cNvPr id="11" name="TextBox 10"/>
          <p:cNvSpPr txBox="1"/>
          <p:nvPr/>
        </p:nvSpPr>
        <p:spPr>
          <a:xfrm>
            <a:off x="6732464" y="2211410"/>
            <a:ext cx="1142340" cy="461665"/>
          </a:xfrm>
          <a:prstGeom prst="rect">
            <a:avLst/>
          </a:prstGeom>
          <a:noFill/>
        </p:spPr>
        <p:txBody>
          <a:bodyPr wrap="square" rtlCol="0">
            <a:spAutoFit/>
          </a:bodyPr>
          <a:lstStyle/>
          <a:p>
            <a:r>
              <a:rPr lang="en-US" sz="2400" b="1" dirty="0" smtClean="0">
                <a:solidFill>
                  <a:srgbClr val="000000"/>
                </a:solidFill>
                <a:latin typeface="Calibri"/>
              </a:rPr>
              <a:t>(</a:t>
            </a:r>
            <a:r>
              <a:rPr lang="en-US" sz="2400" b="1" dirty="0" err="1" smtClean="0">
                <a:solidFill>
                  <a:schemeClr val="accent2">
                    <a:lumMod val="50000"/>
                  </a:schemeClr>
                </a:solidFill>
                <a:latin typeface="Calibri"/>
              </a:rPr>
              <a:t>a</a:t>
            </a:r>
            <a:r>
              <a:rPr lang="en-US" sz="2400" b="1" dirty="0" err="1" smtClean="0">
                <a:solidFill>
                  <a:srgbClr val="000000"/>
                </a:solidFill>
                <a:latin typeface="Calibri"/>
              </a:rPr>
              <a:t>,</a:t>
            </a:r>
            <a:r>
              <a:rPr lang="en-US" sz="2400" b="1" dirty="0" err="1" smtClean="0">
                <a:solidFill>
                  <a:srgbClr val="800000"/>
                </a:solidFill>
                <a:latin typeface="Calibri"/>
              </a:rPr>
              <a:t>b</a:t>
            </a:r>
            <a:r>
              <a:rPr lang="en-US" sz="2400" b="1" dirty="0" smtClean="0">
                <a:solidFill>
                  <a:srgbClr val="000000"/>
                </a:solidFill>
                <a:latin typeface="Calibri"/>
              </a:rPr>
              <a:t>)</a:t>
            </a:r>
            <a:endParaRPr lang="en-US" sz="2400" b="1" dirty="0"/>
          </a:p>
        </p:txBody>
      </p:sp>
      <p:sp>
        <p:nvSpPr>
          <p:cNvPr id="12" name="TextBox 11"/>
          <p:cNvSpPr txBox="1"/>
          <p:nvPr/>
        </p:nvSpPr>
        <p:spPr>
          <a:xfrm>
            <a:off x="6325253" y="2821008"/>
            <a:ext cx="860995" cy="584775"/>
          </a:xfrm>
          <a:prstGeom prst="rect">
            <a:avLst/>
          </a:prstGeom>
          <a:noFill/>
        </p:spPr>
        <p:txBody>
          <a:bodyPr wrap="square" rtlCol="0">
            <a:spAutoFit/>
          </a:bodyPr>
          <a:lstStyle/>
          <a:p>
            <a:r>
              <a:rPr lang="en-US" sz="1600" dirty="0" smtClean="0"/>
              <a:t>“Row” player</a:t>
            </a:r>
            <a:endParaRPr lang="en-US" sz="1600" dirty="0"/>
          </a:p>
        </p:txBody>
      </p:sp>
      <p:sp>
        <p:nvSpPr>
          <p:cNvPr id="13" name="TextBox 12"/>
          <p:cNvSpPr txBox="1"/>
          <p:nvPr/>
        </p:nvSpPr>
        <p:spPr>
          <a:xfrm>
            <a:off x="7253483" y="2821008"/>
            <a:ext cx="1143387" cy="584775"/>
          </a:xfrm>
          <a:prstGeom prst="rect">
            <a:avLst/>
          </a:prstGeom>
          <a:noFill/>
        </p:spPr>
        <p:txBody>
          <a:bodyPr wrap="square" rtlCol="0">
            <a:spAutoFit/>
          </a:bodyPr>
          <a:lstStyle/>
          <a:p>
            <a:r>
              <a:rPr lang="en-US" sz="1600" dirty="0" smtClean="0"/>
              <a:t>“Column” player</a:t>
            </a:r>
            <a:endParaRPr lang="en-US" sz="1600" dirty="0"/>
          </a:p>
        </p:txBody>
      </p:sp>
      <p:cxnSp>
        <p:nvCxnSpPr>
          <p:cNvPr id="14" name="Straight Arrow Connector 13"/>
          <p:cNvCxnSpPr/>
          <p:nvPr/>
        </p:nvCxnSpPr>
        <p:spPr bwMode="auto">
          <a:xfrm flipV="1">
            <a:off x="6851977" y="2673075"/>
            <a:ext cx="153030" cy="22413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flipH="1" flipV="1">
            <a:off x="7253483" y="2668610"/>
            <a:ext cx="386562" cy="22860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16" name="TextBox 15"/>
          <p:cNvSpPr txBox="1"/>
          <p:nvPr/>
        </p:nvSpPr>
        <p:spPr>
          <a:xfrm>
            <a:off x="6324778" y="3689397"/>
            <a:ext cx="2204450" cy="1000274"/>
          </a:xfrm>
          <a:prstGeom prst="rect">
            <a:avLst/>
          </a:prstGeom>
          <a:noFill/>
        </p:spPr>
        <p:txBody>
          <a:bodyPr wrap="none" rtlCol="0">
            <a:spAutoFit/>
          </a:bodyPr>
          <a:lstStyle/>
          <a:p>
            <a:pPr>
              <a:spcAft>
                <a:spcPts val="600"/>
              </a:spcAft>
            </a:pPr>
            <a:r>
              <a:rPr lang="en-US" b="1" u="sng" dirty="0" smtClean="0"/>
              <a:t>Preferences</a:t>
            </a:r>
          </a:p>
          <a:p>
            <a:pPr algn="l"/>
            <a:r>
              <a:rPr lang="en-US" b="1" dirty="0" smtClean="0"/>
              <a:t>1 = most preferred</a:t>
            </a:r>
          </a:p>
          <a:p>
            <a:pPr algn="l"/>
            <a:r>
              <a:rPr lang="en-US" b="1" dirty="0" smtClean="0"/>
              <a:t>4 = least preferred</a:t>
            </a:r>
            <a:endParaRPr lang="en-US" b="1" dirty="0"/>
          </a:p>
        </p:txBody>
      </p:sp>
      <p:sp>
        <p:nvSpPr>
          <p:cNvPr id="17" name="TextBox 16"/>
          <p:cNvSpPr txBox="1"/>
          <p:nvPr/>
        </p:nvSpPr>
        <p:spPr>
          <a:xfrm>
            <a:off x="1623777" y="5765500"/>
            <a:ext cx="5950668" cy="276999"/>
          </a:xfrm>
          <a:prstGeom prst="rect">
            <a:avLst/>
          </a:prstGeom>
          <a:noFill/>
        </p:spPr>
        <p:txBody>
          <a:bodyPr wrap="none" rtlCol="0">
            <a:spAutoFit/>
          </a:bodyPr>
          <a:lstStyle/>
          <a:p>
            <a:r>
              <a:rPr lang="en-US" sz="1200" dirty="0" smtClean="0"/>
              <a:t>* for non-iterative, non-mixed strategy games with complete and “certain” information</a:t>
            </a:r>
            <a:endParaRPr lang="en-US" sz="1200" dirty="0"/>
          </a:p>
        </p:txBody>
      </p:sp>
      <p:sp>
        <p:nvSpPr>
          <p:cNvPr id="18"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140</a:t>
            </a:fld>
            <a:endParaRPr lang="en-US" dirty="0"/>
          </a:p>
        </p:txBody>
      </p:sp>
    </p:spTree>
    <p:extLst>
      <p:ext uri="{BB962C8B-B14F-4D97-AF65-F5344CB8AC3E}">
        <p14:creationId xmlns:p14="http://schemas.microsoft.com/office/powerpoint/2010/main" val="1488469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2-Player Games</a:t>
            </a:r>
            <a:endParaRPr lang="en-US" dirty="0"/>
          </a:p>
        </p:txBody>
      </p:sp>
      <p:sp>
        <p:nvSpPr>
          <p:cNvPr id="3" name="Content Placeholder 2"/>
          <p:cNvSpPr>
            <a:spLocks noGrp="1"/>
          </p:cNvSpPr>
          <p:nvPr>
            <p:ph idx="1"/>
          </p:nvPr>
        </p:nvSpPr>
        <p:spPr>
          <a:xfrm>
            <a:off x="914400" y="1371600"/>
            <a:ext cx="5252631" cy="3839029"/>
          </a:xfrm>
        </p:spPr>
        <p:txBody>
          <a:bodyPr/>
          <a:lstStyle/>
          <a:p>
            <a:pPr marL="449263" indent="-228600">
              <a:lnSpc>
                <a:spcPct val="100000"/>
              </a:lnSpc>
              <a:spcBef>
                <a:spcPts val="600"/>
              </a:spcBef>
              <a:spcAft>
                <a:spcPts val="600"/>
              </a:spcAft>
            </a:pPr>
            <a:r>
              <a:rPr lang="en-US" sz="3200" dirty="0" smtClean="0"/>
              <a:t>Prisoners’ Dilemma</a:t>
            </a:r>
          </a:p>
          <a:p>
            <a:pPr marL="449263" indent="-228600">
              <a:lnSpc>
                <a:spcPct val="100000"/>
              </a:lnSpc>
              <a:spcBef>
                <a:spcPts val="600"/>
              </a:spcBef>
              <a:spcAft>
                <a:spcPts val="600"/>
              </a:spcAft>
            </a:pPr>
            <a:r>
              <a:rPr lang="en-US" sz="3200" dirty="0" smtClean="0"/>
              <a:t>Chicken</a:t>
            </a:r>
          </a:p>
          <a:p>
            <a:pPr marL="449263" indent="-228600">
              <a:lnSpc>
                <a:spcPct val="100000"/>
              </a:lnSpc>
              <a:spcBef>
                <a:spcPts val="600"/>
              </a:spcBef>
              <a:spcAft>
                <a:spcPts val="600"/>
              </a:spcAft>
            </a:pPr>
            <a:r>
              <a:rPr lang="en-US" sz="3200" dirty="0" smtClean="0"/>
              <a:t>Deadlock</a:t>
            </a:r>
          </a:p>
          <a:p>
            <a:pPr marL="449263" indent="-228600">
              <a:lnSpc>
                <a:spcPct val="100000"/>
              </a:lnSpc>
              <a:spcBef>
                <a:spcPts val="600"/>
              </a:spcBef>
              <a:spcAft>
                <a:spcPts val="1200"/>
              </a:spcAft>
            </a:pPr>
            <a:r>
              <a:rPr lang="en-US" sz="3200" dirty="0" smtClean="0"/>
              <a:t>Combinations</a:t>
            </a:r>
          </a:p>
          <a:p>
            <a:pPr marL="449263" indent="-228600">
              <a:lnSpc>
                <a:spcPct val="100000"/>
              </a:lnSpc>
              <a:spcBef>
                <a:spcPts val="0"/>
              </a:spcBef>
              <a:spcAft>
                <a:spcPts val="1200"/>
              </a:spcAft>
            </a:pPr>
            <a:r>
              <a:rPr lang="en-US" sz="3200" dirty="0" smtClean="0"/>
              <a:t>Perceptual Dilemma</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141</a:t>
            </a:fld>
            <a:endParaRPr lang="en-US" dirty="0"/>
          </a:p>
        </p:txBody>
      </p:sp>
    </p:spTree>
    <p:extLst>
      <p:ext uri="{BB962C8B-B14F-4D97-AF65-F5344CB8AC3E}">
        <p14:creationId xmlns:p14="http://schemas.microsoft.com/office/powerpoint/2010/main" val="1601552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Prisoner’s Dilemma</a:t>
            </a:r>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19742433"/>
              </p:ext>
            </p:extLst>
          </p:nvPr>
        </p:nvGraphicFramePr>
        <p:xfrm>
          <a:off x="705743" y="1143000"/>
          <a:ext cx="3260950" cy="3774123"/>
        </p:xfrm>
        <a:graphic>
          <a:graphicData uri="http://schemas.openxmlformats.org/drawingml/2006/table">
            <a:tbl>
              <a:tblPr/>
              <a:tblGrid>
                <a:gridCol w="370564"/>
                <a:gridCol w="370564"/>
                <a:gridCol w="1259911"/>
                <a:gridCol w="1259911"/>
              </a:tblGrid>
              <a:tr h="402317">
                <a:tc gridSpan="4">
                  <a:txBody>
                    <a:bodyPr/>
                    <a:lstStyle/>
                    <a:p>
                      <a:pPr algn="ctr" fontAlgn="b"/>
                      <a:endParaRPr lang="en-US" sz="26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83161">
                <a:tc rowSpan="2" gridSpan="2">
                  <a:txBody>
                    <a:bodyPr/>
                    <a:lstStyle/>
                    <a:p>
                      <a:pPr algn="l" fontAlgn="b"/>
                      <a:r>
                        <a:rPr lang="en-US" sz="21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24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383161">
                <a:tc gridSpan="2" vMerge="1">
                  <a:txBody>
                    <a:bodyPr/>
                    <a:lstStyle/>
                    <a:p>
                      <a:endParaRPr lang="en-US"/>
                    </a:p>
                  </a:txBody>
                  <a:tcPr/>
                </a:tc>
                <a:tc hMerge="1" vMerge="1">
                  <a:txBody>
                    <a:bodyPr/>
                    <a:lstStyle/>
                    <a:p>
                      <a:endParaRPr lang="en-US"/>
                    </a:p>
                  </a:txBody>
                  <a:tcPr/>
                </a:tc>
                <a:tc>
                  <a:txBody>
                    <a:bodyPr/>
                    <a:lstStyle/>
                    <a:p>
                      <a:pPr algn="ctr" fontAlgn="ctr"/>
                      <a:r>
                        <a:rPr lang="en-US" sz="24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24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1302742">
                <a:tc rowSpan="2">
                  <a:txBody>
                    <a:bodyPr/>
                    <a:lstStyle/>
                    <a:p>
                      <a:pPr algn="ctr" fontAlgn="ctr"/>
                      <a:r>
                        <a:rPr lang="en-US" sz="2400" b="1" i="0" u="none" strike="noStrike" dirty="0">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800" b="0" i="0" u="none" strike="noStrike" dirty="0" smtClean="0">
                          <a:solidFill>
                            <a:srgbClr val="000000"/>
                          </a:solidFill>
                          <a:latin typeface="Calibri"/>
                        </a:rPr>
                        <a:t>(</a:t>
                      </a:r>
                      <a:r>
                        <a:rPr lang="en-US" sz="2800" b="1" i="0" u="none" strike="noStrike" dirty="0" smtClean="0">
                          <a:solidFill>
                            <a:srgbClr val="008000"/>
                          </a:solidFill>
                          <a:latin typeface="Calibri"/>
                        </a:rPr>
                        <a:t>2</a:t>
                      </a:r>
                      <a:r>
                        <a:rPr lang="en-US" sz="2800" b="0" i="0" u="none" strike="noStrike" dirty="0" smtClean="0">
                          <a:solidFill>
                            <a:srgbClr val="000000"/>
                          </a:solidFill>
                          <a:latin typeface="Calibri"/>
                        </a:rPr>
                        <a:t>,</a:t>
                      </a:r>
                      <a:r>
                        <a:rPr lang="en-US" sz="2800" b="1" i="0" u="none" strike="noStrike" dirty="0" smtClean="0">
                          <a:solidFill>
                            <a:srgbClr val="008000"/>
                          </a:solidFill>
                          <a:latin typeface="Calibri"/>
                        </a:rPr>
                        <a:t>2</a:t>
                      </a:r>
                      <a:r>
                        <a:rPr lang="en-US" sz="2800" b="0" i="0" u="none" strike="noStrike" dirty="0" smtClean="0">
                          <a:solidFill>
                            <a:srgbClr val="000000"/>
                          </a:solidFill>
                          <a:latin typeface="Calibri"/>
                        </a:rPr>
                        <a:t>)</a:t>
                      </a:r>
                      <a:endParaRPr lang="en-US" sz="2000" b="0"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800" b="0" i="0" u="none" strike="noStrike" dirty="0" smtClean="0">
                          <a:solidFill>
                            <a:srgbClr val="000000"/>
                          </a:solidFill>
                          <a:latin typeface="Calibri"/>
                        </a:rPr>
                        <a:t>(</a:t>
                      </a:r>
                      <a:r>
                        <a:rPr lang="en-US" sz="2800" b="1" i="0" u="none" strike="noStrike" dirty="0" smtClean="0">
                          <a:solidFill>
                            <a:srgbClr val="0000FF"/>
                          </a:solidFill>
                          <a:latin typeface="Calibri"/>
                        </a:rPr>
                        <a:t>4</a:t>
                      </a:r>
                      <a:r>
                        <a:rPr lang="en-US" sz="2800" b="0" i="0" u="none" strike="noStrike" dirty="0" smtClean="0">
                          <a:solidFill>
                            <a:srgbClr val="000000"/>
                          </a:solidFill>
                          <a:latin typeface="Calibri"/>
                        </a:rPr>
                        <a:t>,</a:t>
                      </a:r>
                      <a:r>
                        <a:rPr lang="en-US" sz="2800" b="1" i="0" u="none" strike="noStrike" dirty="0" smtClean="0">
                          <a:solidFill>
                            <a:srgbClr val="800000"/>
                          </a:solidFill>
                          <a:latin typeface="Calibri"/>
                        </a:rPr>
                        <a:t>1</a:t>
                      </a:r>
                      <a:r>
                        <a:rPr lang="en-US" sz="2800" b="0" i="0" u="none" strike="noStrike" dirty="0" smtClean="0">
                          <a:solidFill>
                            <a:srgbClr val="000000"/>
                          </a:solidFill>
                          <a:latin typeface="Calibri"/>
                        </a:rPr>
                        <a:t>)</a:t>
                      </a:r>
                      <a:endParaRPr lang="en-US" sz="2800" b="0"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1302742">
                <a:tc vMerge="1">
                  <a:txBody>
                    <a:bodyPr/>
                    <a:lstStyle/>
                    <a:p>
                      <a:endParaRPr lang="en-US"/>
                    </a:p>
                  </a:txBody>
                  <a:tcPr/>
                </a:tc>
                <a:tc>
                  <a:txBody>
                    <a:bodyPr/>
                    <a:lstStyle/>
                    <a:p>
                      <a:pPr algn="ctr" fontAlgn="ctr"/>
                      <a:r>
                        <a:rPr lang="en-US" sz="24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800" b="0" i="0" u="none" strike="noStrike" dirty="0" smtClean="0">
                          <a:solidFill>
                            <a:srgbClr val="000000"/>
                          </a:solidFill>
                          <a:latin typeface="Calibri"/>
                        </a:rPr>
                        <a:t>(</a:t>
                      </a:r>
                      <a:r>
                        <a:rPr lang="en-US" sz="2800" b="1" i="0" u="none" strike="noStrike" dirty="0" smtClean="0">
                          <a:solidFill>
                            <a:srgbClr val="800000"/>
                          </a:solidFill>
                          <a:latin typeface="Calibri"/>
                        </a:rPr>
                        <a:t>1</a:t>
                      </a:r>
                      <a:r>
                        <a:rPr lang="en-US" sz="2800" b="0" i="0" u="none" strike="noStrike" dirty="0" smtClean="0">
                          <a:solidFill>
                            <a:srgbClr val="000000"/>
                          </a:solidFill>
                          <a:latin typeface="Calibri"/>
                        </a:rPr>
                        <a:t>,</a:t>
                      </a:r>
                      <a:r>
                        <a:rPr lang="en-US" sz="2800" b="1" i="0" u="none" strike="noStrike" dirty="0" smtClean="0">
                          <a:solidFill>
                            <a:srgbClr val="0000FF"/>
                          </a:solidFill>
                          <a:latin typeface="Calibri"/>
                        </a:rPr>
                        <a:t>4</a:t>
                      </a:r>
                      <a:r>
                        <a:rPr lang="en-US" sz="2800" b="0" i="0" u="none" strike="noStrike" dirty="0" smtClean="0">
                          <a:solidFill>
                            <a:srgbClr val="000000"/>
                          </a:solidFill>
                          <a:latin typeface="Calibri"/>
                        </a:rPr>
                        <a:t>)</a:t>
                      </a:r>
                      <a:endParaRPr lang="en-US" sz="2800" b="0"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800" b="0" i="0" u="none" strike="noStrike" dirty="0" smtClean="0">
                          <a:solidFill>
                            <a:srgbClr val="000000"/>
                          </a:solidFill>
                          <a:latin typeface="Calibri"/>
                        </a:rPr>
                        <a:t>(</a:t>
                      </a:r>
                      <a:r>
                        <a:rPr lang="en-US" sz="2800" b="1" i="0" u="none" strike="noStrike" dirty="0" smtClean="0">
                          <a:solidFill>
                            <a:srgbClr val="008000"/>
                          </a:solidFill>
                          <a:latin typeface="Calibri"/>
                        </a:rPr>
                        <a:t>3</a:t>
                      </a:r>
                      <a:r>
                        <a:rPr lang="en-US" sz="2800" b="0" i="0" u="none" strike="noStrike" dirty="0" smtClean="0">
                          <a:solidFill>
                            <a:srgbClr val="000000"/>
                          </a:solidFill>
                          <a:latin typeface="Calibri"/>
                        </a:rPr>
                        <a:t>,</a:t>
                      </a:r>
                      <a:r>
                        <a:rPr lang="en-US" sz="2800" b="1" i="0" u="none" strike="noStrike" dirty="0" smtClean="0">
                          <a:solidFill>
                            <a:srgbClr val="008000"/>
                          </a:solidFill>
                          <a:latin typeface="Calibri"/>
                        </a:rPr>
                        <a:t>3</a:t>
                      </a:r>
                      <a:r>
                        <a:rPr lang="en-US" sz="2800" b="0" i="0" u="none" strike="noStrike" dirty="0" smtClean="0">
                          <a:solidFill>
                            <a:srgbClr val="000000"/>
                          </a:solidFill>
                          <a:latin typeface="Calibri"/>
                        </a:rPr>
                        <a:t>)</a:t>
                      </a:r>
                      <a:endParaRPr lang="en-US" sz="2800" b="0"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sp>
        <p:nvSpPr>
          <p:cNvPr id="14" name="Right Arrow 13"/>
          <p:cNvSpPr/>
          <p:nvPr/>
        </p:nvSpPr>
        <p:spPr>
          <a:xfrm flipV="1">
            <a:off x="2556695" y="2841825"/>
            <a:ext cx="381000" cy="314325"/>
          </a:xfrm>
          <a:prstGeom prst="rightArrow">
            <a:avLst/>
          </a:prstGeom>
          <a:solidFill>
            <a:srgbClr val="CFE2F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a:p>
        </p:txBody>
      </p:sp>
      <p:sp>
        <p:nvSpPr>
          <p:cNvPr id="16" name="TextBox 15"/>
          <p:cNvSpPr txBox="1"/>
          <p:nvPr/>
        </p:nvSpPr>
        <p:spPr>
          <a:xfrm>
            <a:off x="1211778" y="5348358"/>
            <a:ext cx="6643068" cy="646331"/>
          </a:xfrm>
          <a:prstGeom prst="rect">
            <a:avLst/>
          </a:prstGeom>
          <a:solidFill>
            <a:schemeClr val="tx2">
              <a:lumMod val="10000"/>
              <a:lumOff val="90000"/>
            </a:schemeClr>
          </a:solidFill>
          <a:ln>
            <a:solidFill>
              <a:schemeClr val="tx1"/>
            </a:solidFill>
          </a:ln>
        </p:spPr>
        <p:txBody>
          <a:bodyPr wrap="square" rtlCol="0">
            <a:spAutoFit/>
          </a:bodyPr>
          <a:lstStyle/>
          <a:p>
            <a:r>
              <a:rPr lang="en-US" b="1" dirty="0" smtClean="0"/>
              <a:t>The Prisoner’s Dilemma has often been invoked to represent the Cold War US-USSR nuclear arms competition</a:t>
            </a:r>
            <a:endParaRPr lang="en-US" b="1" dirty="0"/>
          </a:p>
        </p:txBody>
      </p:sp>
      <p:sp>
        <p:nvSpPr>
          <p:cNvPr id="17" name="Content Placeholder 2"/>
          <p:cNvSpPr txBox="1">
            <a:spLocks/>
          </p:cNvSpPr>
          <p:nvPr/>
        </p:nvSpPr>
        <p:spPr bwMode="auto">
          <a:xfrm>
            <a:off x="4343400" y="1285766"/>
            <a:ext cx="4114800" cy="387367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7013" marR="0" lvl="0" indent="-227013" algn="l" defTabSz="914400" rtl="0" eaLnBrk="1" fontAlgn="base" latinLnBrk="0" hangingPunct="1">
              <a:spcBef>
                <a:spcPct val="0"/>
              </a:spcBef>
              <a:spcAft>
                <a:spcPts val="600"/>
              </a:spcAft>
              <a:buClrTx/>
              <a:buSzTx/>
              <a:buFont typeface="Wingdings" pitchFamily="2" charset="2"/>
              <a:buChar char="§"/>
              <a:tabLst/>
              <a:defRPr/>
            </a:pPr>
            <a:r>
              <a:rPr kumimoji="0" lang="en-US" sz="2000" b="1" i="0" u="none" strike="noStrike" kern="0" cap="none" spc="0" normalizeH="0" baseline="0" noProof="0" dirty="0" smtClean="0">
                <a:ln>
                  <a:noFill/>
                </a:ln>
                <a:solidFill>
                  <a:schemeClr val="tx1"/>
                </a:solidFill>
                <a:effectLst/>
                <a:uLnTx/>
                <a:uFillTx/>
                <a:latin typeface="+mn-lt"/>
                <a:ea typeface="+mn-ea"/>
                <a:cs typeface="+mn-cs"/>
              </a:rPr>
              <a:t>Both sides: </a:t>
            </a:r>
          </a:p>
          <a:p>
            <a:pPr marL="684213" lvl="1" indent="-227013" algn="l">
              <a:spcBef>
                <a:spcPts val="0"/>
              </a:spcBef>
              <a:spcAft>
                <a:spcPts val="0"/>
              </a:spcAft>
              <a:buFont typeface="Wingdings" pitchFamily="2" charset="2"/>
              <a:buChar char="§"/>
            </a:pPr>
            <a:r>
              <a:rPr kumimoji="0" lang="en-US" b="1" i="0" u="none" strike="noStrike" kern="0" cap="none" spc="0" normalizeH="0" baseline="0" noProof="0" dirty="0" smtClean="0">
                <a:ln>
                  <a:noFill/>
                </a:ln>
                <a:solidFill>
                  <a:srgbClr val="800000"/>
                </a:solidFill>
                <a:effectLst/>
                <a:uLnTx/>
                <a:uFillTx/>
                <a:latin typeface="+mn-lt"/>
                <a:cs typeface="+mn-cs"/>
              </a:rPr>
              <a:t>Most prefer to dominate</a:t>
            </a:r>
          </a:p>
          <a:p>
            <a:pPr marL="684213" lvl="1" indent="-227013" algn="l">
              <a:spcBef>
                <a:spcPts val="600"/>
              </a:spcBef>
              <a:spcAft>
                <a:spcPts val="0"/>
              </a:spcAft>
              <a:buFont typeface="Wingdings" pitchFamily="2" charset="2"/>
              <a:buChar char="§"/>
            </a:pPr>
            <a:r>
              <a:rPr lang="en-US" b="1" kern="0" dirty="0" smtClean="0">
                <a:solidFill>
                  <a:srgbClr val="008000"/>
                </a:solidFill>
                <a:latin typeface="+mn-lt"/>
              </a:rPr>
              <a:t>Prefer mutual disarming to mutual arming</a:t>
            </a:r>
          </a:p>
          <a:p>
            <a:pPr marL="684213" lvl="1" indent="-227013" algn="l">
              <a:spcBef>
                <a:spcPts val="600"/>
              </a:spcBef>
              <a:spcAft>
                <a:spcPts val="0"/>
              </a:spcAft>
              <a:buFont typeface="Wingdings" pitchFamily="2" charset="2"/>
              <a:buChar char="§"/>
            </a:pPr>
            <a:r>
              <a:rPr lang="en-US" b="1" kern="0" dirty="0" smtClean="0">
                <a:solidFill>
                  <a:srgbClr val="0000FF"/>
                </a:solidFill>
                <a:latin typeface="+mn-lt"/>
              </a:rPr>
              <a:t>Least like being dominated</a:t>
            </a:r>
            <a:r>
              <a:rPr kumimoji="0" lang="en-US" b="1" i="0" u="none" strike="noStrike" kern="0" cap="none" spc="0" normalizeH="0" noProof="0" dirty="0" smtClean="0">
                <a:ln>
                  <a:noFill/>
                </a:ln>
                <a:solidFill>
                  <a:srgbClr val="0000FF"/>
                </a:solidFill>
                <a:effectLst/>
                <a:uLnTx/>
                <a:uFillTx/>
                <a:latin typeface="+mn-lt"/>
                <a:cs typeface="+mn-cs"/>
              </a:rPr>
              <a:t> </a:t>
            </a:r>
            <a:endParaRPr kumimoji="0" lang="en-US" sz="2000" b="1" i="0" u="none" strike="noStrike" kern="0" cap="none" spc="0" normalizeH="0" noProof="0" dirty="0" smtClean="0">
              <a:ln>
                <a:noFill/>
              </a:ln>
              <a:solidFill>
                <a:srgbClr val="0000FF"/>
              </a:solidFill>
              <a:effectLst/>
              <a:uLnTx/>
              <a:uFillTx/>
              <a:latin typeface="+mn-lt"/>
              <a:ea typeface="+mn-ea"/>
              <a:cs typeface="+mn-cs"/>
            </a:endParaRPr>
          </a:p>
          <a:p>
            <a:pPr marL="227013" lvl="1" indent="-227013" algn="l">
              <a:spcBef>
                <a:spcPts val="1200"/>
              </a:spcBef>
              <a:spcAft>
                <a:spcPts val="0"/>
              </a:spcAft>
              <a:buFont typeface="Wingdings" pitchFamily="2" charset="2"/>
              <a:buChar char="§"/>
            </a:pPr>
            <a:r>
              <a:rPr lang="en-US" sz="2000" b="1" kern="0" dirty="0" smtClean="0">
                <a:latin typeface="+mn-lt"/>
              </a:rPr>
              <a:t>Arming is a </a:t>
            </a:r>
            <a:r>
              <a:rPr lang="en-US" sz="2000" b="1" i="1" kern="0" dirty="0" smtClean="0">
                <a:latin typeface="+mn-lt"/>
              </a:rPr>
              <a:t>dominant</a:t>
            </a:r>
            <a:r>
              <a:rPr lang="en-US" sz="2000" b="1" kern="0" dirty="0" smtClean="0">
                <a:latin typeface="+mn-lt"/>
              </a:rPr>
              <a:t> strategy for both sides</a:t>
            </a:r>
          </a:p>
          <a:p>
            <a:pPr marL="227013" indent="-227013" algn="l">
              <a:spcBef>
                <a:spcPts val="1200"/>
              </a:spcBef>
              <a:spcAft>
                <a:spcPts val="0"/>
              </a:spcAft>
              <a:buFont typeface="Wingdings" pitchFamily="2" charset="2"/>
              <a:buChar char="§"/>
            </a:pPr>
            <a:r>
              <a:rPr kumimoji="0" lang="en-US" sz="2000" b="1" i="0" u="none" strike="noStrike" kern="0" cap="none" spc="0" normalizeH="0" baseline="0" noProof="0" dirty="0" smtClean="0">
                <a:ln>
                  <a:noFill/>
                </a:ln>
                <a:solidFill>
                  <a:schemeClr val="tx1"/>
                </a:solidFill>
                <a:effectLst/>
                <a:uLnTx/>
                <a:uFillTx/>
                <a:latin typeface="+mn-lt"/>
                <a:ea typeface="+mn-ea"/>
                <a:cs typeface="+mn-cs"/>
              </a:rPr>
              <a:t>Dilemma:</a:t>
            </a:r>
            <a:r>
              <a:rPr kumimoji="0" lang="en-US" sz="2000" b="1" i="0" u="none" strike="noStrike" kern="0" cap="none" spc="0" normalizeH="0" noProof="0" dirty="0" smtClean="0">
                <a:ln>
                  <a:noFill/>
                </a:ln>
                <a:solidFill>
                  <a:schemeClr val="tx1"/>
                </a:solidFill>
                <a:effectLst/>
                <a:uLnTx/>
                <a:uFillTx/>
                <a:latin typeface="+mn-lt"/>
                <a:ea typeface="+mn-ea"/>
                <a:cs typeface="+mn-cs"/>
              </a:rPr>
              <a:t>  </a:t>
            </a:r>
            <a:r>
              <a:rPr kumimoji="0" lang="en-US" sz="2000" b="1" i="0" u="none" strike="noStrike" kern="0" cap="none" spc="0" normalizeH="0" baseline="0" noProof="0" dirty="0" smtClean="0">
                <a:ln>
                  <a:noFill/>
                </a:ln>
                <a:solidFill>
                  <a:schemeClr val="tx1"/>
                </a:solidFill>
                <a:effectLst/>
                <a:uLnTx/>
                <a:uFillTx/>
                <a:latin typeface="+mn-lt"/>
                <a:ea typeface="+mn-ea"/>
                <a:cs typeface="+mn-cs"/>
              </a:rPr>
              <a:t>Equilibrium exists at (arm, arm), yet better outcome for both sides is (disarm, disarm)</a:t>
            </a:r>
          </a:p>
        </p:txBody>
      </p:sp>
      <p:sp>
        <p:nvSpPr>
          <p:cNvPr id="18" name="Right Arrow 17"/>
          <p:cNvSpPr/>
          <p:nvPr/>
        </p:nvSpPr>
        <p:spPr>
          <a:xfrm flipV="1">
            <a:off x="2557671" y="4144152"/>
            <a:ext cx="381000" cy="314325"/>
          </a:xfrm>
          <a:prstGeom prst="rightArrow">
            <a:avLst/>
          </a:prstGeom>
          <a:solidFill>
            <a:srgbClr val="CFE2F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a:p>
        </p:txBody>
      </p:sp>
      <p:sp>
        <p:nvSpPr>
          <p:cNvPr id="20" name="Right Arrow 19"/>
          <p:cNvSpPr/>
          <p:nvPr/>
        </p:nvSpPr>
        <p:spPr>
          <a:xfrm rot="5400000">
            <a:off x="3216835" y="3504535"/>
            <a:ext cx="381000" cy="314325"/>
          </a:xfrm>
          <a:prstGeom prst="rightArrow">
            <a:avLst/>
          </a:prstGeom>
          <a:solidFill>
            <a:srgbClr val="CFE2F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a:p>
        </p:txBody>
      </p:sp>
      <p:sp>
        <p:nvSpPr>
          <p:cNvPr id="21" name="Right Arrow 20"/>
          <p:cNvSpPr/>
          <p:nvPr/>
        </p:nvSpPr>
        <p:spPr>
          <a:xfrm rot="5400000">
            <a:off x="1956072" y="3505689"/>
            <a:ext cx="381000" cy="314325"/>
          </a:xfrm>
          <a:prstGeom prst="rightArrow">
            <a:avLst/>
          </a:prstGeom>
          <a:solidFill>
            <a:srgbClr val="CFE2F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a:p>
        </p:txBody>
      </p:sp>
      <p:sp>
        <p:nvSpPr>
          <p:cNvPr id="12" name="Oval 11"/>
          <p:cNvSpPr/>
          <p:nvPr/>
        </p:nvSpPr>
        <p:spPr bwMode="auto">
          <a:xfrm>
            <a:off x="2995194" y="1936318"/>
            <a:ext cx="697832" cy="409074"/>
          </a:xfrm>
          <a:prstGeom prst="ellipse">
            <a:avLst/>
          </a:prstGeom>
          <a:noFill/>
          <a:ln w="25400" cap="flat" cmpd="sng" algn="ctr">
            <a:solidFill>
              <a:srgbClr val="800000"/>
            </a:solidFill>
            <a:prstDash val="solid"/>
            <a:round/>
            <a:headEnd type="none" w="med" len="med"/>
            <a:tailEnd type="none" w="med" len="med"/>
          </a:ln>
          <a:effectLst/>
        </p:spPr>
        <p:txBody>
          <a:bodyPr vert="horz" wrap="none" lIns="4572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3" name="Oval 12"/>
          <p:cNvSpPr/>
          <p:nvPr/>
        </p:nvSpPr>
        <p:spPr bwMode="auto">
          <a:xfrm rot="16200000">
            <a:off x="955236" y="4037833"/>
            <a:ext cx="697832" cy="409074"/>
          </a:xfrm>
          <a:prstGeom prst="ellipse">
            <a:avLst/>
          </a:prstGeom>
          <a:noFill/>
          <a:ln w="25400" cap="flat" cmpd="sng" algn="ctr">
            <a:solidFill>
              <a:srgbClr val="800000"/>
            </a:solidFill>
            <a:prstDash val="solid"/>
            <a:round/>
            <a:headEnd type="none" w="med" len="med"/>
            <a:tailEnd type="none" w="med" len="med"/>
          </a:ln>
          <a:effectLst/>
        </p:spPr>
        <p:txBody>
          <a:bodyPr vert="horz" wrap="none" lIns="4572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5"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142</a:t>
            </a:fld>
            <a:endParaRPr lang="en-US" dirty="0"/>
          </a:p>
        </p:txBody>
      </p:sp>
    </p:spTree>
    <p:extLst>
      <p:ext uri="{BB962C8B-B14F-4D97-AF65-F5344CB8AC3E}">
        <p14:creationId xmlns:p14="http://schemas.microsoft.com/office/powerpoint/2010/main" val="1148442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Chicken (aka Hawk-Dove)</a:t>
            </a:r>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3936636657"/>
              </p:ext>
            </p:extLst>
          </p:nvPr>
        </p:nvGraphicFramePr>
        <p:xfrm>
          <a:off x="1050877" y="1143000"/>
          <a:ext cx="3216222" cy="3774123"/>
        </p:xfrm>
        <a:graphic>
          <a:graphicData uri="http://schemas.openxmlformats.org/drawingml/2006/table">
            <a:tbl>
              <a:tblPr/>
              <a:tblGrid>
                <a:gridCol w="365481"/>
                <a:gridCol w="365481"/>
                <a:gridCol w="1242630"/>
                <a:gridCol w="1242630"/>
              </a:tblGrid>
              <a:tr h="402317">
                <a:tc gridSpan="4">
                  <a:txBody>
                    <a:bodyPr/>
                    <a:lstStyle/>
                    <a:p>
                      <a:pPr algn="ctr" fontAlgn="b"/>
                      <a:endParaRPr lang="en-US" sz="26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83161">
                <a:tc rowSpan="2" gridSpan="2">
                  <a:txBody>
                    <a:bodyPr/>
                    <a:lstStyle/>
                    <a:p>
                      <a:pPr algn="l" fontAlgn="b"/>
                      <a:r>
                        <a:rPr lang="en-US" sz="21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24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383161">
                <a:tc gridSpan="2" vMerge="1">
                  <a:txBody>
                    <a:bodyPr/>
                    <a:lstStyle/>
                    <a:p>
                      <a:endParaRPr lang="en-US"/>
                    </a:p>
                  </a:txBody>
                  <a:tcPr/>
                </a:tc>
                <a:tc hMerge="1" vMerge="1">
                  <a:txBody>
                    <a:bodyPr/>
                    <a:lstStyle/>
                    <a:p>
                      <a:endParaRPr lang="en-US"/>
                    </a:p>
                  </a:txBody>
                  <a:tcPr/>
                </a:tc>
                <a:tc>
                  <a:txBody>
                    <a:bodyPr/>
                    <a:lstStyle/>
                    <a:p>
                      <a:pPr algn="ctr" fontAlgn="ctr"/>
                      <a:r>
                        <a:rPr lang="en-US" sz="24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24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1302742">
                <a:tc rowSpan="2">
                  <a:txBody>
                    <a:bodyPr/>
                    <a:lstStyle/>
                    <a:p>
                      <a:pPr algn="ctr" fontAlgn="ctr"/>
                      <a:r>
                        <a:rPr lang="en-US" sz="2400" b="1" i="0" u="none" strike="noStrike" dirty="0">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800" b="0" i="0" u="none" strike="noStrike" dirty="0" smtClean="0">
                          <a:solidFill>
                            <a:srgbClr val="000000"/>
                          </a:solidFill>
                          <a:latin typeface="Calibri"/>
                        </a:rPr>
                        <a:t>(</a:t>
                      </a:r>
                      <a:r>
                        <a:rPr lang="en-US" sz="2800" b="1" i="0" u="none" strike="noStrike" dirty="0" smtClean="0">
                          <a:solidFill>
                            <a:srgbClr val="008000"/>
                          </a:solidFill>
                          <a:latin typeface="Calibri"/>
                        </a:rPr>
                        <a:t>2</a:t>
                      </a:r>
                      <a:r>
                        <a:rPr lang="en-US" sz="2800" b="0" i="0" u="none" strike="noStrike" dirty="0" smtClean="0">
                          <a:solidFill>
                            <a:srgbClr val="000000"/>
                          </a:solidFill>
                          <a:latin typeface="Calibri"/>
                        </a:rPr>
                        <a:t>,</a:t>
                      </a:r>
                      <a:r>
                        <a:rPr lang="en-US" sz="2800" b="1" i="0" u="none" strike="noStrike" dirty="0" smtClean="0">
                          <a:solidFill>
                            <a:srgbClr val="008000"/>
                          </a:solidFill>
                          <a:latin typeface="Calibri"/>
                        </a:rPr>
                        <a:t>2</a:t>
                      </a:r>
                      <a:r>
                        <a:rPr lang="en-US" sz="2800" b="0" i="0" u="none" strike="noStrike" dirty="0" smtClean="0">
                          <a:solidFill>
                            <a:srgbClr val="000000"/>
                          </a:solidFill>
                          <a:latin typeface="Calibri"/>
                        </a:rPr>
                        <a:t>)</a:t>
                      </a:r>
                      <a:endParaRPr lang="en-US" sz="2000" b="0"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800" b="0" i="0" u="none" strike="noStrike" dirty="0" smtClean="0">
                          <a:solidFill>
                            <a:srgbClr val="000000"/>
                          </a:solidFill>
                          <a:latin typeface="Calibri"/>
                        </a:rPr>
                        <a:t>(</a:t>
                      </a:r>
                      <a:r>
                        <a:rPr lang="en-US" sz="2800" b="1" i="0" u="none" strike="noStrike" dirty="0" smtClean="0">
                          <a:solidFill>
                            <a:srgbClr val="008000"/>
                          </a:solidFill>
                          <a:latin typeface="Calibri"/>
                        </a:rPr>
                        <a:t>3</a:t>
                      </a:r>
                      <a:r>
                        <a:rPr lang="en-US" sz="2800" b="0" i="0" u="none" strike="noStrike" dirty="0" smtClean="0">
                          <a:solidFill>
                            <a:srgbClr val="000000"/>
                          </a:solidFill>
                          <a:latin typeface="Calibri"/>
                        </a:rPr>
                        <a:t>,</a:t>
                      </a:r>
                      <a:r>
                        <a:rPr lang="en-US" sz="2800" b="1" i="0" u="none" strike="noStrike" dirty="0" smtClean="0">
                          <a:solidFill>
                            <a:srgbClr val="800000"/>
                          </a:solidFill>
                          <a:latin typeface="Calibri"/>
                        </a:rPr>
                        <a:t>1</a:t>
                      </a:r>
                      <a:r>
                        <a:rPr lang="en-US" sz="2800" b="0" i="0" u="none" strike="noStrike" dirty="0" smtClean="0">
                          <a:solidFill>
                            <a:srgbClr val="000000"/>
                          </a:solidFill>
                          <a:latin typeface="Calibri"/>
                        </a:rPr>
                        <a:t>)</a:t>
                      </a:r>
                      <a:endParaRPr lang="en-US" sz="2800" b="0"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C5BE97"/>
                    </a:solidFill>
                  </a:tcPr>
                </a:tc>
              </a:tr>
              <a:tr h="1302742">
                <a:tc vMerge="1">
                  <a:txBody>
                    <a:bodyPr/>
                    <a:lstStyle/>
                    <a:p>
                      <a:endParaRPr lang="en-US"/>
                    </a:p>
                  </a:txBody>
                  <a:tcPr/>
                </a:tc>
                <a:tc>
                  <a:txBody>
                    <a:bodyPr/>
                    <a:lstStyle/>
                    <a:p>
                      <a:pPr algn="ctr" fontAlgn="ctr"/>
                      <a:r>
                        <a:rPr lang="en-US" sz="24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800" b="0" i="0" u="none" strike="noStrike" dirty="0" smtClean="0">
                          <a:solidFill>
                            <a:srgbClr val="000000"/>
                          </a:solidFill>
                          <a:latin typeface="Calibri"/>
                        </a:rPr>
                        <a:t>(</a:t>
                      </a:r>
                      <a:r>
                        <a:rPr lang="en-US" sz="2800" b="1" i="0" u="none" strike="noStrike" dirty="0" smtClean="0">
                          <a:solidFill>
                            <a:srgbClr val="800000"/>
                          </a:solidFill>
                          <a:latin typeface="Calibri"/>
                        </a:rPr>
                        <a:t>1</a:t>
                      </a:r>
                      <a:r>
                        <a:rPr lang="en-US" sz="2800" b="0" i="0" u="none" strike="noStrike" dirty="0" smtClean="0">
                          <a:solidFill>
                            <a:srgbClr val="000000"/>
                          </a:solidFill>
                          <a:latin typeface="Calibri"/>
                        </a:rPr>
                        <a:t>,</a:t>
                      </a:r>
                      <a:r>
                        <a:rPr lang="en-US" sz="2800" b="1" i="0" u="none" strike="noStrike" dirty="0" smtClean="0">
                          <a:solidFill>
                            <a:srgbClr val="008000"/>
                          </a:solidFill>
                          <a:latin typeface="Calibri"/>
                        </a:rPr>
                        <a:t>3</a:t>
                      </a:r>
                      <a:r>
                        <a:rPr lang="en-US" sz="2800" b="0" i="0" u="none" strike="noStrike" dirty="0" smtClean="0">
                          <a:solidFill>
                            <a:srgbClr val="000000"/>
                          </a:solidFill>
                          <a:latin typeface="Calibri"/>
                        </a:rPr>
                        <a:t>)</a:t>
                      </a:r>
                      <a:endParaRPr lang="en-US" sz="2800" b="0"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2800" b="0" i="0" u="none" strike="noStrike" dirty="0" smtClean="0">
                          <a:solidFill>
                            <a:srgbClr val="000000"/>
                          </a:solidFill>
                          <a:latin typeface="Calibri"/>
                        </a:rPr>
                        <a:t>(</a:t>
                      </a:r>
                      <a:r>
                        <a:rPr lang="en-US" sz="2800" b="1" i="0" u="none" strike="noStrike" dirty="0" smtClean="0">
                          <a:solidFill>
                            <a:srgbClr val="0000FF"/>
                          </a:solidFill>
                          <a:latin typeface="Calibri"/>
                        </a:rPr>
                        <a:t>4</a:t>
                      </a:r>
                      <a:r>
                        <a:rPr lang="en-US" sz="2800" b="0" i="0" u="none" strike="noStrike" dirty="0" smtClean="0">
                          <a:solidFill>
                            <a:srgbClr val="000000"/>
                          </a:solidFill>
                          <a:latin typeface="Calibri"/>
                        </a:rPr>
                        <a:t>,</a:t>
                      </a:r>
                      <a:r>
                        <a:rPr lang="en-US" sz="2800" b="1" i="0" u="none" strike="noStrike" dirty="0" smtClean="0">
                          <a:solidFill>
                            <a:srgbClr val="0000FF"/>
                          </a:solidFill>
                          <a:latin typeface="Calibri"/>
                        </a:rPr>
                        <a:t>4</a:t>
                      </a:r>
                      <a:r>
                        <a:rPr lang="en-US" sz="2800" b="0" i="0" u="none" strike="noStrike" dirty="0" smtClean="0">
                          <a:solidFill>
                            <a:srgbClr val="000000"/>
                          </a:solidFill>
                          <a:latin typeface="Calibri"/>
                        </a:rPr>
                        <a:t>)</a:t>
                      </a:r>
                      <a:endParaRPr lang="en-US" sz="2800" b="0"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sp>
        <p:nvSpPr>
          <p:cNvPr id="16" name="TextBox 15"/>
          <p:cNvSpPr txBox="1"/>
          <p:nvPr/>
        </p:nvSpPr>
        <p:spPr>
          <a:xfrm>
            <a:off x="1179507" y="5282567"/>
            <a:ext cx="6705319" cy="646331"/>
          </a:xfrm>
          <a:prstGeom prst="rect">
            <a:avLst/>
          </a:prstGeom>
          <a:solidFill>
            <a:schemeClr val="tx2">
              <a:lumMod val="10000"/>
              <a:lumOff val="90000"/>
            </a:schemeClr>
          </a:solidFill>
          <a:ln>
            <a:solidFill>
              <a:schemeClr val="tx1"/>
            </a:solidFill>
          </a:ln>
        </p:spPr>
        <p:txBody>
          <a:bodyPr wrap="square" rtlCol="0">
            <a:spAutoFit/>
          </a:bodyPr>
          <a:lstStyle/>
          <a:p>
            <a:r>
              <a:rPr lang="en-US" b="1" dirty="0" smtClean="0"/>
              <a:t>Chicken has also been invoked to represent the Cold War US-USSR nuclear arms competition.</a:t>
            </a:r>
            <a:endParaRPr lang="en-US" b="1" dirty="0"/>
          </a:p>
        </p:txBody>
      </p:sp>
      <p:sp>
        <p:nvSpPr>
          <p:cNvPr id="17" name="Content Placeholder 2"/>
          <p:cNvSpPr txBox="1">
            <a:spLocks/>
          </p:cNvSpPr>
          <p:nvPr/>
        </p:nvSpPr>
        <p:spPr bwMode="auto">
          <a:xfrm>
            <a:off x="4839858" y="1637797"/>
            <a:ext cx="3713299" cy="35874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7013" marR="0" lvl="0" indent="-227013" algn="l" defTabSz="914400" rtl="0" eaLnBrk="1" fontAlgn="base" latinLnBrk="0" hangingPunct="1">
              <a:spcBef>
                <a:spcPct val="0"/>
              </a:spcBef>
              <a:spcAft>
                <a:spcPts val="600"/>
              </a:spcAft>
              <a:buClrTx/>
              <a:buSzTx/>
              <a:buFont typeface="Wingdings" pitchFamily="2" charset="2"/>
              <a:buChar char="§"/>
              <a:tabLst/>
              <a:defRPr/>
            </a:pPr>
            <a:r>
              <a:rPr kumimoji="0" lang="en-US" b="1" i="0" u="none" strike="noStrike" kern="0" cap="none" spc="0" normalizeH="0" baseline="0" noProof="0" dirty="0" smtClean="0">
                <a:ln>
                  <a:noFill/>
                </a:ln>
                <a:solidFill>
                  <a:schemeClr val="tx1"/>
                </a:solidFill>
                <a:effectLst/>
                <a:uLnTx/>
                <a:uFillTx/>
                <a:latin typeface="+mn-lt"/>
                <a:ea typeface="+mn-ea"/>
                <a:cs typeface="+mn-cs"/>
              </a:rPr>
              <a:t>Both sides: </a:t>
            </a:r>
          </a:p>
          <a:p>
            <a:pPr marL="684213" lvl="1" indent="-227013" algn="l">
              <a:spcBef>
                <a:spcPts val="0"/>
              </a:spcBef>
              <a:spcAft>
                <a:spcPts val="0"/>
              </a:spcAft>
              <a:buFont typeface="Wingdings" pitchFamily="2" charset="2"/>
              <a:buChar char="§"/>
            </a:pPr>
            <a:r>
              <a:rPr kumimoji="0" lang="en-US" sz="1600" b="1" i="0" u="none" strike="noStrike" kern="0" cap="none" spc="0" normalizeH="0" baseline="0" noProof="0" dirty="0" smtClean="0">
                <a:ln>
                  <a:noFill/>
                </a:ln>
                <a:solidFill>
                  <a:srgbClr val="800000"/>
                </a:solidFill>
                <a:effectLst/>
                <a:uLnTx/>
                <a:uFillTx/>
                <a:latin typeface="+mn-lt"/>
                <a:ea typeface="+mn-ea"/>
                <a:cs typeface="+mn-cs"/>
              </a:rPr>
              <a:t>Most prefer to arm while the other side disarms</a:t>
            </a:r>
          </a:p>
          <a:p>
            <a:pPr marL="684213" lvl="1" indent="-227013" algn="l">
              <a:spcBef>
                <a:spcPts val="600"/>
              </a:spcBef>
              <a:spcAft>
                <a:spcPts val="0"/>
              </a:spcAft>
              <a:buFont typeface="Wingdings" pitchFamily="2" charset="2"/>
              <a:buChar char="§"/>
            </a:pPr>
            <a:r>
              <a:rPr lang="en-US" sz="1600" b="1" kern="0" dirty="0" smtClean="0">
                <a:solidFill>
                  <a:srgbClr val="008000"/>
                </a:solidFill>
                <a:latin typeface="+mn-lt"/>
              </a:rPr>
              <a:t>Prefer mutual disarming to sole disarming</a:t>
            </a:r>
          </a:p>
          <a:p>
            <a:pPr marL="684213" lvl="1" indent="-227013" algn="l">
              <a:spcBef>
                <a:spcPts val="600"/>
              </a:spcBef>
              <a:spcAft>
                <a:spcPts val="0"/>
              </a:spcAft>
              <a:buFont typeface="Wingdings" pitchFamily="2" charset="2"/>
              <a:buChar char="§"/>
            </a:pPr>
            <a:r>
              <a:rPr lang="en-US" sz="1600" b="1" kern="0" dirty="0" smtClean="0">
                <a:solidFill>
                  <a:srgbClr val="0000FF"/>
                </a:solidFill>
                <a:latin typeface="+mn-lt"/>
              </a:rPr>
              <a:t>Least like mutual arming</a:t>
            </a:r>
            <a:endParaRPr kumimoji="0" lang="en-US" b="1" i="0" u="none" strike="noStrike" kern="0" cap="none" spc="0" normalizeH="0" noProof="0" dirty="0" smtClean="0">
              <a:ln>
                <a:noFill/>
              </a:ln>
              <a:solidFill>
                <a:srgbClr val="0000FF"/>
              </a:solidFill>
              <a:effectLst/>
              <a:uLnTx/>
              <a:uFillTx/>
              <a:latin typeface="+mn-lt"/>
              <a:ea typeface="+mn-ea"/>
              <a:cs typeface="+mn-cs"/>
            </a:endParaRPr>
          </a:p>
          <a:p>
            <a:pPr marL="227013" indent="-227013" algn="l">
              <a:spcBef>
                <a:spcPts val="1200"/>
              </a:spcBef>
              <a:spcAft>
                <a:spcPts val="1200"/>
              </a:spcAft>
              <a:buFont typeface="Wingdings" pitchFamily="2" charset="2"/>
              <a:buChar char="§"/>
            </a:pPr>
            <a:r>
              <a:rPr kumimoji="0" lang="en-US" b="1" i="0" u="none" strike="noStrike" kern="0" cap="none" spc="0" normalizeH="0" baseline="0" noProof="0" dirty="0" err="1" smtClean="0">
                <a:ln>
                  <a:noFill/>
                </a:ln>
                <a:solidFill>
                  <a:schemeClr val="tx1"/>
                </a:solidFill>
                <a:effectLst/>
                <a:uLnTx/>
                <a:uFillTx/>
                <a:latin typeface="+mn-lt"/>
                <a:ea typeface="+mn-ea"/>
                <a:cs typeface="+mn-cs"/>
              </a:rPr>
              <a:t>Equilibria</a:t>
            </a:r>
            <a:r>
              <a:rPr kumimoji="0" lang="en-US" b="1" i="0" u="none" strike="noStrike" kern="0" cap="none" spc="0" normalizeH="0" baseline="0" noProof="0" dirty="0" smtClean="0">
                <a:ln>
                  <a:noFill/>
                </a:ln>
                <a:solidFill>
                  <a:schemeClr val="tx1"/>
                </a:solidFill>
                <a:effectLst/>
                <a:uLnTx/>
                <a:uFillTx/>
                <a:latin typeface="+mn-lt"/>
                <a:ea typeface="+mn-ea"/>
                <a:cs typeface="+mn-cs"/>
              </a:rPr>
              <a:t> at both (arm, disarm) and (disarm, arm)</a:t>
            </a:r>
          </a:p>
          <a:p>
            <a:pPr marL="227013" indent="-227013" algn="l">
              <a:spcBef>
                <a:spcPts val="0"/>
              </a:spcBef>
              <a:spcAft>
                <a:spcPts val="1200"/>
              </a:spcAft>
              <a:buFont typeface="Wingdings" pitchFamily="2" charset="2"/>
              <a:buChar char="§"/>
            </a:pPr>
            <a:r>
              <a:rPr lang="en-US" b="1" kern="0" dirty="0" smtClean="0">
                <a:latin typeface="+mn-lt"/>
              </a:rPr>
              <a:t>No dominant strategy for either side</a:t>
            </a:r>
            <a:endParaRPr kumimoji="0" lang="en-US"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143</a:t>
            </a:fld>
            <a:endParaRPr lang="en-US" dirty="0"/>
          </a:p>
        </p:txBody>
      </p:sp>
    </p:spTree>
    <p:extLst>
      <p:ext uri="{BB962C8B-B14F-4D97-AF65-F5344CB8AC3E}">
        <p14:creationId xmlns:p14="http://schemas.microsoft.com/office/powerpoint/2010/main" val="2027481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 (aka the Leader’s Game)</a:t>
            </a:r>
            <a:endParaRPr lang="en-US" dirty="0"/>
          </a:p>
        </p:txBody>
      </p:sp>
      <p:sp>
        <p:nvSpPr>
          <p:cNvPr id="16" name="TextBox 15"/>
          <p:cNvSpPr txBox="1"/>
          <p:nvPr/>
        </p:nvSpPr>
        <p:spPr>
          <a:xfrm>
            <a:off x="809468" y="5332898"/>
            <a:ext cx="7390151" cy="646331"/>
          </a:xfrm>
          <a:prstGeom prst="rect">
            <a:avLst/>
          </a:prstGeom>
          <a:solidFill>
            <a:schemeClr val="tx2">
              <a:lumMod val="10000"/>
              <a:lumOff val="90000"/>
            </a:schemeClr>
          </a:solidFill>
          <a:ln>
            <a:solidFill>
              <a:schemeClr val="tx1"/>
            </a:solidFill>
          </a:ln>
        </p:spPr>
        <p:txBody>
          <a:bodyPr wrap="square" rtlCol="0">
            <a:spAutoFit/>
          </a:bodyPr>
          <a:lstStyle/>
          <a:p>
            <a:r>
              <a:rPr lang="en-US" b="1" dirty="0" smtClean="0"/>
              <a:t>Deadlock is also a reasonable representation of the Cold War US-USSR arms competition, but is less mentioned in the literature.</a:t>
            </a:r>
            <a:endParaRPr lang="en-US" b="1" dirty="0"/>
          </a:p>
        </p:txBody>
      </p:sp>
      <p:graphicFrame>
        <p:nvGraphicFramePr>
          <p:cNvPr id="13" name="Content Placeholder 10"/>
          <p:cNvGraphicFramePr>
            <a:graphicFrameLocks/>
          </p:cNvGraphicFramePr>
          <p:nvPr>
            <p:extLst>
              <p:ext uri="{D42A27DB-BD31-4B8C-83A1-F6EECF244321}">
                <p14:modId xmlns:p14="http://schemas.microsoft.com/office/powerpoint/2010/main" val="3255338015"/>
              </p:ext>
            </p:extLst>
          </p:nvPr>
        </p:nvGraphicFramePr>
        <p:xfrm>
          <a:off x="1590866" y="1219200"/>
          <a:ext cx="3045530" cy="3775015"/>
        </p:xfrm>
        <a:graphic>
          <a:graphicData uri="http://schemas.openxmlformats.org/drawingml/2006/table">
            <a:tbl>
              <a:tblPr/>
              <a:tblGrid>
                <a:gridCol w="346085"/>
                <a:gridCol w="346085"/>
                <a:gridCol w="1176680"/>
                <a:gridCol w="1176680"/>
              </a:tblGrid>
              <a:tr h="412071">
                <a:tc gridSpan="4">
                  <a:txBody>
                    <a:bodyPr/>
                    <a:lstStyle/>
                    <a:p>
                      <a:pPr algn="ctr" fontAlgn="b"/>
                      <a:endParaRPr lang="en-US" sz="24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412071">
                <a:tc rowSpan="2" gridSpan="2">
                  <a:txBody>
                    <a:bodyPr/>
                    <a:lstStyle/>
                    <a:p>
                      <a:pPr algn="l" fontAlgn="b"/>
                      <a:r>
                        <a:rPr lang="en-US" sz="21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24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412071">
                <a:tc gridSpan="2" vMerge="1">
                  <a:txBody>
                    <a:bodyPr/>
                    <a:lstStyle/>
                    <a:p>
                      <a:endParaRPr lang="en-US"/>
                    </a:p>
                  </a:txBody>
                  <a:tcPr/>
                </a:tc>
                <a:tc hMerge="1" vMerge="1">
                  <a:txBody>
                    <a:bodyPr/>
                    <a:lstStyle/>
                    <a:p>
                      <a:endParaRPr lang="en-US"/>
                    </a:p>
                  </a:txBody>
                  <a:tcPr/>
                </a:tc>
                <a:tc>
                  <a:txBody>
                    <a:bodyPr/>
                    <a:lstStyle/>
                    <a:p>
                      <a:pPr algn="ctr" fontAlgn="ctr"/>
                      <a:r>
                        <a:rPr lang="en-US" sz="24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24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1269401">
                <a:tc rowSpan="2">
                  <a:txBody>
                    <a:bodyPr/>
                    <a:lstStyle/>
                    <a:p>
                      <a:pPr algn="ctr" fontAlgn="ctr"/>
                      <a:r>
                        <a:rPr lang="en-US" sz="2400" b="1" i="0" u="none" strike="noStrike" dirty="0">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3100" b="1" i="0" u="none" strike="noStrike" dirty="0" smtClean="0">
                          <a:solidFill>
                            <a:srgbClr val="000000"/>
                          </a:solidFill>
                          <a:latin typeface="Calibri"/>
                        </a:rPr>
                        <a:t>(</a:t>
                      </a:r>
                      <a:r>
                        <a:rPr lang="en-US" sz="3100" b="1" i="0" u="none" strike="noStrike" dirty="0" smtClean="0">
                          <a:solidFill>
                            <a:srgbClr val="008000"/>
                          </a:solidFill>
                          <a:latin typeface="Calibri"/>
                        </a:rPr>
                        <a:t>3</a:t>
                      </a:r>
                      <a:r>
                        <a:rPr lang="en-US" sz="3100" b="1" i="0" u="none" strike="noStrike" dirty="0" smtClean="0">
                          <a:solidFill>
                            <a:srgbClr val="000000"/>
                          </a:solidFill>
                          <a:latin typeface="Calibri"/>
                        </a:rPr>
                        <a:t>,</a:t>
                      </a:r>
                      <a:r>
                        <a:rPr lang="en-US" sz="3100" b="1" i="0" u="none" strike="noStrike" dirty="0" smtClean="0">
                          <a:solidFill>
                            <a:srgbClr val="008000"/>
                          </a:solidFill>
                          <a:latin typeface="Calibri"/>
                        </a:rPr>
                        <a:t>3</a:t>
                      </a:r>
                      <a:r>
                        <a:rPr lang="en-US" sz="3100" b="1" i="0" u="none" strike="noStrike" dirty="0" smtClean="0">
                          <a:solidFill>
                            <a:srgbClr val="000000"/>
                          </a:solidFill>
                          <a:latin typeface="Calibri"/>
                        </a:rPr>
                        <a:t>)</a:t>
                      </a:r>
                      <a:endParaRPr lang="en-US" sz="2100" b="1"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3100" b="1" i="0" u="none" strike="noStrike" dirty="0">
                          <a:solidFill>
                            <a:srgbClr val="000000"/>
                          </a:solidFill>
                          <a:latin typeface="Calibri"/>
                        </a:rPr>
                        <a:t>(</a:t>
                      </a:r>
                      <a:r>
                        <a:rPr lang="en-US" sz="3100" b="1" i="0" u="none" strike="noStrike" dirty="0" smtClean="0">
                          <a:solidFill>
                            <a:srgbClr val="0000FF"/>
                          </a:solidFill>
                          <a:latin typeface="Calibri"/>
                        </a:rPr>
                        <a:t>4</a:t>
                      </a:r>
                      <a:r>
                        <a:rPr lang="en-US" sz="3100" b="1" i="0" u="none" strike="noStrike" dirty="0" smtClean="0">
                          <a:solidFill>
                            <a:srgbClr val="000000"/>
                          </a:solidFill>
                          <a:latin typeface="Calibri"/>
                        </a:rPr>
                        <a:t>,</a:t>
                      </a:r>
                      <a:r>
                        <a:rPr lang="en-US" sz="3100" b="1" i="0" u="none" strike="noStrike" dirty="0" smtClean="0">
                          <a:solidFill>
                            <a:srgbClr val="800000"/>
                          </a:solidFill>
                          <a:latin typeface="Calibri"/>
                        </a:rPr>
                        <a:t>1</a:t>
                      </a:r>
                      <a:r>
                        <a:rPr lang="en-US" sz="3100" b="1" i="0" u="none" strike="noStrike" dirty="0" smtClean="0">
                          <a:solidFill>
                            <a:srgbClr val="000000"/>
                          </a:solidFill>
                          <a:latin typeface="Calibri"/>
                        </a:rPr>
                        <a:t>)</a:t>
                      </a:r>
                      <a:endParaRPr lang="en-US" sz="3100" b="1"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1269401">
                <a:tc vMerge="1">
                  <a:txBody>
                    <a:bodyPr/>
                    <a:lstStyle/>
                    <a:p>
                      <a:endParaRPr lang="en-US"/>
                    </a:p>
                  </a:txBody>
                  <a:tcPr/>
                </a:tc>
                <a:tc>
                  <a:txBody>
                    <a:bodyPr/>
                    <a:lstStyle/>
                    <a:p>
                      <a:pPr algn="ctr" fontAlgn="ctr"/>
                      <a:r>
                        <a:rPr lang="en-US" sz="24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3100" b="1" i="0" u="none" strike="noStrike" dirty="0" smtClean="0">
                          <a:solidFill>
                            <a:srgbClr val="000000"/>
                          </a:solidFill>
                          <a:latin typeface="Calibri"/>
                        </a:rPr>
                        <a:t>(</a:t>
                      </a:r>
                      <a:r>
                        <a:rPr lang="en-US" sz="3100" b="1" i="0" u="none" strike="noStrike" dirty="0" smtClean="0">
                          <a:solidFill>
                            <a:srgbClr val="800000"/>
                          </a:solidFill>
                          <a:latin typeface="Calibri"/>
                        </a:rPr>
                        <a:t>1</a:t>
                      </a:r>
                      <a:r>
                        <a:rPr lang="en-US" sz="3100" b="1" i="0" u="none" strike="noStrike" dirty="0" smtClean="0">
                          <a:solidFill>
                            <a:srgbClr val="01255B"/>
                          </a:solidFill>
                          <a:latin typeface="Calibri"/>
                        </a:rPr>
                        <a:t>,</a:t>
                      </a:r>
                      <a:r>
                        <a:rPr lang="en-US" sz="3100" b="1" i="0" u="none" strike="noStrike" dirty="0" smtClean="0">
                          <a:solidFill>
                            <a:srgbClr val="0000FF"/>
                          </a:solidFill>
                          <a:latin typeface="Calibri"/>
                        </a:rPr>
                        <a:t>4</a:t>
                      </a:r>
                      <a:r>
                        <a:rPr lang="en-US" sz="3100" b="1" i="0" u="none" strike="noStrike" dirty="0">
                          <a:solidFill>
                            <a:srgbClr val="000000"/>
                          </a:solidFill>
                          <a:latin typeface="Calibri"/>
                        </a:rPr>
                        <a:t>)</a:t>
                      </a: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3100" b="1" i="0" u="none" strike="noStrike" dirty="0" smtClean="0">
                          <a:solidFill>
                            <a:srgbClr val="000000"/>
                          </a:solidFill>
                          <a:latin typeface="Calibri"/>
                        </a:rPr>
                        <a:t>(</a:t>
                      </a:r>
                      <a:r>
                        <a:rPr lang="en-US" sz="3100" b="1" i="0" u="none" strike="noStrike" dirty="0" smtClean="0">
                          <a:solidFill>
                            <a:srgbClr val="008000"/>
                          </a:solidFill>
                          <a:latin typeface="Calibri"/>
                        </a:rPr>
                        <a:t>2</a:t>
                      </a:r>
                      <a:r>
                        <a:rPr lang="en-US" sz="3100" b="1" i="0" u="none" strike="noStrike" dirty="0" smtClean="0">
                          <a:solidFill>
                            <a:srgbClr val="000000"/>
                          </a:solidFill>
                          <a:latin typeface="Calibri"/>
                        </a:rPr>
                        <a:t>,</a:t>
                      </a:r>
                      <a:r>
                        <a:rPr lang="en-US" sz="3100" b="1" i="0" u="none" strike="noStrike" dirty="0" smtClean="0">
                          <a:solidFill>
                            <a:srgbClr val="008000"/>
                          </a:solidFill>
                          <a:latin typeface="Calibri"/>
                        </a:rPr>
                        <a:t>2</a:t>
                      </a:r>
                      <a:r>
                        <a:rPr lang="en-US" sz="3100" b="1" i="0" u="none" strike="noStrike" dirty="0" smtClean="0">
                          <a:solidFill>
                            <a:srgbClr val="000000"/>
                          </a:solidFill>
                          <a:latin typeface="Calibri"/>
                        </a:rPr>
                        <a:t>)</a:t>
                      </a:r>
                      <a:endParaRPr lang="en-US" sz="3100" b="1"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sp>
        <p:nvSpPr>
          <p:cNvPr id="24" name="Content Placeholder 2"/>
          <p:cNvSpPr txBox="1">
            <a:spLocks/>
          </p:cNvSpPr>
          <p:nvPr/>
        </p:nvSpPr>
        <p:spPr bwMode="auto">
          <a:xfrm>
            <a:off x="5188049" y="2184796"/>
            <a:ext cx="2324100" cy="257553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7013" lvl="0" indent="-227013" algn="l">
              <a:spcBef>
                <a:spcPts val="600"/>
              </a:spcBef>
              <a:spcAft>
                <a:spcPts val="0"/>
              </a:spcAft>
              <a:buFont typeface="Wingdings" pitchFamily="2" charset="2"/>
              <a:buChar char="§"/>
              <a:defRPr/>
            </a:pPr>
            <a:r>
              <a:rPr lang="en-US" b="1" kern="0" dirty="0" smtClean="0"/>
              <a:t>Both sides still</a:t>
            </a:r>
          </a:p>
          <a:p>
            <a:pPr lvl="1" indent="-228600" algn="l">
              <a:spcBef>
                <a:spcPts val="300"/>
              </a:spcBef>
              <a:spcAft>
                <a:spcPts val="0"/>
              </a:spcAft>
              <a:buFont typeface="Wingdings" pitchFamily="2" charset="2"/>
              <a:buChar char="§"/>
            </a:pPr>
            <a:r>
              <a:rPr lang="en-US" sz="1600" b="1" kern="0" dirty="0" smtClean="0">
                <a:solidFill>
                  <a:srgbClr val="800000"/>
                </a:solidFill>
              </a:rPr>
              <a:t>Most prefer to dominate</a:t>
            </a:r>
          </a:p>
          <a:p>
            <a:pPr lvl="1" indent="-228600" algn="l">
              <a:spcBef>
                <a:spcPts val="300"/>
              </a:spcBef>
              <a:spcAft>
                <a:spcPts val="0"/>
              </a:spcAft>
              <a:buFont typeface="Wingdings" pitchFamily="2" charset="2"/>
              <a:buChar char="§"/>
            </a:pPr>
            <a:r>
              <a:rPr lang="en-US" sz="1600" b="1" kern="0" dirty="0" smtClean="0">
                <a:solidFill>
                  <a:srgbClr val="0000FF"/>
                </a:solidFill>
              </a:rPr>
              <a:t>Least like being dominated</a:t>
            </a:r>
          </a:p>
          <a:p>
            <a:pPr marL="227013" indent="-227013" algn="l">
              <a:spcBef>
                <a:spcPts val="600"/>
              </a:spcBef>
              <a:spcAft>
                <a:spcPts val="600"/>
              </a:spcAft>
              <a:buFont typeface="Wingdings" pitchFamily="2" charset="2"/>
              <a:buChar char="§"/>
              <a:defRPr/>
            </a:pPr>
            <a:r>
              <a:rPr lang="en-US" b="1" kern="0" dirty="0" smtClean="0">
                <a:solidFill>
                  <a:srgbClr val="008000"/>
                </a:solidFill>
              </a:rPr>
              <a:t>Both sides prefer mutual arming to mutual disarming</a:t>
            </a:r>
          </a:p>
        </p:txBody>
      </p:sp>
      <p:sp>
        <p:nvSpPr>
          <p:cNvPr id="7" name="Oval 6"/>
          <p:cNvSpPr/>
          <p:nvPr/>
        </p:nvSpPr>
        <p:spPr bwMode="auto">
          <a:xfrm>
            <a:off x="3693694" y="2071771"/>
            <a:ext cx="697832" cy="409074"/>
          </a:xfrm>
          <a:prstGeom prst="ellipse">
            <a:avLst/>
          </a:prstGeom>
          <a:noFill/>
          <a:ln w="25400" cap="flat" cmpd="sng" algn="ctr">
            <a:solidFill>
              <a:srgbClr val="800000"/>
            </a:solidFill>
            <a:prstDash val="solid"/>
            <a:round/>
            <a:headEnd type="none" w="med" len="med"/>
            <a:tailEnd type="none" w="med" len="med"/>
          </a:ln>
          <a:effectLst/>
        </p:spPr>
        <p:txBody>
          <a:bodyPr vert="horz" wrap="none" lIns="4572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 name="Oval 7"/>
          <p:cNvSpPr/>
          <p:nvPr/>
        </p:nvSpPr>
        <p:spPr bwMode="auto">
          <a:xfrm rot="16200000">
            <a:off x="1780736" y="4145150"/>
            <a:ext cx="697832" cy="409074"/>
          </a:xfrm>
          <a:prstGeom prst="ellipse">
            <a:avLst/>
          </a:prstGeom>
          <a:noFill/>
          <a:ln w="25400" cap="flat" cmpd="sng" algn="ctr">
            <a:solidFill>
              <a:srgbClr val="800000"/>
            </a:solidFill>
            <a:prstDash val="solid"/>
            <a:round/>
            <a:headEnd type="none" w="med" len="med"/>
            <a:tailEnd type="none" w="med" len="med"/>
          </a:ln>
          <a:effectLst/>
        </p:spPr>
        <p:txBody>
          <a:bodyPr vert="horz" wrap="none" lIns="4572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144</a:t>
            </a:fld>
            <a:endParaRPr lang="en-US" dirty="0"/>
          </a:p>
        </p:txBody>
      </p:sp>
    </p:spTree>
    <p:extLst>
      <p:ext uri="{BB962C8B-B14F-4D97-AF65-F5344CB8AC3E}">
        <p14:creationId xmlns:p14="http://schemas.microsoft.com/office/powerpoint/2010/main" val="260033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 Hunt (aka Assurance, Reciprocity)</a:t>
            </a:r>
            <a:endParaRPr lang="en-US" dirty="0"/>
          </a:p>
        </p:txBody>
      </p:sp>
      <p:graphicFrame>
        <p:nvGraphicFramePr>
          <p:cNvPr id="5" name="Content Placeholder 10"/>
          <p:cNvGraphicFramePr>
            <a:graphicFrameLocks noGrp="1"/>
          </p:cNvGraphicFramePr>
          <p:nvPr>
            <p:ph idx="1"/>
            <p:extLst>
              <p:ext uri="{D42A27DB-BD31-4B8C-83A1-F6EECF244321}">
                <p14:modId xmlns:p14="http://schemas.microsoft.com/office/powerpoint/2010/main" val="3671983828"/>
              </p:ext>
            </p:extLst>
          </p:nvPr>
        </p:nvGraphicFramePr>
        <p:xfrm>
          <a:off x="1050877" y="1143000"/>
          <a:ext cx="3106786" cy="3774123"/>
        </p:xfrm>
        <a:graphic>
          <a:graphicData uri="http://schemas.openxmlformats.org/drawingml/2006/table">
            <a:tbl>
              <a:tblPr/>
              <a:tblGrid>
                <a:gridCol w="353045"/>
                <a:gridCol w="353045"/>
                <a:gridCol w="1200348"/>
                <a:gridCol w="1200348"/>
              </a:tblGrid>
              <a:tr h="402317">
                <a:tc gridSpan="4">
                  <a:txBody>
                    <a:bodyPr/>
                    <a:lstStyle/>
                    <a:p>
                      <a:pPr algn="ctr" fontAlgn="b"/>
                      <a:endParaRPr lang="en-US" sz="26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83161">
                <a:tc rowSpan="2" gridSpan="2">
                  <a:txBody>
                    <a:bodyPr/>
                    <a:lstStyle/>
                    <a:p>
                      <a:pPr algn="l" fontAlgn="b"/>
                      <a:r>
                        <a:rPr lang="en-US" sz="21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24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383161">
                <a:tc gridSpan="2" vMerge="1">
                  <a:txBody>
                    <a:bodyPr/>
                    <a:lstStyle/>
                    <a:p>
                      <a:endParaRPr lang="en-US"/>
                    </a:p>
                  </a:txBody>
                  <a:tcPr/>
                </a:tc>
                <a:tc hMerge="1" vMerge="1">
                  <a:txBody>
                    <a:bodyPr/>
                    <a:lstStyle/>
                    <a:p>
                      <a:endParaRPr lang="en-US"/>
                    </a:p>
                  </a:txBody>
                  <a:tcPr/>
                </a:tc>
                <a:tc>
                  <a:txBody>
                    <a:bodyPr/>
                    <a:lstStyle/>
                    <a:p>
                      <a:pPr algn="ctr" fontAlgn="ctr"/>
                      <a:r>
                        <a:rPr lang="en-US" sz="24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24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1302742">
                <a:tc rowSpan="2">
                  <a:txBody>
                    <a:bodyPr/>
                    <a:lstStyle/>
                    <a:p>
                      <a:pPr algn="ctr" fontAlgn="ctr"/>
                      <a:r>
                        <a:rPr lang="en-US" sz="2400" b="1" i="0" u="none" strike="noStrike" dirty="0">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800" b="0" i="0" u="none" strike="noStrike" dirty="0" smtClean="0">
                          <a:solidFill>
                            <a:schemeClr val="tx1"/>
                          </a:solidFill>
                          <a:latin typeface="Calibri"/>
                        </a:rPr>
                        <a:t>(</a:t>
                      </a:r>
                      <a:r>
                        <a:rPr lang="en-US" sz="2800" b="1" i="0" u="none" strike="noStrike" dirty="0" smtClean="0">
                          <a:solidFill>
                            <a:srgbClr val="800000"/>
                          </a:solidFill>
                          <a:latin typeface="Calibri"/>
                        </a:rPr>
                        <a:t>1</a:t>
                      </a:r>
                      <a:r>
                        <a:rPr lang="en-US" sz="2800" b="0" i="0" u="none" strike="noStrike" dirty="0" smtClean="0">
                          <a:solidFill>
                            <a:schemeClr val="tx1"/>
                          </a:solidFill>
                          <a:latin typeface="Calibri"/>
                        </a:rPr>
                        <a:t>,</a:t>
                      </a:r>
                      <a:r>
                        <a:rPr lang="en-US" sz="2800" b="1" i="0" u="none" strike="noStrike" dirty="0" smtClean="0">
                          <a:solidFill>
                            <a:srgbClr val="800000"/>
                          </a:solidFill>
                          <a:latin typeface="Calibri"/>
                        </a:rPr>
                        <a:t>1</a:t>
                      </a:r>
                      <a:r>
                        <a:rPr lang="en-US" sz="2800" b="0" i="0" u="none" strike="noStrike" dirty="0" smtClean="0">
                          <a:solidFill>
                            <a:schemeClr val="tx1"/>
                          </a:solidFill>
                          <a:latin typeface="Calibri"/>
                        </a:rPr>
                        <a:t>)</a:t>
                      </a:r>
                      <a:endParaRPr lang="en-US" sz="20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C5BE97"/>
                    </a:solidFill>
                  </a:tcPr>
                </a:tc>
                <a:tc>
                  <a:txBody>
                    <a:bodyPr/>
                    <a:lstStyle/>
                    <a:p>
                      <a:pPr algn="ctr" fontAlgn="ctr"/>
                      <a:r>
                        <a:rPr lang="en-US" sz="2800" b="0" i="0" u="none" strike="noStrike" dirty="0" smtClean="0">
                          <a:solidFill>
                            <a:schemeClr val="tx1"/>
                          </a:solidFill>
                          <a:latin typeface="Calibri"/>
                        </a:rPr>
                        <a:t>(</a:t>
                      </a:r>
                      <a:r>
                        <a:rPr lang="en-US" sz="2800" b="1" i="0" u="none" strike="noStrike" dirty="0" smtClean="0">
                          <a:solidFill>
                            <a:srgbClr val="0000FF"/>
                          </a:solidFill>
                          <a:latin typeface="Calibri"/>
                        </a:rPr>
                        <a:t>4</a:t>
                      </a:r>
                      <a:r>
                        <a:rPr lang="en-US" sz="2800" b="0" i="0" u="none" strike="noStrike" dirty="0" smtClean="0">
                          <a:solidFill>
                            <a:schemeClr val="tx1"/>
                          </a:solidFill>
                          <a:latin typeface="Calibri"/>
                        </a:rPr>
                        <a:t>,</a:t>
                      </a:r>
                      <a:r>
                        <a:rPr lang="en-US" sz="2800" b="1" i="0" u="none" strike="noStrike" dirty="0" smtClean="0">
                          <a:solidFill>
                            <a:srgbClr val="008000"/>
                          </a:solidFill>
                          <a:latin typeface="Calibri"/>
                        </a:rPr>
                        <a:t>2</a:t>
                      </a:r>
                      <a:r>
                        <a:rPr lang="en-US" sz="2800" b="0" i="0" u="none" strike="noStrike" dirty="0" smtClean="0">
                          <a:solidFill>
                            <a:schemeClr val="tx1"/>
                          </a:solidFill>
                          <a:latin typeface="Calibri"/>
                        </a:rPr>
                        <a:t>)</a:t>
                      </a:r>
                      <a:endParaRPr lang="en-US" sz="28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1302742">
                <a:tc vMerge="1">
                  <a:txBody>
                    <a:bodyPr/>
                    <a:lstStyle/>
                    <a:p>
                      <a:endParaRPr lang="en-US"/>
                    </a:p>
                  </a:txBody>
                  <a:tcPr/>
                </a:tc>
                <a:tc>
                  <a:txBody>
                    <a:bodyPr/>
                    <a:lstStyle/>
                    <a:p>
                      <a:pPr algn="ctr" fontAlgn="ctr"/>
                      <a:r>
                        <a:rPr lang="en-US" sz="24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800" b="0" i="0" u="none" strike="noStrike" dirty="0" smtClean="0">
                          <a:solidFill>
                            <a:schemeClr val="tx1"/>
                          </a:solidFill>
                          <a:latin typeface="Calibri"/>
                        </a:rPr>
                        <a:t>(</a:t>
                      </a:r>
                      <a:r>
                        <a:rPr lang="en-US" sz="2800" b="1" i="0" u="none" strike="noStrike" dirty="0" smtClean="0">
                          <a:solidFill>
                            <a:srgbClr val="008000"/>
                          </a:solidFill>
                          <a:latin typeface="Calibri"/>
                        </a:rPr>
                        <a:t>2</a:t>
                      </a:r>
                      <a:r>
                        <a:rPr lang="en-US" sz="2800" b="0" i="0" u="none" strike="noStrike" dirty="0" smtClean="0">
                          <a:solidFill>
                            <a:schemeClr val="tx1"/>
                          </a:solidFill>
                          <a:latin typeface="Calibri"/>
                        </a:rPr>
                        <a:t>,</a:t>
                      </a:r>
                      <a:r>
                        <a:rPr lang="en-US" sz="2800" b="1" i="0" u="none" strike="noStrike" dirty="0" smtClean="0">
                          <a:solidFill>
                            <a:srgbClr val="0000FF"/>
                          </a:solidFill>
                          <a:latin typeface="Calibri"/>
                        </a:rPr>
                        <a:t>4</a:t>
                      </a:r>
                      <a:r>
                        <a:rPr lang="en-US" sz="2800" b="0" i="0" u="none" strike="noStrike" dirty="0" smtClean="0">
                          <a:solidFill>
                            <a:schemeClr val="tx1"/>
                          </a:solidFill>
                          <a:latin typeface="Calibri"/>
                        </a:rPr>
                        <a:t>)</a:t>
                      </a:r>
                      <a:endParaRPr lang="en-US" sz="28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800" b="0" i="0" u="none" strike="noStrike" dirty="0" smtClean="0">
                          <a:solidFill>
                            <a:schemeClr val="tx1"/>
                          </a:solidFill>
                          <a:latin typeface="Calibri"/>
                        </a:rPr>
                        <a:t>(</a:t>
                      </a:r>
                      <a:r>
                        <a:rPr lang="en-US" sz="2800" b="1" i="0" u="none" strike="noStrike" dirty="0" smtClean="0">
                          <a:solidFill>
                            <a:srgbClr val="008000"/>
                          </a:solidFill>
                          <a:latin typeface="Calibri"/>
                        </a:rPr>
                        <a:t>3</a:t>
                      </a:r>
                      <a:r>
                        <a:rPr lang="en-US" sz="2800" b="0" i="0" u="none" strike="noStrike" dirty="0" smtClean="0">
                          <a:solidFill>
                            <a:schemeClr val="tx1"/>
                          </a:solidFill>
                          <a:latin typeface="Calibri"/>
                        </a:rPr>
                        <a:t>,</a:t>
                      </a:r>
                      <a:r>
                        <a:rPr lang="en-US" sz="2800" b="1" i="0" u="none" strike="noStrike" dirty="0" smtClean="0">
                          <a:solidFill>
                            <a:srgbClr val="008000"/>
                          </a:solidFill>
                          <a:latin typeface="Calibri"/>
                        </a:rPr>
                        <a:t>3</a:t>
                      </a:r>
                      <a:r>
                        <a:rPr lang="en-US" sz="2800" b="0" i="0" u="none" strike="noStrike" dirty="0" smtClean="0">
                          <a:solidFill>
                            <a:schemeClr val="tx1"/>
                          </a:solidFill>
                          <a:latin typeface="Calibri"/>
                        </a:rPr>
                        <a:t>)</a:t>
                      </a:r>
                      <a:endParaRPr lang="en-US" sz="28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sp>
        <p:nvSpPr>
          <p:cNvPr id="6" name="TextBox 5"/>
          <p:cNvSpPr txBox="1"/>
          <p:nvPr/>
        </p:nvSpPr>
        <p:spPr>
          <a:xfrm>
            <a:off x="557769" y="5440457"/>
            <a:ext cx="8016606" cy="923330"/>
          </a:xfrm>
          <a:prstGeom prst="rect">
            <a:avLst/>
          </a:prstGeom>
          <a:solidFill>
            <a:schemeClr val="tx2">
              <a:lumMod val="10000"/>
              <a:lumOff val="90000"/>
            </a:schemeClr>
          </a:solidFill>
          <a:ln>
            <a:solidFill>
              <a:schemeClr val="tx1"/>
            </a:solidFill>
          </a:ln>
        </p:spPr>
        <p:txBody>
          <a:bodyPr wrap="square" rtlCol="0">
            <a:spAutoFit/>
          </a:bodyPr>
          <a:lstStyle/>
          <a:p>
            <a:r>
              <a:rPr lang="en-US" b="1" dirty="0" smtClean="0"/>
              <a:t>Stag Hunt has also been invoked to represent the Cold War US-USSR nuclear arms competition, but has been overshadowed by Prisoner’s Dilemma and Chicken.  Game theorists generally dismiss it as trivial.</a:t>
            </a:r>
            <a:endParaRPr lang="en-US" b="1" dirty="0"/>
          </a:p>
        </p:txBody>
      </p:sp>
      <p:sp>
        <p:nvSpPr>
          <p:cNvPr id="7" name="Content Placeholder 2"/>
          <p:cNvSpPr txBox="1">
            <a:spLocks/>
          </p:cNvSpPr>
          <p:nvPr/>
        </p:nvSpPr>
        <p:spPr bwMode="auto">
          <a:xfrm>
            <a:off x="4839858" y="1840949"/>
            <a:ext cx="3713299" cy="33843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7013" marR="0" lvl="0" indent="-227013" algn="l" defTabSz="914400" rtl="0" eaLnBrk="1" fontAlgn="base" latinLnBrk="0" hangingPunct="1">
              <a:spcBef>
                <a:spcPct val="0"/>
              </a:spcBef>
              <a:spcAft>
                <a:spcPts val="600"/>
              </a:spcAft>
              <a:buClrTx/>
              <a:buSzTx/>
              <a:buFont typeface="Wingdings" pitchFamily="2" charset="2"/>
              <a:buChar char="§"/>
              <a:tabLst/>
              <a:defRPr/>
            </a:pPr>
            <a:r>
              <a:rPr kumimoji="0" lang="en-US" b="1" i="0" u="none" strike="noStrike" kern="0" cap="none" spc="0" normalizeH="0" baseline="0" noProof="0" dirty="0" smtClean="0">
                <a:ln>
                  <a:noFill/>
                </a:ln>
                <a:solidFill>
                  <a:schemeClr val="tx1"/>
                </a:solidFill>
                <a:effectLst/>
                <a:uLnTx/>
                <a:uFillTx/>
                <a:latin typeface="+mn-lt"/>
                <a:ea typeface="+mn-ea"/>
                <a:cs typeface="+mn-cs"/>
              </a:rPr>
              <a:t>Both sides: </a:t>
            </a:r>
          </a:p>
          <a:p>
            <a:pPr marL="684213" lvl="1" indent="-227013" algn="l">
              <a:spcBef>
                <a:spcPts val="0"/>
              </a:spcBef>
              <a:spcAft>
                <a:spcPts val="0"/>
              </a:spcAft>
              <a:buFont typeface="Wingdings" pitchFamily="2" charset="2"/>
              <a:buChar char="§"/>
            </a:pPr>
            <a:r>
              <a:rPr kumimoji="0" lang="en-US" sz="1600" b="1" i="0" u="none" strike="noStrike" kern="0" cap="none" spc="0" normalizeH="0" baseline="0" noProof="0" dirty="0" smtClean="0">
                <a:ln>
                  <a:noFill/>
                </a:ln>
                <a:solidFill>
                  <a:srgbClr val="800000"/>
                </a:solidFill>
                <a:effectLst/>
                <a:uLnTx/>
                <a:uFillTx/>
                <a:latin typeface="+mn-lt"/>
                <a:ea typeface="+mn-ea"/>
                <a:cs typeface="+mn-cs"/>
              </a:rPr>
              <a:t>Most prefer mutual disarming</a:t>
            </a:r>
          </a:p>
          <a:p>
            <a:pPr marL="684213" lvl="1" indent="-227013" algn="l">
              <a:spcBef>
                <a:spcPts val="600"/>
              </a:spcBef>
              <a:spcAft>
                <a:spcPts val="0"/>
              </a:spcAft>
              <a:buFont typeface="Wingdings" pitchFamily="2" charset="2"/>
              <a:buChar char="§"/>
            </a:pPr>
            <a:r>
              <a:rPr lang="en-US" sz="1600" b="1" kern="0" dirty="0" smtClean="0">
                <a:solidFill>
                  <a:srgbClr val="008000"/>
                </a:solidFill>
                <a:latin typeface="+mn-lt"/>
              </a:rPr>
              <a:t>Prefer sole arming to mutual arming</a:t>
            </a:r>
          </a:p>
          <a:p>
            <a:pPr marL="684213" lvl="1" indent="-227013" algn="l">
              <a:spcBef>
                <a:spcPts val="600"/>
              </a:spcBef>
              <a:spcAft>
                <a:spcPts val="0"/>
              </a:spcAft>
              <a:buFont typeface="Wingdings" pitchFamily="2" charset="2"/>
              <a:buChar char="§"/>
            </a:pPr>
            <a:r>
              <a:rPr lang="en-US" sz="1600" b="1" kern="0" dirty="0" smtClean="0">
                <a:solidFill>
                  <a:srgbClr val="0000FF"/>
                </a:solidFill>
                <a:latin typeface="+mn-lt"/>
              </a:rPr>
              <a:t>Least like sole disarming</a:t>
            </a:r>
            <a:endParaRPr kumimoji="0" lang="en-US" b="1" i="0" u="none" strike="noStrike" kern="0" cap="none" spc="0" normalizeH="0" noProof="0" dirty="0" smtClean="0">
              <a:ln>
                <a:noFill/>
              </a:ln>
              <a:solidFill>
                <a:srgbClr val="0000FF"/>
              </a:solidFill>
              <a:effectLst/>
              <a:uLnTx/>
              <a:uFillTx/>
              <a:latin typeface="+mn-lt"/>
              <a:ea typeface="+mn-ea"/>
              <a:cs typeface="+mn-cs"/>
            </a:endParaRPr>
          </a:p>
          <a:p>
            <a:pPr marL="227013" indent="-227013" algn="l">
              <a:spcBef>
                <a:spcPts val="1200"/>
              </a:spcBef>
              <a:spcAft>
                <a:spcPts val="1200"/>
              </a:spcAft>
              <a:buFont typeface="Wingdings" pitchFamily="2" charset="2"/>
              <a:buChar char="§"/>
            </a:pPr>
            <a:r>
              <a:rPr kumimoji="0" lang="en-US" b="1" i="0" u="none" strike="noStrike" kern="0" cap="none" spc="0" normalizeH="0" baseline="0" noProof="0" dirty="0" err="1" smtClean="0">
                <a:ln>
                  <a:noFill/>
                </a:ln>
                <a:solidFill>
                  <a:schemeClr val="tx1"/>
                </a:solidFill>
                <a:effectLst/>
                <a:uLnTx/>
                <a:uFillTx/>
                <a:latin typeface="+mn-lt"/>
                <a:ea typeface="+mn-ea"/>
                <a:cs typeface="+mn-cs"/>
              </a:rPr>
              <a:t>Equilibria</a:t>
            </a:r>
            <a:r>
              <a:rPr kumimoji="0" lang="en-US" b="1" i="0" u="none" strike="noStrike" kern="0" cap="none" spc="0" normalizeH="0" baseline="0" noProof="0" dirty="0" smtClean="0">
                <a:ln>
                  <a:noFill/>
                </a:ln>
                <a:solidFill>
                  <a:schemeClr val="tx1"/>
                </a:solidFill>
                <a:effectLst/>
                <a:uLnTx/>
                <a:uFillTx/>
                <a:latin typeface="+mn-lt"/>
                <a:ea typeface="+mn-ea"/>
                <a:cs typeface="+mn-cs"/>
              </a:rPr>
              <a:t> at both (arm, arm) and (disarm, disarm)</a:t>
            </a:r>
          </a:p>
          <a:p>
            <a:pPr marL="227013" indent="-227013" algn="l">
              <a:spcBef>
                <a:spcPts val="0"/>
              </a:spcBef>
              <a:spcAft>
                <a:spcPts val="1200"/>
              </a:spcAft>
              <a:buFont typeface="Wingdings" pitchFamily="2" charset="2"/>
              <a:buChar char="§"/>
            </a:pPr>
            <a:r>
              <a:rPr lang="en-US" b="1" kern="0" dirty="0" smtClean="0">
                <a:latin typeface="+mn-lt"/>
              </a:rPr>
              <a:t>No dominant strategy for either side</a:t>
            </a:r>
            <a:endParaRPr kumimoji="0" lang="en-US"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8"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145</a:t>
            </a:fld>
            <a:endParaRPr lang="en-US" dirty="0"/>
          </a:p>
        </p:txBody>
      </p:sp>
    </p:spTree>
    <p:extLst>
      <p:ext uri="{BB962C8B-B14F-4D97-AF65-F5344CB8AC3E}">
        <p14:creationId xmlns:p14="http://schemas.microsoft.com/office/powerpoint/2010/main" val="1442938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Comparison:  US Preferences</a:t>
            </a:r>
            <a:endParaRPr lang="en-US" dirty="0"/>
          </a:p>
        </p:txBody>
      </p:sp>
      <p:sp>
        <p:nvSpPr>
          <p:cNvPr id="3" name="Content Placeholder 2"/>
          <p:cNvSpPr>
            <a:spLocks noGrp="1"/>
          </p:cNvSpPr>
          <p:nvPr>
            <p:ph idx="1"/>
          </p:nvPr>
        </p:nvSpPr>
        <p:spPr>
          <a:xfrm>
            <a:off x="1528549" y="4178493"/>
            <a:ext cx="5895834" cy="996288"/>
          </a:xfrm>
        </p:spPr>
        <p:txBody>
          <a:bodyPr/>
          <a:lstStyle/>
          <a:p>
            <a:pPr>
              <a:lnSpc>
                <a:spcPct val="100000"/>
              </a:lnSpc>
            </a:pPr>
            <a:r>
              <a:rPr lang="en-US" sz="1800" b="0" dirty="0" smtClean="0"/>
              <a:t>All are defensible, and preferences can shift over time</a:t>
            </a:r>
          </a:p>
          <a:p>
            <a:pPr>
              <a:lnSpc>
                <a:spcPct val="100000"/>
              </a:lnSpc>
            </a:pPr>
            <a:r>
              <a:rPr lang="en-US" sz="1800" b="0" dirty="0" smtClean="0"/>
              <a:t>Rationales have generally been weak (or nonexistent)</a:t>
            </a:r>
          </a:p>
          <a:p>
            <a:pPr>
              <a:lnSpc>
                <a:spcPct val="100000"/>
              </a:lnSpc>
            </a:pPr>
            <a:r>
              <a:rPr lang="en-US" sz="1800" b="0" dirty="0" smtClean="0"/>
              <a:t>Implications of differences not well-studied</a:t>
            </a:r>
          </a:p>
        </p:txBody>
      </p:sp>
      <p:graphicFrame>
        <p:nvGraphicFramePr>
          <p:cNvPr id="5" name="Content Placeholder 10"/>
          <p:cNvGraphicFramePr>
            <a:graphicFrameLocks/>
          </p:cNvGraphicFramePr>
          <p:nvPr>
            <p:extLst>
              <p:ext uri="{D42A27DB-BD31-4B8C-83A1-F6EECF244321}">
                <p14:modId xmlns:p14="http://schemas.microsoft.com/office/powerpoint/2010/main" val="2406993485"/>
              </p:ext>
            </p:extLst>
          </p:nvPr>
        </p:nvGraphicFramePr>
        <p:xfrm>
          <a:off x="259308" y="1066800"/>
          <a:ext cx="1869743" cy="2852382"/>
        </p:xfrm>
        <a:graphic>
          <a:graphicData uri="http://schemas.openxmlformats.org/drawingml/2006/table">
            <a:tbl>
              <a:tblPr/>
              <a:tblGrid>
                <a:gridCol w="299637"/>
                <a:gridCol w="275668"/>
                <a:gridCol w="623248"/>
                <a:gridCol w="671190"/>
              </a:tblGrid>
              <a:tr h="615716">
                <a:tc gridSpan="4">
                  <a:txBody>
                    <a:bodyPr/>
                    <a:lstStyle/>
                    <a:p>
                      <a:pPr algn="ctr" fontAlgn="b"/>
                      <a:r>
                        <a:rPr lang="en-US" sz="1800" b="1" i="0" u="none" strike="noStrike" dirty="0" smtClean="0">
                          <a:solidFill>
                            <a:srgbClr val="800000"/>
                          </a:solidFill>
                          <a:latin typeface="Calibri"/>
                        </a:rPr>
                        <a:t>Chicken</a:t>
                      </a:r>
                      <a:endParaRPr lang="en-US" sz="1800" b="1" i="0" u="none" strike="noStrike" dirty="0">
                        <a:solidFill>
                          <a:srgbClr val="8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13668">
                <a:tc rowSpan="2" gridSpan="2">
                  <a:txBody>
                    <a:bodyPr/>
                    <a:lstStyle/>
                    <a:p>
                      <a:pPr algn="l" fontAlgn="b"/>
                      <a:r>
                        <a:rPr lang="en-US" sz="20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8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294758">
                <a:tc gridSpan="2" vMerge="1">
                  <a:txBody>
                    <a:bodyPr/>
                    <a:lstStyle/>
                    <a:p>
                      <a:endParaRPr lang="en-US"/>
                    </a:p>
                  </a:txBody>
                  <a:tcPr/>
                </a:tc>
                <a:tc hMerge="1" vMerge="1">
                  <a:txBody>
                    <a:bodyPr/>
                    <a:lstStyle/>
                    <a:p>
                      <a:endParaRPr lang="en-US"/>
                    </a:p>
                  </a:txBody>
                  <a:tcPr/>
                </a:tc>
                <a:tc>
                  <a:txBody>
                    <a:bodyPr/>
                    <a:lstStyle/>
                    <a:p>
                      <a:pPr algn="ctr" fontAlgn="ctr"/>
                      <a:r>
                        <a:rPr lang="en-US" sz="16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814120">
                <a:tc rowSpan="2">
                  <a:txBody>
                    <a:bodyPr/>
                    <a:lstStyle/>
                    <a:p>
                      <a:pPr algn="ctr" fontAlgn="ctr"/>
                      <a:r>
                        <a:rPr lang="en-US" sz="1800" b="1" i="0" u="none" strike="noStrike" dirty="0">
                          <a:solidFill>
                            <a:srgbClr val="000000"/>
                          </a:solidFill>
                          <a:latin typeface="Calibri"/>
                        </a:rPr>
                        <a:t>US</a:t>
                      </a:r>
                      <a:endParaRPr lang="en-US" sz="1600" b="1" i="0" u="none" strike="noStrike" dirty="0">
                        <a:solidFill>
                          <a:srgbClr val="000000"/>
                        </a:solidFill>
                        <a:latin typeface="Calibri"/>
                      </a:endParaRP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1" i="0" u="none" strike="noStrike" dirty="0" smtClean="0">
                          <a:solidFill>
                            <a:schemeClr val="tx1"/>
                          </a:solidFill>
                          <a:latin typeface="Calibri"/>
                        </a:rPr>
                        <a:t>2</a:t>
                      </a:r>
                      <a:endParaRPr lang="en-US" sz="18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400" b="1" i="0" u="none" strike="noStrike" dirty="0" smtClean="0">
                          <a:solidFill>
                            <a:schemeClr val="tx1"/>
                          </a:solidFill>
                          <a:latin typeface="Calibri"/>
                        </a:rPr>
                        <a:t>3</a:t>
                      </a:r>
                      <a:endParaRPr lang="en-US" sz="24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814120">
                <a:tc vMerge="1">
                  <a:txBody>
                    <a:bodyPr/>
                    <a:lstStyle/>
                    <a:p>
                      <a:endParaRPr lang="en-US"/>
                    </a:p>
                  </a:txBody>
                  <a:tcPr/>
                </a:tc>
                <a:tc>
                  <a:txBody>
                    <a:bodyPr/>
                    <a:lstStyle/>
                    <a:p>
                      <a:pPr algn="ctr" fontAlgn="ctr"/>
                      <a:r>
                        <a:rPr lang="en-US" sz="16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smtClean="0">
                          <a:solidFill>
                            <a:schemeClr val="tx1"/>
                          </a:solidFill>
                          <a:latin typeface="Calibri"/>
                        </a:rPr>
                        <a:t>1</a:t>
                      </a:r>
                      <a:endParaRPr lang="en-US" sz="24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400" b="1" i="0" u="none" strike="noStrike" dirty="0" smtClean="0">
                          <a:solidFill>
                            <a:schemeClr val="tx1"/>
                          </a:solidFill>
                          <a:latin typeface="Calibri"/>
                        </a:rPr>
                        <a:t>4</a:t>
                      </a:r>
                      <a:endParaRPr lang="en-US" sz="24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graphicFrame>
        <p:nvGraphicFramePr>
          <p:cNvPr id="11" name="Content Placeholder 10"/>
          <p:cNvGraphicFramePr>
            <a:graphicFrameLocks/>
          </p:cNvGraphicFramePr>
          <p:nvPr>
            <p:extLst>
              <p:ext uri="{D42A27DB-BD31-4B8C-83A1-F6EECF244321}">
                <p14:modId xmlns:p14="http://schemas.microsoft.com/office/powerpoint/2010/main" val="500011930"/>
              </p:ext>
            </p:extLst>
          </p:nvPr>
        </p:nvGraphicFramePr>
        <p:xfrm>
          <a:off x="2488440" y="1066800"/>
          <a:ext cx="1869743" cy="2852382"/>
        </p:xfrm>
        <a:graphic>
          <a:graphicData uri="http://schemas.openxmlformats.org/drawingml/2006/table">
            <a:tbl>
              <a:tblPr/>
              <a:tblGrid>
                <a:gridCol w="299637"/>
                <a:gridCol w="275668"/>
                <a:gridCol w="623248"/>
                <a:gridCol w="671190"/>
              </a:tblGrid>
              <a:tr h="615716">
                <a:tc gridSpan="4">
                  <a:txBody>
                    <a:bodyPr/>
                    <a:lstStyle/>
                    <a:p>
                      <a:pPr algn="ctr" fontAlgn="b"/>
                      <a:r>
                        <a:rPr lang="en-US" sz="1800" b="1" i="0" u="none" strike="noStrike" dirty="0" smtClean="0">
                          <a:solidFill>
                            <a:srgbClr val="800000"/>
                          </a:solidFill>
                          <a:latin typeface="Calibri"/>
                        </a:rPr>
                        <a:t>Prisoner’s Dilemma</a:t>
                      </a:r>
                      <a:endParaRPr lang="en-US" sz="1800" b="1" i="0" u="none" strike="noStrike" dirty="0">
                        <a:solidFill>
                          <a:srgbClr val="8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13668">
                <a:tc rowSpan="2" gridSpan="2">
                  <a:txBody>
                    <a:bodyPr/>
                    <a:lstStyle/>
                    <a:p>
                      <a:pPr algn="l" fontAlgn="b"/>
                      <a:r>
                        <a:rPr lang="en-US" sz="20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8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294758">
                <a:tc gridSpan="2" vMerge="1">
                  <a:txBody>
                    <a:bodyPr/>
                    <a:lstStyle/>
                    <a:p>
                      <a:endParaRPr lang="en-US"/>
                    </a:p>
                  </a:txBody>
                  <a:tcPr/>
                </a:tc>
                <a:tc hMerge="1" vMerge="1">
                  <a:txBody>
                    <a:bodyPr/>
                    <a:lstStyle/>
                    <a:p>
                      <a:endParaRPr lang="en-US"/>
                    </a:p>
                  </a:txBody>
                  <a:tcPr/>
                </a:tc>
                <a:tc>
                  <a:txBody>
                    <a:bodyPr/>
                    <a:lstStyle/>
                    <a:p>
                      <a:pPr algn="ctr" fontAlgn="ctr"/>
                      <a:r>
                        <a:rPr lang="en-US" sz="16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814120">
                <a:tc rowSpan="2">
                  <a:txBody>
                    <a:bodyPr/>
                    <a:lstStyle/>
                    <a:p>
                      <a:pPr algn="ctr" fontAlgn="ctr"/>
                      <a:r>
                        <a:rPr lang="en-US" sz="1800" b="1" i="0" u="none" strike="noStrike" dirty="0">
                          <a:solidFill>
                            <a:srgbClr val="000000"/>
                          </a:solidFill>
                          <a:latin typeface="Calibri"/>
                        </a:rPr>
                        <a:t>US</a:t>
                      </a:r>
                      <a:endParaRPr lang="en-US" sz="1600" b="1" i="0" u="none" strike="noStrike" dirty="0">
                        <a:solidFill>
                          <a:srgbClr val="000000"/>
                        </a:solidFill>
                        <a:latin typeface="Calibri"/>
                      </a:endParaRP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1" i="0" u="none" strike="noStrike" dirty="0" smtClean="0">
                          <a:solidFill>
                            <a:schemeClr val="tx1"/>
                          </a:solidFill>
                          <a:latin typeface="Calibri"/>
                        </a:rPr>
                        <a:t>2</a:t>
                      </a:r>
                      <a:endParaRPr lang="en-US" sz="18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400" b="1" i="0" u="none" strike="noStrike" dirty="0" smtClean="0">
                          <a:solidFill>
                            <a:schemeClr val="tx1"/>
                          </a:solidFill>
                          <a:latin typeface="Calibri"/>
                        </a:rPr>
                        <a:t>4</a:t>
                      </a:r>
                      <a:endParaRPr lang="en-US" sz="24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814120">
                <a:tc vMerge="1">
                  <a:txBody>
                    <a:bodyPr/>
                    <a:lstStyle/>
                    <a:p>
                      <a:endParaRPr lang="en-US"/>
                    </a:p>
                  </a:txBody>
                  <a:tcPr/>
                </a:tc>
                <a:tc>
                  <a:txBody>
                    <a:bodyPr/>
                    <a:lstStyle/>
                    <a:p>
                      <a:pPr algn="ctr" fontAlgn="ctr"/>
                      <a:r>
                        <a:rPr lang="en-US" sz="16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smtClean="0">
                          <a:solidFill>
                            <a:schemeClr val="tx1"/>
                          </a:solidFill>
                          <a:latin typeface="Calibri"/>
                        </a:rPr>
                        <a:t>1</a:t>
                      </a:r>
                      <a:endParaRPr lang="en-US" sz="24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400" b="1" i="0" u="none" strike="noStrike" dirty="0" smtClean="0">
                          <a:solidFill>
                            <a:schemeClr val="tx1"/>
                          </a:solidFill>
                          <a:latin typeface="Calibri"/>
                        </a:rPr>
                        <a:t>3</a:t>
                      </a:r>
                      <a:endParaRPr lang="en-US" sz="24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graphicFrame>
        <p:nvGraphicFramePr>
          <p:cNvPr id="12" name="Content Placeholder 10"/>
          <p:cNvGraphicFramePr>
            <a:graphicFrameLocks/>
          </p:cNvGraphicFramePr>
          <p:nvPr>
            <p:extLst>
              <p:ext uri="{D42A27DB-BD31-4B8C-83A1-F6EECF244321}">
                <p14:modId xmlns:p14="http://schemas.microsoft.com/office/powerpoint/2010/main" val="1176788963"/>
              </p:ext>
            </p:extLst>
          </p:nvPr>
        </p:nvGraphicFramePr>
        <p:xfrm>
          <a:off x="4717572" y="1066800"/>
          <a:ext cx="1869743" cy="2852382"/>
        </p:xfrm>
        <a:graphic>
          <a:graphicData uri="http://schemas.openxmlformats.org/drawingml/2006/table">
            <a:tbl>
              <a:tblPr/>
              <a:tblGrid>
                <a:gridCol w="299637"/>
                <a:gridCol w="275668"/>
                <a:gridCol w="623248"/>
                <a:gridCol w="671190"/>
              </a:tblGrid>
              <a:tr h="615716">
                <a:tc gridSpan="4">
                  <a:txBody>
                    <a:bodyPr/>
                    <a:lstStyle/>
                    <a:p>
                      <a:pPr algn="ctr" fontAlgn="b"/>
                      <a:r>
                        <a:rPr lang="en-US" sz="1800" b="1" i="0" u="none" strike="noStrike" dirty="0" smtClean="0">
                          <a:solidFill>
                            <a:srgbClr val="800000"/>
                          </a:solidFill>
                          <a:latin typeface="Calibri"/>
                        </a:rPr>
                        <a:t>Stag Hunt</a:t>
                      </a:r>
                      <a:endParaRPr lang="en-US" sz="1800" b="1" i="0" u="none" strike="noStrike" dirty="0">
                        <a:solidFill>
                          <a:srgbClr val="8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13668">
                <a:tc rowSpan="2" gridSpan="2">
                  <a:txBody>
                    <a:bodyPr/>
                    <a:lstStyle/>
                    <a:p>
                      <a:pPr algn="l" fontAlgn="b"/>
                      <a:r>
                        <a:rPr lang="en-US" sz="20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8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294758">
                <a:tc gridSpan="2" vMerge="1">
                  <a:txBody>
                    <a:bodyPr/>
                    <a:lstStyle/>
                    <a:p>
                      <a:endParaRPr lang="en-US"/>
                    </a:p>
                  </a:txBody>
                  <a:tcPr/>
                </a:tc>
                <a:tc hMerge="1" vMerge="1">
                  <a:txBody>
                    <a:bodyPr/>
                    <a:lstStyle/>
                    <a:p>
                      <a:endParaRPr lang="en-US"/>
                    </a:p>
                  </a:txBody>
                  <a:tcPr/>
                </a:tc>
                <a:tc>
                  <a:txBody>
                    <a:bodyPr/>
                    <a:lstStyle/>
                    <a:p>
                      <a:pPr algn="ctr" fontAlgn="ctr"/>
                      <a:r>
                        <a:rPr lang="en-US" sz="16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814120">
                <a:tc rowSpan="2">
                  <a:txBody>
                    <a:bodyPr/>
                    <a:lstStyle/>
                    <a:p>
                      <a:pPr algn="ctr" fontAlgn="ctr"/>
                      <a:r>
                        <a:rPr lang="en-US" sz="1800" b="1" i="0" u="none" strike="noStrike" dirty="0">
                          <a:solidFill>
                            <a:srgbClr val="000000"/>
                          </a:solidFill>
                          <a:latin typeface="Calibri"/>
                        </a:rPr>
                        <a:t>US</a:t>
                      </a:r>
                      <a:endParaRPr lang="en-US" sz="1600" b="1" i="0" u="none" strike="noStrike" dirty="0">
                        <a:solidFill>
                          <a:srgbClr val="000000"/>
                        </a:solidFill>
                        <a:latin typeface="Calibri"/>
                      </a:endParaRP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1" i="0" u="none" strike="noStrike" dirty="0" smtClean="0">
                          <a:solidFill>
                            <a:schemeClr val="tx1"/>
                          </a:solidFill>
                          <a:latin typeface="Calibri"/>
                        </a:rPr>
                        <a:t>1</a:t>
                      </a:r>
                      <a:endParaRPr lang="en-US" sz="18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400" b="1" i="0" u="none" strike="noStrike" dirty="0" smtClean="0">
                          <a:solidFill>
                            <a:schemeClr val="tx1"/>
                          </a:solidFill>
                          <a:latin typeface="Calibri"/>
                        </a:rPr>
                        <a:t>4</a:t>
                      </a:r>
                      <a:endParaRPr lang="en-US" sz="24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814120">
                <a:tc vMerge="1">
                  <a:txBody>
                    <a:bodyPr/>
                    <a:lstStyle/>
                    <a:p>
                      <a:endParaRPr lang="en-US"/>
                    </a:p>
                  </a:txBody>
                  <a:tcPr/>
                </a:tc>
                <a:tc>
                  <a:txBody>
                    <a:bodyPr/>
                    <a:lstStyle/>
                    <a:p>
                      <a:pPr algn="ctr" fontAlgn="ctr"/>
                      <a:r>
                        <a:rPr lang="en-US" sz="16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smtClean="0">
                          <a:solidFill>
                            <a:schemeClr val="tx1"/>
                          </a:solidFill>
                          <a:latin typeface="Calibri"/>
                        </a:rPr>
                        <a:t>2</a:t>
                      </a:r>
                      <a:endParaRPr lang="en-US" sz="24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400" b="1" i="0" u="none" strike="noStrike" dirty="0" smtClean="0">
                          <a:solidFill>
                            <a:schemeClr val="tx1"/>
                          </a:solidFill>
                          <a:latin typeface="Calibri"/>
                        </a:rPr>
                        <a:t>3</a:t>
                      </a:r>
                      <a:endParaRPr lang="en-US" sz="24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graphicFrame>
        <p:nvGraphicFramePr>
          <p:cNvPr id="13" name="Content Placeholder 10"/>
          <p:cNvGraphicFramePr>
            <a:graphicFrameLocks/>
          </p:cNvGraphicFramePr>
          <p:nvPr>
            <p:extLst>
              <p:ext uri="{D42A27DB-BD31-4B8C-83A1-F6EECF244321}">
                <p14:modId xmlns:p14="http://schemas.microsoft.com/office/powerpoint/2010/main" val="1656615930"/>
              </p:ext>
            </p:extLst>
          </p:nvPr>
        </p:nvGraphicFramePr>
        <p:xfrm>
          <a:off x="6946705" y="1066800"/>
          <a:ext cx="1869743" cy="2852382"/>
        </p:xfrm>
        <a:graphic>
          <a:graphicData uri="http://schemas.openxmlformats.org/drawingml/2006/table">
            <a:tbl>
              <a:tblPr/>
              <a:tblGrid>
                <a:gridCol w="299637"/>
                <a:gridCol w="275668"/>
                <a:gridCol w="623248"/>
                <a:gridCol w="671190"/>
              </a:tblGrid>
              <a:tr h="615716">
                <a:tc gridSpan="4">
                  <a:txBody>
                    <a:bodyPr/>
                    <a:lstStyle/>
                    <a:p>
                      <a:pPr algn="ctr" fontAlgn="b"/>
                      <a:r>
                        <a:rPr lang="en-US" sz="1800" b="1" i="0" u="none" strike="noStrike" dirty="0" smtClean="0">
                          <a:solidFill>
                            <a:srgbClr val="800000"/>
                          </a:solidFill>
                          <a:latin typeface="Calibri"/>
                        </a:rPr>
                        <a:t>Deadlock</a:t>
                      </a:r>
                      <a:endParaRPr lang="en-US" sz="1800" b="1" i="0" u="none" strike="noStrike" dirty="0">
                        <a:solidFill>
                          <a:srgbClr val="8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13668">
                <a:tc rowSpan="2" gridSpan="2">
                  <a:txBody>
                    <a:bodyPr/>
                    <a:lstStyle/>
                    <a:p>
                      <a:pPr algn="l" fontAlgn="b"/>
                      <a:r>
                        <a:rPr lang="en-US" sz="20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8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294758">
                <a:tc gridSpan="2" vMerge="1">
                  <a:txBody>
                    <a:bodyPr/>
                    <a:lstStyle/>
                    <a:p>
                      <a:endParaRPr lang="en-US"/>
                    </a:p>
                  </a:txBody>
                  <a:tcPr/>
                </a:tc>
                <a:tc hMerge="1" vMerge="1">
                  <a:txBody>
                    <a:bodyPr/>
                    <a:lstStyle/>
                    <a:p>
                      <a:endParaRPr lang="en-US"/>
                    </a:p>
                  </a:txBody>
                  <a:tcPr/>
                </a:tc>
                <a:tc>
                  <a:txBody>
                    <a:bodyPr/>
                    <a:lstStyle/>
                    <a:p>
                      <a:pPr algn="ctr" fontAlgn="ctr"/>
                      <a:r>
                        <a:rPr lang="en-US" sz="16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814120">
                <a:tc rowSpan="2">
                  <a:txBody>
                    <a:bodyPr/>
                    <a:lstStyle/>
                    <a:p>
                      <a:pPr algn="ctr" fontAlgn="ctr"/>
                      <a:r>
                        <a:rPr lang="en-US" sz="1800" b="1" i="0" u="none" strike="noStrike" dirty="0">
                          <a:solidFill>
                            <a:srgbClr val="000000"/>
                          </a:solidFill>
                          <a:latin typeface="Calibri"/>
                        </a:rPr>
                        <a:t>US</a:t>
                      </a:r>
                      <a:endParaRPr lang="en-US" sz="1600" b="1" i="0" u="none" strike="noStrike" dirty="0">
                        <a:solidFill>
                          <a:srgbClr val="000000"/>
                        </a:solidFill>
                        <a:latin typeface="Calibri"/>
                      </a:endParaRP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1" i="0" u="none" strike="noStrike" dirty="0" smtClean="0">
                          <a:solidFill>
                            <a:schemeClr val="tx1"/>
                          </a:solidFill>
                          <a:latin typeface="Calibri"/>
                        </a:rPr>
                        <a:t>3</a:t>
                      </a:r>
                      <a:endParaRPr lang="en-US" sz="18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400" b="1" i="0" u="none" strike="noStrike" dirty="0" smtClean="0">
                          <a:solidFill>
                            <a:schemeClr val="tx1"/>
                          </a:solidFill>
                          <a:latin typeface="Calibri"/>
                        </a:rPr>
                        <a:t>4</a:t>
                      </a:r>
                      <a:endParaRPr lang="en-US" sz="24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814120">
                <a:tc vMerge="1">
                  <a:txBody>
                    <a:bodyPr/>
                    <a:lstStyle/>
                    <a:p>
                      <a:endParaRPr lang="en-US"/>
                    </a:p>
                  </a:txBody>
                  <a:tcPr/>
                </a:tc>
                <a:tc>
                  <a:txBody>
                    <a:bodyPr/>
                    <a:lstStyle/>
                    <a:p>
                      <a:pPr algn="ctr" fontAlgn="ctr"/>
                      <a:r>
                        <a:rPr lang="en-US" sz="16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1" i="0" u="none" strike="noStrike" dirty="0" smtClean="0">
                          <a:solidFill>
                            <a:schemeClr val="tx1"/>
                          </a:solidFill>
                          <a:latin typeface="Calibri"/>
                        </a:rPr>
                        <a:t>1</a:t>
                      </a:r>
                      <a:endParaRPr lang="en-US" sz="2400" b="0"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400" b="1" i="0" u="none" strike="noStrike" dirty="0" smtClean="0">
                          <a:solidFill>
                            <a:schemeClr val="tx1"/>
                          </a:solidFill>
                          <a:latin typeface="Calibri"/>
                        </a:rPr>
                        <a:t>2</a:t>
                      </a:r>
                      <a:endParaRPr lang="en-US" sz="2400" b="0"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sp>
        <p:nvSpPr>
          <p:cNvPr id="15" name="TextBox 14"/>
          <p:cNvSpPr txBox="1"/>
          <p:nvPr/>
        </p:nvSpPr>
        <p:spPr>
          <a:xfrm>
            <a:off x="689547" y="5323317"/>
            <a:ext cx="7840750" cy="646331"/>
          </a:xfrm>
          <a:prstGeom prst="rect">
            <a:avLst/>
          </a:prstGeom>
          <a:solidFill>
            <a:schemeClr val="tx2">
              <a:lumMod val="10000"/>
              <a:lumOff val="90000"/>
            </a:schemeClr>
          </a:solidFill>
          <a:ln>
            <a:solidFill>
              <a:schemeClr val="tx1"/>
            </a:solidFill>
          </a:ln>
        </p:spPr>
        <p:txBody>
          <a:bodyPr wrap="square" rtlCol="0">
            <a:spAutoFit/>
          </a:bodyPr>
          <a:lstStyle/>
          <a:p>
            <a:pPr>
              <a:lnSpc>
                <a:spcPct val="100000"/>
              </a:lnSpc>
            </a:pPr>
            <a:r>
              <a:rPr lang="en-US" b="1" dirty="0" smtClean="0"/>
              <a:t>It is not within the domain of game theorists’ expertise to develop such outcome preferences, but that is what has generally been done.</a:t>
            </a:r>
            <a:endParaRPr lang="en-US" b="1" dirty="0"/>
          </a:p>
        </p:txBody>
      </p:sp>
      <p:sp>
        <p:nvSpPr>
          <p:cNvPr id="10"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146</a:t>
            </a:fld>
            <a:endParaRPr lang="en-US" dirty="0"/>
          </a:p>
        </p:txBody>
      </p:sp>
    </p:spTree>
    <p:extLst>
      <p:ext uri="{BB962C8B-B14F-4D97-AF65-F5344CB8AC3E}">
        <p14:creationId xmlns:p14="http://schemas.microsoft.com/office/powerpoint/2010/main" val="2181298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Combinations</a:t>
            </a:r>
            <a:endParaRPr lang="en-US" dirty="0"/>
          </a:p>
        </p:txBody>
      </p:sp>
      <p:sp>
        <p:nvSpPr>
          <p:cNvPr id="5" name="Slide Number Placeholder 4"/>
          <p:cNvSpPr>
            <a:spLocks noGrp="1"/>
          </p:cNvSpPr>
          <p:nvPr>
            <p:ph type="sldNum" sz="quarter" idx="11"/>
          </p:nvPr>
        </p:nvSpPr>
        <p:spPr>
          <a:xfrm>
            <a:off x="322125" y="6634547"/>
            <a:ext cx="457200" cy="182563"/>
          </a:xfrm>
        </p:spPr>
        <p:txBody>
          <a:bodyPr/>
          <a:lstStyle/>
          <a:p>
            <a:pPr>
              <a:defRPr/>
            </a:pPr>
            <a:fld id="{B6C5EB5C-317C-486F-BB8F-11707A212760}" type="slidenum">
              <a:rPr lang="en-US" smtClean="0"/>
              <a:pPr>
                <a:defRPr/>
              </a:pPr>
              <a:t>147</a:t>
            </a:fld>
            <a:endParaRPr lang="en-US" dirty="0"/>
          </a:p>
        </p:txBody>
      </p:sp>
      <p:graphicFrame>
        <p:nvGraphicFramePr>
          <p:cNvPr id="19" name="Content Placeholder 10"/>
          <p:cNvGraphicFramePr>
            <a:graphicFrameLocks/>
          </p:cNvGraphicFramePr>
          <p:nvPr>
            <p:extLst>
              <p:ext uri="{D42A27DB-BD31-4B8C-83A1-F6EECF244321}">
                <p14:modId xmlns:p14="http://schemas.microsoft.com/office/powerpoint/2010/main" val="1665061124"/>
              </p:ext>
            </p:extLst>
          </p:nvPr>
        </p:nvGraphicFramePr>
        <p:xfrm>
          <a:off x="2530095" y="1454817"/>
          <a:ext cx="1419118" cy="1744042"/>
        </p:xfrm>
        <a:graphic>
          <a:graphicData uri="http://schemas.openxmlformats.org/drawingml/2006/table">
            <a:tbl>
              <a:tblPr/>
              <a:tblGrid>
                <a:gridCol w="161264"/>
                <a:gridCol w="161264"/>
                <a:gridCol w="548295"/>
                <a:gridCol w="548295"/>
              </a:tblGrid>
              <a:tr h="212130">
                <a:tc gridSpan="4">
                  <a:txBody>
                    <a:bodyPr/>
                    <a:lstStyle/>
                    <a:p>
                      <a:pPr algn="ctr" fontAlgn="b"/>
                      <a:endParaRPr lang="en-US" sz="14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97988">
                <a:tc rowSpan="2" gridSpan="2">
                  <a:txBody>
                    <a:bodyPr/>
                    <a:lstStyle/>
                    <a:p>
                      <a:pPr algn="l" fontAlgn="b"/>
                      <a:r>
                        <a:rPr lang="en-US" sz="13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300" b="1" i="0" u="none" strike="noStrike">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97988">
                <a:tc gridSpan="2" vMerge="1">
                  <a:txBody>
                    <a:bodyPr/>
                    <a:lstStyle/>
                    <a:p>
                      <a:endParaRPr lang="en-US"/>
                    </a:p>
                  </a:txBody>
                  <a:tcPr/>
                </a:tc>
                <a:tc hMerge="1" vMerge="1">
                  <a:txBody>
                    <a:bodyPr/>
                    <a:lstStyle/>
                    <a:p>
                      <a:endParaRPr lang="en-US"/>
                    </a:p>
                  </a:txBody>
                  <a:tcPr/>
                </a:tc>
                <a:tc>
                  <a:txBody>
                    <a:bodyPr/>
                    <a:lstStyle/>
                    <a:p>
                      <a:pPr algn="ctr" fontAlgn="ctr"/>
                      <a:r>
                        <a:rPr lang="en-US" sz="13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567221">
                <a:tc rowSpan="2">
                  <a:txBody>
                    <a:bodyPr/>
                    <a:lstStyle/>
                    <a:p>
                      <a:pPr algn="ctr" fontAlgn="ctr"/>
                      <a:r>
                        <a:rPr lang="en-US" sz="1300" b="1" i="0" u="none" strike="noStrike" dirty="0">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1" i="0" u="none" strike="noStrike" dirty="0" smtClean="0">
                          <a:solidFill>
                            <a:schemeClr val="tx1"/>
                          </a:solidFill>
                          <a:latin typeface="Calibri"/>
                        </a:rPr>
                        <a:t>(2,2)</a:t>
                      </a:r>
                      <a:endParaRPr lang="en-US" sz="16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1800" b="1" i="0" u="none" strike="noStrike" dirty="0">
                          <a:solidFill>
                            <a:schemeClr val="tx1"/>
                          </a:solidFill>
                          <a:latin typeface="Calibri"/>
                        </a:rPr>
                        <a:t>(</a:t>
                      </a:r>
                      <a:r>
                        <a:rPr lang="en-US" sz="1800" b="1" i="0" u="none" strike="noStrike" dirty="0" smtClean="0">
                          <a:solidFill>
                            <a:schemeClr val="tx1"/>
                          </a:solidFill>
                          <a:latin typeface="Calibri"/>
                        </a:rPr>
                        <a:t>4,1)</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567221">
                <a:tc vMerge="1">
                  <a:txBody>
                    <a:bodyPr/>
                    <a:lstStyle/>
                    <a:p>
                      <a:endParaRPr lang="en-US"/>
                    </a:p>
                  </a:txBody>
                  <a:tcPr/>
                </a:tc>
                <a:tc>
                  <a:txBody>
                    <a:bodyPr/>
                    <a:lstStyle/>
                    <a:p>
                      <a:pPr algn="ctr" fontAlgn="ctr"/>
                      <a:r>
                        <a:rPr lang="en-US" sz="13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chemeClr val="tx1"/>
                          </a:solidFill>
                          <a:latin typeface="Calibri"/>
                        </a:rPr>
                        <a:t>(1,3)</a:t>
                      </a:r>
                      <a:endParaRPr lang="en-US" sz="18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800" b="1" i="0" u="none" strike="noStrike" dirty="0">
                          <a:solidFill>
                            <a:schemeClr val="tx1"/>
                          </a:solidFill>
                          <a:latin typeface="Calibri"/>
                        </a:rPr>
                        <a:t>(</a:t>
                      </a:r>
                      <a:r>
                        <a:rPr lang="en-US" sz="1800" b="1" i="0" u="none" strike="noStrike" dirty="0" smtClean="0">
                          <a:solidFill>
                            <a:schemeClr val="tx1"/>
                          </a:solidFill>
                          <a:latin typeface="Calibri"/>
                        </a:rPr>
                        <a:t>3,4)</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graphicFrame>
        <p:nvGraphicFramePr>
          <p:cNvPr id="23" name="Content Placeholder 10"/>
          <p:cNvGraphicFramePr>
            <a:graphicFrameLocks/>
          </p:cNvGraphicFramePr>
          <p:nvPr>
            <p:extLst>
              <p:ext uri="{D42A27DB-BD31-4B8C-83A1-F6EECF244321}">
                <p14:modId xmlns:p14="http://schemas.microsoft.com/office/powerpoint/2010/main" val="295066131"/>
              </p:ext>
            </p:extLst>
          </p:nvPr>
        </p:nvGraphicFramePr>
        <p:xfrm>
          <a:off x="2530095" y="4509747"/>
          <a:ext cx="1419118" cy="1744042"/>
        </p:xfrm>
        <a:graphic>
          <a:graphicData uri="http://schemas.openxmlformats.org/drawingml/2006/table">
            <a:tbl>
              <a:tblPr/>
              <a:tblGrid>
                <a:gridCol w="161264"/>
                <a:gridCol w="161264"/>
                <a:gridCol w="548295"/>
                <a:gridCol w="548295"/>
              </a:tblGrid>
              <a:tr h="212130">
                <a:tc gridSpan="4">
                  <a:txBody>
                    <a:bodyPr/>
                    <a:lstStyle/>
                    <a:p>
                      <a:pPr algn="ctr" fontAlgn="b"/>
                      <a:endParaRPr lang="en-US" sz="14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97988">
                <a:tc rowSpan="2" gridSpan="2">
                  <a:txBody>
                    <a:bodyPr/>
                    <a:lstStyle/>
                    <a:p>
                      <a:pPr algn="l" fontAlgn="b"/>
                      <a:r>
                        <a:rPr lang="en-US" sz="13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3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97988">
                <a:tc gridSpan="2" vMerge="1">
                  <a:txBody>
                    <a:bodyPr/>
                    <a:lstStyle/>
                    <a:p>
                      <a:endParaRPr lang="en-US"/>
                    </a:p>
                  </a:txBody>
                  <a:tcPr/>
                </a:tc>
                <a:tc hMerge="1" vMerge="1">
                  <a:txBody>
                    <a:bodyPr/>
                    <a:lstStyle/>
                    <a:p>
                      <a:endParaRPr lang="en-US"/>
                    </a:p>
                  </a:txBody>
                  <a:tcPr/>
                </a:tc>
                <a:tc>
                  <a:txBody>
                    <a:bodyPr/>
                    <a:lstStyle/>
                    <a:p>
                      <a:pPr algn="ctr" fontAlgn="ctr"/>
                      <a:r>
                        <a:rPr lang="en-US" sz="13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567221">
                <a:tc rowSpan="2">
                  <a:txBody>
                    <a:bodyPr/>
                    <a:lstStyle/>
                    <a:p>
                      <a:pPr algn="ctr" fontAlgn="ctr"/>
                      <a:r>
                        <a:rPr lang="en-US" sz="1300" b="1" i="0" u="none" strike="noStrike">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1" i="0" u="none" strike="noStrike" dirty="0" smtClean="0">
                          <a:solidFill>
                            <a:schemeClr val="tx1"/>
                          </a:solidFill>
                          <a:latin typeface="Calibri"/>
                        </a:rPr>
                        <a:t>(3,2)</a:t>
                      </a:r>
                      <a:endParaRPr lang="en-US" sz="16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1800" b="1" i="0" u="none" strike="noStrike" dirty="0">
                          <a:solidFill>
                            <a:schemeClr val="tx1"/>
                          </a:solidFill>
                          <a:latin typeface="Calibri"/>
                        </a:rPr>
                        <a:t>(</a:t>
                      </a:r>
                      <a:r>
                        <a:rPr lang="en-US" sz="1800" b="1" i="0" u="none" strike="noStrike" dirty="0" smtClean="0">
                          <a:solidFill>
                            <a:schemeClr val="tx1"/>
                          </a:solidFill>
                          <a:latin typeface="Calibri"/>
                        </a:rPr>
                        <a:t>4,1)</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567221">
                <a:tc vMerge="1">
                  <a:txBody>
                    <a:bodyPr/>
                    <a:lstStyle/>
                    <a:p>
                      <a:endParaRPr lang="en-US"/>
                    </a:p>
                  </a:txBody>
                  <a:tcPr/>
                </a:tc>
                <a:tc>
                  <a:txBody>
                    <a:bodyPr/>
                    <a:lstStyle/>
                    <a:p>
                      <a:pPr algn="ctr" fontAlgn="ctr"/>
                      <a:r>
                        <a:rPr lang="en-US" sz="13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chemeClr val="tx1"/>
                          </a:solidFill>
                          <a:latin typeface="Calibri"/>
                        </a:rPr>
                        <a:t>(1,3)</a:t>
                      </a:r>
                      <a:endParaRPr lang="en-US" sz="18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800" b="1" i="0" u="none" strike="noStrike" dirty="0" smtClean="0">
                          <a:solidFill>
                            <a:schemeClr val="tx1"/>
                          </a:solidFill>
                          <a:latin typeface="Calibri"/>
                        </a:rPr>
                        <a:t>(2,4)</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graphicFrame>
        <p:nvGraphicFramePr>
          <p:cNvPr id="24" name="Content Placeholder 10"/>
          <p:cNvGraphicFramePr>
            <a:graphicFrameLocks/>
          </p:cNvGraphicFramePr>
          <p:nvPr>
            <p:extLst>
              <p:ext uri="{D42A27DB-BD31-4B8C-83A1-F6EECF244321}">
                <p14:modId xmlns:p14="http://schemas.microsoft.com/office/powerpoint/2010/main" val="1471541163"/>
              </p:ext>
            </p:extLst>
          </p:nvPr>
        </p:nvGraphicFramePr>
        <p:xfrm>
          <a:off x="4386598" y="1454817"/>
          <a:ext cx="1419118" cy="1744042"/>
        </p:xfrm>
        <a:graphic>
          <a:graphicData uri="http://schemas.openxmlformats.org/drawingml/2006/table">
            <a:tbl>
              <a:tblPr/>
              <a:tblGrid>
                <a:gridCol w="161264"/>
                <a:gridCol w="161264"/>
                <a:gridCol w="548295"/>
                <a:gridCol w="548295"/>
              </a:tblGrid>
              <a:tr h="212130">
                <a:tc gridSpan="4">
                  <a:txBody>
                    <a:bodyPr/>
                    <a:lstStyle/>
                    <a:p>
                      <a:pPr algn="ctr" fontAlgn="b"/>
                      <a:endParaRPr lang="en-US" sz="14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97988">
                <a:tc rowSpan="2" gridSpan="2">
                  <a:txBody>
                    <a:bodyPr/>
                    <a:lstStyle/>
                    <a:p>
                      <a:pPr algn="l" fontAlgn="b"/>
                      <a:r>
                        <a:rPr lang="en-US" sz="13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300" b="1" i="0" u="none" strike="noStrike">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97988">
                <a:tc gridSpan="2" vMerge="1">
                  <a:txBody>
                    <a:bodyPr/>
                    <a:lstStyle/>
                    <a:p>
                      <a:endParaRPr lang="en-US"/>
                    </a:p>
                  </a:txBody>
                  <a:tcPr/>
                </a:tc>
                <a:tc hMerge="1" vMerge="1">
                  <a:txBody>
                    <a:bodyPr/>
                    <a:lstStyle/>
                    <a:p>
                      <a:endParaRPr lang="en-US"/>
                    </a:p>
                  </a:txBody>
                  <a:tcPr/>
                </a:tc>
                <a:tc>
                  <a:txBody>
                    <a:bodyPr/>
                    <a:lstStyle/>
                    <a:p>
                      <a:pPr algn="ctr" fontAlgn="ctr"/>
                      <a:r>
                        <a:rPr lang="en-US" sz="13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567221">
                <a:tc rowSpan="2">
                  <a:txBody>
                    <a:bodyPr/>
                    <a:lstStyle/>
                    <a:p>
                      <a:pPr algn="ctr" fontAlgn="ctr"/>
                      <a:r>
                        <a:rPr lang="en-US" sz="1300" b="1" i="0" u="none" strike="noStrike">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1" i="0" u="none" strike="noStrike" dirty="0" smtClean="0">
                          <a:solidFill>
                            <a:schemeClr val="tx1"/>
                          </a:solidFill>
                          <a:latin typeface="Calibri"/>
                        </a:rPr>
                        <a:t>(2,3)</a:t>
                      </a:r>
                      <a:endParaRPr lang="en-US" sz="16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1800" b="1" i="0" u="none" strike="noStrike" dirty="0">
                          <a:solidFill>
                            <a:schemeClr val="tx1"/>
                          </a:solidFill>
                          <a:latin typeface="Calibri"/>
                        </a:rPr>
                        <a:t>(4,1)</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567221">
                <a:tc vMerge="1">
                  <a:txBody>
                    <a:bodyPr/>
                    <a:lstStyle/>
                    <a:p>
                      <a:endParaRPr lang="en-US"/>
                    </a:p>
                  </a:txBody>
                  <a:tcPr/>
                </a:tc>
                <a:tc>
                  <a:txBody>
                    <a:bodyPr/>
                    <a:lstStyle/>
                    <a:p>
                      <a:pPr algn="ctr" fontAlgn="ctr"/>
                      <a:r>
                        <a:rPr lang="en-US" sz="13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chemeClr val="tx1"/>
                          </a:solidFill>
                          <a:latin typeface="Calibri"/>
                        </a:rPr>
                        <a:t>(1,4</a:t>
                      </a:r>
                      <a:r>
                        <a:rPr lang="en-US" sz="1800" b="1" i="0" u="none" strike="noStrike" dirty="0">
                          <a:solidFill>
                            <a:schemeClr val="tx1"/>
                          </a:solidFill>
                          <a:latin typeface="Calibri"/>
                        </a:rPr>
                        <a:t>)</a:t>
                      </a: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800" b="1" i="0" u="none" strike="noStrike" dirty="0">
                          <a:solidFill>
                            <a:schemeClr val="tx1"/>
                          </a:solidFill>
                          <a:latin typeface="Calibri"/>
                        </a:rPr>
                        <a:t>(</a:t>
                      </a:r>
                      <a:r>
                        <a:rPr lang="en-US" sz="1800" b="1" i="0" u="none" strike="noStrike" dirty="0" smtClean="0">
                          <a:solidFill>
                            <a:schemeClr val="tx1"/>
                          </a:solidFill>
                          <a:latin typeface="Calibri"/>
                        </a:rPr>
                        <a:t>3,2)</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graphicFrame>
        <p:nvGraphicFramePr>
          <p:cNvPr id="25" name="Content Placeholder 10"/>
          <p:cNvGraphicFramePr>
            <a:graphicFrameLocks/>
          </p:cNvGraphicFramePr>
          <p:nvPr>
            <p:extLst>
              <p:ext uri="{D42A27DB-BD31-4B8C-83A1-F6EECF244321}">
                <p14:modId xmlns:p14="http://schemas.microsoft.com/office/powerpoint/2010/main" val="2587609474"/>
              </p:ext>
            </p:extLst>
          </p:nvPr>
        </p:nvGraphicFramePr>
        <p:xfrm>
          <a:off x="4386598" y="2984592"/>
          <a:ext cx="1419118" cy="1744042"/>
        </p:xfrm>
        <a:graphic>
          <a:graphicData uri="http://schemas.openxmlformats.org/drawingml/2006/table">
            <a:tbl>
              <a:tblPr/>
              <a:tblGrid>
                <a:gridCol w="161264"/>
                <a:gridCol w="161264"/>
                <a:gridCol w="548295"/>
                <a:gridCol w="548295"/>
              </a:tblGrid>
              <a:tr h="212130">
                <a:tc gridSpan="4">
                  <a:txBody>
                    <a:bodyPr/>
                    <a:lstStyle/>
                    <a:p>
                      <a:pPr algn="ctr" fontAlgn="b"/>
                      <a:endParaRPr lang="en-US" sz="14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97988">
                <a:tc rowSpan="2" gridSpan="2">
                  <a:txBody>
                    <a:bodyPr/>
                    <a:lstStyle/>
                    <a:p>
                      <a:pPr algn="l" fontAlgn="b"/>
                      <a:r>
                        <a:rPr lang="en-US" sz="13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300" b="1" i="0" u="none" strike="noStrike">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97988">
                <a:tc gridSpan="2" vMerge="1">
                  <a:txBody>
                    <a:bodyPr/>
                    <a:lstStyle/>
                    <a:p>
                      <a:endParaRPr lang="en-US"/>
                    </a:p>
                  </a:txBody>
                  <a:tcPr/>
                </a:tc>
                <a:tc hMerge="1" vMerge="1">
                  <a:txBody>
                    <a:bodyPr/>
                    <a:lstStyle/>
                    <a:p>
                      <a:endParaRPr lang="en-US"/>
                    </a:p>
                  </a:txBody>
                  <a:tcPr/>
                </a:tc>
                <a:tc>
                  <a:txBody>
                    <a:bodyPr/>
                    <a:lstStyle/>
                    <a:p>
                      <a:pPr algn="ctr" fontAlgn="ctr"/>
                      <a:r>
                        <a:rPr lang="en-US" sz="13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567221">
                <a:tc rowSpan="2">
                  <a:txBody>
                    <a:bodyPr/>
                    <a:lstStyle/>
                    <a:p>
                      <a:pPr algn="ctr" fontAlgn="ctr"/>
                      <a:r>
                        <a:rPr lang="en-US" sz="1300" b="1" i="0" u="none" strike="noStrike">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1" i="0" u="none" strike="noStrike" dirty="0" smtClean="0">
                          <a:solidFill>
                            <a:schemeClr val="tx1"/>
                          </a:solidFill>
                          <a:latin typeface="Calibri"/>
                        </a:rPr>
                        <a:t>(2,3)</a:t>
                      </a:r>
                      <a:endParaRPr lang="en-US" sz="16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(3,1</a:t>
                      </a:r>
                      <a:r>
                        <a:rPr lang="en-US" sz="1800" b="1" i="0" u="none" strike="noStrike" dirty="0">
                          <a:solidFill>
                            <a:schemeClr val="tx1"/>
                          </a:solidFill>
                          <a:latin typeface="Calibri"/>
                        </a:rPr>
                        <a:t>)</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C5BE97"/>
                    </a:solidFill>
                  </a:tcPr>
                </a:tc>
              </a:tr>
              <a:tr h="567221">
                <a:tc vMerge="1">
                  <a:txBody>
                    <a:bodyPr/>
                    <a:lstStyle/>
                    <a:p>
                      <a:endParaRPr lang="en-US"/>
                    </a:p>
                  </a:txBody>
                  <a:tcPr/>
                </a:tc>
                <a:tc>
                  <a:txBody>
                    <a:bodyPr/>
                    <a:lstStyle/>
                    <a:p>
                      <a:pPr algn="ctr" fontAlgn="ctr"/>
                      <a:r>
                        <a:rPr lang="en-US" sz="13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chemeClr val="tx1"/>
                          </a:solidFill>
                          <a:latin typeface="Calibri"/>
                        </a:rPr>
                        <a:t>(1,4</a:t>
                      </a:r>
                      <a:r>
                        <a:rPr lang="en-US" sz="1800" b="1" i="0" u="none" strike="noStrike" dirty="0">
                          <a:solidFill>
                            <a:schemeClr val="tx1"/>
                          </a:solidFill>
                          <a:latin typeface="Calibri"/>
                        </a:rPr>
                        <a:t>)</a:t>
                      </a: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(4,2)</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graphicFrame>
        <p:nvGraphicFramePr>
          <p:cNvPr id="26" name="Content Placeholder 10"/>
          <p:cNvGraphicFramePr>
            <a:graphicFrameLocks/>
          </p:cNvGraphicFramePr>
          <p:nvPr>
            <p:extLst>
              <p:ext uri="{D42A27DB-BD31-4B8C-83A1-F6EECF244321}">
                <p14:modId xmlns:p14="http://schemas.microsoft.com/office/powerpoint/2010/main" val="1189419295"/>
              </p:ext>
            </p:extLst>
          </p:nvPr>
        </p:nvGraphicFramePr>
        <p:xfrm>
          <a:off x="4386598" y="4509747"/>
          <a:ext cx="1419118" cy="1744042"/>
        </p:xfrm>
        <a:graphic>
          <a:graphicData uri="http://schemas.openxmlformats.org/drawingml/2006/table">
            <a:tbl>
              <a:tblPr/>
              <a:tblGrid>
                <a:gridCol w="161264"/>
                <a:gridCol w="161264"/>
                <a:gridCol w="548295"/>
                <a:gridCol w="548295"/>
              </a:tblGrid>
              <a:tr h="212130">
                <a:tc gridSpan="4">
                  <a:txBody>
                    <a:bodyPr/>
                    <a:lstStyle/>
                    <a:p>
                      <a:pPr algn="ctr" fontAlgn="b"/>
                      <a:endParaRPr lang="en-US" sz="14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97988">
                <a:tc rowSpan="2" gridSpan="2">
                  <a:txBody>
                    <a:bodyPr/>
                    <a:lstStyle/>
                    <a:p>
                      <a:pPr algn="l" fontAlgn="b"/>
                      <a:r>
                        <a:rPr lang="en-US" sz="13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300" b="1" i="0" u="none" strike="noStrike">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97988">
                <a:tc gridSpan="2" vMerge="1">
                  <a:txBody>
                    <a:bodyPr/>
                    <a:lstStyle/>
                    <a:p>
                      <a:endParaRPr lang="en-US"/>
                    </a:p>
                  </a:txBody>
                  <a:tcPr/>
                </a:tc>
                <a:tc hMerge="1" vMerge="1">
                  <a:txBody>
                    <a:bodyPr/>
                    <a:lstStyle/>
                    <a:p>
                      <a:endParaRPr lang="en-US"/>
                    </a:p>
                  </a:txBody>
                  <a:tcPr/>
                </a:tc>
                <a:tc>
                  <a:txBody>
                    <a:bodyPr/>
                    <a:lstStyle/>
                    <a:p>
                      <a:pPr algn="ctr" fontAlgn="ctr"/>
                      <a:r>
                        <a:rPr lang="en-US" sz="13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567221">
                <a:tc rowSpan="2">
                  <a:txBody>
                    <a:bodyPr/>
                    <a:lstStyle/>
                    <a:p>
                      <a:pPr algn="ctr" fontAlgn="ctr"/>
                      <a:r>
                        <a:rPr lang="en-US" sz="1300" b="1" i="0" u="none" strike="noStrike">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1" i="0" u="none" strike="noStrike" dirty="0" smtClean="0">
                          <a:solidFill>
                            <a:schemeClr val="tx1"/>
                          </a:solidFill>
                          <a:latin typeface="Calibri"/>
                        </a:rPr>
                        <a:t>(3,3)</a:t>
                      </a:r>
                      <a:endParaRPr lang="en-US" sz="16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(4,1)</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567221">
                <a:tc vMerge="1">
                  <a:txBody>
                    <a:bodyPr/>
                    <a:lstStyle/>
                    <a:p>
                      <a:endParaRPr lang="en-US"/>
                    </a:p>
                  </a:txBody>
                  <a:tcPr/>
                </a:tc>
                <a:tc>
                  <a:txBody>
                    <a:bodyPr/>
                    <a:lstStyle/>
                    <a:p>
                      <a:pPr algn="ctr" fontAlgn="ctr"/>
                      <a:r>
                        <a:rPr lang="en-US" sz="13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chemeClr val="tx1"/>
                          </a:solidFill>
                          <a:latin typeface="Calibri"/>
                        </a:rPr>
                        <a:t>(1,4)</a:t>
                      </a:r>
                      <a:endParaRPr lang="en-US" sz="18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(2,2)</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graphicFrame>
        <p:nvGraphicFramePr>
          <p:cNvPr id="32" name="Content Placeholder 10"/>
          <p:cNvGraphicFramePr>
            <a:graphicFrameLocks/>
          </p:cNvGraphicFramePr>
          <p:nvPr>
            <p:extLst>
              <p:ext uri="{D42A27DB-BD31-4B8C-83A1-F6EECF244321}">
                <p14:modId xmlns:p14="http://schemas.microsoft.com/office/powerpoint/2010/main" val="2409909676"/>
              </p:ext>
            </p:extLst>
          </p:nvPr>
        </p:nvGraphicFramePr>
        <p:xfrm>
          <a:off x="729003" y="2984592"/>
          <a:ext cx="1419118" cy="1744042"/>
        </p:xfrm>
        <a:graphic>
          <a:graphicData uri="http://schemas.openxmlformats.org/drawingml/2006/table">
            <a:tbl>
              <a:tblPr/>
              <a:tblGrid>
                <a:gridCol w="161264"/>
                <a:gridCol w="161264"/>
                <a:gridCol w="548295"/>
                <a:gridCol w="548295"/>
              </a:tblGrid>
              <a:tr h="212130">
                <a:tc gridSpan="4">
                  <a:txBody>
                    <a:bodyPr/>
                    <a:lstStyle/>
                    <a:p>
                      <a:pPr algn="ctr" fontAlgn="b"/>
                      <a:endParaRPr lang="en-US" sz="14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97988">
                <a:tc rowSpan="2" gridSpan="2">
                  <a:txBody>
                    <a:bodyPr/>
                    <a:lstStyle/>
                    <a:p>
                      <a:pPr algn="l" fontAlgn="b"/>
                      <a:r>
                        <a:rPr lang="en-US" sz="13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300" b="1" i="0" u="none" strike="noStrike">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97988">
                <a:tc gridSpan="2" vMerge="1">
                  <a:txBody>
                    <a:bodyPr/>
                    <a:lstStyle/>
                    <a:p>
                      <a:endParaRPr lang="en-US"/>
                    </a:p>
                  </a:txBody>
                  <a:tcPr/>
                </a:tc>
                <a:tc hMerge="1" vMerge="1">
                  <a:txBody>
                    <a:bodyPr/>
                    <a:lstStyle/>
                    <a:p>
                      <a:endParaRPr lang="en-US"/>
                    </a:p>
                  </a:txBody>
                  <a:tcPr/>
                </a:tc>
                <a:tc>
                  <a:txBody>
                    <a:bodyPr/>
                    <a:lstStyle/>
                    <a:p>
                      <a:pPr algn="ctr" fontAlgn="ctr"/>
                      <a:r>
                        <a:rPr lang="en-US" sz="13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567221">
                <a:tc rowSpan="2">
                  <a:txBody>
                    <a:bodyPr/>
                    <a:lstStyle/>
                    <a:p>
                      <a:pPr algn="ctr" fontAlgn="ctr"/>
                      <a:r>
                        <a:rPr lang="en-US" sz="1300" b="1" i="0" u="none" strike="noStrike">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1" i="0" u="none" strike="noStrike" dirty="0" smtClean="0">
                          <a:solidFill>
                            <a:schemeClr val="tx1"/>
                          </a:solidFill>
                          <a:latin typeface="Calibri"/>
                        </a:rPr>
                        <a:t>(2,2)</a:t>
                      </a:r>
                      <a:endParaRPr lang="en-US" sz="16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(3,1</a:t>
                      </a:r>
                      <a:r>
                        <a:rPr lang="en-US" sz="1800" b="1" i="0" u="none" strike="noStrike" dirty="0">
                          <a:solidFill>
                            <a:schemeClr val="tx1"/>
                          </a:solidFill>
                          <a:latin typeface="Calibri"/>
                        </a:rPr>
                        <a:t>)</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C5BE97"/>
                    </a:solidFill>
                  </a:tcPr>
                </a:tc>
              </a:tr>
              <a:tr h="567221">
                <a:tc vMerge="1">
                  <a:txBody>
                    <a:bodyPr/>
                    <a:lstStyle/>
                    <a:p>
                      <a:endParaRPr lang="en-US"/>
                    </a:p>
                  </a:txBody>
                  <a:tcPr/>
                </a:tc>
                <a:tc>
                  <a:txBody>
                    <a:bodyPr/>
                    <a:lstStyle/>
                    <a:p>
                      <a:pPr algn="ctr" fontAlgn="ctr"/>
                      <a:r>
                        <a:rPr lang="en-US" sz="13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chemeClr val="tx1"/>
                          </a:solidFill>
                          <a:latin typeface="Calibri"/>
                        </a:rPr>
                        <a:t>(1,4</a:t>
                      </a:r>
                      <a:r>
                        <a:rPr lang="en-US" sz="1800" b="1" i="0" u="none" strike="noStrike" dirty="0">
                          <a:solidFill>
                            <a:schemeClr val="tx1"/>
                          </a:solidFill>
                          <a:latin typeface="Calibri"/>
                        </a:rPr>
                        <a:t>)</a:t>
                      </a: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(4,3)</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bl>
          </a:graphicData>
        </a:graphic>
      </p:graphicFrame>
      <p:graphicFrame>
        <p:nvGraphicFramePr>
          <p:cNvPr id="33" name="Content Placeholder 10"/>
          <p:cNvGraphicFramePr>
            <a:graphicFrameLocks/>
          </p:cNvGraphicFramePr>
          <p:nvPr>
            <p:extLst>
              <p:ext uri="{D42A27DB-BD31-4B8C-83A1-F6EECF244321}">
                <p14:modId xmlns:p14="http://schemas.microsoft.com/office/powerpoint/2010/main" val="3556261259"/>
              </p:ext>
            </p:extLst>
          </p:nvPr>
        </p:nvGraphicFramePr>
        <p:xfrm>
          <a:off x="729003" y="4509747"/>
          <a:ext cx="1419118" cy="1744042"/>
        </p:xfrm>
        <a:graphic>
          <a:graphicData uri="http://schemas.openxmlformats.org/drawingml/2006/table">
            <a:tbl>
              <a:tblPr/>
              <a:tblGrid>
                <a:gridCol w="161264"/>
                <a:gridCol w="161264"/>
                <a:gridCol w="548295"/>
                <a:gridCol w="548295"/>
              </a:tblGrid>
              <a:tr h="212130">
                <a:tc gridSpan="4">
                  <a:txBody>
                    <a:bodyPr/>
                    <a:lstStyle/>
                    <a:p>
                      <a:pPr algn="ctr" fontAlgn="b"/>
                      <a:endParaRPr lang="en-US" sz="14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97988">
                <a:tc rowSpan="2" gridSpan="2">
                  <a:txBody>
                    <a:bodyPr/>
                    <a:lstStyle/>
                    <a:p>
                      <a:pPr algn="l" fontAlgn="b"/>
                      <a:r>
                        <a:rPr lang="en-US" sz="13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300" b="1" i="0" u="none" strike="noStrike">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97988">
                <a:tc gridSpan="2" vMerge="1">
                  <a:txBody>
                    <a:bodyPr/>
                    <a:lstStyle/>
                    <a:p>
                      <a:endParaRPr lang="en-US"/>
                    </a:p>
                  </a:txBody>
                  <a:tcPr/>
                </a:tc>
                <a:tc hMerge="1" vMerge="1">
                  <a:txBody>
                    <a:bodyPr/>
                    <a:lstStyle/>
                    <a:p>
                      <a:endParaRPr lang="en-US"/>
                    </a:p>
                  </a:txBody>
                  <a:tcPr/>
                </a:tc>
                <a:tc>
                  <a:txBody>
                    <a:bodyPr/>
                    <a:lstStyle/>
                    <a:p>
                      <a:pPr algn="ctr" fontAlgn="ctr"/>
                      <a:r>
                        <a:rPr lang="en-US" sz="13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567221">
                <a:tc rowSpan="2">
                  <a:txBody>
                    <a:bodyPr/>
                    <a:lstStyle/>
                    <a:p>
                      <a:pPr algn="ctr" fontAlgn="ctr"/>
                      <a:r>
                        <a:rPr lang="en-US" sz="1300" b="1" i="0" u="none" strike="noStrike">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1" i="0" u="none" strike="noStrike" dirty="0" smtClean="0">
                          <a:solidFill>
                            <a:schemeClr val="tx1"/>
                          </a:solidFill>
                          <a:latin typeface="Calibri"/>
                        </a:rPr>
                        <a:t>(3,2)</a:t>
                      </a:r>
                      <a:endParaRPr lang="en-US" sz="16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1800" b="1" i="0" u="none" strike="noStrike" dirty="0">
                          <a:solidFill>
                            <a:schemeClr val="tx1"/>
                          </a:solidFill>
                          <a:latin typeface="Calibri"/>
                        </a:rPr>
                        <a:t>(4,1)</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567221">
                <a:tc vMerge="1">
                  <a:txBody>
                    <a:bodyPr/>
                    <a:lstStyle/>
                    <a:p>
                      <a:endParaRPr lang="en-US"/>
                    </a:p>
                  </a:txBody>
                  <a:tcPr/>
                </a:tc>
                <a:tc>
                  <a:txBody>
                    <a:bodyPr/>
                    <a:lstStyle/>
                    <a:p>
                      <a:pPr algn="ctr" fontAlgn="ctr"/>
                      <a:r>
                        <a:rPr lang="en-US" sz="13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chemeClr val="tx1"/>
                          </a:solidFill>
                          <a:latin typeface="Calibri"/>
                        </a:rPr>
                        <a:t>(1,4</a:t>
                      </a:r>
                      <a:r>
                        <a:rPr lang="en-US" sz="1800" b="1" i="0" u="none" strike="noStrike" dirty="0">
                          <a:solidFill>
                            <a:schemeClr val="tx1"/>
                          </a:solidFill>
                          <a:latin typeface="Calibri"/>
                        </a:rPr>
                        <a:t>)</a:t>
                      </a: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(2,3)</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sp>
        <p:nvSpPr>
          <p:cNvPr id="35" name="TextBox 34"/>
          <p:cNvSpPr txBox="1"/>
          <p:nvPr/>
        </p:nvSpPr>
        <p:spPr>
          <a:xfrm>
            <a:off x="734299" y="1143000"/>
            <a:ext cx="1413162" cy="584775"/>
          </a:xfrm>
          <a:prstGeom prst="rect">
            <a:avLst/>
          </a:prstGeom>
          <a:noFill/>
        </p:spPr>
        <p:txBody>
          <a:bodyPr wrap="square" rtlCol="0">
            <a:spAutoFit/>
          </a:bodyPr>
          <a:lstStyle/>
          <a:p>
            <a:r>
              <a:rPr lang="en-US" sz="1600" b="1" dirty="0" smtClean="0"/>
              <a:t>Prisoner’s Dilemma</a:t>
            </a:r>
            <a:endParaRPr lang="en-US" sz="1600" b="1" dirty="0"/>
          </a:p>
        </p:txBody>
      </p:sp>
      <p:sp>
        <p:nvSpPr>
          <p:cNvPr id="36" name="TextBox 35"/>
          <p:cNvSpPr txBox="1"/>
          <p:nvPr/>
        </p:nvSpPr>
        <p:spPr>
          <a:xfrm>
            <a:off x="2516762" y="1393619"/>
            <a:ext cx="1431789" cy="338554"/>
          </a:xfrm>
          <a:prstGeom prst="rect">
            <a:avLst/>
          </a:prstGeom>
          <a:noFill/>
        </p:spPr>
        <p:txBody>
          <a:bodyPr wrap="square" rtlCol="0">
            <a:spAutoFit/>
          </a:bodyPr>
          <a:lstStyle/>
          <a:p>
            <a:r>
              <a:rPr lang="en-US" sz="1600" b="1" dirty="0" smtClean="0"/>
              <a:t>Chicken</a:t>
            </a:r>
            <a:endParaRPr lang="en-US" sz="1600" b="1" dirty="0"/>
          </a:p>
        </p:txBody>
      </p:sp>
      <p:sp>
        <p:nvSpPr>
          <p:cNvPr id="37" name="TextBox 36"/>
          <p:cNvSpPr txBox="1"/>
          <p:nvPr/>
        </p:nvSpPr>
        <p:spPr>
          <a:xfrm>
            <a:off x="4411371" y="1393619"/>
            <a:ext cx="1431789" cy="338554"/>
          </a:xfrm>
          <a:prstGeom prst="rect">
            <a:avLst/>
          </a:prstGeom>
          <a:noFill/>
        </p:spPr>
        <p:txBody>
          <a:bodyPr wrap="square" rtlCol="0">
            <a:spAutoFit/>
          </a:bodyPr>
          <a:lstStyle/>
          <a:p>
            <a:r>
              <a:rPr lang="en-US" sz="1600" b="1" dirty="0" smtClean="0"/>
              <a:t>Deadlock</a:t>
            </a:r>
            <a:endParaRPr lang="en-US" sz="1600" b="1" dirty="0"/>
          </a:p>
        </p:txBody>
      </p:sp>
      <p:sp>
        <p:nvSpPr>
          <p:cNvPr id="38" name="TextBox 37"/>
          <p:cNvSpPr txBox="1"/>
          <p:nvPr/>
        </p:nvSpPr>
        <p:spPr>
          <a:xfrm>
            <a:off x="115460" y="1870454"/>
            <a:ext cx="677108" cy="1551709"/>
          </a:xfrm>
          <a:prstGeom prst="rect">
            <a:avLst/>
          </a:prstGeom>
          <a:noFill/>
        </p:spPr>
        <p:txBody>
          <a:bodyPr vert="vert270" wrap="square" rtlCol="0">
            <a:spAutoFit/>
          </a:bodyPr>
          <a:lstStyle/>
          <a:p>
            <a:r>
              <a:rPr lang="en-US" sz="1600" b="1" dirty="0" smtClean="0"/>
              <a:t>Prisoner’s Dilemma</a:t>
            </a:r>
            <a:endParaRPr lang="en-US" sz="1600" b="1" dirty="0"/>
          </a:p>
        </p:txBody>
      </p:sp>
      <p:sp>
        <p:nvSpPr>
          <p:cNvPr id="39" name="TextBox 38"/>
          <p:cNvSpPr txBox="1"/>
          <p:nvPr/>
        </p:nvSpPr>
        <p:spPr>
          <a:xfrm>
            <a:off x="361681" y="3283613"/>
            <a:ext cx="430887" cy="1551709"/>
          </a:xfrm>
          <a:prstGeom prst="rect">
            <a:avLst/>
          </a:prstGeom>
          <a:noFill/>
        </p:spPr>
        <p:txBody>
          <a:bodyPr vert="vert270" wrap="square" rtlCol="0">
            <a:spAutoFit/>
          </a:bodyPr>
          <a:lstStyle/>
          <a:p>
            <a:r>
              <a:rPr lang="en-US" sz="1600" b="1" dirty="0" smtClean="0"/>
              <a:t>Chicken</a:t>
            </a:r>
            <a:endParaRPr lang="en-US" sz="1600" b="1" dirty="0"/>
          </a:p>
        </p:txBody>
      </p:sp>
      <p:sp>
        <p:nvSpPr>
          <p:cNvPr id="40" name="TextBox 39"/>
          <p:cNvSpPr txBox="1"/>
          <p:nvPr/>
        </p:nvSpPr>
        <p:spPr>
          <a:xfrm>
            <a:off x="356760" y="4696773"/>
            <a:ext cx="430887" cy="1551709"/>
          </a:xfrm>
          <a:prstGeom prst="rect">
            <a:avLst/>
          </a:prstGeom>
          <a:noFill/>
        </p:spPr>
        <p:txBody>
          <a:bodyPr vert="vert270" wrap="square" rtlCol="0">
            <a:spAutoFit/>
          </a:bodyPr>
          <a:lstStyle/>
          <a:p>
            <a:r>
              <a:rPr lang="en-US" sz="1600" b="1" dirty="0" smtClean="0"/>
              <a:t>Deadlock</a:t>
            </a:r>
            <a:endParaRPr lang="en-US" sz="1600" b="1" dirty="0"/>
          </a:p>
        </p:txBody>
      </p:sp>
      <p:sp>
        <p:nvSpPr>
          <p:cNvPr id="20" name="Content Placeholder 2"/>
          <p:cNvSpPr txBox="1">
            <a:spLocks/>
          </p:cNvSpPr>
          <p:nvPr/>
        </p:nvSpPr>
        <p:spPr bwMode="auto">
          <a:xfrm>
            <a:off x="6117771" y="1753603"/>
            <a:ext cx="2634343" cy="411528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7013" lvl="0" indent="-227013" algn="l">
              <a:spcAft>
                <a:spcPts val="900"/>
              </a:spcAft>
              <a:buFont typeface="Wingdings" pitchFamily="2" charset="2"/>
              <a:buChar char="§"/>
              <a:defRPr/>
            </a:pPr>
            <a:r>
              <a:rPr lang="en-US" b="1" kern="0" dirty="0" smtClean="0"/>
              <a:t>Both sides need not be playing the same game</a:t>
            </a:r>
          </a:p>
          <a:p>
            <a:pPr marL="227013" lvl="0" indent="-227013" algn="l">
              <a:spcAft>
                <a:spcPts val="900"/>
              </a:spcAft>
              <a:buFont typeface="Wingdings" pitchFamily="2" charset="2"/>
              <a:buChar char="§"/>
              <a:defRPr/>
            </a:pPr>
            <a:r>
              <a:rPr lang="en-US" b="1" kern="0" dirty="0" smtClean="0"/>
              <a:t>Myriad defensible possibilities, but none compelling</a:t>
            </a:r>
          </a:p>
          <a:p>
            <a:pPr marL="227013" indent="-227013" algn="l">
              <a:spcAft>
                <a:spcPts val="900"/>
              </a:spcAft>
              <a:buFont typeface="Wingdings" pitchFamily="2" charset="2"/>
              <a:buChar char="§"/>
              <a:defRPr/>
            </a:pPr>
            <a:r>
              <a:rPr lang="en-US" b="1" kern="0" dirty="0" smtClean="0"/>
              <a:t>Combinations without “dilemmas” may be “boring” to game theorists</a:t>
            </a:r>
          </a:p>
          <a:p>
            <a:pPr marL="227013" indent="-227013" algn="l">
              <a:spcAft>
                <a:spcPts val="900"/>
              </a:spcAft>
              <a:buFont typeface="Wingdings" pitchFamily="2" charset="2"/>
              <a:buChar char="§"/>
              <a:defRPr/>
            </a:pPr>
            <a:r>
              <a:rPr lang="en-US" b="1" kern="0" dirty="0" smtClean="0"/>
              <a:t>Only a side playing Chicken is motivated to disarm</a:t>
            </a:r>
          </a:p>
        </p:txBody>
      </p:sp>
      <p:graphicFrame>
        <p:nvGraphicFramePr>
          <p:cNvPr id="31" name="Content Placeholder 10"/>
          <p:cNvGraphicFramePr>
            <a:graphicFrameLocks/>
          </p:cNvGraphicFramePr>
          <p:nvPr>
            <p:extLst>
              <p:ext uri="{D42A27DB-BD31-4B8C-83A1-F6EECF244321}">
                <p14:modId xmlns:p14="http://schemas.microsoft.com/office/powerpoint/2010/main" val="2456905759"/>
              </p:ext>
            </p:extLst>
          </p:nvPr>
        </p:nvGraphicFramePr>
        <p:xfrm>
          <a:off x="729003" y="1393857"/>
          <a:ext cx="1419116" cy="1805002"/>
        </p:xfrm>
        <a:graphic>
          <a:graphicData uri="http://schemas.openxmlformats.org/drawingml/2006/table">
            <a:tbl>
              <a:tblPr/>
              <a:tblGrid>
                <a:gridCol w="161264"/>
                <a:gridCol w="161264"/>
                <a:gridCol w="548294"/>
                <a:gridCol w="548294"/>
              </a:tblGrid>
              <a:tr h="272508">
                <a:tc gridSpan="4">
                  <a:txBody>
                    <a:bodyPr/>
                    <a:lstStyle/>
                    <a:p>
                      <a:pPr algn="ctr" fontAlgn="b"/>
                      <a:endParaRPr lang="en-US" sz="18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97988">
                <a:tc rowSpan="2" gridSpan="2">
                  <a:txBody>
                    <a:bodyPr/>
                    <a:lstStyle/>
                    <a:p>
                      <a:pPr algn="l" fontAlgn="b"/>
                      <a:r>
                        <a:rPr lang="en-US" sz="13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3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97988">
                <a:tc gridSpan="2" vMerge="1">
                  <a:txBody>
                    <a:bodyPr/>
                    <a:lstStyle/>
                    <a:p>
                      <a:endParaRPr lang="en-US"/>
                    </a:p>
                  </a:txBody>
                  <a:tcPr/>
                </a:tc>
                <a:tc hMerge="1" vMerge="1">
                  <a:txBody>
                    <a:bodyPr/>
                    <a:lstStyle/>
                    <a:p>
                      <a:endParaRPr lang="en-US"/>
                    </a:p>
                  </a:txBody>
                  <a:tcPr/>
                </a:tc>
                <a:tc>
                  <a:txBody>
                    <a:bodyPr/>
                    <a:lstStyle/>
                    <a:p>
                      <a:pPr algn="ctr" fontAlgn="ctr"/>
                      <a:r>
                        <a:rPr lang="en-US" sz="13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567221">
                <a:tc rowSpan="2">
                  <a:txBody>
                    <a:bodyPr/>
                    <a:lstStyle/>
                    <a:p>
                      <a:pPr algn="ctr" fontAlgn="ctr"/>
                      <a:r>
                        <a:rPr lang="en-US" sz="1300" b="1" i="0" u="none" strike="noStrike">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1" i="0" u="none" strike="noStrike" dirty="0" smtClean="0">
                          <a:solidFill>
                            <a:schemeClr val="tx1"/>
                          </a:solidFill>
                          <a:latin typeface="Calibri"/>
                        </a:rPr>
                        <a:t>(2,2)</a:t>
                      </a:r>
                      <a:endParaRPr lang="en-US" sz="16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(4,1)</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567221">
                <a:tc vMerge="1">
                  <a:txBody>
                    <a:bodyPr/>
                    <a:lstStyle/>
                    <a:p>
                      <a:endParaRPr lang="en-US"/>
                    </a:p>
                  </a:txBody>
                  <a:tcPr/>
                </a:tc>
                <a:tc>
                  <a:txBody>
                    <a:bodyPr/>
                    <a:lstStyle/>
                    <a:p>
                      <a:pPr algn="ctr" fontAlgn="ctr"/>
                      <a:r>
                        <a:rPr lang="en-US" sz="13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chemeClr val="tx1"/>
                          </a:solidFill>
                          <a:latin typeface="Calibri"/>
                        </a:rPr>
                        <a:t>(1,4)</a:t>
                      </a:r>
                      <a:endParaRPr lang="en-US" sz="18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(3,3)</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graphicFrame>
        <p:nvGraphicFramePr>
          <p:cNvPr id="22" name="Content Placeholder 10"/>
          <p:cNvGraphicFramePr>
            <a:graphicFrameLocks/>
          </p:cNvGraphicFramePr>
          <p:nvPr>
            <p:extLst>
              <p:ext uri="{D42A27DB-BD31-4B8C-83A1-F6EECF244321}">
                <p14:modId xmlns:p14="http://schemas.microsoft.com/office/powerpoint/2010/main" val="2527162449"/>
              </p:ext>
            </p:extLst>
          </p:nvPr>
        </p:nvGraphicFramePr>
        <p:xfrm>
          <a:off x="2530095" y="2984592"/>
          <a:ext cx="1419118" cy="1744042"/>
        </p:xfrm>
        <a:graphic>
          <a:graphicData uri="http://schemas.openxmlformats.org/drawingml/2006/table">
            <a:tbl>
              <a:tblPr/>
              <a:tblGrid>
                <a:gridCol w="161264"/>
                <a:gridCol w="161264"/>
                <a:gridCol w="548295"/>
                <a:gridCol w="548295"/>
              </a:tblGrid>
              <a:tr h="212130">
                <a:tc gridSpan="4">
                  <a:txBody>
                    <a:bodyPr/>
                    <a:lstStyle/>
                    <a:p>
                      <a:pPr algn="ctr" fontAlgn="b"/>
                      <a:endParaRPr lang="en-US" sz="14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97988">
                <a:tc rowSpan="2" gridSpan="2">
                  <a:txBody>
                    <a:bodyPr/>
                    <a:lstStyle/>
                    <a:p>
                      <a:pPr algn="l" fontAlgn="b"/>
                      <a:r>
                        <a:rPr lang="en-US" sz="13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13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97988">
                <a:tc gridSpan="2" vMerge="1">
                  <a:txBody>
                    <a:bodyPr/>
                    <a:lstStyle/>
                    <a:p>
                      <a:endParaRPr lang="en-US"/>
                    </a:p>
                  </a:txBody>
                  <a:tcPr/>
                </a:tc>
                <a:tc hMerge="1" vMerge="1">
                  <a:txBody>
                    <a:bodyPr/>
                    <a:lstStyle/>
                    <a:p>
                      <a:endParaRPr lang="en-US"/>
                    </a:p>
                  </a:txBody>
                  <a:tcPr/>
                </a:tc>
                <a:tc>
                  <a:txBody>
                    <a:bodyPr/>
                    <a:lstStyle/>
                    <a:p>
                      <a:pPr algn="ctr" fontAlgn="ctr"/>
                      <a:r>
                        <a:rPr lang="en-US" sz="13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567221">
                <a:tc rowSpan="2">
                  <a:txBody>
                    <a:bodyPr/>
                    <a:lstStyle/>
                    <a:p>
                      <a:pPr algn="ctr" fontAlgn="ctr"/>
                      <a:r>
                        <a:rPr lang="en-US" sz="1300" b="1" i="0" u="none" strike="noStrike">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1" i="0" u="none" strike="noStrike" dirty="0" smtClean="0">
                          <a:solidFill>
                            <a:schemeClr val="tx1"/>
                          </a:solidFill>
                          <a:latin typeface="Calibri"/>
                        </a:rPr>
                        <a:t>(2,2)</a:t>
                      </a:r>
                      <a:endParaRPr lang="en-US" sz="16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1800" b="1" i="0" u="none" strike="noStrike" dirty="0" smtClean="0">
                          <a:solidFill>
                            <a:schemeClr val="tx1"/>
                          </a:solidFill>
                          <a:latin typeface="Calibri"/>
                        </a:rPr>
                        <a:t>(3,1)</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C5BE97"/>
                    </a:solidFill>
                  </a:tcPr>
                </a:tc>
              </a:tr>
              <a:tr h="567221">
                <a:tc vMerge="1">
                  <a:txBody>
                    <a:bodyPr/>
                    <a:lstStyle/>
                    <a:p>
                      <a:endParaRPr lang="en-US"/>
                    </a:p>
                  </a:txBody>
                  <a:tcPr/>
                </a:tc>
                <a:tc>
                  <a:txBody>
                    <a:bodyPr/>
                    <a:lstStyle/>
                    <a:p>
                      <a:pPr algn="ctr" fontAlgn="ctr"/>
                      <a:r>
                        <a:rPr lang="en-US" sz="13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800" b="1" i="0" u="none" strike="noStrike" dirty="0" smtClean="0">
                          <a:solidFill>
                            <a:schemeClr val="tx1"/>
                          </a:solidFill>
                          <a:latin typeface="Calibri"/>
                        </a:rPr>
                        <a:t>(1,3)</a:t>
                      </a:r>
                      <a:endParaRPr lang="en-US" sz="1800" b="1" i="0" u="none" strike="noStrike" dirty="0">
                        <a:solidFill>
                          <a:schemeClr val="tx1"/>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800" b="1" i="0" u="none" strike="noStrike" dirty="0" smtClean="0">
                          <a:solidFill>
                            <a:schemeClr val="tx1"/>
                          </a:solidFill>
                          <a:latin typeface="Calibri"/>
                        </a:rPr>
                        <a:t>(4,4)</a:t>
                      </a:r>
                      <a:endParaRPr lang="en-US" sz="1800" b="1" i="0" u="none" strike="noStrike" dirty="0">
                        <a:solidFill>
                          <a:schemeClr val="tx1"/>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AD6BC">
                        <a:alpha val="50000"/>
                      </a:srgbClr>
                    </a:solidFill>
                  </a:tcPr>
                </a:tc>
              </a:tr>
            </a:tbl>
          </a:graphicData>
        </a:graphic>
      </p:graphicFrame>
    </p:spTree>
    <p:extLst>
      <p:ext uri="{BB962C8B-B14F-4D97-AF65-F5344CB8AC3E}">
        <p14:creationId xmlns:p14="http://schemas.microsoft.com/office/powerpoint/2010/main" val="3839555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Perceptual Dilemma</a:t>
            </a:r>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244736011"/>
              </p:ext>
            </p:extLst>
          </p:nvPr>
        </p:nvGraphicFramePr>
        <p:xfrm>
          <a:off x="278853" y="1295400"/>
          <a:ext cx="2467264" cy="3684688"/>
        </p:xfrm>
        <a:graphic>
          <a:graphicData uri="http://schemas.openxmlformats.org/drawingml/2006/table">
            <a:tbl>
              <a:tblPr/>
              <a:tblGrid>
                <a:gridCol w="280372"/>
                <a:gridCol w="280372"/>
                <a:gridCol w="953260"/>
                <a:gridCol w="953260"/>
              </a:tblGrid>
              <a:tr h="620548">
                <a:tc gridSpan="4">
                  <a:txBody>
                    <a:bodyPr/>
                    <a:lstStyle/>
                    <a:p>
                      <a:pPr algn="ctr" fontAlgn="b"/>
                      <a:r>
                        <a:rPr lang="en-US" sz="2000" b="1" i="0" u="none" strike="noStrike" dirty="0" smtClean="0">
                          <a:solidFill>
                            <a:srgbClr val="800000"/>
                          </a:solidFill>
                          <a:latin typeface="Calibri"/>
                        </a:rPr>
                        <a:t>US Half </a:t>
                      </a:r>
                      <a:r>
                        <a:rPr lang="en-US" sz="2000" b="1" i="0" u="none" strike="noStrike" dirty="0" smtClean="0">
                          <a:solidFill>
                            <a:srgbClr val="000000"/>
                          </a:solidFill>
                          <a:latin typeface="Calibri"/>
                        </a:rPr>
                        <a:t>of a Mutual</a:t>
                      </a:r>
                    </a:p>
                    <a:p>
                      <a:pPr algn="ctr" fontAlgn="b"/>
                      <a:r>
                        <a:rPr lang="en-US" sz="2000" b="1" i="0" u="none" strike="noStrike" baseline="0" dirty="0" smtClean="0">
                          <a:solidFill>
                            <a:srgbClr val="000000"/>
                          </a:solidFill>
                          <a:latin typeface="Calibri"/>
                        </a:rPr>
                        <a:t>Perceptual Dilemma</a:t>
                      </a:r>
                    </a:p>
                    <a:p>
                      <a:pPr algn="ctr" fontAlgn="b"/>
                      <a:r>
                        <a:rPr lang="en-US" sz="1800" b="1" i="0" u="none" strike="noStrike" baseline="0" dirty="0" smtClean="0">
                          <a:solidFill>
                            <a:srgbClr val="0000FF"/>
                          </a:solidFill>
                          <a:latin typeface="Calibri"/>
                        </a:rPr>
                        <a:t>US: Stag Hunt</a:t>
                      </a:r>
                    </a:p>
                    <a:p>
                      <a:pPr algn="ctr" fontAlgn="b"/>
                      <a:r>
                        <a:rPr lang="en-US" sz="1800" b="1" i="0" u="none" strike="noStrike" baseline="0" dirty="0" smtClean="0">
                          <a:solidFill>
                            <a:srgbClr val="0000FF"/>
                          </a:solidFill>
                          <a:latin typeface="Calibri"/>
                        </a:rPr>
                        <a:t>USSR: Prisoner’s Dilemma </a:t>
                      </a:r>
                      <a:endParaRPr lang="en-US" sz="1800" b="1" i="0" u="none" strike="noStrike" dirty="0">
                        <a:solidFill>
                          <a:srgbClr val="0000FF"/>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43288">
                <a:tc rowSpan="2" gridSpan="2">
                  <a:txBody>
                    <a:bodyPr/>
                    <a:lstStyle/>
                    <a:p>
                      <a:pPr algn="l" fontAlgn="b"/>
                      <a:r>
                        <a:rPr lang="en-US" sz="20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20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314682">
                <a:tc gridSpan="2" vMerge="1">
                  <a:txBody>
                    <a:bodyPr/>
                    <a:lstStyle/>
                    <a:p>
                      <a:endParaRPr lang="en-US"/>
                    </a:p>
                  </a:txBody>
                  <a:tcPr/>
                </a:tc>
                <a:tc hMerge="1" vMerge="1">
                  <a:txBody>
                    <a:bodyPr/>
                    <a:lstStyle/>
                    <a:p>
                      <a:endParaRPr lang="en-US"/>
                    </a:p>
                  </a:txBody>
                  <a:tcPr/>
                </a:tc>
                <a:tc>
                  <a:txBody>
                    <a:bodyPr/>
                    <a:lstStyle/>
                    <a:p>
                      <a:pPr algn="ctr" fontAlgn="ctr"/>
                      <a:r>
                        <a:rPr lang="en-US" sz="20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20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934239">
                <a:tc rowSpan="2">
                  <a:txBody>
                    <a:bodyPr/>
                    <a:lstStyle/>
                    <a:p>
                      <a:pPr algn="ctr" fontAlgn="ctr"/>
                      <a:r>
                        <a:rPr lang="en-US" sz="2000" b="1" i="0" u="none" strike="noStrike" dirty="0">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0" i="0" u="none" strike="noStrike" dirty="0" smtClean="0">
                          <a:solidFill>
                            <a:srgbClr val="000000"/>
                          </a:solidFill>
                          <a:latin typeface="Calibri"/>
                        </a:rPr>
                        <a:t>(</a:t>
                      </a:r>
                      <a:r>
                        <a:rPr lang="en-US" sz="2400" b="1" i="0" u="none" strike="noStrike" dirty="0" smtClean="0">
                          <a:solidFill>
                            <a:srgbClr val="800000"/>
                          </a:solidFill>
                          <a:latin typeface="Calibri"/>
                        </a:rPr>
                        <a:t>1</a:t>
                      </a:r>
                      <a:r>
                        <a:rPr lang="en-US" sz="2400" b="0" i="0" u="none" strike="noStrike" dirty="0" smtClean="0">
                          <a:solidFill>
                            <a:srgbClr val="000000"/>
                          </a:solidFill>
                          <a:latin typeface="Calibri"/>
                        </a:rPr>
                        <a:t>,</a:t>
                      </a:r>
                      <a:r>
                        <a:rPr lang="en-US" sz="2400" b="1" i="0" u="none" strike="noStrike" dirty="0" smtClean="0">
                          <a:solidFill>
                            <a:srgbClr val="008000"/>
                          </a:solidFill>
                          <a:latin typeface="Calibri"/>
                        </a:rPr>
                        <a:t>2</a:t>
                      </a:r>
                      <a:r>
                        <a:rPr lang="en-US" sz="2400" b="0" i="0" u="none" strike="noStrike" dirty="0" smtClean="0">
                          <a:solidFill>
                            <a:srgbClr val="000000"/>
                          </a:solidFill>
                          <a:latin typeface="Calibri"/>
                        </a:rPr>
                        <a:t>)</a:t>
                      </a:r>
                      <a:endParaRPr lang="en-US" sz="1800" b="0"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400" b="0" i="0" u="none" strike="noStrike" dirty="0" smtClean="0">
                          <a:solidFill>
                            <a:srgbClr val="000000"/>
                          </a:solidFill>
                          <a:latin typeface="Calibri"/>
                        </a:rPr>
                        <a:t>(</a:t>
                      </a:r>
                      <a:r>
                        <a:rPr lang="en-US" sz="2400" b="1" i="0" u="none" strike="noStrike" dirty="0" smtClean="0">
                          <a:solidFill>
                            <a:srgbClr val="0000FF"/>
                          </a:solidFill>
                          <a:latin typeface="Calibri"/>
                        </a:rPr>
                        <a:t>4</a:t>
                      </a:r>
                      <a:r>
                        <a:rPr lang="en-US" sz="2400" b="0" i="0" u="none" strike="noStrike" dirty="0" smtClean="0">
                          <a:solidFill>
                            <a:srgbClr val="000000"/>
                          </a:solidFill>
                          <a:latin typeface="Calibri"/>
                        </a:rPr>
                        <a:t>,</a:t>
                      </a:r>
                      <a:r>
                        <a:rPr lang="en-US" sz="2400" b="1" i="0" u="none" strike="noStrike" dirty="0" smtClean="0">
                          <a:solidFill>
                            <a:srgbClr val="800000"/>
                          </a:solidFill>
                          <a:latin typeface="Calibri"/>
                        </a:rPr>
                        <a:t>1</a:t>
                      </a:r>
                      <a:r>
                        <a:rPr lang="en-US" sz="2400" b="0" i="0" u="none" strike="noStrike" dirty="0" smtClean="0">
                          <a:solidFill>
                            <a:srgbClr val="000000"/>
                          </a:solidFill>
                          <a:latin typeface="Calibri"/>
                        </a:rPr>
                        <a:t>)</a:t>
                      </a:r>
                      <a:endParaRPr lang="en-US" sz="2400" b="0"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934239">
                <a:tc vMerge="1">
                  <a:txBody>
                    <a:bodyPr/>
                    <a:lstStyle/>
                    <a:p>
                      <a:endParaRPr lang="en-US"/>
                    </a:p>
                  </a:txBody>
                  <a:tcPr/>
                </a:tc>
                <a:tc>
                  <a:txBody>
                    <a:bodyPr/>
                    <a:lstStyle/>
                    <a:p>
                      <a:pPr algn="ctr" fontAlgn="ctr"/>
                      <a:r>
                        <a:rPr lang="en-US" sz="20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0" i="0" u="none" strike="noStrike" dirty="0" smtClean="0">
                          <a:solidFill>
                            <a:srgbClr val="000000"/>
                          </a:solidFill>
                          <a:latin typeface="Calibri"/>
                        </a:rPr>
                        <a:t>(</a:t>
                      </a:r>
                      <a:r>
                        <a:rPr lang="en-US" sz="2400" b="1" i="0" u="none" strike="noStrike" dirty="0" smtClean="0">
                          <a:solidFill>
                            <a:srgbClr val="008000"/>
                          </a:solidFill>
                          <a:latin typeface="Calibri"/>
                        </a:rPr>
                        <a:t>2</a:t>
                      </a:r>
                      <a:r>
                        <a:rPr lang="en-US" sz="2400" b="0" i="0" u="none" strike="noStrike" dirty="0" smtClean="0">
                          <a:solidFill>
                            <a:srgbClr val="000000"/>
                          </a:solidFill>
                          <a:latin typeface="Calibri"/>
                        </a:rPr>
                        <a:t>,</a:t>
                      </a:r>
                      <a:r>
                        <a:rPr lang="en-US" sz="2400" b="1" i="0" u="none" strike="noStrike" dirty="0" smtClean="0">
                          <a:solidFill>
                            <a:srgbClr val="0000FF"/>
                          </a:solidFill>
                          <a:latin typeface="Calibri"/>
                        </a:rPr>
                        <a:t>4</a:t>
                      </a:r>
                      <a:r>
                        <a:rPr lang="en-US" sz="2400" b="0" i="0" u="none" strike="noStrike" dirty="0" smtClean="0">
                          <a:solidFill>
                            <a:srgbClr val="000000"/>
                          </a:solidFill>
                          <a:latin typeface="Calibri"/>
                        </a:rPr>
                        <a:t>)</a:t>
                      </a:r>
                      <a:endParaRPr lang="en-US" sz="2400" b="0"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400" b="0" i="0" u="none" strike="noStrike" dirty="0" smtClean="0">
                          <a:solidFill>
                            <a:srgbClr val="000000"/>
                          </a:solidFill>
                          <a:latin typeface="Calibri"/>
                        </a:rPr>
                        <a:t>(</a:t>
                      </a:r>
                      <a:r>
                        <a:rPr lang="en-US" sz="2400" b="1" i="0" u="none" strike="noStrike" dirty="0" smtClean="0">
                          <a:solidFill>
                            <a:srgbClr val="008000"/>
                          </a:solidFill>
                          <a:latin typeface="Calibri"/>
                        </a:rPr>
                        <a:t>3</a:t>
                      </a:r>
                      <a:r>
                        <a:rPr lang="en-US" sz="2400" b="0" i="0" u="none" strike="noStrike" dirty="0" smtClean="0">
                          <a:solidFill>
                            <a:srgbClr val="000000"/>
                          </a:solidFill>
                          <a:latin typeface="Calibri"/>
                        </a:rPr>
                        <a:t>,</a:t>
                      </a:r>
                      <a:r>
                        <a:rPr lang="en-US" sz="2400" b="1" i="0" u="none" strike="noStrike" dirty="0" smtClean="0">
                          <a:solidFill>
                            <a:srgbClr val="008000"/>
                          </a:solidFill>
                          <a:latin typeface="Calibri"/>
                        </a:rPr>
                        <a:t>3</a:t>
                      </a:r>
                      <a:r>
                        <a:rPr lang="en-US" sz="2400" b="0" i="0" u="none" strike="noStrike" dirty="0" smtClean="0">
                          <a:solidFill>
                            <a:srgbClr val="000000"/>
                          </a:solidFill>
                          <a:latin typeface="Calibri"/>
                        </a:rPr>
                        <a:t>)</a:t>
                      </a:r>
                      <a:endParaRPr lang="en-US" sz="2400" b="0"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sp>
        <p:nvSpPr>
          <p:cNvPr id="5" name="Slide Number Placeholder 4"/>
          <p:cNvSpPr>
            <a:spLocks noGrp="1"/>
          </p:cNvSpPr>
          <p:nvPr>
            <p:ph type="sldNum" sz="quarter" idx="11"/>
          </p:nvPr>
        </p:nvSpPr>
        <p:spPr>
          <a:xfrm>
            <a:off x="304800" y="6564740"/>
            <a:ext cx="457200" cy="182563"/>
          </a:xfrm>
        </p:spPr>
        <p:txBody>
          <a:bodyPr/>
          <a:lstStyle/>
          <a:p>
            <a:pPr>
              <a:defRPr/>
            </a:pPr>
            <a:fld id="{B6C5EB5C-317C-486F-BB8F-11707A212760}" type="slidenum">
              <a:rPr lang="en-US" smtClean="0"/>
              <a:pPr>
                <a:defRPr/>
              </a:pPr>
              <a:t>148</a:t>
            </a:fld>
            <a:endParaRPr lang="en-US"/>
          </a:p>
        </p:txBody>
      </p:sp>
      <p:sp>
        <p:nvSpPr>
          <p:cNvPr id="16" name="TextBox 15"/>
          <p:cNvSpPr txBox="1"/>
          <p:nvPr/>
        </p:nvSpPr>
        <p:spPr>
          <a:xfrm>
            <a:off x="551909" y="5128296"/>
            <a:ext cx="7812603" cy="646331"/>
          </a:xfrm>
          <a:prstGeom prst="rect">
            <a:avLst/>
          </a:prstGeom>
          <a:solidFill>
            <a:schemeClr val="tx2">
              <a:lumMod val="10000"/>
              <a:lumOff val="90000"/>
            </a:schemeClr>
          </a:solidFill>
          <a:ln>
            <a:solidFill>
              <a:schemeClr val="tx1"/>
            </a:solidFill>
          </a:ln>
        </p:spPr>
        <p:txBody>
          <a:bodyPr wrap="square" rtlCol="0">
            <a:spAutoFit/>
          </a:bodyPr>
          <a:lstStyle/>
          <a:p>
            <a:r>
              <a:rPr lang="en-US" b="1" dirty="0" smtClean="0"/>
              <a:t>Perceptual Dilemma has been offered as an alternative representation of latter stages of the Cold War US-USSR arms competition.*</a:t>
            </a:r>
            <a:endParaRPr lang="en-US" b="1" dirty="0"/>
          </a:p>
        </p:txBody>
      </p:sp>
      <p:sp>
        <p:nvSpPr>
          <p:cNvPr id="17" name="Content Placeholder 2"/>
          <p:cNvSpPr txBox="1">
            <a:spLocks/>
          </p:cNvSpPr>
          <p:nvPr/>
        </p:nvSpPr>
        <p:spPr bwMode="auto">
          <a:xfrm>
            <a:off x="5759356" y="1517215"/>
            <a:ext cx="3111689" cy="314793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indent="-228600" algn="l">
              <a:buFont typeface="Wingdings" pitchFamily="2" charset="2"/>
              <a:buChar char="§"/>
            </a:pPr>
            <a:r>
              <a:rPr lang="en-US" b="1" dirty="0" smtClean="0">
                <a:solidFill>
                  <a:srgbClr val="800000"/>
                </a:solidFill>
              </a:rPr>
              <a:t>Each party most prefers mutual disarmament    </a:t>
            </a:r>
            <a:r>
              <a:rPr lang="en-US" b="1" dirty="0" smtClean="0"/>
              <a:t>(but is prevented from disarming by the </a:t>
            </a:r>
            <a:r>
              <a:rPr lang="en-US" b="1" i="1" dirty="0" smtClean="0"/>
              <a:t>perception</a:t>
            </a:r>
            <a:r>
              <a:rPr lang="en-US" b="1" dirty="0" smtClean="0"/>
              <a:t> that the     other side most prefers unilateral arming) </a:t>
            </a:r>
          </a:p>
          <a:p>
            <a:pPr indent="-228600" algn="l">
              <a:spcBef>
                <a:spcPts val="1200"/>
              </a:spcBef>
              <a:spcAft>
                <a:spcPts val="0"/>
              </a:spcAft>
              <a:buFont typeface="Wingdings" pitchFamily="2" charset="2"/>
              <a:buChar char="§"/>
            </a:pPr>
            <a:r>
              <a:rPr lang="en-US" b="1" kern="0" dirty="0" smtClean="0"/>
              <a:t>Both sides still:</a:t>
            </a:r>
          </a:p>
          <a:p>
            <a:pPr lvl="1" indent="-228600" algn="l">
              <a:spcBef>
                <a:spcPts val="300"/>
              </a:spcBef>
              <a:spcAft>
                <a:spcPts val="0"/>
              </a:spcAft>
              <a:buFont typeface="Wingdings" pitchFamily="2" charset="2"/>
              <a:buChar char="§"/>
            </a:pPr>
            <a:r>
              <a:rPr lang="en-US" sz="1600" b="1" kern="0" dirty="0" smtClean="0">
                <a:solidFill>
                  <a:srgbClr val="008000"/>
                </a:solidFill>
              </a:rPr>
              <a:t>Prefer dominating                 to mutual arming</a:t>
            </a:r>
          </a:p>
          <a:p>
            <a:pPr lvl="1" indent="-228600" algn="l">
              <a:spcBef>
                <a:spcPts val="300"/>
              </a:spcBef>
              <a:spcAft>
                <a:spcPts val="0"/>
              </a:spcAft>
              <a:buFont typeface="Wingdings" pitchFamily="2" charset="2"/>
              <a:buChar char="§"/>
            </a:pPr>
            <a:r>
              <a:rPr lang="en-US" sz="1600" b="1" kern="0" dirty="0" smtClean="0">
                <a:solidFill>
                  <a:srgbClr val="0000FF"/>
                </a:solidFill>
              </a:rPr>
              <a:t>Least like unilaterally disarming</a:t>
            </a:r>
          </a:p>
        </p:txBody>
      </p:sp>
      <p:graphicFrame>
        <p:nvGraphicFramePr>
          <p:cNvPr id="13" name="Content Placeholder 10"/>
          <p:cNvGraphicFramePr>
            <a:graphicFrameLocks/>
          </p:cNvGraphicFramePr>
          <p:nvPr>
            <p:extLst>
              <p:ext uri="{D42A27DB-BD31-4B8C-83A1-F6EECF244321}">
                <p14:modId xmlns:p14="http://schemas.microsoft.com/office/powerpoint/2010/main" val="1353536427"/>
              </p:ext>
            </p:extLst>
          </p:nvPr>
        </p:nvGraphicFramePr>
        <p:xfrm>
          <a:off x="3030102" y="1298141"/>
          <a:ext cx="2479150" cy="3681947"/>
        </p:xfrm>
        <a:graphic>
          <a:graphicData uri="http://schemas.openxmlformats.org/drawingml/2006/table">
            <a:tbl>
              <a:tblPr/>
              <a:tblGrid>
                <a:gridCol w="281722"/>
                <a:gridCol w="281722"/>
                <a:gridCol w="957853"/>
                <a:gridCol w="957853"/>
              </a:tblGrid>
              <a:tr h="620559">
                <a:tc gridSpan="4">
                  <a:txBody>
                    <a:bodyPr/>
                    <a:lstStyle/>
                    <a:p>
                      <a:pPr algn="ctr" fontAlgn="b"/>
                      <a:r>
                        <a:rPr lang="en-US" sz="2000" b="1" i="0" u="none" strike="noStrike" dirty="0" smtClean="0">
                          <a:solidFill>
                            <a:srgbClr val="800000"/>
                          </a:solidFill>
                          <a:latin typeface="Calibri"/>
                        </a:rPr>
                        <a:t>USSR Half </a:t>
                      </a:r>
                      <a:r>
                        <a:rPr lang="en-US" sz="2000" b="1" i="0" u="none" strike="noStrike" dirty="0" smtClean="0">
                          <a:solidFill>
                            <a:srgbClr val="000000"/>
                          </a:solidFill>
                          <a:latin typeface="Calibri"/>
                        </a:rPr>
                        <a:t>of a Mutual</a:t>
                      </a:r>
                    </a:p>
                    <a:p>
                      <a:pPr algn="ctr" fontAlgn="b"/>
                      <a:r>
                        <a:rPr lang="en-US" sz="2000" b="1" i="0" u="none" strike="noStrike" dirty="0" smtClean="0">
                          <a:solidFill>
                            <a:srgbClr val="000000"/>
                          </a:solidFill>
                          <a:latin typeface="Calibri"/>
                        </a:rPr>
                        <a:t>Perceptual Dilemma</a:t>
                      </a:r>
                    </a:p>
                    <a:p>
                      <a:pPr algn="ctr" fontAlgn="b"/>
                      <a:r>
                        <a:rPr lang="en-US" sz="1800" b="1" i="0" u="none" strike="noStrike" dirty="0" smtClean="0">
                          <a:solidFill>
                            <a:srgbClr val="0000FF"/>
                          </a:solidFill>
                          <a:latin typeface="Calibri"/>
                        </a:rPr>
                        <a:t>US:</a:t>
                      </a:r>
                      <a:r>
                        <a:rPr lang="en-US" sz="1800" b="1" i="0" u="none" strike="noStrike" baseline="0" dirty="0" smtClean="0">
                          <a:solidFill>
                            <a:srgbClr val="0000FF"/>
                          </a:solidFill>
                          <a:latin typeface="Calibri"/>
                        </a:rPr>
                        <a:t> Prisoner’s Dilemma</a:t>
                      </a:r>
                    </a:p>
                    <a:p>
                      <a:pPr algn="ctr" fontAlgn="b"/>
                      <a:r>
                        <a:rPr lang="en-US" sz="1800" b="1" i="0" u="none" strike="noStrike" baseline="0" dirty="0" smtClean="0">
                          <a:solidFill>
                            <a:srgbClr val="0000FF"/>
                          </a:solidFill>
                          <a:latin typeface="Calibri"/>
                        </a:rPr>
                        <a:t>USSR: Stag Hunt</a:t>
                      </a:r>
                      <a:r>
                        <a:rPr lang="en-US" sz="1800" b="1" i="0" u="none" strike="noStrike" dirty="0" smtClean="0">
                          <a:solidFill>
                            <a:srgbClr val="0000FF"/>
                          </a:solidFill>
                          <a:latin typeface="Calibri"/>
                        </a:rPr>
                        <a:t> </a:t>
                      </a:r>
                      <a:endParaRPr lang="en-US" sz="1800" b="1" i="0" u="none" strike="noStrike" dirty="0">
                        <a:solidFill>
                          <a:srgbClr val="0000FF"/>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41698">
                <a:tc rowSpan="2" gridSpan="2">
                  <a:txBody>
                    <a:bodyPr/>
                    <a:lstStyle/>
                    <a:p>
                      <a:pPr algn="l" fontAlgn="b"/>
                      <a:r>
                        <a:rPr lang="en-US" sz="2000" b="1"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2">
                  <a:txBody>
                    <a:bodyPr/>
                    <a:lstStyle/>
                    <a:p>
                      <a:pPr algn="ctr" fontAlgn="b"/>
                      <a:r>
                        <a:rPr lang="en-US" sz="2000" b="1" i="0" u="none" strike="noStrike" dirty="0">
                          <a:solidFill>
                            <a:srgbClr val="000000"/>
                          </a:solidFill>
                          <a:latin typeface="Calibri"/>
                        </a:rPr>
                        <a:t>USSR</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313225">
                <a:tc gridSpan="2" vMerge="1">
                  <a:txBody>
                    <a:bodyPr/>
                    <a:lstStyle/>
                    <a:p>
                      <a:endParaRPr lang="en-US"/>
                    </a:p>
                  </a:txBody>
                  <a:tcPr/>
                </a:tc>
                <a:tc hMerge="1" vMerge="1">
                  <a:txBody>
                    <a:bodyPr/>
                    <a:lstStyle/>
                    <a:p>
                      <a:endParaRPr lang="en-US"/>
                    </a:p>
                  </a:txBody>
                  <a:tcPr/>
                </a:tc>
                <a:tc>
                  <a:txBody>
                    <a:bodyPr/>
                    <a:lstStyle/>
                    <a:p>
                      <a:pPr algn="ctr" fontAlgn="ctr"/>
                      <a:r>
                        <a:rPr lang="en-US" sz="2000" b="1" i="0" u="none" strike="noStrike" dirty="0">
                          <a:solidFill>
                            <a:srgbClr val="000000"/>
                          </a:solidFill>
                          <a:latin typeface="Calibri"/>
                        </a:rPr>
                        <a:t>disarm</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2000" b="1" i="0" u="none" strike="noStrike" dirty="0">
                          <a:solidFill>
                            <a:srgbClr val="000000"/>
                          </a:solidFill>
                          <a:latin typeface="Calibri"/>
                        </a:rPr>
                        <a:t>arm</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934392">
                <a:tc rowSpan="2">
                  <a:txBody>
                    <a:bodyPr/>
                    <a:lstStyle/>
                    <a:p>
                      <a:pPr algn="ctr" fontAlgn="ctr"/>
                      <a:r>
                        <a:rPr lang="en-US" sz="2000" b="1" i="0" u="none" strike="noStrike" dirty="0">
                          <a:solidFill>
                            <a:srgbClr val="000000"/>
                          </a:solidFill>
                          <a:latin typeface="Calibri"/>
                        </a:rPr>
                        <a:t>US</a:t>
                      </a:r>
                    </a:p>
                  </a:txBody>
                  <a:tcPr marL="0" marR="0" marT="0" marB="0" vert="vert27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1" i="0" u="none" strike="noStrike" dirty="0">
                          <a:solidFill>
                            <a:srgbClr val="000000"/>
                          </a:solidFill>
                          <a:latin typeface="Calibri"/>
                        </a:rPr>
                        <a:t>disarm</a:t>
                      </a:r>
                    </a:p>
                  </a:txBody>
                  <a:tcPr marL="0" marR="0" marT="0" marB="0" vert="vert27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0" i="0" u="none" strike="noStrike" dirty="0" smtClean="0">
                          <a:solidFill>
                            <a:srgbClr val="000000"/>
                          </a:solidFill>
                          <a:latin typeface="Calibri"/>
                        </a:rPr>
                        <a:t>(</a:t>
                      </a:r>
                      <a:r>
                        <a:rPr lang="en-US" sz="2400" b="1" i="0" u="none" strike="noStrike" dirty="0" smtClean="0">
                          <a:solidFill>
                            <a:srgbClr val="008000"/>
                          </a:solidFill>
                          <a:latin typeface="Calibri"/>
                        </a:rPr>
                        <a:t>2</a:t>
                      </a:r>
                      <a:r>
                        <a:rPr lang="en-US" sz="2400" b="0" i="0" u="none" strike="noStrike" dirty="0" smtClean="0">
                          <a:solidFill>
                            <a:schemeClr val="tx1"/>
                          </a:solidFill>
                          <a:latin typeface="Calibri"/>
                        </a:rPr>
                        <a:t>,</a:t>
                      </a:r>
                      <a:r>
                        <a:rPr lang="en-US" sz="2400" b="1" i="0" u="none" strike="noStrike" dirty="0" smtClean="0">
                          <a:solidFill>
                            <a:srgbClr val="800000"/>
                          </a:solidFill>
                          <a:latin typeface="Calibri"/>
                        </a:rPr>
                        <a:t>1</a:t>
                      </a:r>
                      <a:r>
                        <a:rPr lang="en-US" sz="2400" b="0" i="0" u="none" strike="noStrike" dirty="0" smtClean="0">
                          <a:solidFill>
                            <a:srgbClr val="000000"/>
                          </a:solidFill>
                          <a:latin typeface="Calibri"/>
                        </a:rPr>
                        <a:t>)</a:t>
                      </a:r>
                      <a:endParaRPr lang="en-US" sz="1600" b="0"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c>
                  <a:txBody>
                    <a:bodyPr/>
                    <a:lstStyle/>
                    <a:p>
                      <a:pPr algn="ctr" fontAlgn="ctr"/>
                      <a:r>
                        <a:rPr lang="en-US" sz="2400" b="0" i="0" u="none" strike="noStrike" dirty="0" smtClean="0">
                          <a:solidFill>
                            <a:srgbClr val="000000"/>
                          </a:solidFill>
                          <a:latin typeface="Calibri"/>
                        </a:rPr>
                        <a:t>(</a:t>
                      </a:r>
                      <a:r>
                        <a:rPr lang="en-US" sz="2400" b="1" i="0" u="none" strike="noStrike" dirty="0" smtClean="0">
                          <a:solidFill>
                            <a:srgbClr val="0000FF"/>
                          </a:solidFill>
                          <a:latin typeface="Calibri"/>
                        </a:rPr>
                        <a:t>4</a:t>
                      </a:r>
                      <a:r>
                        <a:rPr lang="en-US" sz="2400" b="0" i="0" u="none" strike="noStrike" dirty="0" smtClean="0">
                          <a:solidFill>
                            <a:srgbClr val="000000"/>
                          </a:solidFill>
                          <a:latin typeface="Calibri"/>
                        </a:rPr>
                        <a:t>,</a:t>
                      </a:r>
                      <a:r>
                        <a:rPr lang="en-US" sz="2400" b="1" i="0" u="none" strike="noStrike" dirty="0" smtClean="0">
                          <a:solidFill>
                            <a:srgbClr val="008000"/>
                          </a:solidFill>
                          <a:latin typeface="Calibri"/>
                        </a:rPr>
                        <a:t>2</a:t>
                      </a:r>
                      <a:r>
                        <a:rPr lang="en-US" sz="2400" b="0" i="0" u="none" strike="noStrike" dirty="0" smtClean="0">
                          <a:solidFill>
                            <a:srgbClr val="000000"/>
                          </a:solidFill>
                          <a:latin typeface="Calibri"/>
                        </a:rPr>
                        <a:t>)</a:t>
                      </a:r>
                      <a:endParaRPr lang="en-US" sz="2400" b="0"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EECE1"/>
                    </a:solidFill>
                  </a:tcPr>
                </a:tc>
              </a:tr>
              <a:tr h="934392">
                <a:tc vMerge="1">
                  <a:txBody>
                    <a:bodyPr/>
                    <a:lstStyle/>
                    <a:p>
                      <a:endParaRPr lang="en-US"/>
                    </a:p>
                  </a:txBody>
                  <a:tcPr/>
                </a:tc>
                <a:tc>
                  <a:txBody>
                    <a:bodyPr/>
                    <a:lstStyle/>
                    <a:p>
                      <a:pPr algn="ctr" fontAlgn="ctr"/>
                      <a:r>
                        <a:rPr lang="en-US" sz="2000" b="1" i="0" u="none" strike="noStrike" dirty="0">
                          <a:solidFill>
                            <a:srgbClr val="000000"/>
                          </a:solidFill>
                          <a:latin typeface="Calibri"/>
                        </a:rPr>
                        <a:t>arm</a:t>
                      </a:r>
                    </a:p>
                  </a:txBody>
                  <a:tcPr marL="0" marR="0" marT="0" marB="0" vert="vert270" anchor="ctr">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0" i="0" u="none" strike="noStrike" dirty="0" smtClean="0">
                          <a:solidFill>
                            <a:srgbClr val="000000"/>
                          </a:solidFill>
                          <a:latin typeface="Calibri"/>
                        </a:rPr>
                        <a:t>(</a:t>
                      </a:r>
                      <a:r>
                        <a:rPr lang="en-US" sz="2400" b="1" i="0" u="none" strike="noStrike" dirty="0" smtClean="0">
                          <a:solidFill>
                            <a:srgbClr val="800000"/>
                          </a:solidFill>
                          <a:latin typeface="Calibri"/>
                        </a:rPr>
                        <a:t>1</a:t>
                      </a:r>
                      <a:r>
                        <a:rPr lang="en-US" sz="2400" b="0" i="0" u="none" strike="noStrike" dirty="0" smtClean="0">
                          <a:solidFill>
                            <a:srgbClr val="000000"/>
                          </a:solidFill>
                          <a:latin typeface="Calibri"/>
                        </a:rPr>
                        <a:t>,</a:t>
                      </a:r>
                      <a:r>
                        <a:rPr lang="en-US" sz="2400" b="1" i="0" u="none" strike="noStrike" dirty="0" smtClean="0">
                          <a:solidFill>
                            <a:srgbClr val="0000FF"/>
                          </a:solidFill>
                          <a:latin typeface="Calibri"/>
                        </a:rPr>
                        <a:t>4</a:t>
                      </a:r>
                      <a:r>
                        <a:rPr lang="en-US" sz="2400" b="0" i="0" u="none" strike="noStrike" dirty="0" smtClean="0">
                          <a:solidFill>
                            <a:srgbClr val="000000"/>
                          </a:solidFill>
                          <a:latin typeface="Calibri"/>
                        </a:rPr>
                        <a:t>)</a:t>
                      </a:r>
                      <a:endParaRPr lang="en-US" sz="2400" b="0" i="0" u="none" strike="noStrike" dirty="0">
                        <a:solidFill>
                          <a:srgbClr val="000000"/>
                        </a:solidFill>
                        <a:latin typeface="Calibri"/>
                      </a:endParaRP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2400" b="0" i="0" u="none" strike="noStrike" dirty="0" smtClean="0">
                          <a:solidFill>
                            <a:srgbClr val="000000"/>
                          </a:solidFill>
                          <a:latin typeface="Calibri"/>
                        </a:rPr>
                        <a:t>(</a:t>
                      </a:r>
                      <a:r>
                        <a:rPr lang="en-US" sz="2400" b="1" i="0" u="none" strike="noStrike" dirty="0" smtClean="0">
                          <a:solidFill>
                            <a:srgbClr val="008000"/>
                          </a:solidFill>
                          <a:latin typeface="Calibri"/>
                        </a:rPr>
                        <a:t>3</a:t>
                      </a:r>
                      <a:r>
                        <a:rPr lang="en-US" sz="2400" b="0" i="0" u="none" strike="noStrike" dirty="0" smtClean="0">
                          <a:solidFill>
                            <a:srgbClr val="000000"/>
                          </a:solidFill>
                          <a:latin typeface="Calibri"/>
                        </a:rPr>
                        <a:t>,</a:t>
                      </a:r>
                      <a:r>
                        <a:rPr lang="en-US" sz="2400" b="1" i="0" u="none" strike="noStrike" dirty="0" smtClean="0">
                          <a:solidFill>
                            <a:srgbClr val="008000"/>
                          </a:solidFill>
                          <a:latin typeface="Calibri"/>
                        </a:rPr>
                        <a:t>3</a:t>
                      </a:r>
                      <a:r>
                        <a:rPr lang="en-US" sz="2400" b="0" i="0" u="none" strike="noStrike" dirty="0" smtClean="0">
                          <a:solidFill>
                            <a:srgbClr val="000000"/>
                          </a:solidFill>
                          <a:latin typeface="Calibri"/>
                        </a:rPr>
                        <a:t>)</a:t>
                      </a:r>
                      <a:endParaRPr lang="en-US" sz="2400" b="0" i="0" u="none" strike="noStrike" dirty="0">
                        <a:solidFill>
                          <a:srgbClr val="000000"/>
                        </a:solidFill>
                        <a:latin typeface="Calibri"/>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sp>
        <p:nvSpPr>
          <p:cNvPr id="22" name="TextBox 21"/>
          <p:cNvSpPr txBox="1"/>
          <p:nvPr/>
        </p:nvSpPr>
        <p:spPr>
          <a:xfrm>
            <a:off x="228600" y="5884098"/>
            <a:ext cx="8915400" cy="307777"/>
          </a:xfrm>
          <a:prstGeom prst="rect">
            <a:avLst/>
          </a:prstGeom>
          <a:noFill/>
        </p:spPr>
        <p:txBody>
          <a:bodyPr wrap="square" rtlCol="0">
            <a:spAutoFit/>
          </a:bodyPr>
          <a:lstStyle/>
          <a:p>
            <a:pPr algn="l"/>
            <a:r>
              <a:rPr lang="en-US" sz="1400" dirty="0" smtClean="0">
                <a:latin typeface="Arial Narrow" pitchFamily="34" charset="0"/>
              </a:rPr>
              <a:t>*S. </a:t>
            </a:r>
            <a:r>
              <a:rPr lang="en-US" sz="1400" dirty="0" err="1" smtClean="0">
                <a:latin typeface="Arial Narrow" pitchFamily="34" charset="0"/>
              </a:rPr>
              <a:t>Plous</a:t>
            </a:r>
            <a:r>
              <a:rPr lang="en-US" sz="1400" dirty="0" smtClean="0">
                <a:latin typeface="Arial Narrow" pitchFamily="34" charset="0"/>
              </a:rPr>
              <a:t>, “Modeling the Nuclear Arms Race as a Perceptual Dilemma</a:t>
            </a:r>
            <a:r>
              <a:rPr lang="en-US" sz="1400" i="1" dirty="0" smtClean="0">
                <a:latin typeface="Arial Narrow" pitchFamily="34" charset="0"/>
              </a:rPr>
              <a:t>,</a:t>
            </a:r>
            <a:r>
              <a:rPr lang="en-US" sz="1400" dirty="0" smtClean="0">
                <a:latin typeface="Arial Narrow" pitchFamily="34" charset="0"/>
              </a:rPr>
              <a:t>”</a:t>
            </a:r>
            <a:r>
              <a:rPr lang="en-US" sz="1400" i="1" dirty="0" smtClean="0">
                <a:latin typeface="Arial Narrow" pitchFamily="34" charset="0"/>
              </a:rPr>
              <a:t> Philosophy and Public Affairs</a:t>
            </a:r>
            <a:r>
              <a:rPr lang="en-US" sz="1400" dirty="0" smtClean="0">
                <a:latin typeface="Arial Narrow" pitchFamily="34" charset="0"/>
              </a:rPr>
              <a:t>, Vol. 17, No. 1 (1988)</a:t>
            </a:r>
            <a:endParaRPr lang="en-US" sz="1400" dirty="0">
              <a:latin typeface="Arial Narrow" pitchFamily="34" charset="0"/>
            </a:endParaRPr>
          </a:p>
        </p:txBody>
      </p:sp>
      <p:sp>
        <p:nvSpPr>
          <p:cNvPr id="9" name="Oval 8"/>
          <p:cNvSpPr/>
          <p:nvPr/>
        </p:nvSpPr>
        <p:spPr bwMode="auto">
          <a:xfrm>
            <a:off x="1908330" y="2764248"/>
            <a:ext cx="697832" cy="409074"/>
          </a:xfrm>
          <a:prstGeom prst="ellipse">
            <a:avLst/>
          </a:prstGeom>
          <a:noFill/>
          <a:ln w="25400" cap="flat" cmpd="sng" algn="ctr">
            <a:solidFill>
              <a:srgbClr val="800000"/>
            </a:solidFill>
            <a:prstDash val="solid"/>
            <a:round/>
            <a:headEnd type="none" w="med" len="med"/>
            <a:tailEnd type="none" w="med" len="med"/>
          </a:ln>
          <a:effectLst/>
        </p:spPr>
        <p:txBody>
          <a:bodyPr vert="horz" wrap="none" lIns="4572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0" name="Oval 9"/>
          <p:cNvSpPr/>
          <p:nvPr/>
        </p:nvSpPr>
        <p:spPr bwMode="auto">
          <a:xfrm rot="16200000">
            <a:off x="3116344" y="4313354"/>
            <a:ext cx="697832" cy="409074"/>
          </a:xfrm>
          <a:prstGeom prst="ellipse">
            <a:avLst/>
          </a:prstGeom>
          <a:noFill/>
          <a:ln w="25400" cap="flat" cmpd="sng" algn="ctr">
            <a:solidFill>
              <a:srgbClr val="800000"/>
            </a:solidFill>
            <a:prstDash val="solid"/>
            <a:round/>
            <a:headEnd type="none" w="med" len="med"/>
            <a:tailEnd type="none" w="med" len="med"/>
          </a:ln>
          <a:effectLst/>
        </p:spPr>
        <p:txBody>
          <a:bodyPr vert="horz" wrap="none" lIns="4572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726797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2"/>
          <p:cNvSpPr>
            <a:spLocks noGrp="1" noChangeArrowheads="1"/>
          </p:cNvSpPr>
          <p:nvPr>
            <p:ph type="title"/>
          </p:nvPr>
        </p:nvSpPr>
        <p:spPr/>
        <p:txBody>
          <a:bodyPr/>
          <a:lstStyle/>
          <a:p>
            <a:r>
              <a:rPr lang="en-US" smtClean="0"/>
              <a:t>Risk Assessment (cont’d)</a:t>
            </a:r>
          </a:p>
        </p:txBody>
      </p:sp>
      <p:sp>
        <p:nvSpPr>
          <p:cNvPr id="144388" name="Rectangle 3"/>
          <p:cNvSpPr>
            <a:spLocks noGrp="1" noChangeArrowheads="1"/>
          </p:cNvSpPr>
          <p:nvPr>
            <p:ph type="body" idx="1"/>
          </p:nvPr>
        </p:nvSpPr>
        <p:spPr>
          <a:xfrm>
            <a:off x="609600" y="1219200"/>
            <a:ext cx="8305800" cy="5486400"/>
          </a:xfrm>
        </p:spPr>
        <p:txBody>
          <a:bodyPr/>
          <a:lstStyle/>
          <a:p>
            <a:r>
              <a:rPr lang="en-US" smtClean="0"/>
              <a:t>Human-Related Risks (cont’d)</a:t>
            </a:r>
          </a:p>
          <a:p>
            <a:pPr lvl="1"/>
            <a:r>
              <a:rPr lang="en-US" smtClean="0"/>
              <a:t>Game Theory for Intelligent Threats</a:t>
            </a:r>
          </a:p>
          <a:p>
            <a:pPr lvl="2"/>
            <a:r>
              <a:rPr lang="en-US" u="sng" smtClean="0">
                <a:cs typeface="Times New Roman" pitchFamily="18" charset="0"/>
              </a:rPr>
              <a:t>Zero-Sum Payoff Table</a:t>
            </a:r>
            <a:r>
              <a:rPr lang="en-US" smtClean="0">
                <a:cs typeface="Times New Roman" pitchFamily="18" charset="0"/>
              </a:rPr>
              <a:t> for Unit-Price (in Dollars) Competition  </a:t>
            </a:r>
          </a:p>
          <a:p>
            <a:pPr lvl="2"/>
            <a:endParaRPr lang="en-US" smtClean="0">
              <a:cs typeface="Times New Roman" pitchFamily="18" charset="0"/>
            </a:endParaRPr>
          </a:p>
          <a:p>
            <a:pPr lvl="2"/>
            <a:endParaRPr lang="en-US" smtClean="0">
              <a:cs typeface="Times New Roman" pitchFamily="18" charset="0"/>
            </a:endParaRPr>
          </a:p>
          <a:p>
            <a:pPr lvl="2"/>
            <a:endParaRPr lang="en-US" smtClean="0">
              <a:cs typeface="Times New Roman" pitchFamily="18" charset="0"/>
            </a:endParaRPr>
          </a:p>
          <a:p>
            <a:pPr lvl="2"/>
            <a:endParaRPr lang="en-US" smtClean="0">
              <a:cs typeface="Times New Roman" pitchFamily="18" charset="0"/>
            </a:endParaRPr>
          </a:p>
          <a:p>
            <a:pPr lvl="2"/>
            <a:endParaRPr lang="en-US" smtClean="0">
              <a:cs typeface="Times New Roman" pitchFamily="18" charset="0"/>
            </a:endParaRPr>
          </a:p>
          <a:p>
            <a:pPr lvl="2"/>
            <a:endParaRPr lang="en-US" smtClean="0">
              <a:cs typeface="Times New Roman" pitchFamily="18" charset="0"/>
            </a:endParaRPr>
          </a:p>
        </p:txBody>
      </p:sp>
      <p:pic>
        <p:nvPicPr>
          <p:cNvPr id="144389" name="Picture 5"/>
          <p:cNvPicPr>
            <a:picLocks noChangeAspect="1" noChangeArrowheads="1"/>
          </p:cNvPicPr>
          <p:nvPr/>
        </p:nvPicPr>
        <p:blipFill>
          <a:blip r:embed="rId4">
            <a:extLst>
              <a:ext uri="{28A0092B-C50C-407E-A947-70E740481C1C}">
                <a14:useLocalDpi xmlns:a14="http://schemas.microsoft.com/office/drawing/2010/main" val="0"/>
              </a:ext>
            </a:extLst>
          </a:blip>
          <a:srcRect r="18605" b="24469"/>
          <a:stretch>
            <a:fillRect/>
          </a:stretch>
        </p:blipFill>
        <p:spPr bwMode="auto">
          <a:xfrm>
            <a:off x="457200" y="3429000"/>
            <a:ext cx="85344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149</a:t>
            </a:fld>
            <a:endParaRPr lang="en-US" dirty="0"/>
          </a:p>
        </p:txBody>
      </p:sp>
    </p:spTree>
    <p:custDataLst>
      <p:tags r:id="rId1"/>
    </p:custDataLst>
    <p:extLst>
      <p:ext uri="{BB962C8B-B14F-4D97-AF65-F5344CB8AC3E}">
        <p14:creationId xmlns:p14="http://schemas.microsoft.com/office/powerpoint/2010/main" val="15514855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1026"/>
          <p:cNvSpPr>
            <a:spLocks noGrp="1" noChangeArrowheads="1"/>
          </p:cNvSpPr>
          <p:nvPr>
            <p:ph type="title"/>
          </p:nvPr>
        </p:nvSpPr>
        <p:spPr/>
        <p:txBody>
          <a:bodyPr/>
          <a:lstStyle/>
          <a:p>
            <a:r>
              <a:rPr lang="en-US" smtClean="0"/>
              <a:t>Risk Terminology (cont’d)</a:t>
            </a:r>
          </a:p>
        </p:txBody>
      </p:sp>
      <p:sp>
        <p:nvSpPr>
          <p:cNvPr id="30724" name="Rectangle 1027"/>
          <p:cNvSpPr>
            <a:spLocks noGrp="1" noChangeArrowheads="1"/>
          </p:cNvSpPr>
          <p:nvPr>
            <p:ph type="body" idx="1"/>
          </p:nvPr>
        </p:nvSpPr>
        <p:spPr>
          <a:xfrm>
            <a:off x="609600" y="1143000"/>
            <a:ext cx="4191000" cy="4876800"/>
          </a:xfrm>
        </p:spPr>
        <p:txBody>
          <a:bodyPr/>
          <a:lstStyle/>
          <a:p>
            <a:r>
              <a:rPr lang="en-US" b="1" smtClean="0">
                <a:solidFill>
                  <a:srgbClr val="F52907"/>
                </a:solidFill>
              </a:rPr>
              <a:t>Risks (cont’d)</a:t>
            </a:r>
            <a:endParaRPr lang="en-US" smtClean="0"/>
          </a:p>
          <a:p>
            <a:pPr lvl="1">
              <a:buFontTx/>
              <a:buNone/>
            </a:pPr>
            <a:endParaRPr lang="en-US" smtClean="0"/>
          </a:p>
          <a:p>
            <a:pPr lvl="1"/>
            <a:endParaRPr lang="en-US" smtClean="0"/>
          </a:p>
          <a:p>
            <a:pPr lvl="1"/>
            <a:endParaRPr lang="en-US" smtClean="0"/>
          </a:p>
        </p:txBody>
      </p:sp>
      <p:sp>
        <p:nvSpPr>
          <p:cNvPr id="30725" name="Rectangle 1029"/>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30726" name="Rectangle 1030"/>
          <p:cNvSpPr>
            <a:spLocks noChangeArrowheads="1"/>
          </p:cNvSpPr>
          <p:nvPr/>
        </p:nvSpPr>
        <p:spPr bwMode="auto">
          <a:xfrm>
            <a:off x="0" y="36433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pic>
        <p:nvPicPr>
          <p:cNvPr id="307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600200"/>
            <a:ext cx="4419600" cy="444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7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6775" y="1676400"/>
            <a:ext cx="4314825"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9"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a:t>
            </a:fld>
            <a:endParaRPr lang="en-US" dirty="0"/>
          </a:p>
        </p:txBody>
      </p:sp>
    </p:spTree>
    <p:custDataLst>
      <p:tags r:id="rId1"/>
    </p:custDataLst>
    <p:extLst>
      <p:ext uri="{BB962C8B-B14F-4D97-AF65-F5344CB8AC3E}">
        <p14:creationId xmlns:p14="http://schemas.microsoft.com/office/powerpoint/2010/main" val="3349395749"/>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Rectangle 2"/>
          <p:cNvSpPr>
            <a:spLocks noGrp="1" noChangeArrowheads="1"/>
          </p:cNvSpPr>
          <p:nvPr>
            <p:ph type="title"/>
          </p:nvPr>
        </p:nvSpPr>
        <p:spPr/>
        <p:txBody>
          <a:bodyPr/>
          <a:lstStyle/>
          <a:p>
            <a:r>
              <a:rPr lang="en-US" smtClean="0"/>
              <a:t>Risk Assessment (cont’d)</a:t>
            </a:r>
          </a:p>
        </p:txBody>
      </p:sp>
      <p:sp>
        <p:nvSpPr>
          <p:cNvPr id="145412" name="Rectangle 3"/>
          <p:cNvSpPr>
            <a:spLocks noGrp="1" noChangeArrowheads="1"/>
          </p:cNvSpPr>
          <p:nvPr>
            <p:ph type="body" idx="1"/>
          </p:nvPr>
        </p:nvSpPr>
        <p:spPr>
          <a:xfrm>
            <a:off x="609600" y="1219200"/>
            <a:ext cx="8305800" cy="5486400"/>
          </a:xfrm>
        </p:spPr>
        <p:txBody>
          <a:bodyPr/>
          <a:lstStyle/>
          <a:p>
            <a:pPr>
              <a:lnSpc>
                <a:spcPct val="90000"/>
              </a:lnSpc>
            </a:pPr>
            <a:r>
              <a:rPr lang="en-US" smtClean="0"/>
              <a:t>Human-Related Risks (cont’d)</a:t>
            </a:r>
          </a:p>
          <a:p>
            <a:pPr lvl="1">
              <a:lnSpc>
                <a:spcPct val="90000"/>
              </a:lnSpc>
            </a:pPr>
            <a:r>
              <a:rPr lang="en-US" smtClean="0"/>
              <a:t>Game Theory for Intelligent Threats</a:t>
            </a:r>
          </a:p>
          <a:p>
            <a:pPr lvl="2">
              <a:lnSpc>
                <a:spcPct val="90000"/>
              </a:lnSpc>
            </a:pPr>
            <a:r>
              <a:rPr lang="en-US" u="sng" smtClean="0">
                <a:cs typeface="Times New Roman" pitchFamily="18" charset="0"/>
              </a:rPr>
              <a:t>Variable Sum-Game in Price Competition</a:t>
            </a:r>
            <a:r>
              <a:rPr lang="en-US" smtClean="0">
                <a:cs typeface="Times New Roman" pitchFamily="18" charset="0"/>
              </a:rPr>
              <a:t>: Payoff Table (in Million Dollars) for Unit-Price (in dollars) Competition </a:t>
            </a:r>
          </a:p>
          <a:p>
            <a:pPr lvl="2">
              <a:lnSpc>
                <a:spcPct val="90000"/>
              </a:lnSpc>
            </a:pPr>
            <a:endParaRPr lang="en-US" smtClean="0">
              <a:cs typeface="Times New Roman" pitchFamily="18" charset="0"/>
            </a:endParaRPr>
          </a:p>
          <a:p>
            <a:pPr lvl="2">
              <a:lnSpc>
                <a:spcPct val="90000"/>
              </a:lnSpc>
            </a:pPr>
            <a:endParaRPr lang="en-US" smtClean="0">
              <a:cs typeface="Times New Roman" pitchFamily="18" charset="0"/>
            </a:endParaRPr>
          </a:p>
          <a:p>
            <a:pPr lvl="2">
              <a:lnSpc>
                <a:spcPct val="90000"/>
              </a:lnSpc>
            </a:pPr>
            <a:endParaRPr lang="en-US" smtClean="0">
              <a:cs typeface="Times New Roman" pitchFamily="18" charset="0"/>
            </a:endParaRPr>
          </a:p>
          <a:p>
            <a:pPr lvl="2">
              <a:lnSpc>
                <a:spcPct val="90000"/>
              </a:lnSpc>
            </a:pPr>
            <a:endParaRPr lang="en-US" smtClean="0">
              <a:cs typeface="Times New Roman" pitchFamily="18" charset="0"/>
            </a:endParaRPr>
          </a:p>
          <a:p>
            <a:pPr lvl="2">
              <a:lnSpc>
                <a:spcPct val="90000"/>
              </a:lnSpc>
            </a:pPr>
            <a:endParaRPr lang="en-US" smtClean="0">
              <a:cs typeface="Times New Roman" pitchFamily="18" charset="0"/>
            </a:endParaRPr>
          </a:p>
          <a:p>
            <a:pPr lvl="2">
              <a:lnSpc>
                <a:spcPct val="90000"/>
              </a:lnSpc>
            </a:pPr>
            <a:endParaRPr lang="en-US" smtClean="0">
              <a:cs typeface="Times New Roman" pitchFamily="18" charset="0"/>
            </a:endParaRPr>
          </a:p>
          <a:p>
            <a:pPr lvl="2">
              <a:lnSpc>
                <a:spcPct val="90000"/>
              </a:lnSpc>
            </a:pPr>
            <a:r>
              <a:rPr lang="en-US" u="sng" smtClean="0">
                <a:cs typeface="Times New Roman" pitchFamily="18" charset="0"/>
              </a:rPr>
              <a:t>Continuous choices</a:t>
            </a:r>
            <a:r>
              <a:rPr lang="en-US" smtClean="0">
                <a:cs typeface="Times New Roman" pitchFamily="18" charset="0"/>
              </a:rPr>
              <a:t>: Use </a:t>
            </a:r>
            <a:r>
              <a:rPr lang="en-US" u="sng" smtClean="0">
                <a:cs typeface="Times New Roman" pitchFamily="18" charset="0"/>
              </a:rPr>
              <a:t>linear programming</a:t>
            </a:r>
            <a:r>
              <a:rPr lang="en-US" smtClean="0">
                <a:cs typeface="Times New Roman" pitchFamily="18" charset="0"/>
              </a:rPr>
              <a:t> for optimization purposes</a:t>
            </a:r>
          </a:p>
        </p:txBody>
      </p:sp>
      <p:pic>
        <p:nvPicPr>
          <p:cNvPr id="145413" name="Picture 5"/>
          <p:cNvPicPr>
            <a:picLocks noChangeAspect="1" noChangeArrowheads="1"/>
          </p:cNvPicPr>
          <p:nvPr/>
        </p:nvPicPr>
        <p:blipFill>
          <a:blip r:embed="rId4">
            <a:extLst>
              <a:ext uri="{28A0092B-C50C-407E-A947-70E740481C1C}">
                <a14:useLocalDpi xmlns:a14="http://schemas.microsoft.com/office/drawing/2010/main" val="0"/>
              </a:ext>
            </a:extLst>
          </a:blip>
          <a:srcRect r="10655" b="21367"/>
          <a:stretch>
            <a:fillRect/>
          </a:stretch>
        </p:blipFill>
        <p:spPr bwMode="auto">
          <a:xfrm>
            <a:off x="304800" y="2667000"/>
            <a:ext cx="8763000" cy="184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150</a:t>
            </a:fld>
            <a:endParaRPr lang="en-US" dirty="0"/>
          </a:p>
        </p:txBody>
      </p:sp>
    </p:spTree>
    <p:custDataLst>
      <p:tags r:id="rId1"/>
    </p:custDataLst>
    <p:extLst>
      <p:ext uri="{BB962C8B-B14F-4D97-AF65-F5344CB8AC3E}">
        <p14:creationId xmlns:p14="http://schemas.microsoft.com/office/powerpoint/2010/main" val="2973990580"/>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2"/>
          <p:cNvSpPr>
            <a:spLocks noGrp="1" noChangeArrowheads="1"/>
          </p:cNvSpPr>
          <p:nvPr>
            <p:ph type="title"/>
          </p:nvPr>
        </p:nvSpPr>
        <p:spPr/>
        <p:txBody>
          <a:bodyPr/>
          <a:lstStyle/>
          <a:p>
            <a:r>
              <a:rPr lang="en-US" smtClean="0"/>
              <a:t>Risk Assessment (cont’d)</a:t>
            </a:r>
          </a:p>
        </p:txBody>
      </p:sp>
      <p:sp>
        <p:nvSpPr>
          <p:cNvPr id="146436" name="Rectangle 3"/>
          <p:cNvSpPr>
            <a:spLocks noGrp="1" noChangeArrowheads="1"/>
          </p:cNvSpPr>
          <p:nvPr>
            <p:ph type="body" idx="1"/>
          </p:nvPr>
        </p:nvSpPr>
        <p:spPr>
          <a:xfrm>
            <a:off x="609600" y="1371600"/>
            <a:ext cx="8305800" cy="5257800"/>
          </a:xfrm>
        </p:spPr>
        <p:txBody>
          <a:bodyPr/>
          <a:lstStyle/>
          <a:p>
            <a:r>
              <a:rPr lang="en-US" smtClean="0"/>
              <a:t>Economic and Financial Risks</a:t>
            </a:r>
          </a:p>
          <a:p>
            <a:pPr lvl="1"/>
            <a:r>
              <a:rPr lang="en-US" smtClean="0"/>
              <a:t>Market Risks</a:t>
            </a:r>
          </a:p>
          <a:p>
            <a:pPr lvl="2"/>
            <a:r>
              <a:rPr lang="en-US" smtClean="0"/>
              <a:t>Fluctuating </a:t>
            </a:r>
            <a:r>
              <a:rPr lang="en-US" u="sng" smtClean="0"/>
              <a:t>Interest rates</a:t>
            </a:r>
          </a:p>
          <a:p>
            <a:pPr lvl="1"/>
            <a:r>
              <a:rPr lang="en-US" smtClean="0"/>
              <a:t>Credit Risks</a:t>
            </a:r>
          </a:p>
          <a:p>
            <a:pPr lvl="2"/>
            <a:r>
              <a:rPr lang="en-US" smtClean="0"/>
              <a:t>Credit risks are associated with potential </a:t>
            </a:r>
            <a:r>
              <a:rPr lang="en-US" u="sng" smtClean="0"/>
              <a:t>defaults on notes or bonds</a:t>
            </a:r>
            <a:r>
              <a:rPr lang="en-US" smtClean="0"/>
              <a:t>, as examples, by corporations including subcontractors</a:t>
            </a:r>
          </a:p>
          <a:p>
            <a:pPr lvl="2"/>
            <a:r>
              <a:rPr lang="en-US" smtClean="0"/>
              <a:t>Also, credit risks can be associated with </a:t>
            </a:r>
            <a:r>
              <a:rPr lang="en-US" u="sng" smtClean="0"/>
              <a:t>market sentiments</a:t>
            </a:r>
            <a:r>
              <a:rPr lang="en-US" smtClean="0"/>
              <a:t> that determine a company likelihood of default that could affect its bond rating and ability to purchase money, and maintain projects and operations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151</a:t>
            </a:fld>
            <a:endParaRPr lang="en-US" dirty="0"/>
          </a:p>
        </p:txBody>
      </p:sp>
    </p:spTree>
    <p:custDataLst>
      <p:tags r:id="rId1"/>
    </p:custDataLst>
    <p:extLst>
      <p:ext uri="{BB962C8B-B14F-4D97-AF65-F5344CB8AC3E}">
        <p14:creationId xmlns:p14="http://schemas.microsoft.com/office/powerpoint/2010/main" val="959401143"/>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Rectangle 2"/>
          <p:cNvSpPr>
            <a:spLocks noGrp="1" noChangeArrowheads="1"/>
          </p:cNvSpPr>
          <p:nvPr>
            <p:ph type="title"/>
          </p:nvPr>
        </p:nvSpPr>
        <p:spPr/>
        <p:txBody>
          <a:bodyPr/>
          <a:lstStyle/>
          <a:p>
            <a:r>
              <a:rPr lang="en-US" smtClean="0"/>
              <a:t>Risk Assessment (cont’d)</a:t>
            </a:r>
          </a:p>
        </p:txBody>
      </p:sp>
      <p:sp>
        <p:nvSpPr>
          <p:cNvPr id="147460" name="Rectangle 3"/>
          <p:cNvSpPr>
            <a:spLocks noGrp="1" noChangeArrowheads="1"/>
          </p:cNvSpPr>
          <p:nvPr>
            <p:ph type="body" idx="1"/>
          </p:nvPr>
        </p:nvSpPr>
        <p:spPr>
          <a:xfrm>
            <a:off x="609600" y="1371600"/>
            <a:ext cx="8305800" cy="5334000"/>
          </a:xfrm>
        </p:spPr>
        <p:txBody>
          <a:bodyPr/>
          <a:lstStyle/>
          <a:p>
            <a:r>
              <a:rPr lang="en-US" smtClean="0"/>
              <a:t>Economic and Financial Risks (cont’d)</a:t>
            </a:r>
          </a:p>
          <a:p>
            <a:pPr lvl="1"/>
            <a:r>
              <a:rPr lang="en-US" smtClean="0"/>
              <a:t>Operational Risks</a:t>
            </a:r>
          </a:p>
          <a:p>
            <a:pPr lvl="2"/>
            <a:r>
              <a:rPr lang="en-US" smtClean="0"/>
              <a:t>Operational risks are associated with several sources that include </a:t>
            </a:r>
            <a:r>
              <a:rPr lang="en-US" u="sng" smtClean="0"/>
              <a:t>out-of-control operations</a:t>
            </a:r>
            <a:r>
              <a:rPr lang="en-US" smtClean="0"/>
              <a:t> risk that could occur when a </a:t>
            </a:r>
            <a:r>
              <a:rPr lang="en-US" u="sng" smtClean="0"/>
              <a:t>corporate branch</a:t>
            </a:r>
            <a:r>
              <a:rPr lang="en-US" smtClean="0"/>
              <a:t> undertake significant risk exposure that is not accounted for by a corporate headquarters leading potentially to its collapse</a:t>
            </a:r>
          </a:p>
          <a:p>
            <a:pPr lvl="2"/>
            <a:r>
              <a:rPr lang="en-US" smtClean="0"/>
              <a:t>An example being the </a:t>
            </a:r>
            <a:r>
              <a:rPr lang="en-US" u="sng" smtClean="0"/>
              <a:t>British Barings Bank</a:t>
            </a:r>
            <a:r>
              <a:rPr lang="en-US" smtClean="0"/>
              <a:t> that collapsed as a result of primarily its failure to control the market exposure being created within a small </a:t>
            </a:r>
            <a:r>
              <a:rPr lang="en-US" u="sng" smtClean="0"/>
              <a:t>overseas branch</a:t>
            </a:r>
            <a:r>
              <a:rPr lang="en-US" smtClean="0"/>
              <a:t> of the bank</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152</a:t>
            </a:fld>
            <a:endParaRPr lang="en-US" dirty="0"/>
          </a:p>
        </p:txBody>
      </p:sp>
    </p:spTree>
    <p:custDataLst>
      <p:tags r:id="rId1"/>
    </p:custDataLst>
    <p:extLst>
      <p:ext uri="{BB962C8B-B14F-4D97-AF65-F5344CB8AC3E}">
        <p14:creationId xmlns:p14="http://schemas.microsoft.com/office/powerpoint/2010/main" val="2925210239"/>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Rectangle 2"/>
          <p:cNvSpPr>
            <a:spLocks noGrp="1" noChangeArrowheads="1"/>
          </p:cNvSpPr>
          <p:nvPr>
            <p:ph type="title"/>
          </p:nvPr>
        </p:nvSpPr>
        <p:spPr/>
        <p:txBody>
          <a:bodyPr/>
          <a:lstStyle/>
          <a:p>
            <a:r>
              <a:rPr lang="en-US" smtClean="0"/>
              <a:t>Risk Assessment (cont’d)</a:t>
            </a:r>
          </a:p>
        </p:txBody>
      </p:sp>
      <p:sp>
        <p:nvSpPr>
          <p:cNvPr id="148484" name="Rectangle 3"/>
          <p:cNvSpPr>
            <a:spLocks noGrp="1" noChangeArrowheads="1"/>
          </p:cNvSpPr>
          <p:nvPr>
            <p:ph type="body" idx="1"/>
          </p:nvPr>
        </p:nvSpPr>
        <p:spPr>
          <a:xfrm>
            <a:off x="609600" y="1371600"/>
            <a:ext cx="8305800" cy="5105400"/>
          </a:xfrm>
        </p:spPr>
        <p:txBody>
          <a:bodyPr/>
          <a:lstStyle/>
          <a:p>
            <a:r>
              <a:rPr lang="en-US" smtClean="0"/>
              <a:t>Economic and Financial Risks (cont’d)</a:t>
            </a:r>
          </a:p>
          <a:p>
            <a:pPr lvl="1"/>
            <a:r>
              <a:rPr lang="en-US" smtClean="0"/>
              <a:t>Reputation Risks</a:t>
            </a:r>
          </a:p>
          <a:p>
            <a:pPr lvl="2"/>
            <a:r>
              <a:rPr lang="en-US" smtClean="0"/>
              <a:t>The loss of business attributable to </a:t>
            </a:r>
            <a:r>
              <a:rPr lang="en-US" u="sng" smtClean="0"/>
              <a:t>decrease in a corporation’s reputation</a:t>
            </a:r>
            <a:r>
              <a:rPr lang="en-US" smtClean="0"/>
              <a:t> can pose another risk source</a:t>
            </a:r>
          </a:p>
          <a:p>
            <a:pPr lvl="2"/>
            <a:r>
              <a:rPr lang="en-US" smtClean="0"/>
              <a:t>This risk source can affect its credit rating, ability to </a:t>
            </a:r>
            <a:r>
              <a:rPr lang="en-US" u="sng" smtClean="0"/>
              <a:t>maintain clients, workforce</a:t>
            </a:r>
            <a:r>
              <a:rPr lang="en-US" smtClean="0"/>
              <a:t>, etc.</a:t>
            </a:r>
          </a:p>
          <a:p>
            <a:pPr lvl="2"/>
            <a:r>
              <a:rPr lang="en-US" smtClean="0"/>
              <a:t>This risk source usually occurs at a </a:t>
            </a:r>
            <a:r>
              <a:rPr lang="en-US" u="sng" smtClean="0"/>
              <a:t>slow attrition rate</a:t>
            </a:r>
            <a:endParaRPr lang="en-US" smtClean="0"/>
          </a:p>
          <a:p>
            <a:pPr lvl="2"/>
            <a:r>
              <a:rPr lang="en-US" smtClean="0"/>
              <a:t>It can be an outcome of </a:t>
            </a:r>
            <a:r>
              <a:rPr lang="en-US" u="sng" smtClean="0"/>
              <a:t>poor management decisions and business practices</a:t>
            </a:r>
            <a:endParaRPr lang="en-US"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153</a:t>
            </a:fld>
            <a:endParaRPr lang="en-US" dirty="0"/>
          </a:p>
        </p:txBody>
      </p:sp>
    </p:spTree>
    <p:custDataLst>
      <p:tags r:id="rId1"/>
    </p:custDataLst>
    <p:extLst>
      <p:ext uri="{BB962C8B-B14F-4D97-AF65-F5344CB8AC3E}">
        <p14:creationId xmlns:p14="http://schemas.microsoft.com/office/powerpoint/2010/main" val="2847355136"/>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n-US" smtClean="0"/>
              <a:t>Political and Country Risks </a:t>
            </a:r>
          </a:p>
        </p:txBody>
      </p:sp>
      <p:pic>
        <p:nvPicPr>
          <p:cNvPr id="14950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177925"/>
            <a:ext cx="8382000"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08" name="Text Box 5"/>
          <p:cNvSpPr txBox="1">
            <a:spLocks noChangeArrowheads="1"/>
          </p:cNvSpPr>
          <p:nvPr/>
        </p:nvSpPr>
        <p:spPr bwMode="auto">
          <a:xfrm>
            <a:off x="3421063" y="6034088"/>
            <a:ext cx="1085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a:t>Example</a:t>
            </a:r>
          </a:p>
        </p:txBody>
      </p:sp>
      <p:sp>
        <p:nvSpPr>
          <p:cNvPr id="5"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154</a:t>
            </a:fld>
            <a:endParaRPr lang="en-US" dirty="0"/>
          </a:p>
        </p:txBody>
      </p:sp>
    </p:spTree>
    <p:extLst>
      <p:ext uri="{BB962C8B-B14F-4D97-AF65-F5344CB8AC3E}">
        <p14:creationId xmlns:p14="http://schemas.microsoft.com/office/powerpoint/2010/main" val="2422247004"/>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2"/>
          <p:cNvSpPr>
            <a:spLocks noGrp="1" noChangeArrowheads="1"/>
          </p:cNvSpPr>
          <p:nvPr>
            <p:ph type="title"/>
          </p:nvPr>
        </p:nvSpPr>
        <p:spPr/>
        <p:txBody>
          <a:bodyPr/>
          <a:lstStyle/>
          <a:p>
            <a:r>
              <a:rPr lang="en-US" smtClean="0"/>
              <a:t>Risk Assessment (cont’d)</a:t>
            </a:r>
          </a:p>
        </p:txBody>
      </p:sp>
      <p:sp>
        <p:nvSpPr>
          <p:cNvPr id="150532" name="Rectangle 3"/>
          <p:cNvSpPr>
            <a:spLocks noGrp="1" noChangeArrowheads="1"/>
          </p:cNvSpPr>
          <p:nvPr>
            <p:ph type="body" idx="1"/>
          </p:nvPr>
        </p:nvSpPr>
        <p:spPr/>
        <p:txBody>
          <a:bodyPr/>
          <a:lstStyle/>
          <a:p>
            <a:r>
              <a:rPr lang="en-US" smtClean="0"/>
              <a:t>Data Needs for Risk Assessment</a:t>
            </a:r>
          </a:p>
          <a:p>
            <a:pPr lvl="1"/>
            <a:r>
              <a:rPr lang="en-US" smtClean="0"/>
              <a:t>Quality data are needed</a:t>
            </a:r>
          </a:p>
          <a:p>
            <a:pPr lvl="1"/>
            <a:r>
              <a:rPr lang="en-US" smtClean="0"/>
              <a:t>Quality data lead to quality in results</a:t>
            </a:r>
          </a:p>
          <a:p>
            <a:pPr lvl="1"/>
            <a:r>
              <a:rPr lang="en-US" smtClean="0"/>
              <a:t>Data can be classified as</a:t>
            </a:r>
          </a:p>
          <a:p>
            <a:pPr lvl="2"/>
            <a:r>
              <a:rPr lang="en-US" smtClean="0"/>
              <a:t>“What can go wrong” data</a:t>
            </a:r>
          </a:p>
          <a:p>
            <a:pPr lvl="2"/>
            <a:r>
              <a:rPr lang="en-US" smtClean="0"/>
              <a:t>Failure probability data</a:t>
            </a:r>
          </a:p>
          <a:p>
            <a:pPr lvl="2"/>
            <a:r>
              <a:rPr lang="en-US" smtClean="0"/>
              <a:t>Failure consequence data</a:t>
            </a:r>
          </a:p>
          <a:p>
            <a:pPr lvl="1"/>
            <a:r>
              <a:rPr lang="en-US" smtClean="0"/>
              <a:t>Data sources and reliability</a:t>
            </a:r>
          </a:p>
          <a:p>
            <a:pPr lvl="1"/>
            <a:r>
              <a:rPr lang="en-US" smtClean="0"/>
              <a:t>Chapter 8</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155</a:t>
            </a:fld>
            <a:endParaRPr lang="en-US" dirty="0"/>
          </a:p>
        </p:txBody>
      </p:sp>
    </p:spTree>
    <p:custDataLst>
      <p:tags r:id="rId1"/>
    </p:custDataLst>
    <p:extLst>
      <p:ext uri="{BB962C8B-B14F-4D97-AF65-F5344CB8AC3E}">
        <p14:creationId xmlns:p14="http://schemas.microsoft.com/office/powerpoint/2010/main" val="464699652"/>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Rectangle 2"/>
          <p:cNvSpPr>
            <a:spLocks noGrp="1" noChangeArrowheads="1"/>
          </p:cNvSpPr>
          <p:nvPr>
            <p:ph type="title"/>
          </p:nvPr>
        </p:nvSpPr>
        <p:spPr/>
        <p:txBody>
          <a:bodyPr/>
          <a:lstStyle/>
          <a:p>
            <a:r>
              <a:rPr lang="en-US" dirty="0" smtClean="0"/>
              <a:t>Risk Treatment and Control</a:t>
            </a:r>
            <a:endParaRPr lang="en-US" dirty="0" smtClean="0"/>
          </a:p>
        </p:txBody>
      </p:sp>
      <p:sp>
        <p:nvSpPr>
          <p:cNvPr id="151556" name="Rectangle 3"/>
          <p:cNvSpPr>
            <a:spLocks noGrp="1" noChangeArrowheads="1"/>
          </p:cNvSpPr>
          <p:nvPr>
            <p:ph type="body" idx="1"/>
          </p:nvPr>
        </p:nvSpPr>
        <p:spPr/>
        <p:txBody>
          <a:bodyPr/>
          <a:lstStyle/>
          <a:p>
            <a:r>
              <a:rPr lang="en-US" dirty="0" smtClean="0"/>
              <a:t>Adding </a:t>
            </a:r>
            <a:r>
              <a:rPr lang="en-US" u="sng" dirty="0" smtClean="0"/>
              <a:t>risk control to risk assessment</a:t>
            </a:r>
            <a:r>
              <a:rPr lang="en-US" dirty="0" smtClean="0"/>
              <a:t> produces </a:t>
            </a:r>
            <a:r>
              <a:rPr lang="en-US" u="sng" dirty="0" smtClean="0"/>
              <a:t>risk </a:t>
            </a:r>
            <a:r>
              <a:rPr lang="en-US" u="sng" dirty="0" smtClean="0"/>
              <a:t>treatment or management</a:t>
            </a:r>
            <a:endParaRPr lang="en-US" dirty="0" smtClean="0"/>
          </a:p>
          <a:p>
            <a:r>
              <a:rPr lang="en-US" dirty="0" smtClean="0"/>
              <a:t>Risk </a:t>
            </a:r>
            <a:r>
              <a:rPr lang="en-US" dirty="0" smtClean="0"/>
              <a:t>treatment is </a:t>
            </a:r>
            <a:r>
              <a:rPr lang="en-US" dirty="0" smtClean="0"/>
              <a:t>the process by which system </a:t>
            </a:r>
            <a:r>
              <a:rPr lang="en-US" u="sng" dirty="0" smtClean="0"/>
              <a:t>operators, managers, and owners make safety decisions</a:t>
            </a:r>
            <a:r>
              <a:rPr lang="en-US" dirty="0" smtClean="0"/>
              <a:t>, </a:t>
            </a:r>
            <a:r>
              <a:rPr lang="en-US" u="sng" dirty="0" smtClean="0"/>
              <a:t>regulatory changes</a:t>
            </a:r>
            <a:r>
              <a:rPr lang="en-US" dirty="0" smtClean="0"/>
              <a:t>, and </a:t>
            </a:r>
            <a:r>
              <a:rPr lang="en-US" u="sng" dirty="0" smtClean="0"/>
              <a:t>choose different system configurations</a:t>
            </a:r>
            <a:r>
              <a:rPr lang="en-US" dirty="0" smtClean="0"/>
              <a:t> based on the data generated in the risk assessment</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156</a:t>
            </a:fld>
            <a:endParaRPr lang="en-US" dirty="0"/>
          </a:p>
        </p:txBody>
      </p:sp>
    </p:spTree>
    <p:custDataLst>
      <p:tags r:id="rId1"/>
    </p:custDataLst>
    <p:extLst>
      <p:ext uri="{BB962C8B-B14F-4D97-AF65-F5344CB8AC3E}">
        <p14:creationId xmlns:p14="http://schemas.microsoft.com/office/powerpoint/2010/main" val="11028704"/>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52580" name="Rectangle 3"/>
          <p:cNvSpPr>
            <a:spLocks noGrp="1" noChangeArrowheads="1"/>
          </p:cNvSpPr>
          <p:nvPr>
            <p:ph type="body" idx="1"/>
          </p:nvPr>
        </p:nvSpPr>
        <p:spPr/>
        <p:txBody>
          <a:bodyPr/>
          <a:lstStyle/>
          <a:p>
            <a:r>
              <a:rPr lang="en-US" dirty="0" smtClean="0"/>
              <a:t>Risk </a:t>
            </a:r>
            <a:r>
              <a:rPr lang="en-US" dirty="0" smtClean="0"/>
              <a:t>management </a:t>
            </a:r>
            <a:r>
              <a:rPr lang="en-US" dirty="0" smtClean="0"/>
              <a:t>involves </a:t>
            </a:r>
            <a:r>
              <a:rPr lang="en-US" dirty="0" smtClean="0"/>
              <a:t>using information from the previously described risk assessment stage to </a:t>
            </a:r>
            <a:r>
              <a:rPr lang="en-US" u="sng" dirty="0" smtClean="0"/>
              <a:t>make educated (informed) decisions about system safety</a:t>
            </a:r>
            <a:endParaRPr lang="en-US" dirty="0" smtClean="0"/>
          </a:p>
          <a:p>
            <a:r>
              <a:rPr lang="en-US" dirty="0" smtClean="0"/>
              <a:t>Risk control includes </a:t>
            </a:r>
          </a:p>
          <a:p>
            <a:pPr lvl="1"/>
            <a:r>
              <a:rPr lang="en-US" u="sng" dirty="0" smtClean="0"/>
              <a:t>Failure prevention (countermeasures) </a:t>
            </a:r>
          </a:p>
          <a:p>
            <a:pPr lvl="1"/>
            <a:r>
              <a:rPr lang="en-US" u="sng" dirty="0"/>
              <a:t>C</a:t>
            </a:r>
            <a:r>
              <a:rPr lang="en-US" u="sng" dirty="0" smtClean="0"/>
              <a:t>onsequence mitigation</a:t>
            </a:r>
            <a:endParaRPr lang="en-US"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157</a:t>
            </a:fld>
            <a:endParaRPr lang="en-US" dirty="0"/>
          </a:p>
        </p:txBody>
      </p:sp>
    </p:spTree>
    <p:custDataLst>
      <p:tags r:id="rId1"/>
    </p:custDataLst>
    <p:extLst>
      <p:ext uri="{BB962C8B-B14F-4D97-AF65-F5344CB8AC3E}">
        <p14:creationId xmlns:p14="http://schemas.microsoft.com/office/powerpoint/2010/main" val="969333437"/>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4"/>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pic>
        <p:nvPicPr>
          <p:cNvPr id="153604" name="Picture 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066800"/>
            <a:ext cx="430371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05" name="Picture 6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219200"/>
            <a:ext cx="4114800" cy="413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06" name="Rectangle 8"/>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153607" name="Rectangle 9"/>
          <p:cNvSpPr>
            <a:spLocks noChangeArrowheads="1"/>
          </p:cNvSpPr>
          <p:nvPr/>
        </p:nvSpPr>
        <p:spPr bwMode="auto">
          <a:xfrm>
            <a:off x="0" y="2533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r>
              <a:rPr lang="en-US" sz="800">
                <a:solidFill>
                  <a:srgbClr val="000000"/>
                </a:solidFill>
                <a:ea typeface="Times New Roman" pitchFamily="18" charset="0"/>
                <a:cs typeface="Optima"/>
              </a:rPr>
              <a:t>  </a:t>
            </a:r>
            <a:endParaRPr lang="en-US">
              <a:ea typeface="Times New Roman" pitchFamily="18" charset="0"/>
              <a:cs typeface="Optima"/>
            </a:endParaRPr>
          </a:p>
        </p:txBody>
      </p:sp>
      <p:sp>
        <p:nvSpPr>
          <p:cNvPr id="153608" name="Rectangle 10"/>
          <p:cNvSpPr>
            <a:spLocks noChangeArrowheads="1"/>
          </p:cNvSpPr>
          <p:nvPr/>
        </p:nvSpPr>
        <p:spPr bwMode="auto">
          <a:xfrm>
            <a:off x="990600" y="5638800"/>
            <a:ext cx="723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nchor="ctr">
            <a:spAutoFit/>
          </a:bodyPr>
          <a:lstStyle/>
          <a:p>
            <a:pPr>
              <a:tabLst>
                <a:tab pos="228600" algn="r"/>
                <a:tab pos="304800" algn="l"/>
                <a:tab pos="457200" algn="l"/>
              </a:tabLst>
            </a:pPr>
            <a:r>
              <a:rPr lang="en-US" sz="1800" dirty="0">
                <a:ea typeface="Times New Roman" pitchFamily="18" charset="0"/>
                <a:cs typeface="Optima"/>
              </a:rPr>
              <a:t>(A) Risk Neutral                                                       (B) Risk Averse </a:t>
            </a:r>
            <a:endParaRPr lang="en-US" sz="5400" dirty="0">
              <a:ea typeface="Times New Roman" pitchFamily="18" charset="0"/>
              <a:cs typeface="Optima"/>
            </a:endParaRPr>
          </a:p>
        </p:txBody>
      </p:sp>
      <p:sp>
        <p:nvSpPr>
          <p:cNvPr id="9"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158</a:t>
            </a:fld>
            <a:endParaRPr lang="en-US" dirty="0"/>
          </a:p>
        </p:txBody>
      </p:sp>
    </p:spTree>
    <p:custDataLst>
      <p:tags r:id="rId1"/>
    </p:custDataLst>
    <p:extLst>
      <p:ext uri="{BB962C8B-B14F-4D97-AF65-F5344CB8AC3E}">
        <p14:creationId xmlns:p14="http://schemas.microsoft.com/office/powerpoint/2010/main" val="1174950804"/>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4"/>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54628" name="Text Box 5"/>
          <p:cNvSpPr txBox="1">
            <a:spLocks noChangeArrowheads="1"/>
          </p:cNvSpPr>
          <p:nvPr/>
        </p:nvSpPr>
        <p:spPr bwMode="auto">
          <a:xfrm>
            <a:off x="838200" y="2133600"/>
            <a:ext cx="7461250" cy="3390900"/>
          </a:xfrm>
          <a:prstGeom prst="rect">
            <a:avLst/>
          </a:prstGeom>
          <a:solidFill>
            <a:srgbClr val="FFCC99">
              <a:alpha val="50195"/>
            </a:srgbClr>
          </a:solidFill>
          <a:ln w="12700">
            <a:solidFill>
              <a:srgbClr val="800000"/>
            </a:solidFill>
            <a:miter lim="800000"/>
            <a:headEnd type="none" w="sm" len="sm"/>
            <a:tailEnd type="none" w="sm" len="sm"/>
          </a:ln>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400">
                <a:solidFill>
                  <a:srgbClr val="000000"/>
                </a:solidFill>
                <a:latin typeface="Arial" pitchFamily="34" charset="0"/>
              </a:rPr>
              <a:t>Since risk </a:t>
            </a:r>
            <a:r>
              <a:rPr lang="en-US" sz="2400" u="sng">
                <a:solidFill>
                  <a:srgbClr val="000000"/>
                </a:solidFill>
                <a:latin typeface="Arial" pitchFamily="34" charset="0"/>
              </a:rPr>
              <a:t>cannot be eliminated</a:t>
            </a:r>
            <a:r>
              <a:rPr lang="en-US" sz="2400">
                <a:solidFill>
                  <a:srgbClr val="000000"/>
                </a:solidFill>
                <a:latin typeface="Arial" pitchFamily="34" charset="0"/>
              </a:rPr>
              <a:t>, the problem people face, individually and collectively, is </a:t>
            </a:r>
            <a:r>
              <a:rPr lang="en-US" sz="2400" u="sng">
                <a:solidFill>
                  <a:srgbClr val="000000"/>
                </a:solidFill>
                <a:latin typeface="Arial" pitchFamily="34" charset="0"/>
              </a:rPr>
              <a:t>how much risk should they live with</a:t>
            </a:r>
            <a:r>
              <a:rPr lang="en-US" sz="2400">
                <a:solidFill>
                  <a:srgbClr val="000000"/>
                </a:solidFill>
                <a:latin typeface="Arial" pitchFamily="34" charset="0"/>
              </a:rPr>
              <a:t> and how should they go </a:t>
            </a:r>
          </a:p>
          <a:p>
            <a:pPr algn="l"/>
            <a:r>
              <a:rPr lang="en-US" sz="2400">
                <a:solidFill>
                  <a:srgbClr val="000000"/>
                </a:solidFill>
                <a:latin typeface="Arial" pitchFamily="34" charset="0"/>
              </a:rPr>
              <a:t>about managing the risk?</a:t>
            </a:r>
          </a:p>
          <a:p>
            <a:pPr algn="l"/>
            <a:endParaRPr lang="en-US" sz="2400">
              <a:solidFill>
                <a:srgbClr val="000000"/>
              </a:solidFill>
              <a:latin typeface="Arial" pitchFamily="34" charset="0"/>
            </a:endParaRPr>
          </a:p>
          <a:p>
            <a:pPr algn="l"/>
            <a:r>
              <a:rPr lang="en-US" sz="2400">
                <a:solidFill>
                  <a:srgbClr val="000000"/>
                </a:solidFill>
                <a:latin typeface="Arial" pitchFamily="34" charset="0"/>
              </a:rPr>
              <a:t>To answer the above questions, analytical tools must be built that </a:t>
            </a:r>
            <a:r>
              <a:rPr lang="en-US" sz="2400" u="sng">
                <a:solidFill>
                  <a:srgbClr val="000000"/>
                </a:solidFill>
                <a:latin typeface="Arial" pitchFamily="34" charset="0"/>
              </a:rPr>
              <a:t>enable understanding and modeling</a:t>
            </a:r>
            <a:r>
              <a:rPr lang="en-US" sz="2400">
                <a:solidFill>
                  <a:srgbClr val="000000"/>
                </a:solidFill>
                <a:latin typeface="Arial" pitchFamily="34" charset="0"/>
              </a:rPr>
              <a:t> </a:t>
            </a:r>
            <a:r>
              <a:rPr lang="en-US" sz="2400" u="sng">
                <a:solidFill>
                  <a:srgbClr val="000000"/>
                </a:solidFill>
                <a:latin typeface="Arial" pitchFamily="34" charset="0"/>
              </a:rPr>
              <a:t>exposure, effects, human perception, and human evaluation</a:t>
            </a:r>
            <a:r>
              <a:rPr lang="en-US" sz="2400">
                <a:solidFill>
                  <a:srgbClr val="000000"/>
                </a:solidFill>
                <a:latin typeface="Arial" pitchFamily="34" charset="0"/>
              </a:rPr>
              <a:t> </a:t>
            </a:r>
            <a:r>
              <a:rPr lang="en-US" sz="2400" u="sng">
                <a:solidFill>
                  <a:srgbClr val="000000"/>
                </a:solidFill>
                <a:latin typeface="Arial" pitchFamily="34" charset="0"/>
              </a:rPr>
              <a:t>processes</a:t>
            </a:r>
            <a:endParaRPr lang="en-US" sz="2400">
              <a:solidFill>
                <a:srgbClr val="000000"/>
              </a:solidFill>
              <a:latin typeface="Arial" pitchFamily="34" charset="0"/>
            </a:endParaRPr>
          </a:p>
        </p:txBody>
      </p:sp>
      <p:sp>
        <p:nvSpPr>
          <p:cNvPr id="154629" name="Rectangle 6"/>
          <p:cNvSpPr>
            <a:spLocks noChangeArrowheads="1"/>
          </p:cNvSpPr>
          <p:nvPr/>
        </p:nvSpPr>
        <p:spPr bwMode="auto">
          <a:xfrm>
            <a:off x="609600" y="1295400"/>
            <a:ext cx="7620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a:r>
              <a:rPr kumimoji="1" lang="en-US" sz="3700">
                <a:solidFill>
                  <a:schemeClr val="tx2"/>
                </a:solidFill>
                <a:latin typeface="Arial" pitchFamily="34" charset="0"/>
              </a:rPr>
              <a:t>Assessing and Managing Risk</a:t>
            </a:r>
            <a:endParaRPr kumimoji="1" lang="en-US" sz="4400">
              <a:solidFill>
                <a:schemeClr val="tx2"/>
              </a:solidFill>
              <a:latin typeface="Arial" pitchFamily="34" charset="0"/>
            </a:endParaRP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159</a:t>
            </a:fld>
            <a:endParaRPr lang="en-US" dirty="0"/>
          </a:p>
        </p:txBody>
      </p:sp>
    </p:spTree>
    <p:custDataLst>
      <p:tags r:id="rId1"/>
    </p:custDataLst>
    <p:extLst>
      <p:ext uri="{BB962C8B-B14F-4D97-AF65-F5344CB8AC3E}">
        <p14:creationId xmlns:p14="http://schemas.microsoft.com/office/powerpoint/2010/main" val="40945917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p:txBody>
          <a:bodyPr/>
          <a:lstStyle/>
          <a:p>
            <a:r>
              <a:rPr lang="en-US" smtClean="0"/>
              <a:t>Risk Terminology (cont’d)</a:t>
            </a:r>
          </a:p>
        </p:txBody>
      </p:sp>
      <p:sp>
        <p:nvSpPr>
          <p:cNvPr id="6149" name="Rectangle 3"/>
          <p:cNvSpPr>
            <a:spLocks noGrp="1" noChangeArrowheads="1"/>
          </p:cNvSpPr>
          <p:nvPr>
            <p:ph type="body" idx="1"/>
          </p:nvPr>
        </p:nvSpPr>
        <p:spPr/>
        <p:txBody>
          <a:bodyPr/>
          <a:lstStyle/>
          <a:p>
            <a:r>
              <a:rPr lang="en-US" sz="2800" b="1" dirty="0" smtClean="0">
                <a:solidFill>
                  <a:srgbClr val="F52907"/>
                </a:solidFill>
              </a:rPr>
              <a:t>Risks (cont’d)</a:t>
            </a:r>
            <a:endParaRPr lang="en-US" sz="2800" dirty="0" smtClean="0"/>
          </a:p>
          <a:p>
            <a:pPr lvl="1"/>
            <a:r>
              <a:rPr lang="en-US" sz="2400" dirty="0" smtClean="0"/>
              <a:t>The occurrence </a:t>
            </a:r>
            <a:r>
              <a:rPr lang="en-US" sz="2400" u="sng" dirty="0" smtClean="0"/>
              <a:t>probability</a:t>
            </a:r>
            <a:r>
              <a:rPr lang="en-US" sz="2400" dirty="0" smtClean="0"/>
              <a:t> (</a:t>
            </a:r>
            <a:r>
              <a:rPr lang="en-US" sz="2400" i="1" dirty="0" smtClean="0"/>
              <a:t>p</a:t>
            </a:r>
            <a:r>
              <a:rPr lang="en-US" sz="2400" dirty="0" smtClean="0"/>
              <a:t>) of an </a:t>
            </a:r>
            <a:r>
              <a:rPr lang="en-US" sz="2400" u="sng" dirty="0" smtClean="0"/>
              <a:t>outcome</a:t>
            </a:r>
            <a:r>
              <a:rPr lang="en-US" sz="2400" dirty="0" smtClean="0"/>
              <a:t> (</a:t>
            </a:r>
            <a:r>
              <a:rPr lang="en-US" sz="2400" i="1" dirty="0" smtClean="0"/>
              <a:t>o</a:t>
            </a:r>
            <a:r>
              <a:rPr lang="en-US" sz="2400" dirty="0" smtClean="0"/>
              <a:t>) can be decomposed into an occurrence probability of an </a:t>
            </a:r>
            <a:r>
              <a:rPr lang="en-US" sz="2400" u="sng" dirty="0" smtClean="0"/>
              <a:t>threat</a:t>
            </a:r>
            <a:r>
              <a:rPr lang="en-US" sz="2400" dirty="0" smtClean="0"/>
              <a:t> (</a:t>
            </a:r>
            <a:r>
              <a:rPr lang="en-US" sz="2400" i="1" dirty="0" smtClean="0"/>
              <a:t>t</a:t>
            </a:r>
            <a:r>
              <a:rPr lang="en-US" sz="2400" dirty="0" smtClean="0"/>
              <a:t>), success probability (</a:t>
            </a:r>
            <a:r>
              <a:rPr lang="en-US" sz="2400" i="1" dirty="0" err="1" smtClean="0"/>
              <a:t>s</a:t>
            </a:r>
            <a:r>
              <a:rPr lang="en-US" sz="2400" dirty="0" err="1" smtClean="0"/>
              <a:t>|</a:t>
            </a:r>
            <a:r>
              <a:rPr lang="en-US" sz="2400" i="1" dirty="0" err="1" smtClean="0"/>
              <a:t>t</a:t>
            </a:r>
            <a:r>
              <a:rPr lang="en-US" sz="2400" dirty="0" smtClean="0"/>
              <a:t>) called the </a:t>
            </a:r>
            <a:r>
              <a:rPr lang="en-US" sz="2400" u="sng" dirty="0" smtClean="0"/>
              <a:t>vulnerability or fragility</a:t>
            </a:r>
            <a:r>
              <a:rPr lang="en-US" sz="2400" dirty="0" smtClean="0"/>
              <a:t>, and outcome (</a:t>
            </a:r>
            <a:r>
              <a:rPr lang="en-US" sz="2400" dirty="0" err="1" smtClean="0"/>
              <a:t>o|</a:t>
            </a:r>
            <a:r>
              <a:rPr lang="en-US" sz="2400" i="1" dirty="0" err="1" smtClean="0"/>
              <a:t>t,s</a:t>
            </a:r>
            <a:r>
              <a:rPr lang="en-US" sz="2400" dirty="0" smtClean="0"/>
              <a:t>) probability</a:t>
            </a:r>
          </a:p>
          <a:p>
            <a:pPr lvl="1"/>
            <a:r>
              <a:rPr lang="en-US" sz="2400" dirty="0" smtClean="0"/>
              <a:t>The occurrence probability of an outcome can be expressed as follows:</a:t>
            </a:r>
          </a:p>
        </p:txBody>
      </p:sp>
      <p:sp>
        <p:nvSpPr>
          <p:cNvPr id="6150"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6151" name="Text Box 6"/>
          <p:cNvSpPr txBox="1">
            <a:spLocks noChangeArrowheads="1"/>
          </p:cNvSpPr>
          <p:nvPr/>
        </p:nvSpPr>
        <p:spPr bwMode="auto">
          <a:xfrm>
            <a:off x="7696200" y="4267200"/>
            <a:ext cx="6000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dirty="0"/>
              <a:t>(4)</a:t>
            </a:r>
          </a:p>
        </p:txBody>
      </p:sp>
      <p:sp>
        <p:nvSpPr>
          <p:cNvPr id="6152"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6146" name="Object 8"/>
          <p:cNvGraphicFramePr>
            <a:graphicFrameLocks noChangeAspect="1"/>
          </p:cNvGraphicFramePr>
          <p:nvPr>
            <p:extLst>
              <p:ext uri="{D42A27DB-BD31-4B8C-83A1-F6EECF244321}">
                <p14:modId xmlns:p14="http://schemas.microsoft.com/office/powerpoint/2010/main" val="1163070812"/>
              </p:ext>
            </p:extLst>
          </p:nvPr>
        </p:nvGraphicFramePr>
        <p:xfrm>
          <a:off x="1295400" y="4191000"/>
          <a:ext cx="6172200" cy="741363"/>
        </p:xfrm>
        <a:graphic>
          <a:graphicData uri="http://schemas.openxmlformats.org/presentationml/2006/ole">
            <mc:AlternateContent xmlns:mc="http://schemas.openxmlformats.org/markup-compatibility/2006">
              <mc:Choice xmlns:v="urn:schemas-microsoft-com:vml" Requires="v">
                <p:oleObj spid="_x0000_s8224" name="Equation" r:id="rId5" imgW="1688367" imgH="203112" progId="Equation.3">
                  <p:embed/>
                </p:oleObj>
              </mc:Choice>
              <mc:Fallback>
                <p:oleObj name="Equation" r:id="rId5" imgW="1688367" imgH="203112"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4191000"/>
                        <a:ext cx="6172200" cy="741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a:t>
            </a:fld>
            <a:endParaRPr lang="en-US" dirty="0"/>
          </a:p>
        </p:txBody>
      </p:sp>
    </p:spTree>
    <p:custDataLst>
      <p:tags r:id="rId2"/>
    </p:custDataLst>
    <p:extLst>
      <p:ext uri="{BB962C8B-B14F-4D97-AF65-F5344CB8AC3E}">
        <p14:creationId xmlns:p14="http://schemas.microsoft.com/office/powerpoint/2010/main" val="3699973407"/>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5651" name="Rectangle 4"/>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304134" name="Rectangle 6"/>
          <p:cNvSpPr>
            <a:spLocks noChangeArrowheads="1"/>
          </p:cNvSpPr>
          <p:nvPr/>
        </p:nvSpPr>
        <p:spPr bwMode="auto">
          <a:xfrm>
            <a:off x="1752600" y="1447800"/>
            <a:ext cx="5867400" cy="457200"/>
          </a:xfrm>
          <a:prstGeom prst="rect">
            <a:avLst/>
          </a:prstGeom>
          <a:noFill/>
          <a:ln w="9525">
            <a:noFill/>
            <a:miter lim="800000"/>
            <a:headEnd/>
            <a:tailEnd/>
          </a:ln>
          <a:effectLst/>
        </p:spPr>
        <p:txBody>
          <a:bodyPr lIns="92075" tIns="46038" rIns="92075" bIns="46038">
            <a:spAutoFit/>
          </a:bodyPr>
          <a:lstStyle/>
          <a:p>
            <a:pPr>
              <a:defRPr/>
            </a:pPr>
            <a:r>
              <a:rPr lang="en-US" sz="2400" b="1" i="1">
                <a:solidFill>
                  <a:schemeClr val="tx2"/>
                </a:solidFill>
                <a:effectLst>
                  <a:outerShdw blurRad="38100" dist="38100" dir="2700000" algn="tl">
                    <a:srgbClr val="C0C0C0"/>
                  </a:outerShdw>
                </a:effectLst>
                <a:latin typeface="Arial" charset="0"/>
              </a:rPr>
              <a:t>Components of Risk Management</a:t>
            </a:r>
          </a:p>
        </p:txBody>
      </p:sp>
      <p:sp>
        <p:nvSpPr>
          <p:cNvPr id="155655" name="Text Box 8"/>
          <p:cNvSpPr txBox="1">
            <a:spLocks noChangeArrowheads="1"/>
          </p:cNvSpPr>
          <p:nvPr/>
        </p:nvSpPr>
        <p:spPr bwMode="auto">
          <a:xfrm>
            <a:off x="2298700" y="2057400"/>
            <a:ext cx="1212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Objective</a:t>
            </a:r>
          </a:p>
        </p:txBody>
      </p:sp>
      <p:sp>
        <p:nvSpPr>
          <p:cNvPr id="155656" name="Text Box 9"/>
          <p:cNvSpPr txBox="1">
            <a:spLocks noChangeArrowheads="1"/>
          </p:cNvSpPr>
          <p:nvPr/>
        </p:nvSpPr>
        <p:spPr bwMode="auto">
          <a:xfrm>
            <a:off x="6038850" y="2057400"/>
            <a:ext cx="1327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Subjective</a:t>
            </a:r>
          </a:p>
        </p:txBody>
      </p:sp>
      <p:sp>
        <p:nvSpPr>
          <p:cNvPr id="155657" name="Rectangle 10"/>
          <p:cNvSpPr>
            <a:spLocks noChangeArrowheads="1"/>
          </p:cNvSpPr>
          <p:nvPr/>
        </p:nvSpPr>
        <p:spPr bwMode="auto">
          <a:xfrm>
            <a:off x="990600" y="2514600"/>
            <a:ext cx="7543800" cy="3352800"/>
          </a:xfrm>
          <a:prstGeom prst="rect">
            <a:avLst/>
          </a:prstGeom>
          <a:noFill/>
          <a:ln w="28575">
            <a:solidFill>
              <a:schemeClr val="tx1"/>
            </a:solidFill>
            <a:miter lim="800000"/>
            <a:headEnd type="none" w="sm" len="sm"/>
            <a:tailEnd type="none" w="sm" len="sm"/>
          </a:ln>
        </p:spPr>
        <p:txBody>
          <a:bodyPr wrap="none" anchor="ctr"/>
          <a:lstStyle/>
          <a:p>
            <a:endParaRPr lang="en-US"/>
          </a:p>
        </p:txBody>
      </p:sp>
      <p:sp>
        <p:nvSpPr>
          <p:cNvPr id="155658" name="Line 11"/>
          <p:cNvSpPr>
            <a:spLocks noChangeShapeType="1"/>
          </p:cNvSpPr>
          <p:nvPr/>
        </p:nvSpPr>
        <p:spPr bwMode="auto">
          <a:xfrm>
            <a:off x="990600" y="5181600"/>
            <a:ext cx="75438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659" name="Line 12"/>
          <p:cNvSpPr>
            <a:spLocks noChangeShapeType="1"/>
          </p:cNvSpPr>
          <p:nvPr/>
        </p:nvSpPr>
        <p:spPr bwMode="auto">
          <a:xfrm>
            <a:off x="4648200" y="2514600"/>
            <a:ext cx="0" cy="266700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660" name="Line 13"/>
          <p:cNvSpPr>
            <a:spLocks noChangeShapeType="1"/>
          </p:cNvSpPr>
          <p:nvPr/>
        </p:nvSpPr>
        <p:spPr bwMode="auto">
          <a:xfrm>
            <a:off x="990600" y="3200400"/>
            <a:ext cx="36576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661" name="Line 14"/>
          <p:cNvSpPr>
            <a:spLocks noChangeShapeType="1"/>
          </p:cNvSpPr>
          <p:nvPr/>
        </p:nvSpPr>
        <p:spPr bwMode="auto">
          <a:xfrm>
            <a:off x="990600" y="4572000"/>
            <a:ext cx="36576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662" name="Line 15"/>
          <p:cNvSpPr>
            <a:spLocks noChangeShapeType="1"/>
          </p:cNvSpPr>
          <p:nvPr/>
        </p:nvSpPr>
        <p:spPr bwMode="auto">
          <a:xfrm>
            <a:off x="990600" y="3886200"/>
            <a:ext cx="36576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663" name="Line 16"/>
          <p:cNvSpPr>
            <a:spLocks noChangeShapeType="1"/>
          </p:cNvSpPr>
          <p:nvPr/>
        </p:nvSpPr>
        <p:spPr bwMode="auto">
          <a:xfrm>
            <a:off x="4648200" y="3505200"/>
            <a:ext cx="38862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664" name="Line 17"/>
          <p:cNvSpPr>
            <a:spLocks noChangeShapeType="1"/>
          </p:cNvSpPr>
          <p:nvPr/>
        </p:nvSpPr>
        <p:spPr bwMode="auto">
          <a:xfrm>
            <a:off x="4648200" y="4343400"/>
            <a:ext cx="38862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665" name="Text Box 18"/>
          <p:cNvSpPr txBox="1">
            <a:spLocks noChangeArrowheads="1"/>
          </p:cNvSpPr>
          <p:nvPr/>
        </p:nvSpPr>
        <p:spPr bwMode="auto">
          <a:xfrm>
            <a:off x="1809750" y="2667000"/>
            <a:ext cx="2241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Characterized Risk</a:t>
            </a:r>
          </a:p>
        </p:txBody>
      </p:sp>
      <p:sp>
        <p:nvSpPr>
          <p:cNvPr id="155666" name="Text Box 19"/>
          <p:cNvSpPr txBox="1">
            <a:spLocks noChangeArrowheads="1"/>
          </p:cNvSpPr>
          <p:nvPr/>
        </p:nvSpPr>
        <p:spPr bwMode="auto">
          <a:xfrm>
            <a:off x="1066800" y="3352800"/>
            <a:ext cx="3524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Comparative Risk Assessment</a:t>
            </a:r>
          </a:p>
        </p:txBody>
      </p:sp>
      <p:sp>
        <p:nvSpPr>
          <p:cNvPr id="155667" name="Text Box 20"/>
          <p:cNvSpPr txBox="1">
            <a:spLocks noChangeArrowheads="1"/>
          </p:cNvSpPr>
          <p:nvPr/>
        </p:nvSpPr>
        <p:spPr bwMode="auto">
          <a:xfrm>
            <a:off x="1885950" y="4038600"/>
            <a:ext cx="2101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Cost Assessment</a:t>
            </a:r>
          </a:p>
        </p:txBody>
      </p:sp>
      <p:sp>
        <p:nvSpPr>
          <p:cNvPr id="155668" name="Text Box 21"/>
          <p:cNvSpPr txBox="1">
            <a:spLocks noChangeArrowheads="1"/>
          </p:cNvSpPr>
          <p:nvPr/>
        </p:nvSpPr>
        <p:spPr bwMode="auto">
          <a:xfrm>
            <a:off x="5765800" y="2833688"/>
            <a:ext cx="1911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Risk Perception</a:t>
            </a:r>
          </a:p>
        </p:txBody>
      </p:sp>
      <p:sp>
        <p:nvSpPr>
          <p:cNvPr id="155669" name="Text Box 22"/>
          <p:cNvSpPr txBox="1">
            <a:spLocks noChangeArrowheads="1"/>
          </p:cNvSpPr>
          <p:nvPr/>
        </p:nvSpPr>
        <p:spPr bwMode="auto">
          <a:xfrm>
            <a:off x="5689600" y="4572000"/>
            <a:ext cx="2063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Intangible Values</a:t>
            </a:r>
          </a:p>
        </p:txBody>
      </p:sp>
      <p:sp>
        <p:nvSpPr>
          <p:cNvPr id="155670" name="Text Box 23"/>
          <p:cNvSpPr txBox="1">
            <a:spLocks noChangeArrowheads="1"/>
          </p:cNvSpPr>
          <p:nvPr/>
        </p:nvSpPr>
        <p:spPr bwMode="auto">
          <a:xfrm>
            <a:off x="1512888" y="4724400"/>
            <a:ext cx="2914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Cost benefit Assessment</a:t>
            </a:r>
          </a:p>
        </p:txBody>
      </p:sp>
      <p:sp>
        <p:nvSpPr>
          <p:cNvPr id="155671" name="Text Box 24"/>
          <p:cNvSpPr txBox="1">
            <a:spLocks noChangeArrowheads="1"/>
          </p:cNvSpPr>
          <p:nvPr/>
        </p:nvSpPr>
        <p:spPr bwMode="auto">
          <a:xfrm>
            <a:off x="5029200" y="3657600"/>
            <a:ext cx="3524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Political and Legal Constraints</a:t>
            </a:r>
          </a:p>
        </p:txBody>
      </p:sp>
      <p:sp>
        <p:nvSpPr>
          <p:cNvPr id="155672" name="Text Box 25"/>
          <p:cNvSpPr txBox="1">
            <a:spLocks noChangeArrowheads="1"/>
          </p:cNvSpPr>
          <p:nvPr/>
        </p:nvSpPr>
        <p:spPr bwMode="auto">
          <a:xfrm>
            <a:off x="3505200" y="5334000"/>
            <a:ext cx="272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1800" b="1">
                <a:latin typeface="Arial" pitchFamily="34" charset="0"/>
              </a:rPr>
              <a:t>Management Decisions</a:t>
            </a:r>
          </a:p>
        </p:txBody>
      </p:sp>
      <p:sp>
        <p:nvSpPr>
          <p:cNvPr id="2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160</a:t>
            </a:fld>
            <a:endParaRPr lang="en-US" dirty="0"/>
          </a:p>
        </p:txBody>
      </p:sp>
    </p:spTree>
    <p:custDataLst>
      <p:tags r:id="rId1"/>
    </p:custDataLst>
    <p:extLst>
      <p:ext uri="{BB962C8B-B14F-4D97-AF65-F5344CB8AC3E}">
        <p14:creationId xmlns:p14="http://schemas.microsoft.com/office/powerpoint/2010/main" val="2422409100"/>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2"/>
          <p:cNvSpPr>
            <a:spLocks noGrp="1" noChangeArrowheads="1"/>
          </p:cNvSpPr>
          <p:nvPr>
            <p:ph type="title"/>
          </p:nvPr>
        </p:nvSpPr>
        <p:spPr>
          <a:xfrm>
            <a:off x="609600" y="228600"/>
            <a:ext cx="8305800" cy="990600"/>
          </a:xfrm>
        </p:spPr>
        <p:txBody>
          <a:bodyPr/>
          <a:lstStyle/>
          <a:p>
            <a:r>
              <a:rPr lang="en-US" dirty="0" smtClean="0"/>
              <a:t>Risk </a:t>
            </a:r>
            <a:r>
              <a:rPr lang="en-US" dirty="0"/>
              <a:t>Treatment and </a:t>
            </a:r>
            <a:r>
              <a:rPr lang="en-US" dirty="0" smtClean="0"/>
              <a:t>Control (cont’d)</a:t>
            </a:r>
          </a:p>
        </p:txBody>
      </p:sp>
      <p:sp>
        <p:nvSpPr>
          <p:cNvPr id="156676" name="Rectangle 5"/>
          <p:cNvSpPr>
            <a:spLocks noChangeArrowheads="1"/>
          </p:cNvSpPr>
          <p:nvPr/>
        </p:nvSpPr>
        <p:spPr bwMode="auto">
          <a:xfrm>
            <a:off x="609600" y="15240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a:latin typeface="Arial" pitchFamily="34" charset="0"/>
              </a:rPr>
              <a:t>The </a:t>
            </a:r>
            <a:r>
              <a:rPr kumimoji="1" lang="en-US" sz="3200" u="sng">
                <a:latin typeface="Arial" pitchFamily="34" charset="0"/>
              </a:rPr>
              <a:t>cornerstone</a:t>
            </a:r>
            <a:r>
              <a:rPr kumimoji="1" lang="en-US" sz="3200">
                <a:latin typeface="Arial" pitchFamily="34" charset="0"/>
              </a:rPr>
              <a:t> of risk management is risk assessment  </a:t>
            </a:r>
          </a:p>
          <a:p>
            <a:pPr marL="342900" indent="-342900" algn="l">
              <a:spcBef>
                <a:spcPct val="20000"/>
              </a:spcBef>
              <a:buClr>
                <a:schemeClr val="tx1"/>
              </a:buClr>
              <a:buSzPct val="70000"/>
              <a:buFont typeface="Monotype Sorts" pitchFamily="2" charset="2"/>
              <a:buChar char="n"/>
            </a:pPr>
            <a:r>
              <a:rPr kumimoji="1" lang="en-US" sz="3200">
                <a:latin typeface="Arial" pitchFamily="34" charset="0"/>
              </a:rPr>
              <a:t>Under </a:t>
            </a:r>
            <a:r>
              <a:rPr kumimoji="1" lang="en-US" sz="3200" u="sng">
                <a:latin typeface="Arial" pitchFamily="34" charset="0"/>
              </a:rPr>
              <a:t>ideal</a:t>
            </a:r>
            <a:r>
              <a:rPr kumimoji="1" lang="en-US" sz="3200">
                <a:latin typeface="Arial" pitchFamily="34" charset="0"/>
              </a:rPr>
              <a:t> conditions, the risk manager would decide a management option solely on the basis of a </a:t>
            </a:r>
            <a:r>
              <a:rPr kumimoji="1" lang="en-US" sz="3200" u="sng">
                <a:latin typeface="Arial" pitchFamily="34" charset="0"/>
              </a:rPr>
              <a:t>cost/benefit assessment</a:t>
            </a:r>
            <a:r>
              <a:rPr kumimoji="1" lang="en-US" sz="3200">
                <a:latin typeface="Arial" pitchFamily="34" charset="0"/>
              </a:rPr>
              <a:t> whereby the benefit is expressed in reduction of risk</a:t>
            </a:r>
          </a:p>
          <a:p>
            <a:pPr marL="342900" indent="-342900" algn="l">
              <a:spcBef>
                <a:spcPct val="20000"/>
              </a:spcBef>
              <a:buClr>
                <a:schemeClr val="tx1"/>
              </a:buClr>
              <a:buSzPct val="70000"/>
              <a:buFont typeface="Monotype Sorts" pitchFamily="2" charset="2"/>
              <a:buChar char="n"/>
            </a:pPr>
            <a:r>
              <a:rPr kumimoji="1" lang="en-US" sz="3200">
                <a:latin typeface="Arial" pitchFamily="34" charset="0"/>
              </a:rPr>
              <a:t>In </a:t>
            </a:r>
            <a:r>
              <a:rPr kumimoji="1" lang="en-US" sz="3200" u="sng">
                <a:latin typeface="Arial" pitchFamily="34" charset="0"/>
              </a:rPr>
              <a:t>practice</a:t>
            </a:r>
            <a:r>
              <a:rPr kumimoji="1" lang="en-US" sz="3200">
                <a:latin typeface="Arial" pitchFamily="34" charset="0"/>
              </a:rPr>
              <a:t>, there are significant </a:t>
            </a:r>
            <a:r>
              <a:rPr kumimoji="1" lang="en-US" sz="3200" u="sng">
                <a:latin typeface="Arial" pitchFamily="34" charset="0"/>
              </a:rPr>
              <a:t>obstacles for such a decision</a:t>
            </a:r>
            <a:r>
              <a:rPr kumimoji="1" lang="en-US" sz="3200">
                <a:latin typeface="Arial" pitchFamily="34" charset="0"/>
              </a:rPr>
              <a:t> </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161</a:t>
            </a:fld>
            <a:endParaRPr lang="en-US" dirty="0"/>
          </a:p>
        </p:txBody>
      </p:sp>
    </p:spTree>
    <p:custDataLst>
      <p:tags r:id="rId1"/>
    </p:custDataLst>
    <p:extLst>
      <p:ext uri="{BB962C8B-B14F-4D97-AF65-F5344CB8AC3E}">
        <p14:creationId xmlns:p14="http://schemas.microsoft.com/office/powerpoint/2010/main" val="323531526"/>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2"/>
          <p:cNvSpPr>
            <a:spLocks noGrp="1" noChangeArrowheads="1"/>
          </p:cNvSpPr>
          <p:nvPr>
            <p:ph type="title"/>
          </p:nvPr>
        </p:nvSpPr>
        <p:spPr>
          <a:xfrm>
            <a:off x="609600" y="228600"/>
            <a:ext cx="8305800" cy="990600"/>
          </a:xfrm>
        </p:spPr>
        <p:txBody>
          <a:bodyPr/>
          <a:lstStyle/>
          <a:p>
            <a:r>
              <a:rPr lang="en-US" dirty="0" smtClean="0"/>
              <a:t>Risk </a:t>
            </a:r>
            <a:r>
              <a:rPr lang="en-US" dirty="0"/>
              <a:t>Treatment and </a:t>
            </a:r>
            <a:r>
              <a:rPr lang="en-US" dirty="0" smtClean="0"/>
              <a:t>Control (cont’d)</a:t>
            </a:r>
          </a:p>
        </p:txBody>
      </p:sp>
      <p:sp>
        <p:nvSpPr>
          <p:cNvPr id="157700" name="Rectangle 3"/>
          <p:cNvSpPr>
            <a:spLocks noChangeArrowheads="1"/>
          </p:cNvSpPr>
          <p:nvPr/>
        </p:nvSpPr>
        <p:spPr bwMode="auto">
          <a:xfrm>
            <a:off x="457200" y="9906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buClr>
                <a:schemeClr val="tx1"/>
              </a:buClr>
              <a:buSzPct val="70000"/>
              <a:buFont typeface="Monotype Sorts" pitchFamily="2" charset="2"/>
              <a:buChar char="n"/>
            </a:pPr>
            <a:endParaRPr kumimoji="1" lang="en-US" sz="3200" dirty="0">
              <a:latin typeface="Arial" pitchFamily="34" charset="0"/>
            </a:endParaRPr>
          </a:p>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Risk management is inherently </a:t>
            </a:r>
            <a:r>
              <a:rPr kumimoji="1" lang="en-US" sz="3200" u="sng" dirty="0">
                <a:latin typeface="Arial" pitchFamily="34" charset="0"/>
              </a:rPr>
              <a:t>complex</a:t>
            </a:r>
            <a:r>
              <a:rPr kumimoji="1" lang="en-US" sz="3200" dirty="0">
                <a:latin typeface="Arial" pitchFamily="34" charset="0"/>
              </a:rPr>
              <a:t> and includes a large number of elements  </a:t>
            </a:r>
          </a:p>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Contrary to the general opinion, risk management includes not only </a:t>
            </a:r>
            <a:r>
              <a:rPr kumimoji="1" lang="en-US" sz="3200" u="sng" dirty="0">
                <a:latin typeface="Arial" pitchFamily="34" charset="0"/>
              </a:rPr>
              <a:t>subjective but also objective elements</a:t>
            </a:r>
            <a:endParaRPr kumimoji="1" lang="en-US" sz="3200" dirty="0">
              <a:latin typeface="Arial" pitchFamily="34" charset="0"/>
            </a:endParaRPr>
          </a:p>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Risk analysis can be used to make </a:t>
            </a:r>
            <a:r>
              <a:rPr kumimoji="1" lang="en-US" sz="3200" u="sng" dirty="0">
                <a:latin typeface="Arial" pitchFamily="34" charset="0"/>
              </a:rPr>
              <a:t>informed decisions</a:t>
            </a:r>
            <a:endParaRPr kumimoji="1" lang="en-US" sz="3200" dirty="0">
              <a:latin typeface="Arial" pitchFamily="34" charset="0"/>
            </a:endParaRP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162</a:t>
            </a:fld>
            <a:endParaRPr lang="en-US" dirty="0"/>
          </a:p>
        </p:txBody>
      </p:sp>
    </p:spTree>
    <p:custDataLst>
      <p:tags r:id="rId1"/>
    </p:custDataLst>
    <p:extLst>
      <p:ext uri="{BB962C8B-B14F-4D97-AF65-F5344CB8AC3E}">
        <p14:creationId xmlns:p14="http://schemas.microsoft.com/office/powerpoint/2010/main" val="3065151920"/>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4"/>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58724" name="Line 106"/>
          <p:cNvSpPr>
            <a:spLocks noChangeShapeType="1"/>
          </p:cNvSpPr>
          <p:nvPr/>
        </p:nvSpPr>
        <p:spPr bwMode="auto">
          <a:xfrm>
            <a:off x="4743450" y="333851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308372" name="Group 148"/>
          <p:cNvGraphicFramePr>
            <a:graphicFrameLocks noGrp="1"/>
          </p:cNvGraphicFramePr>
          <p:nvPr/>
        </p:nvGraphicFramePr>
        <p:xfrm>
          <a:off x="1371600" y="2057400"/>
          <a:ext cx="6324600" cy="4495802"/>
        </p:xfrm>
        <a:graphic>
          <a:graphicData uri="http://schemas.openxmlformats.org/drawingml/2006/table">
            <a:tbl>
              <a:tblPr/>
              <a:tblGrid>
                <a:gridCol w="2046288"/>
                <a:gridCol w="1395412"/>
                <a:gridCol w="1487488"/>
                <a:gridCol w="1395412"/>
              </a:tblGrid>
              <a:tr h="5191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High</a:t>
                      </a:r>
                      <a:endParaRPr kumimoji="0" lang="en-U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52907"/>
                    </a:solidFill>
                  </a:tcPr>
                </a:tc>
              </a:tr>
              <a:tr h="5191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Medium</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solidFill>
                  </a:tcPr>
                </a:tc>
              </a:tr>
              <a:tr h="5191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Low</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66"/>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EEC96"/>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solidFill>
                  </a:tcPr>
                </a:tc>
              </a:tr>
              <a:tr h="519113">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Severity Factor</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Low</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Medium</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High</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9113">
                <a:tc vMerge="1">
                  <a:txBody>
                    <a:bodyPr/>
                    <a:lstStyle/>
                    <a:p>
                      <a:endParaRPr lang="en-US"/>
                    </a:p>
                  </a:txBody>
                  <a:tcPr/>
                </a:tc>
                <a:tc gridSpan="3">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Probability Factor</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1900237">
                <a:tc gridSpan="4">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Severity/Probability Factor Rating</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3: Mitigation strategy and detailed contingency plan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2: Mitigation strategy and outlined contingency plan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1: Mitigation strategy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0: Treat as a project base assumption</a:t>
                      </a:r>
                      <a:endParaRPr kumimoji="0" lang="en-U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158756" name="Text Box 136"/>
          <p:cNvSpPr txBox="1">
            <a:spLocks noChangeArrowheads="1"/>
          </p:cNvSpPr>
          <p:nvPr/>
        </p:nvSpPr>
        <p:spPr bwMode="auto">
          <a:xfrm>
            <a:off x="679450" y="1447800"/>
            <a:ext cx="7856538" cy="425450"/>
          </a:xfrm>
          <a:prstGeom prst="rect">
            <a:avLst/>
          </a:prstGeom>
          <a:solidFill>
            <a:srgbClr val="FFCC99">
              <a:alpha val="50195"/>
            </a:srgbClr>
          </a:solidFill>
          <a:ln w="28575" algn="ctr">
            <a:solidFill>
              <a:srgbClr val="800000"/>
            </a:solidFill>
            <a:miter lim="800000"/>
            <a:headEnd/>
            <a:tailEnd/>
          </a:ln>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b="1"/>
              <a:t>Qualitative Risk Assessment Using Severity/Probability Factor Rating </a:t>
            </a: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163</a:t>
            </a:fld>
            <a:endParaRPr lang="en-US" dirty="0"/>
          </a:p>
        </p:txBody>
      </p:sp>
    </p:spTree>
    <p:custDataLst>
      <p:tags r:id="rId1"/>
    </p:custDataLst>
    <p:extLst>
      <p:ext uri="{BB962C8B-B14F-4D97-AF65-F5344CB8AC3E}">
        <p14:creationId xmlns:p14="http://schemas.microsoft.com/office/powerpoint/2010/main" val="3646623607"/>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7"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59748" name="Rectangle 3"/>
          <p:cNvSpPr>
            <a:spLocks noGrp="1" noChangeArrowheads="1"/>
          </p:cNvSpPr>
          <p:nvPr>
            <p:ph type="body" idx="1"/>
          </p:nvPr>
        </p:nvSpPr>
        <p:spPr>
          <a:xfrm>
            <a:off x="609600" y="1219200"/>
            <a:ext cx="8305800" cy="4876800"/>
          </a:xfrm>
        </p:spPr>
        <p:txBody>
          <a:bodyPr/>
          <a:lstStyle/>
          <a:p>
            <a:r>
              <a:rPr lang="en-US" dirty="0"/>
              <a:t>Table 11. Methods for Determining Risk Acceptance</a:t>
            </a:r>
            <a:endParaRPr lang="en-US" dirty="0" smtClean="0"/>
          </a:p>
          <a:p>
            <a:pPr lvl="1"/>
            <a:endParaRPr lang="en-US" dirty="0" smtClean="0"/>
          </a:p>
        </p:txBody>
      </p:sp>
      <p:graphicFrame>
        <p:nvGraphicFramePr>
          <p:cNvPr id="117793" name="Group 33"/>
          <p:cNvGraphicFramePr>
            <a:graphicFrameLocks noGrp="1"/>
          </p:cNvGraphicFramePr>
          <p:nvPr>
            <p:extLst>
              <p:ext uri="{D42A27DB-BD31-4B8C-83A1-F6EECF244321}">
                <p14:modId xmlns:p14="http://schemas.microsoft.com/office/powerpoint/2010/main" val="2076499847"/>
              </p:ext>
            </p:extLst>
          </p:nvPr>
        </p:nvGraphicFramePr>
        <p:xfrm>
          <a:off x="609600" y="1752600"/>
          <a:ext cx="8153400" cy="4694239"/>
        </p:xfrm>
        <a:graphic>
          <a:graphicData uri="http://schemas.openxmlformats.org/drawingml/2006/table">
            <a:tbl>
              <a:tblPr/>
              <a:tblGrid>
                <a:gridCol w="1981200"/>
                <a:gridCol w="6172200"/>
              </a:tblGrid>
              <a:tr h="51819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Risk Acceptance Method</a:t>
                      </a:r>
                      <a:endParaRPr kumimoji="0" lang="en-US" sz="1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Summary</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57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Risk Conversion Factors</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This method addresses the </a:t>
                      </a:r>
                      <a:r>
                        <a:rPr kumimoji="0" lang="en-US" sz="1400" b="1" i="0" u="sng" strike="noStrike" cap="none" normalizeH="0" baseline="0" smtClean="0">
                          <a:ln>
                            <a:noFill/>
                          </a:ln>
                          <a:solidFill>
                            <a:schemeClr val="tx1"/>
                          </a:solidFill>
                          <a:effectLst/>
                          <a:latin typeface="Times New Roman" pitchFamily="18" charset="0"/>
                          <a:cs typeface="Times New Roman" pitchFamily="18" charset="0"/>
                        </a:rPr>
                        <a:t>attitudes of the public</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about risk through comparisons of risk categories.  It also provides an estimate for </a:t>
                      </a:r>
                      <a:r>
                        <a:rPr kumimoji="0" lang="en-US" sz="1400" b="1" i="0" u="sng" strike="noStrike" cap="none" normalizeH="0" baseline="0" smtClean="0">
                          <a:ln>
                            <a:noFill/>
                          </a:ln>
                          <a:solidFill>
                            <a:schemeClr val="tx1"/>
                          </a:solidFill>
                          <a:effectLst/>
                          <a:latin typeface="Times New Roman" pitchFamily="18" charset="0"/>
                          <a:cs typeface="Times New Roman" pitchFamily="18" charset="0"/>
                        </a:rPr>
                        <a:t>converting risk acceptance</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values between different risk categories.</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57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Farmers Curve</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It provides an estimated curve for cumulative probability </a:t>
                      </a:r>
                      <a:r>
                        <a:rPr kumimoji="0" lang="en-US" sz="1400" b="1" i="0" u="sng" strike="noStrike" cap="none" normalizeH="0" baseline="0" smtClean="0">
                          <a:ln>
                            <a:noFill/>
                          </a:ln>
                          <a:solidFill>
                            <a:schemeClr val="tx1"/>
                          </a:solidFill>
                          <a:effectLst/>
                          <a:latin typeface="Times New Roman" pitchFamily="18" charset="0"/>
                          <a:cs typeface="Times New Roman" pitchFamily="18" charset="0"/>
                        </a:rPr>
                        <a:t>risk profile</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for certain consequences (e.g., deaths).  It demonstrates graphical regions of risk acceptance/non-acceptance.</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819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Revealed Preferences</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Through </a:t>
                      </a:r>
                      <a:r>
                        <a:rPr kumimoji="0" lang="en-US" sz="1400" b="1" i="0" u="sng" strike="noStrike" cap="none" normalizeH="0" baseline="0" smtClean="0">
                          <a:ln>
                            <a:noFill/>
                          </a:ln>
                          <a:solidFill>
                            <a:schemeClr val="tx1"/>
                          </a:solidFill>
                          <a:effectLst/>
                          <a:latin typeface="Times New Roman" pitchFamily="18" charset="0"/>
                          <a:cs typeface="Times New Roman" pitchFamily="18" charset="0"/>
                        </a:rPr>
                        <a:t>comparisons of risk and benefit for different activities</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this method categorizes society </a:t>
                      </a:r>
                      <a:r>
                        <a:rPr kumimoji="0" lang="en-US" sz="1400" b="1" i="0" u="sng" strike="noStrike" cap="none" normalizeH="0" baseline="0" smtClean="0">
                          <a:ln>
                            <a:noFill/>
                          </a:ln>
                          <a:solidFill>
                            <a:schemeClr val="tx1"/>
                          </a:solidFill>
                          <a:effectLst/>
                          <a:latin typeface="Times New Roman" pitchFamily="18" charset="0"/>
                          <a:cs typeface="Times New Roman" pitchFamily="18" charset="0"/>
                        </a:rPr>
                        <a:t>preferences for voluntary and involuntary</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exposure to risk.  </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57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Evaluation of Magnitude of Consequences</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This technique compares the </a:t>
                      </a:r>
                      <a:r>
                        <a:rPr kumimoji="0" lang="en-US" sz="1400" b="1" i="0" u="sng" strike="noStrike" cap="none" normalizeH="0" baseline="0" smtClean="0">
                          <a:ln>
                            <a:noFill/>
                          </a:ln>
                          <a:solidFill>
                            <a:schemeClr val="tx1"/>
                          </a:solidFill>
                          <a:effectLst/>
                          <a:latin typeface="Times New Roman" pitchFamily="18" charset="0"/>
                          <a:cs typeface="Times New Roman" pitchFamily="18" charset="0"/>
                        </a:rPr>
                        <a:t>probability of risks to the consequence magnitude for different industries</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to determine acceptable risk levels based on consequence.</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4494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Risk Reduction Effectiveness</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It provides a ratio for the </a:t>
                      </a:r>
                      <a:r>
                        <a:rPr kumimoji="0" lang="en-US" sz="1400" b="1" i="0" u="sng" strike="noStrike" cap="none" normalizeH="0" baseline="0" smtClean="0">
                          <a:ln>
                            <a:noFill/>
                          </a:ln>
                          <a:solidFill>
                            <a:schemeClr val="tx1"/>
                          </a:solidFill>
                          <a:effectLst/>
                          <a:latin typeface="Times New Roman" pitchFamily="18" charset="0"/>
                          <a:cs typeface="Times New Roman" pitchFamily="18" charset="0"/>
                        </a:rPr>
                        <a:t>comparison of cost to the magnitude of risk reduction</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Using cost-benefit decision criteria, a risk reduction effort should not be pursued if the costs outweigh the benefits.  This may not coincide with society values about safety.</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819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Risk Comparison</a:t>
                      </a:r>
                      <a:endParaRPr kumimoji="0" lang="en-US" sz="1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The risk acceptance method provides a </a:t>
                      </a:r>
                      <a:r>
                        <a:rPr kumimoji="0" lang="en-US" sz="1400" b="1" i="0" u="sng" strike="noStrike" cap="none" normalizeH="0" baseline="0" dirty="0" smtClean="0">
                          <a:ln>
                            <a:noFill/>
                          </a:ln>
                          <a:solidFill>
                            <a:schemeClr val="tx1"/>
                          </a:solidFill>
                          <a:effectLst/>
                          <a:latin typeface="Times New Roman" pitchFamily="18" charset="0"/>
                          <a:cs typeface="Times New Roman" pitchFamily="18" charset="0"/>
                        </a:rPr>
                        <a:t>comparison between various activities, industries</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etc., and is best suited to comparing risks of the same type.</a:t>
                      </a:r>
                      <a:endParaRPr kumimoji="0" lang="en-US" sz="1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Slide Number Placeholder 3"/>
          <p:cNvSpPr>
            <a:spLocks noGrp="1"/>
          </p:cNvSpPr>
          <p:nvPr>
            <p:ph type="sldNum" sz="quarter" idx="12"/>
          </p:nvPr>
        </p:nvSpPr>
        <p:spPr bwMode="auto">
          <a:xfrm>
            <a:off x="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164</a:t>
            </a:fld>
            <a:endParaRPr lang="en-US" dirty="0"/>
          </a:p>
        </p:txBody>
      </p:sp>
    </p:spTree>
    <p:custDataLst>
      <p:tags r:id="rId1"/>
    </p:custDataLst>
    <p:extLst>
      <p:ext uri="{BB962C8B-B14F-4D97-AF65-F5344CB8AC3E}">
        <p14:creationId xmlns:p14="http://schemas.microsoft.com/office/powerpoint/2010/main" val="962940522"/>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60772" name="Rectangle 3"/>
          <p:cNvSpPr>
            <a:spLocks noGrp="1" noChangeArrowheads="1"/>
          </p:cNvSpPr>
          <p:nvPr>
            <p:ph type="body" idx="1"/>
          </p:nvPr>
        </p:nvSpPr>
        <p:spPr>
          <a:xfrm>
            <a:off x="609600" y="1371600"/>
            <a:ext cx="8305800" cy="5181600"/>
          </a:xfrm>
        </p:spPr>
        <p:txBody>
          <a:bodyPr/>
          <a:lstStyle/>
          <a:p>
            <a:r>
              <a:rPr lang="en-US" smtClean="0"/>
              <a:t>Risk Conversion Factors</a:t>
            </a:r>
          </a:p>
          <a:p>
            <a:pPr lvl="1"/>
            <a:r>
              <a:rPr lang="en-US" smtClean="0"/>
              <a:t>The public is willing to </a:t>
            </a:r>
            <a:r>
              <a:rPr lang="en-US" u="sng" smtClean="0"/>
              <a:t>accept voluntary</a:t>
            </a:r>
            <a:r>
              <a:rPr lang="en-US" smtClean="0"/>
              <a:t> risks roughly one </a:t>
            </a:r>
            <a:r>
              <a:rPr lang="en-US" u="sng" smtClean="0"/>
              <a:t>hundred times</a:t>
            </a:r>
            <a:r>
              <a:rPr lang="en-US" smtClean="0"/>
              <a:t> greater than that for </a:t>
            </a:r>
            <a:r>
              <a:rPr lang="en-US" u="sng" smtClean="0"/>
              <a:t>involuntary imposed</a:t>
            </a:r>
            <a:r>
              <a:rPr lang="en-US" smtClean="0"/>
              <a:t> risks</a:t>
            </a:r>
          </a:p>
          <a:p>
            <a:pPr lvl="1"/>
            <a:r>
              <a:rPr lang="en-US" smtClean="0"/>
              <a:t>The </a:t>
            </a:r>
            <a:r>
              <a:rPr lang="en-US" u="sng" smtClean="0"/>
              <a:t>statistical death rate</a:t>
            </a:r>
            <a:r>
              <a:rPr lang="en-US" smtClean="0"/>
              <a:t> appears to be a </a:t>
            </a:r>
            <a:r>
              <a:rPr lang="en-US" u="sng" smtClean="0"/>
              <a:t>psychological yardstick</a:t>
            </a:r>
            <a:r>
              <a:rPr lang="en-US" smtClean="0"/>
              <a:t> for establishing the level of acceptability of other risks</a:t>
            </a:r>
          </a:p>
          <a:p>
            <a:pPr lvl="1"/>
            <a:r>
              <a:rPr lang="en-US" smtClean="0"/>
              <a:t>The </a:t>
            </a:r>
            <a:r>
              <a:rPr lang="en-US" u="sng" smtClean="0"/>
              <a:t>acceptability of risk</a:t>
            </a:r>
            <a:r>
              <a:rPr lang="en-US" smtClean="0"/>
              <a:t> appears to be crudely </a:t>
            </a:r>
            <a:r>
              <a:rPr lang="en-US" u="sng" smtClean="0"/>
              <a:t>proportional to the third power of the benefits</a:t>
            </a:r>
            <a:r>
              <a:rPr lang="en-US" smtClean="0"/>
              <a:t>, either real or imaginary</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165</a:t>
            </a:fld>
            <a:endParaRPr lang="en-US" dirty="0"/>
          </a:p>
        </p:txBody>
      </p:sp>
    </p:spTree>
    <p:custDataLst>
      <p:tags r:id="rId1"/>
    </p:custDataLst>
    <p:extLst>
      <p:ext uri="{BB962C8B-B14F-4D97-AF65-F5344CB8AC3E}">
        <p14:creationId xmlns:p14="http://schemas.microsoft.com/office/powerpoint/2010/main" val="3135937416"/>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graphicFrame>
        <p:nvGraphicFramePr>
          <p:cNvPr id="312540" name="Group 220"/>
          <p:cNvGraphicFramePr>
            <a:graphicFrameLocks noGrp="1"/>
          </p:cNvGraphicFramePr>
          <p:nvPr/>
        </p:nvGraphicFramePr>
        <p:xfrm>
          <a:off x="1371600" y="1828800"/>
          <a:ext cx="6248400" cy="4495836"/>
        </p:xfrm>
        <a:graphic>
          <a:graphicData uri="http://schemas.openxmlformats.org/drawingml/2006/table">
            <a:tbl>
              <a:tblPr/>
              <a:tblGrid>
                <a:gridCol w="1635125"/>
                <a:gridCol w="2654300"/>
                <a:gridCol w="1958975"/>
              </a:tblGrid>
              <a:tr h="640034">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Risk Factors</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Risk Conversion (RF) Factor</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Computed RF Value</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38573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Origin</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Natural/human-made</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47">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Severity</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Ordinary/catastrophic</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3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Volition</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Voluntary/involuntary</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100</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3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Effect</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Delayed/immediate</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3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Controllability</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Controlled/uncontrolled</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5 to 10</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3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Familiarity</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Old/new</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3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Necessity</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Necessary/luxury</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8573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Costs</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Monetary/non-monetary</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NA</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3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Origin</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Industrial/ Regulatory</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NA</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3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Media </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Low profile/ high profile</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971800" algn="dec"/>
                          <a:tab pos="5600700" algn="r"/>
                          <a:tab pos="5943600" algn="r"/>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NA</a:t>
                      </a:r>
                      <a:endParaRPr kumimoji="0" lang="en-US" sz="1800" b="1"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1846" name="Text Box 215"/>
          <p:cNvSpPr txBox="1">
            <a:spLocks noChangeArrowheads="1"/>
          </p:cNvSpPr>
          <p:nvPr/>
        </p:nvSpPr>
        <p:spPr bwMode="auto">
          <a:xfrm>
            <a:off x="1371600" y="1295400"/>
            <a:ext cx="6426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Table 12. Risk Conversion Values for Different Risk Factors </a:t>
            </a:r>
          </a:p>
        </p:txBody>
      </p:sp>
      <p:sp>
        <p:nvSpPr>
          <p:cNvPr id="161847" name="Text Box 216"/>
          <p:cNvSpPr txBox="1">
            <a:spLocks noChangeArrowheads="1"/>
          </p:cNvSpPr>
          <p:nvPr/>
        </p:nvSpPr>
        <p:spPr bwMode="auto">
          <a:xfrm>
            <a:off x="1371600" y="6248400"/>
            <a:ext cx="2124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a:t>NA = not available</a:t>
            </a: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166</a:t>
            </a:fld>
            <a:endParaRPr lang="en-US" dirty="0"/>
          </a:p>
        </p:txBody>
      </p:sp>
    </p:spTree>
    <p:custDataLst>
      <p:tags r:id="rId1"/>
    </p:custDataLst>
    <p:extLst>
      <p:ext uri="{BB962C8B-B14F-4D97-AF65-F5344CB8AC3E}">
        <p14:creationId xmlns:p14="http://schemas.microsoft.com/office/powerpoint/2010/main" val="277417456"/>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Rectangle 4"/>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graphicFrame>
        <p:nvGraphicFramePr>
          <p:cNvPr id="314636" name="Group 268"/>
          <p:cNvGraphicFramePr>
            <a:graphicFrameLocks noGrp="1"/>
          </p:cNvGraphicFramePr>
          <p:nvPr>
            <p:extLst>
              <p:ext uri="{D42A27DB-BD31-4B8C-83A1-F6EECF244321}">
                <p14:modId xmlns:p14="http://schemas.microsoft.com/office/powerpoint/2010/main" val="1229494600"/>
              </p:ext>
            </p:extLst>
          </p:nvPr>
        </p:nvGraphicFramePr>
        <p:xfrm>
          <a:off x="609600" y="1828800"/>
          <a:ext cx="8229600" cy="4767265"/>
        </p:xfrm>
        <a:graphic>
          <a:graphicData uri="http://schemas.openxmlformats.org/drawingml/2006/table">
            <a:tbl>
              <a:tblPr/>
              <a:tblGrid>
                <a:gridCol w="914400"/>
                <a:gridCol w="1371600"/>
                <a:gridCol w="1371600"/>
                <a:gridCol w="1416050"/>
                <a:gridCol w="1735138"/>
                <a:gridCol w="1420812"/>
              </a:tblGrid>
              <a:tr h="687388">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Voluntary</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Involuntary</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hMerge="1">
                  <a:txBody>
                    <a:bodyPr/>
                    <a:lstStyle/>
                    <a:p>
                      <a:endParaRPr lang="en-US"/>
                    </a:p>
                  </a:txBody>
                  <a:tcPr/>
                </a:tc>
              </a:tr>
              <a:tr h="60325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Source</a:t>
                      </a:r>
                      <a:endParaRPr kumimoji="0" lang="en-US"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0DEF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Size</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0DEF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Immediate</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0DEF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Delayed</a:t>
                      </a:r>
                      <a:endParaRPr kumimoji="0" lang="en-US"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0DEF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Immediate</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0DEF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Delayed</a:t>
                      </a:r>
                      <a:endParaRPr kumimoji="0" lang="en-US"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0DEFC"/>
                    </a:solidFill>
                  </a:tcPr>
                </a:tc>
              </a:tr>
              <a:tr h="849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Human </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Catastrophic</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Aviation</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Dam failure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Building fire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Nuclear accident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Pollution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Building fire</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49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Made</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Ordinary</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Sports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Boating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Automobiles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Smoking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Occupation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Carcinogens</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Homicide</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906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Natural</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Catastrophic</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Earthquakes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Hurricanes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Tornadoes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Epidemics</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7388">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Ordinary</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Lighting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Animal bites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Disease</a:t>
                      </a:r>
                      <a:endParaRPr kumimoji="0" lang="en-U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2869" name="Text Box 234"/>
          <p:cNvSpPr txBox="1">
            <a:spLocks noChangeArrowheads="1"/>
          </p:cNvSpPr>
          <p:nvPr/>
        </p:nvSpPr>
        <p:spPr bwMode="auto">
          <a:xfrm>
            <a:off x="685800" y="1295400"/>
            <a:ext cx="5376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400"/>
              <a:t>Table 13. Classification of Common Risks</a:t>
            </a:r>
          </a:p>
        </p:txBody>
      </p:sp>
      <p:sp>
        <p:nvSpPr>
          <p:cNvPr id="6" name="Slide Number Placeholder 3"/>
          <p:cNvSpPr>
            <a:spLocks noGrp="1"/>
          </p:cNvSpPr>
          <p:nvPr>
            <p:ph type="sldNum" sz="quarter" idx="12"/>
          </p:nvPr>
        </p:nvSpPr>
        <p:spPr bwMode="auto">
          <a:xfrm>
            <a:off x="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167</a:t>
            </a:fld>
            <a:endParaRPr lang="en-US" dirty="0"/>
          </a:p>
        </p:txBody>
      </p:sp>
    </p:spTree>
    <p:custDataLst>
      <p:tags r:id="rId1"/>
    </p:custDataLst>
    <p:extLst>
      <p:ext uri="{BB962C8B-B14F-4D97-AF65-F5344CB8AC3E}">
        <p14:creationId xmlns:p14="http://schemas.microsoft.com/office/powerpoint/2010/main" val="1781784242"/>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4"/>
          <p:cNvSpPr>
            <a:spLocks noGrp="1" noChangeArrowheads="1"/>
          </p:cNvSpPr>
          <p:nvPr>
            <p:ph type="title"/>
          </p:nvPr>
        </p:nvSpPr>
        <p:spPr/>
        <p:txBody>
          <a:bodyPr/>
          <a:lstStyle/>
          <a:p>
            <a:r>
              <a:rPr lang="en-US" smtClean="0"/>
              <a:t>Table 14. Individual Fatality Rates</a:t>
            </a:r>
          </a:p>
        </p:txBody>
      </p:sp>
      <p:sp>
        <p:nvSpPr>
          <p:cNvPr id="6" name="Slide Number Placeholder 3"/>
          <p:cNvSpPr>
            <a:spLocks noGrp="1"/>
          </p:cNvSpPr>
          <p:nvPr>
            <p:ph type="sldNum" sz="quarter" idx="12"/>
          </p:nvPr>
        </p:nvSpPr>
        <p:spPr bwMode="auto">
          <a:xfrm>
            <a:off x="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168</a:t>
            </a:fld>
            <a:endParaRPr lang="en-US" dirty="0"/>
          </a:p>
        </p:txBody>
      </p:sp>
      <p:pic>
        <p:nvPicPr>
          <p:cNvPr id="2048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951" r="17887" b="20303"/>
          <a:stretch/>
        </p:blipFill>
        <p:spPr bwMode="auto">
          <a:xfrm>
            <a:off x="1627832" y="1047187"/>
            <a:ext cx="7211368" cy="5589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4332" y="2057400"/>
            <a:ext cx="1489668" cy="2246769"/>
          </a:xfrm>
          <a:prstGeom prst="rect">
            <a:avLst/>
          </a:prstGeom>
        </p:spPr>
        <p:txBody>
          <a:bodyPr wrap="square">
            <a:spAutoFit/>
          </a:bodyPr>
          <a:lstStyle/>
          <a:p>
            <a:r>
              <a:rPr lang="en-US" sz="1400" dirty="0"/>
              <a:t>*1994/1995 </a:t>
            </a:r>
            <a:r>
              <a:rPr lang="en-US" sz="1400" dirty="0" smtClean="0"/>
              <a:t>data</a:t>
            </a:r>
          </a:p>
          <a:p>
            <a:endParaRPr lang="en-US" sz="1400" dirty="0"/>
          </a:p>
          <a:p>
            <a:endParaRPr lang="en-US" sz="1400" dirty="0"/>
          </a:p>
          <a:p>
            <a:r>
              <a:rPr lang="en-US" sz="1400" dirty="0"/>
              <a:t>** 2003/2004 data show 2,398,365 deaths per year, and 81.7 Fatalities/Year (10</a:t>
            </a:r>
            <a:r>
              <a:rPr lang="en-US" sz="1400" baseline="30000" dirty="0"/>
              <a:t>–4</a:t>
            </a:r>
            <a:r>
              <a:rPr lang="en-US" sz="1400" dirty="0"/>
              <a:t>)</a:t>
            </a:r>
          </a:p>
        </p:txBody>
      </p:sp>
    </p:spTree>
    <p:custDataLst>
      <p:tags r:id="rId1"/>
    </p:custDataLst>
    <p:extLst>
      <p:ext uri="{BB962C8B-B14F-4D97-AF65-F5344CB8AC3E}">
        <p14:creationId xmlns:p14="http://schemas.microsoft.com/office/powerpoint/2010/main" val="1902068613"/>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4"/>
          <p:cNvSpPr>
            <a:spLocks noGrp="1" noChangeArrowheads="1"/>
          </p:cNvSpPr>
          <p:nvPr>
            <p:ph type="title"/>
          </p:nvPr>
        </p:nvSpPr>
        <p:spPr/>
        <p:txBody>
          <a:bodyPr/>
          <a:lstStyle/>
          <a:p>
            <a:r>
              <a:rPr lang="en-US" smtClean="0"/>
              <a:t>Table 14. Individual Fatality Rates</a:t>
            </a:r>
          </a:p>
        </p:txBody>
      </p:sp>
      <p:sp>
        <p:nvSpPr>
          <p:cNvPr id="6" name="Slide Number Placeholder 3"/>
          <p:cNvSpPr>
            <a:spLocks noGrp="1"/>
          </p:cNvSpPr>
          <p:nvPr>
            <p:ph type="sldNum" sz="quarter" idx="12"/>
          </p:nvPr>
        </p:nvSpPr>
        <p:spPr bwMode="auto">
          <a:xfrm>
            <a:off x="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169</a:t>
            </a:fld>
            <a:endParaRPr lang="en-US" dirty="0"/>
          </a:p>
        </p:txBody>
      </p:sp>
      <p:sp>
        <p:nvSpPr>
          <p:cNvPr id="2" name="Rectangle 1"/>
          <p:cNvSpPr/>
          <p:nvPr/>
        </p:nvSpPr>
        <p:spPr>
          <a:xfrm>
            <a:off x="34332" y="2057400"/>
            <a:ext cx="1489668" cy="1200329"/>
          </a:xfrm>
          <a:prstGeom prst="rect">
            <a:avLst/>
          </a:prstGeom>
        </p:spPr>
        <p:txBody>
          <a:bodyPr wrap="square">
            <a:spAutoFit/>
          </a:bodyPr>
          <a:lstStyle/>
          <a:p>
            <a:r>
              <a:rPr lang="en-US" dirty="0" smtClean="0"/>
              <a:t>Trends </a:t>
            </a:r>
            <a:r>
              <a:rPr lang="en-US" dirty="0"/>
              <a:t>in Age-Adjusted Death Rate</a:t>
            </a:r>
          </a:p>
        </p:txBody>
      </p:sp>
      <p:pic>
        <p:nvPicPr>
          <p:cNvPr id="7" name="Picture 6"/>
          <p:cNvPicPr/>
          <p:nvPr/>
        </p:nvPicPr>
        <p:blipFill>
          <a:blip r:embed="rId4" cstate="print"/>
          <a:srcRect/>
          <a:stretch>
            <a:fillRect/>
          </a:stretch>
        </p:blipFill>
        <p:spPr bwMode="auto">
          <a:xfrm>
            <a:off x="1600200" y="1295400"/>
            <a:ext cx="7162800" cy="46482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7094658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dirty="0" smtClean="0"/>
              <a:t>Risk Terminology (cont’d)</a:t>
            </a:r>
          </a:p>
        </p:txBody>
      </p:sp>
      <p:sp>
        <p:nvSpPr>
          <p:cNvPr id="31748" name="Rectangle 3"/>
          <p:cNvSpPr>
            <a:spLocks noGrp="1" noChangeArrowheads="1"/>
          </p:cNvSpPr>
          <p:nvPr>
            <p:ph type="body" idx="1"/>
          </p:nvPr>
        </p:nvSpPr>
        <p:spPr/>
        <p:txBody>
          <a:bodyPr/>
          <a:lstStyle/>
          <a:p>
            <a:r>
              <a:rPr lang="en-US" sz="3200" b="1" dirty="0" smtClean="0">
                <a:solidFill>
                  <a:srgbClr val="F52907"/>
                </a:solidFill>
              </a:rPr>
              <a:t>Risks (cont’d)</a:t>
            </a:r>
          </a:p>
          <a:p>
            <a:pPr lvl="1"/>
            <a:r>
              <a:rPr lang="en-US" sz="2800" i="1" dirty="0" smtClean="0"/>
              <a:t>Threat</a:t>
            </a:r>
            <a:r>
              <a:rPr lang="en-US" sz="2800" dirty="0" smtClean="0"/>
              <a:t> – is the potential intent to cause harm or damage on, with, or through a system by exploiting its vulnerabilities</a:t>
            </a:r>
          </a:p>
          <a:p>
            <a:pPr lvl="1"/>
            <a:r>
              <a:rPr lang="en-US" sz="2800" dirty="0" smtClean="0"/>
              <a:t>Threats can be associated with intentional human actions as provided in the table of next slide</a:t>
            </a:r>
          </a:p>
        </p:txBody>
      </p:sp>
      <p:sp>
        <p:nvSpPr>
          <p:cNvPr id="31749"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31750"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a:t>
            </a:fld>
            <a:endParaRPr lang="en-US" dirty="0"/>
          </a:p>
        </p:txBody>
      </p:sp>
    </p:spTree>
    <p:custDataLst>
      <p:tags r:id="rId1"/>
    </p:custDataLst>
    <p:extLst>
      <p:ext uri="{BB962C8B-B14F-4D97-AF65-F5344CB8AC3E}">
        <p14:creationId xmlns:p14="http://schemas.microsoft.com/office/powerpoint/2010/main" val="2745698508"/>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4"/>
          <p:cNvSpPr>
            <a:spLocks noGrp="1" noChangeArrowheads="1"/>
          </p:cNvSpPr>
          <p:nvPr>
            <p:ph type="title"/>
          </p:nvPr>
        </p:nvSpPr>
        <p:spPr/>
        <p:txBody>
          <a:bodyPr/>
          <a:lstStyle/>
          <a:p>
            <a:r>
              <a:rPr lang="en-US" smtClean="0"/>
              <a:t>Table 14. Individual Fatality Rates</a:t>
            </a:r>
          </a:p>
        </p:txBody>
      </p:sp>
      <p:sp>
        <p:nvSpPr>
          <p:cNvPr id="6" name="Slide Number Placeholder 3"/>
          <p:cNvSpPr>
            <a:spLocks noGrp="1"/>
          </p:cNvSpPr>
          <p:nvPr>
            <p:ph type="sldNum" sz="quarter" idx="12"/>
          </p:nvPr>
        </p:nvSpPr>
        <p:spPr bwMode="auto">
          <a:xfrm>
            <a:off x="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170</a:t>
            </a:fld>
            <a:endParaRPr lang="en-US" dirty="0"/>
          </a:p>
        </p:txBody>
      </p:sp>
      <p:sp>
        <p:nvSpPr>
          <p:cNvPr id="2" name="Rectangle 1"/>
          <p:cNvSpPr/>
          <p:nvPr/>
        </p:nvSpPr>
        <p:spPr>
          <a:xfrm>
            <a:off x="34332" y="2057400"/>
            <a:ext cx="1489668" cy="923330"/>
          </a:xfrm>
          <a:prstGeom prst="rect">
            <a:avLst/>
          </a:prstGeom>
        </p:spPr>
        <p:txBody>
          <a:bodyPr wrap="square">
            <a:spAutoFit/>
          </a:bodyPr>
          <a:lstStyle/>
          <a:p>
            <a:r>
              <a:rPr lang="en-US" dirty="0" smtClean="0"/>
              <a:t>Trends </a:t>
            </a:r>
            <a:r>
              <a:rPr lang="en-US" dirty="0"/>
              <a:t>in </a:t>
            </a:r>
            <a:r>
              <a:rPr lang="en-US" dirty="0" smtClean="0"/>
              <a:t>Life Expectancy</a:t>
            </a:r>
            <a:endParaRPr lang="en-US" dirty="0"/>
          </a:p>
        </p:txBody>
      </p:sp>
      <p:pic>
        <p:nvPicPr>
          <p:cNvPr id="8" name="Picture 7"/>
          <p:cNvPicPr/>
          <p:nvPr/>
        </p:nvPicPr>
        <p:blipFill>
          <a:blip r:embed="rId4" cstate="print"/>
          <a:srcRect/>
          <a:stretch>
            <a:fillRect/>
          </a:stretch>
        </p:blipFill>
        <p:spPr bwMode="auto">
          <a:xfrm>
            <a:off x="1371600" y="1295400"/>
            <a:ext cx="7391401" cy="46482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688831601"/>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Rectangle 4"/>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graphicFrame>
        <p:nvGraphicFramePr>
          <p:cNvPr id="318681" name="Group 217"/>
          <p:cNvGraphicFramePr>
            <a:graphicFrameLocks noGrp="1"/>
          </p:cNvGraphicFramePr>
          <p:nvPr>
            <p:extLst>
              <p:ext uri="{D42A27DB-BD31-4B8C-83A1-F6EECF244321}">
                <p14:modId xmlns:p14="http://schemas.microsoft.com/office/powerpoint/2010/main" val="378034707"/>
              </p:ext>
            </p:extLst>
          </p:nvPr>
        </p:nvGraphicFramePr>
        <p:xfrm>
          <a:off x="1219200" y="1676400"/>
          <a:ext cx="7162800" cy="4998477"/>
        </p:xfrm>
        <a:graphic>
          <a:graphicData uri="http://schemas.openxmlformats.org/drawingml/2006/table">
            <a:tbl>
              <a:tblPr/>
              <a:tblGrid>
                <a:gridCol w="3352800"/>
                <a:gridCol w="1600200"/>
                <a:gridCol w="1066800"/>
                <a:gridCol w="1143000"/>
              </a:tblGrid>
              <a:tr h="60956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Disaster</a:t>
                      </a:r>
                      <a:endParaRPr kumimoji="0" lang="en-US" sz="2000" b="1" i="0" u="none" strike="noStrike" cap="none" normalizeH="0" baseline="0" dirty="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Years</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Deaths</a:t>
                      </a:r>
                      <a:endParaRPr kumimoji="0" lang="en-US" sz="2000" b="1" i="0" u="none" strike="noStrike" cap="none" normalizeH="0" baseline="0" dirty="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Rate (10</a:t>
                      </a:r>
                      <a:r>
                        <a:rPr kumimoji="0" lang="en-US" sz="2000" b="1" i="0" u="none" strike="noStrike" cap="none" normalizeH="0" baseline="30000" smtClean="0">
                          <a:ln>
                            <a:noFill/>
                          </a:ln>
                          <a:solidFill>
                            <a:schemeClr val="tx1"/>
                          </a:solidFill>
                          <a:effectLst/>
                          <a:latin typeface="Times New Roman" pitchFamily="18" charset="0"/>
                          <a:cs typeface="Times New Roman" pitchFamily="18" charset="0"/>
                        </a:rPr>
                        <a:t>-7</a:t>
                      </a: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70099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Lightning</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1959 to 1993</a:t>
                      </a:r>
                      <a:endParaRPr kumimoji="0" lang="en-US" sz="2000" b="1" i="0" u="none" strike="noStrike" cap="none" normalizeH="0" baseline="0" dirty="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91</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4.2</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39621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Tornadoes</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1995</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700995">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2000" b="1" i="0" u="none" strike="noStrike" cap="none" normalizeH="0" baseline="0" smtClean="0">
                        <a:ln>
                          <a:noFill/>
                        </a:ln>
                        <a:solidFill>
                          <a:schemeClr val="tx1"/>
                        </a:solidFill>
                        <a:effectLst/>
                        <a:latin typeface="Arial"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1985 to 1994</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48</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70099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Hurricanes/Tropical Storms</a:t>
                      </a:r>
                      <a:endParaRPr kumimoji="0" lang="en-US" sz="2000" b="1" i="0" u="none" strike="noStrike" cap="none" normalizeH="0" baseline="0" dirty="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1995</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29</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700995">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2000" b="1" i="0" u="none" strike="noStrike" cap="none" normalizeH="0" baseline="0" smtClean="0">
                        <a:ln>
                          <a:noFill/>
                        </a:ln>
                        <a:solidFill>
                          <a:schemeClr val="tx1"/>
                        </a:solidFill>
                        <a:effectLst/>
                        <a:latin typeface="Arial"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1985 to 1994</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0.8</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39621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Floods</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1995</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103</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3.9</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700995">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2000" b="1" i="0" u="none" strike="noStrike" cap="none" normalizeH="0" baseline="0" smtClean="0">
                        <a:ln>
                          <a:noFill/>
                        </a:ln>
                        <a:solidFill>
                          <a:schemeClr val="tx1"/>
                        </a:solidFill>
                        <a:effectLst/>
                        <a:latin typeface="Arial"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1985 to 1994</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105</a:t>
                      </a:r>
                      <a:endParaRPr kumimoji="0" lang="en-US" sz="2000" b="1" i="0" u="none" strike="noStrike" cap="none" normalizeH="0" baseline="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4.2</a:t>
                      </a:r>
                      <a:endParaRPr kumimoji="0" lang="en-US" sz="2000" b="1" i="0" u="none" strike="noStrike" cap="none" normalizeH="0" baseline="0" dirty="0" smtClean="0">
                        <a:ln>
                          <a:noFill/>
                        </a:ln>
                        <a:solidFill>
                          <a:schemeClr val="tx1"/>
                        </a:solidFill>
                        <a:effectLst/>
                        <a:latin typeface="Times New Roman" pitchFamily="18" charset="0"/>
                      </a:endParaRPr>
                    </a:p>
                  </a:txBody>
                  <a:tcPr marT="45717" marB="45717"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4915" name="Text Box 214"/>
          <p:cNvSpPr txBox="1">
            <a:spLocks noChangeArrowheads="1"/>
          </p:cNvSpPr>
          <p:nvPr/>
        </p:nvSpPr>
        <p:spPr bwMode="auto">
          <a:xfrm>
            <a:off x="1295400" y="1219200"/>
            <a:ext cx="51546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400"/>
              <a:t>Table 15. Natural Disaster Fatality Rates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171</a:t>
            </a:fld>
            <a:endParaRPr lang="en-US" dirty="0"/>
          </a:p>
        </p:txBody>
      </p:sp>
    </p:spTree>
    <p:custDataLst>
      <p:tags r:id="rId1"/>
    </p:custDataLst>
    <p:extLst>
      <p:ext uri="{BB962C8B-B14F-4D97-AF65-F5344CB8AC3E}">
        <p14:creationId xmlns:p14="http://schemas.microsoft.com/office/powerpoint/2010/main" val="234821716"/>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65892" name="Rectangle 3"/>
          <p:cNvSpPr>
            <a:spLocks noGrp="1" noChangeArrowheads="1"/>
          </p:cNvSpPr>
          <p:nvPr>
            <p:ph type="body" idx="1"/>
          </p:nvPr>
        </p:nvSpPr>
        <p:spPr/>
        <p:txBody>
          <a:bodyPr/>
          <a:lstStyle/>
          <a:p>
            <a:r>
              <a:rPr lang="en-US" smtClean="0"/>
              <a:t>Farmer’s Curve</a:t>
            </a:r>
          </a:p>
        </p:txBody>
      </p:sp>
      <p:pic>
        <p:nvPicPr>
          <p:cNvPr id="16589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8263" y="1143000"/>
            <a:ext cx="48133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172</a:t>
            </a:fld>
            <a:endParaRPr lang="en-US" dirty="0"/>
          </a:p>
        </p:txBody>
      </p:sp>
    </p:spTree>
    <p:custDataLst>
      <p:tags r:id="rId1"/>
    </p:custDataLst>
    <p:extLst>
      <p:ext uri="{BB962C8B-B14F-4D97-AF65-F5344CB8AC3E}">
        <p14:creationId xmlns:p14="http://schemas.microsoft.com/office/powerpoint/2010/main" val="2652068288"/>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66916" name="Rectangle 3"/>
          <p:cNvSpPr>
            <a:spLocks noGrp="1" noChangeArrowheads="1"/>
          </p:cNvSpPr>
          <p:nvPr>
            <p:ph type="body" idx="1"/>
          </p:nvPr>
        </p:nvSpPr>
        <p:spPr/>
        <p:txBody>
          <a:bodyPr/>
          <a:lstStyle/>
          <a:p>
            <a:r>
              <a:rPr lang="en-US" smtClean="0"/>
              <a:t>Method of Revealed Preferences</a:t>
            </a:r>
          </a:p>
          <a:p>
            <a:pPr lvl="1"/>
            <a:r>
              <a:rPr lang="en-US" smtClean="0"/>
              <a:t>This technique assumes that the risk </a:t>
            </a:r>
            <a:r>
              <a:rPr lang="en-US" u="sng" smtClean="0"/>
              <a:t>acceptance by society is found in the equilibrium</a:t>
            </a:r>
            <a:r>
              <a:rPr lang="en-US" smtClean="0"/>
              <a:t> generated from historical data on risk versus benefit</a:t>
            </a:r>
          </a:p>
          <a:p>
            <a:pPr lvl="1"/>
            <a:r>
              <a:rPr lang="en-US" smtClean="0"/>
              <a:t>The estimated lines for acceptance of different activities are separated by the </a:t>
            </a:r>
            <a:r>
              <a:rPr lang="en-US" u="sng" smtClean="0"/>
              <a:t>voluntary/ involuntary</a:t>
            </a:r>
            <a:r>
              <a:rPr lang="en-US" smtClean="0"/>
              <a:t> risk categories</a:t>
            </a:r>
          </a:p>
          <a:p>
            <a:pPr lvl="1"/>
            <a:endParaRPr lang="en-US"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173</a:t>
            </a:fld>
            <a:endParaRPr lang="en-US" dirty="0"/>
          </a:p>
        </p:txBody>
      </p:sp>
    </p:spTree>
    <p:custDataLst>
      <p:tags r:id="rId1"/>
    </p:custDataLst>
    <p:extLst>
      <p:ext uri="{BB962C8B-B14F-4D97-AF65-F5344CB8AC3E}">
        <p14:creationId xmlns:p14="http://schemas.microsoft.com/office/powerpoint/2010/main" val="3843475317"/>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4341" name="Rectangle 3"/>
          <p:cNvSpPr>
            <a:spLocks noGrp="1" noChangeArrowheads="1"/>
          </p:cNvSpPr>
          <p:nvPr>
            <p:ph type="body" idx="1"/>
          </p:nvPr>
        </p:nvSpPr>
        <p:spPr/>
        <p:txBody>
          <a:bodyPr/>
          <a:lstStyle/>
          <a:p>
            <a:r>
              <a:rPr lang="en-US" smtClean="0"/>
              <a:t>Method of Revealed Preferences (cont’d)</a:t>
            </a:r>
          </a:p>
          <a:p>
            <a:pPr lvl="1"/>
            <a:r>
              <a:rPr lang="en-US" smtClean="0"/>
              <a:t>Further analysis of the data led to estimating the relationship between </a:t>
            </a:r>
            <a:r>
              <a:rPr lang="en-US" u="sng" smtClean="0"/>
              <a:t>risk and benefit</a:t>
            </a:r>
            <a:r>
              <a:rPr lang="en-US" smtClean="0"/>
              <a:t> as follows:</a:t>
            </a:r>
          </a:p>
        </p:txBody>
      </p:sp>
      <p:sp>
        <p:nvSpPr>
          <p:cNvPr id="14342" name="Rectangle 5"/>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14338" name="Object 0"/>
          <p:cNvGraphicFramePr>
            <a:graphicFrameLocks noChangeAspect="1"/>
          </p:cNvGraphicFramePr>
          <p:nvPr>
            <p:extLst>
              <p:ext uri="{D42A27DB-BD31-4B8C-83A1-F6EECF244321}">
                <p14:modId xmlns:p14="http://schemas.microsoft.com/office/powerpoint/2010/main" val="1203540751"/>
              </p:ext>
            </p:extLst>
          </p:nvPr>
        </p:nvGraphicFramePr>
        <p:xfrm>
          <a:off x="2895600" y="3200400"/>
          <a:ext cx="3429000" cy="914400"/>
        </p:xfrm>
        <a:graphic>
          <a:graphicData uri="http://schemas.openxmlformats.org/presentationml/2006/ole">
            <mc:AlternateContent xmlns:mc="http://schemas.openxmlformats.org/markup-compatibility/2006">
              <mc:Choice xmlns:v="urn:schemas-microsoft-com:vml" Requires="v">
                <p:oleObj spid="_x0000_s16416" name="Equation" r:id="rId5" imgW="1002865" imgH="266584" progId="Equation.3">
                  <p:embed/>
                </p:oleObj>
              </mc:Choice>
              <mc:Fallback>
                <p:oleObj name="Equation" r:id="rId5" imgW="1002865" imgH="266584"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3200400"/>
                        <a:ext cx="3429000" cy="914400"/>
                      </a:xfrm>
                      <a:prstGeom prst="rect">
                        <a:avLst/>
                      </a:prstGeom>
                      <a:solidFill>
                        <a:srgbClr val="FFCC99">
                          <a:alpha val="50000"/>
                        </a:srgbClr>
                      </a:solidFill>
                      <a:ln w="38100" cmpd="dbl">
                        <a:solidFill>
                          <a:srgbClr val="993300"/>
                        </a:solidFill>
                        <a:miter lim="800000"/>
                        <a:headEnd/>
                        <a:tailEnd/>
                      </a:ln>
                    </p:spPr>
                  </p:pic>
                </p:oleObj>
              </mc:Fallback>
            </mc:AlternateContent>
          </a:graphicData>
        </a:graphic>
      </p:graphicFrame>
      <p:sp>
        <p:nvSpPr>
          <p:cNvPr id="14343" name="Text Box 6"/>
          <p:cNvSpPr txBox="1">
            <a:spLocks noChangeArrowheads="1"/>
          </p:cNvSpPr>
          <p:nvPr/>
        </p:nvSpPr>
        <p:spPr bwMode="auto">
          <a:xfrm>
            <a:off x="7620000" y="3429000"/>
            <a:ext cx="777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(12)</a:t>
            </a:r>
          </a:p>
        </p:txBody>
      </p:sp>
      <p:sp>
        <p:nvSpPr>
          <p:cNvPr id="9"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174</a:t>
            </a:fld>
            <a:endParaRPr lang="en-US" dirty="0"/>
          </a:p>
        </p:txBody>
      </p:sp>
    </p:spTree>
    <p:custDataLst>
      <p:tags r:id="rId2"/>
    </p:custDataLst>
    <p:extLst>
      <p:ext uri="{BB962C8B-B14F-4D97-AF65-F5344CB8AC3E}">
        <p14:creationId xmlns:p14="http://schemas.microsoft.com/office/powerpoint/2010/main" val="1324920936"/>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9" name="Rectangle 4"/>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pic>
        <p:nvPicPr>
          <p:cNvPr id="167940"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2200" y="1485900"/>
            <a:ext cx="5486400"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941" name="Text Box 6"/>
          <p:cNvSpPr txBox="1">
            <a:spLocks noChangeArrowheads="1"/>
          </p:cNvSpPr>
          <p:nvPr/>
        </p:nvSpPr>
        <p:spPr bwMode="auto">
          <a:xfrm>
            <a:off x="822325" y="1157288"/>
            <a:ext cx="58261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Accepted Risk of Voluntary and Involuntary Activities </a:t>
            </a: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175</a:t>
            </a:fld>
            <a:endParaRPr lang="en-US" dirty="0"/>
          </a:p>
        </p:txBody>
      </p:sp>
    </p:spTree>
    <p:custDataLst>
      <p:tags r:id="rId1"/>
    </p:custDataLst>
    <p:extLst>
      <p:ext uri="{BB962C8B-B14F-4D97-AF65-F5344CB8AC3E}">
        <p14:creationId xmlns:p14="http://schemas.microsoft.com/office/powerpoint/2010/main" val="3996620595"/>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Rectangle 4"/>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68964" name="Text Box 11"/>
          <p:cNvSpPr txBox="1">
            <a:spLocks noChangeArrowheads="1"/>
          </p:cNvSpPr>
          <p:nvPr/>
        </p:nvSpPr>
        <p:spPr bwMode="auto">
          <a:xfrm>
            <a:off x="1600200" y="1066800"/>
            <a:ext cx="63341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Target Risk Based on Consequence of Failure for Industries </a:t>
            </a:r>
          </a:p>
        </p:txBody>
      </p:sp>
      <p:pic>
        <p:nvPicPr>
          <p:cNvPr id="168965"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371600"/>
            <a:ext cx="5410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176</a:t>
            </a:fld>
            <a:endParaRPr lang="en-US" dirty="0"/>
          </a:p>
        </p:txBody>
      </p:sp>
    </p:spTree>
    <p:custDataLst>
      <p:tags r:id="rId1"/>
    </p:custDataLst>
    <p:extLst>
      <p:ext uri="{BB962C8B-B14F-4D97-AF65-F5344CB8AC3E}">
        <p14:creationId xmlns:p14="http://schemas.microsoft.com/office/powerpoint/2010/main" val="1640122194"/>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5365" name="Rectangle 3"/>
          <p:cNvSpPr>
            <a:spLocks noGrp="1" noChangeArrowheads="1"/>
          </p:cNvSpPr>
          <p:nvPr>
            <p:ph type="body" idx="1"/>
          </p:nvPr>
        </p:nvSpPr>
        <p:spPr/>
        <p:txBody>
          <a:bodyPr/>
          <a:lstStyle/>
          <a:p>
            <a:r>
              <a:rPr lang="en-US" smtClean="0"/>
              <a:t>Magnitudes of Risk Consequence</a:t>
            </a:r>
          </a:p>
          <a:p>
            <a:pPr lvl="1"/>
            <a:r>
              <a:rPr lang="en-US" smtClean="0"/>
              <a:t>The </a:t>
            </a:r>
            <a:r>
              <a:rPr lang="en-US" u="sng" smtClean="0"/>
              <a:t>larger the consequence, the less the likelihood</a:t>
            </a:r>
            <a:r>
              <a:rPr lang="en-US" smtClean="0"/>
              <a:t> that this event may occur, CIRIA (lower bound):</a:t>
            </a:r>
          </a:p>
        </p:txBody>
      </p:sp>
      <p:sp>
        <p:nvSpPr>
          <p:cNvPr id="15366" name="Rectangle 5"/>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15362" name="Object 4"/>
          <p:cNvGraphicFramePr>
            <a:graphicFrameLocks noChangeAspect="1"/>
          </p:cNvGraphicFramePr>
          <p:nvPr>
            <p:extLst>
              <p:ext uri="{D42A27DB-BD31-4B8C-83A1-F6EECF244321}">
                <p14:modId xmlns:p14="http://schemas.microsoft.com/office/powerpoint/2010/main" val="1708013694"/>
              </p:ext>
            </p:extLst>
          </p:nvPr>
        </p:nvGraphicFramePr>
        <p:xfrm>
          <a:off x="2971800" y="2819400"/>
          <a:ext cx="2590800" cy="1050925"/>
        </p:xfrm>
        <a:graphic>
          <a:graphicData uri="http://schemas.openxmlformats.org/presentationml/2006/ole">
            <mc:AlternateContent xmlns:mc="http://schemas.openxmlformats.org/markup-compatibility/2006">
              <mc:Choice xmlns:v="urn:schemas-microsoft-com:vml" Requires="v">
                <p:oleObj spid="_x0000_s17440" name="Equation" r:id="rId5" imgW="965200" imgH="393700" progId="Equation.3">
                  <p:embed/>
                </p:oleObj>
              </mc:Choice>
              <mc:Fallback>
                <p:oleObj name="Equation" r:id="rId5" imgW="965200" imgH="3937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2819400"/>
                        <a:ext cx="2590800" cy="1050925"/>
                      </a:xfrm>
                      <a:prstGeom prst="rect">
                        <a:avLst/>
                      </a:prstGeom>
                      <a:solidFill>
                        <a:srgbClr val="FFCC99">
                          <a:alpha val="50000"/>
                        </a:srgbClr>
                      </a:solidFill>
                      <a:ln w="12700">
                        <a:solidFill>
                          <a:srgbClr val="993300"/>
                        </a:solidFill>
                        <a:miter lim="800000"/>
                        <a:headEnd/>
                        <a:tailEnd/>
                      </a:ln>
                    </p:spPr>
                  </p:pic>
                </p:oleObj>
              </mc:Fallback>
            </mc:AlternateContent>
          </a:graphicData>
        </a:graphic>
      </p:graphicFrame>
      <p:sp>
        <p:nvSpPr>
          <p:cNvPr id="15367" name="Text Box 6"/>
          <p:cNvSpPr txBox="1">
            <a:spLocks noChangeArrowheads="1"/>
          </p:cNvSpPr>
          <p:nvPr/>
        </p:nvSpPr>
        <p:spPr bwMode="auto">
          <a:xfrm>
            <a:off x="6934200" y="3124200"/>
            <a:ext cx="777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dirty="0"/>
              <a:t>(13)</a:t>
            </a:r>
          </a:p>
        </p:txBody>
      </p:sp>
      <p:sp>
        <p:nvSpPr>
          <p:cNvPr id="15368" name="Text Box 7"/>
          <p:cNvSpPr txBox="1">
            <a:spLocks noChangeArrowheads="1"/>
          </p:cNvSpPr>
          <p:nvPr/>
        </p:nvSpPr>
        <p:spPr bwMode="auto">
          <a:xfrm>
            <a:off x="1292225" y="5195888"/>
            <a:ext cx="564356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i="1"/>
              <a:t>T</a:t>
            </a:r>
            <a:r>
              <a:rPr lang="en-US"/>
              <a:t> = life of the structure</a:t>
            </a:r>
          </a:p>
          <a:p>
            <a:pPr algn="l"/>
            <a:r>
              <a:rPr lang="en-US" i="1"/>
              <a:t>K</a:t>
            </a:r>
            <a:r>
              <a:rPr lang="en-US"/>
              <a:t> = a factor regarding the redundancy of the structure</a:t>
            </a:r>
          </a:p>
          <a:p>
            <a:pPr algn="l"/>
            <a:r>
              <a:rPr lang="en-US" i="1"/>
              <a:t>n </a:t>
            </a:r>
            <a:r>
              <a:rPr lang="en-US"/>
              <a:t>= the number of people exposed to risk.</a:t>
            </a:r>
          </a:p>
        </p:txBody>
      </p:sp>
      <p:sp>
        <p:nvSpPr>
          <p:cNvPr id="15369" name="Text Box 8"/>
          <p:cNvSpPr txBox="1">
            <a:spLocks noChangeArrowheads="1"/>
          </p:cNvSpPr>
          <p:nvPr/>
        </p:nvSpPr>
        <p:spPr bwMode="auto">
          <a:xfrm>
            <a:off x="1066800" y="457200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spcBef>
                <a:spcPct val="50000"/>
              </a:spcBef>
            </a:pPr>
            <a:r>
              <a:rPr lang="en-US" sz="1800" b="1" i="1"/>
              <a:t>Construction Industry Research and Information Association </a:t>
            </a:r>
            <a:r>
              <a:rPr lang="en-US" sz="1800" b="1"/>
              <a:t>(CIRIA)</a:t>
            </a:r>
          </a:p>
        </p:txBody>
      </p:sp>
      <p:sp>
        <p:nvSpPr>
          <p:cNvPr id="11"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177</a:t>
            </a:fld>
            <a:endParaRPr lang="en-US" dirty="0"/>
          </a:p>
        </p:txBody>
      </p:sp>
    </p:spTree>
    <p:custDataLst>
      <p:tags r:id="rId2"/>
    </p:custDataLst>
    <p:extLst>
      <p:ext uri="{BB962C8B-B14F-4D97-AF65-F5344CB8AC3E}">
        <p14:creationId xmlns:p14="http://schemas.microsoft.com/office/powerpoint/2010/main" val="348276446"/>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6389" name="Rectangle 3"/>
          <p:cNvSpPr>
            <a:spLocks noGrp="1" noChangeArrowheads="1"/>
          </p:cNvSpPr>
          <p:nvPr>
            <p:ph type="body" idx="1"/>
          </p:nvPr>
        </p:nvSpPr>
        <p:spPr/>
        <p:txBody>
          <a:bodyPr/>
          <a:lstStyle/>
          <a:p>
            <a:r>
              <a:rPr lang="en-US" smtClean="0"/>
              <a:t>Magnitudes of Risk Consequence (cont’d)</a:t>
            </a:r>
          </a:p>
          <a:p>
            <a:pPr lvl="1"/>
            <a:r>
              <a:rPr lang="en-US" smtClean="0"/>
              <a:t>Another estimate is </a:t>
            </a:r>
            <a:r>
              <a:rPr lang="en-US" u="sng" smtClean="0"/>
              <a:t>Allen’s equation</a:t>
            </a:r>
            <a:r>
              <a:rPr lang="en-US" smtClean="0"/>
              <a:t> (average) that is given by:</a:t>
            </a:r>
          </a:p>
        </p:txBody>
      </p:sp>
      <p:sp>
        <p:nvSpPr>
          <p:cNvPr id="16390" name="Rectangle 5"/>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16386" name="Object 0"/>
          <p:cNvGraphicFramePr>
            <a:graphicFrameLocks noChangeAspect="1"/>
          </p:cNvGraphicFramePr>
          <p:nvPr/>
        </p:nvGraphicFramePr>
        <p:xfrm>
          <a:off x="3160713" y="3200400"/>
          <a:ext cx="2517775" cy="1068388"/>
        </p:xfrm>
        <a:graphic>
          <a:graphicData uri="http://schemas.openxmlformats.org/presentationml/2006/ole">
            <mc:AlternateContent xmlns:mc="http://schemas.openxmlformats.org/markup-compatibility/2006">
              <mc:Choice xmlns:v="urn:schemas-microsoft-com:vml" Requires="v">
                <p:oleObj spid="_x0000_s18464" name="Equation" r:id="rId5" imgW="990360" imgH="419040" progId="Equation.3">
                  <p:embed/>
                </p:oleObj>
              </mc:Choice>
              <mc:Fallback>
                <p:oleObj name="Equation" r:id="rId5" imgW="99036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60713" y="3200400"/>
                        <a:ext cx="2517775" cy="1068388"/>
                      </a:xfrm>
                      <a:prstGeom prst="rect">
                        <a:avLst/>
                      </a:prstGeom>
                      <a:solidFill>
                        <a:srgbClr val="FFCC99">
                          <a:alpha val="50000"/>
                        </a:srgbClr>
                      </a:solidFill>
                      <a:ln w="19050">
                        <a:solidFill>
                          <a:srgbClr val="800000"/>
                        </a:solidFill>
                        <a:miter lim="800000"/>
                        <a:headEnd/>
                        <a:tailEnd/>
                      </a:ln>
                    </p:spPr>
                  </p:pic>
                </p:oleObj>
              </mc:Fallback>
            </mc:AlternateContent>
          </a:graphicData>
        </a:graphic>
      </p:graphicFrame>
      <p:sp>
        <p:nvSpPr>
          <p:cNvPr id="16391" name="Text Box 6"/>
          <p:cNvSpPr txBox="1">
            <a:spLocks noChangeArrowheads="1"/>
          </p:cNvSpPr>
          <p:nvPr/>
        </p:nvSpPr>
        <p:spPr bwMode="auto">
          <a:xfrm>
            <a:off x="7162800" y="3429000"/>
            <a:ext cx="777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(14)</a:t>
            </a:r>
          </a:p>
        </p:txBody>
      </p:sp>
      <p:sp>
        <p:nvSpPr>
          <p:cNvPr id="16392" name="Text Box 7"/>
          <p:cNvSpPr txBox="1">
            <a:spLocks noChangeArrowheads="1"/>
          </p:cNvSpPr>
          <p:nvPr/>
        </p:nvSpPr>
        <p:spPr bwMode="auto">
          <a:xfrm>
            <a:off x="1219200" y="4876800"/>
            <a:ext cx="718661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i="1"/>
              <a:t>T</a:t>
            </a:r>
            <a:r>
              <a:rPr lang="en-US"/>
              <a:t> 	= the life of the structure</a:t>
            </a:r>
          </a:p>
          <a:p>
            <a:pPr algn="l"/>
            <a:r>
              <a:rPr lang="en-US" i="1"/>
              <a:t>n</a:t>
            </a:r>
            <a:r>
              <a:rPr lang="en-US"/>
              <a:t> 	= is the number of persons exposed to risk</a:t>
            </a:r>
          </a:p>
          <a:p>
            <a:pPr algn="l"/>
            <a:r>
              <a:rPr lang="en-US" i="1"/>
              <a:t>A </a:t>
            </a:r>
            <a:r>
              <a:rPr lang="en-US"/>
              <a:t>and </a:t>
            </a:r>
            <a:r>
              <a:rPr lang="en-US" i="1"/>
              <a:t>W</a:t>
            </a:r>
            <a:r>
              <a:rPr lang="en-US"/>
              <a:t> = factors regarding the type and redundancy of the structure</a:t>
            </a:r>
          </a:p>
        </p:txBody>
      </p:sp>
      <p:sp>
        <p:nvSpPr>
          <p:cNvPr id="10"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178</a:t>
            </a:fld>
            <a:endParaRPr lang="en-US" dirty="0"/>
          </a:p>
        </p:txBody>
      </p:sp>
    </p:spTree>
    <p:custDataLst>
      <p:tags r:id="rId2"/>
    </p:custDataLst>
    <p:extLst>
      <p:ext uri="{BB962C8B-B14F-4D97-AF65-F5344CB8AC3E}">
        <p14:creationId xmlns:p14="http://schemas.microsoft.com/office/powerpoint/2010/main" val="1593077513"/>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414" name="Rectangle 3"/>
          <p:cNvSpPr>
            <a:spLocks noGrp="1" noChangeArrowheads="1"/>
          </p:cNvSpPr>
          <p:nvPr>
            <p:ph type="body" idx="1"/>
          </p:nvPr>
        </p:nvSpPr>
        <p:spPr/>
        <p:txBody>
          <a:bodyPr/>
          <a:lstStyle/>
          <a:p>
            <a:r>
              <a:rPr lang="en-US" smtClean="0"/>
              <a:t>Risk Reduction Cost Effectiveness Ratio</a:t>
            </a:r>
          </a:p>
          <a:p>
            <a:pPr lvl="1"/>
            <a:endParaRPr lang="en-US" smtClean="0"/>
          </a:p>
          <a:p>
            <a:pPr lvl="1"/>
            <a:endParaRPr lang="en-US" smtClean="0"/>
          </a:p>
          <a:p>
            <a:pPr lvl="1"/>
            <a:endParaRPr lang="en-US" smtClean="0"/>
          </a:p>
          <a:p>
            <a:pPr lvl="1"/>
            <a:endParaRPr lang="en-US" smtClean="0"/>
          </a:p>
          <a:p>
            <a:pPr lvl="1"/>
            <a:r>
              <a:rPr lang="en-US" smtClean="0"/>
              <a:t>where the </a:t>
            </a:r>
            <a:r>
              <a:rPr lang="en-US" u="sng" smtClean="0"/>
              <a:t>cost should be attributed to risk reduction</a:t>
            </a:r>
            <a:r>
              <a:rPr lang="en-US" smtClean="0"/>
              <a:t>, and </a:t>
            </a:r>
            <a:r>
              <a:rPr lang="en-US" i="1" smtClean="0">
                <a:latin typeface="Symbol" pitchFamily="18" charset="2"/>
              </a:rPr>
              <a:t></a:t>
            </a:r>
            <a:r>
              <a:rPr lang="en-US" i="1" smtClean="0"/>
              <a:t>Risk</a:t>
            </a:r>
            <a:r>
              <a:rPr lang="en-US" smtClean="0"/>
              <a:t> is the level of risk reduction as follows:</a:t>
            </a:r>
          </a:p>
        </p:txBody>
      </p:sp>
      <p:sp>
        <p:nvSpPr>
          <p:cNvPr id="17415" name="Rectangle 5"/>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graphicFrame>
        <p:nvGraphicFramePr>
          <p:cNvPr id="17410" name="Object 4"/>
          <p:cNvGraphicFramePr>
            <a:graphicFrameLocks noChangeAspect="1"/>
          </p:cNvGraphicFramePr>
          <p:nvPr>
            <p:extLst>
              <p:ext uri="{D42A27DB-BD31-4B8C-83A1-F6EECF244321}">
                <p14:modId xmlns:p14="http://schemas.microsoft.com/office/powerpoint/2010/main" val="69720381"/>
              </p:ext>
            </p:extLst>
          </p:nvPr>
        </p:nvGraphicFramePr>
        <p:xfrm>
          <a:off x="1143000" y="1981200"/>
          <a:ext cx="6172200" cy="1068388"/>
        </p:xfrm>
        <a:graphic>
          <a:graphicData uri="http://schemas.openxmlformats.org/presentationml/2006/ole">
            <mc:AlternateContent xmlns:mc="http://schemas.openxmlformats.org/markup-compatibility/2006">
              <mc:Choice xmlns:v="urn:schemas-microsoft-com:vml" Requires="v">
                <p:oleObj spid="_x0000_s19518" name="Equation" r:id="rId5" imgW="2476500" imgH="431800" progId="Equation.3">
                  <p:embed/>
                </p:oleObj>
              </mc:Choice>
              <mc:Fallback>
                <p:oleObj name="Equation" r:id="rId5" imgW="2476500" imgH="431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1981200"/>
                        <a:ext cx="6172200" cy="1068388"/>
                      </a:xfrm>
                      <a:prstGeom prst="rect">
                        <a:avLst/>
                      </a:prstGeom>
                      <a:noFill/>
                      <a:ln>
                        <a:noFill/>
                      </a:ln>
                      <a:extLst>
                        <a:ext uri="{909E8E84-426E-40DD-AFC4-6F175D3DCCD1}">
                          <a14:hiddenFill xmlns:a14="http://schemas.microsoft.com/office/drawing/2010/main">
                            <a:solidFill>
                              <a:srgbClr val="FFCC99">
                                <a:alpha val="50000"/>
                              </a:srgbClr>
                            </a:solidFill>
                          </a14:hiddenFill>
                        </a:ext>
                        <a:ext uri="{91240B29-F687-4F45-9708-019B960494DF}">
                          <a14:hiddenLine xmlns:a14="http://schemas.microsoft.com/office/drawing/2010/main" w="38100" cmpd="dbl">
                            <a:solidFill>
                              <a:srgbClr val="800000"/>
                            </a:solidFill>
                            <a:miter lim="800000"/>
                            <a:headEnd/>
                            <a:tailEnd/>
                          </a14:hiddenLine>
                        </a:ext>
                      </a:extLst>
                    </p:spPr>
                  </p:pic>
                </p:oleObj>
              </mc:Fallback>
            </mc:AlternateContent>
          </a:graphicData>
        </a:graphic>
      </p:graphicFrame>
      <p:sp>
        <p:nvSpPr>
          <p:cNvPr id="17416" name="Rectangle 6"/>
          <p:cNvSpPr>
            <a:spLocks noChangeArrowheads="1"/>
          </p:cNvSpPr>
          <p:nvPr/>
        </p:nvSpPr>
        <p:spPr bwMode="auto">
          <a:xfrm>
            <a:off x="0" y="36433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17417" name="Text Box 7"/>
          <p:cNvSpPr txBox="1">
            <a:spLocks noChangeArrowheads="1"/>
          </p:cNvSpPr>
          <p:nvPr/>
        </p:nvSpPr>
        <p:spPr bwMode="auto">
          <a:xfrm>
            <a:off x="7620000" y="2209800"/>
            <a:ext cx="777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(15)</a:t>
            </a:r>
          </a:p>
        </p:txBody>
      </p:sp>
      <p:graphicFrame>
        <p:nvGraphicFramePr>
          <p:cNvPr id="17411" name="Object 8"/>
          <p:cNvGraphicFramePr>
            <a:graphicFrameLocks noChangeAspect="1"/>
          </p:cNvGraphicFramePr>
          <p:nvPr>
            <p:extLst>
              <p:ext uri="{D42A27DB-BD31-4B8C-83A1-F6EECF244321}">
                <p14:modId xmlns:p14="http://schemas.microsoft.com/office/powerpoint/2010/main" val="3562148262"/>
              </p:ext>
            </p:extLst>
          </p:nvPr>
        </p:nvGraphicFramePr>
        <p:xfrm>
          <a:off x="304800" y="4787900"/>
          <a:ext cx="1066800" cy="393700"/>
        </p:xfrm>
        <a:graphic>
          <a:graphicData uri="http://schemas.openxmlformats.org/presentationml/2006/ole">
            <mc:AlternateContent xmlns:mc="http://schemas.openxmlformats.org/markup-compatibility/2006">
              <mc:Choice xmlns:v="urn:schemas-microsoft-com:vml" Requires="v">
                <p:oleObj spid="_x0000_s19519" name="Equation" r:id="rId7" imgW="583947" imgH="203112" progId="Equation.3">
                  <p:embed/>
                </p:oleObj>
              </mc:Choice>
              <mc:Fallback>
                <p:oleObj name="Equation" r:id="rId7" imgW="583947" imgH="203112"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 y="4787900"/>
                        <a:ext cx="10668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19" name="Rectangle 10"/>
          <p:cNvSpPr>
            <a:spLocks noChangeArrowheads="1"/>
          </p:cNvSpPr>
          <p:nvPr/>
        </p:nvSpPr>
        <p:spPr bwMode="auto">
          <a:xfrm>
            <a:off x="0" y="35290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17420" name="Text Box 11"/>
          <p:cNvSpPr txBox="1">
            <a:spLocks noChangeArrowheads="1"/>
          </p:cNvSpPr>
          <p:nvPr/>
        </p:nvSpPr>
        <p:spPr bwMode="auto">
          <a:xfrm>
            <a:off x="1390650" y="4724400"/>
            <a:ext cx="69643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b="1" dirty="0"/>
              <a:t>(Risk before mitigation action) – (Risk after mitigation action) </a:t>
            </a:r>
          </a:p>
        </p:txBody>
      </p:sp>
      <p:sp>
        <p:nvSpPr>
          <p:cNvPr id="17421" name="Text Box 12"/>
          <p:cNvSpPr txBox="1">
            <a:spLocks noChangeArrowheads="1"/>
          </p:cNvSpPr>
          <p:nvPr/>
        </p:nvSpPr>
        <p:spPr bwMode="auto">
          <a:xfrm>
            <a:off x="8366125" y="4724400"/>
            <a:ext cx="777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a:t>(16)</a:t>
            </a:r>
          </a:p>
        </p:txBody>
      </p:sp>
      <p:sp>
        <p:nvSpPr>
          <p:cNvPr id="15"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179</a:t>
            </a:fld>
            <a:endParaRPr lang="en-US" dirty="0"/>
          </a:p>
        </p:txBody>
      </p:sp>
    </p:spTree>
    <p:custDataLst>
      <p:tags r:id="rId2"/>
    </p:custDataLst>
    <p:extLst>
      <p:ext uri="{BB962C8B-B14F-4D97-AF65-F5344CB8AC3E}">
        <p14:creationId xmlns:p14="http://schemas.microsoft.com/office/powerpoint/2010/main" val="19016752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311150"/>
            <a:ext cx="7804150" cy="654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a:t>
            </a:fld>
            <a:endParaRPr lang="en-US" dirty="0"/>
          </a:p>
        </p:txBody>
      </p:sp>
    </p:spTree>
    <p:extLst>
      <p:ext uri="{BB962C8B-B14F-4D97-AF65-F5344CB8AC3E}">
        <p14:creationId xmlns:p14="http://schemas.microsoft.com/office/powerpoint/2010/main" val="2217896418"/>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4"/>
          <p:cNvSpPr>
            <a:spLocks noGrp="1" noChangeArrowheads="1"/>
          </p:cNvSpPr>
          <p:nvPr>
            <p:ph type="title"/>
          </p:nvPr>
        </p:nvSpPr>
        <p:spPr/>
        <p:txBody>
          <a:bodyPr/>
          <a:lstStyle/>
          <a:p>
            <a:r>
              <a:rPr lang="en-US" dirty="0" smtClean="0"/>
              <a:t>Risk Management and Control (cont’d)</a:t>
            </a:r>
          </a:p>
        </p:txBody>
      </p:sp>
      <p:pic>
        <p:nvPicPr>
          <p:cNvPr id="169988"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0" y="1219200"/>
            <a:ext cx="6324600" cy="456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9989" name="Text Box 6"/>
          <p:cNvSpPr txBox="1">
            <a:spLocks noChangeArrowheads="1"/>
          </p:cNvSpPr>
          <p:nvPr/>
        </p:nvSpPr>
        <p:spPr bwMode="auto">
          <a:xfrm>
            <a:off x="2590800" y="5943600"/>
            <a:ext cx="3987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Cost Effectiveness of Risk Reduction</a:t>
            </a: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180</a:t>
            </a:fld>
            <a:endParaRPr lang="en-US" dirty="0"/>
          </a:p>
        </p:txBody>
      </p:sp>
    </p:spTree>
    <p:custDataLst>
      <p:tags r:id="rId1"/>
    </p:custDataLst>
    <p:extLst>
      <p:ext uri="{BB962C8B-B14F-4D97-AF65-F5344CB8AC3E}">
        <p14:creationId xmlns:p14="http://schemas.microsoft.com/office/powerpoint/2010/main" val="943084634"/>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1012" name="Rectangle 3"/>
          <p:cNvSpPr>
            <a:spLocks noGrp="1" noChangeArrowheads="1"/>
          </p:cNvSpPr>
          <p:nvPr>
            <p:ph type="body" idx="1"/>
          </p:nvPr>
        </p:nvSpPr>
        <p:spPr>
          <a:xfrm>
            <a:off x="609600" y="990600"/>
            <a:ext cx="8305800" cy="4876800"/>
          </a:xfrm>
        </p:spPr>
        <p:txBody>
          <a:bodyPr/>
          <a:lstStyle/>
          <a:p>
            <a:r>
              <a:rPr lang="en-US" smtClean="0"/>
              <a:t>Risk Comparisons</a:t>
            </a:r>
          </a:p>
        </p:txBody>
      </p:sp>
      <p:graphicFrame>
        <p:nvGraphicFramePr>
          <p:cNvPr id="334933" name="Group 85"/>
          <p:cNvGraphicFramePr>
            <a:graphicFrameLocks noGrp="1"/>
          </p:cNvGraphicFramePr>
          <p:nvPr>
            <p:extLst>
              <p:ext uri="{D42A27DB-BD31-4B8C-83A1-F6EECF244321}">
                <p14:modId xmlns:p14="http://schemas.microsoft.com/office/powerpoint/2010/main" val="468202974"/>
              </p:ext>
            </p:extLst>
          </p:nvPr>
        </p:nvGraphicFramePr>
        <p:xfrm>
          <a:off x="685800" y="1371600"/>
          <a:ext cx="8229600" cy="5266145"/>
        </p:xfrm>
        <a:graphic>
          <a:graphicData uri="http://schemas.openxmlformats.org/drawingml/2006/table">
            <a:tbl>
              <a:tblPr/>
              <a:tblGrid>
                <a:gridCol w="1905000"/>
                <a:gridCol w="6324600"/>
              </a:tblGrid>
              <a:tr h="57905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Ways to Identify Risk of Death</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Summary</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9524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Number of Fatalities</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This measure shows the </a:t>
                      </a:r>
                      <a:r>
                        <a:rPr kumimoji="0" lang="en-US" sz="1600" b="1" i="0" u="sng" strike="noStrike" cap="none" normalizeH="0" baseline="0" smtClean="0">
                          <a:ln>
                            <a:noFill/>
                          </a:ln>
                          <a:solidFill>
                            <a:schemeClr val="tx1"/>
                          </a:solidFill>
                          <a:effectLst/>
                          <a:latin typeface="Times New Roman" pitchFamily="18" charset="0"/>
                          <a:cs typeface="Times New Roman" pitchFamily="18" charset="0"/>
                        </a:rPr>
                        <a:t>impact in terms of the number of fatalities</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 on society.  Comparison of these values is cautioned since the </a:t>
                      </a:r>
                      <a:r>
                        <a:rPr kumimoji="0" lang="en-US" sz="1600" b="1" i="0" u="sng" strike="noStrike" cap="none" normalizeH="0" baseline="0" smtClean="0">
                          <a:ln>
                            <a:noFill/>
                          </a:ln>
                          <a:solidFill>
                            <a:schemeClr val="tx1"/>
                          </a:solidFill>
                          <a:effectLst/>
                          <a:latin typeface="Times New Roman" pitchFamily="18" charset="0"/>
                          <a:cs typeface="Times New Roman" pitchFamily="18" charset="0"/>
                        </a:rPr>
                        <a:t>number of persons exposed to the particular risk may vary</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  Also, the </a:t>
                      </a:r>
                      <a:r>
                        <a:rPr kumimoji="0" lang="en-US" sz="1600" b="1" i="0" u="sng" strike="noStrike" cap="none" normalizeH="0" baseline="0" smtClean="0">
                          <a:ln>
                            <a:noFill/>
                          </a:ln>
                          <a:solidFill>
                            <a:schemeClr val="tx1"/>
                          </a:solidFill>
                          <a:effectLst/>
                          <a:latin typeface="Times New Roman" pitchFamily="18" charset="0"/>
                          <a:cs typeface="Times New Roman" pitchFamily="18" charset="0"/>
                        </a:rPr>
                        <a:t>time spent performing the activity may vary</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  Different risk category types should also be considered to compare fatality rates.</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667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Annual Mortality Rate/Individual</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This measure shows the </a:t>
                      </a:r>
                      <a:r>
                        <a:rPr kumimoji="0" lang="en-US" sz="1600" b="1" i="0" u="sng" strike="noStrike" cap="none" normalizeH="0" baseline="0" smtClean="0">
                          <a:ln>
                            <a:noFill/>
                          </a:ln>
                          <a:solidFill>
                            <a:schemeClr val="tx1"/>
                          </a:solidFill>
                          <a:effectLst/>
                          <a:latin typeface="Times New Roman" pitchFamily="18" charset="0"/>
                          <a:cs typeface="Times New Roman" pitchFamily="18" charset="0"/>
                        </a:rPr>
                        <a:t>mortality risk normalized by the exposed population</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  This measure adds additional information about the number of exposed persons; however, the measure does not include the time spent on the activity.</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286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Annual Mortality</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This measure provides the </a:t>
                      </a:r>
                      <a:r>
                        <a:rPr kumimoji="0" lang="en-US" sz="1600" b="1" i="0" u="sng" strike="noStrike" cap="none" normalizeH="0" baseline="0" smtClean="0">
                          <a:ln>
                            <a:noFill/>
                          </a:ln>
                          <a:solidFill>
                            <a:schemeClr val="tx1"/>
                          </a:solidFill>
                          <a:effectLst/>
                          <a:latin typeface="Times New Roman" pitchFamily="18" charset="0"/>
                          <a:cs typeface="Times New Roman" pitchFamily="18" charset="0"/>
                        </a:rPr>
                        <a:t>most complete risk value since the risk is normalized by the exposed population</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 and the duration of the exposure.</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286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Loss of Life Exposure (LLE)</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This measure converts a risk into a </a:t>
                      </a:r>
                      <a:r>
                        <a:rPr kumimoji="0" lang="en-US" sz="1600" b="1" i="0" u="sng" strike="noStrike" cap="none" normalizeH="0" baseline="0" smtClean="0">
                          <a:ln>
                            <a:noFill/>
                          </a:ln>
                          <a:solidFill>
                            <a:schemeClr val="tx1"/>
                          </a:solidFill>
                          <a:effectLst/>
                          <a:latin typeface="Times New Roman" pitchFamily="18" charset="0"/>
                          <a:cs typeface="Times New Roman" pitchFamily="18" charset="0"/>
                        </a:rPr>
                        <a:t>reduction in the expected life of an individual</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  It provides a good means of communicating risks beyond probability values.</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0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Odds</a:t>
                      </a:r>
                      <a:endParaRPr kumimoji="0" lang="en-US" sz="16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This measure is a </a:t>
                      </a:r>
                      <a:r>
                        <a:rPr kumimoji="0" lang="en-US" sz="1600" b="1" i="0" u="sng" strike="noStrike" cap="none" normalizeH="0" baseline="0" dirty="0" smtClean="0">
                          <a:ln>
                            <a:noFill/>
                          </a:ln>
                          <a:solidFill>
                            <a:schemeClr val="tx1"/>
                          </a:solidFill>
                          <a:effectLst/>
                          <a:latin typeface="Times New Roman" pitchFamily="18" charset="0"/>
                          <a:cs typeface="Times New Roman" pitchFamily="18" charset="0"/>
                        </a:rPr>
                        <a:t>layman format</a:t>
                      </a: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 for communicating probability, for example, 1 in 4.</a:t>
                      </a:r>
                      <a:endParaRPr kumimoji="0" lang="en-US" sz="1600" b="1" i="0" u="none" strike="noStrike" cap="none" normalizeH="0" baseline="0" dirty="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181</a:t>
            </a:fld>
            <a:endParaRPr lang="en-US" dirty="0"/>
          </a:p>
        </p:txBody>
      </p:sp>
    </p:spTree>
    <p:custDataLst>
      <p:tags r:id="rId1"/>
    </p:custDataLst>
    <p:extLst>
      <p:ext uri="{BB962C8B-B14F-4D97-AF65-F5344CB8AC3E}">
        <p14:creationId xmlns:p14="http://schemas.microsoft.com/office/powerpoint/2010/main" val="77652425"/>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2036" name="Rectangle 3"/>
          <p:cNvSpPr>
            <a:spLocks noGrp="1" noChangeArrowheads="1"/>
          </p:cNvSpPr>
          <p:nvPr>
            <p:ph type="body" idx="1"/>
          </p:nvPr>
        </p:nvSpPr>
        <p:spPr>
          <a:xfrm>
            <a:off x="609600" y="1371600"/>
            <a:ext cx="8305800" cy="5334000"/>
          </a:xfrm>
        </p:spPr>
        <p:txBody>
          <a:bodyPr/>
          <a:lstStyle/>
          <a:p>
            <a:r>
              <a:rPr lang="en-US" dirty="0" smtClean="0"/>
              <a:t>Rankings Based on Risk Results</a:t>
            </a:r>
          </a:p>
          <a:p>
            <a:pPr lvl="1"/>
            <a:r>
              <a:rPr lang="en-US" dirty="0" smtClean="0"/>
              <a:t>Another tool for risk management is the development of </a:t>
            </a:r>
            <a:r>
              <a:rPr lang="en-US" u="sng" dirty="0" smtClean="0"/>
              <a:t>risk ranking</a:t>
            </a:r>
            <a:endParaRPr lang="en-US" dirty="0" smtClean="0"/>
          </a:p>
          <a:p>
            <a:pPr lvl="1"/>
            <a:r>
              <a:rPr lang="en-US" dirty="0" smtClean="0"/>
              <a:t>The elements of a system within the objective of analysis can be analyzed for </a:t>
            </a:r>
            <a:r>
              <a:rPr lang="en-US" u="sng" dirty="0" smtClean="0"/>
              <a:t>risk and then ranked</a:t>
            </a:r>
            <a:endParaRPr lang="en-US" dirty="0" smtClean="0"/>
          </a:p>
          <a:p>
            <a:pPr lvl="1"/>
            <a:r>
              <a:rPr lang="en-US" dirty="0" smtClean="0"/>
              <a:t>This relative ranking may be based on the </a:t>
            </a:r>
            <a:r>
              <a:rPr lang="en-US" u="sng" dirty="0" smtClean="0"/>
              <a:t>failure probabilities, failure consequences, risks</a:t>
            </a:r>
            <a:r>
              <a:rPr lang="en-US" dirty="0" smtClean="0"/>
              <a:t>, or other alternatives with concern towards risk</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182</a:t>
            </a:fld>
            <a:endParaRPr lang="en-US" dirty="0"/>
          </a:p>
        </p:txBody>
      </p:sp>
    </p:spTree>
    <p:custDataLst>
      <p:tags r:id="rId1"/>
    </p:custDataLst>
    <p:extLst>
      <p:ext uri="{BB962C8B-B14F-4D97-AF65-F5344CB8AC3E}">
        <p14:creationId xmlns:p14="http://schemas.microsoft.com/office/powerpoint/2010/main" val="3745914431"/>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3060" name="Rectangle 3"/>
          <p:cNvSpPr>
            <a:spLocks noGrp="1" noChangeArrowheads="1"/>
          </p:cNvSpPr>
          <p:nvPr>
            <p:ph type="body" idx="1"/>
          </p:nvPr>
        </p:nvSpPr>
        <p:spPr>
          <a:xfrm>
            <a:off x="609600" y="1371600"/>
            <a:ext cx="7696200" cy="5105400"/>
          </a:xfrm>
        </p:spPr>
        <p:txBody>
          <a:bodyPr/>
          <a:lstStyle/>
          <a:p>
            <a:r>
              <a:rPr lang="en-US" dirty="0" smtClean="0"/>
              <a:t>Rankings Based on Risk Results (cont’d)</a:t>
            </a:r>
          </a:p>
          <a:p>
            <a:pPr lvl="1"/>
            <a:r>
              <a:rPr lang="en-US" dirty="0" smtClean="0"/>
              <a:t>Generally </a:t>
            </a:r>
            <a:r>
              <a:rPr lang="en-US" u="sng" dirty="0" smtClean="0"/>
              <a:t>risk items ranked highly</a:t>
            </a:r>
            <a:r>
              <a:rPr lang="en-US" dirty="0" smtClean="0"/>
              <a:t> should be given </a:t>
            </a:r>
            <a:r>
              <a:rPr lang="en-US" u="sng" dirty="0" smtClean="0"/>
              <a:t>high levels of priority</a:t>
            </a:r>
            <a:r>
              <a:rPr lang="en-US" dirty="0" smtClean="0"/>
              <a:t>; however, </a:t>
            </a:r>
            <a:r>
              <a:rPr lang="en-US" u="sng" dirty="0" smtClean="0"/>
              <a:t>risk management decisions may consider other factors such as costs, benefits and effectiveness of risk reduction</a:t>
            </a:r>
            <a:r>
              <a:rPr lang="en-US" dirty="0" smtClean="0"/>
              <a:t> measures</a:t>
            </a:r>
          </a:p>
          <a:p>
            <a:pPr lvl="1"/>
            <a:r>
              <a:rPr lang="en-US" dirty="0" smtClean="0"/>
              <a:t>The risk ranking results may be presented graphically as needed</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183</a:t>
            </a:fld>
            <a:endParaRPr lang="en-US" dirty="0"/>
          </a:p>
        </p:txBody>
      </p:sp>
    </p:spTree>
    <p:custDataLst>
      <p:tags r:id="rId1"/>
    </p:custDataLst>
    <p:extLst>
      <p:ext uri="{BB962C8B-B14F-4D97-AF65-F5344CB8AC3E}">
        <p14:creationId xmlns:p14="http://schemas.microsoft.com/office/powerpoint/2010/main" val="5568240"/>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4084" name="Rectangle 3"/>
          <p:cNvSpPr>
            <a:spLocks noGrp="1" noChangeArrowheads="1"/>
          </p:cNvSpPr>
          <p:nvPr>
            <p:ph type="body" idx="1"/>
          </p:nvPr>
        </p:nvSpPr>
        <p:spPr/>
        <p:txBody>
          <a:bodyPr/>
          <a:lstStyle/>
          <a:p>
            <a:r>
              <a:rPr lang="en-US" smtClean="0"/>
              <a:t>Decision Analysis</a:t>
            </a:r>
          </a:p>
          <a:p>
            <a:pPr lvl="1"/>
            <a:r>
              <a:rPr lang="en-US" smtClean="0"/>
              <a:t>Strategy tables (generation of alternatives for bio threats)</a:t>
            </a:r>
          </a:p>
        </p:txBody>
      </p:sp>
      <p:graphicFrame>
        <p:nvGraphicFramePr>
          <p:cNvPr id="7" name="Table 6"/>
          <p:cNvGraphicFramePr>
            <a:graphicFrameLocks noGrp="1"/>
          </p:cNvGraphicFramePr>
          <p:nvPr>
            <p:extLst>
              <p:ext uri="{D42A27DB-BD31-4B8C-83A1-F6EECF244321}">
                <p14:modId xmlns:p14="http://schemas.microsoft.com/office/powerpoint/2010/main" val="3669304096"/>
              </p:ext>
            </p:extLst>
          </p:nvPr>
        </p:nvGraphicFramePr>
        <p:xfrm>
          <a:off x="304800" y="2590800"/>
          <a:ext cx="8229600" cy="2621599"/>
        </p:xfrm>
        <a:graphic>
          <a:graphicData uri="http://schemas.openxmlformats.org/drawingml/2006/table">
            <a:tbl>
              <a:tblPr/>
              <a:tblGrid>
                <a:gridCol w="2514600"/>
                <a:gridCol w="1635125"/>
                <a:gridCol w="2039938"/>
                <a:gridCol w="2039937"/>
              </a:tblGrid>
              <a:tr h="4270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Palatino" pitchFamily="18" charset="0"/>
                          <a:cs typeface="Times New Roman" pitchFamily="18" charset="0"/>
                        </a:rPr>
                        <a:t>Detect</a:t>
                      </a:r>
                      <a:endParaRPr kumimoji="0" lang="en-US" sz="4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Palatino" pitchFamily="18" charset="0"/>
                          <a:cs typeface="Times New Roman" pitchFamily="18" charset="0"/>
                        </a:rPr>
                        <a:t>Warn</a:t>
                      </a:r>
                      <a:endParaRPr kumimoji="0" lang="en-US" sz="4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Palatino" pitchFamily="18" charset="0"/>
                          <a:cs typeface="Times New Roman" pitchFamily="18" charset="0"/>
                        </a:rPr>
                        <a:t>Protect</a:t>
                      </a:r>
                      <a:endParaRPr kumimoji="0" lang="en-US" sz="4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Palatino" pitchFamily="18" charset="0"/>
                          <a:cs typeface="Times New Roman" pitchFamily="18" charset="0"/>
                        </a:rPr>
                        <a:t>Respond</a:t>
                      </a:r>
                      <a:endParaRPr kumimoji="0" lang="en-US" sz="4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Palatino" pitchFamily="18" charset="0"/>
                          <a:cs typeface="Times New Roman" pitchFamily="18" charset="0"/>
                        </a:rPr>
                        <a:t>Patrols</a:t>
                      </a:r>
                      <a:endParaRPr kumimoji="0" lang="en-US" sz="4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Palatino" pitchFamily="18" charset="0"/>
                          <a:cs typeface="Times New Roman" pitchFamily="18" charset="0"/>
                        </a:rPr>
                        <a:t>Sirens</a:t>
                      </a:r>
                      <a:endParaRPr kumimoji="0" lang="en-US" sz="4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Palatino" pitchFamily="18" charset="0"/>
                          <a:cs typeface="Times New Roman" pitchFamily="18" charset="0"/>
                        </a:rPr>
                        <a:t>Containment</a:t>
                      </a:r>
                      <a:endParaRPr kumimoji="0" lang="en-US" sz="4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Palatino" pitchFamily="18" charset="0"/>
                          <a:cs typeface="Times New Roman" pitchFamily="18" charset="0"/>
                        </a:rPr>
                        <a:t>Citizens</a:t>
                      </a:r>
                      <a:endParaRPr kumimoji="0" lang="en-US" sz="4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969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sng" strike="noStrike" cap="none" normalizeH="0" baseline="0" dirty="0" smtClean="0">
                          <a:ln>
                            <a:noFill/>
                          </a:ln>
                          <a:solidFill>
                            <a:schemeClr val="tx1"/>
                          </a:solidFill>
                          <a:effectLst/>
                          <a:latin typeface="Palatino" pitchFamily="18" charset="0"/>
                          <a:cs typeface="Times New Roman" pitchFamily="18" charset="0"/>
                        </a:rPr>
                        <a:t>Ground &amp;Airborne  Sensors</a:t>
                      </a:r>
                      <a:endParaRPr kumimoji="0" lang="en-US" sz="4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Palatino" pitchFamily="18" charset="0"/>
                          <a:cs typeface="Times New Roman" pitchFamily="18" charset="0"/>
                        </a:rPr>
                        <a:t>Television</a:t>
                      </a:r>
                      <a:endParaRPr kumimoji="0" lang="en-US" sz="4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sng" strike="noStrike" cap="none" normalizeH="0" baseline="0" smtClean="0">
                          <a:ln>
                            <a:noFill/>
                          </a:ln>
                          <a:solidFill>
                            <a:schemeClr val="tx1"/>
                          </a:solidFill>
                          <a:effectLst/>
                          <a:latin typeface="Palatino" pitchFamily="18" charset="0"/>
                          <a:cs typeface="Times New Roman" pitchFamily="18" charset="0"/>
                        </a:rPr>
                        <a:t>Gas Masks</a:t>
                      </a:r>
                      <a:endParaRPr kumimoji="0" lang="en-US" sz="4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Palatino" pitchFamily="18" charset="0"/>
                          <a:cs typeface="Times New Roman" pitchFamily="18" charset="0"/>
                        </a:rPr>
                        <a:t>Emergency Medical Teams</a:t>
                      </a:r>
                      <a:endParaRPr kumimoji="0" lang="en-US" sz="4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Palatino" pitchFamily="18" charset="0"/>
                          <a:cs typeface="Times New Roman" pitchFamily="18" charset="0"/>
                        </a:rPr>
                        <a:t>Both</a:t>
                      </a:r>
                      <a:endParaRPr kumimoji="0" lang="en-US" sz="4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sng" strike="noStrike" cap="none" normalizeH="0" baseline="0" smtClean="0">
                          <a:ln>
                            <a:noFill/>
                          </a:ln>
                          <a:solidFill>
                            <a:schemeClr val="tx1"/>
                          </a:solidFill>
                          <a:effectLst/>
                          <a:latin typeface="Palatino" pitchFamily="18" charset="0"/>
                          <a:cs typeface="Times New Roman" pitchFamily="18" charset="0"/>
                        </a:rPr>
                        <a:t>Multimedia</a:t>
                      </a:r>
                      <a:endParaRPr kumimoji="0" lang="en-US" sz="4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Palatino" pitchFamily="18" charset="0"/>
                          <a:cs typeface="Times New Roman" pitchFamily="18" charset="0"/>
                        </a:rPr>
                        <a:t>Both</a:t>
                      </a:r>
                      <a:endParaRPr kumimoji="0" lang="en-US" sz="4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sng" strike="noStrike" cap="none" normalizeH="0" baseline="0" dirty="0" smtClean="0">
                          <a:ln>
                            <a:noFill/>
                          </a:ln>
                          <a:solidFill>
                            <a:schemeClr val="tx1"/>
                          </a:solidFill>
                          <a:effectLst/>
                          <a:latin typeface="Palatino" pitchFamily="18" charset="0"/>
                          <a:cs typeface="Times New Roman" pitchFamily="18" charset="0"/>
                        </a:rPr>
                        <a:t>National Guard</a:t>
                      </a:r>
                      <a:endParaRPr kumimoji="0" lang="en-US" sz="4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184</a:t>
            </a:fld>
            <a:endParaRPr lang="en-US" dirty="0"/>
          </a:p>
        </p:txBody>
      </p:sp>
    </p:spTree>
    <p:custDataLst>
      <p:tags r:id="rId1"/>
    </p:custDataLst>
    <p:extLst>
      <p:ext uri="{BB962C8B-B14F-4D97-AF65-F5344CB8AC3E}">
        <p14:creationId xmlns:p14="http://schemas.microsoft.com/office/powerpoint/2010/main" val="471605410"/>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7"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5108" name="Rectangle 3"/>
          <p:cNvSpPr>
            <a:spLocks noGrp="1" noChangeArrowheads="1"/>
          </p:cNvSpPr>
          <p:nvPr>
            <p:ph type="body" idx="1"/>
          </p:nvPr>
        </p:nvSpPr>
        <p:spPr/>
        <p:txBody>
          <a:bodyPr/>
          <a:lstStyle/>
          <a:p>
            <a:r>
              <a:rPr lang="en-US" sz="2800" dirty="0" smtClean="0"/>
              <a:t>Decision Analysis</a:t>
            </a:r>
          </a:p>
          <a:p>
            <a:endParaRPr lang="en-US" sz="2800" dirty="0" smtClean="0"/>
          </a:p>
          <a:p>
            <a:endParaRPr lang="en-US" sz="2800" dirty="0" smtClean="0"/>
          </a:p>
          <a:p>
            <a:endParaRPr lang="en-US" sz="2800" dirty="0" smtClean="0"/>
          </a:p>
          <a:p>
            <a:endParaRPr lang="en-US" sz="2800" dirty="0" smtClean="0"/>
          </a:p>
          <a:p>
            <a:pPr lvl="1"/>
            <a:r>
              <a:rPr lang="en-US" sz="2800" dirty="0" smtClean="0"/>
              <a:t>An </a:t>
            </a:r>
            <a:r>
              <a:rPr lang="en-US" sz="2800" u="sng" dirty="0" smtClean="0"/>
              <a:t>appropriate decision</a:t>
            </a:r>
            <a:r>
              <a:rPr lang="en-US" sz="2800" dirty="0" smtClean="0"/>
              <a:t> is one that is based on </a:t>
            </a:r>
            <a:r>
              <a:rPr lang="en-US" sz="2800" u="sng" dirty="0" smtClean="0"/>
              <a:t>logic, considers all available data</a:t>
            </a:r>
            <a:r>
              <a:rPr lang="en-US" sz="2800" dirty="0" smtClean="0"/>
              <a:t> and possible alternatives, and applies the qualitative and quantitative approaches to solve them</a:t>
            </a:r>
          </a:p>
        </p:txBody>
      </p:sp>
      <p:sp>
        <p:nvSpPr>
          <p:cNvPr id="175109" name="Text Box 5"/>
          <p:cNvSpPr txBox="1">
            <a:spLocks noChangeArrowheads="1"/>
          </p:cNvSpPr>
          <p:nvPr/>
        </p:nvSpPr>
        <p:spPr bwMode="auto">
          <a:xfrm>
            <a:off x="914401" y="1905000"/>
            <a:ext cx="7696199" cy="1384995"/>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2800" dirty="0">
                <a:latin typeface="+mj-lt"/>
              </a:rPr>
              <a:t>“Decision Analysis is an analytic and </a:t>
            </a:r>
            <a:r>
              <a:rPr lang="en-US" sz="2800" dirty="0" smtClean="0">
                <a:latin typeface="+mj-lt"/>
              </a:rPr>
              <a:t>systematic approach </a:t>
            </a:r>
            <a:r>
              <a:rPr lang="en-US" sz="2800" dirty="0">
                <a:latin typeface="+mj-lt"/>
              </a:rPr>
              <a:t>to studying decision making”</a:t>
            </a: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185</a:t>
            </a:fld>
            <a:endParaRPr lang="en-US" dirty="0"/>
          </a:p>
        </p:txBody>
      </p:sp>
    </p:spTree>
    <p:custDataLst>
      <p:tags r:id="rId1"/>
    </p:custDataLst>
    <p:extLst>
      <p:ext uri="{BB962C8B-B14F-4D97-AF65-F5344CB8AC3E}">
        <p14:creationId xmlns:p14="http://schemas.microsoft.com/office/powerpoint/2010/main" val="3153417294"/>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6132" name="Rectangle 3"/>
          <p:cNvSpPr>
            <a:spLocks noGrp="1" noChangeArrowheads="1"/>
          </p:cNvSpPr>
          <p:nvPr>
            <p:ph type="body" idx="1"/>
          </p:nvPr>
        </p:nvSpPr>
        <p:spPr/>
        <p:txBody>
          <a:bodyPr/>
          <a:lstStyle/>
          <a:p>
            <a:r>
              <a:rPr lang="en-US" sz="3600" dirty="0" smtClean="0"/>
              <a:t>Decision Analysis (cont’d)</a:t>
            </a:r>
          </a:p>
          <a:p>
            <a:pPr lvl="1"/>
            <a:r>
              <a:rPr lang="en-US" sz="3200" dirty="0" smtClean="0"/>
              <a:t>Decision Analysis is a method by </a:t>
            </a:r>
            <a:r>
              <a:rPr lang="en-US" sz="3200" u="sng" dirty="0" smtClean="0"/>
              <a:t>which non- transparent situations can be made</a:t>
            </a:r>
            <a:r>
              <a:rPr lang="en-US" sz="3200" dirty="0" smtClean="0"/>
              <a:t> </a:t>
            </a:r>
            <a:r>
              <a:rPr lang="en-US" sz="3200" u="sng" dirty="0" smtClean="0"/>
              <a:t>transparent</a:t>
            </a:r>
            <a:r>
              <a:rPr lang="en-US" sz="3200" dirty="0" smtClean="0"/>
              <a:t> so that every one knows what to do relative to their objectives</a:t>
            </a:r>
          </a:p>
          <a:p>
            <a:pPr lvl="1"/>
            <a:r>
              <a:rPr lang="en-US" sz="3200" dirty="0" smtClean="0"/>
              <a:t>In fact, if situation were </a:t>
            </a:r>
            <a:r>
              <a:rPr lang="en-US" sz="3200" u="sng" dirty="0" smtClean="0"/>
              <a:t>transparent enough</a:t>
            </a:r>
            <a:r>
              <a:rPr lang="en-US" sz="3200" dirty="0" smtClean="0"/>
              <a:t>, people probably </a:t>
            </a:r>
            <a:r>
              <a:rPr lang="en-US" sz="3200" u="sng" dirty="0" smtClean="0"/>
              <a:t>would not make bad decisions</a:t>
            </a:r>
            <a:endParaRPr lang="en-US" sz="32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186</a:t>
            </a:fld>
            <a:endParaRPr lang="en-US" dirty="0"/>
          </a:p>
        </p:txBody>
      </p:sp>
    </p:spTree>
    <p:custDataLst>
      <p:tags r:id="rId1"/>
    </p:custDataLst>
    <p:extLst>
      <p:ext uri="{BB962C8B-B14F-4D97-AF65-F5344CB8AC3E}">
        <p14:creationId xmlns:p14="http://schemas.microsoft.com/office/powerpoint/2010/main" val="3374733168"/>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7156" name="Rectangle 3"/>
          <p:cNvSpPr>
            <a:spLocks noGrp="1" noChangeArrowheads="1"/>
          </p:cNvSpPr>
          <p:nvPr>
            <p:ph type="body" idx="1"/>
          </p:nvPr>
        </p:nvSpPr>
        <p:spPr/>
        <p:txBody>
          <a:bodyPr/>
          <a:lstStyle/>
          <a:p>
            <a:r>
              <a:rPr lang="en-US" sz="3200" dirty="0" smtClean="0"/>
              <a:t>Decision Analysis (cont’d)</a:t>
            </a:r>
          </a:p>
          <a:p>
            <a:pPr lvl="1"/>
            <a:r>
              <a:rPr lang="en-US" sz="2800" dirty="0" smtClean="0"/>
              <a:t>Decision making is used to identify decision in three Environment/Cases:</a:t>
            </a:r>
          </a:p>
          <a:p>
            <a:pPr lvl="2"/>
            <a:r>
              <a:rPr lang="en-US" sz="2800" dirty="0" smtClean="0"/>
              <a:t>Decision-making under certainty</a:t>
            </a:r>
          </a:p>
          <a:p>
            <a:pPr lvl="2"/>
            <a:r>
              <a:rPr lang="en-US" sz="2800" dirty="0" smtClean="0"/>
              <a:t>Decision-making under uncertainty</a:t>
            </a:r>
          </a:p>
          <a:p>
            <a:pPr lvl="2"/>
            <a:r>
              <a:rPr lang="en-US" sz="2800" dirty="0" smtClean="0"/>
              <a:t>Decision-making under risk</a:t>
            </a:r>
          </a:p>
          <a:p>
            <a:pPr lvl="1"/>
            <a:r>
              <a:rPr lang="en-US" sz="2800" u="sng" dirty="0" smtClean="0"/>
              <a:t>Benefit-cost analysis</a:t>
            </a:r>
            <a:r>
              <a:rPr lang="en-US" sz="2800" dirty="0" smtClean="0"/>
              <a:t>, </a:t>
            </a:r>
            <a:r>
              <a:rPr lang="en-US" sz="2800" u="sng" dirty="0" smtClean="0"/>
              <a:t>decision trees</a:t>
            </a:r>
            <a:r>
              <a:rPr lang="en-US" sz="2800" dirty="0" smtClean="0"/>
              <a:t>, </a:t>
            </a:r>
            <a:r>
              <a:rPr lang="en-US" sz="2800" u="sng" dirty="0" smtClean="0"/>
              <a:t>influence diagrams</a:t>
            </a:r>
            <a:r>
              <a:rPr lang="en-US" sz="2800" dirty="0" smtClean="0"/>
              <a:t>, </a:t>
            </a:r>
            <a:r>
              <a:rPr lang="en-US" sz="2800" u="sng" dirty="0" smtClean="0"/>
              <a:t>utility theory</a:t>
            </a:r>
            <a:r>
              <a:rPr lang="en-US" sz="2800" dirty="0" smtClean="0"/>
              <a:t>, and the </a:t>
            </a:r>
            <a:r>
              <a:rPr lang="en-US" sz="2800" u="sng" dirty="0" smtClean="0"/>
              <a:t>analytical hierarchy process</a:t>
            </a:r>
            <a:r>
              <a:rPr lang="en-US" sz="2800" dirty="0" smtClean="0"/>
              <a:t> are some of the tools to assist in decision analysis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187</a:t>
            </a:fld>
            <a:endParaRPr lang="en-US" dirty="0"/>
          </a:p>
        </p:txBody>
      </p:sp>
    </p:spTree>
    <p:custDataLst>
      <p:tags r:id="rId1"/>
    </p:custDataLst>
    <p:extLst>
      <p:ext uri="{BB962C8B-B14F-4D97-AF65-F5344CB8AC3E}">
        <p14:creationId xmlns:p14="http://schemas.microsoft.com/office/powerpoint/2010/main" val="1400322299"/>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9"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8180" name="Rectangle 3"/>
          <p:cNvSpPr>
            <a:spLocks noGrp="1" noChangeArrowheads="1"/>
          </p:cNvSpPr>
          <p:nvPr>
            <p:ph type="body" idx="1"/>
          </p:nvPr>
        </p:nvSpPr>
        <p:spPr>
          <a:xfrm>
            <a:off x="609600" y="1219200"/>
            <a:ext cx="8305800" cy="5181600"/>
          </a:xfrm>
        </p:spPr>
        <p:txBody>
          <a:bodyPr/>
          <a:lstStyle/>
          <a:p>
            <a:r>
              <a:rPr lang="en-US" sz="3200" dirty="0" smtClean="0"/>
              <a:t>Cost-Benefit Analysis</a:t>
            </a:r>
          </a:p>
          <a:p>
            <a:pPr lvl="1"/>
            <a:r>
              <a:rPr lang="en-US" sz="2800" dirty="0" smtClean="0"/>
              <a:t>Risk managers commonly weigh various factors including </a:t>
            </a:r>
            <a:r>
              <a:rPr lang="en-US" sz="2800" u="sng" dirty="0" smtClean="0"/>
              <a:t>cost and risk</a:t>
            </a:r>
            <a:endParaRPr lang="en-US" sz="2800" dirty="0" smtClean="0"/>
          </a:p>
          <a:p>
            <a:pPr lvl="1"/>
            <a:r>
              <a:rPr lang="en-US" sz="2800" dirty="0" smtClean="0"/>
              <a:t>The analysis of three different alternatives is shown graphically in the following figure (next slide) as an example</a:t>
            </a:r>
          </a:p>
          <a:p>
            <a:pPr lvl="1"/>
            <a:r>
              <a:rPr lang="en-US" sz="2800" dirty="0" smtClean="0"/>
              <a:t>The </a:t>
            </a:r>
            <a:r>
              <a:rPr lang="en-US" sz="2800" u="sng" dirty="0" smtClean="0"/>
              <a:t>graph shows that alternative</a:t>
            </a:r>
            <a:r>
              <a:rPr lang="en-US" sz="2800" dirty="0" smtClean="0"/>
              <a:t> (</a:t>
            </a:r>
            <a:r>
              <a:rPr lang="en-US" sz="2800" u="sng" dirty="0" smtClean="0"/>
              <a:t>C</a:t>
            </a:r>
            <a:r>
              <a:rPr lang="en-US" sz="2800" dirty="0" smtClean="0"/>
              <a:t>) is the best choice since the level of risk and cost is less than alternatives (A) and (B)</a:t>
            </a:r>
          </a:p>
          <a:p>
            <a:pPr lvl="1"/>
            <a:r>
              <a:rPr lang="en-US" sz="2800" dirty="0" smtClean="0"/>
              <a:t>However, </a:t>
            </a:r>
            <a:r>
              <a:rPr lang="en-US" sz="2800" u="sng" dirty="0" smtClean="0"/>
              <a:t>if the only alternatives</a:t>
            </a:r>
            <a:r>
              <a:rPr lang="en-US" sz="2800" dirty="0" smtClean="0"/>
              <a:t> were A and B, the decision would be </a:t>
            </a:r>
            <a:r>
              <a:rPr lang="en-US" sz="2800" u="sng" dirty="0" smtClean="0"/>
              <a:t>more difficult</a:t>
            </a:r>
            <a:endParaRPr lang="en-US" sz="28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188</a:t>
            </a:fld>
            <a:endParaRPr lang="en-US" dirty="0"/>
          </a:p>
        </p:txBody>
      </p:sp>
    </p:spTree>
    <p:custDataLst>
      <p:tags r:id="rId1"/>
    </p:custDataLst>
    <p:extLst>
      <p:ext uri="{BB962C8B-B14F-4D97-AF65-F5344CB8AC3E}">
        <p14:creationId xmlns:p14="http://schemas.microsoft.com/office/powerpoint/2010/main" val="1541717676"/>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79204" name="Rectangle 3"/>
          <p:cNvSpPr>
            <a:spLocks noGrp="1" noChangeArrowheads="1"/>
          </p:cNvSpPr>
          <p:nvPr>
            <p:ph type="body" idx="1"/>
          </p:nvPr>
        </p:nvSpPr>
        <p:spPr>
          <a:xfrm>
            <a:off x="609600" y="1219200"/>
            <a:ext cx="8305800" cy="4876800"/>
          </a:xfrm>
        </p:spPr>
        <p:txBody>
          <a:bodyPr/>
          <a:lstStyle/>
          <a:p>
            <a:pPr lvl="1">
              <a:buFontTx/>
              <a:buNone/>
            </a:pPr>
            <a:r>
              <a:rPr lang="en-US" smtClean="0"/>
              <a:t>	</a:t>
            </a:r>
            <a:r>
              <a:rPr lang="en-US" sz="3200" smtClean="0"/>
              <a:t>Risk Benefit for Three Alternatives</a:t>
            </a:r>
          </a:p>
        </p:txBody>
      </p:sp>
      <p:pic>
        <p:nvPicPr>
          <p:cNvPr id="17920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5000" y="1828800"/>
            <a:ext cx="5257800" cy="475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189</a:t>
            </a:fld>
            <a:endParaRPr lang="en-US" dirty="0"/>
          </a:p>
        </p:txBody>
      </p:sp>
    </p:spTree>
    <p:custDataLst>
      <p:tags r:id="rId1"/>
    </p:custDataLst>
    <p:extLst>
      <p:ext uri="{BB962C8B-B14F-4D97-AF65-F5344CB8AC3E}">
        <p14:creationId xmlns:p14="http://schemas.microsoft.com/office/powerpoint/2010/main" val="24623430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b="46249"/>
          <a:stretch>
            <a:fillRect/>
          </a:stretch>
        </p:blipFill>
        <p:spPr bwMode="auto">
          <a:xfrm>
            <a:off x="914400" y="762000"/>
            <a:ext cx="7924800" cy="506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a:t>
            </a:fld>
            <a:endParaRPr lang="en-US" dirty="0"/>
          </a:p>
        </p:txBody>
      </p:sp>
    </p:spTree>
    <p:extLst>
      <p:ext uri="{BB962C8B-B14F-4D97-AF65-F5344CB8AC3E}">
        <p14:creationId xmlns:p14="http://schemas.microsoft.com/office/powerpoint/2010/main" val="2666387785"/>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80228" name="Rectangle 3"/>
          <p:cNvSpPr>
            <a:spLocks noGrp="1" noChangeArrowheads="1"/>
          </p:cNvSpPr>
          <p:nvPr>
            <p:ph type="body" idx="1"/>
          </p:nvPr>
        </p:nvSpPr>
        <p:spPr>
          <a:xfrm>
            <a:off x="609600" y="1143000"/>
            <a:ext cx="8305800" cy="4876800"/>
          </a:xfrm>
        </p:spPr>
        <p:txBody>
          <a:bodyPr/>
          <a:lstStyle/>
          <a:p>
            <a:pPr lvl="1" algn="ctr">
              <a:buFontTx/>
              <a:buNone/>
            </a:pPr>
            <a:r>
              <a:rPr lang="en-US" smtClean="0"/>
              <a:t>	</a:t>
            </a:r>
            <a:r>
              <a:rPr lang="en-US" sz="3200" smtClean="0"/>
              <a:t>Comparison of Risk and Costs</a:t>
            </a:r>
          </a:p>
          <a:p>
            <a:pPr lvl="1"/>
            <a:endParaRPr lang="en-US" sz="3200" smtClean="0"/>
          </a:p>
        </p:txBody>
      </p:sp>
      <p:pic>
        <p:nvPicPr>
          <p:cNvPr id="18022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2600" y="1828800"/>
            <a:ext cx="6248400"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190</a:t>
            </a:fld>
            <a:endParaRPr lang="en-US" dirty="0"/>
          </a:p>
        </p:txBody>
      </p:sp>
    </p:spTree>
    <p:custDataLst>
      <p:tags r:id="rId1"/>
    </p:custDataLst>
    <p:extLst>
      <p:ext uri="{BB962C8B-B14F-4D97-AF65-F5344CB8AC3E}">
        <p14:creationId xmlns:p14="http://schemas.microsoft.com/office/powerpoint/2010/main" val="175186463"/>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81252" name="Rectangle 3"/>
          <p:cNvSpPr>
            <a:spLocks noGrp="1" noChangeArrowheads="1"/>
          </p:cNvSpPr>
          <p:nvPr>
            <p:ph type="body" idx="1"/>
          </p:nvPr>
        </p:nvSpPr>
        <p:spPr/>
        <p:txBody>
          <a:bodyPr/>
          <a:lstStyle/>
          <a:p>
            <a:r>
              <a:rPr lang="en-US" sz="3200" dirty="0" smtClean="0"/>
              <a:t>Risk Mitigation</a:t>
            </a:r>
          </a:p>
          <a:p>
            <a:pPr lvl="1"/>
            <a:r>
              <a:rPr lang="en-US" sz="2800" dirty="0" smtClean="0"/>
              <a:t>Four primary ways are available to deal with risk within the context of a risk management strategy as follows:</a:t>
            </a:r>
          </a:p>
          <a:p>
            <a:pPr lvl="2"/>
            <a:r>
              <a:rPr lang="en-US" sz="2800" dirty="0" smtClean="0"/>
              <a:t>Risk </a:t>
            </a:r>
            <a:r>
              <a:rPr lang="en-US" sz="2800" u="sng" dirty="0" smtClean="0"/>
              <a:t>reduction or elimination</a:t>
            </a:r>
            <a:endParaRPr lang="en-US" sz="2800" dirty="0" smtClean="0"/>
          </a:p>
          <a:p>
            <a:pPr lvl="2"/>
            <a:r>
              <a:rPr lang="en-US" sz="2800" dirty="0" smtClean="0"/>
              <a:t>Risk </a:t>
            </a:r>
            <a:r>
              <a:rPr lang="en-US" sz="2800" u="sng" dirty="0" smtClean="0"/>
              <a:t>transfer</a:t>
            </a:r>
            <a:r>
              <a:rPr lang="en-US" sz="2800" dirty="0" smtClean="0"/>
              <a:t>, e.g., to a contractor or an insurance company</a:t>
            </a:r>
          </a:p>
          <a:p>
            <a:pPr lvl="2"/>
            <a:r>
              <a:rPr lang="en-US" sz="2800" dirty="0" smtClean="0"/>
              <a:t>Risk </a:t>
            </a:r>
            <a:r>
              <a:rPr lang="en-US" sz="2800" u="sng" dirty="0" smtClean="0"/>
              <a:t>avoidance</a:t>
            </a:r>
            <a:endParaRPr lang="en-US" sz="2800" dirty="0" smtClean="0"/>
          </a:p>
          <a:p>
            <a:pPr lvl="2"/>
            <a:r>
              <a:rPr lang="en-US" sz="2800" dirty="0" smtClean="0"/>
              <a:t>Risk </a:t>
            </a:r>
            <a:r>
              <a:rPr lang="en-US" sz="2800" u="sng" dirty="0" smtClean="0"/>
              <a:t>absorbance or pooling</a:t>
            </a:r>
            <a:endParaRPr lang="en-US" sz="2800" dirty="0" smtClean="0"/>
          </a:p>
          <a:p>
            <a:pPr lvl="2"/>
            <a:endParaRPr lang="en-US" sz="28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191</a:t>
            </a:fld>
            <a:endParaRPr lang="en-US" dirty="0"/>
          </a:p>
        </p:txBody>
      </p:sp>
    </p:spTree>
    <p:custDataLst>
      <p:tags r:id="rId1"/>
    </p:custDataLst>
    <p:extLst>
      <p:ext uri="{BB962C8B-B14F-4D97-AF65-F5344CB8AC3E}">
        <p14:creationId xmlns:p14="http://schemas.microsoft.com/office/powerpoint/2010/main" val="574310589"/>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5"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82276" name="Rectangle 3"/>
          <p:cNvSpPr>
            <a:spLocks noGrp="1" noChangeArrowheads="1"/>
          </p:cNvSpPr>
          <p:nvPr>
            <p:ph type="body" idx="1"/>
          </p:nvPr>
        </p:nvSpPr>
        <p:spPr>
          <a:xfrm>
            <a:off x="609600" y="1219200"/>
            <a:ext cx="8305800" cy="5181600"/>
          </a:xfrm>
        </p:spPr>
        <p:txBody>
          <a:bodyPr/>
          <a:lstStyle/>
          <a:p>
            <a:r>
              <a:rPr lang="en-US" dirty="0" smtClean="0"/>
              <a:t>Risk Mitigation (cont’d)</a:t>
            </a:r>
          </a:p>
          <a:p>
            <a:pPr lvl="1"/>
            <a:r>
              <a:rPr lang="en-US" sz="2400" i="1" u="sng" dirty="0" smtClean="0">
                <a:solidFill>
                  <a:srgbClr val="F52907"/>
                </a:solidFill>
              </a:rPr>
              <a:t>Risk reduction or elimination</a:t>
            </a:r>
            <a:r>
              <a:rPr lang="en-US" sz="2400" dirty="0" smtClean="0"/>
              <a:t> is often the most fruitful approach. For example, could the design of a system be amended so as to </a:t>
            </a:r>
            <a:r>
              <a:rPr lang="en-US" sz="2400" u="sng" dirty="0" smtClean="0"/>
              <a:t>reduce or eliminate either the probability</a:t>
            </a:r>
            <a:r>
              <a:rPr lang="en-US" sz="2400" dirty="0" smtClean="0"/>
              <a:t> of occurrence of a particular risk event </a:t>
            </a:r>
            <a:r>
              <a:rPr lang="en-US" sz="2400" u="sng" dirty="0" smtClean="0"/>
              <a:t>or</a:t>
            </a:r>
            <a:r>
              <a:rPr lang="en-US" sz="2400" dirty="0" smtClean="0"/>
              <a:t> the adverse </a:t>
            </a:r>
            <a:r>
              <a:rPr lang="en-US" sz="2400" u="sng" dirty="0" smtClean="0"/>
              <a:t>consequences</a:t>
            </a:r>
            <a:r>
              <a:rPr lang="en-US" sz="2400" dirty="0" smtClean="0"/>
              <a:t> if they occur?</a:t>
            </a:r>
          </a:p>
          <a:p>
            <a:pPr lvl="1"/>
            <a:r>
              <a:rPr lang="en-US" sz="2400" i="1" u="sng" dirty="0" smtClean="0">
                <a:solidFill>
                  <a:srgbClr val="F52907"/>
                </a:solidFill>
              </a:rPr>
              <a:t>Risk transfer.</a:t>
            </a:r>
            <a:r>
              <a:rPr lang="en-US" sz="2400" dirty="0" smtClean="0"/>
              <a:t> A general principle of an effective risk management strategy is that commercial risks in projects and other business ventures </a:t>
            </a:r>
            <a:r>
              <a:rPr lang="en-US" sz="2400" u="sng" dirty="0" smtClean="0"/>
              <a:t>should be borne</a:t>
            </a:r>
            <a:r>
              <a:rPr lang="en-US" sz="2400" dirty="0" smtClean="0"/>
              <a:t> where-ever possible by the </a:t>
            </a:r>
            <a:r>
              <a:rPr lang="en-US" sz="2400" u="sng" dirty="0" smtClean="0"/>
              <a:t>party that is best able to manage them</a:t>
            </a:r>
            <a:r>
              <a:rPr lang="en-US" sz="2400" dirty="0" smtClean="0"/>
              <a:t> and thus mitigate the risks. Most often, contracts and </a:t>
            </a:r>
            <a:r>
              <a:rPr lang="en-US" sz="2400" u="sng" dirty="0" smtClean="0"/>
              <a:t>financial agreements</a:t>
            </a:r>
            <a:r>
              <a:rPr lang="en-US" sz="2400" dirty="0" smtClean="0"/>
              <a:t> are used to </a:t>
            </a:r>
            <a:r>
              <a:rPr lang="en-US" sz="2400" i="1" u="sng" dirty="0" smtClean="0"/>
              <a:t>transfer</a:t>
            </a:r>
            <a:r>
              <a:rPr lang="en-US" sz="2400" dirty="0" smtClean="0"/>
              <a:t> risks.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192</a:t>
            </a:fld>
            <a:endParaRPr lang="en-US" dirty="0"/>
          </a:p>
        </p:txBody>
      </p:sp>
    </p:spTree>
    <p:custDataLst>
      <p:tags r:id="rId1"/>
    </p:custDataLst>
    <p:extLst>
      <p:ext uri="{BB962C8B-B14F-4D97-AF65-F5344CB8AC3E}">
        <p14:creationId xmlns:p14="http://schemas.microsoft.com/office/powerpoint/2010/main" val="2835097463"/>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9"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83300" name="Rectangle 3"/>
          <p:cNvSpPr>
            <a:spLocks noGrp="1" noChangeArrowheads="1"/>
          </p:cNvSpPr>
          <p:nvPr>
            <p:ph type="body" idx="1"/>
          </p:nvPr>
        </p:nvSpPr>
        <p:spPr>
          <a:xfrm>
            <a:off x="457200" y="1143000"/>
            <a:ext cx="8305800" cy="4953000"/>
          </a:xfrm>
        </p:spPr>
        <p:txBody>
          <a:bodyPr/>
          <a:lstStyle/>
          <a:p>
            <a:r>
              <a:rPr lang="en-US" sz="3200" dirty="0" smtClean="0"/>
              <a:t>Risk Mitigation (cont’d)</a:t>
            </a:r>
          </a:p>
          <a:p>
            <a:pPr lvl="1"/>
            <a:r>
              <a:rPr lang="en-US" sz="2800" i="1" u="sng" dirty="0" smtClean="0">
                <a:solidFill>
                  <a:srgbClr val="F52907"/>
                </a:solidFill>
              </a:rPr>
              <a:t>Risk Avoidance.</a:t>
            </a:r>
            <a:r>
              <a:rPr lang="en-US" sz="2800" dirty="0" smtClean="0"/>
              <a:t> A most intuitive way of avoiding a risk is </a:t>
            </a:r>
            <a:r>
              <a:rPr lang="en-US" sz="2800" u="sng" dirty="0" smtClean="0"/>
              <a:t>not to undertake a project</a:t>
            </a:r>
            <a:r>
              <a:rPr lang="en-US" sz="2800" dirty="0" smtClean="0"/>
              <a:t> in a such a </a:t>
            </a:r>
            <a:r>
              <a:rPr lang="en-US" sz="2800" u="sng" dirty="0" smtClean="0"/>
              <a:t>way that involves that risk</a:t>
            </a:r>
            <a:endParaRPr lang="en-US" sz="2800" dirty="0" smtClean="0"/>
          </a:p>
          <a:p>
            <a:pPr lvl="1"/>
            <a:r>
              <a:rPr lang="en-US" sz="2800" i="1" u="sng" dirty="0" smtClean="0">
                <a:solidFill>
                  <a:srgbClr val="F52907"/>
                </a:solidFill>
              </a:rPr>
              <a:t>Risk absorbance or pooling</a:t>
            </a:r>
            <a:r>
              <a:rPr lang="en-US" sz="2800" dirty="0" smtClean="0"/>
              <a:t>. Cases where risks cannot (economically) be eliminated, transferred, or avoided, they must be </a:t>
            </a:r>
            <a:r>
              <a:rPr lang="en-US" sz="2800" u="sng" dirty="0" smtClean="0"/>
              <a:t>absorbed</a:t>
            </a:r>
            <a:r>
              <a:rPr lang="en-US" sz="2800" dirty="0" smtClean="0"/>
              <a:t> if the project is to proceed.  </a:t>
            </a:r>
            <a:r>
              <a:rPr lang="en-US" sz="2800" u="sng" dirty="0" smtClean="0"/>
              <a:t>Pooling</a:t>
            </a:r>
            <a:r>
              <a:rPr lang="en-US" sz="2800" dirty="0" smtClean="0"/>
              <a:t> requires the collaboration of </a:t>
            </a:r>
            <a:r>
              <a:rPr lang="en-US" sz="2800" u="sng" dirty="0" smtClean="0"/>
              <a:t>several entities</a:t>
            </a:r>
            <a:endParaRPr lang="en-US" sz="28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193</a:t>
            </a:fld>
            <a:endParaRPr lang="en-US" dirty="0"/>
          </a:p>
        </p:txBody>
      </p:sp>
    </p:spTree>
    <p:custDataLst>
      <p:tags r:id="rId1"/>
    </p:custDataLst>
    <p:extLst>
      <p:ext uri="{BB962C8B-B14F-4D97-AF65-F5344CB8AC3E}">
        <p14:creationId xmlns:p14="http://schemas.microsoft.com/office/powerpoint/2010/main" val="267508518"/>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3"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84324" name="Rectangle 3"/>
          <p:cNvSpPr>
            <a:spLocks noGrp="1" noChangeArrowheads="1"/>
          </p:cNvSpPr>
          <p:nvPr>
            <p:ph type="body" idx="1"/>
          </p:nvPr>
        </p:nvSpPr>
        <p:spPr>
          <a:xfrm>
            <a:off x="533400" y="1143000"/>
            <a:ext cx="8305800" cy="5486400"/>
          </a:xfrm>
        </p:spPr>
        <p:txBody>
          <a:bodyPr/>
          <a:lstStyle/>
          <a:p>
            <a:r>
              <a:rPr lang="en-US" dirty="0" smtClean="0">
                <a:cs typeface="Times New Roman" pitchFamily="18" charset="0"/>
              </a:rPr>
              <a:t>Example: Cost-Benefit Analysis for Selecting a Transport Method</a:t>
            </a:r>
            <a:r>
              <a:rPr lang="en-US" dirty="0" smtClean="0"/>
              <a:t> </a:t>
            </a:r>
          </a:p>
          <a:p>
            <a:pPr lvl="1">
              <a:buFontTx/>
              <a:buNone/>
            </a:pPr>
            <a:r>
              <a:rPr lang="en-US" dirty="0" smtClean="0"/>
              <a:t>	</a:t>
            </a:r>
          </a:p>
        </p:txBody>
      </p:sp>
      <p:pic>
        <p:nvPicPr>
          <p:cNvPr id="18432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137" y="2209800"/>
            <a:ext cx="8457863" cy="3386138"/>
          </a:xfrm>
          <a:prstGeom prst="rect">
            <a:avLst/>
          </a:prstGeom>
          <a:noFill/>
          <a:ln>
            <a:noFill/>
          </a:ln>
        </p:spPr>
      </p:pic>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194</a:t>
            </a:fld>
            <a:endParaRPr lang="en-US" dirty="0"/>
          </a:p>
        </p:txBody>
      </p:sp>
    </p:spTree>
    <p:custDataLst>
      <p:tags r:id="rId1"/>
    </p:custDataLst>
    <p:extLst>
      <p:ext uri="{BB962C8B-B14F-4D97-AF65-F5344CB8AC3E}">
        <p14:creationId xmlns:p14="http://schemas.microsoft.com/office/powerpoint/2010/main" val="3213261263"/>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85348" name="Rectangle 3"/>
          <p:cNvSpPr>
            <a:spLocks noGrp="1" noChangeArrowheads="1"/>
          </p:cNvSpPr>
          <p:nvPr>
            <p:ph type="body" idx="1"/>
          </p:nvPr>
        </p:nvSpPr>
        <p:spPr>
          <a:xfrm>
            <a:off x="609600" y="1371600"/>
            <a:ext cx="8305800" cy="5486400"/>
          </a:xfrm>
        </p:spPr>
        <p:txBody>
          <a:bodyPr/>
          <a:lstStyle/>
          <a:p>
            <a:r>
              <a:rPr lang="en-US" smtClean="0">
                <a:cs typeface="Times New Roman" pitchFamily="18" charset="0"/>
              </a:rPr>
              <a:t>Example (Cont.): Cost-Benefit Analysis for Selecting a Transport Method</a:t>
            </a:r>
            <a:r>
              <a:rPr lang="en-US" smtClean="0"/>
              <a:t> </a:t>
            </a:r>
          </a:p>
          <a:p>
            <a:pPr lvl="1">
              <a:buFontTx/>
              <a:buNone/>
            </a:pPr>
            <a:r>
              <a:rPr lang="en-US" smtClean="0"/>
              <a:t>	</a:t>
            </a:r>
          </a:p>
        </p:txBody>
      </p:sp>
      <p:pic>
        <p:nvPicPr>
          <p:cNvPr id="1853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400300"/>
            <a:ext cx="8382000" cy="4381500"/>
          </a:xfrm>
          <a:prstGeom prst="rect">
            <a:avLst/>
          </a:prstGeom>
          <a:noFill/>
          <a:ln>
            <a:noFill/>
          </a:ln>
        </p:spPr>
      </p:pic>
      <p:sp>
        <p:nvSpPr>
          <p:cNvPr id="8" name="Slide Number Placeholder 3"/>
          <p:cNvSpPr>
            <a:spLocks noGrp="1"/>
          </p:cNvSpPr>
          <p:nvPr>
            <p:ph type="sldNum" sz="quarter" idx="12"/>
          </p:nvPr>
        </p:nvSpPr>
        <p:spPr bwMode="auto">
          <a:xfrm>
            <a:off x="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195</a:t>
            </a:fld>
            <a:endParaRPr lang="en-US" dirty="0"/>
          </a:p>
        </p:txBody>
      </p:sp>
      <p:sp>
        <p:nvSpPr>
          <p:cNvPr id="2" name="TextBox 1"/>
          <p:cNvSpPr txBox="1"/>
          <p:nvPr/>
        </p:nvSpPr>
        <p:spPr>
          <a:xfrm>
            <a:off x="3200400" y="6324600"/>
            <a:ext cx="2313454" cy="369332"/>
          </a:xfrm>
          <a:prstGeom prst="rect">
            <a:avLst/>
          </a:prstGeom>
          <a:noFill/>
        </p:spPr>
        <p:txBody>
          <a:bodyPr wrap="none" rtlCol="0">
            <a:spAutoFit/>
          </a:bodyPr>
          <a:lstStyle/>
          <a:p>
            <a:r>
              <a:rPr lang="en-US" dirty="0" smtClean="0"/>
              <a:t>See figure/next page</a:t>
            </a:r>
            <a:endParaRPr lang="en-US" dirty="0"/>
          </a:p>
        </p:txBody>
      </p:sp>
    </p:spTree>
    <p:custDataLst>
      <p:tags r:id="rId1"/>
    </p:custDataLst>
    <p:extLst>
      <p:ext uri="{BB962C8B-B14F-4D97-AF65-F5344CB8AC3E}">
        <p14:creationId xmlns:p14="http://schemas.microsoft.com/office/powerpoint/2010/main" val="52747772"/>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3" name="Rectangle 2"/>
          <p:cNvSpPr>
            <a:spLocks noGrp="1" noChangeArrowheads="1"/>
          </p:cNvSpPr>
          <p:nvPr>
            <p:ph type="title"/>
          </p:nvPr>
        </p:nvSpPr>
        <p:spPr/>
        <p:txBody>
          <a:bodyPr/>
          <a:lstStyle/>
          <a:p>
            <a:r>
              <a:rPr lang="en-US" dirty="0" smtClean="0"/>
              <a:t>Risk </a:t>
            </a:r>
            <a:r>
              <a:rPr lang="en-US" dirty="0"/>
              <a:t>Treatment and </a:t>
            </a:r>
            <a:r>
              <a:rPr lang="en-US" dirty="0" smtClean="0"/>
              <a:t>Control (cont’d)</a:t>
            </a:r>
          </a:p>
        </p:txBody>
      </p:sp>
      <p:sp>
        <p:nvSpPr>
          <p:cNvPr id="184324" name="Rectangle 3"/>
          <p:cNvSpPr>
            <a:spLocks noGrp="1" noChangeArrowheads="1"/>
          </p:cNvSpPr>
          <p:nvPr>
            <p:ph type="body" idx="1"/>
          </p:nvPr>
        </p:nvSpPr>
        <p:spPr>
          <a:xfrm>
            <a:off x="533400" y="1143000"/>
            <a:ext cx="8305800" cy="5486400"/>
          </a:xfrm>
        </p:spPr>
        <p:txBody>
          <a:bodyPr/>
          <a:lstStyle/>
          <a:p>
            <a:r>
              <a:rPr lang="en-US" dirty="0" smtClean="0">
                <a:cs typeface="Times New Roman" pitchFamily="18" charset="0"/>
              </a:rPr>
              <a:t>Example: Cost-Benefit Analysis for Selecting a Transport Method</a:t>
            </a:r>
            <a:r>
              <a:rPr lang="en-US" dirty="0" smtClean="0"/>
              <a:t> </a:t>
            </a:r>
          </a:p>
          <a:p>
            <a:pPr lvl="1">
              <a:buFontTx/>
              <a:buNone/>
            </a:pPr>
            <a:r>
              <a:rPr lang="en-US" dirty="0" smtClean="0"/>
              <a:t>	</a:t>
            </a: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196</a:t>
            </a:fld>
            <a:endParaRPr lang="en-US" dirty="0"/>
          </a:p>
        </p:txBody>
      </p:sp>
      <p:pic>
        <p:nvPicPr>
          <p:cNvPr id="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828800"/>
            <a:ext cx="7633258" cy="432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505200" y="2438400"/>
            <a:ext cx="466794" cy="369332"/>
          </a:xfrm>
          <a:prstGeom prst="rect">
            <a:avLst/>
          </a:prstGeom>
          <a:noFill/>
        </p:spPr>
        <p:txBody>
          <a:bodyPr wrap="none" rtlCol="0">
            <a:spAutoFit/>
          </a:bodyPr>
          <a:lstStyle/>
          <a:p>
            <a:r>
              <a:rPr lang="en-US" dirty="0" smtClean="0"/>
              <a:t>A4</a:t>
            </a:r>
            <a:endParaRPr lang="en-US" dirty="0"/>
          </a:p>
        </p:txBody>
      </p:sp>
      <p:sp>
        <p:nvSpPr>
          <p:cNvPr id="8" name="TextBox 7"/>
          <p:cNvSpPr txBox="1"/>
          <p:nvPr/>
        </p:nvSpPr>
        <p:spPr>
          <a:xfrm>
            <a:off x="6400800" y="2362200"/>
            <a:ext cx="466794" cy="369332"/>
          </a:xfrm>
          <a:prstGeom prst="rect">
            <a:avLst/>
          </a:prstGeom>
          <a:noFill/>
        </p:spPr>
        <p:txBody>
          <a:bodyPr wrap="none" rtlCol="0">
            <a:spAutoFit/>
          </a:bodyPr>
          <a:lstStyle/>
          <a:p>
            <a:r>
              <a:rPr lang="en-US" dirty="0" smtClean="0"/>
              <a:t>A1</a:t>
            </a:r>
            <a:endParaRPr lang="en-US" dirty="0"/>
          </a:p>
        </p:txBody>
      </p:sp>
      <p:sp>
        <p:nvSpPr>
          <p:cNvPr id="9" name="TextBox 8"/>
          <p:cNvSpPr txBox="1"/>
          <p:nvPr/>
        </p:nvSpPr>
        <p:spPr>
          <a:xfrm>
            <a:off x="4114347" y="3436183"/>
            <a:ext cx="466794" cy="369332"/>
          </a:xfrm>
          <a:prstGeom prst="rect">
            <a:avLst/>
          </a:prstGeom>
          <a:noFill/>
        </p:spPr>
        <p:txBody>
          <a:bodyPr wrap="none" rtlCol="0">
            <a:spAutoFit/>
          </a:bodyPr>
          <a:lstStyle/>
          <a:p>
            <a:r>
              <a:rPr lang="en-US" dirty="0" smtClean="0"/>
              <a:t>A2</a:t>
            </a:r>
            <a:endParaRPr lang="en-US" dirty="0"/>
          </a:p>
        </p:txBody>
      </p:sp>
      <p:sp>
        <p:nvSpPr>
          <p:cNvPr id="10" name="TextBox 9"/>
          <p:cNvSpPr txBox="1"/>
          <p:nvPr/>
        </p:nvSpPr>
        <p:spPr>
          <a:xfrm>
            <a:off x="2667000" y="3976039"/>
            <a:ext cx="466794" cy="369332"/>
          </a:xfrm>
          <a:prstGeom prst="rect">
            <a:avLst/>
          </a:prstGeom>
          <a:noFill/>
        </p:spPr>
        <p:txBody>
          <a:bodyPr wrap="none" rtlCol="0">
            <a:spAutoFit/>
          </a:bodyPr>
          <a:lstStyle/>
          <a:p>
            <a:r>
              <a:rPr lang="en-US" dirty="0" smtClean="0"/>
              <a:t>A3</a:t>
            </a:r>
            <a:endParaRPr lang="en-US" dirty="0"/>
          </a:p>
        </p:txBody>
      </p:sp>
    </p:spTree>
    <p:custDataLst>
      <p:tags r:id="rId1"/>
    </p:custDataLst>
    <p:extLst>
      <p:ext uri="{BB962C8B-B14F-4D97-AF65-F5344CB8AC3E}">
        <p14:creationId xmlns:p14="http://schemas.microsoft.com/office/powerpoint/2010/main" val="3096608340"/>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1" name="Rectangle 2"/>
          <p:cNvSpPr>
            <a:spLocks noGrp="1" noChangeArrowheads="1"/>
          </p:cNvSpPr>
          <p:nvPr>
            <p:ph type="title"/>
          </p:nvPr>
        </p:nvSpPr>
        <p:spPr/>
        <p:txBody>
          <a:bodyPr/>
          <a:lstStyle/>
          <a:p>
            <a:r>
              <a:rPr lang="en-US" smtClean="0"/>
              <a:t>Risk Communication</a:t>
            </a:r>
          </a:p>
        </p:txBody>
      </p:sp>
      <p:sp>
        <p:nvSpPr>
          <p:cNvPr id="186372" name="Text Box 4"/>
          <p:cNvSpPr>
            <a:spLocks noGrp="1" noChangeArrowheads="1"/>
          </p:cNvSpPr>
          <p:nvPr>
            <p:ph type="body" idx="1"/>
          </p:nvPr>
        </p:nvSpPr>
        <p:spPr>
          <a:xfrm>
            <a:off x="457200" y="1219200"/>
            <a:ext cx="8534400" cy="4876800"/>
          </a:xfrm>
          <a:noFill/>
        </p:spPr>
        <p:txBody>
          <a:bodyPr/>
          <a:lstStyle/>
          <a:p>
            <a:pPr>
              <a:lnSpc>
                <a:spcPct val="90000"/>
              </a:lnSpc>
            </a:pPr>
            <a:r>
              <a:rPr kumimoji="0" lang="en-US" smtClean="0"/>
              <a:t>Risk representation</a:t>
            </a:r>
          </a:p>
          <a:p>
            <a:pPr>
              <a:lnSpc>
                <a:spcPct val="90000"/>
              </a:lnSpc>
              <a:spcBef>
                <a:spcPct val="0"/>
              </a:spcBef>
              <a:buClrTx/>
              <a:buSzTx/>
              <a:buFontTx/>
              <a:buNone/>
            </a:pPr>
            <a:endParaRPr kumimoji="0" lang="en-US" sz="1600" smtClean="0">
              <a:solidFill>
                <a:srgbClr val="000000"/>
              </a:solidFill>
            </a:endParaRPr>
          </a:p>
        </p:txBody>
      </p:sp>
      <p:pic>
        <p:nvPicPr>
          <p:cNvPr id="1863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828800"/>
            <a:ext cx="63246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197</a:t>
            </a:fld>
            <a:endParaRPr lang="en-US" dirty="0"/>
          </a:p>
        </p:txBody>
      </p:sp>
    </p:spTree>
    <p:custDataLst>
      <p:tags r:id="rId1"/>
    </p:custDataLst>
    <p:extLst>
      <p:ext uri="{BB962C8B-B14F-4D97-AF65-F5344CB8AC3E}">
        <p14:creationId xmlns:p14="http://schemas.microsoft.com/office/powerpoint/2010/main" val="1695561747"/>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2"/>
          <p:cNvSpPr>
            <a:spLocks noGrp="1" noChangeArrowheads="1"/>
          </p:cNvSpPr>
          <p:nvPr>
            <p:ph type="title"/>
          </p:nvPr>
        </p:nvSpPr>
        <p:spPr/>
        <p:txBody>
          <a:bodyPr/>
          <a:lstStyle/>
          <a:p>
            <a:r>
              <a:rPr lang="en-US" smtClean="0"/>
              <a:t>Risk Communication</a:t>
            </a:r>
          </a:p>
        </p:txBody>
      </p:sp>
      <p:sp>
        <p:nvSpPr>
          <p:cNvPr id="187396" name="Text Box 4"/>
          <p:cNvSpPr>
            <a:spLocks noGrp="1" noChangeArrowheads="1"/>
          </p:cNvSpPr>
          <p:nvPr>
            <p:ph type="body" idx="1"/>
          </p:nvPr>
        </p:nvSpPr>
        <p:spPr>
          <a:xfrm>
            <a:off x="457200" y="1219200"/>
            <a:ext cx="8534400" cy="4876800"/>
          </a:xfrm>
          <a:noFill/>
        </p:spPr>
        <p:txBody>
          <a:bodyPr/>
          <a:lstStyle/>
          <a:p>
            <a:pPr>
              <a:lnSpc>
                <a:spcPct val="90000"/>
              </a:lnSpc>
            </a:pPr>
            <a:r>
              <a:rPr kumimoji="0" lang="en-US" smtClean="0"/>
              <a:t>Risk representation</a:t>
            </a:r>
          </a:p>
          <a:p>
            <a:pPr>
              <a:lnSpc>
                <a:spcPct val="90000"/>
              </a:lnSpc>
              <a:spcBef>
                <a:spcPct val="0"/>
              </a:spcBef>
              <a:buClrTx/>
              <a:buSzTx/>
              <a:buFontTx/>
              <a:buNone/>
            </a:pPr>
            <a:endParaRPr kumimoji="0" lang="en-US" sz="1600" smtClean="0">
              <a:solidFill>
                <a:srgbClr val="000000"/>
              </a:solidFill>
            </a:endParaRPr>
          </a:p>
        </p:txBody>
      </p:sp>
      <p:pic>
        <p:nvPicPr>
          <p:cNvPr id="18739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981200"/>
            <a:ext cx="5570538" cy="371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398" name="TextBox 7"/>
          <p:cNvSpPr txBox="1">
            <a:spLocks noChangeArrowheads="1"/>
          </p:cNvSpPr>
          <p:nvPr/>
        </p:nvSpPr>
        <p:spPr bwMode="auto">
          <a:xfrm>
            <a:off x="2438400" y="5848350"/>
            <a:ext cx="25394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dirty="0"/>
              <a:t>See example </a:t>
            </a:r>
            <a:r>
              <a:rPr lang="en-US" dirty="0" smtClean="0"/>
              <a:t>next page</a:t>
            </a:r>
            <a:endParaRPr lang="en-US" dirty="0"/>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198</a:t>
            </a:fld>
            <a:endParaRPr lang="en-US" dirty="0"/>
          </a:p>
        </p:txBody>
      </p:sp>
    </p:spTree>
    <p:custDataLst>
      <p:tags r:id="rId1"/>
    </p:custDataLst>
    <p:extLst>
      <p:ext uri="{BB962C8B-B14F-4D97-AF65-F5344CB8AC3E}">
        <p14:creationId xmlns:p14="http://schemas.microsoft.com/office/powerpoint/2010/main" val="3940401671"/>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2"/>
          <p:cNvSpPr>
            <a:spLocks noGrp="1" noChangeArrowheads="1"/>
          </p:cNvSpPr>
          <p:nvPr>
            <p:ph type="title"/>
          </p:nvPr>
        </p:nvSpPr>
        <p:spPr/>
        <p:txBody>
          <a:bodyPr/>
          <a:lstStyle/>
          <a:p>
            <a:r>
              <a:rPr lang="en-US" smtClean="0"/>
              <a:t>Risk Communication</a:t>
            </a:r>
          </a:p>
        </p:txBody>
      </p:sp>
      <p:sp>
        <p:nvSpPr>
          <p:cNvPr id="187396" name="Text Box 4"/>
          <p:cNvSpPr>
            <a:spLocks noGrp="1" noChangeArrowheads="1"/>
          </p:cNvSpPr>
          <p:nvPr>
            <p:ph type="body" idx="1"/>
          </p:nvPr>
        </p:nvSpPr>
        <p:spPr>
          <a:xfrm>
            <a:off x="457200" y="1219200"/>
            <a:ext cx="8534400" cy="4876800"/>
          </a:xfrm>
          <a:noFill/>
        </p:spPr>
        <p:txBody>
          <a:bodyPr/>
          <a:lstStyle/>
          <a:p>
            <a:pPr>
              <a:lnSpc>
                <a:spcPct val="90000"/>
              </a:lnSpc>
            </a:pPr>
            <a:r>
              <a:rPr kumimoji="0" lang="en-US" smtClean="0"/>
              <a:t>Risk representation</a:t>
            </a:r>
          </a:p>
          <a:p>
            <a:pPr>
              <a:lnSpc>
                <a:spcPct val="90000"/>
              </a:lnSpc>
              <a:spcBef>
                <a:spcPct val="0"/>
              </a:spcBef>
              <a:buClrTx/>
              <a:buSzTx/>
              <a:buFontTx/>
              <a:buNone/>
            </a:pPr>
            <a:endParaRPr kumimoji="0" lang="en-US" sz="1600" smtClean="0">
              <a:solidFill>
                <a:srgbClr val="000000"/>
              </a:solidFill>
            </a:endParaRP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199</a:t>
            </a:fld>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950405042"/>
              </p:ext>
            </p:extLst>
          </p:nvPr>
        </p:nvGraphicFramePr>
        <p:xfrm>
          <a:off x="1066800" y="2057554"/>
          <a:ext cx="7086599" cy="4389120"/>
        </p:xfrm>
        <a:graphic>
          <a:graphicData uri="http://schemas.openxmlformats.org/drawingml/2006/table">
            <a:tbl>
              <a:tblPr>
                <a:tableStyleId>{5C22544A-7EE6-4342-B048-85BDC9FD1C3A}</a:tableStyleId>
              </a:tblPr>
              <a:tblGrid>
                <a:gridCol w="998954"/>
                <a:gridCol w="1562467"/>
                <a:gridCol w="1536853"/>
                <a:gridCol w="1451472"/>
                <a:gridCol w="1536853"/>
              </a:tblGrid>
              <a:tr h="698500">
                <a:tc>
                  <a:txBody>
                    <a:bodyPr/>
                    <a:lstStyle/>
                    <a:p>
                      <a:pPr marL="0" marR="0" algn="ctr">
                        <a:spcBef>
                          <a:spcPts val="0"/>
                        </a:spcBef>
                        <a:spcAft>
                          <a:spcPts val="0"/>
                        </a:spcAft>
                      </a:pPr>
                      <a:r>
                        <a:rPr lang="en-US" sz="1600" dirty="0">
                          <a:effectLst/>
                        </a:rPr>
                        <a:t>Event (</a:t>
                      </a:r>
                      <a:r>
                        <a:rPr lang="en-US" sz="1600" dirty="0" err="1">
                          <a:effectLst/>
                        </a:rPr>
                        <a:t>E</a:t>
                      </a:r>
                      <a:r>
                        <a:rPr lang="en-US" sz="1600" baseline="-25000" dirty="0" err="1">
                          <a:effectLst/>
                        </a:rPr>
                        <a:t>i</a:t>
                      </a:r>
                      <a:r>
                        <a:rPr lang="en-US" sz="1600" dirty="0">
                          <a:effectLst/>
                        </a:rPr>
                        <a:t>)</a:t>
                      </a:r>
                      <a:endParaRPr lang="en-US" sz="2800" dirty="0">
                        <a:effectLst/>
                        <a:latin typeface="Times New Roman"/>
                        <a:ea typeface="Times New Roman"/>
                      </a:endParaRPr>
                    </a:p>
                  </a:txBody>
                  <a:tcPr marL="68580" marR="68580" marT="0" marB="0"/>
                </a:tc>
                <a:tc>
                  <a:txBody>
                    <a:bodyPr/>
                    <a:lstStyle/>
                    <a:p>
                      <a:pPr marL="0" marR="0" algn="ctr">
                        <a:spcBef>
                          <a:spcPts val="0"/>
                        </a:spcBef>
                        <a:spcAft>
                          <a:spcPts val="0"/>
                        </a:spcAft>
                      </a:pPr>
                      <a:r>
                        <a:rPr lang="en-US" sz="1600">
                          <a:effectLst/>
                        </a:rPr>
                        <a:t>Annual Probability of Occurrence (p</a:t>
                      </a:r>
                      <a:r>
                        <a:rPr lang="en-US" sz="1600" baseline="-25000">
                          <a:effectLst/>
                        </a:rPr>
                        <a:t>i</a:t>
                      </a:r>
                      <a:r>
                        <a:rPr lang="en-US" sz="1600">
                          <a:effectLst/>
                        </a:rPr>
                        <a:t>)</a:t>
                      </a:r>
                      <a:endParaRPr lang="en-US" sz="2800">
                        <a:effectLst/>
                        <a:latin typeface="Times New Roman"/>
                        <a:ea typeface="Times New Roman"/>
                      </a:endParaRPr>
                    </a:p>
                  </a:txBody>
                  <a:tcPr marL="68580" marR="68580" marT="0" marB="0"/>
                </a:tc>
                <a:tc>
                  <a:txBody>
                    <a:bodyPr/>
                    <a:lstStyle/>
                    <a:p>
                      <a:pPr marL="0" marR="0" algn="ctr">
                        <a:spcBef>
                          <a:spcPts val="0"/>
                        </a:spcBef>
                        <a:spcAft>
                          <a:spcPts val="0"/>
                        </a:spcAft>
                        <a:tabLst>
                          <a:tab pos="2743200" algn="ctr"/>
                          <a:tab pos="5486400" algn="r"/>
                          <a:tab pos="457200" algn="l"/>
                        </a:tabLst>
                      </a:pPr>
                      <a:r>
                        <a:rPr lang="en-US" sz="1600">
                          <a:effectLst/>
                        </a:rPr>
                        <a:t>Loss (L</a:t>
                      </a:r>
                      <a:r>
                        <a:rPr lang="en-US" sz="1600" baseline="-25000">
                          <a:effectLst/>
                        </a:rPr>
                        <a:t>i</a:t>
                      </a:r>
                      <a:r>
                        <a:rPr lang="en-US" sz="1600">
                          <a:effectLst/>
                        </a:rPr>
                        <a:t>)</a:t>
                      </a:r>
                      <a:endParaRPr lang="en-US" sz="2800">
                        <a:effectLst/>
                        <a:latin typeface="Times New Roman"/>
                        <a:ea typeface="Times New Roman"/>
                      </a:endParaRPr>
                    </a:p>
                  </a:txBody>
                  <a:tcPr marL="68580" marR="68580" marT="0" marB="0"/>
                </a:tc>
                <a:tc>
                  <a:txBody>
                    <a:bodyPr/>
                    <a:lstStyle/>
                    <a:p>
                      <a:pPr marL="0" marR="0" algn="ctr">
                        <a:spcBef>
                          <a:spcPts val="0"/>
                        </a:spcBef>
                        <a:spcAft>
                          <a:spcPts val="0"/>
                        </a:spcAft>
                      </a:pPr>
                      <a:r>
                        <a:rPr lang="en-US" sz="1600">
                          <a:effectLst/>
                        </a:rPr>
                        <a:t>Exceedence Probability (EP(L</a:t>
                      </a:r>
                      <a:r>
                        <a:rPr lang="en-US" sz="1600" baseline="-25000">
                          <a:effectLst/>
                        </a:rPr>
                        <a:t>i</a:t>
                      </a:r>
                      <a:r>
                        <a:rPr lang="en-US" sz="1600">
                          <a:effectLst/>
                        </a:rPr>
                        <a:t>))</a:t>
                      </a:r>
                      <a:endParaRPr lang="en-US" sz="2800">
                        <a:effectLst/>
                        <a:latin typeface="Times New Roman"/>
                        <a:ea typeface="Times New Roman"/>
                      </a:endParaRPr>
                    </a:p>
                  </a:txBody>
                  <a:tcPr marL="68580" marR="68580" marT="0" marB="0"/>
                </a:tc>
                <a:tc>
                  <a:txBody>
                    <a:bodyPr/>
                    <a:lstStyle/>
                    <a:p>
                      <a:pPr marL="0" marR="0" algn="ctr">
                        <a:spcBef>
                          <a:spcPts val="0"/>
                        </a:spcBef>
                        <a:spcAft>
                          <a:spcPts val="0"/>
                        </a:spcAft>
                      </a:pPr>
                      <a:r>
                        <a:rPr lang="en-US" sz="1600">
                          <a:effectLst/>
                        </a:rPr>
                        <a:t>E(L) =(p</a:t>
                      </a:r>
                      <a:r>
                        <a:rPr lang="en-US" sz="1600" baseline="-25000">
                          <a:effectLst/>
                        </a:rPr>
                        <a:t>i</a:t>
                      </a:r>
                      <a:r>
                        <a:rPr lang="en-US" sz="1600">
                          <a:effectLst/>
                        </a:rPr>
                        <a:t>L</a:t>
                      </a:r>
                      <a:r>
                        <a:rPr lang="en-US" sz="1600" baseline="-25000">
                          <a:effectLst/>
                        </a:rPr>
                        <a:t>i</a:t>
                      </a:r>
                      <a:r>
                        <a:rPr lang="en-US" sz="1600">
                          <a:effectLst/>
                        </a:rPr>
                        <a:t>)</a:t>
                      </a:r>
                      <a:endParaRPr lang="en-US" sz="2800">
                        <a:effectLst/>
                        <a:latin typeface="Times New Roman"/>
                        <a:ea typeface="Times New Roman"/>
                      </a:endParaRPr>
                    </a:p>
                  </a:txBody>
                  <a:tcPr marL="68580" marR="68580" marT="0" marB="0"/>
                </a:tc>
              </a:tr>
              <a:tr h="232833">
                <a:tc>
                  <a:txBody>
                    <a:bodyPr/>
                    <a:lstStyle/>
                    <a:p>
                      <a:pPr marL="0" marR="0" algn="r">
                        <a:spcBef>
                          <a:spcPts val="0"/>
                        </a:spcBef>
                        <a:spcAft>
                          <a:spcPts val="0"/>
                        </a:spcAft>
                      </a:pPr>
                      <a:r>
                        <a:rPr lang="en-US" sz="1600">
                          <a:effectLst/>
                        </a:rPr>
                        <a:t>Event</a:t>
                      </a:r>
                      <a:r>
                        <a:rPr lang="en-US" sz="1600" baseline="-25000">
                          <a:effectLst/>
                        </a:rPr>
                        <a:t>1</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0.002</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25,000,000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0.0020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50,000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2</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0.005</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15,000,000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dirty="0">
                          <a:effectLst/>
                        </a:rPr>
                        <a:t>0.0070</a:t>
                      </a:r>
                      <a:endParaRPr lang="en-US" sz="28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75,000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3</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0.010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10,000,000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0.0169</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100,000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4</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0.020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5,000,000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0.0366</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100,000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5</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0.030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3,000,000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0.0655</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90,000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6</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0.040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2,000,000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0.1029</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80,000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7</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0.050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1,000,000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0.1477</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50,000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8</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0.050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800,000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0.1903</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40,000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9</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0.050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700,000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0.2308</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35,000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10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0.070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500,000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0.2847</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35,000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11</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0.090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500,000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0.3490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45,000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12</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0.100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300,000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0.4141</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30,000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13</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0.100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200,000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0.4727</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20,000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14</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0.100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100,000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0.5255</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10,000</a:t>
                      </a:r>
                      <a:endParaRPr lang="en-US" sz="2800">
                        <a:effectLst/>
                        <a:latin typeface="Times New Roman"/>
                        <a:ea typeface="Times New Roman"/>
                      </a:endParaRPr>
                    </a:p>
                  </a:txBody>
                  <a:tcPr marL="68580" marR="68580" marT="0" marB="0" anchor="b"/>
                </a:tc>
              </a:tr>
              <a:tr h="232833">
                <a:tc>
                  <a:txBody>
                    <a:bodyPr/>
                    <a:lstStyle/>
                    <a:p>
                      <a:pPr marL="0" marR="0" algn="r">
                        <a:spcBef>
                          <a:spcPts val="0"/>
                        </a:spcBef>
                        <a:spcAft>
                          <a:spcPts val="0"/>
                        </a:spcAft>
                      </a:pPr>
                      <a:r>
                        <a:rPr lang="en-US" sz="1600">
                          <a:effectLst/>
                        </a:rPr>
                        <a:t>Event</a:t>
                      </a:r>
                      <a:r>
                        <a:rPr lang="en-US" sz="1600" baseline="-25000">
                          <a:effectLst/>
                        </a:rPr>
                        <a:t>15</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0.283</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a:effectLst/>
                        </a:rPr>
                        <a:t>0.6597</a:t>
                      </a:r>
                      <a:endParaRPr lang="en-US" sz="28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600" dirty="0">
                          <a:effectLst/>
                        </a:rPr>
                        <a:t>0</a:t>
                      </a:r>
                      <a:endParaRPr lang="en-US" sz="2800" dirty="0">
                        <a:effectLst/>
                        <a:latin typeface="Times New Roman"/>
                        <a:ea typeface="Times New Roman"/>
                      </a:endParaRPr>
                    </a:p>
                  </a:txBody>
                  <a:tcPr marL="68580" marR="68580" marT="0" marB="0" anchor="b"/>
                </a:tc>
              </a:tr>
            </a:tbl>
          </a:graphicData>
        </a:graphic>
      </p:graphicFrame>
      <p:sp>
        <p:nvSpPr>
          <p:cNvPr id="3" name="Rectangle 1"/>
          <p:cNvSpPr>
            <a:spLocks noChangeArrowheads="1"/>
          </p:cNvSpPr>
          <p:nvPr/>
        </p:nvSpPr>
        <p:spPr bwMode="auto">
          <a:xfrm>
            <a:off x="304800" y="1534334"/>
            <a:ext cx="8839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r"/>
                <a:tab pos="2743200" algn="ctr"/>
                <a:tab pos="5486400" algn="r"/>
              </a:tabLst>
            </a:pPr>
            <a:r>
              <a:rPr kumimoji="0" lang="en-US" sz="2800" b="0" i="0" u="none" strike="noStrike" cap="none" normalizeH="0" baseline="0" dirty="0" smtClean="0">
                <a:ln>
                  <a:noFill/>
                </a:ln>
                <a:solidFill>
                  <a:schemeClr val="tx1"/>
                </a:solidFill>
                <a:effectLst/>
                <a:latin typeface="Palatino"/>
                <a:ea typeface="Times New Roman" pitchFamily="18" charset="0"/>
                <a:cs typeface="Arial" pitchFamily="34" charset="0"/>
              </a:rPr>
              <a:t>Example: Constructing </a:t>
            </a:r>
            <a:r>
              <a:rPr kumimoji="0" lang="en-US" sz="2800" b="0" i="0" u="none" strike="noStrike" cap="none" normalizeH="0" baseline="0" dirty="0" err="1" smtClean="0">
                <a:ln>
                  <a:noFill/>
                </a:ln>
                <a:solidFill>
                  <a:schemeClr val="tx1"/>
                </a:solidFill>
                <a:effectLst/>
                <a:latin typeface="Palatino"/>
                <a:ea typeface="Times New Roman" pitchFamily="18" charset="0"/>
                <a:cs typeface="Arial" pitchFamily="34" charset="0"/>
              </a:rPr>
              <a:t>Exceedence</a:t>
            </a:r>
            <a:r>
              <a:rPr kumimoji="0" lang="en-US" sz="2800" b="0" i="0" u="none" strike="noStrike" cap="none" normalizeH="0" baseline="0" dirty="0" smtClean="0">
                <a:ln>
                  <a:noFill/>
                </a:ln>
                <a:solidFill>
                  <a:schemeClr val="tx1"/>
                </a:solidFill>
                <a:effectLst/>
                <a:latin typeface="Palatino"/>
                <a:ea typeface="Times New Roman" pitchFamily="18" charset="0"/>
                <a:cs typeface="Arial" pitchFamily="34" charset="0"/>
              </a:rPr>
              <a:t> Probability Curves</a:t>
            </a:r>
            <a:endParaRPr kumimoji="0" lang="en-US" sz="6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5562600" y="228600"/>
            <a:ext cx="2996333" cy="369332"/>
          </a:xfrm>
          <a:prstGeom prst="rect">
            <a:avLst/>
          </a:prstGeom>
        </p:spPr>
        <p:txBody>
          <a:bodyPr wrap="none">
            <a:spAutoFit/>
          </a:bodyPr>
          <a:lstStyle/>
          <a:p>
            <a:r>
              <a:rPr lang="it-IT" i="1" dirty="0"/>
              <a:t>EP</a:t>
            </a:r>
            <a:r>
              <a:rPr lang="it-IT" dirty="0"/>
              <a:t>(</a:t>
            </a:r>
            <a:r>
              <a:rPr lang="it-IT" i="1" dirty="0"/>
              <a:t>L</a:t>
            </a:r>
            <a:r>
              <a:rPr lang="it-IT" i="1" baseline="-25000" dirty="0"/>
              <a:t>i</a:t>
            </a:r>
            <a:r>
              <a:rPr lang="it-IT" dirty="0"/>
              <a:t>) = </a:t>
            </a:r>
            <a:r>
              <a:rPr lang="it-IT" i="1" dirty="0"/>
              <a:t>P</a:t>
            </a:r>
            <a:r>
              <a:rPr lang="it-IT" dirty="0"/>
              <a:t>(</a:t>
            </a:r>
            <a:r>
              <a:rPr lang="it-IT" i="1" dirty="0"/>
              <a:t>L&gt;L</a:t>
            </a:r>
            <a:r>
              <a:rPr lang="it-IT" i="1" baseline="-25000" dirty="0"/>
              <a:t>i</a:t>
            </a:r>
            <a:r>
              <a:rPr lang="it-IT" dirty="0"/>
              <a:t>) = 1-</a:t>
            </a:r>
            <a:r>
              <a:rPr lang="it-IT" i="1" dirty="0"/>
              <a:t>P</a:t>
            </a:r>
            <a:r>
              <a:rPr lang="it-IT" dirty="0"/>
              <a:t>(</a:t>
            </a:r>
            <a:r>
              <a:rPr lang="it-IT" i="1" dirty="0"/>
              <a:t>L</a:t>
            </a:r>
            <a:r>
              <a:rPr lang="it-IT" dirty="0"/>
              <a:t>≤</a:t>
            </a:r>
            <a:r>
              <a:rPr lang="it-IT" i="1" dirty="0"/>
              <a:t>L</a:t>
            </a:r>
            <a:r>
              <a:rPr lang="it-IT" i="1" baseline="-25000" dirty="0"/>
              <a:t>i</a:t>
            </a:r>
            <a:r>
              <a:rPr lang="it-IT" dirty="0"/>
              <a:t>)</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291747702"/>
              </p:ext>
            </p:extLst>
          </p:nvPr>
        </p:nvGraphicFramePr>
        <p:xfrm>
          <a:off x="6324600" y="619311"/>
          <a:ext cx="1905000" cy="870857"/>
        </p:xfrm>
        <a:graphic>
          <a:graphicData uri="http://schemas.openxmlformats.org/presentationml/2006/ole">
            <mc:AlternateContent xmlns:mc="http://schemas.openxmlformats.org/markup-compatibility/2006">
              <mc:Choice xmlns:v="urn:schemas-microsoft-com:vml" Requires="v">
                <p:oleObj spid="_x0000_s21522" name="Equation" r:id="rId5" imgW="1002865" imgH="457002" progId="Equation.3">
                  <p:embed/>
                </p:oleObj>
              </mc:Choice>
              <mc:Fallback>
                <p:oleObj name="Equation" r:id="rId5" imgW="1002865" imgH="457002"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619311"/>
                        <a:ext cx="1905000" cy="870857"/>
                      </a:xfrm>
                      <a:prstGeom prst="rect">
                        <a:avLst/>
                      </a:prstGeom>
                      <a:noFill/>
                    </p:spPr>
                  </p:pic>
                </p:oleObj>
              </mc:Fallback>
            </mc:AlternateContent>
          </a:graphicData>
        </a:graphic>
      </p:graphicFrame>
      <p:sp>
        <p:nvSpPr>
          <p:cNvPr id="8" name="Oval 7"/>
          <p:cNvSpPr/>
          <p:nvPr/>
        </p:nvSpPr>
        <p:spPr>
          <a:xfrm>
            <a:off x="5867400" y="3200400"/>
            <a:ext cx="8382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600200" y="6400800"/>
            <a:ext cx="7077579" cy="369332"/>
          </a:xfrm>
          <a:prstGeom prst="rect">
            <a:avLst/>
          </a:prstGeom>
          <a:noFill/>
        </p:spPr>
        <p:txBody>
          <a:bodyPr wrap="none" rtlCol="0">
            <a:spAutoFit/>
          </a:bodyPr>
          <a:lstStyle/>
          <a:p>
            <a:r>
              <a:rPr lang="en-US" dirty="0" smtClean="0">
                <a:solidFill>
                  <a:srgbClr val="FF0000"/>
                </a:solidFill>
              </a:rPr>
              <a:t>EP(Li) = 1-(1-0.002)(1-0.005)(1-0.010)=0.0169 </a:t>
            </a:r>
            <a:r>
              <a:rPr lang="en-US" u="sng" dirty="0" smtClean="0">
                <a:solidFill>
                  <a:srgbClr val="FF0000"/>
                </a:solidFill>
              </a:rPr>
              <a:t>~</a:t>
            </a:r>
            <a:r>
              <a:rPr lang="en-US" dirty="0" smtClean="0">
                <a:solidFill>
                  <a:srgbClr val="FF0000"/>
                </a:solidFill>
              </a:rPr>
              <a:t> 0.002+0.005+0.01</a:t>
            </a:r>
            <a:endParaRPr lang="en-US" dirty="0">
              <a:solidFill>
                <a:srgbClr val="FF0000"/>
              </a:solidFill>
            </a:endParaRPr>
          </a:p>
        </p:txBody>
      </p:sp>
    </p:spTree>
    <p:custDataLst>
      <p:tags r:id="rId2"/>
    </p:custDataLst>
    <p:extLst>
      <p:ext uri="{BB962C8B-B14F-4D97-AF65-F5344CB8AC3E}">
        <p14:creationId xmlns:p14="http://schemas.microsoft.com/office/powerpoint/2010/main" val="3767480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r>
              <a:rPr lang="en-US" smtClean="0"/>
              <a:t>Introduction</a:t>
            </a:r>
          </a:p>
        </p:txBody>
      </p:sp>
      <p:sp>
        <p:nvSpPr>
          <p:cNvPr id="20484" name="Rectangle 3"/>
          <p:cNvSpPr>
            <a:spLocks noGrp="1" noChangeArrowheads="1"/>
          </p:cNvSpPr>
          <p:nvPr>
            <p:ph type="body" idx="1"/>
          </p:nvPr>
        </p:nvSpPr>
        <p:spPr/>
        <p:txBody>
          <a:bodyPr/>
          <a:lstStyle/>
          <a:p>
            <a:r>
              <a:rPr lang="en-US" sz="3200" dirty="0" smtClean="0"/>
              <a:t>Risk can be associated with </a:t>
            </a:r>
            <a:r>
              <a:rPr lang="en-US" sz="3200" u="sng" dirty="0" smtClean="0"/>
              <a:t>all aspects in our life</a:t>
            </a:r>
            <a:r>
              <a:rPr lang="en-US" sz="3200" dirty="0" smtClean="0"/>
              <a:t> and </a:t>
            </a:r>
            <a:r>
              <a:rPr lang="en-US" sz="3200" u="sng" dirty="0" smtClean="0"/>
              <a:t>all projects</a:t>
            </a:r>
            <a:endParaRPr lang="en-US" sz="3200" dirty="0" smtClean="0"/>
          </a:p>
          <a:p>
            <a:r>
              <a:rPr lang="en-US" sz="3200" dirty="0" smtClean="0"/>
              <a:t>Risk is present in various forms and levels</a:t>
            </a:r>
          </a:p>
          <a:p>
            <a:pPr lvl="1"/>
            <a:r>
              <a:rPr lang="en-US" sz="2800" dirty="0" smtClean="0"/>
              <a:t>Small domestic projects, such as adding a deck to a house</a:t>
            </a:r>
          </a:p>
          <a:p>
            <a:pPr lvl="1"/>
            <a:r>
              <a:rPr lang="en-US" sz="2800" dirty="0" smtClean="0"/>
              <a:t>Large multibillion-dollar projects, such as developing and producing a space shuttle</a:t>
            </a:r>
          </a:p>
          <a:p>
            <a:endParaRPr lang="en-US" sz="32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a:t>
            </a:fld>
            <a:endParaRPr lang="en-US" dirty="0"/>
          </a:p>
        </p:txBody>
      </p:sp>
    </p:spTree>
    <p:custDataLst>
      <p:tags r:id="rId1"/>
    </p:custDataLst>
    <p:extLst>
      <p:ext uri="{BB962C8B-B14F-4D97-AF65-F5344CB8AC3E}">
        <p14:creationId xmlns:p14="http://schemas.microsoft.com/office/powerpoint/2010/main" val="2958900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51250"/>
          <a:stretch>
            <a:fillRect/>
          </a:stretch>
        </p:blipFill>
        <p:spPr bwMode="auto">
          <a:xfrm>
            <a:off x="533400" y="1295400"/>
            <a:ext cx="82296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a:t>
            </a:fld>
            <a:endParaRPr lang="en-US" dirty="0"/>
          </a:p>
        </p:txBody>
      </p:sp>
    </p:spTree>
    <p:extLst>
      <p:ext uri="{BB962C8B-B14F-4D97-AF65-F5344CB8AC3E}">
        <p14:creationId xmlns:p14="http://schemas.microsoft.com/office/powerpoint/2010/main" val="3874718750"/>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2"/>
          <p:cNvSpPr>
            <a:spLocks noGrp="1" noChangeArrowheads="1"/>
          </p:cNvSpPr>
          <p:nvPr>
            <p:ph type="title"/>
          </p:nvPr>
        </p:nvSpPr>
        <p:spPr/>
        <p:txBody>
          <a:bodyPr/>
          <a:lstStyle/>
          <a:p>
            <a:r>
              <a:rPr lang="en-US" smtClean="0"/>
              <a:t>Risk Communication</a:t>
            </a:r>
          </a:p>
        </p:txBody>
      </p:sp>
      <p:sp>
        <p:nvSpPr>
          <p:cNvPr id="187396" name="Text Box 4"/>
          <p:cNvSpPr>
            <a:spLocks noGrp="1" noChangeArrowheads="1"/>
          </p:cNvSpPr>
          <p:nvPr>
            <p:ph type="body" idx="1"/>
          </p:nvPr>
        </p:nvSpPr>
        <p:spPr>
          <a:xfrm>
            <a:off x="457200" y="1219200"/>
            <a:ext cx="8534400" cy="4876800"/>
          </a:xfrm>
          <a:noFill/>
        </p:spPr>
        <p:txBody>
          <a:bodyPr/>
          <a:lstStyle/>
          <a:p>
            <a:pPr>
              <a:lnSpc>
                <a:spcPct val="90000"/>
              </a:lnSpc>
            </a:pPr>
            <a:r>
              <a:rPr kumimoji="0" lang="en-US" smtClean="0"/>
              <a:t>Risk representation</a:t>
            </a:r>
          </a:p>
          <a:p>
            <a:pPr>
              <a:lnSpc>
                <a:spcPct val="90000"/>
              </a:lnSpc>
              <a:spcBef>
                <a:spcPct val="0"/>
              </a:spcBef>
              <a:buClrTx/>
              <a:buSzTx/>
              <a:buFontTx/>
              <a:buNone/>
            </a:pPr>
            <a:endParaRPr kumimoji="0" lang="en-US" sz="1600" smtClean="0">
              <a:solidFill>
                <a:srgbClr val="000000"/>
              </a:solidFill>
            </a:endParaRPr>
          </a:p>
        </p:txBody>
      </p:sp>
      <p:sp>
        <p:nvSpPr>
          <p:cNvPr id="7"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200</a:t>
            </a:fld>
            <a:endParaRPr lang="en-US" dirty="0"/>
          </a:p>
        </p:txBody>
      </p:sp>
      <p:sp>
        <p:nvSpPr>
          <p:cNvPr id="3" name="Rectangle 1"/>
          <p:cNvSpPr>
            <a:spLocks noChangeArrowheads="1"/>
          </p:cNvSpPr>
          <p:nvPr/>
        </p:nvSpPr>
        <p:spPr bwMode="auto">
          <a:xfrm>
            <a:off x="76200" y="1534334"/>
            <a:ext cx="8915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r"/>
                <a:tab pos="2743200" algn="ctr"/>
                <a:tab pos="5486400" algn="r"/>
              </a:tabLst>
            </a:pPr>
            <a:r>
              <a:rPr kumimoji="0" lang="en-US" sz="2800" b="0" i="0" u="none" strike="noStrike" cap="none" normalizeH="0" baseline="0" dirty="0" smtClean="0">
                <a:ln>
                  <a:noFill/>
                </a:ln>
                <a:solidFill>
                  <a:schemeClr val="tx1"/>
                </a:solidFill>
                <a:effectLst/>
                <a:latin typeface="Palatino"/>
                <a:ea typeface="Times New Roman" pitchFamily="18" charset="0"/>
                <a:cs typeface="Arial" pitchFamily="34" charset="0"/>
              </a:rPr>
              <a:t>Example: Constructing </a:t>
            </a:r>
            <a:r>
              <a:rPr kumimoji="0" lang="en-US" sz="2800" b="0" i="0" u="none" strike="noStrike" cap="none" normalizeH="0" baseline="0" dirty="0" err="1" smtClean="0">
                <a:ln>
                  <a:noFill/>
                </a:ln>
                <a:solidFill>
                  <a:schemeClr val="tx1"/>
                </a:solidFill>
                <a:effectLst/>
                <a:latin typeface="Palatino"/>
                <a:ea typeface="Times New Roman" pitchFamily="18" charset="0"/>
                <a:cs typeface="Arial" pitchFamily="34" charset="0"/>
              </a:rPr>
              <a:t>Exceedence</a:t>
            </a:r>
            <a:r>
              <a:rPr kumimoji="0" lang="en-US" sz="2800" b="0" i="0" u="none" strike="noStrike" cap="none" normalizeH="0" baseline="0" dirty="0" smtClean="0">
                <a:ln>
                  <a:noFill/>
                </a:ln>
                <a:solidFill>
                  <a:schemeClr val="tx1"/>
                </a:solidFill>
                <a:effectLst/>
                <a:latin typeface="Palatino"/>
                <a:ea typeface="Times New Roman" pitchFamily="18" charset="0"/>
                <a:cs typeface="Arial" pitchFamily="34" charset="0"/>
              </a:rPr>
              <a:t> Probability Curves</a:t>
            </a:r>
            <a:endParaRPr kumimoji="0" lang="en-US" sz="6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5562600" y="228600"/>
            <a:ext cx="2996333" cy="369332"/>
          </a:xfrm>
          <a:prstGeom prst="rect">
            <a:avLst/>
          </a:prstGeom>
        </p:spPr>
        <p:txBody>
          <a:bodyPr wrap="none">
            <a:spAutoFit/>
          </a:bodyPr>
          <a:lstStyle/>
          <a:p>
            <a:r>
              <a:rPr lang="it-IT" i="1" dirty="0"/>
              <a:t>EP</a:t>
            </a:r>
            <a:r>
              <a:rPr lang="it-IT" dirty="0"/>
              <a:t>(</a:t>
            </a:r>
            <a:r>
              <a:rPr lang="it-IT" i="1" dirty="0"/>
              <a:t>L</a:t>
            </a:r>
            <a:r>
              <a:rPr lang="it-IT" i="1" baseline="-25000" dirty="0"/>
              <a:t>i</a:t>
            </a:r>
            <a:r>
              <a:rPr lang="it-IT" dirty="0"/>
              <a:t>) = </a:t>
            </a:r>
            <a:r>
              <a:rPr lang="it-IT" i="1" dirty="0"/>
              <a:t>P</a:t>
            </a:r>
            <a:r>
              <a:rPr lang="it-IT" dirty="0"/>
              <a:t>(</a:t>
            </a:r>
            <a:r>
              <a:rPr lang="it-IT" i="1" dirty="0"/>
              <a:t>L&gt;L</a:t>
            </a:r>
            <a:r>
              <a:rPr lang="it-IT" i="1" baseline="-25000" dirty="0"/>
              <a:t>i</a:t>
            </a:r>
            <a:r>
              <a:rPr lang="it-IT" dirty="0"/>
              <a:t>) = 1-</a:t>
            </a:r>
            <a:r>
              <a:rPr lang="it-IT" i="1" dirty="0"/>
              <a:t>P</a:t>
            </a:r>
            <a:r>
              <a:rPr lang="it-IT" dirty="0"/>
              <a:t>(</a:t>
            </a:r>
            <a:r>
              <a:rPr lang="it-IT" i="1" dirty="0"/>
              <a:t>L</a:t>
            </a:r>
            <a:r>
              <a:rPr lang="it-IT" dirty="0"/>
              <a:t>≤</a:t>
            </a:r>
            <a:r>
              <a:rPr lang="it-IT" i="1" dirty="0"/>
              <a:t>L</a:t>
            </a:r>
            <a:r>
              <a:rPr lang="it-IT" i="1" baseline="-25000" dirty="0"/>
              <a:t>i</a:t>
            </a:r>
            <a:r>
              <a:rPr lang="it-IT" dirty="0"/>
              <a:t>)</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182885199"/>
              </p:ext>
            </p:extLst>
          </p:nvPr>
        </p:nvGraphicFramePr>
        <p:xfrm>
          <a:off x="6324600" y="619311"/>
          <a:ext cx="1905000" cy="870857"/>
        </p:xfrm>
        <a:graphic>
          <a:graphicData uri="http://schemas.openxmlformats.org/presentationml/2006/ole">
            <mc:AlternateContent xmlns:mc="http://schemas.openxmlformats.org/markup-compatibility/2006">
              <mc:Choice xmlns:v="urn:schemas-microsoft-com:vml" Requires="v">
                <p:oleObj spid="_x0000_s24592" name="Equation" r:id="rId5" imgW="1002865" imgH="457002" progId="Equation.3">
                  <p:embed/>
                </p:oleObj>
              </mc:Choice>
              <mc:Fallback>
                <p:oleObj name="Equation" r:id="rId5" imgW="1002865" imgH="457002"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619311"/>
                        <a:ext cx="1905000" cy="870857"/>
                      </a:xfrm>
                      <a:prstGeom prst="rect">
                        <a:avLst/>
                      </a:prstGeom>
                      <a:noFill/>
                    </p:spPr>
                  </p:pic>
                </p:oleObj>
              </mc:Fallback>
            </mc:AlternateContent>
          </a:graphicData>
        </a:graphic>
      </p:graphicFrame>
      <p:pic>
        <p:nvPicPr>
          <p:cNvPr id="9" name="Picture 8"/>
          <p:cNvPicPr/>
          <p:nvPr/>
        </p:nvPicPr>
        <p:blipFill>
          <a:blip r:embed="rId7" cstate="print"/>
          <a:srcRect/>
          <a:stretch>
            <a:fillRect/>
          </a:stretch>
        </p:blipFill>
        <p:spPr bwMode="auto">
          <a:xfrm>
            <a:off x="914400" y="2057400"/>
            <a:ext cx="7620000" cy="4543645"/>
          </a:xfrm>
          <a:prstGeom prst="rect">
            <a:avLst/>
          </a:prstGeom>
          <a:noFill/>
          <a:ln w="9525">
            <a:noFill/>
            <a:miter lim="800000"/>
            <a:headEnd/>
            <a:tailEnd/>
          </a:ln>
        </p:spPr>
      </p:pic>
    </p:spTree>
    <p:custDataLst>
      <p:tags r:id="rId2"/>
    </p:custDataLst>
    <p:extLst>
      <p:ext uri="{BB962C8B-B14F-4D97-AF65-F5344CB8AC3E}">
        <p14:creationId xmlns:p14="http://schemas.microsoft.com/office/powerpoint/2010/main" val="1510778829"/>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2"/>
          <p:cNvSpPr>
            <a:spLocks noGrp="1" noChangeArrowheads="1"/>
          </p:cNvSpPr>
          <p:nvPr>
            <p:ph type="title"/>
          </p:nvPr>
        </p:nvSpPr>
        <p:spPr/>
        <p:txBody>
          <a:bodyPr/>
          <a:lstStyle/>
          <a:p>
            <a:r>
              <a:rPr lang="en-US" smtClean="0"/>
              <a:t>Risk Communication</a:t>
            </a:r>
          </a:p>
        </p:txBody>
      </p:sp>
      <p:sp>
        <p:nvSpPr>
          <p:cNvPr id="188420" name="Text Box 4"/>
          <p:cNvSpPr>
            <a:spLocks noGrp="1" noChangeArrowheads="1"/>
          </p:cNvSpPr>
          <p:nvPr>
            <p:ph type="body" idx="1"/>
          </p:nvPr>
        </p:nvSpPr>
        <p:spPr>
          <a:xfrm>
            <a:off x="457200" y="1219200"/>
            <a:ext cx="8534400" cy="4876800"/>
          </a:xfrm>
          <a:noFill/>
        </p:spPr>
        <p:txBody>
          <a:bodyPr/>
          <a:lstStyle/>
          <a:p>
            <a:pPr>
              <a:lnSpc>
                <a:spcPct val="90000"/>
              </a:lnSpc>
            </a:pPr>
            <a:r>
              <a:rPr kumimoji="0" lang="en-US" smtClean="0"/>
              <a:t>Components of Risk Communication</a:t>
            </a:r>
          </a:p>
          <a:p>
            <a:pPr>
              <a:lnSpc>
                <a:spcPct val="90000"/>
              </a:lnSpc>
            </a:pPr>
            <a:r>
              <a:rPr kumimoji="0" lang="en-US" smtClean="0"/>
              <a:t>A Formula for Effective Risk Communication</a:t>
            </a:r>
          </a:p>
          <a:p>
            <a:pPr lvl="1">
              <a:lnSpc>
                <a:spcPct val="90000"/>
              </a:lnSpc>
            </a:pPr>
            <a:r>
              <a:rPr kumimoji="0" lang="en-US" sz="2400" smtClean="0"/>
              <a:t>Until the end of the seventies, it was assumed that once a risk management decision was made it was a matter of </a:t>
            </a:r>
            <a:r>
              <a:rPr kumimoji="0" lang="en-US" sz="2400" u="sng" smtClean="0"/>
              <a:t>public education</a:t>
            </a:r>
            <a:r>
              <a:rPr kumimoji="0" lang="en-US" sz="2400" smtClean="0"/>
              <a:t> to inform the public of the final decision.  If the decision were made logically, the </a:t>
            </a:r>
            <a:r>
              <a:rPr kumimoji="0" lang="en-US" sz="2400" u="sng" smtClean="0"/>
              <a:t>public would understand and accept</a:t>
            </a:r>
            <a:r>
              <a:rPr kumimoji="0" lang="en-US" sz="2400" smtClean="0"/>
              <a:t> it.  Numerous unfinished projects, significant problems in siting industrial plants and </a:t>
            </a:r>
            <a:r>
              <a:rPr kumimoji="0" lang="en-US" sz="2400" u="sng" smtClean="0"/>
              <a:t>repeated inability to convince the public</a:t>
            </a:r>
            <a:r>
              <a:rPr kumimoji="0" lang="en-US" sz="2400" smtClean="0"/>
              <a:t> have demonstrated that </a:t>
            </a:r>
            <a:r>
              <a:rPr kumimoji="0" lang="en-US" sz="2400" u="sng" smtClean="0"/>
              <a:t>risk communication is a distinct and important part of risk analysis</a:t>
            </a:r>
            <a:r>
              <a:rPr kumimoji="0" lang="en-US" sz="2400" smtClean="0"/>
              <a:t>.  It requires the same level of understanding and research as the other segments of risk analysis. </a:t>
            </a:r>
          </a:p>
          <a:p>
            <a:pPr>
              <a:lnSpc>
                <a:spcPct val="90000"/>
              </a:lnSpc>
              <a:spcBef>
                <a:spcPct val="0"/>
              </a:spcBef>
              <a:buClrTx/>
              <a:buSzTx/>
              <a:buFontTx/>
              <a:buNone/>
            </a:pPr>
            <a:endParaRPr kumimoji="0" lang="en-US" sz="1600" smtClean="0">
              <a:solidFill>
                <a:srgbClr val="000000"/>
              </a:solidFill>
            </a:endParaRP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201</a:t>
            </a:fld>
            <a:endParaRPr lang="en-US" dirty="0"/>
          </a:p>
        </p:txBody>
      </p:sp>
    </p:spTree>
    <p:custDataLst>
      <p:tags r:id="rId1"/>
    </p:custDataLst>
    <p:extLst>
      <p:ext uri="{BB962C8B-B14F-4D97-AF65-F5344CB8AC3E}">
        <p14:creationId xmlns:p14="http://schemas.microsoft.com/office/powerpoint/2010/main" val="3355726197"/>
      </p:ext>
    </p:extLst>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Rectangle 2"/>
          <p:cNvSpPr>
            <a:spLocks noGrp="1" noChangeArrowheads="1"/>
          </p:cNvSpPr>
          <p:nvPr>
            <p:ph type="title"/>
          </p:nvPr>
        </p:nvSpPr>
        <p:spPr/>
        <p:txBody>
          <a:bodyPr/>
          <a:lstStyle/>
          <a:p>
            <a:r>
              <a:rPr lang="en-US" dirty="0" smtClean="0"/>
              <a:t>Risk Communication (cont’d)</a:t>
            </a:r>
          </a:p>
        </p:txBody>
      </p:sp>
      <p:sp>
        <p:nvSpPr>
          <p:cNvPr id="189444" name="Rectangle 3"/>
          <p:cNvSpPr>
            <a:spLocks noGrp="1" noChangeArrowheads="1"/>
          </p:cNvSpPr>
          <p:nvPr>
            <p:ph type="body" idx="1"/>
          </p:nvPr>
        </p:nvSpPr>
        <p:spPr/>
        <p:txBody>
          <a:bodyPr/>
          <a:lstStyle/>
          <a:p>
            <a:r>
              <a:rPr lang="en-US" smtClean="0"/>
              <a:t>Components of Risk Communication</a:t>
            </a:r>
          </a:p>
        </p:txBody>
      </p:sp>
      <p:sp>
        <p:nvSpPr>
          <p:cNvPr id="189447" name="Rectangle 7"/>
          <p:cNvSpPr>
            <a:spLocks noChangeArrowheads="1"/>
          </p:cNvSpPr>
          <p:nvPr/>
        </p:nvSpPr>
        <p:spPr bwMode="auto">
          <a:xfrm>
            <a:off x="2286000" y="1905000"/>
            <a:ext cx="3657600" cy="2667000"/>
          </a:xfrm>
          <a:prstGeom prst="rect">
            <a:avLst/>
          </a:prstGeom>
          <a:noFill/>
          <a:ln w="28575">
            <a:solidFill>
              <a:schemeClr val="tx1"/>
            </a:solidFill>
            <a:miter lim="800000"/>
            <a:headEnd type="none" w="sm" len="sm"/>
            <a:tailEnd type="none" w="sm" len="sm"/>
          </a:ln>
        </p:spPr>
        <p:txBody>
          <a:bodyPr wrap="none" anchor="ctr"/>
          <a:lstStyle/>
          <a:p>
            <a:endParaRPr lang="en-US"/>
          </a:p>
        </p:txBody>
      </p:sp>
      <p:sp>
        <p:nvSpPr>
          <p:cNvPr id="189448" name="Line 8"/>
          <p:cNvSpPr>
            <a:spLocks noChangeShapeType="1"/>
          </p:cNvSpPr>
          <p:nvPr/>
        </p:nvSpPr>
        <p:spPr bwMode="auto">
          <a:xfrm>
            <a:off x="2286000" y="2590800"/>
            <a:ext cx="36576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9449" name="Line 9"/>
          <p:cNvSpPr>
            <a:spLocks noChangeShapeType="1"/>
          </p:cNvSpPr>
          <p:nvPr/>
        </p:nvSpPr>
        <p:spPr bwMode="auto">
          <a:xfrm>
            <a:off x="2286000" y="3962400"/>
            <a:ext cx="36576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9450" name="Line 10"/>
          <p:cNvSpPr>
            <a:spLocks noChangeShapeType="1"/>
          </p:cNvSpPr>
          <p:nvPr/>
        </p:nvSpPr>
        <p:spPr bwMode="auto">
          <a:xfrm>
            <a:off x="2286000" y="3276600"/>
            <a:ext cx="36576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9451" name="Text Box 11"/>
          <p:cNvSpPr txBox="1">
            <a:spLocks noChangeArrowheads="1"/>
          </p:cNvSpPr>
          <p:nvPr/>
        </p:nvSpPr>
        <p:spPr bwMode="auto">
          <a:xfrm>
            <a:off x="2286000" y="2717800"/>
            <a:ext cx="3654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b="1">
                <a:latin typeface="Arial" pitchFamily="34" charset="0"/>
              </a:rPr>
              <a:t>The Source (of the message)</a:t>
            </a:r>
          </a:p>
        </p:txBody>
      </p:sp>
      <p:sp>
        <p:nvSpPr>
          <p:cNvPr id="189452" name="Text Box 12"/>
          <p:cNvSpPr txBox="1">
            <a:spLocks noChangeArrowheads="1"/>
          </p:cNvSpPr>
          <p:nvPr/>
        </p:nvSpPr>
        <p:spPr bwMode="auto">
          <a:xfrm>
            <a:off x="3352800" y="3403600"/>
            <a:ext cx="17097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b="1">
                <a:latin typeface="Arial" pitchFamily="34" charset="0"/>
              </a:rPr>
              <a:t>The Channel</a:t>
            </a:r>
          </a:p>
        </p:txBody>
      </p:sp>
      <p:sp>
        <p:nvSpPr>
          <p:cNvPr id="189453" name="Text Box 13"/>
          <p:cNvSpPr txBox="1">
            <a:spLocks noChangeArrowheads="1"/>
          </p:cNvSpPr>
          <p:nvPr/>
        </p:nvSpPr>
        <p:spPr bwMode="auto">
          <a:xfrm>
            <a:off x="3302000" y="4089400"/>
            <a:ext cx="1849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b="1">
                <a:latin typeface="Arial" pitchFamily="34" charset="0"/>
              </a:rPr>
              <a:t>The Recipient</a:t>
            </a:r>
          </a:p>
        </p:txBody>
      </p:sp>
      <p:sp>
        <p:nvSpPr>
          <p:cNvPr id="189454" name="Text Box 14"/>
          <p:cNvSpPr txBox="1">
            <a:spLocks noChangeArrowheads="1"/>
          </p:cNvSpPr>
          <p:nvPr/>
        </p:nvSpPr>
        <p:spPr bwMode="auto">
          <a:xfrm>
            <a:off x="3314700" y="2032000"/>
            <a:ext cx="1779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b="1">
                <a:latin typeface="Arial" pitchFamily="34" charset="0"/>
              </a:rPr>
              <a:t>The Message</a:t>
            </a:r>
          </a:p>
        </p:txBody>
      </p:sp>
      <p:sp>
        <p:nvSpPr>
          <p:cNvPr id="1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202</a:t>
            </a:fld>
            <a:endParaRPr lang="en-US" dirty="0"/>
          </a:p>
        </p:txBody>
      </p:sp>
    </p:spTree>
    <p:custDataLst>
      <p:tags r:id="rId1"/>
    </p:custDataLst>
    <p:extLst>
      <p:ext uri="{BB962C8B-B14F-4D97-AF65-F5344CB8AC3E}">
        <p14:creationId xmlns:p14="http://schemas.microsoft.com/office/powerpoint/2010/main" val="2408258002"/>
      </p:ext>
    </p:extLst>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7" name="Rectangle 2"/>
          <p:cNvSpPr>
            <a:spLocks noGrp="1" noChangeArrowheads="1"/>
          </p:cNvSpPr>
          <p:nvPr>
            <p:ph type="title"/>
          </p:nvPr>
        </p:nvSpPr>
        <p:spPr/>
        <p:txBody>
          <a:bodyPr/>
          <a:lstStyle/>
          <a:p>
            <a:r>
              <a:rPr lang="en-US" smtClean="0"/>
              <a:t>Risk Communication (cont’d)</a:t>
            </a:r>
          </a:p>
        </p:txBody>
      </p:sp>
      <p:sp>
        <p:nvSpPr>
          <p:cNvPr id="190468" name="Rectangle 3"/>
          <p:cNvSpPr>
            <a:spLocks noGrp="1" noChangeArrowheads="1"/>
          </p:cNvSpPr>
          <p:nvPr>
            <p:ph type="body" idx="1"/>
          </p:nvPr>
        </p:nvSpPr>
        <p:spPr>
          <a:xfrm>
            <a:off x="609600" y="1219200"/>
            <a:ext cx="8305800" cy="4876800"/>
          </a:xfrm>
        </p:spPr>
        <p:txBody>
          <a:bodyPr/>
          <a:lstStyle/>
          <a:p>
            <a:r>
              <a:rPr lang="en-US" sz="3200" dirty="0" smtClean="0"/>
              <a:t>The Message</a:t>
            </a:r>
          </a:p>
          <a:p>
            <a:pPr lvl="1"/>
            <a:r>
              <a:rPr lang="en-US" sz="2800" dirty="0" smtClean="0"/>
              <a:t>The </a:t>
            </a:r>
            <a:r>
              <a:rPr lang="en-US" sz="2800" u="sng" dirty="0" smtClean="0"/>
              <a:t>public has difficulty in </a:t>
            </a:r>
          </a:p>
          <a:p>
            <a:pPr lvl="2"/>
            <a:r>
              <a:rPr lang="en-US" sz="2800" u="sng" dirty="0" smtClean="0"/>
              <a:t>comprehending information expressed in probabilities</a:t>
            </a:r>
            <a:r>
              <a:rPr lang="en-US" sz="2800" dirty="0" smtClean="0"/>
              <a:t> and that a </a:t>
            </a:r>
            <a:r>
              <a:rPr lang="en-US" sz="2800" u="sng" dirty="0" smtClean="0"/>
              <a:t>risk is often considered a reality</a:t>
            </a:r>
            <a:endParaRPr lang="en-US" sz="2800" dirty="0" smtClean="0"/>
          </a:p>
          <a:p>
            <a:pPr lvl="2"/>
            <a:r>
              <a:rPr lang="en-US" sz="2800" dirty="0" smtClean="0"/>
              <a:t>understanding scientific language </a:t>
            </a:r>
          </a:p>
          <a:p>
            <a:pPr lvl="2"/>
            <a:r>
              <a:rPr lang="en-US" sz="2800" u="sng" dirty="0" smtClean="0"/>
              <a:t>legitimate uncertainties</a:t>
            </a:r>
            <a:r>
              <a:rPr lang="en-US" sz="2800" dirty="0" smtClean="0"/>
              <a:t> by the scientific community that are often considered as a sign of disagreement</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203</a:t>
            </a:fld>
            <a:endParaRPr lang="en-US" dirty="0"/>
          </a:p>
        </p:txBody>
      </p:sp>
    </p:spTree>
    <p:custDataLst>
      <p:tags r:id="rId1"/>
    </p:custDataLst>
    <p:extLst>
      <p:ext uri="{BB962C8B-B14F-4D97-AF65-F5344CB8AC3E}">
        <p14:creationId xmlns:p14="http://schemas.microsoft.com/office/powerpoint/2010/main" val="4162689767"/>
      </p:ext>
    </p:extLst>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1" name="Rectangle 2"/>
          <p:cNvSpPr>
            <a:spLocks noGrp="1" noChangeArrowheads="1"/>
          </p:cNvSpPr>
          <p:nvPr>
            <p:ph type="title"/>
          </p:nvPr>
        </p:nvSpPr>
        <p:spPr/>
        <p:txBody>
          <a:bodyPr/>
          <a:lstStyle/>
          <a:p>
            <a:r>
              <a:rPr lang="en-US" smtClean="0"/>
              <a:t>Risk Communication (cont’d)</a:t>
            </a:r>
          </a:p>
        </p:txBody>
      </p:sp>
      <p:sp>
        <p:nvSpPr>
          <p:cNvPr id="191492" name="Rectangle 3"/>
          <p:cNvSpPr>
            <a:spLocks noGrp="1" noChangeArrowheads="1"/>
          </p:cNvSpPr>
          <p:nvPr>
            <p:ph type="body" idx="1"/>
          </p:nvPr>
        </p:nvSpPr>
        <p:spPr>
          <a:xfrm>
            <a:off x="533400" y="1219200"/>
            <a:ext cx="8305800" cy="5105400"/>
          </a:xfrm>
        </p:spPr>
        <p:txBody>
          <a:bodyPr/>
          <a:lstStyle/>
          <a:p>
            <a:pPr>
              <a:lnSpc>
                <a:spcPct val="90000"/>
              </a:lnSpc>
            </a:pPr>
            <a:r>
              <a:rPr lang="en-US" dirty="0" smtClean="0"/>
              <a:t>The Source</a:t>
            </a:r>
          </a:p>
          <a:p>
            <a:pPr lvl="1">
              <a:lnSpc>
                <a:spcPct val="90000"/>
              </a:lnSpc>
            </a:pPr>
            <a:r>
              <a:rPr lang="en-US" sz="2400" dirty="0" smtClean="0"/>
              <a:t>The public </a:t>
            </a:r>
            <a:r>
              <a:rPr lang="en-US" sz="2400" u="sng" dirty="0" smtClean="0"/>
              <a:t>trust</a:t>
            </a:r>
            <a:r>
              <a:rPr lang="en-US" sz="2400" dirty="0" smtClean="0"/>
              <a:t> in social institutions has been eroded  </a:t>
            </a:r>
          </a:p>
          <a:p>
            <a:pPr lvl="1">
              <a:lnSpc>
                <a:spcPct val="90000"/>
              </a:lnSpc>
            </a:pPr>
            <a:r>
              <a:rPr lang="en-US" sz="2400" dirty="0" smtClean="0"/>
              <a:t>Risk information originating from the government and industry is often considered </a:t>
            </a:r>
            <a:r>
              <a:rPr lang="en-US" sz="2400" u="sng" dirty="0" smtClean="0"/>
              <a:t>biased</a:t>
            </a:r>
            <a:r>
              <a:rPr lang="en-US" sz="2400" dirty="0" smtClean="0"/>
              <a:t> and thus is mistrusted</a:t>
            </a:r>
          </a:p>
          <a:p>
            <a:pPr lvl="1">
              <a:lnSpc>
                <a:spcPct val="90000"/>
              </a:lnSpc>
            </a:pPr>
            <a:r>
              <a:rPr lang="en-US" sz="2400" dirty="0" smtClean="0"/>
              <a:t>The scientific community has had a </a:t>
            </a:r>
            <a:r>
              <a:rPr lang="en-US" sz="2400" u="sng" dirty="0" smtClean="0"/>
              <a:t>limited role in providing relevant</a:t>
            </a:r>
            <a:r>
              <a:rPr lang="en-US" sz="2400" dirty="0" smtClean="0"/>
              <a:t> information to the public </a:t>
            </a:r>
          </a:p>
          <a:p>
            <a:pPr lvl="1">
              <a:lnSpc>
                <a:spcPct val="90000"/>
              </a:lnSpc>
            </a:pPr>
            <a:r>
              <a:rPr lang="en-US" sz="2400" dirty="0" smtClean="0"/>
              <a:t>Some scientific (including engineering professional) societies have chosen </a:t>
            </a:r>
            <a:r>
              <a:rPr lang="en-US" sz="2400" u="sng" dirty="0" smtClean="0"/>
              <a:t>not to participate in the debate on the risk of various technologies</a:t>
            </a:r>
            <a:endParaRPr lang="en-US" sz="2400" dirty="0" smtClean="0"/>
          </a:p>
          <a:p>
            <a:pPr lvl="1">
              <a:lnSpc>
                <a:spcPct val="90000"/>
              </a:lnSpc>
            </a:pPr>
            <a:r>
              <a:rPr lang="en-US" sz="2400" dirty="0" smtClean="0"/>
              <a:t>Congress and the media have </a:t>
            </a:r>
            <a:r>
              <a:rPr lang="en-US" sz="2400" u="sng" dirty="0" smtClean="0"/>
              <a:t>not taken sufficient </a:t>
            </a:r>
            <a:r>
              <a:rPr lang="en-US" sz="2400" u="sng" dirty="0" smtClean="0"/>
              <a:t>advantage</a:t>
            </a:r>
            <a:r>
              <a:rPr lang="en-US" sz="2400" dirty="0" smtClean="0"/>
              <a:t> of the </a:t>
            </a:r>
            <a:r>
              <a:rPr lang="en-US" sz="2400" u="sng" dirty="0" smtClean="0"/>
              <a:t>availability of professional societies</a:t>
            </a:r>
            <a:r>
              <a:rPr lang="en-US" sz="2400" dirty="0" smtClean="0"/>
              <a:t> which constitute a reliable and often inexpensive resource</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204</a:t>
            </a:fld>
            <a:endParaRPr lang="en-US" dirty="0"/>
          </a:p>
        </p:txBody>
      </p:sp>
    </p:spTree>
    <p:custDataLst>
      <p:tags r:id="rId1"/>
    </p:custDataLst>
    <p:extLst>
      <p:ext uri="{BB962C8B-B14F-4D97-AF65-F5344CB8AC3E}">
        <p14:creationId xmlns:p14="http://schemas.microsoft.com/office/powerpoint/2010/main" val="3581235057"/>
      </p:ext>
    </p:extLst>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5" name="Rectangle 2"/>
          <p:cNvSpPr>
            <a:spLocks noGrp="1" noChangeArrowheads="1"/>
          </p:cNvSpPr>
          <p:nvPr>
            <p:ph type="title"/>
          </p:nvPr>
        </p:nvSpPr>
        <p:spPr/>
        <p:txBody>
          <a:bodyPr/>
          <a:lstStyle/>
          <a:p>
            <a:r>
              <a:rPr lang="en-US" smtClean="0"/>
              <a:t>Risk Communication (cont’d)</a:t>
            </a:r>
          </a:p>
        </p:txBody>
      </p:sp>
      <p:sp>
        <p:nvSpPr>
          <p:cNvPr id="192516" name="Rectangle 3"/>
          <p:cNvSpPr>
            <a:spLocks noGrp="1" noChangeArrowheads="1"/>
          </p:cNvSpPr>
          <p:nvPr>
            <p:ph type="body" idx="1"/>
          </p:nvPr>
        </p:nvSpPr>
        <p:spPr/>
        <p:txBody>
          <a:bodyPr/>
          <a:lstStyle/>
          <a:p>
            <a:pPr>
              <a:lnSpc>
                <a:spcPct val="90000"/>
              </a:lnSpc>
            </a:pPr>
            <a:r>
              <a:rPr lang="en-US" smtClean="0"/>
              <a:t>The Channel</a:t>
            </a:r>
          </a:p>
          <a:p>
            <a:pPr lvl="1">
              <a:lnSpc>
                <a:spcPct val="90000"/>
              </a:lnSpc>
            </a:pPr>
            <a:r>
              <a:rPr lang="en-US" sz="2400" smtClean="0"/>
              <a:t>The </a:t>
            </a:r>
            <a:r>
              <a:rPr lang="en-US" sz="2400" u="sng" smtClean="0"/>
              <a:t>news media</a:t>
            </a:r>
            <a:r>
              <a:rPr lang="en-US" sz="2400" smtClean="0"/>
              <a:t> is the channel for the dissemination of risk information to the public  </a:t>
            </a:r>
          </a:p>
          <a:p>
            <a:pPr lvl="1">
              <a:lnSpc>
                <a:spcPct val="90000"/>
              </a:lnSpc>
            </a:pPr>
            <a:r>
              <a:rPr lang="en-US" sz="2400" smtClean="0"/>
              <a:t>The news media makes </a:t>
            </a:r>
            <a:r>
              <a:rPr lang="en-US" sz="2400" u="sng" smtClean="0"/>
              <a:t>its own independent judgment on what is newsworthy</a:t>
            </a:r>
            <a:r>
              <a:rPr lang="en-US" sz="2400" smtClean="0"/>
              <a:t> and </a:t>
            </a:r>
            <a:r>
              <a:rPr lang="en-US" sz="2400" u="sng" smtClean="0"/>
              <a:t>how</a:t>
            </a:r>
            <a:r>
              <a:rPr lang="en-US" sz="2400" smtClean="0"/>
              <a:t> it is to be covered  </a:t>
            </a:r>
          </a:p>
          <a:p>
            <a:pPr lvl="1">
              <a:lnSpc>
                <a:spcPct val="90000"/>
              </a:lnSpc>
            </a:pPr>
            <a:r>
              <a:rPr lang="en-US" sz="2400" smtClean="0"/>
              <a:t>One of the major reasons for the emergence of </a:t>
            </a:r>
            <a:r>
              <a:rPr lang="en-US" sz="2400" u="sng" smtClean="0"/>
              <a:t>advocacy organizations as a trustworthy source-of information</a:t>
            </a:r>
            <a:r>
              <a:rPr lang="en-US" sz="2400" smtClean="0"/>
              <a:t> was that they were considered newsworthy and, after some initial mistakes, they learned how to deal with the news media</a:t>
            </a:r>
          </a:p>
          <a:p>
            <a:pPr lvl="1">
              <a:lnSpc>
                <a:spcPct val="90000"/>
              </a:lnSpc>
            </a:pPr>
            <a:r>
              <a:rPr lang="en-US" sz="2400" smtClean="0"/>
              <a:t>The news media can be </a:t>
            </a:r>
            <a:r>
              <a:rPr lang="en-US" sz="2400" u="sng" smtClean="0"/>
              <a:t>bypassed by direct contact with the affected community</a:t>
            </a:r>
            <a:r>
              <a:rPr lang="en-US" sz="2400" smtClean="0"/>
              <a:t>.  However, direct contact with a large community is </a:t>
            </a:r>
            <a:r>
              <a:rPr lang="en-US" sz="2400" u="sng" smtClean="0"/>
              <a:t>laborious and expensive</a:t>
            </a:r>
            <a:endParaRPr lang="en-US" sz="2400" smtClean="0"/>
          </a:p>
        </p:txBody>
      </p:sp>
      <p:sp>
        <p:nvSpPr>
          <p:cNvPr id="192518" name="Text Box 6"/>
          <p:cNvSpPr txBox="1">
            <a:spLocks noChangeArrowheads="1"/>
          </p:cNvSpPr>
          <p:nvPr/>
        </p:nvSpPr>
        <p:spPr bwMode="auto">
          <a:xfrm>
            <a:off x="5486400" y="6096000"/>
            <a:ext cx="3200400" cy="396875"/>
          </a:xfrm>
          <a:prstGeom prst="rect">
            <a:avLst/>
          </a:prstGeom>
          <a:ln/>
        </p:spPr>
        <p:style>
          <a:lnRef idx="2">
            <a:schemeClr val="dk1"/>
          </a:lnRef>
          <a:fillRef idx="1">
            <a:schemeClr val="lt1"/>
          </a:fillRef>
          <a:effectRef idx="0">
            <a:schemeClr val="dk1"/>
          </a:effectRef>
          <a:fontRef idx="minor">
            <a:schemeClr val="dk1"/>
          </a:fontRef>
        </p:style>
        <p:txBody>
          <a:bodyPr wrap="none">
            <a:spAutoFit/>
          </a:bodyPr>
          <a:lstStyle/>
          <a:p>
            <a:r>
              <a:rPr lang="en-US" dirty="0"/>
              <a:t>The Web and social networks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205</a:t>
            </a:fld>
            <a:endParaRPr lang="en-US" dirty="0"/>
          </a:p>
        </p:txBody>
      </p:sp>
    </p:spTree>
    <p:custDataLst>
      <p:tags r:id="rId1"/>
    </p:custDataLst>
    <p:extLst>
      <p:ext uri="{BB962C8B-B14F-4D97-AF65-F5344CB8AC3E}">
        <p14:creationId xmlns:p14="http://schemas.microsoft.com/office/powerpoint/2010/main" val="750758544"/>
      </p:ext>
    </p:extLst>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9" name="Rectangle 2"/>
          <p:cNvSpPr>
            <a:spLocks noGrp="1" noChangeArrowheads="1"/>
          </p:cNvSpPr>
          <p:nvPr>
            <p:ph type="title"/>
          </p:nvPr>
        </p:nvSpPr>
        <p:spPr/>
        <p:txBody>
          <a:bodyPr/>
          <a:lstStyle/>
          <a:p>
            <a:r>
              <a:rPr lang="en-US" smtClean="0"/>
              <a:t>Risk Communication (cont’d)</a:t>
            </a:r>
          </a:p>
        </p:txBody>
      </p:sp>
      <p:sp>
        <p:nvSpPr>
          <p:cNvPr id="193540" name="Rectangle 3"/>
          <p:cNvSpPr>
            <a:spLocks noGrp="1" noChangeArrowheads="1"/>
          </p:cNvSpPr>
          <p:nvPr>
            <p:ph type="body" idx="1"/>
          </p:nvPr>
        </p:nvSpPr>
        <p:spPr/>
        <p:txBody>
          <a:bodyPr/>
          <a:lstStyle/>
          <a:p>
            <a:r>
              <a:rPr lang="en-US" sz="3200" dirty="0" smtClean="0"/>
              <a:t>The Recipient</a:t>
            </a:r>
          </a:p>
          <a:p>
            <a:pPr lvl="1"/>
            <a:r>
              <a:rPr lang="en-US" sz="2800" dirty="0" smtClean="0"/>
              <a:t>Even if the message is properly prepared, the public trusts the messenger, and the news media chooses the technically correct message and messengers, the </a:t>
            </a:r>
            <a:r>
              <a:rPr lang="en-US" sz="2800" u="sng" dirty="0" smtClean="0"/>
              <a:t>recipient of the risk message may misconstrue (or misunderstand) it</a:t>
            </a:r>
            <a:endParaRPr lang="en-US" sz="2800" dirty="0" smtClean="0"/>
          </a:p>
          <a:p>
            <a:pPr lvl="1"/>
            <a:r>
              <a:rPr lang="en-US" sz="2800" u="sng" dirty="0" smtClean="0"/>
              <a:t>Contradictions among messages</a:t>
            </a:r>
            <a:r>
              <a:rPr lang="en-US" sz="2800" dirty="0" smtClean="0"/>
              <a:t> the public has received</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206</a:t>
            </a:fld>
            <a:endParaRPr lang="en-US" dirty="0"/>
          </a:p>
        </p:txBody>
      </p:sp>
    </p:spTree>
    <p:custDataLst>
      <p:tags r:id="rId1"/>
    </p:custDataLst>
    <p:extLst>
      <p:ext uri="{BB962C8B-B14F-4D97-AF65-F5344CB8AC3E}">
        <p14:creationId xmlns:p14="http://schemas.microsoft.com/office/powerpoint/2010/main" val="466285395"/>
      </p:ext>
    </p:extLst>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3" name="Rectangle 2"/>
          <p:cNvSpPr>
            <a:spLocks noGrp="1" noChangeArrowheads="1"/>
          </p:cNvSpPr>
          <p:nvPr>
            <p:ph type="title"/>
          </p:nvPr>
        </p:nvSpPr>
        <p:spPr/>
        <p:txBody>
          <a:bodyPr/>
          <a:lstStyle/>
          <a:p>
            <a:r>
              <a:rPr lang="en-US" smtClean="0"/>
              <a:t>Risk Communication (cont’d)</a:t>
            </a:r>
          </a:p>
        </p:txBody>
      </p:sp>
      <p:sp>
        <p:nvSpPr>
          <p:cNvPr id="194564" name="Rectangle 3"/>
          <p:cNvSpPr>
            <a:spLocks noGrp="1" noChangeArrowheads="1"/>
          </p:cNvSpPr>
          <p:nvPr>
            <p:ph type="body" idx="1"/>
          </p:nvPr>
        </p:nvSpPr>
        <p:spPr>
          <a:xfrm>
            <a:off x="609600" y="1371600"/>
            <a:ext cx="8305800" cy="5181600"/>
          </a:xfrm>
        </p:spPr>
        <p:txBody>
          <a:bodyPr/>
          <a:lstStyle/>
          <a:p>
            <a:r>
              <a:rPr lang="en-US" sz="3200" dirty="0" smtClean="0"/>
              <a:t>The US Army Corps of Engineers has a 1992 Engineering Pamphlet (EP) on risk communication (EP 1110-2-8) with considerations in communicating risk:</a:t>
            </a:r>
          </a:p>
          <a:p>
            <a:pPr lvl="1"/>
            <a:r>
              <a:rPr lang="en-US" sz="2800" dirty="0" smtClean="0"/>
              <a:t>Risk communication must be </a:t>
            </a:r>
            <a:r>
              <a:rPr lang="en-US" sz="2800" u="sng" dirty="0" smtClean="0"/>
              <a:t>free of jargon</a:t>
            </a:r>
            <a:endParaRPr lang="en-US" sz="2800" dirty="0" smtClean="0"/>
          </a:p>
          <a:p>
            <a:pPr lvl="1"/>
            <a:r>
              <a:rPr lang="en-US" sz="2800" u="sng" dirty="0" smtClean="0"/>
              <a:t>Consensus of experts</a:t>
            </a:r>
            <a:r>
              <a:rPr lang="en-US" sz="2800" dirty="0" smtClean="0"/>
              <a:t> needs to be established</a:t>
            </a:r>
          </a:p>
          <a:p>
            <a:pPr lvl="1"/>
            <a:r>
              <a:rPr lang="en-US" sz="2800" dirty="0" smtClean="0"/>
              <a:t>Materials cited, and their sources must be </a:t>
            </a:r>
            <a:r>
              <a:rPr lang="en-US" sz="2800" u="sng" dirty="0" smtClean="0"/>
              <a:t>credible</a:t>
            </a:r>
            <a:endParaRPr lang="en-US" sz="2800" dirty="0" smtClean="0"/>
          </a:p>
          <a:p>
            <a:pPr lvl="1"/>
            <a:r>
              <a:rPr lang="en-US" sz="2800" dirty="0" smtClean="0"/>
              <a:t>Materials must be </a:t>
            </a:r>
            <a:r>
              <a:rPr lang="en-US" sz="2800" u="sng" dirty="0" smtClean="0"/>
              <a:t>tailored to audience</a:t>
            </a:r>
            <a:endParaRPr lang="en-US" sz="28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207</a:t>
            </a:fld>
            <a:endParaRPr lang="en-US" dirty="0"/>
          </a:p>
        </p:txBody>
      </p:sp>
    </p:spTree>
    <p:custDataLst>
      <p:tags r:id="rId1"/>
    </p:custDataLst>
    <p:extLst>
      <p:ext uri="{BB962C8B-B14F-4D97-AF65-F5344CB8AC3E}">
        <p14:creationId xmlns:p14="http://schemas.microsoft.com/office/powerpoint/2010/main" val="2209200589"/>
      </p:ext>
    </p:extLst>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2"/>
          <p:cNvSpPr>
            <a:spLocks noGrp="1" noChangeArrowheads="1"/>
          </p:cNvSpPr>
          <p:nvPr>
            <p:ph type="title"/>
          </p:nvPr>
        </p:nvSpPr>
        <p:spPr/>
        <p:txBody>
          <a:bodyPr/>
          <a:lstStyle/>
          <a:p>
            <a:r>
              <a:rPr lang="en-US" smtClean="0"/>
              <a:t>Risk Communication (cont’d)</a:t>
            </a:r>
          </a:p>
        </p:txBody>
      </p:sp>
      <p:sp>
        <p:nvSpPr>
          <p:cNvPr id="195588" name="Rectangle 3"/>
          <p:cNvSpPr>
            <a:spLocks noGrp="1" noChangeArrowheads="1"/>
          </p:cNvSpPr>
          <p:nvPr>
            <p:ph type="body" idx="1"/>
          </p:nvPr>
        </p:nvSpPr>
        <p:spPr/>
        <p:txBody>
          <a:bodyPr/>
          <a:lstStyle/>
          <a:p>
            <a:pPr lvl="1"/>
            <a:r>
              <a:rPr lang="en-US" sz="3200" dirty="0" smtClean="0"/>
              <a:t>The information must be </a:t>
            </a:r>
            <a:r>
              <a:rPr lang="en-US" sz="3200" u="sng" dirty="0" smtClean="0"/>
              <a:t>personalized</a:t>
            </a:r>
            <a:r>
              <a:rPr lang="en-US" sz="3200" dirty="0" smtClean="0"/>
              <a:t> to the extent possible</a:t>
            </a:r>
          </a:p>
          <a:p>
            <a:pPr lvl="1"/>
            <a:r>
              <a:rPr lang="en-US" sz="3200" dirty="0" smtClean="0"/>
              <a:t>Motivation discussion should stress a </a:t>
            </a:r>
            <a:r>
              <a:rPr lang="en-US" sz="3200" u="sng" dirty="0" smtClean="0"/>
              <a:t>positive approach and the likelihood of success</a:t>
            </a:r>
            <a:endParaRPr lang="en-US" sz="3200" dirty="0" smtClean="0"/>
          </a:p>
          <a:p>
            <a:pPr lvl="1"/>
            <a:r>
              <a:rPr lang="en-US" sz="3200" dirty="0" smtClean="0"/>
              <a:t>Risk data must be </a:t>
            </a:r>
            <a:r>
              <a:rPr lang="en-US" sz="3200" u="sng" dirty="0" smtClean="0"/>
              <a:t>presented in a meaningful</a:t>
            </a:r>
            <a:r>
              <a:rPr lang="en-US" sz="3200" dirty="0" smtClean="0"/>
              <a:t> manner</a:t>
            </a:r>
          </a:p>
          <a:p>
            <a:pPr lvl="1"/>
            <a:endParaRPr lang="en-US" sz="32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208</a:t>
            </a:fld>
            <a:endParaRPr lang="en-US" dirty="0"/>
          </a:p>
        </p:txBody>
      </p:sp>
    </p:spTree>
    <p:custDataLst>
      <p:tags r:id="rId1"/>
    </p:custDataLst>
    <p:extLst>
      <p:ext uri="{BB962C8B-B14F-4D97-AF65-F5344CB8AC3E}">
        <p14:creationId xmlns:p14="http://schemas.microsoft.com/office/powerpoint/2010/main" val="3832659556"/>
      </p:ext>
    </p:extLst>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Rectangle 2"/>
          <p:cNvSpPr>
            <a:spLocks noGrp="1" noChangeArrowheads="1"/>
          </p:cNvSpPr>
          <p:nvPr>
            <p:ph type="title"/>
          </p:nvPr>
        </p:nvSpPr>
        <p:spPr/>
        <p:txBody>
          <a:bodyPr/>
          <a:lstStyle/>
          <a:p>
            <a:r>
              <a:rPr lang="en-US" smtClean="0"/>
              <a:t>Risk Communication (cont’d)</a:t>
            </a:r>
          </a:p>
        </p:txBody>
      </p:sp>
      <p:sp>
        <p:nvSpPr>
          <p:cNvPr id="196612" name="Rectangle 3"/>
          <p:cNvSpPr>
            <a:spLocks noGrp="1" noChangeArrowheads="1"/>
          </p:cNvSpPr>
          <p:nvPr>
            <p:ph type="body" idx="1"/>
          </p:nvPr>
        </p:nvSpPr>
        <p:spPr/>
        <p:txBody>
          <a:bodyPr/>
          <a:lstStyle/>
          <a:p>
            <a:r>
              <a:rPr lang="en-US" sz="3200" dirty="0" smtClean="0"/>
              <a:t>Communication after a severe accident</a:t>
            </a:r>
          </a:p>
          <a:p>
            <a:pPr lvl="1"/>
            <a:r>
              <a:rPr lang="en-US" sz="2800" dirty="0" smtClean="0"/>
              <a:t>Acknowledge the gravity of the events and the tragedy who have suffered</a:t>
            </a:r>
          </a:p>
          <a:p>
            <a:pPr lvl="1"/>
            <a:r>
              <a:rPr lang="en-US" sz="2800" dirty="0" smtClean="0"/>
              <a:t>Recognize the public’s concerns, emotions, and efforts to manage the risk</a:t>
            </a:r>
          </a:p>
          <a:p>
            <a:pPr lvl="1"/>
            <a:r>
              <a:rPr lang="en-US" sz="2800" dirty="0" smtClean="0"/>
              <a:t>Assure the audience that the relevant officials are doing all that they can</a:t>
            </a:r>
          </a:p>
          <a:p>
            <a:pPr lvl="1"/>
            <a:r>
              <a:rPr lang="en-US" sz="2800" dirty="0" smtClean="0"/>
              <a:t>Express a coherent, consistent communication philosophy for all risks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209</a:t>
            </a:fld>
            <a:endParaRPr lang="en-US" dirty="0"/>
          </a:p>
        </p:txBody>
      </p:sp>
    </p:spTree>
    <p:custDataLst>
      <p:tags r:id="rId1"/>
    </p:custDataLst>
    <p:extLst>
      <p:ext uri="{BB962C8B-B14F-4D97-AF65-F5344CB8AC3E}">
        <p14:creationId xmlns:p14="http://schemas.microsoft.com/office/powerpoint/2010/main" val="40877715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r>
              <a:rPr lang="en-US" smtClean="0"/>
              <a:t>Risk Terminology (cont’d)</a:t>
            </a:r>
          </a:p>
        </p:txBody>
      </p:sp>
      <p:sp>
        <p:nvSpPr>
          <p:cNvPr id="35844" name="Rectangle 3"/>
          <p:cNvSpPr>
            <a:spLocks noGrp="1" noChangeArrowheads="1"/>
          </p:cNvSpPr>
          <p:nvPr>
            <p:ph type="body" idx="1"/>
          </p:nvPr>
        </p:nvSpPr>
        <p:spPr/>
        <p:txBody>
          <a:bodyPr/>
          <a:lstStyle/>
          <a:p>
            <a:pPr lvl="1"/>
            <a:r>
              <a:rPr lang="en-US" sz="2800" i="1" dirty="0" smtClean="0"/>
              <a:t>System – </a:t>
            </a:r>
            <a:r>
              <a:rPr lang="en-US" sz="2800" dirty="0" smtClean="0"/>
              <a:t>is a group of interacting, interrelated, or interdependent elements, such as, people, property, materials, environment, and processes (Chapter 3)</a:t>
            </a:r>
          </a:p>
          <a:p>
            <a:pPr lvl="1"/>
            <a:r>
              <a:rPr lang="en-US" sz="2800" i="1" dirty="0" smtClean="0"/>
              <a:t>Event – </a:t>
            </a:r>
            <a:r>
              <a:rPr lang="en-US" sz="2800" dirty="0" smtClean="0"/>
              <a:t>is occurrence or outcome or change of a particular set of circumstances</a:t>
            </a:r>
          </a:p>
          <a:p>
            <a:pPr lvl="1"/>
            <a:r>
              <a:rPr lang="en-US" sz="2800" i="1" dirty="0" smtClean="0"/>
              <a:t>Scenario – is defined as joint events and system state that lead to an outcome of interest </a:t>
            </a:r>
          </a:p>
        </p:txBody>
      </p:sp>
      <p:sp>
        <p:nvSpPr>
          <p:cNvPr id="35845"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35846"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21</a:t>
            </a:fld>
            <a:endParaRPr lang="en-US" dirty="0"/>
          </a:p>
        </p:txBody>
      </p:sp>
    </p:spTree>
    <p:custDataLst>
      <p:tags r:id="rId1"/>
    </p:custDataLst>
    <p:extLst>
      <p:ext uri="{BB962C8B-B14F-4D97-AF65-F5344CB8AC3E}">
        <p14:creationId xmlns:p14="http://schemas.microsoft.com/office/powerpoint/2010/main" val="3281645031"/>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2"/>
          <p:cNvSpPr>
            <a:spLocks noGrp="1" noChangeArrowheads="1"/>
          </p:cNvSpPr>
          <p:nvPr>
            <p:ph type="title"/>
          </p:nvPr>
        </p:nvSpPr>
        <p:spPr/>
        <p:txBody>
          <a:bodyPr/>
          <a:lstStyle/>
          <a:p>
            <a:r>
              <a:rPr lang="en-US" smtClean="0"/>
              <a:t>Risk Communication (cont’d)</a:t>
            </a:r>
          </a:p>
        </p:txBody>
      </p:sp>
      <p:sp>
        <p:nvSpPr>
          <p:cNvPr id="197636" name="Rectangle 3"/>
          <p:cNvSpPr>
            <a:spLocks noGrp="1" noChangeArrowheads="1"/>
          </p:cNvSpPr>
          <p:nvPr>
            <p:ph type="body" idx="1"/>
          </p:nvPr>
        </p:nvSpPr>
        <p:spPr/>
        <p:txBody>
          <a:bodyPr/>
          <a:lstStyle/>
          <a:p>
            <a:r>
              <a:rPr lang="en-US" sz="3200" dirty="0" smtClean="0"/>
              <a:t>Communication after a severe accident</a:t>
            </a:r>
          </a:p>
          <a:p>
            <a:pPr lvl="1"/>
            <a:r>
              <a:rPr lang="en-US" sz="2800" dirty="0" smtClean="0"/>
              <a:t>Provide quantitative risk estimates, including the uncertainties associated with the estimates</a:t>
            </a:r>
          </a:p>
          <a:p>
            <a:pPr lvl="1"/>
            <a:r>
              <a:rPr lang="en-US" sz="2800" dirty="0" smtClean="0"/>
              <a:t>Provide summary analyses of possible protective actions considering all the expected effects</a:t>
            </a:r>
          </a:p>
          <a:p>
            <a:pPr lvl="1"/>
            <a:r>
              <a:rPr lang="en-US" sz="2800" dirty="0" smtClean="0"/>
              <a:t>Lead by example, showing possible models for responsible bravery</a:t>
            </a:r>
          </a:p>
          <a:p>
            <a:pPr lvl="1"/>
            <a:r>
              <a:rPr lang="en-US" sz="2800" dirty="0" smtClean="0"/>
              <a:t>Commit to earning and keeping the public trust</a:t>
            </a:r>
          </a:p>
          <a:p>
            <a:pPr lvl="1"/>
            <a:endParaRPr lang="en-US" sz="2800" dirty="0" smtClean="0"/>
          </a:p>
          <a:p>
            <a:pPr lvl="1"/>
            <a:endParaRPr lang="en-US" sz="28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210</a:t>
            </a:fld>
            <a:endParaRPr lang="en-US" dirty="0"/>
          </a:p>
        </p:txBody>
      </p:sp>
    </p:spTree>
    <p:custDataLst>
      <p:tags r:id="rId1"/>
    </p:custDataLst>
    <p:extLst>
      <p:ext uri="{BB962C8B-B14F-4D97-AF65-F5344CB8AC3E}">
        <p14:creationId xmlns:p14="http://schemas.microsoft.com/office/powerpoint/2010/main" val="3709225829"/>
      </p:ext>
    </p:extLst>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9" name="Rectangle 2"/>
          <p:cNvSpPr>
            <a:spLocks noGrp="1" noChangeArrowheads="1"/>
          </p:cNvSpPr>
          <p:nvPr>
            <p:ph type="title"/>
          </p:nvPr>
        </p:nvSpPr>
        <p:spPr/>
        <p:txBody>
          <a:bodyPr/>
          <a:lstStyle/>
          <a:p>
            <a:r>
              <a:rPr lang="en-US" smtClean="0"/>
              <a:t>Risk Communication (cont’d)</a:t>
            </a:r>
          </a:p>
        </p:txBody>
      </p:sp>
      <p:sp>
        <p:nvSpPr>
          <p:cNvPr id="198660" name="Rectangle 3"/>
          <p:cNvSpPr>
            <a:spLocks noGrp="1" noChangeArrowheads="1"/>
          </p:cNvSpPr>
          <p:nvPr>
            <p:ph type="body" idx="1"/>
          </p:nvPr>
        </p:nvSpPr>
        <p:spPr/>
        <p:txBody>
          <a:bodyPr/>
          <a:lstStyle/>
          <a:p>
            <a:r>
              <a:rPr lang="en-US" sz="3200" dirty="0" smtClean="0"/>
              <a:t>Documentation (ISO 31000)</a:t>
            </a:r>
          </a:p>
          <a:p>
            <a:pPr lvl="1"/>
            <a:r>
              <a:rPr lang="en-US" sz="2800" dirty="0" smtClean="0"/>
              <a:t>Objectives and scope</a:t>
            </a:r>
          </a:p>
          <a:p>
            <a:pPr lvl="1"/>
            <a:r>
              <a:rPr lang="en-US" sz="2800" dirty="0" smtClean="0"/>
              <a:t>Description of relevant parts of the system and their functions</a:t>
            </a:r>
          </a:p>
          <a:p>
            <a:pPr lvl="1"/>
            <a:r>
              <a:rPr lang="en-US" sz="2800" dirty="0" smtClean="0"/>
              <a:t>A summary of the external and internal context of the organization and how it relates to the situation, system or circumstances being assessed</a:t>
            </a:r>
          </a:p>
          <a:p>
            <a:pPr lvl="1"/>
            <a:r>
              <a:rPr lang="en-US" sz="2800" dirty="0" smtClean="0"/>
              <a:t>Risk criteria applied and their justification</a:t>
            </a:r>
          </a:p>
          <a:p>
            <a:pPr lvl="1"/>
            <a:r>
              <a:rPr lang="en-US" sz="2800" dirty="0" smtClean="0"/>
              <a:t>Limitations, assumptions and justification of hypotheses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211</a:t>
            </a:fld>
            <a:endParaRPr lang="en-US" dirty="0"/>
          </a:p>
        </p:txBody>
      </p:sp>
    </p:spTree>
    <p:custDataLst>
      <p:tags r:id="rId1"/>
    </p:custDataLst>
    <p:extLst>
      <p:ext uri="{BB962C8B-B14F-4D97-AF65-F5344CB8AC3E}">
        <p14:creationId xmlns:p14="http://schemas.microsoft.com/office/powerpoint/2010/main" val="1323544603"/>
      </p:ext>
    </p:extLst>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Rectangle 2"/>
          <p:cNvSpPr>
            <a:spLocks noGrp="1" noChangeArrowheads="1"/>
          </p:cNvSpPr>
          <p:nvPr>
            <p:ph type="title"/>
          </p:nvPr>
        </p:nvSpPr>
        <p:spPr/>
        <p:txBody>
          <a:bodyPr/>
          <a:lstStyle/>
          <a:p>
            <a:r>
              <a:rPr lang="en-US" smtClean="0"/>
              <a:t>Risk Communication (cont’d)</a:t>
            </a:r>
          </a:p>
        </p:txBody>
      </p:sp>
      <p:sp>
        <p:nvSpPr>
          <p:cNvPr id="199684" name="Rectangle 3"/>
          <p:cNvSpPr>
            <a:spLocks noGrp="1" noChangeArrowheads="1"/>
          </p:cNvSpPr>
          <p:nvPr>
            <p:ph type="body" idx="1"/>
          </p:nvPr>
        </p:nvSpPr>
        <p:spPr>
          <a:xfrm>
            <a:off x="457200" y="1143000"/>
            <a:ext cx="8382000" cy="5105400"/>
          </a:xfrm>
        </p:spPr>
        <p:txBody>
          <a:bodyPr/>
          <a:lstStyle/>
          <a:p>
            <a:r>
              <a:rPr lang="en-US" sz="3200" dirty="0" smtClean="0"/>
              <a:t>Documentation (ISO 31000)</a:t>
            </a:r>
          </a:p>
          <a:p>
            <a:pPr lvl="1"/>
            <a:r>
              <a:rPr lang="en-US" sz="2800" dirty="0" smtClean="0"/>
              <a:t>Assessment methodology</a:t>
            </a:r>
          </a:p>
          <a:p>
            <a:pPr lvl="1"/>
            <a:r>
              <a:rPr lang="en-US" sz="2800" dirty="0" smtClean="0"/>
              <a:t>Risk identification results</a:t>
            </a:r>
          </a:p>
          <a:p>
            <a:pPr lvl="1"/>
            <a:r>
              <a:rPr lang="en-US" sz="2800" dirty="0" smtClean="0"/>
              <a:t>Data, assumptions and validation</a:t>
            </a:r>
          </a:p>
          <a:p>
            <a:pPr lvl="1"/>
            <a:r>
              <a:rPr lang="en-US" sz="2800" dirty="0" smtClean="0"/>
              <a:t>Risk analysis results and their evaluation</a:t>
            </a:r>
          </a:p>
          <a:p>
            <a:pPr lvl="1"/>
            <a:r>
              <a:rPr lang="en-US" sz="2800" dirty="0" smtClean="0"/>
              <a:t>Sensitivity and uncertainty analysis</a:t>
            </a:r>
          </a:p>
          <a:p>
            <a:pPr lvl="1"/>
            <a:r>
              <a:rPr lang="en-US" sz="2800" dirty="0" smtClean="0"/>
              <a:t>Critical assumptions</a:t>
            </a:r>
          </a:p>
          <a:p>
            <a:pPr lvl="1"/>
            <a:r>
              <a:rPr lang="en-US" sz="2800" dirty="0" smtClean="0"/>
              <a:t>Discussion of results</a:t>
            </a:r>
          </a:p>
          <a:p>
            <a:pPr lvl="1"/>
            <a:r>
              <a:rPr lang="en-US" sz="2800" dirty="0" smtClean="0"/>
              <a:t>Conclusions and recommendations</a:t>
            </a:r>
          </a:p>
          <a:p>
            <a:pPr lvl="1"/>
            <a:r>
              <a:rPr lang="en-US" sz="2800" dirty="0" smtClean="0"/>
              <a:t>References</a:t>
            </a:r>
          </a:p>
          <a:p>
            <a:pPr lvl="1"/>
            <a:endParaRPr lang="en-US" sz="2800" dirty="0" smtClean="0"/>
          </a:p>
          <a:p>
            <a:pPr lvl="1"/>
            <a:endParaRPr lang="en-US" sz="2800" dirty="0" smtClean="0"/>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212</a:t>
            </a:fld>
            <a:endParaRPr lang="en-US" dirty="0"/>
          </a:p>
        </p:txBody>
      </p:sp>
    </p:spTree>
    <p:custDataLst>
      <p:tags r:id="rId1"/>
    </p:custDataLst>
    <p:extLst>
      <p:ext uri="{BB962C8B-B14F-4D97-AF65-F5344CB8AC3E}">
        <p14:creationId xmlns:p14="http://schemas.microsoft.com/office/powerpoint/2010/main" val="3235206117"/>
      </p:ext>
    </p:extLst>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7" name="Rectangle 2"/>
          <p:cNvSpPr>
            <a:spLocks noGrp="1" noChangeArrowheads="1"/>
          </p:cNvSpPr>
          <p:nvPr>
            <p:ph type="title"/>
          </p:nvPr>
        </p:nvSpPr>
        <p:spPr/>
        <p:txBody>
          <a:bodyPr/>
          <a:lstStyle/>
          <a:p>
            <a:r>
              <a:rPr lang="en-US" smtClean="0"/>
              <a:t>Limitations and Pitfalls</a:t>
            </a:r>
          </a:p>
        </p:txBody>
      </p:sp>
      <p:sp>
        <p:nvSpPr>
          <p:cNvPr id="200708" name="Rectangle 3"/>
          <p:cNvSpPr>
            <a:spLocks noGrp="1" noChangeArrowheads="1"/>
          </p:cNvSpPr>
          <p:nvPr>
            <p:ph type="body" idx="1"/>
          </p:nvPr>
        </p:nvSpPr>
        <p:spPr>
          <a:xfrm>
            <a:off x="457200" y="1143000"/>
            <a:ext cx="8534400" cy="5334000"/>
          </a:xfrm>
        </p:spPr>
        <p:txBody>
          <a:bodyPr/>
          <a:lstStyle/>
          <a:p>
            <a:pPr lvl="1"/>
            <a:r>
              <a:rPr lang="en-US" sz="2800" dirty="0" smtClean="0"/>
              <a:t>Confusion regarding the concept of risk</a:t>
            </a:r>
          </a:p>
          <a:p>
            <a:pPr lvl="1"/>
            <a:r>
              <a:rPr lang="en-US" sz="2800" dirty="0" smtClean="0"/>
              <a:t>Completely unavoidable human errors in subjective judgment of risk</a:t>
            </a:r>
          </a:p>
          <a:p>
            <a:pPr lvl="1"/>
            <a:r>
              <a:rPr lang="en-US" sz="2800" dirty="0" smtClean="0"/>
              <a:t>Entirely ineffectual but popular subjective scoring methods</a:t>
            </a:r>
          </a:p>
          <a:p>
            <a:pPr lvl="1"/>
            <a:r>
              <a:rPr lang="en-US" sz="2800" dirty="0" smtClean="0"/>
              <a:t>Misconceptions that block the use of better, existing methods</a:t>
            </a:r>
          </a:p>
          <a:p>
            <a:pPr lvl="1"/>
            <a:r>
              <a:rPr lang="en-US" sz="2800" dirty="0" smtClean="0"/>
              <a:t>Recurring errors in even the most sophisticated methods</a:t>
            </a:r>
          </a:p>
          <a:p>
            <a:pPr lvl="1"/>
            <a:r>
              <a:rPr lang="en-US" sz="2800" dirty="0" smtClean="0"/>
              <a:t>Institutional factors</a:t>
            </a:r>
          </a:p>
          <a:p>
            <a:pPr lvl="1"/>
            <a:r>
              <a:rPr lang="en-US" sz="2800" dirty="0" smtClean="0"/>
              <a:t>Unproductive incentive structure</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213</a:t>
            </a:fld>
            <a:endParaRPr lang="en-US" dirty="0"/>
          </a:p>
        </p:txBody>
      </p:sp>
    </p:spTree>
    <p:custDataLst>
      <p:tags r:id="rId1"/>
    </p:custDataLst>
    <p:extLst>
      <p:ext uri="{BB962C8B-B14F-4D97-AF65-F5344CB8AC3E}">
        <p14:creationId xmlns:p14="http://schemas.microsoft.com/office/powerpoint/2010/main" val="4126228416"/>
      </p:ext>
    </p:extLst>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ChangeArrowheads="1"/>
          </p:cNvSpPr>
          <p:nvPr>
            <p:ph type="body" idx="1"/>
          </p:nvPr>
        </p:nvSpPr>
        <p:spPr>
          <a:xfrm>
            <a:off x="1295400" y="1600200"/>
            <a:ext cx="6172200" cy="4114800"/>
          </a:xfrm>
        </p:spPr>
        <p:txBody>
          <a:bodyPr/>
          <a:lstStyle/>
          <a:p>
            <a:pPr lvl="1">
              <a:buFontTx/>
              <a:buNone/>
            </a:pPr>
            <a:r>
              <a:rPr lang="en-US" sz="2800" dirty="0" smtClean="0"/>
              <a:t>HW #2:</a:t>
            </a:r>
          </a:p>
          <a:p>
            <a:pPr lvl="1">
              <a:buFontTx/>
              <a:buNone/>
            </a:pPr>
            <a:r>
              <a:rPr lang="en-US" sz="2800" dirty="0" smtClean="0"/>
              <a:t>2.6</a:t>
            </a:r>
          </a:p>
          <a:p>
            <a:pPr lvl="1">
              <a:buFontTx/>
              <a:buNone/>
            </a:pPr>
            <a:r>
              <a:rPr lang="en-US" sz="2800" dirty="0" smtClean="0"/>
              <a:t>2.31</a:t>
            </a:r>
          </a:p>
          <a:p>
            <a:pPr lvl="1">
              <a:buFontTx/>
              <a:buNone/>
            </a:pPr>
            <a:r>
              <a:rPr lang="en-US" sz="2800" dirty="0" smtClean="0"/>
              <a:t>2.48</a:t>
            </a:r>
          </a:p>
          <a:p>
            <a:pPr lvl="1">
              <a:buFontTx/>
              <a:buNone/>
            </a:pPr>
            <a:r>
              <a:rPr lang="en-US" sz="2800" dirty="0" smtClean="0"/>
              <a:t>2.58</a:t>
            </a:r>
          </a:p>
          <a:p>
            <a:pPr lvl="1">
              <a:buFontTx/>
              <a:buNone/>
            </a:pPr>
            <a:r>
              <a:rPr lang="en-US" sz="2800" dirty="0" smtClean="0"/>
              <a:t>2.63</a:t>
            </a:r>
          </a:p>
        </p:txBody>
      </p:sp>
      <p:sp>
        <p:nvSpPr>
          <p:cNvPr id="63492" name="Rectangle 3"/>
          <p:cNvSpPr>
            <a:spLocks noGrp="1" noChangeArrowheads="1"/>
          </p:cNvSpPr>
          <p:nvPr>
            <p:ph type="title"/>
          </p:nvPr>
        </p:nvSpPr>
        <p:spPr>
          <a:xfrm>
            <a:off x="609600" y="304800"/>
            <a:ext cx="8305800" cy="762000"/>
          </a:xfrm>
          <a:noFill/>
        </p:spPr>
        <p:txBody>
          <a:bodyPr/>
          <a:lstStyle/>
          <a:p>
            <a:r>
              <a:rPr lang="en-US" sz="3600" dirty="0" smtClean="0"/>
              <a:t>Homework Assignments and Project</a:t>
            </a:r>
          </a:p>
        </p:txBody>
      </p:sp>
      <p:sp>
        <p:nvSpPr>
          <p:cNvPr id="4"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214</a:t>
            </a:fld>
            <a:endParaRPr lang="en-US" dirty="0"/>
          </a:p>
        </p:txBody>
      </p:sp>
    </p:spTree>
    <p:extLst>
      <p:ext uri="{BB962C8B-B14F-4D97-AF65-F5344CB8AC3E}">
        <p14:creationId xmlns:p14="http://schemas.microsoft.com/office/powerpoint/2010/main" val="41424349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r>
              <a:rPr lang="en-US" smtClean="0"/>
              <a:t>Risk Terminology (cont’d)</a:t>
            </a:r>
          </a:p>
        </p:txBody>
      </p:sp>
      <p:sp>
        <p:nvSpPr>
          <p:cNvPr id="36868" name="Rectangle 3"/>
          <p:cNvSpPr>
            <a:spLocks noGrp="1" noChangeArrowheads="1"/>
          </p:cNvSpPr>
          <p:nvPr>
            <p:ph type="body" idx="1"/>
          </p:nvPr>
        </p:nvSpPr>
        <p:spPr/>
        <p:txBody>
          <a:bodyPr/>
          <a:lstStyle/>
          <a:p>
            <a:pPr lvl="1"/>
            <a:r>
              <a:rPr lang="en-US" sz="2800" i="1" dirty="0" smtClean="0"/>
              <a:t>Initiating event – </a:t>
            </a:r>
            <a:r>
              <a:rPr lang="en-US" sz="2800" dirty="0" smtClean="0"/>
              <a:t>is an event that appears at the beginning of a chain of events or a sequence of events, such as in an event tree</a:t>
            </a:r>
          </a:p>
          <a:p>
            <a:pPr lvl="1"/>
            <a:r>
              <a:rPr lang="en-US" sz="2800" i="1" dirty="0" smtClean="0"/>
              <a:t>Event tree analysis – </a:t>
            </a:r>
            <a:r>
              <a:rPr lang="en-US" sz="2800" dirty="0" smtClean="0"/>
              <a:t>is an </a:t>
            </a:r>
            <a:r>
              <a:rPr lang="en-US" sz="2800" u="sng" dirty="0" smtClean="0"/>
              <a:t>inductive</a:t>
            </a:r>
            <a:r>
              <a:rPr lang="en-US" sz="2800" dirty="0" smtClean="0"/>
              <a:t> analysis method that utilizes an event tree graphical construct to show the logical sequence of the occurrence of events in, or states of, a system following an initiating event</a:t>
            </a:r>
          </a:p>
          <a:p>
            <a:pPr lvl="2"/>
            <a:r>
              <a:rPr lang="en-US" sz="2800" i="1" dirty="0" smtClean="0"/>
              <a:t>Probability tree analysis removes the limitation by allowing any number of branching of two or more</a:t>
            </a:r>
            <a:endParaRPr lang="en-US" sz="2800" dirty="0" smtClean="0"/>
          </a:p>
        </p:txBody>
      </p:sp>
      <p:sp>
        <p:nvSpPr>
          <p:cNvPr id="36869"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36870"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22</a:t>
            </a:fld>
            <a:endParaRPr lang="en-US" dirty="0"/>
          </a:p>
        </p:txBody>
      </p:sp>
    </p:spTree>
    <p:custDataLst>
      <p:tags r:id="rId1"/>
    </p:custDataLst>
    <p:extLst>
      <p:ext uri="{BB962C8B-B14F-4D97-AF65-F5344CB8AC3E}">
        <p14:creationId xmlns:p14="http://schemas.microsoft.com/office/powerpoint/2010/main" val="2770098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p:txBody>
          <a:bodyPr/>
          <a:lstStyle/>
          <a:p>
            <a:r>
              <a:rPr lang="en-US" smtClean="0"/>
              <a:t>Risk Terminology (cont’d)</a:t>
            </a:r>
          </a:p>
        </p:txBody>
      </p:sp>
      <p:sp>
        <p:nvSpPr>
          <p:cNvPr id="37892" name="Rectangle 3"/>
          <p:cNvSpPr>
            <a:spLocks noGrp="1" noChangeArrowheads="1"/>
          </p:cNvSpPr>
          <p:nvPr>
            <p:ph type="body" idx="1"/>
          </p:nvPr>
        </p:nvSpPr>
        <p:spPr/>
        <p:txBody>
          <a:bodyPr/>
          <a:lstStyle/>
          <a:p>
            <a:pPr lvl="1"/>
            <a:r>
              <a:rPr lang="en-US" sz="2800" i="1" dirty="0" smtClean="0"/>
              <a:t>Fault tree analysis – </a:t>
            </a:r>
            <a:r>
              <a:rPr lang="en-US" sz="2800" dirty="0" smtClean="0"/>
              <a:t>is a deductive analysis method for representing the logical combinations of various system states and possible causes which can contribute to a specified event, called the top event</a:t>
            </a:r>
          </a:p>
          <a:p>
            <a:pPr lvl="1"/>
            <a:r>
              <a:rPr lang="en-US" sz="2800" i="1" dirty="0" smtClean="0"/>
              <a:t>Failure mode </a:t>
            </a:r>
            <a:r>
              <a:rPr lang="en-US" sz="2800" dirty="0" smtClean="0"/>
              <a:t>– is a way that failure can occur, described by the means or underlying physics, and can be modeled as an event</a:t>
            </a:r>
          </a:p>
          <a:p>
            <a:pPr lvl="1"/>
            <a:r>
              <a:rPr lang="en-US" sz="2800" i="1" dirty="0" smtClean="0"/>
              <a:t>Vulnerability – </a:t>
            </a:r>
            <a:r>
              <a:rPr lang="en-US" sz="2800" dirty="0" smtClean="0"/>
              <a:t>is defined as the intrinsic properties of a system making it susceptible to a hazard or a threat</a:t>
            </a:r>
          </a:p>
          <a:p>
            <a:pPr lvl="1"/>
            <a:endParaRPr lang="en-US" sz="2800" dirty="0" smtClean="0"/>
          </a:p>
        </p:txBody>
      </p:sp>
      <p:sp>
        <p:nvSpPr>
          <p:cNvPr id="37893"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37894"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23</a:t>
            </a:fld>
            <a:endParaRPr lang="en-US" dirty="0"/>
          </a:p>
        </p:txBody>
      </p:sp>
    </p:spTree>
    <p:custDataLst>
      <p:tags r:id="rId1"/>
    </p:custDataLst>
    <p:extLst>
      <p:ext uri="{BB962C8B-B14F-4D97-AF65-F5344CB8AC3E}">
        <p14:creationId xmlns:p14="http://schemas.microsoft.com/office/powerpoint/2010/main" val="15946349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r>
              <a:rPr lang="en-US" smtClean="0"/>
              <a:t>Risk Terminology (cont’d)</a:t>
            </a:r>
          </a:p>
        </p:txBody>
      </p:sp>
      <p:sp>
        <p:nvSpPr>
          <p:cNvPr id="38916" name="Rectangle 3"/>
          <p:cNvSpPr>
            <a:spLocks noGrp="1" noChangeArrowheads="1"/>
          </p:cNvSpPr>
          <p:nvPr>
            <p:ph type="body" idx="1"/>
          </p:nvPr>
        </p:nvSpPr>
        <p:spPr/>
        <p:txBody>
          <a:bodyPr/>
          <a:lstStyle/>
          <a:p>
            <a:pPr lvl="1"/>
            <a:r>
              <a:rPr lang="en-US" sz="2800" i="1" dirty="0" smtClean="0"/>
              <a:t>Likelihood</a:t>
            </a:r>
            <a:r>
              <a:rPr lang="en-US" sz="2800" dirty="0" smtClean="0"/>
              <a:t> – is the chance of something happening</a:t>
            </a:r>
          </a:p>
          <a:p>
            <a:pPr lvl="1"/>
            <a:r>
              <a:rPr lang="en-US" sz="2800" i="1" dirty="0" smtClean="0"/>
              <a:t>Probability</a:t>
            </a:r>
            <a:r>
              <a:rPr lang="en-US" sz="2800" dirty="0" smtClean="0"/>
              <a:t> – is a measure of chance of occurrence, likelihood, etc. between 0 and 1</a:t>
            </a:r>
          </a:p>
          <a:p>
            <a:pPr lvl="1"/>
            <a:r>
              <a:rPr lang="en-US" sz="2800" i="1" dirty="0" smtClean="0"/>
              <a:t>Subjective probability</a:t>
            </a:r>
            <a:r>
              <a:rPr lang="en-US" sz="2800" dirty="0" smtClean="0"/>
              <a:t> – is a probability that is based on the state of knowledge.</a:t>
            </a:r>
          </a:p>
          <a:p>
            <a:pPr lvl="1"/>
            <a:r>
              <a:rPr lang="en-US" sz="2800" i="1" dirty="0" smtClean="0"/>
              <a:t>Conditional probability </a:t>
            </a:r>
            <a:r>
              <a:rPr lang="en-US" sz="2800" dirty="0" smtClean="0"/>
              <a:t>– is the probability of event occurrence based on the assumption that another event (or multiple events) has occurred</a:t>
            </a:r>
          </a:p>
        </p:txBody>
      </p:sp>
      <p:sp>
        <p:nvSpPr>
          <p:cNvPr id="38917"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38918"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24</a:t>
            </a:fld>
            <a:endParaRPr lang="en-US" dirty="0"/>
          </a:p>
        </p:txBody>
      </p:sp>
    </p:spTree>
    <p:custDataLst>
      <p:tags r:id="rId1"/>
    </p:custDataLst>
    <p:extLst>
      <p:ext uri="{BB962C8B-B14F-4D97-AF65-F5344CB8AC3E}">
        <p14:creationId xmlns:p14="http://schemas.microsoft.com/office/powerpoint/2010/main" val="16113956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p:txBody>
          <a:bodyPr/>
          <a:lstStyle/>
          <a:p>
            <a:r>
              <a:rPr lang="en-US" smtClean="0"/>
              <a:t>Risk Terminology (cont’d)</a:t>
            </a:r>
          </a:p>
        </p:txBody>
      </p:sp>
      <p:sp>
        <p:nvSpPr>
          <p:cNvPr id="39940" name="Rectangle 3"/>
          <p:cNvSpPr>
            <a:spLocks noGrp="1" noChangeArrowheads="1"/>
          </p:cNvSpPr>
          <p:nvPr>
            <p:ph type="body" idx="1"/>
          </p:nvPr>
        </p:nvSpPr>
        <p:spPr/>
        <p:txBody>
          <a:bodyPr/>
          <a:lstStyle/>
          <a:p>
            <a:pPr lvl="1"/>
            <a:r>
              <a:rPr lang="en-US" sz="2800" i="1" dirty="0" smtClean="0"/>
              <a:t>Frequency </a:t>
            </a:r>
            <a:r>
              <a:rPr lang="en-US" sz="2800" dirty="0" smtClean="0"/>
              <a:t>– is the count of an outcome of interest from a number of repeated observations of identical experiments or systems (if expressed as a fraction or percent, it is called relative frequency)</a:t>
            </a:r>
          </a:p>
          <a:p>
            <a:pPr lvl="1"/>
            <a:r>
              <a:rPr lang="en-US" sz="2800" i="1" dirty="0" smtClean="0"/>
              <a:t>Rate – commonly is the count of an outcome of interest for a system occurring within a time period</a:t>
            </a:r>
          </a:p>
          <a:p>
            <a:pPr lvl="2"/>
            <a:r>
              <a:rPr lang="en-US" sz="2800" i="1" dirty="0" smtClean="0"/>
              <a:t>It can be time dependent due to changes in the system’s state, for example due to aging</a:t>
            </a:r>
          </a:p>
          <a:p>
            <a:pPr lvl="2"/>
            <a:r>
              <a:rPr lang="en-US" sz="2800" i="1" dirty="0" smtClean="0"/>
              <a:t>Frequency is sometimes incorrectly used to mean the rate</a:t>
            </a:r>
          </a:p>
        </p:txBody>
      </p:sp>
      <p:sp>
        <p:nvSpPr>
          <p:cNvPr id="39941"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39942"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25</a:t>
            </a:fld>
            <a:endParaRPr lang="en-US" dirty="0"/>
          </a:p>
        </p:txBody>
      </p:sp>
    </p:spTree>
    <p:custDataLst>
      <p:tags r:id="rId1"/>
    </p:custDataLst>
    <p:extLst>
      <p:ext uri="{BB962C8B-B14F-4D97-AF65-F5344CB8AC3E}">
        <p14:creationId xmlns:p14="http://schemas.microsoft.com/office/powerpoint/2010/main" val="23061168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p:txBody>
          <a:bodyPr/>
          <a:lstStyle/>
          <a:p>
            <a:r>
              <a:rPr lang="en-US" smtClean="0"/>
              <a:t>Risk Terminology (cont’d)</a:t>
            </a:r>
          </a:p>
        </p:txBody>
      </p:sp>
      <p:sp>
        <p:nvSpPr>
          <p:cNvPr id="40964" name="Rectangle 3"/>
          <p:cNvSpPr>
            <a:spLocks noGrp="1" noChangeArrowheads="1"/>
          </p:cNvSpPr>
          <p:nvPr>
            <p:ph type="body" idx="1"/>
          </p:nvPr>
        </p:nvSpPr>
        <p:spPr/>
        <p:txBody>
          <a:bodyPr/>
          <a:lstStyle/>
          <a:p>
            <a:pPr lvl="1"/>
            <a:r>
              <a:rPr lang="en-US" sz="2800" i="1" dirty="0" smtClean="0"/>
              <a:t>Exposure – </a:t>
            </a:r>
            <a:r>
              <a:rPr lang="en-US" sz="2800" dirty="0" smtClean="0"/>
              <a:t>is the extent to which an organization and/or stakeholder is subject to an event, and defined by things at risk that might include population at risk, property at risk and ecological and environmental concerns at risk</a:t>
            </a:r>
          </a:p>
          <a:p>
            <a:pPr lvl="1"/>
            <a:r>
              <a:rPr lang="en-US" sz="2800" i="1" dirty="0" smtClean="0"/>
              <a:t>Consequence </a:t>
            </a:r>
            <a:r>
              <a:rPr lang="en-US" sz="2800" dirty="0" smtClean="0"/>
              <a:t>– is the immediate, short-, and long-term effects of an event affecting objectives, e.g., an explosion of a chlorine storage tank </a:t>
            </a:r>
          </a:p>
        </p:txBody>
      </p:sp>
      <p:sp>
        <p:nvSpPr>
          <p:cNvPr id="40965"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40966"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26</a:t>
            </a:fld>
            <a:endParaRPr lang="en-US" dirty="0"/>
          </a:p>
        </p:txBody>
      </p:sp>
    </p:spTree>
    <p:custDataLst>
      <p:tags r:id="rId1"/>
    </p:custDataLst>
    <p:extLst>
      <p:ext uri="{BB962C8B-B14F-4D97-AF65-F5344CB8AC3E}">
        <p14:creationId xmlns:p14="http://schemas.microsoft.com/office/powerpoint/2010/main" val="36171673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smtClean="0"/>
              <a:t>Risk Terminology (cont’d)</a:t>
            </a:r>
          </a:p>
        </p:txBody>
      </p:sp>
      <p:sp>
        <p:nvSpPr>
          <p:cNvPr id="41988" name="Rectangle 3"/>
          <p:cNvSpPr>
            <a:spLocks noGrp="1" noChangeArrowheads="1"/>
          </p:cNvSpPr>
          <p:nvPr>
            <p:ph type="body" idx="1"/>
          </p:nvPr>
        </p:nvSpPr>
        <p:spPr/>
        <p:txBody>
          <a:bodyPr/>
          <a:lstStyle/>
          <a:p>
            <a:pPr lvl="1"/>
            <a:r>
              <a:rPr lang="en-US" sz="2800" i="1" dirty="0" smtClean="0"/>
              <a:t>Consequence mitigation </a:t>
            </a:r>
            <a:r>
              <a:rPr lang="en-US" sz="2800" dirty="0" smtClean="0"/>
              <a:t>– is the preplanned and coordinated actions or system features that are designed to reduce or minimize the damage caused by an event</a:t>
            </a:r>
          </a:p>
        </p:txBody>
      </p:sp>
      <p:sp>
        <p:nvSpPr>
          <p:cNvPr id="41989"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41990"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endParaRPr lang="en-US"/>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27</a:t>
            </a:fld>
            <a:endParaRPr lang="en-US" dirty="0"/>
          </a:p>
        </p:txBody>
      </p:sp>
    </p:spTree>
    <p:custDataLst>
      <p:tags r:id="rId1"/>
    </p:custDataLst>
    <p:extLst>
      <p:ext uri="{BB962C8B-B14F-4D97-AF65-F5344CB8AC3E}">
        <p14:creationId xmlns:p14="http://schemas.microsoft.com/office/powerpoint/2010/main" val="22358676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838200"/>
            <a:ext cx="5943600" cy="544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Rectangle 2"/>
          <p:cNvSpPr>
            <a:spLocks noGrp="1" noChangeArrowheads="1"/>
          </p:cNvSpPr>
          <p:nvPr>
            <p:ph type="title"/>
          </p:nvPr>
        </p:nvSpPr>
        <p:spPr>
          <a:xfrm>
            <a:off x="609600" y="228600"/>
            <a:ext cx="8305800" cy="685800"/>
          </a:xfrm>
        </p:spPr>
        <p:txBody>
          <a:bodyPr/>
          <a:lstStyle/>
          <a:p>
            <a:r>
              <a:rPr lang="en-US" dirty="0" smtClean="0"/>
              <a:t>Risk Terminology (cont’d)</a:t>
            </a:r>
          </a:p>
        </p:txBody>
      </p:sp>
      <p:sp>
        <p:nvSpPr>
          <p:cNvPr id="5"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28</a:t>
            </a:fld>
            <a:endParaRPr lang="en-US" dirty="0"/>
          </a:p>
        </p:txBody>
      </p:sp>
    </p:spTree>
    <p:extLst>
      <p:ext uri="{BB962C8B-B14F-4D97-AF65-F5344CB8AC3E}">
        <p14:creationId xmlns:p14="http://schemas.microsoft.com/office/powerpoint/2010/main" val="29593066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a:xfrm>
            <a:off x="609600" y="228600"/>
            <a:ext cx="8305800" cy="685800"/>
          </a:xfrm>
        </p:spPr>
        <p:txBody>
          <a:bodyPr/>
          <a:lstStyle/>
          <a:p>
            <a:r>
              <a:rPr lang="en-US" dirty="0" smtClean="0"/>
              <a:t>Risk Terminology (cont’d)</a:t>
            </a:r>
          </a:p>
        </p:txBody>
      </p:sp>
      <p:sp>
        <p:nvSpPr>
          <p:cNvPr id="44036" name="Rectangle 3"/>
          <p:cNvSpPr>
            <a:spLocks noGrp="1" noChangeArrowheads="1"/>
          </p:cNvSpPr>
          <p:nvPr>
            <p:ph type="body" sz="half" idx="1"/>
          </p:nvPr>
        </p:nvSpPr>
        <p:spPr>
          <a:xfrm>
            <a:off x="304800" y="1143000"/>
            <a:ext cx="4076700" cy="4876800"/>
          </a:xfrm>
        </p:spPr>
        <p:txBody>
          <a:bodyPr/>
          <a:lstStyle/>
          <a:p>
            <a:r>
              <a:rPr lang="en-US" sz="3200" b="1" dirty="0" smtClean="0">
                <a:solidFill>
                  <a:srgbClr val="F52907"/>
                </a:solidFill>
              </a:rPr>
              <a:t>Risks (cont’d)</a:t>
            </a:r>
            <a:endParaRPr lang="en-US" sz="3200" dirty="0" smtClean="0"/>
          </a:p>
          <a:p>
            <a:pPr lvl="1"/>
            <a:r>
              <a:rPr lang="en-US" sz="2800" dirty="0" smtClean="0"/>
              <a:t>A plot of occurrence probability and consequences is a </a:t>
            </a:r>
            <a:r>
              <a:rPr lang="en-US" sz="2800" i="1" dirty="0" smtClean="0"/>
              <a:t>risk profile</a:t>
            </a:r>
            <a:r>
              <a:rPr lang="en-US" sz="2800" dirty="0" smtClean="0"/>
              <a:t> or a </a:t>
            </a:r>
            <a:r>
              <a:rPr lang="en-US" sz="2800" i="1" u="sng" dirty="0" smtClean="0"/>
              <a:t>Farmer curve</a:t>
            </a:r>
            <a:endParaRPr lang="en-US" sz="2800" i="1" dirty="0" smtClean="0"/>
          </a:p>
        </p:txBody>
      </p:sp>
      <p:pic>
        <p:nvPicPr>
          <p:cNvPr id="4403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67238" y="914400"/>
            <a:ext cx="419576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 name="Slide Number Placeholder 3"/>
          <p:cNvSpPr>
            <a:spLocks noGrp="1"/>
          </p:cNvSpPr>
          <p:nvPr>
            <p:ph type="sldNum" sz="quarter" idx="4294967295"/>
          </p:nvPr>
        </p:nvSpPr>
        <p:spPr bwMode="auto">
          <a:xfrm>
            <a:off x="1216025" y="6354763"/>
            <a:ext cx="1219200" cy="366712"/>
          </a:xfrm>
          <a:prstGeom prst="rect">
            <a:avLst/>
          </a:prstGeo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sz="1400"/>
              <a:pPr fontAlgn="base">
                <a:spcBef>
                  <a:spcPct val="0"/>
                </a:spcBef>
                <a:spcAft>
                  <a:spcPct val="0"/>
                </a:spcAft>
                <a:defRPr/>
              </a:pPr>
              <a:t>29</a:t>
            </a:fld>
            <a:endParaRPr lang="en-US" sz="1400" dirty="0"/>
          </a:p>
        </p:txBody>
      </p:sp>
    </p:spTree>
    <p:custDataLst>
      <p:tags r:id="rId1"/>
    </p:custDataLst>
    <p:extLst>
      <p:ext uri="{BB962C8B-B14F-4D97-AF65-F5344CB8AC3E}">
        <p14:creationId xmlns:p14="http://schemas.microsoft.com/office/powerpoint/2010/main" val="1553074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r>
              <a:rPr lang="en-US" smtClean="0"/>
              <a:t>Introduction (cont’d)</a:t>
            </a:r>
          </a:p>
        </p:txBody>
      </p:sp>
      <p:sp>
        <p:nvSpPr>
          <p:cNvPr id="21508" name="Rectangle 3"/>
          <p:cNvSpPr>
            <a:spLocks noGrp="1" noChangeArrowheads="1"/>
          </p:cNvSpPr>
          <p:nvPr>
            <p:ph type="body" idx="1"/>
          </p:nvPr>
        </p:nvSpPr>
        <p:spPr/>
        <p:txBody>
          <a:bodyPr/>
          <a:lstStyle/>
          <a:p>
            <a:r>
              <a:rPr lang="en-US" sz="3200" dirty="0" smtClean="0"/>
              <a:t>The chapter objective is to introduce needed terminology and methods for performing risk analysis, management and communication</a:t>
            </a:r>
          </a:p>
          <a:p>
            <a:r>
              <a:rPr lang="en-US" sz="3200" dirty="0" smtClean="0"/>
              <a:t>This chapter covers:</a:t>
            </a:r>
          </a:p>
          <a:p>
            <a:pPr lvl="1"/>
            <a:r>
              <a:rPr lang="en-US" sz="2800" dirty="0" smtClean="0"/>
              <a:t>Risk and its dimensions </a:t>
            </a:r>
          </a:p>
          <a:p>
            <a:pPr lvl="1"/>
            <a:r>
              <a:rPr lang="en-US" sz="2800" dirty="0" smtClean="0"/>
              <a:t>Risk assessment and management processes</a:t>
            </a:r>
          </a:p>
          <a:p>
            <a:pPr lvl="1"/>
            <a:r>
              <a:rPr lang="en-US" sz="2800" dirty="0" smtClean="0"/>
              <a:t>Fundamental analytical tools needed for this purpose</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a:t>
            </a:fld>
            <a:endParaRPr lang="en-US" dirty="0"/>
          </a:p>
        </p:txBody>
      </p:sp>
    </p:spTree>
    <p:custDataLst>
      <p:tags r:id="rId1"/>
    </p:custDataLst>
    <p:extLst>
      <p:ext uri="{BB962C8B-B14F-4D97-AF65-F5344CB8AC3E}">
        <p14:creationId xmlns:p14="http://schemas.microsoft.com/office/powerpoint/2010/main" val="1490991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066800"/>
            <a:ext cx="7467600" cy="535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5059" name="Rectangle 5"/>
          <p:cNvSpPr>
            <a:spLocks noChangeArrowheads="1"/>
          </p:cNvSpPr>
          <p:nvPr/>
        </p:nvSpPr>
        <p:spPr bwMode="auto">
          <a:xfrm>
            <a:off x="1447800" y="381000"/>
            <a:ext cx="50371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r>
              <a:rPr lang="en-US" sz="3200"/>
              <a:t>Example Project Risk Profile </a:t>
            </a:r>
          </a:p>
        </p:txBody>
      </p:sp>
      <p:sp>
        <p:nvSpPr>
          <p:cNvPr id="4"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30</a:t>
            </a:fld>
            <a:endParaRPr lang="en-US" dirty="0"/>
          </a:p>
        </p:txBody>
      </p:sp>
    </p:spTree>
    <p:extLst>
      <p:ext uri="{BB962C8B-B14F-4D97-AF65-F5344CB8AC3E}">
        <p14:creationId xmlns:p14="http://schemas.microsoft.com/office/powerpoint/2010/main" val="23301769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09600" y="228600"/>
            <a:ext cx="8305800" cy="838200"/>
          </a:xfrm>
        </p:spPr>
        <p:txBody>
          <a:bodyPr/>
          <a:lstStyle/>
          <a:p>
            <a:r>
              <a:rPr lang="en-US" dirty="0" smtClean="0"/>
              <a:t>Risk Terminology (cont’d)</a:t>
            </a:r>
          </a:p>
        </p:txBody>
      </p:sp>
      <p:sp>
        <p:nvSpPr>
          <p:cNvPr id="46084" name="Rectangle 4"/>
          <p:cNvSpPr>
            <a:spLocks noGrp="1" noChangeArrowheads="1"/>
          </p:cNvSpPr>
          <p:nvPr>
            <p:ph type="body" sz="half" idx="1"/>
          </p:nvPr>
        </p:nvSpPr>
        <p:spPr/>
        <p:txBody>
          <a:bodyPr/>
          <a:lstStyle/>
          <a:p>
            <a:r>
              <a:rPr lang="en-US" sz="3200" b="1" dirty="0" smtClean="0">
                <a:solidFill>
                  <a:srgbClr val="F52907"/>
                </a:solidFill>
              </a:rPr>
              <a:t>Risks (cont’d)</a:t>
            </a:r>
          </a:p>
          <a:p>
            <a:pPr lvl="1"/>
            <a:r>
              <a:rPr lang="en-US" sz="2800" dirty="0" smtClean="0"/>
              <a:t>Examples of curves with bands (meta-uncertainty)</a:t>
            </a:r>
          </a:p>
          <a:p>
            <a:pPr lvl="2"/>
            <a:r>
              <a:rPr lang="en-US" sz="2400" dirty="0" err="1" smtClean="0"/>
              <a:t>Aleatory</a:t>
            </a:r>
            <a:r>
              <a:rPr lang="en-US" sz="2400" dirty="0" smtClean="0"/>
              <a:t> uncertainty</a:t>
            </a:r>
          </a:p>
          <a:p>
            <a:pPr lvl="2"/>
            <a:r>
              <a:rPr lang="en-US" sz="2400" dirty="0" smtClean="0"/>
              <a:t>Epistemic uncertainty</a:t>
            </a:r>
          </a:p>
        </p:txBody>
      </p:sp>
      <p:pic>
        <p:nvPicPr>
          <p:cNvPr id="4608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3400" y="1143000"/>
            <a:ext cx="4668838"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 name="Slide Number Placeholder 3"/>
          <p:cNvSpPr>
            <a:spLocks noGrp="1"/>
          </p:cNvSpPr>
          <p:nvPr>
            <p:ph type="sldNum" sz="quarter" idx="4294967295"/>
          </p:nvPr>
        </p:nvSpPr>
        <p:spPr bwMode="auto">
          <a:xfrm>
            <a:off x="1216025" y="6354763"/>
            <a:ext cx="1219200" cy="366712"/>
          </a:xfrm>
          <a:prstGeom prst="rect">
            <a:avLst/>
          </a:prstGeo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sz="1400"/>
              <a:pPr fontAlgn="base">
                <a:spcBef>
                  <a:spcPct val="0"/>
                </a:spcBef>
                <a:spcAft>
                  <a:spcPct val="0"/>
                </a:spcAft>
                <a:defRPr/>
              </a:pPr>
              <a:t>31</a:t>
            </a:fld>
            <a:endParaRPr lang="en-US" sz="1400" dirty="0"/>
          </a:p>
        </p:txBody>
      </p:sp>
    </p:spTree>
    <p:custDataLst>
      <p:tags r:id="rId1"/>
    </p:custDataLst>
    <p:extLst>
      <p:ext uri="{BB962C8B-B14F-4D97-AF65-F5344CB8AC3E}">
        <p14:creationId xmlns:p14="http://schemas.microsoft.com/office/powerpoint/2010/main" val="6081932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p:txBody>
          <a:bodyPr/>
          <a:lstStyle/>
          <a:p>
            <a:r>
              <a:rPr lang="en-US" smtClean="0"/>
              <a:t>Risk Terminology (cont’d)</a:t>
            </a:r>
          </a:p>
        </p:txBody>
      </p:sp>
      <p:sp>
        <p:nvSpPr>
          <p:cNvPr id="47108" name="Rectangle 3"/>
          <p:cNvSpPr>
            <a:spLocks noGrp="1" noChangeArrowheads="1"/>
          </p:cNvSpPr>
          <p:nvPr>
            <p:ph type="body" idx="1"/>
          </p:nvPr>
        </p:nvSpPr>
        <p:spPr>
          <a:xfrm>
            <a:off x="609600" y="1219200"/>
            <a:ext cx="8305800" cy="5486400"/>
          </a:xfrm>
        </p:spPr>
        <p:txBody>
          <a:bodyPr/>
          <a:lstStyle/>
          <a:p>
            <a:pPr>
              <a:lnSpc>
                <a:spcPct val="90000"/>
              </a:lnSpc>
            </a:pPr>
            <a:r>
              <a:rPr lang="en-US" sz="3200" b="1" dirty="0" smtClean="0">
                <a:solidFill>
                  <a:srgbClr val="F52907"/>
                </a:solidFill>
              </a:rPr>
              <a:t>Performance</a:t>
            </a:r>
          </a:p>
          <a:p>
            <a:pPr lvl="1">
              <a:lnSpc>
                <a:spcPct val="90000"/>
              </a:lnSpc>
            </a:pPr>
            <a:r>
              <a:rPr lang="en-US" sz="2800" dirty="0" smtClean="0"/>
              <a:t>The performance of a system or component can be defined as its ability to meet </a:t>
            </a:r>
            <a:r>
              <a:rPr lang="en-US" sz="2800" u="sng" dirty="0" smtClean="0"/>
              <a:t>functional requirements</a:t>
            </a:r>
            <a:endParaRPr lang="en-US" sz="2800" dirty="0" smtClean="0"/>
          </a:p>
          <a:p>
            <a:pPr lvl="1">
              <a:lnSpc>
                <a:spcPct val="90000"/>
              </a:lnSpc>
            </a:pPr>
            <a:r>
              <a:rPr lang="en-US" sz="2800" dirty="0" smtClean="0"/>
              <a:t>The performance of an item can be described by various elements including such items as </a:t>
            </a:r>
            <a:r>
              <a:rPr lang="en-US" sz="2800" u="sng" dirty="0" smtClean="0"/>
              <a:t>speed, power, reliability, capability, efficiency, and maintainability</a:t>
            </a:r>
          </a:p>
          <a:p>
            <a:pPr lvl="1">
              <a:lnSpc>
                <a:spcPct val="90000"/>
              </a:lnSpc>
            </a:pPr>
            <a:r>
              <a:rPr lang="en-US" sz="2800" dirty="0" smtClean="0"/>
              <a:t>The design and operation of the product or system influence performance</a:t>
            </a:r>
          </a:p>
          <a:p>
            <a:pPr lvl="1">
              <a:lnSpc>
                <a:spcPct val="90000"/>
              </a:lnSpc>
            </a:pPr>
            <a:r>
              <a:rPr lang="en-US" sz="2800" dirty="0" smtClean="0"/>
              <a:t>Performance risk (e.g., constructing a power plants)</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32</a:t>
            </a:fld>
            <a:endParaRPr lang="en-US" dirty="0"/>
          </a:p>
        </p:txBody>
      </p:sp>
    </p:spTree>
    <p:custDataLst>
      <p:tags r:id="rId1"/>
    </p:custDataLst>
    <p:extLst>
      <p:ext uri="{BB962C8B-B14F-4D97-AF65-F5344CB8AC3E}">
        <p14:creationId xmlns:p14="http://schemas.microsoft.com/office/powerpoint/2010/main" val="35789711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lstStyle/>
          <a:p>
            <a:r>
              <a:rPr lang="en-US" smtClean="0"/>
              <a:t>Risk Terminology (cont’d)</a:t>
            </a:r>
          </a:p>
        </p:txBody>
      </p:sp>
      <p:sp>
        <p:nvSpPr>
          <p:cNvPr id="48132" name="Rectangle 3"/>
          <p:cNvSpPr>
            <a:spLocks noGrp="1" noChangeArrowheads="1"/>
          </p:cNvSpPr>
          <p:nvPr>
            <p:ph type="body" idx="1"/>
          </p:nvPr>
        </p:nvSpPr>
        <p:spPr>
          <a:xfrm>
            <a:off x="609600" y="1219200"/>
            <a:ext cx="8305800" cy="5029200"/>
          </a:xfrm>
        </p:spPr>
        <p:txBody>
          <a:bodyPr/>
          <a:lstStyle/>
          <a:p>
            <a:pPr lvl="1">
              <a:lnSpc>
                <a:spcPct val="90000"/>
              </a:lnSpc>
            </a:pPr>
            <a:r>
              <a:rPr lang="en-US" sz="3200" i="1" dirty="0" smtClean="0"/>
              <a:t>Risk register</a:t>
            </a:r>
            <a:r>
              <a:rPr lang="en-US" sz="3200" dirty="0" smtClean="0"/>
              <a:t> – is a record of information about identified risks, sometimes called risk log</a:t>
            </a:r>
          </a:p>
          <a:p>
            <a:pPr lvl="1">
              <a:lnSpc>
                <a:spcPct val="90000"/>
              </a:lnSpc>
            </a:pPr>
            <a:r>
              <a:rPr lang="en-US" sz="3200" i="1" dirty="0" smtClean="0"/>
              <a:t>Risk profile </a:t>
            </a:r>
            <a:r>
              <a:rPr lang="en-US" sz="3200" dirty="0" smtClean="0"/>
              <a:t>– is a description of any set of risks that may relate to the whole organization, part of the organization, or a group of stakeholders</a:t>
            </a:r>
          </a:p>
          <a:p>
            <a:pPr lvl="1">
              <a:lnSpc>
                <a:spcPct val="90000"/>
              </a:lnSpc>
            </a:pPr>
            <a:r>
              <a:rPr lang="en-US" sz="3200" i="1" dirty="0" smtClean="0"/>
              <a:t>Risk aggregation</a:t>
            </a:r>
            <a:r>
              <a:rPr lang="en-US" sz="3200" dirty="0" smtClean="0"/>
              <a:t> – is combination of a number of risks into one risk measure to develop a more complete understanding of the overall risk</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33</a:t>
            </a:fld>
            <a:endParaRPr lang="en-US" dirty="0"/>
          </a:p>
        </p:txBody>
      </p:sp>
    </p:spTree>
    <p:custDataLst>
      <p:tags r:id="rId1"/>
    </p:custDataLst>
    <p:extLst>
      <p:ext uri="{BB962C8B-B14F-4D97-AF65-F5344CB8AC3E}">
        <p14:creationId xmlns:p14="http://schemas.microsoft.com/office/powerpoint/2010/main" val="17170518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p:txBody>
          <a:bodyPr/>
          <a:lstStyle/>
          <a:p>
            <a:r>
              <a:rPr lang="en-US" smtClean="0"/>
              <a:t>Risk Terminology (cont’d)</a:t>
            </a:r>
          </a:p>
        </p:txBody>
      </p:sp>
      <p:sp>
        <p:nvSpPr>
          <p:cNvPr id="49156" name="Rectangle 3"/>
          <p:cNvSpPr>
            <a:spLocks noGrp="1" noChangeArrowheads="1"/>
          </p:cNvSpPr>
          <p:nvPr>
            <p:ph type="body" idx="1"/>
          </p:nvPr>
        </p:nvSpPr>
        <p:spPr>
          <a:xfrm>
            <a:off x="609600" y="1219200"/>
            <a:ext cx="8305800" cy="5486400"/>
          </a:xfrm>
        </p:spPr>
        <p:txBody>
          <a:bodyPr/>
          <a:lstStyle/>
          <a:p>
            <a:pPr lvl="1">
              <a:lnSpc>
                <a:spcPct val="90000"/>
              </a:lnSpc>
            </a:pPr>
            <a:r>
              <a:rPr lang="en-US" sz="2800" i="1" dirty="0" smtClean="0"/>
              <a:t>Risk management</a:t>
            </a:r>
            <a:r>
              <a:rPr lang="en-US" sz="2800" dirty="0" smtClean="0"/>
              <a:t> – is the coordinated activities to direct and control an organization with regard to risk following a framework consisting of designing, implementing, monitoring, reviewing and continually improving risk management throughout the organization</a:t>
            </a:r>
          </a:p>
          <a:p>
            <a:pPr lvl="1">
              <a:lnSpc>
                <a:spcPct val="90000"/>
              </a:lnSpc>
            </a:pPr>
            <a:r>
              <a:rPr lang="en-US" sz="2800" i="1" dirty="0" smtClean="0"/>
              <a:t>Stakeholder</a:t>
            </a:r>
            <a:r>
              <a:rPr lang="en-US" sz="2800" dirty="0" smtClean="0"/>
              <a:t> – is a person, such as a decision maker, owner, etc., or organization that can affect, be affected by, or perceive themselves to be affected by a decision or activity</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34</a:t>
            </a:fld>
            <a:endParaRPr lang="en-US" dirty="0"/>
          </a:p>
        </p:txBody>
      </p:sp>
    </p:spTree>
    <p:custDataLst>
      <p:tags r:id="rId1"/>
    </p:custDataLst>
    <p:extLst>
      <p:ext uri="{BB962C8B-B14F-4D97-AF65-F5344CB8AC3E}">
        <p14:creationId xmlns:p14="http://schemas.microsoft.com/office/powerpoint/2010/main" val="38629121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lstStyle/>
          <a:p>
            <a:r>
              <a:rPr lang="en-US" smtClean="0"/>
              <a:t>Risk Terminology (cont’d)</a:t>
            </a:r>
          </a:p>
        </p:txBody>
      </p:sp>
      <p:sp>
        <p:nvSpPr>
          <p:cNvPr id="50180" name="Rectangle 3"/>
          <p:cNvSpPr>
            <a:spLocks noGrp="1" noChangeArrowheads="1"/>
          </p:cNvSpPr>
          <p:nvPr>
            <p:ph type="body" idx="1"/>
          </p:nvPr>
        </p:nvSpPr>
        <p:spPr>
          <a:xfrm>
            <a:off x="609600" y="1219200"/>
            <a:ext cx="8305800" cy="5486400"/>
          </a:xfrm>
        </p:spPr>
        <p:txBody>
          <a:bodyPr/>
          <a:lstStyle/>
          <a:p>
            <a:pPr lvl="1">
              <a:lnSpc>
                <a:spcPct val="90000"/>
              </a:lnSpc>
            </a:pPr>
            <a:r>
              <a:rPr lang="en-US" sz="2800" i="1" dirty="0" smtClean="0"/>
              <a:t>Risk owner </a:t>
            </a:r>
            <a:r>
              <a:rPr lang="en-US" sz="2800" dirty="0" smtClean="0"/>
              <a:t>– is a person or entity with the accountability and authority to manage a risk</a:t>
            </a:r>
          </a:p>
          <a:p>
            <a:pPr lvl="1">
              <a:lnSpc>
                <a:spcPct val="90000"/>
              </a:lnSpc>
            </a:pPr>
            <a:r>
              <a:rPr lang="en-US" sz="2800" i="1" dirty="0" smtClean="0"/>
              <a:t>Risk criteria </a:t>
            </a:r>
            <a:r>
              <a:rPr lang="en-US" sz="2800" dirty="0" smtClean="0"/>
              <a:t>– are the terms of reference against which the significance of a risk is evaluated reflecting organizational objectives expressed in external and internal contexts and in keep with standards, laws, policies and other requirements</a:t>
            </a:r>
          </a:p>
          <a:p>
            <a:pPr lvl="1">
              <a:lnSpc>
                <a:spcPct val="90000"/>
              </a:lnSpc>
            </a:pPr>
            <a:endParaRPr lang="en-US" sz="28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35</a:t>
            </a:fld>
            <a:endParaRPr lang="en-US" dirty="0"/>
          </a:p>
        </p:txBody>
      </p:sp>
    </p:spTree>
    <p:custDataLst>
      <p:tags r:id="rId1"/>
    </p:custDataLst>
    <p:extLst>
      <p:ext uri="{BB962C8B-B14F-4D97-AF65-F5344CB8AC3E}">
        <p14:creationId xmlns:p14="http://schemas.microsoft.com/office/powerpoint/2010/main" val="39511511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p:txBody>
          <a:bodyPr/>
          <a:lstStyle/>
          <a:p>
            <a:r>
              <a:rPr lang="en-US" dirty="0" smtClean="0"/>
              <a:t>Risk Terminology (cont’d)</a:t>
            </a:r>
          </a:p>
        </p:txBody>
      </p:sp>
      <p:sp>
        <p:nvSpPr>
          <p:cNvPr id="51204" name="Rectangle 3"/>
          <p:cNvSpPr>
            <a:spLocks noGrp="1" noChangeArrowheads="1"/>
          </p:cNvSpPr>
          <p:nvPr>
            <p:ph type="body" idx="1"/>
          </p:nvPr>
        </p:nvSpPr>
        <p:spPr>
          <a:xfrm>
            <a:off x="609600" y="1219200"/>
            <a:ext cx="8305800" cy="5486400"/>
          </a:xfrm>
        </p:spPr>
        <p:txBody>
          <a:bodyPr/>
          <a:lstStyle/>
          <a:p>
            <a:pPr lvl="1">
              <a:lnSpc>
                <a:spcPct val="90000"/>
              </a:lnSpc>
            </a:pPr>
            <a:r>
              <a:rPr lang="en-US" sz="2800" i="1" dirty="0" smtClean="0"/>
              <a:t>Residual risk </a:t>
            </a:r>
            <a:r>
              <a:rPr lang="en-US" sz="2800" dirty="0" smtClean="0"/>
              <a:t>– is the amount of risk remaining after realizing the net effect of risk reducing actions</a:t>
            </a:r>
          </a:p>
          <a:p>
            <a:pPr lvl="1">
              <a:lnSpc>
                <a:spcPct val="90000"/>
              </a:lnSpc>
            </a:pPr>
            <a:r>
              <a:rPr lang="en-US" sz="2800" i="1" dirty="0" smtClean="0"/>
              <a:t>Risk tolerance</a:t>
            </a:r>
            <a:r>
              <a:rPr lang="en-US" sz="2800" dirty="0" smtClean="0"/>
              <a:t> – is the degree of risk associated with normal daily activities that people tolerate, usually without making a conscious decision</a:t>
            </a:r>
          </a:p>
          <a:p>
            <a:pPr lvl="1">
              <a:lnSpc>
                <a:spcPct val="90000"/>
              </a:lnSpc>
            </a:pPr>
            <a:r>
              <a:rPr lang="en-US" sz="2800" i="1" dirty="0" smtClean="0"/>
              <a:t>Risk acceptance </a:t>
            </a:r>
            <a:r>
              <a:rPr lang="en-US" sz="2800" dirty="0" smtClean="0"/>
              <a:t>– is the degree of risk associated with a system or endeavor that a decision-maker perceives and accepts associated actions under a given set of circumstances and with associated costs</a:t>
            </a:r>
          </a:p>
          <a:p>
            <a:pPr lvl="1">
              <a:lnSpc>
                <a:spcPct val="90000"/>
              </a:lnSpc>
            </a:pPr>
            <a:endParaRPr lang="en-US" sz="28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36</a:t>
            </a:fld>
            <a:endParaRPr lang="en-US" dirty="0"/>
          </a:p>
        </p:txBody>
      </p:sp>
    </p:spTree>
    <p:custDataLst>
      <p:tags r:id="rId1"/>
    </p:custDataLst>
    <p:extLst>
      <p:ext uri="{BB962C8B-B14F-4D97-AF65-F5344CB8AC3E}">
        <p14:creationId xmlns:p14="http://schemas.microsoft.com/office/powerpoint/2010/main" val="41334571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lstStyle/>
          <a:p>
            <a:r>
              <a:rPr lang="en-US" smtClean="0"/>
              <a:t>Risk Terminology (cont’d)</a:t>
            </a:r>
          </a:p>
        </p:txBody>
      </p:sp>
      <p:sp>
        <p:nvSpPr>
          <p:cNvPr id="52228" name="Rectangle 3"/>
          <p:cNvSpPr>
            <a:spLocks noGrp="1" noChangeArrowheads="1"/>
          </p:cNvSpPr>
          <p:nvPr>
            <p:ph type="body" idx="1"/>
          </p:nvPr>
        </p:nvSpPr>
        <p:spPr>
          <a:xfrm>
            <a:off x="609600" y="1219200"/>
            <a:ext cx="8305800" cy="5486400"/>
          </a:xfrm>
        </p:spPr>
        <p:txBody>
          <a:bodyPr/>
          <a:lstStyle/>
          <a:p>
            <a:pPr lvl="1">
              <a:lnSpc>
                <a:spcPct val="90000"/>
              </a:lnSpc>
            </a:pPr>
            <a:r>
              <a:rPr lang="en-US" sz="2800" i="1" dirty="0" smtClean="0"/>
              <a:t>Risk aversion</a:t>
            </a:r>
            <a:r>
              <a:rPr lang="en-US" sz="2800" dirty="0" smtClean="0"/>
              <a:t> – is the attitude to turn away from risk</a:t>
            </a:r>
          </a:p>
          <a:p>
            <a:pPr lvl="1">
              <a:lnSpc>
                <a:spcPct val="90000"/>
              </a:lnSpc>
            </a:pPr>
            <a:r>
              <a:rPr lang="en-US" sz="2800" i="1" dirty="0" smtClean="0"/>
              <a:t>Risk attitude</a:t>
            </a:r>
            <a:r>
              <a:rPr lang="en-US" sz="2800" dirty="0" smtClean="0"/>
              <a:t> – is an organization's approach to assess and eventually pursue, retain, take or turn away from risk</a:t>
            </a:r>
          </a:p>
          <a:p>
            <a:pPr lvl="1">
              <a:lnSpc>
                <a:spcPct val="90000"/>
              </a:lnSpc>
            </a:pPr>
            <a:r>
              <a:rPr lang="en-US" sz="2800" i="1" dirty="0" smtClean="0"/>
              <a:t>Risk appetite</a:t>
            </a:r>
            <a:r>
              <a:rPr lang="en-US" sz="2800" dirty="0" smtClean="0"/>
              <a:t> – is the amount and type of risk that an organization is willing to pursue or retain</a:t>
            </a:r>
          </a:p>
          <a:p>
            <a:pPr lvl="1">
              <a:lnSpc>
                <a:spcPct val="90000"/>
              </a:lnSpc>
            </a:pPr>
            <a:endParaRPr lang="en-US" sz="28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37</a:t>
            </a:fld>
            <a:endParaRPr lang="en-US" dirty="0"/>
          </a:p>
        </p:txBody>
      </p:sp>
    </p:spTree>
    <p:custDataLst>
      <p:tags r:id="rId1"/>
    </p:custDataLst>
    <p:extLst>
      <p:ext uri="{BB962C8B-B14F-4D97-AF65-F5344CB8AC3E}">
        <p14:creationId xmlns:p14="http://schemas.microsoft.com/office/powerpoint/2010/main" val="11713588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p:txBody>
          <a:bodyPr/>
          <a:lstStyle/>
          <a:p>
            <a:r>
              <a:rPr lang="en-US" smtClean="0"/>
              <a:t>Risk Terminology (cont’d)</a:t>
            </a:r>
          </a:p>
        </p:txBody>
      </p:sp>
      <p:sp>
        <p:nvSpPr>
          <p:cNvPr id="53252" name="Rectangle 3"/>
          <p:cNvSpPr>
            <a:spLocks noGrp="1" noChangeArrowheads="1"/>
          </p:cNvSpPr>
          <p:nvPr>
            <p:ph type="body" idx="1"/>
          </p:nvPr>
        </p:nvSpPr>
        <p:spPr>
          <a:xfrm>
            <a:off x="609600" y="1219200"/>
            <a:ext cx="8305800" cy="5486400"/>
          </a:xfrm>
        </p:spPr>
        <p:txBody>
          <a:bodyPr/>
          <a:lstStyle/>
          <a:p>
            <a:pPr lvl="1">
              <a:lnSpc>
                <a:spcPct val="90000"/>
              </a:lnSpc>
            </a:pPr>
            <a:r>
              <a:rPr lang="en-US" sz="2800" i="1" dirty="0" smtClean="0"/>
              <a:t>Risk retention – </a:t>
            </a:r>
            <a:r>
              <a:rPr lang="en-US" sz="2800" dirty="0" smtClean="0"/>
              <a:t>is the acceptance of the potential benefit of gain, or burden of loss, from a particular risk, includes the acceptance of residual risks, and depends on risk criteria</a:t>
            </a:r>
          </a:p>
          <a:p>
            <a:pPr lvl="1">
              <a:lnSpc>
                <a:spcPct val="90000"/>
              </a:lnSpc>
            </a:pPr>
            <a:r>
              <a:rPr lang="en-US" sz="2800" i="1" dirty="0" smtClean="0"/>
              <a:t>Risk perception – </a:t>
            </a:r>
            <a:r>
              <a:rPr lang="en-US" sz="2800" dirty="0" smtClean="0"/>
              <a:t>is stakeholders’ view on a risk reflecting their needs, issues, knowledge, belief and values</a:t>
            </a:r>
          </a:p>
          <a:p>
            <a:pPr lvl="1">
              <a:lnSpc>
                <a:spcPct val="90000"/>
              </a:lnSpc>
            </a:pPr>
            <a:r>
              <a:rPr lang="en-US" sz="2800" i="1" dirty="0" smtClean="0"/>
              <a:t>Risk treatment</a:t>
            </a:r>
            <a:r>
              <a:rPr lang="en-US" sz="2800" dirty="0" smtClean="0"/>
              <a:t> – is the process to modify risk by several means (see the list on the next)</a:t>
            </a:r>
            <a:endParaRPr lang="en-US" sz="2800" i="1" dirty="0" smtClean="0"/>
          </a:p>
          <a:p>
            <a:pPr lvl="1">
              <a:lnSpc>
                <a:spcPct val="90000"/>
              </a:lnSpc>
            </a:pPr>
            <a:endParaRPr lang="en-US" sz="28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38</a:t>
            </a:fld>
            <a:endParaRPr lang="en-US" dirty="0"/>
          </a:p>
        </p:txBody>
      </p:sp>
    </p:spTree>
    <p:custDataLst>
      <p:tags r:id="rId1"/>
    </p:custDataLst>
    <p:extLst>
      <p:ext uri="{BB962C8B-B14F-4D97-AF65-F5344CB8AC3E}">
        <p14:creationId xmlns:p14="http://schemas.microsoft.com/office/powerpoint/2010/main" val="41874290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smtClean="0"/>
              <a:t>Risk Terminology (cont’d)</a:t>
            </a:r>
          </a:p>
        </p:txBody>
      </p:sp>
      <p:sp>
        <p:nvSpPr>
          <p:cNvPr id="54276" name="Rectangle 3"/>
          <p:cNvSpPr>
            <a:spLocks noGrp="1" noChangeArrowheads="1"/>
          </p:cNvSpPr>
          <p:nvPr>
            <p:ph type="body" idx="1"/>
          </p:nvPr>
        </p:nvSpPr>
        <p:spPr>
          <a:xfrm>
            <a:off x="609600" y="1219200"/>
            <a:ext cx="8305800" cy="5486400"/>
          </a:xfrm>
        </p:spPr>
        <p:txBody>
          <a:bodyPr/>
          <a:lstStyle/>
          <a:p>
            <a:pPr lvl="1">
              <a:lnSpc>
                <a:spcPct val="90000"/>
              </a:lnSpc>
            </a:pPr>
            <a:r>
              <a:rPr lang="en-US" sz="2800" i="1" dirty="0" smtClean="0"/>
              <a:t>Risk treatment</a:t>
            </a:r>
            <a:r>
              <a:rPr lang="en-US" sz="2800" dirty="0" smtClean="0"/>
              <a:t> </a:t>
            </a:r>
          </a:p>
          <a:p>
            <a:pPr lvl="2">
              <a:lnSpc>
                <a:spcPct val="90000"/>
              </a:lnSpc>
            </a:pPr>
            <a:r>
              <a:rPr lang="en-US" sz="2800" i="1" dirty="0" smtClean="0"/>
              <a:t>Risk financing – </a:t>
            </a:r>
            <a:r>
              <a:rPr lang="en-US" sz="2800" dirty="0" smtClean="0"/>
              <a:t>is a form of risk treatment involving contingent arrangements for the provision of funds to meet or modify the financial consequences should they occur, such as insurance, bonds, etc.</a:t>
            </a:r>
          </a:p>
          <a:p>
            <a:pPr lvl="2">
              <a:lnSpc>
                <a:spcPct val="90000"/>
              </a:lnSpc>
            </a:pPr>
            <a:r>
              <a:rPr lang="en-US" sz="2800" i="1" dirty="0" smtClean="0"/>
              <a:t>Risk avoidance – </a:t>
            </a:r>
            <a:r>
              <a:rPr lang="en-US" sz="2800" dirty="0" smtClean="0"/>
              <a:t>is an informed decision not to be involved in, or to withdraw from, an activity in order not to be exposed to a particular risk</a:t>
            </a:r>
          </a:p>
          <a:p>
            <a:pPr lvl="2">
              <a:lnSpc>
                <a:spcPct val="90000"/>
              </a:lnSpc>
            </a:pPr>
            <a:r>
              <a:rPr lang="en-US" sz="2800" i="1" dirty="0" smtClean="0"/>
              <a:t>Risk control – </a:t>
            </a:r>
            <a:r>
              <a:rPr lang="en-US" sz="2800" dirty="0" smtClean="0"/>
              <a:t>is a measure in place that </a:t>
            </a:r>
            <a:r>
              <a:rPr lang="en-US" sz="2800" dirty="0"/>
              <a:t>is risk modifying</a:t>
            </a:r>
            <a:endParaRPr lang="en-US" sz="28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39</a:t>
            </a:fld>
            <a:endParaRPr lang="en-US" dirty="0"/>
          </a:p>
        </p:txBody>
      </p:sp>
    </p:spTree>
    <p:custDataLst>
      <p:tags r:id="rId1"/>
    </p:custDataLst>
    <p:extLst>
      <p:ext uri="{BB962C8B-B14F-4D97-AF65-F5344CB8AC3E}">
        <p14:creationId xmlns:p14="http://schemas.microsoft.com/office/powerpoint/2010/main" val="9962900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r>
              <a:rPr lang="en-US" smtClean="0"/>
              <a:t>Risk Terminology</a:t>
            </a:r>
          </a:p>
        </p:txBody>
      </p:sp>
      <p:sp>
        <p:nvSpPr>
          <p:cNvPr id="22532" name="Rectangle 3"/>
          <p:cNvSpPr>
            <a:spLocks noGrp="1" noChangeArrowheads="1"/>
          </p:cNvSpPr>
          <p:nvPr>
            <p:ph type="body" idx="1"/>
          </p:nvPr>
        </p:nvSpPr>
        <p:spPr/>
        <p:txBody>
          <a:bodyPr/>
          <a:lstStyle/>
          <a:p>
            <a:r>
              <a:rPr lang="en-US" sz="3200" dirty="0" smtClean="0"/>
              <a:t>Technical terms that are needed for presenting risk-based technology methods and analytical tools include:</a:t>
            </a:r>
          </a:p>
          <a:p>
            <a:pPr lvl="1"/>
            <a:r>
              <a:rPr lang="en-US" sz="2800" dirty="0" smtClean="0"/>
              <a:t>Hazard</a:t>
            </a:r>
          </a:p>
          <a:p>
            <a:pPr lvl="1"/>
            <a:r>
              <a:rPr lang="en-US" sz="2800" dirty="0" smtClean="0"/>
              <a:t>Reliability</a:t>
            </a:r>
          </a:p>
          <a:p>
            <a:pPr lvl="1"/>
            <a:r>
              <a:rPr lang="en-US" sz="2800" dirty="0" smtClean="0"/>
              <a:t>Event Consequences</a:t>
            </a:r>
          </a:p>
          <a:p>
            <a:pPr lvl="1"/>
            <a:r>
              <a:rPr lang="en-US" sz="2800" dirty="0" smtClean="0"/>
              <a:t>Risks</a:t>
            </a:r>
          </a:p>
          <a:p>
            <a:pPr lvl="1"/>
            <a:r>
              <a:rPr lang="en-US" sz="2800" dirty="0" smtClean="0"/>
              <a:t>Performance</a:t>
            </a:r>
          </a:p>
          <a:p>
            <a:pPr lvl="1"/>
            <a:r>
              <a:rPr lang="en-US" sz="2800" dirty="0" smtClean="0"/>
              <a:t>Risk-Based Technology</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a:t>
            </a:fld>
            <a:endParaRPr lang="en-US" dirty="0"/>
          </a:p>
        </p:txBody>
      </p:sp>
    </p:spTree>
    <p:custDataLst>
      <p:tags r:id="rId1"/>
    </p:custDataLst>
    <p:extLst>
      <p:ext uri="{BB962C8B-B14F-4D97-AF65-F5344CB8AC3E}">
        <p14:creationId xmlns:p14="http://schemas.microsoft.com/office/powerpoint/2010/main" val="23480691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ChangeArrowheads="1"/>
          </p:cNvSpPr>
          <p:nvPr>
            <p:ph type="title"/>
          </p:nvPr>
        </p:nvSpPr>
        <p:spPr/>
        <p:txBody>
          <a:bodyPr/>
          <a:lstStyle/>
          <a:p>
            <a:r>
              <a:rPr lang="en-US" smtClean="0"/>
              <a:t>Risk Terminology (cont’d)</a:t>
            </a:r>
          </a:p>
        </p:txBody>
      </p:sp>
      <p:sp>
        <p:nvSpPr>
          <p:cNvPr id="55300" name="Rectangle 3"/>
          <p:cNvSpPr>
            <a:spLocks noGrp="1" noChangeArrowheads="1"/>
          </p:cNvSpPr>
          <p:nvPr>
            <p:ph type="body" idx="1"/>
          </p:nvPr>
        </p:nvSpPr>
        <p:spPr>
          <a:xfrm>
            <a:off x="609600" y="1219200"/>
            <a:ext cx="8305800" cy="5486400"/>
          </a:xfrm>
        </p:spPr>
        <p:txBody>
          <a:bodyPr/>
          <a:lstStyle/>
          <a:p>
            <a:pPr lvl="1">
              <a:lnSpc>
                <a:spcPct val="90000"/>
              </a:lnSpc>
            </a:pPr>
            <a:r>
              <a:rPr lang="en-US" sz="2800" i="1" dirty="0" smtClean="0"/>
              <a:t>Risk treatment</a:t>
            </a:r>
            <a:r>
              <a:rPr lang="en-US" sz="2800" dirty="0" smtClean="0"/>
              <a:t> (cont.)</a:t>
            </a:r>
          </a:p>
          <a:p>
            <a:pPr lvl="2">
              <a:lnSpc>
                <a:spcPct val="90000"/>
              </a:lnSpc>
            </a:pPr>
            <a:r>
              <a:rPr lang="en-US" sz="2800" i="1" dirty="0" smtClean="0"/>
              <a:t>Risk sharing – </a:t>
            </a:r>
            <a:r>
              <a:rPr lang="en-US" sz="2800" dirty="0" smtClean="0"/>
              <a:t>is a form of risk treatment involving the agreed distribution of risk with other parties, such as insurance, contracts, etc. Sometimes, legal or regulatory requirements can limit, prohibit or mandate risk sharing</a:t>
            </a:r>
          </a:p>
          <a:p>
            <a:pPr lvl="2">
              <a:lnSpc>
                <a:spcPct val="90000"/>
              </a:lnSpc>
            </a:pPr>
            <a:r>
              <a:rPr lang="en-US" sz="2800" i="1" dirty="0" smtClean="0"/>
              <a:t>Risk transfer – </a:t>
            </a:r>
            <a:r>
              <a:rPr lang="en-US" sz="2800" dirty="0" smtClean="0"/>
              <a:t>is a form of risk sharing</a:t>
            </a:r>
          </a:p>
          <a:p>
            <a:pPr lvl="2">
              <a:lnSpc>
                <a:spcPct val="90000"/>
              </a:lnSpc>
            </a:pPr>
            <a:r>
              <a:rPr lang="en-US" sz="2800" i="1" dirty="0" smtClean="0"/>
              <a:t>A countermeasure</a:t>
            </a:r>
            <a:r>
              <a:rPr lang="en-US" sz="2800" dirty="0" smtClean="0"/>
              <a:t> – is an action taken or a physical capability provided whose principal purpose is to reduce or eliminate one or more vulnerabilities or to reduce the frequency of attacks</a:t>
            </a:r>
            <a:endParaRPr lang="en-US" sz="2800" i="1" dirty="0" smtClean="0"/>
          </a:p>
          <a:p>
            <a:pPr lvl="1">
              <a:lnSpc>
                <a:spcPct val="90000"/>
              </a:lnSpc>
            </a:pPr>
            <a:endParaRPr lang="en-US" sz="28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40</a:t>
            </a:fld>
            <a:endParaRPr lang="en-US" dirty="0"/>
          </a:p>
        </p:txBody>
      </p:sp>
    </p:spTree>
    <p:custDataLst>
      <p:tags r:id="rId1"/>
    </p:custDataLst>
    <p:extLst>
      <p:ext uri="{BB962C8B-B14F-4D97-AF65-F5344CB8AC3E}">
        <p14:creationId xmlns:p14="http://schemas.microsoft.com/office/powerpoint/2010/main" val="3774665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ChangeArrowheads="1"/>
          </p:cNvSpPr>
          <p:nvPr>
            <p:ph type="title"/>
          </p:nvPr>
        </p:nvSpPr>
        <p:spPr/>
        <p:txBody>
          <a:bodyPr/>
          <a:lstStyle/>
          <a:p>
            <a:r>
              <a:rPr lang="en-US" smtClean="0"/>
              <a:t>Risk Terminology (cont’d)</a:t>
            </a:r>
          </a:p>
        </p:txBody>
      </p:sp>
      <p:sp>
        <p:nvSpPr>
          <p:cNvPr id="56324" name="Rectangle 3"/>
          <p:cNvSpPr>
            <a:spLocks noGrp="1" noChangeArrowheads="1"/>
          </p:cNvSpPr>
          <p:nvPr>
            <p:ph type="body" idx="1"/>
          </p:nvPr>
        </p:nvSpPr>
        <p:spPr>
          <a:xfrm>
            <a:off x="609600" y="1219200"/>
            <a:ext cx="8305800" cy="5486400"/>
          </a:xfrm>
        </p:spPr>
        <p:txBody>
          <a:bodyPr/>
          <a:lstStyle/>
          <a:p>
            <a:pPr lvl="1">
              <a:lnSpc>
                <a:spcPct val="90000"/>
              </a:lnSpc>
            </a:pPr>
            <a:r>
              <a:rPr lang="en-US" sz="2800" i="1" dirty="0" smtClean="0"/>
              <a:t>Risk monitoring – is a process of continual checking, supervising, critically observing or determining the status in order to identify change from the performance level required or expected</a:t>
            </a:r>
          </a:p>
          <a:p>
            <a:pPr lvl="1">
              <a:lnSpc>
                <a:spcPct val="90000"/>
              </a:lnSpc>
            </a:pPr>
            <a:r>
              <a:rPr lang="en-US" sz="2800" i="1" dirty="0" smtClean="0"/>
              <a:t>Risk communication – is the continual and iterative processes that an organization conducts to provide, share or obtain information, and to engage in dialogue with stakeholders regarding the management of risk to achieve an interactive process of exchange of information and opinions among stakeholders such as individuals, groups and institutions</a:t>
            </a:r>
            <a:endParaRPr lang="en-US" sz="28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41</a:t>
            </a:fld>
            <a:endParaRPr lang="en-US" dirty="0"/>
          </a:p>
        </p:txBody>
      </p:sp>
    </p:spTree>
    <p:custDataLst>
      <p:tags r:id="rId1"/>
    </p:custDataLst>
    <p:extLst>
      <p:ext uri="{BB962C8B-B14F-4D97-AF65-F5344CB8AC3E}">
        <p14:creationId xmlns:p14="http://schemas.microsoft.com/office/powerpoint/2010/main" val="21880605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ChangeArrowheads="1"/>
          </p:cNvSpPr>
          <p:nvPr>
            <p:ph type="title"/>
          </p:nvPr>
        </p:nvSpPr>
        <p:spPr/>
        <p:txBody>
          <a:bodyPr/>
          <a:lstStyle/>
          <a:p>
            <a:r>
              <a:rPr lang="en-US" smtClean="0"/>
              <a:t>Risk Terminology (cont’d)</a:t>
            </a:r>
          </a:p>
        </p:txBody>
      </p:sp>
      <p:sp>
        <p:nvSpPr>
          <p:cNvPr id="57348" name="Rectangle 3"/>
          <p:cNvSpPr>
            <a:spLocks noGrp="1" noChangeArrowheads="1"/>
          </p:cNvSpPr>
          <p:nvPr>
            <p:ph type="body" idx="1"/>
          </p:nvPr>
        </p:nvSpPr>
        <p:spPr>
          <a:xfrm>
            <a:off x="609600" y="1371600"/>
            <a:ext cx="8305800" cy="5257800"/>
          </a:xfrm>
        </p:spPr>
        <p:txBody>
          <a:bodyPr/>
          <a:lstStyle/>
          <a:p>
            <a:pPr>
              <a:lnSpc>
                <a:spcPct val="90000"/>
              </a:lnSpc>
            </a:pPr>
            <a:r>
              <a:rPr lang="en-US" sz="2800" b="1" dirty="0" smtClean="0">
                <a:solidFill>
                  <a:srgbClr val="F52907"/>
                </a:solidFill>
              </a:rPr>
              <a:t>Risk-based Technology</a:t>
            </a:r>
          </a:p>
          <a:p>
            <a:pPr lvl="1">
              <a:lnSpc>
                <a:spcPct val="90000"/>
              </a:lnSpc>
            </a:pPr>
            <a:r>
              <a:rPr lang="en-US" sz="2400" dirty="0" smtClean="0"/>
              <a:t>Risk-based technologies (RBT) are methods or tools and processes used to assess and manage the risks attributed to components or systems</a:t>
            </a:r>
          </a:p>
          <a:p>
            <a:pPr lvl="1">
              <a:lnSpc>
                <a:spcPct val="90000"/>
              </a:lnSpc>
            </a:pPr>
            <a:r>
              <a:rPr lang="en-US" sz="2400" dirty="0" smtClean="0"/>
              <a:t>RBT methods can be classified into </a:t>
            </a:r>
          </a:p>
          <a:p>
            <a:pPr lvl="2">
              <a:lnSpc>
                <a:spcPct val="90000"/>
              </a:lnSpc>
            </a:pPr>
            <a:r>
              <a:rPr lang="en-US" sz="2400" u="sng" dirty="0" smtClean="0"/>
              <a:t>Risk management</a:t>
            </a:r>
            <a:r>
              <a:rPr lang="en-US" sz="2400" dirty="0" smtClean="0"/>
              <a:t> that includes </a:t>
            </a:r>
            <a:r>
              <a:rPr lang="en-US" sz="2400" u="sng" dirty="0" smtClean="0"/>
              <a:t>risk assessment/risk treatment</a:t>
            </a:r>
            <a:endParaRPr lang="en-US" sz="2400" dirty="0" smtClean="0"/>
          </a:p>
          <a:p>
            <a:pPr lvl="2">
              <a:lnSpc>
                <a:spcPct val="90000"/>
              </a:lnSpc>
            </a:pPr>
            <a:r>
              <a:rPr lang="en-US" sz="2400" u="sng" dirty="0" smtClean="0"/>
              <a:t>Risk communication</a:t>
            </a:r>
            <a:r>
              <a:rPr lang="en-US" sz="2400" dirty="0" smtClean="0"/>
              <a:t> </a:t>
            </a:r>
          </a:p>
          <a:p>
            <a:pPr lvl="1">
              <a:lnSpc>
                <a:spcPct val="90000"/>
              </a:lnSpc>
              <a:buFontTx/>
              <a:buNone/>
            </a:pPr>
            <a:r>
              <a:rPr lang="en-US" sz="2400" dirty="0" smtClean="0"/>
              <a:t>	   </a:t>
            </a:r>
          </a:p>
          <a:p>
            <a:pPr lvl="1">
              <a:lnSpc>
                <a:spcPct val="90000"/>
              </a:lnSpc>
              <a:buFontTx/>
              <a:buNone/>
            </a:pPr>
            <a:r>
              <a:rPr lang="en-US" sz="2400" dirty="0" smtClean="0"/>
              <a:t>      (next slide)</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42</a:t>
            </a:fld>
            <a:endParaRPr lang="en-US" dirty="0"/>
          </a:p>
        </p:txBody>
      </p:sp>
    </p:spTree>
    <p:custDataLst>
      <p:tags r:id="rId1"/>
    </p:custDataLst>
    <p:extLst>
      <p:ext uri="{BB962C8B-B14F-4D97-AF65-F5344CB8AC3E}">
        <p14:creationId xmlns:p14="http://schemas.microsoft.com/office/powerpoint/2010/main" val="1093395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p:txBody>
          <a:bodyPr/>
          <a:lstStyle/>
          <a:p>
            <a:r>
              <a:rPr lang="en-US" smtClean="0"/>
              <a:t>Risk Terminology (cont’d)</a:t>
            </a:r>
          </a:p>
        </p:txBody>
      </p:sp>
      <p:sp>
        <p:nvSpPr>
          <p:cNvPr id="58372" name="Rectangle 3"/>
          <p:cNvSpPr>
            <a:spLocks noGrp="1" noChangeArrowheads="1"/>
          </p:cNvSpPr>
          <p:nvPr>
            <p:ph type="body" idx="1"/>
          </p:nvPr>
        </p:nvSpPr>
        <p:spPr>
          <a:xfrm>
            <a:off x="609600" y="1219200"/>
            <a:ext cx="8305800" cy="4876800"/>
          </a:xfrm>
        </p:spPr>
        <p:txBody>
          <a:bodyPr/>
          <a:lstStyle/>
          <a:p>
            <a:r>
              <a:rPr lang="en-US" b="1" smtClean="0">
                <a:solidFill>
                  <a:srgbClr val="F52907"/>
                </a:solidFill>
              </a:rPr>
              <a:t>Risk-based Technology (cont’d)</a:t>
            </a:r>
            <a:endParaRPr lang="en-US" smtClean="0"/>
          </a:p>
          <a:p>
            <a:endParaRPr lang="en-US" smtClean="0"/>
          </a:p>
        </p:txBody>
      </p:sp>
      <p:pic>
        <p:nvPicPr>
          <p:cNvPr id="58373"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828800"/>
            <a:ext cx="8077200" cy="401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43</a:t>
            </a:fld>
            <a:endParaRPr lang="en-US" dirty="0"/>
          </a:p>
        </p:txBody>
      </p:sp>
    </p:spTree>
    <p:custDataLst>
      <p:tags r:id="rId1"/>
    </p:custDataLst>
    <p:extLst>
      <p:ext uri="{BB962C8B-B14F-4D97-AF65-F5344CB8AC3E}">
        <p14:creationId xmlns:p14="http://schemas.microsoft.com/office/powerpoint/2010/main" val="5931513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r>
              <a:rPr lang="en-US" smtClean="0"/>
              <a:t>Risk Terminology (cont’d)</a:t>
            </a:r>
          </a:p>
        </p:txBody>
      </p:sp>
      <p:sp>
        <p:nvSpPr>
          <p:cNvPr id="59396" name="Rectangle 3"/>
          <p:cNvSpPr>
            <a:spLocks noGrp="1" noChangeArrowheads="1"/>
          </p:cNvSpPr>
          <p:nvPr>
            <p:ph type="body" idx="1"/>
          </p:nvPr>
        </p:nvSpPr>
        <p:spPr>
          <a:xfrm>
            <a:off x="609600" y="1371600"/>
            <a:ext cx="8305800" cy="5257800"/>
          </a:xfrm>
        </p:spPr>
        <p:txBody>
          <a:bodyPr/>
          <a:lstStyle/>
          <a:p>
            <a:r>
              <a:rPr lang="en-US" sz="2800" b="1" dirty="0" smtClean="0">
                <a:solidFill>
                  <a:srgbClr val="F52907"/>
                </a:solidFill>
              </a:rPr>
              <a:t>Risk-based Technology (cont’d)</a:t>
            </a:r>
            <a:endParaRPr lang="en-US" sz="2800" dirty="0" smtClean="0"/>
          </a:p>
          <a:p>
            <a:pPr lvl="1"/>
            <a:r>
              <a:rPr lang="en-US" sz="2400" i="1" u="sng" dirty="0" smtClean="0"/>
              <a:t>Risk</a:t>
            </a:r>
            <a:r>
              <a:rPr lang="en-US" sz="2400" u="sng" dirty="0" smtClean="0"/>
              <a:t> </a:t>
            </a:r>
            <a:r>
              <a:rPr lang="en-US" sz="2400" i="1" u="sng" dirty="0" smtClean="0"/>
              <a:t>assessment</a:t>
            </a:r>
            <a:r>
              <a:rPr lang="en-US" sz="2400" dirty="0" smtClean="0"/>
              <a:t> consists of</a:t>
            </a:r>
          </a:p>
          <a:p>
            <a:pPr lvl="2"/>
            <a:r>
              <a:rPr lang="en-US" sz="2400" dirty="0" smtClean="0"/>
              <a:t>Hazard identification</a:t>
            </a:r>
          </a:p>
          <a:p>
            <a:pPr lvl="2"/>
            <a:r>
              <a:rPr lang="en-US" sz="2400" dirty="0" smtClean="0"/>
              <a:t>Event probability assessment</a:t>
            </a:r>
          </a:p>
          <a:p>
            <a:pPr lvl="2"/>
            <a:r>
              <a:rPr lang="en-US" sz="2400" dirty="0" smtClean="0"/>
              <a:t>Consequence assessment</a:t>
            </a:r>
          </a:p>
          <a:p>
            <a:pPr lvl="1"/>
            <a:r>
              <a:rPr lang="en-US" sz="2400" i="1" u="sng" dirty="0" smtClean="0"/>
              <a:t>Risk treatment</a:t>
            </a:r>
            <a:r>
              <a:rPr lang="en-US" sz="2400" dirty="0" smtClean="0"/>
              <a:t> require the definition of </a:t>
            </a:r>
            <a:r>
              <a:rPr lang="en-US" sz="2400" u="sng" dirty="0" smtClean="0"/>
              <a:t>acceptable risk</a:t>
            </a:r>
            <a:r>
              <a:rPr lang="en-US" sz="2400" dirty="0" smtClean="0"/>
              <a:t> and comparative evaluation of options and/or alternatives through monitoring and decision analysis</a:t>
            </a:r>
          </a:p>
          <a:p>
            <a:pPr lvl="1"/>
            <a:r>
              <a:rPr lang="en-US" sz="2400" dirty="0" smtClean="0"/>
              <a:t>Risk control also includes risk transfer, failure prevention and consequence mitigation</a:t>
            </a:r>
            <a:endParaRPr lang="en-US" sz="2400" i="1"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44</a:t>
            </a:fld>
            <a:endParaRPr lang="en-US" dirty="0"/>
          </a:p>
        </p:txBody>
      </p:sp>
    </p:spTree>
    <p:custDataLst>
      <p:tags r:id="rId1"/>
    </p:custDataLst>
    <p:extLst>
      <p:ext uri="{BB962C8B-B14F-4D97-AF65-F5344CB8AC3E}">
        <p14:creationId xmlns:p14="http://schemas.microsoft.com/office/powerpoint/2010/main" val="16369498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2"/>
          <p:cNvSpPr>
            <a:spLocks noGrp="1" noChangeArrowheads="1"/>
          </p:cNvSpPr>
          <p:nvPr>
            <p:ph type="title"/>
          </p:nvPr>
        </p:nvSpPr>
        <p:spPr/>
        <p:txBody>
          <a:bodyPr/>
          <a:lstStyle/>
          <a:p>
            <a:r>
              <a:rPr lang="en-US" smtClean="0"/>
              <a:t>Risk Terminology (cont’d)</a:t>
            </a:r>
          </a:p>
        </p:txBody>
      </p:sp>
      <p:sp>
        <p:nvSpPr>
          <p:cNvPr id="60420" name="Rectangle 3"/>
          <p:cNvSpPr>
            <a:spLocks noGrp="1" noChangeArrowheads="1"/>
          </p:cNvSpPr>
          <p:nvPr>
            <p:ph type="body" idx="1"/>
          </p:nvPr>
        </p:nvSpPr>
        <p:spPr/>
        <p:txBody>
          <a:bodyPr/>
          <a:lstStyle/>
          <a:p>
            <a:r>
              <a:rPr lang="en-US" sz="2800" b="1" dirty="0" smtClean="0">
                <a:solidFill>
                  <a:srgbClr val="F52907"/>
                </a:solidFill>
              </a:rPr>
              <a:t>Risk-based Technology (cont’d)</a:t>
            </a:r>
            <a:endParaRPr lang="en-US" sz="2800" dirty="0" smtClean="0"/>
          </a:p>
          <a:p>
            <a:pPr lvl="1"/>
            <a:r>
              <a:rPr lang="en-US" sz="2400" i="1" u="sng" dirty="0" smtClean="0"/>
              <a:t>Risk communication</a:t>
            </a:r>
            <a:r>
              <a:rPr lang="en-US" sz="2400" dirty="0" smtClean="0"/>
              <a:t> involves perceptions of risk and depends on the audience targeted</a:t>
            </a:r>
          </a:p>
          <a:p>
            <a:pPr lvl="1"/>
            <a:r>
              <a:rPr lang="en-US" sz="2400" dirty="0" smtClean="0"/>
              <a:t>It is classified into risk communication to the </a:t>
            </a:r>
          </a:p>
          <a:p>
            <a:pPr lvl="2"/>
            <a:r>
              <a:rPr lang="en-US" sz="2400" dirty="0" smtClean="0"/>
              <a:t>Media</a:t>
            </a:r>
          </a:p>
          <a:p>
            <a:pPr lvl="2"/>
            <a:r>
              <a:rPr lang="en-US" sz="2400" dirty="0" smtClean="0"/>
              <a:t>Public</a:t>
            </a:r>
          </a:p>
          <a:p>
            <a:pPr lvl="2"/>
            <a:r>
              <a:rPr lang="en-US" sz="2400" dirty="0" smtClean="0"/>
              <a:t>Engineering community</a:t>
            </a:r>
          </a:p>
          <a:p>
            <a:pPr lvl="2"/>
            <a:r>
              <a:rPr lang="en-US" sz="2400" dirty="0" smtClean="0"/>
              <a:t>Management</a:t>
            </a:r>
          </a:p>
          <a:p>
            <a:pPr lvl="2"/>
            <a:r>
              <a:rPr lang="en-US" sz="2400" dirty="0" smtClean="0"/>
              <a:t>Decision makers</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45</a:t>
            </a:fld>
            <a:endParaRPr lang="en-US" dirty="0"/>
          </a:p>
        </p:txBody>
      </p:sp>
    </p:spTree>
    <p:custDataLst>
      <p:tags r:id="rId1"/>
    </p:custDataLst>
    <p:extLst>
      <p:ext uri="{BB962C8B-B14F-4D97-AF65-F5344CB8AC3E}">
        <p14:creationId xmlns:p14="http://schemas.microsoft.com/office/powerpoint/2010/main" val="18745801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2"/>
          <p:cNvSpPr>
            <a:spLocks noGrp="1" noChangeArrowheads="1"/>
          </p:cNvSpPr>
          <p:nvPr>
            <p:ph type="title"/>
          </p:nvPr>
        </p:nvSpPr>
        <p:spPr/>
        <p:txBody>
          <a:bodyPr/>
          <a:lstStyle/>
          <a:p>
            <a:r>
              <a:rPr lang="en-US" smtClean="0"/>
              <a:t>Risk Terminology (cont’d)</a:t>
            </a:r>
          </a:p>
        </p:txBody>
      </p:sp>
      <p:sp>
        <p:nvSpPr>
          <p:cNvPr id="61444" name="Rectangle 3"/>
          <p:cNvSpPr>
            <a:spLocks noGrp="1" noChangeArrowheads="1"/>
          </p:cNvSpPr>
          <p:nvPr>
            <p:ph type="body" idx="1"/>
          </p:nvPr>
        </p:nvSpPr>
        <p:spPr/>
        <p:txBody>
          <a:bodyPr/>
          <a:lstStyle/>
          <a:p>
            <a:r>
              <a:rPr lang="en-US" b="1" smtClean="0">
                <a:solidFill>
                  <a:srgbClr val="F52907"/>
                </a:solidFill>
              </a:rPr>
              <a:t>Risk Management</a:t>
            </a:r>
            <a:endParaRPr lang="en-US" smtClean="0"/>
          </a:p>
          <a:p>
            <a:pPr lvl="1"/>
            <a:endParaRPr lang="en-US" smtClean="0"/>
          </a:p>
        </p:txBody>
      </p:sp>
      <p:pic>
        <p:nvPicPr>
          <p:cNvPr id="6144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9490" y="1752600"/>
            <a:ext cx="6934200"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46</a:t>
            </a:fld>
            <a:endParaRPr lang="en-US" dirty="0"/>
          </a:p>
        </p:txBody>
      </p:sp>
    </p:spTree>
    <p:custDataLst>
      <p:tags r:id="rId1"/>
    </p:custDataLst>
    <p:extLst>
      <p:ext uri="{BB962C8B-B14F-4D97-AF65-F5344CB8AC3E}">
        <p14:creationId xmlns:p14="http://schemas.microsoft.com/office/powerpoint/2010/main" val="14910257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2"/>
          <p:cNvSpPr>
            <a:spLocks noGrp="1" noChangeArrowheads="1"/>
          </p:cNvSpPr>
          <p:nvPr>
            <p:ph type="title"/>
          </p:nvPr>
        </p:nvSpPr>
        <p:spPr/>
        <p:txBody>
          <a:bodyPr/>
          <a:lstStyle/>
          <a:p>
            <a:r>
              <a:rPr lang="en-US" smtClean="0"/>
              <a:t>Risk Terminology (cont’d)</a:t>
            </a:r>
          </a:p>
        </p:txBody>
      </p:sp>
      <p:sp>
        <p:nvSpPr>
          <p:cNvPr id="62468" name="Rectangle 3"/>
          <p:cNvSpPr>
            <a:spLocks noGrp="1" noChangeArrowheads="1"/>
          </p:cNvSpPr>
          <p:nvPr>
            <p:ph type="body" idx="1"/>
          </p:nvPr>
        </p:nvSpPr>
        <p:spPr/>
        <p:txBody>
          <a:bodyPr/>
          <a:lstStyle/>
          <a:p>
            <a:r>
              <a:rPr lang="en-US" sz="2800" b="1" dirty="0" smtClean="0">
                <a:solidFill>
                  <a:srgbClr val="F52907"/>
                </a:solidFill>
              </a:rPr>
              <a:t>Safety</a:t>
            </a:r>
          </a:p>
          <a:p>
            <a:pPr lvl="1"/>
            <a:r>
              <a:rPr lang="en-US" sz="2400" dirty="0" smtClean="0"/>
              <a:t>Safety can be defined as the </a:t>
            </a:r>
            <a:r>
              <a:rPr lang="en-US" sz="2400" u="sng" dirty="0" smtClean="0"/>
              <a:t>judgment of risk acceptability</a:t>
            </a:r>
            <a:r>
              <a:rPr lang="en-US" sz="2400" dirty="0" smtClean="0"/>
              <a:t> for the system</a:t>
            </a:r>
          </a:p>
          <a:p>
            <a:pPr lvl="1"/>
            <a:r>
              <a:rPr lang="en-US" sz="2400" dirty="0" smtClean="0"/>
              <a:t>Safety is a relative term</a:t>
            </a:r>
          </a:p>
          <a:p>
            <a:pPr lvl="1"/>
            <a:r>
              <a:rPr lang="en-US" sz="2400" dirty="0" smtClean="0"/>
              <a:t>Different people are willing to accept different risks as demonstrated by such factors as</a:t>
            </a:r>
          </a:p>
          <a:p>
            <a:pPr lvl="2"/>
            <a:r>
              <a:rPr lang="en-US" sz="2400" dirty="0" smtClean="0"/>
              <a:t>Location</a:t>
            </a:r>
          </a:p>
          <a:p>
            <a:pPr lvl="2"/>
            <a:r>
              <a:rPr lang="en-US" sz="2400" dirty="0" smtClean="0"/>
              <a:t>Hazard or system types</a:t>
            </a:r>
          </a:p>
          <a:p>
            <a:pPr lvl="2"/>
            <a:r>
              <a:rPr lang="en-US" sz="2400" dirty="0" smtClean="0"/>
              <a:t>Occupation</a:t>
            </a:r>
          </a:p>
          <a:p>
            <a:pPr lvl="2"/>
            <a:r>
              <a:rPr lang="en-US" sz="2400" dirty="0" smtClean="0"/>
              <a:t>Lifestyle</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47</a:t>
            </a:fld>
            <a:endParaRPr lang="en-US" dirty="0"/>
          </a:p>
        </p:txBody>
      </p:sp>
    </p:spTree>
    <p:custDataLst>
      <p:tags r:id="rId1"/>
    </p:custDataLst>
    <p:extLst>
      <p:ext uri="{BB962C8B-B14F-4D97-AF65-F5344CB8AC3E}">
        <p14:creationId xmlns:p14="http://schemas.microsoft.com/office/powerpoint/2010/main" val="31179289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ChangeArrowheads="1"/>
          </p:cNvSpPr>
          <p:nvPr>
            <p:ph type="title"/>
          </p:nvPr>
        </p:nvSpPr>
        <p:spPr/>
        <p:txBody>
          <a:bodyPr/>
          <a:lstStyle/>
          <a:p>
            <a:r>
              <a:rPr lang="en-US" smtClean="0"/>
              <a:t>Risk Terminology (cont’d)</a:t>
            </a:r>
          </a:p>
        </p:txBody>
      </p:sp>
      <p:sp>
        <p:nvSpPr>
          <p:cNvPr id="63492" name="Rectangle 3"/>
          <p:cNvSpPr>
            <a:spLocks noGrp="1" noChangeArrowheads="1"/>
          </p:cNvSpPr>
          <p:nvPr>
            <p:ph type="body" idx="1"/>
          </p:nvPr>
        </p:nvSpPr>
        <p:spPr>
          <a:xfrm>
            <a:off x="609600" y="1143000"/>
            <a:ext cx="8305800" cy="4876800"/>
          </a:xfrm>
        </p:spPr>
        <p:txBody>
          <a:bodyPr/>
          <a:lstStyle/>
          <a:p>
            <a:r>
              <a:rPr lang="en-US" sz="2800" b="1" dirty="0" smtClean="0">
                <a:solidFill>
                  <a:srgbClr val="F52907"/>
                </a:solidFill>
              </a:rPr>
              <a:t>Safety (cont’d)</a:t>
            </a:r>
            <a:endParaRPr lang="en-US" sz="2800" dirty="0" smtClean="0"/>
          </a:p>
          <a:p>
            <a:pPr lvl="1">
              <a:buFontTx/>
              <a:buNone/>
            </a:pPr>
            <a:r>
              <a:rPr lang="en-US" sz="2400" dirty="0" smtClean="0"/>
              <a:t>Table 1. Relative Risk of Different Activities</a:t>
            </a:r>
          </a:p>
        </p:txBody>
      </p:sp>
      <p:graphicFrame>
        <p:nvGraphicFramePr>
          <p:cNvPr id="214150" name="Group 134"/>
          <p:cNvGraphicFramePr>
            <a:graphicFrameLocks noGrp="1"/>
          </p:cNvGraphicFramePr>
          <p:nvPr/>
        </p:nvGraphicFramePr>
        <p:xfrm>
          <a:off x="990600" y="2286000"/>
          <a:ext cx="7315200" cy="3856158"/>
        </p:xfrm>
        <a:graphic>
          <a:graphicData uri="http://schemas.openxmlformats.org/drawingml/2006/table">
            <a:tbl>
              <a:tblPr/>
              <a:tblGrid>
                <a:gridCol w="1363663"/>
                <a:gridCol w="1417637"/>
                <a:gridCol w="1403350"/>
                <a:gridCol w="1600200"/>
                <a:gridCol w="1530350"/>
              </a:tblGrid>
              <a:tr h="65082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Risk of Death</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Occupation</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Lifestyle</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Accidents/ Recreation</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Environmental Risk</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812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1 in 100</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Stunt-person</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27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1 in 1,000</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Racecar driver</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Smoking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(one pack/day)</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Skydiving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Rock climbing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Snowmobile</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5435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1 in 10,000</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Fire fighter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Miner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Farmer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Police officer</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Heavy drinking</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Canoeing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Automobile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All home accidents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Frequent air travel</a:t>
                      </a:r>
                      <a:endParaRPr kumimoji="0" lang="en-US" sz="1600" b="1" i="0" u="none" strike="noStrike" cap="none" normalizeH="0" baseline="0" smtClean="0">
                        <a:ln>
                          <a:noFill/>
                        </a:ln>
                        <a:solidFill>
                          <a:schemeClr val="tx1"/>
                        </a:solidFill>
                        <a:effectLst/>
                        <a:latin typeface="Times New Roman"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48</a:t>
            </a:fld>
            <a:endParaRPr lang="en-US" dirty="0"/>
          </a:p>
        </p:txBody>
      </p:sp>
    </p:spTree>
    <p:custDataLst>
      <p:tags r:id="rId1"/>
    </p:custDataLst>
    <p:extLst>
      <p:ext uri="{BB962C8B-B14F-4D97-AF65-F5344CB8AC3E}">
        <p14:creationId xmlns:p14="http://schemas.microsoft.com/office/powerpoint/2010/main" val="17067254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2"/>
          <p:cNvSpPr>
            <a:spLocks noGrp="1"/>
          </p:cNvSpPr>
          <p:nvPr>
            <p:ph type="sldNum" sz="quarter" idx="11"/>
          </p:nvPr>
        </p:nvSpPr>
        <p:spPr/>
        <p:txBody>
          <a:bodyPr/>
          <a:lstStyle/>
          <a:p>
            <a:pPr>
              <a:defRPr/>
            </a:pPr>
            <a:r>
              <a:rPr lang="en-US"/>
              <a:t>Slide No. </a:t>
            </a:r>
            <a:fld id="{CEDF4BA8-A395-45C4-8B8D-410959C01378}" type="slidenum">
              <a:rPr lang="en-US" sz="1800"/>
              <a:pPr>
                <a:defRPr/>
              </a:pPr>
              <a:t>49</a:t>
            </a:fld>
            <a:endParaRPr lang="en-US" sz="1800"/>
          </a:p>
        </p:txBody>
      </p:sp>
      <p:sp>
        <p:nvSpPr>
          <p:cNvPr id="64515"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Terminology (cont’d)</a:t>
            </a:r>
          </a:p>
        </p:txBody>
      </p:sp>
      <p:sp>
        <p:nvSpPr>
          <p:cNvPr id="64516" name="Rectangle 5"/>
          <p:cNvSpPr>
            <a:spLocks noChangeArrowheads="1"/>
          </p:cNvSpPr>
          <p:nvPr/>
        </p:nvSpPr>
        <p:spPr bwMode="auto">
          <a:xfrm>
            <a:off x="609600" y="9906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b="1">
                <a:solidFill>
                  <a:srgbClr val="F52907"/>
                </a:solidFill>
                <a:latin typeface="Arial" pitchFamily="34" charset="0"/>
              </a:rPr>
              <a:t>Safety (cont’d)</a:t>
            </a:r>
            <a:endParaRPr kumimoji="1" lang="en-US" sz="3200">
              <a:latin typeface="Arial" pitchFamily="34" charset="0"/>
            </a:endParaRPr>
          </a:p>
          <a:p>
            <a:pPr marL="742950" lvl="1" indent="-285750" algn="l">
              <a:spcBef>
                <a:spcPct val="20000"/>
              </a:spcBef>
            </a:pPr>
            <a:r>
              <a:rPr kumimoji="1" lang="en-US" sz="2800">
                <a:solidFill>
                  <a:srgbClr val="000099"/>
                </a:solidFill>
                <a:latin typeface="Arial" pitchFamily="34" charset="0"/>
              </a:rPr>
              <a:t>Table 1. Relative Risk of Different Activities</a:t>
            </a:r>
          </a:p>
        </p:txBody>
      </p:sp>
      <p:graphicFrame>
        <p:nvGraphicFramePr>
          <p:cNvPr id="215208" name="Group 168"/>
          <p:cNvGraphicFramePr>
            <a:graphicFrameLocks noGrp="1"/>
          </p:cNvGraphicFramePr>
          <p:nvPr/>
        </p:nvGraphicFramePr>
        <p:xfrm>
          <a:off x="990600" y="2095500"/>
          <a:ext cx="7924800" cy="4754856"/>
        </p:xfrm>
        <a:graphic>
          <a:graphicData uri="http://schemas.openxmlformats.org/drawingml/2006/table">
            <a:tbl>
              <a:tblPr/>
              <a:tblGrid>
                <a:gridCol w="1477963"/>
                <a:gridCol w="1535112"/>
                <a:gridCol w="1519238"/>
                <a:gridCol w="1735137"/>
                <a:gridCol w="1657350"/>
              </a:tblGrid>
              <a:tr h="57908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Risk of Death</a:t>
                      </a:r>
                      <a:endParaRPr kumimoji="0" lang="en-US" sz="1600" b="1" i="0" u="none" strike="noStrike" cap="none" normalizeH="0" baseline="0" dirty="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Occupation</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Lifestyle</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Accidents/ Recreation</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Environmental Risk</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1055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1 in 100,000</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Truck driver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Engineer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Banker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Insurance agent</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Using contraceptive pills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Light drinking</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Skiing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Home fire</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Substance in drinking water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Living downstream of a dam</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54376">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1 in 1,000,000</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Diagnostic X-rays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Smallpox vaccination (per occasion)</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Fishing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Poisoning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Occasional air travel (one flight per year)</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Natural background radiation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Living at the boundary of a nuclear power</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1055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1 in 10,000,000</a:t>
                      </a:r>
                      <a:endParaRPr kumimoji="0" lang="en-US" sz="1600" b="1" i="0" u="none" strike="noStrike" cap="none" normalizeH="0" baseline="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Eating charcoal-broiled steak (once a week)</a:t>
                      </a:r>
                      <a:endParaRPr kumimoji="0" lang="en-US" sz="1600" b="1" i="0" u="none" strike="noStrike" cap="none" normalizeH="0" baseline="0" dirty="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endParaRPr kumimoji="1" lang="en-US" sz="1600" b="1" i="0" u="none" strike="noStrike" cap="none" normalizeH="0" baseline="0" smtClean="0">
                        <a:ln>
                          <a:noFill/>
                        </a:ln>
                        <a:solidFill>
                          <a:schemeClr val="tx1"/>
                        </a:solidFill>
                        <a:effectLst/>
                        <a:latin typeface="Arial"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Hurricane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Tornado</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Lightning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Animal bite or insect sting</a:t>
                      </a:r>
                      <a:endParaRPr kumimoji="0" lang="en-US" sz="1600" b="1" i="0" u="none" strike="noStrike" cap="none" normalizeH="0" baseline="0" dirty="0" smtClean="0">
                        <a:ln>
                          <a:noFill/>
                        </a:ln>
                        <a:solidFill>
                          <a:schemeClr val="tx1"/>
                        </a:solidFill>
                        <a:effectLst/>
                        <a:latin typeface="Times New Roman" pitchFamily="18" charset="0"/>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ustDataLst>
      <p:tags r:id="rId1"/>
    </p:custDataLst>
    <p:extLst>
      <p:ext uri="{BB962C8B-B14F-4D97-AF65-F5344CB8AC3E}">
        <p14:creationId xmlns:p14="http://schemas.microsoft.com/office/powerpoint/2010/main" val="31353098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1026"/>
          <p:cNvSpPr>
            <a:spLocks noGrp="1" noChangeArrowheads="1"/>
          </p:cNvSpPr>
          <p:nvPr>
            <p:ph type="title"/>
          </p:nvPr>
        </p:nvSpPr>
        <p:spPr/>
        <p:txBody>
          <a:bodyPr/>
          <a:lstStyle/>
          <a:p>
            <a:r>
              <a:rPr lang="en-US" smtClean="0"/>
              <a:t>Risk Terminology</a:t>
            </a:r>
          </a:p>
        </p:txBody>
      </p:sp>
      <p:sp>
        <p:nvSpPr>
          <p:cNvPr id="23556" name="Rectangle 1027"/>
          <p:cNvSpPr>
            <a:spLocks noGrp="1" noChangeArrowheads="1"/>
          </p:cNvSpPr>
          <p:nvPr>
            <p:ph type="body" idx="1"/>
          </p:nvPr>
        </p:nvSpPr>
        <p:spPr/>
        <p:txBody>
          <a:bodyPr/>
          <a:lstStyle/>
          <a:p>
            <a:r>
              <a:rPr lang="en-US" sz="3600" b="1" dirty="0" smtClean="0">
                <a:solidFill>
                  <a:srgbClr val="F52907"/>
                </a:solidFill>
              </a:rPr>
              <a:t>Hazard</a:t>
            </a:r>
          </a:p>
          <a:p>
            <a:pPr lvl="1"/>
            <a:r>
              <a:rPr lang="en-US" sz="3200" dirty="0" smtClean="0"/>
              <a:t>A hazard is an </a:t>
            </a:r>
            <a:r>
              <a:rPr lang="en-US" sz="3200" u="sng" dirty="0" smtClean="0"/>
              <a:t>act or phenomenon posing potential harm</a:t>
            </a:r>
            <a:r>
              <a:rPr lang="en-US" sz="3200" dirty="0" smtClean="0"/>
              <a:t> to some person(s) or thing(s), i.e., a source of harm, and its potential consequences</a:t>
            </a:r>
          </a:p>
          <a:p>
            <a:pPr lvl="1"/>
            <a:r>
              <a:rPr lang="en-US" sz="3200" dirty="0" smtClean="0"/>
              <a:t>Hazards need to be identified and considered in </a:t>
            </a:r>
            <a:r>
              <a:rPr lang="en-US" sz="3200" u="sng" dirty="0" smtClean="0"/>
              <a:t>projects’ lifecycle</a:t>
            </a:r>
            <a:r>
              <a:rPr lang="en-US" sz="3200" dirty="0" smtClean="0"/>
              <a:t> analyses since they could pose threats and could lead to project failures</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a:t>
            </a:fld>
            <a:endParaRPr lang="en-US" dirty="0"/>
          </a:p>
        </p:txBody>
      </p:sp>
    </p:spTree>
    <p:custDataLst>
      <p:tags r:id="rId1"/>
    </p:custDataLst>
    <p:extLst>
      <p:ext uri="{BB962C8B-B14F-4D97-AF65-F5344CB8AC3E}">
        <p14:creationId xmlns:p14="http://schemas.microsoft.com/office/powerpoint/2010/main" val="24653238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p:txBody>
          <a:bodyPr/>
          <a:lstStyle/>
          <a:p>
            <a:r>
              <a:rPr lang="en-US" smtClean="0"/>
              <a:t>Risk Terminology (cont’d)</a:t>
            </a:r>
          </a:p>
        </p:txBody>
      </p:sp>
      <p:sp>
        <p:nvSpPr>
          <p:cNvPr id="65540" name="Rectangle 3"/>
          <p:cNvSpPr>
            <a:spLocks noGrp="1" noChangeArrowheads="1"/>
          </p:cNvSpPr>
          <p:nvPr>
            <p:ph type="body" idx="1"/>
          </p:nvPr>
        </p:nvSpPr>
        <p:spPr>
          <a:xfrm>
            <a:off x="609600" y="1371600"/>
            <a:ext cx="8305800" cy="5105400"/>
          </a:xfrm>
        </p:spPr>
        <p:txBody>
          <a:bodyPr/>
          <a:lstStyle/>
          <a:p>
            <a:r>
              <a:rPr lang="en-US" sz="2800" b="1" dirty="0" smtClean="0">
                <a:solidFill>
                  <a:srgbClr val="F52907"/>
                </a:solidFill>
              </a:rPr>
              <a:t>Safety (cont’d)</a:t>
            </a:r>
            <a:endParaRPr lang="en-US" sz="2800" dirty="0" smtClean="0"/>
          </a:p>
          <a:p>
            <a:pPr lvl="1"/>
            <a:r>
              <a:rPr lang="en-US" sz="2400" dirty="0" smtClean="0"/>
              <a:t>Figure 1 (next slide) illustrates risk exposure during a typical day that starts by waking up in the morning and getting ready</a:t>
            </a:r>
          </a:p>
          <a:p>
            <a:pPr lvl="2"/>
            <a:r>
              <a:rPr lang="en-US" sz="2400" dirty="0" smtClean="0"/>
              <a:t>Going to work</a:t>
            </a:r>
          </a:p>
          <a:p>
            <a:pPr lvl="2"/>
            <a:r>
              <a:rPr lang="en-US" sz="2400" dirty="0" smtClean="0"/>
              <a:t>Commuting and working during the morning hours</a:t>
            </a:r>
          </a:p>
          <a:p>
            <a:pPr lvl="2"/>
            <a:r>
              <a:rPr lang="en-US" sz="2400" dirty="0" smtClean="0"/>
              <a:t>Taking a lunch break</a:t>
            </a:r>
          </a:p>
          <a:p>
            <a:pPr lvl="2"/>
            <a:r>
              <a:rPr lang="en-US" sz="2400" dirty="0" smtClean="0"/>
              <a:t>Having additional work hours</a:t>
            </a:r>
          </a:p>
          <a:p>
            <a:pPr lvl="2"/>
            <a:r>
              <a:rPr lang="en-US" sz="2400" dirty="0" smtClean="0"/>
              <a:t>Commuting back home to have dinner</a:t>
            </a:r>
          </a:p>
          <a:p>
            <a:pPr lvl="2"/>
            <a:r>
              <a:rPr lang="en-US" sz="2400" dirty="0" smtClean="0"/>
              <a:t>Using a motorcycle to a local pub</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50</a:t>
            </a:fld>
            <a:endParaRPr lang="en-US" dirty="0"/>
          </a:p>
        </p:txBody>
      </p:sp>
    </p:spTree>
    <p:custDataLst>
      <p:tags r:id="rId1"/>
    </p:custDataLst>
    <p:extLst>
      <p:ext uri="{BB962C8B-B14F-4D97-AF65-F5344CB8AC3E}">
        <p14:creationId xmlns:p14="http://schemas.microsoft.com/office/powerpoint/2010/main" val="1536314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2"/>
          <p:cNvSpPr>
            <a:spLocks noGrp="1" noChangeArrowheads="1"/>
          </p:cNvSpPr>
          <p:nvPr>
            <p:ph type="title"/>
          </p:nvPr>
        </p:nvSpPr>
        <p:spPr/>
        <p:txBody>
          <a:bodyPr/>
          <a:lstStyle/>
          <a:p>
            <a:r>
              <a:rPr lang="en-US" smtClean="0"/>
              <a:t>Risk Terminology (cont’d)</a:t>
            </a:r>
          </a:p>
        </p:txBody>
      </p:sp>
      <p:sp>
        <p:nvSpPr>
          <p:cNvPr id="66564" name="Rectangle 3"/>
          <p:cNvSpPr>
            <a:spLocks noGrp="1" noChangeArrowheads="1"/>
          </p:cNvSpPr>
          <p:nvPr>
            <p:ph type="body" sz="half" idx="1"/>
          </p:nvPr>
        </p:nvSpPr>
        <p:spPr>
          <a:xfrm>
            <a:off x="609600" y="1143000"/>
            <a:ext cx="4076700" cy="4876800"/>
          </a:xfrm>
        </p:spPr>
        <p:txBody>
          <a:bodyPr/>
          <a:lstStyle/>
          <a:p>
            <a:r>
              <a:rPr lang="en-US" sz="2800" b="1" smtClean="0">
                <a:solidFill>
                  <a:srgbClr val="F52907"/>
                </a:solidFill>
              </a:rPr>
              <a:t>Safety (cont’d)</a:t>
            </a:r>
            <a:endParaRPr lang="en-US" sz="2800" smtClean="0"/>
          </a:p>
          <a:p>
            <a:endParaRPr lang="en-US" sz="2800" smtClean="0"/>
          </a:p>
        </p:txBody>
      </p:sp>
      <p:pic>
        <p:nvPicPr>
          <p:cNvPr id="6656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0200" y="1627188"/>
            <a:ext cx="5791200" cy="4783137"/>
          </a:xfrm>
          <a:prstGeom prst="rect">
            <a:avLst/>
          </a:prstGeom>
          <a:noFill/>
          <a:ln>
            <a:noFill/>
          </a:ln>
        </p:spPr>
      </p:pic>
      <p:sp>
        <p:nvSpPr>
          <p:cNvPr id="66566" name="Text Box 6"/>
          <p:cNvSpPr txBox="1">
            <a:spLocks noChangeArrowheads="1"/>
          </p:cNvSpPr>
          <p:nvPr/>
        </p:nvSpPr>
        <p:spPr bwMode="auto">
          <a:xfrm>
            <a:off x="1295400" y="6384925"/>
            <a:ext cx="6956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a:t>Figure 1. Daily Death Risk Exposure for a Working Healthy Adult</a:t>
            </a:r>
          </a:p>
        </p:txBody>
      </p:sp>
      <p:sp>
        <p:nvSpPr>
          <p:cNvPr id="8" name="Slide Number Placeholder 3"/>
          <p:cNvSpPr>
            <a:spLocks noGrp="1"/>
          </p:cNvSpPr>
          <p:nvPr>
            <p:ph type="sldNum" sz="quarter" idx="4294967295"/>
          </p:nvPr>
        </p:nvSpPr>
        <p:spPr bwMode="auto">
          <a:xfrm>
            <a:off x="609600" y="6354763"/>
            <a:ext cx="1219200" cy="366712"/>
          </a:xfrm>
          <a:prstGeom prst="rect">
            <a:avLst/>
          </a:prstGeo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sz="1400"/>
              <a:pPr fontAlgn="base">
                <a:spcBef>
                  <a:spcPct val="0"/>
                </a:spcBef>
                <a:spcAft>
                  <a:spcPct val="0"/>
                </a:spcAft>
                <a:defRPr/>
              </a:pPr>
              <a:t>51</a:t>
            </a:fld>
            <a:endParaRPr lang="en-US" sz="1400" dirty="0"/>
          </a:p>
        </p:txBody>
      </p:sp>
    </p:spTree>
    <p:custDataLst>
      <p:tags r:id="rId1"/>
    </p:custDataLst>
    <p:extLst>
      <p:ext uri="{BB962C8B-B14F-4D97-AF65-F5344CB8AC3E}">
        <p14:creationId xmlns:p14="http://schemas.microsoft.com/office/powerpoint/2010/main" val="38702137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p:cNvSpPr>
            <a:spLocks noGrp="1" noChangeArrowheads="1"/>
          </p:cNvSpPr>
          <p:nvPr>
            <p:ph type="title"/>
          </p:nvPr>
        </p:nvSpPr>
        <p:spPr/>
        <p:txBody>
          <a:bodyPr/>
          <a:lstStyle/>
          <a:p>
            <a:r>
              <a:rPr lang="en-US" smtClean="0"/>
              <a:t>Risk Terminology (cont’d)</a:t>
            </a:r>
          </a:p>
        </p:txBody>
      </p:sp>
      <p:sp>
        <p:nvSpPr>
          <p:cNvPr id="67588" name="Rectangle 3"/>
          <p:cNvSpPr>
            <a:spLocks noGrp="1" noChangeArrowheads="1"/>
          </p:cNvSpPr>
          <p:nvPr>
            <p:ph type="body" idx="1"/>
          </p:nvPr>
        </p:nvSpPr>
        <p:spPr/>
        <p:txBody>
          <a:bodyPr/>
          <a:lstStyle/>
          <a:p>
            <a:r>
              <a:rPr lang="en-US" sz="2800" b="1" dirty="0" smtClean="0">
                <a:solidFill>
                  <a:srgbClr val="F52907"/>
                </a:solidFill>
              </a:rPr>
              <a:t>Safety (cont’d)</a:t>
            </a:r>
            <a:endParaRPr lang="en-US" sz="2800" dirty="0" smtClean="0"/>
          </a:p>
          <a:p>
            <a:pPr lvl="1"/>
            <a:r>
              <a:rPr lang="en-US" sz="2400" dirty="0" smtClean="0"/>
              <a:t>The actual level of risk in some activities may not be reflected by risk perceptions of safety</a:t>
            </a:r>
          </a:p>
          <a:p>
            <a:pPr lvl="1"/>
            <a:r>
              <a:rPr lang="en-US" sz="2400" dirty="0" smtClean="0"/>
              <a:t>Table 2 shows the differences in risk perception for 29 risk items by</a:t>
            </a:r>
          </a:p>
          <a:p>
            <a:pPr lvl="2"/>
            <a:r>
              <a:rPr lang="en-US" sz="2400" dirty="0" smtClean="0"/>
              <a:t>League of Women Voters </a:t>
            </a:r>
          </a:p>
          <a:p>
            <a:pPr lvl="2"/>
            <a:r>
              <a:rPr lang="en-US" sz="2400" dirty="0" smtClean="0"/>
              <a:t>College students</a:t>
            </a:r>
          </a:p>
          <a:p>
            <a:pPr lvl="2"/>
            <a:r>
              <a:rPr lang="en-US" sz="2400" dirty="0" smtClean="0"/>
              <a:t>Experts </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52</a:t>
            </a:fld>
            <a:endParaRPr lang="en-US" dirty="0"/>
          </a:p>
        </p:txBody>
      </p:sp>
    </p:spTree>
    <p:custDataLst>
      <p:tags r:id="rId1"/>
    </p:custDataLst>
    <p:extLst>
      <p:ext uri="{BB962C8B-B14F-4D97-AF65-F5344CB8AC3E}">
        <p14:creationId xmlns:p14="http://schemas.microsoft.com/office/powerpoint/2010/main" val="3786672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2"/>
          <p:cNvSpPr>
            <a:spLocks noGrp="1" noChangeArrowheads="1"/>
          </p:cNvSpPr>
          <p:nvPr>
            <p:ph type="title"/>
          </p:nvPr>
        </p:nvSpPr>
        <p:spPr/>
        <p:txBody>
          <a:bodyPr/>
          <a:lstStyle/>
          <a:p>
            <a:r>
              <a:rPr lang="en-US" smtClean="0"/>
              <a:t>Risk Terminology (cont’d)</a:t>
            </a:r>
          </a:p>
        </p:txBody>
      </p:sp>
      <p:sp>
        <p:nvSpPr>
          <p:cNvPr id="68612" name="Rectangle 3"/>
          <p:cNvSpPr>
            <a:spLocks noGrp="1" noChangeArrowheads="1"/>
          </p:cNvSpPr>
          <p:nvPr>
            <p:ph type="body" idx="1"/>
          </p:nvPr>
        </p:nvSpPr>
        <p:spPr>
          <a:xfrm>
            <a:off x="609600" y="1143000"/>
            <a:ext cx="8305800" cy="4876800"/>
          </a:xfrm>
        </p:spPr>
        <p:txBody>
          <a:bodyPr/>
          <a:lstStyle/>
          <a:p>
            <a:r>
              <a:rPr lang="en-US" b="1" smtClean="0">
                <a:solidFill>
                  <a:srgbClr val="F52907"/>
                </a:solidFill>
              </a:rPr>
              <a:t>Safety (cont’d)</a:t>
            </a:r>
            <a:endParaRPr lang="en-US" smtClean="0"/>
          </a:p>
          <a:p>
            <a:endParaRPr lang="en-US" smtClean="0"/>
          </a:p>
        </p:txBody>
      </p:sp>
      <p:graphicFrame>
        <p:nvGraphicFramePr>
          <p:cNvPr id="220375" name="Group 215"/>
          <p:cNvGraphicFramePr>
            <a:graphicFrameLocks noGrp="1"/>
          </p:cNvGraphicFramePr>
          <p:nvPr/>
        </p:nvGraphicFramePr>
        <p:xfrm>
          <a:off x="1143000" y="2286000"/>
          <a:ext cx="7239000" cy="3779836"/>
        </p:xfrm>
        <a:graphic>
          <a:graphicData uri="http://schemas.openxmlformats.org/drawingml/2006/table">
            <a:tbl>
              <a:tblPr/>
              <a:tblGrid>
                <a:gridCol w="3165475"/>
                <a:gridCol w="1666875"/>
                <a:gridCol w="1374775"/>
                <a:gridCol w="1031875"/>
              </a:tblGrid>
              <a:tr h="1005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Activity or Technology</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League of Women Voters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College Students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Experts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Nuclear Power</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Motor Vehicles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Hand Guns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Smoking</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Motorcycles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Alcoholic Beverages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General Aviation</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8660" name="Text Box 214"/>
          <p:cNvSpPr txBox="1">
            <a:spLocks noChangeArrowheads="1"/>
          </p:cNvSpPr>
          <p:nvPr/>
        </p:nvSpPr>
        <p:spPr bwMode="auto">
          <a:xfrm>
            <a:off x="1143000" y="1652588"/>
            <a:ext cx="39163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800" b="1"/>
              <a:t>Table 2. Risk Perception</a:t>
            </a:r>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53</a:t>
            </a:fld>
            <a:endParaRPr lang="en-US" dirty="0"/>
          </a:p>
        </p:txBody>
      </p:sp>
    </p:spTree>
    <p:custDataLst>
      <p:tags r:id="rId1"/>
    </p:custDataLst>
    <p:extLst>
      <p:ext uri="{BB962C8B-B14F-4D97-AF65-F5344CB8AC3E}">
        <p14:creationId xmlns:p14="http://schemas.microsoft.com/office/powerpoint/2010/main" val="26194989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Terminology (cont’d)</a:t>
            </a:r>
          </a:p>
        </p:txBody>
      </p:sp>
      <p:sp>
        <p:nvSpPr>
          <p:cNvPr id="69636" name="Rectangle 5"/>
          <p:cNvSpPr>
            <a:spLocks noChangeArrowheads="1"/>
          </p:cNvSpPr>
          <p:nvPr/>
        </p:nvSpPr>
        <p:spPr bwMode="auto">
          <a:xfrm>
            <a:off x="609600" y="11430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b="1">
                <a:solidFill>
                  <a:srgbClr val="F52907"/>
                </a:solidFill>
                <a:latin typeface="Arial" pitchFamily="34" charset="0"/>
              </a:rPr>
              <a:t>Safety (cont’d)</a:t>
            </a:r>
            <a:endParaRPr kumimoji="1" lang="en-US" sz="3200">
              <a:latin typeface="Arial" pitchFamily="34" charset="0"/>
            </a:endParaRPr>
          </a:p>
          <a:p>
            <a:pPr marL="342900" indent="-342900" algn="l">
              <a:spcBef>
                <a:spcPct val="20000"/>
              </a:spcBef>
              <a:buClr>
                <a:schemeClr val="tx1"/>
              </a:buClr>
              <a:buSzPct val="70000"/>
              <a:buFont typeface="Monotype Sorts" pitchFamily="2" charset="2"/>
              <a:buChar char="n"/>
            </a:pPr>
            <a:endParaRPr kumimoji="1" lang="en-US" sz="3200">
              <a:latin typeface="Arial" pitchFamily="34" charset="0"/>
            </a:endParaRPr>
          </a:p>
        </p:txBody>
      </p:sp>
      <p:graphicFrame>
        <p:nvGraphicFramePr>
          <p:cNvPr id="221449" name="Group 265"/>
          <p:cNvGraphicFramePr>
            <a:graphicFrameLocks noGrp="1"/>
          </p:cNvGraphicFramePr>
          <p:nvPr/>
        </p:nvGraphicFramePr>
        <p:xfrm>
          <a:off x="1219200" y="2286000"/>
          <a:ext cx="6858000" cy="3779836"/>
        </p:xfrm>
        <a:graphic>
          <a:graphicData uri="http://schemas.openxmlformats.org/drawingml/2006/table">
            <a:tbl>
              <a:tblPr/>
              <a:tblGrid>
                <a:gridCol w="2965450"/>
                <a:gridCol w="1562100"/>
                <a:gridCol w="1287463"/>
                <a:gridCol w="1042987"/>
              </a:tblGrid>
              <a:tr h="1005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Activity or Technology</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League of Women Voters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College Students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Experts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Police Work</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8</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8</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17</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Pesticides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9</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8</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Surgery</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Fire Fighting</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18</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Large Construction</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13</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Hunting</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13</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18</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23</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Spray Cans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13</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25</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9684" name="Text Box 269"/>
          <p:cNvSpPr txBox="1">
            <a:spLocks noChangeArrowheads="1"/>
          </p:cNvSpPr>
          <p:nvPr/>
        </p:nvSpPr>
        <p:spPr bwMode="auto">
          <a:xfrm>
            <a:off x="1143000" y="1652588"/>
            <a:ext cx="49847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800" b="1"/>
              <a:t>Table 2. (cont.) Risk Perception</a:t>
            </a:r>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54</a:t>
            </a:fld>
            <a:endParaRPr lang="en-US" dirty="0"/>
          </a:p>
        </p:txBody>
      </p:sp>
    </p:spTree>
    <p:custDataLst>
      <p:tags r:id="rId1"/>
    </p:custDataLst>
    <p:extLst>
      <p:ext uri="{BB962C8B-B14F-4D97-AF65-F5344CB8AC3E}">
        <p14:creationId xmlns:p14="http://schemas.microsoft.com/office/powerpoint/2010/main" val="98175594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Terminology (cont’d)</a:t>
            </a:r>
          </a:p>
        </p:txBody>
      </p:sp>
      <p:sp>
        <p:nvSpPr>
          <p:cNvPr id="70660" name="Rectangle 5"/>
          <p:cNvSpPr>
            <a:spLocks noChangeArrowheads="1"/>
          </p:cNvSpPr>
          <p:nvPr/>
        </p:nvSpPr>
        <p:spPr bwMode="auto">
          <a:xfrm>
            <a:off x="609600" y="11430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b="1">
                <a:solidFill>
                  <a:srgbClr val="F52907"/>
                </a:solidFill>
                <a:latin typeface="Arial" pitchFamily="34" charset="0"/>
              </a:rPr>
              <a:t>Safety (cont’d)</a:t>
            </a:r>
            <a:endParaRPr kumimoji="1" lang="en-US" sz="3200">
              <a:latin typeface="Arial" pitchFamily="34" charset="0"/>
            </a:endParaRPr>
          </a:p>
          <a:p>
            <a:pPr marL="342900" indent="-342900" algn="l">
              <a:spcBef>
                <a:spcPct val="20000"/>
              </a:spcBef>
              <a:buClr>
                <a:schemeClr val="tx1"/>
              </a:buClr>
              <a:buSzPct val="70000"/>
              <a:buFont typeface="Monotype Sorts" pitchFamily="2" charset="2"/>
              <a:buChar char="n"/>
            </a:pPr>
            <a:endParaRPr kumimoji="1" lang="en-US" sz="3200">
              <a:latin typeface="Arial" pitchFamily="34" charset="0"/>
            </a:endParaRPr>
          </a:p>
        </p:txBody>
      </p:sp>
      <p:graphicFrame>
        <p:nvGraphicFramePr>
          <p:cNvPr id="222471" name="Group 263"/>
          <p:cNvGraphicFramePr>
            <a:graphicFrameLocks noGrp="1"/>
          </p:cNvGraphicFramePr>
          <p:nvPr/>
        </p:nvGraphicFramePr>
        <p:xfrm>
          <a:off x="1447800" y="2286000"/>
          <a:ext cx="7010400" cy="4084639"/>
        </p:xfrm>
        <a:graphic>
          <a:graphicData uri="http://schemas.openxmlformats.org/drawingml/2006/table">
            <a:tbl>
              <a:tblPr/>
              <a:tblGrid>
                <a:gridCol w="3032125"/>
                <a:gridCol w="1595438"/>
                <a:gridCol w="1317625"/>
                <a:gridCol w="1065212"/>
              </a:tblGrid>
              <a:tr h="100591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Activity or Technology</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League of Women Voters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College Students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Experts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Mountain Climbing</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22</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28</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Bicycles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16</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24</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Commercial Aviation</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17</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16</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16</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09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Electric (Non-nuclear) Power</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18</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9</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Swimming</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29</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Contraceptives</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9</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7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Skiing</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21</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25</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29</a:t>
                      </a:r>
                      <a:endParaRPr kumimoji="0" lang="en-US" sz="2000" b="1" i="0" u="none" strike="noStrike" cap="none" normalizeH="0" baseline="0" smtClean="0">
                        <a:ln>
                          <a:noFill/>
                        </a:ln>
                        <a:solidFill>
                          <a:schemeClr val="tx1"/>
                        </a:solidFill>
                        <a:effectLst/>
                        <a:latin typeface="Times New Roman" pitchFamily="18"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0708" name="Text Box 264"/>
          <p:cNvSpPr txBox="1">
            <a:spLocks noChangeArrowheads="1"/>
          </p:cNvSpPr>
          <p:nvPr/>
        </p:nvSpPr>
        <p:spPr bwMode="auto">
          <a:xfrm>
            <a:off x="1143000" y="1652588"/>
            <a:ext cx="49847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800" b="1"/>
              <a:t>Table 2. (cont.) Risk Perception</a:t>
            </a:r>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55</a:t>
            </a:fld>
            <a:endParaRPr lang="en-US" dirty="0"/>
          </a:p>
        </p:txBody>
      </p:sp>
    </p:spTree>
    <p:custDataLst>
      <p:tags r:id="rId1"/>
    </p:custDataLst>
    <p:extLst>
      <p:ext uri="{BB962C8B-B14F-4D97-AF65-F5344CB8AC3E}">
        <p14:creationId xmlns:p14="http://schemas.microsoft.com/office/powerpoint/2010/main" val="205919951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Terminology (cont’d)</a:t>
            </a:r>
          </a:p>
        </p:txBody>
      </p:sp>
      <p:sp>
        <p:nvSpPr>
          <p:cNvPr id="71684" name="Rectangle 5"/>
          <p:cNvSpPr>
            <a:spLocks noChangeArrowheads="1"/>
          </p:cNvSpPr>
          <p:nvPr/>
        </p:nvSpPr>
        <p:spPr bwMode="auto">
          <a:xfrm>
            <a:off x="609600" y="11430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b="1">
                <a:solidFill>
                  <a:srgbClr val="F52907"/>
                </a:solidFill>
                <a:latin typeface="Arial" pitchFamily="34" charset="0"/>
              </a:rPr>
              <a:t>Safety (cont’d)</a:t>
            </a:r>
            <a:endParaRPr kumimoji="1" lang="en-US" sz="3200">
              <a:latin typeface="Arial" pitchFamily="34" charset="0"/>
            </a:endParaRPr>
          </a:p>
          <a:p>
            <a:pPr marL="342900" indent="-342900" algn="l">
              <a:spcBef>
                <a:spcPct val="20000"/>
              </a:spcBef>
              <a:buClr>
                <a:schemeClr val="tx1"/>
              </a:buClr>
              <a:buSzPct val="70000"/>
              <a:buFont typeface="Monotype Sorts" pitchFamily="2" charset="2"/>
              <a:buChar char="n"/>
            </a:pPr>
            <a:endParaRPr kumimoji="1" lang="en-US" sz="3200">
              <a:latin typeface="Arial" pitchFamily="34" charset="0"/>
            </a:endParaRPr>
          </a:p>
        </p:txBody>
      </p:sp>
      <p:graphicFrame>
        <p:nvGraphicFramePr>
          <p:cNvPr id="223521" name="Group 289"/>
          <p:cNvGraphicFramePr>
            <a:graphicFrameLocks noGrp="1"/>
          </p:cNvGraphicFramePr>
          <p:nvPr>
            <p:extLst>
              <p:ext uri="{D42A27DB-BD31-4B8C-83A1-F6EECF244321}">
                <p14:modId xmlns:p14="http://schemas.microsoft.com/office/powerpoint/2010/main" val="4193174000"/>
              </p:ext>
            </p:extLst>
          </p:nvPr>
        </p:nvGraphicFramePr>
        <p:xfrm>
          <a:off x="1295400" y="2225148"/>
          <a:ext cx="7239000" cy="4480452"/>
        </p:xfrm>
        <a:graphic>
          <a:graphicData uri="http://schemas.openxmlformats.org/drawingml/2006/table">
            <a:tbl>
              <a:tblPr/>
              <a:tblGrid>
                <a:gridCol w="3163888"/>
                <a:gridCol w="1668462"/>
                <a:gridCol w="1374775"/>
                <a:gridCol w="1031875"/>
              </a:tblGrid>
              <a:tr h="100569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Activity or Technology</a:t>
                      </a:r>
                      <a:endParaRPr kumimoji="0" lang="en-US" sz="2000" b="1" i="0" u="none" strike="noStrike" cap="none" normalizeH="0" baseline="0" dirty="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League of Women Voters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College Students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Experts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18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X-rays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22</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17</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094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High School or College Sports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23</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26</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26</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18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Railroads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24</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23</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19</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18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Food Preservatives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25</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18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Food Coloring</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26</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21</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18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Power Mowers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27</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28</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27</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18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Prescription antibiotics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28</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21</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24</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18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Home Applications</a:t>
                      </a:r>
                      <a:endParaRPr kumimoji="0" lang="en-US" sz="2000" b="1" i="0" u="none" strike="noStrike" cap="none" normalizeH="0" baseline="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29</a:t>
                      </a:r>
                      <a:endParaRPr kumimoji="0" lang="en-US" sz="2000" b="1" i="0" u="none" strike="noStrike" cap="none" normalizeH="0" baseline="0" dirty="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27</a:t>
                      </a:r>
                      <a:endParaRPr kumimoji="0" lang="en-US" sz="2000" b="1" i="0" u="none" strike="noStrike" cap="none" normalizeH="0" baseline="0" dirty="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22</a:t>
                      </a:r>
                      <a:endParaRPr kumimoji="0" lang="en-US" sz="2000" b="1" i="0" u="none" strike="noStrike" cap="none" normalizeH="0" baseline="0" dirty="0" smtClean="0">
                        <a:ln>
                          <a:noFill/>
                        </a:ln>
                        <a:solidFill>
                          <a:schemeClr val="tx1"/>
                        </a:solidFill>
                        <a:effectLst/>
                        <a:latin typeface="Times New Roman" pitchFamily="18"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1737" name="Text Box 290"/>
          <p:cNvSpPr txBox="1">
            <a:spLocks noChangeArrowheads="1"/>
          </p:cNvSpPr>
          <p:nvPr/>
        </p:nvSpPr>
        <p:spPr bwMode="auto">
          <a:xfrm>
            <a:off x="1143000" y="1652588"/>
            <a:ext cx="49847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2800" b="1"/>
              <a:t>Table 2. (cont.) Risk Perception</a:t>
            </a:r>
          </a:p>
        </p:txBody>
      </p:sp>
      <p:sp>
        <p:nvSpPr>
          <p:cNvPr id="7" name="Slide Number Placeholder 3"/>
          <p:cNvSpPr>
            <a:spLocks noGrp="1"/>
          </p:cNvSpPr>
          <p:nvPr>
            <p:ph type="sldNum" sz="quarter" idx="12"/>
          </p:nvPr>
        </p:nvSpPr>
        <p:spPr bwMode="auto">
          <a:xfrm>
            <a:off x="8382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56</a:t>
            </a:fld>
            <a:endParaRPr lang="en-US" dirty="0"/>
          </a:p>
        </p:txBody>
      </p:sp>
    </p:spTree>
    <p:custDataLst>
      <p:tags r:id="rId1"/>
    </p:custDataLst>
    <p:extLst>
      <p:ext uri="{BB962C8B-B14F-4D97-AF65-F5344CB8AC3E}">
        <p14:creationId xmlns:p14="http://schemas.microsoft.com/office/powerpoint/2010/main" val="264539517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Terminology (cont’d)</a:t>
            </a:r>
          </a:p>
        </p:txBody>
      </p:sp>
      <p:sp>
        <p:nvSpPr>
          <p:cNvPr id="72708" name="Rectangle 5"/>
          <p:cNvSpPr>
            <a:spLocks noChangeArrowheads="1"/>
          </p:cNvSpPr>
          <p:nvPr/>
        </p:nvSpPr>
        <p:spPr bwMode="auto">
          <a:xfrm>
            <a:off x="609600" y="11430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b="1" dirty="0">
                <a:solidFill>
                  <a:srgbClr val="F52907"/>
                </a:solidFill>
                <a:latin typeface="Arial" pitchFamily="34" charset="0"/>
              </a:rPr>
              <a:t>Systems for Risk Analysis</a:t>
            </a:r>
          </a:p>
          <a:p>
            <a:pPr marL="742950" lvl="1" indent="-285750" algn="l">
              <a:spcBef>
                <a:spcPct val="20000"/>
              </a:spcBef>
              <a:buFontTx/>
              <a:buChar char="–"/>
            </a:pPr>
            <a:r>
              <a:rPr kumimoji="1" lang="en-US" sz="2800" dirty="0">
                <a:latin typeface="Arial" pitchFamily="34" charset="0"/>
              </a:rPr>
              <a:t>A system can be defined as a </a:t>
            </a:r>
            <a:r>
              <a:rPr kumimoji="1" lang="en-US" sz="2800" u="sng" dirty="0">
                <a:latin typeface="Arial" pitchFamily="34" charset="0"/>
              </a:rPr>
              <a:t>deterministic entity comprising an interacting collection</a:t>
            </a:r>
            <a:r>
              <a:rPr kumimoji="1" lang="en-US" sz="2800" dirty="0">
                <a:latin typeface="Arial" pitchFamily="34" charset="0"/>
              </a:rPr>
              <a:t> of discrete elements and commonly defined using deterministic models</a:t>
            </a:r>
          </a:p>
          <a:p>
            <a:pPr marL="742950" lvl="1" indent="-285750" algn="l">
              <a:spcBef>
                <a:spcPct val="20000"/>
              </a:spcBef>
              <a:buFontTx/>
              <a:buChar char="–"/>
            </a:pPr>
            <a:r>
              <a:rPr kumimoji="1" lang="en-US" sz="2800" dirty="0">
                <a:latin typeface="Arial" pitchFamily="34" charset="0"/>
              </a:rPr>
              <a:t>“</a:t>
            </a:r>
            <a:r>
              <a:rPr kumimoji="1" lang="en-US" sz="2800" u="sng" dirty="0">
                <a:latin typeface="Arial" pitchFamily="34" charset="0"/>
              </a:rPr>
              <a:t>Deterministic”</a:t>
            </a:r>
            <a:r>
              <a:rPr kumimoji="1" lang="en-US" sz="2800" dirty="0">
                <a:latin typeface="Arial" pitchFamily="34" charset="0"/>
              </a:rPr>
              <a:t> implies that the system is identifiable and </a:t>
            </a:r>
            <a:r>
              <a:rPr kumimoji="1" lang="en-US" sz="2800" u="sng" dirty="0">
                <a:latin typeface="Arial" pitchFamily="34" charset="0"/>
              </a:rPr>
              <a:t>not uncertain</a:t>
            </a:r>
            <a:r>
              <a:rPr kumimoji="1" lang="en-US" sz="2800" dirty="0">
                <a:latin typeface="Arial" pitchFamily="34" charset="0"/>
              </a:rPr>
              <a:t> in its architecture</a:t>
            </a:r>
          </a:p>
          <a:p>
            <a:pPr marL="742950" lvl="1" indent="-285750" algn="l">
              <a:spcBef>
                <a:spcPct val="20000"/>
              </a:spcBef>
              <a:buFontTx/>
              <a:buChar char="–"/>
            </a:pPr>
            <a:r>
              <a:rPr kumimoji="1" lang="en-US" sz="2800" dirty="0">
                <a:latin typeface="Arial" pitchFamily="34" charset="0"/>
              </a:rPr>
              <a:t>The definition of the system is based on analyzing its </a:t>
            </a:r>
            <a:r>
              <a:rPr kumimoji="1" lang="en-US" sz="2800" u="sng" dirty="0">
                <a:latin typeface="Arial" pitchFamily="34" charset="0"/>
              </a:rPr>
              <a:t>functional and/or performance requirements</a:t>
            </a:r>
            <a:endParaRPr kumimoji="1" lang="en-US" sz="2800" dirty="0">
              <a:latin typeface="Arial" pitchFamily="34" charset="0"/>
            </a:endParaRP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57</a:t>
            </a:fld>
            <a:endParaRPr lang="en-US" dirty="0"/>
          </a:p>
        </p:txBody>
      </p:sp>
    </p:spTree>
    <p:custDataLst>
      <p:tags r:id="rId1"/>
    </p:custDataLst>
    <p:extLst>
      <p:ext uri="{BB962C8B-B14F-4D97-AF65-F5344CB8AC3E}">
        <p14:creationId xmlns:p14="http://schemas.microsoft.com/office/powerpoint/2010/main" val="236030518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Terminology (cont’d)</a:t>
            </a:r>
          </a:p>
        </p:txBody>
      </p:sp>
      <p:sp>
        <p:nvSpPr>
          <p:cNvPr id="73732" name="Rectangle 5"/>
          <p:cNvSpPr>
            <a:spLocks noChangeArrowheads="1"/>
          </p:cNvSpPr>
          <p:nvPr/>
        </p:nvSpPr>
        <p:spPr bwMode="auto">
          <a:xfrm>
            <a:off x="609600" y="1143000"/>
            <a:ext cx="83058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b="1" dirty="0">
                <a:solidFill>
                  <a:srgbClr val="F52907"/>
                </a:solidFill>
                <a:latin typeface="Arial" pitchFamily="34" charset="0"/>
              </a:rPr>
              <a:t>Systems for Risk Analysis</a:t>
            </a:r>
          </a:p>
          <a:p>
            <a:pPr marL="742950" lvl="1" indent="-285750" algn="l">
              <a:spcBef>
                <a:spcPct val="20000"/>
              </a:spcBef>
              <a:buFontTx/>
              <a:buChar char="–"/>
            </a:pPr>
            <a:r>
              <a:rPr kumimoji="1" lang="en-US" sz="2800" dirty="0">
                <a:latin typeface="Arial" pitchFamily="34" charset="0"/>
              </a:rPr>
              <a:t>A description of a system may be a combination of </a:t>
            </a:r>
            <a:r>
              <a:rPr kumimoji="1" lang="en-US" sz="2800" u="sng" dirty="0">
                <a:latin typeface="Arial" pitchFamily="34" charset="0"/>
              </a:rPr>
              <a:t>functional and physical</a:t>
            </a:r>
            <a:r>
              <a:rPr kumimoji="1" lang="en-US" sz="2800" dirty="0">
                <a:latin typeface="Arial" pitchFamily="34" charset="0"/>
              </a:rPr>
              <a:t> elements</a:t>
            </a:r>
          </a:p>
          <a:p>
            <a:pPr marL="742950" lvl="1" indent="-285750" algn="l">
              <a:spcBef>
                <a:spcPct val="20000"/>
              </a:spcBef>
              <a:buFontTx/>
              <a:buChar char="–"/>
            </a:pPr>
            <a:r>
              <a:rPr kumimoji="1" lang="en-US" sz="2800" dirty="0">
                <a:latin typeface="Arial" pitchFamily="34" charset="0"/>
              </a:rPr>
              <a:t>Usually functional descriptions are used to identify </a:t>
            </a:r>
            <a:r>
              <a:rPr kumimoji="1" lang="en-US" sz="2800" u="sng" dirty="0">
                <a:latin typeface="Arial" pitchFamily="34" charset="0"/>
              </a:rPr>
              <a:t>high information levels</a:t>
            </a:r>
            <a:r>
              <a:rPr kumimoji="1" lang="en-US" sz="2800" dirty="0">
                <a:latin typeface="Arial" pitchFamily="34" charset="0"/>
              </a:rPr>
              <a:t> on a system</a:t>
            </a:r>
          </a:p>
          <a:p>
            <a:pPr marL="742950" lvl="1" indent="-285750" algn="l">
              <a:spcBef>
                <a:spcPct val="20000"/>
              </a:spcBef>
              <a:buFontTx/>
              <a:buChar char="–"/>
            </a:pPr>
            <a:r>
              <a:rPr kumimoji="1" lang="en-US" sz="2800" dirty="0">
                <a:latin typeface="Arial" pitchFamily="34" charset="0"/>
              </a:rPr>
              <a:t>A system may be </a:t>
            </a:r>
            <a:r>
              <a:rPr kumimoji="1" lang="en-US" sz="2800" u="sng" dirty="0">
                <a:latin typeface="Arial" pitchFamily="34" charset="0"/>
              </a:rPr>
              <a:t>divided into subsystems</a:t>
            </a:r>
            <a:r>
              <a:rPr kumimoji="1" lang="en-US" sz="2800" dirty="0">
                <a:latin typeface="Arial" pitchFamily="34" charset="0"/>
              </a:rPr>
              <a:t> </a:t>
            </a:r>
          </a:p>
          <a:p>
            <a:pPr marL="742950" lvl="1" indent="-285750" algn="l">
              <a:spcBef>
                <a:spcPct val="20000"/>
              </a:spcBef>
              <a:buFontTx/>
              <a:buChar char="–"/>
            </a:pPr>
            <a:r>
              <a:rPr kumimoji="1" lang="en-US" sz="2800" dirty="0">
                <a:latin typeface="Arial" pitchFamily="34" charset="0"/>
              </a:rPr>
              <a:t> Additional </a:t>
            </a:r>
            <a:r>
              <a:rPr kumimoji="1" lang="en-US" sz="2800" u="sng" dirty="0">
                <a:latin typeface="Arial" pitchFamily="34" charset="0"/>
              </a:rPr>
              <a:t>details</a:t>
            </a:r>
            <a:r>
              <a:rPr kumimoji="1" lang="en-US" sz="2800" dirty="0">
                <a:latin typeface="Arial" pitchFamily="34" charset="0"/>
              </a:rPr>
              <a:t> lead to a description of</a:t>
            </a:r>
          </a:p>
          <a:p>
            <a:pPr marL="1143000" lvl="2" indent="-228600" algn="l">
              <a:spcBef>
                <a:spcPct val="20000"/>
              </a:spcBef>
              <a:buFontTx/>
              <a:buChar char="•"/>
            </a:pPr>
            <a:r>
              <a:rPr kumimoji="1" lang="en-US" sz="2400" dirty="0">
                <a:latin typeface="Arial" pitchFamily="34" charset="0"/>
              </a:rPr>
              <a:t>physical elements</a:t>
            </a:r>
          </a:p>
          <a:p>
            <a:pPr marL="1143000" lvl="2" indent="-228600" algn="l">
              <a:spcBef>
                <a:spcPct val="20000"/>
              </a:spcBef>
              <a:buFontTx/>
              <a:buChar char="•"/>
            </a:pPr>
            <a:r>
              <a:rPr kumimoji="1" lang="en-US" sz="2400" dirty="0">
                <a:latin typeface="Arial" pitchFamily="34" charset="0"/>
              </a:rPr>
              <a:t>components</a:t>
            </a:r>
          </a:p>
          <a:p>
            <a:pPr marL="1143000" lvl="2" indent="-228600" algn="l">
              <a:spcBef>
                <a:spcPct val="20000"/>
              </a:spcBef>
              <a:buFontTx/>
              <a:buChar char="•"/>
            </a:pPr>
            <a:r>
              <a:rPr kumimoji="1" lang="en-US" sz="2400" dirty="0">
                <a:latin typeface="Arial" pitchFamily="34" charset="0"/>
              </a:rPr>
              <a:t>various aspects of the system</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58</a:t>
            </a:fld>
            <a:endParaRPr lang="en-US" dirty="0"/>
          </a:p>
        </p:txBody>
      </p:sp>
    </p:spTree>
    <p:custDataLst>
      <p:tags r:id="rId1"/>
    </p:custDataLst>
    <p:extLst>
      <p:ext uri="{BB962C8B-B14F-4D97-AF65-F5344CB8AC3E}">
        <p14:creationId xmlns:p14="http://schemas.microsoft.com/office/powerpoint/2010/main" val="160010394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2"/>
          <p:cNvSpPr>
            <a:spLocks noGrp="1" noChangeArrowheads="1"/>
          </p:cNvSpPr>
          <p:nvPr>
            <p:ph type="title"/>
          </p:nvPr>
        </p:nvSpPr>
        <p:spPr/>
        <p:txBody>
          <a:bodyPr/>
          <a:lstStyle/>
          <a:p>
            <a:r>
              <a:rPr lang="en-US" smtClean="0"/>
              <a:t>Risk Assessment</a:t>
            </a:r>
          </a:p>
        </p:txBody>
      </p:sp>
      <p:sp>
        <p:nvSpPr>
          <p:cNvPr id="74757" name="Text Box 7"/>
          <p:cNvSpPr txBox="1">
            <a:spLocks noChangeArrowheads="1"/>
          </p:cNvSpPr>
          <p:nvPr/>
        </p:nvSpPr>
        <p:spPr bwMode="auto">
          <a:xfrm>
            <a:off x="914400" y="2362200"/>
            <a:ext cx="79248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sz="2000">
                <a:solidFill>
                  <a:schemeClr val="tx1"/>
                </a:solidFill>
                <a:latin typeface="Times New Roman" pitchFamily="18" charset="0"/>
              </a:defRPr>
            </a:lvl1pPr>
            <a:lvl2pPr indent="-34290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lvl="1" algn="l">
              <a:buFont typeface="Symbol" pitchFamily="18" charset="2"/>
              <a:buChar char="·"/>
            </a:pPr>
            <a:r>
              <a:rPr lang="en-US" sz="2800" dirty="0">
                <a:latin typeface="Arial" pitchFamily="34" charset="0"/>
              </a:rPr>
              <a:t>The risk assessment process is essentially the same for every anticipated effect</a:t>
            </a:r>
          </a:p>
          <a:p>
            <a:pPr lvl="1" algn="l">
              <a:buFont typeface="Symbol" pitchFamily="18" charset="2"/>
              <a:buChar char="·"/>
            </a:pPr>
            <a:r>
              <a:rPr lang="en-US" sz="2800" dirty="0">
                <a:latin typeface="Arial" pitchFamily="34" charset="0"/>
              </a:rPr>
              <a:t>There is a great deal of </a:t>
            </a:r>
            <a:r>
              <a:rPr lang="en-US" sz="2800" u="sng" dirty="0">
                <a:latin typeface="Arial" pitchFamily="34" charset="0"/>
              </a:rPr>
              <a:t>confusion on the components of risk </a:t>
            </a:r>
            <a:r>
              <a:rPr lang="en-US" sz="2800" u="sng" dirty="0" smtClean="0">
                <a:latin typeface="Arial" pitchFamily="34" charset="0"/>
              </a:rPr>
              <a:t>assessment</a:t>
            </a:r>
            <a:endParaRPr lang="en-US" sz="2800" dirty="0">
              <a:latin typeface="Arial" pitchFamily="34" charset="0"/>
            </a:endParaRPr>
          </a:p>
          <a:p>
            <a:pPr lvl="1" algn="l">
              <a:buFont typeface="Symbol" pitchFamily="18" charset="2"/>
              <a:buChar char="·"/>
            </a:pPr>
            <a:r>
              <a:rPr lang="en-US" sz="2800" u="sng" dirty="0" smtClean="0">
                <a:latin typeface="Arial" pitchFamily="34" charset="0"/>
              </a:rPr>
              <a:t>There </a:t>
            </a:r>
            <a:r>
              <a:rPr lang="en-US" sz="2800" u="sng" dirty="0">
                <a:latin typeface="Arial" pitchFamily="34" charset="0"/>
              </a:rPr>
              <a:t>is a an obvious benefit for a common approach to risk assessment</a:t>
            </a:r>
            <a:endParaRPr lang="en-US" sz="2800" dirty="0">
              <a:latin typeface="Arial" pitchFamily="34" charset="0"/>
            </a:endParaRPr>
          </a:p>
        </p:txBody>
      </p:sp>
      <p:sp>
        <p:nvSpPr>
          <p:cNvPr id="9"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59</a:t>
            </a:fld>
            <a:endParaRPr lang="en-US" dirty="0"/>
          </a:p>
        </p:txBody>
      </p:sp>
      <p:sp>
        <p:nvSpPr>
          <p:cNvPr id="2" name="Rectangle 1"/>
          <p:cNvSpPr/>
          <p:nvPr/>
        </p:nvSpPr>
        <p:spPr>
          <a:xfrm>
            <a:off x="304800" y="1334869"/>
            <a:ext cx="8153400" cy="101566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2000" b="1" dirty="0" smtClean="0">
                <a:latin typeface="Arial" pitchFamily="34" charset="0"/>
              </a:rPr>
              <a:t>Definition: The </a:t>
            </a:r>
            <a:r>
              <a:rPr lang="en-US" sz="2000" b="1" dirty="0">
                <a:latin typeface="Arial" pitchFamily="34" charset="0"/>
              </a:rPr>
              <a:t>scientific and engineering process </a:t>
            </a:r>
            <a:r>
              <a:rPr lang="en-US" sz="2000" b="1" dirty="0" smtClean="0">
                <a:latin typeface="Arial" pitchFamily="34" charset="0"/>
              </a:rPr>
              <a:t>of characterizing an adverse </a:t>
            </a:r>
            <a:r>
              <a:rPr lang="en-US" sz="2000" b="1" dirty="0">
                <a:latin typeface="Arial" pitchFamily="34" charset="0"/>
              </a:rPr>
              <a:t>effect associated with an action or a situation</a:t>
            </a:r>
            <a:endParaRPr lang="en-US" sz="2000" dirty="0"/>
          </a:p>
        </p:txBody>
      </p:sp>
    </p:spTree>
    <p:custDataLst>
      <p:tags r:id="rId1"/>
    </p:custDataLst>
    <p:extLst>
      <p:ext uri="{BB962C8B-B14F-4D97-AF65-F5344CB8AC3E}">
        <p14:creationId xmlns:p14="http://schemas.microsoft.com/office/powerpoint/2010/main" val="1197690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smtClean="0"/>
              <a:t>Risk Terminology (cont’d)</a:t>
            </a:r>
          </a:p>
        </p:txBody>
      </p:sp>
      <p:sp>
        <p:nvSpPr>
          <p:cNvPr id="24580" name="Rectangle 3"/>
          <p:cNvSpPr>
            <a:spLocks noGrp="1" noChangeArrowheads="1"/>
          </p:cNvSpPr>
          <p:nvPr>
            <p:ph type="body" idx="1"/>
          </p:nvPr>
        </p:nvSpPr>
        <p:spPr/>
        <p:txBody>
          <a:bodyPr/>
          <a:lstStyle/>
          <a:p>
            <a:r>
              <a:rPr lang="en-US" sz="3200" b="1" dirty="0" smtClean="0">
                <a:solidFill>
                  <a:srgbClr val="F52907"/>
                </a:solidFill>
              </a:rPr>
              <a:t>Reliability</a:t>
            </a:r>
          </a:p>
          <a:p>
            <a:pPr lvl="1"/>
            <a:r>
              <a:rPr lang="en-US" sz="2800" dirty="0" smtClean="0"/>
              <a:t>Reliability of a system or a component is defined as the system or component </a:t>
            </a:r>
            <a:r>
              <a:rPr lang="en-US" sz="2800" u="sng" dirty="0" smtClean="0"/>
              <a:t>ability to fulfill its design functions</a:t>
            </a:r>
            <a:r>
              <a:rPr lang="en-US" sz="2800" dirty="0" smtClean="0"/>
              <a:t> under designated operating or environmental conditions for a specified time period</a:t>
            </a:r>
          </a:p>
          <a:p>
            <a:pPr lvl="1"/>
            <a:r>
              <a:rPr lang="en-US" sz="2800" dirty="0" smtClean="0"/>
              <a:t>Reliability is, therefore, the occurrence probability of the complementary event to failure as provided in the following expression:</a:t>
            </a:r>
          </a:p>
          <a:p>
            <a:pPr lvl="1"/>
            <a:endParaRPr lang="en-US" sz="2800" dirty="0" smtClean="0"/>
          </a:p>
        </p:txBody>
      </p:sp>
      <p:sp>
        <p:nvSpPr>
          <p:cNvPr id="24581" name="Text Box 4"/>
          <p:cNvSpPr txBox="1">
            <a:spLocks noChangeArrowheads="1"/>
          </p:cNvSpPr>
          <p:nvPr/>
        </p:nvSpPr>
        <p:spPr bwMode="auto">
          <a:xfrm>
            <a:off x="1752600" y="5486400"/>
            <a:ext cx="6037263" cy="617538"/>
          </a:xfrm>
          <a:prstGeom prst="rect">
            <a:avLst/>
          </a:prstGeom>
          <a:solidFill>
            <a:srgbClr val="FFCC99"/>
          </a:solidFill>
          <a:ln w="38100" cmpd="dbl" algn="ctr">
            <a:solidFill>
              <a:srgbClr val="993300"/>
            </a:solidFill>
            <a:miter lim="800000"/>
            <a:headEnd/>
            <a:tailEnd/>
          </a:ln>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3200"/>
              <a:t>Reliability = 1 – Failure Probability</a:t>
            </a:r>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a:t>
            </a:fld>
            <a:endParaRPr lang="en-US" dirty="0"/>
          </a:p>
        </p:txBody>
      </p:sp>
    </p:spTree>
    <p:custDataLst>
      <p:tags r:id="rId1"/>
    </p:custDataLst>
    <p:extLst>
      <p:ext uri="{BB962C8B-B14F-4D97-AF65-F5344CB8AC3E}">
        <p14:creationId xmlns:p14="http://schemas.microsoft.com/office/powerpoint/2010/main" val="341270915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ChangeArrowheads="1"/>
          </p:cNvSpPr>
          <p:nvPr>
            <p:ph type="title"/>
          </p:nvPr>
        </p:nvSpPr>
        <p:spPr>
          <a:xfrm>
            <a:off x="609600" y="304800"/>
            <a:ext cx="8305800" cy="762000"/>
          </a:xfrm>
        </p:spPr>
        <p:txBody>
          <a:bodyPr/>
          <a:lstStyle/>
          <a:p>
            <a:r>
              <a:rPr lang="en-US" sz="4000" dirty="0" smtClean="0"/>
              <a:t>Risk Assessment</a:t>
            </a:r>
          </a:p>
        </p:txBody>
      </p:sp>
      <p:sp>
        <p:nvSpPr>
          <p:cNvPr id="75780" name="Rectangle 3"/>
          <p:cNvSpPr>
            <a:spLocks noGrp="1" noChangeArrowheads="1"/>
          </p:cNvSpPr>
          <p:nvPr>
            <p:ph type="body" sz="half" idx="1"/>
          </p:nvPr>
        </p:nvSpPr>
        <p:spPr>
          <a:xfrm>
            <a:off x="609600" y="1295400"/>
            <a:ext cx="8077200" cy="5105400"/>
          </a:xfrm>
        </p:spPr>
        <p:txBody>
          <a:bodyPr/>
          <a:lstStyle/>
          <a:p>
            <a:pPr>
              <a:lnSpc>
                <a:spcPct val="80000"/>
              </a:lnSpc>
            </a:pPr>
            <a:r>
              <a:rPr lang="en-US" sz="2400" smtClean="0"/>
              <a:t>A Typical Risk Assessment Methodology</a:t>
            </a:r>
          </a:p>
          <a:p>
            <a:pPr lvl="1">
              <a:lnSpc>
                <a:spcPct val="80000"/>
              </a:lnSpc>
            </a:pPr>
            <a:r>
              <a:rPr lang="en-US" sz="2000" smtClean="0"/>
              <a:t>System definition</a:t>
            </a:r>
          </a:p>
          <a:p>
            <a:pPr lvl="1">
              <a:lnSpc>
                <a:spcPct val="80000"/>
              </a:lnSpc>
            </a:pPr>
            <a:r>
              <a:rPr lang="en-US" sz="2000" smtClean="0"/>
              <a:t>Hazard or threat identification</a:t>
            </a:r>
          </a:p>
          <a:p>
            <a:pPr lvl="1">
              <a:lnSpc>
                <a:spcPct val="80000"/>
              </a:lnSpc>
            </a:pPr>
            <a:r>
              <a:rPr lang="en-US" sz="2000" smtClean="0"/>
              <a:t>Definition of failure system scenarios</a:t>
            </a:r>
          </a:p>
          <a:p>
            <a:pPr lvl="1">
              <a:lnSpc>
                <a:spcPct val="80000"/>
              </a:lnSpc>
            </a:pPr>
            <a:r>
              <a:rPr lang="en-US" sz="2000" smtClean="0"/>
              <a:t>Qualitative risk assessment</a:t>
            </a:r>
          </a:p>
          <a:p>
            <a:pPr lvl="2">
              <a:lnSpc>
                <a:spcPct val="80000"/>
              </a:lnSpc>
            </a:pPr>
            <a:r>
              <a:rPr lang="en-US" sz="2000" smtClean="0"/>
              <a:t>Scenario likelihood </a:t>
            </a:r>
          </a:p>
          <a:p>
            <a:pPr lvl="2">
              <a:lnSpc>
                <a:spcPct val="80000"/>
              </a:lnSpc>
            </a:pPr>
            <a:r>
              <a:rPr lang="en-US" sz="2000" smtClean="0"/>
              <a:t>Scenario consequences</a:t>
            </a:r>
          </a:p>
          <a:p>
            <a:pPr lvl="1">
              <a:lnSpc>
                <a:spcPct val="80000"/>
              </a:lnSpc>
            </a:pPr>
            <a:r>
              <a:rPr lang="en-US" sz="2000" smtClean="0"/>
              <a:t>Quantitative risk assessment</a:t>
            </a:r>
          </a:p>
          <a:p>
            <a:pPr lvl="2">
              <a:lnSpc>
                <a:spcPct val="80000"/>
              </a:lnSpc>
            </a:pPr>
            <a:r>
              <a:rPr lang="en-US" sz="2000" smtClean="0"/>
              <a:t>Scenario likelihood </a:t>
            </a:r>
          </a:p>
          <a:p>
            <a:pPr lvl="2">
              <a:lnSpc>
                <a:spcPct val="80000"/>
              </a:lnSpc>
            </a:pPr>
            <a:r>
              <a:rPr lang="en-US" sz="2000" smtClean="0"/>
              <a:t>Scenario consequences</a:t>
            </a:r>
          </a:p>
          <a:p>
            <a:pPr lvl="1">
              <a:lnSpc>
                <a:spcPct val="80000"/>
              </a:lnSpc>
            </a:pPr>
            <a:r>
              <a:rPr lang="en-US" sz="2000" smtClean="0"/>
              <a:t>Decision analysis</a:t>
            </a:r>
          </a:p>
          <a:p>
            <a:pPr lvl="2">
              <a:lnSpc>
                <a:spcPct val="80000"/>
              </a:lnSpc>
            </a:pPr>
            <a:r>
              <a:rPr lang="en-US" sz="2000" smtClean="0"/>
              <a:t>Solution strategies </a:t>
            </a:r>
          </a:p>
          <a:p>
            <a:pPr lvl="2">
              <a:lnSpc>
                <a:spcPct val="80000"/>
              </a:lnSpc>
            </a:pPr>
            <a:r>
              <a:rPr lang="en-US" sz="2000" smtClean="0"/>
              <a:t>Benefits and costs</a:t>
            </a:r>
          </a:p>
          <a:p>
            <a:pPr lvl="1">
              <a:lnSpc>
                <a:spcPct val="80000"/>
              </a:lnSpc>
            </a:pPr>
            <a:r>
              <a:rPr lang="en-US" sz="2000" smtClean="0"/>
              <a:t>Uncertainty analysis</a:t>
            </a:r>
          </a:p>
          <a:p>
            <a:pPr lvl="1">
              <a:lnSpc>
                <a:spcPct val="80000"/>
              </a:lnSpc>
            </a:pPr>
            <a:r>
              <a:rPr lang="en-US" sz="2000" u="sng" smtClean="0"/>
              <a:t>Data collection</a:t>
            </a:r>
            <a:r>
              <a:rPr lang="en-US" sz="2000" smtClean="0"/>
              <a:t> and </a:t>
            </a:r>
            <a:r>
              <a:rPr lang="en-US" sz="2000" u="sng" smtClean="0"/>
              <a:t>risk communication</a:t>
            </a:r>
            <a:r>
              <a:rPr lang="en-US" sz="2000" smtClean="0"/>
              <a:t> at each step</a:t>
            </a:r>
          </a:p>
        </p:txBody>
      </p:sp>
      <p:sp>
        <p:nvSpPr>
          <p:cNvPr id="6" name="Slide Number Placeholder 3"/>
          <p:cNvSpPr>
            <a:spLocks noGrp="1"/>
          </p:cNvSpPr>
          <p:nvPr>
            <p:ph type="sldNum" sz="quarter" idx="4294967295"/>
          </p:nvPr>
        </p:nvSpPr>
        <p:spPr bwMode="auto">
          <a:xfrm>
            <a:off x="1216025" y="6354763"/>
            <a:ext cx="1219200" cy="366712"/>
          </a:xfrm>
          <a:prstGeom prst="rect">
            <a:avLst/>
          </a:prstGeo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sz="1400"/>
              <a:pPr fontAlgn="base">
                <a:spcBef>
                  <a:spcPct val="0"/>
                </a:spcBef>
                <a:spcAft>
                  <a:spcPct val="0"/>
                </a:spcAft>
                <a:defRPr/>
              </a:pPr>
              <a:t>60</a:t>
            </a:fld>
            <a:endParaRPr lang="en-US" sz="1400" dirty="0"/>
          </a:p>
        </p:txBody>
      </p:sp>
    </p:spTree>
    <p:custDataLst>
      <p:tags r:id="rId1"/>
    </p:custDataLst>
    <p:extLst>
      <p:ext uri="{BB962C8B-B14F-4D97-AF65-F5344CB8AC3E}">
        <p14:creationId xmlns:p14="http://schemas.microsoft.com/office/powerpoint/2010/main" val="155285585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41575" y="228600"/>
            <a:ext cx="5213350"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61</a:t>
            </a:fld>
            <a:endParaRPr lang="en-US" dirty="0"/>
          </a:p>
        </p:txBody>
      </p:sp>
    </p:spTree>
    <p:extLst>
      <p:ext uri="{BB962C8B-B14F-4D97-AF65-F5344CB8AC3E}">
        <p14:creationId xmlns:p14="http://schemas.microsoft.com/office/powerpoint/2010/main" val="197262285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143000"/>
            <a:ext cx="5683250" cy="547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7" name="Rectangle 2"/>
          <p:cNvSpPr>
            <a:spLocks noGrp="1" noChangeArrowheads="1"/>
          </p:cNvSpPr>
          <p:nvPr>
            <p:ph type="title"/>
          </p:nvPr>
        </p:nvSpPr>
        <p:spPr>
          <a:xfrm>
            <a:off x="609600" y="304800"/>
            <a:ext cx="8305800" cy="685800"/>
          </a:xfrm>
        </p:spPr>
        <p:txBody>
          <a:bodyPr/>
          <a:lstStyle/>
          <a:p>
            <a:r>
              <a:rPr lang="en-US" sz="3600" dirty="0" smtClean="0"/>
              <a:t>Risk Assessment (ISO 31000: 2009)</a:t>
            </a:r>
          </a:p>
        </p:txBody>
      </p:sp>
      <p:sp>
        <p:nvSpPr>
          <p:cNvPr id="4"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62</a:t>
            </a:fld>
            <a:endParaRPr lang="en-US" dirty="0"/>
          </a:p>
        </p:txBody>
      </p:sp>
    </p:spTree>
    <p:extLst>
      <p:ext uri="{BB962C8B-B14F-4D97-AF65-F5344CB8AC3E}">
        <p14:creationId xmlns:p14="http://schemas.microsoft.com/office/powerpoint/2010/main" val="291288442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355600"/>
            <a:ext cx="7543800" cy="634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lide Number Placeholder 3"/>
          <p:cNvSpPr>
            <a:spLocks noGrp="1"/>
          </p:cNvSpPr>
          <p:nvPr>
            <p:ph type="sldNum" sz="quarter" idx="12"/>
          </p:nvPr>
        </p:nvSpPr>
        <p:spPr bwMode="auto">
          <a:xfrm>
            <a:off x="533400" y="6415088"/>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63</a:t>
            </a:fld>
            <a:endParaRPr lang="en-US" dirty="0"/>
          </a:p>
        </p:txBody>
      </p:sp>
    </p:spTree>
    <p:extLst>
      <p:ext uri="{BB962C8B-B14F-4D97-AF65-F5344CB8AC3E}">
        <p14:creationId xmlns:p14="http://schemas.microsoft.com/office/powerpoint/2010/main" val="4379658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ChangeArrowheads="1"/>
          </p:cNvSpPr>
          <p:nvPr>
            <p:ph type="title"/>
          </p:nvPr>
        </p:nvSpPr>
        <p:spPr/>
        <p:txBody>
          <a:bodyPr/>
          <a:lstStyle/>
          <a:p>
            <a:r>
              <a:rPr lang="en-US" smtClean="0"/>
              <a:t>Risk Assessment (cont’d)</a:t>
            </a:r>
          </a:p>
        </p:txBody>
      </p:sp>
      <p:sp>
        <p:nvSpPr>
          <p:cNvPr id="79876" name="Rectangle 3"/>
          <p:cNvSpPr>
            <a:spLocks noGrp="1" noChangeArrowheads="1"/>
          </p:cNvSpPr>
          <p:nvPr>
            <p:ph type="body" idx="1"/>
          </p:nvPr>
        </p:nvSpPr>
        <p:spPr/>
        <p:txBody>
          <a:bodyPr/>
          <a:lstStyle/>
          <a:p>
            <a:r>
              <a:rPr lang="en-US" sz="3200" dirty="0" smtClean="0"/>
              <a:t>Risk Events and Scenarios</a:t>
            </a:r>
          </a:p>
          <a:p>
            <a:pPr lvl="1"/>
            <a:r>
              <a:rPr lang="en-US" sz="2800" dirty="0" smtClean="0"/>
              <a:t>Risk events and scenarios can be categorized as follows:</a:t>
            </a:r>
          </a:p>
          <a:p>
            <a:pPr lvl="2"/>
            <a:r>
              <a:rPr lang="en-US" sz="2800" dirty="0" smtClean="0">
                <a:solidFill>
                  <a:schemeClr val="tx1"/>
                </a:solidFill>
              </a:rPr>
              <a:t>Technical, technological, quality, or performance risks</a:t>
            </a:r>
          </a:p>
          <a:p>
            <a:pPr lvl="2"/>
            <a:r>
              <a:rPr lang="en-US" sz="2800" dirty="0" smtClean="0">
                <a:solidFill>
                  <a:schemeClr val="tx1"/>
                </a:solidFill>
              </a:rPr>
              <a:t>Project-management risks</a:t>
            </a:r>
          </a:p>
          <a:p>
            <a:pPr lvl="2"/>
            <a:r>
              <a:rPr lang="en-US" sz="2800" dirty="0" smtClean="0">
                <a:solidFill>
                  <a:schemeClr val="tx1"/>
                </a:solidFill>
              </a:rPr>
              <a:t>Organizational risks</a:t>
            </a:r>
          </a:p>
          <a:p>
            <a:pPr lvl="2"/>
            <a:r>
              <a:rPr lang="en-US" sz="2800" dirty="0" smtClean="0">
                <a:solidFill>
                  <a:schemeClr val="tx1"/>
                </a:solidFill>
              </a:rPr>
              <a:t>External risks</a:t>
            </a:r>
          </a:p>
          <a:p>
            <a:pPr lvl="2"/>
            <a:r>
              <a:rPr lang="en-US" sz="2800" dirty="0" smtClean="0">
                <a:solidFill>
                  <a:schemeClr val="tx1"/>
                </a:solidFill>
              </a:rPr>
              <a:t>Natural hazards, such as earthquakes, floods, strong winds, etc.</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64</a:t>
            </a:fld>
            <a:endParaRPr lang="en-US" dirty="0"/>
          </a:p>
        </p:txBody>
      </p:sp>
    </p:spTree>
    <p:custDataLst>
      <p:tags r:id="rId1"/>
    </p:custDataLst>
    <p:extLst>
      <p:ext uri="{BB962C8B-B14F-4D97-AF65-F5344CB8AC3E}">
        <p14:creationId xmlns:p14="http://schemas.microsoft.com/office/powerpoint/2010/main" val="327360908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2"/>
          <p:cNvSpPr>
            <a:spLocks noGrp="1" noChangeArrowheads="1"/>
          </p:cNvSpPr>
          <p:nvPr>
            <p:ph type="title"/>
          </p:nvPr>
        </p:nvSpPr>
        <p:spPr/>
        <p:txBody>
          <a:bodyPr/>
          <a:lstStyle/>
          <a:p>
            <a:r>
              <a:rPr lang="en-US" smtClean="0"/>
              <a:t>Risk Assessment (cont’d)</a:t>
            </a:r>
          </a:p>
        </p:txBody>
      </p:sp>
      <p:graphicFrame>
        <p:nvGraphicFramePr>
          <p:cNvPr id="232508" name="Group 60"/>
          <p:cNvGraphicFramePr>
            <a:graphicFrameLocks noGrp="1"/>
          </p:cNvGraphicFramePr>
          <p:nvPr>
            <p:extLst>
              <p:ext uri="{D42A27DB-BD31-4B8C-83A1-F6EECF244321}">
                <p14:modId xmlns:p14="http://schemas.microsoft.com/office/powerpoint/2010/main" val="796381015"/>
              </p:ext>
            </p:extLst>
          </p:nvPr>
        </p:nvGraphicFramePr>
        <p:xfrm>
          <a:off x="838200" y="1401761"/>
          <a:ext cx="7848600" cy="5303839"/>
        </p:xfrm>
        <a:graphic>
          <a:graphicData uri="http://schemas.openxmlformats.org/drawingml/2006/table">
            <a:tbl>
              <a:tblPr/>
              <a:tblGrid>
                <a:gridCol w="2082800"/>
                <a:gridCol w="5765800"/>
              </a:tblGrid>
              <a:tr h="91445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Risk Event Category or Scenario</a:t>
                      </a:r>
                      <a:endParaRPr kumimoji="0" lang="en-US" sz="18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Description</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146312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Unmanaged Assumptions</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Unmanaged assumptions are neither visible nor apparent as recognizable risks. They are commonly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introduced by organizational culture</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and that when unknowingly present in the project environment bring about incorrect perceptions and unrealistic optimism.  </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6312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Technological Risk</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A technological risk can arise from using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unfamiliar or new technologies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At one end is the application of the state of art and familiar technology, where the technological risk can be quite low.  At the other end, a new technology is used generating the greatest uncertainty and risk. </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6312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Economic Climate</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For example, </a:t>
                      </a:r>
                      <a:r>
                        <a:rPr kumimoji="0" lang="en-US" sz="1800" b="0" i="0" u="sng" strike="noStrike" cap="none" normalizeH="0" baseline="0" dirty="0" smtClean="0">
                          <a:ln>
                            <a:noFill/>
                          </a:ln>
                          <a:solidFill>
                            <a:schemeClr val="tx1"/>
                          </a:solidFill>
                          <a:effectLst/>
                          <a:latin typeface="Times New Roman" pitchFamily="18" charset="0"/>
                          <a:cs typeface="Times New Roman" pitchFamily="18" charset="0"/>
                        </a:rPr>
                        <a:t>uncertain inflation rates</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changing currency rates, etc., affect the implementation of a project in terms of cash flow.  A forecast of the relative valuations of currencies can be relevant for industries with multinational competitors and project partners.  </a:t>
                      </a:r>
                      <a:endParaRPr kumimoji="0" lang="en-US" sz="18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0917" name="Text Box 59"/>
          <p:cNvSpPr txBox="1">
            <a:spLocks noChangeArrowheads="1"/>
          </p:cNvSpPr>
          <p:nvPr/>
        </p:nvSpPr>
        <p:spPr bwMode="auto">
          <a:xfrm>
            <a:off x="838200" y="1066800"/>
            <a:ext cx="3778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Table 3. Risk Events and Scenarios</a:t>
            </a:r>
          </a:p>
        </p:txBody>
      </p:sp>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65</a:t>
            </a:fld>
            <a:endParaRPr lang="en-US" dirty="0"/>
          </a:p>
        </p:txBody>
      </p:sp>
    </p:spTree>
    <p:custDataLst>
      <p:tags r:id="rId1"/>
    </p:custDataLst>
    <p:extLst>
      <p:ext uri="{BB962C8B-B14F-4D97-AF65-F5344CB8AC3E}">
        <p14:creationId xmlns:p14="http://schemas.microsoft.com/office/powerpoint/2010/main" val="138739511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81924" name="Text Box 22"/>
          <p:cNvSpPr txBox="1">
            <a:spLocks noChangeArrowheads="1"/>
          </p:cNvSpPr>
          <p:nvPr/>
        </p:nvSpPr>
        <p:spPr bwMode="auto">
          <a:xfrm>
            <a:off x="838200" y="1066800"/>
            <a:ext cx="4657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Table 3. (cont’d) Risk Events and Scenarios</a:t>
            </a:r>
          </a:p>
        </p:txBody>
      </p:sp>
      <p:graphicFrame>
        <p:nvGraphicFramePr>
          <p:cNvPr id="233562" name="Group 90"/>
          <p:cNvGraphicFramePr>
            <a:graphicFrameLocks noGrp="1"/>
          </p:cNvGraphicFramePr>
          <p:nvPr/>
        </p:nvGraphicFramePr>
        <p:xfrm>
          <a:off x="990600" y="1371600"/>
          <a:ext cx="7848600" cy="5121273"/>
        </p:xfrm>
        <a:graphic>
          <a:graphicData uri="http://schemas.openxmlformats.org/drawingml/2006/table">
            <a:tbl>
              <a:tblPr/>
              <a:tblGrid>
                <a:gridCol w="2084388"/>
                <a:gridCol w="5764212"/>
              </a:tblGrid>
              <a:tr h="9145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Risk Event Category or Scenario</a:t>
                      </a:r>
                      <a:endParaRPr kumimoji="0" lang="en-US" sz="1800" b="0" i="0" u="none" strike="noStrike" cap="none" normalizeH="0" baseline="0" dirty="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Description</a:t>
                      </a:r>
                      <a:endParaRPr kumimoji="0" lang="en-US" sz="1800" b="0" i="0" u="none" strike="noStrike" cap="none" normalizeH="0" baseline="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118886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Domestic Climate </a:t>
                      </a:r>
                      <a:endParaRPr kumimoji="0" lang="en-US" sz="1800" b="0" i="0" u="none" strike="noStrike" cap="none" normalizeH="0" baseline="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Risk events in this category include tendencies among political parties,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local governments, attitudes and policies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toward trade and investment, and any recurring governmental crises. </a:t>
                      </a:r>
                      <a:endParaRPr kumimoji="0" lang="en-US" sz="1800" b="0" i="0" u="none" strike="noStrike" cap="none" normalizeH="0" baseline="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8886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Social Risks </a:t>
                      </a:r>
                      <a:endParaRPr kumimoji="0" lang="en-US" sz="1800" b="0" i="0" u="none" strike="noStrike" cap="none" normalizeH="0" baseline="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Risks in this category are related to social values such as preservation of environment.  Some projects had to be aborted after an investment decision had been made due to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resistance from the local population</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45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Political Risks </a:t>
                      </a:r>
                      <a:endParaRPr kumimoji="0" lang="en-US" sz="1800" b="0" i="0" u="none" strike="noStrike" cap="none" normalizeH="0" baseline="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Political risks are associated with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political stability both at home and abroad</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A large investment may require looking ahead several years from the time the investment is made.</a:t>
                      </a:r>
                      <a:endParaRPr kumimoji="0" lang="en-US" sz="1800" b="0" i="0" u="none" strike="noStrike" cap="none" normalizeH="0" baseline="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45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Conflicts Among Individuals</a:t>
                      </a:r>
                      <a:endParaRPr kumimoji="0" lang="en-US" sz="1800" b="0" i="0" u="none" strike="noStrike" cap="none" normalizeH="0" baseline="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Conflicts can affect the success of a project.  These conflicts could arise from </a:t>
                      </a:r>
                      <a:r>
                        <a:rPr kumimoji="0" lang="en-US" sz="1800" b="0" i="0" u="sng" strike="noStrike" cap="none" normalizeH="0" baseline="0" dirty="0" smtClean="0">
                          <a:ln>
                            <a:noFill/>
                          </a:ln>
                          <a:solidFill>
                            <a:schemeClr val="tx1"/>
                          </a:solidFill>
                          <a:effectLst/>
                          <a:latin typeface="Times New Roman" pitchFamily="18" charset="0"/>
                          <a:cs typeface="Times New Roman" pitchFamily="18" charset="0"/>
                        </a:rPr>
                        <a:t>cognitive differences or biases</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including self-motivated bias.  </a:t>
                      </a:r>
                      <a:endParaRPr kumimoji="0" lang="en-US" sz="1800" b="0" i="0" u="none" strike="noStrike" cap="none" normalizeH="0" baseline="0" dirty="0" smtClean="0">
                        <a:ln>
                          <a:noFill/>
                        </a:ln>
                        <a:solidFill>
                          <a:schemeClr val="tx1"/>
                        </a:solidFill>
                        <a:effectLst/>
                        <a:latin typeface="Times New Roman"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6096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66</a:t>
            </a:fld>
            <a:endParaRPr lang="en-US" dirty="0"/>
          </a:p>
        </p:txBody>
      </p:sp>
    </p:spTree>
    <p:custDataLst>
      <p:tags r:id="rId1"/>
    </p:custDataLst>
    <p:extLst>
      <p:ext uri="{BB962C8B-B14F-4D97-AF65-F5344CB8AC3E}">
        <p14:creationId xmlns:p14="http://schemas.microsoft.com/office/powerpoint/2010/main" val="299634870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82948" name="Text Box 22"/>
          <p:cNvSpPr txBox="1">
            <a:spLocks noChangeArrowheads="1"/>
          </p:cNvSpPr>
          <p:nvPr/>
        </p:nvSpPr>
        <p:spPr bwMode="auto">
          <a:xfrm>
            <a:off x="838200" y="1066800"/>
            <a:ext cx="4657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Table 3. (cont’d) Risk Events and Scenarios</a:t>
            </a:r>
          </a:p>
        </p:txBody>
      </p:sp>
      <p:graphicFrame>
        <p:nvGraphicFramePr>
          <p:cNvPr id="234573" name="Group 77"/>
          <p:cNvGraphicFramePr>
            <a:graphicFrameLocks noGrp="1"/>
          </p:cNvGraphicFramePr>
          <p:nvPr>
            <p:extLst>
              <p:ext uri="{D42A27DB-BD31-4B8C-83A1-F6EECF244321}">
                <p14:modId xmlns:p14="http://schemas.microsoft.com/office/powerpoint/2010/main" val="3931985370"/>
              </p:ext>
            </p:extLst>
          </p:nvPr>
        </p:nvGraphicFramePr>
        <p:xfrm>
          <a:off x="838200" y="1401762"/>
          <a:ext cx="8001000" cy="5303838"/>
        </p:xfrm>
        <a:graphic>
          <a:graphicData uri="http://schemas.openxmlformats.org/drawingml/2006/table">
            <a:tbl>
              <a:tblPr/>
              <a:tblGrid>
                <a:gridCol w="2124075"/>
                <a:gridCol w="5876925"/>
              </a:tblGrid>
              <a:tr h="64011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Risk Event Category or Scenario</a:t>
                      </a:r>
                      <a:endParaRPr kumimoji="0" lang="en-US" sz="18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Description</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146312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Large and Complex Project Risks </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Large and complex projects usually call for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multiple contracts, contractors, suppliers, outside agencies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and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complex coordination systems and procedures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Complex coordination between the subprojects is itself a potential risk, as a delay in one area can cause a ripple effect in other areas. </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3746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Conceptual Difficulty </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A project may fail if the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basic premise</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from which it was conceived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was faulty</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For example, if an investment is planned to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remove some of the operational or maintenance bottlenecks ignoring market requirements and forces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the risk of such a project not yielding desired financial benefits is extremely high. </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6312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Use of External Agencies</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Appointing an external agency as project manager without creating a large project organization </a:t>
                      </a:r>
                      <a:r>
                        <a:rPr kumimoji="0" lang="en-US" sz="1800" b="0" i="0" u="sng" strike="noStrike" cap="none" normalizeH="0" baseline="0" dirty="0" smtClean="0">
                          <a:ln>
                            <a:noFill/>
                          </a:ln>
                          <a:solidFill>
                            <a:schemeClr val="tx1"/>
                          </a:solidFill>
                          <a:effectLst/>
                          <a:latin typeface="Times New Roman" pitchFamily="18" charset="0"/>
                          <a:cs typeface="Times New Roman" pitchFamily="18" charset="0"/>
                        </a:rPr>
                        <a:t>may not ensure the kind of ownership</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required for successful implementation or the liquidation of defects that the client can visualize through an earlier experience of operating the facilities. </a:t>
                      </a:r>
                      <a:endParaRPr kumimoji="0" lang="en-US" sz="18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4572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67</a:t>
            </a:fld>
            <a:endParaRPr lang="en-US" dirty="0"/>
          </a:p>
        </p:txBody>
      </p:sp>
    </p:spTree>
    <p:custDataLst>
      <p:tags r:id="rId1"/>
    </p:custDataLst>
    <p:extLst>
      <p:ext uri="{BB962C8B-B14F-4D97-AF65-F5344CB8AC3E}">
        <p14:creationId xmlns:p14="http://schemas.microsoft.com/office/powerpoint/2010/main" val="374605806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6592" name="Group 48"/>
          <p:cNvGraphicFramePr>
            <a:graphicFrameLocks noGrp="1"/>
          </p:cNvGraphicFramePr>
          <p:nvPr>
            <p:extLst>
              <p:ext uri="{D42A27DB-BD31-4B8C-83A1-F6EECF244321}">
                <p14:modId xmlns:p14="http://schemas.microsoft.com/office/powerpoint/2010/main" val="2812237665"/>
              </p:ext>
            </p:extLst>
          </p:nvPr>
        </p:nvGraphicFramePr>
        <p:xfrm>
          <a:off x="914400" y="1447800"/>
          <a:ext cx="7696200" cy="5212062"/>
        </p:xfrm>
        <a:graphic>
          <a:graphicData uri="http://schemas.openxmlformats.org/drawingml/2006/table">
            <a:tbl>
              <a:tblPr/>
              <a:tblGrid>
                <a:gridCol w="2043113"/>
                <a:gridCol w="5653087"/>
              </a:tblGrid>
              <a:tr h="91434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Risk Event Category or Scenario</a:t>
                      </a:r>
                      <a:endParaRPr kumimoji="0" lang="en-US" sz="1800" b="0" i="0" u="none" strike="noStrike" cap="none" normalizeH="0" baseline="0" dirty="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Description</a:t>
                      </a:r>
                      <a:endParaRPr kumimoji="0" lang="en-US" sz="1800" b="0" i="0" u="none" strike="noStrike" cap="none" normalizeH="0" baseline="0" dirty="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201155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Contract and Legal Risks</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A contract as an instrument to transfer the risk from the owner to the contractor, the contractor risks only his fees, whereas the owner runs the risks of not having the plant at all.  Although there are many modes available – like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multiple split contracting, turnkey, engineering-procurement-construction-commissioning –</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 none of these come without risks. </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586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Contractors </a:t>
                      </a:r>
                      <a:endParaRPr kumimoji="0" lang="en-US" sz="1800" b="0" i="0" u="none" strike="noStrike" cap="none" normalizeH="0" baseline="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sng" strike="noStrike" cap="none" normalizeH="0" baseline="0" dirty="0" smtClean="0">
                          <a:ln>
                            <a:noFill/>
                          </a:ln>
                          <a:solidFill>
                            <a:schemeClr val="tx1"/>
                          </a:solidFill>
                          <a:effectLst/>
                          <a:latin typeface="Times New Roman" pitchFamily="18" charset="0"/>
                          <a:cs typeface="Times New Roman" pitchFamily="18" charset="0"/>
                        </a:rPr>
                        <a:t>Contractor failure risk may originate from the lowest-cost</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syndrome, lack of ownership, financial soundness, inadequate experience, etc.  In the face of immense competition, the contractor squeezes his profit margin to the maximum just to stay in the business.  Contractors sometimes siphon mobilization advance to other projects in which they have greater business interest.  If a contractor has difficulty with cash flow, then the project suffers.</a:t>
                      </a:r>
                      <a:endParaRPr kumimoji="0" lang="en-US" sz="1800" b="0" i="0" u="none" strike="noStrike" cap="none" normalizeH="0" baseline="0" dirty="0" smtClean="0">
                        <a:ln>
                          <a:noFill/>
                        </a:ln>
                        <a:solidFill>
                          <a:schemeClr val="tx1"/>
                        </a:solidFill>
                        <a:effectLst/>
                        <a:latin typeface="Times New Roman" pitchFamily="18" charset="0"/>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3985" name="Rectangle 43"/>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83986" name="Text Box 44"/>
          <p:cNvSpPr txBox="1">
            <a:spLocks noChangeArrowheads="1"/>
          </p:cNvSpPr>
          <p:nvPr/>
        </p:nvSpPr>
        <p:spPr bwMode="auto">
          <a:xfrm>
            <a:off x="838200" y="1066800"/>
            <a:ext cx="4657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a:t>Table 3. (cont’d) Risk Events and Scenarios</a:t>
            </a:r>
          </a:p>
        </p:txBody>
      </p:sp>
      <p:sp>
        <p:nvSpPr>
          <p:cNvPr id="6" name="Slide Number Placeholder 3"/>
          <p:cNvSpPr>
            <a:spLocks noGrp="1"/>
          </p:cNvSpPr>
          <p:nvPr>
            <p:ph type="sldNum" sz="quarter" idx="12"/>
          </p:nvPr>
        </p:nvSpPr>
        <p:spPr bwMode="auto">
          <a:xfrm>
            <a:off x="4572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68</a:t>
            </a:fld>
            <a:endParaRPr lang="en-US" dirty="0"/>
          </a:p>
        </p:txBody>
      </p:sp>
    </p:spTree>
    <p:custDataLst>
      <p:tags r:id="rId1"/>
    </p:custDataLst>
    <p:extLst>
      <p:ext uri="{BB962C8B-B14F-4D97-AF65-F5344CB8AC3E}">
        <p14:creationId xmlns:p14="http://schemas.microsoft.com/office/powerpoint/2010/main" val="426158073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295400"/>
            <a:ext cx="7640638"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86019" name="Text Box 5"/>
          <p:cNvSpPr txBox="1">
            <a:spLocks noChangeArrowheads="1"/>
          </p:cNvSpPr>
          <p:nvPr/>
        </p:nvSpPr>
        <p:spPr bwMode="auto">
          <a:xfrm>
            <a:off x="685800" y="457200"/>
            <a:ext cx="67611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a:t>Abbreviated Categories for Risk Event and Factor Identification </a:t>
            </a:r>
          </a:p>
        </p:txBody>
      </p:sp>
      <p:sp>
        <p:nvSpPr>
          <p:cNvPr id="4" name="Slide Number Placeholder 3"/>
          <p:cNvSpPr>
            <a:spLocks noGrp="1"/>
          </p:cNvSpPr>
          <p:nvPr>
            <p:ph type="sldNum" sz="quarter" idx="12"/>
          </p:nvPr>
        </p:nvSpPr>
        <p:spPr bwMode="auto">
          <a:xfrm>
            <a:off x="7620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69</a:t>
            </a:fld>
            <a:endParaRPr lang="en-US" dirty="0"/>
          </a:p>
        </p:txBody>
      </p:sp>
    </p:spTree>
    <p:extLst>
      <p:ext uri="{BB962C8B-B14F-4D97-AF65-F5344CB8AC3E}">
        <p14:creationId xmlns:p14="http://schemas.microsoft.com/office/powerpoint/2010/main" val="9180639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r>
              <a:rPr lang="en-US" dirty="0" smtClean="0"/>
              <a:t>Risk Terminology (cont’d)</a:t>
            </a:r>
          </a:p>
        </p:txBody>
      </p:sp>
      <p:sp>
        <p:nvSpPr>
          <p:cNvPr id="25604" name="Rectangle 3"/>
          <p:cNvSpPr>
            <a:spLocks noGrp="1" noChangeArrowheads="1"/>
          </p:cNvSpPr>
          <p:nvPr>
            <p:ph type="body" idx="1"/>
          </p:nvPr>
        </p:nvSpPr>
        <p:spPr>
          <a:xfrm>
            <a:off x="609600" y="1371600"/>
            <a:ext cx="8305800" cy="5334000"/>
          </a:xfrm>
        </p:spPr>
        <p:txBody>
          <a:bodyPr/>
          <a:lstStyle/>
          <a:p>
            <a:r>
              <a:rPr lang="en-US" sz="2800" b="1" smtClean="0">
                <a:solidFill>
                  <a:srgbClr val="F52907"/>
                </a:solidFill>
              </a:rPr>
              <a:t>Event Consequences</a:t>
            </a:r>
          </a:p>
          <a:p>
            <a:pPr lvl="1"/>
            <a:r>
              <a:rPr lang="en-US" sz="2400" i="1" smtClean="0"/>
              <a:t>Consequence </a:t>
            </a:r>
            <a:r>
              <a:rPr lang="en-US" sz="2400" smtClean="0"/>
              <a:t>– is the immediate, short-, and long-term effects of an event affecting objectives, e.g., an explosion of a chlorine storage tank </a:t>
            </a:r>
          </a:p>
          <a:p>
            <a:pPr lvl="1"/>
            <a:r>
              <a:rPr lang="en-US" sz="2400" smtClean="0"/>
              <a:t>Each failure of a system has some consequences</a:t>
            </a:r>
          </a:p>
          <a:p>
            <a:pPr lvl="1"/>
            <a:r>
              <a:rPr lang="en-US" sz="2400" smtClean="0"/>
              <a:t>A failure could cause </a:t>
            </a:r>
            <a:r>
              <a:rPr lang="en-US" sz="2400" u="sng" smtClean="0"/>
              <a:t>economic damage</a:t>
            </a:r>
            <a:r>
              <a:rPr lang="en-US" sz="2400" smtClean="0"/>
              <a:t>, </a:t>
            </a:r>
            <a:r>
              <a:rPr lang="en-US" sz="2400" u="sng" smtClean="0"/>
              <a:t>environmental damage</a:t>
            </a:r>
            <a:r>
              <a:rPr lang="en-US" sz="2400" smtClean="0"/>
              <a:t>, </a:t>
            </a:r>
            <a:r>
              <a:rPr lang="en-US" sz="2400" u="sng" smtClean="0"/>
              <a:t>injury</a:t>
            </a:r>
            <a:r>
              <a:rPr lang="en-US" sz="2400" smtClean="0"/>
              <a:t> or </a:t>
            </a:r>
            <a:r>
              <a:rPr lang="en-US" sz="2400" u="sng" smtClean="0"/>
              <a:t>loss of human life</a:t>
            </a:r>
            <a:r>
              <a:rPr lang="en-US" sz="2400" smtClean="0"/>
              <a:t>, or other possible outcomes</a:t>
            </a:r>
          </a:p>
          <a:p>
            <a:pPr lvl="1"/>
            <a:r>
              <a:rPr lang="en-US" sz="2400" smtClean="0"/>
              <a:t>Consequences need to be </a:t>
            </a:r>
            <a:r>
              <a:rPr lang="en-US" sz="2400" u="sng" smtClean="0"/>
              <a:t>quantified</a:t>
            </a:r>
            <a:r>
              <a:rPr lang="en-US" sz="2400" smtClean="0"/>
              <a:t> using relative or absolute measures for various consequence types to facilitate risk analysis</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a:t>
            </a:fld>
            <a:endParaRPr lang="en-US" dirty="0"/>
          </a:p>
        </p:txBody>
      </p:sp>
    </p:spTree>
    <p:custDataLst>
      <p:tags r:id="rId1"/>
    </p:custDataLst>
    <p:extLst>
      <p:ext uri="{BB962C8B-B14F-4D97-AF65-F5344CB8AC3E}">
        <p14:creationId xmlns:p14="http://schemas.microsoft.com/office/powerpoint/2010/main" val="35577495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609600"/>
            <a:ext cx="76962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lide Number Placeholder 3"/>
          <p:cNvSpPr>
            <a:spLocks noGrp="1"/>
          </p:cNvSpPr>
          <p:nvPr>
            <p:ph type="sldNum" sz="quarter" idx="12"/>
          </p:nvPr>
        </p:nvSpPr>
        <p:spPr bwMode="auto">
          <a:xfrm>
            <a:off x="685800" y="6415088"/>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70</a:t>
            </a:fld>
            <a:endParaRPr lang="en-US" dirty="0"/>
          </a:p>
        </p:txBody>
      </p:sp>
    </p:spTree>
    <p:extLst>
      <p:ext uri="{BB962C8B-B14F-4D97-AF65-F5344CB8AC3E}">
        <p14:creationId xmlns:p14="http://schemas.microsoft.com/office/powerpoint/2010/main" val="375524926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81200" y="1828800"/>
            <a:ext cx="5478462" cy="3641725"/>
          </a:xfrm>
          <a:prstGeom prst="rect">
            <a:avLst/>
          </a:prstGeom>
          <a:noFill/>
          <a:ln>
            <a:noFill/>
          </a:ln>
        </p:spPr>
      </p:pic>
      <p:sp>
        <p:nvSpPr>
          <p:cNvPr id="87044" name="Rectangle 24"/>
          <p:cNvSpPr>
            <a:spLocks noGrp="1" noChangeArrowheads="1"/>
          </p:cNvSpPr>
          <p:nvPr>
            <p:ph type="body" idx="1"/>
          </p:nvPr>
        </p:nvSpPr>
        <p:spPr>
          <a:xfrm>
            <a:off x="609600" y="1219200"/>
            <a:ext cx="8305800" cy="4876800"/>
          </a:xfrm>
        </p:spPr>
        <p:txBody>
          <a:bodyPr/>
          <a:lstStyle/>
          <a:p>
            <a:r>
              <a:rPr lang="en-US" u="sng" smtClean="0"/>
              <a:t>Example:</a:t>
            </a:r>
            <a:r>
              <a:rPr lang="en-US" smtClean="0"/>
              <a:t> Project Risks for Warehouse Automation</a:t>
            </a:r>
          </a:p>
        </p:txBody>
      </p:sp>
      <p:sp>
        <p:nvSpPr>
          <p:cNvPr id="87045"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87046" name="Text Box 26"/>
          <p:cNvSpPr txBox="1">
            <a:spLocks noChangeArrowheads="1"/>
          </p:cNvSpPr>
          <p:nvPr/>
        </p:nvSpPr>
        <p:spPr bwMode="auto">
          <a:xfrm>
            <a:off x="1666875" y="5607764"/>
            <a:ext cx="6259513" cy="415925"/>
          </a:xfrm>
          <a:prstGeom prst="rect">
            <a:avLst/>
          </a:prstGeom>
          <a:solidFill>
            <a:srgbClr val="FFCC99">
              <a:alpha val="47058"/>
            </a:srgbClr>
          </a:solidFill>
          <a:ln w="19050" algn="ctr">
            <a:solidFill>
              <a:srgbClr val="993300"/>
            </a:solidFill>
            <a:miter lim="800000"/>
            <a:headEnd/>
            <a:tailEnd/>
          </a:ln>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a:t>Relationships Among the Four Parties Involved in a Project</a:t>
            </a:r>
          </a:p>
        </p:txBody>
      </p:sp>
      <p:sp>
        <p:nvSpPr>
          <p:cNvPr id="8" name="Slide Number Placeholder 3"/>
          <p:cNvSpPr>
            <a:spLocks noGrp="1"/>
          </p:cNvSpPr>
          <p:nvPr>
            <p:ph type="sldNum" sz="quarter" idx="12"/>
          </p:nvPr>
        </p:nvSpPr>
        <p:spPr bwMode="auto">
          <a:xfrm>
            <a:off x="914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71</a:t>
            </a:fld>
            <a:endParaRPr lang="en-US" dirty="0"/>
          </a:p>
        </p:txBody>
      </p:sp>
    </p:spTree>
    <p:custDataLst>
      <p:tags r:id="rId1"/>
    </p:custDataLst>
    <p:extLst>
      <p:ext uri="{BB962C8B-B14F-4D97-AF65-F5344CB8AC3E}">
        <p14:creationId xmlns:p14="http://schemas.microsoft.com/office/powerpoint/2010/main" val="1947147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2"/>
          <p:cNvSpPr>
            <a:spLocks noGrp="1" noChangeArrowheads="1"/>
          </p:cNvSpPr>
          <p:nvPr>
            <p:ph type="title"/>
          </p:nvPr>
        </p:nvSpPr>
        <p:spPr/>
        <p:txBody>
          <a:bodyPr/>
          <a:lstStyle/>
          <a:p>
            <a:r>
              <a:rPr lang="en-US" smtClean="0"/>
              <a:t>Risk Assessment (cont’d)</a:t>
            </a:r>
          </a:p>
        </p:txBody>
      </p:sp>
      <p:sp>
        <p:nvSpPr>
          <p:cNvPr id="88068" name="Rectangle 3"/>
          <p:cNvSpPr>
            <a:spLocks noGrp="1" noChangeArrowheads="1"/>
          </p:cNvSpPr>
          <p:nvPr>
            <p:ph type="body" idx="1"/>
          </p:nvPr>
        </p:nvSpPr>
        <p:spPr/>
        <p:txBody>
          <a:bodyPr/>
          <a:lstStyle/>
          <a:p>
            <a:r>
              <a:rPr lang="en-US" sz="3200" u="sng" dirty="0" smtClean="0"/>
              <a:t>Example:</a:t>
            </a:r>
            <a:r>
              <a:rPr lang="en-US" sz="3200" dirty="0" smtClean="0"/>
              <a:t> Project Risks for Warehouse Automation (cont’d)</a:t>
            </a:r>
          </a:p>
          <a:p>
            <a:pPr lvl="1"/>
            <a:r>
              <a:rPr lang="en-US" sz="2800" dirty="0" smtClean="0"/>
              <a:t>ABC grocery and supermarket outlets desires to automate its warehouse by installing a computer-controlled order-packing system, along with a conveyor system for moving goods from storage to the warehouse shipping area</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72</a:t>
            </a:fld>
            <a:endParaRPr lang="en-US" dirty="0"/>
          </a:p>
        </p:txBody>
      </p:sp>
    </p:spTree>
    <p:custDataLst>
      <p:tags r:id="rId1"/>
    </p:custDataLst>
    <p:extLst>
      <p:ext uri="{BB962C8B-B14F-4D97-AF65-F5344CB8AC3E}">
        <p14:creationId xmlns:p14="http://schemas.microsoft.com/office/powerpoint/2010/main" val="133123996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89092" name="Rectangle 5"/>
          <p:cNvSpPr>
            <a:spLocks noChangeArrowheads="1"/>
          </p:cNvSpPr>
          <p:nvPr/>
        </p:nvSpPr>
        <p:spPr bwMode="auto">
          <a:xfrm>
            <a:off x="609600" y="1143000"/>
            <a:ext cx="8534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u="sng" dirty="0">
                <a:latin typeface="Arial" pitchFamily="34" charset="0"/>
              </a:rPr>
              <a:t>Example:</a:t>
            </a:r>
            <a:r>
              <a:rPr kumimoji="1" lang="en-US" sz="3200" dirty="0">
                <a:latin typeface="Arial" pitchFamily="34" charset="0"/>
              </a:rPr>
              <a:t> Project Risks for Warehouse Automation (cont’d)</a:t>
            </a:r>
          </a:p>
          <a:p>
            <a:pPr marL="742950" lvl="1" indent="-285750" algn="l">
              <a:spcBef>
                <a:spcPct val="20000"/>
              </a:spcBef>
              <a:buFontTx/>
              <a:buChar char="–"/>
            </a:pPr>
            <a:r>
              <a:rPr kumimoji="1" lang="en-US" sz="2800" dirty="0">
                <a:latin typeface="Arial" pitchFamily="34" charset="0"/>
              </a:rPr>
              <a:t>Four parties are involved in this project:</a:t>
            </a:r>
          </a:p>
          <a:p>
            <a:pPr marL="1143000" lvl="2" indent="-228600" algn="l">
              <a:spcBef>
                <a:spcPct val="20000"/>
              </a:spcBef>
            </a:pPr>
            <a:r>
              <a:rPr kumimoji="1" lang="en-US" sz="2400" dirty="0">
                <a:latin typeface="Arial" pitchFamily="34" charset="0"/>
              </a:rPr>
              <a:t>	(1) client</a:t>
            </a:r>
          </a:p>
          <a:p>
            <a:pPr marL="1143000" lvl="2" indent="-228600" algn="l">
              <a:spcBef>
                <a:spcPct val="20000"/>
              </a:spcBef>
            </a:pPr>
            <a:r>
              <a:rPr kumimoji="1" lang="en-US" sz="2400" dirty="0">
                <a:latin typeface="Arial" pitchFamily="34" charset="0"/>
              </a:rPr>
              <a:t>	(2) project manager</a:t>
            </a:r>
          </a:p>
          <a:p>
            <a:pPr marL="1143000" lvl="2" indent="-228600" algn="l">
              <a:spcBef>
                <a:spcPct val="20000"/>
              </a:spcBef>
            </a:pPr>
            <a:r>
              <a:rPr kumimoji="1" lang="en-US" sz="2400" dirty="0">
                <a:latin typeface="Arial" pitchFamily="34" charset="0"/>
              </a:rPr>
              <a:t>	(3) engineer</a:t>
            </a:r>
          </a:p>
          <a:p>
            <a:pPr marL="1143000" lvl="2" indent="-228600" algn="l">
              <a:spcBef>
                <a:spcPct val="20000"/>
              </a:spcBef>
            </a:pPr>
            <a:r>
              <a:rPr kumimoji="1" lang="en-US" sz="2400" dirty="0">
                <a:latin typeface="Arial" pitchFamily="34" charset="0"/>
              </a:rPr>
              <a:t>	(4) contractor</a:t>
            </a:r>
          </a:p>
          <a:p>
            <a:pPr marL="742950" lvl="1" indent="-285750" algn="l">
              <a:spcBef>
                <a:spcPct val="20000"/>
              </a:spcBef>
              <a:buFontTx/>
              <a:buChar char="–"/>
            </a:pPr>
            <a:r>
              <a:rPr kumimoji="1" lang="en-US" sz="2800" dirty="0">
                <a:latin typeface="Arial" pitchFamily="34" charset="0"/>
              </a:rPr>
              <a:t>The risk events and scenarios associated with this project can be constructed based on the </a:t>
            </a:r>
            <a:r>
              <a:rPr kumimoji="1" lang="en-US" sz="2800" u="sng" dirty="0">
                <a:latin typeface="Arial" pitchFamily="34" charset="0"/>
              </a:rPr>
              <a:t>perspectives</a:t>
            </a:r>
            <a:r>
              <a:rPr kumimoji="1" lang="en-US" sz="2800" dirty="0">
                <a:latin typeface="Arial" pitchFamily="34" charset="0"/>
              </a:rPr>
              <a:t> of the four parties as provided in Tables 2-4a, 2-4b, 2-4c, and 2-4d, respectively of your </a:t>
            </a:r>
            <a:r>
              <a:rPr kumimoji="1" lang="en-US" sz="2800" i="1" dirty="0">
                <a:solidFill>
                  <a:srgbClr val="F52907"/>
                </a:solidFill>
                <a:latin typeface="Arial" pitchFamily="34" charset="0"/>
              </a:rPr>
              <a:t>textbook</a:t>
            </a:r>
            <a:endParaRPr kumimoji="1" lang="en-US" sz="2800" dirty="0">
              <a:solidFill>
                <a:srgbClr val="000099"/>
              </a:solidFill>
              <a:latin typeface="Arial" pitchFamily="34" charset="0"/>
            </a:endParaRPr>
          </a:p>
        </p:txBody>
      </p:sp>
      <p:sp>
        <p:nvSpPr>
          <p:cNvPr id="6" name="Slide Number Placeholder 3"/>
          <p:cNvSpPr>
            <a:spLocks noGrp="1"/>
          </p:cNvSpPr>
          <p:nvPr>
            <p:ph type="sldNum" sz="quarter" idx="12"/>
          </p:nvPr>
        </p:nvSpPr>
        <p:spPr bwMode="auto">
          <a:xfrm>
            <a:off x="6096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73</a:t>
            </a:fld>
            <a:endParaRPr lang="en-US" dirty="0"/>
          </a:p>
        </p:txBody>
      </p:sp>
    </p:spTree>
    <p:custDataLst>
      <p:tags r:id="rId1"/>
    </p:custDataLst>
    <p:extLst>
      <p:ext uri="{BB962C8B-B14F-4D97-AF65-F5344CB8AC3E}">
        <p14:creationId xmlns:p14="http://schemas.microsoft.com/office/powerpoint/2010/main" val="235991666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2"/>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90116" name="Rectangle 3"/>
          <p:cNvSpPr>
            <a:spLocks noChangeArrowheads="1"/>
          </p:cNvSpPr>
          <p:nvPr/>
        </p:nvSpPr>
        <p:spPr bwMode="auto">
          <a:xfrm>
            <a:off x="609600" y="1143000"/>
            <a:ext cx="80010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u="sng" dirty="0">
                <a:latin typeface="Arial" pitchFamily="34" charset="0"/>
              </a:rPr>
              <a:t>Example:</a:t>
            </a:r>
            <a:r>
              <a:rPr kumimoji="1" lang="en-US" sz="3200" dirty="0">
                <a:latin typeface="Arial" pitchFamily="34" charset="0"/>
              </a:rPr>
              <a:t> Project Risks for Warehouse Automation (cont’d)</a:t>
            </a:r>
          </a:p>
          <a:p>
            <a:pPr marL="742950" lvl="1" indent="-285750" algn="l">
              <a:spcBef>
                <a:spcPct val="20000"/>
              </a:spcBef>
              <a:buFontTx/>
              <a:buChar char="–"/>
            </a:pPr>
            <a:r>
              <a:rPr kumimoji="1" lang="en-US" sz="2800" dirty="0">
                <a:latin typeface="Arial" pitchFamily="34" charset="0"/>
              </a:rPr>
              <a:t>Risk perspectives:</a:t>
            </a:r>
          </a:p>
          <a:p>
            <a:pPr marL="1143000" lvl="2" indent="-228600" algn="l">
              <a:spcBef>
                <a:spcPct val="20000"/>
              </a:spcBef>
            </a:pPr>
            <a:r>
              <a:rPr kumimoji="1" lang="en-US" sz="2400" dirty="0">
                <a:latin typeface="Arial" pitchFamily="34" charset="0"/>
              </a:rPr>
              <a:t>(1) Client (Table 2-4a) </a:t>
            </a:r>
            <a:r>
              <a:rPr kumimoji="1" lang="en-US" sz="2400" dirty="0" smtClean="0">
                <a:latin typeface="Arial" pitchFamily="34" charset="0"/>
              </a:rPr>
              <a:t>– contractor </a:t>
            </a:r>
            <a:r>
              <a:rPr kumimoji="1" lang="en-US" sz="2400" dirty="0">
                <a:latin typeface="Arial" pitchFamily="34" charset="0"/>
              </a:rPr>
              <a:t>with weak cash flow</a:t>
            </a:r>
          </a:p>
          <a:p>
            <a:pPr marL="1143000" lvl="2" indent="-228600" algn="l">
              <a:spcBef>
                <a:spcPct val="20000"/>
              </a:spcBef>
            </a:pPr>
            <a:r>
              <a:rPr kumimoji="1" lang="en-US" sz="2400" dirty="0">
                <a:latin typeface="Arial" pitchFamily="34" charset="0"/>
              </a:rPr>
              <a:t>(2) Project manager (Table 2-4b) </a:t>
            </a:r>
            <a:r>
              <a:rPr kumimoji="1" lang="en-US" sz="2400" dirty="0" smtClean="0">
                <a:latin typeface="Arial" pitchFamily="34" charset="0"/>
              </a:rPr>
              <a:t>– contractor </a:t>
            </a:r>
            <a:r>
              <a:rPr kumimoji="1" lang="en-US" sz="2400" dirty="0">
                <a:latin typeface="Arial" pitchFamily="34" charset="0"/>
              </a:rPr>
              <a:t>with weak planning procedures</a:t>
            </a:r>
          </a:p>
          <a:p>
            <a:pPr marL="1143000" lvl="2" indent="-228600" algn="l">
              <a:spcBef>
                <a:spcPct val="20000"/>
              </a:spcBef>
            </a:pPr>
            <a:r>
              <a:rPr kumimoji="1" lang="en-US" sz="2400" dirty="0">
                <a:latin typeface="Arial" pitchFamily="34" charset="0"/>
              </a:rPr>
              <a:t>(3) Engineer (Table 2-4c) – signing off on poor quality product</a:t>
            </a:r>
          </a:p>
          <a:p>
            <a:pPr marL="1143000" lvl="2" indent="-228600" algn="l">
              <a:spcBef>
                <a:spcPct val="20000"/>
              </a:spcBef>
            </a:pPr>
            <a:r>
              <a:rPr kumimoji="1" lang="en-US" sz="2400" dirty="0">
                <a:latin typeface="Arial" pitchFamily="34" charset="0"/>
              </a:rPr>
              <a:t>(4) Contractor (Table 2-4d) inadequate cash flow</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74</a:t>
            </a:fld>
            <a:endParaRPr lang="en-US" dirty="0"/>
          </a:p>
        </p:txBody>
      </p:sp>
    </p:spTree>
    <p:custDataLst>
      <p:tags r:id="rId1"/>
    </p:custDataLst>
    <p:extLst>
      <p:ext uri="{BB962C8B-B14F-4D97-AF65-F5344CB8AC3E}">
        <p14:creationId xmlns:p14="http://schemas.microsoft.com/office/powerpoint/2010/main" val="257803762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2"/>
          <p:cNvSpPr>
            <a:spLocks noGrp="1" noChangeArrowheads="1"/>
          </p:cNvSpPr>
          <p:nvPr>
            <p:ph type="title"/>
          </p:nvPr>
        </p:nvSpPr>
        <p:spPr/>
        <p:txBody>
          <a:bodyPr/>
          <a:lstStyle/>
          <a:p>
            <a:r>
              <a:rPr lang="en-US" smtClean="0"/>
              <a:t>Risk Assessment (cont’d)</a:t>
            </a:r>
          </a:p>
        </p:txBody>
      </p:sp>
      <p:sp>
        <p:nvSpPr>
          <p:cNvPr id="91140" name="Rectangle 3"/>
          <p:cNvSpPr>
            <a:spLocks noGrp="1" noChangeArrowheads="1"/>
          </p:cNvSpPr>
          <p:nvPr>
            <p:ph type="body" idx="1"/>
          </p:nvPr>
        </p:nvSpPr>
        <p:spPr/>
        <p:txBody>
          <a:bodyPr/>
          <a:lstStyle/>
          <a:p>
            <a:r>
              <a:rPr lang="en-US" sz="3200" dirty="0" smtClean="0"/>
              <a:t>Identification of Risk Events and Scenarios</a:t>
            </a:r>
          </a:p>
          <a:p>
            <a:pPr lvl="1"/>
            <a:r>
              <a:rPr lang="en-US" sz="2800" dirty="0" smtClean="0"/>
              <a:t>The risk assessment process starts with the question:</a:t>
            </a:r>
          </a:p>
          <a:p>
            <a:pPr lvl="1"/>
            <a:endParaRPr lang="en-US" sz="2800" dirty="0" smtClean="0"/>
          </a:p>
          <a:p>
            <a:pPr lvl="1"/>
            <a:endParaRPr lang="en-US" sz="2800" dirty="0" smtClean="0"/>
          </a:p>
          <a:p>
            <a:pPr lvl="1"/>
            <a:r>
              <a:rPr lang="en-US" sz="2800" dirty="0" smtClean="0"/>
              <a:t>The identification of </a:t>
            </a:r>
            <a:r>
              <a:rPr lang="en-US" sz="2800" i="1" u="sng" dirty="0" smtClean="0"/>
              <a:t>what can go wrong</a:t>
            </a:r>
            <a:r>
              <a:rPr lang="en-US" sz="2800" dirty="0" smtClean="0"/>
              <a:t> entails defining:</a:t>
            </a:r>
          </a:p>
          <a:p>
            <a:pPr lvl="2"/>
            <a:r>
              <a:rPr lang="en-US" sz="2800" i="1" u="sng" dirty="0" smtClean="0"/>
              <a:t>Hazards or threats</a:t>
            </a:r>
          </a:p>
          <a:p>
            <a:pPr lvl="2"/>
            <a:r>
              <a:rPr lang="en-US" sz="2800" i="1" u="sng" dirty="0" smtClean="0"/>
              <a:t>Risk events</a:t>
            </a:r>
          </a:p>
          <a:p>
            <a:pPr lvl="2"/>
            <a:r>
              <a:rPr lang="en-US" sz="2800" i="1" u="sng" dirty="0" smtClean="0"/>
              <a:t>Risk scenarios</a:t>
            </a:r>
          </a:p>
        </p:txBody>
      </p:sp>
      <p:sp>
        <p:nvSpPr>
          <p:cNvPr id="91141" name="Text Box 4"/>
          <p:cNvSpPr txBox="1">
            <a:spLocks noChangeArrowheads="1"/>
          </p:cNvSpPr>
          <p:nvPr/>
        </p:nvSpPr>
        <p:spPr bwMode="auto">
          <a:xfrm>
            <a:off x="1526512" y="2819400"/>
            <a:ext cx="4872038" cy="720725"/>
          </a:xfrm>
          <a:prstGeom prst="rect">
            <a:avLst/>
          </a:prstGeom>
          <a:solidFill>
            <a:srgbClr val="FFCC99">
              <a:alpha val="49019"/>
            </a:srgbClr>
          </a:solidFill>
          <a:ln w="19050" algn="ctr">
            <a:solidFill>
              <a:srgbClr val="993300"/>
            </a:solidFill>
            <a:miter lim="800000"/>
            <a:headEnd/>
            <a:tailEnd/>
          </a:ln>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a:r>
              <a:rPr lang="en-US" sz="4000" dirty="0"/>
              <a:t>“What can go wrong?”</a:t>
            </a:r>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75</a:t>
            </a:fld>
            <a:endParaRPr lang="en-US" dirty="0"/>
          </a:p>
        </p:txBody>
      </p:sp>
    </p:spTree>
    <p:custDataLst>
      <p:tags r:id="rId1"/>
    </p:custDataLst>
    <p:extLst>
      <p:ext uri="{BB962C8B-B14F-4D97-AF65-F5344CB8AC3E}">
        <p14:creationId xmlns:p14="http://schemas.microsoft.com/office/powerpoint/2010/main" val="11369598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2"/>
          <p:cNvSpPr>
            <a:spLocks noGrp="1" noChangeArrowheads="1"/>
          </p:cNvSpPr>
          <p:nvPr>
            <p:ph type="title"/>
          </p:nvPr>
        </p:nvSpPr>
        <p:spPr/>
        <p:txBody>
          <a:bodyPr/>
          <a:lstStyle/>
          <a:p>
            <a:r>
              <a:rPr lang="en-US" smtClean="0"/>
              <a:t>Risk Assessment (cont’d)</a:t>
            </a:r>
          </a:p>
        </p:txBody>
      </p:sp>
      <p:sp>
        <p:nvSpPr>
          <p:cNvPr id="92164" name="Rectangle 3"/>
          <p:cNvSpPr>
            <a:spLocks noGrp="1" noChangeArrowheads="1"/>
          </p:cNvSpPr>
          <p:nvPr>
            <p:ph type="body" idx="1"/>
          </p:nvPr>
        </p:nvSpPr>
        <p:spPr>
          <a:xfrm>
            <a:off x="609600" y="1219200"/>
            <a:ext cx="8305800" cy="5410200"/>
          </a:xfrm>
        </p:spPr>
        <p:txBody>
          <a:bodyPr/>
          <a:lstStyle/>
          <a:p>
            <a:r>
              <a:rPr lang="en-US" sz="3200" dirty="0" smtClean="0"/>
              <a:t>Identification of Risk Events and Scenarios</a:t>
            </a:r>
          </a:p>
          <a:p>
            <a:pPr lvl="1"/>
            <a:r>
              <a:rPr lang="en-US" sz="2800" dirty="0" smtClean="0"/>
              <a:t>Risk identification can be a difficult task because it is often </a:t>
            </a:r>
            <a:r>
              <a:rPr lang="en-US" sz="2800" u="sng" dirty="0" smtClean="0"/>
              <a:t>subjective</a:t>
            </a:r>
            <a:r>
              <a:rPr lang="en-US" sz="2800" dirty="0" smtClean="0"/>
              <a:t>, and no unerring procedures available that may be used to identify risk events and scenarios other than relaying heavily on the experience and insight of key project personnel</a:t>
            </a:r>
          </a:p>
          <a:p>
            <a:pPr lvl="1"/>
            <a:r>
              <a:rPr lang="en-US" sz="2800" dirty="0" smtClean="0"/>
              <a:t>Scenarios for risk evaluation can be created</a:t>
            </a:r>
          </a:p>
          <a:p>
            <a:pPr lvl="2"/>
            <a:r>
              <a:rPr lang="en-US" sz="2800" dirty="0" smtClean="0">
                <a:solidFill>
                  <a:srgbClr val="F52907"/>
                </a:solidFill>
              </a:rPr>
              <a:t>Deductively (e.g., fault tree analysis (FTA))</a:t>
            </a:r>
          </a:p>
          <a:p>
            <a:pPr lvl="2"/>
            <a:r>
              <a:rPr lang="en-US" sz="2800" dirty="0" smtClean="0">
                <a:solidFill>
                  <a:srgbClr val="F52907"/>
                </a:solidFill>
              </a:rPr>
              <a:t>Inductively (e.g., failure mode and effect analysis (FMEA) or event tree analysis (ETA)) </a:t>
            </a:r>
            <a:endParaRPr lang="en-US" sz="2800" u="sng" dirty="0" smtClean="0">
              <a:solidFill>
                <a:srgbClr val="F52907"/>
              </a:solidFill>
            </a:endParaRP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76</a:t>
            </a:fld>
            <a:endParaRPr lang="en-US" dirty="0"/>
          </a:p>
        </p:txBody>
      </p:sp>
    </p:spTree>
    <p:custDataLst>
      <p:tags r:id="rId1"/>
    </p:custDataLst>
    <p:extLst>
      <p:ext uri="{BB962C8B-B14F-4D97-AF65-F5344CB8AC3E}">
        <p14:creationId xmlns:p14="http://schemas.microsoft.com/office/powerpoint/2010/main" val="340497772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2"/>
          <p:cNvSpPr>
            <a:spLocks noGrp="1" noChangeArrowheads="1"/>
          </p:cNvSpPr>
          <p:nvPr>
            <p:ph type="title"/>
          </p:nvPr>
        </p:nvSpPr>
        <p:spPr/>
        <p:txBody>
          <a:bodyPr/>
          <a:lstStyle/>
          <a:p>
            <a:r>
              <a:rPr lang="en-US" smtClean="0"/>
              <a:t>Risk Assessment (cont’d)</a:t>
            </a:r>
          </a:p>
        </p:txBody>
      </p:sp>
      <p:sp>
        <p:nvSpPr>
          <p:cNvPr id="93188" name="Rectangle 3"/>
          <p:cNvSpPr>
            <a:spLocks noGrp="1" noChangeArrowheads="1"/>
          </p:cNvSpPr>
          <p:nvPr>
            <p:ph type="body" idx="1"/>
          </p:nvPr>
        </p:nvSpPr>
        <p:spPr>
          <a:xfrm>
            <a:off x="609600" y="1219200"/>
            <a:ext cx="8305800" cy="5410200"/>
          </a:xfrm>
        </p:spPr>
        <p:txBody>
          <a:bodyPr/>
          <a:lstStyle/>
          <a:p>
            <a:r>
              <a:rPr lang="en-US" sz="3200" dirty="0" smtClean="0"/>
              <a:t>Identification of Risk Events and Scenarios</a:t>
            </a:r>
          </a:p>
          <a:p>
            <a:pPr lvl="1"/>
            <a:r>
              <a:rPr lang="en-US" sz="2800" dirty="0" smtClean="0"/>
              <a:t>Precursor Event Analysis</a:t>
            </a:r>
          </a:p>
          <a:p>
            <a:pPr lvl="1"/>
            <a:r>
              <a:rPr lang="en-US" sz="2800" dirty="0" smtClean="0"/>
              <a:t>A </a:t>
            </a:r>
            <a:r>
              <a:rPr lang="en-US" sz="2800" i="1" dirty="0" smtClean="0"/>
              <a:t>precursor event </a:t>
            </a:r>
            <a:r>
              <a:rPr lang="en-US" sz="2800" dirty="0" smtClean="0"/>
              <a:t>(PE) is an event that precedes an incident (such as, an accident relating to nuclear power plants, or a terrorist attack relating to homeland security) and substantially reduces safety margins</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77</a:t>
            </a:fld>
            <a:endParaRPr lang="en-US" dirty="0"/>
          </a:p>
        </p:txBody>
      </p:sp>
    </p:spTree>
    <p:custDataLst>
      <p:tags r:id="rId1"/>
    </p:custDataLst>
    <p:extLst>
      <p:ext uri="{BB962C8B-B14F-4D97-AF65-F5344CB8AC3E}">
        <p14:creationId xmlns:p14="http://schemas.microsoft.com/office/powerpoint/2010/main" val="3926098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2"/>
          <p:cNvSpPr>
            <a:spLocks noGrp="1" noChangeArrowheads="1"/>
          </p:cNvSpPr>
          <p:nvPr>
            <p:ph type="title"/>
          </p:nvPr>
        </p:nvSpPr>
        <p:spPr/>
        <p:txBody>
          <a:bodyPr/>
          <a:lstStyle/>
          <a:p>
            <a:r>
              <a:rPr lang="en-US" smtClean="0"/>
              <a:t>Risk Assessment (cont’d)</a:t>
            </a:r>
          </a:p>
        </p:txBody>
      </p:sp>
      <p:sp>
        <p:nvSpPr>
          <p:cNvPr id="94212" name="Rectangle 3"/>
          <p:cNvSpPr>
            <a:spLocks noGrp="1" noChangeArrowheads="1"/>
          </p:cNvSpPr>
          <p:nvPr>
            <p:ph type="body" idx="1"/>
          </p:nvPr>
        </p:nvSpPr>
        <p:spPr>
          <a:xfrm>
            <a:off x="609600" y="1219200"/>
            <a:ext cx="8305800" cy="5410200"/>
          </a:xfrm>
        </p:spPr>
        <p:txBody>
          <a:bodyPr/>
          <a:lstStyle/>
          <a:p>
            <a:pPr lvl="1"/>
            <a:r>
              <a:rPr lang="en-US" sz="2800" b="1" dirty="0" smtClean="0"/>
              <a:t>Precursor Event Analysis</a:t>
            </a:r>
          </a:p>
          <a:p>
            <a:pPr lvl="1">
              <a:buFontTx/>
              <a:buNone/>
            </a:pPr>
            <a:r>
              <a:rPr lang="en-US" sz="2800" dirty="0" smtClean="0"/>
              <a:t>1. Screening using the </a:t>
            </a:r>
            <a:r>
              <a:rPr lang="en-US" sz="2800" i="1" dirty="0" smtClean="0"/>
              <a:t>event trees</a:t>
            </a:r>
            <a:r>
              <a:rPr lang="en-US" sz="2800" dirty="0" smtClean="0"/>
              <a:t>, i.e., identification of events with anticipated high conditional probabilities of severe incident </a:t>
            </a:r>
            <a:r>
              <a:rPr lang="en-US" sz="2800" i="1" dirty="0" smtClean="0"/>
              <a:t>p</a:t>
            </a:r>
            <a:r>
              <a:rPr lang="en-US" sz="2800" i="1" baseline="-25000" dirty="0" smtClean="0"/>
              <a:t>i</a:t>
            </a:r>
            <a:r>
              <a:rPr lang="en-US" sz="2800" dirty="0" smtClean="0"/>
              <a:t> given precursor event </a:t>
            </a:r>
            <a:r>
              <a:rPr lang="en-US" sz="2800" i="1" dirty="0" err="1" smtClean="0"/>
              <a:t>i</a:t>
            </a:r>
            <a:endParaRPr lang="en-US" sz="2800" dirty="0" smtClean="0"/>
          </a:p>
          <a:p>
            <a:pPr lvl="1">
              <a:buFontTx/>
              <a:buNone/>
            </a:pPr>
            <a:r>
              <a:rPr lang="en-US" sz="2800" dirty="0" smtClean="0"/>
              <a:t>2. Quantification, i.e., estimation of </a:t>
            </a:r>
            <a:r>
              <a:rPr lang="en-US" sz="2800" i="1" dirty="0" smtClean="0"/>
              <a:t>p</a:t>
            </a:r>
            <a:r>
              <a:rPr lang="en-US" sz="2800" i="1" baseline="-25000" dirty="0" smtClean="0"/>
              <a:t>i</a:t>
            </a:r>
            <a:r>
              <a:rPr lang="en-US" sz="2800" dirty="0" smtClean="0"/>
              <a:t> and the observed rate of occurrence of severe incidents</a:t>
            </a:r>
            <a:r>
              <a:rPr lang="en-US" sz="2800" i="1" dirty="0" smtClean="0"/>
              <a:t> as </a:t>
            </a:r>
            <a:br>
              <a:rPr lang="en-US" sz="2800" i="1" dirty="0" smtClean="0"/>
            </a:br>
            <a:endParaRPr lang="en-US" sz="2800" i="1" dirty="0" smtClean="0"/>
          </a:p>
          <a:p>
            <a:pPr lvl="1">
              <a:buFontTx/>
              <a:buNone/>
            </a:pPr>
            <a:endParaRPr lang="en-US" sz="2800" dirty="0" smtClean="0"/>
          </a:p>
          <a:p>
            <a:pPr lvl="1">
              <a:buFontTx/>
              <a:buNone/>
            </a:pPr>
            <a:endParaRPr lang="en-US" sz="2800" dirty="0" smtClean="0"/>
          </a:p>
          <a:p>
            <a:pPr lvl="1">
              <a:buFontTx/>
              <a:buNone/>
            </a:pPr>
            <a:r>
              <a:rPr lang="en-US" sz="2800" dirty="0" smtClean="0"/>
              <a:t>3. Trend analysis to assess the overall system performance and prediction</a:t>
            </a:r>
          </a:p>
        </p:txBody>
      </p:sp>
      <p:pic>
        <p:nvPicPr>
          <p:cNvPr id="942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2800" y="4191000"/>
            <a:ext cx="230782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78</a:t>
            </a:fld>
            <a:endParaRPr lang="en-US" dirty="0"/>
          </a:p>
        </p:txBody>
      </p:sp>
    </p:spTree>
    <p:custDataLst>
      <p:tags r:id="rId1"/>
    </p:custDataLst>
    <p:extLst>
      <p:ext uri="{BB962C8B-B14F-4D97-AF65-F5344CB8AC3E}">
        <p14:creationId xmlns:p14="http://schemas.microsoft.com/office/powerpoint/2010/main" val="78287906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2"/>
          <p:cNvSpPr>
            <a:spLocks noGrp="1" noChangeArrowheads="1"/>
          </p:cNvSpPr>
          <p:nvPr>
            <p:ph type="title"/>
          </p:nvPr>
        </p:nvSpPr>
        <p:spPr/>
        <p:txBody>
          <a:bodyPr/>
          <a:lstStyle/>
          <a:p>
            <a:r>
              <a:rPr lang="en-US" smtClean="0"/>
              <a:t>Risk Assessment (cont’d)</a:t>
            </a:r>
          </a:p>
        </p:txBody>
      </p:sp>
      <p:sp>
        <p:nvSpPr>
          <p:cNvPr id="94212" name="Rectangle 3"/>
          <p:cNvSpPr>
            <a:spLocks noGrp="1" noChangeArrowheads="1"/>
          </p:cNvSpPr>
          <p:nvPr>
            <p:ph type="body" idx="1"/>
          </p:nvPr>
        </p:nvSpPr>
        <p:spPr>
          <a:xfrm>
            <a:off x="609600" y="1219200"/>
            <a:ext cx="8305800" cy="5410200"/>
          </a:xfrm>
        </p:spPr>
        <p:txBody>
          <a:bodyPr/>
          <a:lstStyle/>
          <a:p>
            <a:pPr lvl="1"/>
            <a:r>
              <a:rPr lang="en-US" sz="2800" dirty="0" smtClean="0"/>
              <a:t>Precursor Event Analysis</a:t>
            </a:r>
          </a:p>
        </p:txBody>
      </p:sp>
      <p:pic>
        <p:nvPicPr>
          <p:cNvPr id="942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4600" y="990600"/>
            <a:ext cx="2153974"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79</a:t>
            </a:fld>
            <a:endParaRPr lang="en-US" dirty="0"/>
          </a:p>
        </p:txBody>
      </p:sp>
      <p:pic>
        <p:nvPicPr>
          <p:cNvPr id="7" name="Picture 6"/>
          <p:cNvPicPr/>
          <p:nvPr/>
        </p:nvPicPr>
        <p:blipFill>
          <a:blip r:embed="rId5" cstate="print"/>
          <a:srcRect/>
          <a:stretch>
            <a:fillRect/>
          </a:stretch>
        </p:blipFill>
        <p:spPr bwMode="auto">
          <a:xfrm>
            <a:off x="1295400" y="2268728"/>
            <a:ext cx="6266180" cy="3571875"/>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879265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lang="en-US" smtClean="0"/>
              <a:t>Risk Terminology (cont’d)</a:t>
            </a:r>
          </a:p>
        </p:txBody>
      </p:sp>
      <p:sp>
        <p:nvSpPr>
          <p:cNvPr id="26628" name="Rectangle 3"/>
          <p:cNvSpPr>
            <a:spLocks noGrp="1" noChangeArrowheads="1"/>
          </p:cNvSpPr>
          <p:nvPr>
            <p:ph type="body" idx="1"/>
          </p:nvPr>
        </p:nvSpPr>
        <p:spPr>
          <a:xfrm>
            <a:off x="609600" y="1371600"/>
            <a:ext cx="8305800" cy="5181600"/>
          </a:xfrm>
        </p:spPr>
        <p:txBody>
          <a:bodyPr/>
          <a:lstStyle/>
          <a:p>
            <a:pPr>
              <a:lnSpc>
                <a:spcPct val="90000"/>
              </a:lnSpc>
            </a:pPr>
            <a:r>
              <a:rPr lang="en-US" sz="3600" b="1" dirty="0" smtClean="0">
                <a:solidFill>
                  <a:srgbClr val="F52907"/>
                </a:solidFill>
              </a:rPr>
              <a:t>Risks</a:t>
            </a:r>
          </a:p>
          <a:p>
            <a:pPr lvl="1">
              <a:lnSpc>
                <a:spcPct val="90000"/>
              </a:lnSpc>
            </a:pPr>
            <a:r>
              <a:rPr lang="en-US" sz="3200" u="sng" dirty="0" smtClean="0"/>
              <a:t>Risk</a:t>
            </a:r>
            <a:r>
              <a:rPr lang="en-US" sz="3200" dirty="0" smtClean="0"/>
              <a:t> can be defined as the </a:t>
            </a:r>
            <a:r>
              <a:rPr lang="en-US" sz="3200" u="sng" dirty="0" smtClean="0"/>
              <a:t>potential losses</a:t>
            </a:r>
            <a:r>
              <a:rPr lang="en-US" sz="3200" dirty="0" smtClean="0"/>
              <a:t> resulting from an exposure to a risk event or hazards</a:t>
            </a:r>
          </a:p>
          <a:p>
            <a:pPr lvl="1">
              <a:lnSpc>
                <a:spcPct val="90000"/>
              </a:lnSpc>
            </a:pPr>
            <a:r>
              <a:rPr lang="en-US" sz="3200" dirty="0" smtClean="0"/>
              <a:t>Risk can be viewed to be a multi-dimensional quantity that includes</a:t>
            </a:r>
          </a:p>
          <a:p>
            <a:pPr lvl="2">
              <a:lnSpc>
                <a:spcPct val="90000"/>
              </a:lnSpc>
            </a:pPr>
            <a:r>
              <a:rPr lang="en-US" sz="3200" dirty="0" smtClean="0"/>
              <a:t>event occurrence probability</a:t>
            </a:r>
          </a:p>
          <a:p>
            <a:pPr lvl="2">
              <a:lnSpc>
                <a:spcPct val="90000"/>
              </a:lnSpc>
            </a:pPr>
            <a:r>
              <a:rPr lang="en-US" sz="3200" dirty="0" smtClean="0"/>
              <a:t>event occurrence consequences</a:t>
            </a:r>
          </a:p>
          <a:p>
            <a:pPr lvl="2">
              <a:lnSpc>
                <a:spcPct val="90000"/>
              </a:lnSpc>
            </a:pPr>
            <a:r>
              <a:rPr lang="en-US" sz="3200" dirty="0" smtClean="0"/>
              <a:t>consequence significance</a:t>
            </a:r>
          </a:p>
          <a:p>
            <a:pPr lvl="2">
              <a:lnSpc>
                <a:spcPct val="90000"/>
              </a:lnSpc>
            </a:pPr>
            <a:r>
              <a:rPr lang="en-US" sz="3200" dirty="0" smtClean="0"/>
              <a:t>population at risk</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a:t>
            </a:fld>
            <a:endParaRPr lang="en-US" dirty="0"/>
          </a:p>
        </p:txBody>
      </p:sp>
    </p:spTree>
    <p:custDataLst>
      <p:tags r:id="rId1"/>
    </p:custDataLst>
    <p:extLst>
      <p:ext uri="{BB962C8B-B14F-4D97-AF65-F5344CB8AC3E}">
        <p14:creationId xmlns:p14="http://schemas.microsoft.com/office/powerpoint/2010/main" val="377912922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2"/>
          <p:cNvSpPr>
            <a:spLocks noGrp="1" noChangeArrowheads="1"/>
          </p:cNvSpPr>
          <p:nvPr>
            <p:ph type="title"/>
          </p:nvPr>
        </p:nvSpPr>
        <p:spPr/>
        <p:txBody>
          <a:bodyPr/>
          <a:lstStyle/>
          <a:p>
            <a:r>
              <a:rPr lang="en-US" smtClean="0"/>
              <a:t>Risk Assessment (cont’d)</a:t>
            </a:r>
          </a:p>
        </p:txBody>
      </p:sp>
      <p:sp>
        <p:nvSpPr>
          <p:cNvPr id="95236" name="Rectangle 3"/>
          <p:cNvSpPr>
            <a:spLocks noGrp="1" noChangeArrowheads="1"/>
          </p:cNvSpPr>
          <p:nvPr>
            <p:ph type="body" idx="1"/>
          </p:nvPr>
        </p:nvSpPr>
        <p:spPr>
          <a:xfrm>
            <a:off x="609600" y="1066800"/>
            <a:ext cx="8305800" cy="4876800"/>
          </a:xfrm>
        </p:spPr>
        <p:txBody>
          <a:bodyPr/>
          <a:lstStyle/>
          <a:p>
            <a:pPr>
              <a:buFont typeface="Monotype Sorts" pitchFamily="2" charset="2"/>
              <a:buNone/>
            </a:pPr>
            <a:r>
              <a:rPr lang="en-US" sz="2400" smtClean="0"/>
              <a:t>Table 4. Risk Assessment Methods</a:t>
            </a:r>
          </a:p>
        </p:txBody>
      </p:sp>
      <p:graphicFrame>
        <p:nvGraphicFramePr>
          <p:cNvPr id="242772" name="Group 84"/>
          <p:cNvGraphicFramePr>
            <a:graphicFrameLocks noGrp="1"/>
          </p:cNvGraphicFramePr>
          <p:nvPr>
            <p:extLst>
              <p:ext uri="{D42A27DB-BD31-4B8C-83A1-F6EECF244321}">
                <p14:modId xmlns:p14="http://schemas.microsoft.com/office/powerpoint/2010/main" val="4294125399"/>
              </p:ext>
            </p:extLst>
          </p:nvPr>
        </p:nvGraphicFramePr>
        <p:xfrm>
          <a:off x="914400" y="1554162"/>
          <a:ext cx="7848600" cy="5151438"/>
        </p:xfrm>
        <a:graphic>
          <a:graphicData uri="http://schemas.openxmlformats.org/drawingml/2006/table">
            <a:tbl>
              <a:tblPr/>
              <a:tblGrid>
                <a:gridCol w="1858963"/>
                <a:gridCol w="5989637"/>
              </a:tblGrid>
              <a:tr h="5794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Method</a:t>
                      </a:r>
                      <a:endParaRPr kumimoji="0" lang="en-US" sz="1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Scope</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Safety/Review Audit</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Identifies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equipment conditions or operating procedures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that could lead to a casualty or result in property damage or environmental impacts.</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Checklist</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743200" algn="ctr"/>
                          <a:tab pos="5486400" algn="r"/>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Ensures that organizations are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complying with standard practices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What-If</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Identifies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hazards, hazardous situations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or specific accident events that could result in undesirable consequences.</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Hazard and Operability Study (HAZOP)</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Identifies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system deviations and their causes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that can lead to undesirable consequences and determine recommended actions to reduce the frequency and/or consequences of the deviations.</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Preliminary Hazard Analysis (PrHA)</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42900" algn="l"/>
                          <a:tab pos="2971800" algn="dec"/>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Identifies and prioritizes </a:t>
                      </a:r>
                      <a:r>
                        <a:rPr kumimoji="0" lang="en-US" sz="1800" b="0" i="0" u="sng" strike="noStrike" cap="none" normalizeH="0" baseline="0" dirty="0" smtClean="0">
                          <a:ln>
                            <a:noFill/>
                          </a:ln>
                          <a:solidFill>
                            <a:schemeClr val="tx1"/>
                          </a:solidFill>
                          <a:effectLst/>
                          <a:latin typeface="Times New Roman" pitchFamily="18" charset="0"/>
                          <a:cs typeface="Times New Roman" pitchFamily="18" charset="0"/>
                        </a:rPr>
                        <a:t>hazards leading to undesirable consequences</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early in the life of a system.  It determines recommended actions to reduce the frequency and/or consequences of the prioritized hazards.  This is an </a:t>
                      </a:r>
                      <a:r>
                        <a:rPr kumimoji="0" lang="en-US" sz="1800" b="0" i="0" u="sng" strike="noStrike" cap="none" normalizeH="0" baseline="0" dirty="0" smtClean="0">
                          <a:ln>
                            <a:noFill/>
                          </a:ln>
                          <a:solidFill>
                            <a:schemeClr val="tx1"/>
                          </a:solidFill>
                          <a:effectLst/>
                          <a:latin typeface="Times New Roman" pitchFamily="18" charset="0"/>
                          <a:cs typeface="Times New Roman" pitchFamily="18" charset="0"/>
                        </a:rPr>
                        <a:t>inductive modeling</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approach. </a:t>
                      </a:r>
                      <a:endParaRPr kumimoji="0" lang="en-US" sz="1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4572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80</a:t>
            </a:fld>
            <a:endParaRPr lang="en-US" dirty="0"/>
          </a:p>
        </p:txBody>
      </p:sp>
    </p:spTree>
    <p:custDataLst>
      <p:tags r:id="rId1"/>
    </p:custDataLst>
    <p:extLst>
      <p:ext uri="{BB962C8B-B14F-4D97-AF65-F5344CB8AC3E}">
        <p14:creationId xmlns:p14="http://schemas.microsoft.com/office/powerpoint/2010/main" val="129699981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96260" name="Rectangle 5"/>
          <p:cNvSpPr>
            <a:spLocks noChangeArrowheads="1"/>
          </p:cNvSpPr>
          <p:nvPr/>
        </p:nvSpPr>
        <p:spPr bwMode="auto">
          <a:xfrm>
            <a:off x="609600" y="10668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None/>
            </a:pPr>
            <a:r>
              <a:rPr kumimoji="1" lang="en-US" sz="2400">
                <a:latin typeface="Arial" pitchFamily="34" charset="0"/>
              </a:rPr>
              <a:t>Table 4. (cont’d) Risk Assessment Methods</a:t>
            </a:r>
          </a:p>
        </p:txBody>
      </p:sp>
      <p:graphicFrame>
        <p:nvGraphicFramePr>
          <p:cNvPr id="243812" name="Group 100"/>
          <p:cNvGraphicFramePr>
            <a:graphicFrameLocks noGrp="1"/>
          </p:cNvGraphicFramePr>
          <p:nvPr/>
        </p:nvGraphicFramePr>
        <p:xfrm>
          <a:off x="838200" y="1524000"/>
          <a:ext cx="7620000" cy="5029200"/>
        </p:xfrm>
        <a:graphic>
          <a:graphicData uri="http://schemas.openxmlformats.org/drawingml/2006/table">
            <a:tbl>
              <a:tblPr/>
              <a:tblGrid>
                <a:gridCol w="1803400"/>
                <a:gridCol w="5816600"/>
              </a:tblGrid>
              <a:tr h="2746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Method</a:t>
                      </a:r>
                      <a:endParaRPr kumimoji="0" lang="en-U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Scope</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4572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Probabilistic Risk Analysis (PRA)</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Methodology for </a:t>
                      </a:r>
                      <a:r>
                        <a:rPr kumimoji="0" lang="en-US" sz="2000" b="0" i="0" u="sng" strike="noStrike" cap="none" normalizeH="0" baseline="0" smtClean="0">
                          <a:ln>
                            <a:noFill/>
                          </a:ln>
                          <a:solidFill>
                            <a:schemeClr val="tx1"/>
                          </a:solidFill>
                          <a:effectLst/>
                          <a:latin typeface="Times New Roman" pitchFamily="18" charset="0"/>
                          <a:cs typeface="Times New Roman" pitchFamily="18" charset="0"/>
                        </a:rPr>
                        <a:t>quantitative risk assessment</a:t>
                      </a: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 developed by the nuclear engineering community for risk assessment.  This comprehensive process may use a combination of risk assessment methods.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Failure Modes and Effects Analysis (FMEA)</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Identifies the </a:t>
                      </a:r>
                      <a:r>
                        <a:rPr kumimoji="0" lang="en-US" sz="2000" b="0" i="0" u="sng" strike="noStrike" cap="none" normalizeH="0" baseline="0" smtClean="0">
                          <a:ln>
                            <a:noFill/>
                          </a:ln>
                          <a:solidFill>
                            <a:schemeClr val="tx1"/>
                          </a:solidFill>
                          <a:effectLst/>
                          <a:latin typeface="Times New Roman" pitchFamily="18" charset="0"/>
                          <a:cs typeface="Times New Roman" pitchFamily="18" charset="0"/>
                        </a:rPr>
                        <a:t>components (equipment) failure modes</a:t>
                      </a: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 and the </a:t>
                      </a:r>
                      <a:r>
                        <a:rPr kumimoji="0" lang="en-US" sz="2000" b="0" i="0" u="sng" strike="noStrike" cap="none" normalizeH="0" baseline="0" smtClean="0">
                          <a:ln>
                            <a:noFill/>
                          </a:ln>
                          <a:solidFill>
                            <a:schemeClr val="tx1"/>
                          </a:solidFill>
                          <a:effectLst/>
                          <a:latin typeface="Times New Roman" pitchFamily="18" charset="0"/>
                          <a:cs typeface="Times New Roman" pitchFamily="18" charset="0"/>
                        </a:rPr>
                        <a:t>impacts</a:t>
                      </a: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 on the surrounding components and the system.  This is an </a:t>
                      </a:r>
                      <a:r>
                        <a:rPr kumimoji="0" lang="en-US" sz="2000" b="0" i="0" u="sng" strike="noStrike" cap="none" normalizeH="0" baseline="0" smtClean="0">
                          <a:ln>
                            <a:noFill/>
                          </a:ln>
                          <a:solidFill>
                            <a:schemeClr val="tx1"/>
                          </a:solidFill>
                          <a:effectLst/>
                          <a:latin typeface="Times New Roman" pitchFamily="18" charset="0"/>
                          <a:cs typeface="Times New Roman" pitchFamily="18" charset="0"/>
                        </a:rPr>
                        <a:t>inductive modeling</a:t>
                      </a: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 approach.</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Fault Tree Analysis (FTA)</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31788" algn="l"/>
                          <a:tab pos="2971800" algn="dec"/>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Identifies </a:t>
                      </a:r>
                      <a:r>
                        <a:rPr kumimoji="0" lang="en-US" sz="2000" b="0" i="0" u="sng" strike="noStrike" cap="none" normalizeH="0" baseline="0" smtClean="0">
                          <a:ln>
                            <a:noFill/>
                          </a:ln>
                          <a:solidFill>
                            <a:schemeClr val="tx1"/>
                          </a:solidFill>
                          <a:effectLst/>
                          <a:latin typeface="Times New Roman" pitchFamily="18" charset="0"/>
                          <a:cs typeface="Times New Roman" pitchFamily="18" charset="0"/>
                        </a:rPr>
                        <a:t>combinations of equipment failures and human errors</a:t>
                      </a: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 that can result in an accident.  This is an </a:t>
                      </a:r>
                      <a:r>
                        <a:rPr kumimoji="0" lang="en-US" sz="2000" b="0" i="0" u="sng" strike="noStrike" cap="none" normalizeH="0" baseline="0" smtClean="0">
                          <a:ln>
                            <a:noFill/>
                          </a:ln>
                          <a:solidFill>
                            <a:schemeClr val="tx1"/>
                          </a:solidFill>
                          <a:effectLst/>
                          <a:latin typeface="Times New Roman" pitchFamily="18" charset="0"/>
                          <a:cs typeface="Times New Roman" pitchFamily="18" charset="0"/>
                        </a:rPr>
                        <a:t>deductive modeling</a:t>
                      </a: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 approach. </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Event Tree Analysis (ETA)</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Identifies </a:t>
                      </a:r>
                      <a:r>
                        <a:rPr kumimoji="0" lang="en-US" sz="2000" b="0" i="0" u="sng" strike="noStrike" cap="none" normalizeH="0" baseline="0" dirty="0" smtClean="0">
                          <a:ln>
                            <a:noFill/>
                          </a:ln>
                          <a:solidFill>
                            <a:schemeClr val="tx1"/>
                          </a:solidFill>
                          <a:effectLst/>
                          <a:latin typeface="Times New Roman" pitchFamily="18" charset="0"/>
                          <a:cs typeface="Times New Roman" pitchFamily="18" charset="0"/>
                        </a:rPr>
                        <a:t>various sequences of events</a:t>
                      </a: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both failures and successes that can lead to an accident.  This is an </a:t>
                      </a:r>
                      <a:r>
                        <a:rPr kumimoji="0" lang="en-US" sz="2000" b="0" i="0" u="sng" strike="noStrike" cap="none" normalizeH="0" baseline="0" dirty="0" smtClean="0">
                          <a:ln>
                            <a:noFill/>
                          </a:ln>
                          <a:solidFill>
                            <a:schemeClr val="tx1"/>
                          </a:solidFill>
                          <a:effectLst/>
                          <a:latin typeface="Times New Roman" pitchFamily="18" charset="0"/>
                          <a:cs typeface="Times New Roman" pitchFamily="18" charset="0"/>
                        </a:rPr>
                        <a:t>inductive modeling</a:t>
                      </a: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approach.</a:t>
                      </a:r>
                      <a:endParaRPr kumimoji="0" lang="en-U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5334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81</a:t>
            </a:fld>
            <a:endParaRPr lang="en-US" dirty="0"/>
          </a:p>
        </p:txBody>
      </p:sp>
    </p:spTree>
    <p:custDataLst>
      <p:tags r:id="rId1"/>
    </p:custDataLst>
    <p:extLst>
      <p:ext uri="{BB962C8B-B14F-4D97-AF65-F5344CB8AC3E}">
        <p14:creationId xmlns:p14="http://schemas.microsoft.com/office/powerpoint/2010/main" val="288318083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97284" name="Rectangle 5"/>
          <p:cNvSpPr>
            <a:spLocks noChangeArrowheads="1"/>
          </p:cNvSpPr>
          <p:nvPr/>
        </p:nvSpPr>
        <p:spPr bwMode="auto">
          <a:xfrm>
            <a:off x="609600" y="10668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None/>
            </a:pPr>
            <a:r>
              <a:rPr kumimoji="1" lang="en-US" sz="2400">
                <a:latin typeface="Arial" pitchFamily="34" charset="0"/>
              </a:rPr>
              <a:t>Table 4. (cont’d) Risk Assessment Methods</a:t>
            </a:r>
          </a:p>
        </p:txBody>
      </p:sp>
      <p:graphicFrame>
        <p:nvGraphicFramePr>
          <p:cNvPr id="244828" name="Group 92"/>
          <p:cNvGraphicFramePr>
            <a:graphicFrameLocks noGrp="1"/>
          </p:cNvGraphicFramePr>
          <p:nvPr/>
        </p:nvGraphicFramePr>
        <p:xfrm>
          <a:off x="762000" y="1524000"/>
          <a:ext cx="7620000" cy="4846638"/>
        </p:xfrm>
        <a:graphic>
          <a:graphicData uri="http://schemas.openxmlformats.org/drawingml/2006/table">
            <a:tbl>
              <a:tblPr/>
              <a:tblGrid>
                <a:gridCol w="1803400"/>
                <a:gridCol w="5816600"/>
              </a:tblGrid>
              <a:tr h="36578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Scope</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A8D5C">
                        <a:alpha val="50000"/>
                      </a:srgbClr>
                    </a:solidFill>
                  </a:tcPr>
                </a:tc>
              </a:tr>
              <a:tr h="173747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The Delphi Technique</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Assists to reach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consensus of experts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on an issue such as project risk while maintaining anonymity by soliciting ideas about the important project risks that are collected and circulated to the experts for further comment. Consensus on the main project risks may be reached in a few rounds of this process. </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8879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Interviewing</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Identifies risk events by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interviews of experienced project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managers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or subject-matter experts.  The interviewees identify risk events based on experience and project information.</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446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Experience-Based Identification</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Identifies risk events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based on experience</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including implicit assumptions.</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12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Brain Storming </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Identifies risk events using </a:t>
                      </a:r>
                      <a:r>
                        <a:rPr kumimoji="0" lang="en-US" sz="1800" b="0" i="0" u="sng" strike="noStrike" cap="none" normalizeH="0" baseline="0" smtClean="0">
                          <a:ln>
                            <a:noFill/>
                          </a:ln>
                          <a:solidFill>
                            <a:schemeClr val="tx1"/>
                          </a:solidFill>
                          <a:effectLst/>
                          <a:latin typeface="Times New Roman" pitchFamily="18" charset="0"/>
                          <a:cs typeface="Times New Roman" pitchFamily="18" charset="0"/>
                        </a:rPr>
                        <a:t>facilitated sessions with stakeholders</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project team members, and support staff.  </a:t>
                      </a:r>
                      <a:endParaRPr kumimoji="0" lang="en-US" sz="18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82</a:t>
            </a:fld>
            <a:endParaRPr lang="en-US" dirty="0"/>
          </a:p>
        </p:txBody>
      </p:sp>
    </p:spTree>
    <p:custDataLst>
      <p:tags r:id="rId1"/>
    </p:custDataLst>
    <p:extLst>
      <p:ext uri="{BB962C8B-B14F-4D97-AF65-F5344CB8AC3E}">
        <p14:creationId xmlns:p14="http://schemas.microsoft.com/office/powerpoint/2010/main" val="384351067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83</a:t>
            </a:fld>
            <a:endParaRPr lang="en-US" dirty="0"/>
          </a:p>
        </p:txBody>
      </p:sp>
      <p:grpSp>
        <p:nvGrpSpPr>
          <p:cNvPr id="4" name="Group 3"/>
          <p:cNvGrpSpPr/>
          <p:nvPr/>
        </p:nvGrpSpPr>
        <p:grpSpPr>
          <a:xfrm>
            <a:off x="533400" y="1143000"/>
            <a:ext cx="8382000" cy="3957638"/>
            <a:chOff x="533400" y="1143000"/>
            <a:chExt cx="8382000" cy="3957638"/>
          </a:xfrm>
        </p:grpSpPr>
        <p:pic>
          <p:nvPicPr>
            <p:cNvPr id="9830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l="10869" r="10870" b="5446"/>
            <a:stretch>
              <a:fillRect/>
            </a:stretch>
          </p:blipFill>
          <p:spPr bwMode="auto">
            <a:xfrm>
              <a:off x="533400" y="1143000"/>
              <a:ext cx="8382000" cy="395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Rectangle 1"/>
            <p:cNvSpPr/>
            <p:nvPr/>
          </p:nvSpPr>
          <p:spPr>
            <a:xfrm>
              <a:off x="2514600" y="2286000"/>
              <a:ext cx="6324600" cy="646331"/>
            </a:xfrm>
            <a:prstGeom prst="rect">
              <a:avLst/>
            </a:prstGeom>
          </p:spPr>
          <p:txBody>
            <a:bodyPr wrap="square">
              <a:spAutoFit/>
            </a:bodyPr>
            <a:lstStyle/>
            <a:p>
              <a:r>
                <a:rPr lang="en-US" sz="1200" dirty="0"/>
                <a:t>Organizes causes and used to analyze and represent the causes of systematic failures or accidents, and describes a scenario (or scenarios) leading to an accident as a series of events which must occur in a specific order and manner for an accident to occur.</a:t>
              </a:r>
            </a:p>
          </p:txBody>
        </p:sp>
      </p:grpSp>
    </p:spTree>
    <p:extLst>
      <p:ext uri="{BB962C8B-B14F-4D97-AF65-F5344CB8AC3E}">
        <p14:creationId xmlns:p14="http://schemas.microsoft.com/office/powerpoint/2010/main" val="238280282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2"/>
          <p:cNvSpPr>
            <a:spLocks noGrp="1" noChangeArrowheads="1"/>
          </p:cNvSpPr>
          <p:nvPr>
            <p:ph type="title"/>
          </p:nvPr>
        </p:nvSpPr>
        <p:spPr/>
        <p:txBody>
          <a:bodyPr/>
          <a:lstStyle/>
          <a:p>
            <a:r>
              <a:rPr lang="en-US" smtClean="0"/>
              <a:t>Risk Assessment (cont’d)</a:t>
            </a:r>
          </a:p>
        </p:txBody>
      </p:sp>
      <p:sp>
        <p:nvSpPr>
          <p:cNvPr id="99332" name="Rectangle 3"/>
          <p:cNvSpPr>
            <a:spLocks noGrp="1" noChangeArrowheads="1"/>
          </p:cNvSpPr>
          <p:nvPr>
            <p:ph type="body" idx="1"/>
          </p:nvPr>
        </p:nvSpPr>
        <p:spPr>
          <a:xfrm>
            <a:off x="609600" y="1295400"/>
            <a:ext cx="8305800" cy="4876800"/>
          </a:xfrm>
        </p:spPr>
        <p:txBody>
          <a:bodyPr/>
          <a:lstStyle/>
          <a:p>
            <a:pPr>
              <a:lnSpc>
                <a:spcPct val="90000"/>
              </a:lnSpc>
            </a:pPr>
            <a:r>
              <a:rPr lang="en-US" sz="2800" u="sng" dirty="0" smtClean="0"/>
              <a:t>Example:</a:t>
            </a:r>
            <a:r>
              <a:rPr lang="en-US" sz="2800" dirty="0" smtClean="0"/>
              <a:t> Risk Assessment Methods for Warehouse Automation Project</a:t>
            </a:r>
          </a:p>
          <a:p>
            <a:pPr lvl="1">
              <a:lnSpc>
                <a:spcPct val="90000"/>
              </a:lnSpc>
            </a:pPr>
            <a:r>
              <a:rPr lang="en-US" sz="2400" dirty="0" smtClean="0"/>
              <a:t>This example </a:t>
            </a:r>
            <a:r>
              <a:rPr lang="en-US" sz="2400" u="sng" dirty="0" smtClean="0"/>
              <a:t>identifies suitable risk assessment methods for various aspects</a:t>
            </a:r>
            <a:r>
              <a:rPr lang="en-US" sz="2400" dirty="0" smtClean="0"/>
              <a:t> of the warehouse automation project</a:t>
            </a:r>
          </a:p>
          <a:p>
            <a:pPr lvl="1">
              <a:lnSpc>
                <a:spcPct val="90000"/>
              </a:lnSpc>
            </a:pPr>
            <a:r>
              <a:rPr lang="en-US" sz="2400" dirty="0" smtClean="0"/>
              <a:t>Risk assessment methods include checklist, </a:t>
            </a:r>
            <a:r>
              <a:rPr lang="en-US" sz="2400" u="sng" dirty="0" smtClean="0"/>
              <a:t>what-if-then analysis, FMEA, FTA, and ETA</a:t>
            </a:r>
            <a:r>
              <a:rPr lang="en-US" sz="2400" dirty="0" smtClean="0"/>
              <a:t>, and qualitative and quantitative risk assessments</a:t>
            </a:r>
          </a:p>
          <a:p>
            <a:pPr lvl="1">
              <a:lnSpc>
                <a:spcPct val="90000"/>
              </a:lnSpc>
            </a:pPr>
            <a:r>
              <a:rPr lang="en-US" sz="2400" dirty="0" smtClean="0"/>
              <a:t>The client risks identified in Example 2-1 (Text) are used herein to illustrate the use of checklists and </a:t>
            </a:r>
            <a:r>
              <a:rPr lang="en-US" sz="2400" u="sng" dirty="0" smtClean="0"/>
              <a:t>what-if-then analysis</a:t>
            </a:r>
            <a:endParaRPr lang="en-US" sz="24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84</a:t>
            </a:fld>
            <a:endParaRPr lang="en-US" dirty="0"/>
          </a:p>
        </p:txBody>
      </p:sp>
    </p:spTree>
    <p:custDataLst>
      <p:tags r:id="rId1"/>
    </p:custDataLst>
    <p:extLst>
      <p:ext uri="{BB962C8B-B14F-4D97-AF65-F5344CB8AC3E}">
        <p14:creationId xmlns:p14="http://schemas.microsoft.com/office/powerpoint/2010/main" val="126406757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2"/>
          <p:cNvSpPr>
            <a:spLocks noGrp="1" noChangeArrowheads="1"/>
          </p:cNvSpPr>
          <p:nvPr>
            <p:ph type="title"/>
          </p:nvPr>
        </p:nvSpPr>
        <p:spPr/>
        <p:txBody>
          <a:bodyPr/>
          <a:lstStyle/>
          <a:p>
            <a:r>
              <a:rPr lang="en-US" smtClean="0"/>
              <a:t>Risk Assessment (cont’d)</a:t>
            </a:r>
          </a:p>
        </p:txBody>
      </p:sp>
      <p:pic>
        <p:nvPicPr>
          <p:cNvPr id="10035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914400"/>
            <a:ext cx="8458200"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7" name="Text Box 6"/>
          <p:cNvSpPr txBox="1">
            <a:spLocks noChangeArrowheads="1"/>
          </p:cNvSpPr>
          <p:nvPr/>
        </p:nvSpPr>
        <p:spPr bwMode="auto">
          <a:xfrm>
            <a:off x="1032669" y="5912338"/>
            <a:ext cx="7459662" cy="406400"/>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a:t>Example: What-if-then Analysis and Results for Various Project Stages</a:t>
            </a:r>
          </a:p>
        </p:txBody>
      </p:sp>
      <p:sp>
        <p:nvSpPr>
          <p:cNvPr id="7" name="Slide Number Placeholder 3"/>
          <p:cNvSpPr>
            <a:spLocks noGrp="1"/>
          </p:cNvSpPr>
          <p:nvPr>
            <p:ph type="sldNum" sz="quarter" idx="12"/>
          </p:nvPr>
        </p:nvSpPr>
        <p:spPr bwMode="auto">
          <a:xfrm>
            <a:off x="6096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85</a:t>
            </a:fld>
            <a:endParaRPr lang="en-US" dirty="0"/>
          </a:p>
        </p:txBody>
      </p:sp>
    </p:spTree>
    <p:custDataLst>
      <p:tags r:id="rId1"/>
    </p:custDataLst>
    <p:extLst>
      <p:ext uri="{BB962C8B-B14F-4D97-AF65-F5344CB8AC3E}">
        <p14:creationId xmlns:p14="http://schemas.microsoft.com/office/powerpoint/2010/main" val="363494280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2"/>
          <p:cNvSpPr>
            <a:spLocks noGrp="1" noChangeArrowheads="1"/>
          </p:cNvSpPr>
          <p:nvPr>
            <p:ph type="title"/>
          </p:nvPr>
        </p:nvSpPr>
        <p:spPr/>
        <p:txBody>
          <a:bodyPr/>
          <a:lstStyle/>
          <a:p>
            <a:r>
              <a:rPr lang="en-US" smtClean="0"/>
              <a:t>Risk Assessment (cont’d)</a:t>
            </a:r>
          </a:p>
        </p:txBody>
      </p:sp>
      <p:sp>
        <p:nvSpPr>
          <p:cNvPr id="101380" name="Rectangle 1162"/>
          <p:cNvSpPr>
            <a:spLocks noChangeArrowheads="1"/>
          </p:cNvSpPr>
          <p:nvPr/>
        </p:nvSpPr>
        <p:spPr bwMode="auto">
          <a:xfrm>
            <a:off x="1219200" y="1295400"/>
            <a:ext cx="76200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70000"/>
              <a:buFont typeface="Monotype Sorts" pitchFamily="2" charset="2"/>
              <a:buChar char="n"/>
            </a:pPr>
            <a:r>
              <a:rPr kumimoji="1" lang="en-US" sz="3200" dirty="0">
                <a:latin typeface="Arial" pitchFamily="34" charset="0"/>
              </a:rPr>
              <a:t>Risk Breakdown Structure</a:t>
            </a:r>
            <a:endParaRPr kumimoji="1" lang="en-US" sz="2400" dirty="0">
              <a:latin typeface="Arial" pitchFamily="34" charset="0"/>
            </a:endParaRPr>
          </a:p>
          <a:p>
            <a:pPr marL="742950" lvl="1" indent="-285750" algn="l">
              <a:spcBef>
                <a:spcPct val="20000"/>
              </a:spcBef>
              <a:buFontTx/>
              <a:buChar char="–"/>
            </a:pPr>
            <a:r>
              <a:rPr kumimoji="1" lang="en-US" sz="2400" dirty="0">
                <a:latin typeface="Arial" pitchFamily="34" charset="0"/>
              </a:rPr>
              <a:t>Level 0</a:t>
            </a:r>
            <a:br>
              <a:rPr kumimoji="1" lang="en-US" sz="2400" dirty="0">
                <a:latin typeface="Arial" pitchFamily="34" charset="0"/>
              </a:rPr>
            </a:br>
            <a:r>
              <a:rPr kumimoji="1" lang="en-US" sz="2400" dirty="0">
                <a:latin typeface="Arial" pitchFamily="34" charset="0"/>
              </a:rPr>
              <a:t>Project Risks</a:t>
            </a:r>
          </a:p>
          <a:p>
            <a:pPr marL="742950" lvl="1" indent="-285750" algn="l">
              <a:spcBef>
                <a:spcPct val="20000"/>
              </a:spcBef>
              <a:buFontTx/>
              <a:buChar char="–"/>
            </a:pPr>
            <a:r>
              <a:rPr kumimoji="1" lang="en-US" sz="2400" dirty="0">
                <a:latin typeface="Arial" pitchFamily="34" charset="0"/>
              </a:rPr>
              <a:t>Level 1 </a:t>
            </a:r>
            <a:br>
              <a:rPr kumimoji="1" lang="en-US" sz="2400" dirty="0">
                <a:latin typeface="Arial" pitchFamily="34" charset="0"/>
              </a:rPr>
            </a:br>
            <a:r>
              <a:rPr kumimoji="1" lang="en-US" sz="2400" dirty="0">
                <a:latin typeface="Arial" pitchFamily="34" charset="0"/>
              </a:rPr>
              <a:t>Management, External, Technology</a:t>
            </a:r>
          </a:p>
          <a:p>
            <a:pPr marL="742950" lvl="1" indent="-285750" algn="l">
              <a:spcBef>
                <a:spcPct val="20000"/>
              </a:spcBef>
              <a:buFontTx/>
              <a:buChar char="–"/>
            </a:pPr>
            <a:r>
              <a:rPr kumimoji="1" lang="en-US" sz="2400" dirty="0">
                <a:latin typeface="Arial" pitchFamily="34" charset="0"/>
              </a:rPr>
              <a:t>Level 2</a:t>
            </a:r>
            <a:br>
              <a:rPr kumimoji="1" lang="en-US" sz="2400" dirty="0">
                <a:latin typeface="Arial" pitchFamily="34" charset="0"/>
              </a:rPr>
            </a:br>
            <a:r>
              <a:rPr kumimoji="1" lang="en-US" sz="2400" dirty="0">
                <a:latin typeface="Arial" pitchFamily="34" charset="0"/>
              </a:rPr>
              <a:t>See next viewgraph</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86</a:t>
            </a:fld>
            <a:endParaRPr lang="en-US" dirty="0"/>
          </a:p>
        </p:txBody>
      </p:sp>
    </p:spTree>
    <p:custDataLst>
      <p:tags r:id="rId1"/>
    </p:custDataLst>
    <p:extLst>
      <p:ext uri="{BB962C8B-B14F-4D97-AF65-F5344CB8AC3E}">
        <p14:creationId xmlns:p14="http://schemas.microsoft.com/office/powerpoint/2010/main" val="269854587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4"/>
          <p:cNvSpPr>
            <a:spLocks noChangeArrowheads="1"/>
          </p:cNvSpPr>
          <p:nvPr/>
        </p:nvSpPr>
        <p:spPr bwMode="auto">
          <a:xfrm>
            <a:off x="6096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kumimoji="1" lang="en-US" sz="4400">
                <a:solidFill>
                  <a:schemeClr val="tx2"/>
                </a:solidFill>
              </a:rPr>
              <a:t>Risk Assessment (cont’d)</a:t>
            </a:r>
          </a:p>
        </p:txBody>
      </p:sp>
      <p:sp>
        <p:nvSpPr>
          <p:cNvPr id="102404" name="Rectangle 7"/>
          <p:cNvSpPr>
            <a:spLocks noChangeArrowheads="1"/>
          </p:cNvSpPr>
          <p:nvPr/>
        </p:nvSpPr>
        <p:spPr bwMode="auto">
          <a:xfrm>
            <a:off x="685800" y="0"/>
            <a:ext cx="8458200" cy="137160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pic>
        <p:nvPicPr>
          <p:cNvPr id="102405"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6316"/>
          <a:stretch/>
        </p:blipFill>
        <p:spPr bwMode="auto">
          <a:xfrm>
            <a:off x="914400" y="76200"/>
            <a:ext cx="784860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2406" name="Rectangle 8"/>
          <p:cNvSpPr>
            <a:spLocks noChangeArrowheads="1"/>
          </p:cNvSpPr>
          <p:nvPr/>
        </p:nvSpPr>
        <p:spPr bwMode="auto">
          <a:xfrm>
            <a:off x="381000" y="457200"/>
            <a:ext cx="2933700" cy="454025"/>
          </a:xfrm>
          <a:prstGeom prst="rect">
            <a:avLst/>
          </a:prstGeom>
          <a:solidFill>
            <a:srgbClr val="FFCC99"/>
          </a:solidFill>
          <a:ln w="57150" cmpd="thinThick" algn="ctr">
            <a:solidFill>
              <a:srgbClr val="800000"/>
            </a:solidFill>
            <a:miter lim="800000"/>
            <a:headEnd/>
            <a:tailEnd/>
          </a:ln>
        </p:spPr>
        <p:txBody>
          <a:bodyPr wrap="none">
            <a:spAutoFit/>
          </a:bodyPr>
          <a:lstStyle/>
          <a:p>
            <a:r>
              <a:rPr kumimoji="1" lang="en-US"/>
              <a:t>Risk Breakdown Structure</a:t>
            </a:r>
          </a:p>
        </p:txBody>
      </p:sp>
      <p:sp>
        <p:nvSpPr>
          <p:cNvPr id="8" name="Slide Number Placeholder 3"/>
          <p:cNvSpPr>
            <a:spLocks noGrp="1"/>
          </p:cNvSpPr>
          <p:nvPr>
            <p:ph type="sldNum" sz="quarter" idx="12"/>
          </p:nvPr>
        </p:nvSpPr>
        <p:spPr bwMode="auto">
          <a:xfrm>
            <a:off x="457200"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87</a:t>
            </a:fld>
            <a:endParaRPr lang="en-US" dirty="0"/>
          </a:p>
        </p:txBody>
      </p:sp>
    </p:spTree>
    <p:custDataLst>
      <p:tags r:id="rId1"/>
    </p:custDataLst>
    <p:extLst>
      <p:ext uri="{BB962C8B-B14F-4D97-AF65-F5344CB8AC3E}">
        <p14:creationId xmlns:p14="http://schemas.microsoft.com/office/powerpoint/2010/main" val="336877734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2"/>
          <p:cNvSpPr>
            <a:spLocks noGrp="1" noChangeArrowheads="1"/>
          </p:cNvSpPr>
          <p:nvPr>
            <p:ph type="title"/>
          </p:nvPr>
        </p:nvSpPr>
        <p:spPr/>
        <p:txBody>
          <a:bodyPr/>
          <a:lstStyle/>
          <a:p>
            <a:r>
              <a:rPr lang="en-US" smtClean="0"/>
              <a:t>Risk Assessment (cont’d)</a:t>
            </a:r>
          </a:p>
        </p:txBody>
      </p:sp>
      <p:sp>
        <p:nvSpPr>
          <p:cNvPr id="101380" name="Rectangle 1162"/>
          <p:cNvSpPr>
            <a:spLocks noChangeArrowheads="1"/>
          </p:cNvSpPr>
          <p:nvPr/>
        </p:nvSpPr>
        <p:spPr bwMode="auto">
          <a:xfrm>
            <a:off x="685800" y="1143000"/>
            <a:ext cx="76200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tx1"/>
              </a:buClr>
              <a:buSzPct val="70000"/>
              <a:buFont typeface="Monotype Sorts" pitchFamily="2" charset="2"/>
              <a:buChar char="n"/>
            </a:pPr>
            <a:r>
              <a:rPr lang="en-US" sz="3200" dirty="0"/>
              <a:t>Enterprise Risk Breakdown Structure</a:t>
            </a:r>
          </a:p>
          <a:p>
            <a:pPr marL="342900" indent="-342900" algn="l">
              <a:spcBef>
                <a:spcPct val="20000"/>
              </a:spcBef>
              <a:buClr>
                <a:schemeClr val="tx1"/>
              </a:buClr>
              <a:buSzPct val="70000"/>
              <a:buFont typeface="Monotype Sorts" pitchFamily="2" charset="2"/>
              <a:buChar char="n"/>
            </a:pPr>
            <a:endParaRPr kumimoji="1" lang="en-US" sz="2400" dirty="0">
              <a:latin typeface="Arial" pitchFamily="34" charset="0"/>
            </a:endParaRP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88</a:t>
            </a:fld>
            <a:endParaRPr lang="en-US" dirty="0"/>
          </a:p>
        </p:txBody>
      </p:sp>
      <p:sp>
        <p:nvSpPr>
          <p:cNvPr id="3" name="Rectangle 2"/>
          <p:cNvSpPr/>
          <p:nvPr/>
        </p:nvSpPr>
        <p:spPr>
          <a:xfrm>
            <a:off x="2057400" y="1600200"/>
            <a:ext cx="4572000" cy="5078313"/>
          </a:xfrm>
          <a:prstGeom prst="rect">
            <a:avLst/>
          </a:prstGeom>
        </p:spPr>
        <p:txBody>
          <a:bodyPr>
            <a:spAutoFit/>
          </a:bodyPr>
          <a:lstStyle/>
          <a:p>
            <a:pPr lvl="0"/>
            <a:r>
              <a:rPr lang="en-US" dirty="0"/>
              <a:t>Strategic risk assessment</a:t>
            </a:r>
          </a:p>
          <a:p>
            <a:pPr lvl="0"/>
            <a:r>
              <a:rPr lang="en-US" dirty="0"/>
              <a:t>Operational risk assessment</a:t>
            </a:r>
          </a:p>
          <a:p>
            <a:pPr lvl="0"/>
            <a:r>
              <a:rPr lang="en-US" dirty="0"/>
              <a:t>Compliance risk assessment</a:t>
            </a:r>
          </a:p>
          <a:p>
            <a:pPr lvl="0"/>
            <a:r>
              <a:rPr lang="en-US" dirty="0"/>
              <a:t>Internal audit risk assessment</a:t>
            </a:r>
          </a:p>
          <a:p>
            <a:pPr lvl="0"/>
            <a:r>
              <a:rPr lang="en-US" dirty="0"/>
              <a:t>Financial statement risk assessment</a:t>
            </a:r>
          </a:p>
          <a:p>
            <a:pPr lvl="0"/>
            <a:r>
              <a:rPr lang="en-US" dirty="0"/>
              <a:t>Fraud risk assessment</a:t>
            </a:r>
          </a:p>
          <a:p>
            <a:pPr lvl="0"/>
            <a:r>
              <a:rPr lang="en-US" dirty="0"/>
              <a:t>Market risk assessment</a:t>
            </a:r>
          </a:p>
          <a:p>
            <a:pPr lvl="0"/>
            <a:r>
              <a:rPr lang="en-US" dirty="0"/>
              <a:t>Credit risk assessment</a:t>
            </a:r>
          </a:p>
          <a:p>
            <a:pPr lvl="0"/>
            <a:r>
              <a:rPr lang="en-US" dirty="0"/>
              <a:t>Customer risk assessment</a:t>
            </a:r>
          </a:p>
          <a:p>
            <a:pPr lvl="0"/>
            <a:r>
              <a:rPr lang="en-US" dirty="0"/>
              <a:t>Supply chain risk assessment</a:t>
            </a:r>
          </a:p>
          <a:p>
            <a:pPr lvl="0"/>
            <a:r>
              <a:rPr lang="en-US" dirty="0"/>
              <a:t>Product risk assessment</a:t>
            </a:r>
          </a:p>
          <a:p>
            <a:pPr lvl="0"/>
            <a:r>
              <a:rPr lang="en-US" dirty="0"/>
              <a:t>Security risk assessment</a:t>
            </a:r>
          </a:p>
          <a:p>
            <a:pPr lvl="0"/>
            <a:r>
              <a:rPr lang="en-US" dirty="0"/>
              <a:t>Information technology risk assessment</a:t>
            </a:r>
          </a:p>
          <a:p>
            <a:pPr lvl="0"/>
            <a:r>
              <a:rPr lang="en-US" dirty="0"/>
              <a:t>Project risk assessment</a:t>
            </a:r>
          </a:p>
          <a:p>
            <a:pPr lvl="0"/>
            <a:r>
              <a:rPr lang="en-US" dirty="0"/>
              <a:t>First-of-a-kind technology risk assessment</a:t>
            </a:r>
          </a:p>
          <a:p>
            <a:pPr lvl="0"/>
            <a:r>
              <a:rPr lang="en-US" dirty="0"/>
              <a:t>Portfolio risk assessment</a:t>
            </a:r>
          </a:p>
          <a:p>
            <a:pPr lvl="0"/>
            <a:r>
              <a:rPr lang="en-US" dirty="0"/>
              <a:t>Sector risk assessment</a:t>
            </a:r>
          </a:p>
          <a:p>
            <a:pPr lvl="0"/>
            <a:r>
              <a:rPr lang="en-US" dirty="0"/>
              <a:t>Logistics risk assessment</a:t>
            </a:r>
          </a:p>
        </p:txBody>
      </p:sp>
    </p:spTree>
    <p:custDataLst>
      <p:tags r:id="rId1"/>
    </p:custDataLst>
    <p:extLst>
      <p:ext uri="{BB962C8B-B14F-4D97-AF65-F5344CB8AC3E}">
        <p14:creationId xmlns:p14="http://schemas.microsoft.com/office/powerpoint/2010/main" val="317412981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1162"/>
          <p:cNvSpPr>
            <a:spLocks noChangeArrowheads="1"/>
          </p:cNvSpPr>
          <p:nvPr/>
        </p:nvSpPr>
        <p:spPr bwMode="auto">
          <a:xfrm>
            <a:off x="152400" y="1143000"/>
            <a:ext cx="76200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tx1"/>
              </a:buClr>
              <a:buSzPct val="70000"/>
              <a:buFont typeface="Monotype Sorts" pitchFamily="2" charset="2"/>
              <a:buChar char="n"/>
            </a:pPr>
            <a:r>
              <a:rPr lang="en-US" sz="3200" dirty="0"/>
              <a:t>Enterprise </a:t>
            </a:r>
            <a:br>
              <a:rPr lang="en-US" sz="3200" dirty="0"/>
            </a:br>
            <a:r>
              <a:rPr lang="en-US" sz="3200" dirty="0" smtClean="0"/>
              <a:t>Risk </a:t>
            </a:r>
            <a:br>
              <a:rPr lang="en-US" sz="3200" dirty="0" smtClean="0"/>
            </a:br>
            <a:r>
              <a:rPr lang="en-US" sz="3200" dirty="0" smtClean="0"/>
              <a:t>Breakdown </a:t>
            </a:r>
            <a:br>
              <a:rPr lang="en-US" sz="3200" dirty="0" smtClean="0"/>
            </a:br>
            <a:r>
              <a:rPr lang="en-US" sz="3200" dirty="0" smtClean="0"/>
              <a:t>Structure</a:t>
            </a:r>
            <a:endParaRPr lang="en-US" sz="3200" dirty="0"/>
          </a:p>
          <a:p>
            <a:pPr marL="342900" indent="-342900" algn="l">
              <a:spcBef>
                <a:spcPct val="20000"/>
              </a:spcBef>
              <a:buClr>
                <a:schemeClr val="tx1"/>
              </a:buClr>
              <a:buSzPct val="70000"/>
              <a:buFont typeface="Monotype Sorts" pitchFamily="2" charset="2"/>
              <a:buChar char="n"/>
            </a:pPr>
            <a:endParaRPr kumimoji="1" lang="en-US" sz="2400" dirty="0">
              <a:latin typeface="Arial" pitchFamily="34" charset="0"/>
            </a:endParaRP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89</a:t>
            </a:fld>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837007897"/>
              </p:ext>
            </p:extLst>
          </p:nvPr>
        </p:nvGraphicFramePr>
        <p:xfrm>
          <a:off x="2666999" y="190841"/>
          <a:ext cx="6347117" cy="6514759"/>
        </p:xfrm>
        <a:graphic>
          <a:graphicData uri="http://schemas.openxmlformats.org/drawingml/2006/table">
            <a:tbl>
              <a:tblPr/>
              <a:tblGrid>
                <a:gridCol w="1504037"/>
                <a:gridCol w="1320360"/>
                <a:gridCol w="1272827"/>
                <a:gridCol w="2249893"/>
              </a:tblGrid>
              <a:tr h="301394">
                <a:tc>
                  <a:txBody>
                    <a:bodyPr/>
                    <a:lstStyle/>
                    <a:p>
                      <a:pPr marL="0" marR="0" algn="ctr">
                        <a:lnSpc>
                          <a:spcPts val="1000"/>
                        </a:lnSpc>
                        <a:spcBef>
                          <a:spcPts val="0"/>
                        </a:spcBef>
                        <a:spcAft>
                          <a:spcPts val="0"/>
                        </a:spcAft>
                      </a:pPr>
                      <a:r>
                        <a:rPr lang="en-US" sz="700" b="1" dirty="0">
                          <a:solidFill>
                            <a:srgbClr val="000000"/>
                          </a:solidFill>
                          <a:effectLst/>
                          <a:latin typeface="Palatino"/>
                          <a:ea typeface="Times New Roman"/>
                          <a:cs typeface="Palatino"/>
                        </a:rPr>
                        <a:t>Level 0</a:t>
                      </a:r>
                    </a:p>
                    <a:p>
                      <a:pPr marL="0" marR="0" algn="ctr">
                        <a:lnSpc>
                          <a:spcPts val="1000"/>
                        </a:lnSpc>
                        <a:spcBef>
                          <a:spcPts val="0"/>
                        </a:spcBef>
                        <a:spcAft>
                          <a:spcPts val="0"/>
                        </a:spcAft>
                      </a:pPr>
                      <a:r>
                        <a:rPr lang="en-US" sz="700" b="1" dirty="0">
                          <a:solidFill>
                            <a:srgbClr val="000000"/>
                          </a:solidFill>
                          <a:effectLst/>
                          <a:latin typeface="Palatino"/>
                          <a:ea typeface="Times New Roman"/>
                          <a:cs typeface="Palatino"/>
                        </a:rPr>
                        <a:t>Enterprise </a:t>
                      </a:r>
                    </a:p>
                  </a:txBody>
                  <a:tcPr marL="62816" marR="62816" marT="20939" marB="0" anchor="b">
                    <a:lnL>
                      <a:noFill/>
                    </a:lnL>
                    <a:lnR>
                      <a:noFill/>
                    </a:lnR>
                    <a:lnT>
                      <a:noFill/>
                    </a:lnT>
                    <a:lnB>
                      <a:noFill/>
                    </a:lnB>
                  </a:tcPr>
                </a:tc>
                <a:tc>
                  <a:txBody>
                    <a:bodyPr/>
                    <a:lstStyle/>
                    <a:p>
                      <a:pPr marL="0" marR="0" algn="ctr">
                        <a:lnSpc>
                          <a:spcPts val="1000"/>
                        </a:lnSpc>
                        <a:spcBef>
                          <a:spcPts val="0"/>
                        </a:spcBef>
                        <a:spcAft>
                          <a:spcPts val="0"/>
                        </a:spcAft>
                      </a:pPr>
                      <a:r>
                        <a:rPr lang="en-US" sz="700" b="1">
                          <a:solidFill>
                            <a:srgbClr val="000000"/>
                          </a:solidFill>
                          <a:effectLst/>
                          <a:latin typeface="Palatino"/>
                          <a:ea typeface="Times New Roman"/>
                          <a:cs typeface="Palatino"/>
                        </a:rPr>
                        <a:t>Level 1</a:t>
                      </a:r>
                    </a:p>
                    <a:p>
                      <a:pPr marL="0" marR="0" algn="ctr">
                        <a:lnSpc>
                          <a:spcPts val="1000"/>
                        </a:lnSpc>
                        <a:spcBef>
                          <a:spcPts val="0"/>
                        </a:spcBef>
                        <a:spcAft>
                          <a:spcPts val="0"/>
                        </a:spcAft>
                      </a:pPr>
                      <a:r>
                        <a:rPr lang="en-US" sz="700" b="1">
                          <a:solidFill>
                            <a:srgbClr val="000000"/>
                          </a:solidFill>
                          <a:effectLst/>
                          <a:latin typeface="Palatino"/>
                          <a:ea typeface="Times New Roman"/>
                          <a:cs typeface="Palatino"/>
                        </a:rPr>
                        <a:t>Prospects</a:t>
                      </a:r>
                    </a:p>
                  </a:txBody>
                  <a:tcPr marL="62816" marR="62816" marT="20939" marB="0" anchor="b">
                    <a:lnL>
                      <a:noFill/>
                    </a:lnL>
                    <a:lnR>
                      <a:noFill/>
                    </a:lnR>
                    <a:lnT>
                      <a:noFill/>
                    </a:lnT>
                    <a:lnB>
                      <a:noFill/>
                    </a:lnB>
                  </a:tcPr>
                </a:tc>
                <a:tc>
                  <a:txBody>
                    <a:bodyPr/>
                    <a:lstStyle/>
                    <a:p>
                      <a:pPr marL="0" marR="0" algn="ctr">
                        <a:lnSpc>
                          <a:spcPts val="1000"/>
                        </a:lnSpc>
                        <a:spcBef>
                          <a:spcPts val="0"/>
                        </a:spcBef>
                        <a:spcAft>
                          <a:spcPts val="0"/>
                        </a:spcAft>
                      </a:pPr>
                      <a:r>
                        <a:rPr lang="en-US" sz="700" b="1">
                          <a:solidFill>
                            <a:srgbClr val="000000"/>
                          </a:solidFill>
                          <a:effectLst/>
                          <a:latin typeface="Palatino"/>
                          <a:ea typeface="Times New Roman"/>
                          <a:cs typeface="Palatino"/>
                        </a:rPr>
                        <a:t>Level 2</a:t>
                      </a:r>
                    </a:p>
                    <a:p>
                      <a:pPr marL="0" marR="0" algn="ctr">
                        <a:lnSpc>
                          <a:spcPts val="1000"/>
                        </a:lnSpc>
                        <a:spcBef>
                          <a:spcPts val="0"/>
                        </a:spcBef>
                        <a:spcAft>
                          <a:spcPts val="0"/>
                        </a:spcAft>
                      </a:pPr>
                      <a:r>
                        <a:rPr lang="en-US" sz="700" b="1">
                          <a:solidFill>
                            <a:srgbClr val="000000"/>
                          </a:solidFill>
                          <a:effectLst/>
                          <a:latin typeface="Palatino"/>
                          <a:ea typeface="Times New Roman"/>
                          <a:cs typeface="Palatino"/>
                        </a:rPr>
                        <a:t>Bidding</a:t>
                      </a:r>
                    </a:p>
                  </a:txBody>
                  <a:tcPr marL="62816" marR="62816" marT="20939" marB="0" anchor="b">
                    <a:lnL>
                      <a:noFill/>
                    </a:lnL>
                    <a:lnR>
                      <a:noFill/>
                    </a:lnR>
                    <a:lnT>
                      <a:noFill/>
                    </a:lnT>
                    <a:lnB>
                      <a:noFill/>
                    </a:lnB>
                  </a:tcPr>
                </a:tc>
                <a:tc>
                  <a:txBody>
                    <a:bodyPr/>
                    <a:lstStyle/>
                    <a:p>
                      <a:pPr marL="0" marR="0" algn="ctr">
                        <a:lnSpc>
                          <a:spcPts val="1000"/>
                        </a:lnSpc>
                        <a:spcBef>
                          <a:spcPts val="0"/>
                        </a:spcBef>
                        <a:spcAft>
                          <a:spcPts val="0"/>
                        </a:spcAft>
                      </a:pPr>
                      <a:r>
                        <a:rPr lang="en-US" sz="700" b="1">
                          <a:solidFill>
                            <a:srgbClr val="000000"/>
                          </a:solidFill>
                          <a:effectLst/>
                          <a:latin typeface="Palatino"/>
                          <a:ea typeface="Times New Roman"/>
                          <a:cs typeface="Palatino"/>
                        </a:rPr>
                        <a:t>Level 3</a:t>
                      </a:r>
                    </a:p>
                    <a:p>
                      <a:pPr marL="0" marR="0" algn="ctr">
                        <a:lnSpc>
                          <a:spcPts val="1000"/>
                        </a:lnSpc>
                        <a:spcBef>
                          <a:spcPts val="0"/>
                        </a:spcBef>
                        <a:spcAft>
                          <a:spcPts val="0"/>
                        </a:spcAft>
                      </a:pPr>
                      <a:r>
                        <a:rPr lang="en-US" sz="700" b="1">
                          <a:solidFill>
                            <a:srgbClr val="000000"/>
                          </a:solidFill>
                          <a:effectLst/>
                          <a:latin typeface="Palatino"/>
                          <a:ea typeface="Times New Roman"/>
                          <a:cs typeface="Palatino"/>
                        </a:rPr>
                        <a:t>Execution</a:t>
                      </a:r>
                    </a:p>
                  </a:txBody>
                  <a:tcPr marL="62816" marR="62816" marT="20939" marB="0" anchor="b">
                    <a:lnL>
                      <a:noFill/>
                    </a:lnL>
                    <a:lnR>
                      <a:noFill/>
                    </a:lnR>
                    <a:lnT>
                      <a:noFill/>
                    </a:lnT>
                    <a:lnB>
                      <a:noFill/>
                    </a:lnB>
                  </a:tcPr>
                </a:tc>
              </a:tr>
              <a:tr h="64720">
                <a:tc gridSpan="4">
                  <a:txBody>
                    <a:bodyPr/>
                    <a:lstStyle/>
                    <a:p>
                      <a:pPr marL="0" marR="0">
                        <a:lnSpc>
                          <a:spcPts val="300"/>
                        </a:lnSpc>
                        <a:spcBef>
                          <a:spcPts val="0"/>
                        </a:spcBef>
                        <a:spcAft>
                          <a:spcPts val="0"/>
                        </a:spcAft>
                      </a:pPr>
                      <a:r>
                        <a:rPr lang="en-US" sz="200" b="1">
                          <a:solidFill>
                            <a:srgbClr val="000000"/>
                          </a:solidFill>
                          <a:effectLst/>
                          <a:latin typeface="Palatino"/>
                          <a:ea typeface="Times New Roman"/>
                          <a:cs typeface="Palatino"/>
                        </a:rPr>
                        <a:t> </a:t>
                      </a:r>
                    </a:p>
                  </a:txBody>
                  <a:tcPr marL="62816" marR="62816" marT="20939"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6148645">
                <a:tc>
                  <a:txBody>
                    <a:bodyPr/>
                    <a:lstStyle/>
                    <a:p>
                      <a:pPr marL="38100" marR="0" indent="-38100">
                        <a:lnSpc>
                          <a:spcPts val="1000"/>
                        </a:lnSpc>
                        <a:spcBef>
                          <a:spcPts val="0"/>
                        </a:spcBef>
                        <a:spcAft>
                          <a:spcPts val="0"/>
                        </a:spcAft>
                      </a:pPr>
                      <a:r>
                        <a:rPr lang="en-US" sz="700" u="sng" dirty="0">
                          <a:solidFill>
                            <a:srgbClr val="000000"/>
                          </a:solidFill>
                          <a:effectLst/>
                          <a:latin typeface="Palatino"/>
                          <a:ea typeface="Times New Roman"/>
                          <a:cs typeface="Palatino"/>
                        </a:rPr>
                        <a:t>1. Strategic:</a:t>
                      </a:r>
                      <a:endParaRPr lang="en-US" sz="700" dirty="0">
                        <a:solidFill>
                          <a:srgbClr val="000000"/>
                        </a:solidFill>
                        <a:effectLst/>
                        <a:latin typeface="Palatino"/>
                        <a:ea typeface="Times New Roman"/>
                        <a:cs typeface="Palatino"/>
                      </a:endParaRP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Reputational damage</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Competition</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Customer wants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Demographic</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Social/cultural trends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Technological innovation</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Capital availability</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Regulatory and political trends</a:t>
                      </a:r>
                    </a:p>
                    <a:p>
                      <a:pPr marL="38100" marR="0" indent="-38100">
                        <a:lnSpc>
                          <a:spcPts val="1000"/>
                        </a:lnSpc>
                        <a:spcBef>
                          <a:spcPts val="0"/>
                        </a:spcBef>
                        <a:spcAft>
                          <a:spcPts val="0"/>
                        </a:spcAft>
                      </a:pPr>
                      <a:r>
                        <a:rPr lang="en-US" sz="700" u="sng" dirty="0">
                          <a:solidFill>
                            <a:srgbClr val="000000"/>
                          </a:solidFill>
                          <a:effectLst/>
                          <a:latin typeface="Palatino"/>
                          <a:ea typeface="Times New Roman"/>
                          <a:cs typeface="Palatino"/>
                        </a:rPr>
                        <a:t>2. Financial:</a:t>
                      </a:r>
                      <a:endParaRPr lang="en-US" sz="700" dirty="0">
                        <a:solidFill>
                          <a:srgbClr val="000000"/>
                        </a:solidFill>
                        <a:effectLst/>
                        <a:latin typeface="Palatino"/>
                        <a:ea typeface="Times New Roman"/>
                        <a:cs typeface="Palatino"/>
                      </a:endParaRP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Price</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Liquidity</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Credit</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Inflation/purchasing power</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Hedging/basis risk</a:t>
                      </a:r>
                    </a:p>
                    <a:p>
                      <a:pPr marL="38100" marR="0" indent="-38100">
                        <a:lnSpc>
                          <a:spcPts val="1000"/>
                        </a:lnSpc>
                        <a:spcBef>
                          <a:spcPts val="0"/>
                        </a:spcBef>
                        <a:spcAft>
                          <a:spcPts val="0"/>
                        </a:spcAft>
                      </a:pPr>
                      <a:r>
                        <a:rPr lang="en-US" sz="700" u="sng" dirty="0">
                          <a:solidFill>
                            <a:srgbClr val="000000"/>
                          </a:solidFill>
                          <a:effectLst/>
                          <a:latin typeface="Palatino"/>
                          <a:ea typeface="Times New Roman"/>
                          <a:cs typeface="Palatino"/>
                        </a:rPr>
                        <a:t>3. Operational:</a:t>
                      </a:r>
                      <a:endParaRPr lang="en-US" sz="700" dirty="0">
                        <a:solidFill>
                          <a:srgbClr val="000000"/>
                        </a:solidFill>
                        <a:effectLst/>
                        <a:latin typeface="Palatino"/>
                        <a:ea typeface="Times New Roman"/>
                        <a:cs typeface="Palatino"/>
                      </a:endParaRP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Business operations </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Empowerment</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Information</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Information/business reporting</a:t>
                      </a:r>
                    </a:p>
                    <a:p>
                      <a:pPr marL="38100" marR="0" indent="-38100">
                        <a:lnSpc>
                          <a:spcPts val="1000"/>
                        </a:lnSpc>
                        <a:spcBef>
                          <a:spcPts val="0"/>
                        </a:spcBef>
                        <a:spcAft>
                          <a:spcPts val="0"/>
                        </a:spcAft>
                      </a:pPr>
                      <a:r>
                        <a:rPr lang="en-US" sz="700" u="sng" dirty="0">
                          <a:solidFill>
                            <a:srgbClr val="000000"/>
                          </a:solidFill>
                          <a:effectLst/>
                          <a:latin typeface="Palatino"/>
                          <a:ea typeface="Times New Roman"/>
                          <a:cs typeface="Palatino"/>
                        </a:rPr>
                        <a:t>4. Hazards:</a:t>
                      </a:r>
                      <a:endParaRPr lang="en-US" sz="700" dirty="0">
                        <a:solidFill>
                          <a:srgbClr val="000000"/>
                        </a:solidFill>
                        <a:effectLst/>
                        <a:latin typeface="Palatino"/>
                        <a:ea typeface="Times New Roman"/>
                        <a:cs typeface="Palatino"/>
                      </a:endParaRP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Fire</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property damage</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Natural perils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Theft and other crime</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Personal injury</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Business interruption</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Disease and disability</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Liability claims</a:t>
                      </a:r>
                    </a:p>
                    <a:p>
                      <a:pPr marL="38100" marR="0" indent="-38100">
                        <a:lnSpc>
                          <a:spcPts val="1000"/>
                        </a:lnSpc>
                        <a:spcBef>
                          <a:spcPts val="0"/>
                        </a:spcBef>
                        <a:spcAft>
                          <a:spcPts val="0"/>
                        </a:spcAft>
                      </a:pPr>
                      <a:r>
                        <a:rPr lang="en-US" sz="700" u="sng" dirty="0">
                          <a:solidFill>
                            <a:srgbClr val="000000"/>
                          </a:solidFill>
                          <a:effectLst/>
                          <a:latin typeface="Palatino"/>
                          <a:ea typeface="Times New Roman"/>
                          <a:cs typeface="Palatino"/>
                        </a:rPr>
                        <a:t>5. Assets:</a:t>
                      </a:r>
                      <a:endParaRPr lang="en-US" sz="700" dirty="0">
                        <a:solidFill>
                          <a:srgbClr val="000000"/>
                        </a:solidFill>
                        <a:effectLst/>
                        <a:latin typeface="Palatino"/>
                        <a:ea typeface="Times New Roman"/>
                        <a:cs typeface="Palatino"/>
                      </a:endParaRP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Physical and intellectual</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Financial</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Customer related</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Hires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Organizational</a:t>
                      </a:r>
                    </a:p>
                    <a:p>
                      <a:pPr marL="38100" marR="0" indent="-38100">
                        <a:lnSpc>
                          <a:spcPts val="1000"/>
                        </a:lnSpc>
                        <a:spcBef>
                          <a:spcPts val="0"/>
                        </a:spcBef>
                        <a:spcAft>
                          <a:spcPts val="0"/>
                        </a:spcAft>
                      </a:pPr>
                      <a:r>
                        <a:rPr lang="en-US" sz="700" u="sng" dirty="0">
                          <a:solidFill>
                            <a:srgbClr val="000000"/>
                          </a:solidFill>
                          <a:effectLst/>
                          <a:latin typeface="Palatino"/>
                          <a:ea typeface="Times New Roman"/>
                          <a:cs typeface="Palatino"/>
                        </a:rPr>
                        <a:t>6. Environments:</a:t>
                      </a:r>
                      <a:endParaRPr lang="en-US" sz="700" dirty="0">
                        <a:solidFill>
                          <a:srgbClr val="000000"/>
                        </a:solidFill>
                        <a:effectLst/>
                        <a:latin typeface="Palatino"/>
                        <a:ea typeface="Times New Roman"/>
                        <a:cs typeface="Palatino"/>
                      </a:endParaRP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Markets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Sovereign or political</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Legal or regulatory</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Attitudes or sentiments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Acceptance or sensitivity</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Technological innovation</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Competition</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Catastrophic events</a:t>
                      </a:r>
                    </a:p>
                  </a:txBody>
                  <a:tcPr marL="62816" marR="62816" marT="20939" marB="0">
                    <a:lnL>
                      <a:noFill/>
                    </a:lnL>
                    <a:lnR>
                      <a:noFill/>
                    </a:lnR>
                    <a:lnT>
                      <a:noFill/>
                    </a:lnT>
                    <a:lnB>
                      <a:noFill/>
                    </a:lnB>
                  </a:tcPr>
                </a:tc>
                <a:tc>
                  <a:txBody>
                    <a:bodyPr/>
                    <a:lstStyle/>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Site</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Technology &amp; Technical</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Labor </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Materials and Equipment </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Equipment for construction</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Procurement sources </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Subcontractors </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Commercial </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Hazards </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External</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 </a:t>
                      </a:r>
                    </a:p>
                  </a:txBody>
                  <a:tcPr marL="62816" marR="62816" marT="20939" marB="0">
                    <a:lnL>
                      <a:noFill/>
                    </a:lnL>
                    <a:lnR>
                      <a:noFill/>
                    </a:lnR>
                    <a:lnT>
                      <a:noFill/>
                    </a:lnT>
                    <a:lnB>
                      <a:noFill/>
                    </a:lnB>
                  </a:tcPr>
                </a:tc>
                <a:tc>
                  <a:txBody>
                    <a:bodyPr/>
                    <a:lstStyle/>
                    <a:p>
                      <a:pPr marL="38100" marR="0" indent="-38100">
                        <a:lnSpc>
                          <a:spcPts val="1000"/>
                        </a:lnSpc>
                        <a:spcBef>
                          <a:spcPts val="0"/>
                        </a:spcBef>
                        <a:spcAft>
                          <a:spcPts val="0"/>
                        </a:spcAft>
                      </a:pPr>
                      <a:r>
                        <a:rPr lang="en-US" sz="700" u="sng">
                          <a:solidFill>
                            <a:srgbClr val="000000"/>
                          </a:solidFill>
                          <a:effectLst/>
                          <a:latin typeface="Palatino"/>
                          <a:ea typeface="Times New Roman"/>
                          <a:cs typeface="Palatino"/>
                        </a:rPr>
                        <a:t>Site (as an example):</a:t>
                      </a:r>
                      <a:endParaRPr lang="en-US" sz="700">
                        <a:solidFill>
                          <a:srgbClr val="000000"/>
                        </a:solidFill>
                        <a:effectLst/>
                        <a:latin typeface="Palatino"/>
                        <a:ea typeface="Times New Roman"/>
                        <a:cs typeface="Palatino"/>
                      </a:endParaRP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Availability</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Suitability</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Transportation &amp; Logistics</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Utilities</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Communications</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Conceptual difficulty</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First of a kind</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Unmanaged assumptions</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Local codes and standards</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Scope definition</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Technical interfaces</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Fabrication &amp; construction</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Mining processes</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Environmental restoration</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Services</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Hazardous aspects</a:t>
                      </a:r>
                    </a:p>
                    <a:p>
                      <a:pPr marL="38100" marR="0" indent="-38100">
                        <a:lnSpc>
                          <a:spcPts val="1000"/>
                        </a:lnSpc>
                        <a:spcBef>
                          <a:spcPts val="0"/>
                        </a:spcBef>
                        <a:spcAft>
                          <a:spcPts val="0"/>
                        </a:spcAft>
                      </a:pPr>
                      <a:r>
                        <a:rPr lang="en-US" sz="700">
                          <a:solidFill>
                            <a:srgbClr val="000000"/>
                          </a:solidFill>
                          <a:effectLst/>
                          <a:latin typeface="Palatino"/>
                          <a:ea typeface="Times New Roman"/>
                          <a:cs typeface="Palatino"/>
                        </a:rPr>
                        <a:t> </a:t>
                      </a:r>
                    </a:p>
                  </a:txBody>
                  <a:tcPr marL="62816" marR="62816" marT="20939" marB="0">
                    <a:lnL>
                      <a:noFill/>
                    </a:lnL>
                    <a:lnR>
                      <a:noFill/>
                    </a:lnR>
                    <a:lnT>
                      <a:noFill/>
                    </a:lnT>
                    <a:lnB>
                      <a:noFill/>
                    </a:lnB>
                  </a:tcPr>
                </a:tc>
                <a:tc>
                  <a:txBody>
                    <a:bodyPr/>
                    <a:lstStyle/>
                    <a:p>
                      <a:pPr marL="38100" marR="0" indent="-38100">
                        <a:lnSpc>
                          <a:spcPts val="1000"/>
                        </a:lnSpc>
                        <a:spcBef>
                          <a:spcPts val="0"/>
                        </a:spcBef>
                        <a:spcAft>
                          <a:spcPts val="0"/>
                        </a:spcAft>
                      </a:pPr>
                      <a:r>
                        <a:rPr lang="en-US" sz="700" u="sng" dirty="0" err="1">
                          <a:solidFill>
                            <a:srgbClr val="000000"/>
                          </a:solidFill>
                          <a:effectLst/>
                          <a:latin typeface="Palatino"/>
                          <a:ea typeface="Times New Roman"/>
                          <a:cs typeface="Palatino"/>
                        </a:rPr>
                        <a:t>Site|Availability</a:t>
                      </a:r>
                      <a:r>
                        <a:rPr lang="en-US" sz="700" u="sng" dirty="0">
                          <a:solidFill>
                            <a:srgbClr val="000000"/>
                          </a:solidFill>
                          <a:effectLst/>
                          <a:latin typeface="Palatino"/>
                          <a:ea typeface="Times New Roman"/>
                          <a:cs typeface="Palatino"/>
                        </a:rPr>
                        <a:t> (as an example):</a:t>
                      </a:r>
                      <a:endParaRPr lang="en-US" sz="700" dirty="0">
                        <a:solidFill>
                          <a:srgbClr val="000000"/>
                        </a:solidFill>
                        <a:effectLst/>
                        <a:latin typeface="Palatino"/>
                        <a:ea typeface="Times New Roman"/>
                        <a:cs typeface="Palatino"/>
                      </a:endParaRP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Delay to ownership</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Delay to permits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Adequacy of permits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Regulatory agency requirements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Restrictions and easements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Residual war risks (mines, unexploded ordinance)</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Seashore use rights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Air use rights</a:t>
                      </a:r>
                    </a:p>
                    <a:p>
                      <a:pPr marL="38100" marR="0" indent="-38100">
                        <a:lnSpc>
                          <a:spcPts val="1000"/>
                        </a:lnSpc>
                        <a:spcBef>
                          <a:spcPts val="0"/>
                        </a:spcBef>
                        <a:spcAft>
                          <a:spcPts val="0"/>
                        </a:spcAft>
                      </a:pPr>
                      <a:r>
                        <a:rPr lang="en-US" sz="700" dirty="0">
                          <a:solidFill>
                            <a:srgbClr val="000000"/>
                          </a:solidFill>
                          <a:effectLst/>
                          <a:latin typeface="Palatino"/>
                          <a:ea typeface="Times New Roman"/>
                          <a:cs typeface="Palatino"/>
                        </a:rPr>
                        <a:t> </a:t>
                      </a:r>
                    </a:p>
                  </a:txBody>
                  <a:tcPr marL="62816" marR="62816" marT="20939" marB="0">
                    <a:lnL>
                      <a:noFill/>
                    </a:lnL>
                    <a:lnR>
                      <a:noFill/>
                    </a:lnR>
                    <a:lnT>
                      <a:noFill/>
                    </a:lnT>
                    <a:lnB>
                      <a:noFill/>
                    </a:lnB>
                  </a:tcPr>
                </a:tc>
              </a:tr>
            </a:tbl>
          </a:graphicData>
        </a:graphic>
      </p:graphicFrame>
    </p:spTree>
    <p:custDataLst>
      <p:tags r:id="rId1"/>
    </p:custDataLst>
    <p:extLst>
      <p:ext uri="{BB962C8B-B14F-4D97-AF65-F5344CB8AC3E}">
        <p14:creationId xmlns:p14="http://schemas.microsoft.com/office/powerpoint/2010/main" val="21773977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n-US" smtClean="0"/>
              <a:t>Risk Terminology (cont’d)</a:t>
            </a:r>
          </a:p>
        </p:txBody>
      </p:sp>
      <p:sp>
        <p:nvSpPr>
          <p:cNvPr id="27652" name="Rectangle 3"/>
          <p:cNvSpPr>
            <a:spLocks noGrp="1" noChangeArrowheads="1"/>
          </p:cNvSpPr>
          <p:nvPr>
            <p:ph type="body" idx="1"/>
          </p:nvPr>
        </p:nvSpPr>
        <p:spPr>
          <a:xfrm>
            <a:off x="609600" y="1371600"/>
            <a:ext cx="8305800" cy="5181600"/>
          </a:xfrm>
        </p:spPr>
        <p:txBody>
          <a:bodyPr/>
          <a:lstStyle/>
          <a:p>
            <a:pPr>
              <a:lnSpc>
                <a:spcPct val="90000"/>
              </a:lnSpc>
            </a:pPr>
            <a:r>
              <a:rPr lang="en-US" sz="3200" b="1" dirty="0" smtClean="0">
                <a:solidFill>
                  <a:srgbClr val="F52907"/>
                </a:solidFill>
              </a:rPr>
              <a:t>Risks (ISO 31000: 2009)</a:t>
            </a:r>
          </a:p>
          <a:p>
            <a:pPr lvl="1">
              <a:lnSpc>
                <a:spcPct val="90000"/>
              </a:lnSpc>
            </a:pPr>
            <a:r>
              <a:rPr lang="en-US" sz="2800" u="sng" dirty="0" smtClean="0"/>
              <a:t>Risk</a:t>
            </a:r>
            <a:r>
              <a:rPr lang="en-US" sz="2800" dirty="0" smtClean="0"/>
              <a:t> is defined as</a:t>
            </a:r>
            <a:br>
              <a:rPr lang="en-US" sz="2800" dirty="0" smtClean="0"/>
            </a:br>
            <a:r>
              <a:rPr lang="en-US" sz="2800" dirty="0" smtClean="0"/>
              <a:t>“effect of uncertainty on objectives”</a:t>
            </a:r>
          </a:p>
          <a:p>
            <a:pPr lvl="2">
              <a:lnSpc>
                <a:spcPct val="90000"/>
              </a:lnSpc>
            </a:pPr>
            <a:r>
              <a:rPr lang="en-US" sz="2800" dirty="0" smtClean="0"/>
              <a:t>An effect is a deviation from the expected that can be positive and/or negative effect</a:t>
            </a:r>
          </a:p>
          <a:p>
            <a:pPr lvl="2">
              <a:lnSpc>
                <a:spcPct val="90000"/>
              </a:lnSpc>
            </a:pPr>
            <a:r>
              <a:rPr lang="en-US" sz="2800" dirty="0" smtClean="0"/>
              <a:t>Objectives can have different aspects, such as financial, health and safety, and environmental goals, and can apply at different levels, such as strategic, organization-wide, project, product and process</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a:t>
            </a:fld>
            <a:endParaRPr lang="en-US" dirty="0"/>
          </a:p>
        </p:txBody>
      </p:sp>
    </p:spTree>
    <p:custDataLst>
      <p:tags r:id="rId1"/>
    </p:custDataLst>
    <p:extLst>
      <p:ext uri="{BB962C8B-B14F-4D97-AF65-F5344CB8AC3E}">
        <p14:creationId xmlns:p14="http://schemas.microsoft.com/office/powerpoint/2010/main" val="157150535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2"/>
          <p:cNvSpPr>
            <a:spLocks noGrp="1" noChangeArrowheads="1"/>
          </p:cNvSpPr>
          <p:nvPr>
            <p:ph type="title"/>
          </p:nvPr>
        </p:nvSpPr>
        <p:spPr/>
        <p:txBody>
          <a:bodyPr/>
          <a:lstStyle/>
          <a:p>
            <a:r>
              <a:rPr lang="en-US" smtClean="0"/>
              <a:t>Risk Assessment (cont’d)</a:t>
            </a:r>
          </a:p>
        </p:txBody>
      </p:sp>
      <p:sp>
        <p:nvSpPr>
          <p:cNvPr id="103428" name="Rectangle 3"/>
          <p:cNvSpPr>
            <a:spLocks noGrp="1" noChangeArrowheads="1"/>
          </p:cNvSpPr>
          <p:nvPr>
            <p:ph type="body" idx="1"/>
          </p:nvPr>
        </p:nvSpPr>
        <p:spPr/>
        <p:txBody>
          <a:bodyPr/>
          <a:lstStyle/>
          <a:p>
            <a:r>
              <a:rPr lang="en-US" sz="3200" dirty="0" smtClean="0"/>
              <a:t>System Definition for Risk Assessment</a:t>
            </a:r>
          </a:p>
          <a:p>
            <a:pPr lvl="1"/>
            <a:r>
              <a:rPr lang="en-US" sz="2800" dirty="0" smtClean="0"/>
              <a:t>The system must be </a:t>
            </a:r>
            <a:r>
              <a:rPr lang="en-US" sz="2800" u="sng" dirty="0" smtClean="0"/>
              <a:t>constructed in a well organized and repeatable fashion</a:t>
            </a:r>
            <a:endParaRPr lang="en-US" sz="2800" dirty="0" smtClean="0"/>
          </a:p>
          <a:p>
            <a:pPr lvl="1"/>
            <a:r>
              <a:rPr lang="en-US" sz="2800" dirty="0" smtClean="0"/>
              <a:t>The formation of </a:t>
            </a:r>
            <a:r>
              <a:rPr lang="en-US" sz="2800" u="sng" dirty="0" smtClean="0"/>
              <a:t>system boundaries</a:t>
            </a:r>
            <a:r>
              <a:rPr lang="en-US" sz="2800" dirty="0" smtClean="0"/>
              <a:t> is based upon the objectives of the risk analysis.  Delineating system boundaries can assist in developing the system definition.</a:t>
            </a:r>
          </a:p>
          <a:p>
            <a:pPr lvl="1"/>
            <a:r>
              <a:rPr lang="en-US" sz="2800" dirty="0" smtClean="0"/>
              <a:t>Establishing the system boundary is partially based on </a:t>
            </a:r>
            <a:r>
              <a:rPr lang="en-US" sz="2800" u="sng" dirty="0" smtClean="0"/>
              <a:t>what aspects of the system’s performance</a:t>
            </a:r>
            <a:r>
              <a:rPr lang="en-US" sz="2800" dirty="0" smtClean="0"/>
              <a:t> are of concern</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90</a:t>
            </a:fld>
            <a:endParaRPr lang="en-US" dirty="0"/>
          </a:p>
        </p:txBody>
      </p:sp>
    </p:spTree>
    <p:custDataLst>
      <p:tags r:id="rId1"/>
    </p:custDataLst>
    <p:extLst>
      <p:ext uri="{BB962C8B-B14F-4D97-AF65-F5344CB8AC3E}">
        <p14:creationId xmlns:p14="http://schemas.microsoft.com/office/powerpoint/2010/main" val="259827251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2"/>
          <p:cNvSpPr>
            <a:spLocks noGrp="1" noChangeArrowheads="1"/>
          </p:cNvSpPr>
          <p:nvPr>
            <p:ph type="title"/>
          </p:nvPr>
        </p:nvSpPr>
        <p:spPr/>
        <p:txBody>
          <a:bodyPr/>
          <a:lstStyle/>
          <a:p>
            <a:r>
              <a:rPr lang="en-US" smtClean="0"/>
              <a:t>Risk Assessment (cont’d)</a:t>
            </a:r>
          </a:p>
        </p:txBody>
      </p:sp>
      <p:sp>
        <p:nvSpPr>
          <p:cNvPr id="104452" name="Rectangle 3"/>
          <p:cNvSpPr>
            <a:spLocks noGrp="1" noChangeArrowheads="1"/>
          </p:cNvSpPr>
          <p:nvPr>
            <p:ph type="body" idx="1"/>
          </p:nvPr>
        </p:nvSpPr>
        <p:spPr/>
        <p:txBody>
          <a:bodyPr/>
          <a:lstStyle/>
          <a:p>
            <a:r>
              <a:rPr lang="en-US" sz="3200" dirty="0" smtClean="0"/>
              <a:t>System Definition for Risk Assessment (cont’d)</a:t>
            </a:r>
          </a:p>
          <a:p>
            <a:pPr lvl="1"/>
            <a:r>
              <a:rPr lang="en-US" sz="2800" dirty="0" smtClean="0"/>
              <a:t>Along with identifying the boundaries, it is important to establish a </a:t>
            </a:r>
            <a:r>
              <a:rPr lang="en-US" sz="2800" u="sng" dirty="0" smtClean="0"/>
              <a:t>resolution limit</a:t>
            </a:r>
            <a:r>
              <a:rPr lang="en-US" sz="2800" dirty="0" smtClean="0"/>
              <a:t> for the system</a:t>
            </a:r>
          </a:p>
          <a:p>
            <a:pPr lvl="1"/>
            <a:r>
              <a:rPr lang="en-US" sz="2800" dirty="0" smtClean="0"/>
              <a:t>The system breakdown structure is the </a:t>
            </a:r>
            <a:r>
              <a:rPr lang="en-US" sz="2800" u="sng" dirty="0" smtClean="0"/>
              <a:t>top-down division</a:t>
            </a:r>
            <a:r>
              <a:rPr lang="en-US" sz="2800" dirty="0" smtClean="0"/>
              <a:t> of a system into </a:t>
            </a:r>
            <a:r>
              <a:rPr lang="en-US" sz="2800" u="sng" dirty="0" smtClean="0"/>
              <a:t>subsystems</a:t>
            </a:r>
            <a:r>
              <a:rPr lang="en-US" sz="2800" dirty="0" smtClean="0"/>
              <a:t> and </a:t>
            </a:r>
            <a:r>
              <a:rPr lang="en-US" sz="2800" u="sng" dirty="0" smtClean="0"/>
              <a:t>components</a:t>
            </a:r>
            <a:endParaRPr lang="en-US" sz="2800" dirty="0" smtClean="0"/>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91</a:t>
            </a:fld>
            <a:endParaRPr lang="en-US" dirty="0"/>
          </a:p>
        </p:txBody>
      </p:sp>
    </p:spTree>
    <p:custDataLst>
      <p:tags r:id="rId1"/>
    </p:custDataLst>
    <p:extLst>
      <p:ext uri="{BB962C8B-B14F-4D97-AF65-F5344CB8AC3E}">
        <p14:creationId xmlns:p14="http://schemas.microsoft.com/office/powerpoint/2010/main" val="335044391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2"/>
          <p:cNvSpPr>
            <a:spLocks noGrp="1" noChangeArrowheads="1"/>
          </p:cNvSpPr>
          <p:nvPr>
            <p:ph type="title"/>
          </p:nvPr>
        </p:nvSpPr>
        <p:spPr/>
        <p:txBody>
          <a:bodyPr/>
          <a:lstStyle/>
          <a:p>
            <a:r>
              <a:rPr lang="en-US" smtClean="0"/>
              <a:t>Risk Assessment (cont’d)</a:t>
            </a:r>
          </a:p>
        </p:txBody>
      </p:sp>
      <p:sp>
        <p:nvSpPr>
          <p:cNvPr id="105476" name="Rectangle 3"/>
          <p:cNvSpPr>
            <a:spLocks noGrp="1" noChangeArrowheads="1"/>
          </p:cNvSpPr>
          <p:nvPr>
            <p:ph type="body" idx="1"/>
          </p:nvPr>
        </p:nvSpPr>
        <p:spPr>
          <a:xfrm>
            <a:off x="609600" y="1143000"/>
            <a:ext cx="8305800" cy="4876800"/>
          </a:xfrm>
        </p:spPr>
        <p:txBody>
          <a:bodyPr/>
          <a:lstStyle/>
          <a:p>
            <a:r>
              <a:rPr lang="en-US" smtClean="0"/>
              <a:t>Selected Risk Assessment Methods</a:t>
            </a:r>
          </a:p>
          <a:p>
            <a:pPr lvl="1"/>
            <a:r>
              <a:rPr lang="en-US" smtClean="0"/>
              <a:t>Preliminary Hazard Analysis</a:t>
            </a:r>
          </a:p>
        </p:txBody>
      </p:sp>
      <p:pic>
        <p:nvPicPr>
          <p:cNvPr id="10547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286000"/>
            <a:ext cx="8686800" cy="427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92</a:t>
            </a:fld>
            <a:endParaRPr lang="en-US" dirty="0"/>
          </a:p>
        </p:txBody>
      </p:sp>
    </p:spTree>
    <p:custDataLst>
      <p:tags r:id="rId1"/>
    </p:custDataLst>
    <p:extLst>
      <p:ext uri="{BB962C8B-B14F-4D97-AF65-F5344CB8AC3E}">
        <p14:creationId xmlns:p14="http://schemas.microsoft.com/office/powerpoint/2010/main" val="186139872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063625"/>
            <a:ext cx="8542338"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7523" name="Text Box 3"/>
          <p:cNvSpPr txBox="1">
            <a:spLocks noChangeArrowheads="1"/>
          </p:cNvSpPr>
          <p:nvPr/>
        </p:nvSpPr>
        <p:spPr bwMode="auto">
          <a:xfrm>
            <a:off x="2787650" y="304800"/>
            <a:ext cx="26860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3600"/>
              <a:t>Risk Register</a:t>
            </a:r>
          </a:p>
        </p:txBody>
      </p:sp>
      <p:sp>
        <p:nvSpPr>
          <p:cNvPr id="4"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93</a:t>
            </a:fld>
            <a:endParaRPr lang="en-US" dirty="0"/>
          </a:p>
        </p:txBody>
      </p:sp>
    </p:spTree>
    <p:extLst>
      <p:ext uri="{BB962C8B-B14F-4D97-AF65-F5344CB8AC3E}">
        <p14:creationId xmlns:p14="http://schemas.microsoft.com/office/powerpoint/2010/main" val="92644216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2"/>
          <p:cNvSpPr>
            <a:spLocks noGrp="1" noChangeArrowheads="1"/>
          </p:cNvSpPr>
          <p:nvPr>
            <p:ph type="title"/>
          </p:nvPr>
        </p:nvSpPr>
        <p:spPr/>
        <p:txBody>
          <a:bodyPr/>
          <a:lstStyle/>
          <a:p>
            <a:r>
              <a:rPr lang="en-US" smtClean="0"/>
              <a:t>Risk Assessment (cont’d)</a:t>
            </a:r>
          </a:p>
        </p:txBody>
      </p:sp>
      <p:sp>
        <p:nvSpPr>
          <p:cNvPr id="105476" name="Rectangle 3"/>
          <p:cNvSpPr>
            <a:spLocks noGrp="1" noChangeArrowheads="1"/>
          </p:cNvSpPr>
          <p:nvPr>
            <p:ph type="body" idx="1"/>
          </p:nvPr>
        </p:nvSpPr>
        <p:spPr>
          <a:xfrm>
            <a:off x="609600" y="1143000"/>
            <a:ext cx="8305800" cy="4876800"/>
          </a:xfrm>
        </p:spPr>
        <p:txBody>
          <a:bodyPr/>
          <a:lstStyle/>
          <a:p>
            <a:r>
              <a:rPr lang="en-US" dirty="0" smtClean="0"/>
              <a:t>Selected Risk Assessment Methods</a:t>
            </a:r>
          </a:p>
          <a:p>
            <a:pPr lvl="1"/>
            <a:r>
              <a:rPr lang="en-US" dirty="0" smtClean="0"/>
              <a:t>Root Cause Analysis (oil spill)</a:t>
            </a:r>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94</a:t>
            </a:fld>
            <a:endParaRPr lang="en-US" dirty="0"/>
          </a:p>
        </p:txBody>
      </p:sp>
      <p:pic>
        <p:nvPicPr>
          <p:cNvPr id="6" name="Picture 5"/>
          <p:cNvPicPr/>
          <p:nvPr/>
        </p:nvPicPr>
        <p:blipFill>
          <a:blip r:embed="rId4" cstate="print"/>
          <a:srcRect/>
          <a:stretch>
            <a:fillRect/>
          </a:stretch>
        </p:blipFill>
        <p:spPr bwMode="auto">
          <a:xfrm>
            <a:off x="1371600" y="2209800"/>
            <a:ext cx="6060123" cy="3847465"/>
          </a:xfrm>
          <a:prstGeom prst="rect">
            <a:avLst/>
          </a:prstGeom>
          <a:noFill/>
          <a:ln w="9525">
            <a:noFill/>
            <a:miter lim="800000"/>
            <a:headEnd/>
            <a:tailEnd/>
          </a:ln>
        </p:spPr>
      </p:pic>
      <p:sp>
        <p:nvSpPr>
          <p:cNvPr id="2" name="Rectangle 1"/>
          <p:cNvSpPr/>
          <p:nvPr/>
        </p:nvSpPr>
        <p:spPr>
          <a:xfrm>
            <a:off x="4114800" y="6096000"/>
            <a:ext cx="4572000" cy="646331"/>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r>
              <a:rPr lang="en-US" dirty="0"/>
              <a:t>Event and Causal Factor Analysis with Barrier and Change Analyses</a:t>
            </a:r>
          </a:p>
        </p:txBody>
      </p:sp>
      <p:sp>
        <p:nvSpPr>
          <p:cNvPr id="3" name="Rectangle 2"/>
          <p:cNvSpPr/>
          <p:nvPr/>
        </p:nvSpPr>
        <p:spPr>
          <a:xfrm>
            <a:off x="6705600" y="2481775"/>
            <a:ext cx="1981200"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dirty="0"/>
              <a:t>Cause Effect Analysis using Ishikawa Diagrams</a:t>
            </a:r>
          </a:p>
        </p:txBody>
      </p:sp>
    </p:spTree>
    <p:custDataLst>
      <p:tags r:id="rId1"/>
    </p:custDataLst>
    <p:extLst>
      <p:ext uri="{BB962C8B-B14F-4D97-AF65-F5344CB8AC3E}">
        <p14:creationId xmlns:p14="http://schemas.microsoft.com/office/powerpoint/2010/main" val="30180044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2"/>
          <p:cNvSpPr>
            <a:spLocks noGrp="1" noChangeArrowheads="1"/>
          </p:cNvSpPr>
          <p:nvPr>
            <p:ph type="title"/>
          </p:nvPr>
        </p:nvSpPr>
        <p:spPr/>
        <p:txBody>
          <a:bodyPr/>
          <a:lstStyle/>
          <a:p>
            <a:r>
              <a:rPr lang="en-US" smtClean="0"/>
              <a:t>Risk Assessment (cont’d)</a:t>
            </a:r>
          </a:p>
        </p:txBody>
      </p:sp>
      <p:sp>
        <p:nvSpPr>
          <p:cNvPr id="105476" name="Rectangle 3"/>
          <p:cNvSpPr>
            <a:spLocks noGrp="1" noChangeArrowheads="1"/>
          </p:cNvSpPr>
          <p:nvPr>
            <p:ph type="body" idx="1"/>
          </p:nvPr>
        </p:nvSpPr>
        <p:spPr>
          <a:xfrm>
            <a:off x="609600" y="1143000"/>
            <a:ext cx="8305800" cy="4876800"/>
          </a:xfrm>
        </p:spPr>
        <p:txBody>
          <a:bodyPr/>
          <a:lstStyle/>
          <a:p>
            <a:r>
              <a:rPr lang="en-US" dirty="0" smtClean="0"/>
              <a:t>Selected Risk Assessment Methods</a:t>
            </a:r>
          </a:p>
          <a:p>
            <a:pPr lvl="1"/>
            <a:r>
              <a:rPr lang="en-US" dirty="0"/>
              <a:t>Events and Causal Factors Diagram of Child Drowning</a:t>
            </a:r>
            <a:endParaRPr lang="en-US" dirty="0" smtClean="0"/>
          </a:p>
        </p:txBody>
      </p:sp>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95</a:t>
            </a:fld>
            <a:endParaRPr lang="en-US" dirty="0"/>
          </a:p>
        </p:txBody>
      </p:sp>
      <p:pic>
        <p:nvPicPr>
          <p:cNvPr id="8" name="Picture 7"/>
          <p:cNvPicPr/>
          <p:nvPr/>
        </p:nvPicPr>
        <p:blipFill>
          <a:blip r:embed="rId4" cstate="print"/>
          <a:srcRect/>
          <a:stretch>
            <a:fillRect/>
          </a:stretch>
        </p:blipFill>
        <p:spPr bwMode="auto">
          <a:xfrm>
            <a:off x="152400" y="2159634"/>
            <a:ext cx="8763000" cy="3860166"/>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2470180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3725" y="1066800"/>
            <a:ext cx="54975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47" name="Text Box 3"/>
          <p:cNvSpPr txBox="1">
            <a:spLocks noChangeArrowheads="1"/>
          </p:cNvSpPr>
          <p:nvPr/>
        </p:nvSpPr>
        <p:spPr bwMode="auto">
          <a:xfrm>
            <a:off x="2133600" y="304800"/>
            <a:ext cx="399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r>
              <a:rPr lang="en-US" sz="3600"/>
              <a:t>Swiss Cheese Model</a:t>
            </a:r>
          </a:p>
        </p:txBody>
      </p:sp>
      <p:sp>
        <p:nvSpPr>
          <p:cNvPr id="4"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96</a:t>
            </a:fld>
            <a:endParaRPr lang="en-US" dirty="0"/>
          </a:p>
        </p:txBody>
      </p:sp>
    </p:spTree>
    <p:extLst>
      <p:ext uri="{BB962C8B-B14F-4D97-AF65-F5344CB8AC3E}">
        <p14:creationId xmlns:p14="http://schemas.microsoft.com/office/powerpoint/2010/main" val="262076515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dirty="0" smtClean="0"/>
              <a:t>Example: Oil Spill</a:t>
            </a:r>
          </a:p>
        </p:txBody>
      </p:sp>
      <p:pic>
        <p:nvPicPr>
          <p:cNvPr id="1095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5075" y="1143000"/>
            <a:ext cx="5024438"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97</a:t>
            </a:fld>
            <a:endParaRPr lang="en-US" dirty="0"/>
          </a:p>
        </p:txBody>
      </p:sp>
    </p:spTree>
    <p:extLst>
      <p:ext uri="{BB962C8B-B14F-4D97-AF65-F5344CB8AC3E}">
        <p14:creationId xmlns:p14="http://schemas.microsoft.com/office/powerpoint/2010/main" val="36418664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2"/>
          <p:cNvSpPr>
            <a:spLocks noGrp="1" noChangeArrowheads="1"/>
          </p:cNvSpPr>
          <p:nvPr>
            <p:ph type="title"/>
          </p:nvPr>
        </p:nvSpPr>
        <p:spPr/>
        <p:txBody>
          <a:bodyPr/>
          <a:lstStyle/>
          <a:p>
            <a:r>
              <a:rPr lang="en-US" smtClean="0"/>
              <a:t>Risk Assessment (cont’d)</a:t>
            </a:r>
          </a:p>
        </p:txBody>
      </p:sp>
      <p:sp>
        <p:nvSpPr>
          <p:cNvPr id="106500" name="Rectangle 3"/>
          <p:cNvSpPr>
            <a:spLocks noGrp="1" noChangeArrowheads="1"/>
          </p:cNvSpPr>
          <p:nvPr>
            <p:ph type="body" idx="1"/>
          </p:nvPr>
        </p:nvSpPr>
        <p:spPr>
          <a:xfrm>
            <a:off x="609600" y="1143000"/>
            <a:ext cx="8534400" cy="4876800"/>
          </a:xfrm>
        </p:spPr>
        <p:txBody>
          <a:bodyPr/>
          <a:lstStyle/>
          <a:p>
            <a:r>
              <a:rPr lang="en-US" smtClean="0"/>
              <a:t>Selected Risk Assessment Methods (cont’d)</a:t>
            </a:r>
          </a:p>
          <a:p>
            <a:pPr lvl="1"/>
            <a:r>
              <a:rPr lang="en-US" smtClean="0"/>
              <a:t>Failure Mode and Effects Analysis</a:t>
            </a:r>
          </a:p>
        </p:txBody>
      </p:sp>
      <p:pic>
        <p:nvPicPr>
          <p:cNvPr id="10650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2362200"/>
            <a:ext cx="8534400" cy="324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98</a:t>
            </a:fld>
            <a:endParaRPr lang="en-US" dirty="0"/>
          </a:p>
        </p:txBody>
      </p:sp>
    </p:spTree>
    <p:custDataLst>
      <p:tags r:id="rId1"/>
    </p:custDataLst>
    <p:extLst>
      <p:ext uri="{BB962C8B-B14F-4D97-AF65-F5344CB8AC3E}">
        <p14:creationId xmlns:p14="http://schemas.microsoft.com/office/powerpoint/2010/main" val="117153059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2"/>
          <p:cNvSpPr>
            <a:spLocks noGrp="1" noChangeArrowheads="1"/>
          </p:cNvSpPr>
          <p:nvPr>
            <p:ph type="title"/>
          </p:nvPr>
        </p:nvSpPr>
        <p:spPr/>
        <p:txBody>
          <a:bodyPr/>
          <a:lstStyle/>
          <a:p>
            <a:r>
              <a:rPr lang="en-US" smtClean="0"/>
              <a:t>Risk Assessment (cont’d)</a:t>
            </a:r>
          </a:p>
        </p:txBody>
      </p:sp>
      <p:sp>
        <p:nvSpPr>
          <p:cNvPr id="110596" name="Rectangle 3"/>
          <p:cNvSpPr>
            <a:spLocks noGrp="1" noChangeArrowheads="1"/>
          </p:cNvSpPr>
          <p:nvPr>
            <p:ph type="body" idx="1"/>
          </p:nvPr>
        </p:nvSpPr>
        <p:spPr>
          <a:xfrm>
            <a:off x="609600" y="1371600"/>
            <a:ext cx="8534400" cy="4876800"/>
          </a:xfrm>
        </p:spPr>
        <p:txBody>
          <a:bodyPr/>
          <a:lstStyle/>
          <a:p>
            <a:r>
              <a:rPr lang="en-US" sz="2800" dirty="0" smtClean="0"/>
              <a:t>Selected Risk Assessment Methods (cont’d)</a:t>
            </a:r>
          </a:p>
          <a:p>
            <a:pPr lvl="1"/>
            <a:r>
              <a:rPr lang="en-US" sz="2400" dirty="0" smtClean="0"/>
              <a:t>Failure Mode and Effects Analysis (cont’d)</a:t>
            </a:r>
          </a:p>
          <a:p>
            <a:pPr lvl="2"/>
            <a:r>
              <a:rPr lang="en-US" sz="2400" b="1" u="sng" dirty="0" smtClean="0">
                <a:solidFill>
                  <a:srgbClr val="F52907"/>
                </a:solidFill>
              </a:rPr>
              <a:t>Failure Modes:</a:t>
            </a:r>
            <a:r>
              <a:rPr lang="en-US" sz="2400" b="1" dirty="0" smtClean="0">
                <a:solidFill>
                  <a:srgbClr val="F52907"/>
                </a:solidFill>
              </a:rPr>
              <a:t> </a:t>
            </a:r>
            <a:r>
              <a:rPr lang="en-US" sz="2400" dirty="0" smtClean="0"/>
              <a:t>A failure mode is a way in which a </a:t>
            </a:r>
            <a:r>
              <a:rPr lang="en-US" sz="2400" u="sng" dirty="0" smtClean="0"/>
              <a:t>specific process or product fails</a:t>
            </a:r>
            <a:r>
              <a:rPr lang="en-US" sz="2400" dirty="0" smtClean="0"/>
              <a:t>.  It is a description of features that can be negatively affected by a process step or component</a:t>
            </a:r>
          </a:p>
          <a:p>
            <a:pPr lvl="2"/>
            <a:r>
              <a:rPr lang="en-US" sz="2400" b="1" u="sng" dirty="0" smtClean="0">
                <a:solidFill>
                  <a:srgbClr val="F52907"/>
                </a:solidFill>
              </a:rPr>
              <a:t>Failure Effects:</a:t>
            </a:r>
            <a:r>
              <a:rPr lang="en-US" sz="2400" b="1" dirty="0" smtClean="0">
                <a:solidFill>
                  <a:srgbClr val="F52907"/>
                </a:solidFill>
              </a:rPr>
              <a:t> </a:t>
            </a:r>
            <a:r>
              <a:rPr lang="en-US" sz="2400" dirty="0" smtClean="0"/>
              <a:t>Failure effects are the </a:t>
            </a:r>
            <a:r>
              <a:rPr lang="en-US" sz="2400" u="sng" dirty="0" smtClean="0"/>
              <a:t>impact on end user or regulatory requirements</a:t>
            </a:r>
            <a:r>
              <a:rPr lang="en-US" sz="2400" dirty="0" smtClean="0"/>
              <a:t>.  They are what the end user might experience or notice as a result of the failure mode.  The effect is the outcome of the occurrence of the failure mode on the system</a:t>
            </a:r>
          </a:p>
        </p:txBody>
      </p:sp>
      <p:sp>
        <p:nvSpPr>
          <p:cNvPr id="6" name="Slide Number Placeholder 3"/>
          <p:cNvSpPr>
            <a:spLocks noGrp="1"/>
          </p:cNvSpPr>
          <p:nvPr>
            <p:ph type="sldNum" sz="quarter" idx="12"/>
          </p:nvPr>
        </p:nvSpPr>
        <p:spPr bwMode="auto">
          <a:xfrm>
            <a:off x="1216025" y="6354763"/>
            <a:ext cx="1219200" cy="366712"/>
          </a:xfrm>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5DA18E72-9D0A-446B-A161-ACFE0FEEA150}" type="slidenum">
              <a:rPr lang="en-US"/>
              <a:pPr fontAlgn="base">
                <a:spcBef>
                  <a:spcPct val="0"/>
                </a:spcBef>
                <a:spcAft>
                  <a:spcPct val="0"/>
                </a:spcAft>
                <a:defRPr/>
              </a:pPr>
              <a:t>99</a:t>
            </a:fld>
            <a:endParaRPr lang="en-US" dirty="0"/>
          </a:p>
        </p:txBody>
      </p:sp>
    </p:spTree>
    <p:custDataLst>
      <p:tags r:id="rId1"/>
    </p:custDataLst>
    <p:extLst>
      <p:ext uri="{BB962C8B-B14F-4D97-AF65-F5344CB8AC3E}">
        <p14:creationId xmlns:p14="http://schemas.microsoft.com/office/powerpoint/2010/main" val="13001085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LABELS" val="0"/>
  <p:tag name="PARTLISTDEFAULT" val="1"/>
  <p:tag name="INCORRECTPOINTVALUE" val="0"/>
  <p:tag name="AUTOADJUSTPARTRANGE" val="True"/>
  <p:tag name="FIBNUMRESULTS" val="5"/>
  <p:tag name="PRRESPONSE2" val="9"/>
  <p:tag name="PRRESPONSE6" val="5"/>
  <p:tag name="PRRESPONSE10" val="1"/>
  <p:tag name="POWERPOINTVERSION" val="12.0"/>
  <p:tag name="CSVFORMAT" val="0"/>
  <p:tag name="RESPCOUNTERFORMAT" val="0"/>
  <p:tag name="ALLOWDUPLICATES" val="False"/>
  <p:tag name="REVIEWONLY" val="False"/>
  <p:tag name="RACEANIMATIONSPEED" val="3"/>
  <p:tag name="BUBBLENAMEVISIBLE" val="True"/>
  <p:tag name="CUSTOMGRIDBACKCOLOR" val="-2830136"/>
  <p:tag name="USESCHEMECOLORS" val="True"/>
  <p:tag name="GRIDROTATIONINTERVAL" val="2"/>
  <p:tag name="CHARTCOLORS" val="0"/>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INCLUDENONRESPONDERS" val="Fals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RESETCHARTS" val="True"/>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False"/>
  <p:tag name="PARTICIPANTSINLEADERBOARD" val="5"/>
  <p:tag name="MULTIRESPDIVISOR" val="1"/>
  <p:tag name="SAVECSVWITHSESSION" val="True"/>
  <p:tag name="DISPLAYNAME" val="True"/>
  <p:tag name="PRRESPONSE7" val="4"/>
  <p:tag name="POLLINGCYCLE" val="2"/>
  <p:tag name="STDCHART" val="1"/>
  <p:tag name="RESPTABLESTYLE" val="-1"/>
  <p:tag name="CUSTOMCELLBACKCOLOR1" val="-657956"/>
  <p:tag name="PRRESPONSE4" val="7"/>
  <p:tag name="ADVANCEDSETTINGSVIEW" val="False"/>
  <p:tag name="DELIMITERS" val="3.1"/>
  <p:tag name="TPFULLVERSION" val="4.2.3.23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00.xml><?xml version="1.0" encoding="utf-8"?>
<p:tagLst xmlns:a="http://schemas.openxmlformats.org/drawingml/2006/main" xmlns:r="http://schemas.openxmlformats.org/officeDocument/2006/relationships" xmlns:p="http://schemas.openxmlformats.org/presentationml/2006/main">
  <p:tag name="NOPREFERENCE" val="False"/>
</p:tagLst>
</file>

<file path=ppt/tags/tag101.xml><?xml version="1.0" encoding="utf-8"?>
<p:tagLst xmlns:a="http://schemas.openxmlformats.org/drawingml/2006/main" xmlns:r="http://schemas.openxmlformats.org/officeDocument/2006/relationships" xmlns:p="http://schemas.openxmlformats.org/presentationml/2006/main">
  <p:tag name="NOPREFERENCE" val="False"/>
</p:tagLst>
</file>

<file path=ppt/tags/tag102.xml><?xml version="1.0" encoding="utf-8"?>
<p:tagLst xmlns:a="http://schemas.openxmlformats.org/drawingml/2006/main" xmlns:r="http://schemas.openxmlformats.org/officeDocument/2006/relationships" xmlns:p="http://schemas.openxmlformats.org/presentationml/2006/main">
  <p:tag name="NOPREFERENCE" val="False"/>
</p:tagLst>
</file>

<file path=ppt/tags/tag103.xml><?xml version="1.0" encoding="utf-8"?>
<p:tagLst xmlns:a="http://schemas.openxmlformats.org/drawingml/2006/main" xmlns:r="http://schemas.openxmlformats.org/officeDocument/2006/relationships" xmlns:p="http://schemas.openxmlformats.org/presentationml/2006/main">
  <p:tag name="NOPREFERENCE" val="False"/>
</p:tagLst>
</file>

<file path=ppt/tags/tag104.xml><?xml version="1.0" encoding="utf-8"?>
<p:tagLst xmlns:a="http://schemas.openxmlformats.org/drawingml/2006/main" xmlns:r="http://schemas.openxmlformats.org/officeDocument/2006/relationships" xmlns:p="http://schemas.openxmlformats.org/presentationml/2006/main">
  <p:tag name="NOPREFERENCE" val="False"/>
</p:tagLst>
</file>

<file path=ppt/tags/tag105.xml><?xml version="1.0" encoding="utf-8"?>
<p:tagLst xmlns:a="http://schemas.openxmlformats.org/drawingml/2006/main" xmlns:r="http://schemas.openxmlformats.org/officeDocument/2006/relationships" xmlns:p="http://schemas.openxmlformats.org/presentationml/2006/main">
  <p:tag name="NOPREFERENCE" val="False"/>
</p:tagLst>
</file>

<file path=ppt/tags/tag106.xml><?xml version="1.0" encoding="utf-8"?>
<p:tagLst xmlns:a="http://schemas.openxmlformats.org/drawingml/2006/main" xmlns:r="http://schemas.openxmlformats.org/officeDocument/2006/relationships" xmlns:p="http://schemas.openxmlformats.org/presentationml/2006/main">
  <p:tag name="NOPREFERENCE" val="False"/>
</p:tagLst>
</file>

<file path=ppt/tags/tag107.xml><?xml version="1.0" encoding="utf-8"?>
<p:tagLst xmlns:a="http://schemas.openxmlformats.org/drawingml/2006/main" xmlns:r="http://schemas.openxmlformats.org/officeDocument/2006/relationships" xmlns:p="http://schemas.openxmlformats.org/presentationml/2006/main">
  <p:tag name="NOPREFERENCE" val="False"/>
</p:tagLst>
</file>

<file path=ppt/tags/tag108.xml><?xml version="1.0" encoding="utf-8"?>
<p:tagLst xmlns:a="http://schemas.openxmlformats.org/drawingml/2006/main" xmlns:r="http://schemas.openxmlformats.org/officeDocument/2006/relationships" xmlns:p="http://schemas.openxmlformats.org/presentationml/2006/main">
  <p:tag name="NOPREFERENCE" val="False"/>
</p:tagLst>
</file>

<file path=ppt/tags/tag109.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1.xml><?xml version="1.0" encoding="utf-8"?>
<p:tagLst xmlns:a="http://schemas.openxmlformats.org/drawingml/2006/main" xmlns:r="http://schemas.openxmlformats.org/officeDocument/2006/relationships" xmlns:p="http://schemas.openxmlformats.org/presentationml/2006/main">
  <p:tag name="NOPREFERENCE" val="False"/>
</p:tagLst>
</file>

<file path=ppt/tags/tag112.xml><?xml version="1.0" encoding="utf-8"?>
<p:tagLst xmlns:a="http://schemas.openxmlformats.org/drawingml/2006/main" xmlns:r="http://schemas.openxmlformats.org/officeDocument/2006/relationships" xmlns:p="http://schemas.openxmlformats.org/presentationml/2006/main">
  <p:tag name="NOPREFERENCE" val="False"/>
</p:tagLst>
</file>

<file path=ppt/tags/tag113.xml><?xml version="1.0" encoding="utf-8"?>
<p:tagLst xmlns:a="http://schemas.openxmlformats.org/drawingml/2006/main" xmlns:r="http://schemas.openxmlformats.org/officeDocument/2006/relationships" xmlns:p="http://schemas.openxmlformats.org/presentationml/2006/main">
  <p:tag name="NOPREFERENCE" val="False"/>
</p:tagLst>
</file>

<file path=ppt/tags/tag114.xml><?xml version="1.0" encoding="utf-8"?>
<p:tagLst xmlns:a="http://schemas.openxmlformats.org/drawingml/2006/main" xmlns:r="http://schemas.openxmlformats.org/officeDocument/2006/relationships" xmlns:p="http://schemas.openxmlformats.org/presentationml/2006/main">
  <p:tag name="NOPREFERENCE" val="False"/>
</p:tagLst>
</file>

<file path=ppt/tags/tag115.xml><?xml version="1.0" encoding="utf-8"?>
<p:tagLst xmlns:a="http://schemas.openxmlformats.org/drawingml/2006/main" xmlns:r="http://schemas.openxmlformats.org/officeDocument/2006/relationships" xmlns:p="http://schemas.openxmlformats.org/presentationml/2006/main">
  <p:tag name="NOPREFERENCE" val="False"/>
</p:tagLst>
</file>

<file path=ppt/tags/tag116.xml><?xml version="1.0" encoding="utf-8"?>
<p:tagLst xmlns:a="http://schemas.openxmlformats.org/drawingml/2006/main" xmlns:r="http://schemas.openxmlformats.org/officeDocument/2006/relationships" xmlns:p="http://schemas.openxmlformats.org/presentationml/2006/main">
  <p:tag name="NOPREFERENCE" val="False"/>
</p:tagLst>
</file>

<file path=ppt/tags/tag117.xml><?xml version="1.0" encoding="utf-8"?>
<p:tagLst xmlns:a="http://schemas.openxmlformats.org/drawingml/2006/main" xmlns:r="http://schemas.openxmlformats.org/officeDocument/2006/relationships" xmlns:p="http://schemas.openxmlformats.org/presentationml/2006/main">
  <p:tag name="NOPREFERENCE" val="False"/>
</p:tagLst>
</file>

<file path=ppt/tags/tag118.xml><?xml version="1.0" encoding="utf-8"?>
<p:tagLst xmlns:a="http://schemas.openxmlformats.org/drawingml/2006/main" xmlns:r="http://schemas.openxmlformats.org/officeDocument/2006/relationships" xmlns:p="http://schemas.openxmlformats.org/presentationml/2006/main">
  <p:tag name="NOPREFERENCE" val="False"/>
</p:tagLst>
</file>

<file path=ppt/tags/tag119.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20.xml><?xml version="1.0" encoding="utf-8"?>
<p:tagLst xmlns:a="http://schemas.openxmlformats.org/drawingml/2006/main" xmlns:r="http://schemas.openxmlformats.org/officeDocument/2006/relationships" xmlns:p="http://schemas.openxmlformats.org/presentationml/2006/main">
  <p:tag name="NOPREFERENCE" val="False"/>
</p:tagLst>
</file>

<file path=ppt/tags/tag121.xml><?xml version="1.0" encoding="utf-8"?>
<p:tagLst xmlns:a="http://schemas.openxmlformats.org/drawingml/2006/main" xmlns:r="http://schemas.openxmlformats.org/officeDocument/2006/relationships" xmlns:p="http://schemas.openxmlformats.org/presentationml/2006/main">
  <p:tag name="NOPREFERENCE" val="False"/>
</p:tagLst>
</file>

<file path=ppt/tags/tag122.xml><?xml version="1.0" encoding="utf-8"?>
<p:tagLst xmlns:a="http://schemas.openxmlformats.org/drawingml/2006/main" xmlns:r="http://schemas.openxmlformats.org/officeDocument/2006/relationships" xmlns:p="http://schemas.openxmlformats.org/presentationml/2006/main">
  <p:tag name="NOPREFERENCE" val="False"/>
</p:tagLst>
</file>

<file path=ppt/tags/tag123.xml><?xml version="1.0" encoding="utf-8"?>
<p:tagLst xmlns:a="http://schemas.openxmlformats.org/drawingml/2006/main" xmlns:r="http://schemas.openxmlformats.org/officeDocument/2006/relationships" xmlns:p="http://schemas.openxmlformats.org/presentationml/2006/main">
  <p:tag name="NOPREFERENCE" val="False"/>
</p:tagLst>
</file>

<file path=ppt/tags/tag124.xml><?xml version="1.0" encoding="utf-8"?>
<p:tagLst xmlns:a="http://schemas.openxmlformats.org/drawingml/2006/main" xmlns:r="http://schemas.openxmlformats.org/officeDocument/2006/relationships" xmlns:p="http://schemas.openxmlformats.org/presentationml/2006/main">
  <p:tag name="NOPREFERENCE" val="False"/>
</p:tagLst>
</file>

<file path=ppt/tags/tag125.xml><?xml version="1.0" encoding="utf-8"?>
<p:tagLst xmlns:a="http://schemas.openxmlformats.org/drawingml/2006/main" xmlns:r="http://schemas.openxmlformats.org/officeDocument/2006/relationships" xmlns:p="http://schemas.openxmlformats.org/presentationml/2006/main">
  <p:tag name="NOPREFERENCE" val="False"/>
</p:tagLst>
</file>

<file path=ppt/tags/tag126.xml><?xml version="1.0" encoding="utf-8"?>
<p:tagLst xmlns:a="http://schemas.openxmlformats.org/drawingml/2006/main" xmlns:r="http://schemas.openxmlformats.org/officeDocument/2006/relationships" xmlns:p="http://schemas.openxmlformats.org/presentationml/2006/main">
  <p:tag name="NOPREFERENCE" val="False"/>
</p:tagLst>
</file>

<file path=ppt/tags/tag127.xml><?xml version="1.0" encoding="utf-8"?>
<p:tagLst xmlns:a="http://schemas.openxmlformats.org/drawingml/2006/main" xmlns:r="http://schemas.openxmlformats.org/officeDocument/2006/relationships" xmlns:p="http://schemas.openxmlformats.org/presentationml/2006/main">
  <p:tag name="NOPREFERENCE" val="False"/>
</p:tagLst>
</file>

<file path=ppt/tags/tag128.xml><?xml version="1.0" encoding="utf-8"?>
<p:tagLst xmlns:a="http://schemas.openxmlformats.org/drawingml/2006/main" xmlns:r="http://schemas.openxmlformats.org/officeDocument/2006/relationships" xmlns:p="http://schemas.openxmlformats.org/presentationml/2006/main">
  <p:tag name="NOPREFERENCE" val="False"/>
</p:tagLst>
</file>

<file path=ppt/tags/tag129.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Lst>
</file>

<file path=ppt/tags/tag130.xml><?xml version="1.0" encoding="utf-8"?>
<p:tagLst xmlns:a="http://schemas.openxmlformats.org/drawingml/2006/main" xmlns:r="http://schemas.openxmlformats.org/officeDocument/2006/relationships" xmlns:p="http://schemas.openxmlformats.org/presentationml/2006/main">
  <p:tag name="NOPREFERENCE" val="False"/>
</p:tagLst>
</file>

<file path=ppt/tags/tag131.xml><?xml version="1.0" encoding="utf-8"?>
<p:tagLst xmlns:a="http://schemas.openxmlformats.org/drawingml/2006/main" xmlns:r="http://schemas.openxmlformats.org/officeDocument/2006/relationships" xmlns:p="http://schemas.openxmlformats.org/presentationml/2006/main">
  <p:tag name="NOPREFERENCE" val="False"/>
</p:tagLst>
</file>

<file path=ppt/tags/tag132.xml><?xml version="1.0" encoding="utf-8"?>
<p:tagLst xmlns:a="http://schemas.openxmlformats.org/drawingml/2006/main" xmlns:r="http://schemas.openxmlformats.org/officeDocument/2006/relationships" xmlns:p="http://schemas.openxmlformats.org/presentationml/2006/main">
  <p:tag name="NOPREFERENCE" val="False"/>
</p:tagLst>
</file>

<file path=ppt/tags/tag133.xml><?xml version="1.0" encoding="utf-8"?>
<p:tagLst xmlns:a="http://schemas.openxmlformats.org/drawingml/2006/main" xmlns:r="http://schemas.openxmlformats.org/officeDocument/2006/relationships" xmlns:p="http://schemas.openxmlformats.org/presentationml/2006/main">
  <p:tag name="NOPREFERENCE" val="False"/>
</p:tagLst>
</file>

<file path=ppt/tags/tag134.xml><?xml version="1.0" encoding="utf-8"?>
<p:tagLst xmlns:a="http://schemas.openxmlformats.org/drawingml/2006/main" xmlns:r="http://schemas.openxmlformats.org/officeDocument/2006/relationships" xmlns:p="http://schemas.openxmlformats.org/presentationml/2006/main">
  <p:tag name="NOPREFERENCE" val="False"/>
</p:tagLst>
</file>

<file path=ppt/tags/tag135.xml><?xml version="1.0" encoding="utf-8"?>
<p:tagLst xmlns:a="http://schemas.openxmlformats.org/drawingml/2006/main" xmlns:r="http://schemas.openxmlformats.org/officeDocument/2006/relationships" xmlns:p="http://schemas.openxmlformats.org/presentationml/2006/main">
  <p:tag name="NOPREFERENCE" val="False"/>
</p:tagLst>
</file>

<file path=ppt/tags/tag136.xml><?xml version="1.0" encoding="utf-8"?>
<p:tagLst xmlns:a="http://schemas.openxmlformats.org/drawingml/2006/main" xmlns:r="http://schemas.openxmlformats.org/officeDocument/2006/relationships" xmlns:p="http://schemas.openxmlformats.org/presentationml/2006/main">
  <p:tag name="NOPREFERENCE" val="False"/>
</p:tagLst>
</file>

<file path=ppt/tags/tag137.xml><?xml version="1.0" encoding="utf-8"?>
<p:tagLst xmlns:a="http://schemas.openxmlformats.org/drawingml/2006/main" xmlns:r="http://schemas.openxmlformats.org/officeDocument/2006/relationships" xmlns:p="http://schemas.openxmlformats.org/presentationml/2006/main">
  <p:tag name="NOPREFERENCE" val="False"/>
</p:tagLst>
</file>

<file path=ppt/tags/tag138.xml><?xml version="1.0" encoding="utf-8"?>
<p:tagLst xmlns:a="http://schemas.openxmlformats.org/drawingml/2006/main" xmlns:r="http://schemas.openxmlformats.org/officeDocument/2006/relationships" xmlns:p="http://schemas.openxmlformats.org/presentationml/2006/main">
  <p:tag name="NOPREFERENCE" val="False"/>
</p:tagLst>
</file>

<file path=ppt/tags/tag139.xml><?xml version="1.0" encoding="utf-8"?>
<p:tagLst xmlns:a="http://schemas.openxmlformats.org/drawingml/2006/main" xmlns:r="http://schemas.openxmlformats.org/officeDocument/2006/relationships" xmlns:p="http://schemas.openxmlformats.org/presentationml/2006/main">
  <p:tag name="NOPREFERENCE" val="False"/>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Lst>
</file>

<file path=ppt/tags/tag140.xml><?xml version="1.0" encoding="utf-8"?>
<p:tagLst xmlns:a="http://schemas.openxmlformats.org/drawingml/2006/main" xmlns:r="http://schemas.openxmlformats.org/officeDocument/2006/relationships" xmlns:p="http://schemas.openxmlformats.org/presentationml/2006/main">
  <p:tag name="NOPREFERENCE" val="False"/>
</p:tagLst>
</file>

<file path=ppt/tags/tag141.xml><?xml version="1.0" encoding="utf-8"?>
<p:tagLst xmlns:a="http://schemas.openxmlformats.org/drawingml/2006/main" xmlns:r="http://schemas.openxmlformats.org/officeDocument/2006/relationships" xmlns:p="http://schemas.openxmlformats.org/presentationml/2006/main">
  <p:tag name="NOPREFERENCE" val="False"/>
</p:tagLst>
</file>

<file path=ppt/tags/tag142.xml><?xml version="1.0" encoding="utf-8"?>
<p:tagLst xmlns:a="http://schemas.openxmlformats.org/drawingml/2006/main" xmlns:r="http://schemas.openxmlformats.org/officeDocument/2006/relationships" xmlns:p="http://schemas.openxmlformats.org/presentationml/2006/main">
  <p:tag name="NOPREFERENCE" val="False"/>
</p:tagLst>
</file>

<file path=ppt/tags/tag143.xml><?xml version="1.0" encoding="utf-8"?>
<p:tagLst xmlns:a="http://schemas.openxmlformats.org/drawingml/2006/main" xmlns:r="http://schemas.openxmlformats.org/officeDocument/2006/relationships" xmlns:p="http://schemas.openxmlformats.org/presentationml/2006/main">
  <p:tag name="NOPREFERENCE" val="False"/>
</p:tagLst>
</file>

<file path=ppt/tags/tag144.xml><?xml version="1.0" encoding="utf-8"?>
<p:tagLst xmlns:a="http://schemas.openxmlformats.org/drawingml/2006/main" xmlns:r="http://schemas.openxmlformats.org/officeDocument/2006/relationships" xmlns:p="http://schemas.openxmlformats.org/presentationml/2006/main">
  <p:tag name="NOPREFERENCE" val="False"/>
</p:tagLst>
</file>

<file path=ppt/tags/tag145.xml><?xml version="1.0" encoding="utf-8"?>
<p:tagLst xmlns:a="http://schemas.openxmlformats.org/drawingml/2006/main" xmlns:r="http://schemas.openxmlformats.org/officeDocument/2006/relationships" xmlns:p="http://schemas.openxmlformats.org/presentationml/2006/main">
  <p:tag name="NOPREFERENCE" val="False"/>
</p:tagLst>
</file>

<file path=ppt/tags/tag146.xml><?xml version="1.0" encoding="utf-8"?>
<p:tagLst xmlns:a="http://schemas.openxmlformats.org/drawingml/2006/main" xmlns:r="http://schemas.openxmlformats.org/officeDocument/2006/relationships" xmlns:p="http://schemas.openxmlformats.org/presentationml/2006/main">
  <p:tag name="NOPREFERENCE" val="False"/>
</p:tagLst>
</file>

<file path=ppt/tags/tag147.xml><?xml version="1.0" encoding="utf-8"?>
<p:tagLst xmlns:a="http://schemas.openxmlformats.org/drawingml/2006/main" xmlns:r="http://schemas.openxmlformats.org/officeDocument/2006/relationships" xmlns:p="http://schemas.openxmlformats.org/presentationml/2006/main">
  <p:tag name="NOPREFERENCE" val="False"/>
</p:tagLst>
</file>

<file path=ppt/tags/tag148.xml><?xml version="1.0" encoding="utf-8"?>
<p:tagLst xmlns:a="http://schemas.openxmlformats.org/drawingml/2006/main" xmlns:r="http://schemas.openxmlformats.org/officeDocument/2006/relationships" xmlns:p="http://schemas.openxmlformats.org/presentationml/2006/main">
  <p:tag name="NOPREFERENCE" val="False"/>
</p:tagLst>
</file>

<file path=ppt/tags/tag149.xml><?xml version="1.0" encoding="utf-8"?>
<p:tagLst xmlns:a="http://schemas.openxmlformats.org/drawingml/2006/main" xmlns:r="http://schemas.openxmlformats.org/officeDocument/2006/relationships" xmlns:p="http://schemas.openxmlformats.org/presentationml/2006/main">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50.xml><?xml version="1.0" encoding="utf-8"?>
<p:tagLst xmlns:a="http://schemas.openxmlformats.org/drawingml/2006/main" xmlns:r="http://schemas.openxmlformats.org/officeDocument/2006/relationships" xmlns:p="http://schemas.openxmlformats.org/presentationml/2006/main">
  <p:tag name="NOPREFERENCE" val="False"/>
</p:tagLst>
</file>

<file path=ppt/tags/tag151.xml><?xml version="1.0" encoding="utf-8"?>
<p:tagLst xmlns:a="http://schemas.openxmlformats.org/drawingml/2006/main" xmlns:r="http://schemas.openxmlformats.org/officeDocument/2006/relationships" xmlns:p="http://schemas.openxmlformats.org/presentationml/2006/main">
  <p:tag name="NOPREFERENCE" val="False"/>
</p:tagLst>
</file>

<file path=ppt/tags/tag152.xml><?xml version="1.0" encoding="utf-8"?>
<p:tagLst xmlns:a="http://schemas.openxmlformats.org/drawingml/2006/main" xmlns:r="http://schemas.openxmlformats.org/officeDocument/2006/relationships" xmlns:p="http://schemas.openxmlformats.org/presentationml/2006/main">
  <p:tag name="NOPREFERENCE" val="False"/>
</p:tagLst>
</file>

<file path=ppt/tags/tag153.xml><?xml version="1.0" encoding="utf-8"?>
<p:tagLst xmlns:a="http://schemas.openxmlformats.org/drawingml/2006/main" xmlns:r="http://schemas.openxmlformats.org/officeDocument/2006/relationships" xmlns:p="http://schemas.openxmlformats.org/presentationml/2006/main">
  <p:tag name="NOPREFERENCE" val="False"/>
</p:tagLst>
</file>

<file path=ppt/tags/tag154.xml><?xml version="1.0" encoding="utf-8"?>
<p:tagLst xmlns:a="http://schemas.openxmlformats.org/drawingml/2006/main" xmlns:r="http://schemas.openxmlformats.org/officeDocument/2006/relationships" xmlns:p="http://schemas.openxmlformats.org/presentationml/2006/main">
  <p:tag name="NOPREFERENCE" val="False"/>
</p:tagLst>
</file>

<file path=ppt/tags/tag155.xml><?xml version="1.0" encoding="utf-8"?>
<p:tagLst xmlns:a="http://schemas.openxmlformats.org/drawingml/2006/main" xmlns:r="http://schemas.openxmlformats.org/officeDocument/2006/relationships" xmlns:p="http://schemas.openxmlformats.org/presentationml/2006/main">
  <p:tag name="NOPREFERENCE" val="False"/>
</p:tagLst>
</file>

<file path=ppt/tags/tag156.xml><?xml version="1.0" encoding="utf-8"?>
<p:tagLst xmlns:a="http://schemas.openxmlformats.org/drawingml/2006/main" xmlns:r="http://schemas.openxmlformats.org/officeDocument/2006/relationships" xmlns:p="http://schemas.openxmlformats.org/presentationml/2006/main">
  <p:tag name="NOPREFERENCE" val="False"/>
</p:tagLst>
</file>

<file path=ppt/tags/tag157.xml><?xml version="1.0" encoding="utf-8"?>
<p:tagLst xmlns:a="http://schemas.openxmlformats.org/drawingml/2006/main" xmlns:r="http://schemas.openxmlformats.org/officeDocument/2006/relationships" xmlns:p="http://schemas.openxmlformats.org/presentationml/2006/main">
  <p:tag name="NOPREFERENCE" val="False"/>
</p:tagLst>
</file>

<file path=ppt/tags/tag158.xml><?xml version="1.0" encoding="utf-8"?>
<p:tagLst xmlns:a="http://schemas.openxmlformats.org/drawingml/2006/main" xmlns:r="http://schemas.openxmlformats.org/officeDocument/2006/relationships" xmlns:p="http://schemas.openxmlformats.org/presentationml/2006/main">
  <p:tag name="NOPREFERENCE" val="False"/>
</p:tagLst>
</file>

<file path=ppt/tags/tag159.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160.xml><?xml version="1.0" encoding="utf-8"?>
<p:tagLst xmlns:a="http://schemas.openxmlformats.org/drawingml/2006/main" xmlns:r="http://schemas.openxmlformats.org/officeDocument/2006/relationships" xmlns:p="http://schemas.openxmlformats.org/presentationml/2006/main">
  <p:tag name="NOPREFERENCE" val="False"/>
</p:tagLst>
</file>

<file path=ppt/tags/tag161.xml><?xml version="1.0" encoding="utf-8"?>
<p:tagLst xmlns:a="http://schemas.openxmlformats.org/drawingml/2006/main" xmlns:r="http://schemas.openxmlformats.org/officeDocument/2006/relationships" xmlns:p="http://schemas.openxmlformats.org/presentationml/2006/main">
  <p:tag name="NOPREFERENCE" val="False"/>
</p:tagLst>
</file>

<file path=ppt/tags/tag162.xml><?xml version="1.0" encoding="utf-8"?>
<p:tagLst xmlns:a="http://schemas.openxmlformats.org/drawingml/2006/main" xmlns:r="http://schemas.openxmlformats.org/officeDocument/2006/relationships" xmlns:p="http://schemas.openxmlformats.org/presentationml/2006/main">
  <p:tag name="NOPREFERENCE" val="False"/>
</p:tagLst>
</file>

<file path=ppt/tags/tag163.xml><?xml version="1.0" encoding="utf-8"?>
<p:tagLst xmlns:a="http://schemas.openxmlformats.org/drawingml/2006/main" xmlns:r="http://schemas.openxmlformats.org/officeDocument/2006/relationships" xmlns:p="http://schemas.openxmlformats.org/presentationml/2006/main">
  <p:tag name="NOPREFERENCE" val="False"/>
</p:tagLst>
</file>

<file path=ppt/tags/tag164.xml><?xml version="1.0" encoding="utf-8"?>
<p:tagLst xmlns:a="http://schemas.openxmlformats.org/drawingml/2006/main" xmlns:r="http://schemas.openxmlformats.org/officeDocument/2006/relationships" xmlns:p="http://schemas.openxmlformats.org/presentationml/2006/main">
  <p:tag name="NOPREFERENCE" val="False"/>
</p:tagLst>
</file>

<file path=ppt/tags/tag165.xml><?xml version="1.0" encoding="utf-8"?>
<p:tagLst xmlns:a="http://schemas.openxmlformats.org/drawingml/2006/main" xmlns:r="http://schemas.openxmlformats.org/officeDocument/2006/relationships" xmlns:p="http://schemas.openxmlformats.org/presentationml/2006/main">
  <p:tag name="NOPREFERENCE" val="False"/>
</p:tagLst>
</file>

<file path=ppt/tags/tag166.xml><?xml version="1.0" encoding="utf-8"?>
<p:tagLst xmlns:a="http://schemas.openxmlformats.org/drawingml/2006/main" xmlns:r="http://schemas.openxmlformats.org/officeDocument/2006/relationships" xmlns:p="http://schemas.openxmlformats.org/presentationml/2006/main">
  <p:tag name="NOPREFERENCE" val="False"/>
</p:tagLst>
</file>

<file path=ppt/tags/tag167.xml><?xml version="1.0" encoding="utf-8"?>
<p:tagLst xmlns:a="http://schemas.openxmlformats.org/drawingml/2006/main" xmlns:r="http://schemas.openxmlformats.org/officeDocument/2006/relationships" xmlns:p="http://schemas.openxmlformats.org/presentationml/2006/main">
  <p:tag name="NOPREFERENCE" val="False"/>
</p:tagLst>
</file>

<file path=ppt/tags/tag168.xml><?xml version="1.0" encoding="utf-8"?>
<p:tagLst xmlns:a="http://schemas.openxmlformats.org/drawingml/2006/main" xmlns:r="http://schemas.openxmlformats.org/officeDocument/2006/relationships" xmlns:p="http://schemas.openxmlformats.org/presentationml/2006/main">
  <p:tag name="NOPREFERENCE" val="False"/>
</p:tagLst>
</file>

<file path=ppt/tags/tag169.xml><?xml version="1.0" encoding="utf-8"?>
<p:tagLst xmlns:a="http://schemas.openxmlformats.org/drawingml/2006/main" xmlns:r="http://schemas.openxmlformats.org/officeDocument/2006/relationships" xmlns:p="http://schemas.openxmlformats.org/presentationml/2006/main">
  <p:tag name="NOPREFERENCE" val="False"/>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Lst>
</file>

<file path=ppt/tags/tag170.xml><?xml version="1.0" encoding="utf-8"?>
<p:tagLst xmlns:a="http://schemas.openxmlformats.org/drawingml/2006/main" xmlns:r="http://schemas.openxmlformats.org/officeDocument/2006/relationships" xmlns:p="http://schemas.openxmlformats.org/presentationml/2006/main">
  <p:tag name="NOPREFERENCE" val="False"/>
</p:tagLst>
</file>

<file path=ppt/tags/tag171.xml><?xml version="1.0" encoding="utf-8"?>
<p:tagLst xmlns:a="http://schemas.openxmlformats.org/drawingml/2006/main" xmlns:r="http://schemas.openxmlformats.org/officeDocument/2006/relationships" xmlns:p="http://schemas.openxmlformats.org/presentationml/2006/main">
  <p:tag name="NOPREFERENCE" val="False"/>
</p:tagLst>
</file>

<file path=ppt/tags/tag172.xml><?xml version="1.0" encoding="utf-8"?>
<p:tagLst xmlns:a="http://schemas.openxmlformats.org/drawingml/2006/main" xmlns:r="http://schemas.openxmlformats.org/officeDocument/2006/relationships" xmlns:p="http://schemas.openxmlformats.org/presentationml/2006/main">
  <p:tag name="NOPREFERENCE" val="False"/>
</p:tagLst>
</file>

<file path=ppt/tags/tag173.xml><?xml version="1.0" encoding="utf-8"?>
<p:tagLst xmlns:a="http://schemas.openxmlformats.org/drawingml/2006/main" xmlns:r="http://schemas.openxmlformats.org/officeDocument/2006/relationships" xmlns:p="http://schemas.openxmlformats.org/presentationml/2006/main">
  <p:tag name="NOPREFERENCE" val="False"/>
</p:tagLst>
</file>

<file path=ppt/tags/tag174.xml><?xml version="1.0" encoding="utf-8"?>
<p:tagLst xmlns:a="http://schemas.openxmlformats.org/drawingml/2006/main" xmlns:r="http://schemas.openxmlformats.org/officeDocument/2006/relationships" xmlns:p="http://schemas.openxmlformats.org/presentationml/2006/main">
  <p:tag name="NOPREFERENCE" val="False"/>
</p:tagLst>
</file>

<file path=ppt/tags/tag175.xml><?xml version="1.0" encoding="utf-8"?>
<p:tagLst xmlns:a="http://schemas.openxmlformats.org/drawingml/2006/main" xmlns:r="http://schemas.openxmlformats.org/officeDocument/2006/relationships" xmlns:p="http://schemas.openxmlformats.org/presentationml/2006/main">
  <p:tag name="NOPREFERENCE" val="False"/>
</p:tagLst>
</file>

<file path=ppt/tags/tag176.xml><?xml version="1.0" encoding="utf-8"?>
<p:tagLst xmlns:a="http://schemas.openxmlformats.org/drawingml/2006/main" xmlns:r="http://schemas.openxmlformats.org/officeDocument/2006/relationships" xmlns:p="http://schemas.openxmlformats.org/presentationml/2006/main">
  <p:tag name="NOPREFERENCE" val="False"/>
</p:tagLst>
</file>

<file path=ppt/tags/tag177.xml><?xml version="1.0" encoding="utf-8"?>
<p:tagLst xmlns:a="http://schemas.openxmlformats.org/drawingml/2006/main" xmlns:r="http://schemas.openxmlformats.org/officeDocument/2006/relationships" xmlns:p="http://schemas.openxmlformats.org/presentationml/2006/main">
  <p:tag name="NOPREFERENCE" val="False"/>
</p:tagLst>
</file>

<file path=ppt/tags/tag178.xml><?xml version="1.0" encoding="utf-8"?>
<p:tagLst xmlns:a="http://schemas.openxmlformats.org/drawingml/2006/main" xmlns:r="http://schemas.openxmlformats.org/officeDocument/2006/relationships" xmlns:p="http://schemas.openxmlformats.org/presentationml/2006/main">
  <p:tag name="NOPREFERENCE" val="False"/>
</p:tagLst>
</file>

<file path=ppt/tags/tag179.xml><?xml version="1.0" encoding="utf-8"?>
<p:tagLst xmlns:a="http://schemas.openxmlformats.org/drawingml/2006/main" xmlns:r="http://schemas.openxmlformats.org/officeDocument/2006/relationships" xmlns:p="http://schemas.openxmlformats.org/presentationml/2006/main">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Lst>
</file>

<file path=ppt/tags/tag180.xml><?xml version="1.0" encoding="utf-8"?>
<p:tagLst xmlns:a="http://schemas.openxmlformats.org/drawingml/2006/main" xmlns:r="http://schemas.openxmlformats.org/officeDocument/2006/relationships" xmlns:p="http://schemas.openxmlformats.org/presentationml/2006/main">
  <p:tag name="NOPREFERENCE" val="False"/>
</p:tagLst>
</file>

<file path=ppt/tags/tag181.xml><?xml version="1.0" encoding="utf-8"?>
<p:tagLst xmlns:a="http://schemas.openxmlformats.org/drawingml/2006/main" xmlns:r="http://schemas.openxmlformats.org/officeDocument/2006/relationships" xmlns:p="http://schemas.openxmlformats.org/presentationml/2006/main">
  <p:tag name="NOPREFERENCE" val="False"/>
</p:tagLst>
</file>

<file path=ppt/tags/tag182.xml><?xml version="1.0" encoding="utf-8"?>
<p:tagLst xmlns:a="http://schemas.openxmlformats.org/drawingml/2006/main" xmlns:r="http://schemas.openxmlformats.org/officeDocument/2006/relationships" xmlns:p="http://schemas.openxmlformats.org/presentationml/2006/main">
  <p:tag name="NOPREFERENCE" val="False"/>
</p:tagLst>
</file>

<file path=ppt/tags/tag183.xml><?xml version="1.0" encoding="utf-8"?>
<p:tagLst xmlns:a="http://schemas.openxmlformats.org/drawingml/2006/main" xmlns:r="http://schemas.openxmlformats.org/officeDocument/2006/relationships" xmlns:p="http://schemas.openxmlformats.org/presentationml/2006/main">
  <p:tag name="NOPREFERENCE" val="False"/>
</p:tagLst>
</file>

<file path=ppt/tags/tag184.xml><?xml version="1.0" encoding="utf-8"?>
<p:tagLst xmlns:a="http://schemas.openxmlformats.org/drawingml/2006/main" xmlns:r="http://schemas.openxmlformats.org/officeDocument/2006/relationships" xmlns:p="http://schemas.openxmlformats.org/presentationml/2006/main">
  <p:tag name="NOPREFERENCE" val="False"/>
</p:tagLst>
</file>

<file path=ppt/tags/tag185.xml><?xml version="1.0" encoding="utf-8"?>
<p:tagLst xmlns:a="http://schemas.openxmlformats.org/drawingml/2006/main" xmlns:r="http://schemas.openxmlformats.org/officeDocument/2006/relationships" xmlns:p="http://schemas.openxmlformats.org/presentationml/2006/main">
  <p:tag name="NOPREFERENCE" val="False"/>
</p:tagLst>
</file>

<file path=ppt/tags/tag186.xml><?xml version="1.0" encoding="utf-8"?>
<p:tagLst xmlns:a="http://schemas.openxmlformats.org/drawingml/2006/main" xmlns:r="http://schemas.openxmlformats.org/officeDocument/2006/relationships" xmlns:p="http://schemas.openxmlformats.org/presentationml/2006/main">
  <p:tag name="NOPREFERENCE" val="False"/>
</p:tagLst>
</file>

<file path=ppt/tags/tag187.xml><?xml version="1.0" encoding="utf-8"?>
<p:tagLst xmlns:a="http://schemas.openxmlformats.org/drawingml/2006/main" xmlns:r="http://schemas.openxmlformats.org/officeDocument/2006/relationships" xmlns:p="http://schemas.openxmlformats.org/presentationml/2006/main">
  <p:tag name="NOPREFERENCE" val="False"/>
</p:tagLst>
</file>

<file path=ppt/tags/tag188.xml><?xml version="1.0" encoding="utf-8"?>
<p:tagLst xmlns:a="http://schemas.openxmlformats.org/drawingml/2006/main" xmlns:r="http://schemas.openxmlformats.org/officeDocument/2006/relationships" xmlns:p="http://schemas.openxmlformats.org/presentationml/2006/main">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Lst>
</file>

<file path=ppt/tags/tag37.xml><?xml version="1.0" encoding="utf-8"?>
<p:tagLst xmlns:a="http://schemas.openxmlformats.org/drawingml/2006/main" xmlns:r="http://schemas.openxmlformats.org/officeDocument/2006/relationships" xmlns:p="http://schemas.openxmlformats.org/presentationml/2006/main">
  <p:tag name="NOPREFERENCE" val="False"/>
</p:tagLst>
</file>

<file path=ppt/tags/tag38.xml><?xml version="1.0" encoding="utf-8"?>
<p:tagLst xmlns:a="http://schemas.openxmlformats.org/drawingml/2006/main" xmlns:r="http://schemas.openxmlformats.org/officeDocument/2006/relationships" xmlns:p="http://schemas.openxmlformats.org/presentationml/2006/main">
  <p:tag name="NOPREFERENCE" val="False"/>
</p:tagLst>
</file>

<file path=ppt/tags/tag39.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40.xml><?xml version="1.0" encoding="utf-8"?>
<p:tagLst xmlns:a="http://schemas.openxmlformats.org/drawingml/2006/main" xmlns:r="http://schemas.openxmlformats.org/officeDocument/2006/relationships" xmlns:p="http://schemas.openxmlformats.org/presentationml/2006/main">
  <p:tag name="NOPREFERENCE" val="False"/>
</p:tagLst>
</file>

<file path=ppt/tags/tag41.xml><?xml version="1.0" encoding="utf-8"?>
<p:tagLst xmlns:a="http://schemas.openxmlformats.org/drawingml/2006/main" xmlns:r="http://schemas.openxmlformats.org/officeDocument/2006/relationships" xmlns:p="http://schemas.openxmlformats.org/presentationml/2006/main">
  <p:tag name="NOPREFERENCE" val="False"/>
</p:tagLst>
</file>

<file path=ppt/tags/tag42.xml><?xml version="1.0" encoding="utf-8"?>
<p:tagLst xmlns:a="http://schemas.openxmlformats.org/drawingml/2006/main" xmlns:r="http://schemas.openxmlformats.org/officeDocument/2006/relationships" xmlns:p="http://schemas.openxmlformats.org/presentationml/2006/main">
  <p:tag name="NOPREFERENCE" val="False"/>
</p:tagLst>
</file>

<file path=ppt/tags/tag43.xml><?xml version="1.0" encoding="utf-8"?>
<p:tagLst xmlns:a="http://schemas.openxmlformats.org/drawingml/2006/main" xmlns:r="http://schemas.openxmlformats.org/officeDocument/2006/relationships" xmlns:p="http://schemas.openxmlformats.org/presentationml/2006/main">
  <p:tag name="NOPREFERENCE" val="False"/>
</p:tagLst>
</file>

<file path=ppt/tags/tag44.xml><?xml version="1.0" encoding="utf-8"?>
<p:tagLst xmlns:a="http://schemas.openxmlformats.org/drawingml/2006/main" xmlns:r="http://schemas.openxmlformats.org/officeDocument/2006/relationships" xmlns:p="http://schemas.openxmlformats.org/presentationml/2006/main">
  <p:tag name="NOPREFERENCE" val="False"/>
</p:tagLst>
</file>

<file path=ppt/tags/tag45.xml><?xml version="1.0" encoding="utf-8"?>
<p:tagLst xmlns:a="http://schemas.openxmlformats.org/drawingml/2006/main" xmlns:r="http://schemas.openxmlformats.org/officeDocument/2006/relationships" xmlns:p="http://schemas.openxmlformats.org/presentationml/2006/main">
  <p:tag name="NOPREFERENCE" val="False"/>
</p:tagLst>
</file>

<file path=ppt/tags/tag46.xml><?xml version="1.0" encoding="utf-8"?>
<p:tagLst xmlns:a="http://schemas.openxmlformats.org/drawingml/2006/main" xmlns:r="http://schemas.openxmlformats.org/officeDocument/2006/relationships" xmlns:p="http://schemas.openxmlformats.org/presentationml/2006/main">
  <p:tag name="NOPREFERENCE" val="False"/>
</p:tagLst>
</file>

<file path=ppt/tags/tag47.xml><?xml version="1.0" encoding="utf-8"?>
<p:tagLst xmlns:a="http://schemas.openxmlformats.org/drawingml/2006/main" xmlns:r="http://schemas.openxmlformats.org/officeDocument/2006/relationships" xmlns:p="http://schemas.openxmlformats.org/presentationml/2006/main">
  <p:tag name="NOPREFERENCE" val="False"/>
</p:tagLst>
</file>

<file path=ppt/tags/tag48.xml><?xml version="1.0" encoding="utf-8"?>
<p:tagLst xmlns:a="http://schemas.openxmlformats.org/drawingml/2006/main" xmlns:r="http://schemas.openxmlformats.org/officeDocument/2006/relationships" xmlns:p="http://schemas.openxmlformats.org/presentationml/2006/main">
  <p:tag name="NOPREFERENCE" val="False"/>
</p:tagLst>
</file>

<file path=ppt/tags/tag49.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50.xml><?xml version="1.0" encoding="utf-8"?>
<p:tagLst xmlns:a="http://schemas.openxmlformats.org/drawingml/2006/main" xmlns:r="http://schemas.openxmlformats.org/officeDocument/2006/relationships" xmlns:p="http://schemas.openxmlformats.org/presentationml/2006/main">
  <p:tag name="NOPREFERENCE" val="False"/>
</p:tagLst>
</file>

<file path=ppt/tags/tag51.xml><?xml version="1.0" encoding="utf-8"?>
<p:tagLst xmlns:a="http://schemas.openxmlformats.org/drawingml/2006/main" xmlns:r="http://schemas.openxmlformats.org/officeDocument/2006/relationships" xmlns:p="http://schemas.openxmlformats.org/presentationml/2006/main">
  <p:tag name="NOPREFERENCE" val="False"/>
</p:tagLst>
</file>

<file path=ppt/tags/tag52.xml><?xml version="1.0" encoding="utf-8"?>
<p:tagLst xmlns:a="http://schemas.openxmlformats.org/drawingml/2006/main" xmlns:r="http://schemas.openxmlformats.org/officeDocument/2006/relationships" xmlns:p="http://schemas.openxmlformats.org/presentationml/2006/main">
  <p:tag name="NOPREFERENCE" val="False"/>
</p:tagLst>
</file>

<file path=ppt/tags/tag53.xml><?xml version="1.0" encoding="utf-8"?>
<p:tagLst xmlns:a="http://schemas.openxmlformats.org/drawingml/2006/main" xmlns:r="http://schemas.openxmlformats.org/officeDocument/2006/relationships" xmlns:p="http://schemas.openxmlformats.org/presentationml/2006/main">
  <p:tag name="NOPREFERENCE" val="False"/>
</p:tagLst>
</file>

<file path=ppt/tags/tag54.xml><?xml version="1.0" encoding="utf-8"?>
<p:tagLst xmlns:a="http://schemas.openxmlformats.org/drawingml/2006/main" xmlns:r="http://schemas.openxmlformats.org/officeDocument/2006/relationships" xmlns:p="http://schemas.openxmlformats.org/presentationml/2006/main">
  <p:tag name="NOPREFERENCE" val="False"/>
</p:tagLst>
</file>

<file path=ppt/tags/tag55.xml><?xml version="1.0" encoding="utf-8"?>
<p:tagLst xmlns:a="http://schemas.openxmlformats.org/drawingml/2006/main" xmlns:r="http://schemas.openxmlformats.org/officeDocument/2006/relationships" xmlns:p="http://schemas.openxmlformats.org/presentationml/2006/main">
  <p:tag name="NOPREFERENCE" val="False"/>
</p:tagLst>
</file>

<file path=ppt/tags/tag56.xml><?xml version="1.0" encoding="utf-8"?>
<p:tagLst xmlns:a="http://schemas.openxmlformats.org/drawingml/2006/main" xmlns:r="http://schemas.openxmlformats.org/officeDocument/2006/relationships" xmlns:p="http://schemas.openxmlformats.org/presentationml/2006/main">
  <p:tag name="NOPREFERENCE" val="False"/>
</p:tagLst>
</file>

<file path=ppt/tags/tag57.xml><?xml version="1.0" encoding="utf-8"?>
<p:tagLst xmlns:a="http://schemas.openxmlformats.org/drawingml/2006/main" xmlns:r="http://schemas.openxmlformats.org/officeDocument/2006/relationships" xmlns:p="http://schemas.openxmlformats.org/presentationml/2006/main">
  <p:tag name="NOPREFERENCE" val="False"/>
</p:tagLst>
</file>

<file path=ppt/tags/tag58.xml><?xml version="1.0" encoding="utf-8"?>
<p:tagLst xmlns:a="http://schemas.openxmlformats.org/drawingml/2006/main" xmlns:r="http://schemas.openxmlformats.org/officeDocument/2006/relationships" xmlns:p="http://schemas.openxmlformats.org/presentationml/2006/main">
  <p:tag name="NOPREFERENCE" val="False"/>
</p:tagLst>
</file>

<file path=ppt/tags/tag59.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60.xml><?xml version="1.0" encoding="utf-8"?>
<p:tagLst xmlns:a="http://schemas.openxmlformats.org/drawingml/2006/main" xmlns:r="http://schemas.openxmlformats.org/officeDocument/2006/relationships" xmlns:p="http://schemas.openxmlformats.org/presentationml/2006/main">
  <p:tag name="NOPREFERENCE" val="False"/>
</p:tagLst>
</file>

<file path=ppt/tags/tag61.xml><?xml version="1.0" encoding="utf-8"?>
<p:tagLst xmlns:a="http://schemas.openxmlformats.org/drawingml/2006/main" xmlns:r="http://schemas.openxmlformats.org/officeDocument/2006/relationships" xmlns:p="http://schemas.openxmlformats.org/presentationml/2006/main">
  <p:tag name="NOPREFERENCE" val="False"/>
</p:tagLst>
</file>

<file path=ppt/tags/tag62.xml><?xml version="1.0" encoding="utf-8"?>
<p:tagLst xmlns:a="http://schemas.openxmlformats.org/drawingml/2006/main" xmlns:r="http://schemas.openxmlformats.org/officeDocument/2006/relationships" xmlns:p="http://schemas.openxmlformats.org/presentationml/2006/main">
  <p:tag name="NOPREFERENCE" val="False"/>
</p:tagLst>
</file>

<file path=ppt/tags/tag63.xml><?xml version="1.0" encoding="utf-8"?>
<p:tagLst xmlns:a="http://schemas.openxmlformats.org/drawingml/2006/main" xmlns:r="http://schemas.openxmlformats.org/officeDocument/2006/relationships" xmlns:p="http://schemas.openxmlformats.org/presentationml/2006/main">
  <p:tag name="NOPREFERENCE" val="False"/>
</p:tagLst>
</file>

<file path=ppt/tags/tag64.xml><?xml version="1.0" encoding="utf-8"?>
<p:tagLst xmlns:a="http://schemas.openxmlformats.org/drawingml/2006/main" xmlns:r="http://schemas.openxmlformats.org/officeDocument/2006/relationships" xmlns:p="http://schemas.openxmlformats.org/presentationml/2006/main">
  <p:tag name="NOPREFERENCE" val="False"/>
</p:tagLst>
</file>

<file path=ppt/tags/tag65.xml><?xml version="1.0" encoding="utf-8"?>
<p:tagLst xmlns:a="http://schemas.openxmlformats.org/drawingml/2006/main" xmlns:r="http://schemas.openxmlformats.org/officeDocument/2006/relationships" xmlns:p="http://schemas.openxmlformats.org/presentationml/2006/main">
  <p:tag name="NOPREFERENCE" val="False"/>
</p:tagLst>
</file>

<file path=ppt/tags/tag66.xml><?xml version="1.0" encoding="utf-8"?>
<p:tagLst xmlns:a="http://schemas.openxmlformats.org/drawingml/2006/main" xmlns:r="http://schemas.openxmlformats.org/officeDocument/2006/relationships" xmlns:p="http://schemas.openxmlformats.org/presentationml/2006/main">
  <p:tag name="NOPREFERENCE" val="False"/>
</p:tagLst>
</file>

<file path=ppt/tags/tag67.xml><?xml version="1.0" encoding="utf-8"?>
<p:tagLst xmlns:a="http://schemas.openxmlformats.org/drawingml/2006/main" xmlns:r="http://schemas.openxmlformats.org/officeDocument/2006/relationships" xmlns:p="http://schemas.openxmlformats.org/presentationml/2006/main">
  <p:tag name="NOPREFERENCE" val="False"/>
</p:tagLst>
</file>

<file path=ppt/tags/tag68.xml><?xml version="1.0" encoding="utf-8"?>
<p:tagLst xmlns:a="http://schemas.openxmlformats.org/drawingml/2006/main" xmlns:r="http://schemas.openxmlformats.org/officeDocument/2006/relationships" xmlns:p="http://schemas.openxmlformats.org/presentationml/2006/main">
  <p:tag name="NOPREFERENCE" val="False"/>
</p:tagLst>
</file>

<file path=ppt/tags/tag69.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70.xml><?xml version="1.0" encoding="utf-8"?>
<p:tagLst xmlns:a="http://schemas.openxmlformats.org/drawingml/2006/main" xmlns:r="http://schemas.openxmlformats.org/officeDocument/2006/relationships" xmlns:p="http://schemas.openxmlformats.org/presentationml/2006/main">
  <p:tag name="NOPREFERENCE" val="False"/>
</p:tagLst>
</file>

<file path=ppt/tags/tag71.xml><?xml version="1.0" encoding="utf-8"?>
<p:tagLst xmlns:a="http://schemas.openxmlformats.org/drawingml/2006/main" xmlns:r="http://schemas.openxmlformats.org/officeDocument/2006/relationships" xmlns:p="http://schemas.openxmlformats.org/presentationml/2006/main">
  <p:tag name="NOPREFERENCE" val="False"/>
</p:tagLst>
</file>

<file path=ppt/tags/tag72.xml><?xml version="1.0" encoding="utf-8"?>
<p:tagLst xmlns:a="http://schemas.openxmlformats.org/drawingml/2006/main" xmlns:r="http://schemas.openxmlformats.org/officeDocument/2006/relationships" xmlns:p="http://schemas.openxmlformats.org/presentationml/2006/main">
  <p:tag name="NOPREFERENCE" val="False"/>
</p:tagLst>
</file>

<file path=ppt/tags/tag73.xml><?xml version="1.0" encoding="utf-8"?>
<p:tagLst xmlns:a="http://schemas.openxmlformats.org/drawingml/2006/main" xmlns:r="http://schemas.openxmlformats.org/officeDocument/2006/relationships" xmlns:p="http://schemas.openxmlformats.org/presentationml/2006/main">
  <p:tag name="NOPREFERENCE" val="False"/>
</p:tagLst>
</file>

<file path=ppt/tags/tag74.xml><?xml version="1.0" encoding="utf-8"?>
<p:tagLst xmlns:a="http://schemas.openxmlformats.org/drawingml/2006/main" xmlns:r="http://schemas.openxmlformats.org/officeDocument/2006/relationships" xmlns:p="http://schemas.openxmlformats.org/presentationml/2006/main">
  <p:tag name="NOPREFERENCE" val="False"/>
</p:tagLst>
</file>

<file path=ppt/tags/tag75.xml><?xml version="1.0" encoding="utf-8"?>
<p:tagLst xmlns:a="http://schemas.openxmlformats.org/drawingml/2006/main" xmlns:r="http://schemas.openxmlformats.org/officeDocument/2006/relationships" xmlns:p="http://schemas.openxmlformats.org/presentationml/2006/main">
  <p:tag name="NOPREFERENCE" val="False"/>
</p:tagLst>
</file>

<file path=ppt/tags/tag76.xml><?xml version="1.0" encoding="utf-8"?>
<p:tagLst xmlns:a="http://schemas.openxmlformats.org/drawingml/2006/main" xmlns:r="http://schemas.openxmlformats.org/officeDocument/2006/relationships" xmlns:p="http://schemas.openxmlformats.org/presentationml/2006/main">
  <p:tag name="NOPREFERENCE" val="False"/>
</p:tagLst>
</file>

<file path=ppt/tags/tag77.xml><?xml version="1.0" encoding="utf-8"?>
<p:tagLst xmlns:a="http://schemas.openxmlformats.org/drawingml/2006/main" xmlns:r="http://schemas.openxmlformats.org/officeDocument/2006/relationships" xmlns:p="http://schemas.openxmlformats.org/presentationml/2006/main">
  <p:tag name="NOPREFERENCE" val="False"/>
</p:tagLst>
</file>

<file path=ppt/tags/tag78.xml><?xml version="1.0" encoding="utf-8"?>
<p:tagLst xmlns:a="http://schemas.openxmlformats.org/drawingml/2006/main" xmlns:r="http://schemas.openxmlformats.org/officeDocument/2006/relationships" xmlns:p="http://schemas.openxmlformats.org/presentationml/2006/main">
  <p:tag name="NOPREFERENCE" val="False"/>
</p:tagLst>
</file>

<file path=ppt/tags/tag79.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80.xml><?xml version="1.0" encoding="utf-8"?>
<p:tagLst xmlns:a="http://schemas.openxmlformats.org/drawingml/2006/main" xmlns:r="http://schemas.openxmlformats.org/officeDocument/2006/relationships" xmlns:p="http://schemas.openxmlformats.org/presentationml/2006/main">
  <p:tag name="NOPREFERENCE" val="False"/>
</p:tagLst>
</file>

<file path=ppt/tags/tag81.xml><?xml version="1.0" encoding="utf-8"?>
<p:tagLst xmlns:a="http://schemas.openxmlformats.org/drawingml/2006/main" xmlns:r="http://schemas.openxmlformats.org/officeDocument/2006/relationships" xmlns:p="http://schemas.openxmlformats.org/presentationml/2006/main">
  <p:tag name="NOPREFERENCE" val="False"/>
</p:tagLst>
</file>

<file path=ppt/tags/tag82.xml><?xml version="1.0" encoding="utf-8"?>
<p:tagLst xmlns:a="http://schemas.openxmlformats.org/drawingml/2006/main" xmlns:r="http://schemas.openxmlformats.org/officeDocument/2006/relationships" xmlns:p="http://schemas.openxmlformats.org/presentationml/2006/main">
  <p:tag name="NOPREFERENCE" val="False"/>
</p:tagLst>
</file>

<file path=ppt/tags/tag83.xml><?xml version="1.0" encoding="utf-8"?>
<p:tagLst xmlns:a="http://schemas.openxmlformats.org/drawingml/2006/main" xmlns:r="http://schemas.openxmlformats.org/officeDocument/2006/relationships" xmlns:p="http://schemas.openxmlformats.org/presentationml/2006/main">
  <p:tag name="NOPREFERENCE" val="False"/>
</p:tagLst>
</file>

<file path=ppt/tags/tag84.xml><?xml version="1.0" encoding="utf-8"?>
<p:tagLst xmlns:a="http://schemas.openxmlformats.org/drawingml/2006/main" xmlns:r="http://schemas.openxmlformats.org/officeDocument/2006/relationships" xmlns:p="http://schemas.openxmlformats.org/presentationml/2006/main">
  <p:tag name="NOPREFERENCE" val="False"/>
</p:tagLst>
</file>

<file path=ppt/tags/tag85.xml><?xml version="1.0" encoding="utf-8"?>
<p:tagLst xmlns:a="http://schemas.openxmlformats.org/drawingml/2006/main" xmlns:r="http://schemas.openxmlformats.org/officeDocument/2006/relationships" xmlns:p="http://schemas.openxmlformats.org/presentationml/2006/main">
  <p:tag name="NOPREFERENCE" val="False"/>
</p:tagLst>
</file>

<file path=ppt/tags/tag86.xml><?xml version="1.0" encoding="utf-8"?>
<p:tagLst xmlns:a="http://schemas.openxmlformats.org/drawingml/2006/main" xmlns:r="http://schemas.openxmlformats.org/officeDocument/2006/relationships" xmlns:p="http://schemas.openxmlformats.org/presentationml/2006/main">
  <p:tag name="NOPREFERENCE" val="False"/>
</p:tagLst>
</file>

<file path=ppt/tags/tag87.xml><?xml version="1.0" encoding="utf-8"?>
<p:tagLst xmlns:a="http://schemas.openxmlformats.org/drawingml/2006/main" xmlns:r="http://schemas.openxmlformats.org/officeDocument/2006/relationships" xmlns:p="http://schemas.openxmlformats.org/presentationml/2006/main">
  <p:tag name="NOPREFERENCE" val="False"/>
</p:tagLst>
</file>

<file path=ppt/tags/tag88.xml><?xml version="1.0" encoding="utf-8"?>
<p:tagLst xmlns:a="http://schemas.openxmlformats.org/drawingml/2006/main" xmlns:r="http://schemas.openxmlformats.org/officeDocument/2006/relationships" xmlns:p="http://schemas.openxmlformats.org/presentationml/2006/main">
  <p:tag name="NOPREFERENCE" val="False"/>
</p:tagLst>
</file>

<file path=ppt/tags/tag89.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ags/tag90.xml><?xml version="1.0" encoding="utf-8"?>
<p:tagLst xmlns:a="http://schemas.openxmlformats.org/drawingml/2006/main" xmlns:r="http://schemas.openxmlformats.org/officeDocument/2006/relationships" xmlns:p="http://schemas.openxmlformats.org/presentationml/2006/main">
  <p:tag name="NOPREFERENCE" val="False"/>
</p:tagLst>
</file>

<file path=ppt/tags/tag91.xml><?xml version="1.0" encoding="utf-8"?>
<p:tagLst xmlns:a="http://schemas.openxmlformats.org/drawingml/2006/main" xmlns:r="http://schemas.openxmlformats.org/officeDocument/2006/relationships" xmlns:p="http://schemas.openxmlformats.org/presentationml/2006/main">
  <p:tag name="NOPREFERENCE" val="False"/>
</p:tagLst>
</file>

<file path=ppt/tags/tag92.xml><?xml version="1.0" encoding="utf-8"?>
<p:tagLst xmlns:a="http://schemas.openxmlformats.org/drawingml/2006/main" xmlns:r="http://schemas.openxmlformats.org/officeDocument/2006/relationships" xmlns:p="http://schemas.openxmlformats.org/presentationml/2006/main">
  <p:tag name="NOPREFERENCE" val="False"/>
</p:tagLst>
</file>

<file path=ppt/tags/tag93.xml><?xml version="1.0" encoding="utf-8"?>
<p:tagLst xmlns:a="http://schemas.openxmlformats.org/drawingml/2006/main" xmlns:r="http://schemas.openxmlformats.org/officeDocument/2006/relationships" xmlns:p="http://schemas.openxmlformats.org/presentationml/2006/main">
  <p:tag name="NOPREFERENCE" val="False"/>
</p:tagLst>
</file>

<file path=ppt/tags/tag94.xml><?xml version="1.0" encoding="utf-8"?>
<p:tagLst xmlns:a="http://schemas.openxmlformats.org/drawingml/2006/main" xmlns:r="http://schemas.openxmlformats.org/officeDocument/2006/relationships" xmlns:p="http://schemas.openxmlformats.org/presentationml/2006/main">
  <p:tag name="NOPREFERENCE" val="False"/>
</p:tagLst>
</file>

<file path=ppt/tags/tag95.xml><?xml version="1.0" encoding="utf-8"?>
<p:tagLst xmlns:a="http://schemas.openxmlformats.org/drawingml/2006/main" xmlns:r="http://schemas.openxmlformats.org/officeDocument/2006/relationships" xmlns:p="http://schemas.openxmlformats.org/presentationml/2006/main">
  <p:tag name="NOPREFERENCE" val="False"/>
</p:tagLst>
</file>

<file path=ppt/tags/tag96.xml><?xml version="1.0" encoding="utf-8"?>
<p:tagLst xmlns:a="http://schemas.openxmlformats.org/drawingml/2006/main" xmlns:r="http://schemas.openxmlformats.org/officeDocument/2006/relationships" xmlns:p="http://schemas.openxmlformats.org/presentationml/2006/main">
  <p:tag name="NOPREFERENCE" val="False"/>
</p:tagLst>
</file>

<file path=ppt/tags/tag97.xml><?xml version="1.0" encoding="utf-8"?>
<p:tagLst xmlns:a="http://schemas.openxmlformats.org/drawingml/2006/main" xmlns:r="http://schemas.openxmlformats.org/officeDocument/2006/relationships" xmlns:p="http://schemas.openxmlformats.org/presentationml/2006/main">
  <p:tag name="NOPREFERENCE" val="False"/>
</p:tagLst>
</file>

<file path=ppt/tags/tag98.xml><?xml version="1.0" encoding="utf-8"?>
<p:tagLst xmlns:a="http://schemas.openxmlformats.org/drawingml/2006/main" xmlns:r="http://schemas.openxmlformats.org/officeDocument/2006/relationships" xmlns:p="http://schemas.openxmlformats.org/presentationml/2006/main">
  <p:tag name="NOPREFERENCE" val="False"/>
</p:tagLst>
</file>

<file path=ppt/tags/tag99.xml><?xml version="1.0" encoding="utf-8"?>
<p:tagLst xmlns:a="http://schemas.openxmlformats.org/drawingml/2006/main" xmlns:r="http://schemas.openxmlformats.org/officeDocument/2006/relationships" xmlns:p="http://schemas.openxmlformats.org/presentationml/2006/main">
  <p:tag name="NOPREFERENCE" val="Fals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docProps/app.xml><?xml version="1.0" encoding="utf-8"?>
<Properties xmlns="http://schemas.openxmlformats.org/officeDocument/2006/extended-properties" xmlns:vt="http://schemas.openxmlformats.org/officeDocument/2006/docPropsVTypes">
  <Template>Origin</Template>
  <TotalTime>768</TotalTime>
  <Words>12630</Words>
  <Application>Microsoft Office PowerPoint</Application>
  <PresentationFormat>On-screen Show (4:3)</PresentationFormat>
  <Paragraphs>2492</Paragraphs>
  <Slides>214</Slides>
  <Notes>214</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214</vt:i4>
      </vt:variant>
    </vt:vector>
  </HeadingPairs>
  <TitlesOfParts>
    <vt:vector size="218" baseType="lpstr">
      <vt:lpstr>Origin</vt:lpstr>
      <vt:lpstr>Equation</vt:lpstr>
      <vt:lpstr>Picture</vt:lpstr>
      <vt:lpstr>Document</vt:lpstr>
      <vt:lpstr>2. Terminology &amp; Fundamental Risk Methods</vt:lpstr>
      <vt:lpstr>Introduction</vt:lpstr>
      <vt:lpstr>Introduction (cont’d)</vt:lpstr>
      <vt:lpstr>Risk Terminology</vt:lpstr>
      <vt:lpstr>Risk Terminology</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PowerPoint Presentation</vt:lpstr>
      <vt:lpstr>PowerPoint Presentation</vt:lpstr>
      <vt:lpstr>PowerPoint Presentation</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PowerPoint Presentation</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Risk Terminology (cont’d)</vt:lpstr>
      <vt:lpstr>PowerPoint Presentation</vt:lpstr>
      <vt:lpstr>Risk Terminology (cont’d)</vt:lpstr>
      <vt:lpstr>Risk Terminology (cont’d)</vt:lpstr>
      <vt:lpstr>Risk Terminology (cont’d)</vt:lpstr>
      <vt:lpstr>Risk Terminology (cont’d)</vt:lpstr>
      <vt:lpstr>PowerPoint Presentation</vt:lpstr>
      <vt:lpstr>PowerPoint Presentation</vt:lpstr>
      <vt:lpstr>PowerPoint Presentation</vt:lpstr>
      <vt:lpstr>PowerPoint Presentation</vt:lpstr>
      <vt:lpstr>PowerPoint Presentation</vt:lpstr>
      <vt:lpstr>Risk Assessment</vt:lpstr>
      <vt:lpstr>Risk Assessment</vt:lpstr>
      <vt:lpstr>PowerPoint Presentation</vt:lpstr>
      <vt:lpstr>Risk Assessment (ISO 31000: 2009)</vt:lpstr>
      <vt:lpstr>PowerPoint Presentation</vt:lpstr>
      <vt:lpstr>Risk Assessment (cont’d)</vt:lpstr>
      <vt:lpstr>Risk Assessment (cont’d)</vt:lpstr>
      <vt:lpstr>PowerPoint Presentation</vt:lpstr>
      <vt:lpstr>PowerPoint Presentation</vt:lpstr>
      <vt:lpstr>PowerPoint Presentation</vt:lpstr>
      <vt:lpstr>PowerPoint Presentation</vt:lpstr>
      <vt:lpstr>PowerPoint Presentation</vt:lpstr>
      <vt:lpstr>PowerPoint Presentation</vt:lpstr>
      <vt:lpstr>Risk Assessment (cont’d)</vt:lpstr>
      <vt:lpstr>PowerPoint Presentation</vt:lpstr>
      <vt:lpstr>PowerPoint Presentation</vt:lpstr>
      <vt:lpstr>Risk Assessment (cont’d)</vt:lpstr>
      <vt:lpstr>Risk Assessment (cont’d)</vt:lpstr>
      <vt:lpstr>Risk Assessment (cont’d)</vt:lpstr>
      <vt:lpstr>Risk Assessment (cont’d)</vt:lpstr>
      <vt:lpstr>Risk Assessment (cont’d)</vt:lpstr>
      <vt:lpstr>Risk Assessment (cont’d)</vt:lpstr>
      <vt:lpstr>PowerPoint Presentation</vt:lpstr>
      <vt:lpstr>PowerPoint Presentation</vt:lpstr>
      <vt:lpstr>PowerPoint Presentation</vt:lpstr>
      <vt:lpstr>Risk Assessment (cont’d)</vt:lpstr>
      <vt:lpstr>Risk Assessment (cont’d)</vt:lpstr>
      <vt:lpstr>Risk Assessment (cont’d)</vt:lpstr>
      <vt:lpstr>PowerPoint Presentation</vt:lpstr>
      <vt:lpstr>Risk Assessment (cont’d)</vt:lpstr>
      <vt:lpstr>PowerPoint Presentation</vt:lpstr>
      <vt:lpstr>Risk Assessment (cont’d)</vt:lpstr>
      <vt:lpstr>Risk Assessment (cont’d)</vt:lpstr>
      <vt:lpstr>Risk Assessment (cont’d)</vt:lpstr>
      <vt:lpstr>PowerPoint Presentation</vt:lpstr>
      <vt:lpstr>Risk Assessment (cont’d)</vt:lpstr>
      <vt:lpstr>Risk Assessment (cont’d)</vt:lpstr>
      <vt:lpstr>PowerPoint Presentation</vt:lpstr>
      <vt:lpstr>Example: Oil Spill</vt:lpstr>
      <vt:lpstr>Risk Assessment (cont’d)</vt:lpstr>
      <vt:lpstr>Risk Assessment (cont’d)</vt:lpstr>
      <vt:lpstr>PowerPoint Presentation</vt:lpstr>
      <vt:lpstr>Risk Assessment (cont’d)</vt:lpstr>
      <vt:lpstr>PowerPoint Presentation</vt:lpstr>
      <vt:lpstr>PowerPoint Presentation</vt:lpstr>
      <vt:lpstr>PowerPoint Presentation</vt:lpstr>
      <vt:lpstr>PowerPoint Presentation</vt:lpstr>
      <vt:lpstr>PowerPoint Presentation</vt:lpstr>
      <vt:lpstr>PowerPoint Presentation</vt:lpstr>
      <vt:lpstr>Risk Assessment (cont’d)</vt:lpstr>
      <vt:lpstr>Risk Assessment (cont’d)</vt:lpstr>
      <vt:lpstr>PowerPoint Presentation</vt:lpstr>
      <vt:lpstr>PowerPoint Presentation</vt:lpstr>
      <vt:lpstr>Risk Assessment (cont’d)</vt:lpstr>
      <vt:lpstr>Risk Assessment (cont’d)</vt:lpstr>
      <vt:lpstr>PowerPoint Presentation</vt:lpstr>
      <vt:lpstr>Risk Assessment (cont’d)</vt:lpstr>
      <vt:lpstr>Risk Assessment (cont’d)</vt:lpstr>
      <vt:lpstr>Risk Assessment (cont’d)</vt:lpstr>
      <vt:lpstr>Risk Assessment (cont’d)</vt:lpstr>
      <vt:lpstr>Risk Assessment (cont’d)</vt:lpstr>
      <vt:lpstr>Risk Assessment (cont’d)</vt:lpstr>
      <vt:lpstr>PowerPoint Presentation</vt:lpstr>
      <vt:lpstr>Risk Assessment (cont’d)</vt:lpstr>
      <vt:lpstr>Risk Assessment (cont’d)</vt:lpstr>
      <vt:lpstr>Risk Assessment (cont’d)</vt:lpstr>
      <vt:lpstr>Risk Assessment (cont’d)</vt:lpstr>
      <vt:lpstr>Risk Assessment (cont’d)</vt:lpstr>
      <vt:lpstr>Risk Assessment (cont’d)</vt:lpstr>
      <vt:lpstr>Risk Assessment (cont’d)</vt:lpstr>
      <vt:lpstr>Risk Assessment (cont’d)</vt:lpstr>
      <vt:lpstr>Risk Assessment (cont’d)</vt:lpstr>
      <vt:lpstr>Risk Assessment (cont’d)</vt:lpstr>
      <vt:lpstr>Risk Assessment (cont’d)</vt:lpstr>
      <vt:lpstr>Risk Assessment (cont’d)</vt:lpstr>
      <vt:lpstr>PowerPoint Presentation</vt:lpstr>
      <vt:lpstr>Risk Assessment (cont’d)</vt:lpstr>
      <vt:lpstr>Risk Assessment (cont’d)</vt:lpstr>
      <vt:lpstr>Risk Assessment (cont’d)</vt:lpstr>
      <vt:lpstr>Risk Assessment (cont’d)</vt:lpstr>
      <vt:lpstr>Risk Assessment (cont’d)</vt:lpstr>
      <vt:lpstr>Bilateral Stability: Payoffs and Preferences</vt:lpstr>
      <vt:lpstr>2-Player Games</vt:lpstr>
      <vt:lpstr>Prisoner’s Dilemma</vt:lpstr>
      <vt:lpstr>Chicken (aka Hawk-Dove)</vt:lpstr>
      <vt:lpstr>Deadlock (aka the Leader’s Game)</vt:lpstr>
      <vt:lpstr>Stag Hunt (aka Assurance, Reciprocity)</vt:lpstr>
      <vt:lpstr>Game Comparison:  US Preferences</vt:lpstr>
      <vt:lpstr>Some Combinations</vt:lpstr>
      <vt:lpstr>Perceptual Dilemma</vt:lpstr>
      <vt:lpstr>Risk Assessment (cont’d)</vt:lpstr>
      <vt:lpstr>Risk Assessment (cont’d)</vt:lpstr>
      <vt:lpstr>Risk Assessment (cont’d)</vt:lpstr>
      <vt:lpstr>Risk Assessment (cont’d)</vt:lpstr>
      <vt:lpstr>Risk Assessment (cont’d)</vt:lpstr>
      <vt:lpstr>Political and Country Risks </vt:lpstr>
      <vt:lpstr>Risk Assessment (cont’d)</vt:lpstr>
      <vt:lpstr>Risk Treatment and Control</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Table 14. Individual Fatality Rates</vt:lpstr>
      <vt:lpstr>Table 14. Individual Fatality Rates</vt:lpstr>
      <vt:lpstr>Table 14. Individual Fatality Rates</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Management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Treatment and Control (cont’d)</vt:lpstr>
      <vt:lpstr>Risk Communication</vt:lpstr>
      <vt:lpstr>Risk Communication</vt:lpstr>
      <vt:lpstr>Risk Communication</vt:lpstr>
      <vt:lpstr>Risk Communication</vt:lpstr>
      <vt:lpstr>Risk Communication</vt:lpstr>
      <vt:lpstr>Risk Communication (cont’d)</vt:lpstr>
      <vt:lpstr>Risk Communication (cont’d)</vt:lpstr>
      <vt:lpstr>Risk Communication (cont’d)</vt:lpstr>
      <vt:lpstr>Risk Communication (cont’d)</vt:lpstr>
      <vt:lpstr>Risk Communication (cont’d)</vt:lpstr>
      <vt:lpstr>Risk Communication (cont’d)</vt:lpstr>
      <vt:lpstr>Risk Communication (cont’d)</vt:lpstr>
      <vt:lpstr>Risk Communication (cont’d)</vt:lpstr>
      <vt:lpstr>Risk Communication (cont’d)</vt:lpstr>
      <vt:lpstr>Risk Communication (cont’d)</vt:lpstr>
      <vt:lpstr>Risk Communication (cont’d)</vt:lpstr>
      <vt:lpstr>Limitations and Pitfalls</vt:lpstr>
      <vt:lpstr>Homework Assignments and Project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ENCE 621 – Uncertainty Modeling and Analysis</dc:title>
  <dc:creator>Bilal M. Ayyub</dc:creator>
  <cp:lastModifiedBy>User Account</cp:lastModifiedBy>
  <cp:revision>62</cp:revision>
  <dcterms:created xsi:type="dcterms:W3CDTF">2009-08-17T15:21:19Z</dcterms:created>
  <dcterms:modified xsi:type="dcterms:W3CDTF">2014-02-17T13:31:08Z</dcterms:modified>
</cp:coreProperties>
</file>