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1" r:id="rId4"/>
    <p:sldId id="258" r:id="rId5"/>
    <p:sldId id="264" r:id="rId6"/>
    <p:sldId id="259" r:id="rId7"/>
    <p:sldId id="263" r:id="rId8"/>
    <p:sldId id="265" r:id="rId9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9" d="100"/>
          <a:sy n="99" d="100"/>
        </p:scale>
        <p:origin x="-24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#1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2B7B467-244B-4B90-AE31-56CB1760ED5B}" type="doc">
      <dgm:prSet loTypeId="urn:microsoft.com/office/officeart/2005/8/layout/vList5" loCatId="list" qsTypeId="urn:microsoft.com/office/officeart/2005/8/quickstyle/simple4" qsCatId="simple" csTypeId="urn:microsoft.com/office/officeart/2005/8/colors/accent1_2#1" csCatId="accent1" phldr="1"/>
      <dgm:spPr/>
      <dgm:t>
        <a:bodyPr/>
        <a:lstStyle/>
        <a:p>
          <a:endParaRPr lang="en-US"/>
        </a:p>
      </dgm:t>
    </dgm:pt>
    <dgm:pt modelId="{EF9300BC-D2E1-4F01-9BC9-D4D811A31E6E}">
      <dgm:prSet phldrT="[Text]" custT="1"/>
      <dgm:spPr/>
      <dgm:t>
        <a:bodyPr/>
        <a:lstStyle/>
        <a:p>
          <a:r>
            <a:rPr lang="en-US" sz="2800" b="1" dirty="0" smtClean="0"/>
            <a:t>Why DHS was chosen over other departments?</a:t>
          </a:r>
          <a:endParaRPr lang="en-US" sz="2800" b="1" dirty="0"/>
        </a:p>
      </dgm:t>
    </dgm:pt>
    <dgm:pt modelId="{28DB5C79-B199-40C4-9336-95EC9C2107A7}" type="parTrans" cxnId="{2122CA07-18F8-44B5-B7B0-3AF70576A0DC}">
      <dgm:prSet/>
      <dgm:spPr/>
      <dgm:t>
        <a:bodyPr/>
        <a:lstStyle/>
        <a:p>
          <a:endParaRPr lang="en-US"/>
        </a:p>
      </dgm:t>
    </dgm:pt>
    <dgm:pt modelId="{218235BA-9CCB-4129-9389-A213B6EEE411}" type="sibTrans" cxnId="{2122CA07-18F8-44B5-B7B0-3AF70576A0DC}">
      <dgm:prSet/>
      <dgm:spPr/>
      <dgm:t>
        <a:bodyPr/>
        <a:lstStyle/>
        <a:p>
          <a:endParaRPr lang="en-US"/>
        </a:p>
      </dgm:t>
    </dgm:pt>
    <dgm:pt modelId="{E1FD0F94-A2ED-4FF5-8340-FB8B3E91C141}">
      <dgm:prSet phldrT="[Text]" custT="1"/>
      <dgm:spPr/>
      <dgm:t>
        <a:bodyPr/>
        <a:lstStyle/>
        <a:p>
          <a:pPr marL="0" indent="0"/>
          <a:r>
            <a:rPr lang="en-US" sz="1700" b="1" dirty="0" smtClean="0">
              <a:solidFill>
                <a:schemeClr val="tx2"/>
              </a:solidFill>
            </a:rPr>
            <a:t>Primary mission is to protect the American homeland</a:t>
          </a:r>
          <a:endParaRPr lang="en-US" sz="1700" b="1" dirty="0">
            <a:solidFill>
              <a:schemeClr val="tx2"/>
            </a:solidFill>
          </a:endParaRPr>
        </a:p>
      </dgm:t>
    </dgm:pt>
    <dgm:pt modelId="{21FDEBB6-7A7F-4FE9-9DCF-F3D10B1171F1}" type="parTrans" cxnId="{A17D0C64-07F8-4ED3-9356-CA446819039D}">
      <dgm:prSet/>
      <dgm:spPr/>
      <dgm:t>
        <a:bodyPr/>
        <a:lstStyle/>
        <a:p>
          <a:endParaRPr lang="en-US"/>
        </a:p>
      </dgm:t>
    </dgm:pt>
    <dgm:pt modelId="{D5590B0C-2A25-4388-938F-CABADB60D07C}" type="sibTrans" cxnId="{A17D0C64-07F8-4ED3-9356-CA446819039D}">
      <dgm:prSet/>
      <dgm:spPr/>
      <dgm:t>
        <a:bodyPr/>
        <a:lstStyle/>
        <a:p>
          <a:endParaRPr lang="en-US"/>
        </a:p>
      </dgm:t>
    </dgm:pt>
    <dgm:pt modelId="{E0E7C491-0316-4573-BA9E-1EBD912262CF}">
      <dgm:prSet phldrT="[Text]" custT="1"/>
      <dgm:spPr/>
      <dgm:t>
        <a:bodyPr/>
        <a:lstStyle/>
        <a:p>
          <a:pPr marL="0" indent="0"/>
          <a:r>
            <a:rPr lang="en-US" sz="1700" b="1" dirty="0" smtClean="0">
              <a:solidFill>
                <a:schemeClr val="tx2"/>
              </a:solidFill>
            </a:rPr>
            <a:t>More security officers in the field working to stop terrorists</a:t>
          </a:r>
          <a:endParaRPr lang="en-US" sz="1700" b="1" dirty="0">
            <a:solidFill>
              <a:schemeClr val="tx2"/>
            </a:solidFill>
          </a:endParaRPr>
        </a:p>
      </dgm:t>
    </dgm:pt>
    <dgm:pt modelId="{506DB232-87D8-469F-9482-0AA52401EB2D}" type="parTrans" cxnId="{925B579B-4DE2-4811-8211-DC26FED55F5A}">
      <dgm:prSet/>
      <dgm:spPr/>
      <dgm:t>
        <a:bodyPr/>
        <a:lstStyle/>
        <a:p>
          <a:endParaRPr lang="en-US"/>
        </a:p>
      </dgm:t>
    </dgm:pt>
    <dgm:pt modelId="{9147D866-CD06-4F8E-91D5-DACE81924721}" type="sibTrans" cxnId="{925B579B-4DE2-4811-8211-DC26FED55F5A}">
      <dgm:prSet/>
      <dgm:spPr/>
      <dgm:t>
        <a:bodyPr/>
        <a:lstStyle/>
        <a:p>
          <a:endParaRPr lang="en-US"/>
        </a:p>
      </dgm:t>
    </dgm:pt>
    <dgm:pt modelId="{E97D2A8E-8A3B-475C-9195-4BAD36752006}">
      <dgm:prSet phldrT="[Text]" custT="1"/>
      <dgm:spPr/>
      <dgm:t>
        <a:bodyPr/>
        <a:lstStyle/>
        <a:p>
          <a:pPr marL="0" indent="0"/>
          <a:r>
            <a:rPr lang="en-US" sz="1700" b="1" dirty="0" smtClean="0">
              <a:solidFill>
                <a:schemeClr val="tx2"/>
              </a:solidFill>
            </a:rPr>
            <a:t>One department to manage federal emergency response activities</a:t>
          </a:r>
          <a:endParaRPr lang="en-US" sz="1700" b="1" dirty="0">
            <a:solidFill>
              <a:schemeClr val="tx2"/>
            </a:solidFill>
          </a:endParaRPr>
        </a:p>
      </dgm:t>
    </dgm:pt>
    <dgm:pt modelId="{03D2B1A4-E9DE-45AD-A0A0-13F69B71880F}" type="parTrans" cxnId="{1B01EB0B-8A29-4227-8939-DFB0BDC85863}">
      <dgm:prSet/>
      <dgm:spPr/>
      <dgm:t>
        <a:bodyPr/>
        <a:lstStyle/>
        <a:p>
          <a:endParaRPr lang="en-US"/>
        </a:p>
      </dgm:t>
    </dgm:pt>
    <dgm:pt modelId="{C9ED7103-4908-44F7-9ACB-346B79D0A9E8}" type="sibTrans" cxnId="{1B01EB0B-8A29-4227-8939-DFB0BDC85863}">
      <dgm:prSet/>
      <dgm:spPr/>
      <dgm:t>
        <a:bodyPr/>
        <a:lstStyle/>
        <a:p>
          <a:endParaRPr lang="en-US"/>
        </a:p>
      </dgm:t>
    </dgm:pt>
    <dgm:pt modelId="{3FCCEB56-9835-40E5-86D9-264C3C62E7CD}">
      <dgm:prSet phldrT="[Text]" custT="1"/>
      <dgm:spPr/>
      <dgm:t>
        <a:bodyPr/>
        <a:lstStyle/>
        <a:p>
          <a:pPr marL="0" indent="0"/>
          <a:r>
            <a:rPr lang="en-US" sz="1700" b="1" dirty="0" smtClean="0">
              <a:solidFill>
                <a:schemeClr val="tx2"/>
              </a:solidFill>
            </a:rPr>
            <a:t>One department to synthesize and analyze homeland security intelligence</a:t>
          </a:r>
          <a:endParaRPr lang="en-US" sz="1700" b="1" dirty="0">
            <a:solidFill>
              <a:schemeClr val="tx2"/>
            </a:solidFill>
          </a:endParaRPr>
        </a:p>
      </dgm:t>
    </dgm:pt>
    <dgm:pt modelId="{584DF545-B3EF-41DD-ABB3-02028B9FAE90}" type="parTrans" cxnId="{002A6920-AAA3-4A72-8B99-D0B7732BA1A2}">
      <dgm:prSet/>
      <dgm:spPr/>
      <dgm:t>
        <a:bodyPr/>
        <a:lstStyle/>
        <a:p>
          <a:endParaRPr lang="en-US"/>
        </a:p>
      </dgm:t>
    </dgm:pt>
    <dgm:pt modelId="{97A57EE8-BF83-47FA-ADBD-005A7EC4BC74}" type="sibTrans" cxnId="{002A6920-AAA3-4A72-8B99-D0B7732BA1A2}">
      <dgm:prSet/>
      <dgm:spPr/>
      <dgm:t>
        <a:bodyPr/>
        <a:lstStyle/>
        <a:p>
          <a:endParaRPr lang="en-US"/>
        </a:p>
      </dgm:t>
    </dgm:pt>
    <dgm:pt modelId="{50D17C36-6E8E-4372-836F-D514387A613C}">
      <dgm:prSet phldrT="[Text]" custT="1"/>
      <dgm:spPr/>
      <dgm:t>
        <a:bodyPr/>
        <a:lstStyle/>
        <a:p>
          <a:pPr marL="0" indent="0"/>
          <a:r>
            <a:rPr lang="en-US" sz="1700" b="1" dirty="0" smtClean="0">
              <a:solidFill>
                <a:schemeClr val="tx2"/>
              </a:solidFill>
            </a:rPr>
            <a:t>One department to coordinate communications with state and local governments, private sector, and the American people</a:t>
          </a:r>
          <a:endParaRPr lang="en-US" sz="1700" b="1" dirty="0">
            <a:solidFill>
              <a:schemeClr val="tx2"/>
            </a:solidFill>
          </a:endParaRPr>
        </a:p>
      </dgm:t>
    </dgm:pt>
    <dgm:pt modelId="{98F22FAC-EE32-4AF2-8007-9361E86F91CB}" type="parTrans" cxnId="{1A4281D1-0A73-477F-BD95-C4D31807FDBD}">
      <dgm:prSet/>
      <dgm:spPr/>
      <dgm:t>
        <a:bodyPr/>
        <a:lstStyle/>
        <a:p>
          <a:endParaRPr lang="en-US"/>
        </a:p>
      </dgm:t>
    </dgm:pt>
    <dgm:pt modelId="{54189666-57FE-45C0-9B1E-08613CD43D57}" type="sibTrans" cxnId="{1A4281D1-0A73-477F-BD95-C4D31807FDBD}">
      <dgm:prSet/>
      <dgm:spPr/>
      <dgm:t>
        <a:bodyPr/>
        <a:lstStyle/>
        <a:p>
          <a:endParaRPr lang="en-US"/>
        </a:p>
      </dgm:t>
    </dgm:pt>
    <dgm:pt modelId="{D5248610-B29E-464F-A394-98AF0DECE86E}">
      <dgm:prSet phldrT="[Text]" custT="1"/>
      <dgm:spPr/>
      <dgm:t>
        <a:bodyPr/>
        <a:lstStyle/>
        <a:p>
          <a:pPr marL="0" indent="0"/>
          <a:r>
            <a:rPr lang="en-US" sz="1700" b="1" dirty="0" smtClean="0">
              <a:solidFill>
                <a:schemeClr val="tx2"/>
              </a:solidFill>
            </a:rPr>
            <a:t>One department to coordinate efforts to protect against bioterrorism and WMDs</a:t>
          </a:r>
          <a:endParaRPr lang="en-US" sz="1700" b="1" dirty="0">
            <a:solidFill>
              <a:schemeClr val="tx2"/>
            </a:solidFill>
          </a:endParaRPr>
        </a:p>
      </dgm:t>
    </dgm:pt>
    <dgm:pt modelId="{4B4C5C0F-C447-46EF-9DA5-12C231AFE502}" type="parTrans" cxnId="{9E693BAC-27EA-494C-95DC-52B63C659544}">
      <dgm:prSet/>
      <dgm:spPr/>
      <dgm:t>
        <a:bodyPr/>
        <a:lstStyle/>
        <a:p>
          <a:endParaRPr lang="en-US"/>
        </a:p>
      </dgm:t>
    </dgm:pt>
    <dgm:pt modelId="{1A5B9BE4-D499-4D0E-9C08-2F35C8DD5E8C}" type="sibTrans" cxnId="{9E693BAC-27EA-494C-95DC-52B63C659544}">
      <dgm:prSet/>
      <dgm:spPr/>
      <dgm:t>
        <a:bodyPr/>
        <a:lstStyle/>
        <a:p>
          <a:endParaRPr lang="en-US"/>
        </a:p>
      </dgm:t>
    </dgm:pt>
    <dgm:pt modelId="{6DAB22F8-5FE0-4A89-8615-CFC1C6B062DE}">
      <dgm:prSet phldrT="[Text]" custT="1"/>
      <dgm:spPr/>
      <dgm:t>
        <a:bodyPr/>
        <a:lstStyle/>
        <a:p>
          <a:pPr marL="0" indent="0"/>
          <a:r>
            <a:rPr lang="en-US" sz="1700" b="1" dirty="0" smtClean="0">
              <a:solidFill>
                <a:schemeClr val="tx2"/>
              </a:solidFill>
            </a:rPr>
            <a:t>One department to help train and equip for first responders</a:t>
          </a:r>
          <a:endParaRPr lang="en-US" sz="1700" b="1" dirty="0">
            <a:solidFill>
              <a:schemeClr val="tx2"/>
            </a:solidFill>
          </a:endParaRPr>
        </a:p>
      </dgm:t>
    </dgm:pt>
    <dgm:pt modelId="{9B3B2273-331B-4B72-ABE0-4AAF0DF199EB}" type="parTrans" cxnId="{26A5C205-1440-4B89-85E0-F059A87FC64C}">
      <dgm:prSet/>
      <dgm:spPr/>
      <dgm:t>
        <a:bodyPr/>
        <a:lstStyle/>
        <a:p>
          <a:endParaRPr lang="en-US"/>
        </a:p>
      </dgm:t>
    </dgm:pt>
    <dgm:pt modelId="{A227BB84-DA18-4F82-9178-45209B2A6F69}" type="sibTrans" cxnId="{26A5C205-1440-4B89-85E0-F059A87FC64C}">
      <dgm:prSet/>
      <dgm:spPr/>
      <dgm:t>
        <a:bodyPr/>
        <a:lstStyle/>
        <a:p>
          <a:endParaRPr lang="en-US"/>
        </a:p>
      </dgm:t>
    </dgm:pt>
    <dgm:pt modelId="{E7D4B010-154A-47D1-973C-EBFCCE88F18C}">
      <dgm:prSet phldrT="[Text]" custT="1"/>
      <dgm:spPr/>
      <dgm:t>
        <a:bodyPr/>
        <a:lstStyle/>
        <a:p>
          <a:pPr marL="0" indent="0"/>
          <a:r>
            <a:rPr lang="en-US" sz="1700" b="1" dirty="0" smtClean="0">
              <a:solidFill>
                <a:schemeClr val="tx2"/>
              </a:solidFill>
            </a:rPr>
            <a:t>One department to secure our borders, transportation sector, ports, and critical infrastructure</a:t>
          </a:r>
          <a:endParaRPr lang="en-US" sz="1700" b="1" dirty="0">
            <a:solidFill>
              <a:schemeClr val="tx2"/>
            </a:solidFill>
          </a:endParaRPr>
        </a:p>
      </dgm:t>
    </dgm:pt>
    <dgm:pt modelId="{640481DB-78B7-4D75-9760-88C58CCE4EE2}" type="parTrans" cxnId="{EAD70198-BBE0-4D0D-B5F1-80F27B69F863}">
      <dgm:prSet/>
      <dgm:spPr/>
      <dgm:t>
        <a:bodyPr/>
        <a:lstStyle/>
        <a:p>
          <a:endParaRPr lang="en-US"/>
        </a:p>
      </dgm:t>
    </dgm:pt>
    <dgm:pt modelId="{C9CAF29B-D343-4F77-A355-BFB4A4D3FA15}" type="sibTrans" cxnId="{EAD70198-BBE0-4D0D-B5F1-80F27B69F863}">
      <dgm:prSet/>
      <dgm:spPr/>
      <dgm:t>
        <a:bodyPr/>
        <a:lstStyle/>
        <a:p>
          <a:endParaRPr lang="en-US"/>
        </a:p>
      </dgm:t>
    </dgm:pt>
    <dgm:pt modelId="{FFFA5D60-52F4-4080-ACAB-C9E84914E0A2}" type="pres">
      <dgm:prSet presAssocID="{D2B7B467-244B-4B90-AE31-56CB1760ED5B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326D0812-8ECB-4B81-8B3B-F97D319D279E}" type="pres">
      <dgm:prSet presAssocID="{EF9300BC-D2E1-4F01-9BC9-D4D811A31E6E}" presName="linNode" presStyleCnt="0"/>
      <dgm:spPr/>
    </dgm:pt>
    <dgm:pt modelId="{EFD52DD1-631F-41CE-B347-54A1C4904445}" type="pres">
      <dgm:prSet presAssocID="{EF9300BC-D2E1-4F01-9BC9-D4D811A31E6E}" presName="parentText" presStyleLbl="node1" presStyleIdx="0" presStyleCnt="1" custLinFactNeighborX="-4069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D617190-91E9-4BD1-A6AB-06375D7A80B1}" type="pres">
      <dgm:prSet presAssocID="{EF9300BC-D2E1-4F01-9BC9-D4D811A31E6E}" presName="descendantText" presStyleLbl="alignAccFollowNode1" presStyleIdx="0" presStyleCnt="1" custScaleY="11346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2319D1CC-9C65-4081-96EB-690BBC9DCD81}" type="presOf" srcId="{E1FD0F94-A2ED-4FF5-8340-FB8B3E91C141}" destId="{8D617190-91E9-4BD1-A6AB-06375D7A80B1}" srcOrd="0" destOrd="0" presId="urn:microsoft.com/office/officeart/2005/8/layout/vList5"/>
    <dgm:cxn modelId="{925B579B-4DE2-4811-8211-DC26FED55F5A}" srcId="{EF9300BC-D2E1-4F01-9BC9-D4D811A31E6E}" destId="{E0E7C491-0316-4573-BA9E-1EBD912262CF}" srcOrd="7" destOrd="0" parTransId="{506DB232-87D8-469F-9482-0AA52401EB2D}" sibTransId="{9147D866-CD06-4F8E-91D5-DACE81924721}"/>
    <dgm:cxn modelId="{1B01EB0B-8A29-4227-8939-DFB0BDC85863}" srcId="{EF9300BC-D2E1-4F01-9BC9-D4D811A31E6E}" destId="{E97D2A8E-8A3B-475C-9195-4BAD36752006}" srcOrd="6" destOrd="0" parTransId="{03D2B1A4-E9DE-45AD-A0A0-13F69B71880F}" sibTransId="{C9ED7103-4908-44F7-9ACB-346B79D0A9E8}"/>
    <dgm:cxn modelId="{1A4281D1-0A73-477F-BD95-C4D31807FDBD}" srcId="{EF9300BC-D2E1-4F01-9BC9-D4D811A31E6E}" destId="{50D17C36-6E8E-4372-836F-D514387A613C}" srcOrd="3" destOrd="0" parTransId="{98F22FAC-EE32-4AF2-8007-9361E86F91CB}" sibTransId="{54189666-57FE-45C0-9B1E-08613CD43D57}"/>
    <dgm:cxn modelId="{4636EFCC-A3F4-4E74-A797-71C2BF7DF2C8}" type="presOf" srcId="{D5248610-B29E-464F-A394-98AF0DECE86E}" destId="{8D617190-91E9-4BD1-A6AB-06375D7A80B1}" srcOrd="0" destOrd="4" presId="urn:microsoft.com/office/officeart/2005/8/layout/vList5"/>
    <dgm:cxn modelId="{82825109-03E7-4A48-8D3C-5C080851D913}" type="presOf" srcId="{3FCCEB56-9835-40E5-86D9-264C3C62E7CD}" destId="{8D617190-91E9-4BD1-A6AB-06375D7A80B1}" srcOrd="0" destOrd="2" presId="urn:microsoft.com/office/officeart/2005/8/layout/vList5"/>
    <dgm:cxn modelId="{239FA74E-1D82-449D-81AA-FABBF6EF8B26}" type="presOf" srcId="{D2B7B467-244B-4B90-AE31-56CB1760ED5B}" destId="{FFFA5D60-52F4-4080-ACAB-C9E84914E0A2}" srcOrd="0" destOrd="0" presId="urn:microsoft.com/office/officeart/2005/8/layout/vList5"/>
    <dgm:cxn modelId="{99A8268E-B024-4645-96AD-363041B4A43B}" type="presOf" srcId="{6DAB22F8-5FE0-4A89-8615-CFC1C6B062DE}" destId="{8D617190-91E9-4BD1-A6AB-06375D7A80B1}" srcOrd="0" destOrd="5" presId="urn:microsoft.com/office/officeart/2005/8/layout/vList5"/>
    <dgm:cxn modelId="{002A6920-AAA3-4A72-8B99-D0B7732BA1A2}" srcId="{EF9300BC-D2E1-4F01-9BC9-D4D811A31E6E}" destId="{3FCCEB56-9835-40E5-86D9-264C3C62E7CD}" srcOrd="2" destOrd="0" parTransId="{584DF545-B3EF-41DD-ABB3-02028B9FAE90}" sibTransId="{97A57EE8-BF83-47FA-ADBD-005A7EC4BC74}"/>
    <dgm:cxn modelId="{EAD70198-BBE0-4D0D-B5F1-80F27B69F863}" srcId="{EF9300BC-D2E1-4F01-9BC9-D4D811A31E6E}" destId="{E7D4B010-154A-47D1-973C-EBFCCE88F18C}" srcOrd="1" destOrd="0" parTransId="{640481DB-78B7-4D75-9760-88C58CCE4EE2}" sibTransId="{C9CAF29B-D343-4F77-A355-BFB4A4D3FA15}"/>
    <dgm:cxn modelId="{3FF8B379-55C1-4D97-8BBD-54E07C0F4DE4}" type="presOf" srcId="{E7D4B010-154A-47D1-973C-EBFCCE88F18C}" destId="{8D617190-91E9-4BD1-A6AB-06375D7A80B1}" srcOrd="0" destOrd="1" presId="urn:microsoft.com/office/officeart/2005/8/layout/vList5"/>
    <dgm:cxn modelId="{26A5C205-1440-4B89-85E0-F059A87FC64C}" srcId="{EF9300BC-D2E1-4F01-9BC9-D4D811A31E6E}" destId="{6DAB22F8-5FE0-4A89-8615-CFC1C6B062DE}" srcOrd="5" destOrd="0" parTransId="{9B3B2273-331B-4B72-ABE0-4AAF0DF199EB}" sibTransId="{A227BB84-DA18-4F82-9178-45209B2A6F69}"/>
    <dgm:cxn modelId="{2122CA07-18F8-44B5-B7B0-3AF70576A0DC}" srcId="{D2B7B467-244B-4B90-AE31-56CB1760ED5B}" destId="{EF9300BC-D2E1-4F01-9BC9-D4D811A31E6E}" srcOrd="0" destOrd="0" parTransId="{28DB5C79-B199-40C4-9336-95EC9C2107A7}" sibTransId="{218235BA-9CCB-4129-9389-A213B6EEE411}"/>
    <dgm:cxn modelId="{1FD3F4FC-A2A9-47CF-AF19-367C1106F3F0}" type="presOf" srcId="{EF9300BC-D2E1-4F01-9BC9-D4D811A31E6E}" destId="{EFD52DD1-631F-41CE-B347-54A1C4904445}" srcOrd="0" destOrd="0" presId="urn:microsoft.com/office/officeart/2005/8/layout/vList5"/>
    <dgm:cxn modelId="{9E693BAC-27EA-494C-95DC-52B63C659544}" srcId="{EF9300BC-D2E1-4F01-9BC9-D4D811A31E6E}" destId="{D5248610-B29E-464F-A394-98AF0DECE86E}" srcOrd="4" destOrd="0" parTransId="{4B4C5C0F-C447-46EF-9DA5-12C231AFE502}" sibTransId="{1A5B9BE4-D499-4D0E-9C08-2F35C8DD5E8C}"/>
    <dgm:cxn modelId="{F8658682-5DB5-4F92-872E-A16621374BA6}" type="presOf" srcId="{E97D2A8E-8A3B-475C-9195-4BAD36752006}" destId="{8D617190-91E9-4BD1-A6AB-06375D7A80B1}" srcOrd="0" destOrd="6" presId="urn:microsoft.com/office/officeart/2005/8/layout/vList5"/>
    <dgm:cxn modelId="{A17D0C64-07F8-4ED3-9356-CA446819039D}" srcId="{EF9300BC-D2E1-4F01-9BC9-D4D811A31E6E}" destId="{E1FD0F94-A2ED-4FF5-8340-FB8B3E91C141}" srcOrd="0" destOrd="0" parTransId="{21FDEBB6-7A7F-4FE9-9DCF-F3D10B1171F1}" sibTransId="{D5590B0C-2A25-4388-938F-CABADB60D07C}"/>
    <dgm:cxn modelId="{29319E2D-30FF-4E84-8A22-55FDCF52B7B6}" type="presOf" srcId="{50D17C36-6E8E-4372-836F-D514387A613C}" destId="{8D617190-91E9-4BD1-A6AB-06375D7A80B1}" srcOrd="0" destOrd="3" presId="urn:microsoft.com/office/officeart/2005/8/layout/vList5"/>
    <dgm:cxn modelId="{FAA4641C-E719-4F29-9A3E-7AF1719B30B0}" type="presOf" srcId="{E0E7C491-0316-4573-BA9E-1EBD912262CF}" destId="{8D617190-91E9-4BD1-A6AB-06375D7A80B1}" srcOrd="0" destOrd="7" presId="urn:microsoft.com/office/officeart/2005/8/layout/vList5"/>
    <dgm:cxn modelId="{F96C57FB-88D7-4889-AE74-1D089A5CC66F}" type="presParOf" srcId="{FFFA5D60-52F4-4080-ACAB-C9E84914E0A2}" destId="{326D0812-8ECB-4B81-8B3B-F97D319D279E}" srcOrd="0" destOrd="0" presId="urn:microsoft.com/office/officeart/2005/8/layout/vList5"/>
    <dgm:cxn modelId="{2B36CD74-394E-468E-B265-1E82A5E32012}" type="presParOf" srcId="{326D0812-8ECB-4B81-8B3B-F97D319D279E}" destId="{EFD52DD1-631F-41CE-B347-54A1C4904445}" srcOrd="0" destOrd="0" presId="urn:microsoft.com/office/officeart/2005/8/layout/vList5"/>
    <dgm:cxn modelId="{AEE4721D-F712-4558-86FF-DF420CF51A1D}" type="presParOf" srcId="{326D0812-8ECB-4B81-8B3B-F97D319D279E}" destId="{8D617190-91E9-4BD1-A6AB-06375D7A80B1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8D617190-91E9-4BD1-A6AB-06375D7A80B1}">
      <dsp:nvSpPr>
        <dsp:cNvPr id="0" name=""/>
        <dsp:cNvSpPr/>
      </dsp:nvSpPr>
      <dsp:spPr>
        <a:xfrm rot="5400000">
          <a:off x="3723489" y="-332536"/>
          <a:ext cx="4491427" cy="5618073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0" lvl="1" indent="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700" b="1" kern="1200" dirty="0" smtClean="0">
              <a:solidFill>
                <a:schemeClr val="tx2"/>
              </a:solidFill>
            </a:rPr>
            <a:t>Primary mission is to protect the American homeland</a:t>
          </a:r>
          <a:endParaRPr lang="en-US" sz="1700" b="1" kern="1200" dirty="0">
            <a:solidFill>
              <a:schemeClr val="tx2"/>
            </a:solidFill>
          </a:endParaRPr>
        </a:p>
        <a:p>
          <a:pPr marL="0" lvl="1" indent="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700" b="1" kern="1200" dirty="0" smtClean="0">
              <a:solidFill>
                <a:schemeClr val="tx2"/>
              </a:solidFill>
            </a:rPr>
            <a:t>One department to secure our borders, transportation sector, ports, and critical infrastructure</a:t>
          </a:r>
          <a:endParaRPr lang="en-US" sz="1700" b="1" kern="1200" dirty="0">
            <a:solidFill>
              <a:schemeClr val="tx2"/>
            </a:solidFill>
          </a:endParaRPr>
        </a:p>
        <a:p>
          <a:pPr marL="0" lvl="1" indent="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700" b="1" kern="1200" dirty="0" smtClean="0">
              <a:solidFill>
                <a:schemeClr val="tx2"/>
              </a:solidFill>
            </a:rPr>
            <a:t>One department to synthesize and analyze homeland security intelligence</a:t>
          </a:r>
          <a:endParaRPr lang="en-US" sz="1700" b="1" kern="1200" dirty="0">
            <a:solidFill>
              <a:schemeClr val="tx2"/>
            </a:solidFill>
          </a:endParaRPr>
        </a:p>
        <a:p>
          <a:pPr marL="0" lvl="1" indent="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700" b="1" kern="1200" dirty="0" smtClean="0">
              <a:solidFill>
                <a:schemeClr val="tx2"/>
              </a:solidFill>
            </a:rPr>
            <a:t>One department to coordinate communications with state and local governments, private sector, and the American people</a:t>
          </a:r>
          <a:endParaRPr lang="en-US" sz="1700" b="1" kern="1200" dirty="0">
            <a:solidFill>
              <a:schemeClr val="tx2"/>
            </a:solidFill>
          </a:endParaRPr>
        </a:p>
        <a:p>
          <a:pPr marL="0" lvl="1" indent="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700" b="1" kern="1200" dirty="0" smtClean="0">
              <a:solidFill>
                <a:schemeClr val="tx2"/>
              </a:solidFill>
            </a:rPr>
            <a:t>One department to coordinate efforts to protect against bioterrorism and WMDs</a:t>
          </a:r>
          <a:endParaRPr lang="en-US" sz="1700" b="1" kern="1200" dirty="0">
            <a:solidFill>
              <a:schemeClr val="tx2"/>
            </a:solidFill>
          </a:endParaRPr>
        </a:p>
        <a:p>
          <a:pPr marL="0" lvl="1" indent="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700" b="1" kern="1200" dirty="0" smtClean="0">
              <a:solidFill>
                <a:schemeClr val="tx2"/>
              </a:solidFill>
            </a:rPr>
            <a:t>One department to help train and equip for first responders</a:t>
          </a:r>
          <a:endParaRPr lang="en-US" sz="1700" b="1" kern="1200" dirty="0">
            <a:solidFill>
              <a:schemeClr val="tx2"/>
            </a:solidFill>
          </a:endParaRPr>
        </a:p>
        <a:p>
          <a:pPr marL="0" lvl="1" indent="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700" b="1" kern="1200" dirty="0" smtClean="0">
              <a:solidFill>
                <a:schemeClr val="tx2"/>
              </a:solidFill>
            </a:rPr>
            <a:t>One department to manage federal emergency response activities</a:t>
          </a:r>
          <a:endParaRPr lang="en-US" sz="1700" b="1" kern="1200" dirty="0">
            <a:solidFill>
              <a:schemeClr val="tx2"/>
            </a:solidFill>
          </a:endParaRPr>
        </a:p>
        <a:p>
          <a:pPr marL="0" lvl="1" indent="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700" b="1" kern="1200" dirty="0" smtClean="0">
              <a:solidFill>
                <a:schemeClr val="tx2"/>
              </a:solidFill>
            </a:rPr>
            <a:t>More security officers in the field working to stop terrorists</a:t>
          </a:r>
          <a:endParaRPr lang="en-US" sz="1700" b="1" kern="1200" dirty="0">
            <a:solidFill>
              <a:schemeClr val="tx2"/>
            </a:solidFill>
          </a:endParaRPr>
        </a:p>
      </dsp:txBody>
      <dsp:txXfrm rot="5400000">
        <a:off x="3723489" y="-332536"/>
        <a:ext cx="4491427" cy="5618073"/>
      </dsp:txXfrm>
    </dsp:sp>
    <dsp:sp modelId="{EFD52DD1-631F-41CE-B347-54A1C4904445}">
      <dsp:nvSpPr>
        <dsp:cNvPr id="0" name=""/>
        <dsp:cNvSpPr/>
      </dsp:nvSpPr>
      <dsp:spPr>
        <a:xfrm>
          <a:off x="0" y="2418"/>
          <a:ext cx="3160166" cy="4948163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1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6680" tIns="53340" rIns="106680" bIns="5334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b="1" kern="1200" dirty="0" smtClean="0"/>
            <a:t>Why DHS was chosen over other departments?</a:t>
          </a:r>
          <a:endParaRPr lang="en-US" sz="2800" b="1" kern="1200" dirty="0"/>
        </a:p>
      </dsp:txBody>
      <dsp:txXfrm>
        <a:off x="0" y="2418"/>
        <a:ext cx="3160166" cy="494816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ight Triangle 9"/>
          <p:cNvSpPr/>
          <p:nvPr/>
        </p:nvSpPr>
        <p:spPr>
          <a:xfrm>
            <a:off x="0" y="4664075"/>
            <a:ext cx="9150350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5" name="Group 1"/>
          <p:cNvGrpSpPr>
            <a:grpSpLocks/>
          </p:cNvGrpSpPr>
          <p:nvPr/>
        </p:nvGrpSpPr>
        <p:grpSpPr bwMode="auto">
          <a:xfrm>
            <a:off x="-3175" y="4953000"/>
            <a:ext cx="9147175" cy="1911350"/>
            <a:chOff x="-3765" y="4832896"/>
            <a:chExt cx="9147765" cy="2032192"/>
          </a:xfrm>
        </p:grpSpPr>
        <p:sp>
          <p:nvSpPr>
            <p:cNvPr id="6" name="Freeform 6"/>
            <p:cNvSpPr>
              <a:spLocks/>
            </p:cNvSpPr>
            <p:nvPr/>
          </p:nvSpPr>
          <p:spPr bwMode="auto">
            <a:xfrm>
              <a:off x="1687032" y="4832896"/>
              <a:ext cx="7456968" cy="51817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extLst/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7" name="Freeform 7"/>
            <p:cNvSpPr>
              <a:spLocks/>
            </p:cNvSpPr>
            <p:nvPr/>
          </p:nvSpPr>
          <p:spPr bwMode="auto">
            <a:xfrm>
              <a:off x="35926" y="5135025"/>
              <a:ext cx="9108074" cy="838869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extLst/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8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cxnSp>
          <p:nvCxnSpPr>
            <p:cNvPr id="10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anchor="b"/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11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99B1AD38-18CF-4E0F-B2EA-92DCD084F86F}" type="datetimeFigureOut">
              <a:rPr lang="en-US"/>
              <a:pPr>
                <a:defRPr/>
              </a:pPr>
              <a:t>1/8/2013</a:t>
            </a:fld>
            <a:endParaRPr lang="en-US"/>
          </a:p>
        </p:txBody>
      </p:sp>
      <p:sp>
        <p:nvSpPr>
          <p:cNvPr id="12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3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2994C5C8-C483-4DAD-9729-7488137E7F4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27BABA-53DF-47F2-9C75-A7A7CA277082}" type="datetimeFigureOut">
              <a:rPr lang="en-US"/>
              <a:pPr>
                <a:defRPr/>
              </a:pPr>
              <a:t>1/8/2013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62B9FB-79D0-4EBD-AB3F-3949FE2CEE1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80567D-084A-43D1-8867-4A2EE39FB50B}" type="datetimeFigureOut">
              <a:rPr lang="en-US"/>
              <a:pPr>
                <a:defRPr/>
              </a:pPr>
              <a:t>1/8/2013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AB1C92-76FB-49A3-B333-D4E64AEEA6E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155C9D-9D8C-4054-A966-17CBD37514B7}" type="datetimeFigureOut">
              <a:rPr lang="en-US"/>
              <a:pPr>
                <a:defRPr/>
              </a:pPr>
              <a:t>1/8/2013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B252E5-673C-4964-9B00-19A9BEE7A6A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hevron 6"/>
          <p:cNvSpPr/>
          <p:nvPr/>
        </p:nvSpPr>
        <p:spPr>
          <a:xfrm>
            <a:off x="3636963" y="3005138"/>
            <a:ext cx="182562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Chevron 7"/>
          <p:cNvSpPr/>
          <p:nvPr/>
        </p:nvSpPr>
        <p:spPr>
          <a:xfrm>
            <a:off x="3449638" y="3005138"/>
            <a:ext cx="18415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anchor="b"/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63698558-F47E-4827-A988-190A2987E734}" type="datetimeFigureOut">
              <a:rPr lang="en-US"/>
              <a:pPr>
                <a:defRPr/>
              </a:pPr>
              <a:t>1/8/2013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7F1FD456-CDE8-4D9B-9F3A-8A2E86EB47B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C1E68B-7B0E-4A08-8371-377460997BE3}" type="datetimeFigureOut">
              <a:rPr lang="en-US"/>
              <a:pPr>
                <a:defRPr/>
              </a:pPr>
              <a:t>1/8/2013</a:t>
            </a:fld>
            <a:endParaRPr lang="en-US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A58C48-278C-463C-8647-A7532B4806F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9D4BDCFC-0A99-4160-A71A-48D8234FDE87}" type="datetimeFigureOut">
              <a:rPr lang="en-US"/>
              <a:pPr>
                <a:defRPr/>
              </a:pPr>
              <a:t>1/8/2013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F28BC6CB-54D8-4D2D-B718-26532EF94E7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32251B-6031-48FD-A13D-99A37E7DAD9E}" type="datetimeFigureOut">
              <a:rPr lang="en-US"/>
              <a:pPr>
                <a:defRPr/>
              </a:pPr>
              <a:t>1/8/2013</a:t>
            </a:fld>
            <a:endParaRPr lang="en-US"/>
          </a:p>
        </p:txBody>
      </p:sp>
      <p:sp>
        <p:nvSpPr>
          <p:cNvPr id="4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FEF778-842A-4703-972E-B22D7F28F6D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AEDA36-069F-4292-BA6C-3C144E6BEB33}" type="datetimeFigureOut">
              <a:rPr lang="en-US"/>
              <a:pPr>
                <a:defRPr/>
              </a:pPr>
              <a:t>1/8/2013</a:t>
            </a:fld>
            <a:endParaRPr lang="en-US"/>
          </a:p>
        </p:txBody>
      </p:sp>
      <p:sp>
        <p:nvSpPr>
          <p:cNvPr id="3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857807-E34F-40F4-AAE7-9DA7D2F8E79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9BC03B85-C927-4D54-93E7-C18EAC4BA4DB}" type="datetimeFigureOut">
              <a:rPr lang="en-US"/>
              <a:pPr>
                <a:defRPr/>
              </a:pPr>
              <a:t>1/8/2013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0C406B0C-10A7-40CA-9E9E-BB27073EEC6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7"/>
          <p:cNvSpPr>
            <a:spLocks/>
          </p:cNvSpPr>
          <p:nvPr/>
        </p:nvSpPr>
        <p:spPr bwMode="auto">
          <a:xfrm>
            <a:off x="500063" y="5945188"/>
            <a:ext cx="4940300" cy="9207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6" name="Freeform 8"/>
          <p:cNvSpPr>
            <a:spLocks/>
          </p:cNvSpPr>
          <p:nvPr/>
        </p:nvSpPr>
        <p:spPr bwMode="auto">
          <a:xfrm>
            <a:off x="485775" y="5938838"/>
            <a:ext cx="3690938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7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8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Chevron 11"/>
          <p:cNvSpPr/>
          <p:nvPr/>
        </p:nvSpPr>
        <p:spPr>
          <a:xfrm>
            <a:off x="8664575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Chevron 12"/>
          <p:cNvSpPr/>
          <p:nvPr/>
        </p:nvSpPr>
        <p:spPr>
          <a:xfrm>
            <a:off x="8477250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tIns="0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9F78736A-B151-4358-96BD-23CF1C877642}" type="datetimeFigureOut">
              <a:rPr lang="en-US"/>
              <a:pPr>
                <a:defRPr/>
              </a:pPr>
              <a:t>1/8/2013</a:t>
            </a:fld>
            <a:endParaRPr lang="en-US"/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3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0EDECAE3-B75A-410C-9103-F36AEC989AC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500063" y="5945188"/>
            <a:ext cx="4940300" cy="9207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75" y="5938838"/>
            <a:ext cx="3690938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33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457200" y="1481138"/>
            <a:ext cx="82296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825" y="6408738"/>
            <a:ext cx="1919288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smtClean="0">
                <a:solidFill>
                  <a:schemeClr val="tx1"/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3A762BAC-7AA8-4EF8-ACBF-355819CF9E02}" type="datetimeFigureOut">
              <a:rPr lang="en-US"/>
              <a:pPr>
                <a:defRPr/>
              </a:pPr>
              <a:t>1/8/2013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79913" y="6408738"/>
            <a:ext cx="2351087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1"/>
                </a:solidFill>
                <a:latin typeface="+mn-lt"/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113" y="6408738"/>
            <a:ext cx="366712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b="0" smtClean="0">
                <a:solidFill>
                  <a:schemeClr val="tx1"/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B40D01D0-BA7F-4C1F-A79C-75F306435DA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1" r:id="rId2"/>
    <p:sldLayoutId id="2147483673" r:id="rId3"/>
    <p:sldLayoutId id="2147483670" r:id="rId4"/>
    <p:sldLayoutId id="2147483674" r:id="rId5"/>
    <p:sldLayoutId id="2147483669" r:id="rId6"/>
    <p:sldLayoutId id="2147483668" r:id="rId7"/>
    <p:sldLayoutId id="2147483675" r:id="rId8"/>
    <p:sldLayoutId id="2147483676" r:id="rId9"/>
    <p:sldLayoutId id="2147483667" r:id="rId10"/>
    <p:sldLayoutId id="2147483666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Calibri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Calibri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Calibri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Calibri" pitchFamily="34" charset="0"/>
        </a:defRPr>
      </a:lvl9pPr>
      <a:extLst/>
    </p:titleStyle>
    <p:bodyStyle>
      <a:lvl1pPr marL="365125" indent="-255588" algn="l" rtl="0" fontAlgn="base">
        <a:spcBef>
          <a:spcPts val="400"/>
        </a:spcBef>
        <a:spcAft>
          <a:spcPct val="0"/>
        </a:spcAft>
        <a:buClr>
          <a:schemeClr val="accent1"/>
        </a:buClr>
        <a:buSzPct val="68000"/>
        <a:buFont typeface="Wingdings 3" pitchFamily="18" charset="2"/>
        <a:buChar char=""/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0713" indent="-228600" algn="l" rtl="0" fontAlgn="base">
        <a:spcBef>
          <a:spcPts val="325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8838" indent="-228600" algn="l" rtl="0" fontAlgn="base">
        <a:spcBef>
          <a:spcPts val="350"/>
        </a:spcBef>
        <a:spcAft>
          <a:spcPct val="0"/>
        </a:spcAft>
        <a:buClr>
          <a:schemeClr val="accent2"/>
        </a:buClr>
        <a:buSzPct val="100000"/>
        <a:buFont typeface="Wingdings 2" pitchFamily="18" charset="2"/>
        <a:buChar char="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fontAlgn="base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fontAlgn="base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sz="5400" dirty="0" smtClean="0">
                <a:effectLst/>
              </a:rPr>
              <a:t>Chapter 2</a:t>
            </a:r>
            <a:endParaRPr lang="en-US" sz="5400" dirty="0">
              <a:effectLst/>
            </a:endParaRPr>
          </a:p>
        </p:txBody>
      </p:sp>
      <p:sp>
        <p:nvSpPr>
          <p:cNvPr id="13314" name="Text Placeholder 3"/>
          <p:cNvSpPr>
            <a:spLocks noGrp="1"/>
          </p:cNvSpPr>
          <p:nvPr>
            <p:ph type="body" idx="1"/>
          </p:nvPr>
        </p:nvSpPr>
        <p:spPr>
          <a:xfrm>
            <a:off x="3922713" y="2932113"/>
            <a:ext cx="4572000" cy="1454150"/>
          </a:xfrm>
        </p:spPr>
        <p:txBody>
          <a:bodyPr/>
          <a:lstStyle/>
          <a:p>
            <a:r>
              <a:rPr lang="en-US" sz="3200" smtClean="0">
                <a:solidFill>
                  <a:schemeClr val="tx2"/>
                </a:solidFill>
              </a:rPr>
              <a:t>Terror, Threat, and Disaster Post- 9/11</a:t>
            </a:r>
          </a:p>
        </p:txBody>
      </p:sp>
      <p:sp>
        <p:nvSpPr>
          <p:cNvPr id="5" name="Text Placeholder 4"/>
          <p:cNvSpPr>
            <a:spLocks/>
          </p:cNvSpPr>
          <p:nvPr/>
        </p:nvSpPr>
        <p:spPr bwMode="auto">
          <a:xfrm>
            <a:off x="6629400" y="6324600"/>
            <a:ext cx="2286000" cy="269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None/>
            </a:pPr>
            <a:r>
              <a:rPr lang="en-US" sz="1400" dirty="0">
                <a:solidFill>
                  <a:schemeClr val="tx2"/>
                </a:solidFill>
                <a:latin typeface="Calibri" pitchFamily="34" charset="0"/>
              </a:rPr>
              <a:t>©</a:t>
            </a:r>
            <a:r>
              <a:rPr lang="en-US" sz="1400" dirty="0" smtClean="0">
                <a:solidFill>
                  <a:schemeClr val="tx2"/>
                </a:solidFill>
                <a:latin typeface="Calibri" pitchFamily="34" charset="0"/>
              </a:rPr>
              <a:t>2013, </a:t>
            </a:r>
            <a:r>
              <a:rPr lang="en-US" sz="1400" dirty="0">
                <a:solidFill>
                  <a:schemeClr val="tx2"/>
                </a:solidFill>
                <a:latin typeface="Calibri" pitchFamily="34" charset="0"/>
              </a:rPr>
              <a:t>Taylor &amp; Francis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228600" y="1295400"/>
          <a:ext cx="8778240" cy="495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Genesis of the DHS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ext Placeholder 4"/>
          <p:cNvSpPr>
            <a:spLocks/>
          </p:cNvSpPr>
          <p:nvPr/>
        </p:nvSpPr>
        <p:spPr bwMode="auto">
          <a:xfrm>
            <a:off x="6629400" y="6324600"/>
            <a:ext cx="2286000" cy="269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None/>
            </a:pPr>
            <a:r>
              <a:rPr lang="en-US" sz="1400" dirty="0">
                <a:solidFill>
                  <a:schemeClr val="tx2"/>
                </a:solidFill>
                <a:latin typeface="Calibri" pitchFamily="34" charset="0"/>
              </a:rPr>
              <a:t>©</a:t>
            </a:r>
            <a:r>
              <a:rPr lang="en-US" sz="1400" dirty="0" smtClean="0">
                <a:solidFill>
                  <a:schemeClr val="tx2"/>
                </a:solidFill>
                <a:latin typeface="Calibri" pitchFamily="34" charset="0"/>
              </a:rPr>
              <a:t>2013, </a:t>
            </a:r>
            <a:r>
              <a:rPr lang="en-US" sz="1400" dirty="0">
                <a:solidFill>
                  <a:schemeClr val="tx2"/>
                </a:solidFill>
                <a:latin typeface="Calibri" pitchFamily="34" charset="0"/>
              </a:rPr>
              <a:t>Taylor &amp; Francis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/>
          <a:lstStyle/>
          <a:p>
            <a:r>
              <a:rPr lang="en-US" dirty="0" smtClean="0"/>
              <a:t>DHS – Strategic Goals</a:t>
            </a:r>
            <a:endParaRPr lang="en-US" dirty="0"/>
          </a:p>
        </p:txBody>
      </p:sp>
      <p:sp>
        <p:nvSpPr>
          <p:cNvPr id="23557" name="Content Placeholder 1"/>
          <p:cNvSpPr>
            <a:spLocks/>
          </p:cNvSpPr>
          <p:nvPr/>
        </p:nvSpPr>
        <p:spPr bwMode="auto">
          <a:xfrm>
            <a:off x="457200" y="228600"/>
            <a:ext cx="82296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marL="365125" indent="-255588">
              <a:spcBef>
                <a:spcPts val="400"/>
              </a:spcBef>
              <a:buClr>
                <a:schemeClr val="accent1"/>
              </a:buClr>
              <a:buSzPct val="68000"/>
              <a:buFont typeface="Arial" charset="0"/>
              <a:buNone/>
            </a:pPr>
            <a:endParaRPr lang="en-US" sz="41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787900"/>
          </a:xfrm>
        </p:spPr>
        <p:txBody>
          <a:bodyPr/>
          <a:lstStyle/>
          <a:p>
            <a:r>
              <a:rPr lang="en-US" sz="1700" dirty="0"/>
              <a:t>Awareness—Identify and understand threats, assess vulnerabilities</a:t>
            </a:r>
            <a:r>
              <a:rPr lang="en-US" sz="1700" dirty="0" smtClean="0"/>
              <a:t>, determine </a:t>
            </a:r>
            <a:r>
              <a:rPr lang="en-US" sz="1700" dirty="0"/>
              <a:t>the potential impact, and disseminate timely </a:t>
            </a:r>
            <a:r>
              <a:rPr lang="en-US" sz="1700" dirty="0" smtClean="0"/>
              <a:t>information to </a:t>
            </a:r>
            <a:r>
              <a:rPr lang="en-US" sz="1700" dirty="0"/>
              <a:t>our homeland security partners and the American public.</a:t>
            </a:r>
          </a:p>
          <a:p>
            <a:r>
              <a:rPr lang="en-US" sz="1700" dirty="0"/>
              <a:t>Prevention—Detect, deter, and mitigate threats to our homeland.</a:t>
            </a:r>
          </a:p>
          <a:p>
            <a:r>
              <a:rPr lang="en-US" sz="1700" dirty="0"/>
              <a:t>Protection—Safeguard our people and their freedoms, critical </a:t>
            </a:r>
            <a:r>
              <a:rPr lang="en-US" sz="1700" dirty="0" smtClean="0"/>
              <a:t>infrastructure, property</a:t>
            </a:r>
            <a:r>
              <a:rPr lang="en-US" sz="1700" dirty="0"/>
              <a:t>, and the economy of our Nation from acts </a:t>
            </a:r>
            <a:r>
              <a:rPr lang="en-US" sz="1700" dirty="0" smtClean="0"/>
              <a:t>of terrorism</a:t>
            </a:r>
            <a:r>
              <a:rPr lang="en-US" sz="1700" dirty="0"/>
              <a:t>, natural disasters, or other emergencies.</a:t>
            </a:r>
          </a:p>
          <a:p>
            <a:r>
              <a:rPr lang="en-US" sz="1700" dirty="0"/>
              <a:t>Response—Lead, manage, and coordinate the national response </a:t>
            </a:r>
            <a:r>
              <a:rPr lang="en-US" sz="1700" dirty="0" smtClean="0"/>
              <a:t>to acts </a:t>
            </a:r>
            <a:r>
              <a:rPr lang="en-US" sz="1700" dirty="0"/>
              <a:t>of terrorism, natural disasters, or other emergencies.</a:t>
            </a:r>
          </a:p>
          <a:p>
            <a:r>
              <a:rPr lang="en-US" sz="1700" dirty="0"/>
              <a:t>Recovery—Lead national, state, local, and private sector efforts </a:t>
            </a:r>
            <a:r>
              <a:rPr lang="en-US" sz="1700" dirty="0" smtClean="0"/>
              <a:t>to restore </a:t>
            </a:r>
            <a:r>
              <a:rPr lang="en-US" sz="1700" dirty="0"/>
              <a:t>services and rebuild communities after acts of </a:t>
            </a:r>
            <a:r>
              <a:rPr lang="en-US" sz="1700" dirty="0" smtClean="0"/>
              <a:t>terrorism, natural </a:t>
            </a:r>
            <a:r>
              <a:rPr lang="en-US" sz="1700" dirty="0"/>
              <a:t>disasters, or other emergencies.</a:t>
            </a:r>
          </a:p>
          <a:p>
            <a:r>
              <a:rPr lang="en-US" sz="1700" dirty="0"/>
              <a:t>Service—Serve the public effectively by facilitating lawful trade, </a:t>
            </a:r>
            <a:r>
              <a:rPr lang="en-US" sz="1700" dirty="0" smtClean="0"/>
              <a:t>travel, and </a:t>
            </a:r>
            <a:r>
              <a:rPr lang="en-US" sz="1700" dirty="0"/>
              <a:t>immigration.</a:t>
            </a:r>
          </a:p>
          <a:p>
            <a:r>
              <a:rPr lang="en-US" sz="1700" dirty="0"/>
              <a:t>Organizational Excellence—Value our most important resource, </a:t>
            </a:r>
            <a:r>
              <a:rPr lang="en-US" sz="1700" dirty="0" smtClean="0"/>
              <a:t>our  people</a:t>
            </a:r>
            <a:r>
              <a:rPr lang="en-US" sz="1700" dirty="0"/>
              <a:t>. Create a culture that promotes a common identity, </a:t>
            </a:r>
            <a:r>
              <a:rPr lang="en-US" sz="1700" dirty="0" smtClean="0"/>
              <a:t>innovation, mutual </a:t>
            </a:r>
            <a:r>
              <a:rPr lang="en-US" sz="1700" dirty="0"/>
              <a:t>respect, accountability, and teamwork to </a:t>
            </a:r>
            <a:r>
              <a:rPr lang="en-US" sz="1700" dirty="0" smtClean="0"/>
              <a:t>achieve efficiencies</a:t>
            </a:r>
            <a:r>
              <a:rPr lang="en-US" sz="1700" dirty="0"/>
              <a:t>, effectiveness, and operational synergies—U.S. </a:t>
            </a:r>
            <a:r>
              <a:rPr lang="en-US" sz="1700" dirty="0" smtClean="0"/>
              <a:t>DHS, Securing </a:t>
            </a:r>
            <a:r>
              <a:rPr lang="en-US" sz="1700" dirty="0"/>
              <a:t>Our Homeland: U.S. DHS Strategic Plan (2004).</a:t>
            </a:r>
          </a:p>
        </p:txBody>
      </p:sp>
      <p:sp>
        <p:nvSpPr>
          <p:cNvPr id="6" name="Text Placeholder 4"/>
          <p:cNvSpPr>
            <a:spLocks/>
          </p:cNvSpPr>
          <p:nvPr/>
        </p:nvSpPr>
        <p:spPr bwMode="auto">
          <a:xfrm>
            <a:off x="6629400" y="6324600"/>
            <a:ext cx="2286000" cy="269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None/>
            </a:pPr>
            <a:r>
              <a:rPr lang="en-US" sz="1400" dirty="0">
                <a:solidFill>
                  <a:schemeClr val="tx2"/>
                </a:solidFill>
                <a:latin typeface="Calibri" pitchFamily="34" charset="0"/>
              </a:rPr>
              <a:t>©</a:t>
            </a:r>
            <a:r>
              <a:rPr lang="en-US" sz="1400" dirty="0" smtClean="0">
                <a:solidFill>
                  <a:schemeClr val="tx2"/>
                </a:solidFill>
                <a:latin typeface="Calibri" pitchFamily="34" charset="0"/>
              </a:rPr>
              <a:t>2013, </a:t>
            </a:r>
            <a:r>
              <a:rPr lang="en-US" sz="1400" dirty="0">
                <a:solidFill>
                  <a:schemeClr val="tx2"/>
                </a:solidFill>
                <a:latin typeface="Calibri" pitchFamily="34" charset="0"/>
              </a:rPr>
              <a:t>Taylor &amp; Francis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Content Placeholder 1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787900"/>
          </a:xfrm>
        </p:spPr>
        <p:txBody>
          <a:bodyPr anchor="ctr"/>
          <a:lstStyle/>
          <a:p>
            <a:pPr>
              <a:buFont typeface="Wingdings 3" pitchFamily="18" charset="2"/>
              <a:buChar char="}"/>
            </a:pPr>
            <a:r>
              <a:rPr lang="en-US" sz="2400" dirty="0" smtClean="0"/>
              <a:t>Rational for the creation of a new agency</a:t>
            </a:r>
          </a:p>
          <a:p>
            <a:pPr>
              <a:buFont typeface="Wingdings 3" pitchFamily="18" charset="2"/>
              <a:buChar char="}"/>
            </a:pPr>
            <a:r>
              <a:rPr lang="en-US" sz="2400" i="1" dirty="0" smtClean="0"/>
              <a:t>Homeland Security Act of 2002 </a:t>
            </a:r>
            <a:r>
              <a:rPr lang="en-US" sz="2400" dirty="0" smtClean="0"/>
              <a:t>created the DHS</a:t>
            </a:r>
          </a:p>
          <a:p>
            <a:pPr>
              <a:buFont typeface="Wingdings 3" pitchFamily="18" charset="2"/>
              <a:buChar char="}"/>
            </a:pPr>
            <a:r>
              <a:rPr lang="en-US" sz="2400" dirty="0"/>
              <a:t>DHS has four main </a:t>
            </a:r>
            <a:r>
              <a:rPr lang="en-US" sz="2400" dirty="0" smtClean="0"/>
              <a:t>responsibilities</a:t>
            </a:r>
          </a:p>
          <a:p>
            <a:pPr lvl="1">
              <a:buFont typeface="Wingdings 3" pitchFamily="18" charset="2"/>
              <a:buChar char="}"/>
            </a:pPr>
            <a:r>
              <a:rPr lang="en-US" sz="2000" dirty="0"/>
              <a:t>Border and transportation</a:t>
            </a:r>
          </a:p>
          <a:p>
            <a:pPr lvl="1">
              <a:buFont typeface="Wingdings 3" pitchFamily="18" charset="2"/>
              <a:buChar char="}"/>
            </a:pPr>
            <a:r>
              <a:rPr lang="en-US" sz="2000" dirty="0"/>
              <a:t>Emergency preparedness and </a:t>
            </a:r>
            <a:r>
              <a:rPr lang="en-US" sz="2000" dirty="0" smtClean="0"/>
              <a:t>response - </a:t>
            </a:r>
            <a:r>
              <a:rPr lang="en-US" sz="2000" dirty="0"/>
              <a:t>FEMA merged into DHS</a:t>
            </a:r>
          </a:p>
          <a:p>
            <a:pPr lvl="1">
              <a:buFont typeface="Wingdings 3" pitchFamily="18" charset="2"/>
              <a:buChar char="}"/>
            </a:pPr>
            <a:r>
              <a:rPr lang="en-US" sz="2000" dirty="0"/>
              <a:t>Chemical, biological, radiological and nuclear countermeasures</a:t>
            </a:r>
          </a:p>
          <a:p>
            <a:pPr lvl="1">
              <a:buFont typeface="Wingdings 3" pitchFamily="18" charset="2"/>
              <a:buChar char="}"/>
            </a:pPr>
            <a:r>
              <a:rPr lang="en-US" sz="2000" dirty="0"/>
              <a:t>Information analysis and infrastructure </a:t>
            </a:r>
            <a:r>
              <a:rPr lang="en-US" sz="2000" dirty="0" smtClean="0"/>
              <a:t>protection</a:t>
            </a:r>
          </a:p>
          <a:p>
            <a:pPr lvl="2">
              <a:buFont typeface="Wingdings 3" pitchFamily="18" charset="2"/>
              <a:buChar char="}"/>
            </a:pPr>
            <a:r>
              <a:rPr lang="en-US" sz="2000" dirty="0"/>
              <a:t>DHS acts as a central repository of information from the CIA, FBI, NSA, INS and </a:t>
            </a:r>
            <a:r>
              <a:rPr lang="en-US" sz="2000" dirty="0" smtClean="0"/>
              <a:t>DEA</a:t>
            </a:r>
          </a:p>
          <a:p>
            <a:pPr>
              <a:buFont typeface="Wingdings 3" pitchFamily="18" charset="2"/>
              <a:buChar char="}"/>
            </a:pPr>
            <a:r>
              <a:rPr lang="en-US" sz="2400" dirty="0"/>
              <a:t>DHS cultivates inter- and intra- governmental agency cooperation at the state, local and federal </a:t>
            </a:r>
            <a:r>
              <a:rPr lang="en-US" sz="2400" dirty="0" smtClean="0"/>
              <a:t>levels</a:t>
            </a:r>
            <a:endParaRPr lang="en-US" sz="2000" dirty="0"/>
          </a:p>
          <a:p>
            <a:pPr lvl="1">
              <a:buFont typeface="Wingdings 3" pitchFamily="18" charset="2"/>
              <a:buChar char="}"/>
            </a:pPr>
            <a:endParaRPr lang="en-US" sz="2000" dirty="0">
              <a:solidFill>
                <a:schemeClr val="tx2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Evolution and Change in DHS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ext Placeholder 4"/>
          <p:cNvSpPr>
            <a:spLocks/>
          </p:cNvSpPr>
          <p:nvPr/>
        </p:nvSpPr>
        <p:spPr bwMode="auto">
          <a:xfrm>
            <a:off x="6629400" y="6324600"/>
            <a:ext cx="2286000" cy="269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None/>
            </a:pPr>
            <a:r>
              <a:rPr lang="en-US" sz="1400" dirty="0">
                <a:solidFill>
                  <a:schemeClr val="tx2"/>
                </a:solidFill>
                <a:latin typeface="Calibri" pitchFamily="34" charset="0"/>
              </a:rPr>
              <a:t>©</a:t>
            </a:r>
            <a:r>
              <a:rPr lang="en-US" sz="1400" dirty="0" smtClean="0">
                <a:solidFill>
                  <a:schemeClr val="tx2"/>
                </a:solidFill>
                <a:latin typeface="Calibri" pitchFamily="34" charset="0"/>
              </a:rPr>
              <a:t>2013, </a:t>
            </a:r>
            <a:r>
              <a:rPr lang="en-US" sz="1400" dirty="0">
                <a:solidFill>
                  <a:schemeClr val="tx2"/>
                </a:solidFill>
                <a:latin typeface="Calibri" pitchFamily="34" charset="0"/>
              </a:rPr>
              <a:t>Taylor &amp; Francis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876800"/>
          </a:xfrm>
        </p:spPr>
        <p:txBody>
          <a:bodyPr/>
          <a:lstStyle/>
          <a:p>
            <a:r>
              <a:rPr lang="en-US" sz="1800" dirty="0"/>
              <a:t>Prevent terrorist attacks within the United States;</a:t>
            </a:r>
          </a:p>
          <a:p>
            <a:r>
              <a:rPr lang="en-US" sz="1800" dirty="0" smtClean="0"/>
              <a:t>Reduce </a:t>
            </a:r>
            <a:r>
              <a:rPr lang="en-US" sz="1800" dirty="0"/>
              <a:t>the vulnerability of the United States to terrorism;</a:t>
            </a:r>
          </a:p>
          <a:p>
            <a:r>
              <a:rPr lang="en-US" sz="1800" dirty="0" smtClean="0"/>
              <a:t>Minimize </a:t>
            </a:r>
            <a:r>
              <a:rPr lang="en-US" sz="1800" dirty="0"/>
              <a:t>the damage, and assist in the recovery, from </a:t>
            </a:r>
            <a:r>
              <a:rPr lang="en-US" sz="1800" dirty="0" smtClean="0"/>
              <a:t>terrorist attacks </a:t>
            </a:r>
            <a:r>
              <a:rPr lang="en-US" sz="1800" dirty="0"/>
              <a:t>that do occur within the United States;</a:t>
            </a:r>
          </a:p>
          <a:p>
            <a:r>
              <a:rPr lang="en-US" sz="1800" dirty="0" smtClean="0"/>
              <a:t>Carry </a:t>
            </a:r>
            <a:r>
              <a:rPr lang="en-US" sz="1800" dirty="0"/>
              <a:t>out all functions of entities transferred to the department</a:t>
            </a:r>
            <a:r>
              <a:rPr lang="en-US" sz="1800" dirty="0" smtClean="0"/>
              <a:t>, including </a:t>
            </a:r>
            <a:r>
              <a:rPr lang="en-US" sz="1800" dirty="0"/>
              <a:t>by acting as a focal point regarding natural and </a:t>
            </a:r>
            <a:r>
              <a:rPr lang="en-US" sz="1800" dirty="0" smtClean="0"/>
              <a:t>manmade crises </a:t>
            </a:r>
            <a:r>
              <a:rPr lang="en-US" sz="1800" dirty="0"/>
              <a:t>and emergency </a:t>
            </a:r>
            <a:r>
              <a:rPr lang="en-US" sz="1800" dirty="0" smtClean="0"/>
              <a:t>planning;</a:t>
            </a:r>
          </a:p>
          <a:p>
            <a:r>
              <a:rPr lang="en-US" sz="1800" dirty="0"/>
              <a:t>Ensure that the functions of the agencies and </a:t>
            </a:r>
            <a:r>
              <a:rPr lang="en-US" sz="1800" dirty="0" smtClean="0"/>
              <a:t>subdivisions </a:t>
            </a:r>
            <a:r>
              <a:rPr lang="en-US" sz="1800" dirty="0"/>
              <a:t>within </a:t>
            </a:r>
            <a:r>
              <a:rPr lang="en-US" sz="1800" dirty="0" smtClean="0"/>
              <a:t>the department </a:t>
            </a:r>
            <a:r>
              <a:rPr lang="en-US" sz="1800" dirty="0"/>
              <a:t>that are not related directly to securing the homeland </a:t>
            </a:r>
            <a:r>
              <a:rPr lang="en-US" sz="1800" dirty="0" smtClean="0"/>
              <a:t>are not </a:t>
            </a:r>
            <a:r>
              <a:rPr lang="en-US" sz="1800" dirty="0"/>
              <a:t>diminished or neglected except by a specific explicit act of Congress;</a:t>
            </a:r>
          </a:p>
          <a:p>
            <a:r>
              <a:rPr lang="en-US" sz="1800" dirty="0" smtClean="0"/>
              <a:t>Ensure </a:t>
            </a:r>
            <a:r>
              <a:rPr lang="en-US" sz="1800" dirty="0"/>
              <a:t>that the overall economic security of the United States is </a:t>
            </a:r>
            <a:r>
              <a:rPr lang="en-US" sz="1800" dirty="0" smtClean="0"/>
              <a:t>not diminished </a:t>
            </a:r>
            <a:r>
              <a:rPr lang="en-US" sz="1800" dirty="0"/>
              <a:t>by efforts, activities, and programs aimed at </a:t>
            </a:r>
            <a:r>
              <a:rPr lang="en-US" sz="1800" dirty="0" smtClean="0"/>
              <a:t>securing the </a:t>
            </a:r>
            <a:r>
              <a:rPr lang="en-US" sz="1800" dirty="0"/>
              <a:t>homeland; and</a:t>
            </a:r>
          </a:p>
          <a:p>
            <a:r>
              <a:rPr lang="en-US" sz="1800" dirty="0" smtClean="0"/>
              <a:t>Monitor </a:t>
            </a:r>
            <a:r>
              <a:rPr lang="en-US" sz="1800" dirty="0"/>
              <a:t>connections between illegal drug trafficking and terrorism</a:t>
            </a:r>
            <a:r>
              <a:rPr lang="en-US" sz="1800" dirty="0" smtClean="0"/>
              <a:t>, coordinate </a:t>
            </a:r>
            <a:r>
              <a:rPr lang="en-US" sz="1800" dirty="0"/>
              <a:t>efforts to sever such connections, and otherwise </a:t>
            </a:r>
            <a:r>
              <a:rPr lang="en-US" sz="1800" dirty="0" smtClean="0"/>
              <a:t>contribute to </a:t>
            </a:r>
            <a:r>
              <a:rPr lang="en-US" sz="1800" dirty="0"/>
              <a:t>efforts to interdict illegal drug </a:t>
            </a:r>
            <a:r>
              <a:rPr lang="en-US" sz="1800" dirty="0" smtClean="0"/>
              <a:t>trafficking.</a:t>
            </a:r>
          </a:p>
          <a:p>
            <a:pPr marL="109537" indent="0" algn="r">
              <a:buNone/>
            </a:pPr>
            <a:r>
              <a:rPr lang="en-US" sz="1800" i="1" dirty="0"/>
              <a:t>Homeland Security Act of 2002, U.S. Code 6 (2002), § 101 (b).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/>
          <a:lstStyle/>
          <a:p>
            <a:r>
              <a:rPr lang="en-US" dirty="0" smtClean="0"/>
              <a:t>Mission of DHS</a:t>
            </a:r>
            <a:endParaRPr lang="en-US" dirty="0"/>
          </a:p>
        </p:txBody>
      </p:sp>
      <p:sp>
        <p:nvSpPr>
          <p:cNvPr id="4" name="Text Placeholder 4"/>
          <p:cNvSpPr>
            <a:spLocks/>
          </p:cNvSpPr>
          <p:nvPr/>
        </p:nvSpPr>
        <p:spPr bwMode="auto">
          <a:xfrm>
            <a:off x="6629400" y="6324600"/>
            <a:ext cx="2286000" cy="269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None/>
            </a:pPr>
            <a:r>
              <a:rPr lang="en-US" sz="1400" dirty="0">
                <a:solidFill>
                  <a:schemeClr val="tx2"/>
                </a:solidFill>
                <a:latin typeface="Calibri" pitchFamily="34" charset="0"/>
              </a:rPr>
              <a:t>©</a:t>
            </a:r>
            <a:r>
              <a:rPr lang="en-US" sz="1400" dirty="0" smtClean="0">
                <a:solidFill>
                  <a:schemeClr val="tx2"/>
                </a:solidFill>
                <a:latin typeface="Calibri" pitchFamily="34" charset="0"/>
              </a:rPr>
              <a:t>2013, </a:t>
            </a:r>
            <a:r>
              <a:rPr lang="en-US" sz="1400" dirty="0">
                <a:solidFill>
                  <a:schemeClr val="tx2"/>
                </a:solidFill>
                <a:latin typeface="Calibri" pitchFamily="34" charset="0"/>
              </a:rPr>
              <a:t>Taylor &amp; Francis</a:t>
            </a:r>
          </a:p>
        </p:txBody>
      </p:sp>
    </p:spTree>
    <p:extLst>
      <p:ext uri="{BB962C8B-B14F-4D97-AF65-F5344CB8AC3E}">
        <p14:creationId xmlns:p14="http://schemas.microsoft.com/office/powerpoint/2010/main" xmlns="" val="206623650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Content Placeholder 1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>
              <a:buFont typeface="Wingdings 3" pitchFamily="18" charset="2"/>
              <a:buChar char="}"/>
            </a:pPr>
            <a:r>
              <a:rPr lang="en-US" sz="2400" dirty="0" smtClean="0">
                <a:solidFill>
                  <a:schemeClr val="tx2"/>
                </a:solidFill>
              </a:rPr>
              <a:t>Between 2003 and 2008 many internal and external structural changes occurred</a:t>
            </a:r>
          </a:p>
          <a:p>
            <a:pPr>
              <a:buFont typeface="Wingdings 3" pitchFamily="18" charset="2"/>
              <a:buChar char="}"/>
            </a:pPr>
            <a:r>
              <a:rPr lang="en-US" sz="2400" dirty="0" smtClean="0">
                <a:solidFill>
                  <a:schemeClr val="tx2"/>
                </a:solidFill>
              </a:rPr>
              <a:t>The DHS is overseen by the Office of the Secretary of DHS</a:t>
            </a:r>
          </a:p>
          <a:p>
            <a:pPr>
              <a:buFont typeface="Wingdings 3" pitchFamily="18" charset="2"/>
              <a:buChar char="}"/>
            </a:pPr>
            <a:r>
              <a:rPr lang="en-US" sz="2400" dirty="0" smtClean="0">
                <a:solidFill>
                  <a:schemeClr val="tx2"/>
                </a:solidFill>
              </a:rPr>
              <a:t>DHS Directorates (departments) have changed with the needs of the agency</a:t>
            </a:r>
          </a:p>
          <a:p>
            <a:pPr>
              <a:buFont typeface="Wingdings 3" pitchFamily="18" charset="2"/>
              <a:buChar char="}"/>
            </a:pPr>
            <a:r>
              <a:rPr lang="en-US" sz="2400" dirty="0" smtClean="0">
                <a:solidFill>
                  <a:schemeClr val="tx2"/>
                </a:solidFill>
              </a:rPr>
              <a:t>DHS Offices are within each Directorate</a:t>
            </a:r>
          </a:p>
          <a:p>
            <a:pPr>
              <a:buFont typeface="Wingdings 3" pitchFamily="18" charset="2"/>
              <a:buChar char="}"/>
            </a:pPr>
            <a:r>
              <a:rPr lang="en-US" sz="2400" dirty="0" smtClean="0">
                <a:solidFill>
                  <a:schemeClr val="tx2"/>
                </a:solidFill>
              </a:rPr>
              <a:t>Many Federal Agencies were swept under the DHS umbrella during the reorganization phase (See Table 2.1)</a:t>
            </a:r>
          </a:p>
          <a:p>
            <a:pPr>
              <a:buFont typeface="Wingdings 3" pitchFamily="18" charset="2"/>
              <a:buChar char="}"/>
            </a:pPr>
            <a:r>
              <a:rPr lang="en-US" sz="2400" dirty="0" smtClean="0">
                <a:solidFill>
                  <a:schemeClr val="tx2"/>
                </a:solidFill>
              </a:rPr>
              <a:t>Advisory Panels and Committees are an integral part of DHS operations and planning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Reorganization and Evolution of the DHS: 2003-2012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ext Placeholder 4"/>
          <p:cNvSpPr>
            <a:spLocks/>
          </p:cNvSpPr>
          <p:nvPr/>
        </p:nvSpPr>
        <p:spPr bwMode="auto">
          <a:xfrm>
            <a:off x="6629400" y="6324600"/>
            <a:ext cx="2286000" cy="269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None/>
            </a:pPr>
            <a:r>
              <a:rPr lang="en-US" sz="1400" dirty="0">
                <a:solidFill>
                  <a:schemeClr val="tx2"/>
                </a:solidFill>
                <a:latin typeface="Calibri" pitchFamily="34" charset="0"/>
              </a:rPr>
              <a:t>©</a:t>
            </a:r>
            <a:r>
              <a:rPr lang="en-US" sz="1400" dirty="0" smtClean="0">
                <a:solidFill>
                  <a:schemeClr val="tx2"/>
                </a:solidFill>
                <a:latin typeface="Calibri" pitchFamily="34" charset="0"/>
              </a:rPr>
              <a:t>2013, </a:t>
            </a:r>
            <a:r>
              <a:rPr lang="en-US" sz="1400" dirty="0">
                <a:solidFill>
                  <a:schemeClr val="tx2"/>
                </a:solidFill>
                <a:latin typeface="Calibri" pitchFamily="34" charset="0"/>
              </a:rPr>
              <a:t>Taylor &amp; Francis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Content Placeholder 1"/>
          <p:cNvSpPr>
            <a:spLocks noGrp="1"/>
          </p:cNvSpPr>
          <p:nvPr>
            <p:ph idx="4294967295"/>
          </p:nvPr>
        </p:nvSpPr>
        <p:spPr/>
        <p:txBody>
          <a:bodyPr anchor="ctr"/>
          <a:lstStyle/>
          <a:p>
            <a:pPr>
              <a:buFont typeface="Wingdings 3" pitchFamily="18" charset="2"/>
              <a:buChar char="}"/>
            </a:pPr>
            <a:r>
              <a:rPr lang="en-US" sz="3700" dirty="0" smtClean="0">
                <a:solidFill>
                  <a:schemeClr val="tx2"/>
                </a:solidFill>
              </a:rPr>
              <a:t>Directorate for National Protection and Programs</a:t>
            </a:r>
          </a:p>
          <a:p>
            <a:pPr>
              <a:buFont typeface="Wingdings 3" pitchFamily="18" charset="2"/>
              <a:buChar char="}"/>
            </a:pPr>
            <a:r>
              <a:rPr lang="en-US" sz="3700" dirty="0" smtClean="0">
                <a:solidFill>
                  <a:schemeClr val="tx2"/>
                </a:solidFill>
              </a:rPr>
              <a:t>Directorate for Science and Technology</a:t>
            </a:r>
          </a:p>
          <a:p>
            <a:pPr>
              <a:buFont typeface="Wingdings 3" pitchFamily="18" charset="2"/>
              <a:buChar char="}"/>
            </a:pPr>
            <a:r>
              <a:rPr lang="en-US" sz="3700" dirty="0" smtClean="0">
                <a:solidFill>
                  <a:schemeClr val="tx2"/>
                </a:solidFill>
              </a:rPr>
              <a:t>Directorate for Management</a:t>
            </a:r>
          </a:p>
          <a:p>
            <a:pPr>
              <a:buFont typeface="Arial" charset="0"/>
              <a:buChar char="•"/>
            </a:pPr>
            <a:endParaRPr lang="en-US" dirty="0" smtClean="0">
              <a:solidFill>
                <a:schemeClr val="tx2"/>
              </a:solidFill>
            </a:endParaRPr>
          </a:p>
        </p:txBody>
      </p:sp>
      <p:sp>
        <p:nvSpPr>
          <p:cNvPr id="25604" name="Content Placeholder 1"/>
          <p:cNvSpPr>
            <a:spLocks/>
          </p:cNvSpPr>
          <p:nvPr/>
        </p:nvSpPr>
        <p:spPr bwMode="auto">
          <a:xfrm>
            <a:off x="457200" y="409575"/>
            <a:ext cx="82296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marL="365125" indent="-255588">
              <a:spcBef>
                <a:spcPts val="400"/>
              </a:spcBef>
              <a:buClr>
                <a:schemeClr val="accent1"/>
              </a:buClr>
              <a:buSzPct val="68000"/>
              <a:buFont typeface="Arial" charset="0"/>
              <a:buNone/>
            </a:pPr>
            <a:r>
              <a:rPr lang="en-US" sz="41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DHS </a:t>
            </a:r>
            <a:r>
              <a:rPr lang="en-US" sz="41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Directorates </a:t>
            </a:r>
            <a:endParaRPr lang="en-US" sz="41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</a:endParaRPr>
          </a:p>
        </p:txBody>
      </p:sp>
      <p:sp>
        <p:nvSpPr>
          <p:cNvPr id="5" name="Text Placeholder 4"/>
          <p:cNvSpPr>
            <a:spLocks/>
          </p:cNvSpPr>
          <p:nvPr/>
        </p:nvSpPr>
        <p:spPr bwMode="auto">
          <a:xfrm>
            <a:off x="6629400" y="6324600"/>
            <a:ext cx="2286000" cy="269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None/>
            </a:pPr>
            <a:r>
              <a:rPr lang="en-US" sz="1400" dirty="0">
                <a:solidFill>
                  <a:schemeClr val="tx2"/>
                </a:solidFill>
                <a:latin typeface="Calibri" pitchFamily="34" charset="0"/>
              </a:rPr>
              <a:t>©</a:t>
            </a:r>
            <a:r>
              <a:rPr lang="en-US" sz="1400" dirty="0" smtClean="0">
                <a:solidFill>
                  <a:schemeClr val="tx2"/>
                </a:solidFill>
                <a:latin typeface="Calibri" pitchFamily="34" charset="0"/>
              </a:rPr>
              <a:t>2013, </a:t>
            </a:r>
            <a:r>
              <a:rPr lang="en-US" sz="1400" dirty="0">
                <a:solidFill>
                  <a:schemeClr val="tx2"/>
                </a:solidFill>
                <a:latin typeface="Calibri" pitchFamily="34" charset="0"/>
              </a:rPr>
              <a:t>Taylor &amp; Francis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Office of Policy—Formulates and coordinates DHS policy </a:t>
            </a:r>
            <a:r>
              <a:rPr lang="en-US" dirty="0" smtClean="0"/>
              <a:t>and program</a:t>
            </a:r>
            <a:r>
              <a:rPr lang="en-US" dirty="0"/>
              <a:t>.</a:t>
            </a:r>
          </a:p>
          <a:p>
            <a:r>
              <a:rPr lang="en-US" dirty="0" smtClean="0"/>
              <a:t>Office </a:t>
            </a:r>
            <a:r>
              <a:rPr lang="en-US" dirty="0"/>
              <a:t>of Health—Deals with medically related incidents.</a:t>
            </a:r>
          </a:p>
          <a:p>
            <a:r>
              <a:rPr lang="en-US" dirty="0" smtClean="0"/>
              <a:t>Office </a:t>
            </a:r>
            <a:r>
              <a:rPr lang="en-US" dirty="0"/>
              <a:t>of Intelligence and Analysis—Assesses and analyzes </a:t>
            </a:r>
            <a:r>
              <a:rPr lang="en-US" dirty="0" smtClean="0"/>
              <a:t>information and </a:t>
            </a:r>
            <a:r>
              <a:rPr lang="en-US" dirty="0"/>
              <a:t>data regarding threat.</a:t>
            </a:r>
          </a:p>
          <a:p>
            <a:r>
              <a:rPr lang="en-US" dirty="0" smtClean="0"/>
              <a:t>Office </a:t>
            </a:r>
            <a:r>
              <a:rPr lang="en-US" dirty="0"/>
              <a:t>of Operations Coordination—Monitors and </a:t>
            </a:r>
            <a:r>
              <a:rPr lang="en-US" dirty="0" smtClean="0"/>
              <a:t>coordinates homeland </a:t>
            </a:r>
            <a:r>
              <a:rPr lang="en-US" dirty="0"/>
              <a:t>security activities and programs in the 50 states, in </a:t>
            </a:r>
            <a:r>
              <a:rPr lang="en-US" dirty="0" smtClean="0"/>
              <a:t>50 major </a:t>
            </a:r>
            <a:r>
              <a:rPr lang="en-US" dirty="0"/>
              <a:t>urban areas, in conjunction with law enforcement partners.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DHS Offices</a:t>
            </a:r>
            <a:endParaRPr lang="en-US" dirty="0"/>
          </a:p>
        </p:txBody>
      </p:sp>
      <p:sp>
        <p:nvSpPr>
          <p:cNvPr id="4" name="Text Placeholder 4"/>
          <p:cNvSpPr>
            <a:spLocks/>
          </p:cNvSpPr>
          <p:nvPr/>
        </p:nvSpPr>
        <p:spPr bwMode="auto">
          <a:xfrm>
            <a:off x="6629400" y="6324600"/>
            <a:ext cx="2286000" cy="269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None/>
            </a:pPr>
            <a:r>
              <a:rPr lang="en-US" sz="1400" dirty="0">
                <a:solidFill>
                  <a:schemeClr val="tx2"/>
                </a:solidFill>
                <a:latin typeface="Calibri" pitchFamily="34" charset="0"/>
              </a:rPr>
              <a:t>©</a:t>
            </a:r>
            <a:r>
              <a:rPr lang="en-US" sz="1400" dirty="0" smtClean="0">
                <a:solidFill>
                  <a:schemeClr val="tx2"/>
                </a:solidFill>
                <a:latin typeface="Calibri" pitchFamily="34" charset="0"/>
              </a:rPr>
              <a:t>2013, </a:t>
            </a:r>
            <a:r>
              <a:rPr lang="en-US" sz="1400" dirty="0">
                <a:solidFill>
                  <a:schemeClr val="tx2"/>
                </a:solidFill>
                <a:latin typeface="Calibri" pitchFamily="34" charset="0"/>
              </a:rPr>
              <a:t>Taylor &amp; Francis</a:t>
            </a:r>
          </a:p>
        </p:txBody>
      </p:sp>
    </p:spTree>
    <p:extLst>
      <p:ext uri="{BB962C8B-B14F-4D97-AF65-F5344CB8AC3E}">
        <p14:creationId xmlns:p14="http://schemas.microsoft.com/office/powerpoint/2010/main" xmlns="" val="119321304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245</TotalTime>
  <Words>769</Words>
  <Application>Microsoft Office PowerPoint</Application>
  <PresentationFormat>On-screen Show (4:3)</PresentationFormat>
  <Paragraphs>63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Concourse</vt:lpstr>
      <vt:lpstr>Chapter 2</vt:lpstr>
      <vt:lpstr>The Genesis of the DHS</vt:lpstr>
      <vt:lpstr>DHS – Strategic Goals</vt:lpstr>
      <vt:lpstr>Evolution and Change in DHS</vt:lpstr>
      <vt:lpstr>Mission of DHS</vt:lpstr>
      <vt:lpstr>Reorganization and Evolution of the DHS: 2003-2012</vt:lpstr>
      <vt:lpstr>Slide 7</vt:lpstr>
      <vt:lpstr>DHS Offices</vt:lpstr>
    </vt:vector>
  </TitlesOfParts>
  <Company>California University Of Pennsylvania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2</dc:title>
  <dc:creator>stu_profstudies</dc:creator>
  <cp:lastModifiedBy>Mark Listewnik</cp:lastModifiedBy>
  <cp:revision>24</cp:revision>
  <dcterms:created xsi:type="dcterms:W3CDTF">2009-10-29T14:40:48Z</dcterms:created>
  <dcterms:modified xsi:type="dcterms:W3CDTF">2013-01-08T20:51:56Z</dcterms:modified>
</cp:coreProperties>
</file>