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57"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54"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D0DB69-C807-4F1F-B58B-017B3CD83A01}" type="datetimeFigureOut">
              <a:rPr lang="en-US" smtClean="0"/>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84B7B-CA35-4955-85A7-C71CF4D57EA6}" type="slidenum">
              <a:rPr lang="en-US" smtClean="0"/>
              <a:t>‹#›</a:t>
            </a:fld>
            <a:endParaRPr lang="en-US"/>
          </a:p>
        </p:txBody>
      </p:sp>
    </p:spTree>
    <p:extLst>
      <p:ext uri="{BB962C8B-B14F-4D97-AF65-F5344CB8AC3E}">
        <p14:creationId xmlns:p14="http://schemas.microsoft.com/office/powerpoint/2010/main" val="12849353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D0DB69-C807-4F1F-B58B-017B3CD83A01}" type="datetimeFigureOut">
              <a:rPr lang="en-US" smtClean="0"/>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84B7B-CA35-4955-85A7-C71CF4D57EA6}" type="slidenum">
              <a:rPr lang="en-US" smtClean="0"/>
              <a:t>‹#›</a:t>
            </a:fld>
            <a:endParaRPr lang="en-US"/>
          </a:p>
        </p:txBody>
      </p:sp>
    </p:spTree>
    <p:extLst>
      <p:ext uri="{BB962C8B-B14F-4D97-AF65-F5344CB8AC3E}">
        <p14:creationId xmlns:p14="http://schemas.microsoft.com/office/powerpoint/2010/main" val="3228292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D0DB69-C807-4F1F-B58B-017B3CD83A01}" type="datetimeFigureOut">
              <a:rPr lang="en-US" smtClean="0"/>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84B7B-CA35-4955-85A7-C71CF4D57EA6}" type="slidenum">
              <a:rPr lang="en-US" smtClean="0"/>
              <a:t>‹#›</a:t>
            </a:fld>
            <a:endParaRPr lang="en-US"/>
          </a:p>
        </p:txBody>
      </p:sp>
    </p:spTree>
    <p:extLst>
      <p:ext uri="{BB962C8B-B14F-4D97-AF65-F5344CB8AC3E}">
        <p14:creationId xmlns:p14="http://schemas.microsoft.com/office/powerpoint/2010/main" val="129260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D0DB69-C807-4F1F-B58B-017B3CD83A01}" type="datetimeFigureOut">
              <a:rPr lang="en-US" smtClean="0"/>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84B7B-CA35-4955-85A7-C71CF4D57EA6}" type="slidenum">
              <a:rPr lang="en-US" smtClean="0"/>
              <a:t>‹#›</a:t>
            </a:fld>
            <a:endParaRPr lang="en-US"/>
          </a:p>
        </p:txBody>
      </p:sp>
    </p:spTree>
    <p:extLst>
      <p:ext uri="{BB962C8B-B14F-4D97-AF65-F5344CB8AC3E}">
        <p14:creationId xmlns:p14="http://schemas.microsoft.com/office/powerpoint/2010/main" val="104969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D0DB69-C807-4F1F-B58B-017B3CD83A01}" type="datetimeFigureOut">
              <a:rPr lang="en-US" smtClean="0"/>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84B7B-CA35-4955-85A7-C71CF4D57EA6}" type="slidenum">
              <a:rPr lang="en-US" smtClean="0"/>
              <a:t>‹#›</a:t>
            </a:fld>
            <a:endParaRPr lang="en-US"/>
          </a:p>
        </p:txBody>
      </p:sp>
    </p:spTree>
    <p:extLst>
      <p:ext uri="{BB962C8B-B14F-4D97-AF65-F5344CB8AC3E}">
        <p14:creationId xmlns:p14="http://schemas.microsoft.com/office/powerpoint/2010/main" val="3987262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D0DB69-C807-4F1F-B58B-017B3CD83A01}" type="datetimeFigureOut">
              <a:rPr lang="en-US" smtClean="0"/>
              <a:t>3/2/2015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284B7B-CA35-4955-85A7-C71CF4D57EA6}" type="slidenum">
              <a:rPr lang="en-US" smtClean="0"/>
              <a:t>‹#›</a:t>
            </a:fld>
            <a:endParaRPr lang="en-US"/>
          </a:p>
        </p:txBody>
      </p:sp>
    </p:spTree>
    <p:extLst>
      <p:ext uri="{BB962C8B-B14F-4D97-AF65-F5344CB8AC3E}">
        <p14:creationId xmlns:p14="http://schemas.microsoft.com/office/powerpoint/2010/main" val="3652405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D0DB69-C807-4F1F-B58B-017B3CD83A01}" type="datetimeFigureOut">
              <a:rPr lang="en-US" smtClean="0"/>
              <a:t>3/2/2015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284B7B-CA35-4955-85A7-C71CF4D57EA6}" type="slidenum">
              <a:rPr lang="en-US" smtClean="0"/>
              <a:t>‹#›</a:t>
            </a:fld>
            <a:endParaRPr lang="en-US"/>
          </a:p>
        </p:txBody>
      </p:sp>
    </p:spTree>
    <p:extLst>
      <p:ext uri="{BB962C8B-B14F-4D97-AF65-F5344CB8AC3E}">
        <p14:creationId xmlns:p14="http://schemas.microsoft.com/office/powerpoint/2010/main" val="2936262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D0DB69-C807-4F1F-B58B-017B3CD83A01}" type="datetimeFigureOut">
              <a:rPr lang="en-US" smtClean="0"/>
              <a:t>3/2/2015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284B7B-CA35-4955-85A7-C71CF4D57EA6}" type="slidenum">
              <a:rPr lang="en-US" smtClean="0"/>
              <a:t>‹#›</a:t>
            </a:fld>
            <a:endParaRPr lang="en-US"/>
          </a:p>
        </p:txBody>
      </p:sp>
    </p:spTree>
    <p:extLst>
      <p:ext uri="{BB962C8B-B14F-4D97-AF65-F5344CB8AC3E}">
        <p14:creationId xmlns:p14="http://schemas.microsoft.com/office/powerpoint/2010/main" val="3774143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D0DB69-C807-4F1F-B58B-017B3CD83A01}" type="datetimeFigureOut">
              <a:rPr lang="en-US" smtClean="0"/>
              <a:t>3/2/2015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284B7B-CA35-4955-85A7-C71CF4D57EA6}" type="slidenum">
              <a:rPr lang="en-US" smtClean="0"/>
              <a:t>‹#›</a:t>
            </a:fld>
            <a:endParaRPr lang="en-US"/>
          </a:p>
        </p:txBody>
      </p:sp>
    </p:spTree>
    <p:extLst>
      <p:ext uri="{BB962C8B-B14F-4D97-AF65-F5344CB8AC3E}">
        <p14:creationId xmlns:p14="http://schemas.microsoft.com/office/powerpoint/2010/main" val="2794840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D0DB69-C807-4F1F-B58B-017B3CD83A01}" type="datetimeFigureOut">
              <a:rPr lang="en-US" smtClean="0"/>
              <a:t>3/2/2015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284B7B-CA35-4955-85A7-C71CF4D57EA6}" type="slidenum">
              <a:rPr lang="en-US" smtClean="0"/>
              <a:t>‹#›</a:t>
            </a:fld>
            <a:endParaRPr lang="en-US"/>
          </a:p>
        </p:txBody>
      </p:sp>
    </p:spTree>
    <p:extLst>
      <p:ext uri="{BB962C8B-B14F-4D97-AF65-F5344CB8AC3E}">
        <p14:creationId xmlns:p14="http://schemas.microsoft.com/office/powerpoint/2010/main" val="2380329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D0DB69-C807-4F1F-B58B-017B3CD83A01}" type="datetimeFigureOut">
              <a:rPr lang="en-US" smtClean="0"/>
              <a:t>3/2/2015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284B7B-CA35-4955-85A7-C71CF4D57EA6}" type="slidenum">
              <a:rPr lang="en-US" smtClean="0"/>
              <a:t>‹#›</a:t>
            </a:fld>
            <a:endParaRPr lang="en-US"/>
          </a:p>
        </p:txBody>
      </p:sp>
    </p:spTree>
    <p:extLst>
      <p:ext uri="{BB962C8B-B14F-4D97-AF65-F5344CB8AC3E}">
        <p14:creationId xmlns:p14="http://schemas.microsoft.com/office/powerpoint/2010/main" val="197374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D0DB69-C807-4F1F-B58B-017B3CD83A01}" type="datetimeFigureOut">
              <a:rPr lang="en-US" smtClean="0"/>
              <a:t>3/2/2015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284B7B-CA35-4955-85A7-C71CF4D57EA6}" type="slidenum">
              <a:rPr lang="en-US" smtClean="0"/>
              <a:t>‹#›</a:t>
            </a:fld>
            <a:endParaRPr lang="en-US"/>
          </a:p>
        </p:txBody>
      </p:sp>
    </p:spTree>
    <p:extLst>
      <p:ext uri="{BB962C8B-B14F-4D97-AF65-F5344CB8AC3E}">
        <p14:creationId xmlns:p14="http://schemas.microsoft.com/office/powerpoint/2010/main" val="997303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7.e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8.e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a:t>
            </a:r>
            <a:endParaRPr lang="en-US" dirty="0"/>
          </a:p>
        </p:txBody>
      </p:sp>
      <p:sp>
        <p:nvSpPr>
          <p:cNvPr id="3" name="Subtitle 2"/>
          <p:cNvSpPr>
            <a:spLocks noGrp="1"/>
          </p:cNvSpPr>
          <p:nvPr>
            <p:ph type="subTitle" idx="1"/>
          </p:nvPr>
        </p:nvSpPr>
        <p:spPr/>
        <p:txBody>
          <a:bodyPr/>
          <a:lstStyle/>
          <a:p>
            <a:r>
              <a:rPr lang="en-US" dirty="0" smtClean="0"/>
              <a:t>System Life Cycle and Design Processes</a:t>
            </a:r>
            <a:endParaRPr lang="en-US" dirty="0"/>
          </a:p>
        </p:txBody>
      </p:sp>
    </p:spTree>
    <p:extLst>
      <p:ext uri="{BB962C8B-B14F-4D97-AF65-F5344CB8AC3E}">
        <p14:creationId xmlns:p14="http://schemas.microsoft.com/office/powerpoint/2010/main" val="8378439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Concepts</a:t>
            </a:r>
            <a:endParaRPr lang="en-US" dirty="0"/>
          </a:p>
        </p:txBody>
      </p:sp>
      <p:sp>
        <p:nvSpPr>
          <p:cNvPr id="3" name="Content Placeholder 2"/>
          <p:cNvSpPr>
            <a:spLocks noGrp="1"/>
          </p:cNvSpPr>
          <p:nvPr>
            <p:ph idx="1"/>
          </p:nvPr>
        </p:nvSpPr>
        <p:spPr/>
        <p:txBody>
          <a:bodyPr/>
          <a:lstStyle/>
          <a:p>
            <a:r>
              <a:rPr lang="en-US" dirty="0" smtClean="0"/>
              <a:t>Or conceptual model : An abstract representation of the system to be developed</a:t>
            </a:r>
          </a:p>
          <a:p>
            <a:r>
              <a:rPr lang="en-US" dirty="0" smtClean="0"/>
              <a:t>Models have important values in systems design</a:t>
            </a:r>
          </a:p>
          <a:p>
            <a:r>
              <a:rPr lang="en-US" dirty="0" smtClean="0"/>
              <a:t>Operational Concepts </a:t>
            </a:r>
          </a:p>
          <a:p>
            <a:pPr lvl="1"/>
            <a:r>
              <a:rPr lang="en-US" dirty="0" smtClean="0"/>
              <a:t>Usually in narrative format</a:t>
            </a:r>
          </a:p>
          <a:p>
            <a:pPr lvl="1"/>
            <a:r>
              <a:rPr lang="en-US" dirty="0" smtClean="0"/>
              <a:t>Scenarios: Story telling of the systems operations</a:t>
            </a:r>
          </a:p>
          <a:p>
            <a:pPr lvl="1"/>
            <a:r>
              <a:rPr lang="en-US" dirty="0" smtClean="0"/>
              <a:t>Graphical profiles, charts and diagrams</a:t>
            </a:r>
          </a:p>
          <a:p>
            <a:pPr lvl="1"/>
            <a:endParaRPr lang="en-US" dirty="0" smtClean="0"/>
          </a:p>
          <a:p>
            <a:pPr lvl="1"/>
            <a:endParaRPr lang="en-US" dirty="0" smtClean="0"/>
          </a:p>
          <a:p>
            <a:endParaRPr lang="en-US" dirty="0"/>
          </a:p>
        </p:txBody>
      </p:sp>
    </p:spTree>
    <p:extLst>
      <p:ext uri="{BB962C8B-B14F-4D97-AF65-F5344CB8AC3E}">
        <p14:creationId xmlns:p14="http://schemas.microsoft.com/office/powerpoint/2010/main" val="741568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Concepts</a:t>
            </a:r>
            <a:endParaRPr lang="en-US" dirty="0"/>
          </a:p>
        </p:txBody>
      </p:sp>
      <p:sp>
        <p:nvSpPr>
          <p:cNvPr id="3" name="Content Placeholder 2"/>
          <p:cNvSpPr>
            <a:spLocks noGrp="1"/>
          </p:cNvSpPr>
          <p:nvPr>
            <p:ph idx="1"/>
          </p:nvPr>
        </p:nvSpPr>
        <p:spPr/>
        <p:txBody>
          <a:bodyPr/>
          <a:lstStyle/>
          <a:p>
            <a:r>
              <a:rPr lang="en-US" dirty="0" smtClean="0"/>
              <a:t>Scenario for ATM machine</a:t>
            </a:r>
          </a:p>
          <a:p>
            <a:endParaRPr lang="en-US" dirty="0" smtClean="0"/>
          </a:p>
          <a:p>
            <a:pPr marL="0" indent="0">
              <a:buNone/>
            </a:pPr>
            <a:r>
              <a:rPr lang="en-US" sz="2400" i="1" dirty="0" smtClean="0"/>
              <a:t>“Customers </a:t>
            </a:r>
            <a:r>
              <a:rPr lang="en-US" sz="2400" i="1" dirty="0"/>
              <a:t>(including walking and driving through type of customers, they might also be visually and hearing challenged) request service, by pressing start, or insert their debit card, receive feedback from ATM that their request was accepted,  ATM system read the card and request pin; customers input pin, system process the pin, if  pin is correct, ATM proceed to the next selection menu, if pin is not correct, ATM provide feedback, go back to request pin again, repeat 3 times, and block the card and provide </a:t>
            </a:r>
            <a:r>
              <a:rPr lang="en-US" sz="2400" i="1" dirty="0" smtClean="0"/>
              <a:t>feedback.”</a:t>
            </a:r>
            <a:endParaRPr lang="en-US" sz="2400" dirty="0"/>
          </a:p>
        </p:txBody>
      </p:sp>
    </p:spTree>
    <p:extLst>
      <p:ext uri="{BB962C8B-B14F-4D97-AF65-F5344CB8AC3E}">
        <p14:creationId xmlns:p14="http://schemas.microsoft.com/office/powerpoint/2010/main" val="177428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Systems Concepts</a:t>
            </a:r>
            <a:endParaRPr lang="en-US" dirty="0"/>
          </a:p>
        </p:txBody>
      </p:sp>
      <p:sp>
        <p:nvSpPr>
          <p:cNvPr id="3" name="Content Placeholder 2"/>
          <p:cNvSpPr>
            <a:spLocks noGrp="1"/>
          </p:cNvSpPr>
          <p:nvPr>
            <p:ph idx="1"/>
          </p:nvPr>
        </p:nvSpPr>
        <p:spPr/>
        <p:txBody>
          <a:bodyPr/>
          <a:lstStyle/>
          <a:p>
            <a:r>
              <a:rPr lang="en-US" dirty="0" smtClean="0"/>
              <a:t>Results of concept lead to system functions</a:t>
            </a:r>
          </a:p>
          <a:p>
            <a:r>
              <a:rPr lang="en-US" dirty="0" smtClean="0"/>
              <a:t>Defines WHAT actions system needs to take</a:t>
            </a:r>
          </a:p>
          <a:p>
            <a:pPr lvl="1"/>
            <a:endParaRPr lang="en-US" dirty="0"/>
          </a:p>
          <a:p>
            <a:pPr lvl="1"/>
            <a:r>
              <a:rPr lang="en-US" dirty="0" smtClean="0"/>
              <a:t>what </a:t>
            </a:r>
            <a:r>
              <a:rPr lang="en-US" dirty="0"/>
              <a:t>the system should do in order to accomplish the requirements, to fulfill the customer needs</a:t>
            </a:r>
            <a:endParaRPr lang="en-US" dirty="0" smtClean="0"/>
          </a:p>
          <a:p>
            <a:endParaRPr lang="en-US" dirty="0"/>
          </a:p>
        </p:txBody>
      </p:sp>
    </p:spTree>
    <p:extLst>
      <p:ext uri="{BB962C8B-B14F-4D97-AF65-F5344CB8AC3E}">
        <p14:creationId xmlns:p14="http://schemas.microsoft.com/office/powerpoint/2010/main" val="2894093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Systems Concepts Exploration and Validation</a:t>
            </a:r>
            <a:endParaRPr lang="en-US" dirty="0"/>
          </a:p>
        </p:txBody>
      </p:sp>
      <p:sp>
        <p:nvSpPr>
          <p:cNvPr id="3" name="Content Placeholder 2"/>
          <p:cNvSpPr>
            <a:spLocks noGrp="1"/>
          </p:cNvSpPr>
          <p:nvPr>
            <p:ph idx="1"/>
          </p:nvPr>
        </p:nvSpPr>
        <p:spPr/>
        <p:txBody>
          <a:bodyPr/>
          <a:lstStyle/>
          <a:p>
            <a:r>
              <a:rPr lang="en-US" dirty="0" smtClean="0"/>
              <a:t>Conceptual Model to Component Model</a:t>
            </a:r>
          </a:p>
          <a:p>
            <a:r>
              <a:rPr lang="en-US" dirty="0" smtClean="0"/>
              <a:t>Allocation concepts to components</a:t>
            </a:r>
          </a:p>
          <a:p>
            <a:r>
              <a:rPr lang="en-US" dirty="0" smtClean="0"/>
              <a:t>Verification vs. Validation</a:t>
            </a:r>
          </a:p>
          <a:p>
            <a:pPr lvl="1"/>
            <a:r>
              <a:rPr lang="en-US" dirty="0" smtClean="0"/>
              <a:t>Verification: system built correctly, according to design specification, “do things right”</a:t>
            </a:r>
          </a:p>
          <a:p>
            <a:pPr lvl="1"/>
            <a:r>
              <a:rPr lang="en-US" dirty="0" smtClean="0"/>
              <a:t>Validation: system built is what customer wants, “do the right thing”</a:t>
            </a:r>
          </a:p>
          <a:p>
            <a:pPr lvl="1"/>
            <a:endParaRPr lang="en-US" dirty="0"/>
          </a:p>
          <a:p>
            <a:pPr lvl="1"/>
            <a:r>
              <a:rPr lang="en-US" dirty="0" smtClean="0"/>
              <a:t>Not exactly the same</a:t>
            </a:r>
            <a:endParaRPr lang="en-US" dirty="0"/>
          </a:p>
        </p:txBody>
      </p:sp>
    </p:spTree>
    <p:extLst>
      <p:ext uri="{BB962C8B-B14F-4D97-AF65-F5344CB8AC3E}">
        <p14:creationId xmlns:p14="http://schemas.microsoft.com/office/powerpoint/2010/main" val="30048565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Engineering Model Development</a:t>
            </a:r>
            <a:endParaRPr lang="en-US" dirty="0"/>
          </a:p>
        </p:txBody>
      </p:sp>
      <p:sp>
        <p:nvSpPr>
          <p:cNvPr id="3" name="Content Placeholder 2"/>
          <p:cNvSpPr>
            <a:spLocks noGrp="1"/>
          </p:cNvSpPr>
          <p:nvPr>
            <p:ph idx="1"/>
          </p:nvPr>
        </p:nvSpPr>
        <p:spPr/>
        <p:txBody>
          <a:bodyPr>
            <a:normAutofit/>
          </a:bodyPr>
          <a:lstStyle/>
          <a:p>
            <a:r>
              <a:rPr lang="en-US" dirty="0" smtClean="0"/>
              <a:t>Validated Functional Model to </a:t>
            </a:r>
            <a:r>
              <a:rPr lang="en-US" dirty="0" err="1" smtClean="0"/>
              <a:t>Engineerning</a:t>
            </a:r>
            <a:r>
              <a:rPr lang="en-US" dirty="0" smtClean="0"/>
              <a:t> Model</a:t>
            </a:r>
          </a:p>
          <a:p>
            <a:r>
              <a:rPr lang="en-US" dirty="0" smtClean="0"/>
              <a:t>System evolve from requirements </a:t>
            </a:r>
            <a:r>
              <a:rPr lang="en-US" dirty="0" smtClean="0">
                <a:sym typeface="Wingdings" panose="05000000000000000000" pitchFamily="2" charset="2"/>
              </a:rPr>
              <a:t> functional baseline (Type A specification)  Allocation baseline (Type B specification)  Product baseline (Type C specification)  Process and Material baseline (Type D and E specifications)</a:t>
            </a:r>
          </a:p>
          <a:p>
            <a:r>
              <a:rPr lang="en-US" dirty="0" smtClean="0">
                <a:sym typeface="Wingdings" panose="05000000000000000000" pitchFamily="2" charset="2"/>
              </a:rPr>
              <a:t>Engineering Model Format</a:t>
            </a:r>
          </a:p>
          <a:p>
            <a:pPr lvl="1"/>
            <a:r>
              <a:rPr lang="en-US" dirty="0" smtClean="0">
                <a:sym typeface="Wingdings" panose="05000000000000000000" pitchFamily="2" charset="2"/>
              </a:rPr>
              <a:t>Part list</a:t>
            </a:r>
          </a:p>
          <a:p>
            <a:pPr lvl="1"/>
            <a:r>
              <a:rPr lang="en-US" dirty="0" smtClean="0">
                <a:sym typeface="Wingdings" panose="05000000000000000000" pitchFamily="2" charset="2"/>
              </a:rPr>
              <a:t>Material list</a:t>
            </a:r>
          </a:p>
          <a:p>
            <a:pPr lvl="1"/>
            <a:r>
              <a:rPr lang="en-US" dirty="0" smtClean="0">
                <a:sym typeface="Wingdings" panose="05000000000000000000" pitchFamily="2" charset="2"/>
              </a:rPr>
              <a:t>Blueprint</a:t>
            </a:r>
          </a:p>
          <a:p>
            <a:pPr lvl="1"/>
            <a:r>
              <a:rPr lang="en-US" dirty="0" smtClean="0">
                <a:sym typeface="Wingdings" panose="05000000000000000000" pitchFamily="2" charset="2"/>
              </a:rPr>
              <a:t>Computer aid design (CAD) data</a:t>
            </a:r>
          </a:p>
          <a:p>
            <a:pPr lvl="1"/>
            <a:endParaRPr lang="en-US" dirty="0">
              <a:sym typeface="Wingdings" panose="05000000000000000000" pitchFamily="2" charset="2"/>
            </a:endParaRPr>
          </a:p>
        </p:txBody>
      </p:sp>
    </p:spTree>
    <p:extLst>
      <p:ext uri="{BB962C8B-B14F-4D97-AF65-F5344CB8AC3E}">
        <p14:creationId xmlns:p14="http://schemas.microsoft.com/office/powerpoint/2010/main" val="3873680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Production, Distribution and Deployment</a:t>
            </a:r>
            <a:endParaRPr lang="en-US" dirty="0"/>
          </a:p>
        </p:txBody>
      </p:sp>
      <p:sp>
        <p:nvSpPr>
          <p:cNvPr id="3" name="Content Placeholder 2"/>
          <p:cNvSpPr>
            <a:spLocks noGrp="1"/>
          </p:cNvSpPr>
          <p:nvPr>
            <p:ph idx="1"/>
          </p:nvPr>
        </p:nvSpPr>
        <p:spPr/>
        <p:txBody>
          <a:bodyPr/>
          <a:lstStyle/>
          <a:p>
            <a:r>
              <a:rPr lang="en-US" dirty="0" smtClean="0"/>
              <a:t>Full scale production, distribution of systems and deployment of systems</a:t>
            </a:r>
          </a:p>
          <a:p>
            <a:r>
              <a:rPr lang="en-US" dirty="0" smtClean="0"/>
              <a:t>Components selection for systems</a:t>
            </a:r>
          </a:p>
          <a:p>
            <a:pPr lvl="1"/>
            <a:r>
              <a:rPr lang="en-US" dirty="0" smtClean="0"/>
              <a:t>Commercial Of the Shelf (COTS)</a:t>
            </a:r>
            <a:endParaRPr lang="en-US" dirty="0"/>
          </a:p>
        </p:txBody>
      </p:sp>
    </p:spTree>
    <p:extLst>
      <p:ext uri="{BB962C8B-B14F-4D97-AF65-F5344CB8AC3E}">
        <p14:creationId xmlns:p14="http://schemas.microsoft.com/office/powerpoint/2010/main" val="432630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Operation and Maintenance</a:t>
            </a:r>
            <a:endParaRPr lang="en-US" dirty="0"/>
          </a:p>
        </p:txBody>
      </p:sp>
      <p:sp>
        <p:nvSpPr>
          <p:cNvPr id="3" name="Content Placeholder 2"/>
          <p:cNvSpPr>
            <a:spLocks noGrp="1"/>
          </p:cNvSpPr>
          <p:nvPr>
            <p:ph idx="1"/>
          </p:nvPr>
        </p:nvSpPr>
        <p:spPr/>
        <p:txBody>
          <a:bodyPr/>
          <a:lstStyle/>
          <a:p>
            <a:r>
              <a:rPr lang="en-US" dirty="0" smtClean="0"/>
              <a:t>Different class of customers</a:t>
            </a:r>
          </a:p>
          <a:p>
            <a:pPr lvl="1"/>
            <a:r>
              <a:rPr lang="en-US" dirty="0" smtClean="0"/>
              <a:t>Users</a:t>
            </a:r>
          </a:p>
          <a:p>
            <a:pPr lvl="1"/>
            <a:r>
              <a:rPr lang="en-US" dirty="0" smtClean="0"/>
              <a:t>Operators</a:t>
            </a:r>
          </a:p>
          <a:p>
            <a:pPr lvl="1"/>
            <a:r>
              <a:rPr lang="en-US" dirty="0" smtClean="0"/>
              <a:t>Maintainers</a:t>
            </a:r>
          </a:p>
          <a:p>
            <a:pPr lvl="1"/>
            <a:endParaRPr lang="en-US" dirty="0"/>
          </a:p>
          <a:p>
            <a:r>
              <a:rPr lang="en-US" dirty="0" smtClean="0"/>
              <a:t>Follow-up tests and evaluations</a:t>
            </a:r>
          </a:p>
          <a:p>
            <a:endParaRPr lang="en-US" dirty="0"/>
          </a:p>
        </p:txBody>
      </p:sp>
    </p:spTree>
    <p:extLst>
      <p:ext uri="{BB962C8B-B14F-4D97-AF65-F5344CB8AC3E}">
        <p14:creationId xmlns:p14="http://schemas.microsoft.com/office/powerpoint/2010/main" val="1209572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Phase Out and Retirement</a:t>
            </a:r>
            <a:endParaRPr lang="en-US" dirty="0"/>
          </a:p>
        </p:txBody>
      </p:sp>
      <p:sp>
        <p:nvSpPr>
          <p:cNvPr id="3" name="Content Placeholder 2"/>
          <p:cNvSpPr>
            <a:spLocks noGrp="1"/>
          </p:cNvSpPr>
          <p:nvPr>
            <p:ph idx="1"/>
          </p:nvPr>
        </p:nvSpPr>
        <p:spPr/>
        <p:txBody>
          <a:bodyPr/>
          <a:lstStyle/>
          <a:p>
            <a:r>
              <a:rPr lang="en-US" dirty="0" smtClean="0"/>
              <a:t>Many reasons for retirement</a:t>
            </a:r>
            <a:endParaRPr lang="en-US" dirty="0"/>
          </a:p>
          <a:p>
            <a:pPr lvl="1"/>
            <a:r>
              <a:rPr lang="en-US" dirty="0" smtClean="0"/>
              <a:t>New technology</a:t>
            </a:r>
          </a:p>
          <a:p>
            <a:pPr lvl="1"/>
            <a:r>
              <a:rPr lang="en-US" dirty="0" smtClean="0"/>
              <a:t>New supply of materials</a:t>
            </a:r>
          </a:p>
          <a:p>
            <a:pPr lvl="1"/>
            <a:r>
              <a:rPr lang="en-US" dirty="0" smtClean="0"/>
              <a:t>Change of regulations and legislation</a:t>
            </a:r>
          </a:p>
          <a:p>
            <a:pPr lvl="1"/>
            <a:r>
              <a:rPr lang="en-US" dirty="0" smtClean="0"/>
              <a:t>New trend of customer demands</a:t>
            </a:r>
          </a:p>
          <a:p>
            <a:pPr marL="457200" lvl="1" indent="0">
              <a:buNone/>
            </a:pPr>
            <a:endParaRPr lang="en-US" dirty="0"/>
          </a:p>
          <a:p>
            <a:pPr marL="457200" lvl="1" indent="0">
              <a:buNone/>
            </a:pPr>
            <a:r>
              <a:rPr lang="en-US" dirty="0" smtClean="0"/>
              <a:t/>
            </a:r>
            <a:br>
              <a:rPr lang="en-US" dirty="0" smtClean="0"/>
            </a:br>
            <a:r>
              <a:rPr lang="en-US" dirty="0" smtClean="0"/>
              <a:t>Sustainable development</a:t>
            </a:r>
          </a:p>
          <a:p>
            <a:pPr marL="457200" lvl="1" indent="0">
              <a:buNone/>
            </a:pPr>
            <a:r>
              <a:rPr lang="en-US" dirty="0"/>
              <a:t>	</a:t>
            </a:r>
            <a:r>
              <a:rPr lang="en-US" dirty="0" smtClean="0"/>
              <a:t>recycle, reuse and remanufacturing</a:t>
            </a:r>
          </a:p>
        </p:txBody>
      </p:sp>
    </p:spTree>
    <p:extLst>
      <p:ext uri="{BB962C8B-B14F-4D97-AF65-F5344CB8AC3E}">
        <p14:creationId xmlns:p14="http://schemas.microsoft.com/office/powerpoint/2010/main" val="6946364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2.2 Systems Design Process: Introduction</a:t>
            </a:r>
            <a:endParaRPr lang="en-US" dirty="0"/>
          </a:p>
        </p:txBody>
      </p:sp>
      <p:sp>
        <p:nvSpPr>
          <p:cNvPr id="3" name="Content Placeholder 2"/>
          <p:cNvSpPr>
            <a:spLocks noGrp="1"/>
          </p:cNvSpPr>
          <p:nvPr>
            <p:ph idx="1"/>
          </p:nvPr>
        </p:nvSpPr>
        <p:spPr/>
        <p:txBody>
          <a:bodyPr/>
          <a:lstStyle/>
          <a:p>
            <a:r>
              <a:rPr lang="en-US" dirty="0"/>
              <a:t>Parallel to system life cycle, there are a series of activities that bring systems into </a:t>
            </a:r>
            <a:r>
              <a:rPr lang="en-US" dirty="0" smtClean="0"/>
              <a:t>being </a:t>
            </a:r>
            <a:r>
              <a:rPr lang="en-US" dirty="0" smtClean="0">
                <a:sym typeface="Wingdings" panose="05000000000000000000" pitchFamily="2" charset="2"/>
              </a:rPr>
              <a:t> </a:t>
            </a:r>
            <a:r>
              <a:rPr lang="en-US" dirty="0" smtClean="0"/>
              <a:t>systems </a:t>
            </a:r>
            <a:r>
              <a:rPr lang="en-US" dirty="0"/>
              <a:t>engineering </a:t>
            </a:r>
            <a:r>
              <a:rPr lang="en-US" dirty="0" smtClean="0"/>
              <a:t>processes</a:t>
            </a:r>
          </a:p>
          <a:p>
            <a:r>
              <a:rPr lang="en-US" dirty="0" smtClean="0"/>
              <a:t>Characteristics</a:t>
            </a:r>
          </a:p>
          <a:p>
            <a:pPr lvl="1"/>
            <a:r>
              <a:rPr lang="en-US" dirty="0" smtClean="0"/>
              <a:t>Requirement driven</a:t>
            </a:r>
          </a:p>
          <a:p>
            <a:pPr lvl="1"/>
            <a:r>
              <a:rPr lang="en-US" dirty="0" smtClean="0"/>
              <a:t>From general to specific</a:t>
            </a:r>
          </a:p>
          <a:p>
            <a:pPr lvl="1"/>
            <a:r>
              <a:rPr lang="en-US" dirty="0" smtClean="0"/>
              <a:t>Design activities are iterative</a:t>
            </a:r>
          </a:p>
          <a:p>
            <a:pPr lvl="1"/>
            <a:endParaRPr lang="en-US" dirty="0" smtClean="0"/>
          </a:p>
          <a:p>
            <a:pPr lvl="1"/>
            <a:endParaRPr lang="en-US" dirty="0"/>
          </a:p>
        </p:txBody>
      </p:sp>
    </p:spTree>
    <p:extLst>
      <p:ext uri="{BB962C8B-B14F-4D97-AF65-F5344CB8AC3E}">
        <p14:creationId xmlns:p14="http://schemas.microsoft.com/office/powerpoint/2010/main" val="11770993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2.2.2 Basic Concepts and Terminologies for Design </a:t>
            </a:r>
            <a:r>
              <a:rPr lang="en-US" dirty="0" smtClean="0"/>
              <a:t>Process</a:t>
            </a:r>
            <a:endParaRPr lang="en-US" dirty="0"/>
          </a:p>
        </p:txBody>
      </p:sp>
      <p:sp>
        <p:nvSpPr>
          <p:cNvPr id="3" name="Content Placeholder 2"/>
          <p:cNvSpPr>
            <a:spLocks noGrp="1"/>
          </p:cNvSpPr>
          <p:nvPr>
            <p:ph idx="1"/>
          </p:nvPr>
        </p:nvSpPr>
        <p:spPr/>
        <p:txBody>
          <a:bodyPr/>
          <a:lstStyle/>
          <a:p>
            <a:r>
              <a:rPr lang="en-US" dirty="0" smtClean="0"/>
              <a:t>Requirement</a:t>
            </a:r>
          </a:p>
          <a:p>
            <a:pPr lvl="1"/>
            <a:r>
              <a:rPr lang="en-US" dirty="0"/>
              <a:t>single formal statement containing “</a:t>
            </a:r>
            <a:r>
              <a:rPr lang="en-US" b="1" i="1" dirty="0"/>
              <a:t>shall</a:t>
            </a:r>
            <a:r>
              <a:rPr lang="en-US" dirty="0"/>
              <a:t>” to define a need that a system must provide or perform. </a:t>
            </a:r>
            <a:endParaRPr lang="en-US" dirty="0" smtClean="0"/>
          </a:p>
          <a:p>
            <a:pPr lvl="1"/>
            <a:r>
              <a:rPr lang="en-US" dirty="0" smtClean="0"/>
              <a:t>syntax</a:t>
            </a:r>
            <a:r>
              <a:rPr lang="en-US" dirty="0"/>
              <a:t>: system (or sub-system or component) + shall + verb + noun (i.e. provide a specific function) + (applicable parameters that this requirement pertains) + (applicable environmental or contextual information for the requirement). </a:t>
            </a:r>
            <a:endParaRPr lang="en-US" dirty="0" smtClean="0"/>
          </a:p>
          <a:p>
            <a:pPr lvl="1"/>
            <a:endParaRPr lang="en-US" dirty="0"/>
          </a:p>
          <a:p>
            <a:pPr marL="457200" lvl="1" indent="0">
              <a:buNone/>
            </a:pPr>
            <a:endParaRPr lang="en-US" dirty="0"/>
          </a:p>
        </p:txBody>
      </p:sp>
    </p:spTree>
    <p:extLst>
      <p:ext uri="{BB962C8B-B14F-4D97-AF65-F5344CB8AC3E}">
        <p14:creationId xmlns:p14="http://schemas.microsoft.com/office/powerpoint/2010/main" val="985829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Rocks and Bucket</a:t>
            </a:r>
            <a:endParaRPr lang="en-US" dirty="0"/>
          </a:p>
        </p:txBody>
      </p:sp>
      <p:sp>
        <p:nvSpPr>
          <p:cNvPr id="3" name="Content Placeholder 2"/>
          <p:cNvSpPr>
            <a:spLocks noGrp="1"/>
          </p:cNvSpPr>
          <p:nvPr>
            <p:ph idx="1"/>
          </p:nvPr>
        </p:nvSpPr>
        <p:spPr/>
        <p:txBody>
          <a:bodyPr>
            <a:normAutofit fontScale="85000" lnSpcReduction="20000"/>
          </a:bodyPr>
          <a:lstStyle/>
          <a:p>
            <a:r>
              <a:rPr lang="en-US" dirty="0"/>
              <a:t>There is a bucket, some big rocks just enough to fill it, some small stones, some sands and water. </a:t>
            </a:r>
          </a:p>
          <a:p>
            <a:r>
              <a:rPr lang="en-US" dirty="0" smtClean="0"/>
              <a:t>Let </a:t>
            </a:r>
            <a:r>
              <a:rPr lang="en-US" dirty="0"/>
              <a:t>us first fill the bucket with big </a:t>
            </a:r>
            <a:r>
              <a:rPr lang="en-US" dirty="0" smtClean="0"/>
              <a:t>rocks</a:t>
            </a:r>
          </a:p>
          <a:p>
            <a:r>
              <a:rPr lang="en-US" dirty="0" smtClean="0"/>
              <a:t>Then we </a:t>
            </a:r>
            <a:r>
              <a:rPr lang="en-US" dirty="0"/>
              <a:t>put the small stones around the big rocks in the bucket, </a:t>
            </a:r>
            <a:endParaRPr lang="en-US" dirty="0" smtClean="0"/>
          </a:p>
          <a:p>
            <a:r>
              <a:rPr lang="en-US" dirty="0" smtClean="0"/>
              <a:t>We then can put sands in the bucket</a:t>
            </a:r>
          </a:p>
          <a:p>
            <a:r>
              <a:rPr lang="en-US" dirty="0" smtClean="0"/>
              <a:t>Finally, we can </a:t>
            </a:r>
            <a:r>
              <a:rPr lang="en-US" dirty="0"/>
              <a:t>still put water in the </a:t>
            </a:r>
            <a:r>
              <a:rPr lang="en-US" dirty="0" smtClean="0"/>
              <a:t>bucket</a:t>
            </a:r>
          </a:p>
          <a:p>
            <a:endParaRPr lang="en-US" dirty="0"/>
          </a:p>
          <a:p>
            <a:r>
              <a:rPr lang="en-US" dirty="0" smtClean="0"/>
              <a:t>now </a:t>
            </a:r>
            <a:r>
              <a:rPr lang="en-US" dirty="0"/>
              <a:t>the bucket is full. </a:t>
            </a:r>
            <a:endParaRPr lang="en-US" dirty="0" smtClean="0"/>
          </a:p>
          <a:p>
            <a:r>
              <a:rPr lang="en-US" dirty="0" smtClean="0"/>
              <a:t>What does this story tell us?</a:t>
            </a:r>
          </a:p>
          <a:p>
            <a:pPr lvl="1"/>
            <a:r>
              <a:rPr lang="en-US" dirty="0" smtClean="0"/>
              <a:t>In </a:t>
            </a:r>
            <a:r>
              <a:rPr lang="en-US" dirty="0"/>
              <a:t>order for us to fit all the things (big rocks, small stones, sand and water) in the bucket, you have to follow the order in the </a:t>
            </a:r>
            <a:r>
              <a:rPr lang="en-US" dirty="0" smtClean="0"/>
              <a:t>story, and </a:t>
            </a:r>
            <a:r>
              <a:rPr lang="en-US" dirty="0"/>
              <a:t>if you </a:t>
            </a:r>
            <a:r>
              <a:rPr lang="en-US" dirty="0" smtClean="0"/>
              <a:t>reverse the order, then you will never be able fit the big rocks!</a:t>
            </a:r>
          </a:p>
          <a:p>
            <a:pPr lvl="1"/>
            <a:r>
              <a:rPr lang="en-US" dirty="0" smtClean="0"/>
              <a:t>Top-down processing</a:t>
            </a:r>
          </a:p>
        </p:txBody>
      </p:sp>
    </p:spTree>
    <p:extLst>
      <p:ext uri="{BB962C8B-B14F-4D97-AF65-F5344CB8AC3E}">
        <p14:creationId xmlns:p14="http://schemas.microsoft.com/office/powerpoint/2010/main" val="30346319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2.2.2 Basic Concepts and Terminologies for Design Process</a:t>
            </a:r>
            <a:endParaRPr lang="en-US" dirty="0"/>
          </a:p>
        </p:txBody>
      </p:sp>
      <p:sp>
        <p:nvSpPr>
          <p:cNvPr id="3" name="Content Placeholder 2"/>
          <p:cNvSpPr>
            <a:spLocks noGrp="1"/>
          </p:cNvSpPr>
          <p:nvPr>
            <p:ph idx="1"/>
          </p:nvPr>
        </p:nvSpPr>
        <p:spPr/>
        <p:txBody>
          <a:bodyPr/>
          <a:lstStyle/>
          <a:p>
            <a:r>
              <a:rPr lang="en-US" dirty="0" smtClean="0"/>
              <a:t>Functions</a:t>
            </a:r>
          </a:p>
          <a:p>
            <a:pPr lvl="1"/>
            <a:r>
              <a:rPr lang="en-US" dirty="0"/>
              <a:t>A function is a specific action or activity that a system does or provides, it is a meaningful purpose for which the system is developed or designed for. </a:t>
            </a:r>
            <a:endParaRPr lang="en-US" dirty="0" smtClean="0"/>
          </a:p>
          <a:p>
            <a:pPr lvl="1"/>
            <a:r>
              <a:rPr lang="en-US" dirty="0" smtClean="0"/>
              <a:t>syntax </a:t>
            </a:r>
            <a:r>
              <a:rPr lang="en-US" dirty="0"/>
              <a:t>for a function is </a:t>
            </a:r>
            <a:r>
              <a:rPr lang="en-US" b="1" dirty="0"/>
              <a:t>verb + noun</a:t>
            </a:r>
            <a:r>
              <a:rPr lang="en-US" dirty="0" smtClean="0"/>
              <a:t>.</a:t>
            </a:r>
          </a:p>
          <a:p>
            <a:pPr lvl="1"/>
            <a:r>
              <a:rPr lang="en-US" dirty="0" smtClean="0"/>
              <a:t>Functions vs. Tasks</a:t>
            </a:r>
          </a:p>
          <a:p>
            <a:pPr lvl="2"/>
            <a:r>
              <a:rPr lang="en-US" dirty="0" smtClean="0"/>
              <a:t>tasks </a:t>
            </a:r>
            <a:r>
              <a:rPr lang="en-US" dirty="0"/>
              <a:t>are supporting </a:t>
            </a:r>
            <a:r>
              <a:rPr lang="en-US" dirty="0" smtClean="0"/>
              <a:t>functions</a:t>
            </a:r>
          </a:p>
          <a:p>
            <a:pPr lvl="2"/>
            <a:r>
              <a:rPr lang="en-US" dirty="0" smtClean="0"/>
              <a:t>any </a:t>
            </a:r>
            <a:r>
              <a:rPr lang="en-US" dirty="0"/>
              <a:t>user task should relate to one or more system </a:t>
            </a:r>
            <a:r>
              <a:rPr lang="en-US" dirty="0" smtClean="0"/>
              <a:t>functions, </a:t>
            </a:r>
            <a:r>
              <a:rPr lang="en-US" dirty="0"/>
              <a:t>without a function, there are no tasks </a:t>
            </a:r>
            <a:r>
              <a:rPr lang="en-US" dirty="0" smtClean="0"/>
              <a:t>needed</a:t>
            </a:r>
          </a:p>
          <a:p>
            <a:pPr lvl="2"/>
            <a:r>
              <a:rPr lang="en-US" dirty="0" smtClean="0"/>
              <a:t>functional </a:t>
            </a:r>
            <a:r>
              <a:rPr lang="en-US" dirty="0"/>
              <a:t>analysis usually </a:t>
            </a:r>
            <a:r>
              <a:rPr lang="en-US" dirty="0" smtClean="0"/>
              <a:t>comes </a:t>
            </a:r>
            <a:r>
              <a:rPr lang="en-US" dirty="0"/>
              <a:t>before the task analysis for the system. </a:t>
            </a:r>
          </a:p>
        </p:txBody>
      </p:sp>
    </p:spTree>
    <p:extLst>
      <p:ext uri="{BB962C8B-B14F-4D97-AF65-F5344CB8AC3E}">
        <p14:creationId xmlns:p14="http://schemas.microsoft.com/office/powerpoint/2010/main" val="30815470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2.2.2 Basic Concepts and Terminologies for Design Process</a:t>
            </a:r>
            <a:endParaRPr lang="en-US" dirty="0"/>
          </a:p>
        </p:txBody>
      </p:sp>
      <p:sp>
        <p:nvSpPr>
          <p:cNvPr id="3" name="Content Placeholder 2"/>
          <p:cNvSpPr>
            <a:spLocks noGrp="1"/>
          </p:cNvSpPr>
          <p:nvPr>
            <p:ph idx="1"/>
          </p:nvPr>
        </p:nvSpPr>
        <p:spPr/>
        <p:txBody>
          <a:bodyPr/>
          <a:lstStyle/>
          <a:p>
            <a:r>
              <a:rPr lang="en-US" dirty="0" smtClean="0"/>
              <a:t>Components</a:t>
            </a:r>
          </a:p>
          <a:p>
            <a:r>
              <a:rPr lang="en-US" dirty="0" err="1" smtClean="0"/>
              <a:t>Input/Output</a:t>
            </a:r>
            <a:endParaRPr lang="en-US" dirty="0" smtClean="0"/>
          </a:p>
          <a:p>
            <a:r>
              <a:rPr lang="en-US" dirty="0" smtClean="0"/>
              <a:t>Baseline</a:t>
            </a:r>
          </a:p>
          <a:p>
            <a:endParaRPr lang="en-US" dirty="0" smtClean="0"/>
          </a:p>
          <a:p>
            <a:endParaRPr lang="en-US" dirty="0"/>
          </a:p>
        </p:txBody>
      </p:sp>
    </p:spTree>
    <p:extLst>
      <p:ext uri="{BB962C8B-B14F-4D97-AF65-F5344CB8AC3E}">
        <p14:creationId xmlns:p14="http://schemas.microsoft.com/office/powerpoint/2010/main" val="42084889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2.2.2 Basic Concepts and Terminologies for Design Process</a:t>
            </a:r>
            <a:endParaRPr lang="en-US" dirty="0"/>
          </a:p>
        </p:txBody>
      </p:sp>
      <p:sp>
        <p:nvSpPr>
          <p:cNvPr id="3" name="Content Placeholder 2"/>
          <p:cNvSpPr>
            <a:spLocks noGrp="1"/>
          </p:cNvSpPr>
          <p:nvPr>
            <p:ph idx="1"/>
          </p:nvPr>
        </p:nvSpPr>
        <p:spPr>
          <a:xfrm>
            <a:off x="838200" y="1914525"/>
            <a:ext cx="10515600" cy="4351338"/>
          </a:xfrm>
        </p:spPr>
        <p:txBody>
          <a:bodyPr/>
          <a:lstStyle/>
          <a:p>
            <a:r>
              <a:rPr lang="en-US" dirty="0" smtClean="0"/>
              <a:t>Comparison of CORE terms with Systems Engineering</a:t>
            </a:r>
          </a:p>
          <a:p>
            <a:r>
              <a:rPr lang="en-US" dirty="0" smtClean="0"/>
              <a:t>Table 2.2</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780092062"/>
              </p:ext>
            </p:extLst>
          </p:nvPr>
        </p:nvGraphicFramePr>
        <p:xfrm>
          <a:off x="838200" y="2904014"/>
          <a:ext cx="10515600" cy="1860042"/>
        </p:xfrm>
        <a:graphic>
          <a:graphicData uri="http://schemas.openxmlformats.org/drawingml/2006/table">
            <a:tbl>
              <a:tblPr firstRow="1" firstCol="1" bandRow="1"/>
              <a:tblGrid>
                <a:gridCol w="3503798"/>
                <a:gridCol w="3505901"/>
                <a:gridCol w="3505901"/>
              </a:tblGrid>
              <a:tr h="0">
                <a:tc>
                  <a:txBody>
                    <a:bodyPr/>
                    <a:lstStyle/>
                    <a:p>
                      <a:pPr marL="0" marR="0" algn="ctr">
                        <a:lnSpc>
                          <a:spcPct val="200000"/>
                        </a:lnSpc>
                        <a:spcBef>
                          <a:spcPts val="0"/>
                        </a:spcBef>
                        <a:spcAft>
                          <a:spcPts val="0"/>
                        </a:spcAft>
                      </a:pPr>
                      <a:r>
                        <a:rPr lang="en-US" sz="1200" b="1" dirty="0">
                          <a:effectLst/>
                          <a:latin typeface="Times New Roman" panose="02020603050405020304" pitchFamily="18" charset="0"/>
                          <a:ea typeface="Times New Roman" panose="02020603050405020304" pitchFamily="18" charset="0"/>
                        </a:rPr>
                        <a:t>System Engineering</a:t>
                      </a:r>
                      <a:endParaRPr lang="en-US" sz="12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200" b="1">
                          <a:effectLst/>
                          <a:latin typeface="Times New Roman" panose="02020603050405020304" pitchFamily="18" charset="0"/>
                          <a:ea typeface="Times New Roman" panose="02020603050405020304" pitchFamily="18" charset="0"/>
                        </a:rPr>
                        <a:t>CORE</a:t>
                      </a:r>
                      <a:endParaRPr lang="en-US" sz="120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200" b="1">
                          <a:effectLst/>
                          <a:latin typeface="Times New Roman" panose="02020603050405020304" pitchFamily="18" charset="0"/>
                          <a:ea typeface="Times New Roman" panose="02020603050405020304" pitchFamily="18" charset="0"/>
                        </a:rPr>
                        <a:t>Examples</a:t>
                      </a:r>
                      <a:endParaRPr lang="en-US" sz="120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0">
                <a:tc>
                  <a:txBody>
                    <a:bodyPr/>
                    <a:lstStyle/>
                    <a:p>
                      <a:pPr marL="0" marR="0" algn="ctr">
                        <a:lnSpc>
                          <a:spcPct val="200000"/>
                        </a:lnSpc>
                        <a:spcBef>
                          <a:spcPts val="0"/>
                        </a:spcBef>
                        <a:spcAft>
                          <a:spcPts val="0"/>
                        </a:spcAft>
                      </a:pPr>
                      <a:r>
                        <a:rPr lang="en-US" sz="1200" dirty="0">
                          <a:effectLst/>
                          <a:latin typeface="Times New Roman" panose="02020603050405020304" pitchFamily="18" charset="0"/>
                          <a:ea typeface="Times New Roman" panose="02020603050405020304" pitchFamily="18" charset="0"/>
                        </a:rPr>
                        <a:t>Document, Report, </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200" dirty="0">
                          <a:effectLst/>
                          <a:latin typeface="Times New Roman" panose="02020603050405020304" pitchFamily="18" charset="0"/>
                          <a:ea typeface="Times New Roman" panose="02020603050405020304" pitchFamily="18" charset="0"/>
                        </a:rPr>
                        <a:t>Document</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effectLst/>
                          <a:latin typeface="Times New Roman" panose="02020603050405020304" pitchFamily="18" charset="0"/>
                          <a:ea typeface="Times New Roman" panose="02020603050405020304" pitchFamily="18" charset="0"/>
                        </a:rPr>
                        <a:t>Files that contain requirements and specifications</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0">
                <a:tc>
                  <a:txBody>
                    <a:bodyPr/>
                    <a:lstStyle/>
                    <a:p>
                      <a:pPr marL="0" marR="0" algn="ctr">
                        <a:lnSpc>
                          <a:spcPct val="200000"/>
                        </a:lnSpc>
                        <a:spcBef>
                          <a:spcPts val="0"/>
                        </a:spcBef>
                        <a:spcAft>
                          <a:spcPts val="0"/>
                        </a:spcAft>
                      </a:pPr>
                      <a:r>
                        <a:rPr lang="en-US" sz="1200" dirty="0">
                          <a:effectLst/>
                          <a:latin typeface="Times New Roman" panose="02020603050405020304" pitchFamily="18" charset="0"/>
                          <a:ea typeface="Times New Roman" panose="02020603050405020304" pitchFamily="18" charset="0"/>
                        </a:rPr>
                        <a:t>Requirements</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200" dirty="0">
                          <a:effectLst/>
                          <a:latin typeface="Times New Roman" panose="02020603050405020304" pitchFamily="18" charset="0"/>
                          <a:ea typeface="Times New Roman" panose="02020603050405020304" pitchFamily="18" charset="0"/>
                        </a:rPr>
                        <a:t>Requirements</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effectLst/>
                          <a:latin typeface="Times New Roman" panose="02020603050405020304" pitchFamily="18" charset="0"/>
                          <a:ea typeface="Times New Roman" panose="02020603050405020304" pitchFamily="18" charset="0"/>
                        </a:rPr>
                        <a:t>Originating requirements, decision decisions</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0">
                <a:tc>
                  <a:txBody>
                    <a:bodyPr/>
                    <a:lstStyle/>
                    <a:p>
                      <a:pPr marL="0" marR="0" algn="ctr">
                        <a:lnSpc>
                          <a:spcPct val="200000"/>
                        </a:lnSpc>
                        <a:spcBef>
                          <a:spcPts val="0"/>
                        </a:spcBef>
                        <a:spcAft>
                          <a:spcPts val="0"/>
                        </a:spcAft>
                      </a:pPr>
                      <a:r>
                        <a:rPr lang="en-US" sz="1200" dirty="0">
                          <a:effectLst/>
                          <a:latin typeface="Times New Roman" panose="02020603050405020304" pitchFamily="18" charset="0"/>
                          <a:ea typeface="Times New Roman" panose="02020603050405020304" pitchFamily="18" charset="0"/>
                        </a:rPr>
                        <a:t>Functions</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200" dirty="0">
                          <a:effectLst/>
                          <a:latin typeface="Times New Roman" panose="02020603050405020304" pitchFamily="18" charset="0"/>
                          <a:ea typeface="Times New Roman" panose="02020603050405020304" pitchFamily="18" charset="0"/>
                        </a:rPr>
                        <a:t>Functions</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effectLst/>
                          <a:latin typeface="Times New Roman" panose="02020603050405020304" pitchFamily="18" charset="0"/>
                          <a:ea typeface="Times New Roman" panose="02020603050405020304" pitchFamily="18" charset="0"/>
                        </a:rPr>
                        <a:t>System actions</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0">
                <a:tc>
                  <a:txBody>
                    <a:bodyPr/>
                    <a:lstStyle/>
                    <a:p>
                      <a:pPr marL="0" marR="0" algn="ctr">
                        <a:lnSpc>
                          <a:spcPct val="200000"/>
                        </a:lnSpc>
                        <a:spcBef>
                          <a:spcPts val="0"/>
                        </a:spcBef>
                        <a:spcAft>
                          <a:spcPts val="0"/>
                        </a:spcAft>
                      </a:pPr>
                      <a:r>
                        <a:rPr lang="en-US" sz="1200" dirty="0">
                          <a:effectLst/>
                          <a:latin typeface="Times New Roman" panose="02020603050405020304" pitchFamily="18" charset="0"/>
                          <a:ea typeface="Times New Roman" panose="02020603050405020304" pitchFamily="18" charset="0"/>
                        </a:rPr>
                        <a:t>Components</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200" dirty="0">
                          <a:effectLst/>
                          <a:latin typeface="Times New Roman" panose="02020603050405020304" pitchFamily="18" charset="0"/>
                          <a:ea typeface="Times New Roman" panose="02020603050405020304" pitchFamily="18" charset="0"/>
                        </a:rPr>
                        <a:t>Components</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effectLst/>
                          <a:latin typeface="Times New Roman" panose="02020603050405020304" pitchFamily="18" charset="0"/>
                          <a:ea typeface="Times New Roman" panose="02020603050405020304" pitchFamily="18" charset="0"/>
                        </a:rPr>
                        <a:t>Hardware, software and people</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0">
                <a:tc>
                  <a:txBody>
                    <a:bodyPr/>
                    <a:lstStyle/>
                    <a:p>
                      <a:pPr marL="0" marR="0" algn="ctr">
                        <a:lnSpc>
                          <a:spcPct val="200000"/>
                        </a:lnSpc>
                        <a:spcBef>
                          <a:spcPts val="0"/>
                        </a:spcBef>
                        <a:spcAft>
                          <a:spcPts val="0"/>
                        </a:spcAft>
                      </a:pPr>
                      <a:r>
                        <a:rPr lang="en-US" sz="1200" dirty="0">
                          <a:effectLst/>
                          <a:latin typeface="Times New Roman" panose="02020603050405020304" pitchFamily="18" charset="0"/>
                          <a:ea typeface="Times New Roman" panose="02020603050405020304" pitchFamily="18" charset="0"/>
                        </a:rPr>
                        <a:t>Input, Output</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200" dirty="0">
                          <a:effectLst/>
                          <a:latin typeface="Times New Roman" panose="02020603050405020304" pitchFamily="18" charset="0"/>
                          <a:ea typeface="Times New Roman" panose="02020603050405020304" pitchFamily="18" charset="0"/>
                        </a:rPr>
                        <a:t>Item</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dirty="0">
                          <a:effectLst/>
                          <a:latin typeface="Times New Roman" panose="02020603050405020304" pitchFamily="18" charset="0"/>
                          <a:ea typeface="Times New Roman" panose="02020603050405020304" pitchFamily="18" charset="0"/>
                        </a:rPr>
                        <a:t>Materials and information</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40506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Relations</a:t>
            </a:r>
            <a:endParaRPr lang="en-US" dirty="0"/>
          </a:p>
        </p:txBody>
      </p:sp>
      <p:sp>
        <p:nvSpPr>
          <p:cNvPr id="3" name="Content Placeholder 2"/>
          <p:cNvSpPr>
            <a:spLocks noGrp="1"/>
          </p:cNvSpPr>
          <p:nvPr>
            <p:ph idx="1"/>
          </p:nvPr>
        </p:nvSpPr>
        <p:spPr/>
        <p:txBody>
          <a:bodyPr/>
          <a:lstStyle/>
          <a:p>
            <a:endParaRPr lang="en-US"/>
          </a:p>
        </p:txBody>
      </p:sp>
      <p:sp>
        <p:nvSpPr>
          <p:cNvPr id="6" name="Rectangle 4"/>
          <p:cNvSpPr>
            <a:spLocks noChangeArrowheads="1"/>
          </p:cNvSpPr>
          <p:nvPr/>
        </p:nvSpPr>
        <p:spPr bwMode="auto">
          <a:xfrm>
            <a:off x="1397000" y="2044699"/>
            <a:ext cx="1609969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607058374"/>
              </p:ext>
            </p:extLst>
          </p:nvPr>
        </p:nvGraphicFramePr>
        <p:xfrm>
          <a:off x="1396999" y="2044700"/>
          <a:ext cx="9277155" cy="4356100"/>
        </p:xfrm>
        <a:graphic>
          <a:graphicData uri="http://schemas.openxmlformats.org/presentationml/2006/ole">
            <mc:AlternateContent xmlns:mc="http://schemas.openxmlformats.org/markup-compatibility/2006">
              <mc:Choice xmlns:v="urn:schemas-microsoft-com:vml" Requires="v">
                <p:oleObj spid="_x0000_s3099" name="Visio" r:id="rId3" imgW="6410241" imgH="3006594" progId="Visio.Drawing.11">
                  <p:embed/>
                </p:oleObj>
              </mc:Choice>
              <mc:Fallback>
                <p:oleObj name="Visio" r:id="rId3" imgW="6410241" imgH="3006594"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6999" y="2044700"/>
                        <a:ext cx="9277155" cy="4356100"/>
                      </a:xfrm>
                      <a:prstGeom prst="rect">
                        <a:avLst/>
                      </a:prstGeom>
                      <a:noFill/>
                    </p:spPr>
                  </p:pic>
                </p:oleObj>
              </mc:Fallback>
            </mc:AlternateContent>
          </a:graphicData>
        </a:graphic>
      </p:graphicFrame>
    </p:spTree>
    <p:extLst>
      <p:ext uri="{BB962C8B-B14F-4D97-AF65-F5344CB8AC3E}">
        <p14:creationId xmlns:p14="http://schemas.microsoft.com/office/powerpoint/2010/main" val="38525321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2.2.3 Systems User Classes</a:t>
            </a:r>
            <a:endParaRPr lang="en-US" dirty="0"/>
          </a:p>
        </p:txBody>
      </p:sp>
      <p:sp>
        <p:nvSpPr>
          <p:cNvPr id="3" name="Content Placeholder 2"/>
          <p:cNvSpPr>
            <a:spLocks noGrp="1"/>
          </p:cNvSpPr>
          <p:nvPr>
            <p:ph idx="1"/>
          </p:nvPr>
        </p:nvSpPr>
        <p:spPr/>
        <p:txBody>
          <a:bodyPr/>
          <a:lstStyle/>
          <a:p>
            <a:r>
              <a:rPr lang="en-US" dirty="0" smtClean="0"/>
              <a:t>System Users/Operators</a:t>
            </a:r>
          </a:p>
          <a:p>
            <a:endParaRPr lang="en-US" dirty="0"/>
          </a:p>
          <a:p>
            <a:r>
              <a:rPr lang="en-US" dirty="0" smtClean="0"/>
              <a:t>System Maintainer/Supporters</a:t>
            </a:r>
          </a:p>
          <a:p>
            <a:endParaRPr lang="en-US" dirty="0"/>
          </a:p>
          <a:p>
            <a:r>
              <a:rPr lang="en-US" dirty="0" smtClean="0"/>
              <a:t>System Designers</a:t>
            </a:r>
          </a:p>
        </p:txBody>
      </p:sp>
    </p:spTree>
    <p:extLst>
      <p:ext uri="{BB962C8B-B14F-4D97-AF65-F5344CB8AC3E}">
        <p14:creationId xmlns:p14="http://schemas.microsoft.com/office/powerpoint/2010/main" val="26218913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 Systems Design Processes</a:t>
            </a:r>
            <a:endParaRPr lang="en-US" dirty="0"/>
          </a:p>
        </p:txBody>
      </p:sp>
      <p:sp>
        <p:nvSpPr>
          <p:cNvPr id="3" name="Content Placeholder 2"/>
          <p:cNvSpPr>
            <a:spLocks noGrp="1"/>
          </p:cNvSpPr>
          <p:nvPr>
            <p:ph idx="1"/>
          </p:nvPr>
        </p:nvSpPr>
        <p:spPr/>
        <p:txBody>
          <a:bodyPr/>
          <a:lstStyle/>
          <a:p>
            <a:r>
              <a:rPr lang="en-US" dirty="0" smtClean="0"/>
              <a:t>Conceptual Design process</a:t>
            </a:r>
          </a:p>
          <a:p>
            <a:r>
              <a:rPr lang="en-US" dirty="0" smtClean="0"/>
              <a:t>Preliminary Design process</a:t>
            </a:r>
          </a:p>
          <a:p>
            <a:r>
              <a:rPr lang="en-US" dirty="0" smtClean="0"/>
              <a:t>Detailed Design Process</a:t>
            </a:r>
          </a:p>
          <a:p>
            <a:r>
              <a:rPr lang="en-US" dirty="0" smtClean="0"/>
              <a:t>Production and Construction</a:t>
            </a:r>
          </a:p>
          <a:p>
            <a:endParaRPr lang="en-US" dirty="0"/>
          </a:p>
        </p:txBody>
      </p:sp>
    </p:spTree>
    <p:extLst>
      <p:ext uri="{BB962C8B-B14F-4D97-AF65-F5344CB8AC3E}">
        <p14:creationId xmlns:p14="http://schemas.microsoft.com/office/powerpoint/2010/main" val="25532130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2.3.1 Conceptual Design</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a:t>Identify system users and system </a:t>
            </a:r>
            <a:r>
              <a:rPr lang="en-US" dirty="0" smtClean="0"/>
              <a:t>needs</a:t>
            </a:r>
          </a:p>
          <a:p>
            <a:pPr lvl="0"/>
            <a:r>
              <a:rPr lang="en-US" dirty="0" smtClean="0"/>
              <a:t>Conduct </a:t>
            </a:r>
            <a:r>
              <a:rPr lang="en-US" dirty="0"/>
              <a:t>feasibility analysis to identify the technical, social, environmental and economical issues for the system design </a:t>
            </a:r>
            <a:r>
              <a:rPr lang="en-US" dirty="0" smtClean="0"/>
              <a:t>approach</a:t>
            </a:r>
            <a:endParaRPr lang="en-US" dirty="0"/>
          </a:p>
          <a:p>
            <a:pPr lvl="0"/>
            <a:r>
              <a:rPr lang="en-US" dirty="0"/>
              <a:t>Develop system operational requirements that describe the system functions and their contextual information. </a:t>
            </a:r>
            <a:endParaRPr lang="en-US" dirty="0" smtClean="0"/>
          </a:p>
          <a:p>
            <a:pPr lvl="0"/>
            <a:r>
              <a:rPr lang="en-US" dirty="0" smtClean="0"/>
              <a:t>Define hierarchical </a:t>
            </a:r>
            <a:r>
              <a:rPr lang="en-US" dirty="0"/>
              <a:t>structure of the functions, and their operational relationship among the functions;</a:t>
            </a:r>
          </a:p>
          <a:p>
            <a:pPr lvl="0"/>
            <a:r>
              <a:rPr lang="en-US" dirty="0"/>
              <a:t>Perform a system level analysis and trade-off studies using a number of systems analysis technique and modeling; </a:t>
            </a:r>
          </a:p>
          <a:p>
            <a:pPr lvl="0"/>
            <a:r>
              <a:rPr lang="en-US" dirty="0"/>
              <a:t>Produce the Type A specification of the system, which is the functional baseline, documenting the results for the above activities;</a:t>
            </a:r>
          </a:p>
          <a:p>
            <a:pPr lvl="0"/>
            <a:r>
              <a:rPr lang="en-US" dirty="0"/>
              <a:t>Conduct conceptual design review;</a:t>
            </a:r>
          </a:p>
          <a:p>
            <a:endParaRPr lang="en-US" dirty="0"/>
          </a:p>
        </p:txBody>
      </p:sp>
    </p:spTree>
    <p:extLst>
      <p:ext uri="{BB962C8B-B14F-4D97-AF65-F5344CB8AC3E}">
        <p14:creationId xmlns:p14="http://schemas.microsoft.com/office/powerpoint/2010/main" val="32339352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2.3.1.2 Feasibility Analysis</a:t>
            </a:r>
            <a:endParaRPr lang="en-US" dirty="0"/>
          </a:p>
        </p:txBody>
      </p:sp>
      <p:sp>
        <p:nvSpPr>
          <p:cNvPr id="3" name="Content Placeholder 2"/>
          <p:cNvSpPr>
            <a:spLocks noGrp="1"/>
          </p:cNvSpPr>
          <p:nvPr>
            <p:ph idx="1"/>
          </p:nvPr>
        </p:nvSpPr>
        <p:spPr/>
        <p:txBody>
          <a:bodyPr/>
          <a:lstStyle/>
          <a:p>
            <a:r>
              <a:rPr lang="en-US" dirty="0" smtClean="0"/>
              <a:t>Provides </a:t>
            </a:r>
            <a:r>
              <a:rPr lang="en-US" dirty="0"/>
              <a:t>an answer to the question of “is it beneficial to design the system?” and “can we do it?” </a:t>
            </a:r>
            <a:endParaRPr lang="en-US" dirty="0" smtClean="0"/>
          </a:p>
          <a:p>
            <a:r>
              <a:rPr lang="en-US" dirty="0"/>
              <a:t>provide the information of strength and weakness of the organization. </a:t>
            </a:r>
            <a:endParaRPr lang="en-US" dirty="0" smtClean="0"/>
          </a:p>
          <a:p>
            <a:r>
              <a:rPr lang="en-US" dirty="0"/>
              <a:t>technical </a:t>
            </a:r>
            <a:r>
              <a:rPr lang="en-US" dirty="0" smtClean="0"/>
              <a:t>feasibility</a:t>
            </a:r>
          </a:p>
          <a:p>
            <a:r>
              <a:rPr lang="en-US" dirty="0" smtClean="0"/>
              <a:t>economical feasibility</a:t>
            </a:r>
          </a:p>
          <a:p>
            <a:r>
              <a:rPr lang="en-US" dirty="0" smtClean="0"/>
              <a:t>operational </a:t>
            </a:r>
            <a:r>
              <a:rPr lang="en-US" dirty="0"/>
              <a:t>feasibility</a:t>
            </a:r>
          </a:p>
        </p:txBody>
      </p:sp>
    </p:spTree>
    <p:extLst>
      <p:ext uri="{BB962C8B-B14F-4D97-AF65-F5344CB8AC3E}">
        <p14:creationId xmlns:p14="http://schemas.microsoft.com/office/powerpoint/2010/main" val="10213493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2.3.1.3 Systems Planning</a:t>
            </a:r>
            <a:endParaRPr lang="en-US" dirty="0"/>
          </a:p>
        </p:txBody>
      </p:sp>
      <p:sp>
        <p:nvSpPr>
          <p:cNvPr id="3" name="Content Placeholder 2"/>
          <p:cNvSpPr>
            <a:spLocks noGrp="1"/>
          </p:cNvSpPr>
          <p:nvPr>
            <p:ph idx="1"/>
          </p:nvPr>
        </p:nvSpPr>
        <p:spPr/>
        <p:txBody>
          <a:bodyPr/>
          <a:lstStyle/>
          <a:p>
            <a:r>
              <a:rPr lang="en-US" dirty="0" smtClean="0"/>
              <a:t>Systems Engineering Management Plan (SEMP)</a:t>
            </a:r>
          </a:p>
          <a:p>
            <a:pPr lvl="1"/>
            <a:r>
              <a:rPr lang="en-GB" dirty="0"/>
              <a:t>the top-level plan for managing the Systems Engineering effort. The SEMP defines how the project will be organized, structured, and conducted and how the total engineering process will be controlled to provide a product that satisfies customer </a:t>
            </a:r>
            <a:r>
              <a:rPr lang="en-GB" dirty="0" smtClean="0"/>
              <a:t>requirements</a:t>
            </a:r>
          </a:p>
          <a:p>
            <a:pPr lvl="1"/>
            <a:endParaRPr lang="en-GB" dirty="0"/>
          </a:p>
          <a:p>
            <a:pPr lvl="1"/>
            <a:r>
              <a:rPr lang="en-GB" dirty="0" smtClean="0"/>
              <a:t>Ch10 focuses on SEMP</a:t>
            </a:r>
            <a:endParaRPr lang="en-US" dirty="0"/>
          </a:p>
        </p:txBody>
      </p:sp>
    </p:spTree>
    <p:extLst>
      <p:ext uri="{BB962C8B-B14F-4D97-AF65-F5344CB8AC3E}">
        <p14:creationId xmlns:p14="http://schemas.microsoft.com/office/powerpoint/2010/main" val="3356105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2.3.1.4 Requirement Analysis</a:t>
            </a:r>
            <a:endParaRPr lang="en-US" dirty="0"/>
          </a:p>
        </p:txBody>
      </p:sp>
      <p:sp>
        <p:nvSpPr>
          <p:cNvPr id="3" name="Content Placeholder 2"/>
          <p:cNvSpPr>
            <a:spLocks noGrp="1"/>
          </p:cNvSpPr>
          <p:nvPr>
            <p:ph idx="1"/>
          </p:nvPr>
        </p:nvSpPr>
        <p:spPr/>
        <p:txBody>
          <a:bodyPr>
            <a:normAutofit/>
          </a:bodyPr>
          <a:lstStyle/>
          <a:p>
            <a:r>
              <a:rPr lang="en-US" dirty="0" smtClean="0"/>
              <a:t>Systems Requirements Analysis is to</a:t>
            </a:r>
          </a:p>
          <a:p>
            <a:pPr lvl="1"/>
            <a:r>
              <a:rPr lang="en-US" dirty="0" smtClean="0"/>
              <a:t>Define </a:t>
            </a:r>
            <a:r>
              <a:rPr lang="en-US" dirty="0"/>
              <a:t>system </a:t>
            </a:r>
            <a:r>
              <a:rPr lang="en-US" dirty="0" smtClean="0"/>
              <a:t>mission</a:t>
            </a:r>
          </a:p>
          <a:p>
            <a:pPr lvl="1"/>
            <a:r>
              <a:rPr lang="en-US" dirty="0" smtClean="0"/>
              <a:t>Define </a:t>
            </a:r>
            <a:r>
              <a:rPr lang="en-US" dirty="0"/>
              <a:t>system </a:t>
            </a:r>
            <a:r>
              <a:rPr lang="en-US" dirty="0" smtClean="0"/>
              <a:t>stakeholder</a:t>
            </a:r>
          </a:p>
          <a:p>
            <a:pPr lvl="1"/>
            <a:r>
              <a:rPr lang="en-US" dirty="0" smtClean="0"/>
              <a:t>Define </a:t>
            </a:r>
            <a:r>
              <a:rPr lang="en-US" dirty="0"/>
              <a:t>system performance and physical </a:t>
            </a:r>
            <a:r>
              <a:rPr lang="en-US" dirty="0" smtClean="0"/>
              <a:t>parameters</a:t>
            </a:r>
            <a:endParaRPr lang="en-US" dirty="0"/>
          </a:p>
          <a:p>
            <a:pPr lvl="1"/>
            <a:r>
              <a:rPr lang="en-US" dirty="0" smtClean="0"/>
              <a:t>Define </a:t>
            </a:r>
            <a:r>
              <a:rPr lang="en-US" dirty="0"/>
              <a:t>the system life cycle and utilization </a:t>
            </a:r>
            <a:r>
              <a:rPr lang="en-US" dirty="0" smtClean="0"/>
              <a:t>requirement</a:t>
            </a:r>
          </a:p>
          <a:p>
            <a:pPr lvl="1"/>
            <a:r>
              <a:rPr lang="en-US" dirty="0" smtClean="0"/>
              <a:t>Define </a:t>
            </a:r>
            <a:r>
              <a:rPr lang="en-US" dirty="0"/>
              <a:t>the system effectiveness factors. </a:t>
            </a:r>
          </a:p>
          <a:p>
            <a:pPr lvl="1"/>
            <a:r>
              <a:rPr lang="en-US" dirty="0" smtClean="0"/>
              <a:t>Define </a:t>
            </a:r>
            <a:r>
              <a:rPr lang="en-US" dirty="0"/>
              <a:t>the environment factors. </a:t>
            </a:r>
          </a:p>
        </p:txBody>
      </p:sp>
    </p:spTree>
    <p:extLst>
      <p:ext uri="{BB962C8B-B14F-4D97-AF65-F5344CB8AC3E}">
        <p14:creationId xmlns:p14="http://schemas.microsoft.com/office/powerpoint/2010/main" val="3654185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Top-Down Processing</a:t>
            </a:r>
            <a:endParaRPr lang="en-US" dirty="0"/>
          </a:p>
        </p:txBody>
      </p:sp>
      <p:sp>
        <p:nvSpPr>
          <p:cNvPr id="3" name="Content Placeholder 2"/>
          <p:cNvSpPr>
            <a:spLocks noGrp="1"/>
          </p:cNvSpPr>
          <p:nvPr>
            <p:ph idx="1"/>
          </p:nvPr>
        </p:nvSpPr>
        <p:spPr/>
        <p:txBody>
          <a:bodyPr/>
          <a:lstStyle/>
          <a:p>
            <a:r>
              <a:rPr lang="en-US" sz="4000" dirty="0" smtClean="0"/>
              <a:t>Top down processing means “big pictures” first</a:t>
            </a:r>
          </a:p>
          <a:p>
            <a:pPr lvl="1"/>
            <a:r>
              <a:rPr lang="en-US" sz="3600" dirty="0" smtClean="0"/>
              <a:t>Designing </a:t>
            </a:r>
            <a:r>
              <a:rPr lang="en-US" sz="3600" dirty="0"/>
              <a:t>the system from a life cycle </a:t>
            </a:r>
            <a:r>
              <a:rPr lang="en-US" sz="3600" dirty="0" smtClean="0"/>
              <a:t>perspective</a:t>
            </a:r>
          </a:p>
          <a:p>
            <a:pPr lvl="1"/>
            <a:r>
              <a:rPr lang="en-US" sz="3600" dirty="0" smtClean="0"/>
              <a:t>Consider </a:t>
            </a:r>
            <a:r>
              <a:rPr lang="en-US" sz="3600" dirty="0"/>
              <a:t>everything involved in system life cycle from the very beginning of the system </a:t>
            </a:r>
            <a:r>
              <a:rPr lang="en-US" sz="3600" dirty="0" smtClean="0"/>
              <a:t>design</a:t>
            </a:r>
          </a:p>
          <a:p>
            <a:pPr lvl="1"/>
            <a:r>
              <a:rPr lang="en-US" sz="3600" dirty="0" smtClean="0"/>
              <a:t>Doing </a:t>
            </a:r>
            <a:r>
              <a:rPr lang="en-US" sz="3600" dirty="0"/>
              <a:t>things right in the </a:t>
            </a:r>
            <a:r>
              <a:rPr lang="en-US" sz="3600" dirty="0" smtClean="0"/>
              <a:t>beginning</a:t>
            </a:r>
          </a:p>
          <a:p>
            <a:pPr lvl="1"/>
            <a:r>
              <a:rPr lang="en-US" sz="3600" dirty="0" smtClean="0"/>
              <a:t>Minimize the cost associated with late changes</a:t>
            </a:r>
          </a:p>
          <a:p>
            <a:pPr lvl="1"/>
            <a:endParaRPr lang="en-US" sz="3600" dirty="0" smtClean="0"/>
          </a:p>
          <a:p>
            <a:pPr lvl="1"/>
            <a:endParaRPr lang="en-US" sz="3600" dirty="0" smtClean="0"/>
          </a:p>
          <a:p>
            <a:pPr lvl="1"/>
            <a:endParaRPr lang="en-US" dirty="0"/>
          </a:p>
          <a:p>
            <a:pPr lvl="1"/>
            <a:endParaRPr lang="en-US" dirty="0"/>
          </a:p>
        </p:txBody>
      </p:sp>
    </p:spTree>
    <p:extLst>
      <p:ext uri="{BB962C8B-B14F-4D97-AF65-F5344CB8AC3E}">
        <p14:creationId xmlns:p14="http://schemas.microsoft.com/office/powerpoint/2010/main" val="1793106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2.3.1.5 Functional Analysis</a:t>
            </a:r>
            <a:endParaRPr lang="en-US" dirty="0"/>
          </a:p>
        </p:txBody>
      </p:sp>
      <p:sp>
        <p:nvSpPr>
          <p:cNvPr id="3" name="Content Placeholder 2"/>
          <p:cNvSpPr>
            <a:spLocks noGrp="1"/>
          </p:cNvSpPr>
          <p:nvPr>
            <p:ph idx="1"/>
          </p:nvPr>
        </p:nvSpPr>
        <p:spPr/>
        <p:txBody>
          <a:bodyPr/>
          <a:lstStyle/>
          <a:p>
            <a:r>
              <a:rPr lang="en-US" dirty="0"/>
              <a:t>A function is an action of system, it emphasizes the action by using an appropriate </a:t>
            </a:r>
            <a:r>
              <a:rPr lang="en-US" b="1" dirty="0"/>
              <a:t>Verb</a:t>
            </a:r>
            <a:r>
              <a:rPr lang="en-US" dirty="0"/>
              <a:t> in the short phrase, such as “</a:t>
            </a:r>
            <a:r>
              <a:rPr lang="en-US" u="sng" dirty="0"/>
              <a:t>withdrawn</a:t>
            </a:r>
            <a:r>
              <a:rPr lang="en-US" dirty="0"/>
              <a:t> cash from checking account” function for ATM system or “</a:t>
            </a:r>
            <a:r>
              <a:rPr lang="en-US" u="sng" dirty="0"/>
              <a:t>transport</a:t>
            </a:r>
            <a:r>
              <a:rPr lang="en-US" dirty="0"/>
              <a:t> passengers to desired floor” function for an elevator system. </a:t>
            </a:r>
            <a:endParaRPr lang="en-US" dirty="0" smtClean="0"/>
          </a:p>
          <a:p>
            <a:r>
              <a:rPr lang="en-US" dirty="0" smtClean="0"/>
              <a:t>Functional analysis </a:t>
            </a:r>
            <a:r>
              <a:rPr lang="en-US" dirty="0" smtClean="0"/>
              <a:t>: identifying </a:t>
            </a:r>
            <a:r>
              <a:rPr lang="en-US" dirty="0"/>
              <a:t>systems functions and their hierarchical structure and operational </a:t>
            </a:r>
            <a:r>
              <a:rPr lang="en-US" dirty="0" smtClean="0"/>
              <a:t>sequences</a:t>
            </a:r>
            <a:endParaRPr lang="en-US" dirty="0"/>
          </a:p>
        </p:txBody>
      </p:sp>
    </p:spTree>
    <p:extLst>
      <p:ext uri="{BB962C8B-B14F-4D97-AF65-F5344CB8AC3E}">
        <p14:creationId xmlns:p14="http://schemas.microsoft.com/office/powerpoint/2010/main" val="42562289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Analysis</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p:nvPr/>
        </p:nvPicPr>
        <p:blipFill>
          <a:blip r:embed="rId2"/>
          <a:stretch>
            <a:fillRect/>
          </a:stretch>
        </p:blipFill>
        <p:spPr>
          <a:xfrm>
            <a:off x="1892300" y="1690688"/>
            <a:ext cx="9105900" cy="5065712"/>
          </a:xfrm>
          <a:prstGeom prst="rect">
            <a:avLst/>
          </a:prstGeom>
        </p:spPr>
      </p:pic>
    </p:spTree>
    <p:extLst>
      <p:ext uri="{BB962C8B-B14F-4D97-AF65-F5344CB8AC3E}">
        <p14:creationId xmlns:p14="http://schemas.microsoft.com/office/powerpoint/2010/main" val="37294948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2.3.2 Preliminary Design Process</a:t>
            </a:r>
            <a:endParaRPr lang="en-US" dirty="0"/>
          </a:p>
        </p:txBody>
      </p:sp>
      <p:sp>
        <p:nvSpPr>
          <p:cNvPr id="3" name="Content Placeholder 2"/>
          <p:cNvSpPr>
            <a:spLocks noGrp="1"/>
          </p:cNvSpPr>
          <p:nvPr>
            <p:ph idx="1"/>
          </p:nvPr>
        </p:nvSpPr>
        <p:spPr/>
        <p:txBody>
          <a:bodyPr>
            <a:normAutofit/>
          </a:bodyPr>
          <a:lstStyle/>
          <a:p>
            <a:r>
              <a:rPr lang="en-US" dirty="0" smtClean="0"/>
              <a:t>Extends </a:t>
            </a:r>
            <a:r>
              <a:rPr lang="en-US" dirty="0"/>
              <a:t>the results from conceptual design stage to a more detailed level, namely, sub-system level and component </a:t>
            </a:r>
            <a:r>
              <a:rPr lang="en-US" dirty="0" smtClean="0"/>
              <a:t>level</a:t>
            </a:r>
          </a:p>
          <a:p>
            <a:pPr lvl="1"/>
            <a:r>
              <a:rPr lang="en-US" dirty="0"/>
              <a:t>Performing the functional analysis at the sub-system and component level. </a:t>
            </a:r>
          </a:p>
          <a:p>
            <a:pPr lvl="1"/>
            <a:r>
              <a:rPr lang="en-US" dirty="0"/>
              <a:t>Developing the specifications for the subsystem and </a:t>
            </a:r>
            <a:r>
              <a:rPr lang="en-US" dirty="0" smtClean="0"/>
              <a:t>components</a:t>
            </a:r>
          </a:p>
          <a:p>
            <a:pPr lvl="1"/>
            <a:r>
              <a:rPr lang="en-US" dirty="0" smtClean="0"/>
              <a:t>Documenting </a:t>
            </a:r>
            <a:r>
              <a:rPr lang="en-US" dirty="0"/>
              <a:t>the design results using engineering design tools and software, including the design data, drawing and prototype;</a:t>
            </a:r>
          </a:p>
          <a:p>
            <a:pPr lvl="1"/>
            <a:r>
              <a:rPr lang="en-US" dirty="0"/>
              <a:t>Perform trade-off analysis for the system configuration; </a:t>
            </a:r>
            <a:endParaRPr lang="en-US" dirty="0" smtClean="0"/>
          </a:p>
          <a:p>
            <a:pPr lvl="1"/>
            <a:r>
              <a:rPr lang="en-US" dirty="0" smtClean="0"/>
              <a:t>Conduct </a:t>
            </a:r>
            <a:r>
              <a:rPr lang="en-US" dirty="0"/>
              <a:t>the system </a:t>
            </a:r>
            <a:r>
              <a:rPr lang="en-US" dirty="0" smtClean="0"/>
              <a:t>design</a:t>
            </a:r>
            <a:endParaRPr lang="en-US" dirty="0"/>
          </a:p>
        </p:txBody>
      </p:sp>
    </p:spTree>
    <p:extLst>
      <p:ext uri="{BB962C8B-B14F-4D97-AF65-F5344CB8AC3E}">
        <p14:creationId xmlns:p14="http://schemas.microsoft.com/office/powerpoint/2010/main" val="4601928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Design Models</a:t>
            </a:r>
            <a:endParaRPr lang="en-US" dirty="0"/>
          </a:p>
        </p:txBody>
      </p:sp>
      <p:sp>
        <p:nvSpPr>
          <p:cNvPr id="3" name="Content Placeholder 2"/>
          <p:cNvSpPr>
            <a:spLocks noGrp="1"/>
          </p:cNvSpPr>
          <p:nvPr>
            <p:ph idx="1"/>
          </p:nvPr>
        </p:nvSpPr>
        <p:spPr/>
        <p:txBody>
          <a:bodyPr/>
          <a:lstStyle/>
          <a:p>
            <a:r>
              <a:rPr lang="en-US" dirty="0" smtClean="0"/>
              <a:t>Operational Model</a:t>
            </a:r>
            <a:endParaRPr lang="en-US" dirty="0"/>
          </a:p>
        </p:txBody>
      </p:sp>
      <p:pic>
        <p:nvPicPr>
          <p:cNvPr id="4" name="Picture 3"/>
          <p:cNvPicPr/>
          <p:nvPr/>
        </p:nvPicPr>
        <p:blipFill rotWithShape="1">
          <a:blip r:embed="rId2"/>
          <a:srcRect l="3543" t="15129" r="2899" b="17343"/>
          <a:stretch/>
        </p:blipFill>
        <p:spPr bwMode="auto">
          <a:xfrm>
            <a:off x="1944687" y="2709862"/>
            <a:ext cx="7834313" cy="306863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485216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Design Models</a:t>
            </a:r>
            <a:endParaRPr lang="en-US" dirty="0"/>
          </a:p>
        </p:txBody>
      </p:sp>
      <p:sp>
        <p:nvSpPr>
          <p:cNvPr id="3" name="Content Placeholder 2"/>
          <p:cNvSpPr>
            <a:spLocks noGrp="1"/>
          </p:cNvSpPr>
          <p:nvPr>
            <p:ph idx="1"/>
          </p:nvPr>
        </p:nvSpPr>
        <p:spPr/>
        <p:txBody>
          <a:bodyPr/>
          <a:lstStyle/>
          <a:p>
            <a:r>
              <a:rPr lang="en-US" dirty="0" smtClean="0"/>
              <a:t>Physical Model</a:t>
            </a:r>
            <a:endParaRPr lang="en-US" dirty="0"/>
          </a:p>
        </p:txBody>
      </p:sp>
      <p:sp>
        <p:nvSpPr>
          <p:cNvPr id="4" name="Rectangle 2"/>
          <p:cNvSpPr>
            <a:spLocks noChangeArrowheads="1"/>
          </p:cNvSpPr>
          <p:nvPr/>
        </p:nvSpPr>
        <p:spPr bwMode="auto">
          <a:xfrm>
            <a:off x="2387600" y="2349499"/>
            <a:ext cx="1554301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583376835"/>
              </p:ext>
            </p:extLst>
          </p:nvPr>
        </p:nvGraphicFramePr>
        <p:xfrm>
          <a:off x="2387600" y="2349500"/>
          <a:ext cx="5537200" cy="3849325"/>
        </p:xfrm>
        <a:graphic>
          <a:graphicData uri="http://schemas.openxmlformats.org/presentationml/2006/ole">
            <mc:AlternateContent xmlns:mc="http://schemas.openxmlformats.org/markup-compatibility/2006">
              <mc:Choice xmlns:v="urn:schemas-microsoft-com:vml" Requires="v">
                <p:oleObj spid="_x0000_s4110" name="Visio" r:id="rId3" imgW="5060759" imgH="3511566" progId="Visio.Drawing.11">
                  <p:embed/>
                </p:oleObj>
              </mc:Choice>
              <mc:Fallback>
                <p:oleObj name="Visio" r:id="rId3" imgW="5060759" imgH="3511566"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7600" y="2349500"/>
                        <a:ext cx="5537200" cy="3849325"/>
                      </a:xfrm>
                      <a:prstGeom prst="rect">
                        <a:avLst/>
                      </a:prstGeom>
                      <a:noFill/>
                    </p:spPr>
                  </p:pic>
                </p:oleObj>
              </mc:Fallback>
            </mc:AlternateContent>
          </a:graphicData>
        </a:graphic>
      </p:graphicFrame>
    </p:spTree>
    <p:extLst>
      <p:ext uri="{BB962C8B-B14F-4D97-AF65-F5344CB8AC3E}">
        <p14:creationId xmlns:p14="http://schemas.microsoft.com/office/powerpoint/2010/main" val="9714068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Design Models</a:t>
            </a:r>
            <a:endParaRPr lang="en-US" dirty="0"/>
          </a:p>
        </p:txBody>
      </p:sp>
      <p:sp>
        <p:nvSpPr>
          <p:cNvPr id="3" name="Content Placeholder 2"/>
          <p:cNvSpPr>
            <a:spLocks noGrp="1"/>
          </p:cNvSpPr>
          <p:nvPr>
            <p:ph idx="1"/>
          </p:nvPr>
        </p:nvSpPr>
        <p:spPr/>
        <p:txBody>
          <a:bodyPr/>
          <a:lstStyle/>
          <a:p>
            <a:r>
              <a:rPr lang="en-US" dirty="0" smtClean="0"/>
              <a:t>Functional Hierarchical Model</a:t>
            </a:r>
            <a:endParaRPr lang="en-US" dirty="0"/>
          </a:p>
        </p:txBody>
      </p:sp>
      <p:pic>
        <p:nvPicPr>
          <p:cNvPr id="4" name="Picture 3"/>
          <p:cNvPicPr/>
          <p:nvPr/>
        </p:nvPicPr>
        <p:blipFill>
          <a:blip r:embed="rId2"/>
          <a:stretch>
            <a:fillRect/>
          </a:stretch>
        </p:blipFill>
        <p:spPr>
          <a:xfrm>
            <a:off x="838200" y="2370137"/>
            <a:ext cx="10420985" cy="4081463"/>
          </a:xfrm>
          <a:prstGeom prst="rect">
            <a:avLst/>
          </a:prstGeom>
        </p:spPr>
      </p:pic>
    </p:spTree>
    <p:extLst>
      <p:ext uri="{BB962C8B-B14F-4D97-AF65-F5344CB8AC3E}">
        <p14:creationId xmlns:p14="http://schemas.microsoft.com/office/powerpoint/2010/main" val="26968814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2.3.2.1 Functional Allocation</a:t>
            </a:r>
            <a:endParaRPr lang="en-US" dirty="0"/>
          </a:p>
        </p:txBody>
      </p:sp>
      <p:sp>
        <p:nvSpPr>
          <p:cNvPr id="3" name="Content Placeholder 2"/>
          <p:cNvSpPr>
            <a:spLocks noGrp="1"/>
          </p:cNvSpPr>
          <p:nvPr>
            <p:ph idx="1"/>
          </p:nvPr>
        </p:nvSpPr>
        <p:spPr/>
        <p:txBody>
          <a:bodyPr/>
          <a:lstStyle/>
          <a:p>
            <a:r>
              <a:rPr lang="en-US" dirty="0" smtClean="0"/>
              <a:t>Allocation </a:t>
            </a:r>
            <a:r>
              <a:rPr lang="en-US" dirty="0"/>
              <a:t>the system functions to components, so that the system functional model can be translated to physical model</a:t>
            </a:r>
            <a:r>
              <a:rPr lang="en-US" dirty="0" smtClean="0"/>
              <a:t>.</a:t>
            </a:r>
          </a:p>
          <a:p>
            <a:r>
              <a:rPr lang="en-US" dirty="0" smtClean="0"/>
              <a:t>Functional </a:t>
            </a:r>
            <a:r>
              <a:rPr lang="en-US" dirty="0"/>
              <a:t>analysis stops at the basic configuration level, that is, at the level that the configuration items can be obtained, either from a supplier or from commercial off the shelf (COTS) items. </a:t>
            </a:r>
            <a:endParaRPr lang="en-US" dirty="0" smtClean="0"/>
          </a:p>
          <a:p>
            <a:r>
              <a:rPr lang="en-US" dirty="0" smtClean="0"/>
              <a:t>From Type A Functional baseline to Type B allocation baseline</a:t>
            </a:r>
          </a:p>
          <a:p>
            <a:r>
              <a:rPr lang="en-US" dirty="0" smtClean="0"/>
              <a:t>Design Tools</a:t>
            </a:r>
          </a:p>
          <a:p>
            <a:pPr lvl="1"/>
            <a:r>
              <a:rPr lang="en-US" dirty="0" smtClean="0"/>
              <a:t>CAD, CAM, DOORS, CORE etc.</a:t>
            </a:r>
          </a:p>
          <a:p>
            <a:pPr lvl="1"/>
            <a:r>
              <a:rPr lang="en-US" dirty="0" smtClean="0"/>
              <a:t>Advantages</a:t>
            </a:r>
          </a:p>
          <a:p>
            <a:pPr marL="457200" lvl="1" indent="0">
              <a:buNone/>
            </a:pPr>
            <a:endParaRPr lang="en-US" dirty="0"/>
          </a:p>
        </p:txBody>
      </p:sp>
    </p:spTree>
    <p:extLst>
      <p:ext uri="{BB962C8B-B14F-4D97-AF65-F5344CB8AC3E}">
        <p14:creationId xmlns:p14="http://schemas.microsoft.com/office/powerpoint/2010/main" val="17200343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2.3.3 Detailed Design</a:t>
            </a:r>
            <a:endParaRPr lang="en-US" dirty="0"/>
          </a:p>
        </p:txBody>
      </p:sp>
      <p:sp>
        <p:nvSpPr>
          <p:cNvPr id="3" name="Content Placeholder 2"/>
          <p:cNvSpPr>
            <a:spLocks noGrp="1"/>
          </p:cNvSpPr>
          <p:nvPr>
            <p:ph idx="1"/>
          </p:nvPr>
        </p:nvSpPr>
        <p:spPr/>
        <p:txBody>
          <a:bodyPr/>
          <a:lstStyle/>
          <a:p>
            <a:r>
              <a:rPr lang="en-US" dirty="0" smtClean="0"/>
              <a:t>Develop </a:t>
            </a:r>
            <a:r>
              <a:rPr lang="en-US" dirty="0"/>
              <a:t>design specification for all the lower level components and </a:t>
            </a:r>
            <a:r>
              <a:rPr lang="en-US" dirty="0" smtClean="0"/>
              <a:t>items</a:t>
            </a:r>
          </a:p>
          <a:p>
            <a:r>
              <a:rPr lang="en-US" dirty="0" smtClean="0"/>
              <a:t>Develop</a:t>
            </a:r>
            <a:r>
              <a:rPr lang="en-US" dirty="0"/>
              <a:t>, procure and integrate the system components into final system </a:t>
            </a:r>
            <a:r>
              <a:rPr lang="en-US" dirty="0" smtClean="0"/>
              <a:t>configuration</a:t>
            </a:r>
          </a:p>
          <a:p>
            <a:r>
              <a:rPr lang="en-US" dirty="0" smtClean="0"/>
              <a:t>Conduct </a:t>
            </a:r>
            <a:r>
              <a:rPr lang="en-US" dirty="0"/>
              <a:t>critical system review, </a:t>
            </a:r>
          </a:p>
        </p:txBody>
      </p:sp>
    </p:spTree>
    <p:extLst>
      <p:ext uri="{BB962C8B-B14F-4D97-AF65-F5344CB8AC3E}">
        <p14:creationId xmlns:p14="http://schemas.microsoft.com/office/powerpoint/2010/main" val="26900485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2.3.3.1 Detailed Design Requirements</a:t>
            </a:r>
            <a:endParaRPr lang="en-US" dirty="0"/>
          </a:p>
        </p:txBody>
      </p:sp>
      <p:sp>
        <p:nvSpPr>
          <p:cNvPr id="3" name="Content Placeholder 2"/>
          <p:cNvSpPr>
            <a:spLocks noGrp="1"/>
          </p:cNvSpPr>
          <p:nvPr>
            <p:ph idx="1"/>
          </p:nvPr>
        </p:nvSpPr>
        <p:spPr/>
        <p:txBody>
          <a:bodyPr/>
          <a:lstStyle/>
          <a:p>
            <a:r>
              <a:rPr lang="en-US" dirty="0" smtClean="0"/>
              <a:t>From Functional baseline and allocation baseline to product, process and materials baseline (type C, D and E specification)</a:t>
            </a:r>
          </a:p>
          <a:p>
            <a:r>
              <a:rPr lang="en-US" dirty="0" smtClean="0"/>
              <a:t>A </a:t>
            </a:r>
            <a:r>
              <a:rPr lang="en-US" dirty="0"/>
              <a:t>comprehensive description of the system configuration, in terms of system components and operations. With these descriptions, it should be easy to build or install the system with minimum confusion</a:t>
            </a:r>
            <a:r>
              <a:rPr lang="en-US" dirty="0" smtClean="0"/>
              <a:t>.</a:t>
            </a:r>
          </a:p>
          <a:p>
            <a:r>
              <a:rPr lang="en-US" dirty="0" smtClean="0"/>
              <a:t>Computer Design Tools</a:t>
            </a:r>
          </a:p>
          <a:p>
            <a:r>
              <a:rPr lang="en-US" dirty="0" smtClean="0"/>
              <a:t>Components Selection</a:t>
            </a:r>
          </a:p>
          <a:p>
            <a:pPr lvl="1"/>
            <a:r>
              <a:rPr lang="en-US" dirty="0" smtClean="0"/>
              <a:t>COTS</a:t>
            </a:r>
            <a:r>
              <a:rPr lang="en-US" dirty="0" smtClean="0">
                <a:sym typeface="Wingdings" panose="05000000000000000000" pitchFamily="2" charset="2"/>
              </a:rPr>
              <a:t> Modified COTS  Manufacturing</a:t>
            </a:r>
            <a:r>
              <a:rPr lang="en-US" dirty="0" smtClean="0"/>
              <a:t> </a:t>
            </a:r>
            <a:endParaRPr lang="en-US" dirty="0"/>
          </a:p>
        </p:txBody>
      </p:sp>
    </p:spTree>
    <p:extLst>
      <p:ext uri="{BB962C8B-B14F-4D97-AF65-F5344CB8AC3E}">
        <p14:creationId xmlns:p14="http://schemas.microsoft.com/office/powerpoint/2010/main" val="30901839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2.3.3.1 Detailed Design Requirements</a:t>
            </a:r>
            <a:endParaRPr lang="en-US" dirty="0"/>
          </a:p>
        </p:txBody>
      </p:sp>
      <p:sp>
        <p:nvSpPr>
          <p:cNvPr id="3" name="Content Placeholder 2"/>
          <p:cNvSpPr>
            <a:spLocks noGrp="1"/>
          </p:cNvSpPr>
          <p:nvPr>
            <p:ph idx="1"/>
          </p:nvPr>
        </p:nvSpPr>
        <p:spPr/>
        <p:txBody>
          <a:bodyPr/>
          <a:lstStyle/>
          <a:p>
            <a:r>
              <a:rPr lang="en-US" dirty="0" smtClean="0"/>
              <a:t>Change Protocol</a:t>
            </a:r>
            <a:endParaRPr lang="en-US" dirty="0"/>
          </a:p>
        </p:txBody>
      </p:sp>
      <p:sp>
        <p:nvSpPr>
          <p:cNvPr id="6" name="Rectangle 4"/>
          <p:cNvSpPr>
            <a:spLocks noChangeArrowheads="1"/>
          </p:cNvSpPr>
          <p:nvPr/>
        </p:nvSpPr>
        <p:spPr bwMode="auto">
          <a:xfrm>
            <a:off x="5219700" y="1193799"/>
            <a:ext cx="112320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729013478"/>
              </p:ext>
            </p:extLst>
          </p:nvPr>
        </p:nvGraphicFramePr>
        <p:xfrm>
          <a:off x="5549900" y="1277144"/>
          <a:ext cx="4493079" cy="5448300"/>
        </p:xfrm>
        <a:graphic>
          <a:graphicData uri="http://schemas.openxmlformats.org/presentationml/2006/ole">
            <mc:AlternateContent xmlns:mc="http://schemas.openxmlformats.org/markup-compatibility/2006">
              <mc:Choice xmlns:v="urn:schemas-microsoft-com:vml" Requires="v">
                <p:oleObj spid="_x0000_s5130" name="Visio" r:id="rId3" imgW="4835531" imgH="5864318" progId="Visio.Drawing.11">
                  <p:embed/>
                </p:oleObj>
              </mc:Choice>
              <mc:Fallback>
                <p:oleObj name="Visio" r:id="rId3" imgW="4835531" imgH="5864318"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49900" y="1277144"/>
                        <a:ext cx="4493079" cy="5448300"/>
                      </a:xfrm>
                      <a:prstGeom prst="rect">
                        <a:avLst/>
                      </a:prstGeom>
                      <a:noFill/>
                    </p:spPr>
                  </p:pic>
                </p:oleObj>
              </mc:Fallback>
            </mc:AlternateContent>
          </a:graphicData>
        </a:graphic>
      </p:graphicFrame>
    </p:spTree>
    <p:extLst>
      <p:ext uri="{BB962C8B-B14F-4D97-AF65-F5344CB8AC3E}">
        <p14:creationId xmlns:p14="http://schemas.microsoft.com/office/powerpoint/2010/main" val="1540157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pPr lvl="0"/>
            <a:r>
              <a:rPr lang="en-US" dirty="0" smtClean="0"/>
              <a:t>In this chapter, we will </a:t>
            </a:r>
          </a:p>
          <a:p>
            <a:pPr lvl="1"/>
            <a:r>
              <a:rPr lang="en-US" dirty="0" smtClean="0"/>
              <a:t>Introduce systems </a:t>
            </a:r>
            <a:r>
              <a:rPr lang="en-US" dirty="0"/>
              <a:t>life cycle; </a:t>
            </a:r>
            <a:endParaRPr lang="en-US" dirty="0" smtClean="0"/>
          </a:p>
          <a:p>
            <a:pPr lvl="1"/>
            <a:r>
              <a:rPr lang="en-US" dirty="0" smtClean="0"/>
              <a:t>Describe </a:t>
            </a:r>
            <a:r>
              <a:rPr lang="en-US" dirty="0"/>
              <a:t>the elements that are involved in  system design process, including system need, requirements, functions, components, prototypes and models, and their relationships with regard to different phases in systems life cycle;</a:t>
            </a:r>
          </a:p>
          <a:p>
            <a:pPr lvl="1"/>
            <a:r>
              <a:rPr lang="en-US" dirty="0"/>
              <a:t>Describe the system engineering process, define the main objectives for each of the phases in the design </a:t>
            </a:r>
            <a:r>
              <a:rPr lang="en-US" dirty="0" smtClean="0"/>
              <a:t>processes;</a:t>
            </a:r>
            <a:endParaRPr lang="en-US" dirty="0"/>
          </a:p>
          <a:p>
            <a:pPr lvl="1"/>
            <a:r>
              <a:rPr lang="en-US" dirty="0"/>
              <a:t>Review the most common models for the systems design process, including the waterfall model, </a:t>
            </a:r>
            <a:r>
              <a:rPr lang="en-US" dirty="0" err="1"/>
              <a:t>Vee</a:t>
            </a:r>
            <a:r>
              <a:rPr lang="en-US" dirty="0"/>
              <a:t> model, spiral model and concurrent </a:t>
            </a:r>
            <a:r>
              <a:rPr lang="en-US" dirty="0" smtClean="0"/>
              <a:t>model.</a:t>
            </a:r>
            <a:endParaRPr lang="en-US" dirty="0"/>
          </a:p>
          <a:p>
            <a:endParaRPr lang="en-US" dirty="0"/>
          </a:p>
        </p:txBody>
      </p:sp>
    </p:spTree>
    <p:extLst>
      <p:ext uri="{BB962C8B-B14F-4D97-AF65-F5344CB8AC3E}">
        <p14:creationId xmlns:p14="http://schemas.microsoft.com/office/powerpoint/2010/main" val="16444908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2.3.4 Systems Operation and </a:t>
            </a:r>
            <a:r>
              <a:rPr lang="en-US" dirty="0" err="1" smtClean="0"/>
              <a:t>Maintainence</a:t>
            </a:r>
            <a:endParaRPr lang="en-US" dirty="0"/>
          </a:p>
        </p:txBody>
      </p:sp>
      <p:sp>
        <p:nvSpPr>
          <p:cNvPr id="3" name="Content Placeholder 2"/>
          <p:cNvSpPr>
            <a:spLocks noGrp="1"/>
          </p:cNvSpPr>
          <p:nvPr>
            <p:ph idx="1"/>
          </p:nvPr>
        </p:nvSpPr>
        <p:spPr/>
        <p:txBody>
          <a:bodyPr/>
          <a:lstStyle/>
          <a:p>
            <a:r>
              <a:rPr lang="en-US" dirty="0"/>
              <a:t>The focus of system installation is on the efficiency and effectiveness of the manpower and </a:t>
            </a:r>
            <a:r>
              <a:rPr lang="en-US" dirty="0" smtClean="0"/>
              <a:t>cost.</a:t>
            </a:r>
          </a:p>
          <a:p>
            <a:r>
              <a:rPr lang="en-US" dirty="0"/>
              <a:t>Supply chain management (SCM) plays a more significant </a:t>
            </a:r>
            <a:r>
              <a:rPr lang="en-US" dirty="0" smtClean="0"/>
              <a:t>role</a:t>
            </a:r>
          </a:p>
          <a:p>
            <a:r>
              <a:rPr lang="en-US" dirty="0" smtClean="0"/>
              <a:t>follow </a:t>
            </a:r>
            <a:r>
              <a:rPr lang="en-US" dirty="0"/>
              <a:t>up evaluation and feedback from the users, to find out how well the system performs at the user’s site and what difficulty users have for the systems. </a:t>
            </a:r>
            <a:endParaRPr lang="en-US" dirty="0" smtClean="0"/>
          </a:p>
          <a:p>
            <a:endParaRPr lang="en-US" dirty="0"/>
          </a:p>
        </p:txBody>
      </p:sp>
    </p:spTree>
    <p:extLst>
      <p:ext uri="{BB962C8B-B14F-4D97-AF65-F5344CB8AC3E}">
        <p14:creationId xmlns:p14="http://schemas.microsoft.com/office/powerpoint/2010/main" val="40121544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2.4 Systems Engineering Design Process Models</a:t>
            </a:r>
            <a:endParaRPr lang="en-US" dirty="0"/>
          </a:p>
        </p:txBody>
      </p:sp>
      <p:sp>
        <p:nvSpPr>
          <p:cNvPr id="3" name="Content Placeholder 2"/>
          <p:cNvSpPr>
            <a:spLocks noGrp="1"/>
          </p:cNvSpPr>
          <p:nvPr>
            <p:ph idx="1"/>
          </p:nvPr>
        </p:nvSpPr>
        <p:spPr/>
        <p:txBody>
          <a:bodyPr/>
          <a:lstStyle/>
          <a:p>
            <a:r>
              <a:rPr lang="en-US" dirty="0" smtClean="0"/>
              <a:t>Waterfall</a:t>
            </a:r>
          </a:p>
          <a:p>
            <a:endParaRPr lang="en-US" dirty="0"/>
          </a:p>
        </p:txBody>
      </p:sp>
      <p:sp>
        <p:nvSpPr>
          <p:cNvPr id="4" name="Rectangle 2"/>
          <p:cNvSpPr>
            <a:spLocks noChangeArrowheads="1"/>
          </p:cNvSpPr>
          <p:nvPr/>
        </p:nvSpPr>
        <p:spPr bwMode="auto">
          <a:xfrm>
            <a:off x="4521200" y="1168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065401878"/>
              </p:ext>
            </p:extLst>
          </p:nvPr>
        </p:nvGraphicFramePr>
        <p:xfrm>
          <a:off x="4521200" y="1168400"/>
          <a:ext cx="4495800" cy="5362575"/>
        </p:xfrm>
        <a:graphic>
          <a:graphicData uri="http://schemas.openxmlformats.org/presentationml/2006/ole">
            <mc:AlternateContent xmlns:mc="http://schemas.openxmlformats.org/markup-compatibility/2006">
              <mc:Choice xmlns:v="urn:schemas-microsoft-com:vml" Requires="v">
                <p:oleObj spid="_x0000_s6150" name="Visio" r:id="rId3" imgW="4492698" imgH="5363129" progId="Visio.Drawing.11">
                  <p:embed/>
                </p:oleObj>
              </mc:Choice>
              <mc:Fallback>
                <p:oleObj name="Visio" r:id="rId3" imgW="4492698" imgH="5363129"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1200" y="1168400"/>
                        <a:ext cx="4495800" cy="5362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0567138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2.4 Systems Engineering Design Process Models</a:t>
            </a:r>
            <a:endParaRPr lang="en-US" dirty="0"/>
          </a:p>
        </p:txBody>
      </p:sp>
      <p:sp>
        <p:nvSpPr>
          <p:cNvPr id="3" name="Content Placeholder 2"/>
          <p:cNvSpPr>
            <a:spLocks noGrp="1"/>
          </p:cNvSpPr>
          <p:nvPr>
            <p:ph idx="1"/>
          </p:nvPr>
        </p:nvSpPr>
        <p:spPr/>
        <p:txBody>
          <a:bodyPr/>
          <a:lstStyle/>
          <a:p>
            <a:r>
              <a:rPr lang="en-US" dirty="0" smtClean="0"/>
              <a:t>Spiral Model</a:t>
            </a:r>
            <a:endParaRPr lang="en-US" dirty="0"/>
          </a:p>
        </p:txBody>
      </p:sp>
      <p:sp>
        <p:nvSpPr>
          <p:cNvPr id="4" name="Rectangle 2"/>
          <p:cNvSpPr>
            <a:spLocks noChangeArrowheads="1"/>
          </p:cNvSpPr>
          <p:nvPr/>
        </p:nvSpPr>
        <p:spPr bwMode="auto">
          <a:xfrm>
            <a:off x="3467099" y="1269999"/>
            <a:ext cx="1448451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47079897"/>
              </p:ext>
            </p:extLst>
          </p:nvPr>
        </p:nvGraphicFramePr>
        <p:xfrm>
          <a:off x="3467099" y="1270000"/>
          <a:ext cx="7140841" cy="5321300"/>
        </p:xfrm>
        <a:graphic>
          <a:graphicData uri="http://schemas.openxmlformats.org/presentationml/2006/ole">
            <mc:AlternateContent xmlns:mc="http://schemas.openxmlformats.org/markup-compatibility/2006">
              <mc:Choice xmlns:v="urn:schemas-microsoft-com:vml" Requires="v">
                <p:oleObj spid="_x0000_s7173" name="Visio" r:id="rId3" imgW="6680245" imgH="4984603" progId="Visio.Drawing.11">
                  <p:embed/>
                </p:oleObj>
              </mc:Choice>
              <mc:Fallback>
                <p:oleObj name="Visio" r:id="rId3" imgW="6680245" imgH="4984603"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7099" y="1270000"/>
                        <a:ext cx="7140841" cy="5321300"/>
                      </a:xfrm>
                      <a:prstGeom prst="rect">
                        <a:avLst/>
                      </a:prstGeom>
                      <a:noFill/>
                    </p:spPr>
                  </p:pic>
                </p:oleObj>
              </mc:Fallback>
            </mc:AlternateContent>
          </a:graphicData>
        </a:graphic>
      </p:graphicFrame>
    </p:spTree>
    <p:extLst>
      <p:ext uri="{BB962C8B-B14F-4D97-AF65-F5344CB8AC3E}">
        <p14:creationId xmlns:p14="http://schemas.microsoft.com/office/powerpoint/2010/main" val="22390619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2.4 Systems Engineering Design Process Models</a:t>
            </a:r>
            <a:endParaRPr lang="en-US" dirty="0"/>
          </a:p>
        </p:txBody>
      </p:sp>
      <p:sp>
        <p:nvSpPr>
          <p:cNvPr id="3" name="Content Placeholder 2"/>
          <p:cNvSpPr>
            <a:spLocks noGrp="1"/>
          </p:cNvSpPr>
          <p:nvPr>
            <p:ph idx="1"/>
          </p:nvPr>
        </p:nvSpPr>
        <p:spPr/>
        <p:txBody>
          <a:bodyPr/>
          <a:lstStyle/>
          <a:p>
            <a:r>
              <a:rPr lang="en-US" dirty="0" smtClean="0"/>
              <a:t>VEE model</a:t>
            </a:r>
            <a:endParaRPr lang="en-US" dirty="0"/>
          </a:p>
        </p:txBody>
      </p:sp>
      <p:sp>
        <p:nvSpPr>
          <p:cNvPr id="4" name="Rectangle 2"/>
          <p:cNvSpPr>
            <a:spLocks noChangeArrowheads="1"/>
          </p:cNvSpPr>
          <p:nvPr/>
        </p:nvSpPr>
        <p:spPr bwMode="auto">
          <a:xfrm>
            <a:off x="3162300" y="1485899"/>
            <a:ext cx="1764486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541718473"/>
              </p:ext>
            </p:extLst>
          </p:nvPr>
        </p:nvGraphicFramePr>
        <p:xfrm>
          <a:off x="3162300" y="1485900"/>
          <a:ext cx="7099300" cy="5362384"/>
        </p:xfrm>
        <a:graphic>
          <a:graphicData uri="http://schemas.openxmlformats.org/presentationml/2006/ole">
            <mc:AlternateContent xmlns:mc="http://schemas.openxmlformats.org/markup-compatibility/2006">
              <mc:Choice xmlns:v="urn:schemas-microsoft-com:vml" Requires="v">
                <p:oleObj spid="_x0000_s8196" name="Visio" r:id="rId3" imgW="4908898" imgH="3704477" progId="Visio.Drawing.11">
                  <p:embed/>
                </p:oleObj>
              </mc:Choice>
              <mc:Fallback>
                <p:oleObj name="Visio" r:id="rId3" imgW="4908898" imgH="3704477"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62300" y="1485900"/>
                        <a:ext cx="7099300" cy="5362384"/>
                      </a:xfrm>
                      <a:prstGeom prst="rect">
                        <a:avLst/>
                      </a:prstGeom>
                      <a:noFill/>
                    </p:spPr>
                  </p:pic>
                </p:oleObj>
              </mc:Fallback>
            </mc:AlternateContent>
          </a:graphicData>
        </a:graphic>
      </p:graphicFrame>
    </p:spTree>
    <p:extLst>
      <p:ext uri="{BB962C8B-B14F-4D97-AF65-F5344CB8AC3E}">
        <p14:creationId xmlns:p14="http://schemas.microsoft.com/office/powerpoint/2010/main" val="1270315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 System Life Cycle</a:t>
            </a:r>
            <a:endParaRPr lang="en-US" dirty="0"/>
          </a:p>
        </p:txBody>
      </p:sp>
      <p:sp>
        <p:nvSpPr>
          <p:cNvPr id="3" name="Content Placeholder 2"/>
          <p:cNvSpPr>
            <a:spLocks noGrp="1"/>
          </p:cNvSpPr>
          <p:nvPr>
            <p:ph idx="1"/>
          </p:nvPr>
        </p:nvSpPr>
        <p:spPr/>
        <p:txBody>
          <a:bodyPr/>
          <a:lstStyle/>
          <a:p>
            <a:r>
              <a:rPr lang="en-US" dirty="0" smtClean="0"/>
              <a:t>Life Cycle:</a:t>
            </a:r>
          </a:p>
          <a:p>
            <a:pPr lvl="1"/>
            <a:r>
              <a:rPr lang="en-US" i="1" dirty="0" smtClean="0"/>
              <a:t>“a </a:t>
            </a:r>
            <a:r>
              <a:rPr lang="en-US" i="1" dirty="0"/>
              <a:t>series of stages through which something (as an individual, culture, or manufactured product) passes during its lifetime</a:t>
            </a:r>
            <a:r>
              <a:rPr lang="en-US" dirty="0" smtClean="0"/>
              <a:t>.”</a:t>
            </a:r>
          </a:p>
          <a:p>
            <a:pPr lvl="1"/>
            <a:endParaRPr lang="en-US" dirty="0"/>
          </a:p>
          <a:p>
            <a:r>
              <a:rPr lang="en-US" dirty="0" smtClean="0"/>
              <a:t>Life Cycle of Engineering Systems</a:t>
            </a:r>
          </a:p>
          <a:p>
            <a:pPr lvl="1"/>
            <a:r>
              <a:rPr lang="en-US" dirty="0"/>
              <a:t>sequence of stages/phases in the life of the systems. </a:t>
            </a:r>
          </a:p>
        </p:txBody>
      </p:sp>
    </p:spTree>
    <p:extLst>
      <p:ext uri="{BB962C8B-B14F-4D97-AF65-F5344CB8AC3E}">
        <p14:creationId xmlns:p14="http://schemas.microsoft.com/office/powerpoint/2010/main" val="28130651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 System Life Cycle</a:t>
            </a:r>
            <a:endParaRPr lang="en-US" dirty="0"/>
          </a:p>
        </p:txBody>
      </p:sp>
      <p:sp>
        <p:nvSpPr>
          <p:cNvPr id="3" name="Content Placeholder 2"/>
          <p:cNvSpPr>
            <a:spLocks noGrp="1"/>
          </p:cNvSpPr>
          <p:nvPr>
            <p:ph idx="1"/>
          </p:nvPr>
        </p:nvSpPr>
        <p:spPr/>
        <p:txBody>
          <a:bodyPr/>
          <a:lstStyle/>
          <a:p>
            <a:r>
              <a:rPr lang="en-US" dirty="0" smtClean="0"/>
              <a:t>Different Terms Used </a:t>
            </a:r>
          </a:p>
          <a:p>
            <a:pPr lvl="1"/>
            <a:r>
              <a:rPr lang="en-US" dirty="0" smtClean="0"/>
              <a:t>Clark</a:t>
            </a:r>
            <a:r>
              <a:rPr lang="en-US" dirty="0"/>
              <a:t>, Cramer et al (1986) defined systems life cycles as stages of “planning, definition, design, integration acceptance, delivery product</a:t>
            </a:r>
            <a:r>
              <a:rPr lang="en-US" dirty="0" smtClean="0"/>
              <a:t>”</a:t>
            </a:r>
          </a:p>
          <a:p>
            <a:pPr lvl="1"/>
            <a:r>
              <a:rPr lang="en-US" dirty="0"/>
              <a:t>Blanchard and </a:t>
            </a:r>
            <a:r>
              <a:rPr lang="en-US" dirty="0" err="1"/>
              <a:t>Fabrycky</a:t>
            </a:r>
            <a:r>
              <a:rPr lang="en-US" dirty="0"/>
              <a:t> (1996) used need identification, conceptual design, preliminary design, detailed design, production and construction, utilization and support, and systems phase-out and </a:t>
            </a:r>
            <a:r>
              <a:rPr lang="en-US" dirty="0" smtClean="0"/>
              <a:t>disposal.</a:t>
            </a:r>
          </a:p>
          <a:p>
            <a:pPr lvl="1"/>
            <a:r>
              <a:rPr lang="en-US" dirty="0" err="1"/>
              <a:t>Chapanis</a:t>
            </a:r>
            <a:r>
              <a:rPr lang="en-US" dirty="0"/>
              <a:t> (1996</a:t>
            </a:r>
            <a:r>
              <a:rPr lang="en-US" dirty="0" smtClean="0"/>
              <a:t>):</a:t>
            </a:r>
            <a:r>
              <a:rPr lang="en-US" dirty="0"/>
              <a:t>operational need for the systems, system concept, system concept exploration and validation, engineering model development; systems production, deployment and distribution; systems operation and maintenance and finally system phase-out and retirement</a:t>
            </a:r>
          </a:p>
        </p:txBody>
      </p:sp>
    </p:spTree>
    <p:extLst>
      <p:ext uri="{BB962C8B-B14F-4D97-AF65-F5344CB8AC3E}">
        <p14:creationId xmlns:p14="http://schemas.microsoft.com/office/powerpoint/2010/main" val="1866475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 System Life Cycle</a:t>
            </a:r>
            <a:endParaRPr lang="en-US" dirty="0"/>
          </a:p>
        </p:txBody>
      </p:sp>
      <p:sp>
        <p:nvSpPr>
          <p:cNvPr id="3" name="Content Placeholder 2"/>
          <p:cNvSpPr>
            <a:spLocks noGrp="1"/>
          </p:cNvSpPr>
          <p:nvPr>
            <p:ph idx="1"/>
          </p:nvPr>
        </p:nvSpPr>
        <p:spPr/>
        <p:txBody>
          <a:bodyPr/>
          <a:lstStyle/>
          <a:p>
            <a:r>
              <a:rPr lang="en-US" dirty="0" smtClean="0"/>
              <a:t>We adopt </a:t>
            </a:r>
            <a:r>
              <a:rPr lang="en-US" dirty="0" err="1" smtClean="0"/>
              <a:t>Chapanis</a:t>
            </a:r>
            <a:r>
              <a:rPr lang="en-US" dirty="0" smtClean="0"/>
              <a:t>(1996)’s Life Cycle Definition</a:t>
            </a:r>
          </a:p>
          <a:p>
            <a:pPr lvl="1"/>
            <a:r>
              <a:rPr lang="en-US" dirty="0" smtClean="0"/>
              <a:t>Focus on system status and state</a:t>
            </a:r>
          </a:p>
          <a:p>
            <a:pPr lvl="1"/>
            <a:r>
              <a:rPr lang="en-US" dirty="0" smtClean="0"/>
              <a:t>Not on design activities</a:t>
            </a:r>
          </a:p>
          <a:p>
            <a:pPr lvl="1"/>
            <a:endParaRPr lang="en-US" dirty="0"/>
          </a:p>
          <a:p>
            <a:r>
              <a:rPr lang="en-US" dirty="0" smtClean="0"/>
              <a:t>Two fundamental characteristics</a:t>
            </a:r>
          </a:p>
          <a:p>
            <a:pPr lvl="1"/>
            <a:r>
              <a:rPr lang="en-US" dirty="0" smtClean="0"/>
              <a:t>System life cycle starts with a need</a:t>
            </a:r>
          </a:p>
          <a:p>
            <a:pPr lvl="1"/>
            <a:r>
              <a:rPr lang="en-US" dirty="0" smtClean="0"/>
              <a:t>System life cycle evolve from general to specific</a:t>
            </a:r>
          </a:p>
        </p:txBody>
      </p:sp>
    </p:spTree>
    <p:extLst>
      <p:ext uri="{BB962C8B-B14F-4D97-AF65-F5344CB8AC3E}">
        <p14:creationId xmlns:p14="http://schemas.microsoft.com/office/powerpoint/2010/main" val="4249160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Operational Need</a:t>
            </a:r>
            <a:endParaRPr lang="en-US" dirty="0"/>
          </a:p>
        </p:txBody>
      </p:sp>
      <p:sp>
        <p:nvSpPr>
          <p:cNvPr id="3" name="Content Placeholder 2"/>
          <p:cNvSpPr>
            <a:spLocks noGrp="1"/>
          </p:cNvSpPr>
          <p:nvPr>
            <p:ph idx="1"/>
          </p:nvPr>
        </p:nvSpPr>
        <p:spPr/>
        <p:txBody>
          <a:bodyPr/>
          <a:lstStyle/>
          <a:p>
            <a:r>
              <a:rPr lang="en-US" dirty="0" smtClean="0"/>
              <a:t>Define WHY do we need this system and</a:t>
            </a:r>
          </a:p>
          <a:p>
            <a:r>
              <a:rPr lang="en-US" dirty="0" smtClean="0"/>
              <a:t>WHAT is needed for this system</a:t>
            </a:r>
          </a:p>
          <a:p>
            <a:r>
              <a:rPr lang="en-US" dirty="0" smtClean="0"/>
              <a:t>Source of needs</a:t>
            </a:r>
          </a:p>
          <a:p>
            <a:pPr lvl="1"/>
            <a:r>
              <a:rPr lang="en-US" dirty="0" smtClean="0"/>
              <a:t>Government customers</a:t>
            </a:r>
          </a:p>
          <a:p>
            <a:pPr lvl="2"/>
            <a:r>
              <a:rPr lang="en-US" dirty="0" smtClean="0"/>
              <a:t>Request for Proposal (RFP)</a:t>
            </a:r>
          </a:p>
          <a:p>
            <a:pPr lvl="2"/>
            <a:r>
              <a:rPr lang="en-US" dirty="0" smtClean="0"/>
              <a:t>Respond with Statement of Work (SOW)</a:t>
            </a:r>
          </a:p>
          <a:p>
            <a:pPr lvl="1"/>
            <a:endParaRPr lang="en-US" dirty="0" smtClean="0"/>
          </a:p>
          <a:p>
            <a:pPr lvl="1"/>
            <a:r>
              <a:rPr lang="en-US" dirty="0" smtClean="0"/>
              <a:t>Other customers</a:t>
            </a:r>
          </a:p>
          <a:p>
            <a:pPr lvl="2"/>
            <a:r>
              <a:rPr lang="en-US" dirty="0" smtClean="0"/>
              <a:t>Strategic planning: market survey, customers feedback, new technologies/resources change.</a:t>
            </a:r>
          </a:p>
          <a:p>
            <a:pPr lvl="1"/>
            <a:endParaRPr lang="en-US" dirty="0"/>
          </a:p>
        </p:txBody>
      </p:sp>
    </p:spTree>
    <p:extLst>
      <p:ext uri="{BB962C8B-B14F-4D97-AF65-F5344CB8AC3E}">
        <p14:creationId xmlns:p14="http://schemas.microsoft.com/office/powerpoint/2010/main" val="3098652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Operational Need</a:t>
            </a:r>
            <a:endParaRPr lang="en-US" dirty="0"/>
          </a:p>
        </p:txBody>
      </p:sp>
      <p:sp>
        <p:nvSpPr>
          <p:cNvPr id="3" name="Content Placeholder 2"/>
          <p:cNvSpPr>
            <a:spLocks noGrp="1"/>
          </p:cNvSpPr>
          <p:nvPr>
            <p:ph idx="1"/>
          </p:nvPr>
        </p:nvSpPr>
        <p:spPr/>
        <p:txBody>
          <a:bodyPr>
            <a:normAutofit/>
          </a:bodyPr>
          <a:lstStyle/>
          <a:p>
            <a:r>
              <a:rPr lang="en-US" dirty="0" smtClean="0"/>
              <a:t>Typical Operational Needs Format</a:t>
            </a:r>
          </a:p>
          <a:p>
            <a:pPr lvl="1"/>
            <a:r>
              <a:rPr lang="en-US" dirty="0" smtClean="0"/>
              <a:t>Introduction</a:t>
            </a:r>
          </a:p>
          <a:p>
            <a:pPr lvl="1"/>
            <a:r>
              <a:rPr lang="en-US" dirty="0" smtClean="0"/>
              <a:t>Missions</a:t>
            </a:r>
          </a:p>
          <a:p>
            <a:pPr lvl="1"/>
            <a:r>
              <a:rPr lang="en-US" dirty="0" smtClean="0"/>
              <a:t>Technical Objectives</a:t>
            </a:r>
          </a:p>
          <a:p>
            <a:pPr lvl="1"/>
            <a:r>
              <a:rPr lang="en-US" dirty="0" smtClean="0"/>
              <a:t>Constraints</a:t>
            </a:r>
          </a:p>
          <a:p>
            <a:pPr lvl="1"/>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30389897"/>
              </p:ext>
            </p:extLst>
          </p:nvPr>
        </p:nvGraphicFramePr>
        <p:xfrm>
          <a:off x="6579301" y="788988"/>
          <a:ext cx="5396799" cy="5815014"/>
        </p:xfrm>
        <a:graphic>
          <a:graphicData uri="http://schemas.openxmlformats.org/drawingml/2006/table">
            <a:tbl>
              <a:tblPr firstRow="1" firstCol="1" bandRow="1">
                <a:tableStyleId>{5C22544A-7EE6-4342-B048-85BDC9FD1C3A}</a:tableStyleId>
              </a:tblPr>
              <a:tblGrid>
                <a:gridCol w="1513737"/>
                <a:gridCol w="3883062"/>
              </a:tblGrid>
              <a:tr h="465101">
                <a:tc>
                  <a:txBody>
                    <a:bodyPr/>
                    <a:lstStyle/>
                    <a:p>
                      <a:pPr marL="0" marR="0" algn="ctr">
                        <a:lnSpc>
                          <a:spcPct val="200000"/>
                        </a:lnSpc>
                        <a:spcBef>
                          <a:spcPts val="0"/>
                        </a:spcBef>
                        <a:spcAft>
                          <a:spcPts val="0"/>
                        </a:spcAft>
                      </a:pPr>
                      <a:r>
                        <a:rPr lang="en-US" sz="1200" dirty="0">
                          <a:effectLst/>
                        </a:rPr>
                        <a:t>PARAMETER</a:t>
                      </a:r>
                      <a:endParaRPr lang="en-US" sz="1200" dirty="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c>
                  <a:txBody>
                    <a:bodyPr/>
                    <a:lstStyle/>
                    <a:p>
                      <a:pPr marL="0" marR="0" algn="ctr">
                        <a:lnSpc>
                          <a:spcPct val="200000"/>
                        </a:lnSpc>
                        <a:spcBef>
                          <a:spcPts val="0"/>
                        </a:spcBef>
                        <a:spcAft>
                          <a:spcPts val="0"/>
                        </a:spcAft>
                      </a:pPr>
                      <a:r>
                        <a:rPr lang="en-US" sz="1200" dirty="0">
                          <a:effectLst/>
                        </a:rPr>
                        <a:t>DESCRIPTION</a:t>
                      </a:r>
                      <a:endParaRPr lang="en-US" sz="1200" dirty="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r>
              <a:tr h="1155900">
                <a:tc>
                  <a:txBody>
                    <a:bodyPr/>
                    <a:lstStyle/>
                    <a:p>
                      <a:pPr marL="0" marR="0">
                        <a:lnSpc>
                          <a:spcPct val="200000"/>
                        </a:lnSpc>
                        <a:spcBef>
                          <a:spcPts val="0"/>
                        </a:spcBef>
                        <a:spcAft>
                          <a:spcPts val="0"/>
                        </a:spcAft>
                      </a:pPr>
                      <a:r>
                        <a:rPr lang="en-US" sz="1200" dirty="0">
                          <a:effectLst/>
                        </a:rPr>
                        <a:t>Range:</a:t>
                      </a:r>
                    </a:p>
                    <a:p>
                      <a:pPr marL="0" marR="0">
                        <a:lnSpc>
                          <a:spcPct val="200000"/>
                        </a:lnSpc>
                        <a:spcBef>
                          <a:spcPts val="0"/>
                        </a:spcBef>
                        <a:spcAft>
                          <a:spcPts val="0"/>
                        </a:spcAft>
                      </a:pPr>
                      <a:r>
                        <a:rPr lang="en-US" sz="1200" dirty="0">
                          <a:effectLst/>
                        </a:rPr>
                        <a:t> </a:t>
                      </a:r>
                    </a:p>
                    <a:p>
                      <a:pPr marL="0" marR="0">
                        <a:lnSpc>
                          <a:spcPct val="200000"/>
                        </a:lnSpc>
                        <a:spcBef>
                          <a:spcPts val="0"/>
                        </a:spcBef>
                        <a:spcAft>
                          <a:spcPts val="0"/>
                        </a:spcAft>
                      </a:pPr>
                      <a:r>
                        <a:rPr lang="en-US" sz="1200" dirty="0">
                          <a:effectLst/>
                        </a:rPr>
                        <a:t> </a:t>
                      </a:r>
                      <a:endParaRPr lang="en-US" sz="1200" dirty="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c>
                  <a:txBody>
                    <a:bodyPr/>
                    <a:lstStyle/>
                    <a:p>
                      <a:pPr marL="0" marR="0">
                        <a:lnSpc>
                          <a:spcPct val="200000"/>
                        </a:lnSpc>
                        <a:spcBef>
                          <a:spcPts val="0"/>
                        </a:spcBef>
                        <a:spcAft>
                          <a:spcPts val="0"/>
                        </a:spcAft>
                      </a:pPr>
                      <a:r>
                        <a:rPr lang="en-US" sz="1200" dirty="0">
                          <a:effectLst/>
                        </a:rPr>
                        <a:t>200 statute miles, with 30 min. reserve, day VFR at ≥4000’ MSL over non-mountainous, sparsely-populated coastal terrain </a:t>
                      </a:r>
                      <a:endParaRPr lang="en-US" sz="1200" dirty="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r>
              <a:tr h="465101">
                <a:tc>
                  <a:txBody>
                    <a:bodyPr/>
                    <a:lstStyle/>
                    <a:p>
                      <a:pPr marL="0" marR="0">
                        <a:lnSpc>
                          <a:spcPct val="200000"/>
                        </a:lnSpc>
                        <a:spcBef>
                          <a:spcPts val="0"/>
                        </a:spcBef>
                        <a:spcAft>
                          <a:spcPts val="0"/>
                        </a:spcAft>
                      </a:pPr>
                      <a:r>
                        <a:rPr lang="en-US" sz="1200">
                          <a:effectLst/>
                        </a:rPr>
                        <a:t>Efficiency:</a:t>
                      </a:r>
                      <a:endParaRPr lang="en-US" sz="120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c>
                  <a:txBody>
                    <a:bodyPr/>
                    <a:lstStyle/>
                    <a:p>
                      <a:pPr marL="0" marR="0">
                        <a:lnSpc>
                          <a:spcPct val="200000"/>
                        </a:lnSpc>
                        <a:spcBef>
                          <a:spcPts val="0"/>
                        </a:spcBef>
                        <a:spcAft>
                          <a:spcPts val="0"/>
                        </a:spcAft>
                      </a:pPr>
                      <a:r>
                        <a:rPr lang="en-US" sz="1200" dirty="0">
                          <a:effectLst/>
                        </a:rPr>
                        <a:t>≥200 Passenger-</a:t>
                      </a:r>
                      <a:r>
                        <a:rPr lang="en-US" sz="1200" dirty="0" err="1">
                          <a:effectLst/>
                        </a:rPr>
                        <a:t>MPGe</a:t>
                      </a:r>
                      <a:r>
                        <a:rPr lang="en-US" sz="1200" dirty="0">
                          <a:effectLst/>
                        </a:rPr>
                        <a:t> energy equivalency </a:t>
                      </a:r>
                      <a:endParaRPr lang="en-US" sz="1200" dirty="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r>
              <a:tr h="465101">
                <a:tc>
                  <a:txBody>
                    <a:bodyPr/>
                    <a:lstStyle/>
                    <a:p>
                      <a:pPr marL="0" marR="0">
                        <a:lnSpc>
                          <a:spcPct val="200000"/>
                        </a:lnSpc>
                        <a:spcBef>
                          <a:spcPts val="0"/>
                        </a:spcBef>
                        <a:spcAft>
                          <a:spcPts val="0"/>
                        </a:spcAft>
                      </a:pPr>
                      <a:r>
                        <a:rPr lang="en-US" sz="1200">
                          <a:effectLst/>
                        </a:rPr>
                        <a:t>Speed:</a:t>
                      </a:r>
                      <a:endParaRPr lang="en-US" sz="120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c>
                  <a:txBody>
                    <a:bodyPr/>
                    <a:lstStyle/>
                    <a:p>
                      <a:pPr marL="0" marR="0">
                        <a:lnSpc>
                          <a:spcPct val="200000"/>
                        </a:lnSpc>
                        <a:spcBef>
                          <a:spcPts val="0"/>
                        </a:spcBef>
                        <a:spcAft>
                          <a:spcPts val="0"/>
                        </a:spcAft>
                      </a:pPr>
                      <a:r>
                        <a:rPr lang="en-US" sz="1200" dirty="0">
                          <a:effectLst/>
                        </a:rPr>
                        <a:t>≥100 mph average on each of two 200 mile flights </a:t>
                      </a:r>
                      <a:endParaRPr lang="en-US" sz="1200" dirty="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r>
              <a:tr h="751381">
                <a:tc>
                  <a:txBody>
                    <a:bodyPr/>
                    <a:lstStyle/>
                    <a:p>
                      <a:pPr marL="0" marR="0">
                        <a:lnSpc>
                          <a:spcPct val="200000"/>
                        </a:lnSpc>
                        <a:spcBef>
                          <a:spcPts val="0"/>
                        </a:spcBef>
                        <a:spcAft>
                          <a:spcPts val="0"/>
                        </a:spcAft>
                      </a:pPr>
                      <a:r>
                        <a:rPr lang="en-US" sz="1200">
                          <a:effectLst/>
                        </a:rPr>
                        <a:t>Minimum Speed: </a:t>
                      </a:r>
                    </a:p>
                    <a:p>
                      <a:pPr marL="0" marR="0">
                        <a:lnSpc>
                          <a:spcPct val="200000"/>
                        </a:lnSpc>
                        <a:spcBef>
                          <a:spcPts val="0"/>
                        </a:spcBef>
                        <a:spcAft>
                          <a:spcPts val="0"/>
                        </a:spcAft>
                      </a:pPr>
                      <a:r>
                        <a:rPr lang="en-US" sz="1200">
                          <a:effectLst/>
                        </a:rPr>
                        <a:t> </a:t>
                      </a:r>
                      <a:endParaRPr lang="en-US" sz="120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c>
                  <a:txBody>
                    <a:bodyPr/>
                    <a:lstStyle/>
                    <a:p>
                      <a:pPr marL="0" marR="0">
                        <a:lnSpc>
                          <a:spcPct val="200000"/>
                        </a:lnSpc>
                        <a:spcBef>
                          <a:spcPts val="0"/>
                        </a:spcBef>
                        <a:spcAft>
                          <a:spcPts val="0"/>
                        </a:spcAft>
                      </a:pPr>
                      <a:r>
                        <a:rPr lang="en-US" sz="1200" dirty="0">
                          <a:effectLst/>
                        </a:rPr>
                        <a:t>≤ 52 mph in level flight without stall, power and flaps allowed </a:t>
                      </a:r>
                      <a:endParaRPr lang="en-US" sz="1200" dirty="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r>
              <a:tr h="751381">
                <a:tc>
                  <a:txBody>
                    <a:bodyPr/>
                    <a:lstStyle/>
                    <a:p>
                      <a:pPr marL="0" marR="0">
                        <a:lnSpc>
                          <a:spcPct val="200000"/>
                        </a:lnSpc>
                        <a:spcBef>
                          <a:spcPts val="0"/>
                        </a:spcBef>
                        <a:spcAft>
                          <a:spcPts val="0"/>
                        </a:spcAft>
                      </a:pPr>
                      <a:r>
                        <a:rPr lang="en-US" sz="1200">
                          <a:effectLst/>
                        </a:rPr>
                        <a:t>Takeoff Distance: </a:t>
                      </a:r>
                    </a:p>
                    <a:p>
                      <a:pPr marL="0" marR="0">
                        <a:lnSpc>
                          <a:spcPct val="200000"/>
                        </a:lnSpc>
                        <a:spcBef>
                          <a:spcPts val="0"/>
                        </a:spcBef>
                        <a:spcAft>
                          <a:spcPts val="0"/>
                        </a:spcAft>
                      </a:pPr>
                      <a:r>
                        <a:rPr lang="en-US" sz="1200">
                          <a:effectLst/>
                        </a:rPr>
                        <a:t> </a:t>
                      </a:r>
                      <a:endParaRPr lang="en-US" sz="120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c>
                  <a:txBody>
                    <a:bodyPr/>
                    <a:lstStyle/>
                    <a:p>
                      <a:pPr marL="0" marR="0">
                        <a:lnSpc>
                          <a:spcPct val="200000"/>
                        </a:lnSpc>
                        <a:spcBef>
                          <a:spcPts val="0"/>
                        </a:spcBef>
                        <a:spcAft>
                          <a:spcPts val="0"/>
                        </a:spcAft>
                      </a:pPr>
                      <a:r>
                        <a:rPr lang="en-US" sz="1200" dirty="0">
                          <a:effectLst/>
                        </a:rPr>
                        <a:t>≤2000 feet from brake release to clear a 50 foot obstacle </a:t>
                      </a:r>
                      <a:endParaRPr lang="en-US" sz="1200" dirty="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r>
              <a:tr h="1009668">
                <a:tc>
                  <a:txBody>
                    <a:bodyPr/>
                    <a:lstStyle/>
                    <a:p>
                      <a:pPr marL="0" marR="0">
                        <a:lnSpc>
                          <a:spcPct val="200000"/>
                        </a:lnSpc>
                        <a:spcBef>
                          <a:spcPts val="0"/>
                        </a:spcBef>
                        <a:spcAft>
                          <a:spcPts val="0"/>
                        </a:spcAft>
                      </a:pPr>
                      <a:r>
                        <a:rPr lang="en-US" sz="1200">
                          <a:effectLst/>
                        </a:rPr>
                        <a:t>Community Noise:</a:t>
                      </a:r>
                    </a:p>
                    <a:p>
                      <a:pPr marL="0" marR="0">
                        <a:lnSpc>
                          <a:spcPct val="200000"/>
                        </a:lnSpc>
                        <a:spcBef>
                          <a:spcPts val="0"/>
                        </a:spcBef>
                        <a:spcAft>
                          <a:spcPts val="0"/>
                        </a:spcAft>
                      </a:pPr>
                      <a:r>
                        <a:rPr lang="en-US" sz="1200">
                          <a:effectLst/>
                        </a:rPr>
                        <a:t> </a:t>
                      </a:r>
                      <a:endParaRPr lang="en-US" sz="120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c>
                  <a:txBody>
                    <a:bodyPr/>
                    <a:lstStyle/>
                    <a:p>
                      <a:pPr marL="0" marR="0">
                        <a:lnSpc>
                          <a:spcPct val="200000"/>
                        </a:lnSpc>
                        <a:spcBef>
                          <a:spcPts val="0"/>
                        </a:spcBef>
                        <a:spcAft>
                          <a:spcPts val="0"/>
                        </a:spcAft>
                      </a:pPr>
                      <a:r>
                        <a:rPr lang="en-US" sz="1200" dirty="0">
                          <a:effectLst/>
                        </a:rPr>
                        <a:t>≤78 </a:t>
                      </a:r>
                      <a:r>
                        <a:rPr lang="en-US" sz="1200" dirty="0" err="1">
                          <a:effectLst/>
                        </a:rPr>
                        <a:t>dBA</a:t>
                      </a:r>
                      <a:r>
                        <a:rPr lang="en-US" sz="1200" dirty="0">
                          <a:effectLst/>
                        </a:rPr>
                        <a:t> at full power takeoff, measured 250 feet sideways to takeoff brake release </a:t>
                      </a:r>
                      <a:endParaRPr lang="en-US" sz="1200" dirty="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r>
              <a:tr h="751381">
                <a:tc>
                  <a:txBody>
                    <a:bodyPr/>
                    <a:lstStyle/>
                    <a:p>
                      <a:pPr marL="0" marR="0">
                        <a:lnSpc>
                          <a:spcPct val="200000"/>
                        </a:lnSpc>
                        <a:spcBef>
                          <a:spcPts val="0"/>
                        </a:spcBef>
                        <a:spcAft>
                          <a:spcPts val="0"/>
                        </a:spcAft>
                      </a:pPr>
                      <a:r>
                        <a:rPr lang="en-US" sz="1200">
                          <a:effectLst/>
                        </a:rPr>
                        <a:t>Handling Qualities:</a:t>
                      </a:r>
                      <a:endParaRPr lang="en-US" sz="120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c>
                  <a:txBody>
                    <a:bodyPr/>
                    <a:lstStyle/>
                    <a:p>
                      <a:pPr marL="0" marR="0">
                        <a:lnSpc>
                          <a:spcPct val="200000"/>
                        </a:lnSpc>
                        <a:spcBef>
                          <a:spcPts val="0"/>
                        </a:spcBef>
                        <a:spcAft>
                          <a:spcPts val="0"/>
                        </a:spcAft>
                      </a:pPr>
                      <a:r>
                        <a:rPr lang="en-US" sz="1200" dirty="0">
                          <a:effectLst/>
                        </a:rPr>
                        <a:t>Acceptable on all 7 basic handling qualities. Listed Below.</a:t>
                      </a:r>
                      <a:endParaRPr lang="en-US" sz="1200" dirty="0">
                        <a:solidFill>
                          <a:srgbClr val="365F91"/>
                        </a:solidFill>
                        <a:effectLst/>
                        <a:latin typeface="Times New Roman" panose="02020603050405020304" pitchFamily="18" charset="0"/>
                        <a:ea typeface="Times New Roman" panose="02020603050405020304" pitchFamily="18" charset="0"/>
                      </a:endParaRPr>
                    </a:p>
                  </a:txBody>
                  <a:tcPr marL="50532" marR="50532" marT="0" marB="0"/>
                </a:tc>
              </a:tr>
            </a:tbl>
          </a:graphicData>
        </a:graphic>
      </p:graphicFrame>
    </p:spTree>
    <p:extLst>
      <p:ext uri="{BB962C8B-B14F-4D97-AF65-F5344CB8AC3E}">
        <p14:creationId xmlns:p14="http://schemas.microsoft.com/office/powerpoint/2010/main" val="17765309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TotalTime>
  <Words>1989</Words>
  <Application>Microsoft Office PowerPoint</Application>
  <PresentationFormat>Widescreen</PresentationFormat>
  <Paragraphs>264</Paragraphs>
  <Slides>43</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0" baseType="lpstr">
      <vt:lpstr>Arial</vt:lpstr>
      <vt:lpstr>Calibri</vt:lpstr>
      <vt:lpstr>Calibri Light</vt:lpstr>
      <vt:lpstr>Times New Roman</vt:lpstr>
      <vt:lpstr>Wingdings</vt:lpstr>
      <vt:lpstr>Office Theme</vt:lpstr>
      <vt:lpstr>Microsoft Visio Drawing</vt:lpstr>
      <vt:lpstr>Chapter 2</vt:lpstr>
      <vt:lpstr>Rocks and Bucket</vt:lpstr>
      <vt:lpstr>Top-Down Processing</vt:lpstr>
      <vt:lpstr>Overview</vt:lpstr>
      <vt:lpstr>2.1 System Life Cycle</vt:lpstr>
      <vt:lpstr>2.1 System Life Cycle</vt:lpstr>
      <vt:lpstr>2.1 System Life Cycle</vt:lpstr>
      <vt:lpstr>Operational Need</vt:lpstr>
      <vt:lpstr>Operational Need</vt:lpstr>
      <vt:lpstr>System Concepts</vt:lpstr>
      <vt:lpstr>System Concepts</vt:lpstr>
      <vt:lpstr>Systems Concepts</vt:lpstr>
      <vt:lpstr>Systems Concepts Exploration and Validation</vt:lpstr>
      <vt:lpstr>Engineering Model Development</vt:lpstr>
      <vt:lpstr>System Production, Distribution and Deployment</vt:lpstr>
      <vt:lpstr>System Operation and Maintenance</vt:lpstr>
      <vt:lpstr>System Phase Out and Retirement</vt:lpstr>
      <vt:lpstr>2.2 Systems Design Process: Introduction</vt:lpstr>
      <vt:lpstr>2.2.2 Basic Concepts and Terminologies for Design Process</vt:lpstr>
      <vt:lpstr>2.2.2 Basic Concepts and Terminologies for Design Process</vt:lpstr>
      <vt:lpstr>2.2.2 Basic Concepts and Terminologies for Design Process</vt:lpstr>
      <vt:lpstr>2.2.2 Basic Concepts and Terminologies for Design Process</vt:lpstr>
      <vt:lpstr>CORE Relations</vt:lpstr>
      <vt:lpstr>2.2.3 Systems User Classes</vt:lpstr>
      <vt:lpstr>2.3 Systems Design Processes</vt:lpstr>
      <vt:lpstr>2.3.1 Conceptual Design</vt:lpstr>
      <vt:lpstr>2.3.1.2 Feasibility Analysis</vt:lpstr>
      <vt:lpstr>2.3.1.3 Systems Planning</vt:lpstr>
      <vt:lpstr>2.3.1.4 Requirement Analysis</vt:lpstr>
      <vt:lpstr>2.3.1.5 Functional Analysis</vt:lpstr>
      <vt:lpstr>Functional Analysis</vt:lpstr>
      <vt:lpstr>2.3.2 Preliminary Design Process</vt:lpstr>
      <vt:lpstr>Three Design Models</vt:lpstr>
      <vt:lpstr>Three Design Models</vt:lpstr>
      <vt:lpstr>Three Design Models</vt:lpstr>
      <vt:lpstr>2.3.2.1 Functional Allocation</vt:lpstr>
      <vt:lpstr>2.3.3 Detailed Design</vt:lpstr>
      <vt:lpstr>2.3.3.1 Detailed Design Requirements</vt:lpstr>
      <vt:lpstr>2.3.3.1 Detailed Design Requirements</vt:lpstr>
      <vt:lpstr>2.3.4 Systems Operation and Maintainence</vt:lpstr>
      <vt:lpstr>2.4 Systems Engineering Design Process Models</vt:lpstr>
      <vt:lpstr>2.4 Systems Engineering Design Process Models</vt:lpstr>
      <vt:lpstr>2.4 Systems Engineering Design Process Models</vt:lpstr>
    </vt:vector>
  </TitlesOfParts>
  <Company>ERAU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creator>Liu, Dahai</dc:creator>
  <cp:lastModifiedBy>Liu, Dahai</cp:lastModifiedBy>
  <cp:revision>42</cp:revision>
  <dcterms:created xsi:type="dcterms:W3CDTF">2015-03-02T18:32:28Z</dcterms:created>
  <dcterms:modified xsi:type="dcterms:W3CDTF">2015-03-02T21:07:07Z</dcterms:modified>
</cp:coreProperties>
</file>