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sldIdLst>
    <p:sldId id="256" r:id="rId4"/>
    <p:sldId id="258" r:id="rId5"/>
    <p:sldId id="257" r:id="rId6"/>
    <p:sldId id="267" r:id="rId7"/>
    <p:sldId id="259" r:id="rId8"/>
    <p:sldId id="262" r:id="rId9"/>
    <p:sldId id="264" r:id="rId10"/>
    <p:sldId id="265" r:id="rId11"/>
    <p:sldId id="263" r:id="rId12"/>
    <p:sldId id="260" r:id="rId13"/>
    <p:sldId id="261" r:id="rId14"/>
    <p:sldId id="266" r:id="rId15"/>
    <p:sldId id="268" r:id="rId16"/>
    <p:sldId id="269" r:id="rId17"/>
    <p:sldId id="270" r:id="rId18"/>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3" d="100"/>
          <a:sy n="73" d="100"/>
        </p:scale>
        <p:origin x="-696" y="-33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167290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889055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3947158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2235326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44094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2470445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630763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397053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4266455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1206951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1805DC-7A12-4988-B222-FC5B46BAEE8E}" type="datetimeFigureOut">
              <a:rPr lang="en-US" smtClean="0"/>
              <a:t>11/8/2012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24BE7A-8C16-4AD2-B9D8-B4F34A28D2BE}" type="slidenum">
              <a:rPr lang="en-US" smtClean="0"/>
              <a:t>‹#›</a:t>
            </a:fld>
            <a:endParaRPr lang="en-US" dirty="0"/>
          </a:p>
        </p:txBody>
      </p:sp>
    </p:spTree>
    <p:extLst>
      <p:ext uri="{BB962C8B-B14F-4D97-AF65-F5344CB8AC3E}">
        <p14:creationId xmlns:p14="http://schemas.microsoft.com/office/powerpoint/2010/main" val="820184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11805DC-7A12-4988-B222-FC5B46BAEE8E}" type="datetimeFigureOut">
              <a:rPr lang="en-US" smtClean="0"/>
              <a:t>11/8/2012</a:t>
            </a:fld>
            <a:endParaRPr lang="en-US"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524BE7A-8C16-4AD2-B9D8-B4F34A28D2BE}" type="slidenum">
              <a:rPr lang="en-US" smtClean="0"/>
              <a:t>‹#›</a:t>
            </a:fld>
            <a:endParaRPr lang="en-US" dirty="0"/>
          </a:p>
        </p:txBody>
      </p:sp>
    </p:spTree>
    <p:extLst>
      <p:ext uri="{BB962C8B-B14F-4D97-AF65-F5344CB8AC3E}">
        <p14:creationId xmlns:p14="http://schemas.microsoft.com/office/powerpoint/2010/main" val="2112492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odeguru.com/cpp/cpp/algorithms/article.php/c5115/Geographic-Distance-and-Azimuth-Calculations.htmhttp:/www.codeguru.com/cpp/cpp/algorithms/article.php/c5115/Geographic-Distance-and-Azimuth-Calculations.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hyperlink" Target="http://www-personal.umich.edu/~copyrght/image/books/Spatial%20Synthesis/trig/anisandytrig.gif" TargetMode="External"/><Relationship Id="rId2" Type="http://schemas.openxmlformats.org/officeDocument/2006/relationships/hyperlink" Target="http://www.imagenet.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57600" y="1295400"/>
            <a:ext cx="2970656" cy="1426632"/>
          </a:xfrm>
        </p:spPr>
        <p:txBody>
          <a:bodyPr/>
          <a:lstStyle/>
          <a:p>
            <a:r>
              <a:rPr lang="en-US" dirty="0" smtClean="0"/>
              <a:t>Chapter 2</a:t>
            </a:r>
            <a:endParaRPr lang="en-US" dirty="0"/>
          </a:p>
        </p:txBody>
      </p:sp>
      <p:sp>
        <p:nvSpPr>
          <p:cNvPr id="3" name="Subtitle 2"/>
          <p:cNvSpPr>
            <a:spLocks noGrp="1"/>
          </p:cNvSpPr>
          <p:nvPr>
            <p:ph type="subTitle" idx="1"/>
          </p:nvPr>
        </p:nvSpPr>
        <p:spPr>
          <a:xfrm>
            <a:off x="304800" y="6553200"/>
            <a:ext cx="6324600" cy="1447800"/>
          </a:xfrm>
        </p:spPr>
        <p:txBody>
          <a:bodyPr>
            <a:normAutofit/>
          </a:bodyPr>
          <a:lstStyle/>
          <a:p>
            <a:r>
              <a:rPr lang="en-US" b="1" dirty="0" smtClean="0"/>
              <a:t>Location, Trigonometry, and Measurement of the Sphere</a:t>
            </a:r>
            <a:endParaRPr lang="en-US"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886"/>
            <a:ext cx="3912108" cy="5965598"/>
          </a:xfrm>
          <a:prstGeom prst="rect">
            <a:avLst/>
          </a:prstGeom>
        </p:spPr>
      </p:pic>
    </p:spTree>
    <p:extLst>
      <p:ext uri="{BB962C8B-B14F-4D97-AF65-F5344CB8AC3E}">
        <p14:creationId xmlns:p14="http://schemas.microsoft.com/office/powerpoint/2010/main" val="3189720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Measurement along Great Circle Routes</a:t>
            </a:r>
            <a:endParaRPr lang="en-US" dirty="0"/>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749265" y="2133600"/>
            <a:ext cx="5359469" cy="6034088"/>
          </a:xfrm>
          <a:prstGeom prst="rect">
            <a:avLst/>
          </a:prstGeom>
        </p:spPr>
      </p:pic>
    </p:spTree>
    <p:extLst>
      <p:ext uri="{BB962C8B-B14F-4D97-AF65-F5344CB8AC3E}">
        <p14:creationId xmlns:p14="http://schemas.microsoft.com/office/powerpoint/2010/main" val="1913375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along Great Circle Routes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a:t>shortest distance between two points on a sphere is measured along an arc of a great circle.  </a:t>
            </a:r>
            <a:endParaRPr lang="en-US" dirty="0" smtClean="0"/>
          </a:p>
          <a:p>
            <a:r>
              <a:rPr lang="en-US" dirty="0" smtClean="0"/>
              <a:t>Two </a:t>
            </a:r>
            <a:r>
              <a:rPr lang="en-US" dirty="0"/>
              <a:t>different views of the same paths, on the sphere and in the plane.  </a:t>
            </a:r>
            <a:endParaRPr lang="en-US" dirty="0" smtClean="0"/>
          </a:p>
          <a:p>
            <a:r>
              <a:rPr lang="en-US" dirty="0" smtClean="0"/>
              <a:t>Source </a:t>
            </a:r>
            <a:r>
              <a:rPr lang="en-US" dirty="0"/>
              <a:t>of base maps:  Based on Google Earth™ mapping service (top) © 2012 Google and Image © 2012 TerraMetrics, Data SIO NOAA U.S. Navy NGA GEBCO, ©2012 Cnes/Spot Image; and, </a:t>
            </a:r>
            <a:r>
              <a:rPr lang="en-US" u="sng" dirty="0">
                <a:hlinkClick r:id="rId2"/>
              </a:rPr>
              <a:t>Great Circle Mapping Tool</a:t>
            </a:r>
            <a:r>
              <a:rPr lang="en-US" dirty="0"/>
              <a:t> (bottom) </a:t>
            </a:r>
          </a:p>
        </p:txBody>
      </p:sp>
    </p:spTree>
    <p:extLst>
      <p:ext uri="{BB962C8B-B14F-4D97-AF65-F5344CB8AC3E}">
        <p14:creationId xmlns:p14="http://schemas.microsoft.com/office/powerpoint/2010/main" val="1850211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Associated Activity</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Many of the assumptions made by Eratosthenes were not accurate; apparently, however, underfit and overfit of error balanced out to produce a good result.  For example, Syene and Alexandria are not on the same meridian, and Syene is not at exactly 23.5 degrees N. Latitude.  To gain a deeper understanding of the principles involved in this measurement, you have the opportunity to participate in the activity or “practice” in the following section.  The activity involves using a GPS receiver to measure the distance between two lines of latitude, determining the distance between the two, and calculating the circumference of the Earth from those two readings. </a:t>
            </a:r>
          </a:p>
        </p:txBody>
      </p:sp>
    </p:spTree>
    <p:extLst>
      <p:ext uri="{BB962C8B-B14F-4D97-AF65-F5344CB8AC3E}">
        <p14:creationId xmlns:p14="http://schemas.microsoft.com/office/powerpoint/2010/main" val="42658373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Latitude-Longitude Coordinates</a:t>
            </a:r>
            <a:endParaRPr lang="en-US" dirty="0"/>
          </a:p>
        </p:txBody>
      </p:sp>
      <p:sp>
        <p:nvSpPr>
          <p:cNvPr id="3" name="Content Placeholder 2"/>
          <p:cNvSpPr>
            <a:spLocks noGrp="1"/>
          </p:cNvSpPr>
          <p:nvPr>
            <p:ph idx="1"/>
          </p:nvPr>
        </p:nvSpPr>
        <p:spPr/>
        <p:txBody>
          <a:bodyPr>
            <a:normAutofit/>
          </a:bodyPr>
          <a:lstStyle/>
          <a:p>
            <a:r>
              <a:rPr lang="en-US" dirty="0" smtClean="0"/>
              <a:t>Degrees-Minutes-Seconds (DMS):  For example, 42 degrees, 31 minutes, 47 seconds.</a:t>
            </a:r>
          </a:p>
          <a:p>
            <a:r>
              <a:rPr lang="en-US" dirty="0" smtClean="0"/>
              <a:t>Decimal Degrees (DD):  42.529756.</a:t>
            </a:r>
          </a:p>
          <a:p>
            <a:r>
              <a:rPr lang="en-US" dirty="0" smtClean="0"/>
              <a:t>Decimal Minutes (DM):  42 degrees, 31.7833 minutes.</a:t>
            </a:r>
          </a:p>
          <a:p>
            <a:r>
              <a:rPr lang="en-US" dirty="0" smtClean="0"/>
              <a:t>Each of the above coordinates is equivalent, and each type is used in everyday decision-making.</a:t>
            </a:r>
            <a:endParaRPr lang="en-US" dirty="0"/>
          </a:p>
        </p:txBody>
      </p:sp>
    </p:spTree>
    <p:extLst>
      <p:ext uri="{BB962C8B-B14F-4D97-AF65-F5344CB8AC3E}">
        <p14:creationId xmlns:p14="http://schemas.microsoft.com/office/powerpoint/2010/main" val="742782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Coordinate Systems</a:t>
            </a:r>
            <a:endParaRPr lang="en-US" dirty="0"/>
          </a:p>
        </p:txBody>
      </p:sp>
      <p:sp>
        <p:nvSpPr>
          <p:cNvPr id="3" name="Content Placeholder 2"/>
          <p:cNvSpPr>
            <a:spLocks noGrp="1"/>
          </p:cNvSpPr>
          <p:nvPr>
            <p:ph idx="1"/>
          </p:nvPr>
        </p:nvSpPr>
        <p:spPr>
          <a:xfrm>
            <a:off x="342900" y="2133601"/>
            <a:ext cx="6172200" cy="5333999"/>
          </a:xfrm>
        </p:spPr>
        <p:txBody>
          <a:bodyPr>
            <a:normAutofit fontScale="70000" lnSpcReduction="20000"/>
          </a:bodyPr>
          <a:lstStyle/>
          <a:p>
            <a:r>
              <a:rPr lang="en-US" dirty="0" smtClean="0"/>
              <a:t>Local street addresses in the USA typically are referenced from a baseline and meridian.</a:t>
            </a:r>
          </a:p>
          <a:p>
            <a:r>
              <a:rPr lang="en-US" dirty="0" smtClean="0"/>
              <a:t>State Plane Coordinate System:  Used extensively in the USA; for example:  310,200 feet north, 88,410 feet west, Wisconsin Central Zone.</a:t>
            </a:r>
          </a:p>
          <a:p>
            <a:r>
              <a:rPr lang="en-US" dirty="0" smtClean="0"/>
              <a:t>Universal Transverse Mercator (UTM):  Global except for Polar regions; for example:  3,446,250 meters northing, 529,781 meters easting, Zone 13.</a:t>
            </a:r>
          </a:p>
          <a:p>
            <a:r>
              <a:rPr lang="en-US" dirty="0" smtClean="0"/>
              <a:t>Public Land Survey System (PLSS):  </a:t>
            </a:r>
            <a:r>
              <a:rPr lang="en-US" dirty="0"/>
              <a:t>Many states in the USA; </a:t>
            </a:r>
            <a:r>
              <a:rPr lang="en-US" dirty="0" smtClean="0"/>
              <a:t>for example:  Northwest </a:t>
            </a:r>
            <a:r>
              <a:rPr lang="en-US" dirty="0"/>
              <a:t>¼ of the southeast ¼, Section 6, Township 2 South, Range 55 West, Sixth Principal </a:t>
            </a:r>
            <a:r>
              <a:rPr lang="en-US" dirty="0" smtClean="0"/>
              <a:t>Meridian.</a:t>
            </a:r>
          </a:p>
          <a:p>
            <a:r>
              <a:rPr lang="en-US" dirty="0" smtClean="0"/>
              <a:t>Military Grid Reference System (MGRS):  Global, derived from UTM, given in meters with a grid zone designator, a 100,000 square meter identifier, and a number that corresponds to the easting and northing in that cell.</a:t>
            </a:r>
          </a:p>
          <a:p>
            <a:endParaRPr lang="en-US" dirty="0"/>
          </a:p>
        </p:txBody>
      </p:sp>
    </p:spTree>
    <p:extLst>
      <p:ext uri="{BB962C8B-B14F-4D97-AF65-F5344CB8AC3E}">
        <p14:creationId xmlns:p14="http://schemas.microsoft.com/office/powerpoint/2010/main" val="2969116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Putting Theory into Practice</a:t>
            </a:r>
            <a:endParaRPr lang="en-US" dirty="0"/>
          </a:p>
        </p:txBody>
      </p:sp>
      <p:sp>
        <p:nvSpPr>
          <p:cNvPr id="3" name="Content Placeholder 2"/>
          <p:cNvSpPr>
            <a:spLocks noGrp="1"/>
          </p:cNvSpPr>
          <p:nvPr>
            <p:ph idx="1"/>
          </p:nvPr>
        </p:nvSpPr>
        <p:spPr>
          <a:xfrm>
            <a:off x="342900" y="2133601"/>
            <a:ext cx="6172200" cy="5333999"/>
          </a:xfrm>
        </p:spPr>
        <p:txBody>
          <a:bodyPr>
            <a:normAutofit/>
          </a:bodyPr>
          <a:lstStyle/>
          <a:p>
            <a:r>
              <a:rPr lang="en-US" dirty="0" smtClean="0"/>
              <a:t>Find the length of one degree on the Earth-sphere.</a:t>
            </a:r>
          </a:p>
          <a:p>
            <a:r>
              <a:rPr lang="en-US" dirty="0" smtClean="0"/>
              <a:t>Determine sun angles at different seasons of the year at different locations on the Earth.</a:t>
            </a:r>
          </a:p>
          <a:p>
            <a:r>
              <a:rPr lang="en-US" dirty="0" smtClean="0"/>
              <a:t>Work with online GIS tools to measure latitude and longitude while considering the influence of map projections and other factors.</a:t>
            </a:r>
          </a:p>
          <a:p>
            <a:endParaRPr lang="en-US" dirty="0"/>
          </a:p>
        </p:txBody>
      </p:sp>
    </p:spTree>
    <p:extLst>
      <p:ext uri="{BB962C8B-B14F-4D97-AF65-F5344CB8AC3E}">
        <p14:creationId xmlns:p14="http://schemas.microsoft.com/office/powerpoint/2010/main" val="507913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Absolute vs</a:t>
            </a:r>
            <a:r>
              <a:rPr lang="en-US" dirty="0"/>
              <a:t>.</a:t>
            </a:r>
            <a:r>
              <a:rPr lang="en-US" dirty="0" smtClean="0"/>
              <a:t> Relative Location</a:t>
            </a:r>
            <a:endParaRPr lang="en-US" dirty="0"/>
          </a:p>
        </p:txBody>
      </p:sp>
      <p:sp>
        <p:nvSpPr>
          <p:cNvPr id="3" name="Content Placeholder 2"/>
          <p:cNvSpPr>
            <a:spLocks noGrp="1"/>
          </p:cNvSpPr>
          <p:nvPr>
            <p:ph idx="1"/>
          </p:nvPr>
        </p:nvSpPr>
        <p:spPr/>
        <p:txBody>
          <a:bodyPr>
            <a:normAutofit fontScale="92500"/>
          </a:bodyPr>
          <a:lstStyle/>
          <a:p>
            <a:r>
              <a:rPr lang="en-US" b="1" dirty="0" smtClean="0"/>
              <a:t>Absolute Location </a:t>
            </a:r>
            <a:r>
              <a:rPr lang="en-US" dirty="0" smtClean="0"/>
              <a:t>uses a unique set of coordinates for an object on the Earth’s surface, such as a set of latitude and longitude coordinates or a unique street address.  </a:t>
            </a:r>
          </a:p>
          <a:p>
            <a:r>
              <a:rPr lang="en-US" b="1" dirty="0" smtClean="0"/>
              <a:t>Relative Location</a:t>
            </a:r>
            <a:r>
              <a:rPr lang="en-US" dirty="0" smtClean="0"/>
              <a:t> uses terms such as left, right, near, adjacent to, and other terms that refer to known objects to affix a desired location. </a:t>
            </a:r>
          </a:p>
          <a:p>
            <a:r>
              <a:rPr lang="en-US" dirty="0" smtClean="0"/>
              <a:t>Absolute and relative location are both useful concepts in spatial mathematics.</a:t>
            </a:r>
          </a:p>
        </p:txBody>
      </p:sp>
    </p:spTree>
    <p:extLst>
      <p:ext uri="{BB962C8B-B14F-4D97-AF65-F5344CB8AC3E}">
        <p14:creationId xmlns:p14="http://schemas.microsoft.com/office/powerpoint/2010/main" val="23369727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Trigonometry</a:t>
            </a:r>
            <a:endParaRPr lang="en-US" dirty="0"/>
          </a:p>
        </p:txBody>
      </p:sp>
      <p:pic>
        <p:nvPicPr>
          <p:cNvPr id="11" name="Picture 10"/>
          <p:cNvPicPr/>
          <p:nvPr/>
        </p:nvPicPr>
        <p:blipFill>
          <a:blip r:embed="rId2" cstate="print">
            <a:extLst>
              <a:ext uri="{28A0092B-C50C-407E-A947-70E740481C1C}">
                <a14:useLocalDpi xmlns:a14="http://schemas.microsoft.com/office/drawing/2010/main" val="0"/>
              </a:ext>
            </a:extLst>
          </a:blip>
          <a:stretch>
            <a:fillRect/>
          </a:stretch>
        </p:blipFill>
        <p:spPr>
          <a:xfrm>
            <a:off x="381000" y="2133600"/>
            <a:ext cx="2743200" cy="2267585"/>
          </a:xfrm>
          <a:prstGeom prst="rect">
            <a:avLst/>
          </a:prstGeom>
        </p:spPr>
      </p:pic>
      <p:pic>
        <p:nvPicPr>
          <p:cNvPr id="12" name="Content Placeholder 11"/>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81400" y="2133600"/>
            <a:ext cx="2743200" cy="2269375"/>
          </a:xfrm>
          <a:prstGeom prst="rect">
            <a:avLst/>
          </a:prstGeom>
        </p:spPr>
      </p:pic>
      <p:pic>
        <p:nvPicPr>
          <p:cNvPr id="13" name="Picture 12"/>
          <p:cNvPicPr/>
          <p:nvPr/>
        </p:nvPicPr>
        <p:blipFill>
          <a:blip r:embed="rId4" cstate="print">
            <a:extLst>
              <a:ext uri="{28A0092B-C50C-407E-A947-70E740481C1C}">
                <a14:useLocalDpi xmlns:a14="http://schemas.microsoft.com/office/drawing/2010/main" val="0"/>
              </a:ext>
            </a:extLst>
          </a:blip>
          <a:stretch>
            <a:fillRect/>
          </a:stretch>
        </p:blipFill>
        <p:spPr>
          <a:xfrm>
            <a:off x="381000" y="4900245"/>
            <a:ext cx="2743200" cy="2267585"/>
          </a:xfrm>
          <a:prstGeom prst="rect">
            <a:avLst/>
          </a:prstGeom>
        </p:spPr>
      </p:pic>
      <p:pic>
        <p:nvPicPr>
          <p:cNvPr id="14" name="Picture 13"/>
          <p:cNvPicPr/>
          <p:nvPr/>
        </p:nvPicPr>
        <p:blipFill>
          <a:blip r:embed="rId5" cstate="print">
            <a:extLst>
              <a:ext uri="{28A0092B-C50C-407E-A947-70E740481C1C}">
                <a14:useLocalDpi xmlns:a14="http://schemas.microsoft.com/office/drawing/2010/main" val="0"/>
              </a:ext>
            </a:extLst>
          </a:blip>
          <a:stretch>
            <a:fillRect/>
          </a:stretch>
        </p:blipFill>
        <p:spPr>
          <a:xfrm>
            <a:off x="3581400" y="4900244"/>
            <a:ext cx="2743200" cy="2267585"/>
          </a:xfrm>
          <a:prstGeom prst="rect">
            <a:avLst/>
          </a:prstGeom>
        </p:spPr>
      </p:pic>
    </p:spTree>
    <p:extLst>
      <p:ext uri="{BB962C8B-B14F-4D97-AF65-F5344CB8AC3E}">
        <p14:creationId xmlns:p14="http://schemas.microsoft.com/office/powerpoint/2010/main" val="1763100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Trigonometry</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Top left.</a:t>
            </a:r>
            <a:r>
              <a:rPr lang="en-US" dirty="0" smtClean="0"/>
              <a:t>  </a:t>
            </a:r>
            <a:r>
              <a:rPr lang="en-US" dirty="0"/>
              <a:t>Unit circle, axis, and complementary (orthogonal) axis designated as co-axis.  A secant line intersects the circle at P and forms an angle of </a:t>
            </a:r>
            <a:r>
              <a:rPr lang="el-GR" dirty="0" smtClean="0"/>
              <a:t>θ</a:t>
            </a:r>
            <a:r>
              <a:rPr lang="en-US" dirty="0" smtClean="0"/>
              <a:t> </a:t>
            </a:r>
            <a:r>
              <a:rPr lang="en-US" dirty="0"/>
              <a:t>with the axis and an angle of </a:t>
            </a:r>
            <a:r>
              <a:rPr lang="en-US" dirty="0" smtClean="0"/>
              <a:t>co-</a:t>
            </a:r>
            <a:r>
              <a:rPr lang="el-GR" dirty="0"/>
              <a:t> θ</a:t>
            </a:r>
            <a:r>
              <a:rPr lang="en-US" dirty="0" smtClean="0"/>
              <a:t> </a:t>
            </a:r>
            <a:r>
              <a:rPr lang="en-US" dirty="0"/>
              <a:t>with the co-axis.  </a:t>
            </a:r>
            <a:endParaRPr lang="en-US" dirty="0" smtClean="0"/>
          </a:p>
          <a:p>
            <a:r>
              <a:rPr lang="en-US" b="1" dirty="0"/>
              <a:t>T</a:t>
            </a:r>
            <a:r>
              <a:rPr lang="en-US" b="1" dirty="0" smtClean="0"/>
              <a:t>op right.</a:t>
            </a:r>
            <a:r>
              <a:rPr lang="en-US" dirty="0" smtClean="0"/>
              <a:t>  </a:t>
            </a:r>
            <a:r>
              <a:rPr lang="en-US" dirty="0"/>
              <a:t>Derivations of sine (green), tangent (red), and secant (blue) functions of angle </a:t>
            </a:r>
            <a:r>
              <a:rPr lang="el-GR" dirty="0"/>
              <a:t>θ</a:t>
            </a:r>
            <a:r>
              <a:rPr lang="en-US" dirty="0" smtClean="0"/>
              <a:t>. </a:t>
            </a:r>
          </a:p>
          <a:p>
            <a:r>
              <a:rPr lang="en-US" b="1" dirty="0"/>
              <a:t>B</a:t>
            </a:r>
            <a:r>
              <a:rPr lang="en-US" b="1" dirty="0" smtClean="0"/>
              <a:t>ottom left.</a:t>
            </a:r>
            <a:r>
              <a:rPr lang="en-US" dirty="0" smtClean="0"/>
              <a:t>  </a:t>
            </a:r>
            <a:r>
              <a:rPr lang="en-US" dirty="0"/>
              <a:t>Derivations of co-sine (green), co-tangent (red), and co-secant (blue) functions of co-angle </a:t>
            </a:r>
            <a:r>
              <a:rPr lang="el-GR" dirty="0"/>
              <a:t>θ</a:t>
            </a:r>
            <a:r>
              <a:rPr lang="en-US" dirty="0" smtClean="0"/>
              <a:t>. </a:t>
            </a:r>
          </a:p>
          <a:p>
            <a:r>
              <a:rPr lang="en-US" b="1" dirty="0"/>
              <a:t>B</a:t>
            </a:r>
            <a:r>
              <a:rPr lang="en-US" b="1" dirty="0" smtClean="0"/>
              <a:t>ottom right.</a:t>
            </a:r>
            <a:r>
              <a:rPr lang="en-US" dirty="0" smtClean="0"/>
              <a:t>  </a:t>
            </a:r>
            <a:r>
              <a:rPr lang="en-US" dirty="0"/>
              <a:t>Shows right triangle interpretation of cosine as adjacent side over hypotenuse.  </a:t>
            </a:r>
            <a:endParaRPr lang="en-US" dirty="0" smtClean="0"/>
          </a:p>
          <a:p>
            <a:r>
              <a:rPr lang="en-US" dirty="0" smtClean="0"/>
              <a:t>Source</a:t>
            </a:r>
            <a:r>
              <a:rPr lang="en-US" dirty="0"/>
              <a:t>:  Modified from Arlinghaus, S. L. and W. C. Arlinghaus, 2005.  </a:t>
            </a:r>
            <a:r>
              <a:rPr lang="en-US" i="1" dirty="0"/>
              <a:t>Spatial Synthesis:  Centrality and Hierarchy</a:t>
            </a:r>
            <a:r>
              <a:rPr lang="en-US" dirty="0"/>
              <a:t>.  Volume I, Book 1. </a:t>
            </a:r>
            <a:r>
              <a:rPr lang="en-US" u="sng" dirty="0">
                <a:hlinkClick r:id="rId2"/>
              </a:rPr>
              <a:t>http://www.imagenet.org</a:t>
            </a:r>
            <a:r>
              <a:rPr lang="en-US" dirty="0"/>
              <a:t> </a:t>
            </a:r>
            <a:r>
              <a:rPr lang="en-US" u="sng" dirty="0"/>
              <a:t>,</a:t>
            </a:r>
            <a:r>
              <a:rPr lang="en-US" dirty="0"/>
              <a:t> Introduction.   QR code links to animation from that book, </a:t>
            </a:r>
            <a:r>
              <a:rPr lang="en-US" u="sng" dirty="0">
                <a:hlinkClick r:id="rId3"/>
              </a:rPr>
              <a:t>http://www-personal.umich.edu/~copyrght/image/books/Spatial%20Synthesis/trig/anisandytrig.gif</a:t>
            </a:r>
            <a:endParaRPr lang="en-US" dirty="0"/>
          </a:p>
        </p:txBody>
      </p:sp>
    </p:spTree>
    <p:extLst>
      <p:ext uri="{BB962C8B-B14F-4D97-AF65-F5344CB8AC3E}">
        <p14:creationId xmlns:p14="http://schemas.microsoft.com/office/powerpoint/2010/main" val="1314470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Eratosthenes’ Measurement of the Earth</a:t>
            </a:r>
            <a:endParaRPr lang="en-US" dirty="0"/>
          </a:p>
        </p:txBody>
      </p:sp>
      <p:sp>
        <p:nvSpPr>
          <p:cNvPr id="5" name="Rectangle 4"/>
          <p:cNvSpPr/>
          <p:nvPr/>
        </p:nvSpPr>
        <p:spPr>
          <a:xfrm>
            <a:off x="3505200" y="2057400"/>
            <a:ext cx="2952750" cy="6186309"/>
          </a:xfrm>
          <a:prstGeom prst="rect">
            <a:avLst/>
          </a:prstGeom>
        </p:spPr>
        <p:txBody>
          <a:bodyPr wrap="square">
            <a:spAutoFit/>
          </a:bodyPr>
          <a:lstStyle/>
          <a:p>
            <a:r>
              <a:rPr lang="en-US" dirty="0"/>
              <a:t>Eratosthenes’s measurement of the circumference of the Earth, based on a Theorem of Euclid.   In the top image, the sun is shown as a small gray ball far away from the Earth (large ball).  The sun’s rays are assumed parallel to each other as they strike the Earth’s surface.  The bottom image shows the detail of the configuration of obelisk (gnomon) and shadow in relation to the surface of the Earth</a:t>
            </a:r>
            <a:r>
              <a:rPr lang="en-US" dirty="0" smtClean="0"/>
              <a:t>.</a:t>
            </a:r>
          </a:p>
          <a:p>
            <a:endParaRPr lang="en-US" dirty="0"/>
          </a:p>
          <a:p>
            <a:r>
              <a:rPr lang="en-US" dirty="0" smtClean="0"/>
              <a:t>Where does geometry come into play?  (Look for alternate interior angles).</a:t>
            </a:r>
          </a:p>
          <a:p>
            <a:endParaRPr lang="en-US" dirty="0"/>
          </a:p>
          <a:p>
            <a:r>
              <a:rPr lang="en-US" dirty="0" smtClean="0"/>
              <a:t>Where does trigonometry come into play?</a:t>
            </a:r>
            <a:endParaRPr lang="en-US" dirty="0"/>
          </a:p>
        </p:txBody>
      </p:sp>
      <p:pic>
        <p:nvPicPr>
          <p:cNvPr id="7" name="Content Placeholder 6"/>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2385094"/>
            <a:ext cx="3200400" cy="5665124"/>
          </a:xfrm>
          <a:prstGeom prst="rect">
            <a:avLst/>
          </a:prstGeom>
        </p:spPr>
      </p:pic>
    </p:spTree>
    <p:extLst>
      <p:ext uri="{BB962C8B-B14F-4D97-AF65-F5344CB8AC3E}">
        <p14:creationId xmlns:p14="http://schemas.microsoft.com/office/powerpoint/2010/main" val="10034501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Detail of Eratosthenes’ Measurement of the Sphere</a:t>
            </a:r>
            <a:endParaRPr lang="en-US" dirty="0"/>
          </a:p>
        </p:txBody>
      </p:sp>
      <p:sp>
        <p:nvSpPr>
          <p:cNvPr id="3" name="Content Placeholder 2"/>
          <p:cNvSpPr>
            <a:spLocks noGrp="1"/>
          </p:cNvSpPr>
          <p:nvPr>
            <p:ph idx="1"/>
          </p:nvPr>
        </p:nvSpPr>
        <p:spPr/>
        <p:txBody>
          <a:bodyPr>
            <a:normAutofit fontScale="77500" lnSpcReduction="20000"/>
          </a:bodyPr>
          <a:lstStyle/>
          <a:p>
            <a:pPr lvl="0"/>
            <a:r>
              <a:rPr lang="en-US" sz="3500" dirty="0"/>
              <a:t>Assume the Earth is a sphere.</a:t>
            </a:r>
          </a:p>
          <a:p>
            <a:pPr lvl="1"/>
            <a:r>
              <a:rPr lang="en-US" sz="3500" dirty="0"/>
              <a:t>The circumference of the sphere is measured along a great circle on the sphere.</a:t>
            </a:r>
          </a:p>
          <a:p>
            <a:pPr lvl="1"/>
            <a:r>
              <a:rPr lang="en-US" sz="3500" dirty="0"/>
              <a:t>Find the circumference of the Earth by finding the length of intercepted arc of a small central angle.</a:t>
            </a:r>
          </a:p>
          <a:p>
            <a:pPr lvl="1"/>
            <a:r>
              <a:rPr lang="en-US" sz="3500" dirty="0"/>
              <a:t>Find two places on the surface of the Earth that lie on the same meridian (or close to it):  Meridians are halves of great circles.</a:t>
            </a:r>
          </a:p>
          <a:p>
            <a:pPr lvl="1"/>
            <a:r>
              <a:rPr lang="en-US" sz="3500" dirty="0"/>
              <a:t>Eratosthenes chose Alexandria and Syene, near contemporary Aswan (A’ and </a:t>
            </a:r>
            <a:r>
              <a:rPr lang="en-US" sz="3500" dirty="0" smtClean="0"/>
              <a:t>S, </a:t>
            </a:r>
            <a:r>
              <a:rPr lang="en-US" sz="3500" dirty="0"/>
              <a:t>respectively).</a:t>
            </a:r>
          </a:p>
          <a:p>
            <a:pPr lvl="0"/>
            <a:endParaRPr lang="en-US" dirty="0"/>
          </a:p>
        </p:txBody>
      </p:sp>
    </p:spTree>
    <p:extLst>
      <p:ext uri="{BB962C8B-B14F-4D97-AF65-F5344CB8AC3E}">
        <p14:creationId xmlns:p14="http://schemas.microsoft.com/office/powerpoint/2010/main" val="1812969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Detail of Eratosthenes’ Measurement of the Sphere</a:t>
            </a:r>
            <a:endParaRPr lang="en-US" dirty="0"/>
          </a:p>
        </p:txBody>
      </p:sp>
      <p:sp>
        <p:nvSpPr>
          <p:cNvPr id="3" name="Content Placeholder 2"/>
          <p:cNvSpPr>
            <a:spLocks noGrp="1"/>
          </p:cNvSpPr>
          <p:nvPr>
            <p:ph idx="1"/>
          </p:nvPr>
        </p:nvSpPr>
        <p:spPr/>
        <p:txBody>
          <a:bodyPr>
            <a:normAutofit fontScale="55000" lnSpcReduction="20000"/>
          </a:bodyPr>
          <a:lstStyle/>
          <a:p>
            <a:pPr lvl="0"/>
            <a:r>
              <a:rPr lang="en-US" sz="3500" dirty="0" smtClean="0"/>
              <a:t>Assume </a:t>
            </a:r>
            <a:r>
              <a:rPr lang="en-US" sz="3500" dirty="0"/>
              <a:t>that the rays of the Sun are parallel to each other.</a:t>
            </a:r>
          </a:p>
          <a:p>
            <a:pPr lvl="1"/>
            <a:r>
              <a:rPr lang="en-US" sz="3500" dirty="0"/>
              <a:t>The Sun's rays are directly overhead, on the Summer Solstice (c. June 21), at 23.5 degrees N. Latitude.</a:t>
            </a:r>
          </a:p>
          <a:p>
            <a:pPr lvl="1"/>
            <a:r>
              <a:rPr lang="en-US" sz="3500" dirty="0"/>
              <a:t>Syene is located at about 23.5 degrees N. Latitude.  Hence, on the Summer Solstice, sunlight will pass to the bottom of a narrow well (and it will not do so on other days), S.  </a:t>
            </a:r>
          </a:p>
          <a:p>
            <a:pPr lvl="1"/>
            <a:r>
              <a:rPr lang="en-US" sz="3500" dirty="0"/>
              <a:t>Alexandria is north of Syene.  Thus, on June 21, objects at Alexandria will cast shadows whereas those at Syene will not.</a:t>
            </a:r>
          </a:p>
          <a:p>
            <a:pPr lvl="1"/>
            <a:r>
              <a:rPr lang="en-US" sz="3500" dirty="0"/>
              <a:t>Eratosthenes focused on an obelisk (AA’) or post located in an open area (Figure 2.1).    The base of the post is at A’ in Alexandria and its tip is at A (assuming the obelisk is a straight extension of OA’—that is, it is not a “leaning” tower).  He measured the shadow (A’A’’) that the obelisk cast, functioning in the manner of a gnomon on a sundial, and then measured the height of the obelisk (AA') (perhaps using a string anchored to the tip of the obelisk).</a:t>
            </a:r>
          </a:p>
          <a:p>
            <a:endParaRPr lang="en-US" dirty="0"/>
          </a:p>
        </p:txBody>
      </p:sp>
    </p:spTree>
    <p:extLst>
      <p:ext uri="{BB962C8B-B14F-4D97-AF65-F5344CB8AC3E}">
        <p14:creationId xmlns:p14="http://schemas.microsoft.com/office/powerpoint/2010/main" val="807650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Detail of Eratosthenes’ Measurement of the Sphere</a:t>
            </a:r>
          </a:p>
        </p:txBody>
      </p:sp>
      <p:sp>
        <p:nvSpPr>
          <p:cNvPr id="3" name="Content Placeholder 2"/>
          <p:cNvSpPr>
            <a:spLocks noGrp="1"/>
          </p:cNvSpPr>
          <p:nvPr>
            <p:ph idx="1"/>
          </p:nvPr>
        </p:nvSpPr>
        <p:spPr/>
        <p:txBody>
          <a:bodyPr>
            <a:normAutofit fontScale="62500" lnSpcReduction="20000"/>
          </a:bodyPr>
          <a:lstStyle/>
          <a:p>
            <a:pPr lvl="1"/>
            <a:r>
              <a:rPr lang="en-US" sz="3500" dirty="0"/>
              <a:t>According to Euclid, two parallel lines cut by a transversal have alternate interior angles that are equal.  The Sun's rays are the parallel lines.  One ray, at Alexandria, touches the tip of the obelisk and extends earthward toward the tip of the shadow of the obelisk, AA''.  It is extended to AB in Figure 2.1.  The other ray, SO, at Syene, goes into the well and extends abstractly to the center of the Earth, O.  The obelisk, AA', also extends abstractly to the center of the Earth, O; thus, the line, AO, determined by the tip of the obelisk and the center of the Earth is a transversal cutting the two parallel rays, SO and AB, of the sun.</a:t>
            </a:r>
          </a:p>
          <a:p>
            <a:pPr lvl="1"/>
            <a:r>
              <a:rPr lang="en-US" sz="3500" dirty="0"/>
              <a:t>Angles (BAO) and (SOA) are thus alternate interior angles in the geometric configuration described above; therefore, they are equal.</a:t>
            </a:r>
          </a:p>
          <a:p>
            <a:endParaRPr lang="en-US" dirty="0"/>
          </a:p>
        </p:txBody>
      </p:sp>
    </p:spTree>
    <p:extLst>
      <p:ext uri="{BB962C8B-B14F-4D97-AF65-F5344CB8AC3E}">
        <p14:creationId xmlns:p14="http://schemas.microsoft.com/office/powerpoint/2010/main" val="523581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Detail of Eratosthenes’ Measurement of the Sphere</a:t>
            </a:r>
          </a:p>
        </p:txBody>
      </p:sp>
      <p:sp>
        <p:nvSpPr>
          <p:cNvPr id="3" name="Content Placeholder 2"/>
          <p:cNvSpPr>
            <a:spLocks noGrp="1"/>
          </p:cNvSpPr>
          <p:nvPr>
            <p:ph idx="1"/>
          </p:nvPr>
        </p:nvSpPr>
        <p:spPr/>
        <p:txBody>
          <a:bodyPr>
            <a:normAutofit fontScale="62500" lnSpcReduction="20000"/>
          </a:bodyPr>
          <a:lstStyle/>
          <a:p>
            <a:pPr lvl="0"/>
            <a:r>
              <a:rPr lang="en-US" dirty="0"/>
              <a:t>Trigonometry permits angle measurement (see review in subsequent section).  Use the length of the obelisk shadow and the height of the obelisk to determine angle BAO; triangle AA'A'' is a right triangle with the right angle at A'.  Thus, </a:t>
            </a:r>
            <a:r>
              <a:rPr lang="en-US" i="1" dirty="0"/>
              <a:t>tan</a:t>
            </a:r>
            <a:r>
              <a:rPr lang="en-US" dirty="0"/>
              <a:t> (A'AA'') = (length of shadow, AA’’)/(height of obelisk, AA’).  Eratosthenes's measurements of these values led him to conclude that the measure of angle (A'AA") was 7 degrees and 12 minutes and so therefore it was also of angle (BAO).</a:t>
            </a:r>
          </a:p>
          <a:p>
            <a:pPr lvl="1"/>
            <a:r>
              <a:rPr lang="en-US" dirty="0"/>
              <a:t>The value of 7 degrees and 12 minutes is approximately 1/50</a:t>
            </a:r>
            <a:r>
              <a:rPr lang="en-US" baseline="30000" dirty="0"/>
              <a:t>th</a:t>
            </a:r>
            <a:r>
              <a:rPr lang="en-US" dirty="0"/>
              <a:t> of the degree measure of a circle.  Since he assumed that Alexandria and Syene both lay on a meridian (half of a great circle), it followed that the distance between these two locations was 1/50</a:t>
            </a:r>
            <a:r>
              <a:rPr lang="en-US" baseline="30000" dirty="0"/>
              <a:t>th</a:t>
            </a:r>
            <a:r>
              <a:rPr lang="en-US" dirty="0"/>
              <a:t> of the circumference of the Earth.</a:t>
            </a:r>
          </a:p>
          <a:p>
            <a:pPr lvl="1"/>
            <a:r>
              <a:rPr lang="en-US" dirty="0"/>
              <a:t>Eratosthenes calculated the distance between Alexandria and Syene using records involving camel caravans.  The distance he used was 5000 stadia.  Thus, the circumference of the Earth is 250,000 stadia, which translates to somewhat more (depending on how ancient units convert to modern units) than current accepted values although it is remarkably close.</a:t>
            </a:r>
          </a:p>
          <a:p>
            <a:endParaRPr lang="en-US" dirty="0"/>
          </a:p>
          <a:p>
            <a:endParaRPr lang="en-US" dirty="0"/>
          </a:p>
        </p:txBody>
      </p:sp>
    </p:spTree>
    <p:extLst>
      <p:ext uri="{BB962C8B-B14F-4D97-AF65-F5344CB8AC3E}">
        <p14:creationId xmlns:p14="http://schemas.microsoft.com/office/powerpoint/2010/main" val="41417130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B7BEC808-4F34-47C8-8EA0-B8BB380D2509}">
  <ds:schemaRefs>
    <ds:schemaRef ds:uri="ESRI.ArcGIS.Mapping.OfficeIntegration.PowerPointInfo"/>
  </ds:schemaRefs>
</ds:datastoreItem>
</file>

<file path=customXml/itemProps2.xml><?xml version="1.0" encoding="utf-8"?>
<ds:datastoreItem xmlns:ds="http://schemas.openxmlformats.org/officeDocument/2006/customXml" ds:itemID="{AE09BCD4-18A7-4AFA-9D73-0EF9E3183222}">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88</TotalTime>
  <Words>938</Words>
  <Application>Microsoft Office PowerPoint</Application>
  <PresentationFormat>On-screen Show (4:3)</PresentationFormat>
  <Paragraphs>60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Chapter 2</vt:lpstr>
      <vt:lpstr>Absolute vs. Relative Location</vt:lpstr>
      <vt:lpstr>Visual Trigonometry</vt:lpstr>
      <vt:lpstr>Visual Trigonometry</vt:lpstr>
      <vt:lpstr>Eratosthenes’ Measurement of the Earth</vt:lpstr>
      <vt:lpstr>Detail of Eratosthenes’ Measurement of the Sphere</vt:lpstr>
      <vt:lpstr>Detail of Eratosthenes’ Measurement of the Sphere</vt:lpstr>
      <vt:lpstr>Detail of Eratosthenes’ Measurement of the Sphere</vt:lpstr>
      <vt:lpstr>Detail of Eratosthenes’ Measurement of the Sphere</vt:lpstr>
      <vt:lpstr>Measurement along Great Circle Routes</vt:lpstr>
      <vt:lpstr>Measurement along Great Circle Routes</vt:lpstr>
      <vt:lpstr>Associated Activity</vt:lpstr>
      <vt:lpstr>Types of Latitude-Longitude Coordinates</vt:lpstr>
      <vt:lpstr>Other Coordinate Systems</vt:lpstr>
      <vt:lpstr>Putting Theory into Practice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Sandy Arlinghaus</dc:creator>
  <cp:lastModifiedBy>Sandy Arlinghaus</cp:lastModifiedBy>
  <cp:revision>13</cp:revision>
  <dcterms:created xsi:type="dcterms:W3CDTF">2012-10-15T19:51:25Z</dcterms:created>
  <dcterms:modified xsi:type="dcterms:W3CDTF">2012-11-08T12:44:44Z</dcterms:modified>
</cp:coreProperties>
</file>