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3"/>
  </p:notesMasterIdLst>
  <p:sldIdLst>
    <p:sldId id="256" r:id="rId2"/>
    <p:sldId id="257" r:id="rId3"/>
    <p:sldId id="262" r:id="rId4"/>
    <p:sldId id="265" r:id="rId5"/>
    <p:sldId id="282" r:id="rId6"/>
    <p:sldId id="268" r:id="rId7"/>
    <p:sldId id="283" r:id="rId8"/>
    <p:sldId id="284" r:id="rId9"/>
    <p:sldId id="266" r:id="rId10"/>
    <p:sldId id="270" r:id="rId11"/>
    <p:sldId id="271" r:id="rId12"/>
    <p:sldId id="272" r:id="rId13"/>
    <p:sldId id="273" r:id="rId14"/>
    <p:sldId id="274" r:id="rId15"/>
    <p:sldId id="275" r:id="rId16"/>
    <p:sldId id="276" r:id="rId17"/>
    <p:sldId id="277" r:id="rId18"/>
    <p:sldId id="278" r:id="rId19"/>
    <p:sldId id="279" r:id="rId20"/>
    <p:sldId id="281" r:id="rId21"/>
    <p:sldId id="280"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CA7"/>
    <a:srgbClr val="ED7D3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5160"/>
    <p:restoredTop sz="93052"/>
  </p:normalViewPr>
  <p:slideViewPr>
    <p:cSldViewPr snapToGrid="0" snapToObjects="1">
      <p:cViewPr>
        <p:scale>
          <a:sx n="75" d="100"/>
          <a:sy n="75" d="100"/>
        </p:scale>
        <p:origin x="-304" y="-560"/>
      </p:cViewPr>
      <p:guideLst>
        <p:guide orient="horz" pos="2160"/>
        <p:guide pos="3840"/>
      </p:guideLst>
    </p:cSldViewPr>
  </p:slideViewPr>
  <p:notesTextViewPr>
    <p:cViewPr>
      <p:scale>
        <a:sx n="1" d="1"/>
        <a:sy n="1" d="1"/>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notesMaster" Target="notesMasters/notesMaster1.xml"/><Relationship Id="rId24" Type="http://schemas.openxmlformats.org/officeDocument/2006/relationships/printerSettings" Target="printerSettings/printerSettings1.bin"/><Relationship Id="rId25" Type="http://schemas.openxmlformats.org/officeDocument/2006/relationships/presProps" Target="presProps.xml"/><Relationship Id="rId26" Type="http://schemas.openxmlformats.org/officeDocument/2006/relationships/viewProps" Target="viewProps.xml"/><Relationship Id="rId27" Type="http://schemas.openxmlformats.org/officeDocument/2006/relationships/theme" Target="theme/theme1.xml"/><Relationship Id="rId28"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FC2F2DF-5D7A-9948-9B86-29734985691C}" type="datetimeFigureOut">
              <a:rPr lang="en-US" smtClean="0"/>
              <a:t>9/14/17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4CB07D8-2A0C-2D4C-A35C-57D0634ECA6F}" type="slidenum">
              <a:rPr lang="en-US" smtClean="0"/>
              <a:t>‹#›</a:t>
            </a:fld>
            <a:endParaRPr lang="en-US"/>
          </a:p>
        </p:txBody>
      </p:sp>
    </p:spTree>
    <p:extLst>
      <p:ext uri="{BB962C8B-B14F-4D97-AF65-F5344CB8AC3E}">
        <p14:creationId xmlns:p14="http://schemas.microsoft.com/office/powerpoint/2010/main" val="21211728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CB07D8-2A0C-2D4C-A35C-57D0634ECA6F}" type="slidenum">
              <a:rPr lang="en-US" smtClean="0"/>
              <a:t>1</a:t>
            </a:fld>
            <a:endParaRPr lang="en-US"/>
          </a:p>
        </p:txBody>
      </p:sp>
    </p:spTree>
    <p:extLst>
      <p:ext uri="{BB962C8B-B14F-4D97-AF65-F5344CB8AC3E}">
        <p14:creationId xmlns:p14="http://schemas.microsoft.com/office/powerpoint/2010/main" val="17630140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CB07D8-2A0C-2D4C-A35C-57D0634ECA6F}" type="slidenum">
              <a:rPr lang="en-US" smtClean="0"/>
              <a:t>12</a:t>
            </a:fld>
            <a:endParaRPr lang="en-US"/>
          </a:p>
        </p:txBody>
      </p:sp>
    </p:spTree>
    <p:extLst>
      <p:ext uri="{BB962C8B-B14F-4D97-AF65-F5344CB8AC3E}">
        <p14:creationId xmlns:p14="http://schemas.microsoft.com/office/powerpoint/2010/main" val="19974991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CB07D8-2A0C-2D4C-A35C-57D0634ECA6F}" type="slidenum">
              <a:rPr lang="en-US" smtClean="0"/>
              <a:t>13</a:t>
            </a:fld>
            <a:endParaRPr lang="en-US"/>
          </a:p>
        </p:txBody>
      </p:sp>
    </p:spTree>
    <p:extLst>
      <p:ext uri="{BB962C8B-B14F-4D97-AF65-F5344CB8AC3E}">
        <p14:creationId xmlns:p14="http://schemas.microsoft.com/office/powerpoint/2010/main" val="199749912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CB07D8-2A0C-2D4C-A35C-57D0634ECA6F}" type="slidenum">
              <a:rPr lang="en-US" smtClean="0"/>
              <a:t>14</a:t>
            </a:fld>
            <a:endParaRPr lang="en-US"/>
          </a:p>
        </p:txBody>
      </p:sp>
    </p:spTree>
    <p:extLst>
      <p:ext uri="{BB962C8B-B14F-4D97-AF65-F5344CB8AC3E}">
        <p14:creationId xmlns:p14="http://schemas.microsoft.com/office/powerpoint/2010/main" val="19974991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CB07D8-2A0C-2D4C-A35C-57D0634ECA6F}" type="slidenum">
              <a:rPr lang="en-US" smtClean="0"/>
              <a:t>15</a:t>
            </a:fld>
            <a:endParaRPr lang="en-US"/>
          </a:p>
        </p:txBody>
      </p:sp>
    </p:spTree>
    <p:extLst>
      <p:ext uri="{BB962C8B-B14F-4D97-AF65-F5344CB8AC3E}">
        <p14:creationId xmlns:p14="http://schemas.microsoft.com/office/powerpoint/2010/main" val="19974991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CB07D8-2A0C-2D4C-A35C-57D0634ECA6F}" type="slidenum">
              <a:rPr lang="en-US" smtClean="0"/>
              <a:t>16</a:t>
            </a:fld>
            <a:endParaRPr lang="en-US"/>
          </a:p>
        </p:txBody>
      </p:sp>
    </p:spTree>
    <p:extLst>
      <p:ext uri="{BB962C8B-B14F-4D97-AF65-F5344CB8AC3E}">
        <p14:creationId xmlns:p14="http://schemas.microsoft.com/office/powerpoint/2010/main" val="199749912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CB07D8-2A0C-2D4C-A35C-57D0634ECA6F}" type="slidenum">
              <a:rPr lang="en-US" smtClean="0"/>
              <a:t>17</a:t>
            </a:fld>
            <a:endParaRPr lang="en-US"/>
          </a:p>
        </p:txBody>
      </p:sp>
    </p:spTree>
    <p:extLst>
      <p:ext uri="{BB962C8B-B14F-4D97-AF65-F5344CB8AC3E}">
        <p14:creationId xmlns:p14="http://schemas.microsoft.com/office/powerpoint/2010/main" val="199749912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CB07D8-2A0C-2D4C-A35C-57D0634ECA6F}" type="slidenum">
              <a:rPr lang="en-US" smtClean="0"/>
              <a:t>18</a:t>
            </a:fld>
            <a:endParaRPr lang="en-US"/>
          </a:p>
        </p:txBody>
      </p:sp>
    </p:spTree>
    <p:extLst>
      <p:ext uri="{BB962C8B-B14F-4D97-AF65-F5344CB8AC3E}">
        <p14:creationId xmlns:p14="http://schemas.microsoft.com/office/powerpoint/2010/main" val="199749912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CB07D8-2A0C-2D4C-A35C-57D0634ECA6F}" type="slidenum">
              <a:rPr lang="en-US" smtClean="0"/>
              <a:t>19</a:t>
            </a:fld>
            <a:endParaRPr lang="en-US"/>
          </a:p>
        </p:txBody>
      </p:sp>
    </p:spTree>
    <p:extLst>
      <p:ext uri="{BB962C8B-B14F-4D97-AF65-F5344CB8AC3E}">
        <p14:creationId xmlns:p14="http://schemas.microsoft.com/office/powerpoint/2010/main" val="199749912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CB07D8-2A0C-2D4C-A35C-57D0634ECA6F}" type="slidenum">
              <a:rPr lang="en-US" smtClean="0"/>
              <a:t>20</a:t>
            </a:fld>
            <a:endParaRPr lang="en-US"/>
          </a:p>
        </p:txBody>
      </p:sp>
    </p:spTree>
    <p:extLst>
      <p:ext uri="{BB962C8B-B14F-4D97-AF65-F5344CB8AC3E}">
        <p14:creationId xmlns:p14="http://schemas.microsoft.com/office/powerpoint/2010/main" val="199749912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CB07D8-2A0C-2D4C-A35C-57D0634ECA6F}" type="slidenum">
              <a:rPr lang="en-US" smtClean="0"/>
              <a:t>21</a:t>
            </a:fld>
            <a:endParaRPr lang="en-US"/>
          </a:p>
        </p:txBody>
      </p:sp>
    </p:spTree>
    <p:extLst>
      <p:ext uri="{BB962C8B-B14F-4D97-AF65-F5344CB8AC3E}">
        <p14:creationId xmlns:p14="http://schemas.microsoft.com/office/powerpoint/2010/main" val="19974991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CB07D8-2A0C-2D4C-A35C-57D0634ECA6F}" type="slidenum">
              <a:rPr lang="en-US" smtClean="0"/>
              <a:t>4</a:t>
            </a:fld>
            <a:endParaRPr lang="en-US"/>
          </a:p>
        </p:txBody>
      </p:sp>
    </p:spTree>
    <p:extLst>
      <p:ext uri="{BB962C8B-B14F-4D97-AF65-F5344CB8AC3E}">
        <p14:creationId xmlns:p14="http://schemas.microsoft.com/office/powerpoint/2010/main" val="1596426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CB07D8-2A0C-2D4C-A35C-57D0634ECA6F}" type="slidenum">
              <a:rPr lang="en-US" smtClean="0"/>
              <a:t>5</a:t>
            </a:fld>
            <a:endParaRPr lang="en-US"/>
          </a:p>
        </p:txBody>
      </p:sp>
    </p:spTree>
    <p:extLst>
      <p:ext uri="{BB962C8B-B14F-4D97-AF65-F5344CB8AC3E}">
        <p14:creationId xmlns:p14="http://schemas.microsoft.com/office/powerpoint/2010/main" val="1596426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CB07D8-2A0C-2D4C-A35C-57D0634ECA6F}" type="slidenum">
              <a:rPr lang="en-US" smtClean="0"/>
              <a:t>6</a:t>
            </a:fld>
            <a:endParaRPr lang="en-US"/>
          </a:p>
        </p:txBody>
      </p:sp>
    </p:spTree>
    <p:extLst>
      <p:ext uri="{BB962C8B-B14F-4D97-AF65-F5344CB8AC3E}">
        <p14:creationId xmlns:p14="http://schemas.microsoft.com/office/powerpoint/2010/main" val="1596426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CB07D8-2A0C-2D4C-A35C-57D0634ECA6F}" type="slidenum">
              <a:rPr lang="en-US" smtClean="0"/>
              <a:t>7</a:t>
            </a:fld>
            <a:endParaRPr lang="en-US"/>
          </a:p>
        </p:txBody>
      </p:sp>
    </p:spTree>
    <p:extLst>
      <p:ext uri="{BB962C8B-B14F-4D97-AF65-F5344CB8AC3E}">
        <p14:creationId xmlns:p14="http://schemas.microsoft.com/office/powerpoint/2010/main" val="1596426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CB07D8-2A0C-2D4C-A35C-57D0634ECA6F}" type="slidenum">
              <a:rPr lang="en-US" smtClean="0"/>
              <a:t>8</a:t>
            </a:fld>
            <a:endParaRPr lang="en-US"/>
          </a:p>
        </p:txBody>
      </p:sp>
    </p:spTree>
    <p:extLst>
      <p:ext uri="{BB962C8B-B14F-4D97-AF65-F5344CB8AC3E}">
        <p14:creationId xmlns:p14="http://schemas.microsoft.com/office/powerpoint/2010/main" val="1596426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CB07D8-2A0C-2D4C-A35C-57D0634ECA6F}" type="slidenum">
              <a:rPr lang="en-US" smtClean="0"/>
              <a:t>9</a:t>
            </a:fld>
            <a:endParaRPr lang="en-US"/>
          </a:p>
        </p:txBody>
      </p:sp>
    </p:spTree>
    <p:extLst>
      <p:ext uri="{BB962C8B-B14F-4D97-AF65-F5344CB8AC3E}">
        <p14:creationId xmlns:p14="http://schemas.microsoft.com/office/powerpoint/2010/main" val="19974991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CB07D8-2A0C-2D4C-A35C-57D0634ECA6F}" type="slidenum">
              <a:rPr lang="en-US" smtClean="0"/>
              <a:t>10</a:t>
            </a:fld>
            <a:endParaRPr lang="en-US"/>
          </a:p>
        </p:txBody>
      </p:sp>
    </p:spTree>
    <p:extLst>
      <p:ext uri="{BB962C8B-B14F-4D97-AF65-F5344CB8AC3E}">
        <p14:creationId xmlns:p14="http://schemas.microsoft.com/office/powerpoint/2010/main" val="19974991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CB07D8-2A0C-2D4C-A35C-57D0634ECA6F}" type="slidenum">
              <a:rPr lang="en-US" smtClean="0"/>
              <a:t>11</a:t>
            </a:fld>
            <a:endParaRPr lang="en-US"/>
          </a:p>
        </p:txBody>
      </p:sp>
    </p:spTree>
    <p:extLst>
      <p:ext uri="{BB962C8B-B14F-4D97-AF65-F5344CB8AC3E}">
        <p14:creationId xmlns:p14="http://schemas.microsoft.com/office/powerpoint/2010/main" val="19974991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516921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101550633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4" Type="http://schemas.openxmlformats.org/officeDocument/2006/relationships/image" Target="../media/image1.emf"/><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TextBox 7"/>
          <p:cNvSpPr txBox="1"/>
          <p:nvPr userDrawn="1"/>
        </p:nvSpPr>
        <p:spPr>
          <a:xfrm>
            <a:off x="271462" y="6354246"/>
            <a:ext cx="2580226" cy="246221"/>
          </a:xfrm>
          <a:prstGeom prst="rect">
            <a:avLst/>
          </a:prstGeom>
          <a:noFill/>
        </p:spPr>
        <p:txBody>
          <a:bodyPr wrap="square" rtlCol="0">
            <a:spAutoFit/>
          </a:bodyPr>
          <a:lstStyle/>
          <a:p>
            <a:pPr algn="l"/>
            <a:r>
              <a:rPr lang="en-US" sz="1000" dirty="0" smtClean="0">
                <a:solidFill>
                  <a:schemeClr val="bg1">
                    <a:lumMod val="65000"/>
                  </a:schemeClr>
                </a:solidFill>
                <a:latin typeface="Roboto" charset="0"/>
                <a:ea typeface="Roboto" charset="0"/>
                <a:cs typeface="Roboto" charset="0"/>
              </a:rPr>
              <a:t>©</a:t>
            </a:r>
            <a:r>
              <a:rPr lang="en-US" sz="1000" dirty="0" err="1" smtClean="0">
                <a:solidFill>
                  <a:schemeClr val="bg1">
                    <a:lumMod val="65000"/>
                  </a:schemeClr>
                </a:solidFill>
                <a:latin typeface="Roboto" charset="0"/>
                <a:ea typeface="Roboto" charset="0"/>
                <a:cs typeface="Roboto" charset="0"/>
              </a:rPr>
              <a:t>FlatWorld</a:t>
            </a:r>
            <a:r>
              <a:rPr lang="en-US" sz="1000" baseline="0" dirty="0" smtClean="0">
                <a:solidFill>
                  <a:schemeClr val="bg1">
                    <a:lumMod val="65000"/>
                  </a:schemeClr>
                </a:solidFill>
                <a:latin typeface="Roboto" charset="0"/>
                <a:ea typeface="Roboto" charset="0"/>
                <a:cs typeface="Roboto" charset="0"/>
              </a:rPr>
              <a:t> 2018</a:t>
            </a:r>
            <a:endParaRPr lang="en-US" sz="1000" dirty="0">
              <a:solidFill>
                <a:schemeClr val="bg1">
                  <a:lumMod val="65000"/>
                </a:schemeClr>
              </a:solidFill>
              <a:latin typeface="Roboto" charset="0"/>
              <a:ea typeface="Roboto" charset="0"/>
              <a:cs typeface="Roboto" charset="0"/>
            </a:endParaRPr>
          </a:p>
        </p:txBody>
      </p:sp>
      <p:pic>
        <p:nvPicPr>
          <p:cNvPr id="4" name="Picture 3"/>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373608" y="6211970"/>
            <a:ext cx="1429608" cy="467712"/>
          </a:xfrm>
          <a:prstGeom prst="rect">
            <a:avLst/>
          </a:prstGeom>
        </p:spPr>
      </p:pic>
    </p:spTree>
    <p:extLst>
      <p:ext uri="{BB962C8B-B14F-4D97-AF65-F5344CB8AC3E}">
        <p14:creationId xmlns:p14="http://schemas.microsoft.com/office/powerpoint/2010/main" val="2023820145"/>
      </p:ext>
    </p:extLst>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3.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3.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3.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3.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flatworldknowledge.com/legal"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 Id="rId3" Type="http://schemas.openxmlformats.org/officeDocument/2006/relationships/image" Target="../media/image3.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 Id="rId3"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271461" y="4965472"/>
            <a:ext cx="10972271" cy="695325"/>
          </a:xfrm>
          <a:prstGeom prst="rect">
            <a:avLst/>
          </a:prstGeom>
        </p:spPr>
        <p:txBody>
          <a:bodyPr>
            <a:normAutofit fontScale="90000"/>
          </a:bodyPr>
          <a:lstStyle/>
          <a:p>
            <a:r>
              <a:rPr lang="en-US" sz="3200" dirty="0">
                <a:latin typeface="Roboto" charset="0"/>
                <a:ea typeface="Roboto" charset="0"/>
                <a:cs typeface="Roboto" charset="0"/>
              </a:rPr>
              <a:t>World Regional Geography: People, Places, and Globalization</a:t>
            </a:r>
          </a:p>
        </p:txBody>
      </p:sp>
      <p:sp>
        <p:nvSpPr>
          <p:cNvPr id="3" name="Subtitle 2"/>
          <p:cNvSpPr>
            <a:spLocks noGrp="1"/>
          </p:cNvSpPr>
          <p:nvPr>
            <p:ph type="subTitle" idx="4294967295"/>
          </p:nvPr>
        </p:nvSpPr>
        <p:spPr>
          <a:xfrm>
            <a:off x="271462" y="5646934"/>
            <a:ext cx="9144000" cy="427037"/>
          </a:xfrm>
          <a:prstGeom prst="rect">
            <a:avLst/>
          </a:prstGeom>
        </p:spPr>
        <p:txBody>
          <a:bodyPr>
            <a:normAutofit/>
          </a:bodyPr>
          <a:lstStyle/>
          <a:p>
            <a:pPr marL="0" indent="0" algn="l">
              <a:buNone/>
            </a:pPr>
            <a:r>
              <a:rPr lang="en-US" sz="2000" dirty="0" smtClean="0">
                <a:latin typeface="Roboto Condensed Light" charset="0"/>
                <a:ea typeface="Roboto Condensed Light" charset="0"/>
                <a:cs typeface="Roboto Condensed Light" charset="0"/>
              </a:rPr>
              <a:t>Royal </a:t>
            </a:r>
            <a:r>
              <a:rPr lang="en-US" sz="2000" dirty="0" err="1" smtClean="0">
                <a:latin typeface="Roboto Condensed Light" charset="0"/>
                <a:ea typeface="Roboto Condensed Light" charset="0"/>
                <a:cs typeface="Roboto Condensed Light" charset="0"/>
              </a:rPr>
              <a:t>Berglee</a:t>
            </a:r>
            <a:endParaRPr lang="en-US" sz="2000" dirty="0">
              <a:latin typeface="Roboto Condensed Light" charset="0"/>
              <a:ea typeface="Roboto Condensed Light" charset="0"/>
              <a:cs typeface="Roboto Condensed Light" charset="0"/>
            </a:endParaRPr>
          </a:p>
        </p:txBody>
      </p:sp>
      <p:pic>
        <p:nvPicPr>
          <p:cNvPr id="5" name="Picture 4"/>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 y="-1"/>
            <a:ext cx="12192001" cy="4811487"/>
          </a:xfrm>
          <a:prstGeom prst="rect">
            <a:avLst/>
          </a:prstGeom>
        </p:spPr>
      </p:pic>
      <p:cxnSp>
        <p:nvCxnSpPr>
          <p:cNvPr id="11" name="Straight Connector 10"/>
          <p:cNvCxnSpPr/>
          <p:nvPr/>
        </p:nvCxnSpPr>
        <p:spPr>
          <a:xfrm>
            <a:off x="0" y="4811486"/>
            <a:ext cx="12192000" cy="0"/>
          </a:xfrm>
          <a:prstGeom prst="line">
            <a:avLst/>
          </a:prstGeom>
          <a:ln w="76200">
            <a:solidFill>
              <a:srgbClr val="006CA7"/>
            </a:solidFill>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931882826"/>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1840358" y="460520"/>
            <a:ext cx="5317067" cy="695325"/>
          </a:xfrm>
          <a:prstGeom prst="rect">
            <a:avLst/>
          </a:prstGeom>
        </p:spPr>
        <p:txBody>
          <a:bodyPr>
            <a:normAutofit/>
          </a:bodyPr>
          <a:lstStyle/>
          <a:p>
            <a:r>
              <a:rPr lang="en-US" sz="3200" dirty="0">
                <a:latin typeface="Roboto" charset="0"/>
                <a:ea typeface="Roboto" charset="0"/>
                <a:cs typeface="Roboto" charset="0"/>
              </a:rPr>
              <a:t>KEY TERMS</a:t>
            </a:r>
          </a:p>
        </p:txBody>
      </p:sp>
      <p:sp>
        <p:nvSpPr>
          <p:cNvPr id="3" name="Subtitle 2"/>
          <p:cNvSpPr>
            <a:spLocks noGrp="1"/>
          </p:cNvSpPr>
          <p:nvPr>
            <p:ph type="subTitle" idx="4294967295"/>
          </p:nvPr>
        </p:nvSpPr>
        <p:spPr>
          <a:xfrm>
            <a:off x="1185860" y="1904711"/>
            <a:ext cx="9939340" cy="3310756"/>
          </a:xfrm>
          <a:prstGeom prst="rect">
            <a:avLst/>
          </a:prstGeom>
        </p:spPr>
        <p:txBody>
          <a:bodyPr>
            <a:normAutofit/>
          </a:bodyPr>
          <a:lstStyle/>
          <a:p>
            <a:r>
              <a:rPr lang="en-US" sz="2000" dirty="0">
                <a:latin typeface="Trebuchet MS" charset="0"/>
                <a:ea typeface="ヒラギノ角ゴ Pro W3" charset="0"/>
                <a:cs typeface="Trebuchet MS" charset="0"/>
              </a:rPr>
              <a:t>Industrial Revolution</a:t>
            </a:r>
          </a:p>
          <a:p>
            <a:r>
              <a:rPr lang="en-US" sz="2000" dirty="0">
                <a:latin typeface="Trebuchet MS" charset="0"/>
                <a:ea typeface="ヒラギノ角ゴ Pro W3" charset="0"/>
                <a:cs typeface="Trebuchet MS" charset="0"/>
              </a:rPr>
              <a:t>central business district (CBD)</a:t>
            </a:r>
          </a:p>
          <a:p>
            <a:r>
              <a:rPr lang="en-US" sz="2000" dirty="0">
                <a:latin typeface="Trebuchet MS" charset="0"/>
                <a:ea typeface="ヒラギノ角ゴ Pro W3" charset="0"/>
                <a:cs typeface="Trebuchet MS" charset="0"/>
              </a:rPr>
              <a:t>primate city</a:t>
            </a:r>
          </a:p>
          <a:p>
            <a:r>
              <a:rPr lang="en-US" sz="2000" dirty="0">
                <a:latin typeface="Trebuchet MS" charset="0"/>
                <a:ea typeface="ヒラギノ角ゴ Pro W3" charset="0"/>
                <a:cs typeface="Trebuchet MS" charset="0"/>
              </a:rPr>
              <a:t>political revolution</a:t>
            </a:r>
          </a:p>
          <a:p>
            <a:r>
              <a:rPr lang="en-US" sz="2000" dirty="0">
                <a:latin typeface="Trebuchet MS" charset="0"/>
                <a:ea typeface="ヒラギノ角ゴ Pro W3" charset="0"/>
                <a:cs typeface="Trebuchet MS" charset="0"/>
              </a:rPr>
              <a:t>nation-state</a:t>
            </a:r>
          </a:p>
          <a:p>
            <a:r>
              <a:rPr lang="en-US" sz="2000" dirty="0">
                <a:latin typeface="Trebuchet MS" charset="0"/>
                <a:ea typeface="ヒラギノ角ゴ Pro W3" charset="0"/>
                <a:cs typeface="Trebuchet MS" charset="0"/>
              </a:rPr>
              <a:t>devolution</a:t>
            </a:r>
          </a:p>
          <a:p>
            <a:r>
              <a:rPr lang="en-US" sz="2000" dirty="0">
                <a:latin typeface="Trebuchet MS" charset="0"/>
                <a:ea typeface="ヒラギノ角ゴ Pro W3" charset="0"/>
                <a:cs typeface="Trebuchet MS" charset="0"/>
              </a:rPr>
              <a:t>centripetal forces</a:t>
            </a:r>
          </a:p>
          <a:p>
            <a:r>
              <a:rPr lang="en-US" sz="2000" dirty="0">
                <a:latin typeface="Trebuchet MS" charset="0"/>
                <a:ea typeface="ヒラギノ角ゴ Pro W3" charset="0"/>
                <a:cs typeface="Trebuchet MS" charset="0"/>
              </a:rPr>
              <a:t>centrifugal forces</a:t>
            </a:r>
          </a:p>
        </p:txBody>
      </p:sp>
      <p:cxnSp>
        <p:nvCxnSpPr>
          <p:cNvPr id="9" name="Straight Connector 8"/>
          <p:cNvCxnSpPr/>
          <p:nvPr/>
        </p:nvCxnSpPr>
        <p:spPr>
          <a:xfrm>
            <a:off x="1066800" y="1405467"/>
            <a:ext cx="10058400" cy="0"/>
          </a:xfrm>
          <a:prstGeom prst="line">
            <a:avLst/>
          </a:prstGeom>
          <a:ln w="76200">
            <a:solidFill>
              <a:srgbClr val="006CA7"/>
            </a:solidFill>
          </a:ln>
        </p:spPr>
        <p:style>
          <a:lnRef idx="3">
            <a:schemeClr val="accent2"/>
          </a:lnRef>
          <a:fillRef idx="0">
            <a:schemeClr val="accent2"/>
          </a:fillRef>
          <a:effectRef idx="2">
            <a:schemeClr val="accent2"/>
          </a:effectRef>
          <a:fontRef idx="minor">
            <a:schemeClr val="tx1"/>
          </a:fontRef>
        </p:style>
      </p:cxnSp>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85860" y="575502"/>
            <a:ext cx="535965" cy="535965"/>
          </a:xfrm>
          <a:prstGeom prst="rect">
            <a:avLst/>
          </a:prstGeom>
        </p:spPr>
      </p:pic>
    </p:spTree>
    <p:extLst>
      <p:ext uri="{BB962C8B-B14F-4D97-AF65-F5344CB8AC3E}">
        <p14:creationId xmlns:p14="http://schemas.microsoft.com/office/powerpoint/2010/main" val="28784309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1840358" y="460520"/>
            <a:ext cx="5317067" cy="695325"/>
          </a:xfrm>
          <a:prstGeom prst="rect">
            <a:avLst/>
          </a:prstGeom>
        </p:spPr>
        <p:txBody>
          <a:bodyPr>
            <a:normAutofit/>
          </a:bodyPr>
          <a:lstStyle/>
          <a:p>
            <a:r>
              <a:rPr lang="en-US" sz="3200" dirty="0">
                <a:latin typeface="Roboto" charset="0"/>
                <a:ea typeface="Roboto" charset="0"/>
                <a:cs typeface="Roboto" charset="0"/>
              </a:rPr>
              <a:t>KEY TERMS</a:t>
            </a:r>
          </a:p>
        </p:txBody>
      </p:sp>
      <p:sp>
        <p:nvSpPr>
          <p:cNvPr id="3" name="Subtitle 2"/>
          <p:cNvSpPr>
            <a:spLocks noGrp="1"/>
          </p:cNvSpPr>
          <p:nvPr>
            <p:ph type="subTitle" idx="4294967295"/>
          </p:nvPr>
        </p:nvSpPr>
        <p:spPr>
          <a:xfrm>
            <a:off x="1185860" y="1904711"/>
            <a:ext cx="9939340" cy="3310756"/>
          </a:xfrm>
          <a:prstGeom prst="rect">
            <a:avLst/>
          </a:prstGeom>
        </p:spPr>
        <p:txBody>
          <a:bodyPr>
            <a:normAutofit/>
          </a:bodyPr>
          <a:lstStyle/>
          <a:p>
            <a:r>
              <a:rPr lang="en-US" sz="2000" dirty="0">
                <a:latin typeface="Trebuchet MS" charset="0"/>
                <a:ea typeface="ヒラギノ角ゴ Pro W3" charset="0"/>
                <a:cs typeface="Trebuchet MS" charset="0"/>
              </a:rPr>
              <a:t>Cold War</a:t>
            </a:r>
          </a:p>
          <a:p>
            <a:r>
              <a:rPr lang="en-US" sz="2000" dirty="0">
                <a:latin typeface="Trebuchet MS" charset="0"/>
                <a:ea typeface="ヒラギノ角ゴ Pro W3" charset="0"/>
                <a:cs typeface="Trebuchet MS" charset="0"/>
              </a:rPr>
              <a:t>Iron Curtain</a:t>
            </a:r>
          </a:p>
          <a:p>
            <a:r>
              <a:rPr lang="en-US" sz="2000" dirty="0">
                <a:latin typeface="Trebuchet MS" charset="0"/>
                <a:ea typeface="ヒラギノ角ゴ Pro W3" charset="0"/>
                <a:cs typeface="Trebuchet MS" charset="0"/>
              </a:rPr>
              <a:t>Benelux Agreement</a:t>
            </a:r>
          </a:p>
          <a:p>
            <a:r>
              <a:rPr lang="en-US" sz="2000" dirty="0">
                <a:latin typeface="Trebuchet MS" charset="0"/>
                <a:ea typeface="ヒラギノ角ゴ Pro W3" charset="0"/>
                <a:cs typeface="Trebuchet MS" charset="0"/>
              </a:rPr>
              <a:t>Marshall Plan</a:t>
            </a:r>
          </a:p>
          <a:p>
            <a:r>
              <a:rPr lang="en-US" sz="2000" dirty="0">
                <a:latin typeface="Trebuchet MS" charset="0"/>
                <a:ea typeface="ヒラギノ角ゴ Pro W3" charset="0"/>
                <a:cs typeface="Trebuchet MS" charset="0"/>
              </a:rPr>
              <a:t>Common Market</a:t>
            </a:r>
          </a:p>
          <a:p>
            <a:r>
              <a:rPr lang="en-US" sz="2000" dirty="0" err="1">
                <a:latin typeface="Trebuchet MS" charset="0"/>
                <a:ea typeface="ヒラギノ角ゴ Pro W3" charset="0"/>
                <a:cs typeface="Trebuchet MS" charset="0"/>
              </a:rPr>
              <a:t>supranationalism</a:t>
            </a:r>
            <a:endParaRPr lang="en-US" sz="2000" dirty="0">
              <a:latin typeface="Trebuchet MS" charset="0"/>
              <a:ea typeface="ヒラギノ角ゴ Pro W3" charset="0"/>
              <a:cs typeface="Trebuchet MS" charset="0"/>
            </a:endParaRPr>
          </a:p>
          <a:p>
            <a:r>
              <a:rPr lang="en-US" sz="2000" dirty="0" err="1">
                <a:latin typeface="Trebuchet MS" charset="0"/>
                <a:ea typeface="ヒラギノ角ゴ Pro W3" charset="0"/>
                <a:cs typeface="Trebuchet MS" charset="0"/>
              </a:rPr>
              <a:t>Ancona</a:t>
            </a:r>
            <a:r>
              <a:rPr lang="en-US" sz="2000" dirty="0">
                <a:latin typeface="Trebuchet MS" charset="0"/>
                <a:ea typeface="ヒラギノ角ゴ Pro W3" charset="0"/>
                <a:cs typeface="Trebuchet MS" charset="0"/>
              </a:rPr>
              <a:t> Line</a:t>
            </a:r>
          </a:p>
          <a:p>
            <a:r>
              <a:rPr lang="en-US" sz="2000" dirty="0">
                <a:latin typeface="Trebuchet MS" charset="0"/>
                <a:ea typeface="ヒラギノ角ゴ Pro W3" charset="0"/>
                <a:cs typeface="Trebuchet MS" charset="0"/>
              </a:rPr>
              <a:t>Zuider Zee</a:t>
            </a:r>
          </a:p>
        </p:txBody>
      </p:sp>
      <p:cxnSp>
        <p:nvCxnSpPr>
          <p:cNvPr id="9" name="Straight Connector 8"/>
          <p:cNvCxnSpPr/>
          <p:nvPr/>
        </p:nvCxnSpPr>
        <p:spPr>
          <a:xfrm>
            <a:off x="1066800" y="1405467"/>
            <a:ext cx="10058400" cy="0"/>
          </a:xfrm>
          <a:prstGeom prst="line">
            <a:avLst/>
          </a:prstGeom>
          <a:ln w="76200">
            <a:solidFill>
              <a:srgbClr val="006CA7"/>
            </a:solidFill>
          </a:ln>
        </p:spPr>
        <p:style>
          <a:lnRef idx="3">
            <a:schemeClr val="accent2"/>
          </a:lnRef>
          <a:fillRef idx="0">
            <a:schemeClr val="accent2"/>
          </a:fillRef>
          <a:effectRef idx="2">
            <a:schemeClr val="accent2"/>
          </a:effectRef>
          <a:fontRef idx="minor">
            <a:schemeClr val="tx1"/>
          </a:fontRef>
        </p:style>
      </p:cxnSp>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85860" y="575502"/>
            <a:ext cx="535965" cy="535965"/>
          </a:xfrm>
          <a:prstGeom prst="rect">
            <a:avLst/>
          </a:prstGeom>
        </p:spPr>
      </p:pic>
    </p:spTree>
    <p:extLst>
      <p:ext uri="{BB962C8B-B14F-4D97-AF65-F5344CB8AC3E}">
        <p14:creationId xmlns:p14="http://schemas.microsoft.com/office/powerpoint/2010/main" val="16363270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1840358" y="460520"/>
            <a:ext cx="5317067" cy="695325"/>
          </a:xfrm>
          <a:prstGeom prst="rect">
            <a:avLst/>
          </a:prstGeom>
        </p:spPr>
        <p:txBody>
          <a:bodyPr>
            <a:normAutofit/>
          </a:bodyPr>
          <a:lstStyle/>
          <a:p>
            <a:r>
              <a:rPr lang="en-US" sz="3200" dirty="0">
                <a:latin typeface="Roboto" charset="0"/>
                <a:ea typeface="Roboto" charset="0"/>
                <a:cs typeface="Roboto" charset="0"/>
              </a:rPr>
              <a:t>KEY TERMS</a:t>
            </a:r>
          </a:p>
        </p:txBody>
      </p:sp>
      <p:sp>
        <p:nvSpPr>
          <p:cNvPr id="3" name="Subtitle 2"/>
          <p:cNvSpPr>
            <a:spLocks noGrp="1"/>
          </p:cNvSpPr>
          <p:nvPr>
            <p:ph type="subTitle" idx="4294967295"/>
          </p:nvPr>
        </p:nvSpPr>
        <p:spPr>
          <a:xfrm>
            <a:off x="1185860" y="1904711"/>
            <a:ext cx="9939340" cy="3310756"/>
          </a:xfrm>
          <a:prstGeom prst="rect">
            <a:avLst/>
          </a:prstGeom>
        </p:spPr>
        <p:txBody>
          <a:bodyPr>
            <a:normAutofit/>
          </a:bodyPr>
          <a:lstStyle/>
          <a:p>
            <a:r>
              <a:rPr lang="en-US" sz="2000" dirty="0">
                <a:latin typeface="Trebuchet MS" charset="0"/>
                <a:ea typeface="ヒラギノ角ゴ Pro W3" charset="0"/>
                <a:cs typeface="Trebuchet MS" charset="0"/>
              </a:rPr>
              <a:t>polder</a:t>
            </a:r>
          </a:p>
          <a:p>
            <a:r>
              <a:rPr lang="en-US" sz="2000" dirty="0">
                <a:latin typeface="Trebuchet MS" charset="0"/>
                <a:ea typeface="ヒラギノ角ゴ Pro W3" charset="0"/>
                <a:cs typeface="Trebuchet MS" charset="0"/>
              </a:rPr>
              <a:t>Chunnel</a:t>
            </a:r>
          </a:p>
          <a:p>
            <a:r>
              <a:rPr lang="en-US" sz="2000" dirty="0">
                <a:latin typeface="Trebuchet MS" charset="0"/>
                <a:ea typeface="ヒラギノ角ゴ Pro W3" charset="0"/>
                <a:cs typeface="Trebuchet MS" charset="0"/>
              </a:rPr>
              <a:t>the troubles</a:t>
            </a:r>
          </a:p>
          <a:p>
            <a:r>
              <a:rPr lang="en-US" sz="2000" dirty="0">
                <a:latin typeface="Trebuchet MS" charset="0"/>
                <a:ea typeface="ヒラギノ角ゴ Pro W3" charset="0"/>
                <a:cs typeface="Trebuchet MS" charset="0"/>
              </a:rPr>
              <a:t>Solidarity</a:t>
            </a:r>
          </a:p>
          <a:p>
            <a:r>
              <a:rPr lang="en-US" sz="2000" dirty="0">
                <a:latin typeface="Trebuchet MS" charset="0"/>
                <a:ea typeface="ヒラギノ角ゴ Pro W3" charset="0"/>
                <a:cs typeface="Trebuchet MS" charset="0"/>
              </a:rPr>
              <a:t>ethnic cleansing</a:t>
            </a:r>
          </a:p>
          <a:p>
            <a:r>
              <a:rPr lang="en-US" sz="2000" dirty="0">
                <a:latin typeface="Trebuchet MS" charset="0"/>
                <a:ea typeface="ヒラギノ角ゴ Pro W3" charset="0"/>
                <a:cs typeface="Trebuchet MS" charset="0"/>
              </a:rPr>
              <a:t>Dayton Accord</a:t>
            </a:r>
          </a:p>
          <a:p>
            <a:r>
              <a:rPr lang="en-US" sz="2000" dirty="0" err="1">
                <a:latin typeface="Trebuchet MS" charset="0"/>
                <a:ea typeface="ヒラギノ角ゴ Pro W3" charset="0"/>
                <a:cs typeface="Trebuchet MS" charset="0"/>
              </a:rPr>
              <a:t>shatterbelt</a:t>
            </a:r>
            <a:endParaRPr lang="en-US" sz="2000" dirty="0">
              <a:latin typeface="Trebuchet MS" charset="0"/>
              <a:ea typeface="ヒラギノ角ゴ Pro W3" charset="0"/>
              <a:cs typeface="Trebuchet MS" charset="0"/>
            </a:endParaRPr>
          </a:p>
        </p:txBody>
      </p:sp>
      <p:cxnSp>
        <p:nvCxnSpPr>
          <p:cNvPr id="9" name="Straight Connector 8"/>
          <p:cNvCxnSpPr/>
          <p:nvPr/>
        </p:nvCxnSpPr>
        <p:spPr>
          <a:xfrm>
            <a:off x="1066800" y="1405467"/>
            <a:ext cx="10058400" cy="0"/>
          </a:xfrm>
          <a:prstGeom prst="line">
            <a:avLst/>
          </a:prstGeom>
          <a:ln w="76200">
            <a:solidFill>
              <a:srgbClr val="006CA7"/>
            </a:solidFill>
          </a:ln>
        </p:spPr>
        <p:style>
          <a:lnRef idx="3">
            <a:schemeClr val="accent2"/>
          </a:lnRef>
          <a:fillRef idx="0">
            <a:schemeClr val="accent2"/>
          </a:fillRef>
          <a:effectRef idx="2">
            <a:schemeClr val="accent2"/>
          </a:effectRef>
          <a:fontRef idx="minor">
            <a:schemeClr val="tx1"/>
          </a:fontRef>
        </p:style>
      </p:cxnSp>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85860" y="575502"/>
            <a:ext cx="535965" cy="535965"/>
          </a:xfrm>
          <a:prstGeom prst="rect">
            <a:avLst/>
          </a:prstGeom>
        </p:spPr>
      </p:pic>
    </p:spTree>
    <p:extLst>
      <p:ext uri="{BB962C8B-B14F-4D97-AF65-F5344CB8AC3E}">
        <p14:creationId xmlns:p14="http://schemas.microsoft.com/office/powerpoint/2010/main" val="29786920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1840358" y="460520"/>
            <a:ext cx="5317067" cy="695325"/>
          </a:xfrm>
          <a:prstGeom prst="rect">
            <a:avLst/>
          </a:prstGeom>
        </p:spPr>
        <p:txBody>
          <a:bodyPr>
            <a:normAutofit/>
          </a:bodyPr>
          <a:lstStyle/>
          <a:p>
            <a:pPr algn="l"/>
            <a:r>
              <a:rPr lang="en-US" sz="3200" dirty="0" smtClean="0">
                <a:latin typeface="Roboto" charset="0"/>
                <a:ea typeface="Roboto" charset="0"/>
                <a:cs typeface="Roboto" charset="0"/>
              </a:rPr>
              <a:t>KEY TAKEAWAYS</a:t>
            </a:r>
            <a:endParaRPr lang="en-US" sz="3200" dirty="0">
              <a:latin typeface="Roboto" charset="0"/>
              <a:ea typeface="Roboto" charset="0"/>
              <a:cs typeface="Roboto" charset="0"/>
            </a:endParaRPr>
          </a:p>
        </p:txBody>
      </p:sp>
      <p:sp>
        <p:nvSpPr>
          <p:cNvPr id="3" name="Subtitle 2"/>
          <p:cNvSpPr>
            <a:spLocks noGrp="1"/>
          </p:cNvSpPr>
          <p:nvPr>
            <p:ph type="subTitle" idx="4294967295"/>
          </p:nvPr>
        </p:nvSpPr>
        <p:spPr>
          <a:xfrm>
            <a:off x="1185860" y="1904711"/>
            <a:ext cx="9939340" cy="3310756"/>
          </a:xfrm>
          <a:prstGeom prst="rect">
            <a:avLst/>
          </a:prstGeom>
        </p:spPr>
        <p:txBody>
          <a:bodyPr>
            <a:normAutofit/>
          </a:bodyPr>
          <a:lstStyle/>
          <a:p>
            <a:r>
              <a:rPr lang="en-US" sz="2000" dirty="0">
                <a:latin typeface="Trebuchet MS" charset="0"/>
                <a:ea typeface="ヒラギノ角ゴ Pro W3" charset="0"/>
                <a:cs typeface="Trebuchet MS" charset="0"/>
              </a:rPr>
              <a:t>The Gulf Stream provides a moderate type C climate for much of Western Europe. Eastern Europe can experience colder type D climates.</a:t>
            </a:r>
          </a:p>
          <a:p>
            <a:r>
              <a:rPr lang="en-US" sz="2000" dirty="0">
                <a:latin typeface="Trebuchet MS" charset="0"/>
                <a:ea typeface="ヒラギノ角ゴ Pro W3" charset="0"/>
                <a:cs typeface="Trebuchet MS" charset="0"/>
              </a:rPr>
              <a:t>Europe has four main physical landforms that provide a diversity of natural resources. The North European Lowland holds the majority of its agricultural potential.</a:t>
            </a:r>
          </a:p>
          <a:p>
            <a:r>
              <a:rPr lang="en-US" sz="2000" dirty="0">
                <a:latin typeface="Trebuchet MS" charset="0"/>
                <a:ea typeface="ヒラギノ角ゴ Pro W3" charset="0"/>
                <a:cs typeface="Trebuchet MS" charset="0"/>
              </a:rPr>
              <a:t>An increase in population has also increased the demand on the environment. Various environmental concerns are becoming more evident. Acid rain from industrialization has caused extensive damage to forests and fish populations in northern Europe. Atlantic fisheries are also experiencing a decline in production.</a:t>
            </a:r>
          </a:p>
        </p:txBody>
      </p:sp>
      <p:cxnSp>
        <p:nvCxnSpPr>
          <p:cNvPr id="9" name="Straight Connector 8"/>
          <p:cNvCxnSpPr/>
          <p:nvPr/>
        </p:nvCxnSpPr>
        <p:spPr>
          <a:xfrm>
            <a:off x="1066800" y="1405467"/>
            <a:ext cx="10058400" cy="0"/>
          </a:xfrm>
          <a:prstGeom prst="line">
            <a:avLst/>
          </a:prstGeom>
          <a:ln w="76200">
            <a:solidFill>
              <a:srgbClr val="006CA7"/>
            </a:solidFill>
          </a:ln>
        </p:spPr>
        <p:style>
          <a:lnRef idx="3">
            <a:schemeClr val="accent2"/>
          </a:lnRef>
          <a:fillRef idx="0">
            <a:schemeClr val="accent2"/>
          </a:fillRef>
          <a:effectRef idx="2">
            <a:schemeClr val="accent2"/>
          </a:effectRef>
          <a:fontRef idx="minor">
            <a:schemeClr val="tx1"/>
          </a:fontRef>
        </p:style>
      </p:cxnSp>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85860" y="575502"/>
            <a:ext cx="535965" cy="535965"/>
          </a:xfrm>
          <a:prstGeom prst="rect">
            <a:avLst/>
          </a:prstGeom>
        </p:spPr>
      </p:pic>
    </p:spTree>
    <p:extLst>
      <p:ext uri="{BB962C8B-B14F-4D97-AF65-F5344CB8AC3E}">
        <p14:creationId xmlns:p14="http://schemas.microsoft.com/office/powerpoint/2010/main" val="163824886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1840358" y="460520"/>
            <a:ext cx="5317067" cy="695325"/>
          </a:xfrm>
          <a:prstGeom prst="rect">
            <a:avLst/>
          </a:prstGeom>
        </p:spPr>
        <p:txBody>
          <a:bodyPr>
            <a:normAutofit/>
          </a:bodyPr>
          <a:lstStyle/>
          <a:p>
            <a:r>
              <a:rPr lang="en-US" sz="3200" dirty="0">
                <a:latin typeface="Roboto" charset="0"/>
                <a:ea typeface="Roboto" charset="0"/>
                <a:cs typeface="Roboto" charset="0"/>
              </a:rPr>
              <a:t>KEY TAKEAWAYS</a:t>
            </a:r>
          </a:p>
        </p:txBody>
      </p:sp>
      <p:sp>
        <p:nvSpPr>
          <p:cNvPr id="3" name="Subtitle 2"/>
          <p:cNvSpPr>
            <a:spLocks noGrp="1"/>
          </p:cNvSpPr>
          <p:nvPr>
            <p:ph type="subTitle" idx="4294967295"/>
          </p:nvPr>
        </p:nvSpPr>
        <p:spPr>
          <a:xfrm>
            <a:off x="1185860" y="1904711"/>
            <a:ext cx="9939340" cy="3310756"/>
          </a:xfrm>
          <a:prstGeom prst="rect">
            <a:avLst/>
          </a:prstGeom>
        </p:spPr>
        <p:txBody>
          <a:bodyPr>
            <a:normAutofit/>
          </a:bodyPr>
          <a:lstStyle/>
          <a:p>
            <a:r>
              <a:rPr lang="en-US" sz="2000" dirty="0">
                <a:latin typeface="Trebuchet MS" charset="0"/>
                <a:ea typeface="ヒラギノ角ゴ Pro W3" charset="0"/>
                <a:cs typeface="Trebuchet MS" charset="0"/>
              </a:rPr>
              <a:t>The Roman Empire connected southern Europe and created an infrastructure to help promote trade and intercultural connections. The Vikings connected northern Europe through trade and exploitation.</a:t>
            </a:r>
          </a:p>
          <a:p>
            <a:r>
              <a:rPr lang="en-US" sz="2000" dirty="0">
                <a:latin typeface="Trebuchet MS" charset="0"/>
                <a:ea typeface="ヒラギノ角ゴ Pro W3" charset="0"/>
                <a:cs typeface="Trebuchet MS" charset="0"/>
              </a:rPr>
              <a:t>Technological advancements helped European colonialism dominate other countries and exploit their labor and resources. Coastal European countries created colonies and external sources of wealth.</a:t>
            </a:r>
          </a:p>
          <a:p>
            <a:r>
              <a:rPr lang="en-US" sz="2000" dirty="0">
                <a:latin typeface="Trebuchet MS" charset="0"/>
                <a:ea typeface="ヒラギノ角ゴ Pro W3" charset="0"/>
                <a:cs typeface="Trebuchet MS" charset="0"/>
              </a:rPr>
              <a:t>The Industrial Revolution was promoted by the development of steam power with coal as a fuel source. The mass production of goods gave the European countries an advantage in the world marketplace.</a:t>
            </a:r>
          </a:p>
        </p:txBody>
      </p:sp>
      <p:cxnSp>
        <p:nvCxnSpPr>
          <p:cNvPr id="9" name="Straight Connector 8"/>
          <p:cNvCxnSpPr/>
          <p:nvPr/>
        </p:nvCxnSpPr>
        <p:spPr>
          <a:xfrm>
            <a:off x="1066800" y="1405467"/>
            <a:ext cx="10058400" cy="0"/>
          </a:xfrm>
          <a:prstGeom prst="line">
            <a:avLst/>
          </a:prstGeom>
          <a:ln w="76200">
            <a:solidFill>
              <a:srgbClr val="006CA7"/>
            </a:solidFill>
          </a:ln>
        </p:spPr>
        <p:style>
          <a:lnRef idx="3">
            <a:schemeClr val="accent2"/>
          </a:lnRef>
          <a:fillRef idx="0">
            <a:schemeClr val="accent2"/>
          </a:fillRef>
          <a:effectRef idx="2">
            <a:schemeClr val="accent2"/>
          </a:effectRef>
          <a:fontRef idx="minor">
            <a:schemeClr val="tx1"/>
          </a:fontRef>
        </p:style>
      </p:cxnSp>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85860" y="575502"/>
            <a:ext cx="535965" cy="535965"/>
          </a:xfrm>
          <a:prstGeom prst="rect">
            <a:avLst/>
          </a:prstGeom>
        </p:spPr>
      </p:pic>
    </p:spTree>
    <p:extLst>
      <p:ext uri="{BB962C8B-B14F-4D97-AF65-F5344CB8AC3E}">
        <p14:creationId xmlns:p14="http://schemas.microsoft.com/office/powerpoint/2010/main" val="35821435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1840358" y="460520"/>
            <a:ext cx="5317067" cy="695325"/>
          </a:xfrm>
          <a:prstGeom prst="rect">
            <a:avLst/>
          </a:prstGeom>
        </p:spPr>
        <p:txBody>
          <a:bodyPr>
            <a:normAutofit/>
          </a:bodyPr>
          <a:lstStyle/>
          <a:p>
            <a:r>
              <a:rPr lang="en-US" sz="3200" dirty="0">
                <a:latin typeface="Roboto" charset="0"/>
                <a:ea typeface="Roboto" charset="0"/>
                <a:cs typeface="Roboto" charset="0"/>
              </a:rPr>
              <a:t>KEY TAKEAWAYS</a:t>
            </a:r>
          </a:p>
        </p:txBody>
      </p:sp>
      <p:sp>
        <p:nvSpPr>
          <p:cNvPr id="3" name="Subtitle 2"/>
          <p:cNvSpPr>
            <a:spLocks noGrp="1"/>
          </p:cNvSpPr>
          <p:nvPr>
            <p:ph type="subTitle" idx="4294967295"/>
          </p:nvPr>
        </p:nvSpPr>
        <p:spPr>
          <a:xfrm>
            <a:off x="1185860" y="1904711"/>
            <a:ext cx="9939340" cy="3310756"/>
          </a:xfrm>
          <a:prstGeom prst="rect">
            <a:avLst/>
          </a:prstGeom>
        </p:spPr>
        <p:txBody>
          <a:bodyPr>
            <a:normAutofit/>
          </a:bodyPr>
          <a:lstStyle/>
          <a:p>
            <a:r>
              <a:rPr lang="en-US" sz="2000" dirty="0">
                <a:latin typeface="Trebuchet MS" charset="0"/>
                <a:ea typeface="ヒラギノ角ゴ Pro W3" charset="0"/>
                <a:cs typeface="Trebuchet MS" charset="0"/>
              </a:rPr>
              <a:t>The Industrial Revolution prompted a shift in population from the rural agricultural regions to the urban centers. More people were needed in the factories and fewer workers were required on the farms because of improved agricultural methods. This shift resulted in smaller families and more women entering the workplace.</a:t>
            </a:r>
          </a:p>
          <a:p>
            <a:r>
              <a:rPr lang="en-US" sz="2000" dirty="0">
                <a:latin typeface="Trebuchet MS" charset="0"/>
                <a:ea typeface="ヒラギノ角ゴ Pro W3" charset="0"/>
                <a:cs typeface="Trebuchet MS" charset="0"/>
              </a:rPr>
              <a:t>The early empires of Europe gave way to the concept of a similar people (the nation) unifying under a common government (the state) to create nation-states.</a:t>
            </a:r>
          </a:p>
          <a:p>
            <a:r>
              <a:rPr lang="en-US" sz="2000" dirty="0">
                <a:latin typeface="Trebuchet MS" charset="0"/>
                <a:ea typeface="ヒラギノ角ゴ Pro W3" charset="0"/>
                <a:cs typeface="Trebuchet MS" charset="0"/>
              </a:rPr>
              <a:t>Divisive centrifugal cultural forces tend to divide and separate people in a state, whereas cohesive centripetal cultural forces tend to unify a state.</a:t>
            </a:r>
          </a:p>
        </p:txBody>
      </p:sp>
      <p:cxnSp>
        <p:nvCxnSpPr>
          <p:cNvPr id="9" name="Straight Connector 8"/>
          <p:cNvCxnSpPr/>
          <p:nvPr/>
        </p:nvCxnSpPr>
        <p:spPr>
          <a:xfrm>
            <a:off x="1066800" y="1405467"/>
            <a:ext cx="10058400" cy="0"/>
          </a:xfrm>
          <a:prstGeom prst="line">
            <a:avLst/>
          </a:prstGeom>
          <a:ln w="76200">
            <a:solidFill>
              <a:srgbClr val="006CA7"/>
            </a:solidFill>
          </a:ln>
        </p:spPr>
        <p:style>
          <a:lnRef idx="3">
            <a:schemeClr val="accent2"/>
          </a:lnRef>
          <a:fillRef idx="0">
            <a:schemeClr val="accent2"/>
          </a:fillRef>
          <a:effectRef idx="2">
            <a:schemeClr val="accent2"/>
          </a:effectRef>
          <a:fontRef idx="minor">
            <a:schemeClr val="tx1"/>
          </a:fontRef>
        </p:style>
      </p:cxnSp>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85860" y="575502"/>
            <a:ext cx="535965" cy="535965"/>
          </a:xfrm>
          <a:prstGeom prst="rect">
            <a:avLst/>
          </a:prstGeom>
        </p:spPr>
      </p:pic>
    </p:spTree>
    <p:extLst>
      <p:ext uri="{BB962C8B-B14F-4D97-AF65-F5344CB8AC3E}">
        <p14:creationId xmlns:p14="http://schemas.microsoft.com/office/powerpoint/2010/main" val="7670729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1840358" y="460520"/>
            <a:ext cx="5317067" cy="695325"/>
          </a:xfrm>
          <a:prstGeom prst="rect">
            <a:avLst/>
          </a:prstGeom>
        </p:spPr>
        <p:txBody>
          <a:bodyPr>
            <a:normAutofit/>
          </a:bodyPr>
          <a:lstStyle/>
          <a:p>
            <a:r>
              <a:rPr lang="en-US" sz="3200" dirty="0">
                <a:latin typeface="Roboto" charset="0"/>
                <a:ea typeface="Roboto" charset="0"/>
                <a:cs typeface="Roboto" charset="0"/>
              </a:rPr>
              <a:t>KEY TAKEAWAYS</a:t>
            </a:r>
          </a:p>
        </p:txBody>
      </p:sp>
      <p:sp>
        <p:nvSpPr>
          <p:cNvPr id="3" name="Subtitle 2"/>
          <p:cNvSpPr>
            <a:spLocks noGrp="1"/>
          </p:cNvSpPr>
          <p:nvPr>
            <p:ph type="subTitle" idx="4294967295"/>
          </p:nvPr>
        </p:nvSpPr>
        <p:spPr>
          <a:xfrm>
            <a:off x="1185860" y="1904711"/>
            <a:ext cx="9939340" cy="3310756"/>
          </a:xfrm>
          <a:prstGeom prst="rect">
            <a:avLst/>
          </a:prstGeom>
        </p:spPr>
        <p:txBody>
          <a:bodyPr>
            <a:normAutofit/>
          </a:bodyPr>
          <a:lstStyle/>
          <a:p>
            <a:r>
              <a:rPr lang="en-US" sz="2000" dirty="0">
                <a:latin typeface="Trebuchet MS" charset="0"/>
                <a:ea typeface="ヒラギノ角ゴ Pro W3" charset="0"/>
                <a:cs typeface="Trebuchet MS" charset="0"/>
              </a:rPr>
              <a:t>The Indo-European language family has three dominant groups in Europe: Germanic in the north, Romance in the south, and Slavic in the east. The Christian religion has three main divisions in Europe: a Protestant north, Catholic south, and an Orthodox east.</a:t>
            </a:r>
          </a:p>
          <a:p>
            <a:r>
              <a:rPr lang="en-US" sz="2000" dirty="0">
                <a:latin typeface="Trebuchet MS" charset="0"/>
                <a:ea typeface="ヒラギノ角ゴ Pro W3" charset="0"/>
                <a:cs typeface="Trebuchet MS" charset="0"/>
              </a:rPr>
              <a:t>Although World War I, World War II, and the Cold War divided Europe during the twentieth century, the EU has emerged as a unifying force for the European people.</a:t>
            </a:r>
          </a:p>
          <a:p>
            <a:r>
              <a:rPr lang="en-US" sz="2000" dirty="0">
                <a:latin typeface="Trebuchet MS" charset="0"/>
                <a:ea typeface="ヒラギノ角ゴ Pro W3" charset="0"/>
                <a:cs typeface="Trebuchet MS" charset="0"/>
              </a:rPr>
              <a:t>The Benelux Agreement, the Marshall Plan, and the Treaty of Rome all helped set the stage for the European unification that evolved into </a:t>
            </a:r>
            <a:br>
              <a:rPr lang="en-US" sz="2000" dirty="0">
                <a:latin typeface="Trebuchet MS" charset="0"/>
                <a:ea typeface="ヒラギノ角ゴ Pro W3" charset="0"/>
                <a:cs typeface="Trebuchet MS" charset="0"/>
              </a:rPr>
            </a:br>
            <a:r>
              <a:rPr lang="en-US" sz="2000" dirty="0">
                <a:latin typeface="Trebuchet MS" charset="0"/>
                <a:ea typeface="ヒラギノ角ゴ Pro W3" charset="0"/>
                <a:cs typeface="Trebuchet MS" charset="0"/>
              </a:rPr>
              <a:t>the EU.</a:t>
            </a:r>
          </a:p>
        </p:txBody>
      </p:sp>
      <p:cxnSp>
        <p:nvCxnSpPr>
          <p:cNvPr id="9" name="Straight Connector 8"/>
          <p:cNvCxnSpPr/>
          <p:nvPr/>
        </p:nvCxnSpPr>
        <p:spPr>
          <a:xfrm>
            <a:off x="1066800" y="1405467"/>
            <a:ext cx="10058400" cy="0"/>
          </a:xfrm>
          <a:prstGeom prst="line">
            <a:avLst/>
          </a:prstGeom>
          <a:ln w="76200">
            <a:solidFill>
              <a:srgbClr val="006CA7"/>
            </a:solidFill>
          </a:ln>
        </p:spPr>
        <p:style>
          <a:lnRef idx="3">
            <a:schemeClr val="accent2"/>
          </a:lnRef>
          <a:fillRef idx="0">
            <a:schemeClr val="accent2"/>
          </a:fillRef>
          <a:effectRef idx="2">
            <a:schemeClr val="accent2"/>
          </a:effectRef>
          <a:fontRef idx="minor">
            <a:schemeClr val="tx1"/>
          </a:fontRef>
        </p:style>
      </p:cxnSp>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85860" y="575502"/>
            <a:ext cx="535965" cy="535965"/>
          </a:xfrm>
          <a:prstGeom prst="rect">
            <a:avLst/>
          </a:prstGeom>
        </p:spPr>
      </p:pic>
    </p:spTree>
    <p:extLst>
      <p:ext uri="{BB962C8B-B14F-4D97-AF65-F5344CB8AC3E}">
        <p14:creationId xmlns:p14="http://schemas.microsoft.com/office/powerpoint/2010/main" val="285818109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1840358" y="460520"/>
            <a:ext cx="5317067" cy="695325"/>
          </a:xfrm>
          <a:prstGeom prst="rect">
            <a:avLst/>
          </a:prstGeom>
        </p:spPr>
        <p:txBody>
          <a:bodyPr>
            <a:normAutofit/>
          </a:bodyPr>
          <a:lstStyle/>
          <a:p>
            <a:r>
              <a:rPr lang="en-US" sz="3200" dirty="0">
                <a:latin typeface="Roboto" charset="0"/>
                <a:ea typeface="Roboto" charset="0"/>
                <a:cs typeface="Roboto" charset="0"/>
              </a:rPr>
              <a:t>KEY TAKEAWAYS</a:t>
            </a:r>
          </a:p>
        </p:txBody>
      </p:sp>
      <p:sp>
        <p:nvSpPr>
          <p:cNvPr id="3" name="Subtitle 2"/>
          <p:cNvSpPr>
            <a:spLocks noGrp="1"/>
          </p:cNvSpPr>
          <p:nvPr>
            <p:ph type="subTitle" idx="4294967295"/>
          </p:nvPr>
        </p:nvSpPr>
        <p:spPr>
          <a:xfrm>
            <a:off x="1185860" y="1904711"/>
            <a:ext cx="9939340" cy="3310756"/>
          </a:xfrm>
          <a:prstGeom prst="rect">
            <a:avLst/>
          </a:prstGeom>
        </p:spPr>
        <p:txBody>
          <a:bodyPr>
            <a:normAutofit/>
          </a:bodyPr>
          <a:lstStyle/>
          <a:p>
            <a:r>
              <a:rPr lang="en-US" sz="2000" dirty="0" err="1">
                <a:latin typeface="Trebuchet MS" charset="0"/>
                <a:ea typeface="ヒラギノ角ゴ Pro W3" charset="0"/>
                <a:cs typeface="Trebuchet MS" charset="0"/>
              </a:rPr>
              <a:t>Supranationalism</a:t>
            </a:r>
            <a:r>
              <a:rPr lang="en-US" sz="2000" dirty="0">
                <a:latin typeface="Trebuchet MS" charset="0"/>
                <a:ea typeface="ヒラギノ角ゴ Pro W3" charset="0"/>
                <a:cs typeface="Trebuchet MS" charset="0"/>
              </a:rPr>
              <a:t> has provided European countries with the ability to compete economically in the global marketplace. Difficulties have been in the areas of cultural and historical differences that have influenced the continuing economic and political challenges.</a:t>
            </a:r>
          </a:p>
          <a:p>
            <a:r>
              <a:rPr lang="en-US" sz="2000" dirty="0">
                <a:latin typeface="Trebuchet MS" charset="0"/>
                <a:ea typeface="ヒラギノ角ゴ Pro W3" charset="0"/>
                <a:cs typeface="Trebuchet MS" charset="0"/>
              </a:rPr>
              <a:t>The EU represents a core economic region for the planet. North America and Eastern Asia each have worked to create competitive trading relationships to compete with the EU economically.</a:t>
            </a:r>
          </a:p>
          <a:p>
            <a:r>
              <a:rPr lang="en-US" sz="2000" dirty="0">
                <a:latin typeface="Trebuchet MS" charset="0"/>
                <a:ea typeface="ヒラギノ角ゴ Pro W3" charset="0"/>
                <a:cs typeface="Trebuchet MS" charset="0"/>
              </a:rPr>
              <a:t>Western Europe can be divided into a number of smaller geographic regions, including northern Europe, southern Europe, Central Europe, and the British Isles.</a:t>
            </a:r>
          </a:p>
        </p:txBody>
      </p:sp>
      <p:cxnSp>
        <p:nvCxnSpPr>
          <p:cNvPr id="9" name="Straight Connector 8"/>
          <p:cNvCxnSpPr/>
          <p:nvPr/>
        </p:nvCxnSpPr>
        <p:spPr>
          <a:xfrm>
            <a:off x="1066800" y="1405467"/>
            <a:ext cx="10058400" cy="0"/>
          </a:xfrm>
          <a:prstGeom prst="line">
            <a:avLst/>
          </a:prstGeom>
          <a:ln w="76200">
            <a:solidFill>
              <a:srgbClr val="006CA7"/>
            </a:solidFill>
          </a:ln>
        </p:spPr>
        <p:style>
          <a:lnRef idx="3">
            <a:schemeClr val="accent2"/>
          </a:lnRef>
          <a:fillRef idx="0">
            <a:schemeClr val="accent2"/>
          </a:fillRef>
          <a:effectRef idx="2">
            <a:schemeClr val="accent2"/>
          </a:effectRef>
          <a:fontRef idx="minor">
            <a:schemeClr val="tx1"/>
          </a:fontRef>
        </p:style>
      </p:cxnSp>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85860" y="575502"/>
            <a:ext cx="535965" cy="535965"/>
          </a:xfrm>
          <a:prstGeom prst="rect">
            <a:avLst/>
          </a:prstGeom>
        </p:spPr>
      </p:pic>
    </p:spTree>
    <p:extLst>
      <p:ext uri="{BB962C8B-B14F-4D97-AF65-F5344CB8AC3E}">
        <p14:creationId xmlns:p14="http://schemas.microsoft.com/office/powerpoint/2010/main" val="52076221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1840358" y="460520"/>
            <a:ext cx="5317067" cy="695325"/>
          </a:xfrm>
          <a:prstGeom prst="rect">
            <a:avLst/>
          </a:prstGeom>
        </p:spPr>
        <p:txBody>
          <a:bodyPr>
            <a:normAutofit/>
          </a:bodyPr>
          <a:lstStyle/>
          <a:p>
            <a:r>
              <a:rPr lang="en-US" sz="3200" dirty="0">
                <a:latin typeface="Roboto" charset="0"/>
                <a:ea typeface="Roboto" charset="0"/>
                <a:cs typeface="Roboto" charset="0"/>
              </a:rPr>
              <a:t>KEY TAKEAWAYS</a:t>
            </a:r>
          </a:p>
        </p:txBody>
      </p:sp>
      <p:sp>
        <p:nvSpPr>
          <p:cNvPr id="3" name="Subtitle 2"/>
          <p:cNvSpPr>
            <a:spLocks noGrp="1"/>
          </p:cNvSpPr>
          <p:nvPr>
            <p:ph type="subTitle" idx="4294967295"/>
          </p:nvPr>
        </p:nvSpPr>
        <p:spPr>
          <a:xfrm>
            <a:off x="1185860" y="1904711"/>
            <a:ext cx="9939340" cy="3310756"/>
          </a:xfrm>
          <a:prstGeom prst="rect">
            <a:avLst/>
          </a:prstGeom>
        </p:spPr>
        <p:txBody>
          <a:bodyPr>
            <a:normAutofit/>
          </a:bodyPr>
          <a:lstStyle/>
          <a:p>
            <a:r>
              <a:rPr lang="en-US" sz="2000" dirty="0">
                <a:latin typeface="Trebuchet MS" charset="0"/>
                <a:ea typeface="ヒラギノ角ゴ Pro W3" charset="0"/>
                <a:cs typeface="Trebuchet MS" charset="0"/>
              </a:rPr>
              <a:t>The differences in climate, terrain, and natural resources provide for a diversity of economic activities that influence cultural development within the European community.</a:t>
            </a:r>
          </a:p>
          <a:p>
            <a:r>
              <a:rPr lang="en-US" sz="2000" dirty="0">
                <a:latin typeface="Trebuchet MS" charset="0"/>
                <a:ea typeface="ヒラギノ角ゴ Pro W3" charset="0"/>
                <a:cs typeface="Trebuchet MS" charset="0"/>
              </a:rPr>
              <a:t>The countries of Western Europe have high standards of living compared with world standards. The southern countries of Portugal, Greece, and southern Italy are more agrarian and have been struggling economically since the global recession began in 2007.</a:t>
            </a:r>
          </a:p>
          <a:p>
            <a:r>
              <a:rPr lang="en-US" sz="2000" dirty="0">
                <a:latin typeface="Trebuchet MS" charset="0"/>
                <a:ea typeface="ヒラギノ角ゴ Pro W3" charset="0"/>
                <a:cs typeface="Trebuchet MS" charset="0"/>
              </a:rPr>
              <a:t>The British Isles comprise the two independent countries of Great Britain and the Republic of Ireland. Great Britain is made up of five geographical regions, with Wales and Scotland having more autonomy to govern local affairs.</a:t>
            </a:r>
          </a:p>
        </p:txBody>
      </p:sp>
      <p:cxnSp>
        <p:nvCxnSpPr>
          <p:cNvPr id="9" name="Straight Connector 8"/>
          <p:cNvCxnSpPr/>
          <p:nvPr/>
        </p:nvCxnSpPr>
        <p:spPr>
          <a:xfrm>
            <a:off x="1066800" y="1405467"/>
            <a:ext cx="10058400" cy="0"/>
          </a:xfrm>
          <a:prstGeom prst="line">
            <a:avLst/>
          </a:prstGeom>
          <a:ln w="76200">
            <a:solidFill>
              <a:srgbClr val="006CA7"/>
            </a:solidFill>
          </a:ln>
        </p:spPr>
        <p:style>
          <a:lnRef idx="3">
            <a:schemeClr val="accent2"/>
          </a:lnRef>
          <a:fillRef idx="0">
            <a:schemeClr val="accent2"/>
          </a:fillRef>
          <a:effectRef idx="2">
            <a:schemeClr val="accent2"/>
          </a:effectRef>
          <a:fontRef idx="minor">
            <a:schemeClr val="tx1"/>
          </a:fontRef>
        </p:style>
      </p:cxnSp>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85860" y="575502"/>
            <a:ext cx="535965" cy="535965"/>
          </a:xfrm>
          <a:prstGeom prst="rect">
            <a:avLst/>
          </a:prstGeom>
        </p:spPr>
      </p:pic>
    </p:spTree>
    <p:extLst>
      <p:ext uri="{BB962C8B-B14F-4D97-AF65-F5344CB8AC3E}">
        <p14:creationId xmlns:p14="http://schemas.microsoft.com/office/powerpoint/2010/main" val="36087179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1840358" y="460520"/>
            <a:ext cx="5317067" cy="695325"/>
          </a:xfrm>
          <a:prstGeom prst="rect">
            <a:avLst/>
          </a:prstGeom>
        </p:spPr>
        <p:txBody>
          <a:bodyPr>
            <a:normAutofit/>
          </a:bodyPr>
          <a:lstStyle/>
          <a:p>
            <a:r>
              <a:rPr lang="en-US" sz="3200" dirty="0">
                <a:latin typeface="Roboto" charset="0"/>
                <a:ea typeface="Roboto" charset="0"/>
                <a:cs typeface="Roboto" charset="0"/>
              </a:rPr>
              <a:t>KEY TAKEAWAYS</a:t>
            </a:r>
          </a:p>
        </p:txBody>
      </p:sp>
      <p:sp>
        <p:nvSpPr>
          <p:cNvPr id="3" name="Subtitle 2"/>
          <p:cNvSpPr>
            <a:spLocks noGrp="1"/>
          </p:cNvSpPr>
          <p:nvPr>
            <p:ph type="subTitle" idx="4294967295"/>
          </p:nvPr>
        </p:nvSpPr>
        <p:spPr>
          <a:xfrm>
            <a:off x="1185860" y="1904711"/>
            <a:ext cx="9939340" cy="3310756"/>
          </a:xfrm>
          <a:prstGeom prst="rect">
            <a:avLst/>
          </a:prstGeom>
        </p:spPr>
        <p:txBody>
          <a:bodyPr>
            <a:normAutofit/>
          </a:bodyPr>
          <a:lstStyle/>
          <a:p>
            <a:r>
              <a:rPr lang="en-US" sz="2000" dirty="0">
                <a:latin typeface="Trebuchet MS" charset="0"/>
                <a:ea typeface="ヒラギノ角ゴ Pro W3" charset="0"/>
                <a:cs typeface="Trebuchet MS" charset="0"/>
              </a:rPr>
              <a:t>Since World War II, the many states of Western Europe have been evolving into a more integrated realm. Each nation has worked to develop its economy to take advantage of its physical geography and its cultural history and heritage. Devolutionary forces remain strong in many areas to counterbalance the forces of </a:t>
            </a:r>
            <a:r>
              <a:rPr lang="en-US" sz="2000" dirty="0" err="1">
                <a:latin typeface="Trebuchet MS" charset="0"/>
                <a:ea typeface="ヒラギノ角ゴ Pro W3" charset="0"/>
                <a:cs typeface="Trebuchet MS" charset="0"/>
              </a:rPr>
              <a:t>supranationalism</a:t>
            </a:r>
            <a:r>
              <a:rPr lang="en-US" sz="2000" dirty="0">
                <a:latin typeface="Trebuchet MS" charset="0"/>
                <a:ea typeface="ヒラギノ角ゴ Pro W3" charset="0"/>
                <a:cs typeface="Trebuchet MS" charset="0"/>
              </a:rPr>
              <a:t>.</a:t>
            </a:r>
          </a:p>
          <a:p>
            <a:r>
              <a:rPr lang="en-US" sz="2000" dirty="0">
                <a:latin typeface="Trebuchet MS" charset="0"/>
                <a:ea typeface="ヒラギノ角ゴ Pro W3" charset="0"/>
                <a:cs typeface="Trebuchet MS" charset="0"/>
              </a:rPr>
              <a:t>After World War II ended in 1945, Europe was divided into Western Europe and Eastern Europe by the Iron Curtain. Western Europe promoted capitalist democracies, and Eastern Europe came under the Communist influence of the Soviet Union. After the collapse of the Soviet Union in 1991, Eastern Europe began to transition toward Western European ideals.</a:t>
            </a:r>
          </a:p>
        </p:txBody>
      </p:sp>
      <p:cxnSp>
        <p:nvCxnSpPr>
          <p:cNvPr id="9" name="Straight Connector 8"/>
          <p:cNvCxnSpPr/>
          <p:nvPr/>
        </p:nvCxnSpPr>
        <p:spPr>
          <a:xfrm>
            <a:off x="1066800" y="1405467"/>
            <a:ext cx="10058400" cy="0"/>
          </a:xfrm>
          <a:prstGeom prst="line">
            <a:avLst/>
          </a:prstGeom>
          <a:ln w="76200">
            <a:solidFill>
              <a:srgbClr val="006CA7"/>
            </a:solidFill>
          </a:ln>
        </p:spPr>
        <p:style>
          <a:lnRef idx="3">
            <a:schemeClr val="accent2"/>
          </a:lnRef>
          <a:fillRef idx="0">
            <a:schemeClr val="accent2"/>
          </a:fillRef>
          <a:effectRef idx="2">
            <a:schemeClr val="accent2"/>
          </a:effectRef>
          <a:fontRef idx="minor">
            <a:schemeClr val="tx1"/>
          </a:fontRef>
        </p:style>
      </p:cxnSp>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85860" y="575502"/>
            <a:ext cx="535965" cy="535965"/>
          </a:xfrm>
          <a:prstGeom prst="rect">
            <a:avLst/>
          </a:prstGeom>
        </p:spPr>
      </p:pic>
    </p:spTree>
    <p:extLst>
      <p:ext uri="{BB962C8B-B14F-4D97-AF65-F5344CB8AC3E}">
        <p14:creationId xmlns:p14="http://schemas.microsoft.com/office/powerpoint/2010/main" val="2776195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12192000" cy="5435600"/>
          </a:xfrm>
          <a:prstGeom prst="rect">
            <a:avLst/>
          </a:prstGeom>
          <a:solidFill>
            <a:srgbClr val="006C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6CA7"/>
              </a:solidFill>
            </a:endParaRPr>
          </a:p>
        </p:txBody>
      </p:sp>
      <p:sp>
        <p:nvSpPr>
          <p:cNvPr id="3" name="Content Placeholder 2"/>
          <p:cNvSpPr>
            <a:spLocks noGrp="1"/>
          </p:cNvSpPr>
          <p:nvPr>
            <p:ph idx="4294967295"/>
          </p:nvPr>
        </p:nvSpPr>
        <p:spPr>
          <a:xfrm>
            <a:off x="211666" y="1994959"/>
            <a:ext cx="10515600" cy="3152775"/>
          </a:xfrm>
          <a:prstGeom prst="rect">
            <a:avLst/>
          </a:prstGeom>
        </p:spPr>
        <p:txBody>
          <a:bodyPr>
            <a:norm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600" dirty="0" smtClean="0">
                <a:solidFill>
                  <a:schemeClr val="bg1"/>
                </a:solidFill>
                <a:latin typeface="Roboto Light" charset="0"/>
                <a:ea typeface="Roboto Light" charset="0"/>
                <a:cs typeface="Roboto Light" charset="0"/>
              </a:rPr>
              <a:t>PUBLISHED BY:</a:t>
            </a:r>
          </a:p>
          <a:p>
            <a:pPr marL="0" marR="0" lvl="0" indent="0" defTabSz="914400" eaLnBrk="1" fontAlgn="auto" latinLnBrk="0" hangingPunct="1">
              <a:lnSpc>
                <a:spcPct val="100000"/>
              </a:lnSpc>
              <a:spcBef>
                <a:spcPts val="0"/>
              </a:spcBef>
              <a:spcAft>
                <a:spcPts val="0"/>
              </a:spcAft>
              <a:buClrTx/>
              <a:buSzTx/>
              <a:buFontTx/>
              <a:buNone/>
              <a:tabLst/>
              <a:defRPr/>
            </a:pPr>
            <a:r>
              <a:rPr lang="en-US" sz="1600" dirty="0" smtClean="0">
                <a:solidFill>
                  <a:schemeClr val="bg1"/>
                </a:solidFill>
                <a:latin typeface="Roboto Light" charset="0"/>
                <a:ea typeface="Roboto Light" charset="0"/>
                <a:cs typeface="Roboto Light" charset="0"/>
              </a:rPr>
              <a:t>FLATWORLD</a:t>
            </a:r>
          </a:p>
          <a:p>
            <a:pPr marL="0" marR="0" lvl="0" indent="0" defTabSz="914400" eaLnBrk="1" fontAlgn="auto" latinLnBrk="0" hangingPunct="1">
              <a:lnSpc>
                <a:spcPct val="100000"/>
              </a:lnSpc>
              <a:spcBef>
                <a:spcPts val="0"/>
              </a:spcBef>
              <a:spcAft>
                <a:spcPts val="1200"/>
              </a:spcAft>
              <a:buClrTx/>
              <a:buSzTx/>
              <a:buFontTx/>
              <a:buNone/>
              <a:tabLst/>
              <a:defRPr/>
            </a:pPr>
            <a:endParaRPr lang="en-US" sz="1600" dirty="0">
              <a:solidFill>
                <a:schemeClr val="bg1"/>
              </a:solidFill>
              <a:latin typeface="Roboto Light" charset="0"/>
              <a:ea typeface="Roboto Light" charset="0"/>
              <a:cs typeface="Roboto Light" charset="0"/>
            </a:endParaRPr>
          </a:p>
          <a:p>
            <a:pPr marL="0" marR="0" lvl="0" indent="0" defTabSz="914400" eaLnBrk="1" fontAlgn="auto" latinLnBrk="0" hangingPunct="1">
              <a:lnSpc>
                <a:spcPct val="100000"/>
              </a:lnSpc>
              <a:spcBef>
                <a:spcPts val="0"/>
              </a:spcBef>
              <a:spcAft>
                <a:spcPts val="1200"/>
              </a:spcAft>
              <a:buClrTx/>
              <a:buSzTx/>
              <a:buFontTx/>
              <a:buNone/>
              <a:tabLst/>
              <a:defRPr/>
            </a:pPr>
            <a:r>
              <a:rPr lang="en-US" sz="1600" dirty="0" smtClean="0">
                <a:solidFill>
                  <a:schemeClr val="bg1"/>
                </a:solidFill>
                <a:latin typeface="Roboto Light" charset="0"/>
                <a:ea typeface="Roboto Light" charset="0"/>
                <a:cs typeface="Roboto Light" charset="0"/>
              </a:rPr>
              <a:t>©2017 BY FLATWORLD. ALL RIGHTS RESERVED. YOUR USE OF THIS WORK IS SUBJECT TO THE LICENSE AGREEMENT AVAILABLE </a:t>
            </a:r>
            <a:r>
              <a:rPr lang="en-US" sz="1600" dirty="0" smtClean="0">
                <a:solidFill>
                  <a:schemeClr val="bg1"/>
                </a:solidFill>
                <a:latin typeface="Roboto Light" charset="0"/>
                <a:ea typeface="Roboto Light" charset="0"/>
                <a:cs typeface="Roboto Light" charset="0"/>
                <a:hlinkClick r:id="rId2"/>
              </a:rPr>
              <a:t>HERE</a:t>
            </a:r>
            <a:r>
              <a:rPr lang="en-US" sz="1600" dirty="0" smtClean="0">
                <a:solidFill>
                  <a:schemeClr val="bg1"/>
                </a:solidFill>
                <a:latin typeface="Roboto Light" charset="0"/>
                <a:ea typeface="Roboto Light" charset="0"/>
                <a:cs typeface="Roboto Light" charset="0"/>
              </a:rPr>
              <a:t>.</a:t>
            </a:r>
          </a:p>
          <a:p>
            <a:pPr marL="0" marR="0" lvl="0" indent="0" defTabSz="914400" eaLnBrk="1" fontAlgn="auto" latinLnBrk="0" hangingPunct="1">
              <a:lnSpc>
                <a:spcPct val="100000"/>
              </a:lnSpc>
              <a:spcBef>
                <a:spcPts val="0"/>
              </a:spcBef>
              <a:spcAft>
                <a:spcPts val="1200"/>
              </a:spcAft>
              <a:buClrTx/>
              <a:buSzTx/>
              <a:buFontTx/>
              <a:buNone/>
              <a:tabLst/>
              <a:defRPr/>
            </a:pPr>
            <a:r>
              <a:rPr lang="en-US" sz="1600" dirty="0" smtClean="0">
                <a:solidFill>
                  <a:schemeClr val="bg1"/>
                </a:solidFill>
                <a:latin typeface="Roboto Light" charset="0"/>
                <a:ea typeface="Roboto Light" charset="0"/>
                <a:cs typeface="Roboto Light" charset="0"/>
              </a:rPr>
              <a:t>USED, MODIFIED, OR REPRODUCED IN ANY FORM BY ANY MEANS EXCEPT AS EXPRESSLY PERMITTED UNDER THE LICENSING AGREEMENT.</a:t>
            </a:r>
            <a:endParaRPr lang="en-US" sz="1600" dirty="0">
              <a:solidFill>
                <a:schemeClr val="bg1"/>
              </a:solidFill>
              <a:latin typeface="Roboto Light" charset="0"/>
              <a:ea typeface="Roboto Light" charset="0"/>
              <a:cs typeface="Roboto Light" charset="0"/>
            </a:endParaRPr>
          </a:p>
        </p:txBody>
      </p:sp>
    </p:spTree>
    <p:extLst>
      <p:ext uri="{BB962C8B-B14F-4D97-AF65-F5344CB8AC3E}">
        <p14:creationId xmlns:p14="http://schemas.microsoft.com/office/powerpoint/2010/main" val="1717697394"/>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1840358" y="460520"/>
            <a:ext cx="5317067" cy="695325"/>
          </a:xfrm>
          <a:prstGeom prst="rect">
            <a:avLst/>
          </a:prstGeom>
        </p:spPr>
        <p:txBody>
          <a:bodyPr>
            <a:normAutofit/>
          </a:bodyPr>
          <a:lstStyle/>
          <a:p>
            <a:r>
              <a:rPr lang="en-US" sz="3200" dirty="0">
                <a:latin typeface="Roboto" charset="0"/>
                <a:ea typeface="Roboto" charset="0"/>
                <a:cs typeface="Roboto" charset="0"/>
              </a:rPr>
              <a:t>KEY TAKEAWAYS</a:t>
            </a:r>
          </a:p>
        </p:txBody>
      </p:sp>
      <p:sp>
        <p:nvSpPr>
          <p:cNvPr id="3" name="Subtitle 2"/>
          <p:cNvSpPr>
            <a:spLocks noGrp="1"/>
          </p:cNvSpPr>
          <p:nvPr>
            <p:ph type="subTitle" idx="4294967295"/>
          </p:nvPr>
        </p:nvSpPr>
        <p:spPr>
          <a:xfrm>
            <a:off x="1185860" y="1904711"/>
            <a:ext cx="9939340" cy="3310756"/>
          </a:xfrm>
          <a:prstGeom prst="rect">
            <a:avLst/>
          </a:prstGeom>
        </p:spPr>
        <p:txBody>
          <a:bodyPr>
            <a:normAutofit/>
          </a:bodyPr>
          <a:lstStyle/>
          <a:p>
            <a:r>
              <a:rPr lang="en-US" sz="2000" dirty="0">
                <a:latin typeface="Trebuchet MS" charset="0"/>
                <a:ea typeface="ヒラギノ角ゴ Pro W3" charset="0"/>
                <a:cs typeface="Trebuchet MS" charset="0"/>
              </a:rPr>
              <a:t>Eastern Europe has been shifting toward democratic governments, open market economies, private ownership, and the EU rather than the old Soviet Union.</a:t>
            </a:r>
          </a:p>
          <a:p>
            <a:r>
              <a:rPr lang="en-US" sz="2000" dirty="0">
                <a:latin typeface="Trebuchet MS" charset="0"/>
                <a:ea typeface="ヒラギノ角ゴ Pro W3" charset="0"/>
                <a:cs typeface="Trebuchet MS" charset="0"/>
              </a:rPr>
              <a:t>Countries with stable governments and industrial potential have been accepted into the EU and have expanding economies. Other countries that have not reached that level of economic development or political reforms have not been admitted into the EU.</a:t>
            </a:r>
          </a:p>
        </p:txBody>
      </p:sp>
      <p:cxnSp>
        <p:nvCxnSpPr>
          <p:cNvPr id="9" name="Straight Connector 8"/>
          <p:cNvCxnSpPr/>
          <p:nvPr/>
        </p:nvCxnSpPr>
        <p:spPr>
          <a:xfrm>
            <a:off x="1066800" y="1405467"/>
            <a:ext cx="10058400" cy="0"/>
          </a:xfrm>
          <a:prstGeom prst="line">
            <a:avLst/>
          </a:prstGeom>
          <a:ln w="76200">
            <a:solidFill>
              <a:srgbClr val="006CA7"/>
            </a:solidFill>
          </a:ln>
        </p:spPr>
        <p:style>
          <a:lnRef idx="3">
            <a:schemeClr val="accent2"/>
          </a:lnRef>
          <a:fillRef idx="0">
            <a:schemeClr val="accent2"/>
          </a:fillRef>
          <a:effectRef idx="2">
            <a:schemeClr val="accent2"/>
          </a:effectRef>
          <a:fontRef idx="minor">
            <a:schemeClr val="tx1"/>
          </a:fontRef>
        </p:style>
      </p:cxnSp>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85860" y="575502"/>
            <a:ext cx="535965" cy="535965"/>
          </a:xfrm>
          <a:prstGeom prst="rect">
            <a:avLst/>
          </a:prstGeom>
        </p:spPr>
      </p:pic>
    </p:spTree>
    <p:extLst>
      <p:ext uri="{BB962C8B-B14F-4D97-AF65-F5344CB8AC3E}">
        <p14:creationId xmlns:p14="http://schemas.microsoft.com/office/powerpoint/2010/main" val="372237827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1840358" y="460520"/>
            <a:ext cx="5317067" cy="695325"/>
          </a:xfrm>
          <a:prstGeom prst="rect">
            <a:avLst/>
          </a:prstGeom>
        </p:spPr>
        <p:txBody>
          <a:bodyPr>
            <a:normAutofit/>
          </a:bodyPr>
          <a:lstStyle/>
          <a:p>
            <a:r>
              <a:rPr lang="en-US" sz="3200" dirty="0">
                <a:latin typeface="Roboto" charset="0"/>
                <a:ea typeface="Roboto" charset="0"/>
                <a:cs typeface="Roboto" charset="0"/>
              </a:rPr>
              <a:t>KEY TAKEAWAYS</a:t>
            </a:r>
          </a:p>
        </p:txBody>
      </p:sp>
      <p:sp>
        <p:nvSpPr>
          <p:cNvPr id="3" name="Subtitle 2"/>
          <p:cNvSpPr>
            <a:spLocks noGrp="1"/>
          </p:cNvSpPr>
          <p:nvPr>
            <p:ph type="subTitle" idx="4294967295"/>
          </p:nvPr>
        </p:nvSpPr>
        <p:spPr>
          <a:xfrm>
            <a:off x="1185860" y="1904711"/>
            <a:ext cx="9939340" cy="3310756"/>
          </a:xfrm>
          <a:prstGeom prst="rect">
            <a:avLst/>
          </a:prstGeom>
        </p:spPr>
        <p:txBody>
          <a:bodyPr>
            <a:normAutofit/>
          </a:bodyPr>
          <a:lstStyle/>
          <a:p>
            <a:r>
              <a:rPr lang="en-US" sz="2000" dirty="0">
                <a:latin typeface="Trebuchet MS" charset="0"/>
                <a:ea typeface="ヒラギノ角ゴ Pro W3" charset="0"/>
                <a:cs typeface="Trebuchet MS" charset="0"/>
              </a:rPr>
              <a:t>The transition of former Soviet republics to capitalist systems has not been without difficulties, including unemployment, inflation, corruption and crime, and poverty. Political infighting has been evident in the transitioning countries that do not yet have a stable democratic government or economy.</a:t>
            </a:r>
          </a:p>
          <a:p>
            <a:r>
              <a:rPr lang="en-US" sz="2000" dirty="0">
                <a:latin typeface="Trebuchet MS" charset="0"/>
                <a:ea typeface="ヒラギノ角ゴ Pro W3" charset="0"/>
                <a:cs typeface="Trebuchet MS" charset="0"/>
              </a:rPr>
              <a:t>The breakup of former Yugoslavia was an example of how strong devolutionary forces can promote nationalism resulting in open war. The once stable country of Yugoslavia split into seven separate countries patterned after the nation-state concept. Bosnia remains the most diverse state, with a majority Muslim population.</a:t>
            </a:r>
          </a:p>
        </p:txBody>
      </p:sp>
      <p:cxnSp>
        <p:nvCxnSpPr>
          <p:cNvPr id="9" name="Straight Connector 8"/>
          <p:cNvCxnSpPr/>
          <p:nvPr/>
        </p:nvCxnSpPr>
        <p:spPr>
          <a:xfrm>
            <a:off x="1066800" y="1405467"/>
            <a:ext cx="10058400" cy="0"/>
          </a:xfrm>
          <a:prstGeom prst="line">
            <a:avLst/>
          </a:prstGeom>
          <a:ln w="76200">
            <a:solidFill>
              <a:srgbClr val="006CA7"/>
            </a:solidFill>
          </a:ln>
        </p:spPr>
        <p:style>
          <a:lnRef idx="3">
            <a:schemeClr val="accent2"/>
          </a:lnRef>
          <a:fillRef idx="0">
            <a:schemeClr val="accent2"/>
          </a:fillRef>
          <a:effectRef idx="2">
            <a:schemeClr val="accent2"/>
          </a:effectRef>
          <a:fontRef idx="minor">
            <a:schemeClr val="tx1"/>
          </a:fontRef>
        </p:style>
      </p:cxnSp>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85860" y="575502"/>
            <a:ext cx="535965" cy="535965"/>
          </a:xfrm>
          <a:prstGeom prst="rect">
            <a:avLst/>
          </a:prstGeom>
        </p:spPr>
      </p:pic>
    </p:spTree>
    <p:extLst>
      <p:ext uri="{BB962C8B-B14F-4D97-AF65-F5344CB8AC3E}">
        <p14:creationId xmlns:p14="http://schemas.microsoft.com/office/powerpoint/2010/main" val="41682341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3149600"/>
            <a:ext cx="12192000" cy="2859314"/>
          </a:xfrm>
          <a:prstGeom prst="rect">
            <a:avLst/>
          </a:prstGeom>
          <a:solidFill>
            <a:srgbClr val="006C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p:cNvSpPr txBox="1"/>
          <p:nvPr/>
        </p:nvSpPr>
        <p:spPr>
          <a:xfrm>
            <a:off x="0" y="2349100"/>
            <a:ext cx="6874933" cy="1107996"/>
          </a:xfrm>
          <a:prstGeom prst="rect">
            <a:avLst/>
          </a:prstGeom>
          <a:noFill/>
        </p:spPr>
        <p:txBody>
          <a:bodyPr wrap="square" rtlCol="0">
            <a:spAutoFit/>
          </a:bodyPr>
          <a:lstStyle/>
          <a:p>
            <a:r>
              <a:rPr lang="en-US" sz="6600" b="1" dirty="0" smtClean="0">
                <a:solidFill>
                  <a:srgbClr val="006CA7"/>
                </a:solidFill>
                <a:latin typeface="Roboto" charset="0"/>
                <a:ea typeface="Roboto" charset="0"/>
                <a:cs typeface="Roboto" charset="0"/>
              </a:rPr>
              <a:t>CHAPTER 2</a:t>
            </a:r>
            <a:endParaRPr lang="en-US" sz="6600" b="1" dirty="0">
              <a:solidFill>
                <a:srgbClr val="006CA7"/>
              </a:solidFill>
              <a:latin typeface="Roboto" charset="0"/>
              <a:ea typeface="Roboto" charset="0"/>
              <a:cs typeface="Roboto" charset="0"/>
            </a:endParaRPr>
          </a:p>
        </p:txBody>
      </p:sp>
      <p:sp>
        <p:nvSpPr>
          <p:cNvPr id="6" name="TextBox 5"/>
          <p:cNvSpPr txBox="1"/>
          <p:nvPr/>
        </p:nvSpPr>
        <p:spPr>
          <a:xfrm>
            <a:off x="431799" y="2903098"/>
            <a:ext cx="10930468" cy="1015663"/>
          </a:xfrm>
          <a:prstGeom prst="rect">
            <a:avLst/>
          </a:prstGeom>
          <a:noFill/>
        </p:spPr>
        <p:txBody>
          <a:bodyPr wrap="square" rtlCol="0">
            <a:spAutoFit/>
          </a:bodyPr>
          <a:lstStyle/>
          <a:p>
            <a:r>
              <a:rPr lang="en-US" sz="6000" dirty="0" smtClean="0">
                <a:solidFill>
                  <a:schemeClr val="bg1"/>
                </a:solidFill>
                <a:latin typeface="Roboto Light" charset="0"/>
                <a:ea typeface="Roboto Light" charset="0"/>
                <a:cs typeface="Roboto Light" charset="0"/>
              </a:rPr>
              <a:t>Europe</a:t>
            </a:r>
            <a:endParaRPr lang="en-US" sz="6000" dirty="0">
              <a:solidFill>
                <a:schemeClr val="bg1"/>
              </a:solidFill>
              <a:latin typeface="Roboto Light" charset="0"/>
              <a:ea typeface="Roboto Light" charset="0"/>
              <a:cs typeface="Roboto Light" charset="0"/>
            </a:endParaRPr>
          </a:p>
        </p:txBody>
      </p:sp>
    </p:spTree>
    <p:extLst>
      <p:ext uri="{BB962C8B-B14F-4D97-AF65-F5344CB8AC3E}">
        <p14:creationId xmlns:p14="http://schemas.microsoft.com/office/powerpoint/2010/main" val="7371470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1840358" y="460520"/>
            <a:ext cx="5317067" cy="695325"/>
          </a:xfrm>
          <a:prstGeom prst="rect">
            <a:avLst/>
          </a:prstGeom>
        </p:spPr>
        <p:txBody>
          <a:bodyPr>
            <a:normAutofit/>
          </a:bodyPr>
          <a:lstStyle/>
          <a:p>
            <a:pPr algn="l"/>
            <a:r>
              <a:rPr lang="en-US" sz="3200" dirty="0" smtClean="0">
                <a:latin typeface="Roboto" charset="0"/>
                <a:ea typeface="Roboto" charset="0"/>
                <a:cs typeface="Roboto" charset="0"/>
              </a:rPr>
              <a:t>LEARNING OBJECTIVES</a:t>
            </a:r>
            <a:endParaRPr lang="en-US" sz="3200" dirty="0">
              <a:latin typeface="Roboto" charset="0"/>
              <a:ea typeface="Roboto" charset="0"/>
              <a:cs typeface="Roboto" charset="0"/>
            </a:endParaRPr>
          </a:p>
        </p:txBody>
      </p:sp>
      <p:sp>
        <p:nvSpPr>
          <p:cNvPr id="3" name="Subtitle 2"/>
          <p:cNvSpPr>
            <a:spLocks noGrp="1"/>
          </p:cNvSpPr>
          <p:nvPr>
            <p:ph type="subTitle" idx="4294967295"/>
          </p:nvPr>
        </p:nvSpPr>
        <p:spPr>
          <a:xfrm>
            <a:off x="812800" y="1659467"/>
            <a:ext cx="10312400" cy="4470400"/>
          </a:xfrm>
          <a:prstGeom prst="rect">
            <a:avLst/>
          </a:prstGeom>
        </p:spPr>
        <p:txBody>
          <a:bodyPr>
            <a:normAutofit/>
          </a:bodyPr>
          <a:lstStyle/>
          <a:p>
            <a:r>
              <a:rPr lang="en-US" sz="2000" dirty="0">
                <a:latin typeface="Trebuchet MS" charset="0"/>
                <a:ea typeface="ヒラギノ角ゴ Pro W3" charset="0"/>
                <a:cs typeface="Trebuchet MS" charset="0"/>
              </a:rPr>
              <a:t>Describe the various climate types and physical landforms of the European continent.</a:t>
            </a:r>
          </a:p>
          <a:p>
            <a:r>
              <a:rPr lang="en-US" sz="2000" dirty="0">
                <a:latin typeface="Trebuchet MS" charset="0"/>
                <a:ea typeface="ヒラギノ角ゴ Pro W3" charset="0"/>
                <a:cs typeface="Trebuchet MS" charset="0"/>
              </a:rPr>
              <a:t>Explain how Europe</a:t>
            </a:r>
            <a:r>
              <a:rPr lang="ja-JP" altLang="en-US" sz="2000" dirty="0">
                <a:latin typeface="Trebuchet MS" charset="0"/>
                <a:ea typeface="ヒラギノ角ゴ Pro W3" charset="0"/>
                <a:cs typeface="Trebuchet MS" charset="0"/>
              </a:rPr>
              <a:t>’</a:t>
            </a:r>
            <a:r>
              <a:rPr lang="en-US" sz="2000" dirty="0">
                <a:latin typeface="Trebuchet MS" charset="0"/>
                <a:ea typeface="ヒラギノ角ゴ Pro W3" charset="0"/>
                <a:cs typeface="Trebuchet MS" charset="0"/>
              </a:rPr>
              <a:t>s physical geography has supported its development.</a:t>
            </a:r>
          </a:p>
          <a:p>
            <a:r>
              <a:rPr lang="en-US" sz="2000" dirty="0">
                <a:latin typeface="Trebuchet MS" charset="0"/>
                <a:ea typeface="ヒラギノ角ゴ Pro W3" charset="0"/>
                <a:cs typeface="Trebuchet MS" charset="0"/>
              </a:rPr>
              <a:t>List Europe</a:t>
            </a:r>
            <a:r>
              <a:rPr lang="ja-JP" altLang="en-US" sz="2000" dirty="0">
                <a:latin typeface="Trebuchet MS" charset="0"/>
                <a:ea typeface="ヒラギノ角ゴ Pro W3" charset="0"/>
                <a:cs typeface="Trebuchet MS" charset="0"/>
              </a:rPr>
              <a:t>’</a:t>
            </a:r>
            <a:r>
              <a:rPr lang="en-US" sz="2000" dirty="0">
                <a:latin typeface="Trebuchet MS" charset="0"/>
                <a:ea typeface="ヒラギノ角ゴ Pro W3" charset="0"/>
                <a:cs typeface="Trebuchet MS" charset="0"/>
              </a:rPr>
              <a:t>s various natural resources.</a:t>
            </a:r>
          </a:p>
          <a:p>
            <a:r>
              <a:rPr lang="en-US" sz="2000" dirty="0">
                <a:latin typeface="Trebuchet MS" charset="0"/>
                <a:ea typeface="ヒラギノ角ゴ Pro W3" charset="0"/>
                <a:cs typeface="Trebuchet MS" charset="0"/>
              </a:rPr>
              <a:t>Summarize the environmental concerns Europe faces.</a:t>
            </a:r>
          </a:p>
          <a:p>
            <a:r>
              <a:rPr lang="en-US" sz="2000" dirty="0">
                <a:latin typeface="Trebuchet MS" charset="0"/>
                <a:ea typeface="ヒラギノ角ゴ Pro W3" charset="0"/>
                <a:cs typeface="Trebuchet MS" charset="0"/>
              </a:rPr>
              <a:t>Outline how the Roman Empire and the Viking era contributed to European development.</a:t>
            </a:r>
          </a:p>
          <a:p>
            <a:r>
              <a:rPr lang="en-US" sz="2000" dirty="0">
                <a:latin typeface="Trebuchet MS" charset="0"/>
                <a:ea typeface="ヒラギノ角ゴ Pro W3" charset="0"/>
                <a:cs typeface="Trebuchet MS" charset="0"/>
              </a:rPr>
              <a:t>Describe how European colonialism changed or influenced other countries</a:t>
            </a:r>
            <a:r>
              <a:rPr lang="en-US" sz="2000" dirty="0" smtClean="0">
                <a:latin typeface="Trebuchet MS" charset="0"/>
                <a:ea typeface="ヒラギノ角ゴ Pro W3" charset="0"/>
                <a:cs typeface="Trebuchet MS" charset="0"/>
              </a:rPr>
              <a:t>.</a:t>
            </a:r>
            <a:endParaRPr lang="en-US" sz="2000" dirty="0">
              <a:latin typeface="Trebuchet MS" charset="0"/>
              <a:ea typeface="ヒラギノ角ゴ Pro W3" charset="0"/>
              <a:cs typeface="Trebuchet MS" charset="0"/>
            </a:endParaRPr>
          </a:p>
        </p:txBody>
      </p:sp>
      <p:cxnSp>
        <p:nvCxnSpPr>
          <p:cNvPr id="9" name="Straight Connector 8"/>
          <p:cNvCxnSpPr/>
          <p:nvPr/>
        </p:nvCxnSpPr>
        <p:spPr>
          <a:xfrm>
            <a:off x="1066800" y="1405467"/>
            <a:ext cx="10058400" cy="0"/>
          </a:xfrm>
          <a:prstGeom prst="line">
            <a:avLst/>
          </a:prstGeom>
          <a:ln w="76200">
            <a:solidFill>
              <a:srgbClr val="006CA7"/>
            </a:solidFill>
          </a:ln>
        </p:spPr>
        <p:style>
          <a:lnRef idx="3">
            <a:schemeClr val="accent2"/>
          </a:lnRef>
          <a:fillRef idx="0">
            <a:schemeClr val="accent2"/>
          </a:fillRef>
          <a:effectRef idx="2">
            <a:schemeClr val="accent2"/>
          </a:effectRef>
          <a:fontRef idx="minor">
            <a:schemeClr val="tx1"/>
          </a:fontRef>
        </p:style>
      </p:cxnSp>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85860" y="575502"/>
            <a:ext cx="535965" cy="535965"/>
          </a:xfrm>
          <a:prstGeom prst="rect">
            <a:avLst/>
          </a:prstGeom>
        </p:spPr>
      </p:pic>
    </p:spTree>
    <p:extLst>
      <p:ext uri="{BB962C8B-B14F-4D97-AF65-F5344CB8AC3E}">
        <p14:creationId xmlns:p14="http://schemas.microsoft.com/office/powerpoint/2010/main" val="19062574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1840358" y="460520"/>
            <a:ext cx="5317067" cy="695325"/>
          </a:xfrm>
          <a:prstGeom prst="rect">
            <a:avLst/>
          </a:prstGeom>
        </p:spPr>
        <p:txBody>
          <a:bodyPr>
            <a:normAutofit/>
          </a:bodyPr>
          <a:lstStyle/>
          <a:p>
            <a:pPr algn="l"/>
            <a:r>
              <a:rPr lang="en-US" sz="3200" dirty="0" smtClean="0">
                <a:latin typeface="Roboto" charset="0"/>
                <a:ea typeface="Roboto" charset="0"/>
                <a:cs typeface="Roboto" charset="0"/>
              </a:rPr>
              <a:t>LEARNING OBJECTIVES</a:t>
            </a:r>
            <a:endParaRPr lang="en-US" sz="3200" dirty="0">
              <a:latin typeface="Roboto" charset="0"/>
              <a:ea typeface="Roboto" charset="0"/>
              <a:cs typeface="Roboto" charset="0"/>
            </a:endParaRPr>
          </a:p>
        </p:txBody>
      </p:sp>
      <p:sp>
        <p:nvSpPr>
          <p:cNvPr id="3" name="Subtitle 2"/>
          <p:cNvSpPr>
            <a:spLocks noGrp="1"/>
          </p:cNvSpPr>
          <p:nvPr>
            <p:ph type="subTitle" idx="4294967295"/>
          </p:nvPr>
        </p:nvSpPr>
        <p:spPr>
          <a:xfrm>
            <a:off x="812800" y="1659467"/>
            <a:ext cx="10312400" cy="4470400"/>
          </a:xfrm>
          <a:prstGeom prst="rect">
            <a:avLst/>
          </a:prstGeom>
        </p:spPr>
        <p:txBody>
          <a:bodyPr>
            <a:normAutofit/>
          </a:bodyPr>
          <a:lstStyle/>
          <a:p>
            <a:r>
              <a:rPr lang="en-US" sz="2000" dirty="0" smtClean="0">
                <a:latin typeface="Trebuchet MS" charset="0"/>
                <a:ea typeface="ヒラギノ角ゴ Pro W3" charset="0"/>
                <a:cs typeface="Trebuchet MS" charset="0"/>
              </a:rPr>
              <a:t>Explain </a:t>
            </a:r>
            <a:r>
              <a:rPr lang="en-US" sz="2000" dirty="0">
                <a:latin typeface="Trebuchet MS" charset="0"/>
                <a:ea typeface="ヒラギノ角ゴ Pro W3" charset="0"/>
                <a:cs typeface="Trebuchet MS" charset="0"/>
              </a:rPr>
              <a:t>the major developments that prompted the Industrial Revolution.</a:t>
            </a:r>
          </a:p>
          <a:p>
            <a:r>
              <a:rPr lang="en-US" sz="2000" dirty="0">
                <a:latin typeface="Trebuchet MS" charset="0"/>
                <a:ea typeface="ヒラギノ角ゴ Pro W3" charset="0"/>
                <a:cs typeface="Trebuchet MS" charset="0"/>
              </a:rPr>
              <a:t>Summarize the impact of the rural-to-urban shift and its impact on urbanization specifically.</a:t>
            </a:r>
          </a:p>
          <a:p>
            <a:r>
              <a:rPr lang="en-US" sz="2000" dirty="0">
                <a:latin typeface="Trebuchet MS" charset="0"/>
                <a:ea typeface="ヒラギノ角ゴ Pro W3" charset="0"/>
                <a:cs typeface="Trebuchet MS" charset="0"/>
              </a:rPr>
              <a:t>Outline the concept of a nation-state and explain how this applies to Europe.</a:t>
            </a:r>
          </a:p>
          <a:p>
            <a:r>
              <a:rPr lang="en-US" sz="2000" dirty="0">
                <a:latin typeface="Trebuchet MS" charset="0"/>
                <a:ea typeface="ヒラギノ角ゴ Pro W3" charset="0"/>
                <a:cs typeface="Trebuchet MS" charset="0"/>
              </a:rPr>
              <a:t>Explain how cultural forces can positively or negatively influence political units.</a:t>
            </a:r>
          </a:p>
          <a:p>
            <a:r>
              <a:rPr lang="en-US" sz="2000" dirty="0">
                <a:latin typeface="Trebuchet MS" charset="0"/>
                <a:ea typeface="ヒラギノ角ゴ Pro W3" charset="0"/>
                <a:cs typeface="Trebuchet MS" charset="0"/>
              </a:rPr>
              <a:t>Identify the three main language groups and the three main religious denominations of Europe</a:t>
            </a:r>
            <a:r>
              <a:rPr lang="en-US" sz="2000" dirty="0" smtClean="0">
                <a:latin typeface="Trebuchet MS" charset="0"/>
                <a:ea typeface="ヒラギノ角ゴ Pro W3" charset="0"/>
                <a:cs typeface="Trebuchet MS" charset="0"/>
              </a:rPr>
              <a:t>.</a:t>
            </a:r>
            <a:endParaRPr lang="en-US" sz="2000" dirty="0">
              <a:latin typeface="Trebuchet MS" charset="0"/>
              <a:ea typeface="ヒラギノ角ゴ Pro W3" charset="0"/>
              <a:cs typeface="Trebuchet MS" charset="0"/>
            </a:endParaRPr>
          </a:p>
        </p:txBody>
      </p:sp>
      <p:cxnSp>
        <p:nvCxnSpPr>
          <p:cNvPr id="9" name="Straight Connector 8"/>
          <p:cNvCxnSpPr/>
          <p:nvPr/>
        </p:nvCxnSpPr>
        <p:spPr>
          <a:xfrm>
            <a:off x="1066800" y="1405467"/>
            <a:ext cx="10058400" cy="0"/>
          </a:xfrm>
          <a:prstGeom prst="line">
            <a:avLst/>
          </a:prstGeom>
          <a:ln w="76200">
            <a:solidFill>
              <a:srgbClr val="006CA7"/>
            </a:solidFill>
          </a:ln>
        </p:spPr>
        <p:style>
          <a:lnRef idx="3">
            <a:schemeClr val="accent2"/>
          </a:lnRef>
          <a:fillRef idx="0">
            <a:schemeClr val="accent2"/>
          </a:fillRef>
          <a:effectRef idx="2">
            <a:schemeClr val="accent2"/>
          </a:effectRef>
          <a:fontRef idx="minor">
            <a:schemeClr val="tx1"/>
          </a:fontRef>
        </p:style>
      </p:cxnSp>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85860" y="575502"/>
            <a:ext cx="535965" cy="535965"/>
          </a:xfrm>
          <a:prstGeom prst="rect">
            <a:avLst/>
          </a:prstGeom>
        </p:spPr>
      </p:pic>
    </p:spTree>
    <p:extLst>
      <p:ext uri="{BB962C8B-B14F-4D97-AF65-F5344CB8AC3E}">
        <p14:creationId xmlns:p14="http://schemas.microsoft.com/office/powerpoint/2010/main" val="29491848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1840358" y="460520"/>
            <a:ext cx="5317067" cy="695325"/>
          </a:xfrm>
          <a:prstGeom prst="rect">
            <a:avLst/>
          </a:prstGeom>
        </p:spPr>
        <p:txBody>
          <a:bodyPr>
            <a:normAutofit/>
          </a:bodyPr>
          <a:lstStyle/>
          <a:p>
            <a:pPr algn="l"/>
            <a:r>
              <a:rPr lang="en-US" sz="3200" dirty="0" smtClean="0">
                <a:latin typeface="Roboto" charset="0"/>
                <a:ea typeface="Roboto" charset="0"/>
                <a:cs typeface="Roboto" charset="0"/>
              </a:rPr>
              <a:t>LEARNING OBJECTIVES</a:t>
            </a:r>
            <a:endParaRPr lang="en-US" sz="3200" dirty="0">
              <a:latin typeface="Roboto" charset="0"/>
              <a:ea typeface="Roboto" charset="0"/>
              <a:cs typeface="Roboto" charset="0"/>
            </a:endParaRPr>
          </a:p>
        </p:txBody>
      </p:sp>
      <p:sp>
        <p:nvSpPr>
          <p:cNvPr id="3" name="Subtitle 2"/>
          <p:cNvSpPr>
            <a:spLocks noGrp="1"/>
          </p:cNvSpPr>
          <p:nvPr>
            <p:ph type="subTitle" idx="4294967295"/>
          </p:nvPr>
        </p:nvSpPr>
        <p:spPr>
          <a:xfrm>
            <a:off x="812800" y="1659467"/>
            <a:ext cx="10312400" cy="4504266"/>
          </a:xfrm>
          <a:prstGeom prst="rect">
            <a:avLst/>
          </a:prstGeom>
        </p:spPr>
        <p:txBody>
          <a:bodyPr>
            <a:normAutofit/>
          </a:bodyPr>
          <a:lstStyle/>
          <a:p>
            <a:r>
              <a:rPr lang="en-US" sz="2000" dirty="0">
                <a:latin typeface="Trebuchet MS" charset="0"/>
                <a:ea typeface="ヒラギノ角ゴ Pro W3" charset="0"/>
                <a:cs typeface="Trebuchet MS" charset="0"/>
              </a:rPr>
              <a:t>Outline how Europe has been divided during the twentieth century.</a:t>
            </a:r>
          </a:p>
          <a:p>
            <a:r>
              <a:rPr lang="en-US" sz="2000" dirty="0">
                <a:latin typeface="Trebuchet MS" charset="0"/>
                <a:ea typeface="ヒラギノ角ゴ Pro W3" charset="0"/>
                <a:cs typeface="Trebuchet MS" charset="0"/>
              </a:rPr>
              <a:t>Describe the measures or methods that have been implemented to help unify Europe.</a:t>
            </a:r>
          </a:p>
          <a:p>
            <a:r>
              <a:rPr lang="en-US" sz="2000" dirty="0">
                <a:latin typeface="Trebuchet MS" charset="0"/>
                <a:ea typeface="ヒラギノ角ゴ Pro W3" charset="0"/>
                <a:cs typeface="Trebuchet MS" charset="0"/>
              </a:rPr>
              <a:t>Explain the dynamics of </a:t>
            </a:r>
            <a:r>
              <a:rPr lang="en-US" sz="2000" dirty="0" err="1">
                <a:latin typeface="Trebuchet MS" charset="0"/>
                <a:ea typeface="ヒラギノ角ゴ Pro W3" charset="0"/>
                <a:cs typeface="Trebuchet MS" charset="0"/>
              </a:rPr>
              <a:t>supranationalism</a:t>
            </a:r>
            <a:r>
              <a:rPr lang="en-US" sz="2000" dirty="0">
                <a:latin typeface="Trebuchet MS" charset="0"/>
                <a:ea typeface="ヒラギノ角ゴ Pro W3" charset="0"/>
                <a:cs typeface="Trebuchet MS" charset="0"/>
              </a:rPr>
              <a:t> and its advantages and disadvantages.</a:t>
            </a:r>
          </a:p>
          <a:p>
            <a:r>
              <a:rPr lang="en-US" sz="2000" dirty="0">
                <a:latin typeface="Trebuchet MS" charset="0"/>
                <a:ea typeface="ヒラギノ角ゴ Pro W3" charset="0"/>
                <a:cs typeface="Trebuchet MS" charset="0"/>
              </a:rPr>
              <a:t>Summarize how globalization has increased with the advent of the European Union.</a:t>
            </a:r>
          </a:p>
          <a:p>
            <a:r>
              <a:rPr lang="en-US" sz="2000" dirty="0">
                <a:latin typeface="Trebuchet MS" charset="0"/>
                <a:ea typeface="ヒラギノ角ゴ Pro W3" charset="0"/>
                <a:cs typeface="Trebuchet MS" charset="0"/>
              </a:rPr>
              <a:t>Locate and describe the various traditional regions of Western Europe.</a:t>
            </a:r>
          </a:p>
          <a:p>
            <a:r>
              <a:rPr lang="en-US" sz="2000" dirty="0">
                <a:latin typeface="Trebuchet MS" charset="0"/>
                <a:ea typeface="ヒラギノ角ゴ Pro W3" charset="0"/>
                <a:cs typeface="Trebuchet MS" charset="0"/>
              </a:rPr>
              <a:t>Outline how the physical geography varies from region to region</a:t>
            </a:r>
            <a:r>
              <a:rPr lang="en-US" sz="2000" dirty="0" smtClean="0">
                <a:latin typeface="Trebuchet MS" charset="0"/>
                <a:ea typeface="ヒラギノ角ゴ Pro W3" charset="0"/>
                <a:cs typeface="Trebuchet MS" charset="0"/>
              </a:rPr>
              <a:t>.</a:t>
            </a:r>
            <a:endParaRPr lang="en-US" sz="2000" dirty="0">
              <a:latin typeface="Trebuchet MS" charset="0"/>
              <a:ea typeface="ヒラギノ角ゴ Pro W3" charset="0"/>
              <a:cs typeface="Trebuchet MS" charset="0"/>
            </a:endParaRPr>
          </a:p>
        </p:txBody>
      </p:sp>
      <p:cxnSp>
        <p:nvCxnSpPr>
          <p:cNvPr id="9" name="Straight Connector 8"/>
          <p:cNvCxnSpPr/>
          <p:nvPr/>
        </p:nvCxnSpPr>
        <p:spPr>
          <a:xfrm>
            <a:off x="1066800" y="1405467"/>
            <a:ext cx="10058400" cy="0"/>
          </a:xfrm>
          <a:prstGeom prst="line">
            <a:avLst/>
          </a:prstGeom>
          <a:ln w="76200">
            <a:solidFill>
              <a:srgbClr val="006CA7"/>
            </a:solidFill>
          </a:ln>
        </p:spPr>
        <p:style>
          <a:lnRef idx="3">
            <a:schemeClr val="accent2"/>
          </a:lnRef>
          <a:fillRef idx="0">
            <a:schemeClr val="accent2"/>
          </a:fillRef>
          <a:effectRef idx="2">
            <a:schemeClr val="accent2"/>
          </a:effectRef>
          <a:fontRef idx="minor">
            <a:schemeClr val="tx1"/>
          </a:fontRef>
        </p:style>
      </p:cxnSp>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85860" y="575502"/>
            <a:ext cx="535965" cy="535965"/>
          </a:xfrm>
          <a:prstGeom prst="rect">
            <a:avLst/>
          </a:prstGeom>
        </p:spPr>
      </p:pic>
    </p:spTree>
    <p:extLst>
      <p:ext uri="{BB962C8B-B14F-4D97-AF65-F5344CB8AC3E}">
        <p14:creationId xmlns:p14="http://schemas.microsoft.com/office/powerpoint/2010/main" val="22700414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1840358" y="460520"/>
            <a:ext cx="5317067" cy="695325"/>
          </a:xfrm>
          <a:prstGeom prst="rect">
            <a:avLst/>
          </a:prstGeom>
        </p:spPr>
        <p:txBody>
          <a:bodyPr>
            <a:normAutofit/>
          </a:bodyPr>
          <a:lstStyle/>
          <a:p>
            <a:pPr algn="l"/>
            <a:r>
              <a:rPr lang="en-US" sz="3200" dirty="0" smtClean="0">
                <a:latin typeface="Roboto" charset="0"/>
                <a:ea typeface="Roboto" charset="0"/>
                <a:cs typeface="Roboto" charset="0"/>
              </a:rPr>
              <a:t>LEARNING OBJECTIVES</a:t>
            </a:r>
            <a:endParaRPr lang="en-US" sz="3200" dirty="0">
              <a:latin typeface="Roboto" charset="0"/>
              <a:ea typeface="Roboto" charset="0"/>
              <a:cs typeface="Roboto" charset="0"/>
            </a:endParaRPr>
          </a:p>
        </p:txBody>
      </p:sp>
      <p:sp>
        <p:nvSpPr>
          <p:cNvPr id="3" name="Subtitle 2"/>
          <p:cNvSpPr>
            <a:spLocks noGrp="1"/>
          </p:cNvSpPr>
          <p:nvPr>
            <p:ph type="subTitle" idx="4294967295"/>
          </p:nvPr>
        </p:nvSpPr>
        <p:spPr>
          <a:xfrm>
            <a:off x="812800" y="1659467"/>
            <a:ext cx="10312400" cy="4504266"/>
          </a:xfrm>
          <a:prstGeom prst="rect">
            <a:avLst/>
          </a:prstGeom>
        </p:spPr>
        <p:txBody>
          <a:bodyPr>
            <a:normAutofit/>
          </a:bodyPr>
          <a:lstStyle/>
          <a:p>
            <a:r>
              <a:rPr lang="en-US" sz="2000" dirty="0" smtClean="0">
                <a:latin typeface="Trebuchet MS" charset="0"/>
                <a:ea typeface="ヒラギノ角ゴ Pro W3" charset="0"/>
                <a:cs typeface="Trebuchet MS" charset="0"/>
              </a:rPr>
              <a:t>Explain </a:t>
            </a:r>
            <a:r>
              <a:rPr lang="en-US" sz="2000" dirty="0">
                <a:latin typeface="Trebuchet MS" charset="0"/>
                <a:ea typeface="ヒラギノ角ゴ Pro W3" charset="0"/>
                <a:cs typeface="Trebuchet MS" charset="0"/>
              </a:rPr>
              <a:t>how each region has met the challenges of retaining its cultural identity or uniqueness.</a:t>
            </a:r>
          </a:p>
          <a:p>
            <a:r>
              <a:rPr lang="en-US" sz="2000" dirty="0">
                <a:latin typeface="Trebuchet MS" charset="0"/>
                <a:ea typeface="ヒラギノ角ゴ Pro W3" charset="0"/>
                <a:cs typeface="Trebuchet MS" charset="0"/>
              </a:rPr>
              <a:t>Summarize how each region has developed an industrialized economy.</a:t>
            </a:r>
          </a:p>
          <a:p>
            <a:r>
              <a:rPr lang="en-US" sz="2000" dirty="0">
                <a:latin typeface="Trebuchet MS" charset="0"/>
                <a:ea typeface="ヒラギノ角ゴ Pro W3" charset="0"/>
                <a:cs typeface="Trebuchet MS" charset="0"/>
              </a:rPr>
              <a:t>Explain how Eastern Europe and Western Europe were divided and how they united again.</a:t>
            </a:r>
          </a:p>
          <a:p>
            <a:r>
              <a:rPr lang="en-US" sz="2000" dirty="0">
                <a:latin typeface="Trebuchet MS" charset="0"/>
                <a:ea typeface="ヒラギノ角ゴ Pro W3" charset="0"/>
                <a:cs typeface="Trebuchet MS" charset="0"/>
              </a:rPr>
              <a:t>Describe the various aspects of transition from socialism systems to capitalist democracies</a:t>
            </a:r>
            <a:r>
              <a:rPr lang="en-US" sz="2000" dirty="0" smtClean="0">
                <a:latin typeface="Trebuchet MS" charset="0"/>
                <a:ea typeface="ヒラギノ角ゴ Pro W3" charset="0"/>
                <a:cs typeface="Trebuchet MS" charset="0"/>
              </a:rPr>
              <a:t>.</a:t>
            </a:r>
            <a:endParaRPr lang="en-US" sz="2000" dirty="0">
              <a:latin typeface="Trebuchet MS" charset="0"/>
              <a:ea typeface="ヒラギノ角ゴ Pro W3" charset="0"/>
              <a:cs typeface="Trebuchet MS" charset="0"/>
            </a:endParaRPr>
          </a:p>
        </p:txBody>
      </p:sp>
      <p:cxnSp>
        <p:nvCxnSpPr>
          <p:cNvPr id="9" name="Straight Connector 8"/>
          <p:cNvCxnSpPr/>
          <p:nvPr/>
        </p:nvCxnSpPr>
        <p:spPr>
          <a:xfrm>
            <a:off x="1066800" y="1405467"/>
            <a:ext cx="10058400" cy="0"/>
          </a:xfrm>
          <a:prstGeom prst="line">
            <a:avLst/>
          </a:prstGeom>
          <a:ln w="76200">
            <a:solidFill>
              <a:srgbClr val="006CA7"/>
            </a:solidFill>
          </a:ln>
        </p:spPr>
        <p:style>
          <a:lnRef idx="3">
            <a:schemeClr val="accent2"/>
          </a:lnRef>
          <a:fillRef idx="0">
            <a:schemeClr val="accent2"/>
          </a:fillRef>
          <a:effectRef idx="2">
            <a:schemeClr val="accent2"/>
          </a:effectRef>
          <a:fontRef idx="minor">
            <a:schemeClr val="tx1"/>
          </a:fontRef>
        </p:style>
      </p:cxnSp>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85860" y="575502"/>
            <a:ext cx="535965" cy="535965"/>
          </a:xfrm>
          <a:prstGeom prst="rect">
            <a:avLst/>
          </a:prstGeom>
        </p:spPr>
      </p:pic>
    </p:spTree>
    <p:extLst>
      <p:ext uri="{BB962C8B-B14F-4D97-AF65-F5344CB8AC3E}">
        <p14:creationId xmlns:p14="http://schemas.microsoft.com/office/powerpoint/2010/main" val="16540061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1840358" y="460520"/>
            <a:ext cx="5317067" cy="695325"/>
          </a:xfrm>
          <a:prstGeom prst="rect">
            <a:avLst/>
          </a:prstGeom>
        </p:spPr>
        <p:txBody>
          <a:bodyPr>
            <a:normAutofit/>
          </a:bodyPr>
          <a:lstStyle/>
          <a:p>
            <a:pPr algn="l"/>
            <a:r>
              <a:rPr lang="en-US" sz="3200" dirty="0" smtClean="0">
                <a:latin typeface="Roboto" charset="0"/>
                <a:ea typeface="Roboto" charset="0"/>
                <a:cs typeface="Roboto" charset="0"/>
              </a:rPr>
              <a:t>LEARNING OBJECTIVES</a:t>
            </a:r>
            <a:endParaRPr lang="en-US" sz="3200" dirty="0">
              <a:latin typeface="Roboto" charset="0"/>
              <a:ea typeface="Roboto" charset="0"/>
              <a:cs typeface="Roboto" charset="0"/>
            </a:endParaRPr>
          </a:p>
        </p:txBody>
      </p:sp>
      <p:sp>
        <p:nvSpPr>
          <p:cNvPr id="3" name="Subtitle 2"/>
          <p:cNvSpPr>
            <a:spLocks noGrp="1"/>
          </p:cNvSpPr>
          <p:nvPr>
            <p:ph type="subTitle" idx="4294967295"/>
          </p:nvPr>
        </p:nvSpPr>
        <p:spPr>
          <a:xfrm>
            <a:off x="812800" y="1659466"/>
            <a:ext cx="10312400" cy="4487333"/>
          </a:xfrm>
          <a:prstGeom prst="rect">
            <a:avLst/>
          </a:prstGeom>
        </p:spPr>
        <p:txBody>
          <a:bodyPr>
            <a:normAutofit/>
          </a:bodyPr>
          <a:lstStyle/>
          <a:p>
            <a:r>
              <a:rPr lang="en-US" sz="2000" dirty="0">
                <a:latin typeface="Trebuchet MS" charset="0"/>
                <a:ea typeface="ヒラギノ角ゴ Pro W3" charset="0"/>
                <a:cs typeface="Trebuchet MS" charset="0"/>
              </a:rPr>
              <a:t>Outline which countries were former republics of the Soviet Union but are now a part of Eastern Europe. Define the current borders of the Eastern European countries.</a:t>
            </a:r>
          </a:p>
          <a:p>
            <a:r>
              <a:rPr lang="en-US" sz="2000" dirty="0">
                <a:latin typeface="Trebuchet MS" charset="0"/>
                <a:ea typeface="ヒラギノ角ゴ Pro W3" charset="0"/>
                <a:cs typeface="Trebuchet MS" charset="0"/>
              </a:rPr>
              <a:t>Describe some of the cultural dynamics that make each region or country unique</a:t>
            </a:r>
            <a:r>
              <a:rPr lang="en-US" sz="2000" dirty="0" smtClean="0">
                <a:latin typeface="Trebuchet MS" charset="0"/>
                <a:ea typeface="ヒラギノ角ゴ Pro W3" charset="0"/>
                <a:cs typeface="Trebuchet MS" charset="0"/>
              </a:rPr>
              <a:t>.</a:t>
            </a:r>
          </a:p>
          <a:p>
            <a:r>
              <a:rPr lang="en-US" sz="2000" dirty="0">
                <a:latin typeface="Trebuchet MS" charset="0"/>
                <a:ea typeface="ヒラギノ角ゴ Pro W3" charset="0"/>
                <a:cs typeface="Trebuchet MS" charset="0"/>
              </a:rPr>
              <a:t>Summarize the basic economic activities that are evident in the various countries and how they have transitioned into a postindustrial economy.</a:t>
            </a:r>
          </a:p>
          <a:p>
            <a:r>
              <a:rPr lang="en-US" sz="2000" dirty="0">
                <a:latin typeface="Trebuchet MS" charset="0"/>
                <a:ea typeface="ヒラギノ角ゴ Pro W3" charset="0"/>
                <a:cs typeface="Trebuchet MS" charset="0"/>
              </a:rPr>
              <a:t>Understand the cultural and political geography of former Yugoslavia and how the drive for nationalism and nation-state status has fractured and divided the region.</a:t>
            </a:r>
          </a:p>
          <a:p>
            <a:pPr marL="0" indent="0">
              <a:buNone/>
            </a:pPr>
            <a:endParaRPr lang="en-US" sz="2000" dirty="0">
              <a:latin typeface="Trebuchet MS" charset="0"/>
              <a:ea typeface="ヒラギノ角ゴ Pro W3" charset="0"/>
              <a:cs typeface="Trebuchet MS" charset="0"/>
            </a:endParaRPr>
          </a:p>
          <a:p>
            <a:pPr marL="0" indent="0">
              <a:buNone/>
            </a:pPr>
            <a:endParaRPr lang="en-US" sz="2000" dirty="0">
              <a:latin typeface="Trebuchet MS" charset="0"/>
              <a:ea typeface="ヒラギノ角ゴ Pro W3" charset="0"/>
              <a:cs typeface="Trebuchet MS" charset="0"/>
            </a:endParaRPr>
          </a:p>
          <a:p>
            <a:pPr marL="0" indent="0">
              <a:buNone/>
            </a:pPr>
            <a:endParaRPr lang="en-US" sz="2000" dirty="0">
              <a:latin typeface="Trebuchet MS" charset="0"/>
              <a:ea typeface="ヒラギノ角ゴ Pro W3" charset="0"/>
              <a:cs typeface="Trebuchet MS" charset="0"/>
            </a:endParaRPr>
          </a:p>
        </p:txBody>
      </p:sp>
      <p:cxnSp>
        <p:nvCxnSpPr>
          <p:cNvPr id="9" name="Straight Connector 8"/>
          <p:cNvCxnSpPr/>
          <p:nvPr/>
        </p:nvCxnSpPr>
        <p:spPr>
          <a:xfrm>
            <a:off x="1066800" y="1405467"/>
            <a:ext cx="10058400" cy="0"/>
          </a:xfrm>
          <a:prstGeom prst="line">
            <a:avLst/>
          </a:prstGeom>
          <a:ln w="76200">
            <a:solidFill>
              <a:srgbClr val="006CA7"/>
            </a:solidFill>
          </a:ln>
        </p:spPr>
        <p:style>
          <a:lnRef idx="3">
            <a:schemeClr val="accent2"/>
          </a:lnRef>
          <a:fillRef idx="0">
            <a:schemeClr val="accent2"/>
          </a:fillRef>
          <a:effectRef idx="2">
            <a:schemeClr val="accent2"/>
          </a:effectRef>
          <a:fontRef idx="minor">
            <a:schemeClr val="tx1"/>
          </a:fontRef>
        </p:style>
      </p:cxnSp>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85860" y="575502"/>
            <a:ext cx="535965" cy="535965"/>
          </a:xfrm>
          <a:prstGeom prst="rect">
            <a:avLst/>
          </a:prstGeom>
        </p:spPr>
      </p:pic>
    </p:spTree>
    <p:extLst>
      <p:ext uri="{BB962C8B-B14F-4D97-AF65-F5344CB8AC3E}">
        <p14:creationId xmlns:p14="http://schemas.microsoft.com/office/powerpoint/2010/main" val="9155197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1840358" y="460520"/>
            <a:ext cx="5317067" cy="695325"/>
          </a:xfrm>
          <a:prstGeom prst="rect">
            <a:avLst/>
          </a:prstGeom>
        </p:spPr>
        <p:txBody>
          <a:bodyPr>
            <a:normAutofit/>
          </a:bodyPr>
          <a:lstStyle/>
          <a:p>
            <a:pPr algn="l"/>
            <a:r>
              <a:rPr lang="en-US" sz="3200" dirty="0" smtClean="0">
                <a:latin typeface="Roboto" charset="0"/>
                <a:ea typeface="Roboto" charset="0"/>
                <a:cs typeface="Roboto" charset="0"/>
              </a:rPr>
              <a:t>KEY TERMS</a:t>
            </a:r>
            <a:endParaRPr lang="en-US" sz="3200" dirty="0">
              <a:latin typeface="Roboto" charset="0"/>
              <a:ea typeface="Roboto" charset="0"/>
              <a:cs typeface="Roboto" charset="0"/>
            </a:endParaRPr>
          </a:p>
        </p:txBody>
      </p:sp>
      <p:sp>
        <p:nvSpPr>
          <p:cNvPr id="3" name="Subtitle 2"/>
          <p:cNvSpPr>
            <a:spLocks noGrp="1"/>
          </p:cNvSpPr>
          <p:nvPr>
            <p:ph type="subTitle" idx="4294967295"/>
          </p:nvPr>
        </p:nvSpPr>
        <p:spPr>
          <a:xfrm>
            <a:off x="1185860" y="1904711"/>
            <a:ext cx="9939340" cy="3310756"/>
          </a:xfrm>
          <a:prstGeom prst="rect">
            <a:avLst/>
          </a:prstGeom>
        </p:spPr>
        <p:txBody>
          <a:bodyPr>
            <a:normAutofit/>
          </a:bodyPr>
          <a:lstStyle/>
          <a:p>
            <a:r>
              <a:rPr lang="en-US" sz="2000" dirty="0">
                <a:latin typeface="Trebuchet MS" charset="0"/>
                <a:ea typeface="ヒラギノ角ゴ Pro W3" charset="0"/>
                <a:cs typeface="Trebuchet MS" charset="0"/>
              </a:rPr>
              <a:t>Gulf Stream</a:t>
            </a:r>
          </a:p>
          <a:p>
            <a:r>
              <a:rPr lang="en-US" sz="2000" dirty="0">
                <a:latin typeface="Trebuchet MS" charset="0"/>
                <a:ea typeface="ヒラギノ角ゴ Pro W3" charset="0"/>
                <a:cs typeface="Trebuchet MS" charset="0"/>
              </a:rPr>
              <a:t>steppe</a:t>
            </a:r>
          </a:p>
          <a:p>
            <a:r>
              <a:rPr lang="en-US" sz="2000" dirty="0">
                <a:latin typeface="Trebuchet MS" charset="0"/>
                <a:ea typeface="ヒラギノ角ゴ Pro W3" charset="0"/>
                <a:cs typeface="Trebuchet MS" charset="0"/>
              </a:rPr>
              <a:t>Scandinavia</a:t>
            </a:r>
          </a:p>
          <a:p>
            <a:r>
              <a:rPr lang="en-US" sz="2000" dirty="0">
                <a:latin typeface="Trebuchet MS" charset="0"/>
                <a:ea typeface="ヒラギノ角ゴ Pro W3" charset="0"/>
                <a:cs typeface="Trebuchet MS" charset="0"/>
              </a:rPr>
              <a:t>tundra</a:t>
            </a:r>
          </a:p>
          <a:p>
            <a:r>
              <a:rPr lang="en-US" sz="2000" dirty="0">
                <a:latin typeface="Trebuchet MS" charset="0"/>
                <a:ea typeface="ヒラギノ角ゴ Pro W3" charset="0"/>
                <a:cs typeface="Trebuchet MS" charset="0"/>
              </a:rPr>
              <a:t>acid rain</a:t>
            </a:r>
          </a:p>
          <a:p>
            <a:r>
              <a:rPr lang="en-US" sz="2000" dirty="0">
                <a:latin typeface="Trebuchet MS" charset="0"/>
                <a:ea typeface="ヒラギノ角ゴ Pro W3" charset="0"/>
                <a:cs typeface="Trebuchet MS" charset="0"/>
              </a:rPr>
              <a:t>European colonialism</a:t>
            </a:r>
          </a:p>
          <a:p>
            <a:r>
              <a:rPr lang="en-US" sz="2000" dirty="0">
                <a:latin typeface="Trebuchet MS" charset="0"/>
                <a:ea typeface="ヒラギノ角ゴ Pro W3" charset="0"/>
                <a:cs typeface="Trebuchet MS" charset="0"/>
              </a:rPr>
              <a:t>mercantilism</a:t>
            </a:r>
          </a:p>
          <a:p>
            <a:r>
              <a:rPr lang="en-US" sz="2000" dirty="0">
                <a:latin typeface="Trebuchet MS" charset="0"/>
                <a:ea typeface="ヒラギノ角ゴ Pro W3" charset="0"/>
                <a:cs typeface="Trebuchet MS" charset="0"/>
              </a:rPr>
              <a:t>agrarian revolution</a:t>
            </a:r>
          </a:p>
        </p:txBody>
      </p:sp>
      <p:cxnSp>
        <p:nvCxnSpPr>
          <p:cNvPr id="9" name="Straight Connector 8"/>
          <p:cNvCxnSpPr/>
          <p:nvPr/>
        </p:nvCxnSpPr>
        <p:spPr>
          <a:xfrm>
            <a:off x="1066800" y="1405467"/>
            <a:ext cx="10058400" cy="0"/>
          </a:xfrm>
          <a:prstGeom prst="line">
            <a:avLst/>
          </a:prstGeom>
          <a:ln w="76200">
            <a:solidFill>
              <a:srgbClr val="006CA7"/>
            </a:solidFill>
          </a:ln>
        </p:spPr>
        <p:style>
          <a:lnRef idx="3">
            <a:schemeClr val="accent2"/>
          </a:lnRef>
          <a:fillRef idx="0">
            <a:schemeClr val="accent2"/>
          </a:fillRef>
          <a:effectRef idx="2">
            <a:schemeClr val="accent2"/>
          </a:effectRef>
          <a:fontRef idx="minor">
            <a:schemeClr val="tx1"/>
          </a:fontRef>
        </p:style>
      </p:cxnSp>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85860" y="575502"/>
            <a:ext cx="535965" cy="535965"/>
          </a:xfrm>
          <a:prstGeom prst="rect">
            <a:avLst/>
          </a:prstGeom>
        </p:spPr>
      </p:pic>
    </p:spTree>
    <p:extLst>
      <p:ext uri="{BB962C8B-B14F-4D97-AF65-F5344CB8AC3E}">
        <p14:creationId xmlns:p14="http://schemas.microsoft.com/office/powerpoint/2010/main" val="1917227473"/>
      </p:ext>
    </p:extLst>
  </p:cSld>
  <p:clrMapOvr>
    <a:masterClrMapping/>
  </p:clrMapOvr>
</p:sld>
</file>

<file path=ppt/theme/theme1.xml><?xml version="1.0" encoding="utf-8"?>
<a:theme xmlns:a="http://schemas.openxmlformats.org/drawingml/2006/main" name="Blank Slid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Principles of Macro" id="{89D2DF60-FA8A-FE43-B1E9-BFF76EF19FB0}" vid="{BE2FFA3C-8978-CF4C-B22A-2D8E0E366F9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Mastering Org Behvaior</Template>
  <TotalTime>193</TotalTime>
  <Words>1415</Words>
  <Application>Microsoft Macintosh PowerPoint</Application>
  <PresentationFormat>Custom</PresentationFormat>
  <Paragraphs>127</Paragraphs>
  <Slides>21</Slides>
  <Notes>19</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Blank Slide</vt:lpstr>
      <vt:lpstr>World Regional Geography: People, Places, and Globalization</vt:lpstr>
      <vt:lpstr>PowerPoint Presentation</vt:lpstr>
      <vt:lpstr>PowerPoint Presentation</vt:lpstr>
      <vt:lpstr>LEARNING OBJECTIVES</vt:lpstr>
      <vt:lpstr>LEARNING OBJECTIVES</vt:lpstr>
      <vt:lpstr>LEARNING OBJECTIVES</vt:lpstr>
      <vt:lpstr>LEARNING OBJECTIVES</vt:lpstr>
      <vt:lpstr>LEARNING OBJECTIVES</vt:lpstr>
      <vt:lpstr>KEY TERMS</vt:lpstr>
      <vt:lpstr>KEY TERMS</vt:lpstr>
      <vt:lpstr>KEY TERMS</vt:lpstr>
      <vt:lpstr>KEY TERMS</vt:lpstr>
      <vt:lpstr>KEY TAKEAWAYS</vt:lpstr>
      <vt:lpstr>KEY TAKEAWAYS</vt:lpstr>
      <vt:lpstr>KEY TAKEAWAYS</vt:lpstr>
      <vt:lpstr>KEY TAKEAWAYS</vt:lpstr>
      <vt:lpstr>KEY TAKEAWAYS</vt:lpstr>
      <vt:lpstr>KEY TAKEAWAYS</vt:lpstr>
      <vt:lpstr>KEY TAKEAWAYS</vt:lpstr>
      <vt:lpstr>KEY TAKEAWAYS</vt:lpstr>
      <vt:lpstr>KEY TAKEAWAYS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Mastering Organizational Behavior, Version 14.0</dc:title>
  <dc:creator>Microsoft Office User</dc:creator>
  <cp:lastModifiedBy>Vicki Brentnall</cp:lastModifiedBy>
  <cp:revision>22</cp:revision>
  <dcterms:created xsi:type="dcterms:W3CDTF">2017-05-19T13:43:17Z</dcterms:created>
  <dcterms:modified xsi:type="dcterms:W3CDTF">2017-09-14T18:57:02Z</dcterms:modified>
</cp:coreProperties>
</file>