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0"/>
  </p:notesMasterIdLst>
  <p:sldIdLst>
    <p:sldId id="256" r:id="rId2"/>
    <p:sldId id="257" r:id="rId3"/>
    <p:sldId id="262" r:id="rId4"/>
    <p:sldId id="265" r:id="rId5"/>
    <p:sldId id="267" r:id="rId6"/>
    <p:sldId id="283" r:id="rId7"/>
    <p:sldId id="284" r:id="rId8"/>
    <p:sldId id="270" r:id="rId9"/>
    <p:sldId id="271" r:id="rId10"/>
    <p:sldId id="286" r:id="rId11"/>
    <p:sldId id="272" r:id="rId12"/>
    <p:sldId id="287" r:id="rId13"/>
    <p:sldId id="288" r:id="rId14"/>
    <p:sldId id="289" r:id="rId15"/>
    <p:sldId id="290" r:id="rId16"/>
    <p:sldId id="291" r:id="rId17"/>
    <p:sldId id="292" r:id="rId18"/>
    <p:sldId id="293"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CA7"/>
    <a:srgbClr val="ED7D3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648"/>
    <p:restoredTop sz="94143" autoAdjust="0"/>
  </p:normalViewPr>
  <p:slideViewPr>
    <p:cSldViewPr snapToGrid="0" snapToObjects="1">
      <p:cViewPr varScale="1">
        <p:scale>
          <a:sx n="100" d="100"/>
          <a:sy n="100" d="100"/>
        </p:scale>
        <p:origin x="114" y="17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C2F2DF-5D7A-9948-9B86-29734985691C}" type="datetimeFigureOut">
              <a:rPr lang="en-US" smtClean="0"/>
              <a:t>9/13/2017</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4CB07D8-2A0C-2D4C-A35C-57D0634ECA6F}" type="slidenum">
              <a:rPr lang="en-US" smtClean="0"/>
              <a:t>‹#›</a:t>
            </a:fld>
            <a:endParaRPr lang="en-US" dirty="0"/>
          </a:p>
        </p:txBody>
      </p:sp>
    </p:spTree>
    <p:extLst>
      <p:ext uri="{BB962C8B-B14F-4D97-AF65-F5344CB8AC3E}">
        <p14:creationId xmlns:p14="http://schemas.microsoft.com/office/powerpoint/2010/main" val="21211728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1</a:t>
            </a:fld>
            <a:endParaRPr lang="en-US" dirty="0"/>
          </a:p>
        </p:txBody>
      </p:sp>
    </p:spTree>
    <p:extLst>
      <p:ext uri="{BB962C8B-B14F-4D97-AF65-F5344CB8AC3E}">
        <p14:creationId xmlns:p14="http://schemas.microsoft.com/office/powerpoint/2010/main" val="1763014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12</a:t>
            </a:fld>
            <a:endParaRPr lang="en-US" dirty="0"/>
          </a:p>
        </p:txBody>
      </p:sp>
    </p:spTree>
    <p:extLst>
      <p:ext uri="{BB962C8B-B14F-4D97-AF65-F5344CB8AC3E}">
        <p14:creationId xmlns:p14="http://schemas.microsoft.com/office/powerpoint/2010/main" val="19332582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altLang="x-none" dirty="0">
                <a:ea typeface="ＭＳ Ｐゴシック" charset="-128"/>
              </a:rPr>
              <a:t>Content Analysis: A research method in which the content of media is analyzed.</a:t>
            </a:r>
          </a:p>
          <a:p>
            <a:pPr marL="171450" indent="-171450">
              <a:buFont typeface="Arial" panose="020B0604020202020204" pitchFamily="34" charset="0"/>
              <a:buChar char="•"/>
            </a:pPr>
            <a:r>
              <a:rPr lang="en-US" altLang="x-none" dirty="0">
                <a:ea typeface="ＭＳ Ｐゴシック" charset="-128"/>
              </a:rPr>
              <a:t>Surveys: Descriptive surveys find the current state of things and analytic surveys attempt to find out why particular situations exist. They use both open-ended and closed-ended questions.</a:t>
            </a:r>
          </a:p>
          <a:p>
            <a:pPr marL="171450" indent="-171450">
              <a:buFont typeface="Arial" panose="020B0604020202020204" pitchFamily="34" charset="0"/>
              <a:buChar char="•"/>
            </a:pPr>
            <a:r>
              <a:rPr lang="en-US" altLang="x-none" dirty="0">
                <a:ea typeface="ＭＳ Ｐゴシック" charset="-128"/>
              </a:rPr>
              <a:t>Focus Groups: A group interview in which participants respond to questions posed about a certain subject.</a:t>
            </a:r>
          </a:p>
          <a:p>
            <a:pPr marL="171450" indent="-171450">
              <a:buFont typeface="Arial" panose="020B0604020202020204" pitchFamily="34" charset="0"/>
              <a:buChar char="•"/>
            </a:pPr>
            <a:r>
              <a:rPr lang="en-US" altLang="x-none" dirty="0">
                <a:ea typeface="ＭＳ Ｐゴシック" charset="-128"/>
              </a:rPr>
              <a:t>Experiments: A test group is exposed to a media experience under controlled circumstances.</a:t>
            </a:r>
          </a:p>
          <a:p>
            <a:pPr marL="171450" indent="-171450">
              <a:buFont typeface="Arial" panose="020B0604020202020204" pitchFamily="34" charset="0"/>
              <a:buChar char="•"/>
            </a:pPr>
            <a:r>
              <a:rPr lang="en-US" altLang="x-none" dirty="0">
                <a:ea typeface="ＭＳ Ｐゴシック" charset="-128"/>
              </a:rPr>
              <a:t>Participant Observation: A research method in which researchers try to become a part of the groups they are studying.</a:t>
            </a:r>
          </a:p>
        </p:txBody>
      </p:sp>
      <p:sp>
        <p:nvSpPr>
          <p:cNvPr id="4" name="Slide Number Placeholder 3"/>
          <p:cNvSpPr>
            <a:spLocks noGrp="1"/>
          </p:cNvSpPr>
          <p:nvPr>
            <p:ph type="sldNum" sz="quarter" idx="10"/>
          </p:nvPr>
        </p:nvSpPr>
        <p:spPr/>
        <p:txBody>
          <a:bodyPr/>
          <a:lstStyle/>
          <a:p>
            <a:fld id="{C4CB07D8-2A0C-2D4C-A35C-57D0634ECA6F}" type="slidenum">
              <a:rPr lang="en-US" smtClean="0"/>
              <a:t>13</a:t>
            </a:fld>
            <a:endParaRPr lang="en-US" dirty="0"/>
          </a:p>
        </p:txBody>
      </p:sp>
    </p:spTree>
    <p:extLst>
      <p:ext uri="{BB962C8B-B14F-4D97-AF65-F5344CB8AC3E}">
        <p14:creationId xmlns:p14="http://schemas.microsoft.com/office/powerpoint/2010/main" val="7523695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x-none" dirty="0">
                <a:ea typeface="ＭＳ Ｐゴシック" charset="-128"/>
              </a:rPr>
              <a:t>Research methods generally involve either test subjects of analysis of media.</a:t>
            </a:r>
          </a:p>
          <a:p>
            <a:r>
              <a:rPr lang="en-US" altLang="x-none" dirty="0">
                <a:ea typeface="ＭＳ Ｐゴシック" charset="-128"/>
              </a:rPr>
              <a:t>For Test Subjects:</a:t>
            </a:r>
          </a:p>
          <a:p>
            <a:r>
              <a:rPr lang="en-US" altLang="x-none" dirty="0">
                <a:ea typeface="ＭＳ Ｐゴシック" charset="-128"/>
              </a:rPr>
              <a:t>Surveys are common to either determine the state of things or to find out why a certain situation exists.</a:t>
            </a:r>
          </a:p>
          <a:p>
            <a:r>
              <a:rPr lang="en-US" altLang="x-none" dirty="0">
                <a:ea typeface="ＭＳ Ｐゴシック" charset="-128"/>
              </a:rPr>
              <a:t>Depth interview: A research method in which researchers conduct lengthy interviews with test subjects.</a:t>
            </a:r>
          </a:p>
          <a:p>
            <a:r>
              <a:rPr lang="en-US" altLang="x-none" dirty="0">
                <a:ea typeface="ＭＳ Ｐゴシック" charset="-128"/>
              </a:rPr>
              <a:t>Focus groups allow researchers to establish a group dynamic that resembles normal media consumption.</a:t>
            </a:r>
          </a:p>
          <a:p>
            <a:r>
              <a:rPr lang="en-US" altLang="x-none" dirty="0">
                <a:ea typeface="ＭＳ Ｐゴシック" charset="-128"/>
              </a:rPr>
              <a:t>Experiments give researchers the opportunity to compare results across different group.</a:t>
            </a:r>
          </a:p>
          <a:p>
            <a:endParaRPr lang="en-US" altLang="x-none" dirty="0">
              <a:ea typeface="ＭＳ Ｐゴシック" charset="-128"/>
            </a:endParaRPr>
          </a:p>
          <a:p>
            <a:r>
              <a:rPr lang="en-US" altLang="x-none" dirty="0">
                <a:ea typeface="ＭＳ Ｐゴシック" charset="-128"/>
              </a:rPr>
              <a:t>For Analysis of Media:</a:t>
            </a:r>
          </a:p>
          <a:p>
            <a:pPr marL="0" indent="0">
              <a:buFont typeface="Arial" panose="020B0604020202020204" pitchFamily="34" charset="0"/>
              <a:buNone/>
            </a:pPr>
            <a:r>
              <a:rPr lang="en-US" altLang="x-none" dirty="0">
                <a:ea typeface="ＭＳ Ｐゴシック" charset="-128"/>
              </a:rPr>
              <a:t>Content analysis is a research technique that involves analyzing the content of various forms of media.</a:t>
            </a:r>
          </a:p>
          <a:p>
            <a:pPr marL="0" indent="0">
              <a:buFont typeface="Arial" panose="020B0604020202020204" pitchFamily="34" charset="0"/>
              <a:buNone/>
            </a:pPr>
            <a:r>
              <a:rPr lang="en-US" altLang="x-none" dirty="0">
                <a:ea typeface="ＭＳ Ｐゴシック" charset="-128"/>
              </a:rPr>
              <a:t>Rhetorical analysis involves examining the styles used in media and attempting to understand the</a:t>
            </a:r>
          </a:p>
          <a:p>
            <a:pPr marL="0" indent="0">
              <a:buFont typeface="Arial" panose="020B0604020202020204" pitchFamily="34" charset="0"/>
              <a:buNone/>
            </a:pPr>
            <a:r>
              <a:rPr lang="en-US" altLang="x-none" dirty="0">
                <a:ea typeface="ＭＳ Ｐゴシック" charset="-128"/>
              </a:rPr>
              <a:t>kinds of messages those styles convey.</a:t>
            </a:r>
          </a:p>
          <a:p>
            <a:pPr marL="0" indent="0">
              <a:buFont typeface="Arial" panose="020B0604020202020204" pitchFamily="34" charset="0"/>
              <a:buNone/>
            </a:pPr>
            <a:r>
              <a:rPr lang="en-US" altLang="x-none" dirty="0">
                <a:ea typeface="ＭＳ Ｐゴシック" charset="-128"/>
              </a:rPr>
              <a:t>Social role analysis: A research method that analyzes the roles that individuals take in the media.</a:t>
            </a:r>
          </a:p>
          <a:p>
            <a:pPr marL="0" indent="0">
              <a:buFont typeface="Arial" panose="020B0604020202020204" pitchFamily="34" charset="0"/>
              <a:buNone/>
            </a:pPr>
            <a:r>
              <a:rPr lang="en-US" altLang="x-none" dirty="0">
                <a:ea typeface="ＭＳ Ｐゴシック" charset="-128"/>
              </a:rPr>
              <a:t>Archival analysis involves reviewing historical documents to study older media. </a:t>
            </a:r>
          </a:p>
        </p:txBody>
      </p:sp>
      <p:sp>
        <p:nvSpPr>
          <p:cNvPr id="4" name="Slide Number Placeholder 3"/>
          <p:cNvSpPr>
            <a:spLocks noGrp="1"/>
          </p:cNvSpPr>
          <p:nvPr>
            <p:ph type="sldNum" sz="quarter" idx="10"/>
          </p:nvPr>
        </p:nvSpPr>
        <p:spPr/>
        <p:txBody>
          <a:bodyPr/>
          <a:lstStyle/>
          <a:p>
            <a:fld id="{C4CB07D8-2A0C-2D4C-A35C-57D0634ECA6F}" type="slidenum">
              <a:rPr lang="en-US" smtClean="0"/>
              <a:t>14</a:t>
            </a:fld>
            <a:endParaRPr lang="en-US" dirty="0"/>
          </a:p>
        </p:txBody>
      </p:sp>
    </p:spTree>
    <p:extLst>
      <p:ext uri="{BB962C8B-B14F-4D97-AF65-F5344CB8AC3E}">
        <p14:creationId xmlns:p14="http://schemas.microsoft.com/office/powerpoint/2010/main" val="15177637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15</a:t>
            </a:fld>
            <a:endParaRPr lang="en-US" dirty="0"/>
          </a:p>
        </p:txBody>
      </p:sp>
    </p:spTree>
    <p:extLst>
      <p:ext uri="{BB962C8B-B14F-4D97-AF65-F5344CB8AC3E}">
        <p14:creationId xmlns:p14="http://schemas.microsoft.com/office/powerpoint/2010/main" val="7235497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x-none" dirty="0">
              <a:ea typeface="ＭＳ Ｐゴシック" charset="-128"/>
            </a:endParaRPr>
          </a:p>
        </p:txBody>
      </p:sp>
      <p:sp>
        <p:nvSpPr>
          <p:cNvPr id="4" name="Slide Number Placeholder 3"/>
          <p:cNvSpPr>
            <a:spLocks noGrp="1"/>
          </p:cNvSpPr>
          <p:nvPr>
            <p:ph type="sldNum" sz="quarter" idx="10"/>
          </p:nvPr>
        </p:nvSpPr>
        <p:spPr/>
        <p:txBody>
          <a:bodyPr/>
          <a:lstStyle/>
          <a:p>
            <a:fld id="{C4CB07D8-2A0C-2D4C-A35C-57D0634ECA6F}" type="slidenum">
              <a:rPr lang="en-US" smtClean="0"/>
              <a:t>16</a:t>
            </a:fld>
            <a:endParaRPr lang="en-US" dirty="0"/>
          </a:p>
        </p:txBody>
      </p:sp>
    </p:spTree>
    <p:extLst>
      <p:ext uri="{BB962C8B-B14F-4D97-AF65-F5344CB8AC3E}">
        <p14:creationId xmlns:p14="http://schemas.microsoft.com/office/powerpoint/2010/main" val="14837219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x-none" dirty="0">
              <a:ea typeface="ＭＳ Ｐゴシック" charset="-128"/>
            </a:endParaRPr>
          </a:p>
        </p:txBody>
      </p:sp>
      <p:sp>
        <p:nvSpPr>
          <p:cNvPr id="4" name="Slide Number Placeholder 3"/>
          <p:cNvSpPr>
            <a:spLocks noGrp="1"/>
          </p:cNvSpPr>
          <p:nvPr>
            <p:ph type="sldNum" sz="quarter" idx="10"/>
          </p:nvPr>
        </p:nvSpPr>
        <p:spPr/>
        <p:txBody>
          <a:bodyPr/>
          <a:lstStyle/>
          <a:p>
            <a:fld id="{C4CB07D8-2A0C-2D4C-A35C-57D0634ECA6F}" type="slidenum">
              <a:rPr lang="en-US" smtClean="0"/>
              <a:t>17</a:t>
            </a:fld>
            <a:endParaRPr lang="en-US" dirty="0"/>
          </a:p>
        </p:txBody>
      </p:sp>
    </p:spTree>
    <p:extLst>
      <p:ext uri="{BB962C8B-B14F-4D97-AF65-F5344CB8AC3E}">
        <p14:creationId xmlns:p14="http://schemas.microsoft.com/office/powerpoint/2010/main" val="7868181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18</a:t>
            </a:fld>
            <a:endParaRPr lang="en-US" dirty="0"/>
          </a:p>
        </p:txBody>
      </p:sp>
    </p:spTree>
    <p:extLst>
      <p:ext uri="{BB962C8B-B14F-4D97-AF65-F5344CB8AC3E}">
        <p14:creationId xmlns:p14="http://schemas.microsoft.com/office/powerpoint/2010/main" val="1572013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x-none" dirty="0">
              <a:ea typeface="ＭＳ Ｐゴシック" charset="-128"/>
            </a:endParaRPr>
          </a:p>
        </p:txBody>
      </p:sp>
      <p:sp>
        <p:nvSpPr>
          <p:cNvPr id="4" name="Slide Number Placeholder 3"/>
          <p:cNvSpPr>
            <a:spLocks noGrp="1"/>
          </p:cNvSpPr>
          <p:nvPr>
            <p:ph type="sldNum" sz="quarter" idx="10"/>
          </p:nvPr>
        </p:nvSpPr>
        <p:spPr/>
        <p:txBody>
          <a:bodyPr/>
          <a:lstStyle/>
          <a:p>
            <a:fld id="{C4CB07D8-2A0C-2D4C-A35C-57D0634ECA6F}" type="slidenum">
              <a:rPr lang="en-US" smtClean="0"/>
              <a:t>4</a:t>
            </a:fld>
            <a:endParaRPr lang="en-US" dirty="0"/>
          </a:p>
        </p:txBody>
      </p:sp>
    </p:spTree>
    <p:extLst>
      <p:ext uri="{BB962C8B-B14F-4D97-AF65-F5344CB8AC3E}">
        <p14:creationId xmlns:p14="http://schemas.microsoft.com/office/powerpoint/2010/main" val="1596426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endParaRPr lang="en-US" altLang="x-none" dirty="0">
              <a:ea typeface="ＭＳ Ｐゴシック" charset="-128"/>
            </a:endParaRPr>
          </a:p>
        </p:txBody>
      </p:sp>
      <p:sp>
        <p:nvSpPr>
          <p:cNvPr id="4" name="Slide Number Placeholder 3"/>
          <p:cNvSpPr>
            <a:spLocks noGrp="1"/>
          </p:cNvSpPr>
          <p:nvPr>
            <p:ph type="sldNum" sz="quarter" idx="10"/>
          </p:nvPr>
        </p:nvSpPr>
        <p:spPr/>
        <p:txBody>
          <a:bodyPr/>
          <a:lstStyle/>
          <a:p>
            <a:fld id="{C4CB07D8-2A0C-2D4C-A35C-57D0634ECA6F}" type="slidenum">
              <a:rPr lang="en-US" smtClean="0"/>
              <a:t>5</a:t>
            </a:fld>
            <a:endParaRPr lang="en-US" dirty="0"/>
          </a:p>
        </p:txBody>
      </p:sp>
    </p:spTree>
    <p:extLst>
      <p:ext uri="{BB962C8B-B14F-4D97-AF65-F5344CB8AC3E}">
        <p14:creationId xmlns:p14="http://schemas.microsoft.com/office/powerpoint/2010/main" val="8802511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endParaRPr lang="en-US" altLang="x-none" dirty="0">
              <a:ea typeface="ＭＳ Ｐゴシック" charset="-128"/>
            </a:endParaRPr>
          </a:p>
        </p:txBody>
      </p:sp>
      <p:sp>
        <p:nvSpPr>
          <p:cNvPr id="4" name="Slide Number Placeholder 3"/>
          <p:cNvSpPr>
            <a:spLocks noGrp="1"/>
          </p:cNvSpPr>
          <p:nvPr>
            <p:ph type="sldNum" sz="quarter" idx="10"/>
          </p:nvPr>
        </p:nvSpPr>
        <p:spPr/>
        <p:txBody>
          <a:bodyPr/>
          <a:lstStyle/>
          <a:p>
            <a:fld id="{C4CB07D8-2A0C-2D4C-A35C-57D0634ECA6F}" type="slidenum">
              <a:rPr lang="en-US" smtClean="0"/>
              <a:t>6</a:t>
            </a:fld>
            <a:endParaRPr lang="en-US" dirty="0"/>
          </a:p>
        </p:txBody>
      </p:sp>
    </p:spTree>
    <p:extLst>
      <p:ext uri="{BB962C8B-B14F-4D97-AF65-F5344CB8AC3E}">
        <p14:creationId xmlns:p14="http://schemas.microsoft.com/office/powerpoint/2010/main" val="4470450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x-none" dirty="0">
              <a:ea typeface="ＭＳ Ｐゴシック" charset="-128"/>
            </a:endParaRPr>
          </a:p>
        </p:txBody>
      </p:sp>
      <p:sp>
        <p:nvSpPr>
          <p:cNvPr id="4" name="Slide Number Placeholder 3"/>
          <p:cNvSpPr>
            <a:spLocks noGrp="1"/>
          </p:cNvSpPr>
          <p:nvPr>
            <p:ph type="sldNum" sz="quarter" idx="10"/>
          </p:nvPr>
        </p:nvSpPr>
        <p:spPr/>
        <p:txBody>
          <a:bodyPr/>
          <a:lstStyle/>
          <a:p>
            <a:fld id="{C4CB07D8-2A0C-2D4C-A35C-57D0634ECA6F}" type="slidenum">
              <a:rPr lang="en-US" smtClean="0"/>
              <a:t>7</a:t>
            </a:fld>
            <a:endParaRPr lang="en-US" dirty="0"/>
          </a:p>
        </p:txBody>
      </p:sp>
    </p:spTree>
    <p:extLst>
      <p:ext uri="{BB962C8B-B14F-4D97-AF65-F5344CB8AC3E}">
        <p14:creationId xmlns:p14="http://schemas.microsoft.com/office/powerpoint/2010/main" val="10276212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8</a:t>
            </a:fld>
            <a:endParaRPr lang="en-US" dirty="0"/>
          </a:p>
        </p:txBody>
      </p:sp>
    </p:spTree>
    <p:extLst>
      <p:ext uri="{BB962C8B-B14F-4D97-AF65-F5344CB8AC3E}">
        <p14:creationId xmlns:p14="http://schemas.microsoft.com/office/powerpoint/2010/main" val="714742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Marshall McLuhan was an influential figure in the early 1960s because of his belief that the media themselves are instrumental in shaping human and cultural experience. Recent media researchers criticize McLuhan’s lack of methodology and theoretical framework but his work is nonetheless important because it brought the idea of media influence into the public arena.</a:t>
            </a:r>
          </a:p>
        </p:txBody>
      </p:sp>
      <p:sp>
        <p:nvSpPr>
          <p:cNvPr id="4" name="Slide Number Placeholder 3"/>
          <p:cNvSpPr>
            <a:spLocks noGrp="1"/>
          </p:cNvSpPr>
          <p:nvPr>
            <p:ph type="sldNum" sz="quarter" idx="10"/>
          </p:nvPr>
        </p:nvSpPr>
        <p:spPr/>
        <p:txBody>
          <a:bodyPr/>
          <a:lstStyle/>
          <a:p>
            <a:fld id="{C4CB07D8-2A0C-2D4C-A35C-57D0634ECA6F}" type="slidenum">
              <a:rPr lang="en-US" smtClean="0"/>
              <a:t>9</a:t>
            </a:fld>
            <a:endParaRPr lang="en-US" dirty="0"/>
          </a:p>
        </p:txBody>
      </p:sp>
    </p:spTree>
    <p:extLst>
      <p:ext uri="{BB962C8B-B14F-4D97-AF65-F5344CB8AC3E}">
        <p14:creationId xmlns:p14="http://schemas.microsoft.com/office/powerpoint/2010/main" val="12304697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x-none" dirty="0">
                <a:ea typeface="ＭＳ Ｐゴシック" charset="-128"/>
              </a:rPr>
              <a:t>Media theories provide the framework for approaching questions about media effects.</a:t>
            </a:r>
          </a:p>
          <a:p>
            <a:pPr marL="171450" indent="-171450">
              <a:buFont typeface="Arial" panose="020B0604020202020204" pitchFamily="34" charset="0"/>
              <a:buChar char="•"/>
            </a:pPr>
            <a:r>
              <a:rPr lang="en-US" altLang="x-none" dirty="0">
                <a:ea typeface="ＭＳ Ｐゴシック" charset="-128"/>
              </a:rPr>
              <a:t>Direct Effects Theory: A theory that assumes audiences passively accept media messages and react predictably to those messages.</a:t>
            </a:r>
          </a:p>
          <a:p>
            <a:pPr marL="171450" indent="-171450">
              <a:buFont typeface="Arial" panose="020B0604020202020204" pitchFamily="34" charset="0"/>
              <a:buChar char="•"/>
            </a:pPr>
            <a:r>
              <a:rPr lang="en-US" altLang="x-none" dirty="0">
                <a:ea typeface="ＭＳ Ｐゴシック" charset="-128"/>
              </a:rPr>
              <a:t>Agenda-Setting Theory: A theory stating that the mass media determines the issues the public considers important.</a:t>
            </a:r>
          </a:p>
          <a:p>
            <a:pPr marL="171450" indent="-171450">
              <a:buFont typeface="Arial" panose="020B0604020202020204" pitchFamily="34" charset="0"/>
              <a:buChar char="•"/>
            </a:pPr>
            <a:r>
              <a:rPr lang="en-US" altLang="x-none" dirty="0">
                <a:ea typeface="ＭＳ Ｐゴシック" charset="-128"/>
              </a:rPr>
              <a:t>Uses and Gratification Theory: A theory stating that individuals use media to satisfy specific needs or desires.</a:t>
            </a:r>
          </a:p>
          <a:p>
            <a:pPr marL="171450" indent="-171450">
              <a:buFont typeface="Arial" panose="020B0604020202020204" pitchFamily="34" charset="0"/>
              <a:buChar char="•"/>
            </a:pPr>
            <a:r>
              <a:rPr lang="en-US" altLang="x-none" dirty="0">
                <a:ea typeface="ＭＳ Ｐゴシック" charset="-128"/>
              </a:rPr>
              <a:t>Symbolic Interactionism: A theory stating that the self is derived from and develops through human interaction.</a:t>
            </a:r>
          </a:p>
          <a:p>
            <a:pPr marL="171450" indent="-171450">
              <a:buFont typeface="Arial" panose="020B0604020202020204" pitchFamily="34" charset="0"/>
              <a:buChar char="•"/>
            </a:pPr>
            <a:r>
              <a:rPr lang="en-US" altLang="x-none" dirty="0">
                <a:ea typeface="ＭＳ Ｐゴシック" charset="-128"/>
              </a:rPr>
              <a:t>Spiral of Silence: A theory stating that individuals who hold a minority opinion silence themselves to prevent social isolation.</a:t>
            </a:r>
          </a:p>
          <a:p>
            <a:pPr marL="171450" indent="-171450">
              <a:buFont typeface="Arial" panose="020B0604020202020204" pitchFamily="34" charset="0"/>
              <a:buChar char="•"/>
            </a:pPr>
            <a:r>
              <a:rPr lang="en-US" altLang="x-none" dirty="0">
                <a:ea typeface="ＭＳ Ｐゴシック" charset="-128"/>
              </a:rPr>
              <a:t>Media Logic: A theory stating that common media formats and styles serve as a way of perceiving the world.</a:t>
            </a:r>
          </a:p>
          <a:p>
            <a:pPr marL="171450" indent="-171450">
              <a:buFont typeface="Arial" panose="020B0604020202020204" pitchFamily="34" charset="0"/>
              <a:buChar char="•"/>
            </a:pPr>
            <a:r>
              <a:rPr lang="en-US" altLang="x-none" dirty="0">
                <a:ea typeface="ＭＳ Ｐゴシック" charset="-128"/>
              </a:rPr>
              <a:t>Cultivation Analysis: A theory stating that heavy exposure to media cultivates an illusory perception of reality.</a:t>
            </a:r>
          </a:p>
        </p:txBody>
      </p:sp>
      <p:sp>
        <p:nvSpPr>
          <p:cNvPr id="4" name="Slide Number Placeholder 3"/>
          <p:cNvSpPr>
            <a:spLocks noGrp="1"/>
          </p:cNvSpPr>
          <p:nvPr>
            <p:ph type="sldNum" sz="quarter" idx="10"/>
          </p:nvPr>
        </p:nvSpPr>
        <p:spPr/>
        <p:txBody>
          <a:bodyPr/>
          <a:lstStyle/>
          <a:p>
            <a:fld id="{C4CB07D8-2A0C-2D4C-A35C-57D0634ECA6F}" type="slidenum">
              <a:rPr lang="en-US" smtClean="0"/>
              <a:t>10</a:t>
            </a:fld>
            <a:endParaRPr lang="en-US" dirty="0"/>
          </a:p>
        </p:txBody>
      </p:sp>
    </p:spTree>
    <p:extLst>
      <p:ext uri="{BB962C8B-B14F-4D97-AF65-F5344CB8AC3E}">
        <p14:creationId xmlns:p14="http://schemas.microsoft.com/office/powerpoint/2010/main" val="5712314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x-none" dirty="0">
                <a:ea typeface="ＭＳ Ｐゴシック" charset="-128"/>
              </a:rPr>
              <a:t>People generally no longer believe that audiences passively accept the media messages and react predictably, as in the direct effect theory. </a:t>
            </a:r>
          </a:p>
          <a:p>
            <a:r>
              <a:rPr lang="en-US" altLang="x-none" dirty="0">
                <a:ea typeface="ＭＳ Ｐゴシック" charset="-128"/>
              </a:rPr>
              <a:t>The credibility of agenda-setting and uses and gratification theories is in question because they give too much power away to the media.</a:t>
            </a:r>
          </a:p>
        </p:txBody>
      </p:sp>
      <p:sp>
        <p:nvSpPr>
          <p:cNvPr id="4" name="Slide Number Placeholder 3"/>
          <p:cNvSpPr>
            <a:spLocks noGrp="1"/>
          </p:cNvSpPr>
          <p:nvPr>
            <p:ph type="sldNum" sz="quarter" idx="10"/>
          </p:nvPr>
        </p:nvSpPr>
        <p:spPr/>
        <p:txBody>
          <a:bodyPr/>
          <a:lstStyle/>
          <a:p>
            <a:fld id="{C4CB07D8-2A0C-2D4C-A35C-57D0634ECA6F}" type="slidenum">
              <a:rPr lang="en-US" smtClean="0"/>
              <a:t>11</a:t>
            </a:fld>
            <a:endParaRPr lang="en-US" dirty="0"/>
          </a:p>
        </p:txBody>
      </p:sp>
    </p:spTree>
    <p:extLst>
      <p:ext uri="{BB962C8B-B14F-4D97-AF65-F5344CB8AC3E}">
        <p14:creationId xmlns:p14="http://schemas.microsoft.com/office/powerpoint/2010/main" val="16919713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FDB86D16-06DD-654E-A10F-E5CCE53414B7}" type="datetimeFigureOut">
              <a:rPr lang="en-US" smtClean="0"/>
              <a:t>9/13/2017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48E98BA-9FA4-2F42-96F6-C742EB23F3E2}" type="slidenum">
              <a:rPr lang="en-US" smtClean="0"/>
              <a:t>‹#›</a:t>
            </a:fld>
            <a:endParaRPr lang="en-US" dirty="0"/>
          </a:p>
        </p:txBody>
      </p:sp>
    </p:spTree>
    <p:extLst>
      <p:ext uri="{BB962C8B-B14F-4D97-AF65-F5344CB8AC3E}">
        <p14:creationId xmlns:p14="http://schemas.microsoft.com/office/powerpoint/2010/main" val="3516921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DB86D16-06DD-654E-A10F-E5CCE53414B7}" type="datetimeFigureOut">
              <a:rPr lang="en-US" smtClean="0"/>
              <a:t>9/13/2017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48E98BA-9FA4-2F42-96F6-C742EB23F3E2}" type="slidenum">
              <a:rPr lang="en-US" smtClean="0"/>
              <a:t>‹#›</a:t>
            </a:fld>
            <a:endParaRPr lang="en-US" dirty="0"/>
          </a:p>
        </p:txBody>
      </p:sp>
    </p:spTree>
    <p:extLst>
      <p:ext uri="{BB962C8B-B14F-4D97-AF65-F5344CB8AC3E}">
        <p14:creationId xmlns:p14="http://schemas.microsoft.com/office/powerpoint/2010/main" val="4153999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DB86D16-06DD-654E-A10F-E5CCE53414B7}" type="datetimeFigureOut">
              <a:rPr lang="en-US" smtClean="0"/>
              <a:t>9/13/2017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48E98BA-9FA4-2F42-96F6-C742EB23F3E2}" type="slidenum">
              <a:rPr lang="en-US" smtClean="0"/>
              <a:t>‹#›</a:t>
            </a:fld>
            <a:endParaRPr lang="en-US" dirty="0"/>
          </a:p>
        </p:txBody>
      </p:sp>
    </p:spTree>
    <p:extLst>
      <p:ext uri="{BB962C8B-B14F-4D97-AF65-F5344CB8AC3E}">
        <p14:creationId xmlns:p14="http://schemas.microsoft.com/office/powerpoint/2010/main" val="1574719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DB86D16-06DD-654E-A10F-E5CCE53414B7}" type="datetimeFigureOut">
              <a:rPr lang="en-US" smtClean="0"/>
              <a:t>9/13/2017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48E98BA-9FA4-2F42-96F6-C742EB23F3E2}" type="slidenum">
              <a:rPr lang="en-US" smtClean="0"/>
              <a:t>‹#›</a:t>
            </a:fld>
            <a:endParaRPr lang="en-US" dirty="0"/>
          </a:p>
        </p:txBody>
      </p:sp>
    </p:spTree>
    <p:extLst>
      <p:ext uri="{BB962C8B-B14F-4D97-AF65-F5344CB8AC3E}">
        <p14:creationId xmlns:p14="http://schemas.microsoft.com/office/powerpoint/2010/main" val="10155063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DB86D16-06DD-654E-A10F-E5CCE53414B7}" type="datetimeFigureOut">
              <a:rPr lang="en-US" smtClean="0"/>
              <a:t>9/13/2017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48E98BA-9FA4-2F42-96F6-C742EB23F3E2}" type="slidenum">
              <a:rPr lang="en-US" smtClean="0"/>
              <a:t>‹#›</a:t>
            </a:fld>
            <a:endParaRPr lang="en-US" dirty="0"/>
          </a:p>
        </p:txBody>
      </p:sp>
    </p:spTree>
    <p:extLst>
      <p:ext uri="{BB962C8B-B14F-4D97-AF65-F5344CB8AC3E}">
        <p14:creationId xmlns:p14="http://schemas.microsoft.com/office/powerpoint/2010/main" val="15623456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DB86D16-06DD-654E-A10F-E5CCE53414B7}" type="datetimeFigureOut">
              <a:rPr lang="en-US" smtClean="0"/>
              <a:t>9/13/2017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48E98BA-9FA4-2F42-96F6-C742EB23F3E2}" type="slidenum">
              <a:rPr lang="en-US" smtClean="0"/>
              <a:t>‹#›</a:t>
            </a:fld>
            <a:endParaRPr lang="en-US" dirty="0"/>
          </a:p>
        </p:txBody>
      </p:sp>
    </p:spTree>
    <p:extLst>
      <p:ext uri="{BB962C8B-B14F-4D97-AF65-F5344CB8AC3E}">
        <p14:creationId xmlns:p14="http://schemas.microsoft.com/office/powerpoint/2010/main" val="10599641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DB86D16-06DD-654E-A10F-E5CCE53414B7}" type="datetimeFigureOut">
              <a:rPr lang="en-US" smtClean="0"/>
              <a:t>9/13/2017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48E98BA-9FA4-2F42-96F6-C742EB23F3E2}" type="slidenum">
              <a:rPr lang="en-US" smtClean="0"/>
              <a:t>‹#›</a:t>
            </a:fld>
            <a:endParaRPr lang="en-US" dirty="0"/>
          </a:p>
        </p:txBody>
      </p:sp>
    </p:spTree>
    <p:extLst>
      <p:ext uri="{BB962C8B-B14F-4D97-AF65-F5344CB8AC3E}">
        <p14:creationId xmlns:p14="http://schemas.microsoft.com/office/powerpoint/2010/main" val="14404155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FDB86D16-06DD-654E-A10F-E5CCE53414B7}" type="datetimeFigureOut">
              <a:rPr lang="en-US" smtClean="0"/>
              <a:t>9/13/2017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48E98BA-9FA4-2F42-96F6-C742EB23F3E2}" type="slidenum">
              <a:rPr lang="en-US" smtClean="0"/>
              <a:t>‹#›</a:t>
            </a:fld>
            <a:endParaRPr lang="en-US" dirty="0"/>
          </a:p>
        </p:txBody>
      </p:sp>
    </p:spTree>
    <p:extLst>
      <p:ext uri="{BB962C8B-B14F-4D97-AF65-F5344CB8AC3E}">
        <p14:creationId xmlns:p14="http://schemas.microsoft.com/office/powerpoint/2010/main" val="4801726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B86D16-06DD-654E-A10F-E5CCE53414B7}" type="datetimeFigureOut">
              <a:rPr lang="en-US" smtClean="0"/>
              <a:t>9/13/2017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48E98BA-9FA4-2F42-96F6-C742EB23F3E2}" type="slidenum">
              <a:rPr lang="en-US" smtClean="0"/>
              <a:t>‹#›</a:t>
            </a:fld>
            <a:endParaRPr lang="en-US" dirty="0"/>
          </a:p>
        </p:txBody>
      </p:sp>
    </p:spTree>
    <p:extLst>
      <p:ext uri="{BB962C8B-B14F-4D97-AF65-F5344CB8AC3E}">
        <p14:creationId xmlns:p14="http://schemas.microsoft.com/office/powerpoint/2010/main" val="186201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DB86D16-06DD-654E-A10F-E5CCE53414B7}" type="datetimeFigureOut">
              <a:rPr lang="en-US" smtClean="0"/>
              <a:t>9/13/2017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48E98BA-9FA4-2F42-96F6-C742EB23F3E2}" type="slidenum">
              <a:rPr lang="en-US" smtClean="0"/>
              <a:t>‹#›</a:t>
            </a:fld>
            <a:endParaRPr lang="en-US" dirty="0"/>
          </a:p>
        </p:txBody>
      </p:sp>
    </p:spTree>
    <p:extLst>
      <p:ext uri="{BB962C8B-B14F-4D97-AF65-F5344CB8AC3E}">
        <p14:creationId xmlns:p14="http://schemas.microsoft.com/office/powerpoint/2010/main" val="15629927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DB86D16-06DD-654E-A10F-E5CCE53414B7}" type="datetimeFigureOut">
              <a:rPr lang="en-US" smtClean="0"/>
              <a:t>9/13/2017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48E98BA-9FA4-2F42-96F6-C742EB23F3E2}" type="slidenum">
              <a:rPr lang="en-US" smtClean="0"/>
              <a:t>‹#›</a:t>
            </a:fld>
            <a:endParaRPr lang="en-US" dirty="0"/>
          </a:p>
        </p:txBody>
      </p:sp>
    </p:spTree>
    <p:extLst>
      <p:ext uri="{BB962C8B-B14F-4D97-AF65-F5344CB8AC3E}">
        <p14:creationId xmlns:p14="http://schemas.microsoft.com/office/powerpoint/2010/main" val="11987925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DB86D16-06DD-654E-A10F-E5CCE53414B7}" type="datetimeFigureOut">
              <a:rPr lang="en-US" smtClean="0"/>
              <a:t>9/13/2017</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48E98BA-9FA4-2F42-96F6-C742EB23F3E2}" type="slidenum">
              <a:rPr lang="en-US" smtClean="0"/>
              <a:t>‹#›</a:t>
            </a:fld>
            <a:endParaRPr lang="en-US" dirty="0"/>
          </a:p>
        </p:txBody>
      </p:sp>
    </p:spTree>
    <p:extLst>
      <p:ext uri="{BB962C8B-B14F-4D97-AF65-F5344CB8AC3E}">
        <p14:creationId xmlns:p14="http://schemas.microsoft.com/office/powerpoint/2010/main" val="20238201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flatworldknowledge.com/legal"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t="44648" b="1828"/>
          <a:stretch/>
        </p:blipFill>
        <p:spPr>
          <a:xfrm>
            <a:off x="0" y="1"/>
            <a:ext cx="12192000" cy="5486400"/>
          </a:xfrm>
          <a:prstGeom prst="rect">
            <a:avLst/>
          </a:prstGeom>
        </p:spPr>
      </p:pic>
      <p:sp>
        <p:nvSpPr>
          <p:cNvPr id="2" name="Title 1"/>
          <p:cNvSpPr>
            <a:spLocks noGrp="1"/>
          </p:cNvSpPr>
          <p:nvPr>
            <p:ph type="ctrTitle"/>
          </p:nvPr>
        </p:nvSpPr>
        <p:spPr>
          <a:xfrm>
            <a:off x="271462" y="5640386"/>
            <a:ext cx="9144000" cy="695325"/>
          </a:xfrm>
        </p:spPr>
        <p:txBody>
          <a:bodyPr>
            <a:noAutofit/>
          </a:bodyPr>
          <a:lstStyle/>
          <a:p>
            <a:pPr algn="l"/>
            <a:r>
              <a:rPr lang="en-US" sz="2400" dirty="0">
                <a:latin typeface="Helvetica" charset="0"/>
                <a:ea typeface="Helvetica" charset="0"/>
                <a:cs typeface="Helvetica" charset="0"/>
              </a:rPr>
              <a:t>Understanding Media and Culture: </a:t>
            </a:r>
            <a:br>
              <a:rPr lang="en-US" sz="2400" dirty="0">
                <a:latin typeface="Helvetica" charset="0"/>
                <a:ea typeface="Helvetica" charset="0"/>
                <a:cs typeface="Helvetica" charset="0"/>
              </a:rPr>
            </a:br>
            <a:r>
              <a:rPr lang="en-US" sz="2400" dirty="0">
                <a:latin typeface="Helvetica" charset="0"/>
                <a:ea typeface="Helvetica" charset="0"/>
                <a:cs typeface="Helvetica" charset="0"/>
              </a:rPr>
              <a:t>An Introduction to Mass Communication, v. 2.0</a:t>
            </a:r>
          </a:p>
        </p:txBody>
      </p:sp>
      <p:sp>
        <p:nvSpPr>
          <p:cNvPr id="3" name="Subtitle 2"/>
          <p:cNvSpPr>
            <a:spLocks noGrp="1"/>
          </p:cNvSpPr>
          <p:nvPr>
            <p:ph type="subTitle" idx="1"/>
          </p:nvPr>
        </p:nvSpPr>
        <p:spPr>
          <a:xfrm>
            <a:off x="271462" y="6321848"/>
            <a:ext cx="9144000" cy="427037"/>
          </a:xfrm>
        </p:spPr>
        <p:txBody>
          <a:bodyPr>
            <a:normAutofit/>
          </a:bodyPr>
          <a:lstStyle/>
          <a:p>
            <a:pPr algn="l"/>
            <a:r>
              <a:rPr lang="en-US" sz="2000" dirty="0">
                <a:latin typeface="Helvetica" charset="0"/>
                <a:ea typeface="Helvetica" charset="0"/>
                <a:cs typeface="Helvetica" charset="0"/>
              </a:rPr>
              <a:t>Jack Lule</a:t>
            </a: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26133" y="5922538"/>
            <a:ext cx="2065867" cy="826347"/>
          </a:xfrm>
          <a:prstGeom prst="rect">
            <a:avLst/>
          </a:prstGeom>
        </p:spPr>
      </p:pic>
      <p:cxnSp>
        <p:nvCxnSpPr>
          <p:cNvPr id="9" name="Straight Connector 8"/>
          <p:cNvCxnSpPr/>
          <p:nvPr/>
        </p:nvCxnSpPr>
        <p:spPr>
          <a:xfrm>
            <a:off x="0" y="5486400"/>
            <a:ext cx="12198096"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9318828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40358" y="460520"/>
            <a:ext cx="9284842" cy="695325"/>
          </a:xfrm>
        </p:spPr>
        <p:txBody>
          <a:bodyPr>
            <a:noAutofit/>
          </a:bodyPr>
          <a:lstStyle/>
          <a:p>
            <a:pPr algn="l"/>
            <a:r>
              <a:rPr lang="en-US" sz="3200" dirty="0">
                <a:latin typeface="Helvetica" charset="0"/>
                <a:ea typeface="Helvetica" charset="0"/>
                <a:cs typeface="Helvetica" charset="0"/>
              </a:rPr>
              <a:t>Basic Theories</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
        <p:nvSpPr>
          <p:cNvPr id="7" name="Subtitle 2"/>
          <p:cNvSpPr>
            <a:spLocks noGrp="1"/>
          </p:cNvSpPr>
          <p:nvPr>
            <p:ph type="subTitle" idx="1"/>
          </p:nvPr>
        </p:nvSpPr>
        <p:spPr>
          <a:xfrm>
            <a:off x="1185860" y="1904710"/>
            <a:ext cx="9939340" cy="4953290"/>
          </a:xfrm>
        </p:spPr>
        <p:txBody>
          <a:bodyPr>
            <a:noAutofit/>
          </a:bodyPr>
          <a:lstStyle/>
          <a:p>
            <a:pPr marL="342900" indent="-342900" algn="l">
              <a:buFont typeface="Arial" charset="0"/>
              <a:buChar char="•"/>
            </a:pPr>
            <a:r>
              <a:rPr lang="en-US" dirty="0">
                <a:latin typeface="Helvetica" charset="0"/>
                <a:ea typeface="Helvetica" charset="0"/>
                <a:cs typeface="Helvetica" charset="0"/>
              </a:rPr>
              <a:t>Scholars have developed many different theories about the effect of mass media on behavior</a:t>
            </a:r>
          </a:p>
          <a:p>
            <a:pPr marL="800100" lvl="1" indent="-342900" algn="l">
              <a:buFont typeface="Arial" charset="0"/>
              <a:buChar char="•"/>
            </a:pPr>
            <a:r>
              <a:rPr lang="en-US" b="1" dirty="0">
                <a:solidFill>
                  <a:srgbClr val="006CA7"/>
                </a:solidFill>
                <a:latin typeface="Helvetica" charset="0"/>
                <a:ea typeface="Helvetica" charset="0"/>
                <a:cs typeface="Helvetica" charset="0"/>
              </a:rPr>
              <a:t>Direct Effects</a:t>
            </a:r>
          </a:p>
          <a:p>
            <a:pPr marL="800100" lvl="1" indent="-342900" algn="l">
              <a:buFont typeface="Arial" charset="0"/>
              <a:buChar char="•"/>
            </a:pPr>
            <a:r>
              <a:rPr lang="en-US" b="1" dirty="0">
                <a:solidFill>
                  <a:srgbClr val="006CA7"/>
                </a:solidFill>
                <a:latin typeface="Helvetica" charset="0"/>
                <a:ea typeface="Helvetica" charset="0"/>
                <a:cs typeface="Helvetica" charset="0"/>
              </a:rPr>
              <a:t>Agenda Setting</a:t>
            </a:r>
          </a:p>
          <a:p>
            <a:pPr marL="800100" lvl="1" indent="-342900" algn="l">
              <a:buFont typeface="Arial" charset="0"/>
              <a:buChar char="•"/>
            </a:pPr>
            <a:r>
              <a:rPr lang="en-US" b="1" dirty="0">
                <a:solidFill>
                  <a:srgbClr val="006CA7"/>
                </a:solidFill>
                <a:latin typeface="Helvetica" charset="0"/>
                <a:ea typeface="Helvetica" charset="0"/>
                <a:cs typeface="Helvetica" charset="0"/>
              </a:rPr>
              <a:t>Uses and Gratifications</a:t>
            </a:r>
          </a:p>
          <a:p>
            <a:pPr marL="800100" lvl="1" indent="-342900" algn="l">
              <a:buFont typeface="Arial" charset="0"/>
              <a:buChar char="•"/>
            </a:pPr>
            <a:r>
              <a:rPr lang="en-US" b="1" dirty="0">
                <a:solidFill>
                  <a:srgbClr val="006CA7"/>
                </a:solidFill>
                <a:latin typeface="Helvetica" charset="0"/>
                <a:ea typeface="Helvetica" charset="0"/>
                <a:cs typeface="Helvetica" charset="0"/>
              </a:rPr>
              <a:t>Symbolic Interactionism</a:t>
            </a:r>
          </a:p>
          <a:p>
            <a:pPr marL="800100" lvl="1" indent="-342900" algn="l">
              <a:buFont typeface="Arial" charset="0"/>
              <a:buChar char="•"/>
            </a:pPr>
            <a:r>
              <a:rPr lang="en-US" b="1" dirty="0">
                <a:solidFill>
                  <a:srgbClr val="006CA7"/>
                </a:solidFill>
                <a:latin typeface="Helvetica" charset="0"/>
                <a:ea typeface="Helvetica" charset="0"/>
                <a:cs typeface="Helvetica" charset="0"/>
              </a:rPr>
              <a:t>Spiral of Silence</a:t>
            </a:r>
          </a:p>
          <a:p>
            <a:pPr marL="800100" lvl="1" indent="-342900" algn="l">
              <a:buFont typeface="Arial" charset="0"/>
              <a:buChar char="•"/>
            </a:pPr>
            <a:r>
              <a:rPr lang="en-US" b="1" dirty="0">
                <a:solidFill>
                  <a:srgbClr val="006CA7"/>
                </a:solidFill>
                <a:latin typeface="Helvetica" charset="0"/>
                <a:ea typeface="Helvetica" charset="0"/>
                <a:cs typeface="Helvetica" charset="0"/>
              </a:rPr>
              <a:t>Media Logic</a:t>
            </a:r>
          </a:p>
          <a:p>
            <a:pPr marL="800100" lvl="1" indent="-342900" algn="l">
              <a:buFont typeface="Arial" charset="0"/>
              <a:buChar char="•"/>
            </a:pPr>
            <a:r>
              <a:rPr lang="en-US" b="1" dirty="0">
                <a:solidFill>
                  <a:srgbClr val="006CA7"/>
                </a:solidFill>
                <a:latin typeface="Helvetica" charset="0"/>
                <a:ea typeface="Helvetica" charset="0"/>
                <a:cs typeface="Helvetica" charset="0"/>
              </a:rPr>
              <a:t>Cultivation Analysis</a:t>
            </a:r>
          </a:p>
          <a:p>
            <a:pPr marL="342900" indent="-342900" algn="l">
              <a:buFont typeface="Arial" charset="0"/>
              <a:buChar char="•"/>
            </a:pPr>
            <a:endParaRPr lang="en-US" dirty="0">
              <a:latin typeface="Helvetica" charset="0"/>
              <a:ea typeface="Helvetica" charset="0"/>
              <a:cs typeface="Helvetica" charset="0"/>
            </a:endParaRPr>
          </a:p>
        </p:txBody>
      </p:sp>
    </p:spTree>
    <p:extLst>
      <p:ext uri="{BB962C8B-B14F-4D97-AF65-F5344CB8AC3E}">
        <p14:creationId xmlns:p14="http://schemas.microsoft.com/office/powerpoint/2010/main" val="13844562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40358" y="460520"/>
            <a:ext cx="9284842" cy="695325"/>
          </a:xfrm>
        </p:spPr>
        <p:txBody>
          <a:bodyPr>
            <a:normAutofit/>
          </a:bodyPr>
          <a:lstStyle/>
          <a:p>
            <a:pPr algn="l"/>
            <a:r>
              <a:rPr lang="en-US" sz="3200" dirty="0">
                <a:latin typeface="Helvetica" charset="0"/>
                <a:ea typeface="Helvetica" charset="0"/>
                <a:cs typeface="Helvetica" charset="0"/>
              </a:rPr>
              <a:t>Media Theories in Action</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
        <p:nvSpPr>
          <p:cNvPr id="7" name="Subtitle 2"/>
          <p:cNvSpPr>
            <a:spLocks noGrp="1"/>
          </p:cNvSpPr>
          <p:nvPr>
            <p:ph type="subTitle" idx="1"/>
          </p:nvPr>
        </p:nvSpPr>
        <p:spPr>
          <a:xfrm>
            <a:off x="1185860" y="1904710"/>
            <a:ext cx="9939340" cy="4817823"/>
          </a:xfrm>
        </p:spPr>
        <p:txBody>
          <a:bodyPr>
            <a:normAutofit lnSpcReduction="10000"/>
          </a:bodyPr>
          <a:lstStyle/>
          <a:p>
            <a:pPr marL="342900" indent="-342900" algn="l">
              <a:buFont typeface="Arial" charset="0"/>
              <a:buChar char="•"/>
            </a:pPr>
            <a:r>
              <a:rPr lang="en-US" dirty="0">
                <a:latin typeface="Helvetica" charset="0"/>
                <a:ea typeface="Helvetica" charset="0"/>
                <a:cs typeface="Helvetica" charset="0"/>
              </a:rPr>
              <a:t>Direct Effect – largely discredited by 1940</a:t>
            </a:r>
          </a:p>
          <a:p>
            <a:pPr marL="342900" indent="-342900" algn="l">
              <a:buFont typeface="Arial" charset="0"/>
              <a:buChar char="•"/>
            </a:pPr>
            <a:endParaRPr lang="en-US" dirty="0">
              <a:latin typeface="Helvetica" charset="0"/>
              <a:ea typeface="Helvetica" charset="0"/>
              <a:cs typeface="Helvetica" charset="0"/>
            </a:endParaRPr>
          </a:p>
          <a:p>
            <a:pPr marL="342900" indent="-342900" algn="l">
              <a:buFont typeface="Arial" charset="0"/>
              <a:buChar char="•"/>
            </a:pPr>
            <a:r>
              <a:rPr lang="en-US" dirty="0">
                <a:latin typeface="Helvetica" charset="0"/>
                <a:ea typeface="Helvetica" charset="0"/>
                <a:cs typeface="Helvetica" charset="0"/>
              </a:rPr>
              <a:t>Agenda-Setting and Uses and Gratification – give extra power to the media or to the consumer</a:t>
            </a:r>
          </a:p>
          <a:p>
            <a:pPr marL="342900" indent="-342900" algn="l">
              <a:buFont typeface="Arial" charset="0"/>
              <a:buChar char="•"/>
            </a:pPr>
            <a:endParaRPr lang="en-US" dirty="0">
              <a:latin typeface="Helvetica" charset="0"/>
              <a:ea typeface="Helvetica" charset="0"/>
              <a:cs typeface="Helvetica" charset="0"/>
            </a:endParaRPr>
          </a:p>
          <a:p>
            <a:pPr marL="342900" indent="-342900" algn="l">
              <a:buFont typeface="Arial" charset="0"/>
              <a:buChar char="•"/>
            </a:pPr>
            <a:r>
              <a:rPr lang="en-US" dirty="0">
                <a:latin typeface="Helvetica" charset="0"/>
                <a:ea typeface="Helvetica" charset="0"/>
                <a:cs typeface="Helvetica" charset="0"/>
              </a:rPr>
              <a:t>Symbolic Interactionism – gives media the power, through advertising, to create shared cultural symbolism</a:t>
            </a:r>
          </a:p>
          <a:p>
            <a:pPr marL="342900" indent="-342900" algn="l">
              <a:buFont typeface="Arial" charset="0"/>
              <a:buChar char="•"/>
            </a:pPr>
            <a:endParaRPr lang="en-US" dirty="0">
              <a:latin typeface="Helvetica" charset="0"/>
              <a:ea typeface="Helvetica" charset="0"/>
              <a:cs typeface="Helvetica" charset="0"/>
            </a:endParaRPr>
          </a:p>
          <a:p>
            <a:pPr marL="342900" indent="-342900" algn="l">
              <a:buFont typeface="Arial" charset="0"/>
              <a:buChar char="•"/>
            </a:pPr>
            <a:r>
              <a:rPr lang="en-US" dirty="0">
                <a:latin typeface="Helvetica" charset="0"/>
                <a:ea typeface="Helvetica" charset="0"/>
                <a:cs typeface="Helvetica" charset="0"/>
              </a:rPr>
              <a:t>Spiral of Silence – gives the power to the majority opinion</a:t>
            </a:r>
          </a:p>
          <a:p>
            <a:pPr marL="342900" indent="-342900" algn="l">
              <a:buFont typeface="Arial" charset="0"/>
              <a:buChar char="•"/>
            </a:pPr>
            <a:endParaRPr lang="en-US" dirty="0">
              <a:latin typeface="Helvetica" charset="0"/>
              <a:ea typeface="Helvetica" charset="0"/>
              <a:cs typeface="Helvetica" charset="0"/>
            </a:endParaRPr>
          </a:p>
          <a:p>
            <a:pPr marL="342900" indent="-342900" algn="l">
              <a:buFont typeface="Arial" charset="0"/>
              <a:buChar char="•"/>
            </a:pPr>
            <a:r>
              <a:rPr lang="en-US" dirty="0">
                <a:latin typeface="Helvetica" charset="0"/>
                <a:ea typeface="Helvetica" charset="0"/>
                <a:cs typeface="Helvetica" charset="0"/>
              </a:rPr>
              <a:t>Media Logic and Cultivation Analysis – show how media influences consumers’ perceptions of reality </a:t>
            </a:r>
          </a:p>
          <a:p>
            <a:pPr marL="342900" indent="-342900" algn="l">
              <a:buFont typeface="Arial" charset="0"/>
              <a:buChar char="•"/>
            </a:pPr>
            <a:endParaRPr lang="en-US" dirty="0">
              <a:latin typeface="Helvetica" charset="0"/>
              <a:ea typeface="Helvetica" charset="0"/>
              <a:cs typeface="Helvetica" charset="0"/>
            </a:endParaRPr>
          </a:p>
        </p:txBody>
      </p:sp>
    </p:spTree>
    <p:extLst>
      <p:ext uri="{BB962C8B-B14F-4D97-AF65-F5344CB8AC3E}">
        <p14:creationId xmlns:p14="http://schemas.microsoft.com/office/powerpoint/2010/main" val="14201716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40358" y="460520"/>
            <a:ext cx="9284842" cy="695325"/>
          </a:xfrm>
        </p:spPr>
        <p:txBody>
          <a:bodyPr>
            <a:normAutofit/>
          </a:bodyPr>
          <a:lstStyle/>
          <a:p>
            <a:pPr algn="l"/>
            <a:r>
              <a:rPr lang="en-US" sz="3200" dirty="0">
                <a:latin typeface="Helvetica" charset="0"/>
                <a:ea typeface="Helvetica" charset="0"/>
                <a:cs typeface="Helvetica" charset="0"/>
              </a:rPr>
              <a:t>Section 3: Methods of Researching Media Effects</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
        <p:nvSpPr>
          <p:cNvPr id="7" name="Subtitle 2"/>
          <p:cNvSpPr>
            <a:spLocks noGrp="1"/>
          </p:cNvSpPr>
          <p:nvPr>
            <p:ph type="subTitle" idx="1"/>
          </p:nvPr>
        </p:nvSpPr>
        <p:spPr>
          <a:xfrm>
            <a:off x="1185860" y="1904711"/>
            <a:ext cx="9939340" cy="4783956"/>
          </a:xfrm>
        </p:spPr>
        <p:txBody>
          <a:bodyPr>
            <a:normAutofit/>
          </a:bodyPr>
          <a:lstStyle/>
          <a:p>
            <a:pPr algn="l"/>
            <a:r>
              <a:rPr lang="en-US" dirty="0">
                <a:latin typeface="Helvetica" charset="0"/>
                <a:ea typeface="Helvetica" charset="0"/>
                <a:cs typeface="Helvetica" charset="0"/>
              </a:rPr>
              <a:t>Learning Objectives</a:t>
            </a:r>
          </a:p>
          <a:p>
            <a:pPr marL="457200" indent="-457200" algn="l">
              <a:buFont typeface="+mj-lt"/>
              <a:buAutoNum type="arabicPeriod"/>
            </a:pPr>
            <a:r>
              <a:rPr lang="en-US" dirty="0">
                <a:latin typeface="Helvetica" charset="0"/>
                <a:ea typeface="Helvetica" charset="0"/>
                <a:cs typeface="Helvetica" charset="0"/>
              </a:rPr>
              <a:t>Identify the prominent media research methods.</a:t>
            </a:r>
          </a:p>
          <a:p>
            <a:pPr marL="457200" indent="-457200" algn="l">
              <a:buFont typeface="+mj-lt"/>
              <a:buAutoNum type="arabicPeriod"/>
            </a:pPr>
            <a:r>
              <a:rPr lang="en-US" dirty="0">
                <a:latin typeface="Helvetica" charset="0"/>
                <a:ea typeface="Helvetica" charset="0"/>
                <a:cs typeface="Helvetica" charset="0"/>
              </a:rPr>
              <a:t>Explain the uses of media research methods in a research project.</a:t>
            </a:r>
          </a:p>
          <a:p>
            <a:pPr algn="l"/>
            <a:endParaRPr lang="en-US" dirty="0">
              <a:latin typeface="Helvetica" charset="0"/>
              <a:ea typeface="Helvetica" charset="0"/>
              <a:cs typeface="Helvetica" charset="0"/>
            </a:endParaRPr>
          </a:p>
        </p:txBody>
      </p:sp>
    </p:spTree>
    <p:extLst>
      <p:ext uri="{BB962C8B-B14F-4D97-AF65-F5344CB8AC3E}">
        <p14:creationId xmlns:p14="http://schemas.microsoft.com/office/powerpoint/2010/main" val="1871749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40358" y="460520"/>
            <a:ext cx="9284842" cy="695325"/>
          </a:xfrm>
        </p:spPr>
        <p:txBody>
          <a:bodyPr>
            <a:normAutofit/>
          </a:bodyPr>
          <a:lstStyle/>
          <a:p>
            <a:pPr algn="l"/>
            <a:r>
              <a:rPr lang="en-US" sz="3200" dirty="0">
                <a:latin typeface="Helvetica" charset="0"/>
                <a:ea typeface="Helvetica" charset="0"/>
                <a:cs typeface="Helvetica" charset="0"/>
              </a:rPr>
              <a:t>Media Research Methods</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
        <p:nvSpPr>
          <p:cNvPr id="7" name="Subtitle 2"/>
          <p:cNvSpPr>
            <a:spLocks noGrp="1"/>
          </p:cNvSpPr>
          <p:nvPr>
            <p:ph type="subTitle" idx="1"/>
          </p:nvPr>
        </p:nvSpPr>
        <p:spPr>
          <a:xfrm>
            <a:off x="1185860" y="1904710"/>
            <a:ext cx="9939340" cy="4276633"/>
          </a:xfrm>
        </p:spPr>
        <p:txBody>
          <a:bodyPr>
            <a:normAutofit/>
          </a:bodyPr>
          <a:lstStyle/>
          <a:p>
            <a:pPr marL="342900" indent="-342900" algn="l">
              <a:buFont typeface="Arial" charset="0"/>
              <a:buChar char="•"/>
            </a:pPr>
            <a:r>
              <a:rPr lang="en-US" dirty="0">
                <a:latin typeface="Helvetica" charset="0"/>
                <a:ea typeface="Helvetica" charset="0"/>
                <a:cs typeface="Helvetica" charset="0"/>
              </a:rPr>
              <a:t>The practical procedures for carrying out a research project include several methods:</a:t>
            </a:r>
          </a:p>
          <a:p>
            <a:pPr marL="800100" lvl="1" indent="-342900" algn="l">
              <a:buFont typeface="Arial" charset="0"/>
              <a:buChar char="•"/>
            </a:pPr>
            <a:r>
              <a:rPr lang="en-US" b="1" dirty="0">
                <a:solidFill>
                  <a:srgbClr val="006CA7"/>
                </a:solidFill>
                <a:latin typeface="Helvetica" charset="0"/>
                <a:ea typeface="Helvetica" charset="0"/>
                <a:cs typeface="Helvetica" charset="0"/>
              </a:rPr>
              <a:t>Content Analysis</a:t>
            </a:r>
          </a:p>
          <a:p>
            <a:pPr marL="800100" lvl="1" indent="-342900" algn="l">
              <a:buFont typeface="Arial" charset="0"/>
              <a:buChar char="•"/>
            </a:pPr>
            <a:r>
              <a:rPr lang="en-US" dirty="0">
                <a:latin typeface="Helvetica" charset="0"/>
                <a:ea typeface="Helvetica" charset="0"/>
                <a:cs typeface="Helvetica" charset="0"/>
              </a:rPr>
              <a:t>Surveys</a:t>
            </a:r>
          </a:p>
          <a:p>
            <a:pPr marL="800100" lvl="1" indent="-342900" algn="l">
              <a:buFont typeface="Arial" charset="0"/>
              <a:buChar char="•"/>
            </a:pPr>
            <a:r>
              <a:rPr lang="en-US" b="1" dirty="0">
                <a:solidFill>
                  <a:srgbClr val="006CA7"/>
                </a:solidFill>
                <a:latin typeface="Helvetica" charset="0"/>
                <a:ea typeface="Helvetica" charset="0"/>
                <a:cs typeface="Helvetica" charset="0"/>
              </a:rPr>
              <a:t>Focus Groups</a:t>
            </a:r>
          </a:p>
          <a:p>
            <a:pPr marL="800100" lvl="1" indent="-342900" algn="l">
              <a:buFont typeface="Arial" charset="0"/>
              <a:buChar char="•"/>
            </a:pPr>
            <a:r>
              <a:rPr lang="en-US" dirty="0">
                <a:latin typeface="Helvetica" charset="0"/>
                <a:ea typeface="Helvetica" charset="0"/>
                <a:cs typeface="Helvetica" charset="0"/>
              </a:rPr>
              <a:t>Experiments</a:t>
            </a:r>
          </a:p>
          <a:p>
            <a:pPr marL="800100" lvl="1" indent="-342900" algn="l">
              <a:buFont typeface="Arial" charset="0"/>
              <a:buChar char="•"/>
            </a:pPr>
            <a:r>
              <a:rPr lang="en-US" b="1" dirty="0">
                <a:solidFill>
                  <a:srgbClr val="006CA7"/>
                </a:solidFill>
                <a:latin typeface="Helvetica" charset="0"/>
                <a:ea typeface="Helvetica" charset="0"/>
                <a:cs typeface="Helvetica" charset="0"/>
              </a:rPr>
              <a:t>Participant Observation</a:t>
            </a:r>
          </a:p>
          <a:p>
            <a:pPr algn="l"/>
            <a:endParaRPr lang="en-US" dirty="0">
              <a:latin typeface="Helvetica" charset="0"/>
              <a:ea typeface="Helvetica" charset="0"/>
              <a:cs typeface="Helvetica" charset="0"/>
            </a:endParaRPr>
          </a:p>
        </p:txBody>
      </p:sp>
    </p:spTree>
    <p:extLst>
      <p:ext uri="{BB962C8B-B14F-4D97-AF65-F5344CB8AC3E}">
        <p14:creationId xmlns:p14="http://schemas.microsoft.com/office/powerpoint/2010/main" val="15567052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40358" y="460520"/>
            <a:ext cx="9284842" cy="695325"/>
          </a:xfrm>
        </p:spPr>
        <p:txBody>
          <a:bodyPr>
            <a:noAutofit/>
          </a:bodyPr>
          <a:lstStyle/>
          <a:p>
            <a:pPr algn="l"/>
            <a:r>
              <a:rPr lang="en-US" sz="3200" dirty="0">
                <a:latin typeface="Helvetica" charset="0"/>
                <a:ea typeface="Helvetica" charset="0"/>
                <a:cs typeface="Helvetica" charset="0"/>
              </a:rPr>
              <a:t>Research Methods in Action</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
        <p:nvSpPr>
          <p:cNvPr id="7" name="Subtitle 2"/>
          <p:cNvSpPr>
            <a:spLocks noGrp="1"/>
          </p:cNvSpPr>
          <p:nvPr>
            <p:ph type="subTitle" idx="1"/>
          </p:nvPr>
        </p:nvSpPr>
        <p:spPr>
          <a:xfrm>
            <a:off x="1185860" y="1904710"/>
            <a:ext cx="9939340" cy="4953290"/>
          </a:xfrm>
        </p:spPr>
        <p:txBody>
          <a:bodyPr>
            <a:noAutofit/>
          </a:bodyPr>
          <a:lstStyle/>
          <a:p>
            <a:pPr marL="342900" indent="-342900" algn="l">
              <a:buFont typeface="Arial" charset="0"/>
              <a:buChar char="•"/>
            </a:pPr>
            <a:r>
              <a:rPr lang="en-US" dirty="0">
                <a:latin typeface="Helvetica" charset="0"/>
                <a:ea typeface="Helvetica" charset="0"/>
                <a:cs typeface="Helvetica" charset="0"/>
              </a:rPr>
              <a:t>Test Subjects</a:t>
            </a:r>
          </a:p>
          <a:p>
            <a:pPr marL="800100" lvl="1" indent="-342900" algn="l">
              <a:buFont typeface="Arial" charset="0"/>
              <a:buChar char="•"/>
            </a:pPr>
            <a:r>
              <a:rPr lang="en-US" dirty="0">
                <a:latin typeface="Helvetica" charset="0"/>
                <a:ea typeface="Helvetica" charset="0"/>
                <a:cs typeface="Helvetica" charset="0"/>
              </a:rPr>
              <a:t>Surveys</a:t>
            </a:r>
          </a:p>
          <a:p>
            <a:pPr marL="800100" lvl="1" indent="-342900" algn="l">
              <a:buFont typeface="Arial" charset="0"/>
              <a:buChar char="•"/>
            </a:pPr>
            <a:r>
              <a:rPr lang="en-US" dirty="0">
                <a:latin typeface="Helvetica" charset="0"/>
                <a:ea typeface="Helvetica" charset="0"/>
                <a:cs typeface="Helvetica" charset="0"/>
              </a:rPr>
              <a:t>Depth interviews</a:t>
            </a:r>
          </a:p>
          <a:p>
            <a:pPr marL="800100" lvl="1" indent="-342900" algn="l">
              <a:buFont typeface="Arial" charset="0"/>
              <a:buChar char="•"/>
            </a:pPr>
            <a:r>
              <a:rPr lang="en-US" dirty="0">
                <a:latin typeface="Helvetica" charset="0"/>
                <a:ea typeface="Helvetica" charset="0"/>
                <a:cs typeface="Helvetica" charset="0"/>
              </a:rPr>
              <a:t>Focus groups</a:t>
            </a:r>
          </a:p>
          <a:p>
            <a:pPr marL="800100" lvl="1" indent="-342900" algn="l">
              <a:buFont typeface="Arial" charset="0"/>
              <a:buChar char="•"/>
            </a:pPr>
            <a:r>
              <a:rPr lang="en-US" dirty="0">
                <a:latin typeface="Helvetica" charset="0"/>
                <a:ea typeface="Helvetica" charset="0"/>
                <a:cs typeface="Helvetica" charset="0"/>
              </a:rPr>
              <a:t>Experiments</a:t>
            </a:r>
          </a:p>
          <a:p>
            <a:pPr marL="342900" indent="-342900" algn="l">
              <a:buFont typeface="Arial" charset="0"/>
              <a:buChar char="•"/>
            </a:pPr>
            <a:endParaRPr lang="en-US" dirty="0">
              <a:latin typeface="Helvetica" charset="0"/>
              <a:ea typeface="Helvetica" charset="0"/>
              <a:cs typeface="Helvetica" charset="0"/>
            </a:endParaRPr>
          </a:p>
          <a:p>
            <a:pPr marL="342900" indent="-342900" algn="l">
              <a:buFont typeface="Arial" charset="0"/>
              <a:buChar char="•"/>
            </a:pPr>
            <a:r>
              <a:rPr lang="en-US" dirty="0">
                <a:latin typeface="Helvetica" charset="0"/>
                <a:ea typeface="Helvetica" charset="0"/>
                <a:cs typeface="Helvetica" charset="0"/>
              </a:rPr>
              <a:t>Analysis of Media</a:t>
            </a:r>
          </a:p>
          <a:p>
            <a:pPr marL="800100" lvl="1" indent="-342900" algn="l">
              <a:buFont typeface="Arial" charset="0"/>
              <a:buChar char="•"/>
            </a:pPr>
            <a:r>
              <a:rPr lang="en-US" dirty="0">
                <a:latin typeface="Helvetica" charset="0"/>
                <a:ea typeface="Helvetica" charset="0"/>
                <a:cs typeface="Helvetica" charset="0"/>
              </a:rPr>
              <a:t>Content</a:t>
            </a:r>
          </a:p>
          <a:p>
            <a:pPr marL="800100" lvl="1" indent="-342900" algn="l">
              <a:buFont typeface="Arial" charset="0"/>
              <a:buChar char="•"/>
            </a:pPr>
            <a:r>
              <a:rPr lang="en-US" dirty="0">
                <a:latin typeface="Helvetica" charset="0"/>
                <a:ea typeface="Helvetica" charset="0"/>
                <a:cs typeface="Helvetica" charset="0"/>
              </a:rPr>
              <a:t>Style</a:t>
            </a:r>
          </a:p>
          <a:p>
            <a:pPr marL="800100" lvl="1" indent="-342900" algn="l">
              <a:buFont typeface="Arial" charset="0"/>
              <a:buChar char="•"/>
            </a:pPr>
            <a:r>
              <a:rPr lang="en-US" dirty="0">
                <a:latin typeface="Helvetica" charset="0"/>
                <a:ea typeface="Helvetica" charset="0"/>
                <a:cs typeface="Helvetica" charset="0"/>
              </a:rPr>
              <a:t>Social roles</a:t>
            </a:r>
          </a:p>
          <a:p>
            <a:pPr marL="800100" lvl="1" indent="-342900" algn="l">
              <a:buFont typeface="Arial" charset="0"/>
              <a:buChar char="•"/>
            </a:pPr>
            <a:r>
              <a:rPr lang="en-US" dirty="0">
                <a:latin typeface="Helvetica" charset="0"/>
                <a:ea typeface="Helvetica" charset="0"/>
                <a:cs typeface="Helvetica" charset="0"/>
              </a:rPr>
              <a:t>Archival analysis</a:t>
            </a:r>
          </a:p>
          <a:p>
            <a:pPr marL="342900" indent="-342900" algn="l">
              <a:buFont typeface="Arial" charset="0"/>
              <a:buChar char="•"/>
            </a:pPr>
            <a:endParaRPr lang="en-US" dirty="0">
              <a:latin typeface="Helvetica" charset="0"/>
              <a:ea typeface="Helvetica" charset="0"/>
              <a:cs typeface="Helvetica" charset="0"/>
            </a:endParaRPr>
          </a:p>
        </p:txBody>
      </p:sp>
    </p:spTree>
    <p:extLst>
      <p:ext uri="{BB962C8B-B14F-4D97-AF65-F5344CB8AC3E}">
        <p14:creationId xmlns:p14="http://schemas.microsoft.com/office/powerpoint/2010/main" val="15853720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40358" y="460520"/>
            <a:ext cx="9284842" cy="695325"/>
          </a:xfrm>
        </p:spPr>
        <p:txBody>
          <a:bodyPr>
            <a:normAutofit/>
          </a:bodyPr>
          <a:lstStyle/>
          <a:p>
            <a:pPr algn="l"/>
            <a:r>
              <a:rPr lang="en-US" sz="3200" dirty="0">
                <a:latin typeface="Helvetica" charset="0"/>
                <a:ea typeface="Helvetica" charset="0"/>
                <a:cs typeface="Helvetica" charset="0"/>
              </a:rPr>
              <a:t>Section 4: Media Studies Controversies</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
        <p:nvSpPr>
          <p:cNvPr id="7" name="Subtitle 2"/>
          <p:cNvSpPr>
            <a:spLocks noGrp="1"/>
          </p:cNvSpPr>
          <p:nvPr>
            <p:ph type="subTitle" idx="1"/>
          </p:nvPr>
        </p:nvSpPr>
        <p:spPr>
          <a:xfrm>
            <a:off x="1185860" y="1904711"/>
            <a:ext cx="9939340" cy="4479156"/>
          </a:xfrm>
        </p:spPr>
        <p:txBody>
          <a:bodyPr>
            <a:normAutofit/>
          </a:bodyPr>
          <a:lstStyle/>
          <a:p>
            <a:pPr algn="l"/>
            <a:r>
              <a:rPr lang="en-US" dirty="0">
                <a:latin typeface="Helvetica" charset="0"/>
                <a:ea typeface="Helvetica" charset="0"/>
                <a:cs typeface="Helvetica" charset="0"/>
              </a:rPr>
              <a:t>Learning Objectives</a:t>
            </a:r>
          </a:p>
          <a:p>
            <a:pPr marL="457200" indent="-457200" algn="l">
              <a:buFont typeface="+mj-lt"/>
              <a:buAutoNum type="arabicPeriod"/>
            </a:pPr>
            <a:r>
              <a:rPr lang="en-US" dirty="0">
                <a:latin typeface="Helvetica" charset="0"/>
                <a:ea typeface="Helvetica" charset="0"/>
                <a:cs typeface="Helvetica" charset="0"/>
              </a:rPr>
              <a:t>Explain some of the major objections to specific media theories.</a:t>
            </a:r>
          </a:p>
          <a:p>
            <a:pPr marL="457200" indent="-457200" algn="l">
              <a:buFont typeface="+mj-lt"/>
              <a:buAutoNum type="arabicPeriod"/>
            </a:pPr>
            <a:r>
              <a:rPr lang="en-US" dirty="0">
                <a:latin typeface="Helvetica" charset="0"/>
                <a:ea typeface="Helvetica" charset="0"/>
                <a:cs typeface="Helvetica" charset="0"/>
              </a:rPr>
              <a:t>Identify ways media studies are used to support political opinions.</a:t>
            </a:r>
          </a:p>
          <a:p>
            <a:pPr marL="457200" indent="-457200" algn="l">
              <a:buFont typeface="+mj-lt"/>
              <a:buAutoNum type="arabicPeriod"/>
            </a:pPr>
            <a:r>
              <a:rPr lang="en-US" dirty="0">
                <a:latin typeface="Helvetica" charset="0"/>
                <a:ea typeface="Helvetica" charset="0"/>
                <a:cs typeface="Helvetica" charset="0"/>
              </a:rPr>
              <a:t>Differentiate between proper and improper use of media studies.</a:t>
            </a:r>
          </a:p>
          <a:p>
            <a:pPr algn="l"/>
            <a:endParaRPr lang="en-US" dirty="0">
              <a:latin typeface="Helvetica" charset="0"/>
              <a:ea typeface="Helvetica" charset="0"/>
              <a:cs typeface="Helvetica" charset="0"/>
            </a:endParaRPr>
          </a:p>
        </p:txBody>
      </p:sp>
    </p:spTree>
    <p:extLst>
      <p:ext uri="{BB962C8B-B14F-4D97-AF65-F5344CB8AC3E}">
        <p14:creationId xmlns:p14="http://schemas.microsoft.com/office/powerpoint/2010/main" val="822011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40358" y="460520"/>
            <a:ext cx="9284842" cy="695325"/>
          </a:xfrm>
        </p:spPr>
        <p:txBody>
          <a:bodyPr>
            <a:noAutofit/>
          </a:bodyPr>
          <a:lstStyle/>
          <a:p>
            <a:pPr algn="l"/>
            <a:r>
              <a:rPr lang="en-US" sz="3200" dirty="0">
                <a:latin typeface="Helvetica" charset="0"/>
                <a:ea typeface="Helvetica" charset="0"/>
                <a:cs typeface="Helvetica" charset="0"/>
              </a:rPr>
              <a:t>Problems with Methodology and Theory</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
        <p:nvSpPr>
          <p:cNvPr id="7" name="Subtitle 2"/>
          <p:cNvSpPr>
            <a:spLocks noGrp="1"/>
          </p:cNvSpPr>
          <p:nvPr>
            <p:ph type="subTitle" idx="1"/>
          </p:nvPr>
        </p:nvSpPr>
        <p:spPr>
          <a:xfrm>
            <a:off x="1185860" y="1904710"/>
            <a:ext cx="9939340" cy="4496090"/>
          </a:xfrm>
        </p:spPr>
        <p:txBody>
          <a:bodyPr>
            <a:noAutofit/>
          </a:bodyPr>
          <a:lstStyle/>
          <a:p>
            <a:pPr marL="342900" indent="-342900" algn="l">
              <a:buFont typeface="Arial" charset="0"/>
              <a:buChar char="•"/>
            </a:pPr>
            <a:r>
              <a:rPr lang="en-US" dirty="0">
                <a:latin typeface="Helvetica" charset="0"/>
                <a:ea typeface="Helvetica" charset="0"/>
                <a:cs typeface="Helvetica" charset="0"/>
              </a:rPr>
              <a:t>Theorists are divided about audiences being active or passive</a:t>
            </a:r>
          </a:p>
          <a:p>
            <a:pPr marL="342900" indent="-342900" algn="l">
              <a:buFont typeface="Arial" charset="0"/>
              <a:buChar char="•"/>
            </a:pPr>
            <a:r>
              <a:rPr lang="en-US" dirty="0">
                <a:latin typeface="Helvetica" charset="0"/>
                <a:ea typeface="Helvetica" charset="0"/>
                <a:cs typeface="Helvetica" charset="0"/>
              </a:rPr>
              <a:t>Studies do not prove cause and effect</a:t>
            </a:r>
          </a:p>
          <a:p>
            <a:pPr marL="342900" indent="-342900" algn="l">
              <a:buFont typeface="Arial" charset="0"/>
              <a:buChar char="•"/>
            </a:pPr>
            <a:r>
              <a:rPr lang="en-US" dirty="0">
                <a:latin typeface="Helvetica" charset="0"/>
                <a:ea typeface="Helvetica" charset="0"/>
                <a:cs typeface="Helvetica" charset="0"/>
              </a:rPr>
              <a:t>Overall assumptions are unquestioned</a:t>
            </a:r>
          </a:p>
          <a:p>
            <a:pPr marL="342900" indent="-342900" algn="l">
              <a:buFont typeface="Arial" charset="0"/>
              <a:buChar char="•"/>
            </a:pPr>
            <a:r>
              <a:rPr lang="en-US" dirty="0">
                <a:latin typeface="Helvetica" charset="0"/>
                <a:ea typeface="Helvetica" charset="0"/>
                <a:cs typeface="Helvetica" charset="0"/>
              </a:rPr>
              <a:t>Broad claims discount individual differences</a:t>
            </a:r>
          </a:p>
          <a:p>
            <a:pPr algn="l"/>
            <a:endParaRPr lang="en-US" dirty="0">
              <a:latin typeface="Helvetica" charset="0"/>
              <a:ea typeface="Helvetica" charset="0"/>
              <a:cs typeface="Helvetica" charset="0"/>
            </a:endParaRPr>
          </a:p>
        </p:txBody>
      </p:sp>
    </p:spTree>
    <p:extLst>
      <p:ext uri="{BB962C8B-B14F-4D97-AF65-F5344CB8AC3E}">
        <p14:creationId xmlns:p14="http://schemas.microsoft.com/office/powerpoint/2010/main" val="13358289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40358" y="460520"/>
            <a:ext cx="9284842" cy="695325"/>
          </a:xfrm>
        </p:spPr>
        <p:txBody>
          <a:bodyPr>
            <a:noAutofit/>
          </a:bodyPr>
          <a:lstStyle/>
          <a:p>
            <a:pPr algn="l"/>
            <a:r>
              <a:rPr lang="en-US" sz="3200" dirty="0">
                <a:latin typeface="Helvetica" charset="0"/>
                <a:ea typeface="Helvetica" charset="0"/>
                <a:cs typeface="Helvetica" charset="0"/>
              </a:rPr>
              <a:t>Politics and Media Studies</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
        <p:nvSpPr>
          <p:cNvPr id="7" name="Subtitle 2"/>
          <p:cNvSpPr>
            <a:spLocks noGrp="1"/>
          </p:cNvSpPr>
          <p:nvPr>
            <p:ph type="subTitle" idx="1"/>
          </p:nvPr>
        </p:nvSpPr>
        <p:spPr>
          <a:xfrm>
            <a:off x="1185860" y="1904710"/>
            <a:ext cx="9939340" cy="4750090"/>
          </a:xfrm>
        </p:spPr>
        <p:txBody>
          <a:bodyPr>
            <a:noAutofit/>
          </a:bodyPr>
          <a:lstStyle/>
          <a:p>
            <a:pPr marL="342900" indent="-342900" algn="l">
              <a:buFont typeface="Arial" charset="0"/>
              <a:buChar char="•"/>
            </a:pPr>
            <a:r>
              <a:rPr lang="en-US" dirty="0">
                <a:latin typeface="Helvetica" charset="0"/>
                <a:ea typeface="Helvetica" charset="0"/>
                <a:cs typeface="Helvetica" charset="0"/>
              </a:rPr>
              <a:t>Media studies are often used in politics to support various opinions.</a:t>
            </a:r>
          </a:p>
          <a:p>
            <a:pPr marL="342900" indent="-342900" algn="l">
              <a:buFont typeface="Arial" charset="0"/>
              <a:buChar char="•"/>
            </a:pPr>
            <a:r>
              <a:rPr lang="en-US" dirty="0">
                <a:latin typeface="Helvetica" charset="0"/>
                <a:ea typeface="Helvetica" charset="0"/>
                <a:cs typeface="Helvetica" charset="0"/>
              </a:rPr>
              <a:t>They are often oversimplified and can result in contradictory claims. </a:t>
            </a:r>
          </a:p>
          <a:p>
            <a:pPr marL="342900" indent="-342900" algn="l">
              <a:buFont typeface="Arial" charset="0"/>
              <a:buChar char="•"/>
            </a:pPr>
            <a:r>
              <a:rPr lang="en-US" dirty="0">
                <a:latin typeface="Helvetica" charset="0"/>
                <a:ea typeface="Helvetica" charset="0"/>
                <a:cs typeface="Helvetica" charset="0"/>
              </a:rPr>
              <a:t>Media bias claims have been made that the media favors a liberal view.</a:t>
            </a:r>
          </a:p>
          <a:p>
            <a:pPr algn="l"/>
            <a:endParaRPr lang="en-US" dirty="0">
              <a:latin typeface="Helvetica" charset="0"/>
              <a:ea typeface="Helvetica" charset="0"/>
              <a:cs typeface="Helvetica" charset="0"/>
            </a:endParaRPr>
          </a:p>
        </p:txBody>
      </p:sp>
    </p:spTree>
    <p:extLst>
      <p:ext uri="{BB962C8B-B14F-4D97-AF65-F5344CB8AC3E}">
        <p14:creationId xmlns:p14="http://schemas.microsoft.com/office/powerpoint/2010/main" val="20711221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40358" y="460520"/>
            <a:ext cx="9284842" cy="695325"/>
          </a:xfrm>
        </p:spPr>
        <p:txBody>
          <a:bodyPr>
            <a:noAutofit/>
          </a:bodyPr>
          <a:lstStyle/>
          <a:p>
            <a:pPr algn="l"/>
            <a:r>
              <a:rPr lang="en-US" sz="3200" dirty="0">
                <a:latin typeface="Helvetica" charset="0"/>
                <a:ea typeface="Helvetica" charset="0"/>
                <a:cs typeface="Helvetica" charset="0"/>
              </a:rPr>
              <a:t>Media Decency</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
        <p:nvSpPr>
          <p:cNvPr id="7" name="Subtitle 2"/>
          <p:cNvSpPr>
            <a:spLocks noGrp="1"/>
          </p:cNvSpPr>
          <p:nvPr>
            <p:ph type="subTitle" idx="1"/>
          </p:nvPr>
        </p:nvSpPr>
        <p:spPr>
          <a:xfrm>
            <a:off x="1185860" y="1904710"/>
            <a:ext cx="9939340" cy="4394490"/>
          </a:xfrm>
        </p:spPr>
        <p:txBody>
          <a:bodyPr>
            <a:noAutofit/>
          </a:bodyPr>
          <a:lstStyle/>
          <a:p>
            <a:pPr marL="342900" indent="-342900" algn="l">
              <a:buFont typeface="Arial" charset="0"/>
              <a:buChar char="•"/>
            </a:pPr>
            <a:r>
              <a:rPr lang="en-US" dirty="0">
                <a:latin typeface="Helvetica" charset="0"/>
                <a:ea typeface="Helvetica" charset="0"/>
                <a:cs typeface="Helvetica" charset="0"/>
              </a:rPr>
              <a:t>Media studies are used in trying to establish decency standards</a:t>
            </a:r>
          </a:p>
          <a:p>
            <a:pPr marL="342900" indent="-342900" algn="l">
              <a:buFont typeface="Arial" charset="0"/>
              <a:buChar char="•"/>
            </a:pPr>
            <a:r>
              <a:rPr lang="en-US" dirty="0">
                <a:latin typeface="Helvetica" charset="0"/>
                <a:ea typeface="Helvetica" charset="0"/>
                <a:cs typeface="Helvetica" charset="0"/>
              </a:rPr>
              <a:t>Media studies cannot prove a word or image is indecent but they can discern its impact</a:t>
            </a:r>
          </a:p>
          <a:p>
            <a:pPr marL="342900" indent="-342900" algn="l">
              <a:buFont typeface="Arial" charset="0"/>
              <a:buChar char="•"/>
            </a:pPr>
            <a:r>
              <a:rPr lang="en-US" dirty="0">
                <a:latin typeface="Helvetica" charset="0"/>
                <a:ea typeface="Helvetica" charset="0"/>
                <a:cs typeface="Helvetica" charset="0"/>
              </a:rPr>
              <a:t>Groups with stated goals often adjust the language of the studies to fit their agendas</a:t>
            </a:r>
          </a:p>
          <a:p>
            <a:pPr algn="l"/>
            <a:endParaRPr lang="en-US" dirty="0">
              <a:latin typeface="Helvetica" charset="0"/>
              <a:ea typeface="Helvetica" charset="0"/>
              <a:cs typeface="Helvetica" charset="0"/>
            </a:endParaRPr>
          </a:p>
        </p:txBody>
      </p:sp>
    </p:spTree>
    <p:extLst>
      <p:ext uri="{BB962C8B-B14F-4D97-AF65-F5344CB8AC3E}">
        <p14:creationId xmlns:p14="http://schemas.microsoft.com/office/powerpoint/2010/main" val="3087093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5435600"/>
          </a:xfrm>
          <a:prstGeom prst="rect">
            <a:avLst/>
          </a:prstGeom>
          <a:solidFill>
            <a:srgbClr val="006C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6CA7"/>
              </a:solidFill>
            </a:endParaRPr>
          </a:p>
        </p:txBody>
      </p:sp>
      <p:sp>
        <p:nvSpPr>
          <p:cNvPr id="3" name="Content Placeholder 2"/>
          <p:cNvSpPr>
            <a:spLocks noGrp="1"/>
          </p:cNvSpPr>
          <p:nvPr>
            <p:ph idx="1"/>
          </p:nvPr>
        </p:nvSpPr>
        <p:spPr>
          <a:xfrm>
            <a:off x="211666" y="1994959"/>
            <a:ext cx="10515600" cy="3152775"/>
          </a:xfrm>
        </p:spPr>
        <p:txBody>
          <a:bodyPr>
            <a:norm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600" dirty="0">
                <a:solidFill>
                  <a:schemeClr val="bg1"/>
                </a:solidFill>
                <a:latin typeface="Helvetica" charset="0"/>
                <a:ea typeface="Helvetica" charset="0"/>
                <a:cs typeface="Helvetica" charset="0"/>
              </a:rPr>
              <a:t>PUBLISHED BY:</a:t>
            </a:r>
          </a:p>
          <a:p>
            <a:pPr marL="0" marR="0" lvl="0" indent="0" defTabSz="914400" eaLnBrk="1" fontAlgn="auto" latinLnBrk="0" hangingPunct="1">
              <a:lnSpc>
                <a:spcPct val="100000"/>
              </a:lnSpc>
              <a:spcBef>
                <a:spcPts val="0"/>
              </a:spcBef>
              <a:spcAft>
                <a:spcPts val="0"/>
              </a:spcAft>
              <a:buClrTx/>
              <a:buSzTx/>
              <a:buFontTx/>
              <a:buNone/>
              <a:tabLst/>
              <a:defRPr/>
            </a:pPr>
            <a:r>
              <a:rPr lang="en-US" sz="1600" dirty="0">
                <a:solidFill>
                  <a:schemeClr val="bg1"/>
                </a:solidFill>
                <a:latin typeface="Helvetica" charset="0"/>
                <a:ea typeface="Helvetica" charset="0"/>
                <a:cs typeface="Helvetica" charset="0"/>
              </a:rPr>
              <a:t>FLATWORLD</a:t>
            </a:r>
          </a:p>
          <a:p>
            <a:pPr marL="0" marR="0" lvl="0" indent="0" defTabSz="914400" eaLnBrk="1" fontAlgn="auto" latinLnBrk="0" hangingPunct="1">
              <a:lnSpc>
                <a:spcPct val="100000"/>
              </a:lnSpc>
              <a:spcBef>
                <a:spcPts val="0"/>
              </a:spcBef>
              <a:spcAft>
                <a:spcPts val="1200"/>
              </a:spcAft>
              <a:buClrTx/>
              <a:buSzTx/>
              <a:buFontTx/>
              <a:buNone/>
              <a:tabLst/>
              <a:defRPr/>
            </a:pPr>
            <a:endParaRPr lang="en-US" sz="1600" dirty="0">
              <a:solidFill>
                <a:schemeClr val="bg1"/>
              </a:solidFill>
              <a:latin typeface="Helvetica" charset="0"/>
              <a:ea typeface="Helvetica" charset="0"/>
              <a:cs typeface="Helvetica" charset="0"/>
            </a:endParaRPr>
          </a:p>
          <a:p>
            <a:pPr marL="0" marR="0" lvl="0" indent="0" defTabSz="914400" eaLnBrk="1" fontAlgn="auto" latinLnBrk="0" hangingPunct="1">
              <a:lnSpc>
                <a:spcPct val="100000"/>
              </a:lnSpc>
              <a:spcBef>
                <a:spcPts val="0"/>
              </a:spcBef>
              <a:spcAft>
                <a:spcPts val="1200"/>
              </a:spcAft>
              <a:buClrTx/>
              <a:buSzTx/>
              <a:buFontTx/>
              <a:buNone/>
              <a:tabLst/>
              <a:defRPr/>
            </a:pPr>
            <a:r>
              <a:rPr lang="en-US" sz="1600" dirty="0">
                <a:solidFill>
                  <a:schemeClr val="bg1"/>
                </a:solidFill>
                <a:latin typeface="Helvetica" charset="0"/>
                <a:ea typeface="Helvetica" charset="0"/>
                <a:cs typeface="Helvetica" charset="0"/>
              </a:rPr>
              <a:t>©2017 BY FLATWORLD. ALL RIGHTS RESERVED. YOUR USE OF THIS WORK IS SUBJECT TO THE LICENSE AGREEMENT AVAILABLE </a:t>
            </a:r>
            <a:r>
              <a:rPr lang="en-US" sz="1600" dirty="0">
                <a:solidFill>
                  <a:schemeClr val="bg1"/>
                </a:solidFill>
                <a:latin typeface="Helvetica" charset="0"/>
                <a:ea typeface="Helvetica" charset="0"/>
                <a:cs typeface="Helvetica" charset="0"/>
                <a:hlinkClick r:id="rId2"/>
              </a:rPr>
              <a:t>HERE</a:t>
            </a:r>
            <a:r>
              <a:rPr lang="en-US" sz="1600" dirty="0">
                <a:solidFill>
                  <a:schemeClr val="bg1"/>
                </a:solidFill>
                <a:latin typeface="Helvetica" charset="0"/>
                <a:ea typeface="Helvetica" charset="0"/>
                <a:cs typeface="Helvetica" charset="0"/>
              </a:rPr>
              <a:t>.</a:t>
            </a:r>
          </a:p>
          <a:p>
            <a:pPr marL="0" marR="0" lvl="0" indent="0" defTabSz="914400" eaLnBrk="1" fontAlgn="auto" latinLnBrk="0" hangingPunct="1">
              <a:lnSpc>
                <a:spcPct val="100000"/>
              </a:lnSpc>
              <a:spcBef>
                <a:spcPts val="0"/>
              </a:spcBef>
              <a:spcAft>
                <a:spcPts val="1200"/>
              </a:spcAft>
              <a:buClrTx/>
              <a:buSzTx/>
              <a:buFontTx/>
              <a:buNone/>
              <a:tabLst/>
              <a:defRPr/>
            </a:pPr>
            <a:r>
              <a:rPr lang="en-US" sz="1600" dirty="0">
                <a:solidFill>
                  <a:schemeClr val="bg1"/>
                </a:solidFill>
                <a:latin typeface="Helvetica" charset="0"/>
                <a:ea typeface="Helvetica" charset="0"/>
                <a:cs typeface="Helvetica" charset="0"/>
              </a:rPr>
              <a:t>USED, MODIFIED, OR REPRODUCED IN ANY FORM BY ANY MEANS EXCEPT AS EXPRESSLY PERMITTED UNDER THE LICENSING AGREEMENT.</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72133" y="5871738"/>
            <a:ext cx="2065867" cy="826347"/>
          </a:xfrm>
          <a:prstGeom prst="rect">
            <a:avLst/>
          </a:prstGeom>
        </p:spPr>
      </p:pic>
    </p:spTree>
    <p:extLst>
      <p:ext uri="{BB962C8B-B14F-4D97-AF65-F5344CB8AC3E}">
        <p14:creationId xmlns:p14="http://schemas.microsoft.com/office/powerpoint/2010/main" val="17176973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3149600"/>
            <a:ext cx="12192000" cy="3708400"/>
          </a:xfrm>
          <a:prstGeom prst="rect">
            <a:avLst/>
          </a:prstGeom>
          <a:solidFill>
            <a:srgbClr val="006C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p:cNvSpPr txBox="1"/>
          <p:nvPr/>
        </p:nvSpPr>
        <p:spPr>
          <a:xfrm>
            <a:off x="0" y="2287338"/>
            <a:ext cx="6874933" cy="1107996"/>
          </a:xfrm>
          <a:prstGeom prst="rect">
            <a:avLst/>
          </a:prstGeom>
          <a:noFill/>
        </p:spPr>
        <p:txBody>
          <a:bodyPr wrap="square" rtlCol="0">
            <a:spAutoFit/>
          </a:bodyPr>
          <a:lstStyle/>
          <a:p>
            <a:r>
              <a:rPr lang="en-US" sz="6600" b="1" dirty="0">
                <a:solidFill>
                  <a:srgbClr val="006CA7"/>
                </a:solidFill>
                <a:latin typeface="Helvetica" charset="0"/>
                <a:ea typeface="Helvetica" charset="0"/>
                <a:cs typeface="Helvetica" charset="0"/>
              </a:rPr>
              <a:t>CHAPTER 2</a:t>
            </a:r>
          </a:p>
        </p:txBody>
      </p:sp>
      <p:sp>
        <p:nvSpPr>
          <p:cNvPr id="6" name="TextBox 5"/>
          <p:cNvSpPr txBox="1"/>
          <p:nvPr/>
        </p:nvSpPr>
        <p:spPr>
          <a:xfrm>
            <a:off x="431799" y="3085978"/>
            <a:ext cx="10930468" cy="923330"/>
          </a:xfrm>
          <a:prstGeom prst="rect">
            <a:avLst/>
          </a:prstGeom>
          <a:noFill/>
        </p:spPr>
        <p:txBody>
          <a:bodyPr wrap="square" rtlCol="0">
            <a:spAutoFit/>
          </a:bodyPr>
          <a:lstStyle/>
          <a:p>
            <a:r>
              <a:rPr lang="en-US" sz="5400" dirty="0">
                <a:solidFill>
                  <a:schemeClr val="bg1"/>
                </a:solidFill>
                <a:latin typeface="Helvetica" charset="0"/>
                <a:ea typeface="Helvetica" charset="0"/>
                <a:cs typeface="Helvetica" charset="0"/>
              </a:rPr>
              <a:t>Media Effects</a:t>
            </a:r>
          </a:p>
        </p:txBody>
      </p:sp>
    </p:spTree>
    <p:extLst>
      <p:ext uri="{BB962C8B-B14F-4D97-AF65-F5344CB8AC3E}">
        <p14:creationId xmlns:p14="http://schemas.microsoft.com/office/powerpoint/2010/main" val="7371470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40358" y="460520"/>
            <a:ext cx="9284842" cy="695325"/>
          </a:xfrm>
        </p:spPr>
        <p:txBody>
          <a:bodyPr>
            <a:normAutofit/>
          </a:bodyPr>
          <a:lstStyle/>
          <a:p>
            <a:pPr algn="l"/>
            <a:r>
              <a:rPr lang="en-US" altLang="x-none" sz="3200" dirty="0">
                <a:latin typeface="Helvetica" panose="020B0604020202020204" pitchFamily="34" charset="0"/>
                <a:ea typeface="ヒラギノ角ゴ Pro W3" charset="-128"/>
                <a:cs typeface="Helvetica" panose="020B0604020202020204" pitchFamily="34" charset="0"/>
              </a:rPr>
              <a:t>Section 1: Mass Media and Its Messages</a:t>
            </a:r>
          </a:p>
        </p:txBody>
      </p:sp>
      <p:sp>
        <p:nvSpPr>
          <p:cNvPr id="3" name="Subtitle 2"/>
          <p:cNvSpPr>
            <a:spLocks noGrp="1"/>
          </p:cNvSpPr>
          <p:nvPr>
            <p:ph type="subTitle" idx="1"/>
          </p:nvPr>
        </p:nvSpPr>
        <p:spPr>
          <a:xfrm>
            <a:off x="1185860" y="1904711"/>
            <a:ext cx="9939340" cy="4733156"/>
          </a:xfrm>
        </p:spPr>
        <p:txBody>
          <a:bodyPr>
            <a:noAutofit/>
          </a:bodyPr>
          <a:lstStyle/>
          <a:p>
            <a:pPr algn="l"/>
            <a:r>
              <a:rPr lang="en-US" dirty="0">
                <a:latin typeface="Helvetica" charset="0"/>
                <a:ea typeface="Helvetica" charset="0"/>
                <a:cs typeface="Helvetica" charset="0"/>
              </a:rPr>
              <a:t>Learning Objectives</a:t>
            </a:r>
          </a:p>
          <a:p>
            <a:pPr marL="457200" indent="-457200" algn="l">
              <a:buFont typeface="+mj-lt"/>
              <a:buAutoNum type="arabicPeriod"/>
            </a:pPr>
            <a:r>
              <a:rPr lang="en-US" dirty="0">
                <a:latin typeface="Helvetica" charset="0"/>
                <a:ea typeface="Helvetica" charset="0"/>
                <a:cs typeface="Helvetica" charset="0"/>
              </a:rPr>
              <a:t>Explain the different ways mass media affects culture.</a:t>
            </a:r>
          </a:p>
          <a:p>
            <a:pPr marL="457200" indent="-457200" algn="l">
              <a:buFont typeface="+mj-lt"/>
              <a:buAutoNum type="arabicPeriod"/>
            </a:pPr>
            <a:r>
              <a:rPr lang="en-US" dirty="0">
                <a:latin typeface="Helvetica" charset="0"/>
                <a:ea typeface="Helvetica" charset="0"/>
                <a:cs typeface="Helvetica" charset="0"/>
              </a:rPr>
              <a:t>Analyze cultural messages that the media send.</a:t>
            </a:r>
          </a:p>
          <a:p>
            <a:pPr marL="457200" indent="-457200" algn="l">
              <a:buFont typeface="+mj-lt"/>
              <a:buAutoNum type="arabicPeriod"/>
            </a:pPr>
            <a:r>
              <a:rPr lang="en-US" dirty="0">
                <a:latin typeface="Helvetica" charset="0"/>
                <a:ea typeface="Helvetica" charset="0"/>
                <a:cs typeface="Helvetica" charset="0"/>
              </a:rPr>
              <a:t>Explain the ways new media have affected culture.</a:t>
            </a:r>
          </a:p>
          <a:p>
            <a:pPr marL="457200" indent="-457200" algn="l">
              <a:buFont typeface="+mj-lt"/>
              <a:buAutoNum type="arabicPeriod"/>
            </a:pPr>
            <a:endParaRPr lang="en-US" dirty="0">
              <a:latin typeface="Helvetica" charset="0"/>
              <a:ea typeface="Helvetica" charset="0"/>
              <a:cs typeface="Helvetica"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9062574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40358" y="460520"/>
            <a:ext cx="9284842" cy="695325"/>
          </a:xfrm>
        </p:spPr>
        <p:txBody>
          <a:bodyPr>
            <a:noAutofit/>
          </a:bodyPr>
          <a:lstStyle/>
          <a:p>
            <a:pPr algn="l"/>
            <a:r>
              <a:rPr lang="en-US" sz="3200" dirty="0">
                <a:latin typeface="Helvetica" charset="0"/>
                <a:ea typeface="Helvetica" charset="0"/>
                <a:cs typeface="Helvetica" charset="0"/>
              </a:rPr>
              <a:t>Mass Media Affects Culture</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
        <p:nvSpPr>
          <p:cNvPr id="7" name="Subtitle 2"/>
          <p:cNvSpPr>
            <a:spLocks noGrp="1"/>
          </p:cNvSpPr>
          <p:nvPr>
            <p:ph type="subTitle" idx="1"/>
          </p:nvPr>
        </p:nvSpPr>
        <p:spPr>
          <a:xfrm>
            <a:off x="1185860" y="1904710"/>
            <a:ext cx="9939340" cy="4411423"/>
          </a:xfrm>
        </p:spPr>
        <p:txBody>
          <a:bodyPr>
            <a:noAutofit/>
          </a:bodyPr>
          <a:lstStyle/>
          <a:p>
            <a:pPr marL="342900" indent="-342900" algn="l">
              <a:buFont typeface="Arial" panose="020B0604020202020204" pitchFamily="34" charset="0"/>
              <a:buChar char="•"/>
            </a:pPr>
            <a:r>
              <a:rPr lang="en-US" dirty="0">
                <a:latin typeface="Helvetica" charset="0"/>
                <a:ea typeface="Helvetica" charset="0"/>
                <a:cs typeface="Helvetica" charset="0"/>
              </a:rPr>
              <a:t>Many studies have been done that show that our behavior is influenced by media:</a:t>
            </a:r>
          </a:p>
          <a:p>
            <a:pPr marL="800100" lvl="1" indent="-342900" algn="l">
              <a:buFont typeface="Arial" panose="020B0604020202020204" pitchFamily="34" charset="0"/>
              <a:buChar char="•"/>
            </a:pPr>
            <a:r>
              <a:rPr lang="en-US" dirty="0">
                <a:latin typeface="Helvetica" charset="0"/>
                <a:ea typeface="Helvetica" charset="0"/>
                <a:cs typeface="Helvetica" charset="0"/>
              </a:rPr>
              <a:t>Through persuasion and propaganda</a:t>
            </a:r>
          </a:p>
          <a:p>
            <a:pPr marL="800100" lvl="1" indent="-342900" algn="l">
              <a:buFont typeface="Arial" panose="020B0604020202020204" pitchFamily="34" charset="0"/>
              <a:buChar char="•"/>
            </a:pPr>
            <a:r>
              <a:rPr lang="en-US" dirty="0">
                <a:latin typeface="Helvetica" charset="0"/>
                <a:ea typeface="Helvetica" charset="0"/>
                <a:cs typeface="Helvetica" charset="0"/>
              </a:rPr>
              <a:t>Through portrayal of violent behavior</a:t>
            </a:r>
          </a:p>
          <a:p>
            <a:pPr marL="800100" lvl="1" indent="-342900" algn="l">
              <a:buFont typeface="Arial" panose="020B0604020202020204" pitchFamily="34" charset="0"/>
              <a:buChar char="•"/>
            </a:pPr>
            <a:r>
              <a:rPr lang="en-US" dirty="0">
                <a:latin typeface="Helvetica" charset="0"/>
                <a:ea typeface="Helvetica" charset="0"/>
                <a:cs typeface="Helvetica" charset="0"/>
              </a:rPr>
              <a:t>Through sexually-themed content</a:t>
            </a:r>
          </a:p>
          <a:p>
            <a:pPr marL="342900" indent="-342900" algn="l">
              <a:buFont typeface="Arial" panose="020B0604020202020204" pitchFamily="34" charset="0"/>
              <a:buChar char="•"/>
            </a:pPr>
            <a:endParaRPr lang="en-US" dirty="0">
              <a:latin typeface="Helvetica" charset="0"/>
              <a:ea typeface="Helvetica" charset="0"/>
              <a:cs typeface="Helvetica" charset="0"/>
            </a:endParaRPr>
          </a:p>
          <a:p>
            <a:pPr algn="l"/>
            <a:endParaRPr lang="en-US" dirty="0">
              <a:latin typeface="Helvetica" charset="0"/>
              <a:ea typeface="Helvetica" charset="0"/>
              <a:cs typeface="Helvetica" charset="0"/>
            </a:endParaRPr>
          </a:p>
        </p:txBody>
      </p:sp>
    </p:spTree>
    <p:extLst>
      <p:ext uri="{BB962C8B-B14F-4D97-AF65-F5344CB8AC3E}">
        <p14:creationId xmlns:p14="http://schemas.microsoft.com/office/powerpoint/2010/main" val="11358280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40358" y="460520"/>
            <a:ext cx="9284842" cy="695325"/>
          </a:xfrm>
        </p:spPr>
        <p:txBody>
          <a:bodyPr>
            <a:noAutofit/>
          </a:bodyPr>
          <a:lstStyle/>
          <a:p>
            <a:pPr algn="l"/>
            <a:r>
              <a:rPr lang="en-US" sz="3200" dirty="0">
                <a:latin typeface="Helvetica" charset="0"/>
                <a:ea typeface="Helvetica" charset="0"/>
                <a:cs typeface="Helvetica" charset="0"/>
              </a:rPr>
              <a:t> The Media Sends Cultural Messages</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
        <p:nvSpPr>
          <p:cNvPr id="7" name="Subtitle 2"/>
          <p:cNvSpPr>
            <a:spLocks noGrp="1"/>
          </p:cNvSpPr>
          <p:nvPr>
            <p:ph type="subTitle" idx="1"/>
          </p:nvPr>
        </p:nvSpPr>
        <p:spPr>
          <a:xfrm>
            <a:off x="1185860" y="1904710"/>
            <a:ext cx="9939340" cy="3613773"/>
          </a:xfrm>
        </p:spPr>
        <p:txBody>
          <a:bodyPr>
            <a:noAutofit/>
          </a:bodyPr>
          <a:lstStyle/>
          <a:p>
            <a:pPr marL="342900" indent="-342900" algn="l">
              <a:buFont typeface="Arial" charset="0"/>
              <a:buChar char="•"/>
            </a:pPr>
            <a:r>
              <a:rPr lang="en-US" dirty="0">
                <a:latin typeface="Helvetica" charset="0"/>
                <a:ea typeface="Helvetica" charset="0"/>
                <a:cs typeface="Helvetica" charset="0"/>
              </a:rPr>
              <a:t>Starting in the mid-20</a:t>
            </a:r>
            <a:r>
              <a:rPr lang="en-US" baseline="30000" dirty="0">
                <a:latin typeface="Helvetica" charset="0"/>
                <a:ea typeface="Helvetica" charset="0"/>
                <a:cs typeface="Helvetica" charset="0"/>
              </a:rPr>
              <a:t>th</a:t>
            </a:r>
            <a:r>
              <a:rPr lang="en-US" dirty="0">
                <a:latin typeface="Helvetica" charset="0"/>
                <a:ea typeface="Helvetica" charset="0"/>
                <a:cs typeface="Helvetica" charset="0"/>
              </a:rPr>
              <a:t> century, celebrities and other public figures have come to represent gender roles, athleticism, and cultural accomplishments to media viewers </a:t>
            </a:r>
          </a:p>
          <a:p>
            <a:pPr marL="342900" indent="-342900" algn="l">
              <a:buFont typeface="Arial" charset="0"/>
              <a:buChar char="•"/>
            </a:pPr>
            <a:endParaRPr lang="en-US" dirty="0">
              <a:latin typeface="Helvetica" charset="0"/>
              <a:ea typeface="Helvetica" charset="0"/>
              <a:cs typeface="Helvetica" charset="0"/>
            </a:endParaRPr>
          </a:p>
          <a:p>
            <a:pPr marL="342900" indent="-342900" algn="l">
              <a:buFont typeface="Arial" charset="0"/>
              <a:buChar char="•"/>
            </a:pPr>
            <a:r>
              <a:rPr lang="en-US" dirty="0">
                <a:latin typeface="Helvetica" charset="0"/>
                <a:ea typeface="Helvetica" charset="0"/>
                <a:cs typeface="Helvetica" charset="0"/>
              </a:rPr>
              <a:t>Some celebrities represented cultural stereotypes that marginalized certain groups</a:t>
            </a:r>
          </a:p>
          <a:p>
            <a:pPr algn="l"/>
            <a:endParaRPr lang="en-US" dirty="0">
              <a:latin typeface="Helvetica" charset="0"/>
              <a:ea typeface="Helvetica" charset="0"/>
              <a:cs typeface="Helvetica" charset="0"/>
            </a:endParaRPr>
          </a:p>
        </p:txBody>
      </p:sp>
    </p:spTree>
    <p:extLst>
      <p:ext uri="{BB962C8B-B14F-4D97-AF65-F5344CB8AC3E}">
        <p14:creationId xmlns:p14="http://schemas.microsoft.com/office/powerpoint/2010/main" val="12284378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40358" y="460520"/>
            <a:ext cx="9284842" cy="695325"/>
          </a:xfrm>
        </p:spPr>
        <p:txBody>
          <a:bodyPr>
            <a:noAutofit/>
          </a:bodyPr>
          <a:lstStyle/>
          <a:p>
            <a:pPr algn="l"/>
            <a:r>
              <a:rPr lang="en-US" sz="3200" dirty="0">
                <a:latin typeface="Helvetica" charset="0"/>
                <a:ea typeface="Helvetica" charset="0"/>
                <a:cs typeface="Helvetica" charset="0"/>
              </a:rPr>
              <a:t> New Media Affects Culture</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
        <p:nvSpPr>
          <p:cNvPr id="7" name="Subtitle 2"/>
          <p:cNvSpPr>
            <a:spLocks noGrp="1"/>
          </p:cNvSpPr>
          <p:nvPr>
            <p:ph type="subTitle" idx="1"/>
          </p:nvPr>
        </p:nvSpPr>
        <p:spPr>
          <a:xfrm>
            <a:off x="1185860" y="1904710"/>
            <a:ext cx="9939340" cy="4648490"/>
          </a:xfrm>
        </p:spPr>
        <p:txBody>
          <a:bodyPr>
            <a:noAutofit/>
          </a:bodyPr>
          <a:lstStyle/>
          <a:p>
            <a:pPr marL="342900" indent="-342900" algn="l">
              <a:buFont typeface="Arial" charset="0"/>
              <a:buChar char="•"/>
            </a:pPr>
            <a:r>
              <a:rPr lang="en-US" dirty="0">
                <a:latin typeface="Helvetica" charset="0"/>
                <a:ea typeface="Helvetica" charset="0"/>
                <a:cs typeface="Helvetica" charset="0"/>
              </a:rPr>
              <a:t>The Internet and other digital communication forms:</a:t>
            </a:r>
          </a:p>
          <a:p>
            <a:pPr marL="800100" lvl="1" indent="-342900" algn="l">
              <a:buFont typeface="Arial" charset="0"/>
              <a:buChar char="•"/>
            </a:pPr>
            <a:r>
              <a:rPr lang="en-US" dirty="0">
                <a:latin typeface="Helvetica" charset="0"/>
                <a:ea typeface="Helvetica" charset="0"/>
                <a:cs typeface="Helvetica" charset="0"/>
              </a:rPr>
              <a:t>Changed literacy and communication standards</a:t>
            </a:r>
          </a:p>
          <a:p>
            <a:pPr marL="800100" lvl="1" indent="-342900" algn="l">
              <a:buFont typeface="Arial" charset="0"/>
              <a:buChar char="•"/>
            </a:pPr>
            <a:r>
              <a:rPr lang="en-US" dirty="0">
                <a:latin typeface="Helvetica" charset="0"/>
                <a:ea typeface="Helvetica" charset="0"/>
                <a:cs typeface="Helvetica" charset="0"/>
              </a:rPr>
              <a:t>Make a wealth of new information available  </a:t>
            </a:r>
          </a:p>
          <a:p>
            <a:pPr marL="800100" lvl="1" indent="-342900" algn="l">
              <a:buFont typeface="Arial" charset="0"/>
              <a:buChar char="•"/>
            </a:pPr>
            <a:r>
              <a:rPr lang="en-US" dirty="0">
                <a:latin typeface="Helvetica" charset="0"/>
                <a:ea typeface="Helvetica" charset="0"/>
                <a:cs typeface="Helvetica" charset="0"/>
              </a:rPr>
              <a:t>Are easier to access than print sources</a:t>
            </a:r>
          </a:p>
          <a:p>
            <a:pPr marL="800100" lvl="1" indent="-342900" algn="l">
              <a:buFont typeface="Arial" charset="0"/>
              <a:buChar char="•"/>
            </a:pPr>
            <a:r>
              <a:rPr lang="en-US" dirty="0">
                <a:latin typeface="Helvetica" charset="0"/>
                <a:ea typeface="Helvetica" charset="0"/>
                <a:cs typeface="Helvetica" charset="0"/>
              </a:rPr>
              <a:t>Allow users to easily filter unwanted information</a:t>
            </a:r>
          </a:p>
          <a:p>
            <a:pPr marL="800100" lvl="1" indent="-342900" algn="l">
              <a:buFont typeface="Arial" charset="0"/>
              <a:buChar char="•"/>
            </a:pPr>
            <a:r>
              <a:rPr lang="en-US" dirty="0">
                <a:latin typeface="Helvetica" charset="0"/>
                <a:ea typeface="Helvetica" charset="0"/>
                <a:cs typeface="Helvetica" charset="0"/>
              </a:rPr>
              <a:t>Deliver information rapidly</a:t>
            </a:r>
          </a:p>
          <a:p>
            <a:pPr marL="800100" lvl="1" indent="-342900" algn="l">
              <a:buFont typeface="Arial" charset="0"/>
              <a:buChar char="•"/>
            </a:pPr>
            <a:r>
              <a:rPr lang="en-US" dirty="0">
                <a:latin typeface="Helvetica" charset="0"/>
                <a:ea typeface="Helvetica" charset="0"/>
                <a:cs typeface="Helvetica" charset="0"/>
              </a:rPr>
              <a:t>Encourage greater personal participation</a:t>
            </a:r>
          </a:p>
          <a:p>
            <a:pPr marL="800100" lvl="1" indent="-342900" algn="l">
              <a:buFont typeface="Arial" charset="0"/>
              <a:buChar char="•"/>
            </a:pPr>
            <a:r>
              <a:rPr lang="en-US" dirty="0">
                <a:latin typeface="Helvetica" charset="0"/>
                <a:ea typeface="Helvetica" charset="0"/>
                <a:cs typeface="Helvetica" charset="0"/>
              </a:rPr>
              <a:t>Allow the flow of information across multiple platforms (convergence)</a:t>
            </a:r>
          </a:p>
          <a:p>
            <a:pPr algn="l"/>
            <a:endParaRPr lang="en-US" dirty="0">
              <a:latin typeface="Helvetica" charset="0"/>
              <a:ea typeface="Helvetica" charset="0"/>
              <a:cs typeface="Helvetica" charset="0"/>
            </a:endParaRPr>
          </a:p>
        </p:txBody>
      </p:sp>
    </p:spTree>
    <p:extLst>
      <p:ext uri="{BB962C8B-B14F-4D97-AF65-F5344CB8AC3E}">
        <p14:creationId xmlns:p14="http://schemas.microsoft.com/office/powerpoint/2010/main" val="18624828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40358" y="460520"/>
            <a:ext cx="9117202" cy="695325"/>
          </a:xfrm>
        </p:spPr>
        <p:txBody>
          <a:bodyPr>
            <a:normAutofit/>
          </a:bodyPr>
          <a:lstStyle/>
          <a:p>
            <a:pPr algn="l"/>
            <a:r>
              <a:rPr lang="en-US" sz="3200" dirty="0">
                <a:latin typeface="Helvetica" charset="0"/>
                <a:ea typeface="Helvetica" charset="0"/>
                <a:cs typeface="Helvetica" charset="0"/>
              </a:rPr>
              <a:t>Section 2: Media Effects Theories</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
        <p:nvSpPr>
          <p:cNvPr id="7" name="Subtitle 2"/>
          <p:cNvSpPr>
            <a:spLocks noGrp="1"/>
          </p:cNvSpPr>
          <p:nvPr>
            <p:ph type="subTitle" idx="1"/>
          </p:nvPr>
        </p:nvSpPr>
        <p:spPr>
          <a:xfrm>
            <a:off x="1185860" y="1904710"/>
            <a:ext cx="9939340" cy="4038889"/>
          </a:xfrm>
        </p:spPr>
        <p:txBody>
          <a:bodyPr>
            <a:normAutofit/>
          </a:bodyPr>
          <a:lstStyle/>
          <a:p>
            <a:pPr algn="l"/>
            <a:r>
              <a:rPr lang="en-US" dirty="0">
                <a:latin typeface="Helvetica" charset="0"/>
                <a:ea typeface="Helvetica" charset="0"/>
                <a:cs typeface="Helvetica" charset="0"/>
              </a:rPr>
              <a:t>Learning Objectives</a:t>
            </a:r>
          </a:p>
          <a:p>
            <a:pPr marL="457200" indent="-457200" algn="l">
              <a:buFont typeface="+mj-lt"/>
              <a:buAutoNum type="arabicPeriod"/>
            </a:pPr>
            <a:r>
              <a:rPr lang="en-US" dirty="0">
                <a:latin typeface="Helvetica" charset="0"/>
                <a:ea typeface="Helvetica" charset="0"/>
                <a:cs typeface="Helvetica" charset="0"/>
              </a:rPr>
              <a:t>Identify the basic theories of media effects.</a:t>
            </a:r>
          </a:p>
          <a:p>
            <a:pPr marL="457200" indent="-457200" algn="l">
              <a:buFont typeface="+mj-lt"/>
              <a:buAutoNum type="arabicPeriod"/>
            </a:pPr>
            <a:r>
              <a:rPr lang="en-US" dirty="0">
                <a:latin typeface="Helvetica" charset="0"/>
                <a:ea typeface="Helvetica" charset="0"/>
                <a:cs typeface="Helvetica" charset="0"/>
              </a:rPr>
              <a:t>Explain the uses of various media effects theories. </a:t>
            </a:r>
          </a:p>
        </p:txBody>
      </p:sp>
    </p:spTree>
    <p:extLst>
      <p:ext uri="{BB962C8B-B14F-4D97-AF65-F5344CB8AC3E}">
        <p14:creationId xmlns:p14="http://schemas.microsoft.com/office/powerpoint/2010/main" val="20561300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40358" y="460520"/>
            <a:ext cx="9284842" cy="695325"/>
          </a:xfrm>
        </p:spPr>
        <p:txBody>
          <a:bodyPr>
            <a:noAutofit/>
          </a:bodyPr>
          <a:lstStyle/>
          <a:p>
            <a:pPr algn="l"/>
            <a:r>
              <a:rPr lang="en-US" sz="3200" dirty="0">
                <a:latin typeface="Helvetica" charset="0"/>
                <a:ea typeface="Helvetica" charset="0"/>
                <a:cs typeface="Helvetica" charset="0"/>
              </a:rPr>
              <a:t>Understanding Media</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
        <p:nvSpPr>
          <p:cNvPr id="7" name="Subtitle 2"/>
          <p:cNvSpPr>
            <a:spLocks noGrp="1"/>
          </p:cNvSpPr>
          <p:nvPr>
            <p:ph type="subTitle" idx="1"/>
          </p:nvPr>
        </p:nvSpPr>
        <p:spPr>
          <a:xfrm>
            <a:off x="1185860" y="1904711"/>
            <a:ext cx="9939340" cy="3869556"/>
          </a:xfrm>
        </p:spPr>
        <p:txBody>
          <a:bodyPr>
            <a:noAutofit/>
          </a:bodyPr>
          <a:lstStyle/>
          <a:p>
            <a:pPr marL="342900" indent="-342900" algn="l">
              <a:buFont typeface="Arial" panose="020B0604020202020204" pitchFamily="34" charset="0"/>
              <a:buChar char="•"/>
            </a:pPr>
            <a:r>
              <a:rPr lang="en-US" dirty="0">
                <a:latin typeface="Helvetica" charset="0"/>
                <a:ea typeface="Helvetica" charset="0"/>
                <a:cs typeface="Helvetica" charset="0"/>
              </a:rPr>
              <a:t>In 1964, professor Marshall McLuhan wrote </a:t>
            </a:r>
            <a:r>
              <a:rPr lang="en-US" i="1" dirty="0">
                <a:latin typeface="Helvetica" charset="0"/>
                <a:ea typeface="Helvetica" charset="0"/>
                <a:cs typeface="Helvetica" charset="0"/>
              </a:rPr>
              <a:t>Understanding Media</a:t>
            </a:r>
          </a:p>
          <a:p>
            <a:pPr marL="342900" indent="-342900" algn="l">
              <a:buFont typeface="Arial" panose="020B0604020202020204" pitchFamily="34" charset="0"/>
              <a:buChar char="•"/>
            </a:pPr>
            <a:r>
              <a:rPr lang="en-US" dirty="0">
                <a:latin typeface="Helvetica" charset="0"/>
                <a:ea typeface="Helvetica" charset="0"/>
                <a:cs typeface="Helvetica" charset="0"/>
              </a:rPr>
              <a:t>It illustrated how media had changed individual behavior and wider culture</a:t>
            </a:r>
          </a:p>
          <a:p>
            <a:pPr marL="342900" indent="-342900" algn="l">
              <a:buFont typeface="Arial" panose="020B0604020202020204" pitchFamily="34" charset="0"/>
              <a:buChar char="•"/>
            </a:pPr>
            <a:r>
              <a:rPr lang="en-US" dirty="0">
                <a:latin typeface="Helvetica" charset="0"/>
                <a:ea typeface="Helvetica" charset="0"/>
                <a:cs typeface="Helvetica" charset="0"/>
              </a:rPr>
              <a:t>He coined the phrase “The medium is the message”</a:t>
            </a:r>
          </a:p>
          <a:p>
            <a:pPr marL="342900" indent="-342900" algn="l">
              <a:buFont typeface="Arial" panose="020B0604020202020204" pitchFamily="34" charset="0"/>
              <a:buChar char="•"/>
            </a:pPr>
            <a:endParaRPr lang="en-US" dirty="0">
              <a:latin typeface="Helvetica" charset="0"/>
              <a:ea typeface="Helvetica" charset="0"/>
              <a:cs typeface="Helvetica" charset="0"/>
            </a:endParaRPr>
          </a:p>
        </p:txBody>
      </p:sp>
    </p:spTree>
    <p:extLst>
      <p:ext uri="{BB962C8B-B14F-4D97-AF65-F5344CB8AC3E}">
        <p14:creationId xmlns:p14="http://schemas.microsoft.com/office/powerpoint/2010/main" val="2040227397"/>
      </p:ext>
    </p:extLst>
  </p:cSld>
  <p:clrMapOvr>
    <a:masterClrMapping/>
  </p:clrMapOvr>
</p:sld>
</file>

<file path=ppt/theme/theme1.xml><?xml version="1.0" encoding="utf-8"?>
<a:theme xmlns:a="http://schemas.openxmlformats.org/drawingml/2006/main" name="Office Theme">
  <a:themeElements>
    <a:clrScheme name="Custom 50">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FFFFFF"/>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E5316539-FEC0-CD4F-8A91-49EA24508CE7}" vid="{2FF67AD2-19BA-DB40-9134-C2690D3149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Template</Template>
  <TotalTime>510</TotalTime>
  <Words>1127</Words>
  <Application>Microsoft Office PowerPoint</Application>
  <PresentationFormat>Widescreen</PresentationFormat>
  <Paragraphs>145</Paragraphs>
  <Slides>18</Slides>
  <Notes>16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ＭＳ Ｐゴシック</vt:lpstr>
      <vt:lpstr>Arial</vt:lpstr>
      <vt:lpstr>Calibri</vt:lpstr>
      <vt:lpstr>Calibri Light</vt:lpstr>
      <vt:lpstr>Helvetica</vt:lpstr>
      <vt:lpstr>ヒラギノ角ゴ Pro W3</vt:lpstr>
      <vt:lpstr>Office Theme</vt:lpstr>
      <vt:lpstr>Understanding Media and Culture:  An Introduction to Mass Communication, v. 2.0</vt:lpstr>
      <vt:lpstr>PowerPoint Presentation</vt:lpstr>
      <vt:lpstr>PowerPoint Presentation</vt:lpstr>
      <vt:lpstr>Section 1: Mass Media and Its Messages</vt:lpstr>
      <vt:lpstr>Mass Media Affects Culture</vt:lpstr>
      <vt:lpstr> The Media Sends Cultural Messages</vt:lpstr>
      <vt:lpstr> New Media Affects Culture</vt:lpstr>
      <vt:lpstr>Section 2: Media Effects Theories</vt:lpstr>
      <vt:lpstr>Understanding Media</vt:lpstr>
      <vt:lpstr>Basic Theories</vt:lpstr>
      <vt:lpstr>Media Theories in Action</vt:lpstr>
      <vt:lpstr>Section 3: Methods of Researching Media Effects</vt:lpstr>
      <vt:lpstr>Media Research Methods</vt:lpstr>
      <vt:lpstr>Research Methods in Action</vt:lpstr>
      <vt:lpstr>Section 4: Media Studies Controversies</vt:lpstr>
      <vt:lpstr>Problems with Methodology and Theory</vt:lpstr>
      <vt:lpstr>Politics and Media Studies</vt:lpstr>
      <vt:lpstr>Media Decency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dc:title>
  <dc:creator>Lindsey Kaetzel</dc:creator>
  <cp:lastModifiedBy>Sarah Blair</cp:lastModifiedBy>
  <cp:revision>65</cp:revision>
  <dcterms:created xsi:type="dcterms:W3CDTF">2017-06-02T20:08:03Z</dcterms:created>
  <dcterms:modified xsi:type="dcterms:W3CDTF">2017-09-13T19:40:51Z</dcterms:modified>
</cp:coreProperties>
</file>