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56" r:id="rId2"/>
    <p:sldId id="257" r:id="rId3"/>
    <p:sldId id="262" r:id="rId4"/>
    <p:sldId id="265" r:id="rId5"/>
    <p:sldId id="268" r:id="rId6"/>
    <p:sldId id="266" r:id="rId7"/>
    <p:sldId id="314" r:id="rId8"/>
    <p:sldId id="308" r:id="rId9"/>
    <p:sldId id="315" r:id="rId10"/>
    <p:sldId id="309" r:id="rId11"/>
    <p:sldId id="269" r:id="rId12"/>
    <p:sldId id="316" r:id="rId13"/>
    <p:sldId id="310" r:id="rId14"/>
    <p:sldId id="311" r:id="rId15"/>
    <p:sldId id="312" r:id="rId16"/>
    <p:sldId id="267" r:id="rId17"/>
    <p:sldId id="272" r:id="rId18"/>
    <p:sldId id="313" r:id="rId19"/>
    <p:sldId id="317" r:id="rId20"/>
    <p:sldId id="273" r:id="rId21"/>
    <p:sldId id="274" r:id="rId22"/>
    <p:sldId id="275" r:id="rId23"/>
    <p:sldId id="276" r:id="rId24"/>
    <p:sldId id="318" r:id="rId25"/>
    <p:sldId id="277" r:id="rId26"/>
    <p:sldId id="319"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A7"/>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11"/>
    <p:restoredTop sz="92954"/>
  </p:normalViewPr>
  <p:slideViewPr>
    <p:cSldViewPr snapToGrid="0" snapToObjects="1">
      <p:cViewPr>
        <p:scale>
          <a:sx n="61" d="100"/>
          <a:sy n="61" d="100"/>
        </p:scale>
        <p:origin x="2960" y="145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C2F2DF-5D7A-9948-9B86-29734985691C}" type="datetimeFigureOut">
              <a:rPr lang="en-US" smtClean="0"/>
              <a:t>10/24/17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CB07D8-2A0C-2D4C-A35C-57D0634ECA6F}" type="slidenum">
              <a:rPr lang="en-US" smtClean="0"/>
              <a:t>‹#›</a:t>
            </a:fld>
            <a:endParaRPr lang="en-US"/>
          </a:p>
        </p:txBody>
      </p:sp>
    </p:spTree>
    <p:extLst>
      <p:ext uri="{BB962C8B-B14F-4D97-AF65-F5344CB8AC3E}">
        <p14:creationId xmlns:p14="http://schemas.microsoft.com/office/powerpoint/2010/main" val="2121172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a:t>
            </a:fld>
            <a:endParaRPr lang="en-US"/>
          </a:p>
        </p:txBody>
      </p:sp>
    </p:spTree>
    <p:extLst>
      <p:ext uri="{BB962C8B-B14F-4D97-AF65-F5344CB8AC3E}">
        <p14:creationId xmlns:p14="http://schemas.microsoft.com/office/powerpoint/2010/main" val="176301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12</a:t>
            </a:fld>
            <a:endParaRPr lang="en-US"/>
          </a:p>
        </p:txBody>
      </p:sp>
    </p:spTree>
    <p:extLst>
      <p:ext uri="{BB962C8B-B14F-4D97-AF65-F5344CB8AC3E}">
        <p14:creationId xmlns:p14="http://schemas.microsoft.com/office/powerpoint/2010/main" val="5995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13</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14</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15</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16</a:t>
            </a:fld>
            <a:endParaRPr lang="en-US"/>
          </a:p>
        </p:txBody>
      </p:sp>
    </p:spTree>
    <p:extLst>
      <p:ext uri="{BB962C8B-B14F-4D97-AF65-F5344CB8AC3E}">
        <p14:creationId xmlns:p14="http://schemas.microsoft.com/office/powerpoint/2010/main" val="880251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17</a:t>
            </a:fld>
            <a:endParaRPr lang="en-US"/>
          </a:p>
        </p:txBody>
      </p:sp>
    </p:spTree>
    <p:extLst>
      <p:ext uri="{BB962C8B-B14F-4D97-AF65-F5344CB8AC3E}">
        <p14:creationId xmlns:p14="http://schemas.microsoft.com/office/powerpoint/2010/main" val="880251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18</a:t>
            </a:fld>
            <a:endParaRPr lang="en-US"/>
          </a:p>
        </p:txBody>
      </p:sp>
    </p:spTree>
    <p:extLst>
      <p:ext uri="{BB962C8B-B14F-4D97-AF65-F5344CB8AC3E}">
        <p14:creationId xmlns:p14="http://schemas.microsoft.com/office/powerpoint/2010/main" val="880251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19</a:t>
            </a:fld>
            <a:endParaRPr lang="en-US"/>
          </a:p>
        </p:txBody>
      </p:sp>
    </p:spTree>
    <p:extLst>
      <p:ext uri="{BB962C8B-B14F-4D97-AF65-F5344CB8AC3E}">
        <p14:creationId xmlns:p14="http://schemas.microsoft.com/office/powerpoint/2010/main" val="56232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20</a:t>
            </a:fld>
            <a:endParaRPr lang="en-US"/>
          </a:p>
        </p:txBody>
      </p:sp>
    </p:spTree>
    <p:extLst>
      <p:ext uri="{BB962C8B-B14F-4D97-AF65-F5344CB8AC3E}">
        <p14:creationId xmlns:p14="http://schemas.microsoft.com/office/powerpoint/2010/main" val="880251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21</a:t>
            </a:fld>
            <a:endParaRPr lang="en-US"/>
          </a:p>
        </p:txBody>
      </p:sp>
    </p:spTree>
    <p:extLst>
      <p:ext uri="{BB962C8B-B14F-4D97-AF65-F5344CB8AC3E}">
        <p14:creationId xmlns:p14="http://schemas.microsoft.com/office/powerpoint/2010/main" val="880251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4</a:t>
            </a:fld>
            <a:endParaRPr lang="en-US"/>
          </a:p>
        </p:txBody>
      </p:sp>
    </p:spTree>
    <p:extLst>
      <p:ext uri="{BB962C8B-B14F-4D97-AF65-F5344CB8AC3E}">
        <p14:creationId xmlns:p14="http://schemas.microsoft.com/office/powerpoint/2010/main" val="159642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22</a:t>
            </a:fld>
            <a:endParaRPr lang="en-US"/>
          </a:p>
        </p:txBody>
      </p:sp>
    </p:spTree>
    <p:extLst>
      <p:ext uri="{BB962C8B-B14F-4D97-AF65-F5344CB8AC3E}">
        <p14:creationId xmlns:p14="http://schemas.microsoft.com/office/powerpoint/2010/main" val="8802511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23</a:t>
            </a:fld>
            <a:endParaRPr lang="en-US"/>
          </a:p>
        </p:txBody>
      </p:sp>
    </p:spTree>
    <p:extLst>
      <p:ext uri="{BB962C8B-B14F-4D97-AF65-F5344CB8AC3E}">
        <p14:creationId xmlns:p14="http://schemas.microsoft.com/office/powerpoint/2010/main" val="880251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24</a:t>
            </a:fld>
            <a:endParaRPr lang="en-US"/>
          </a:p>
        </p:txBody>
      </p:sp>
    </p:spTree>
    <p:extLst>
      <p:ext uri="{BB962C8B-B14F-4D97-AF65-F5344CB8AC3E}">
        <p14:creationId xmlns:p14="http://schemas.microsoft.com/office/powerpoint/2010/main" val="13216504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25</a:t>
            </a:fld>
            <a:endParaRPr lang="en-US"/>
          </a:p>
        </p:txBody>
      </p:sp>
    </p:spTree>
    <p:extLst>
      <p:ext uri="{BB962C8B-B14F-4D97-AF65-F5344CB8AC3E}">
        <p14:creationId xmlns:p14="http://schemas.microsoft.com/office/powerpoint/2010/main" val="8802511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26</a:t>
            </a:fld>
            <a:endParaRPr lang="en-US"/>
          </a:p>
        </p:txBody>
      </p:sp>
    </p:spTree>
    <p:extLst>
      <p:ext uri="{BB962C8B-B14F-4D97-AF65-F5344CB8AC3E}">
        <p14:creationId xmlns:p14="http://schemas.microsoft.com/office/powerpoint/2010/main" val="231537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5</a:t>
            </a:fld>
            <a:endParaRPr lang="en-US"/>
          </a:p>
        </p:txBody>
      </p:sp>
    </p:spTree>
    <p:extLst>
      <p:ext uri="{BB962C8B-B14F-4D97-AF65-F5344CB8AC3E}">
        <p14:creationId xmlns:p14="http://schemas.microsoft.com/office/powerpoint/2010/main" val="159642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6</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7</a:t>
            </a:fld>
            <a:endParaRPr lang="en-US"/>
          </a:p>
        </p:txBody>
      </p:sp>
    </p:spTree>
    <p:extLst>
      <p:ext uri="{BB962C8B-B14F-4D97-AF65-F5344CB8AC3E}">
        <p14:creationId xmlns:p14="http://schemas.microsoft.com/office/powerpoint/2010/main" val="1583405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8</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9</a:t>
            </a:fld>
            <a:endParaRPr lang="en-US"/>
          </a:p>
        </p:txBody>
      </p:sp>
    </p:spTree>
    <p:extLst>
      <p:ext uri="{BB962C8B-B14F-4D97-AF65-F5344CB8AC3E}">
        <p14:creationId xmlns:p14="http://schemas.microsoft.com/office/powerpoint/2010/main" val="456033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10</a:t>
            </a:fld>
            <a:endParaRPr lang="en-US"/>
          </a:p>
        </p:txBody>
      </p:sp>
    </p:spTree>
    <p:extLst>
      <p:ext uri="{BB962C8B-B14F-4D97-AF65-F5344CB8AC3E}">
        <p14:creationId xmlns:p14="http://schemas.microsoft.com/office/powerpoint/2010/main" val="1997499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CB07D8-2A0C-2D4C-A35C-57D0634ECA6F}" type="slidenum">
              <a:rPr lang="en-US" smtClean="0"/>
              <a:t>11</a:t>
            </a:fld>
            <a:endParaRPr lang="en-US"/>
          </a:p>
        </p:txBody>
      </p:sp>
    </p:spTree>
    <p:extLst>
      <p:ext uri="{BB962C8B-B14F-4D97-AF65-F5344CB8AC3E}">
        <p14:creationId xmlns:p14="http://schemas.microsoft.com/office/powerpoint/2010/main" val="1997499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92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5063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4" Type="http://schemas.openxmlformats.org/officeDocument/2006/relationships/image" Target="../media/image1.emf"/><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extBox 7"/>
          <p:cNvSpPr txBox="1"/>
          <p:nvPr userDrawn="1"/>
        </p:nvSpPr>
        <p:spPr>
          <a:xfrm>
            <a:off x="271462" y="6354246"/>
            <a:ext cx="2580226" cy="246221"/>
          </a:xfrm>
          <a:prstGeom prst="rect">
            <a:avLst/>
          </a:prstGeom>
          <a:noFill/>
        </p:spPr>
        <p:txBody>
          <a:bodyPr wrap="square" rtlCol="0">
            <a:spAutoFit/>
          </a:bodyPr>
          <a:lstStyle/>
          <a:p>
            <a:pPr algn="l"/>
            <a:r>
              <a:rPr lang="en-US" sz="1000" dirty="0" smtClean="0">
                <a:solidFill>
                  <a:schemeClr val="bg1">
                    <a:lumMod val="65000"/>
                  </a:schemeClr>
                </a:solidFill>
                <a:latin typeface="Roboto" charset="0"/>
                <a:ea typeface="Roboto" charset="0"/>
                <a:cs typeface="Roboto" charset="0"/>
              </a:rPr>
              <a:t>©</a:t>
            </a:r>
            <a:r>
              <a:rPr lang="en-US" sz="1000" dirty="0" err="1" smtClean="0">
                <a:solidFill>
                  <a:schemeClr val="bg1">
                    <a:lumMod val="65000"/>
                  </a:schemeClr>
                </a:solidFill>
                <a:latin typeface="Roboto" charset="0"/>
                <a:ea typeface="Roboto" charset="0"/>
                <a:cs typeface="Roboto" charset="0"/>
              </a:rPr>
              <a:t>FlatWorld</a:t>
            </a:r>
            <a:r>
              <a:rPr lang="en-US" sz="1000" baseline="0" dirty="0" smtClean="0">
                <a:solidFill>
                  <a:schemeClr val="bg1">
                    <a:lumMod val="65000"/>
                  </a:schemeClr>
                </a:solidFill>
                <a:latin typeface="Roboto" charset="0"/>
                <a:ea typeface="Roboto" charset="0"/>
                <a:cs typeface="Roboto" charset="0"/>
              </a:rPr>
              <a:t> 2017</a:t>
            </a:r>
            <a:endParaRPr lang="en-US" sz="1000" dirty="0">
              <a:solidFill>
                <a:schemeClr val="bg1">
                  <a:lumMod val="65000"/>
                </a:schemeClr>
              </a:solidFill>
              <a:latin typeface="Roboto" charset="0"/>
              <a:ea typeface="Roboto" charset="0"/>
              <a:cs typeface="Roboto" charset="0"/>
            </a:endParaRPr>
          </a:p>
        </p:txBody>
      </p:sp>
      <p:pic>
        <p:nvPicPr>
          <p:cNvPr id="4" name="Picture 3"/>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373608" y="6211970"/>
            <a:ext cx="1429608" cy="467712"/>
          </a:xfrm>
          <a:prstGeom prst="rect">
            <a:avLst/>
          </a:prstGeom>
        </p:spPr>
      </p:pic>
    </p:spTree>
    <p:extLst>
      <p:ext uri="{BB962C8B-B14F-4D97-AF65-F5344CB8AC3E}">
        <p14:creationId xmlns:p14="http://schemas.microsoft.com/office/powerpoint/2010/main" val="202382014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tiff"/><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6.tiff"/><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latworldknowledge.com/legal"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7.tiff"/><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tiff"/><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71462" y="4965472"/>
            <a:ext cx="9144000" cy="695325"/>
          </a:xfrm>
          <a:prstGeom prst="rect">
            <a:avLst/>
          </a:prstGeom>
        </p:spPr>
        <p:txBody>
          <a:bodyPr>
            <a:normAutofit/>
          </a:bodyPr>
          <a:lstStyle/>
          <a:p>
            <a:pPr algn="l"/>
            <a:r>
              <a:rPr lang="en-US" sz="3200" dirty="0" smtClean="0">
                <a:latin typeface="Roboto" charset="0"/>
                <a:ea typeface="Roboto" charset="0"/>
                <a:cs typeface="Roboto" charset="0"/>
              </a:rPr>
              <a:t>Principles of Social Psychology, </a:t>
            </a:r>
            <a:r>
              <a:rPr lang="en-US" sz="3200" dirty="0">
                <a:latin typeface="Roboto" charset="0"/>
                <a:ea typeface="Roboto" charset="0"/>
                <a:cs typeface="Roboto" charset="0"/>
              </a:rPr>
              <a:t>V</a:t>
            </a:r>
            <a:r>
              <a:rPr lang="en-US" sz="3200" dirty="0" smtClean="0">
                <a:latin typeface="Roboto" charset="0"/>
                <a:ea typeface="Roboto" charset="0"/>
                <a:cs typeface="Roboto" charset="0"/>
              </a:rPr>
              <a:t>2.0 </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271462" y="5646934"/>
            <a:ext cx="9144000" cy="427037"/>
          </a:xfrm>
          <a:prstGeom prst="rect">
            <a:avLst/>
          </a:prstGeom>
        </p:spPr>
        <p:txBody>
          <a:bodyPr>
            <a:normAutofit/>
          </a:bodyPr>
          <a:lstStyle/>
          <a:p>
            <a:pPr marL="0" indent="0" algn="l">
              <a:buNone/>
            </a:pPr>
            <a:r>
              <a:rPr lang="en-US" sz="2000" smtClean="0">
                <a:latin typeface="Roboto Condensed Light" charset="0"/>
                <a:ea typeface="Roboto Condensed Light" charset="0"/>
                <a:cs typeface="Roboto Condensed Light" charset="0"/>
              </a:rPr>
              <a:t>By Charles </a:t>
            </a:r>
            <a:r>
              <a:rPr lang="en-US" sz="2000" dirty="0" err="1" smtClean="0">
                <a:latin typeface="Roboto Condensed Light" charset="0"/>
                <a:ea typeface="Roboto Condensed Light" charset="0"/>
                <a:cs typeface="Roboto Condensed Light" charset="0"/>
              </a:rPr>
              <a:t>Stangor</a:t>
            </a:r>
            <a:endParaRPr lang="en-US" sz="2000" dirty="0">
              <a:latin typeface="Roboto Condensed Light" charset="0"/>
              <a:ea typeface="Roboto Condensed Light" charset="0"/>
              <a:cs typeface="Roboto Condensed Light" charset="0"/>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53060"/>
          <a:stretch/>
        </p:blipFill>
        <p:spPr>
          <a:xfrm>
            <a:off x="0" y="1"/>
            <a:ext cx="12192000" cy="4811485"/>
          </a:xfrm>
          <a:prstGeom prst="rect">
            <a:avLst/>
          </a:prstGeom>
        </p:spPr>
      </p:pic>
      <p:cxnSp>
        <p:nvCxnSpPr>
          <p:cNvPr id="8" name="Straight Connector 7"/>
          <p:cNvCxnSpPr/>
          <p:nvPr/>
        </p:nvCxnSpPr>
        <p:spPr>
          <a:xfrm>
            <a:off x="0" y="4811486"/>
            <a:ext cx="121920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318828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7" y="460520"/>
            <a:ext cx="8929243" cy="695325"/>
          </a:xfrm>
          <a:prstGeom prst="rect">
            <a:avLst/>
          </a:prstGeom>
        </p:spPr>
        <p:txBody>
          <a:bodyPr>
            <a:noAutofit/>
          </a:bodyPr>
          <a:lstStyle/>
          <a:p>
            <a:pPr algn="l"/>
            <a:r>
              <a:rPr lang="en-US" sz="3200" dirty="0" smtClean="0">
                <a:latin typeface="Roboto" charset="0"/>
                <a:ea typeface="Roboto" charset="0"/>
                <a:cs typeface="Roboto" charset="0"/>
              </a:rPr>
              <a:t>OBSERVATIONAL LEARNING (MODELING)</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404650"/>
          </a:xfrm>
          <a:prstGeom prst="rect">
            <a:avLst/>
          </a:prstGeom>
        </p:spPr>
        <p:txBody>
          <a:bodyPr>
            <a:normAutofit/>
          </a:bodyPr>
          <a:lstStyle/>
          <a:p>
            <a:r>
              <a:rPr lang="en-US" sz="2000" b="1" dirty="0">
                <a:latin typeface="Trebuchet MS" charset="0"/>
                <a:ea typeface="ヒラギノ角ゴ Pro W3" charset="0"/>
              </a:rPr>
              <a:t>Observational learning </a:t>
            </a:r>
            <a:r>
              <a:rPr lang="en-US" sz="2000" b="1" dirty="0" smtClean="0">
                <a:latin typeface="Trebuchet MS" charset="0"/>
                <a:ea typeface="ヒラギノ角ゴ Pro W3" charset="0"/>
              </a:rPr>
              <a:t>(</a:t>
            </a:r>
            <a:r>
              <a:rPr lang="en-US" sz="2000" b="1" dirty="0">
                <a:latin typeface="Trebuchet MS" charset="0"/>
                <a:ea typeface="ヒラギノ角ゴ Pro W3" charset="0"/>
              </a:rPr>
              <a:t>m</a:t>
            </a:r>
            <a:r>
              <a:rPr lang="en-US" sz="2000" b="1" dirty="0" smtClean="0">
                <a:latin typeface="Trebuchet MS" charset="0"/>
                <a:ea typeface="ヒラギノ角ゴ Pro W3" charset="0"/>
              </a:rPr>
              <a:t>odeling)</a:t>
            </a:r>
            <a:r>
              <a:rPr lang="en-US" sz="2000" dirty="0" smtClean="0">
                <a:latin typeface="Trebuchet MS" charset="0"/>
                <a:ea typeface="ヒラギノ角ゴ Pro W3" charset="0"/>
              </a:rPr>
              <a:t>: l</a:t>
            </a:r>
            <a:r>
              <a:rPr lang="en-US" sz="2000" dirty="0" smtClean="0">
                <a:latin typeface="Trebuchet MS" charset="0"/>
                <a:ea typeface="ヒラギノ角ゴ Pro W3" charset="0"/>
              </a:rPr>
              <a:t>earning that occurs through exposure to the behavior of others</a:t>
            </a:r>
            <a:endParaRPr lang="en-US" sz="2000" dirty="0">
              <a:latin typeface="Trebuchet MS" charset="0"/>
              <a:ea typeface="ヒラギノ角ゴ Pro W3" charset="0"/>
            </a:endParaRPr>
          </a:p>
          <a:p>
            <a:pPr lvl="1"/>
            <a:r>
              <a:rPr lang="en-US" sz="1600" dirty="0" smtClean="0">
                <a:latin typeface="Trebuchet MS" charset="0"/>
                <a:ea typeface="ヒラギノ角ゴ Pro W3" charset="0"/>
              </a:rPr>
              <a:t>It’s involved </a:t>
            </a:r>
            <a:r>
              <a:rPr lang="en-US" sz="1600" dirty="0">
                <a:latin typeface="Trebuchet MS" charset="0"/>
                <a:ea typeface="ヒラギノ角ゴ Pro W3" charset="0"/>
              </a:rPr>
              <a:t>in much of our learning about our social worlds</a:t>
            </a:r>
          </a:p>
          <a:p>
            <a:pPr lvl="1"/>
            <a:r>
              <a:rPr lang="en-US" sz="1600" dirty="0">
                <a:latin typeface="Trebuchet MS" charset="0"/>
                <a:ea typeface="ヒラギノ角ゴ Pro W3" charset="0"/>
              </a:rPr>
              <a:t>Observational learning is useful because it allows people to learn without having to actually engage in what might be a risky </a:t>
            </a:r>
            <a:r>
              <a:rPr lang="en-US" sz="1600" dirty="0" smtClean="0">
                <a:latin typeface="Trebuchet MS" charset="0"/>
                <a:ea typeface="ヒラギノ角ゴ Pro W3" charset="0"/>
              </a:rPr>
              <a:t>behavior</a:t>
            </a:r>
          </a:p>
          <a:p>
            <a:pPr lvl="1"/>
            <a:endParaRPr lang="en-US" sz="1600" dirty="0">
              <a:latin typeface="Trebuchet MS" charset="0"/>
              <a:ea typeface="ヒラギノ角ゴ Pro W3" charset="0"/>
            </a:endParaRPr>
          </a:p>
          <a:p>
            <a:r>
              <a:rPr lang="en-US" sz="2200" dirty="0" smtClean="0">
                <a:latin typeface="Trebuchet MS" charset="0"/>
                <a:ea typeface="ヒラギノ角ゴ Pro W3" charset="0"/>
              </a:rPr>
              <a:t>Bandura’s research on observational learning:</a:t>
            </a:r>
            <a:endParaRPr lang="en-US" sz="2200" dirty="0">
              <a:latin typeface="Trebuchet MS" charset="0"/>
              <a:ea typeface="ヒラギノ角ゴ Pro W3" charset="0"/>
            </a:endParaRPr>
          </a:p>
          <a:p>
            <a:pPr lvl="1"/>
            <a:r>
              <a:rPr lang="en-US" sz="1600" dirty="0" smtClean="0">
                <a:latin typeface="Trebuchet MS" charset="0"/>
                <a:ea typeface="ヒラギノ角ゴ Pro W3" charset="0"/>
              </a:rPr>
              <a:t>Observational learning as a fundamental determinant of all social behavior</a:t>
            </a:r>
          </a:p>
          <a:p>
            <a:pPr lvl="1"/>
            <a:r>
              <a:rPr lang="en-US" sz="1600" dirty="0" smtClean="0">
                <a:latin typeface="Trebuchet MS" charset="0"/>
                <a:ea typeface="ヒラギノ角ゴ Pro W3" charset="0"/>
              </a:rPr>
              <a:t>Not all behaviors are modeled equally</a:t>
            </a:r>
          </a:p>
          <a:p>
            <a:pPr lvl="1"/>
            <a:r>
              <a:rPr lang="en-US" sz="1600" dirty="0" smtClean="0">
                <a:latin typeface="Trebuchet MS" charset="0"/>
                <a:ea typeface="ヒラギノ角ゴ Pro W3" charset="0"/>
              </a:rPr>
              <a:t>How we learn is influenced by the type of behavior, the people performing the behavior, and our understanding of the observed behavior</a:t>
            </a:r>
          </a:p>
          <a:p>
            <a:pPr lvl="1"/>
            <a:r>
              <a:rPr lang="en-US" sz="1600" dirty="0" smtClean="0">
                <a:latin typeface="Trebuchet MS" charset="0"/>
                <a:ea typeface="ヒラギノ角ゴ Pro W3" charset="0"/>
              </a:rPr>
              <a:t>Modeling is most likely when people pay attention to the behavior of models and are motivated to imitate them</a:t>
            </a:r>
            <a:endParaRPr lang="en-US" sz="1600" dirty="0">
              <a:latin typeface="Trebuchet MS" charset="0"/>
              <a:ea typeface="ヒラギノ角ゴ Pro W3" charset="0"/>
            </a:endParaRPr>
          </a:p>
          <a:p>
            <a:endParaRPr lang="en-US" sz="1800" dirty="0">
              <a:latin typeface="Trebuchet MS" charset="0"/>
              <a:ea typeface="ヒラギノ角ゴ Pro W3"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414001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8201109" cy="695325"/>
          </a:xfrm>
          <a:prstGeom prst="rect">
            <a:avLst/>
          </a:prstGeom>
        </p:spPr>
        <p:txBody>
          <a:bodyPr>
            <a:normAutofit/>
          </a:bodyPr>
          <a:lstStyle/>
          <a:p>
            <a:pPr algn="l"/>
            <a:r>
              <a:rPr lang="en-US" sz="3200" dirty="0" smtClean="0">
                <a:latin typeface="Roboto" charset="0"/>
                <a:ea typeface="Roboto" charset="0"/>
                <a:cs typeface="Roboto" charset="0"/>
              </a:rPr>
              <a:t>SCHEMAS AS SOCIAL KNOWLEDGE</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394489"/>
          </a:xfrm>
          <a:prstGeom prst="rect">
            <a:avLst/>
          </a:prstGeom>
        </p:spPr>
        <p:txBody>
          <a:bodyPr>
            <a:noAutofit/>
          </a:bodyPr>
          <a:lstStyle/>
          <a:p>
            <a:r>
              <a:rPr lang="en-US" sz="2000" dirty="0">
                <a:latin typeface="Trebuchet MS" charset="0"/>
                <a:ea typeface="ヒラギノ角ゴ Pro W3" charset="0"/>
              </a:rPr>
              <a:t>Our schemas and our attitudes contain our knowledge and our evaluations of the world around </a:t>
            </a:r>
            <a:r>
              <a:rPr lang="en-US" sz="2000" dirty="0" smtClean="0">
                <a:latin typeface="Trebuchet MS" charset="0"/>
                <a:ea typeface="ヒラギノ角ゴ Pro W3" charset="0"/>
              </a:rPr>
              <a:t>us</a:t>
            </a:r>
          </a:p>
          <a:p>
            <a:r>
              <a:rPr lang="en-US" sz="2000" dirty="0" smtClean="0">
                <a:latin typeface="Trebuchet MS" charset="0"/>
                <a:ea typeface="ヒラギノ角ゴ Pro W3" charset="0"/>
              </a:rPr>
              <a:t>They reside primarily in the </a:t>
            </a:r>
            <a:r>
              <a:rPr lang="en-US" sz="2000" i="1" dirty="0" smtClean="0">
                <a:latin typeface="Trebuchet MS" charset="0"/>
                <a:ea typeface="ヒラギノ角ゴ Pro W3" charset="0"/>
              </a:rPr>
              <a:t>prefrontal cortex</a:t>
            </a:r>
            <a:endParaRPr lang="en-US" sz="2000" b="1" dirty="0" smtClean="0">
              <a:latin typeface="Trebuchet MS" charset="0"/>
              <a:ea typeface="ヒラギノ角ゴ Pro W3" charset="0"/>
            </a:endParaRPr>
          </a:p>
          <a:p>
            <a:pPr lvl="1"/>
            <a:r>
              <a:rPr lang="en-US" sz="1600" b="1" dirty="0" smtClean="0">
                <a:latin typeface="Trebuchet MS" charset="0"/>
                <a:ea typeface="ヒラギノ角ゴ Pro W3" charset="0"/>
              </a:rPr>
              <a:t>Prefrontal</a:t>
            </a:r>
            <a:r>
              <a:rPr lang="en-US" sz="1600" dirty="0" smtClean="0">
                <a:latin typeface="Trebuchet MS" charset="0"/>
                <a:ea typeface="ヒラギノ角ゴ Pro W3" charset="0"/>
              </a:rPr>
              <a:t> </a:t>
            </a:r>
            <a:r>
              <a:rPr lang="en-US" sz="1600" b="1" dirty="0" smtClean="0">
                <a:latin typeface="Trebuchet MS" charset="0"/>
                <a:ea typeface="ヒラギノ角ゴ Pro W3" charset="0"/>
              </a:rPr>
              <a:t>cortex</a:t>
            </a:r>
            <a:r>
              <a:rPr lang="en-US" sz="1600" dirty="0" smtClean="0">
                <a:latin typeface="Trebuchet MS" charset="0"/>
                <a:ea typeface="ヒラギノ角ゴ Pro W3" charset="0"/>
              </a:rPr>
              <a:t>: the part of the brain that lies in front of the motor areas of the cortex, and helps us remember the characteristics and actions of people, plan complex social behaviors, and coordinate our behaviors with those of others</a:t>
            </a:r>
            <a:endParaRPr lang="en-US" sz="1600" dirty="0">
              <a:latin typeface="Trebuchet MS" charset="0"/>
              <a:ea typeface="ヒラギノ角ゴ Pro W3"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4293794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8972422" cy="695325"/>
          </a:xfrm>
          <a:prstGeom prst="rect">
            <a:avLst/>
          </a:prstGeom>
        </p:spPr>
        <p:txBody>
          <a:bodyPr>
            <a:normAutofit/>
          </a:bodyPr>
          <a:lstStyle/>
          <a:p>
            <a:pPr algn="l"/>
            <a:r>
              <a:rPr lang="en-US" sz="3200" dirty="0" smtClean="0">
                <a:latin typeface="Roboto" charset="0"/>
                <a:ea typeface="Roboto" charset="0"/>
                <a:cs typeface="Roboto" charset="0"/>
              </a:rPr>
              <a:t>HOW SCHEMAS DEVELOP</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394489"/>
          </a:xfrm>
          <a:prstGeom prst="rect">
            <a:avLst/>
          </a:prstGeom>
        </p:spPr>
        <p:txBody>
          <a:bodyPr>
            <a:noAutofit/>
          </a:bodyPr>
          <a:lstStyle/>
          <a:p>
            <a:r>
              <a:rPr lang="en-US" sz="2000" dirty="0">
                <a:latin typeface="Trebuchet MS" charset="0"/>
                <a:ea typeface="ヒラギノ角ゴ Pro W3" charset="0"/>
              </a:rPr>
              <a:t>Because they represent our past experience, and because past experience is useful for prediction, our schemas and attitudes serve as expectations about future events</a:t>
            </a:r>
          </a:p>
          <a:p>
            <a:r>
              <a:rPr lang="en-US" sz="2000" dirty="0">
                <a:latin typeface="Trebuchet MS" charset="0"/>
                <a:ea typeface="ヒラギノ角ゴ Pro W3" charset="0"/>
              </a:rPr>
              <a:t>Having a database of social knowledge to draw on is extremely useful</a:t>
            </a:r>
          </a:p>
          <a:p>
            <a:r>
              <a:rPr lang="en-US" sz="2000" dirty="0">
                <a:latin typeface="Trebuchet MS" charset="0"/>
                <a:ea typeface="ヒラギノ角ゴ Pro W3" charset="0"/>
              </a:rPr>
              <a:t>Our schemas and our attitudes allow us to better understand people, and help us make sense of information, particularly when the information is unclear or ambiguous</a:t>
            </a:r>
            <a:endParaRPr lang="en-US" sz="2000" dirty="0">
              <a:latin typeface="Trebuchet MS" charset="0"/>
              <a:ea typeface="ヒラギノ角ゴ Pro W3"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665059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8606662" cy="695325"/>
          </a:xfrm>
          <a:prstGeom prst="rect">
            <a:avLst/>
          </a:prstGeom>
        </p:spPr>
        <p:txBody>
          <a:bodyPr>
            <a:normAutofit/>
          </a:bodyPr>
          <a:lstStyle/>
          <a:p>
            <a:pPr algn="l"/>
            <a:r>
              <a:rPr lang="en-US" sz="3200" dirty="0" smtClean="0">
                <a:latin typeface="Roboto" charset="0"/>
                <a:ea typeface="Roboto" charset="0"/>
                <a:cs typeface="Roboto" charset="0"/>
              </a:rPr>
              <a:t>ACCOMMODATION AND ASSIMILATION</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3344622"/>
          </a:xfrm>
          <a:prstGeom prst="rect">
            <a:avLst/>
          </a:prstGeom>
        </p:spPr>
        <p:txBody>
          <a:bodyPr>
            <a:normAutofit/>
          </a:bodyPr>
          <a:lstStyle/>
          <a:p>
            <a:r>
              <a:rPr lang="en-US" sz="2000" dirty="0">
                <a:latin typeface="Trebuchet MS" charset="0"/>
                <a:ea typeface="ヒラギノ角ゴ Pro W3" charset="0"/>
              </a:rPr>
              <a:t>Different people have different past experiences - their schemas and attitudes are different </a:t>
            </a:r>
          </a:p>
          <a:p>
            <a:pPr lvl="1"/>
            <a:r>
              <a:rPr lang="en-US" sz="1600" dirty="0">
                <a:latin typeface="Trebuchet MS" charset="0"/>
                <a:ea typeface="ヒラギノ角ゴ Pro W3" charset="0"/>
              </a:rPr>
              <a:t>Helps explain why different people draw different conclusions about the same events</a:t>
            </a:r>
          </a:p>
          <a:p>
            <a:pPr lvl="1"/>
            <a:r>
              <a:rPr lang="en-US" sz="1600" dirty="0">
                <a:latin typeface="Trebuchet MS" charset="0"/>
                <a:ea typeface="ヒラギノ角ゴ Pro W3" charset="0"/>
              </a:rPr>
              <a:t>Our schemas and attitudes influence our subsequent learning</a:t>
            </a:r>
          </a:p>
          <a:p>
            <a:r>
              <a:rPr lang="en-US" sz="2000" b="1" dirty="0">
                <a:latin typeface="Trebuchet MS" charset="0"/>
                <a:ea typeface="ヒラギノ角ゴ Pro W3" charset="0"/>
              </a:rPr>
              <a:t>Accommodation</a:t>
            </a:r>
            <a:r>
              <a:rPr lang="en-US" sz="2000" dirty="0">
                <a:latin typeface="Trebuchet MS" charset="0"/>
                <a:ea typeface="ヒラギノ角ゴ Pro W3" charset="0"/>
              </a:rPr>
              <a:t>: </a:t>
            </a:r>
            <a:r>
              <a:rPr lang="en-US" sz="2000" dirty="0" smtClean="0">
                <a:latin typeface="Trebuchet MS" charset="0"/>
                <a:ea typeface="ヒラギノ角ゴ Pro W3" charset="0"/>
              </a:rPr>
              <a:t>when </a:t>
            </a:r>
            <a:r>
              <a:rPr lang="en-US" sz="2000" dirty="0">
                <a:latin typeface="Trebuchet MS" charset="0"/>
                <a:ea typeface="ヒラギノ角ゴ Pro W3" charset="0"/>
              </a:rPr>
              <a:t>existing schemas change on the basis of new information </a:t>
            </a:r>
          </a:p>
          <a:p>
            <a:r>
              <a:rPr lang="en-US" sz="2000" b="1" dirty="0">
                <a:latin typeface="Trebuchet MS" charset="0"/>
                <a:ea typeface="ヒラギノ角ゴ Pro W3" charset="0"/>
              </a:rPr>
              <a:t>Assimilation</a:t>
            </a:r>
            <a:r>
              <a:rPr lang="en-US" sz="2000" dirty="0">
                <a:latin typeface="Trebuchet MS" charset="0"/>
                <a:ea typeface="ヒラギノ角ゴ Pro W3" charset="0"/>
              </a:rPr>
              <a:t>:</a:t>
            </a:r>
            <a:r>
              <a:rPr lang="en-US" sz="2000" b="1" dirty="0">
                <a:latin typeface="Trebuchet MS" charset="0"/>
                <a:ea typeface="ヒラギノ角ゴ Pro W3" charset="0"/>
              </a:rPr>
              <a:t> </a:t>
            </a:r>
            <a:r>
              <a:rPr lang="en-US" sz="2000" dirty="0" smtClean="0">
                <a:latin typeface="Trebuchet MS" charset="0"/>
                <a:ea typeface="ヒラギノ角ゴ Pro W3" charset="0"/>
              </a:rPr>
              <a:t>a process in which our existing knowledge influences new conflicting information to better fit with our existing knowledge, thus reducing the likelihood of schema change</a:t>
            </a:r>
            <a:endParaRPr lang="en-US" sz="2000" dirty="0">
              <a:latin typeface="Trebuchet MS" charset="0"/>
              <a:ea typeface="ヒラギノ角ゴ Pro W3"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264458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1185860" y="1904711"/>
            <a:ext cx="9939340" cy="4515544"/>
          </a:xfrm>
          <a:prstGeom prst="rect">
            <a:avLst/>
          </a:prstGeom>
        </p:spPr>
        <p:txBody>
          <a:bodyPr>
            <a:normAutofit/>
          </a:bodyPr>
          <a:lstStyle/>
          <a:p>
            <a:r>
              <a:rPr lang="en-US" sz="2000" dirty="0" smtClean="0">
                <a:latin typeface="Trebuchet MS" charset="0"/>
                <a:ea typeface="ヒラギノ角ゴ Pro W3" charset="0"/>
              </a:rPr>
              <a:t>The tendency toward assimilation is so strong that it can often cause </a:t>
            </a:r>
            <a:r>
              <a:rPr lang="en-US" sz="2000" i="1" dirty="0" smtClean="0">
                <a:latin typeface="Trebuchet MS" charset="0"/>
                <a:ea typeface="ヒラギノ角ゴ Pro W3" charset="0"/>
              </a:rPr>
              <a:t>confirmation bias</a:t>
            </a:r>
            <a:endParaRPr lang="en-US" sz="2000" dirty="0" smtClean="0">
              <a:latin typeface="Trebuchet MS" charset="0"/>
              <a:ea typeface="ヒラギノ角ゴ Pro W3" charset="0"/>
            </a:endParaRPr>
          </a:p>
          <a:p>
            <a:pPr lvl="1"/>
            <a:r>
              <a:rPr lang="en-US" sz="1600" b="1" dirty="0" smtClean="0">
                <a:latin typeface="Trebuchet MS" charset="0"/>
                <a:ea typeface="ヒラギノ角ゴ Pro W3" charset="0"/>
              </a:rPr>
              <a:t>Confirmation </a:t>
            </a:r>
            <a:r>
              <a:rPr lang="en-US" sz="1600" b="1" dirty="0">
                <a:latin typeface="Trebuchet MS" charset="0"/>
                <a:ea typeface="ヒラギノ角ゴ Pro W3" charset="0"/>
              </a:rPr>
              <a:t>bias: </a:t>
            </a:r>
            <a:r>
              <a:rPr lang="en-US" sz="1600" dirty="0">
                <a:latin typeface="Trebuchet MS" charset="0"/>
                <a:ea typeface="ヒラギノ角ゴ Pro W3" charset="0"/>
              </a:rPr>
              <a:t>the tendency for people to favor information that confirms their expectations, regardless of whether the information is </a:t>
            </a:r>
            <a:r>
              <a:rPr lang="en-US" sz="1600" dirty="0" smtClean="0">
                <a:latin typeface="Trebuchet MS" charset="0"/>
                <a:ea typeface="ヒラギノ角ゴ Pro W3" charset="0"/>
              </a:rPr>
              <a:t>true</a:t>
            </a:r>
          </a:p>
          <a:p>
            <a:r>
              <a:rPr lang="en-US" sz="2000" dirty="0">
                <a:latin typeface="Trebuchet MS" charset="0"/>
                <a:ea typeface="ヒラギノ角ゴ Pro W3" charset="0"/>
              </a:rPr>
              <a:t>Expectations influence:</a:t>
            </a:r>
          </a:p>
          <a:p>
            <a:pPr lvl="1"/>
            <a:r>
              <a:rPr lang="en-US" sz="1600" dirty="0">
                <a:latin typeface="Trebuchet MS" charset="0"/>
                <a:ea typeface="ヒラギノ角ゴ Pro W3" charset="0"/>
              </a:rPr>
              <a:t>What we attend to</a:t>
            </a:r>
          </a:p>
          <a:p>
            <a:pPr lvl="1"/>
            <a:r>
              <a:rPr lang="en-US" sz="1600" dirty="0">
                <a:latin typeface="Trebuchet MS" charset="0"/>
                <a:ea typeface="ヒラギノ角ゴ Pro W3" charset="0"/>
              </a:rPr>
              <a:t>What </a:t>
            </a:r>
            <a:r>
              <a:rPr lang="en-US" sz="1600" dirty="0" smtClean="0">
                <a:latin typeface="Trebuchet MS" charset="0"/>
                <a:ea typeface="ヒラギノ角ゴ Pro W3" charset="0"/>
              </a:rPr>
              <a:t>we remember</a:t>
            </a:r>
            <a:endParaRPr lang="en-US" sz="1600" dirty="0">
              <a:latin typeface="Trebuchet MS" charset="0"/>
              <a:ea typeface="ヒラギノ角ゴ Pro W3" charset="0"/>
            </a:endParaRPr>
          </a:p>
          <a:p>
            <a:r>
              <a:rPr lang="en-US" sz="2000" dirty="0">
                <a:latin typeface="Trebuchet MS" charset="0"/>
                <a:ea typeface="ヒラギノ角ゴ Pro W3" charset="0"/>
              </a:rPr>
              <a:t>One frequent outcome is that information that confirms our expectations is more easily processed, and more easily understood, and thus has a bigger impact, than does information that disconfirms our </a:t>
            </a:r>
            <a:r>
              <a:rPr lang="en-US" sz="2000" dirty="0" smtClean="0">
                <a:latin typeface="Trebuchet MS" charset="0"/>
                <a:ea typeface="ヒラギノ角ゴ Pro W3" charset="0"/>
              </a:rPr>
              <a:t>expectations</a:t>
            </a:r>
          </a:p>
          <a:p>
            <a:r>
              <a:rPr lang="en-US" sz="2000" dirty="0" smtClean="0">
                <a:latin typeface="Trebuchet MS" charset="0"/>
                <a:ea typeface="ヒラギノ角ゴ Pro W3" charset="0"/>
              </a:rPr>
              <a:t>However, we do not only</a:t>
            </a:r>
            <a:r>
              <a:rPr lang="en-US" sz="2000" i="1" dirty="0" smtClean="0">
                <a:latin typeface="Trebuchet MS" charset="0"/>
                <a:ea typeface="ヒラギノ角ゴ Pro W3" charset="0"/>
              </a:rPr>
              <a:t> </a:t>
            </a:r>
            <a:r>
              <a:rPr lang="en-US" sz="2000" dirty="0">
                <a:latin typeface="Trebuchet MS" charset="0"/>
                <a:ea typeface="ヒラギノ角ゴ Pro W3" charset="0"/>
              </a:rPr>
              <a:t>remember information that matches our expectations</a:t>
            </a:r>
          </a:p>
          <a:p>
            <a:pPr lvl="1"/>
            <a:r>
              <a:rPr lang="en-US" sz="1600" dirty="0">
                <a:latin typeface="Trebuchet MS" charset="0"/>
                <a:ea typeface="ヒラギノ角ゴ Pro W3" charset="0"/>
              </a:rPr>
              <a:t>We encounter and remember information that is extreme and conflicting with our expectations</a:t>
            </a:r>
            <a:endParaRPr lang="en-US" sz="1800" b="1" dirty="0">
              <a:latin typeface="Trebuchet MS" charset="0"/>
              <a:ea typeface="ヒラギノ角ゴ Pro W3" charset="0"/>
            </a:endParaRPr>
          </a:p>
          <a:p>
            <a:endParaRPr lang="en-US" sz="2000" dirty="0">
              <a:latin typeface="Trebuchet MS" charset="0"/>
              <a:ea typeface="ヒラギノ角ゴ Pro W3" charset="0"/>
            </a:endParaRPr>
          </a:p>
          <a:p>
            <a:pPr lvl="1"/>
            <a:endParaRPr lang="en-US" sz="1600" dirty="0">
              <a:latin typeface="Trebuchet MS" charset="0"/>
              <a:ea typeface="ヒラギノ角ゴ Pro W3"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6" name="Title 1"/>
          <p:cNvSpPr txBox="1">
            <a:spLocks/>
          </p:cNvSpPr>
          <p:nvPr/>
        </p:nvSpPr>
        <p:spPr>
          <a:xfrm>
            <a:off x="1840358" y="460520"/>
            <a:ext cx="9284842" cy="69532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900" dirty="0" smtClean="0">
                <a:latin typeface="Roboto" charset="0"/>
                <a:ea typeface="Roboto" charset="0"/>
                <a:cs typeface="Roboto" charset="0"/>
              </a:rPr>
              <a:t>HOW SCHEMAS MAINTAIN THEMSELVES: </a:t>
            </a:r>
          </a:p>
          <a:p>
            <a:r>
              <a:rPr lang="en-US" sz="2900" dirty="0" smtClean="0">
                <a:latin typeface="Roboto" charset="0"/>
                <a:ea typeface="Roboto" charset="0"/>
                <a:cs typeface="Roboto" charset="0"/>
              </a:rPr>
              <a:t>THE POWER OF ASSIMILATION</a:t>
            </a:r>
            <a:endParaRPr lang="en-US" sz="2900" dirty="0">
              <a:latin typeface="Roboto" charset="0"/>
              <a:ea typeface="Roboto" charset="0"/>
              <a:cs typeface="Roboto" charset="0"/>
            </a:endParaRPr>
          </a:p>
        </p:txBody>
      </p:sp>
    </p:spTree>
    <p:extLst>
      <p:ext uri="{BB962C8B-B14F-4D97-AF65-F5344CB8AC3E}">
        <p14:creationId xmlns:p14="http://schemas.microsoft.com/office/powerpoint/2010/main" val="4228167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8201109" cy="695325"/>
          </a:xfrm>
          <a:prstGeom prst="rect">
            <a:avLst/>
          </a:prstGeom>
        </p:spPr>
        <p:txBody>
          <a:bodyPr>
            <a:normAutofit/>
          </a:bodyPr>
          <a:lstStyle/>
          <a:p>
            <a:pPr algn="l"/>
            <a:r>
              <a:rPr lang="en-US" sz="3200" dirty="0" smtClean="0">
                <a:latin typeface="Roboto" charset="0"/>
                <a:ea typeface="Roboto" charset="0"/>
                <a:cs typeface="Roboto" charset="0"/>
              </a:rPr>
              <a:t>SELF-FULFILLING PROPHECIES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a:bodyPr>
          <a:lstStyle/>
          <a:p>
            <a:r>
              <a:rPr lang="en-US" sz="2000" b="1" dirty="0" smtClean="0">
                <a:latin typeface="Trebuchet MS" charset="0"/>
                <a:ea typeface="ヒラギノ角ゴ Pro W3" charset="0"/>
              </a:rPr>
              <a:t>Self-fulfilling </a:t>
            </a:r>
            <a:r>
              <a:rPr lang="en-US" sz="2000" b="1" dirty="0">
                <a:latin typeface="Trebuchet MS" charset="0"/>
                <a:ea typeface="ヒラギノ角ゴ Pro W3" charset="0"/>
              </a:rPr>
              <a:t>prophecy</a:t>
            </a:r>
            <a:r>
              <a:rPr lang="en-US" sz="2000" dirty="0" smtClean="0">
                <a:latin typeface="Trebuchet MS" charset="0"/>
                <a:ea typeface="ヒラギノ角ゴ Pro W3" charset="0"/>
              </a:rPr>
              <a:t>: a process </a:t>
            </a:r>
            <a:r>
              <a:rPr lang="en-US" sz="2000" dirty="0">
                <a:latin typeface="Trebuchet MS" charset="0"/>
                <a:ea typeface="ヒラギノ角ゴ Pro W3" charset="0"/>
              </a:rPr>
              <a:t>that occurs when our expectations about others lead us to behave toward those others in ways that make those expectations come true</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pic>
        <p:nvPicPr>
          <p:cNvPr id="4" name="Picture 3"/>
          <p:cNvPicPr>
            <a:picLocks noChangeAspect="1"/>
          </p:cNvPicPr>
          <p:nvPr/>
        </p:nvPicPr>
        <p:blipFill>
          <a:blip r:embed="rId4"/>
          <a:stretch>
            <a:fillRect/>
          </a:stretch>
        </p:blipFill>
        <p:spPr>
          <a:xfrm>
            <a:off x="3612299" y="2536630"/>
            <a:ext cx="4831307" cy="4243550"/>
          </a:xfrm>
          <a:prstGeom prst="rect">
            <a:avLst/>
          </a:prstGeom>
        </p:spPr>
      </p:pic>
    </p:spTree>
    <p:extLst>
      <p:ext uri="{BB962C8B-B14F-4D97-AF65-F5344CB8AC3E}">
        <p14:creationId xmlns:p14="http://schemas.microsoft.com/office/powerpoint/2010/main" val="2673174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7" y="460520"/>
            <a:ext cx="9454175" cy="695325"/>
          </a:xfrm>
          <a:prstGeom prst="rect">
            <a:avLst/>
          </a:prstGeom>
        </p:spPr>
        <p:txBody>
          <a:bodyPr>
            <a:noAutofit/>
          </a:bodyPr>
          <a:lstStyle/>
          <a:p>
            <a:pPr algn="l"/>
            <a:r>
              <a:rPr lang="en-US" sz="3200" dirty="0" smtClean="0">
                <a:latin typeface="Roboto" charset="0"/>
                <a:ea typeface="Roboto" charset="0"/>
                <a:cs typeface="Roboto" charset="0"/>
              </a:rPr>
              <a:t>AUTOMATIC VERSUS CONTROLLED COGNITION</a:t>
            </a:r>
            <a:endParaRPr lang="en-US" sz="32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Subtitle 3"/>
          <p:cNvSpPr>
            <a:spLocks noGrp="1"/>
          </p:cNvSpPr>
          <p:nvPr>
            <p:ph type="subTitle" idx="4294967295"/>
          </p:nvPr>
        </p:nvSpPr>
        <p:spPr>
          <a:xfrm>
            <a:off x="1185860" y="1946275"/>
            <a:ext cx="9482140" cy="3497595"/>
          </a:xfrm>
          <a:prstGeom prst="rect">
            <a:avLst/>
          </a:prstGeom>
        </p:spPr>
        <p:txBody>
          <a:bodyPr/>
          <a:lstStyle/>
          <a:p>
            <a:r>
              <a:rPr lang="en-US" sz="2000" b="1" dirty="0">
                <a:latin typeface="Trebuchet MS" charset="0"/>
                <a:ea typeface="ヒラギノ角ゴ Pro W3" charset="0"/>
              </a:rPr>
              <a:t>Automatic cognition</a:t>
            </a:r>
            <a:r>
              <a:rPr lang="en-US" sz="2000" dirty="0">
                <a:latin typeface="Trebuchet MS" charset="0"/>
                <a:ea typeface="ヒラギノ角ゴ Pro W3" charset="0"/>
              </a:rPr>
              <a:t>:</a:t>
            </a:r>
            <a:r>
              <a:rPr lang="en-US" sz="2000" b="1" dirty="0">
                <a:latin typeface="Trebuchet MS" charset="0"/>
                <a:ea typeface="ヒラギノ角ゴ Pro W3" charset="0"/>
              </a:rPr>
              <a:t> </a:t>
            </a:r>
            <a:r>
              <a:rPr lang="en-US" sz="2000" dirty="0">
                <a:latin typeface="Trebuchet MS" charset="0"/>
                <a:ea typeface="ヒラギノ角ゴ Pro W3" charset="0"/>
              </a:rPr>
              <a:t>t</a:t>
            </a:r>
            <a:r>
              <a:rPr lang="en-US" sz="2000" dirty="0" smtClean="0">
                <a:latin typeface="Trebuchet MS" charset="0"/>
                <a:ea typeface="ヒラギノ角ゴ Pro W3" charset="0"/>
              </a:rPr>
              <a:t>hinking </a:t>
            </a:r>
            <a:r>
              <a:rPr lang="en-US" sz="2000" dirty="0">
                <a:latin typeface="Trebuchet MS" charset="0"/>
                <a:ea typeface="ヒラギノ角ゴ Pro W3" charset="0"/>
              </a:rPr>
              <a:t>that occurs out of our awareness, quickly and without taking much </a:t>
            </a:r>
            <a:r>
              <a:rPr lang="en-US" sz="2000" dirty="0" smtClean="0">
                <a:latin typeface="Trebuchet MS" charset="0"/>
                <a:ea typeface="ヒラギノ角ゴ Pro W3" charset="0"/>
              </a:rPr>
              <a:t>effort</a:t>
            </a:r>
          </a:p>
          <a:p>
            <a:pPr lvl="1"/>
            <a:r>
              <a:rPr lang="en-US" sz="1600" dirty="0" smtClean="0">
                <a:latin typeface="Trebuchet MS" charset="0"/>
                <a:ea typeface="ヒラギノ角ゴ Pro W3" charset="0"/>
              </a:rPr>
              <a:t>Examples: riding a bike, operating a TV remote control</a:t>
            </a:r>
          </a:p>
          <a:p>
            <a:pPr lvl="1"/>
            <a:r>
              <a:rPr lang="en-US" sz="1600" dirty="0" smtClean="0">
                <a:latin typeface="Trebuchet MS" charset="0"/>
                <a:ea typeface="ヒラギノ角ゴ Pro W3" charset="0"/>
              </a:rPr>
              <a:t>Judgements about others (especially people we don’t know well) become automatic</a:t>
            </a:r>
            <a:endParaRPr lang="en-US" sz="1600" dirty="0">
              <a:latin typeface="Trebuchet MS" charset="0"/>
              <a:ea typeface="ヒラギノ角ゴ Pro W3" charset="0"/>
            </a:endParaRPr>
          </a:p>
          <a:p>
            <a:r>
              <a:rPr lang="en-US" sz="2000" b="1" dirty="0">
                <a:latin typeface="Trebuchet MS" charset="0"/>
                <a:ea typeface="ヒラギノ角ゴ Pro W3" charset="0"/>
              </a:rPr>
              <a:t>Thoughtful (Controlled) cognition</a:t>
            </a:r>
            <a:r>
              <a:rPr lang="en-US" sz="2000" dirty="0">
                <a:latin typeface="Trebuchet MS" charset="0"/>
                <a:ea typeface="ヒラギノ角ゴ Pro W3" charset="0"/>
              </a:rPr>
              <a:t>:</a:t>
            </a:r>
            <a:r>
              <a:rPr lang="en-US" sz="2000" b="1" dirty="0">
                <a:latin typeface="Trebuchet MS" charset="0"/>
                <a:ea typeface="ヒラギノ角ゴ Pro W3" charset="0"/>
              </a:rPr>
              <a:t> </a:t>
            </a:r>
            <a:r>
              <a:rPr lang="en-US" sz="2000" dirty="0" smtClean="0">
                <a:latin typeface="Trebuchet MS" charset="0"/>
                <a:ea typeface="ヒラギノ角ゴ Pro W3" charset="0"/>
              </a:rPr>
              <a:t>when we </a:t>
            </a:r>
            <a:r>
              <a:rPr lang="en-US" sz="2000" dirty="0" smtClean="0">
                <a:latin typeface="Trebuchet MS" charset="0"/>
                <a:ea typeface="ヒラギノ角ゴ Pro W3" charset="0"/>
              </a:rPr>
              <a:t>d</a:t>
            </a:r>
            <a:r>
              <a:rPr lang="en-US" sz="2000" dirty="0" smtClean="0">
                <a:latin typeface="Trebuchet MS" charset="0"/>
                <a:ea typeface="ヒラギノ角ゴ Pro W3" charset="0"/>
              </a:rPr>
              <a:t>eliberately size up and think about something</a:t>
            </a:r>
            <a:r>
              <a:rPr lang="en-US" sz="2000" dirty="0">
                <a:latin typeface="Trebuchet MS" charset="0"/>
                <a:ea typeface="ヒラギノ角ゴ Pro W3" charset="0"/>
              </a:rPr>
              <a:t>	</a:t>
            </a:r>
            <a:endParaRPr lang="en-US" sz="2000" dirty="0" smtClean="0">
              <a:latin typeface="Trebuchet MS" charset="0"/>
              <a:ea typeface="ヒラギノ角ゴ Pro W3" charset="0"/>
            </a:endParaRPr>
          </a:p>
          <a:p>
            <a:pPr lvl="1"/>
            <a:r>
              <a:rPr lang="en-US" sz="1600" dirty="0" smtClean="0">
                <a:latin typeface="Trebuchet MS" charset="0"/>
                <a:ea typeface="ヒラギノ角ゴ Pro W3" charset="0"/>
              </a:rPr>
              <a:t>We frequently rely on automatic cognition, because thoughtful cognition takes a lot of effort and time</a:t>
            </a:r>
          </a:p>
          <a:p>
            <a:pPr lvl="1"/>
            <a:r>
              <a:rPr lang="en-US" sz="1600" b="1" dirty="0" smtClean="0">
                <a:latin typeface="Trebuchet MS" charset="0"/>
                <a:ea typeface="ヒラギノ角ゴ Pro W3" charset="0"/>
              </a:rPr>
              <a:t>Priming: </a:t>
            </a:r>
            <a:r>
              <a:rPr lang="en-US" sz="1600" dirty="0" smtClean="0">
                <a:latin typeface="Trebuchet MS" charset="0"/>
                <a:ea typeface="ヒラギノ角ゴ Pro W3" charset="0"/>
              </a:rPr>
              <a:t>a technique in which information is temporarily brought into memory through exposure to situational events</a:t>
            </a:r>
            <a:endParaRPr lang="en-US" sz="1600" b="1" dirty="0">
              <a:latin typeface="Trebuchet MS" charset="0"/>
              <a:ea typeface="ヒラギノ角ゴ Pro W3" charset="0"/>
            </a:endParaRPr>
          </a:p>
        </p:txBody>
      </p:sp>
    </p:spTree>
    <p:extLst>
      <p:ext uri="{BB962C8B-B14F-4D97-AF65-F5344CB8AC3E}">
        <p14:creationId xmlns:p14="http://schemas.microsoft.com/office/powerpoint/2010/main" val="1135828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10114575" cy="695325"/>
          </a:xfrm>
          <a:prstGeom prst="rect">
            <a:avLst/>
          </a:prstGeom>
        </p:spPr>
        <p:txBody>
          <a:bodyPr>
            <a:noAutofit/>
          </a:bodyPr>
          <a:lstStyle/>
          <a:p>
            <a:pPr algn="l"/>
            <a:r>
              <a:rPr lang="en-US" sz="2900" dirty="0" smtClean="0">
                <a:latin typeface="Roboto" charset="0"/>
                <a:ea typeface="Roboto" charset="0"/>
                <a:cs typeface="Roboto" charset="0"/>
              </a:rPr>
              <a:t>SALIENCE AND ACCESSIBILITY DETERMINE WHICH EXPECTATIONS WE USE</a:t>
            </a:r>
            <a:endParaRPr lang="en-US" sz="29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Subtitle 3"/>
          <p:cNvSpPr>
            <a:spLocks noGrp="1"/>
          </p:cNvSpPr>
          <p:nvPr>
            <p:ph type="subTitle" idx="4294967295"/>
          </p:nvPr>
        </p:nvSpPr>
        <p:spPr>
          <a:xfrm>
            <a:off x="1185860" y="1946275"/>
            <a:ext cx="9482140" cy="3319991"/>
          </a:xfrm>
          <a:prstGeom prst="rect">
            <a:avLst/>
          </a:prstGeom>
        </p:spPr>
        <p:txBody>
          <a:bodyPr/>
          <a:lstStyle/>
          <a:p>
            <a:r>
              <a:rPr lang="en-US" sz="2000" b="1" dirty="0">
                <a:latin typeface="Trebuchet MS" charset="0"/>
                <a:ea typeface="ヒラギノ角ゴ Pro W3" charset="0"/>
              </a:rPr>
              <a:t>Salient</a:t>
            </a:r>
            <a:r>
              <a:rPr lang="en-US" sz="2000" dirty="0">
                <a:latin typeface="Trebuchet MS" charset="0"/>
                <a:ea typeface="ヒラギノ角ゴ Pro W3" charset="0"/>
              </a:rPr>
              <a:t>: </a:t>
            </a:r>
            <a:r>
              <a:rPr lang="en-US" sz="2000" dirty="0" smtClean="0">
                <a:latin typeface="Trebuchet MS" charset="0"/>
                <a:ea typeface="ヒラギノ角ゴ Pro W3" charset="0"/>
              </a:rPr>
              <a:t>characteristics that attract our attention when we see something or someone with them</a:t>
            </a:r>
          </a:p>
          <a:p>
            <a:pPr lvl="1"/>
            <a:r>
              <a:rPr lang="en-US" sz="1600" dirty="0" smtClean="0">
                <a:latin typeface="Trebuchet MS" charset="0"/>
                <a:ea typeface="ヒラギノ角ゴ Pro W3" charset="0"/>
              </a:rPr>
              <a:t>Example: things that are unusual, negative, colorful, bright, or moving</a:t>
            </a:r>
            <a:endParaRPr lang="en-US" sz="1600" dirty="0">
              <a:latin typeface="Trebuchet MS" charset="0"/>
              <a:ea typeface="ヒラギノ角ゴ Pro W3" charset="0"/>
            </a:endParaRPr>
          </a:p>
          <a:p>
            <a:r>
              <a:rPr lang="en-US" sz="2000" dirty="0" smtClean="0"/>
              <a:t>We </a:t>
            </a:r>
            <a:r>
              <a:rPr lang="en-US" sz="2000" dirty="0"/>
              <a:t>are more likely to </a:t>
            </a:r>
            <a:r>
              <a:rPr lang="en-US" sz="2000" dirty="0" smtClean="0"/>
              <a:t>judge based on sex</a:t>
            </a:r>
            <a:r>
              <a:rPr lang="en-US" sz="2000" dirty="0"/>
              <a:t>, race, age, and physical </a:t>
            </a:r>
            <a:r>
              <a:rPr lang="en-US" sz="2000" dirty="0" smtClean="0"/>
              <a:t>attractiveness in </a:t>
            </a:r>
            <a:r>
              <a:rPr lang="en-US" sz="2000" dirty="0"/>
              <a:t>part because these </a:t>
            </a:r>
            <a:r>
              <a:rPr lang="en-US" sz="2000" dirty="0" smtClean="0"/>
              <a:t>features are </a:t>
            </a:r>
            <a:r>
              <a:rPr lang="en-US" sz="2000" dirty="0"/>
              <a:t>so salient when we see </a:t>
            </a:r>
            <a:r>
              <a:rPr lang="en-US" sz="2000" dirty="0" smtClean="0"/>
              <a:t>them</a:t>
            </a:r>
            <a:endParaRPr lang="en-US" sz="2000" dirty="0" smtClean="0">
              <a:latin typeface="Trebuchet MS" charset="0"/>
              <a:ea typeface="ヒラギノ角ゴ Pro W3" charset="0"/>
            </a:endParaRPr>
          </a:p>
          <a:p>
            <a:r>
              <a:rPr lang="en-US" sz="2000" dirty="0" smtClean="0">
                <a:latin typeface="Trebuchet MS" charset="0"/>
                <a:ea typeface="ヒラギノ角ゴ Pro W3" charset="0"/>
              </a:rPr>
              <a:t>Another </a:t>
            </a:r>
            <a:r>
              <a:rPr lang="en-US" sz="2000" dirty="0">
                <a:latin typeface="Trebuchet MS" charset="0"/>
                <a:ea typeface="ヒラギノ角ゴ Pro W3" charset="0"/>
              </a:rPr>
              <a:t>thing that makes something particularly salient is its infrequency or unusualness</a:t>
            </a:r>
          </a:p>
          <a:p>
            <a:r>
              <a:rPr lang="en-US" sz="2000" dirty="0">
                <a:latin typeface="Trebuchet MS" charset="0"/>
                <a:ea typeface="ヒラギノ角ゴ Pro W3" charset="0"/>
              </a:rPr>
              <a:t>The salience of the stimuli in our social worlds </a:t>
            </a:r>
            <a:r>
              <a:rPr lang="en-US" sz="2000" dirty="0" smtClean="0">
                <a:latin typeface="Trebuchet MS" charset="0"/>
                <a:ea typeface="ヒラギノ角ゴ Pro W3" charset="0"/>
              </a:rPr>
              <a:t>may sometimes lead us to make judgements on the basis of information that is actually less informative than is other less salient information</a:t>
            </a:r>
            <a:endParaRPr lang="en-US" sz="2000" dirty="0">
              <a:latin typeface="Trebuchet MS" charset="0"/>
              <a:ea typeface="ヒラギノ角ゴ Pro W3" charset="0"/>
            </a:endParaRPr>
          </a:p>
        </p:txBody>
      </p:sp>
      <p:sp>
        <p:nvSpPr>
          <p:cNvPr id="3" name="TextBox 2"/>
          <p:cNvSpPr txBox="1"/>
          <p:nvPr/>
        </p:nvSpPr>
        <p:spPr>
          <a:xfrm>
            <a:off x="9635067" y="626533"/>
            <a:ext cx="184666" cy="369332"/>
          </a:xfrm>
          <a:prstGeom prst="rect">
            <a:avLst/>
          </a:prstGeom>
          <a:noFill/>
        </p:spPr>
        <p:txBody>
          <a:bodyPr wrap="none" rtlCol="0">
            <a:spAutoFit/>
          </a:bodyPr>
          <a:lstStyle/>
          <a:p>
            <a:endParaRPr lang="es-ES_tradnl" dirty="0"/>
          </a:p>
        </p:txBody>
      </p:sp>
    </p:spTree>
    <p:extLst>
      <p:ext uri="{BB962C8B-B14F-4D97-AF65-F5344CB8AC3E}">
        <p14:creationId xmlns:p14="http://schemas.microsoft.com/office/powerpoint/2010/main" val="1112359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10114575" cy="695325"/>
          </a:xfrm>
          <a:prstGeom prst="rect">
            <a:avLst/>
          </a:prstGeom>
        </p:spPr>
        <p:txBody>
          <a:bodyPr>
            <a:noAutofit/>
          </a:bodyPr>
          <a:lstStyle/>
          <a:p>
            <a:pPr algn="l"/>
            <a:r>
              <a:rPr lang="en-US" sz="2900" dirty="0" smtClean="0">
                <a:latin typeface="Roboto" charset="0"/>
                <a:ea typeface="Roboto" charset="0"/>
                <a:cs typeface="Roboto" charset="0"/>
              </a:rPr>
              <a:t>SALIENCE AND ACCESSIBILITY DETERMINE WHICH EXPECTATIONS WE </a:t>
            </a:r>
            <a:r>
              <a:rPr lang="en-US" sz="2900" dirty="0" smtClean="0">
                <a:latin typeface="Roboto" charset="0"/>
                <a:ea typeface="Roboto" charset="0"/>
                <a:cs typeface="Roboto" charset="0"/>
              </a:rPr>
              <a:t>USE (CONTINUED)</a:t>
            </a:r>
            <a:endParaRPr lang="en-US" sz="29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Subtitle 3"/>
          <p:cNvSpPr>
            <a:spLocks noGrp="1"/>
          </p:cNvSpPr>
          <p:nvPr>
            <p:ph type="subTitle" idx="4294967295"/>
          </p:nvPr>
        </p:nvSpPr>
        <p:spPr>
          <a:xfrm>
            <a:off x="1185860" y="1946275"/>
            <a:ext cx="9482140" cy="3607857"/>
          </a:xfrm>
          <a:prstGeom prst="rect">
            <a:avLst/>
          </a:prstGeom>
        </p:spPr>
        <p:txBody>
          <a:bodyPr/>
          <a:lstStyle/>
          <a:p>
            <a:r>
              <a:rPr lang="en-US" sz="2000" b="1" dirty="0">
                <a:latin typeface="Trebuchet MS" charset="0"/>
                <a:ea typeface="ヒラギノ角ゴ Pro W3" charset="0"/>
              </a:rPr>
              <a:t>Base rates</a:t>
            </a:r>
            <a:r>
              <a:rPr lang="en-US" sz="2000" dirty="0">
                <a:latin typeface="Trebuchet MS" charset="0"/>
                <a:ea typeface="ヒラギノ角ゴ Pro W3" charset="0"/>
              </a:rPr>
              <a:t>: the likelihood that events occur across a large </a:t>
            </a:r>
            <a:r>
              <a:rPr lang="en-US" sz="2000" dirty="0" smtClean="0">
                <a:latin typeface="Trebuchet MS" charset="0"/>
                <a:ea typeface="ヒラギノ角ゴ Pro W3" charset="0"/>
              </a:rPr>
              <a:t>population</a:t>
            </a:r>
            <a:endParaRPr lang="en-US" sz="2000" b="1" dirty="0" smtClean="0">
              <a:latin typeface="Trebuchet MS" charset="0"/>
              <a:ea typeface="ヒラギノ角ゴ Pro W3" charset="0"/>
            </a:endParaRPr>
          </a:p>
          <a:p>
            <a:r>
              <a:rPr lang="en-US" sz="2000" b="1" dirty="0" smtClean="0">
                <a:latin typeface="Trebuchet MS" charset="0"/>
                <a:ea typeface="ヒラギノ角ゴ Pro W3" charset="0"/>
              </a:rPr>
              <a:t>Representativeness </a:t>
            </a:r>
            <a:r>
              <a:rPr lang="en-US" sz="2000" b="1" dirty="0">
                <a:latin typeface="Trebuchet MS" charset="0"/>
                <a:ea typeface="ヒラギノ角ゴ Pro W3" charset="0"/>
              </a:rPr>
              <a:t>heuristic</a:t>
            </a:r>
            <a:r>
              <a:rPr lang="en-US" sz="2000" dirty="0">
                <a:latin typeface="Trebuchet MS" charset="0"/>
                <a:ea typeface="ヒラギノ角ゴ Pro W3" charset="0"/>
              </a:rPr>
              <a:t>: </a:t>
            </a:r>
            <a:r>
              <a:rPr lang="en-US" sz="2000" dirty="0" smtClean="0">
                <a:latin typeface="Trebuchet MS" charset="0"/>
                <a:ea typeface="ヒラギノ角ゴ Pro W3" charset="0"/>
              </a:rPr>
              <a:t>the </a:t>
            </a:r>
            <a:r>
              <a:rPr lang="en-US" sz="2000" dirty="0">
                <a:latin typeface="Trebuchet MS" charset="0"/>
                <a:ea typeface="ヒラギノ角ゴ Pro W3" charset="0"/>
              </a:rPr>
              <a:t>tendency to base our judgments on information that seems to represent, or match, what we expect will </a:t>
            </a:r>
            <a:r>
              <a:rPr lang="en-US" sz="2000" dirty="0" smtClean="0">
                <a:latin typeface="Trebuchet MS" charset="0"/>
                <a:ea typeface="ヒラギノ角ゴ Pro W3" charset="0"/>
              </a:rPr>
              <a:t>happen while ignoring more informative base-rate information</a:t>
            </a:r>
            <a:endParaRPr lang="en-US" sz="2000" dirty="0">
              <a:latin typeface="Trebuchet MS" charset="0"/>
              <a:ea typeface="ヒラギノ角ゴ Pro W3" charset="0"/>
            </a:endParaRPr>
          </a:p>
          <a:p>
            <a:r>
              <a:rPr lang="en-US" sz="2000" b="1" dirty="0">
                <a:latin typeface="Trebuchet MS" charset="0"/>
                <a:ea typeface="ヒラギノ角ゴ Pro W3" charset="0"/>
              </a:rPr>
              <a:t>Cognitive accessibility</a:t>
            </a:r>
            <a:r>
              <a:rPr lang="en-US" sz="2000" dirty="0">
                <a:latin typeface="Trebuchet MS" charset="0"/>
                <a:ea typeface="ヒラギノ角ゴ Pro W3" charset="0"/>
              </a:rPr>
              <a:t>: </a:t>
            </a:r>
            <a:r>
              <a:rPr lang="en-US" sz="2000" dirty="0" smtClean="0">
                <a:latin typeface="Trebuchet MS" charset="0"/>
                <a:ea typeface="ヒラギノ角ゴ Pro W3" charset="0"/>
              </a:rPr>
              <a:t>the </a:t>
            </a:r>
            <a:r>
              <a:rPr lang="en-US" sz="2000" dirty="0">
                <a:latin typeface="Trebuchet MS" charset="0"/>
                <a:ea typeface="ヒラギノ角ゴ Pro W3" charset="0"/>
              </a:rPr>
              <a:t>extent to which </a:t>
            </a:r>
            <a:r>
              <a:rPr lang="en-US" sz="2000" dirty="0" smtClean="0">
                <a:latin typeface="Trebuchet MS" charset="0"/>
                <a:ea typeface="ヒラギノ角ゴ Pro W3" charset="0"/>
              </a:rPr>
              <a:t>an attitude or schema is activated in memory and thus likely to be used in information processing</a:t>
            </a:r>
            <a:endParaRPr lang="en-US" sz="2000" dirty="0">
              <a:latin typeface="Trebuchet MS" charset="0"/>
              <a:ea typeface="ヒラギノ角ゴ Pro W3" charset="0"/>
            </a:endParaRPr>
          </a:p>
          <a:p>
            <a:r>
              <a:rPr lang="en-US" sz="2000" b="1" dirty="0">
                <a:latin typeface="Trebuchet MS" charset="0"/>
                <a:ea typeface="ヒラギノ角ゴ Pro W3" charset="0"/>
              </a:rPr>
              <a:t>Availability heuristic</a:t>
            </a:r>
            <a:r>
              <a:rPr lang="en-US" sz="2000" dirty="0">
                <a:latin typeface="Trebuchet MS" charset="0"/>
                <a:ea typeface="ヒラギノ角ゴ Pro W3" charset="0"/>
              </a:rPr>
              <a:t>:</a:t>
            </a:r>
            <a:r>
              <a:rPr lang="en-US" sz="2000" b="1" dirty="0">
                <a:latin typeface="Trebuchet MS" charset="0"/>
                <a:ea typeface="ヒラギノ角ゴ Pro W3" charset="0"/>
              </a:rPr>
              <a:t> </a:t>
            </a:r>
            <a:r>
              <a:rPr lang="en-US" sz="2000" dirty="0">
                <a:latin typeface="Trebuchet MS" charset="0"/>
                <a:ea typeface="ヒラギノ角ゴ Pro W3" charset="0"/>
              </a:rPr>
              <a:t>t</a:t>
            </a:r>
            <a:r>
              <a:rPr lang="en-US" sz="2000" dirty="0" smtClean="0">
                <a:latin typeface="Trebuchet MS" charset="0"/>
                <a:ea typeface="ヒラギノ角ゴ Pro W3" charset="0"/>
              </a:rPr>
              <a:t>he </a:t>
            </a:r>
            <a:r>
              <a:rPr lang="en-US" sz="2000" dirty="0">
                <a:latin typeface="Trebuchet MS" charset="0"/>
                <a:ea typeface="ヒラギノ角ゴ Pro W3" charset="0"/>
              </a:rPr>
              <a:t>tendency to make judgments of the frequency or likelihood that an event occurs on the basis of the ease with which examples of the event can be retrieved from memory</a:t>
            </a:r>
          </a:p>
          <a:p>
            <a:r>
              <a:rPr lang="en-US" sz="2000" b="1" dirty="0">
                <a:latin typeface="Trebuchet MS" charset="0"/>
                <a:ea typeface="ヒラギノ角ゴ Pro W3" charset="0"/>
              </a:rPr>
              <a:t>Processing fluency</a:t>
            </a:r>
            <a:r>
              <a:rPr lang="en-US" sz="2000" dirty="0">
                <a:latin typeface="Trebuchet MS" charset="0"/>
                <a:ea typeface="ヒラギノ角ゴ Pro W3" charset="0"/>
              </a:rPr>
              <a:t>: </a:t>
            </a:r>
            <a:r>
              <a:rPr lang="en-US" sz="2000" dirty="0" smtClean="0">
                <a:latin typeface="Trebuchet MS" charset="0"/>
                <a:ea typeface="ヒラギノ角ゴ Pro W3" charset="0"/>
              </a:rPr>
              <a:t>the </a:t>
            </a:r>
            <a:r>
              <a:rPr lang="en-US" sz="2000" dirty="0">
                <a:latin typeface="Trebuchet MS" charset="0"/>
                <a:ea typeface="ヒラギノ角ゴ Pro W3" charset="0"/>
              </a:rPr>
              <a:t>ease with which we can process information in our environments</a:t>
            </a:r>
          </a:p>
        </p:txBody>
      </p:sp>
      <p:sp>
        <p:nvSpPr>
          <p:cNvPr id="3" name="TextBox 2"/>
          <p:cNvSpPr txBox="1"/>
          <p:nvPr/>
        </p:nvSpPr>
        <p:spPr>
          <a:xfrm>
            <a:off x="9635067" y="626533"/>
            <a:ext cx="184666" cy="369332"/>
          </a:xfrm>
          <a:prstGeom prst="rect">
            <a:avLst/>
          </a:prstGeom>
          <a:noFill/>
        </p:spPr>
        <p:txBody>
          <a:bodyPr wrap="none" rtlCol="0">
            <a:spAutoFit/>
          </a:bodyPr>
          <a:lstStyle/>
          <a:p>
            <a:endParaRPr lang="es-ES_tradnl" dirty="0"/>
          </a:p>
        </p:txBody>
      </p:sp>
    </p:spTree>
    <p:extLst>
      <p:ext uri="{BB962C8B-B14F-4D97-AF65-F5344CB8AC3E}">
        <p14:creationId xmlns:p14="http://schemas.microsoft.com/office/powerpoint/2010/main" val="2138314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10114575" cy="695325"/>
          </a:xfrm>
          <a:prstGeom prst="rect">
            <a:avLst/>
          </a:prstGeom>
        </p:spPr>
        <p:txBody>
          <a:bodyPr>
            <a:noAutofit/>
          </a:bodyPr>
          <a:lstStyle/>
          <a:p>
            <a:pPr algn="l"/>
            <a:r>
              <a:rPr lang="en-US" sz="3200" dirty="0" smtClean="0">
                <a:latin typeface="Roboto" charset="0"/>
                <a:ea typeface="Roboto" charset="0"/>
                <a:cs typeface="Roboto" charset="0"/>
              </a:rPr>
              <a:t>FIGURE 2.5 PROCESSING FLUENCY</a:t>
            </a:r>
            <a:endParaRPr lang="en-US" sz="32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3" name="TextBox 2"/>
          <p:cNvSpPr txBox="1"/>
          <p:nvPr/>
        </p:nvSpPr>
        <p:spPr>
          <a:xfrm>
            <a:off x="9635067" y="626533"/>
            <a:ext cx="184666" cy="369332"/>
          </a:xfrm>
          <a:prstGeom prst="rect">
            <a:avLst/>
          </a:prstGeom>
          <a:noFill/>
        </p:spPr>
        <p:txBody>
          <a:bodyPr wrap="none" rtlCol="0">
            <a:spAutoFit/>
          </a:bodyPr>
          <a:lstStyle/>
          <a:p>
            <a:endParaRPr lang="es-ES_tradnl" dirty="0"/>
          </a:p>
        </p:txBody>
      </p:sp>
      <p:pic>
        <p:nvPicPr>
          <p:cNvPr id="6" name="Picture 5"/>
          <p:cNvPicPr>
            <a:picLocks noChangeAspect="1"/>
          </p:cNvPicPr>
          <p:nvPr/>
        </p:nvPicPr>
        <p:blipFill>
          <a:blip r:embed="rId4"/>
          <a:stretch>
            <a:fillRect/>
          </a:stretch>
        </p:blipFill>
        <p:spPr>
          <a:xfrm>
            <a:off x="2479274" y="1699468"/>
            <a:ext cx="7802844" cy="4837814"/>
          </a:xfrm>
          <a:prstGeom prst="rect">
            <a:avLst/>
          </a:prstGeom>
        </p:spPr>
      </p:pic>
    </p:spTree>
    <p:extLst>
      <p:ext uri="{BB962C8B-B14F-4D97-AF65-F5344CB8AC3E}">
        <p14:creationId xmlns:p14="http://schemas.microsoft.com/office/powerpoint/2010/main" val="2028019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5435600"/>
          </a:xfrm>
          <a:prstGeom prst="rect">
            <a:avLst/>
          </a:prstGeom>
          <a:solidFill>
            <a:srgbClr val="006C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CA7"/>
              </a:solidFill>
            </a:endParaRPr>
          </a:p>
        </p:txBody>
      </p:sp>
      <p:sp>
        <p:nvSpPr>
          <p:cNvPr id="3" name="Content Placeholder 2"/>
          <p:cNvSpPr>
            <a:spLocks noGrp="1"/>
          </p:cNvSpPr>
          <p:nvPr>
            <p:ph idx="4294967295"/>
          </p:nvPr>
        </p:nvSpPr>
        <p:spPr>
          <a:xfrm>
            <a:off x="211666" y="1994959"/>
            <a:ext cx="10515600" cy="3152775"/>
          </a:xfrm>
          <a:prstGeom prst="rect">
            <a:avLst/>
          </a:prstGeo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smtClean="0">
                <a:solidFill>
                  <a:schemeClr val="bg1"/>
                </a:solidFill>
                <a:latin typeface="Roboto Light" charset="0"/>
                <a:ea typeface="Roboto Light" charset="0"/>
                <a:cs typeface="Roboto Light" charset="0"/>
              </a:rPr>
              <a:t>PUBLISHED BY:</a:t>
            </a:r>
          </a:p>
          <a:p>
            <a:pPr marL="0" marR="0" lvl="0" indent="0" defTabSz="914400" eaLnBrk="1" fontAlgn="auto" latinLnBrk="0" hangingPunct="1">
              <a:lnSpc>
                <a:spcPct val="100000"/>
              </a:lnSpc>
              <a:spcBef>
                <a:spcPts val="0"/>
              </a:spcBef>
              <a:spcAft>
                <a:spcPts val="0"/>
              </a:spcAft>
              <a:buClrTx/>
              <a:buSzTx/>
              <a:buFontTx/>
              <a:buNone/>
              <a:tabLst/>
              <a:defRPr/>
            </a:pPr>
            <a:r>
              <a:rPr lang="en-US" sz="1600" dirty="0" smtClean="0">
                <a:solidFill>
                  <a:schemeClr val="bg1"/>
                </a:solidFill>
                <a:latin typeface="Roboto Light" charset="0"/>
                <a:ea typeface="Roboto Light" charset="0"/>
                <a:cs typeface="Roboto Light" charset="0"/>
              </a:rPr>
              <a:t>FLATWORLD</a:t>
            </a:r>
          </a:p>
          <a:p>
            <a:pPr marL="0" marR="0" lvl="0" indent="0" defTabSz="914400" eaLnBrk="1" fontAlgn="auto" latinLnBrk="0" hangingPunct="1">
              <a:lnSpc>
                <a:spcPct val="100000"/>
              </a:lnSpc>
              <a:spcBef>
                <a:spcPts val="0"/>
              </a:spcBef>
              <a:spcAft>
                <a:spcPts val="1200"/>
              </a:spcAft>
              <a:buClrTx/>
              <a:buSzTx/>
              <a:buFontTx/>
              <a:buNone/>
              <a:tabLst/>
              <a:defRPr/>
            </a:pPr>
            <a:endParaRPr lang="en-US" sz="1600" dirty="0">
              <a:solidFill>
                <a:schemeClr val="bg1"/>
              </a:solidFill>
              <a:latin typeface="Roboto Light" charset="0"/>
              <a:ea typeface="Roboto Light" charset="0"/>
              <a:cs typeface="Roboto Light" charset="0"/>
            </a:endParaRPr>
          </a:p>
          <a:p>
            <a:pPr marL="0" marR="0" lvl="0" indent="0" defTabSz="914400" eaLnBrk="1" fontAlgn="auto" latinLnBrk="0" hangingPunct="1">
              <a:lnSpc>
                <a:spcPct val="100000"/>
              </a:lnSpc>
              <a:spcBef>
                <a:spcPts val="0"/>
              </a:spcBef>
              <a:spcAft>
                <a:spcPts val="1200"/>
              </a:spcAft>
              <a:buClrTx/>
              <a:buSzTx/>
              <a:buFontTx/>
              <a:buNone/>
              <a:tabLst/>
              <a:defRPr/>
            </a:pPr>
            <a:r>
              <a:rPr lang="en-US" sz="1600" dirty="0" smtClean="0">
                <a:solidFill>
                  <a:schemeClr val="bg1"/>
                </a:solidFill>
                <a:latin typeface="Roboto Light" charset="0"/>
                <a:ea typeface="Roboto Light" charset="0"/>
                <a:cs typeface="Roboto Light" charset="0"/>
              </a:rPr>
              <a:t>©2017 BY FLATWORLD. ALL RIGHTS RESERVED. YOUR USE OF THIS WORK IS SUBJECT TO THE LICENSE AGREEMENT AVAILABLE </a:t>
            </a:r>
            <a:r>
              <a:rPr lang="en-US" sz="1600" dirty="0" smtClean="0">
                <a:solidFill>
                  <a:schemeClr val="bg1"/>
                </a:solidFill>
                <a:latin typeface="Roboto Light" charset="0"/>
                <a:ea typeface="Roboto Light" charset="0"/>
                <a:cs typeface="Roboto Light" charset="0"/>
                <a:hlinkClick r:id="rId2"/>
              </a:rPr>
              <a:t>HERE</a:t>
            </a:r>
            <a:r>
              <a:rPr lang="en-US" sz="1600" dirty="0" smtClean="0">
                <a:solidFill>
                  <a:schemeClr val="bg1"/>
                </a:solidFill>
                <a:latin typeface="Roboto Light" charset="0"/>
                <a:ea typeface="Roboto Light" charset="0"/>
                <a:cs typeface="Roboto Light" charset="0"/>
              </a:rPr>
              <a:t>.</a:t>
            </a:r>
          </a:p>
          <a:p>
            <a:pPr marL="0" marR="0" lvl="0" indent="0" defTabSz="914400" eaLnBrk="1" fontAlgn="auto" latinLnBrk="0" hangingPunct="1">
              <a:lnSpc>
                <a:spcPct val="100000"/>
              </a:lnSpc>
              <a:spcBef>
                <a:spcPts val="0"/>
              </a:spcBef>
              <a:spcAft>
                <a:spcPts val="1200"/>
              </a:spcAft>
              <a:buClrTx/>
              <a:buSzTx/>
              <a:buFontTx/>
              <a:buNone/>
              <a:tabLst/>
              <a:defRPr/>
            </a:pPr>
            <a:r>
              <a:rPr lang="en-US" sz="1600" dirty="0" smtClean="0">
                <a:solidFill>
                  <a:schemeClr val="bg1"/>
                </a:solidFill>
                <a:latin typeface="Roboto Light" charset="0"/>
                <a:ea typeface="Roboto Light" charset="0"/>
                <a:cs typeface="Roboto Light" charset="0"/>
              </a:rPr>
              <a:t>USED, MODIFIED, OR REPRODUCED IN ANY FORM BY ANY MEANS EXCEPT AS EXPRESSLY PERMITTED UNDER THE LICENSING AGREEMENT.</a:t>
            </a:r>
            <a:endParaRPr lang="en-US" sz="1600" dirty="0">
              <a:solidFill>
                <a:schemeClr val="bg1"/>
              </a:solidFill>
              <a:latin typeface="Roboto Light" charset="0"/>
              <a:ea typeface="Roboto Light" charset="0"/>
              <a:cs typeface="Roboto Light" charset="0"/>
            </a:endParaRPr>
          </a:p>
        </p:txBody>
      </p:sp>
    </p:spTree>
    <p:extLst>
      <p:ext uri="{BB962C8B-B14F-4D97-AF65-F5344CB8AC3E}">
        <p14:creationId xmlns:p14="http://schemas.microsoft.com/office/powerpoint/2010/main" val="17176973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10114575" cy="695325"/>
          </a:xfrm>
          <a:prstGeom prst="rect">
            <a:avLst/>
          </a:prstGeom>
        </p:spPr>
        <p:txBody>
          <a:bodyPr>
            <a:noAutofit/>
          </a:bodyPr>
          <a:lstStyle/>
          <a:p>
            <a:pPr algn="l"/>
            <a:r>
              <a:rPr lang="en-US" sz="3200" dirty="0" smtClean="0">
                <a:latin typeface="Roboto" charset="0"/>
                <a:ea typeface="Roboto" charset="0"/>
                <a:cs typeface="Roboto" charset="0"/>
              </a:rPr>
              <a:t>THE FALSE CONSENSUS </a:t>
            </a:r>
            <a:r>
              <a:rPr lang="en-US" sz="3200" dirty="0" smtClean="0">
                <a:latin typeface="Roboto" charset="0"/>
                <a:ea typeface="Roboto" charset="0"/>
                <a:cs typeface="Roboto" charset="0"/>
              </a:rPr>
              <a:t>BIAS</a:t>
            </a:r>
            <a:endParaRPr lang="en-US" sz="32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Subtitle 3"/>
          <p:cNvSpPr>
            <a:spLocks noGrp="1"/>
          </p:cNvSpPr>
          <p:nvPr>
            <p:ph type="subTitle" idx="4294967295"/>
          </p:nvPr>
        </p:nvSpPr>
        <p:spPr>
          <a:xfrm>
            <a:off x="1185860" y="1946275"/>
            <a:ext cx="9482140" cy="1846791"/>
          </a:xfrm>
          <a:prstGeom prst="rect">
            <a:avLst/>
          </a:prstGeom>
        </p:spPr>
        <p:txBody>
          <a:bodyPr/>
          <a:lstStyle/>
          <a:p>
            <a:r>
              <a:rPr lang="en-US" sz="2000" b="1" dirty="0">
                <a:latin typeface="Trebuchet MS" charset="0"/>
                <a:ea typeface="ヒラギノ角ゴ Pro W3" charset="0"/>
              </a:rPr>
              <a:t>False consensus bias</a:t>
            </a:r>
            <a:r>
              <a:rPr lang="en-US" sz="2000" dirty="0">
                <a:latin typeface="Trebuchet MS" charset="0"/>
                <a:ea typeface="ヒラギノ角ゴ Pro W3" charset="0"/>
              </a:rPr>
              <a:t>: </a:t>
            </a:r>
            <a:r>
              <a:rPr lang="en-US" sz="2000" dirty="0" smtClean="0">
                <a:latin typeface="Trebuchet MS" charset="0"/>
                <a:ea typeface="ヒラギノ角ゴ Pro W3" charset="0"/>
              </a:rPr>
              <a:t>the </a:t>
            </a:r>
            <a:r>
              <a:rPr lang="en-US" sz="2000" dirty="0">
                <a:latin typeface="Trebuchet MS" charset="0"/>
                <a:ea typeface="ヒラギノ角ゴ Pro W3" charset="0"/>
              </a:rPr>
              <a:t>tendency to overestimate the extent to which other people are similar to us</a:t>
            </a:r>
          </a:p>
          <a:p>
            <a:pPr lvl="1"/>
            <a:r>
              <a:rPr lang="en-US" sz="1600" dirty="0">
                <a:latin typeface="Trebuchet MS" charset="0"/>
                <a:ea typeface="ヒラギノ角ゴ Pro W3" charset="0"/>
              </a:rPr>
              <a:t>It is not usually observed on judgments of positive personal traits that we highly value as important</a:t>
            </a:r>
          </a:p>
        </p:txBody>
      </p:sp>
      <p:sp>
        <p:nvSpPr>
          <p:cNvPr id="3" name="TextBox 2"/>
          <p:cNvSpPr txBox="1"/>
          <p:nvPr/>
        </p:nvSpPr>
        <p:spPr>
          <a:xfrm>
            <a:off x="9635067" y="626533"/>
            <a:ext cx="184666" cy="369332"/>
          </a:xfrm>
          <a:prstGeom prst="rect">
            <a:avLst/>
          </a:prstGeom>
          <a:noFill/>
        </p:spPr>
        <p:txBody>
          <a:bodyPr wrap="none" rtlCol="0">
            <a:spAutoFit/>
          </a:bodyPr>
          <a:lstStyle/>
          <a:p>
            <a:endParaRPr lang="es-ES_tradnl" dirty="0"/>
          </a:p>
        </p:txBody>
      </p:sp>
    </p:spTree>
    <p:extLst>
      <p:ext uri="{BB962C8B-B14F-4D97-AF65-F5344CB8AC3E}">
        <p14:creationId xmlns:p14="http://schemas.microsoft.com/office/powerpoint/2010/main" val="33428524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10114575" cy="695325"/>
          </a:xfrm>
          <a:prstGeom prst="rect">
            <a:avLst/>
          </a:prstGeom>
        </p:spPr>
        <p:txBody>
          <a:bodyPr>
            <a:noAutofit/>
          </a:bodyPr>
          <a:lstStyle/>
          <a:p>
            <a:pPr algn="l"/>
            <a:r>
              <a:rPr lang="en-US" sz="3200" dirty="0" smtClean="0">
                <a:latin typeface="Roboto" charset="0"/>
                <a:ea typeface="Roboto" charset="0"/>
                <a:cs typeface="Roboto" charset="0"/>
              </a:rPr>
              <a:t>COUNTERFACTUAL </a:t>
            </a:r>
            <a:r>
              <a:rPr lang="en-US" sz="3200" dirty="0" smtClean="0">
                <a:latin typeface="Roboto" charset="0"/>
                <a:ea typeface="Roboto" charset="0"/>
                <a:cs typeface="Roboto" charset="0"/>
              </a:rPr>
              <a:t>THINKING</a:t>
            </a:r>
            <a:endParaRPr lang="en-US" sz="32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Subtitle 3"/>
          <p:cNvSpPr>
            <a:spLocks noGrp="1"/>
          </p:cNvSpPr>
          <p:nvPr>
            <p:ph type="subTitle" idx="4294967295"/>
          </p:nvPr>
        </p:nvSpPr>
        <p:spPr>
          <a:xfrm>
            <a:off x="1185859" y="1946275"/>
            <a:ext cx="10148447" cy="2337857"/>
          </a:xfrm>
          <a:prstGeom prst="rect">
            <a:avLst/>
          </a:prstGeom>
        </p:spPr>
        <p:txBody>
          <a:bodyPr/>
          <a:lstStyle/>
          <a:p>
            <a:r>
              <a:rPr lang="en-US" sz="2000" b="1" dirty="0">
                <a:latin typeface="Trebuchet MS" charset="0"/>
                <a:ea typeface="ヒラギノ角ゴ Pro W3" charset="0"/>
              </a:rPr>
              <a:t>Counterfactual thinking</a:t>
            </a:r>
            <a:r>
              <a:rPr lang="en-US" sz="2000" dirty="0">
                <a:latin typeface="Trebuchet MS" charset="0"/>
                <a:ea typeface="ヒラギノ角ゴ Pro W3" charset="0"/>
              </a:rPr>
              <a:t>: </a:t>
            </a:r>
            <a:r>
              <a:rPr lang="en-US" sz="2000" dirty="0">
                <a:latin typeface="Trebuchet MS" charset="0"/>
                <a:ea typeface="ヒラギノ角ゴ Pro W3" charset="0"/>
              </a:rPr>
              <a:t>t</a:t>
            </a:r>
            <a:r>
              <a:rPr lang="en-US" sz="2000" dirty="0" smtClean="0">
                <a:latin typeface="Trebuchet MS" charset="0"/>
                <a:ea typeface="ヒラギノ角ゴ Pro W3" charset="0"/>
              </a:rPr>
              <a:t>he </a:t>
            </a:r>
            <a:r>
              <a:rPr lang="en-US" sz="2000" dirty="0">
                <a:latin typeface="Trebuchet MS" charset="0"/>
                <a:ea typeface="ヒラギノ角ゴ Pro W3" charset="0"/>
              </a:rPr>
              <a:t>tendency to think about events according to </a:t>
            </a:r>
            <a:r>
              <a:rPr lang="ja-JP" altLang="en-US" sz="2000" dirty="0">
                <a:latin typeface="Trebuchet MS" charset="0"/>
                <a:ea typeface="ヒラギノ角ゴ Pro W3" charset="0"/>
              </a:rPr>
              <a:t>“</a:t>
            </a:r>
            <a:r>
              <a:rPr lang="en-US" altLang="ja-JP" sz="2000" dirty="0">
                <a:latin typeface="Trebuchet MS" charset="0"/>
                <a:ea typeface="ヒラギノ角ゴ Pro W3" charset="0"/>
              </a:rPr>
              <a:t>what might have been</a:t>
            </a:r>
            <a:r>
              <a:rPr lang="ja-JP" altLang="en-US" sz="2000" dirty="0">
                <a:latin typeface="Trebuchet MS" charset="0"/>
                <a:ea typeface="ヒラギノ角ゴ Pro W3" charset="0"/>
              </a:rPr>
              <a:t>”</a:t>
            </a:r>
            <a:endParaRPr lang="en-US" altLang="ja-JP" sz="2000" dirty="0">
              <a:latin typeface="Trebuchet MS" charset="0"/>
              <a:ea typeface="ヒラギノ角ゴ Pro W3" charset="0"/>
            </a:endParaRPr>
          </a:p>
          <a:p>
            <a:pPr lvl="1"/>
            <a:r>
              <a:rPr lang="en-US" sz="1600" dirty="0">
                <a:latin typeface="Trebuchet MS" charset="0"/>
                <a:ea typeface="ヒラギノ角ゴ Pro W3" charset="0"/>
              </a:rPr>
              <a:t>The accessibility of the potential alternative outcome leads to some very paradoxical </a:t>
            </a:r>
            <a:r>
              <a:rPr lang="en-US" sz="1600" dirty="0" smtClean="0">
                <a:latin typeface="Trebuchet MS" charset="0"/>
                <a:ea typeface="ヒラギノ角ゴ Pro W3" charset="0"/>
              </a:rPr>
              <a:t>effects</a:t>
            </a:r>
          </a:p>
          <a:p>
            <a:pPr lvl="1"/>
            <a:r>
              <a:rPr lang="en-US" sz="1600" dirty="0" smtClean="0">
                <a:latin typeface="Trebuchet MS" charset="0"/>
                <a:ea typeface="ヒラギノ角ゴ Pro W3" charset="0"/>
              </a:rPr>
              <a:t>If we can easily imagine an outcome that is better than what actually happened, then we may experience sadness and disappointment</a:t>
            </a:r>
          </a:p>
          <a:p>
            <a:pPr lvl="1"/>
            <a:r>
              <a:rPr lang="en-US" sz="1600" dirty="0" smtClean="0">
                <a:latin typeface="Trebuchet MS" charset="0"/>
                <a:ea typeface="ヒラギノ角ゴ Pro W3" charset="0"/>
              </a:rPr>
              <a:t>If we can easily imagine that a result might have been worse than what actually happened, we may be more likely to experience happiness and satisfaction</a:t>
            </a:r>
            <a:endParaRPr lang="en-US" sz="1600" dirty="0">
              <a:latin typeface="Trebuchet MS" charset="0"/>
              <a:ea typeface="ヒラギノ角ゴ Pro W3" charset="0"/>
            </a:endParaRPr>
          </a:p>
        </p:txBody>
      </p:sp>
      <p:sp>
        <p:nvSpPr>
          <p:cNvPr id="3" name="TextBox 2"/>
          <p:cNvSpPr txBox="1"/>
          <p:nvPr/>
        </p:nvSpPr>
        <p:spPr>
          <a:xfrm>
            <a:off x="9635067" y="626533"/>
            <a:ext cx="184666" cy="369332"/>
          </a:xfrm>
          <a:prstGeom prst="rect">
            <a:avLst/>
          </a:prstGeom>
          <a:noFill/>
        </p:spPr>
        <p:txBody>
          <a:bodyPr wrap="none" rtlCol="0">
            <a:spAutoFit/>
          </a:bodyPr>
          <a:lstStyle/>
          <a:p>
            <a:endParaRPr lang="es-ES_tradnl" dirty="0"/>
          </a:p>
        </p:txBody>
      </p:sp>
    </p:spTree>
    <p:extLst>
      <p:ext uri="{BB962C8B-B14F-4D97-AF65-F5344CB8AC3E}">
        <p14:creationId xmlns:p14="http://schemas.microsoft.com/office/powerpoint/2010/main" val="37204344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10114575" cy="695325"/>
          </a:xfrm>
          <a:prstGeom prst="rect">
            <a:avLst/>
          </a:prstGeom>
        </p:spPr>
        <p:txBody>
          <a:bodyPr>
            <a:noAutofit/>
          </a:bodyPr>
          <a:lstStyle/>
          <a:p>
            <a:pPr algn="l"/>
            <a:r>
              <a:rPr lang="en-US" sz="3200" dirty="0" smtClean="0">
                <a:latin typeface="Roboto" charset="0"/>
                <a:ea typeface="Roboto" charset="0"/>
                <a:cs typeface="Roboto" charset="0"/>
              </a:rPr>
              <a:t>ANCHORING AND </a:t>
            </a:r>
            <a:r>
              <a:rPr lang="en-US" sz="3200" dirty="0" smtClean="0">
                <a:latin typeface="Roboto" charset="0"/>
                <a:ea typeface="Roboto" charset="0"/>
                <a:cs typeface="Roboto" charset="0"/>
              </a:rPr>
              <a:t>ADJUSTMENT</a:t>
            </a:r>
            <a:endParaRPr lang="en-US" sz="32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Subtitle 3"/>
          <p:cNvSpPr>
            <a:spLocks noGrp="1"/>
          </p:cNvSpPr>
          <p:nvPr>
            <p:ph type="subTitle" idx="4294967295"/>
          </p:nvPr>
        </p:nvSpPr>
        <p:spPr>
          <a:xfrm>
            <a:off x="1185860" y="1946276"/>
            <a:ext cx="9482140" cy="1655762"/>
          </a:xfrm>
          <a:prstGeom prst="rect">
            <a:avLst/>
          </a:prstGeom>
        </p:spPr>
        <p:txBody>
          <a:bodyPr/>
          <a:lstStyle/>
          <a:p>
            <a:r>
              <a:rPr lang="en-US" sz="2000" b="1" dirty="0">
                <a:latin typeface="Trebuchet MS" charset="0"/>
                <a:ea typeface="ヒラギノ角ゴ Pro W3" charset="0"/>
              </a:rPr>
              <a:t>Anchoring and adjustment</a:t>
            </a:r>
            <a:r>
              <a:rPr lang="en-US" sz="2000" dirty="0">
                <a:latin typeface="Trebuchet MS" charset="0"/>
                <a:ea typeface="ヒラギノ角ゴ Pro W3" charset="0"/>
              </a:rPr>
              <a:t>: </a:t>
            </a:r>
            <a:r>
              <a:rPr lang="en-US" sz="2000" dirty="0" smtClean="0">
                <a:latin typeface="Trebuchet MS" charset="0"/>
                <a:ea typeface="ヒラギノ角ゴ Pro W3" charset="0"/>
              </a:rPr>
              <a:t>the </a:t>
            </a:r>
            <a:r>
              <a:rPr lang="en-US" sz="2000" dirty="0">
                <a:latin typeface="Trebuchet MS" charset="0"/>
                <a:ea typeface="ヒラギノ角ゴ Pro W3" charset="0"/>
              </a:rPr>
              <a:t>tendency to weight an initial construct too heavily, insufficiently moving our judgment away from it</a:t>
            </a:r>
          </a:p>
        </p:txBody>
      </p:sp>
      <p:sp>
        <p:nvSpPr>
          <p:cNvPr id="3" name="TextBox 2"/>
          <p:cNvSpPr txBox="1"/>
          <p:nvPr/>
        </p:nvSpPr>
        <p:spPr>
          <a:xfrm>
            <a:off x="9635067" y="626533"/>
            <a:ext cx="184666" cy="369332"/>
          </a:xfrm>
          <a:prstGeom prst="rect">
            <a:avLst/>
          </a:prstGeom>
          <a:noFill/>
        </p:spPr>
        <p:txBody>
          <a:bodyPr wrap="none" rtlCol="0">
            <a:spAutoFit/>
          </a:bodyPr>
          <a:lstStyle/>
          <a:p>
            <a:endParaRPr lang="es-ES_tradnl" dirty="0"/>
          </a:p>
        </p:txBody>
      </p:sp>
    </p:spTree>
    <p:extLst>
      <p:ext uri="{BB962C8B-B14F-4D97-AF65-F5344CB8AC3E}">
        <p14:creationId xmlns:p14="http://schemas.microsoft.com/office/powerpoint/2010/main" val="557273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10114575" cy="695325"/>
          </a:xfrm>
          <a:prstGeom prst="rect">
            <a:avLst/>
          </a:prstGeom>
        </p:spPr>
        <p:txBody>
          <a:bodyPr>
            <a:noAutofit/>
          </a:bodyPr>
          <a:lstStyle/>
          <a:p>
            <a:pPr algn="l"/>
            <a:r>
              <a:rPr lang="en-US" sz="3200" dirty="0" smtClean="0">
                <a:latin typeface="Roboto" charset="0"/>
                <a:ea typeface="Roboto" charset="0"/>
                <a:cs typeface="Roboto" charset="0"/>
              </a:rPr>
              <a:t>OVERCONFIDENCE</a:t>
            </a:r>
            <a:endParaRPr lang="en-US" sz="32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Subtitle 3"/>
          <p:cNvSpPr>
            <a:spLocks noGrp="1"/>
          </p:cNvSpPr>
          <p:nvPr>
            <p:ph type="subTitle" idx="4294967295"/>
          </p:nvPr>
        </p:nvSpPr>
        <p:spPr>
          <a:xfrm>
            <a:off x="1185860" y="1946276"/>
            <a:ext cx="9482140" cy="1655762"/>
          </a:xfrm>
          <a:prstGeom prst="rect">
            <a:avLst/>
          </a:prstGeom>
        </p:spPr>
        <p:txBody>
          <a:bodyPr/>
          <a:lstStyle/>
          <a:p>
            <a:r>
              <a:rPr lang="en-US" sz="2000" dirty="0" smtClean="0">
                <a:latin typeface="Trebuchet MS" charset="0"/>
                <a:ea typeface="ヒラギノ角ゴ Pro W3" charset="0"/>
              </a:rPr>
              <a:t>Being overconfident in our own skills, abilities, and judgements </a:t>
            </a:r>
            <a:r>
              <a:rPr lang="en-US" sz="2000" dirty="0">
                <a:latin typeface="Trebuchet MS" charset="0"/>
                <a:ea typeface="ヒラギノ角ゴ Pro W3" charset="0"/>
              </a:rPr>
              <a:t>has powerful and negative effects on our </a:t>
            </a:r>
            <a:r>
              <a:rPr lang="en-US" sz="2000" dirty="0" smtClean="0">
                <a:latin typeface="Trebuchet MS" charset="0"/>
                <a:ea typeface="ヒラギノ角ゴ Pro W3" charset="0"/>
              </a:rPr>
              <a:t>judgments</a:t>
            </a:r>
          </a:p>
          <a:p>
            <a:endParaRPr lang="en-US" sz="2000" dirty="0">
              <a:latin typeface="Trebuchet MS" charset="0"/>
              <a:ea typeface="ヒラギノ角ゴ Pro W3" charset="0"/>
            </a:endParaRPr>
          </a:p>
        </p:txBody>
      </p:sp>
      <p:sp>
        <p:nvSpPr>
          <p:cNvPr id="3" name="TextBox 2"/>
          <p:cNvSpPr txBox="1"/>
          <p:nvPr/>
        </p:nvSpPr>
        <p:spPr>
          <a:xfrm>
            <a:off x="9635067" y="626533"/>
            <a:ext cx="184666" cy="369332"/>
          </a:xfrm>
          <a:prstGeom prst="rect">
            <a:avLst/>
          </a:prstGeom>
          <a:noFill/>
        </p:spPr>
        <p:txBody>
          <a:bodyPr wrap="none" rtlCol="0">
            <a:spAutoFit/>
          </a:bodyPr>
          <a:lstStyle/>
          <a:p>
            <a:endParaRPr lang="es-ES_tradnl" dirty="0"/>
          </a:p>
        </p:txBody>
      </p:sp>
    </p:spTree>
    <p:extLst>
      <p:ext uri="{BB962C8B-B14F-4D97-AF65-F5344CB8AC3E}">
        <p14:creationId xmlns:p14="http://schemas.microsoft.com/office/powerpoint/2010/main" val="1530706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10114575" cy="695325"/>
          </a:xfrm>
          <a:prstGeom prst="rect">
            <a:avLst/>
          </a:prstGeom>
        </p:spPr>
        <p:txBody>
          <a:bodyPr>
            <a:noAutofit/>
          </a:bodyPr>
          <a:lstStyle/>
          <a:p>
            <a:pPr algn="l"/>
            <a:r>
              <a:rPr lang="en-US" sz="3200" dirty="0" smtClean="0">
                <a:latin typeface="Roboto" charset="0"/>
                <a:ea typeface="Roboto" charset="0"/>
                <a:cs typeface="Roboto" charset="0"/>
              </a:rPr>
              <a:t>FIGURE 2.6 OVERCONFIDENCE</a:t>
            </a:r>
            <a:endParaRPr lang="en-US" sz="32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3" name="TextBox 2"/>
          <p:cNvSpPr txBox="1"/>
          <p:nvPr/>
        </p:nvSpPr>
        <p:spPr>
          <a:xfrm>
            <a:off x="9635067" y="626533"/>
            <a:ext cx="184666" cy="369332"/>
          </a:xfrm>
          <a:prstGeom prst="rect">
            <a:avLst/>
          </a:prstGeom>
          <a:noFill/>
        </p:spPr>
        <p:txBody>
          <a:bodyPr wrap="none" rtlCol="0">
            <a:spAutoFit/>
          </a:bodyPr>
          <a:lstStyle/>
          <a:p>
            <a:endParaRPr lang="es-ES_tradnl" dirty="0"/>
          </a:p>
        </p:txBody>
      </p:sp>
      <p:pic>
        <p:nvPicPr>
          <p:cNvPr id="6" name="Picture 5"/>
          <p:cNvPicPr>
            <a:picLocks noChangeAspect="1"/>
          </p:cNvPicPr>
          <p:nvPr/>
        </p:nvPicPr>
        <p:blipFill>
          <a:blip r:embed="rId4"/>
          <a:stretch>
            <a:fillRect/>
          </a:stretch>
        </p:blipFill>
        <p:spPr>
          <a:xfrm>
            <a:off x="1185860" y="1784528"/>
            <a:ext cx="9797483" cy="3897860"/>
          </a:xfrm>
          <a:prstGeom prst="rect">
            <a:avLst/>
          </a:prstGeom>
        </p:spPr>
      </p:pic>
    </p:spTree>
    <p:extLst>
      <p:ext uri="{BB962C8B-B14F-4D97-AF65-F5344CB8AC3E}">
        <p14:creationId xmlns:p14="http://schemas.microsoft.com/office/powerpoint/2010/main" val="1526712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8996975" cy="695325"/>
          </a:xfrm>
          <a:prstGeom prst="rect">
            <a:avLst/>
          </a:prstGeom>
        </p:spPr>
        <p:txBody>
          <a:bodyPr>
            <a:noAutofit/>
          </a:bodyPr>
          <a:lstStyle/>
          <a:p>
            <a:pPr algn="l"/>
            <a:r>
              <a:rPr lang="en-US" sz="2900" dirty="0" smtClean="0">
                <a:latin typeface="Roboto" charset="0"/>
                <a:ea typeface="Roboto" charset="0"/>
                <a:cs typeface="Roboto" charset="0"/>
              </a:rPr>
              <a:t>THE IMPORTANCE OF COGNITIVE BIASES IN EVERYDAY LIFE</a:t>
            </a:r>
            <a:endParaRPr lang="en-US" sz="29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4" name="Subtitle 3"/>
          <p:cNvSpPr>
            <a:spLocks noGrp="1"/>
          </p:cNvSpPr>
          <p:nvPr>
            <p:ph type="subTitle" idx="4294967295"/>
          </p:nvPr>
        </p:nvSpPr>
        <p:spPr>
          <a:xfrm>
            <a:off x="1185860" y="1946276"/>
            <a:ext cx="9482140" cy="3646450"/>
          </a:xfrm>
          <a:prstGeom prst="rect">
            <a:avLst/>
          </a:prstGeom>
        </p:spPr>
        <p:txBody>
          <a:bodyPr/>
          <a:lstStyle/>
          <a:p>
            <a:r>
              <a:rPr lang="en-US" sz="2000" dirty="0">
                <a:latin typeface="Trebuchet MS" charset="0"/>
                <a:ea typeface="ヒラギノ角ゴ Pro W3" charset="0"/>
              </a:rPr>
              <a:t>If the errors occur for a lot of people, they can really add up</a:t>
            </a:r>
          </a:p>
          <a:p>
            <a:r>
              <a:rPr lang="en-US" sz="2000" dirty="0">
                <a:latin typeface="Trebuchet MS" charset="0"/>
                <a:ea typeface="ヒラギノ角ゴ Pro W3" charset="0"/>
              </a:rPr>
              <a:t>People may take more care to prepare for unlikely events than for more likely ones, because the unlikely ones are more </a:t>
            </a:r>
            <a:r>
              <a:rPr lang="en-US" sz="2000" dirty="0" smtClean="0">
                <a:latin typeface="Trebuchet MS" charset="0"/>
                <a:ea typeface="ヒラギノ角ゴ Pro W3" charset="0"/>
              </a:rPr>
              <a:t>salient or accessible</a:t>
            </a:r>
            <a:endParaRPr lang="en-US" sz="2000" dirty="0">
              <a:latin typeface="Trebuchet MS" charset="0"/>
              <a:ea typeface="ヒラギノ角ゴ Pro W3" charset="0"/>
            </a:endParaRPr>
          </a:p>
          <a:p>
            <a:r>
              <a:rPr lang="en-US" sz="2000" dirty="0">
                <a:latin typeface="Trebuchet MS" charset="0"/>
                <a:ea typeface="ヒラギノ角ゴ Pro W3" charset="0"/>
              </a:rPr>
              <a:t>Salience and accessibility also color how we perceive our social worlds, which may have a big influence on our behavior</a:t>
            </a:r>
          </a:p>
          <a:p>
            <a:r>
              <a:rPr lang="en-US" sz="2000" dirty="0">
                <a:latin typeface="Trebuchet MS" charset="0"/>
                <a:ea typeface="ヒラギノ角ゴ Pro W3" charset="0"/>
              </a:rPr>
              <a:t>Biases are not impossible to control, and psychologists and other scientists are working to help people make better decisions</a:t>
            </a:r>
          </a:p>
        </p:txBody>
      </p:sp>
      <p:sp>
        <p:nvSpPr>
          <p:cNvPr id="3" name="TextBox 2"/>
          <p:cNvSpPr txBox="1"/>
          <p:nvPr/>
        </p:nvSpPr>
        <p:spPr>
          <a:xfrm>
            <a:off x="9635067" y="626533"/>
            <a:ext cx="184666" cy="369332"/>
          </a:xfrm>
          <a:prstGeom prst="rect">
            <a:avLst/>
          </a:prstGeom>
          <a:noFill/>
        </p:spPr>
        <p:txBody>
          <a:bodyPr wrap="none" rtlCol="0">
            <a:spAutoFit/>
          </a:bodyPr>
          <a:lstStyle/>
          <a:p>
            <a:endParaRPr lang="es-ES_tradnl" dirty="0"/>
          </a:p>
        </p:txBody>
      </p:sp>
    </p:spTree>
    <p:extLst>
      <p:ext uri="{BB962C8B-B14F-4D97-AF65-F5344CB8AC3E}">
        <p14:creationId xmlns:p14="http://schemas.microsoft.com/office/powerpoint/2010/main" val="1411861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10114575" cy="695325"/>
          </a:xfrm>
          <a:prstGeom prst="rect">
            <a:avLst/>
          </a:prstGeom>
        </p:spPr>
        <p:txBody>
          <a:bodyPr>
            <a:noAutofit/>
          </a:bodyPr>
          <a:lstStyle/>
          <a:p>
            <a:pPr algn="l"/>
            <a:r>
              <a:rPr lang="en-US" sz="3200" dirty="0" smtClean="0">
                <a:latin typeface="Roboto" charset="0"/>
                <a:ea typeface="Roboto" charset="0"/>
                <a:cs typeface="Roboto" charset="0"/>
              </a:rPr>
              <a:t>TABLE 2.2 COGNITIVE ERRORS</a:t>
            </a:r>
            <a:endParaRPr lang="en-US" sz="3200" dirty="0">
              <a:latin typeface="Roboto" charset="0"/>
              <a:ea typeface="Roboto" charset="0"/>
              <a:cs typeface="Roboto"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3" name="TextBox 2"/>
          <p:cNvSpPr txBox="1"/>
          <p:nvPr/>
        </p:nvSpPr>
        <p:spPr>
          <a:xfrm>
            <a:off x="11108040" y="460520"/>
            <a:ext cx="135693" cy="271385"/>
          </a:xfrm>
          <a:prstGeom prst="rect">
            <a:avLst/>
          </a:prstGeom>
          <a:noFill/>
        </p:spPr>
        <p:txBody>
          <a:bodyPr wrap="square" rtlCol="0">
            <a:spAutoFit/>
          </a:bodyPr>
          <a:lstStyle/>
          <a:p>
            <a:endParaRPr lang="es-ES_tradnl" dirty="0"/>
          </a:p>
        </p:txBody>
      </p:sp>
      <p:pic>
        <p:nvPicPr>
          <p:cNvPr id="4" name="Picture 3"/>
          <p:cNvPicPr>
            <a:picLocks noChangeAspect="1"/>
          </p:cNvPicPr>
          <p:nvPr/>
        </p:nvPicPr>
        <p:blipFill>
          <a:blip r:embed="rId4"/>
          <a:stretch>
            <a:fillRect/>
          </a:stretch>
        </p:blipFill>
        <p:spPr>
          <a:xfrm>
            <a:off x="1579299" y="1607371"/>
            <a:ext cx="8798078" cy="4787324"/>
          </a:xfrm>
          <a:prstGeom prst="rect">
            <a:avLst/>
          </a:prstGeom>
        </p:spPr>
      </p:pic>
    </p:spTree>
    <p:extLst>
      <p:ext uri="{BB962C8B-B14F-4D97-AF65-F5344CB8AC3E}">
        <p14:creationId xmlns:p14="http://schemas.microsoft.com/office/powerpoint/2010/main" val="1381752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149600"/>
            <a:ext cx="12192000" cy="2859314"/>
          </a:xfrm>
          <a:prstGeom prst="rect">
            <a:avLst/>
          </a:prstGeom>
          <a:solidFill>
            <a:srgbClr val="006C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0" y="2349100"/>
            <a:ext cx="6874933" cy="1107996"/>
          </a:xfrm>
          <a:prstGeom prst="rect">
            <a:avLst/>
          </a:prstGeom>
          <a:noFill/>
        </p:spPr>
        <p:txBody>
          <a:bodyPr wrap="square" rtlCol="0">
            <a:spAutoFit/>
          </a:bodyPr>
          <a:lstStyle/>
          <a:p>
            <a:r>
              <a:rPr lang="en-US" sz="6600" b="1" dirty="0" smtClean="0">
                <a:solidFill>
                  <a:srgbClr val="006CA7"/>
                </a:solidFill>
                <a:latin typeface="Roboto" charset="0"/>
                <a:ea typeface="Roboto" charset="0"/>
                <a:cs typeface="Roboto" charset="0"/>
              </a:rPr>
              <a:t>CHAPTER 2</a:t>
            </a:r>
            <a:endParaRPr lang="en-US" sz="6600" b="1" dirty="0">
              <a:solidFill>
                <a:srgbClr val="006CA7"/>
              </a:solidFill>
              <a:latin typeface="Roboto" charset="0"/>
              <a:ea typeface="Roboto" charset="0"/>
              <a:cs typeface="Roboto" charset="0"/>
            </a:endParaRPr>
          </a:p>
        </p:txBody>
      </p:sp>
      <p:sp>
        <p:nvSpPr>
          <p:cNvPr id="6" name="TextBox 5"/>
          <p:cNvSpPr txBox="1"/>
          <p:nvPr/>
        </p:nvSpPr>
        <p:spPr>
          <a:xfrm>
            <a:off x="431798" y="2903097"/>
            <a:ext cx="11150601" cy="861774"/>
          </a:xfrm>
          <a:prstGeom prst="rect">
            <a:avLst/>
          </a:prstGeom>
          <a:noFill/>
        </p:spPr>
        <p:txBody>
          <a:bodyPr wrap="square" rtlCol="0">
            <a:spAutoFit/>
          </a:bodyPr>
          <a:lstStyle/>
          <a:p>
            <a:r>
              <a:rPr lang="en-US" sz="5000" dirty="0" smtClean="0">
                <a:solidFill>
                  <a:schemeClr val="bg1"/>
                </a:solidFill>
                <a:latin typeface="Roboto Light" charset="0"/>
                <a:ea typeface="Roboto Light" charset="0"/>
                <a:cs typeface="Roboto Light" charset="0"/>
              </a:rPr>
              <a:t>Social Learning and Social Cognition</a:t>
            </a:r>
            <a:endParaRPr lang="en-US" sz="5000" dirty="0">
              <a:solidFill>
                <a:schemeClr val="bg1"/>
              </a:solidFill>
              <a:latin typeface="Roboto Light" charset="0"/>
              <a:ea typeface="Roboto Light" charset="0"/>
              <a:cs typeface="Roboto Light" charset="0"/>
            </a:endParaRPr>
          </a:p>
        </p:txBody>
      </p:sp>
    </p:spTree>
    <p:extLst>
      <p:ext uri="{BB962C8B-B14F-4D97-AF65-F5344CB8AC3E}">
        <p14:creationId xmlns:p14="http://schemas.microsoft.com/office/powerpoint/2010/main" val="737147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LEARNING OBJECTIVES</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0"/>
            <a:ext cx="9939340" cy="4221769"/>
          </a:xfrm>
          <a:prstGeom prst="rect">
            <a:avLst/>
          </a:prstGeom>
        </p:spPr>
        <p:txBody>
          <a:bodyPr>
            <a:noAutofit/>
          </a:bodyPr>
          <a:lstStyle/>
          <a:p>
            <a:r>
              <a:rPr lang="en-US" sz="2000" dirty="0">
                <a:latin typeface="Trebuchet MS" charset="0"/>
                <a:ea typeface="ヒラギノ角ゴ Pro W3" charset="0"/>
              </a:rPr>
              <a:t>Review the principles of operant, associational, and observational learning and explain the similarities and </a:t>
            </a:r>
            <a:r>
              <a:rPr lang="en-US" sz="2000" dirty="0" smtClean="0">
                <a:latin typeface="Trebuchet MS" charset="0"/>
                <a:ea typeface="ヒラギノ角ゴ Pro W3" charset="0"/>
              </a:rPr>
              <a:t>differences among them.</a:t>
            </a:r>
            <a:endParaRPr lang="en-US" sz="2000" dirty="0">
              <a:latin typeface="Trebuchet MS" charset="0"/>
              <a:ea typeface="ヒラギノ角ゴ Pro W3" charset="0"/>
            </a:endParaRPr>
          </a:p>
          <a:p>
            <a:r>
              <a:rPr lang="en-US" sz="2000" dirty="0">
                <a:latin typeface="Trebuchet MS" charset="0"/>
                <a:ea typeface="ヒラギノ角ゴ Pro W3" charset="0"/>
              </a:rPr>
              <a:t>Explain how and when schemas and attitudes do and do not change as a result of the operation of accommodation and </a:t>
            </a:r>
            <a:r>
              <a:rPr lang="en-US" sz="2000" dirty="0" smtClean="0">
                <a:latin typeface="Trebuchet MS" charset="0"/>
                <a:ea typeface="ヒラギノ角ゴ Pro W3" charset="0"/>
              </a:rPr>
              <a:t>assimilation.</a:t>
            </a:r>
            <a:endParaRPr lang="en-US" sz="2000" dirty="0">
              <a:latin typeface="Trebuchet MS" charset="0"/>
              <a:ea typeface="ヒラギノ角ゴ Pro W3" charset="0"/>
            </a:endParaRPr>
          </a:p>
          <a:p>
            <a:r>
              <a:rPr lang="en-US" sz="2000" dirty="0">
                <a:latin typeface="Trebuchet MS" charset="0"/>
                <a:ea typeface="ヒラギノ角ゴ Pro W3" charset="0"/>
              </a:rPr>
              <a:t>Outline the ways that schemas are likely to be maintained through processes that create </a:t>
            </a:r>
            <a:r>
              <a:rPr lang="en-US" sz="2000" dirty="0" smtClean="0">
                <a:latin typeface="Trebuchet MS" charset="0"/>
                <a:ea typeface="ヒラギノ角ゴ Pro W3" charset="0"/>
              </a:rPr>
              <a:t>assimilation.</a:t>
            </a:r>
            <a:endParaRPr lang="en-US" sz="2000" dirty="0">
              <a:latin typeface="Trebuchet MS" charset="0"/>
              <a:ea typeface="ヒラギノ角ゴ Pro W3" charset="0"/>
            </a:endParaRPr>
          </a:p>
          <a:p>
            <a:r>
              <a:rPr lang="en-US" sz="2000" dirty="0">
                <a:latin typeface="Trebuchet MS" charset="0"/>
                <a:ea typeface="ヒラギノ角ゴ Pro W3" charset="0"/>
              </a:rPr>
              <a:t>Provide examples of how salience and accessibility influence information </a:t>
            </a:r>
            <a:r>
              <a:rPr lang="en-US" sz="2000" dirty="0" smtClean="0">
                <a:latin typeface="Trebuchet MS" charset="0"/>
                <a:ea typeface="ヒラギノ角ゴ Pro W3" charset="0"/>
              </a:rPr>
              <a:t>processing.</a:t>
            </a:r>
            <a:endParaRPr lang="en-US" sz="2000" dirty="0">
              <a:latin typeface="Trebuchet MS" charset="0"/>
              <a:ea typeface="ヒラギノ角ゴ Pro W3" charset="0"/>
            </a:endParaRPr>
          </a:p>
          <a:p>
            <a:r>
              <a:rPr lang="en-US" sz="2000" dirty="0">
                <a:latin typeface="Trebuchet MS" charset="0"/>
                <a:ea typeface="ヒラギノ角ゴ Pro W3" charset="0"/>
              </a:rPr>
              <a:t>Review, differentiate, and give examples of the cognitive heuristics that influence social </a:t>
            </a:r>
            <a:r>
              <a:rPr lang="en-US" sz="2000" dirty="0" smtClean="0">
                <a:latin typeface="Trebuchet MS" charset="0"/>
                <a:ea typeface="ヒラギノ角ゴ Pro W3" charset="0"/>
              </a:rPr>
              <a:t>judgment.</a:t>
            </a:r>
          </a:p>
          <a:p>
            <a:r>
              <a:rPr lang="en-US" sz="2000" dirty="0" smtClean="0">
                <a:latin typeface="Trebuchet MS" charset="0"/>
                <a:ea typeface="ヒラギノ角ゴ Pro W3" charset="0"/>
              </a:rPr>
              <a:t>Summarize and give examples of the importance of social cognition in everyday life.</a:t>
            </a:r>
            <a:endParaRPr lang="en-US" sz="2000" dirty="0">
              <a:latin typeface="Trebuchet MS" charset="0"/>
              <a:ea typeface="ヒラギノ角ゴ Pro W3"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06257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5317067" cy="695325"/>
          </a:xfrm>
          <a:prstGeom prst="rect">
            <a:avLst/>
          </a:prstGeom>
        </p:spPr>
        <p:txBody>
          <a:bodyPr>
            <a:normAutofit/>
          </a:bodyPr>
          <a:lstStyle/>
          <a:p>
            <a:pPr algn="l"/>
            <a:r>
              <a:rPr lang="en-US" sz="3200" dirty="0" smtClean="0">
                <a:latin typeface="Roboto" charset="0"/>
                <a:ea typeface="Roboto" charset="0"/>
                <a:cs typeface="Roboto" charset="0"/>
              </a:rPr>
              <a:t>INTRODUCTION</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lnSpcReduction="10000"/>
          </a:bodyPr>
          <a:lstStyle/>
          <a:p>
            <a:r>
              <a:rPr lang="en-US" sz="2000" b="1" dirty="0">
                <a:latin typeface="Trebuchet MS" charset="0"/>
                <a:ea typeface="ヒラギノ角ゴ Pro W3" charset="0"/>
              </a:rPr>
              <a:t>Social cognition</a:t>
            </a:r>
            <a:r>
              <a:rPr lang="en-US" sz="2000" dirty="0">
                <a:latin typeface="Trebuchet MS" charset="0"/>
                <a:ea typeface="ヒラギノ角ゴ Pro W3" charset="0"/>
              </a:rPr>
              <a:t>: </a:t>
            </a:r>
            <a:r>
              <a:rPr lang="en-US" sz="2000" dirty="0" smtClean="0">
                <a:latin typeface="Trebuchet MS" charset="0"/>
                <a:ea typeface="ヒラギノ角ゴ Pro W3" charset="0"/>
              </a:rPr>
              <a:t>the </a:t>
            </a:r>
            <a:r>
              <a:rPr lang="en-US" sz="2000" dirty="0">
                <a:latin typeface="Trebuchet MS" charset="0"/>
                <a:ea typeface="ヒラギノ角ゴ Pro W3" charset="0"/>
              </a:rPr>
              <a:t>mental activity that relates to social activities, and which helps us meet the goal of understanding and predicting the behavior of ourselves and others</a:t>
            </a:r>
          </a:p>
          <a:p>
            <a:r>
              <a:rPr lang="en-US" sz="2000" b="1" dirty="0">
                <a:latin typeface="Trebuchet MS" charset="0"/>
                <a:ea typeface="ヒラギノ角ゴ Pro W3" charset="0"/>
              </a:rPr>
              <a:t>Learning</a:t>
            </a:r>
            <a:r>
              <a:rPr lang="en-US" sz="2000" dirty="0">
                <a:latin typeface="Trebuchet MS" charset="0"/>
                <a:ea typeface="ヒラギノ角ゴ Pro W3" charset="0"/>
              </a:rPr>
              <a:t>: </a:t>
            </a:r>
            <a:r>
              <a:rPr lang="en-US" sz="2000" dirty="0" smtClean="0">
                <a:latin typeface="Trebuchet MS" charset="0"/>
                <a:ea typeface="ヒラギノ角ゴ Pro W3" charset="0"/>
              </a:rPr>
              <a:t>the </a:t>
            </a:r>
            <a:r>
              <a:rPr lang="en-US" sz="2000" dirty="0">
                <a:latin typeface="Trebuchet MS" charset="0"/>
                <a:ea typeface="ヒラギノ角ゴ Pro W3" charset="0"/>
              </a:rPr>
              <a:t>relatively permanent change in knowledge that is acquired through experience</a:t>
            </a:r>
          </a:p>
          <a:p>
            <a:r>
              <a:rPr lang="en-US" sz="2000" b="1" dirty="0">
                <a:latin typeface="Trebuchet MS" charset="0"/>
                <a:ea typeface="ヒラギノ角ゴ Pro W3" charset="0"/>
              </a:rPr>
              <a:t>Cognitive heuristics</a:t>
            </a:r>
            <a:r>
              <a:rPr lang="en-US" sz="2000" dirty="0">
                <a:latin typeface="Trebuchet MS" charset="0"/>
                <a:ea typeface="ヒラギノ角ゴ Pro W3" charset="0"/>
              </a:rPr>
              <a:t>: </a:t>
            </a:r>
            <a:r>
              <a:rPr lang="en-US" sz="2000" dirty="0" smtClean="0">
                <a:latin typeface="Trebuchet MS" charset="0"/>
                <a:ea typeface="ヒラギノ角ゴ Pro W3" charset="0"/>
              </a:rPr>
              <a:t>information-processing </a:t>
            </a:r>
            <a:r>
              <a:rPr lang="en-US" sz="2000" dirty="0">
                <a:latin typeface="Trebuchet MS" charset="0"/>
                <a:ea typeface="ヒラギノ角ゴ Pro W3" charset="0"/>
              </a:rPr>
              <a:t>rules of thumb that enable us to think in ways that are quick and easy but that may sometimes lead to error</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294534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8692176" cy="695325"/>
          </a:xfrm>
          <a:prstGeom prst="rect">
            <a:avLst/>
          </a:prstGeom>
        </p:spPr>
        <p:txBody>
          <a:bodyPr>
            <a:noAutofit/>
          </a:bodyPr>
          <a:lstStyle/>
          <a:p>
            <a:pPr algn="l"/>
            <a:r>
              <a:rPr lang="en-US" sz="2900" dirty="0" smtClean="0">
                <a:latin typeface="Roboto" charset="0"/>
                <a:ea typeface="Roboto" charset="0"/>
                <a:cs typeface="Roboto" charset="0"/>
              </a:rPr>
              <a:t>SOURCES OF SOCIAL KNOWLEDGE: A RESULT OF LEARNING</a:t>
            </a:r>
            <a:endParaRPr lang="en-US" sz="29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a:bodyPr>
          <a:lstStyle/>
          <a:p>
            <a:r>
              <a:rPr lang="en-US" sz="2000" b="1" dirty="0" smtClean="0">
                <a:latin typeface="Trebuchet MS" charset="0"/>
                <a:ea typeface="ヒラギノ角ゴ Pro W3" charset="0"/>
              </a:rPr>
              <a:t>Conditioning: </a:t>
            </a:r>
            <a:r>
              <a:rPr lang="en-US" sz="2000" dirty="0" smtClean="0">
                <a:latin typeface="Trebuchet MS" charset="0"/>
                <a:ea typeface="ヒラギノ角ゴ Pro W3" charset="0"/>
              </a:rPr>
              <a:t>the ability to connect stimuli (the changes that occur in the learning environment) with responses (behaviors or other actions)</a:t>
            </a:r>
            <a:endParaRPr lang="en-US" sz="2000" b="1" dirty="0" smtClean="0">
              <a:latin typeface="Trebuchet MS" charset="0"/>
              <a:ea typeface="ヒラギノ角ゴ Pro W3"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1917227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0358" y="460520"/>
            <a:ext cx="8692176" cy="695325"/>
          </a:xfrm>
          <a:prstGeom prst="rect">
            <a:avLst/>
          </a:prstGeom>
        </p:spPr>
        <p:txBody>
          <a:bodyPr>
            <a:noAutofit/>
          </a:bodyPr>
          <a:lstStyle/>
          <a:p>
            <a:pPr algn="l"/>
            <a:r>
              <a:rPr lang="en-US" sz="3200" dirty="0" smtClean="0">
                <a:latin typeface="Roboto" charset="0"/>
                <a:ea typeface="Roboto" charset="0"/>
                <a:cs typeface="Roboto" charset="0"/>
              </a:rPr>
              <a:t>OPERANT LEARNING</a:t>
            </a:r>
            <a:endParaRPr lang="en-US" sz="3200" dirty="0">
              <a:latin typeface="Roboto" charset="0"/>
              <a:ea typeface="Roboto" charset="0"/>
              <a:cs typeface="Roboto" charset="0"/>
            </a:endParaRPr>
          </a:p>
        </p:txBody>
      </p:sp>
      <p:sp>
        <p:nvSpPr>
          <p:cNvPr id="3" name="Subtitle 2"/>
          <p:cNvSpPr>
            <a:spLocks noGrp="1"/>
          </p:cNvSpPr>
          <p:nvPr>
            <p:ph type="subTitle" idx="4294967295"/>
          </p:nvPr>
        </p:nvSpPr>
        <p:spPr>
          <a:xfrm>
            <a:off x="1185860" y="1904711"/>
            <a:ext cx="9939340" cy="2193156"/>
          </a:xfrm>
          <a:prstGeom prst="rect">
            <a:avLst/>
          </a:prstGeom>
        </p:spPr>
        <p:txBody>
          <a:bodyPr>
            <a:normAutofit/>
          </a:bodyPr>
          <a:lstStyle/>
          <a:p>
            <a:r>
              <a:rPr lang="en-US" sz="2000" b="1" dirty="0" smtClean="0">
                <a:latin typeface="Trebuchet MS" charset="0"/>
                <a:ea typeface="ヒラギノ角ゴ Pro W3" charset="0"/>
              </a:rPr>
              <a:t>Operant </a:t>
            </a:r>
            <a:r>
              <a:rPr lang="en-US" sz="2000" b="1" dirty="0">
                <a:latin typeface="Trebuchet MS" charset="0"/>
                <a:ea typeface="ヒラギノ角ゴ Pro W3" charset="0"/>
              </a:rPr>
              <a:t>(Instrumental) </a:t>
            </a:r>
            <a:r>
              <a:rPr lang="en-US" sz="2000" b="1" dirty="0" smtClean="0">
                <a:latin typeface="Trebuchet MS" charset="0"/>
                <a:ea typeface="ヒラギノ角ゴ Pro W3" charset="0"/>
              </a:rPr>
              <a:t>learning:</a:t>
            </a:r>
            <a:r>
              <a:rPr lang="en-US" sz="2000" b="1" dirty="0">
                <a:latin typeface="Trebuchet MS" charset="0"/>
                <a:ea typeface="ヒラギノ角ゴ Pro W3" charset="0"/>
              </a:rPr>
              <a:t> </a:t>
            </a:r>
            <a:r>
              <a:rPr lang="en-US" sz="2000" dirty="0" smtClean="0">
                <a:latin typeface="Trebuchet MS" charset="0"/>
                <a:ea typeface="ヒラギノ角ゴ Pro W3" charset="0"/>
              </a:rPr>
              <a:t>w</a:t>
            </a:r>
            <a:r>
              <a:rPr lang="en-US" sz="2000" dirty="0" smtClean="0">
                <a:latin typeface="Trebuchet MS" charset="0"/>
                <a:ea typeface="ヒラギノ角ゴ Pro W3" charset="0"/>
              </a:rPr>
              <a:t>e </a:t>
            </a:r>
            <a:r>
              <a:rPr lang="en-US" sz="2000" dirty="0">
                <a:latin typeface="Trebuchet MS" charset="0"/>
                <a:ea typeface="ヒラギノ角ゴ Pro W3" charset="0"/>
              </a:rPr>
              <a:t>learn new information as a result of the consequences of our </a:t>
            </a:r>
            <a:r>
              <a:rPr lang="en-US" sz="2000" dirty="0" smtClean="0">
                <a:latin typeface="Trebuchet MS" charset="0"/>
                <a:ea typeface="ヒラギノ角ゴ Pro W3" charset="0"/>
              </a:rPr>
              <a:t>behavior</a:t>
            </a:r>
          </a:p>
          <a:p>
            <a:pPr lvl="1"/>
            <a:r>
              <a:rPr lang="en-US" sz="1600" dirty="0" smtClean="0">
                <a:latin typeface="Trebuchet MS" charset="0"/>
                <a:ea typeface="ヒラギノ角ゴ Pro W3" charset="0"/>
              </a:rPr>
              <a:t>Experiences that are followed   by negative emotions (punishments) are less likely to be repeated</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Tree>
    <p:extLst>
      <p:ext uri="{BB962C8B-B14F-4D97-AF65-F5344CB8AC3E}">
        <p14:creationId xmlns:p14="http://schemas.microsoft.com/office/powerpoint/2010/main" val="353642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1185860" y="1904711"/>
            <a:ext cx="9939340" cy="3564756"/>
          </a:xfrm>
          <a:prstGeom prst="rect">
            <a:avLst/>
          </a:prstGeom>
        </p:spPr>
        <p:txBody>
          <a:bodyPr>
            <a:normAutofit/>
          </a:bodyPr>
          <a:lstStyle/>
          <a:p>
            <a:r>
              <a:rPr lang="en-US" sz="2000" b="1" dirty="0">
                <a:latin typeface="Trebuchet MS" charset="0"/>
                <a:ea typeface="ヒラギノ角ゴ Pro W3" charset="0"/>
              </a:rPr>
              <a:t>Associational </a:t>
            </a:r>
            <a:r>
              <a:rPr lang="en-US" sz="2000" b="1" dirty="0" smtClean="0">
                <a:latin typeface="Trebuchet MS" charset="0"/>
                <a:ea typeface="ヒラギノ角ゴ Pro W3" charset="0"/>
              </a:rPr>
              <a:t>learning</a:t>
            </a:r>
            <a:r>
              <a:rPr lang="en-US" sz="2000" b="1" dirty="0" smtClean="0">
                <a:latin typeface="Trebuchet MS" charset="0"/>
                <a:ea typeface="ヒラギノ角ゴ Pro W3" charset="0"/>
              </a:rPr>
              <a:t>: </a:t>
            </a:r>
            <a:r>
              <a:rPr lang="en-US" sz="2000" dirty="0" smtClean="0">
                <a:latin typeface="Trebuchet MS" charset="0"/>
                <a:ea typeface="ヒラギノ角ゴ Pro W3" charset="0"/>
              </a:rPr>
              <a:t>o</a:t>
            </a:r>
            <a:r>
              <a:rPr lang="en-US" sz="2000" dirty="0" smtClean="0">
                <a:latin typeface="Trebuchet MS" charset="0"/>
                <a:ea typeface="ヒラギノ角ゴ Pro W3" charset="0"/>
              </a:rPr>
              <a:t>ccurs </a:t>
            </a:r>
            <a:r>
              <a:rPr lang="en-US" sz="2000" dirty="0">
                <a:latin typeface="Trebuchet MS" charset="0"/>
                <a:ea typeface="ヒラギノ角ゴ Pro W3" charset="0"/>
              </a:rPr>
              <a:t>when an object or event comes to be associated with a natural response, such as an automatic behavior or a positive or negative emotion</a:t>
            </a:r>
          </a:p>
          <a:p>
            <a:pPr lvl="1"/>
            <a:r>
              <a:rPr lang="en-US" sz="1600" dirty="0">
                <a:latin typeface="Trebuchet MS" charset="0"/>
                <a:ea typeface="ヒラギノ角ゴ Pro W3" charset="0"/>
              </a:rPr>
              <a:t>Influences our knowledge about and our judgments of other people</a:t>
            </a:r>
          </a:p>
          <a:p>
            <a:pPr lvl="1"/>
            <a:r>
              <a:rPr lang="en-US" sz="1600" dirty="0">
                <a:latin typeface="Trebuchet MS" charset="0"/>
                <a:ea typeface="ヒラギノ角ゴ Pro W3" charset="0"/>
              </a:rPr>
              <a:t>We have positive feelings toward the people we associate with positive things</a:t>
            </a:r>
          </a:p>
          <a:p>
            <a:pPr lvl="1"/>
            <a:r>
              <a:rPr lang="en-US" sz="1600" dirty="0" smtClean="0">
                <a:latin typeface="Trebuchet MS" charset="0"/>
                <a:ea typeface="ヒラギノ角ゴ Pro W3" charset="0"/>
              </a:rPr>
              <a:t>Negatives:</a:t>
            </a:r>
            <a:endParaRPr lang="en-US" sz="1600" dirty="0">
              <a:latin typeface="Trebuchet MS" charset="0"/>
              <a:ea typeface="ヒラギノ角ゴ Pro W3" charset="0"/>
            </a:endParaRPr>
          </a:p>
          <a:p>
            <a:pPr lvl="2"/>
            <a:r>
              <a:rPr lang="en-US" sz="1600" dirty="0">
                <a:latin typeface="Trebuchet MS" charset="0"/>
                <a:ea typeface="ヒラギノ角ゴ Pro W3" charset="0"/>
              </a:rPr>
              <a:t>We may dislike people from certain racial or ethnic groups because we frequently see them portrayed in the media as associated with violence, drug use, or terrorism</a:t>
            </a:r>
          </a:p>
          <a:p>
            <a:pPr lvl="2"/>
            <a:r>
              <a:rPr lang="en-US" sz="1600" dirty="0">
                <a:latin typeface="Trebuchet MS" charset="0"/>
                <a:ea typeface="ヒラギノ角ゴ Pro W3" charset="0"/>
              </a:rPr>
              <a:t>We may avoid people with certain physical characteristics simply because they remind us of other people we know that we do not like</a:t>
            </a: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6" name="Title 1"/>
          <p:cNvSpPr txBox="1">
            <a:spLocks/>
          </p:cNvSpPr>
          <p:nvPr/>
        </p:nvSpPr>
        <p:spPr>
          <a:xfrm>
            <a:off x="1840358" y="460520"/>
            <a:ext cx="8692176" cy="69532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smtClean="0">
                <a:latin typeface="Roboto" charset="0"/>
                <a:ea typeface="Roboto" charset="0"/>
                <a:cs typeface="Roboto" charset="0"/>
              </a:rPr>
              <a:t>ASSOCIATIONAL LEARNING</a:t>
            </a:r>
            <a:endParaRPr lang="en-US" sz="3200" dirty="0">
              <a:latin typeface="Roboto" charset="0"/>
              <a:ea typeface="Roboto" charset="0"/>
              <a:cs typeface="Roboto" charset="0"/>
            </a:endParaRPr>
          </a:p>
        </p:txBody>
      </p:sp>
    </p:spTree>
    <p:extLst>
      <p:ext uri="{BB962C8B-B14F-4D97-AF65-F5344CB8AC3E}">
        <p14:creationId xmlns:p14="http://schemas.microsoft.com/office/powerpoint/2010/main" val="1144841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1185860" y="1904711"/>
            <a:ext cx="9939340" cy="3564756"/>
          </a:xfrm>
          <a:prstGeom prst="rect">
            <a:avLst/>
          </a:prstGeom>
        </p:spPr>
        <p:txBody>
          <a:bodyPr>
            <a:normAutofit/>
          </a:bodyPr>
          <a:lstStyle/>
          <a:p>
            <a:r>
              <a:rPr lang="en-US" sz="2000" dirty="0" smtClean="0">
                <a:latin typeface="Trebuchet MS" charset="0"/>
                <a:ea typeface="ヒラギノ角ゴ Pro W3" charset="0"/>
              </a:rPr>
              <a:t>The goal of these images is to associate the fear of dying with cigarette smoking.</a:t>
            </a:r>
            <a:endParaRPr lang="en-US" sz="1600" dirty="0">
              <a:latin typeface="Trebuchet MS" charset="0"/>
              <a:ea typeface="ヒラギノ角ゴ Pro W3" charset="0"/>
            </a:endParaRPr>
          </a:p>
        </p:txBody>
      </p:sp>
      <p:cxnSp>
        <p:nvCxnSpPr>
          <p:cNvPr id="9" name="Straight Connector 8"/>
          <p:cNvCxnSpPr/>
          <p:nvPr/>
        </p:nvCxnSpPr>
        <p:spPr>
          <a:xfrm>
            <a:off x="1066800" y="1405467"/>
            <a:ext cx="10058400" cy="0"/>
          </a:xfrm>
          <a:prstGeom prst="line">
            <a:avLst/>
          </a:prstGeom>
          <a:ln w="76200">
            <a:solidFill>
              <a:srgbClr val="006CA7"/>
            </a:solidFill>
          </a:ln>
        </p:spPr>
        <p:style>
          <a:lnRef idx="3">
            <a:schemeClr val="accent2"/>
          </a:lnRef>
          <a:fillRef idx="0">
            <a:schemeClr val="accent2"/>
          </a:fillRef>
          <a:effectRef idx="2">
            <a:schemeClr val="accent2"/>
          </a:effectRef>
          <a:fontRef idx="minor">
            <a:schemeClr val="tx1"/>
          </a:fontRef>
        </p:style>
      </p:cxn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5860" y="575502"/>
            <a:ext cx="535965" cy="535965"/>
          </a:xfrm>
          <a:prstGeom prst="rect">
            <a:avLst/>
          </a:prstGeom>
        </p:spPr>
      </p:pic>
      <p:sp>
        <p:nvSpPr>
          <p:cNvPr id="6" name="Title 1"/>
          <p:cNvSpPr txBox="1">
            <a:spLocks/>
          </p:cNvSpPr>
          <p:nvPr/>
        </p:nvSpPr>
        <p:spPr>
          <a:xfrm>
            <a:off x="1840358" y="460520"/>
            <a:ext cx="8692176" cy="69532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smtClean="0">
                <a:latin typeface="Roboto" charset="0"/>
                <a:ea typeface="Roboto" charset="0"/>
                <a:cs typeface="Roboto" charset="0"/>
              </a:rPr>
              <a:t>EXAMPLE OF ASSOCIATIONAL LEARNING</a:t>
            </a:r>
            <a:endParaRPr lang="en-US" sz="3200" dirty="0">
              <a:latin typeface="Roboto" charset="0"/>
              <a:ea typeface="Roboto" charset="0"/>
              <a:cs typeface="Roboto" charset="0"/>
            </a:endParaRPr>
          </a:p>
        </p:txBody>
      </p:sp>
      <p:pic>
        <p:nvPicPr>
          <p:cNvPr id="2" name="Picture 1"/>
          <p:cNvPicPr>
            <a:picLocks noChangeAspect="1"/>
          </p:cNvPicPr>
          <p:nvPr/>
        </p:nvPicPr>
        <p:blipFill>
          <a:blip r:embed="rId4"/>
          <a:stretch>
            <a:fillRect/>
          </a:stretch>
        </p:blipFill>
        <p:spPr>
          <a:xfrm>
            <a:off x="4169191" y="2217420"/>
            <a:ext cx="4041087" cy="4480560"/>
          </a:xfrm>
          <a:prstGeom prst="rect">
            <a:avLst/>
          </a:prstGeom>
        </p:spPr>
      </p:pic>
    </p:spTree>
    <p:extLst>
      <p:ext uri="{BB962C8B-B14F-4D97-AF65-F5344CB8AC3E}">
        <p14:creationId xmlns:p14="http://schemas.microsoft.com/office/powerpoint/2010/main" val="903000117"/>
      </p:ext>
    </p:extLst>
  </p:cSld>
  <p:clrMapOvr>
    <a:masterClrMapping/>
  </p:clrMapOvr>
</p:sld>
</file>

<file path=ppt/theme/theme1.xml><?xml version="1.0" encoding="utf-8"?>
<a:theme xmlns:a="http://schemas.openxmlformats.org/drawingml/2006/main" name="Blank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inciples of Macro" id="{89D2DF60-FA8A-FE43-B1E9-BFF76EF19FB0}" vid="{BE2FFA3C-8978-CF4C-B22A-2D8E0E366F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Mastering Org Behvaior</Template>
  <TotalTime>377</TotalTime>
  <Words>1494</Words>
  <Application>Microsoft Macintosh PowerPoint</Application>
  <PresentationFormat>Widescreen</PresentationFormat>
  <Paragraphs>133</Paragraphs>
  <Slides>26</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Calibri</vt:lpstr>
      <vt:lpstr>Roboto</vt:lpstr>
      <vt:lpstr>Roboto Condensed Light</vt:lpstr>
      <vt:lpstr>Roboto Light</vt:lpstr>
      <vt:lpstr>Trebuchet MS</vt:lpstr>
      <vt:lpstr>ヒラギノ角ゴ Pro W3</vt:lpstr>
      <vt:lpstr>Arial</vt:lpstr>
      <vt:lpstr>Blank Slide</vt:lpstr>
      <vt:lpstr>Principles of Social Psychology, V2.0 </vt:lpstr>
      <vt:lpstr>PowerPoint Presentation</vt:lpstr>
      <vt:lpstr>PowerPoint Presentation</vt:lpstr>
      <vt:lpstr>LEARNING OBJECTIVES</vt:lpstr>
      <vt:lpstr>INTRODUCTION</vt:lpstr>
      <vt:lpstr>SOURCES OF SOCIAL KNOWLEDGE: A RESULT OF LEARNING</vt:lpstr>
      <vt:lpstr>OPERANT LEARNING</vt:lpstr>
      <vt:lpstr>PowerPoint Presentation</vt:lpstr>
      <vt:lpstr>PowerPoint Presentation</vt:lpstr>
      <vt:lpstr>OBSERVATIONAL LEARNING (MODELING)</vt:lpstr>
      <vt:lpstr>SCHEMAS AS SOCIAL KNOWLEDGE</vt:lpstr>
      <vt:lpstr>HOW SCHEMAS DEVELOP</vt:lpstr>
      <vt:lpstr>ACCOMMODATION AND ASSIMILATION</vt:lpstr>
      <vt:lpstr>PowerPoint Presentation</vt:lpstr>
      <vt:lpstr>SELF-FULFILLING PROPHECIES</vt:lpstr>
      <vt:lpstr>AUTOMATIC VERSUS CONTROLLED COGNITION</vt:lpstr>
      <vt:lpstr>SALIENCE AND ACCESSIBILITY DETERMINE WHICH EXPECTATIONS WE USE</vt:lpstr>
      <vt:lpstr>SALIENCE AND ACCESSIBILITY DETERMINE WHICH EXPECTATIONS WE USE (CONTINUED)</vt:lpstr>
      <vt:lpstr>FIGURE 2.5 PROCESSING FLUENCY</vt:lpstr>
      <vt:lpstr>THE FALSE CONSENSUS BIAS</vt:lpstr>
      <vt:lpstr>COUNTERFACTUAL THINKING</vt:lpstr>
      <vt:lpstr>ANCHORING AND ADJUSTMENT</vt:lpstr>
      <vt:lpstr>OVERCONFIDENCE</vt:lpstr>
      <vt:lpstr>FIGURE 2.6 OVERCONFIDENCE</vt:lpstr>
      <vt:lpstr>THE IMPORTANCE OF COGNITIVE BIASES IN EVERYDAY LIFE</vt:lpstr>
      <vt:lpstr>TABLE 2.2 COGNITIVE ERRORS</vt:lpstr>
    </vt:vector>
  </TitlesOfParts>
  <Company/>
  <LinksUpToDate>false</LinksUpToDate>
  <SharedDoc>false</SharedDoc>
  <HyperlinksChanged>false</HyperlinksChanged>
  <AppVersion>15.0035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Mastering Organizational Behavior, Version 14.0</dc:title>
  <dc:creator>Microsoft Office User</dc:creator>
  <cp:lastModifiedBy>nikki.ross@flatworldknowledge.com</cp:lastModifiedBy>
  <cp:revision>123</cp:revision>
  <dcterms:created xsi:type="dcterms:W3CDTF">2017-05-19T13:43:17Z</dcterms:created>
  <dcterms:modified xsi:type="dcterms:W3CDTF">2017-10-24T23:58:37Z</dcterms:modified>
</cp:coreProperties>
</file>