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5"/>
  </p:notesMasterIdLst>
  <p:sldIdLst>
    <p:sldId id="268" r:id="rId2"/>
    <p:sldId id="257" r:id="rId3"/>
    <p:sldId id="262" r:id="rId4"/>
    <p:sldId id="265" r:id="rId5"/>
    <p:sldId id="266" r:id="rId6"/>
    <p:sldId id="269" r:id="rId7"/>
    <p:sldId id="270" r:id="rId8"/>
    <p:sldId id="267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CA7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 snapToGrid="0" snapToObjects="1">
      <p:cViewPr varScale="1">
        <p:scale>
          <a:sx n="70" d="100"/>
          <a:sy n="70" d="100"/>
        </p:scale>
        <p:origin x="60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2E78DD-2BBA-462E-BA8F-DFCBFF8F4B6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97326AD-49ED-4E18-9E3C-EF5115D573F2}">
      <dgm:prSet phldrT="[Text]" custT="1"/>
      <dgm:spPr/>
      <dgm:t>
        <a:bodyPr/>
        <a:lstStyle/>
        <a:p>
          <a:r>
            <a:rPr lang="en-US" sz="2200" b="1" dirty="0">
              <a:latin typeface="Roboto Light"/>
            </a:rPr>
            <a:t>Legislative branch</a:t>
          </a:r>
        </a:p>
      </dgm:t>
    </dgm:pt>
    <dgm:pt modelId="{790742BA-1952-4157-A9B8-7563A391AD1F}" type="parTrans" cxnId="{0E7BF05F-3546-4086-B1ED-7A4FF4E15F03}">
      <dgm:prSet/>
      <dgm:spPr/>
      <dgm:t>
        <a:bodyPr/>
        <a:lstStyle/>
        <a:p>
          <a:endParaRPr lang="en-US"/>
        </a:p>
      </dgm:t>
    </dgm:pt>
    <dgm:pt modelId="{4C1024DD-2D8F-442C-A753-E22EC71EBC76}" type="sibTrans" cxnId="{0E7BF05F-3546-4086-B1ED-7A4FF4E15F03}">
      <dgm:prSet/>
      <dgm:spPr/>
      <dgm:t>
        <a:bodyPr/>
        <a:lstStyle/>
        <a:p>
          <a:endParaRPr lang="en-US"/>
        </a:p>
      </dgm:t>
    </dgm:pt>
    <dgm:pt modelId="{1E1E9BE8-27CD-4178-8C6D-03B5BF33D4CB}">
      <dgm:prSet custT="1"/>
      <dgm:spPr/>
      <dgm:t>
        <a:bodyPr/>
        <a:lstStyle/>
        <a:p>
          <a:r>
            <a:rPr lang="en-US" sz="2200" b="1" dirty="0">
              <a:latin typeface="Roboto Light"/>
            </a:rPr>
            <a:t>Judiciary</a:t>
          </a:r>
        </a:p>
      </dgm:t>
    </dgm:pt>
    <dgm:pt modelId="{D6ABACD3-B0D2-4922-AEEF-18D5A035F189}" type="parTrans" cxnId="{7374EFFB-4657-4CEA-9203-9F22A4DB9584}">
      <dgm:prSet/>
      <dgm:spPr/>
      <dgm:t>
        <a:bodyPr/>
        <a:lstStyle/>
        <a:p>
          <a:endParaRPr lang="en-US"/>
        </a:p>
      </dgm:t>
    </dgm:pt>
    <dgm:pt modelId="{F54F9816-D0EB-485B-B3AB-45C8CBD2AD28}" type="sibTrans" cxnId="{7374EFFB-4657-4CEA-9203-9F22A4DB9584}">
      <dgm:prSet/>
      <dgm:spPr/>
      <dgm:t>
        <a:bodyPr/>
        <a:lstStyle/>
        <a:p>
          <a:endParaRPr lang="en-US"/>
        </a:p>
      </dgm:t>
    </dgm:pt>
    <dgm:pt modelId="{0E28EF3B-BC8A-42C7-9E11-89F8F11CE382}">
      <dgm:prSet phldrT="[Text]" custT="1"/>
      <dgm:spPr/>
      <dgm:t>
        <a:bodyPr/>
        <a:lstStyle/>
        <a:p>
          <a:r>
            <a:rPr lang="en-US" sz="2000" dirty="0">
              <a:latin typeface="Roboto Light"/>
            </a:rPr>
            <a:t>Created by Article I of the Constitution at the federal level</a:t>
          </a:r>
        </a:p>
      </dgm:t>
    </dgm:pt>
    <dgm:pt modelId="{322E1FD8-3EB8-49F5-9880-0C3885ABF065}" type="parTrans" cxnId="{42C6D415-7A77-4D1A-AD32-4B51EE641B2F}">
      <dgm:prSet/>
      <dgm:spPr/>
      <dgm:t>
        <a:bodyPr/>
        <a:lstStyle/>
        <a:p>
          <a:endParaRPr lang="en-US"/>
        </a:p>
      </dgm:t>
    </dgm:pt>
    <dgm:pt modelId="{2BF3DE71-2329-451B-B3E1-7B08C809C00D}" type="sibTrans" cxnId="{42C6D415-7A77-4D1A-AD32-4B51EE641B2F}">
      <dgm:prSet/>
      <dgm:spPr/>
      <dgm:t>
        <a:bodyPr/>
        <a:lstStyle/>
        <a:p>
          <a:endParaRPr lang="en-US"/>
        </a:p>
      </dgm:t>
    </dgm:pt>
    <dgm:pt modelId="{6D0E17A4-9E78-4677-A4F3-291F785D8A6F}">
      <dgm:prSet phldrT="[Text]" custT="1"/>
      <dgm:spPr/>
      <dgm:t>
        <a:bodyPr/>
        <a:lstStyle/>
        <a:p>
          <a:r>
            <a:rPr lang="en-US" sz="2000" dirty="0">
              <a:latin typeface="Roboto Light"/>
            </a:rPr>
            <a:t>This branch is responsible for drafting laws</a:t>
          </a:r>
        </a:p>
      </dgm:t>
    </dgm:pt>
    <dgm:pt modelId="{2C699E4D-FE99-4270-AC27-3D935E39FDC3}" type="parTrans" cxnId="{BF109966-56C3-49FD-A36C-1AB4617CF184}">
      <dgm:prSet/>
      <dgm:spPr/>
      <dgm:t>
        <a:bodyPr/>
        <a:lstStyle/>
        <a:p>
          <a:endParaRPr lang="en-US"/>
        </a:p>
      </dgm:t>
    </dgm:pt>
    <dgm:pt modelId="{90C8AF49-3193-4394-9AB7-5510A0CE5F75}" type="sibTrans" cxnId="{BF109966-56C3-49FD-A36C-1AB4617CF184}">
      <dgm:prSet/>
      <dgm:spPr/>
      <dgm:t>
        <a:bodyPr/>
        <a:lstStyle/>
        <a:p>
          <a:endParaRPr lang="en-US"/>
        </a:p>
      </dgm:t>
    </dgm:pt>
    <dgm:pt modelId="{9B3F7E93-0179-4830-AC70-6D16BFE4C40B}">
      <dgm:prSet custT="1"/>
      <dgm:spPr/>
      <dgm:t>
        <a:bodyPr/>
        <a:lstStyle/>
        <a:p>
          <a:r>
            <a:rPr lang="en-US" sz="2200" b="1" dirty="0">
              <a:latin typeface="Roboto Light"/>
            </a:rPr>
            <a:t>Executive branch</a:t>
          </a:r>
        </a:p>
      </dgm:t>
    </dgm:pt>
    <dgm:pt modelId="{732C2E72-D8B1-4D43-BF6C-3FC2A9B271C6}" type="parTrans" cxnId="{11338023-03E9-48E3-B038-E619EDE98796}">
      <dgm:prSet/>
      <dgm:spPr/>
      <dgm:t>
        <a:bodyPr/>
        <a:lstStyle/>
        <a:p>
          <a:endParaRPr lang="en-US"/>
        </a:p>
      </dgm:t>
    </dgm:pt>
    <dgm:pt modelId="{353056AF-10C6-46F7-8118-3D2E13591A65}" type="sibTrans" cxnId="{11338023-03E9-48E3-B038-E619EDE98796}">
      <dgm:prSet/>
      <dgm:spPr/>
      <dgm:t>
        <a:bodyPr/>
        <a:lstStyle/>
        <a:p>
          <a:endParaRPr lang="en-US"/>
        </a:p>
      </dgm:t>
    </dgm:pt>
    <dgm:pt modelId="{B3ADFE2A-7828-41AF-AA44-CF72F3B70CCF}">
      <dgm:prSet custT="1"/>
      <dgm:spPr/>
      <dgm:t>
        <a:bodyPr/>
        <a:lstStyle/>
        <a:p>
          <a:r>
            <a:rPr lang="en-US" sz="2000" dirty="0">
              <a:latin typeface="Roboto Light"/>
            </a:rPr>
            <a:t>Created under Article II of the Constitution</a:t>
          </a:r>
        </a:p>
      </dgm:t>
    </dgm:pt>
    <dgm:pt modelId="{0E22996B-2713-4C9D-8582-1C33263A295C}" type="parTrans" cxnId="{A16B6073-7109-45F6-9626-09FC8EFAEBED}">
      <dgm:prSet/>
      <dgm:spPr/>
      <dgm:t>
        <a:bodyPr/>
        <a:lstStyle/>
        <a:p>
          <a:endParaRPr lang="en-US"/>
        </a:p>
      </dgm:t>
    </dgm:pt>
    <dgm:pt modelId="{C465F0FC-0D1C-4BD6-ADB3-18469D1E6B40}" type="sibTrans" cxnId="{A16B6073-7109-45F6-9626-09FC8EFAEBED}">
      <dgm:prSet/>
      <dgm:spPr/>
      <dgm:t>
        <a:bodyPr/>
        <a:lstStyle/>
        <a:p>
          <a:endParaRPr lang="en-US"/>
        </a:p>
      </dgm:t>
    </dgm:pt>
    <dgm:pt modelId="{F7643180-C4BF-471B-B5F4-859C5AD3A45E}">
      <dgm:prSet custT="1"/>
      <dgm:spPr/>
      <dgm:t>
        <a:bodyPr/>
        <a:lstStyle/>
        <a:p>
          <a:r>
            <a:rPr lang="en-US" sz="2000" dirty="0">
              <a:latin typeface="Roboto Light"/>
            </a:rPr>
            <a:t>This is another name for the office of the president and its related agencies</a:t>
          </a:r>
        </a:p>
      </dgm:t>
    </dgm:pt>
    <dgm:pt modelId="{B99EC225-A680-4618-A270-70F18EF281CD}" type="parTrans" cxnId="{E2024CD2-DB65-44FC-B093-478560CAB98C}">
      <dgm:prSet/>
      <dgm:spPr/>
      <dgm:t>
        <a:bodyPr/>
        <a:lstStyle/>
        <a:p>
          <a:endParaRPr lang="en-US"/>
        </a:p>
      </dgm:t>
    </dgm:pt>
    <dgm:pt modelId="{B73CC9E0-D75A-491D-A9EB-9EBBC36A9D24}" type="sibTrans" cxnId="{E2024CD2-DB65-44FC-B093-478560CAB98C}">
      <dgm:prSet/>
      <dgm:spPr/>
      <dgm:t>
        <a:bodyPr/>
        <a:lstStyle/>
        <a:p>
          <a:endParaRPr lang="en-US"/>
        </a:p>
      </dgm:t>
    </dgm:pt>
    <dgm:pt modelId="{82A8458D-9011-48DE-98A5-CB263EBD6F22}">
      <dgm:prSet custT="1"/>
      <dgm:spPr/>
      <dgm:t>
        <a:bodyPr/>
        <a:lstStyle/>
        <a:p>
          <a:r>
            <a:rPr lang="en-US" sz="2000" dirty="0">
              <a:latin typeface="Roboto Light"/>
            </a:rPr>
            <a:t>Created by Article III of the Constitution and by various state constitutions and laws</a:t>
          </a:r>
        </a:p>
      </dgm:t>
    </dgm:pt>
    <dgm:pt modelId="{98FCFB36-A09E-49BD-A823-C3CC8B128D0C}" type="parTrans" cxnId="{23C685B6-A195-4C5C-AF02-BA1603603EA7}">
      <dgm:prSet/>
      <dgm:spPr/>
      <dgm:t>
        <a:bodyPr/>
        <a:lstStyle/>
        <a:p>
          <a:endParaRPr lang="en-US"/>
        </a:p>
      </dgm:t>
    </dgm:pt>
    <dgm:pt modelId="{9F1D11A3-E893-4CF1-A9D7-DC0F34B5BDA3}" type="sibTrans" cxnId="{23C685B6-A195-4C5C-AF02-BA1603603EA7}">
      <dgm:prSet/>
      <dgm:spPr/>
      <dgm:t>
        <a:bodyPr/>
        <a:lstStyle/>
        <a:p>
          <a:endParaRPr lang="en-US"/>
        </a:p>
      </dgm:t>
    </dgm:pt>
    <dgm:pt modelId="{A02B8CCE-E7C5-4389-8A93-F5C0562F9AD9}">
      <dgm:prSet custT="1"/>
      <dgm:spPr/>
      <dgm:t>
        <a:bodyPr/>
        <a:lstStyle/>
        <a:p>
          <a:r>
            <a:rPr lang="en-US" sz="2000" dirty="0">
              <a:latin typeface="Roboto Light"/>
            </a:rPr>
            <a:t>This is the branch of government dedicated to the administration of justice</a:t>
          </a:r>
        </a:p>
      </dgm:t>
    </dgm:pt>
    <dgm:pt modelId="{0839948F-A228-4A01-87E1-BB0C1F35D78A}" type="parTrans" cxnId="{1DF040CA-0E14-4434-B812-6137F5868EF4}">
      <dgm:prSet/>
      <dgm:spPr/>
      <dgm:t>
        <a:bodyPr/>
        <a:lstStyle/>
        <a:p>
          <a:endParaRPr lang="en-US"/>
        </a:p>
      </dgm:t>
    </dgm:pt>
    <dgm:pt modelId="{0CD0C4A9-E398-4F21-8CAB-201053B3693A}" type="sibTrans" cxnId="{1DF040CA-0E14-4434-B812-6137F5868EF4}">
      <dgm:prSet/>
      <dgm:spPr/>
      <dgm:t>
        <a:bodyPr/>
        <a:lstStyle/>
        <a:p>
          <a:endParaRPr lang="en-US"/>
        </a:p>
      </dgm:t>
    </dgm:pt>
    <dgm:pt modelId="{8DDCCA68-E63C-47B3-BE44-B39A22A0C9CF}" type="pres">
      <dgm:prSet presAssocID="{972E78DD-2BBA-462E-BA8F-DFCBFF8F4B63}" presName="linear" presStyleCnt="0">
        <dgm:presLayoutVars>
          <dgm:dir/>
          <dgm:animLvl val="lvl"/>
          <dgm:resizeHandles val="exact"/>
        </dgm:presLayoutVars>
      </dgm:prSet>
      <dgm:spPr/>
    </dgm:pt>
    <dgm:pt modelId="{3C60077B-4C74-48B1-A03B-3BBC7696A730}" type="pres">
      <dgm:prSet presAssocID="{E97326AD-49ED-4E18-9E3C-EF5115D573F2}" presName="parentLin" presStyleCnt="0"/>
      <dgm:spPr/>
    </dgm:pt>
    <dgm:pt modelId="{A30E9175-2BA1-49C9-93D9-7584841BA571}" type="pres">
      <dgm:prSet presAssocID="{E97326AD-49ED-4E18-9E3C-EF5115D573F2}" presName="parentLeftMargin" presStyleLbl="node1" presStyleIdx="0" presStyleCnt="3"/>
      <dgm:spPr/>
    </dgm:pt>
    <dgm:pt modelId="{C5C71B92-F733-4C74-9888-3C2F206C6B1B}" type="pres">
      <dgm:prSet presAssocID="{E97326AD-49ED-4E18-9E3C-EF5115D573F2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3F8F234A-8D2D-474A-B343-2D2818D247D2}" type="pres">
      <dgm:prSet presAssocID="{E97326AD-49ED-4E18-9E3C-EF5115D573F2}" presName="negativeSpace" presStyleCnt="0"/>
      <dgm:spPr/>
    </dgm:pt>
    <dgm:pt modelId="{BE8B3803-62EE-4000-8FD5-A8BD4A20E907}" type="pres">
      <dgm:prSet presAssocID="{E97326AD-49ED-4E18-9E3C-EF5115D573F2}" presName="childText" presStyleLbl="conFgAcc1" presStyleIdx="0" presStyleCnt="3">
        <dgm:presLayoutVars>
          <dgm:bulletEnabled val="1"/>
        </dgm:presLayoutVars>
      </dgm:prSet>
      <dgm:spPr/>
    </dgm:pt>
    <dgm:pt modelId="{ECB8C4CC-088B-4080-8223-2440B70492A9}" type="pres">
      <dgm:prSet presAssocID="{4C1024DD-2D8F-442C-A753-E22EC71EBC76}" presName="spaceBetweenRectangles" presStyleCnt="0"/>
      <dgm:spPr/>
    </dgm:pt>
    <dgm:pt modelId="{458FDBA3-6C7E-42E9-B593-54F6D9EDEAC0}" type="pres">
      <dgm:prSet presAssocID="{9B3F7E93-0179-4830-AC70-6D16BFE4C40B}" presName="parentLin" presStyleCnt="0"/>
      <dgm:spPr/>
    </dgm:pt>
    <dgm:pt modelId="{DF80BD15-AFF4-481E-9355-A8C174725961}" type="pres">
      <dgm:prSet presAssocID="{9B3F7E93-0179-4830-AC70-6D16BFE4C40B}" presName="parentLeftMargin" presStyleLbl="node1" presStyleIdx="0" presStyleCnt="3"/>
      <dgm:spPr/>
    </dgm:pt>
    <dgm:pt modelId="{05D3B7D0-1CAC-4E10-A835-2D5AE4F63388}" type="pres">
      <dgm:prSet presAssocID="{9B3F7E93-0179-4830-AC70-6D16BFE4C40B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263051D0-1A01-43EF-9DBF-D5BD787C8686}" type="pres">
      <dgm:prSet presAssocID="{9B3F7E93-0179-4830-AC70-6D16BFE4C40B}" presName="negativeSpace" presStyleCnt="0"/>
      <dgm:spPr/>
    </dgm:pt>
    <dgm:pt modelId="{5CFB2BC4-662B-45F6-88B6-30AAC4649432}" type="pres">
      <dgm:prSet presAssocID="{9B3F7E93-0179-4830-AC70-6D16BFE4C40B}" presName="childText" presStyleLbl="conFgAcc1" presStyleIdx="1" presStyleCnt="3">
        <dgm:presLayoutVars>
          <dgm:bulletEnabled val="1"/>
        </dgm:presLayoutVars>
      </dgm:prSet>
      <dgm:spPr/>
    </dgm:pt>
    <dgm:pt modelId="{9907A692-1E27-46DB-8559-FF64BBF43958}" type="pres">
      <dgm:prSet presAssocID="{353056AF-10C6-46F7-8118-3D2E13591A65}" presName="spaceBetweenRectangles" presStyleCnt="0"/>
      <dgm:spPr/>
    </dgm:pt>
    <dgm:pt modelId="{18D71AB6-C221-4A04-83EF-B9BD6F7D8BBA}" type="pres">
      <dgm:prSet presAssocID="{1E1E9BE8-27CD-4178-8C6D-03B5BF33D4CB}" presName="parentLin" presStyleCnt="0"/>
      <dgm:spPr/>
    </dgm:pt>
    <dgm:pt modelId="{18AFB7DA-1154-4621-97AB-61F356600BF6}" type="pres">
      <dgm:prSet presAssocID="{1E1E9BE8-27CD-4178-8C6D-03B5BF33D4CB}" presName="parentLeftMargin" presStyleLbl="node1" presStyleIdx="1" presStyleCnt="3"/>
      <dgm:spPr/>
    </dgm:pt>
    <dgm:pt modelId="{762808A4-7687-4771-A98C-85C968EDA606}" type="pres">
      <dgm:prSet presAssocID="{1E1E9BE8-27CD-4178-8C6D-03B5BF33D4CB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5482C58-42A6-4564-8405-254C94992AE5}" type="pres">
      <dgm:prSet presAssocID="{1E1E9BE8-27CD-4178-8C6D-03B5BF33D4CB}" presName="negativeSpace" presStyleCnt="0"/>
      <dgm:spPr/>
    </dgm:pt>
    <dgm:pt modelId="{A80909EC-817F-46B9-9441-B909D6CE1CD5}" type="pres">
      <dgm:prSet presAssocID="{1E1E9BE8-27CD-4178-8C6D-03B5BF33D4C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C17C308-A3EF-49CB-A183-38AE939765C5}" type="presOf" srcId="{A02B8CCE-E7C5-4389-8A93-F5C0562F9AD9}" destId="{A80909EC-817F-46B9-9441-B909D6CE1CD5}" srcOrd="0" destOrd="1" presId="urn:microsoft.com/office/officeart/2005/8/layout/list1"/>
    <dgm:cxn modelId="{42C6D415-7A77-4D1A-AD32-4B51EE641B2F}" srcId="{E97326AD-49ED-4E18-9E3C-EF5115D573F2}" destId="{0E28EF3B-BC8A-42C7-9E11-89F8F11CE382}" srcOrd="0" destOrd="0" parTransId="{322E1FD8-3EB8-49F5-9880-0C3885ABF065}" sibTransId="{2BF3DE71-2329-451B-B3E1-7B08C809C00D}"/>
    <dgm:cxn modelId="{11338023-03E9-48E3-B038-E619EDE98796}" srcId="{972E78DD-2BBA-462E-BA8F-DFCBFF8F4B63}" destId="{9B3F7E93-0179-4830-AC70-6D16BFE4C40B}" srcOrd="1" destOrd="0" parTransId="{732C2E72-D8B1-4D43-BF6C-3FC2A9B271C6}" sibTransId="{353056AF-10C6-46F7-8118-3D2E13591A65}"/>
    <dgm:cxn modelId="{6B7ED823-14D1-4D1C-B75E-41913DED2EB2}" type="presOf" srcId="{B3ADFE2A-7828-41AF-AA44-CF72F3B70CCF}" destId="{5CFB2BC4-662B-45F6-88B6-30AAC4649432}" srcOrd="0" destOrd="0" presId="urn:microsoft.com/office/officeart/2005/8/layout/list1"/>
    <dgm:cxn modelId="{3DBFE65F-3D89-4A7B-A52F-324C5135FF16}" type="presOf" srcId="{E97326AD-49ED-4E18-9E3C-EF5115D573F2}" destId="{A30E9175-2BA1-49C9-93D9-7584841BA571}" srcOrd="0" destOrd="0" presId="urn:microsoft.com/office/officeart/2005/8/layout/list1"/>
    <dgm:cxn modelId="{0E7BF05F-3546-4086-B1ED-7A4FF4E15F03}" srcId="{972E78DD-2BBA-462E-BA8F-DFCBFF8F4B63}" destId="{E97326AD-49ED-4E18-9E3C-EF5115D573F2}" srcOrd="0" destOrd="0" parTransId="{790742BA-1952-4157-A9B8-7563A391AD1F}" sibTransId="{4C1024DD-2D8F-442C-A753-E22EC71EBC76}"/>
    <dgm:cxn modelId="{57A58E42-A89D-47FD-A04D-D8671D0052E2}" type="presOf" srcId="{9B3F7E93-0179-4830-AC70-6D16BFE4C40B}" destId="{05D3B7D0-1CAC-4E10-A835-2D5AE4F63388}" srcOrd="1" destOrd="0" presId="urn:microsoft.com/office/officeart/2005/8/layout/list1"/>
    <dgm:cxn modelId="{BF109966-56C3-49FD-A36C-1AB4617CF184}" srcId="{0E28EF3B-BC8A-42C7-9E11-89F8F11CE382}" destId="{6D0E17A4-9E78-4677-A4F3-291F785D8A6F}" srcOrd="0" destOrd="0" parTransId="{2C699E4D-FE99-4270-AC27-3D935E39FDC3}" sibTransId="{90C8AF49-3193-4394-9AB7-5510A0CE5F75}"/>
    <dgm:cxn modelId="{A16B6073-7109-45F6-9626-09FC8EFAEBED}" srcId="{9B3F7E93-0179-4830-AC70-6D16BFE4C40B}" destId="{B3ADFE2A-7828-41AF-AA44-CF72F3B70CCF}" srcOrd="0" destOrd="0" parTransId="{0E22996B-2713-4C9D-8582-1C33263A295C}" sibTransId="{C465F0FC-0D1C-4BD6-ADB3-18469D1E6B40}"/>
    <dgm:cxn modelId="{453F8489-532C-4EEE-890C-E29DD0F6F6F2}" type="presOf" srcId="{9B3F7E93-0179-4830-AC70-6D16BFE4C40B}" destId="{DF80BD15-AFF4-481E-9355-A8C174725961}" srcOrd="0" destOrd="0" presId="urn:microsoft.com/office/officeart/2005/8/layout/list1"/>
    <dgm:cxn modelId="{124B788D-BF7F-420F-95D3-B184F7E7B447}" type="presOf" srcId="{F7643180-C4BF-471B-B5F4-859C5AD3A45E}" destId="{5CFB2BC4-662B-45F6-88B6-30AAC4649432}" srcOrd="0" destOrd="1" presId="urn:microsoft.com/office/officeart/2005/8/layout/list1"/>
    <dgm:cxn modelId="{939F1396-4F93-4AF1-B39C-140D7306D805}" type="presOf" srcId="{972E78DD-2BBA-462E-BA8F-DFCBFF8F4B63}" destId="{8DDCCA68-E63C-47B3-BE44-B39A22A0C9CF}" srcOrd="0" destOrd="0" presId="urn:microsoft.com/office/officeart/2005/8/layout/list1"/>
    <dgm:cxn modelId="{7D2209AB-70B1-48DD-AACD-A6D9A7FDA552}" type="presOf" srcId="{6D0E17A4-9E78-4677-A4F3-291F785D8A6F}" destId="{BE8B3803-62EE-4000-8FD5-A8BD4A20E907}" srcOrd="0" destOrd="1" presId="urn:microsoft.com/office/officeart/2005/8/layout/list1"/>
    <dgm:cxn modelId="{B76E76AE-9FA7-41DA-8665-47A7E9B9676B}" type="presOf" srcId="{1E1E9BE8-27CD-4178-8C6D-03B5BF33D4CB}" destId="{762808A4-7687-4771-A98C-85C968EDA606}" srcOrd="1" destOrd="0" presId="urn:microsoft.com/office/officeart/2005/8/layout/list1"/>
    <dgm:cxn modelId="{23C685B6-A195-4C5C-AF02-BA1603603EA7}" srcId="{1E1E9BE8-27CD-4178-8C6D-03B5BF33D4CB}" destId="{82A8458D-9011-48DE-98A5-CB263EBD6F22}" srcOrd="0" destOrd="0" parTransId="{98FCFB36-A09E-49BD-A823-C3CC8B128D0C}" sibTransId="{9F1D11A3-E893-4CF1-A9D7-DC0F34B5BDA3}"/>
    <dgm:cxn modelId="{CE41CBC4-4E11-4E49-895C-BBFE92DE95CE}" type="presOf" srcId="{E97326AD-49ED-4E18-9E3C-EF5115D573F2}" destId="{C5C71B92-F733-4C74-9888-3C2F206C6B1B}" srcOrd="1" destOrd="0" presId="urn:microsoft.com/office/officeart/2005/8/layout/list1"/>
    <dgm:cxn modelId="{1DF040CA-0E14-4434-B812-6137F5868EF4}" srcId="{82A8458D-9011-48DE-98A5-CB263EBD6F22}" destId="{A02B8CCE-E7C5-4389-8A93-F5C0562F9AD9}" srcOrd="0" destOrd="0" parTransId="{0839948F-A228-4A01-87E1-BB0C1F35D78A}" sibTransId="{0CD0C4A9-E398-4F21-8CAB-201053B3693A}"/>
    <dgm:cxn modelId="{E2024CD2-DB65-44FC-B093-478560CAB98C}" srcId="{B3ADFE2A-7828-41AF-AA44-CF72F3B70CCF}" destId="{F7643180-C4BF-471B-B5F4-859C5AD3A45E}" srcOrd="0" destOrd="0" parTransId="{B99EC225-A680-4618-A270-70F18EF281CD}" sibTransId="{B73CC9E0-D75A-491D-A9EB-9EBBC36A9D24}"/>
    <dgm:cxn modelId="{C830A8DD-3732-4B38-A28E-14019F2CC6ED}" type="presOf" srcId="{82A8458D-9011-48DE-98A5-CB263EBD6F22}" destId="{A80909EC-817F-46B9-9441-B909D6CE1CD5}" srcOrd="0" destOrd="0" presId="urn:microsoft.com/office/officeart/2005/8/layout/list1"/>
    <dgm:cxn modelId="{4E4F00EB-DEE7-4192-A948-2F78D562EF0D}" type="presOf" srcId="{0E28EF3B-BC8A-42C7-9E11-89F8F11CE382}" destId="{BE8B3803-62EE-4000-8FD5-A8BD4A20E907}" srcOrd="0" destOrd="0" presId="urn:microsoft.com/office/officeart/2005/8/layout/list1"/>
    <dgm:cxn modelId="{968AF8EC-B161-4D07-8842-D76B07A60D78}" type="presOf" srcId="{1E1E9BE8-27CD-4178-8C6D-03B5BF33D4CB}" destId="{18AFB7DA-1154-4621-97AB-61F356600BF6}" srcOrd="0" destOrd="0" presId="urn:microsoft.com/office/officeart/2005/8/layout/list1"/>
    <dgm:cxn modelId="{7374EFFB-4657-4CEA-9203-9F22A4DB9584}" srcId="{972E78DD-2BBA-462E-BA8F-DFCBFF8F4B63}" destId="{1E1E9BE8-27CD-4178-8C6D-03B5BF33D4CB}" srcOrd="2" destOrd="0" parTransId="{D6ABACD3-B0D2-4922-AEEF-18D5A035F189}" sibTransId="{F54F9816-D0EB-485B-B3AB-45C8CBD2AD28}"/>
    <dgm:cxn modelId="{F9350824-1426-427C-97A2-9457A6E07739}" type="presParOf" srcId="{8DDCCA68-E63C-47B3-BE44-B39A22A0C9CF}" destId="{3C60077B-4C74-48B1-A03B-3BBC7696A730}" srcOrd="0" destOrd="0" presId="urn:microsoft.com/office/officeart/2005/8/layout/list1"/>
    <dgm:cxn modelId="{191448CB-211D-4CE6-8178-AF204279AAD6}" type="presParOf" srcId="{3C60077B-4C74-48B1-A03B-3BBC7696A730}" destId="{A30E9175-2BA1-49C9-93D9-7584841BA571}" srcOrd="0" destOrd="0" presId="urn:microsoft.com/office/officeart/2005/8/layout/list1"/>
    <dgm:cxn modelId="{7CFCF16C-2514-4E5F-A991-4A535C487E00}" type="presParOf" srcId="{3C60077B-4C74-48B1-A03B-3BBC7696A730}" destId="{C5C71B92-F733-4C74-9888-3C2F206C6B1B}" srcOrd="1" destOrd="0" presId="urn:microsoft.com/office/officeart/2005/8/layout/list1"/>
    <dgm:cxn modelId="{BE0986CF-EBD5-43B9-8CD5-6F8518571F77}" type="presParOf" srcId="{8DDCCA68-E63C-47B3-BE44-B39A22A0C9CF}" destId="{3F8F234A-8D2D-474A-B343-2D2818D247D2}" srcOrd="1" destOrd="0" presId="urn:microsoft.com/office/officeart/2005/8/layout/list1"/>
    <dgm:cxn modelId="{41BA13B8-E95D-4C2C-BB22-94B3A2BB4A9B}" type="presParOf" srcId="{8DDCCA68-E63C-47B3-BE44-B39A22A0C9CF}" destId="{BE8B3803-62EE-4000-8FD5-A8BD4A20E907}" srcOrd="2" destOrd="0" presId="urn:microsoft.com/office/officeart/2005/8/layout/list1"/>
    <dgm:cxn modelId="{A32740C7-7DFD-42CA-8F44-EFF51DAEF760}" type="presParOf" srcId="{8DDCCA68-E63C-47B3-BE44-B39A22A0C9CF}" destId="{ECB8C4CC-088B-4080-8223-2440B70492A9}" srcOrd="3" destOrd="0" presId="urn:microsoft.com/office/officeart/2005/8/layout/list1"/>
    <dgm:cxn modelId="{AB5DC8A9-8B78-432F-BEA0-869C3746345E}" type="presParOf" srcId="{8DDCCA68-E63C-47B3-BE44-B39A22A0C9CF}" destId="{458FDBA3-6C7E-42E9-B593-54F6D9EDEAC0}" srcOrd="4" destOrd="0" presId="urn:microsoft.com/office/officeart/2005/8/layout/list1"/>
    <dgm:cxn modelId="{31FADE56-E76A-49A5-B5D6-E4912AF1D809}" type="presParOf" srcId="{458FDBA3-6C7E-42E9-B593-54F6D9EDEAC0}" destId="{DF80BD15-AFF4-481E-9355-A8C174725961}" srcOrd="0" destOrd="0" presId="urn:microsoft.com/office/officeart/2005/8/layout/list1"/>
    <dgm:cxn modelId="{307B9474-98DC-454C-B579-3C4857524ACA}" type="presParOf" srcId="{458FDBA3-6C7E-42E9-B593-54F6D9EDEAC0}" destId="{05D3B7D0-1CAC-4E10-A835-2D5AE4F63388}" srcOrd="1" destOrd="0" presId="urn:microsoft.com/office/officeart/2005/8/layout/list1"/>
    <dgm:cxn modelId="{6D3C6C30-97C8-4144-9142-BCCB8D4CD0E7}" type="presParOf" srcId="{8DDCCA68-E63C-47B3-BE44-B39A22A0C9CF}" destId="{263051D0-1A01-43EF-9DBF-D5BD787C8686}" srcOrd="5" destOrd="0" presId="urn:microsoft.com/office/officeart/2005/8/layout/list1"/>
    <dgm:cxn modelId="{32CCEB75-A367-4BBE-BBDC-CABADB088065}" type="presParOf" srcId="{8DDCCA68-E63C-47B3-BE44-B39A22A0C9CF}" destId="{5CFB2BC4-662B-45F6-88B6-30AAC4649432}" srcOrd="6" destOrd="0" presId="urn:microsoft.com/office/officeart/2005/8/layout/list1"/>
    <dgm:cxn modelId="{C3CEA628-9853-4236-89E6-5032EAC18662}" type="presParOf" srcId="{8DDCCA68-E63C-47B3-BE44-B39A22A0C9CF}" destId="{9907A692-1E27-46DB-8559-FF64BBF43958}" srcOrd="7" destOrd="0" presId="urn:microsoft.com/office/officeart/2005/8/layout/list1"/>
    <dgm:cxn modelId="{5238488C-EE94-44F1-9933-48E4F99F3245}" type="presParOf" srcId="{8DDCCA68-E63C-47B3-BE44-B39A22A0C9CF}" destId="{18D71AB6-C221-4A04-83EF-B9BD6F7D8BBA}" srcOrd="8" destOrd="0" presId="urn:microsoft.com/office/officeart/2005/8/layout/list1"/>
    <dgm:cxn modelId="{393C03B2-5787-40A8-9D1B-E48FD9DE9624}" type="presParOf" srcId="{18D71AB6-C221-4A04-83EF-B9BD6F7D8BBA}" destId="{18AFB7DA-1154-4621-97AB-61F356600BF6}" srcOrd="0" destOrd="0" presId="urn:microsoft.com/office/officeart/2005/8/layout/list1"/>
    <dgm:cxn modelId="{356D606D-563F-4C36-B09F-A22DD83255E1}" type="presParOf" srcId="{18D71AB6-C221-4A04-83EF-B9BD6F7D8BBA}" destId="{762808A4-7687-4771-A98C-85C968EDA606}" srcOrd="1" destOrd="0" presId="urn:microsoft.com/office/officeart/2005/8/layout/list1"/>
    <dgm:cxn modelId="{0E29CC1F-EF5C-4495-A9C9-5B2C00AD2F20}" type="presParOf" srcId="{8DDCCA68-E63C-47B3-BE44-B39A22A0C9CF}" destId="{35482C58-42A6-4564-8405-254C94992AE5}" srcOrd="9" destOrd="0" presId="urn:microsoft.com/office/officeart/2005/8/layout/list1"/>
    <dgm:cxn modelId="{4202B3DE-DF81-4933-9C93-761C326544DC}" type="presParOf" srcId="{8DDCCA68-E63C-47B3-BE44-B39A22A0C9CF}" destId="{A80909EC-817F-46B9-9441-B909D6CE1CD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5E161B-9EE9-4387-9A4B-EA372B95C3F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02C23F8-8CD8-447A-B831-16A58BD51786}">
      <dgm:prSet phldrT="[Text]" custT="1"/>
      <dgm:spPr/>
      <dgm:t>
        <a:bodyPr/>
        <a:lstStyle/>
        <a:p>
          <a:r>
            <a:rPr lang="en-US" sz="2800" dirty="0">
              <a:latin typeface="Roboto Light"/>
            </a:rPr>
            <a:t>Federal judiciary</a:t>
          </a:r>
        </a:p>
      </dgm:t>
    </dgm:pt>
    <dgm:pt modelId="{01F89699-E271-4F6F-8E01-FBDF9F45FFD7}" type="parTrans" cxnId="{508D7A5E-9EA4-4745-95F1-7CABA1D004E3}">
      <dgm:prSet/>
      <dgm:spPr/>
      <dgm:t>
        <a:bodyPr/>
        <a:lstStyle/>
        <a:p>
          <a:endParaRPr lang="en-US"/>
        </a:p>
      </dgm:t>
    </dgm:pt>
    <dgm:pt modelId="{22266521-F72E-4D78-810B-2DB8B07E81E0}" type="sibTrans" cxnId="{508D7A5E-9EA4-4745-95F1-7CABA1D004E3}">
      <dgm:prSet/>
      <dgm:spPr/>
      <dgm:t>
        <a:bodyPr/>
        <a:lstStyle/>
        <a:p>
          <a:endParaRPr lang="en-US"/>
        </a:p>
      </dgm:t>
    </dgm:pt>
    <dgm:pt modelId="{59A0DD82-A79F-46BE-A1FD-D4C395D769DE}">
      <dgm:prSet phldrT="[Text]" custT="1"/>
      <dgm:spPr/>
      <dgm:t>
        <a:bodyPr/>
        <a:lstStyle/>
        <a:p>
          <a:r>
            <a:rPr lang="en-US" sz="2800" dirty="0">
              <a:latin typeface="Roboto Light"/>
            </a:rPr>
            <a:t>The Supreme Court</a:t>
          </a:r>
        </a:p>
      </dgm:t>
    </dgm:pt>
    <dgm:pt modelId="{5A0C734C-5D03-43B7-849A-6DDD72AD2478}" type="parTrans" cxnId="{C002E92B-061B-40F4-8465-CBDCE16252B1}">
      <dgm:prSet/>
      <dgm:spPr/>
      <dgm:t>
        <a:bodyPr/>
        <a:lstStyle/>
        <a:p>
          <a:endParaRPr lang="en-US"/>
        </a:p>
      </dgm:t>
    </dgm:pt>
    <dgm:pt modelId="{491253F5-E10D-4E5F-87F5-3B4C5391A891}" type="sibTrans" cxnId="{C002E92B-061B-40F4-8465-CBDCE16252B1}">
      <dgm:prSet/>
      <dgm:spPr/>
      <dgm:t>
        <a:bodyPr/>
        <a:lstStyle/>
        <a:p>
          <a:endParaRPr lang="en-US"/>
        </a:p>
      </dgm:t>
    </dgm:pt>
    <dgm:pt modelId="{ECDDF455-5E5C-4BCB-8C53-3DD3F63540D6}">
      <dgm:prSet custT="1"/>
      <dgm:spPr/>
      <dgm:t>
        <a:bodyPr/>
        <a:lstStyle/>
        <a:p>
          <a:r>
            <a:rPr lang="en-US" sz="2800" dirty="0">
              <a:latin typeface="Roboto Light"/>
            </a:rPr>
            <a:t>The district and appellate courts</a:t>
          </a:r>
        </a:p>
      </dgm:t>
    </dgm:pt>
    <dgm:pt modelId="{BEB81B58-715A-4650-B153-B90686F56C32}" type="parTrans" cxnId="{3BFDE357-2126-4E62-9572-087CE973FDC5}">
      <dgm:prSet/>
      <dgm:spPr/>
      <dgm:t>
        <a:bodyPr/>
        <a:lstStyle/>
        <a:p>
          <a:endParaRPr lang="en-US"/>
        </a:p>
      </dgm:t>
    </dgm:pt>
    <dgm:pt modelId="{26A50400-AA09-4924-B088-2AC93CCBECA4}" type="sibTrans" cxnId="{3BFDE357-2126-4E62-9572-087CE973FDC5}">
      <dgm:prSet/>
      <dgm:spPr/>
      <dgm:t>
        <a:bodyPr/>
        <a:lstStyle/>
        <a:p>
          <a:endParaRPr lang="en-US"/>
        </a:p>
      </dgm:t>
    </dgm:pt>
    <dgm:pt modelId="{07ACBE91-DCE0-4881-AC62-74A61DBA59FA}" type="pres">
      <dgm:prSet presAssocID="{F35E161B-9EE9-4387-9A4B-EA372B95C3F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3951E61-ACDF-4BE5-B433-D7C3728536A1}" type="pres">
      <dgm:prSet presAssocID="{C02C23F8-8CD8-447A-B831-16A58BD51786}" presName="hierRoot1" presStyleCnt="0">
        <dgm:presLayoutVars>
          <dgm:hierBranch val="init"/>
        </dgm:presLayoutVars>
      </dgm:prSet>
      <dgm:spPr/>
    </dgm:pt>
    <dgm:pt modelId="{6EB7D76A-F3C6-41D1-82CE-CD7312D59628}" type="pres">
      <dgm:prSet presAssocID="{C02C23F8-8CD8-447A-B831-16A58BD51786}" presName="rootComposite1" presStyleCnt="0"/>
      <dgm:spPr/>
    </dgm:pt>
    <dgm:pt modelId="{831FA794-FA46-46F7-9C51-51196CE70193}" type="pres">
      <dgm:prSet presAssocID="{C02C23F8-8CD8-447A-B831-16A58BD51786}" presName="rootText1" presStyleLbl="node0" presStyleIdx="0" presStyleCnt="1">
        <dgm:presLayoutVars>
          <dgm:chPref val="3"/>
        </dgm:presLayoutVars>
      </dgm:prSet>
      <dgm:spPr/>
    </dgm:pt>
    <dgm:pt modelId="{D4C19ED1-4581-4807-8496-99E5B08BD8FD}" type="pres">
      <dgm:prSet presAssocID="{C02C23F8-8CD8-447A-B831-16A58BD51786}" presName="rootConnector1" presStyleLbl="node1" presStyleIdx="0" presStyleCnt="0"/>
      <dgm:spPr/>
    </dgm:pt>
    <dgm:pt modelId="{FFF11686-D778-4555-8903-5289BB339994}" type="pres">
      <dgm:prSet presAssocID="{C02C23F8-8CD8-447A-B831-16A58BD51786}" presName="hierChild2" presStyleCnt="0"/>
      <dgm:spPr/>
    </dgm:pt>
    <dgm:pt modelId="{D6731794-DB65-412A-9B6C-8BDBEE90BDAF}" type="pres">
      <dgm:prSet presAssocID="{5A0C734C-5D03-43B7-849A-6DDD72AD2478}" presName="Name37" presStyleLbl="parChTrans1D2" presStyleIdx="0" presStyleCnt="2"/>
      <dgm:spPr/>
    </dgm:pt>
    <dgm:pt modelId="{F48FE5B5-4464-4EE2-BAEE-E1764A8156F3}" type="pres">
      <dgm:prSet presAssocID="{59A0DD82-A79F-46BE-A1FD-D4C395D769DE}" presName="hierRoot2" presStyleCnt="0">
        <dgm:presLayoutVars>
          <dgm:hierBranch val="init"/>
        </dgm:presLayoutVars>
      </dgm:prSet>
      <dgm:spPr/>
    </dgm:pt>
    <dgm:pt modelId="{A0FB4DFB-14B4-4F61-AC5C-64E57489FFAD}" type="pres">
      <dgm:prSet presAssocID="{59A0DD82-A79F-46BE-A1FD-D4C395D769DE}" presName="rootComposite" presStyleCnt="0"/>
      <dgm:spPr/>
    </dgm:pt>
    <dgm:pt modelId="{870A3087-B6CF-4906-A94F-07A157279C24}" type="pres">
      <dgm:prSet presAssocID="{59A0DD82-A79F-46BE-A1FD-D4C395D769DE}" presName="rootText" presStyleLbl="node2" presStyleIdx="0" presStyleCnt="2">
        <dgm:presLayoutVars>
          <dgm:chPref val="3"/>
        </dgm:presLayoutVars>
      </dgm:prSet>
      <dgm:spPr/>
    </dgm:pt>
    <dgm:pt modelId="{EA9F3254-EA36-40C0-AE4D-6B529F862C2E}" type="pres">
      <dgm:prSet presAssocID="{59A0DD82-A79F-46BE-A1FD-D4C395D769DE}" presName="rootConnector" presStyleLbl="node2" presStyleIdx="0" presStyleCnt="2"/>
      <dgm:spPr/>
    </dgm:pt>
    <dgm:pt modelId="{6E38D149-85FC-491C-B0E1-8E61501F5F3B}" type="pres">
      <dgm:prSet presAssocID="{59A0DD82-A79F-46BE-A1FD-D4C395D769DE}" presName="hierChild4" presStyleCnt="0"/>
      <dgm:spPr/>
    </dgm:pt>
    <dgm:pt modelId="{5D97AC76-E07B-4D8E-A7A9-054E940DDFD8}" type="pres">
      <dgm:prSet presAssocID="{59A0DD82-A79F-46BE-A1FD-D4C395D769DE}" presName="hierChild5" presStyleCnt="0"/>
      <dgm:spPr/>
    </dgm:pt>
    <dgm:pt modelId="{1A97CD7B-1542-4421-BD1D-D6EB53A84B9C}" type="pres">
      <dgm:prSet presAssocID="{BEB81B58-715A-4650-B153-B90686F56C32}" presName="Name37" presStyleLbl="parChTrans1D2" presStyleIdx="1" presStyleCnt="2"/>
      <dgm:spPr/>
    </dgm:pt>
    <dgm:pt modelId="{09BAA28F-5909-457D-879E-E413FD01D411}" type="pres">
      <dgm:prSet presAssocID="{ECDDF455-5E5C-4BCB-8C53-3DD3F63540D6}" presName="hierRoot2" presStyleCnt="0">
        <dgm:presLayoutVars>
          <dgm:hierBranch val="init"/>
        </dgm:presLayoutVars>
      </dgm:prSet>
      <dgm:spPr/>
    </dgm:pt>
    <dgm:pt modelId="{365F17B4-6067-41ED-977D-33D1466690CC}" type="pres">
      <dgm:prSet presAssocID="{ECDDF455-5E5C-4BCB-8C53-3DD3F63540D6}" presName="rootComposite" presStyleCnt="0"/>
      <dgm:spPr/>
    </dgm:pt>
    <dgm:pt modelId="{076B5C2C-1E41-4A11-8256-2D6849813231}" type="pres">
      <dgm:prSet presAssocID="{ECDDF455-5E5C-4BCB-8C53-3DD3F63540D6}" presName="rootText" presStyleLbl="node2" presStyleIdx="1" presStyleCnt="2">
        <dgm:presLayoutVars>
          <dgm:chPref val="3"/>
        </dgm:presLayoutVars>
      </dgm:prSet>
      <dgm:spPr/>
    </dgm:pt>
    <dgm:pt modelId="{DA60610B-EE04-44D9-BF75-436676A97DA6}" type="pres">
      <dgm:prSet presAssocID="{ECDDF455-5E5C-4BCB-8C53-3DD3F63540D6}" presName="rootConnector" presStyleLbl="node2" presStyleIdx="1" presStyleCnt="2"/>
      <dgm:spPr/>
    </dgm:pt>
    <dgm:pt modelId="{5DAD7A51-75CF-48EA-8CC4-364EE662E11C}" type="pres">
      <dgm:prSet presAssocID="{ECDDF455-5E5C-4BCB-8C53-3DD3F63540D6}" presName="hierChild4" presStyleCnt="0"/>
      <dgm:spPr/>
    </dgm:pt>
    <dgm:pt modelId="{EE3EFD1A-DCDD-4C91-9965-F3CD69AA0497}" type="pres">
      <dgm:prSet presAssocID="{ECDDF455-5E5C-4BCB-8C53-3DD3F63540D6}" presName="hierChild5" presStyleCnt="0"/>
      <dgm:spPr/>
    </dgm:pt>
    <dgm:pt modelId="{4F8F1BBC-B860-4C18-AFE9-F43210802682}" type="pres">
      <dgm:prSet presAssocID="{C02C23F8-8CD8-447A-B831-16A58BD51786}" presName="hierChild3" presStyleCnt="0"/>
      <dgm:spPr/>
    </dgm:pt>
  </dgm:ptLst>
  <dgm:cxnLst>
    <dgm:cxn modelId="{C002E92B-061B-40F4-8465-CBDCE16252B1}" srcId="{C02C23F8-8CD8-447A-B831-16A58BD51786}" destId="{59A0DD82-A79F-46BE-A1FD-D4C395D769DE}" srcOrd="0" destOrd="0" parTransId="{5A0C734C-5D03-43B7-849A-6DDD72AD2478}" sibTransId="{491253F5-E10D-4E5F-87F5-3B4C5391A891}"/>
    <dgm:cxn modelId="{9C3F4F5B-0FAB-4707-B9BA-3C1E7713CB0F}" type="presOf" srcId="{ECDDF455-5E5C-4BCB-8C53-3DD3F63540D6}" destId="{DA60610B-EE04-44D9-BF75-436676A97DA6}" srcOrd="1" destOrd="0" presId="urn:microsoft.com/office/officeart/2005/8/layout/orgChart1"/>
    <dgm:cxn modelId="{508D7A5E-9EA4-4745-95F1-7CABA1D004E3}" srcId="{F35E161B-9EE9-4387-9A4B-EA372B95C3FA}" destId="{C02C23F8-8CD8-447A-B831-16A58BD51786}" srcOrd="0" destOrd="0" parTransId="{01F89699-E271-4F6F-8E01-FBDF9F45FFD7}" sibTransId="{22266521-F72E-4D78-810B-2DB8B07E81E0}"/>
    <dgm:cxn modelId="{C4310466-1789-431C-B7ED-70854AB3C9C4}" type="presOf" srcId="{BEB81B58-715A-4650-B153-B90686F56C32}" destId="{1A97CD7B-1542-4421-BD1D-D6EB53A84B9C}" srcOrd="0" destOrd="0" presId="urn:microsoft.com/office/officeart/2005/8/layout/orgChart1"/>
    <dgm:cxn modelId="{3BFDE357-2126-4E62-9572-087CE973FDC5}" srcId="{C02C23F8-8CD8-447A-B831-16A58BD51786}" destId="{ECDDF455-5E5C-4BCB-8C53-3DD3F63540D6}" srcOrd="1" destOrd="0" parTransId="{BEB81B58-715A-4650-B153-B90686F56C32}" sibTransId="{26A50400-AA09-4924-B088-2AC93CCBECA4}"/>
    <dgm:cxn modelId="{D6E41979-D98B-480B-AA32-221B1CBC46EB}" type="presOf" srcId="{ECDDF455-5E5C-4BCB-8C53-3DD3F63540D6}" destId="{076B5C2C-1E41-4A11-8256-2D6849813231}" srcOrd="0" destOrd="0" presId="urn:microsoft.com/office/officeart/2005/8/layout/orgChart1"/>
    <dgm:cxn modelId="{03333E59-1CEB-4403-A6C5-5FAA84E65DB1}" type="presOf" srcId="{59A0DD82-A79F-46BE-A1FD-D4C395D769DE}" destId="{EA9F3254-EA36-40C0-AE4D-6B529F862C2E}" srcOrd="1" destOrd="0" presId="urn:microsoft.com/office/officeart/2005/8/layout/orgChart1"/>
    <dgm:cxn modelId="{0B408E94-BFA7-417A-871F-9FE7A1B2D95B}" type="presOf" srcId="{C02C23F8-8CD8-447A-B831-16A58BD51786}" destId="{831FA794-FA46-46F7-9C51-51196CE70193}" srcOrd="0" destOrd="0" presId="urn:microsoft.com/office/officeart/2005/8/layout/orgChart1"/>
    <dgm:cxn modelId="{063068CE-8520-4C1E-B385-49A32E5B586D}" type="presOf" srcId="{C02C23F8-8CD8-447A-B831-16A58BD51786}" destId="{D4C19ED1-4581-4807-8496-99E5B08BD8FD}" srcOrd="1" destOrd="0" presId="urn:microsoft.com/office/officeart/2005/8/layout/orgChart1"/>
    <dgm:cxn modelId="{AA7278D3-CD45-4EA6-9A13-1F02F3836654}" type="presOf" srcId="{5A0C734C-5D03-43B7-849A-6DDD72AD2478}" destId="{D6731794-DB65-412A-9B6C-8BDBEE90BDAF}" srcOrd="0" destOrd="0" presId="urn:microsoft.com/office/officeart/2005/8/layout/orgChart1"/>
    <dgm:cxn modelId="{BDDC8CE4-6B86-408D-91FA-A028F02E436E}" type="presOf" srcId="{59A0DD82-A79F-46BE-A1FD-D4C395D769DE}" destId="{870A3087-B6CF-4906-A94F-07A157279C24}" srcOrd="0" destOrd="0" presId="urn:microsoft.com/office/officeart/2005/8/layout/orgChart1"/>
    <dgm:cxn modelId="{17785FED-7494-489D-974F-F8613F6ACD6F}" type="presOf" srcId="{F35E161B-9EE9-4387-9A4B-EA372B95C3FA}" destId="{07ACBE91-DCE0-4881-AC62-74A61DBA59FA}" srcOrd="0" destOrd="0" presId="urn:microsoft.com/office/officeart/2005/8/layout/orgChart1"/>
    <dgm:cxn modelId="{37F012DD-465A-4C0C-9A35-65677173C1B1}" type="presParOf" srcId="{07ACBE91-DCE0-4881-AC62-74A61DBA59FA}" destId="{B3951E61-ACDF-4BE5-B433-D7C3728536A1}" srcOrd="0" destOrd="0" presId="urn:microsoft.com/office/officeart/2005/8/layout/orgChart1"/>
    <dgm:cxn modelId="{1EB89962-C4CB-4B40-8560-428380EBF9F9}" type="presParOf" srcId="{B3951E61-ACDF-4BE5-B433-D7C3728536A1}" destId="{6EB7D76A-F3C6-41D1-82CE-CD7312D59628}" srcOrd="0" destOrd="0" presId="urn:microsoft.com/office/officeart/2005/8/layout/orgChart1"/>
    <dgm:cxn modelId="{3BB9C04B-6AB1-47E9-B8AB-36F73B349BA5}" type="presParOf" srcId="{6EB7D76A-F3C6-41D1-82CE-CD7312D59628}" destId="{831FA794-FA46-46F7-9C51-51196CE70193}" srcOrd="0" destOrd="0" presId="urn:microsoft.com/office/officeart/2005/8/layout/orgChart1"/>
    <dgm:cxn modelId="{F9DAA1FB-CD0A-449E-A0C7-E1B4DA0E2FB5}" type="presParOf" srcId="{6EB7D76A-F3C6-41D1-82CE-CD7312D59628}" destId="{D4C19ED1-4581-4807-8496-99E5B08BD8FD}" srcOrd="1" destOrd="0" presId="urn:microsoft.com/office/officeart/2005/8/layout/orgChart1"/>
    <dgm:cxn modelId="{72D3A601-EDB4-4AE0-8382-C14ED4E7E22A}" type="presParOf" srcId="{B3951E61-ACDF-4BE5-B433-D7C3728536A1}" destId="{FFF11686-D778-4555-8903-5289BB339994}" srcOrd="1" destOrd="0" presId="urn:microsoft.com/office/officeart/2005/8/layout/orgChart1"/>
    <dgm:cxn modelId="{4F9067F1-DBCA-4AA8-8997-CDA2B7A56EEC}" type="presParOf" srcId="{FFF11686-D778-4555-8903-5289BB339994}" destId="{D6731794-DB65-412A-9B6C-8BDBEE90BDAF}" srcOrd="0" destOrd="0" presId="urn:microsoft.com/office/officeart/2005/8/layout/orgChart1"/>
    <dgm:cxn modelId="{78A58436-E224-4983-B557-9ED9E0BDADDC}" type="presParOf" srcId="{FFF11686-D778-4555-8903-5289BB339994}" destId="{F48FE5B5-4464-4EE2-BAEE-E1764A8156F3}" srcOrd="1" destOrd="0" presId="urn:microsoft.com/office/officeart/2005/8/layout/orgChart1"/>
    <dgm:cxn modelId="{2F085014-1F8F-44CD-BE06-F5AEE6477B56}" type="presParOf" srcId="{F48FE5B5-4464-4EE2-BAEE-E1764A8156F3}" destId="{A0FB4DFB-14B4-4F61-AC5C-64E57489FFAD}" srcOrd="0" destOrd="0" presId="urn:microsoft.com/office/officeart/2005/8/layout/orgChart1"/>
    <dgm:cxn modelId="{42F2D5F5-6612-4C22-B759-8D5BC1F676B8}" type="presParOf" srcId="{A0FB4DFB-14B4-4F61-AC5C-64E57489FFAD}" destId="{870A3087-B6CF-4906-A94F-07A157279C24}" srcOrd="0" destOrd="0" presId="urn:microsoft.com/office/officeart/2005/8/layout/orgChart1"/>
    <dgm:cxn modelId="{A59A07B5-FA15-4C90-B0A4-EBB6B5B4FB27}" type="presParOf" srcId="{A0FB4DFB-14B4-4F61-AC5C-64E57489FFAD}" destId="{EA9F3254-EA36-40C0-AE4D-6B529F862C2E}" srcOrd="1" destOrd="0" presId="urn:microsoft.com/office/officeart/2005/8/layout/orgChart1"/>
    <dgm:cxn modelId="{981F9881-BA84-44D2-9433-92DB5F6AF641}" type="presParOf" srcId="{F48FE5B5-4464-4EE2-BAEE-E1764A8156F3}" destId="{6E38D149-85FC-491C-B0E1-8E61501F5F3B}" srcOrd="1" destOrd="0" presId="urn:microsoft.com/office/officeart/2005/8/layout/orgChart1"/>
    <dgm:cxn modelId="{9670686E-D5B2-4B88-95A7-BE98D0272728}" type="presParOf" srcId="{F48FE5B5-4464-4EE2-BAEE-E1764A8156F3}" destId="{5D97AC76-E07B-4D8E-A7A9-054E940DDFD8}" srcOrd="2" destOrd="0" presId="urn:microsoft.com/office/officeart/2005/8/layout/orgChart1"/>
    <dgm:cxn modelId="{A930FFB3-AC6F-4EC1-B97C-58F388CA8987}" type="presParOf" srcId="{FFF11686-D778-4555-8903-5289BB339994}" destId="{1A97CD7B-1542-4421-BD1D-D6EB53A84B9C}" srcOrd="2" destOrd="0" presId="urn:microsoft.com/office/officeart/2005/8/layout/orgChart1"/>
    <dgm:cxn modelId="{55E1ED90-BC43-4143-ACA2-8AA1D3733CC8}" type="presParOf" srcId="{FFF11686-D778-4555-8903-5289BB339994}" destId="{09BAA28F-5909-457D-879E-E413FD01D411}" srcOrd="3" destOrd="0" presId="urn:microsoft.com/office/officeart/2005/8/layout/orgChart1"/>
    <dgm:cxn modelId="{463F9AA7-3CEF-4B78-8986-5E20A216E2A8}" type="presParOf" srcId="{09BAA28F-5909-457D-879E-E413FD01D411}" destId="{365F17B4-6067-41ED-977D-33D1466690CC}" srcOrd="0" destOrd="0" presId="urn:microsoft.com/office/officeart/2005/8/layout/orgChart1"/>
    <dgm:cxn modelId="{A860714C-6116-42D5-BDC4-023FB0279D87}" type="presParOf" srcId="{365F17B4-6067-41ED-977D-33D1466690CC}" destId="{076B5C2C-1E41-4A11-8256-2D6849813231}" srcOrd="0" destOrd="0" presId="urn:microsoft.com/office/officeart/2005/8/layout/orgChart1"/>
    <dgm:cxn modelId="{B7448B55-50A4-4FB0-941D-13DC4AAE14E3}" type="presParOf" srcId="{365F17B4-6067-41ED-977D-33D1466690CC}" destId="{DA60610B-EE04-44D9-BF75-436676A97DA6}" srcOrd="1" destOrd="0" presId="urn:microsoft.com/office/officeart/2005/8/layout/orgChart1"/>
    <dgm:cxn modelId="{A4A4C36B-35D7-4482-9911-7D3AF17BB107}" type="presParOf" srcId="{09BAA28F-5909-457D-879E-E413FD01D411}" destId="{5DAD7A51-75CF-48EA-8CC4-364EE662E11C}" srcOrd="1" destOrd="0" presId="urn:microsoft.com/office/officeart/2005/8/layout/orgChart1"/>
    <dgm:cxn modelId="{F0EA1D56-7FAC-440B-AB2E-444044EB31BC}" type="presParOf" srcId="{09BAA28F-5909-457D-879E-E413FD01D411}" destId="{EE3EFD1A-DCDD-4C91-9965-F3CD69AA0497}" srcOrd="2" destOrd="0" presId="urn:microsoft.com/office/officeart/2005/8/layout/orgChart1"/>
    <dgm:cxn modelId="{58963C4A-1B17-49FE-903E-F283AC48DB37}" type="presParOf" srcId="{B3951E61-ACDF-4BE5-B433-D7C3728536A1}" destId="{4F8F1BBC-B860-4C18-AFE9-F4321080268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8B3803-62EE-4000-8FD5-A8BD4A20E907}">
      <dsp:nvSpPr>
        <dsp:cNvPr id="0" name=""/>
        <dsp:cNvSpPr/>
      </dsp:nvSpPr>
      <dsp:spPr>
        <a:xfrm>
          <a:off x="0" y="283863"/>
          <a:ext cx="7921767" cy="11371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4817" tIns="395732" rIns="614817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latin typeface="Roboto Light"/>
            </a:rPr>
            <a:t>Created by Article I of the Constitution at the federal level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latin typeface="Roboto Light"/>
            </a:rPr>
            <a:t>This branch is responsible for drafting laws</a:t>
          </a:r>
        </a:p>
      </dsp:txBody>
      <dsp:txXfrm>
        <a:off x="0" y="283863"/>
        <a:ext cx="7921767" cy="1137150"/>
      </dsp:txXfrm>
    </dsp:sp>
    <dsp:sp modelId="{C5C71B92-F733-4C74-9888-3C2F206C6B1B}">
      <dsp:nvSpPr>
        <dsp:cNvPr id="0" name=""/>
        <dsp:cNvSpPr/>
      </dsp:nvSpPr>
      <dsp:spPr>
        <a:xfrm>
          <a:off x="396088" y="3423"/>
          <a:ext cx="5545236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97" tIns="0" rIns="209597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>
              <a:latin typeface="Roboto Light"/>
            </a:rPr>
            <a:t>Legislative branch</a:t>
          </a:r>
        </a:p>
      </dsp:txBody>
      <dsp:txXfrm>
        <a:off x="423468" y="30803"/>
        <a:ext cx="5490476" cy="506120"/>
      </dsp:txXfrm>
    </dsp:sp>
    <dsp:sp modelId="{5CFB2BC4-662B-45F6-88B6-30AAC4649432}">
      <dsp:nvSpPr>
        <dsp:cNvPr id="0" name=""/>
        <dsp:cNvSpPr/>
      </dsp:nvSpPr>
      <dsp:spPr>
        <a:xfrm>
          <a:off x="0" y="1804053"/>
          <a:ext cx="7921767" cy="13765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4817" tIns="395732" rIns="614817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latin typeface="Roboto Light"/>
            </a:rPr>
            <a:t>Created under Article II of the Constitution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latin typeface="Roboto Light"/>
            </a:rPr>
            <a:t>This is another name for the office of the president and its related agencies</a:t>
          </a:r>
        </a:p>
      </dsp:txBody>
      <dsp:txXfrm>
        <a:off x="0" y="1804053"/>
        <a:ext cx="7921767" cy="1376550"/>
      </dsp:txXfrm>
    </dsp:sp>
    <dsp:sp modelId="{05D3B7D0-1CAC-4E10-A835-2D5AE4F63388}">
      <dsp:nvSpPr>
        <dsp:cNvPr id="0" name=""/>
        <dsp:cNvSpPr/>
      </dsp:nvSpPr>
      <dsp:spPr>
        <a:xfrm>
          <a:off x="396088" y="1523613"/>
          <a:ext cx="5545236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97" tIns="0" rIns="209597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>
              <a:latin typeface="Roboto Light"/>
            </a:rPr>
            <a:t>Executive branch</a:t>
          </a:r>
        </a:p>
      </dsp:txBody>
      <dsp:txXfrm>
        <a:off x="423468" y="1550993"/>
        <a:ext cx="5490476" cy="506120"/>
      </dsp:txXfrm>
    </dsp:sp>
    <dsp:sp modelId="{A80909EC-817F-46B9-9441-B909D6CE1CD5}">
      <dsp:nvSpPr>
        <dsp:cNvPr id="0" name=""/>
        <dsp:cNvSpPr/>
      </dsp:nvSpPr>
      <dsp:spPr>
        <a:xfrm>
          <a:off x="0" y="3563643"/>
          <a:ext cx="7921767" cy="1645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4817" tIns="395732" rIns="614817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latin typeface="Roboto Light"/>
            </a:rPr>
            <a:t>Created by Article III of the Constitution and by various state constitutions and laws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latin typeface="Roboto Light"/>
            </a:rPr>
            <a:t>This is the branch of government dedicated to the administration of justice</a:t>
          </a:r>
        </a:p>
      </dsp:txBody>
      <dsp:txXfrm>
        <a:off x="0" y="3563643"/>
        <a:ext cx="7921767" cy="1645875"/>
      </dsp:txXfrm>
    </dsp:sp>
    <dsp:sp modelId="{762808A4-7687-4771-A98C-85C968EDA606}">
      <dsp:nvSpPr>
        <dsp:cNvPr id="0" name=""/>
        <dsp:cNvSpPr/>
      </dsp:nvSpPr>
      <dsp:spPr>
        <a:xfrm>
          <a:off x="396088" y="3283203"/>
          <a:ext cx="5545236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97" tIns="0" rIns="209597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>
              <a:latin typeface="Roboto Light"/>
            </a:rPr>
            <a:t>Judiciary</a:t>
          </a:r>
        </a:p>
      </dsp:txBody>
      <dsp:txXfrm>
        <a:off x="423468" y="3310583"/>
        <a:ext cx="5490476" cy="5061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97CD7B-1542-4421-BD1D-D6EB53A84B9C}">
      <dsp:nvSpPr>
        <dsp:cNvPr id="0" name=""/>
        <dsp:cNvSpPr/>
      </dsp:nvSpPr>
      <dsp:spPr>
        <a:xfrm>
          <a:off x="4064000" y="2323347"/>
          <a:ext cx="2224013" cy="7719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5985"/>
              </a:lnTo>
              <a:lnTo>
                <a:pt x="2224013" y="385985"/>
              </a:lnTo>
              <a:lnTo>
                <a:pt x="2224013" y="77197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731794-DB65-412A-9B6C-8BDBEE90BDAF}">
      <dsp:nvSpPr>
        <dsp:cNvPr id="0" name=""/>
        <dsp:cNvSpPr/>
      </dsp:nvSpPr>
      <dsp:spPr>
        <a:xfrm>
          <a:off x="1839986" y="2323347"/>
          <a:ext cx="2224013" cy="771971"/>
        </a:xfrm>
        <a:custGeom>
          <a:avLst/>
          <a:gdLst/>
          <a:ahLst/>
          <a:cxnLst/>
          <a:rect l="0" t="0" r="0" b="0"/>
          <a:pathLst>
            <a:path>
              <a:moveTo>
                <a:pt x="2224013" y="0"/>
              </a:moveTo>
              <a:lnTo>
                <a:pt x="2224013" y="385985"/>
              </a:lnTo>
              <a:lnTo>
                <a:pt x="0" y="385985"/>
              </a:lnTo>
              <a:lnTo>
                <a:pt x="0" y="77197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1FA794-FA46-46F7-9C51-51196CE70193}">
      <dsp:nvSpPr>
        <dsp:cNvPr id="0" name=""/>
        <dsp:cNvSpPr/>
      </dsp:nvSpPr>
      <dsp:spPr>
        <a:xfrm>
          <a:off x="2225972" y="485320"/>
          <a:ext cx="3676054" cy="18380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Roboto Light"/>
            </a:rPr>
            <a:t>Federal judiciary</a:t>
          </a:r>
        </a:p>
      </dsp:txBody>
      <dsp:txXfrm>
        <a:off x="2225972" y="485320"/>
        <a:ext cx="3676054" cy="1838027"/>
      </dsp:txXfrm>
    </dsp:sp>
    <dsp:sp modelId="{870A3087-B6CF-4906-A94F-07A157279C24}">
      <dsp:nvSpPr>
        <dsp:cNvPr id="0" name=""/>
        <dsp:cNvSpPr/>
      </dsp:nvSpPr>
      <dsp:spPr>
        <a:xfrm>
          <a:off x="1959" y="3095319"/>
          <a:ext cx="3676054" cy="18380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Roboto Light"/>
            </a:rPr>
            <a:t>The Supreme Court</a:t>
          </a:r>
        </a:p>
      </dsp:txBody>
      <dsp:txXfrm>
        <a:off x="1959" y="3095319"/>
        <a:ext cx="3676054" cy="1838027"/>
      </dsp:txXfrm>
    </dsp:sp>
    <dsp:sp modelId="{076B5C2C-1E41-4A11-8256-2D6849813231}">
      <dsp:nvSpPr>
        <dsp:cNvPr id="0" name=""/>
        <dsp:cNvSpPr/>
      </dsp:nvSpPr>
      <dsp:spPr>
        <a:xfrm>
          <a:off x="4449985" y="3095319"/>
          <a:ext cx="3676054" cy="18380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Roboto Light"/>
            </a:rPr>
            <a:t>The district and appellate courts</a:t>
          </a:r>
        </a:p>
      </dsp:txBody>
      <dsp:txXfrm>
        <a:off x="4449985" y="3095319"/>
        <a:ext cx="3676054" cy="18380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C2F2DF-5D7A-9948-9B86-29734985691C}" type="datetimeFigureOut">
              <a:rPr lang="en-US" smtClean="0"/>
              <a:t>8/7/2017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CB07D8-2A0C-2D4C-A35C-57D0634ECA6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172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 IMAGE WITH COVER OF BOOK IMAGE </a:t>
            </a:r>
            <a:r>
              <a:rPr lang="mr-IN" dirty="0"/>
              <a:t>–</a:t>
            </a:r>
            <a:r>
              <a:rPr lang="en-US" dirty="0"/>
              <a:t> Choose the 3</a:t>
            </a:r>
            <a:r>
              <a:rPr lang="en-US" baseline="30000" dirty="0"/>
              <a:t>rd</a:t>
            </a:r>
            <a:r>
              <a:rPr lang="en-US" dirty="0"/>
              <a:t> transparency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8370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6364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6096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0694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309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7547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0148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8381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1878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6054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514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426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0287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3732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4646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3614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3121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0963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3457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518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7827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110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37956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95724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62850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2626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08192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59202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4980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34785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54259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819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06247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7285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531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3923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2511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1157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6857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251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6D16-06DD-654E-A10F-E5CCE53414B7}" type="datetimeFigureOut">
              <a:rPr lang="en-US" smtClean="0"/>
              <a:t>8/7/2017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E98BA-9FA4-2F42-96F6-C742EB23F3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692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6D16-06DD-654E-A10F-E5CCE53414B7}" type="datetimeFigureOut">
              <a:rPr lang="en-US" smtClean="0"/>
              <a:t>8/7/2017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E98BA-9FA4-2F42-96F6-C742EB23F3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99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6D16-06DD-654E-A10F-E5CCE53414B7}" type="datetimeFigureOut">
              <a:rPr lang="en-US" smtClean="0"/>
              <a:t>8/7/2017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E98BA-9FA4-2F42-96F6-C742EB23F3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71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6D16-06DD-654E-A10F-E5CCE53414B7}" type="datetimeFigureOut">
              <a:rPr lang="en-US" smtClean="0"/>
              <a:t>8/7/2017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E98BA-9FA4-2F42-96F6-C742EB23F3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506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6D16-06DD-654E-A10F-E5CCE53414B7}" type="datetimeFigureOut">
              <a:rPr lang="en-US" smtClean="0"/>
              <a:t>8/7/2017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E98BA-9FA4-2F42-96F6-C742EB23F3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345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6D16-06DD-654E-A10F-E5CCE53414B7}" type="datetimeFigureOut">
              <a:rPr lang="en-US" smtClean="0"/>
              <a:t>8/7/2017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E98BA-9FA4-2F42-96F6-C742EB23F3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964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6D16-06DD-654E-A10F-E5CCE53414B7}" type="datetimeFigureOut">
              <a:rPr lang="en-US" smtClean="0"/>
              <a:t>8/7/2017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E98BA-9FA4-2F42-96F6-C742EB23F3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415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6D16-06DD-654E-A10F-E5CCE53414B7}" type="datetimeFigureOut">
              <a:rPr lang="en-US" smtClean="0"/>
              <a:t>8/7/2017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E98BA-9FA4-2F42-96F6-C742EB23F3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172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6D16-06DD-654E-A10F-E5CCE53414B7}" type="datetimeFigureOut">
              <a:rPr lang="en-US" smtClean="0"/>
              <a:t>8/7/2017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E98BA-9FA4-2F42-96F6-C742EB23F3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0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6D16-06DD-654E-A10F-E5CCE53414B7}" type="datetimeFigureOut">
              <a:rPr lang="en-US" smtClean="0"/>
              <a:t>8/7/2017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E98BA-9FA4-2F42-96F6-C742EB23F3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992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6D16-06DD-654E-A10F-E5CCE53414B7}" type="datetimeFigureOut">
              <a:rPr lang="en-US" smtClean="0"/>
              <a:t>8/7/2017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E98BA-9FA4-2F42-96F6-C742EB23F3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792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86D16-06DD-654E-A10F-E5CCE53414B7}" type="datetimeFigureOut">
              <a:rPr lang="en-US" smtClean="0"/>
              <a:t>8/7/2017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E98BA-9FA4-2F42-96F6-C742EB23F3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3820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flatworldknowledge.com/legal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1462" y="5518592"/>
            <a:ext cx="9144000" cy="926303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The Legal and Ethical Environment of Business, Version 3.0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1462" y="6390088"/>
            <a:ext cx="9144000" cy="427037"/>
          </a:xfrm>
        </p:spPr>
        <p:txBody>
          <a:bodyPr>
            <a:normAutofit/>
          </a:bodyPr>
          <a:lstStyle/>
          <a:p>
            <a:pPr algn="l"/>
            <a:r>
              <a:rPr lang="en-US" sz="2000" dirty="0">
                <a:latin typeface="Roboto Condensed Light" charset="0"/>
                <a:ea typeface="Roboto Condensed Light" charset="0"/>
                <a:cs typeface="Roboto Condensed Light" charset="0"/>
              </a:rPr>
              <a:t>Terence Lau and Lisa Johnson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6133" y="5922538"/>
            <a:ext cx="2065867" cy="826347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0" y="5486400"/>
            <a:ext cx="12198096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-76992"/>
            <a:ext cx="12191999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3996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374743"/>
            <a:ext cx="9284842" cy="937482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ROLE OF JUSTICES IN JUDICIAL ADMINISTRATION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b="1" dirty="0">
                <a:latin typeface="Roboto Light" charset="0"/>
                <a:ea typeface="Roboto Light" charset="0"/>
                <a:cs typeface="Roboto Light" charset="0"/>
              </a:rPr>
              <a:t>Chief justice: </a:t>
            </a: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In the U.S. Supreme Court, the representative of the judicial branch to other branches and the administrative head of the judiciary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b="1" dirty="0">
                <a:latin typeface="Roboto Light" charset="0"/>
                <a:ea typeface="Roboto Light" charset="0"/>
                <a:cs typeface="Roboto Light" charset="0"/>
              </a:rPr>
              <a:t>Associate justice: </a:t>
            </a: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In the U.S. Supreme Court, one of the eight regular members of the Court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272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JUDICIAL REVIEW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Power of courts to declare legislative or executive acts unlawful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Power that rests with each of the more than eight hundred federal judges, from the trial courts through the appellate courts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8474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381567"/>
            <a:ext cx="9284842" cy="92383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CHECKING AND CONTROLLING </a:t>
            </a:r>
            <a:br>
              <a:rPr lang="en-US" sz="3200" dirty="0">
                <a:latin typeface="Roboto" charset="0"/>
                <a:ea typeface="Roboto" charset="0"/>
                <a:cs typeface="Roboto" charset="0"/>
              </a:rPr>
            </a:br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THE JUDICIARY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The legislative and executive branches play a critical role in checking the judiciary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President can control the judiciary by making careful judicial selections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Power of the president to name federal judges is absolute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President is the primary means of enforcing judicial decisions</a:t>
            </a:r>
          </a:p>
          <a:p>
            <a:pPr lvl="1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Role of Congress in checking the judiciary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Confirms judicial selections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Controls the judiciary through its annual budgetary process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Determines organization of the courts and what kind of cases the courts can hear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2840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232012"/>
            <a:ext cx="9284842" cy="92383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ACTIVISTS AND STRICT CONSTRUCTIONISTS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0"/>
            <a:ext cx="9939340" cy="4809989"/>
          </a:xfrm>
        </p:spPr>
        <p:txBody>
          <a:bodyPr>
            <a:normAutofit lnSpcReduction="10000"/>
          </a:bodyPr>
          <a:lstStyle/>
          <a:p>
            <a:pPr algn="l"/>
            <a:r>
              <a:rPr lang="en-US" b="1" dirty="0">
                <a:latin typeface="Roboto Light" charset="0"/>
                <a:ea typeface="Roboto Light" charset="0"/>
                <a:cs typeface="Roboto Light" charset="0"/>
              </a:rPr>
              <a:t>Learning Objectives</a:t>
            </a: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Explore the strict constructionist, or originalist, judicial philosophy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Explore the judicial activist philosophy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Learn about the modern origin of the divide between these two philosophies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Examine the evolution of the right to privacy and how it affects judicial philosophy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Explore the biographies of the current Supreme Court justices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5637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381567"/>
            <a:ext cx="9284842" cy="92383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STRICT CONSTRUCTIONISTS JUDICIAL PHILOSOPHY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b="1" dirty="0">
                <a:latin typeface="Roboto Light" charset="0"/>
                <a:ea typeface="Roboto Light" charset="0"/>
                <a:cs typeface="Roboto Light" charset="0"/>
              </a:rPr>
              <a:t>Strict constructionists: </a:t>
            </a: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Politically conservative judges who adhere to the view that: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The Constitution should be interpreted in light of its original meaning when it was adopted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New rights should be granted by the legislative process rather than through judicial review</a:t>
            </a:r>
          </a:p>
          <a:p>
            <a:pPr lvl="1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b="1" dirty="0">
                <a:latin typeface="Roboto Light" charset="0"/>
                <a:ea typeface="Roboto Light" charset="0"/>
                <a:cs typeface="Roboto Light" charset="0"/>
              </a:rPr>
              <a:t>Originalists: </a:t>
            </a: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Jurists who subscribe to original meaning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b="1" dirty="0">
                <a:latin typeface="Roboto Light" charset="0"/>
                <a:ea typeface="Roboto Light" charset="0"/>
                <a:cs typeface="Roboto Light" charset="0"/>
              </a:rPr>
              <a:t>Original meaning: </a:t>
            </a: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The view that the Constitution should be interpreted in light of what the Founding Fathers meant when they wrote the document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5897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JUDICIAL ACTIVISTS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Judges who adhere to the view that the Constitution is a living document that should adapt and change with the times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Believe that the political process is flawed and that majority rule can lead to the baser instincts of humanity becoming the rule of law</a:t>
            </a:r>
          </a:p>
          <a:p>
            <a:pPr lvl="1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Safeguard the voice of the minority and the oppressed  </a:t>
            </a:r>
          </a:p>
          <a:p>
            <a:pPr lvl="1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Preferring to look at the motivation, intent, and implications of the Constitution’s safeguards rather than merely its words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3177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MODERN ORIGIN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Modern characterization of judges as politically motivated can be traced to the Great Depression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New Deal - Legislative package that increased the size and role of the government in private commercial activity</a:t>
            </a:r>
          </a:p>
          <a:p>
            <a:pPr lvl="1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Federal judges are appointed for lifetime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Turnover rate for federal judgeships is low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172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361095"/>
            <a:ext cx="9284842" cy="964777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BIOGRAPHIES OF THE CURRENT SUPREME COURT JUSTICES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John Roberts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Nominated by George W. Bush in 2005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Young, smart, and a popular judge with solid republican credentials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Re-nominated and confirmed by the senate as chief justice</a:t>
            </a:r>
          </a:p>
          <a:p>
            <a:pPr lvl="1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Samuel Alito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Nominated by George W. Bush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Been on the Court only for only a few years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Demonstrated to be ideological than pragmatic in opinions 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1292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361095"/>
            <a:ext cx="9284842" cy="964777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BIOGRAPHIES OF THE CURRENT SUPREME COURT JUSTICES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Sonia Sotomayor and Elena Kagan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Nominated by Barack Obama in the year 2009 and 2010 respectively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Regarded as moving the court neither in terms of activism nor originalism in direction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8537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TRIAL AND APPELLATE COURTS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algn="l"/>
            <a:r>
              <a:rPr lang="en-US" b="1" dirty="0">
                <a:latin typeface="Roboto Light" charset="0"/>
                <a:ea typeface="Roboto Light" charset="0"/>
                <a:cs typeface="Roboto Light" charset="0"/>
              </a:rPr>
              <a:t>Learning Objectives</a:t>
            </a: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Learn the differences between the state and federal constitutions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Understand subject matter jurisdiction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Explore the state and federal court systems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Distinguish the work of trial and appellate courts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566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5435600"/>
          </a:xfrm>
          <a:prstGeom prst="rect">
            <a:avLst/>
          </a:prstGeom>
          <a:solidFill>
            <a:srgbClr val="006C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6CA7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1666" y="1994959"/>
            <a:ext cx="10515600" cy="3152775"/>
          </a:xfrm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PUBLISHED BY: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FLATWORLD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lang="en-US" sz="1600" dirty="0">
              <a:solidFill>
                <a:schemeClr val="bg1"/>
              </a:solidFill>
              <a:latin typeface="Roboto Light" charset="0"/>
              <a:ea typeface="Roboto Light" charset="0"/>
              <a:cs typeface="Roboto Light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©2017 BY FLATWORLD. ALL RIGHTS RESERVED. YOUR USE OF THIS WORK IS SUBJECT TO THE LICENSE AGREEMENT AVAILABLE </a:t>
            </a:r>
            <a:r>
              <a:rPr lang="en-US" sz="16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  <a:hlinkClick r:id="rId2"/>
              </a:rPr>
              <a:t>HERE</a:t>
            </a:r>
            <a:r>
              <a:rPr lang="en-US" sz="16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USED, MODIFIED, OR REPRODUCED IN ANY FORM BY ANY MEANS EXCEPT AS EXPRESSLY PERMITTED UNDER THE LICENSING AGREEMENT.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133" y="5871738"/>
            <a:ext cx="2065867" cy="826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6973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347447"/>
            <a:ext cx="9284842" cy="992073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DIFFERENCES BETWEEN STATE AND FEDERAL CONSTITUTIONS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Many American cities have both state and federal courthouse, hearing different types of cases involving: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Different laws</a:t>
            </a:r>
          </a:p>
          <a:p>
            <a:pPr lvl="1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Different law enforcement agencies</a:t>
            </a:r>
          </a:p>
          <a:p>
            <a:pPr lvl="1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Different judicial systems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4002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163773"/>
            <a:ext cx="9284842" cy="992073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PROCEDURES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b="1" dirty="0">
                <a:latin typeface="Roboto Light" charset="0"/>
                <a:ea typeface="Roboto Light" charset="0"/>
                <a:cs typeface="Roboto Light" charset="0"/>
              </a:rPr>
              <a:t>Civil procedure: </a:t>
            </a: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Rules governing litigation in civil cases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b="1" dirty="0">
                <a:latin typeface="Roboto Light" charset="0"/>
                <a:ea typeface="Roboto Light" charset="0"/>
                <a:cs typeface="Roboto Light" charset="0"/>
              </a:rPr>
              <a:t>Criminal procedure:</a:t>
            </a: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 Rules governing litigation in criminal cases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United States has fifty-one separate legal systems 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One federal and fifty in the states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9070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SUBJECT MATTER JURISDICTION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Rules of subject matter jurisdiction dictate whether a case is heard in federal or state court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b="1" dirty="0">
                <a:latin typeface="Roboto Light" charset="0"/>
                <a:ea typeface="Roboto Light" charset="0"/>
                <a:cs typeface="Roboto Light" charset="0"/>
              </a:rPr>
              <a:t>Subject matter jurisdiction: </a:t>
            </a: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Authority of a court to hear cases in a specific subject area or matter </a:t>
            </a:r>
          </a:p>
          <a:p>
            <a:pPr lvl="1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Lawsuits involving state laws are heard in state courts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Child custody, adoption, property, and probate laws are state laws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b="1" dirty="0">
                <a:latin typeface="Roboto Light" charset="0"/>
                <a:ea typeface="Roboto Light" charset="0"/>
                <a:cs typeface="Roboto Light" charset="0"/>
              </a:rPr>
              <a:t>Probate: </a:t>
            </a: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Legal process of administering a deceased person’s property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1163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SUBJECT MATTER JURISDICTION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Laws surrounding contracts are passed at the state level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b="1" dirty="0">
                <a:latin typeface="Roboto Light" charset="0"/>
                <a:ea typeface="Roboto Light" charset="0"/>
                <a:cs typeface="Roboto Light" charset="0"/>
              </a:rPr>
              <a:t>Uniform Commercial Code (UCC): </a:t>
            </a: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Model statute that seeks to provide uniformity to contracts law among the different states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It is not a law until state legislatures adopt it as law</a:t>
            </a:r>
          </a:p>
          <a:p>
            <a:pPr lvl="1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Law of torts is state based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b="1" dirty="0">
                <a:latin typeface="Roboto Light" charset="0"/>
                <a:ea typeface="Roboto Light" charset="0"/>
                <a:cs typeface="Roboto Light" charset="0"/>
              </a:rPr>
              <a:t>Tort: </a:t>
            </a: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Any civil wrong, other than a breach of contract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2981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340623"/>
            <a:ext cx="9284842" cy="1005721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FEDERAL COURT SUBJECT MATTER JURISDICTION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Limited to cases involving: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b="1" dirty="0">
                <a:latin typeface="Roboto Light" charset="0"/>
                <a:ea typeface="Roboto Light" charset="0"/>
                <a:cs typeface="Roboto Light" charset="0"/>
              </a:rPr>
              <a:t>Federal question:</a:t>
            </a: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 Any case involving a federal law or the federal Constitution gives rise to subject matter jurisdiction in federal courts</a:t>
            </a:r>
          </a:p>
          <a:p>
            <a:pPr lvl="1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b="1" dirty="0">
                <a:latin typeface="Roboto Light" charset="0"/>
                <a:ea typeface="Roboto Light" charset="0"/>
                <a:cs typeface="Roboto Light" charset="0"/>
              </a:rPr>
              <a:t>Original jurisdiction: </a:t>
            </a: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Small category of cases that allows the U.S. Supreme Court to hear a case for a first time rather than on appeal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Roboto Light" charset="0"/>
                <a:ea typeface="Roboto Light" charset="0"/>
                <a:cs typeface="Roboto Light" charset="0"/>
              </a:rPr>
              <a:t>Example - Lawsuits between states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1071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STATE AND FEDERAL COURT SYSTEMS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Federal court can hear a case involving a state law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b="1" dirty="0">
                <a:latin typeface="Roboto Light" charset="0"/>
                <a:ea typeface="Roboto Light" charset="0"/>
                <a:cs typeface="Roboto Light" charset="0"/>
              </a:rPr>
              <a:t>Diversity jurisdiction: </a:t>
            </a: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Power of federal courts to hear a case based on state law if all plaintiffs are from different states than all defendants and damages claimed exceed seventy-five thousand dollars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Roboto Light" charset="0"/>
                <a:ea typeface="Roboto Light" charset="0"/>
                <a:cs typeface="Roboto Light" charset="0"/>
              </a:rPr>
              <a:t>Allows a party, apprehensive about receiving a fair trial over opponents home court advantage to seek a neutral forum to hear its case through removal</a:t>
            </a:r>
          </a:p>
          <a:p>
            <a:pPr marL="1714500" lvl="3" indent="-342900" algn="l">
              <a:buSzPct val="78000"/>
              <a:buFont typeface="Wingdings" panose="05000000000000000000" pitchFamily="2" charset="2"/>
              <a:buChar char="§"/>
            </a:pPr>
            <a:r>
              <a:rPr lang="en-US" sz="2000" b="1" dirty="0">
                <a:latin typeface="Roboto Light" charset="0"/>
                <a:ea typeface="Roboto Light" charset="0"/>
                <a:cs typeface="Roboto Light" charset="0"/>
              </a:rPr>
              <a:t>Removal: </a:t>
            </a:r>
            <a:r>
              <a:rPr lang="en-US" sz="2000" dirty="0">
                <a:latin typeface="Roboto Light" charset="0"/>
                <a:ea typeface="Roboto Light" charset="0"/>
                <a:cs typeface="Roboto Light" charset="0"/>
              </a:rPr>
              <a:t>Process of moving a case from state court to federal court under diversity jurisdiction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4243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STATE AND FEDERAL COURT SYSTEMS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There is a hierarchy within both federal and state court systems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The U.S. Supreme Court is the highest in the country and all courts are bound to follow as per stare decisis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b="1" dirty="0">
                <a:latin typeface="Roboto Light" charset="0"/>
                <a:ea typeface="Roboto Light" charset="0"/>
                <a:cs typeface="Roboto Light" charset="0"/>
              </a:rPr>
              <a:t>Stare decisis: </a:t>
            </a: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Literally, “let the decision stand” 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Roboto Light" charset="0"/>
                <a:ea typeface="Roboto Light" charset="0"/>
                <a:cs typeface="Roboto Light" charset="0"/>
              </a:rPr>
              <a:t>Doctrine that requires lower courts to follow prior precedents in similar cases by higher courts whenever possible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5594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361095"/>
            <a:ext cx="9284842" cy="964777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FIGURE 2.7 - STATE AND FEDERAL </a:t>
            </a:r>
            <a:br>
              <a:rPr lang="en-US" sz="3200" dirty="0">
                <a:latin typeface="Roboto" charset="0"/>
                <a:ea typeface="Roboto" charset="0"/>
                <a:cs typeface="Roboto" charset="0"/>
              </a:rPr>
            </a:br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COURT SYSTEMS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6F00AB7-7887-4284-9068-9E363320EE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1918" y="1699468"/>
            <a:ext cx="7968163" cy="473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7524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TRIAL AND APPELLATE COURTS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Under court administration system, there are ninety-four judicial courts in the country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Single judicial districts or multiple judicial districts is based on the population of the state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Districts are named for their geographical location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1885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WORK OF TRIAL AND APPELLATE COURTS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As a trial court, U.S district courts hear civil and criminal trials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Trials may be bench trials or jury trials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sz="2000" b="1" dirty="0">
                <a:latin typeface="Roboto Light" charset="0"/>
                <a:ea typeface="Roboto Light" charset="0"/>
                <a:cs typeface="Roboto Light" charset="0"/>
              </a:rPr>
              <a:t>Bench trial: </a:t>
            </a:r>
            <a:r>
              <a:rPr lang="en-US" sz="2000" dirty="0">
                <a:latin typeface="Roboto Light" charset="0"/>
                <a:ea typeface="Roboto Light" charset="0"/>
                <a:cs typeface="Roboto Light" charset="0"/>
              </a:rPr>
              <a:t>A case heard only by a judge, wherein the judge acts as both trier of law and trier of fact</a:t>
            </a:r>
          </a:p>
          <a:p>
            <a:pPr lvl="2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Witnesses’ testimonies are recorded into a trial record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en-US" sz="2200" b="1" dirty="0">
                <a:latin typeface="Roboto Light" charset="0"/>
                <a:ea typeface="Roboto Light" charset="0"/>
                <a:cs typeface="Roboto Light" charset="0"/>
              </a:rPr>
              <a:t>Trial record: </a:t>
            </a: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The transcript of all proceedings related to litigation at a trial court, along with accompanying paperwork such as memoranda and briefs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712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149600"/>
            <a:ext cx="12192000" cy="3708400"/>
          </a:xfrm>
          <a:prstGeom prst="rect">
            <a:avLst/>
          </a:prstGeom>
          <a:solidFill>
            <a:srgbClr val="006C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0" y="2349100"/>
            <a:ext cx="68749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006CA7"/>
                </a:solidFill>
                <a:latin typeface="Roboto" charset="0"/>
                <a:ea typeface="Roboto" charset="0"/>
                <a:cs typeface="Roboto" charset="0"/>
              </a:rPr>
              <a:t>CHAPTER 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1799" y="2903098"/>
            <a:ext cx="109304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The Court System</a:t>
            </a:r>
          </a:p>
        </p:txBody>
      </p:sp>
    </p:spTree>
    <p:extLst>
      <p:ext uri="{BB962C8B-B14F-4D97-AF65-F5344CB8AC3E}">
        <p14:creationId xmlns:p14="http://schemas.microsoft.com/office/powerpoint/2010/main" val="7371470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WORK OF TRIAL AND APPELLATE COURTS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At the conclusion of a trial, if the loosing side is unhappy with the outcome, it is entitled as a matter of right to appeal to the U.S Circuit Court of Appeals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There are thirteen circuit courts of appeals in the United States spread geographically through the states</a:t>
            </a:r>
          </a:p>
          <a:p>
            <a:pPr lvl="1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A party loosing an appeal at the circuit court level can appeal to one more time to the U.S Supreme Court for review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9215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WORK OF TRIAL AND APPELLATE COURTS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A trial court of general jurisdiction accepts most types of civil and criminal cases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b="1" dirty="0">
                <a:latin typeface="Roboto Light" charset="0"/>
                <a:ea typeface="Roboto Light" charset="0"/>
                <a:cs typeface="Roboto Light" charset="0"/>
              </a:rPr>
              <a:t>General jurisdiction: </a:t>
            </a: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Power of a court to hear a broad array of civil and criminal matters without limitation</a:t>
            </a:r>
          </a:p>
          <a:p>
            <a:pPr lvl="1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Other courts of limited jurisdiction at the state level are traffic court, juvenile court, family court or small claims court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b="1" dirty="0">
                <a:latin typeface="Roboto Light" charset="0"/>
                <a:ea typeface="Roboto Light" charset="0"/>
                <a:cs typeface="Roboto Light" charset="0"/>
              </a:rPr>
              <a:t>Limited jurisdiction: </a:t>
            </a: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Type of jurisdiction in which a court is restricted to hearing cases in a specific subject matter or threshold damages amount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554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WORK OF TRIAL AND APPELLATE COURTS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The trial record is forwarded to the appellate court for review whenever an appeal is filed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Trial court’s duty is to figure out the facts of the case</a:t>
            </a:r>
          </a:p>
          <a:p>
            <a:pPr lvl="1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Fact finding is important in judicial process and great deal of deference is given to the judgment of the fact finder 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b="1" dirty="0">
                <a:latin typeface="Roboto Light" charset="0"/>
                <a:ea typeface="Roboto Light" charset="0"/>
                <a:cs typeface="Roboto Light" charset="0"/>
              </a:rPr>
              <a:t>Trier of fact: </a:t>
            </a: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Fact-finding entity, such as a jury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15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WORK OF TRIAL AND APPELLATE COURTS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On appeal, the appellate judge cannot substitute his or her interpretation of the facts for that of the trier of fact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Even if the appellate judge believes the trier of fact was wrong</a:t>
            </a:r>
          </a:p>
          <a:p>
            <a:pPr lvl="1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The issues on appeal are limited to questions of law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sz="2000" b="1" dirty="0">
                <a:latin typeface="Roboto Light" charset="0"/>
                <a:ea typeface="Roboto Light" charset="0"/>
                <a:cs typeface="Roboto Light" charset="0"/>
              </a:rPr>
              <a:t>Questions of law: </a:t>
            </a:r>
            <a:r>
              <a:rPr lang="en-US" sz="2000" dirty="0">
                <a:latin typeface="Roboto Light" charset="0"/>
                <a:ea typeface="Roboto Light" charset="0"/>
                <a:cs typeface="Roboto Light" charset="0"/>
              </a:rPr>
              <a:t>Strictly legal issues, such as which evidence to admit, that are resolved by the judge during a trial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97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REMAND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Deference to the trier of fact means that appeals are rarely won: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Even if a litigant is successful in persuading a court of appeals that legal error has taken place, it doesn’t automatically win the case</a:t>
            </a:r>
          </a:p>
          <a:p>
            <a:pPr lvl="1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Best remedy a litigant can hope is, for the court of appeals to issue a remand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sz="2000" b="1" dirty="0">
                <a:latin typeface="Roboto Light" charset="0"/>
                <a:ea typeface="Roboto Light" charset="0"/>
                <a:cs typeface="Roboto Light" charset="0"/>
              </a:rPr>
              <a:t>Remand: </a:t>
            </a:r>
            <a:r>
              <a:rPr lang="en-US" sz="2000" dirty="0">
                <a:latin typeface="Roboto Light" charset="0"/>
                <a:ea typeface="Roboto Light" charset="0"/>
                <a:cs typeface="Roboto Light" charset="0"/>
              </a:rPr>
              <a:t>Process of sending a case from an appellate court back to the trial court for further action in accordance with the appellate court’s instructions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61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THE CERTIORARI PROCESS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algn="l"/>
            <a:r>
              <a:rPr lang="en-US" b="1" dirty="0">
                <a:latin typeface="Roboto Light" charset="0"/>
                <a:ea typeface="Roboto Light" charset="0"/>
                <a:cs typeface="Roboto Light" charset="0"/>
              </a:rPr>
              <a:t>Learning Objectives</a:t>
            </a: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Understand the Supreme Court’s jurisdiction, including what kinds of cases are selected for review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Explore what happens when lower courts of appeal disagree with each other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Learn about the Supreme Court’s process in hearing and deciding a case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9806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SUPREME COURT’S JURISDICTION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Jurisdiction of the Supreme Court is discretionary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For justices to hear a case, the loosing party must file: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b="1" dirty="0">
                <a:latin typeface="Roboto Light" charset="0"/>
                <a:ea typeface="Roboto Light" charset="0"/>
                <a:cs typeface="Roboto Light" charset="0"/>
              </a:rPr>
              <a:t>Writ of certiorari: </a:t>
            </a: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Petition filed with a supreme court arguing why the case should be heard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sz="2200" b="1" dirty="0">
                <a:latin typeface="Roboto Light" charset="0"/>
                <a:ea typeface="Roboto Light" charset="0"/>
                <a:cs typeface="Roboto Light" charset="0"/>
              </a:rPr>
              <a:t>Term: </a:t>
            </a: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When used by the Supreme Court, a period of time when the Court is in session, from October until June</a:t>
            </a:r>
          </a:p>
          <a:p>
            <a:pPr lvl="2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b="1" dirty="0">
                <a:latin typeface="Roboto Light" charset="0"/>
                <a:ea typeface="Roboto Light" charset="0"/>
                <a:cs typeface="Roboto Light" charset="0"/>
              </a:rPr>
              <a:t>In forma pauperis: </a:t>
            </a: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Leave by a court to indigent litigants to proceed without paying any fees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718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SUPREME COURT’S JURISDICTION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Cases fall into one of three categories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Cases of tremendous national importance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Case where justices believe that lower courts have misapplied or misinterpreted a prior Supreme Court precedent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b="1" dirty="0">
                <a:latin typeface="Roboto Light" charset="0"/>
                <a:ea typeface="Roboto Light" charset="0"/>
                <a:cs typeface="Roboto Light" charset="0"/>
              </a:rPr>
              <a:t>Circuit split: </a:t>
            </a: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Split among the federal circuit courts of appeals on the meaning of a federal law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001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361095"/>
            <a:ext cx="9284842" cy="964777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FIGURE 2.10 - GEOGRAPHY OF U.S. </a:t>
            </a:r>
            <a:br>
              <a:rPr lang="en-US" sz="3200" dirty="0">
                <a:latin typeface="Roboto" charset="0"/>
                <a:ea typeface="Roboto" charset="0"/>
                <a:cs typeface="Roboto" charset="0"/>
              </a:rPr>
            </a:br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FEDERAL COURTS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B84D31D-EDF4-4703-B0FE-75F96ACAA7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6745" y="1699468"/>
            <a:ext cx="7358510" cy="482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8496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THE CERTIORARI PROCESS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When a petition for writ of certiorari is filed with the Supreme Court, the party that won the case in the appeal files an opposition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b="1" dirty="0">
                <a:latin typeface="Roboto Light" charset="0"/>
                <a:ea typeface="Roboto Light" charset="0"/>
                <a:cs typeface="Roboto Light" charset="0"/>
              </a:rPr>
              <a:t>Rule of four: </a:t>
            </a: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Supreme Court rule that only four justices need to agree for a case to be heard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In a term each Supreme Court justice is permitted to hire up to four law clerks for assistance 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Cert pool - Many justices rely on their clerks to read the thousands of filed petitions and to make recommendations on whether or not to grant the case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75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460520"/>
            <a:ext cx="9284842" cy="695325"/>
          </a:xfrm>
        </p:spPr>
        <p:txBody>
          <a:bodyPr>
            <a:norm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THE THIRD BRANCH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687158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sz="2600" b="1" dirty="0">
                <a:latin typeface="Roboto Light" charset="0"/>
                <a:ea typeface="Roboto Light" charset="0"/>
                <a:cs typeface="Roboto Light" charset="0"/>
              </a:rPr>
              <a:t>Learning Objectives</a:t>
            </a:r>
          </a:p>
          <a:p>
            <a:pPr marL="342900" indent="-342900" algn="l">
              <a:buFont typeface="Arial" charset="0"/>
              <a:buChar char="•"/>
            </a:pPr>
            <a:r>
              <a:rPr lang="en-US" sz="2600" dirty="0">
                <a:latin typeface="Roboto Light" charset="0"/>
                <a:ea typeface="Roboto Light" charset="0"/>
                <a:cs typeface="Roboto Light" charset="0"/>
              </a:rPr>
              <a:t>Understand the constitutional basis for the judicial branch</a:t>
            </a:r>
          </a:p>
          <a:p>
            <a:pPr algn="l"/>
            <a:endParaRPr lang="en-US" sz="2600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sz="2600" dirty="0">
                <a:latin typeface="Roboto Light" charset="0"/>
                <a:ea typeface="Roboto Light" charset="0"/>
                <a:cs typeface="Roboto Light" charset="0"/>
              </a:rPr>
              <a:t>Explore the differences among the three branches of government</a:t>
            </a:r>
          </a:p>
          <a:p>
            <a:pPr algn="l"/>
            <a:endParaRPr lang="en-US" sz="2600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sz="2600" dirty="0">
                <a:latin typeface="Roboto Light" charset="0"/>
                <a:ea typeface="Roboto Light" charset="0"/>
                <a:cs typeface="Roboto Light" charset="0"/>
              </a:rPr>
              <a:t>Learn about the Chief Justice’s role in judicial administration</a:t>
            </a:r>
          </a:p>
          <a:p>
            <a:pPr algn="l"/>
            <a:endParaRPr lang="en-US" sz="2600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sz="2600" dirty="0">
                <a:latin typeface="Roboto Light" charset="0"/>
                <a:ea typeface="Roboto Light" charset="0"/>
                <a:cs typeface="Roboto Light" charset="0"/>
              </a:rPr>
              <a:t>Explore the concept of judicial review</a:t>
            </a:r>
          </a:p>
          <a:p>
            <a:pPr algn="l"/>
            <a:endParaRPr lang="en-US" sz="2600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sz="2600" dirty="0">
                <a:latin typeface="Roboto Light" charset="0"/>
                <a:ea typeface="Roboto Light" charset="0"/>
                <a:cs typeface="Roboto Light" charset="0"/>
              </a:rPr>
              <a:t>Become familiar with how the other two branches check and control the judiciary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25740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THE CERTIORARI PROCESS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If a petition is granted, the parties are then instructed to file written briefs with the Court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Laying out arguments of why their side should win</a:t>
            </a:r>
          </a:p>
          <a:p>
            <a:pPr lvl="1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At this point, the Court allows nonparties to file an amicus brief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b="1" dirty="0">
                <a:latin typeface="Roboto Light" charset="0"/>
                <a:ea typeface="Roboto Light" charset="0"/>
                <a:cs typeface="Roboto Light" charset="0"/>
              </a:rPr>
              <a:t>Amicus brief: </a:t>
            </a: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Filed by nonlitigants, with permission of the court, to inform and persuade a court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Otherwise known as friend-of-the-court brief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9591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SUPREME COURT’S PROCESS IN HEARING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After the justices have read the briefs in the case, they hear oral arguments from both sides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After the oral arguments, the justices  meet in conference to decide the outcome of the case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Justices work alone in their conferences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Task of drafting legal opinions is initiated after deciding which side should win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76940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TYPES OF OPINION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Opinions are the only way that justices communicate with the public and the legal community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b="1" dirty="0">
                <a:latin typeface="Roboto Light" charset="0"/>
                <a:ea typeface="Roboto Light" charset="0"/>
                <a:cs typeface="Roboto Light" charset="0"/>
              </a:rPr>
              <a:t>Majority opinion:</a:t>
            </a: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 Opinion of the court, written by a single judge and joined by other judges who voted the same way</a:t>
            </a:r>
          </a:p>
          <a:p>
            <a:pPr lvl="1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b="1" dirty="0">
                <a:latin typeface="Roboto Light" charset="0"/>
                <a:ea typeface="Roboto Light" charset="0"/>
                <a:cs typeface="Roboto Light" charset="0"/>
              </a:rPr>
              <a:t>Dissenting opinion:</a:t>
            </a: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 Opinion of a judge who disagrees with the outcome and reasoning employed by the court majority</a:t>
            </a:r>
          </a:p>
          <a:p>
            <a:pPr lvl="1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b="1" dirty="0">
                <a:latin typeface="Roboto Light" charset="0"/>
                <a:ea typeface="Roboto Light" charset="0"/>
                <a:cs typeface="Roboto Light" charset="0"/>
              </a:rPr>
              <a:t>Concurring opinion: </a:t>
            </a: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Opinion written by a judge who agrees with the majority’s outcome but disagrees with their reasoning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18999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361095"/>
            <a:ext cx="9284842" cy="964777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SUPREME COURT’S PROCESS IN </a:t>
            </a:r>
            <a:br>
              <a:rPr lang="en-US" sz="3200" dirty="0">
                <a:latin typeface="Roboto" charset="0"/>
                <a:ea typeface="Roboto" charset="0"/>
                <a:cs typeface="Roboto" charset="0"/>
              </a:rPr>
            </a:br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DECIDING A CASE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After all the opinions are drafted, the Court hands down the decision to the public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Except in rare instances, all cases are heard and decided in the same term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As the Court maintains no backlog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600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333800"/>
            <a:ext cx="9284842" cy="1019368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CONSTITUTIONAL BASIS OF </a:t>
            </a:r>
            <a:br>
              <a:rPr lang="en-US" sz="3200" dirty="0">
                <a:latin typeface="Roboto" charset="0"/>
                <a:ea typeface="Roboto" charset="0"/>
                <a:cs typeface="Roboto" charset="0"/>
              </a:rPr>
            </a:br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THE THREE BRANCHES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7D643E3C-8763-40BE-AACC-1C95137332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3265511"/>
              </p:ext>
            </p:extLst>
          </p:nvPr>
        </p:nvGraphicFramePr>
        <p:xfrm>
          <a:off x="2129050" y="1535875"/>
          <a:ext cx="7921767" cy="5212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917227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340624"/>
            <a:ext cx="9284842" cy="1005720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NOMINATION AND TENURE OF </a:t>
            </a:r>
            <a:br>
              <a:rPr lang="en-US" sz="3200" dirty="0">
                <a:latin typeface="Roboto" charset="0"/>
                <a:ea typeface="Roboto" charset="0"/>
                <a:cs typeface="Roboto" charset="0"/>
              </a:rPr>
            </a:br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A FEDERAL JUDGE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Requirements to become a federal judge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Nomination by the president 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Confirmation by the Senate</a:t>
            </a:r>
          </a:p>
          <a:p>
            <a:pPr lvl="1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Constitution guarantees that judges are relatively free from political interference by providing them with: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Lifetime tenure 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Salary that cannot be reduced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6822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340624"/>
            <a:ext cx="9284842" cy="1005720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DIFFERENCES AMONG THE </a:t>
            </a:r>
            <a:br>
              <a:rPr lang="en-US" sz="3200" dirty="0">
                <a:latin typeface="Roboto" charset="0"/>
                <a:ea typeface="Roboto" charset="0"/>
                <a:cs typeface="Roboto" charset="0"/>
              </a:rPr>
            </a:br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THREE BRANCHES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The three branches of government are different as: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The judiciary is the only unelected branch of government </a:t>
            </a:r>
          </a:p>
          <a:p>
            <a:pPr lvl="1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They consume different resources in serving the public 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Roboto Light" charset="0"/>
                <a:ea typeface="Roboto Light" charset="0"/>
                <a:cs typeface="Roboto Light" charset="0"/>
              </a:rPr>
              <a:t>The entire federal court system consumes less than two-tenths of one percent of the federal budget</a:t>
            </a:r>
          </a:p>
          <a:p>
            <a:pPr lvl="2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The federal judiciary works in relative anonymity</a:t>
            </a:r>
          </a:p>
          <a:p>
            <a:pPr lvl="1" algn="l"/>
            <a:endParaRPr lang="en-US" sz="2200" dirty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US" sz="2200" dirty="0">
                <a:latin typeface="Roboto Light" charset="0"/>
                <a:ea typeface="Roboto Light" charset="0"/>
                <a:cs typeface="Roboto Light" charset="0"/>
              </a:rPr>
              <a:t>The judiciary is designed to be the most remote branch from the people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Roboto Light" charset="0"/>
                <a:ea typeface="Roboto Light" charset="0"/>
                <a:cs typeface="Roboto Light" charset="0"/>
              </a:rPr>
              <a:t>Federal judges have life tenure and can be removed from office only through impeachment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041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460520"/>
            <a:ext cx="5317067" cy="695325"/>
          </a:xfrm>
        </p:spPr>
        <p:txBody>
          <a:bodyPr>
            <a:norm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JUDICIAL HIERARCHY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8D91EF50-EFA2-4656-9FFC-C8601AE4DDA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4985455"/>
              </p:ext>
            </p:extLst>
          </p:nvPr>
        </p:nvGraphicFramePr>
        <p:xfrm>
          <a:off x="2032000" y="1405467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1358280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0358" y="575502"/>
            <a:ext cx="9284842" cy="58034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JUDICIAL ADMINISTRATION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860" y="1904711"/>
            <a:ext cx="9939340" cy="4345964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n-US" b="1" dirty="0">
                <a:latin typeface="Roboto Light" charset="0"/>
                <a:ea typeface="Roboto Light" charset="0"/>
                <a:cs typeface="Roboto Light" charset="0"/>
              </a:rPr>
              <a:t>Administrative Office: </a:t>
            </a: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Responsible for rent, payroll, budget, and other administrative matters relating to the functioning of the federal judiciary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b="1" dirty="0">
                <a:latin typeface="Roboto Light" charset="0"/>
                <a:ea typeface="Roboto Light" charset="0"/>
                <a:cs typeface="Roboto Light" charset="0"/>
              </a:rPr>
              <a:t>Federal Judicial Center: </a:t>
            </a: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Dedicated to conducting research on judicial administration and providing judicial education</a:t>
            </a:r>
          </a:p>
          <a:p>
            <a:pPr algn="l"/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b="1" dirty="0">
                <a:latin typeface="Roboto Light" charset="0"/>
                <a:ea typeface="Roboto Light" charset="0"/>
                <a:cs typeface="Roboto Light" charset="0"/>
              </a:rPr>
              <a:t>United States Sentencing Commission (USSC): </a:t>
            </a: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Commission created by Congress to explore ways to establish uniformity in federal criminal sentencing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9403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FFFFFF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E5316539-FEC0-CD4F-8A91-49EA24508CE7}" vid="{2FF67AD2-19BA-DB40-9134-C2690D3149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382</TotalTime>
  <Words>2458</Words>
  <Application>Microsoft Office PowerPoint</Application>
  <PresentationFormat>Widescreen</PresentationFormat>
  <Paragraphs>320</Paragraphs>
  <Slides>43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2" baseType="lpstr">
      <vt:lpstr>Arial</vt:lpstr>
      <vt:lpstr>Calibri</vt:lpstr>
      <vt:lpstr>Calibri Light</vt:lpstr>
      <vt:lpstr>Mangal</vt:lpstr>
      <vt:lpstr>Roboto</vt:lpstr>
      <vt:lpstr>Roboto Condensed Light</vt:lpstr>
      <vt:lpstr>Roboto Light</vt:lpstr>
      <vt:lpstr>Wingdings</vt:lpstr>
      <vt:lpstr>Office Theme</vt:lpstr>
      <vt:lpstr>The Legal and Ethical Environment of Business, Version 3.0</vt:lpstr>
      <vt:lpstr>PowerPoint Presentation</vt:lpstr>
      <vt:lpstr>PowerPoint Presentation</vt:lpstr>
      <vt:lpstr>THE THIRD BRANCH</vt:lpstr>
      <vt:lpstr>CONSTITUTIONAL BASIS OF  THE THREE BRANCHES</vt:lpstr>
      <vt:lpstr>NOMINATION AND TENURE OF  A FEDERAL JUDGE</vt:lpstr>
      <vt:lpstr>DIFFERENCES AMONG THE  THREE BRANCHES</vt:lpstr>
      <vt:lpstr>JUDICIAL HIERARCHY</vt:lpstr>
      <vt:lpstr>JUDICIAL ADMINISTRATION</vt:lpstr>
      <vt:lpstr>ROLE OF JUSTICES IN JUDICIAL ADMINISTRATION</vt:lpstr>
      <vt:lpstr>JUDICIAL REVIEW</vt:lpstr>
      <vt:lpstr>CHECKING AND CONTROLLING  THE JUDICIARY</vt:lpstr>
      <vt:lpstr>ACTIVISTS AND STRICT CONSTRUCTIONISTS</vt:lpstr>
      <vt:lpstr>STRICT CONSTRUCTIONISTS JUDICIAL PHILOSOPHY</vt:lpstr>
      <vt:lpstr>JUDICIAL ACTIVISTS</vt:lpstr>
      <vt:lpstr>MODERN ORIGIN</vt:lpstr>
      <vt:lpstr>BIOGRAPHIES OF THE CURRENT SUPREME COURT JUSTICES</vt:lpstr>
      <vt:lpstr>BIOGRAPHIES OF THE CURRENT SUPREME COURT JUSTICES</vt:lpstr>
      <vt:lpstr>TRIAL AND APPELLATE COURTS</vt:lpstr>
      <vt:lpstr>DIFFERENCES BETWEEN STATE AND FEDERAL CONSTITUTIONS</vt:lpstr>
      <vt:lpstr>PROCEDURES</vt:lpstr>
      <vt:lpstr>SUBJECT MATTER JURISDICTION</vt:lpstr>
      <vt:lpstr>SUBJECT MATTER JURISDICTION</vt:lpstr>
      <vt:lpstr>FEDERAL COURT SUBJECT MATTER JURISDICTION</vt:lpstr>
      <vt:lpstr>STATE AND FEDERAL COURT SYSTEMS</vt:lpstr>
      <vt:lpstr>STATE AND FEDERAL COURT SYSTEMS</vt:lpstr>
      <vt:lpstr>FIGURE 2.7 - STATE AND FEDERAL  COURT SYSTEMS</vt:lpstr>
      <vt:lpstr>TRIAL AND APPELLATE COURTS</vt:lpstr>
      <vt:lpstr>WORK OF TRIAL AND APPELLATE COURTS</vt:lpstr>
      <vt:lpstr>WORK OF TRIAL AND APPELLATE COURTS</vt:lpstr>
      <vt:lpstr>WORK OF TRIAL AND APPELLATE COURTS</vt:lpstr>
      <vt:lpstr>WORK OF TRIAL AND APPELLATE COURTS</vt:lpstr>
      <vt:lpstr>WORK OF TRIAL AND APPELLATE COURTS</vt:lpstr>
      <vt:lpstr>REMAND</vt:lpstr>
      <vt:lpstr>THE CERTIORARI PROCESS</vt:lpstr>
      <vt:lpstr>SUPREME COURT’S JURISDICTION</vt:lpstr>
      <vt:lpstr>SUPREME COURT’S JURISDICTION</vt:lpstr>
      <vt:lpstr>FIGURE 2.10 - GEOGRAPHY OF U.S.  FEDERAL COURTS</vt:lpstr>
      <vt:lpstr>THE CERTIORARI PROCESS</vt:lpstr>
      <vt:lpstr>THE CERTIORARI PROCESS</vt:lpstr>
      <vt:lpstr>SUPREME COURT’S PROCESS IN HEARING</vt:lpstr>
      <vt:lpstr>TYPES OF OPINION</vt:lpstr>
      <vt:lpstr>SUPREME COURT’S PROCESS IN  DECIDING A CASE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kb Mello</dc:creator>
  <cp:lastModifiedBy>Sarah Blair</cp:lastModifiedBy>
  <cp:revision>23</cp:revision>
  <dcterms:created xsi:type="dcterms:W3CDTF">2017-05-16T16:54:02Z</dcterms:created>
  <dcterms:modified xsi:type="dcterms:W3CDTF">2017-08-07T15:49:30Z</dcterms:modified>
</cp:coreProperties>
</file>