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</p:sldMasterIdLst>
  <p:sldIdLst>
    <p:sldId id="256" r:id="rId2"/>
    <p:sldId id="257" r:id="rId3"/>
    <p:sldId id="259" r:id="rId4"/>
    <p:sldId id="260" r:id="rId5"/>
    <p:sldId id="261" r:id="rId6"/>
    <p:sldId id="278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6" autoAdjust="0"/>
    <p:restoredTop sz="94660"/>
  </p:normalViewPr>
  <p:slideViewPr>
    <p:cSldViewPr snapToGrid="0">
      <p:cViewPr>
        <p:scale>
          <a:sx n="59" d="100"/>
          <a:sy n="59" d="100"/>
        </p:scale>
        <p:origin x="-5" y="1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001CC72-D4C1-497C-A53B-83B25BD86865}" type="doc">
      <dgm:prSet loTypeId="urn:microsoft.com/office/officeart/2005/8/layout/vList2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AD9C5C87-E1DF-4B52-AE3F-D0F362302DBB}">
      <dgm:prSet phldrT="[Text]" custT="1"/>
      <dgm:spPr/>
      <dgm:t>
        <a:bodyPr/>
        <a:lstStyle/>
        <a:p>
          <a:r>
            <a:rPr lang="en-US" sz="2800" dirty="0" smtClean="0"/>
            <a:t>MARKET CAPITALIST ECONOMY</a:t>
          </a:r>
          <a:endParaRPr lang="en-US" sz="2800" dirty="0"/>
        </a:p>
      </dgm:t>
    </dgm:pt>
    <dgm:pt modelId="{A335A8AD-3DF0-4967-A1F0-6BD214CAD225}" type="parTrans" cxnId="{D42FBB41-3B24-4249-AA45-E15DE66C2F31}">
      <dgm:prSet/>
      <dgm:spPr/>
      <dgm:t>
        <a:bodyPr/>
        <a:lstStyle/>
        <a:p>
          <a:endParaRPr lang="en-US"/>
        </a:p>
      </dgm:t>
    </dgm:pt>
    <dgm:pt modelId="{4BBEF513-BADD-4652-A0ED-EDCDEAA57EB7}" type="sibTrans" cxnId="{D42FBB41-3B24-4249-AA45-E15DE66C2F31}">
      <dgm:prSet/>
      <dgm:spPr/>
      <dgm:t>
        <a:bodyPr/>
        <a:lstStyle/>
        <a:p>
          <a:endParaRPr lang="en-US"/>
        </a:p>
      </dgm:t>
    </dgm:pt>
    <dgm:pt modelId="{60125D2C-5524-4EC3-9F8B-836FECF8ED50}">
      <dgm:prSet phldrT="[Text]" custT="1"/>
      <dgm:spPr/>
      <dgm:t>
        <a:bodyPr/>
        <a:lstStyle/>
        <a:p>
          <a:r>
            <a:rPr lang="en-US" sz="2000" smtClean="0">
              <a:latin typeface="+mn-lt"/>
              <a:ea typeface="ＭＳ Ｐゴシック" charset="0"/>
              <a:cs typeface="ＭＳ Ｐゴシック" charset="0"/>
            </a:rPr>
            <a:t>Resources are generally owned by private individuals.</a:t>
          </a:r>
          <a:endParaRPr lang="en-US" sz="2000" dirty="0">
            <a:latin typeface="+mn-lt"/>
          </a:endParaRPr>
        </a:p>
      </dgm:t>
    </dgm:pt>
    <dgm:pt modelId="{901CF115-6EC2-4476-A71A-D223B7A66E1C}" type="parTrans" cxnId="{B9AA76FE-0FE3-4132-BFF3-FB4A08F6562A}">
      <dgm:prSet/>
      <dgm:spPr/>
      <dgm:t>
        <a:bodyPr/>
        <a:lstStyle/>
        <a:p>
          <a:endParaRPr lang="en-US"/>
        </a:p>
      </dgm:t>
    </dgm:pt>
    <dgm:pt modelId="{7B04A851-A34F-43ED-BF45-FE7A6689BC91}" type="sibTrans" cxnId="{B9AA76FE-0FE3-4132-BFF3-FB4A08F6562A}">
      <dgm:prSet/>
      <dgm:spPr/>
      <dgm:t>
        <a:bodyPr/>
        <a:lstStyle/>
        <a:p>
          <a:endParaRPr lang="en-US"/>
        </a:p>
      </dgm:t>
    </dgm:pt>
    <dgm:pt modelId="{C51C46F0-80D1-48B3-90E3-8DD5A9D036BB}">
      <dgm:prSet phldrT="[Text]" custT="1"/>
      <dgm:spPr/>
      <dgm:t>
        <a:bodyPr/>
        <a:lstStyle/>
        <a:p>
          <a:r>
            <a:rPr lang="en-US" sz="2800" dirty="0" smtClean="0"/>
            <a:t>COMMAND SOCIALIST ECONOMY</a:t>
          </a:r>
          <a:endParaRPr lang="en-US" sz="2800" dirty="0"/>
        </a:p>
      </dgm:t>
    </dgm:pt>
    <dgm:pt modelId="{98FF373B-2F0C-4DCE-A654-C7B7E74A1B72}" type="parTrans" cxnId="{5C0C6D7A-B5D8-4E81-BFC4-DBE49E23BFB6}">
      <dgm:prSet/>
      <dgm:spPr/>
      <dgm:t>
        <a:bodyPr/>
        <a:lstStyle/>
        <a:p>
          <a:endParaRPr lang="en-US"/>
        </a:p>
      </dgm:t>
    </dgm:pt>
    <dgm:pt modelId="{D19EA6CA-F25B-4B94-B11C-770F13209362}" type="sibTrans" cxnId="{5C0C6D7A-B5D8-4E81-BFC4-DBE49E23BFB6}">
      <dgm:prSet/>
      <dgm:spPr/>
      <dgm:t>
        <a:bodyPr/>
        <a:lstStyle/>
        <a:p>
          <a:endParaRPr lang="en-US"/>
        </a:p>
      </dgm:t>
    </dgm:pt>
    <dgm:pt modelId="{1CBCCBF0-7BB6-4172-B69C-3A173BCEDD9D}">
      <dgm:prSet phldrT="[Text]" custT="1"/>
      <dgm:spPr/>
      <dgm:t>
        <a:bodyPr/>
        <a:lstStyle/>
        <a:p>
          <a:r>
            <a:rPr lang="en-US" sz="2000" smtClean="0">
              <a:latin typeface="+mn-lt"/>
              <a:ea typeface="ＭＳ Ｐゴシック" charset="0"/>
              <a:cs typeface="ＭＳ Ｐゴシック" charset="0"/>
            </a:rPr>
            <a:t>Government is the primary owner of capital and natural resources</a:t>
          </a:r>
          <a:endParaRPr lang="en-US" sz="2000" dirty="0">
            <a:latin typeface="+mn-lt"/>
          </a:endParaRPr>
        </a:p>
      </dgm:t>
    </dgm:pt>
    <dgm:pt modelId="{53B8D3CD-0D5F-46EE-A95E-B914F86D5270}" type="parTrans" cxnId="{9AF04230-7B69-42E2-A30D-325D3770508C}">
      <dgm:prSet/>
      <dgm:spPr/>
      <dgm:t>
        <a:bodyPr/>
        <a:lstStyle/>
        <a:p>
          <a:endParaRPr lang="en-US"/>
        </a:p>
      </dgm:t>
    </dgm:pt>
    <dgm:pt modelId="{E4D870EB-C32D-48E9-B24B-5FC64CE40BCD}" type="sibTrans" cxnId="{9AF04230-7B69-42E2-A30D-325D3770508C}">
      <dgm:prSet/>
      <dgm:spPr/>
      <dgm:t>
        <a:bodyPr/>
        <a:lstStyle/>
        <a:p>
          <a:endParaRPr lang="en-US"/>
        </a:p>
      </dgm:t>
    </dgm:pt>
    <dgm:pt modelId="{D2AF728C-3470-4DB3-87AD-586F8BBD04E1}">
      <dgm:prSet custT="1"/>
      <dgm:spPr/>
      <dgm:t>
        <a:bodyPr/>
        <a:lstStyle/>
        <a:p>
          <a:r>
            <a:rPr lang="en-US" sz="2800" dirty="0" smtClean="0"/>
            <a:t>MIXED ECONOMY</a:t>
          </a:r>
          <a:endParaRPr lang="en-US" sz="2800" dirty="0"/>
        </a:p>
      </dgm:t>
    </dgm:pt>
    <dgm:pt modelId="{92B94905-B21D-45D2-9A66-37CE8B01EFF3}" type="parTrans" cxnId="{2FD24CF9-5C08-4A6E-A2ED-FC046BA9A2FD}">
      <dgm:prSet/>
      <dgm:spPr/>
      <dgm:t>
        <a:bodyPr/>
        <a:lstStyle/>
        <a:p>
          <a:endParaRPr lang="en-US"/>
        </a:p>
      </dgm:t>
    </dgm:pt>
    <dgm:pt modelId="{B2C8C3F4-6594-411E-94C8-A8DE803DAD8B}" type="sibTrans" cxnId="{2FD24CF9-5C08-4A6E-A2ED-FC046BA9A2FD}">
      <dgm:prSet/>
      <dgm:spPr/>
      <dgm:t>
        <a:bodyPr/>
        <a:lstStyle/>
        <a:p>
          <a:endParaRPr lang="en-US"/>
        </a:p>
      </dgm:t>
    </dgm:pt>
    <dgm:pt modelId="{5D8FF910-54EE-4E57-920C-8F26BBFF8447}">
      <dgm:prSet phldrT="[Text]" custT="1"/>
      <dgm:spPr/>
      <dgm:t>
        <a:bodyPr/>
        <a:lstStyle/>
        <a:p>
          <a:r>
            <a:rPr lang="en-US" sz="2000" smtClean="0">
              <a:latin typeface="+mn-lt"/>
              <a:ea typeface="ＭＳ Ｐゴシック" charset="0"/>
              <a:cs typeface="ＭＳ Ｐゴシック" charset="0"/>
            </a:rPr>
            <a:t>Owners have the power to make decisions about their use.</a:t>
          </a:r>
          <a:endParaRPr lang="en-US" sz="2000" dirty="0">
            <a:latin typeface="+mn-lt"/>
          </a:endParaRPr>
        </a:p>
      </dgm:t>
    </dgm:pt>
    <dgm:pt modelId="{6EAB58BE-2B2B-49D2-BF05-4C06A94546BE}" type="parTrans" cxnId="{55F7F911-4DBC-4E0D-9A08-195212C757EF}">
      <dgm:prSet/>
      <dgm:spPr/>
      <dgm:t>
        <a:bodyPr/>
        <a:lstStyle/>
        <a:p>
          <a:endParaRPr lang="en-US"/>
        </a:p>
      </dgm:t>
    </dgm:pt>
    <dgm:pt modelId="{1D2920A4-1241-457F-BC47-6F464E123C01}" type="sibTrans" cxnId="{55F7F911-4DBC-4E0D-9A08-195212C757EF}">
      <dgm:prSet/>
      <dgm:spPr/>
      <dgm:t>
        <a:bodyPr/>
        <a:lstStyle/>
        <a:p>
          <a:endParaRPr lang="en-US"/>
        </a:p>
      </dgm:t>
    </dgm:pt>
    <dgm:pt modelId="{C58C2008-B87D-479C-BED0-5542539EAA28}">
      <dgm:prSet phldrT="[Text]" custT="1"/>
      <dgm:spPr/>
      <dgm:t>
        <a:bodyPr/>
        <a:lstStyle/>
        <a:p>
          <a:r>
            <a:rPr lang="en-US" sz="2000" smtClean="0">
              <a:latin typeface="+mn-lt"/>
              <a:ea typeface="ＭＳ Ｐゴシック" charset="0"/>
              <a:cs typeface="ＭＳ Ｐゴシック" charset="0"/>
            </a:rPr>
            <a:t>Government has broad power to allocate the use of factors of production.</a:t>
          </a:r>
          <a:endParaRPr lang="en-US" sz="2000" dirty="0">
            <a:latin typeface="+mn-lt"/>
          </a:endParaRPr>
        </a:p>
      </dgm:t>
    </dgm:pt>
    <dgm:pt modelId="{ABAAB0EF-39D5-4E06-B4ED-22F6EDC14BA9}" type="parTrans" cxnId="{D9DE658E-2571-46B8-8287-75A963C66FDF}">
      <dgm:prSet/>
      <dgm:spPr/>
      <dgm:t>
        <a:bodyPr/>
        <a:lstStyle/>
        <a:p>
          <a:endParaRPr lang="en-US"/>
        </a:p>
      </dgm:t>
    </dgm:pt>
    <dgm:pt modelId="{2B50F097-AA9B-4A47-AFD2-6DBEBB2A31A2}" type="sibTrans" cxnId="{D9DE658E-2571-46B8-8287-75A963C66FDF}">
      <dgm:prSet/>
      <dgm:spPr/>
      <dgm:t>
        <a:bodyPr/>
        <a:lstStyle/>
        <a:p>
          <a:endParaRPr lang="en-US"/>
        </a:p>
      </dgm:t>
    </dgm:pt>
    <dgm:pt modelId="{73BD5FF7-1BF9-47B8-873C-57F2A947A3EC}">
      <dgm:prSet custT="1"/>
      <dgm:spPr/>
      <dgm:t>
        <a:bodyPr/>
        <a:lstStyle/>
        <a:p>
          <a:r>
            <a:rPr lang="en-US" sz="2000" dirty="0" smtClean="0">
              <a:latin typeface="+mn-lt"/>
              <a:ea typeface="ＭＳ Ｐゴシック" charset="0"/>
              <a:cs typeface="ＭＳ Ｐゴシック" charset="0"/>
            </a:rPr>
            <a:t>Combines elements of market capitalist and command socialist economic systems.</a:t>
          </a:r>
          <a:endParaRPr lang="en-US" sz="2000" dirty="0">
            <a:latin typeface="+mn-lt"/>
          </a:endParaRPr>
        </a:p>
      </dgm:t>
    </dgm:pt>
    <dgm:pt modelId="{3D7E7866-E28A-4F94-8624-AFC20370BFA3}" type="parTrans" cxnId="{80C6CE89-CCC6-4D5D-9B41-70D673A043D0}">
      <dgm:prSet/>
      <dgm:spPr/>
      <dgm:t>
        <a:bodyPr/>
        <a:lstStyle/>
        <a:p>
          <a:endParaRPr lang="en-US"/>
        </a:p>
      </dgm:t>
    </dgm:pt>
    <dgm:pt modelId="{4ADD0C18-B735-406E-A983-1BFD0368C808}" type="sibTrans" cxnId="{80C6CE89-CCC6-4D5D-9B41-70D673A043D0}">
      <dgm:prSet/>
      <dgm:spPr/>
      <dgm:t>
        <a:bodyPr/>
        <a:lstStyle/>
        <a:p>
          <a:endParaRPr lang="en-US"/>
        </a:p>
      </dgm:t>
    </dgm:pt>
    <dgm:pt modelId="{6B28425A-24BC-4538-A681-6856BECAEF19}" type="pres">
      <dgm:prSet presAssocID="{7001CC72-D4C1-497C-A53B-83B25BD8686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ECDEF5E-7649-4861-92E9-D71218595C0D}" type="pres">
      <dgm:prSet presAssocID="{AD9C5C87-E1DF-4B52-AE3F-D0F362302DBB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E5EA9BA-4E0E-45BB-8279-8DF6BC49ABC0}" type="pres">
      <dgm:prSet presAssocID="{AD9C5C87-E1DF-4B52-AE3F-D0F362302DBB}" presName="childText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72C979D-BA17-4BC1-AFF4-41EA3482DE7E}" type="pres">
      <dgm:prSet presAssocID="{C51C46F0-80D1-48B3-90E3-8DD5A9D036BB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8E2A7A-932D-454C-9113-0E8C7AFAEDE1}" type="pres">
      <dgm:prSet presAssocID="{C51C46F0-80D1-48B3-90E3-8DD5A9D036BB}" presName="childText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D62B92-3695-40DE-836A-731C74D63EA8}" type="pres">
      <dgm:prSet presAssocID="{D2AF728C-3470-4DB3-87AD-586F8BBD04E1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39172A-54BA-4663-A8D6-B38EA0A4CA58}" type="pres">
      <dgm:prSet presAssocID="{D2AF728C-3470-4DB3-87AD-586F8BBD04E1}" presName="childText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7702949-904D-4A54-93E4-6FA3675349AD}" type="presOf" srcId="{60125D2C-5524-4EC3-9F8B-836FECF8ED50}" destId="{5E5EA9BA-4E0E-45BB-8279-8DF6BC49ABC0}" srcOrd="0" destOrd="0" presId="urn:microsoft.com/office/officeart/2005/8/layout/vList2"/>
    <dgm:cxn modelId="{DCADDE8A-EF0B-4DC6-953F-8917FE6F7454}" type="presOf" srcId="{C58C2008-B87D-479C-BED0-5542539EAA28}" destId="{E08E2A7A-932D-454C-9113-0E8C7AFAEDE1}" srcOrd="0" destOrd="1" presId="urn:microsoft.com/office/officeart/2005/8/layout/vList2"/>
    <dgm:cxn modelId="{2FD24CF9-5C08-4A6E-A2ED-FC046BA9A2FD}" srcId="{7001CC72-D4C1-497C-A53B-83B25BD86865}" destId="{D2AF728C-3470-4DB3-87AD-586F8BBD04E1}" srcOrd="2" destOrd="0" parTransId="{92B94905-B21D-45D2-9A66-37CE8B01EFF3}" sibTransId="{B2C8C3F4-6594-411E-94C8-A8DE803DAD8B}"/>
    <dgm:cxn modelId="{5835B5D4-3C82-4715-B520-774E4C90E585}" type="presOf" srcId="{73BD5FF7-1BF9-47B8-873C-57F2A947A3EC}" destId="{5F39172A-54BA-4663-A8D6-B38EA0A4CA58}" srcOrd="0" destOrd="0" presId="urn:microsoft.com/office/officeart/2005/8/layout/vList2"/>
    <dgm:cxn modelId="{5721D3B1-98C6-4B93-AA97-03593C1A47BF}" type="presOf" srcId="{5D8FF910-54EE-4E57-920C-8F26BBFF8447}" destId="{5E5EA9BA-4E0E-45BB-8279-8DF6BC49ABC0}" srcOrd="0" destOrd="1" presId="urn:microsoft.com/office/officeart/2005/8/layout/vList2"/>
    <dgm:cxn modelId="{80C6CE89-CCC6-4D5D-9B41-70D673A043D0}" srcId="{D2AF728C-3470-4DB3-87AD-586F8BBD04E1}" destId="{73BD5FF7-1BF9-47B8-873C-57F2A947A3EC}" srcOrd="0" destOrd="0" parTransId="{3D7E7866-E28A-4F94-8624-AFC20370BFA3}" sibTransId="{4ADD0C18-B735-406E-A983-1BFD0368C808}"/>
    <dgm:cxn modelId="{D17D2D99-27A7-46B6-8E8B-20FEB96498F2}" type="presOf" srcId="{AD9C5C87-E1DF-4B52-AE3F-D0F362302DBB}" destId="{2ECDEF5E-7649-4861-92E9-D71218595C0D}" srcOrd="0" destOrd="0" presId="urn:microsoft.com/office/officeart/2005/8/layout/vList2"/>
    <dgm:cxn modelId="{0F73C0B6-CAA8-4800-9265-2321F1C06A25}" type="presOf" srcId="{D2AF728C-3470-4DB3-87AD-586F8BBD04E1}" destId="{EBD62B92-3695-40DE-836A-731C74D63EA8}" srcOrd="0" destOrd="0" presId="urn:microsoft.com/office/officeart/2005/8/layout/vList2"/>
    <dgm:cxn modelId="{86EEDB61-E9F8-4A24-A4DE-15F9FC6059BE}" type="presOf" srcId="{C51C46F0-80D1-48B3-90E3-8DD5A9D036BB}" destId="{E72C979D-BA17-4BC1-AFF4-41EA3482DE7E}" srcOrd="0" destOrd="0" presId="urn:microsoft.com/office/officeart/2005/8/layout/vList2"/>
    <dgm:cxn modelId="{CA53400A-FF12-4CCB-BE53-CA5C99A068DA}" type="presOf" srcId="{1CBCCBF0-7BB6-4172-B69C-3A173BCEDD9D}" destId="{E08E2A7A-932D-454C-9113-0E8C7AFAEDE1}" srcOrd="0" destOrd="0" presId="urn:microsoft.com/office/officeart/2005/8/layout/vList2"/>
    <dgm:cxn modelId="{C86D169A-8B51-4D0D-9BEE-D7E5CB76B181}" type="presOf" srcId="{7001CC72-D4C1-497C-A53B-83B25BD86865}" destId="{6B28425A-24BC-4538-A681-6856BECAEF19}" srcOrd="0" destOrd="0" presId="urn:microsoft.com/office/officeart/2005/8/layout/vList2"/>
    <dgm:cxn modelId="{9AF04230-7B69-42E2-A30D-325D3770508C}" srcId="{C51C46F0-80D1-48B3-90E3-8DD5A9D036BB}" destId="{1CBCCBF0-7BB6-4172-B69C-3A173BCEDD9D}" srcOrd="0" destOrd="0" parTransId="{53B8D3CD-0D5F-46EE-A95E-B914F86D5270}" sibTransId="{E4D870EB-C32D-48E9-B24B-5FC64CE40BCD}"/>
    <dgm:cxn modelId="{D42FBB41-3B24-4249-AA45-E15DE66C2F31}" srcId="{7001CC72-D4C1-497C-A53B-83B25BD86865}" destId="{AD9C5C87-E1DF-4B52-AE3F-D0F362302DBB}" srcOrd="0" destOrd="0" parTransId="{A335A8AD-3DF0-4967-A1F0-6BD214CAD225}" sibTransId="{4BBEF513-BADD-4652-A0ED-EDCDEAA57EB7}"/>
    <dgm:cxn modelId="{5C0C6D7A-B5D8-4E81-BFC4-DBE49E23BFB6}" srcId="{7001CC72-D4C1-497C-A53B-83B25BD86865}" destId="{C51C46F0-80D1-48B3-90E3-8DD5A9D036BB}" srcOrd="1" destOrd="0" parTransId="{98FF373B-2F0C-4DCE-A654-C7B7E74A1B72}" sibTransId="{D19EA6CA-F25B-4B94-B11C-770F13209362}"/>
    <dgm:cxn modelId="{B9AA76FE-0FE3-4132-BFF3-FB4A08F6562A}" srcId="{AD9C5C87-E1DF-4B52-AE3F-D0F362302DBB}" destId="{60125D2C-5524-4EC3-9F8B-836FECF8ED50}" srcOrd="0" destOrd="0" parTransId="{901CF115-6EC2-4476-A71A-D223B7A66E1C}" sibTransId="{7B04A851-A34F-43ED-BF45-FE7A6689BC91}"/>
    <dgm:cxn modelId="{D9DE658E-2571-46B8-8287-75A963C66FDF}" srcId="{C51C46F0-80D1-48B3-90E3-8DD5A9D036BB}" destId="{C58C2008-B87D-479C-BED0-5542539EAA28}" srcOrd="1" destOrd="0" parTransId="{ABAAB0EF-39D5-4E06-B4ED-22F6EDC14BA9}" sibTransId="{2B50F097-AA9B-4A47-AFD2-6DBEBB2A31A2}"/>
    <dgm:cxn modelId="{55F7F911-4DBC-4E0D-9A08-195212C757EF}" srcId="{AD9C5C87-E1DF-4B52-AE3F-D0F362302DBB}" destId="{5D8FF910-54EE-4E57-920C-8F26BBFF8447}" srcOrd="1" destOrd="0" parTransId="{6EAB58BE-2B2B-49D2-BF05-4C06A94546BE}" sibTransId="{1D2920A4-1241-457F-BC47-6F464E123C01}"/>
    <dgm:cxn modelId="{31089171-A7E7-443F-AEA2-283412227830}" type="presParOf" srcId="{6B28425A-24BC-4538-A681-6856BECAEF19}" destId="{2ECDEF5E-7649-4861-92E9-D71218595C0D}" srcOrd="0" destOrd="0" presId="urn:microsoft.com/office/officeart/2005/8/layout/vList2"/>
    <dgm:cxn modelId="{3D8540DD-772E-4F8C-A2B6-0A3C47077F1B}" type="presParOf" srcId="{6B28425A-24BC-4538-A681-6856BECAEF19}" destId="{5E5EA9BA-4E0E-45BB-8279-8DF6BC49ABC0}" srcOrd="1" destOrd="0" presId="urn:microsoft.com/office/officeart/2005/8/layout/vList2"/>
    <dgm:cxn modelId="{EBCD7F25-51DD-401F-8C5F-0497BFB1E400}" type="presParOf" srcId="{6B28425A-24BC-4538-A681-6856BECAEF19}" destId="{E72C979D-BA17-4BC1-AFF4-41EA3482DE7E}" srcOrd="2" destOrd="0" presId="urn:microsoft.com/office/officeart/2005/8/layout/vList2"/>
    <dgm:cxn modelId="{6637B1DE-1979-41C4-81A6-5F90D0FAF28F}" type="presParOf" srcId="{6B28425A-24BC-4538-A681-6856BECAEF19}" destId="{E08E2A7A-932D-454C-9113-0E8C7AFAEDE1}" srcOrd="3" destOrd="0" presId="urn:microsoft.com/office/officeart/2005/8/layout/vList2"/>
    <dgm:cxn modelId="{F5DE201C-F4C3-4B96-9331-FB4D7C0702D5}" type="presParOf" srcId="{6B28425A-24BC-4538-A681-6856BECAEF19}" destId="{EBD62B92-3695-40DE-836A-731C74D63EA8}" srcOrd="4" destOrd="0" presId="urn:microsoft.com/office/officeart/2005/8/layout/vList2"/>
    <dgm:cxn modelId="{2E6F9534-AC48-46F9-81E7-4D89647E2CE7}" type="presParOf" srcId="{6B28425A-24BC-4538-A681-6856BECAEF19}" destId="{5F39172A-54BA-4663-A8D6-B38EA0A4CA58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CDEF5E-7649-4861-92E9-D71218595C0D}">
      <dsp:nvSpPr>
        <dsp:cNvPr id="0" name=""/>
        <dsp:cNvSpPr/>
      </dsp:nvSpPr>
      <dsp:spPr>
        <a:xfrm>
          <a:off x="0" y="5364"/>
          <a:ext cx="8229600" cy="71136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MARKET CAPITALIST ECONOMY</a:t>
          </a:r>
          <a:endParaRPr lang="en-US" sz="2800" kern="1200" dirty="0"/>
        </a:p>
      </dsp:txBody>
      <dsp:txXfrm>
        <a:off x="34726" y="40090"/>
        <a:ext cx="8160148" cy="641908"/>
      </dsp:txXfrm>
    </dsp:sp>
    <dsp:sp modelId="{5E5EA9BA-4E0E-45BB-8279-8DF6BC49ABC0}">
      <dsp:nvSpPr>
        <dsp:cNvPr id="0" name=""/>
        <dsp:cNvSpPr/>
      </dsp:nvSpPr>
      <dsp:spPr>
        <a:xfrm>
          <a:off x="0" y="716724"/>
          <a:ext cx="8229600" cy="6882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25400" rIns="14224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000" kern="1200" smtClean="0">
              <a:latin typeface="+mn-lt"/>
              <a:ea typeface="ＭＳ Ｐゴシック" charset="0"/>
              <a:cs typeface="ＭＳ Ｐゴシック" charset="0"/>
            </a:rPr>
            <a:t>Resources are generally owned by private individuals.</a:t>
          </a:r>
          <a:endParaRPr lang="en-US" sz="2000" kern="1200" dirty="0">
            <a:latin typeface="+mn-lt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000" kern="1200" smtClean="0">
              <a:latin typeface="+mn-lt"/>
              <a:ea typeface="ＭＳ Ｐゴシック" charset="0"/>
              <a:cs typeface="ＭＳ Ｐゴシック" charset="0"/>
            </a:rPr>
            <a:t>Owners have the power to make decisions about their use.</a:t>
          </a:r>
          <a:endParaRPr lang="en-US" sz="2000" kern="1200" dirty="0">
            <a:latin typeface="+mn-lt"/>
          </a:endParaRPr>
        </a:p>
      </dsp:txBody>
      <dsp:txXfrm>
        <a:off x="0" y="716724"/>
        <a:ext cx="8229600" cy="688274"/>
      </dsp:txXfrm>
    </dsp:sp>
    <dsp:sp modelId="{E72C979D-BA17-4BC1-AFF4-41EA3482DE7E}">
      <dsp:nvSpPr>
        <dsp:cNvPr id="0" name=""/>
        <dsp:cNvSpPr/>
      </dsp:nvSpPr>
      <dsp:spPr>
        <a:xfrm>
          <a:off x="0" y="1404999"/>
          <a:ext cx="8229600" cy="71136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COMMAND SOCIALIST ECONOMY</a:t>
          </a:r>
          <a:endParaRPr lang="en-US" sz="2800" kern="1200" dirty="0"/>
        </a:p>
      </dsp:txBody>
      <dsp:txXfrm>
        <a:off x="34726" y="1439725"/>
        <a:ext cx="8160148" cy="641908"/>
      </dsp:txXfrm>
    </dsp:sp>
    <dsp:sp modelId="{E08E2A7A-932D-454C-9113-0E8C7AFAEDE1}">
      <dsp:nvSpPr>
        <dsp:cNvPr id="0" name=""/>
        <dsp:cNvSpPr/>
      </dsp:nvSpPr>
      <dsp:spPr>
        <a:xfrm>
          <a:off x="0" y="2116360"/>
          <a:ext cx="8229600" cy="9635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25400" rIns="14224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000" kern="1200" smtClean="0">
              <a:latin typeface="+mn-lt"/>
              <a:ea typeface="ＭＳ Ｐゴシック" charset="0"/>
              <a:cs typeface="ＭＳ Ｐゴシック" charset="0"/>
            </a:rPr>
            <a:t>Government is the primary owner of capital and natural resources</a:t>
          </a:r>
          <a:endParaRPr lang="en-US" sz="2000" kern="1200" dirty="0">
            <a:latin typeface="+mn-lt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000" kern="1200" smtClean="0">
              <a:latin typeface="+mn-lt"/>
              <a:ea typeface="ＭＳ Ｐゴシック" charset="0"/>
              <a:cs typeface="ＭＳ Ｐゴシック" charset="0"/>
            </a:rPr>
            <a:t>Government has broad power to allocate the use of factors of production.</a:t>
          </a:r>
          <a:endParaRPr lang="en-US" sz="2000" kern="1200" dirty="0">
            <a:latin typeface="+mn-lt"/>
          </a:endParaRPr>
        </a:p>
      </dsp:txBody>
      <dsp:txXfrm>
        <a:off x="0" y="2116360"/>
        <a:ext cx="8229600" cy="963585"/>
      </dsp:txXfrm>
    </dsp:sp>
    <dsp:sp modelId="{EBD62B92-3695-40DE-836A-731C74D63EA8}">
      <dsp:nvSpPr>
        <dsp:cNvPr id="0" name=""/>
        <dsp:cNvSpPr/>
      </dsp:nvSpPr>
      <dsp:spPr>
        <a:xfrm>
          <a:off x="0" y="3079945"/>
          <a:ext cx="8229600" cy="71136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MIXED ECONOMY</a:t>
          </a:r>
          <a:endParaRPr lang="en-US" sz="2800" kern="1200" dirty="0"/>
        </a:p>
      </dsp:txBody>
      <dsp:txXfrm>
        <a:off x="34726" y="3114671"/>
        <a:ext cx="8160148" cy="641908"/>
      </dsp:txXfrm>
    </dsp:sp>
    <dsp:sp modelId="{5F39172A-54BA-4663-A8D6-B38EA0A4CA58}">
      <dsp:nvSpPr>
        <dsp:cNvPr id="0" name=""/>
        <dsp:cNvSpPr/>
      </dsp:nvSpPr>
      <dsp:spPr>
        <a:xfrm>
          <a:off x="0" y="3791305"/>
          <a:ext cx="8229600" cy="6292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25400" rIns="14224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000" kern="1200" dirty="0" smtClean="0">
              <a:latin typeface="+mn-lt"/>
              <a:ea typeface="ＭＳ Ｐゴシック" charset="0"/>
              <a:cs typeface="ＭＳ Ｐゴシック" charset="0"/>
            </a:rPr>
            <a:t>Combines elements of market capitalist and command socialist economic systems.</a:t>
          </a:r>
          <a:endParaRPr lang="en-US" sz="2000" kern="1200" dirty="0">
            <a:latin typeface="+mn-lt"/>
          </a:endParaRPr>
        </a:p>
      </dsp:txBody>
      <dsp:txXfrm>
        <a:off x="0" y="3791305"/>
        <a:ext cx="8229600" cy="6292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WK Ope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3453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WK Copy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53787" y="5715018"/>
            <a:ext cx="840921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en-US" sz="1000" b="0" dirty="0">
                <a:latin typeface="Lato" panose="020F0502020204030203" pitchFamily="34" charset="0"/>
                <a:ea typeface="ＭＳ Ｐゴシック" charset="0"/>
                <a:cs typeface="Arial" charset="0"/>
              </a:rPr>
              <a:t>Published by Flat World Knowledge, Inc.</a:t>
            </a:r>
            <a:endParaRPr lang="en-US" sz="1000" b="0" dirty="0">
              <a:latin typeface="Lato" panose="020F0502020204030203" pitchFamily="34" charset="0"/>
              <a:ea typeface="ＭＳ Ｐゴシック" charset="0"/>
              <a:cs typeface="ＭＳ Ｐゴシック" charset="0"/>
            </a:endParaRPr>
          </a:p>
          <a:p>
            <a:pPr>
              <a:buFontTx/>
              <a:buNone/>
            </a:pPr>
            <a:endParaRPr lang="en-US" sz="1000" b="0" dirty="0">
              <a:latin typeface="Lato" panose="020F0502020204030203" pitchFamily="34" charset="0"/>
              <a:ea typeface="ＭＳ Ｐゴシック" charset="0"/>
              <a:cs typeface="ＭＳ Ｐゴシック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sz="1000" b="0" dirty="0">
                <a:latin typeface="Lato" panose="020F0502020204030203" pitchFamily="34" charset="0"/>
                <a:ea typeface="ＭＳ Ｐゴシック" charset="0"/>
                <a:cs typeface="ＭＳ Ｐゴシック" charset="0"/>
              </a:rPr>
              <a:t>© </a:t>
            </a:r>
            <a:r>
              <a:rPr lang="en-US" sz="1000" b="0" dirty="0" smtClean="0">
                <a:latin typeface="Lato" panose="020F0502020204030203" pitchFamily="34" charset="0"/>
                <a:ea typeface="ＭＳ Ｐゴシック" charset="0"/>
                <a:cs typeface="ＭＳ Ｐゴシック" charset="0"/>
              </a:rPr>
              <a:t>2014 </a:t>
            </a:r>
            <a:r>
              <a:rPr lang="en-US" sz="1000" b="0" dirty="0">
                <a:latin typeface="Lato" panose="020F0502020204030203" pitchFamily="34" charset="0"/>
                <a:ea typeface="ＭＳ Ｐゴシック" charset="0"/>
                <a:cs typeface="ＭＳ Ｐゴシック" charset="0"/>
              </a:rPr>
              <a:t>by Flat World Knowledge, Inc. All rights reserved. Your use of this work is subject to the License Agreement available </a:t>
            </a:r>
            <a:endParaRPr lang="en-US" sz="1000" b="0" dirty="0" smtClean="0">
              <a:latin typeface="Lato" panose="020F0502020204030203" pitchFamily="34" charset="0"/>
              <a:ea typeface="ＭＳ Ｐゴシック" charset="0"/>
              <a:cs typeface="ＭＳ Ｐゴシック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sz="1000" b="0" dirty="0" smtClean="0">
                <a:latin typeface="Lato" panose="020F0502020204030203" pitchFamily="34" charset="0"/>
                <a:ea typeface="ＭＳ Ｐゴシック" charset="0"/>
                <a:cs typeface="ＭＳ Ｐゴシック" charset="0"/>
              </a:rPr>
              <a:t>here </a:t>
            </a:r>
            <a:r>
              <a:rPr lang="en-US" sz="1000" b="0" dirty="0">
                <a:latin typeface="Lato" panose="020F0502020204030203" pitchFamily="34" charset="0"/>
                <a:ea typeface="ＭＳ Ｐゴシック" charset="0"/>
                <a:cs typeface="ＭＳ Ｐゴシック" charset="0"/>
              </a:rPr>
              <a:t>http://</a:t>
            </a:r>
            <a:r>
              <a:rPr lang="en-US" sz="1000" b="0" dirty="0" err="1">
                <a:latin typeface="Lato" panose="020F0502020204030203" pitchFamily="34" charset="0"/>
                <a:ea typeface="ＭＳ Ｐゴシック" charset="0"/>
                <a:cs typeface="ＭＳ Ｐゴシック" charset="0"/>
              </a:rPr>
              <a:t>www.flatworldknowledge.com</a:t>
            </a:r>
            <a:r>
              <a:rPr lang="en-US" sz="1000" b="0" dirty="0">
                <a:latin typeface="Lato" panose="020F0502020204030203" pitchFamily="34" charset="0"/>
                <a:ea typeface="ＭＳ Ｐゴシック" charset="0"/>
                <a:cs typeface="ＭＳ Ｐゴシック" charset="0"/>
              </a:rPr>
              <a:t>/legal. No part of this work may be used, modified, or reproduced in any form or by </a:t>
            </a:r>
            <a:endParaRPr lang="en-US" sz="1000" b="0" dirty="0" smtClean="0">
              <a:latin typeface="Lato" panose="020F0502020204030203" pitchFamily="34" charset="0"/>
              <a:ea typeface="ＭＳ Ｐゴシック" charset="0"/>
              <a:cs typeface="ＭＳ Ｐゴシック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sz="1000" b="0" dirty="0" smtClean="0">
                <a:latin typeface="Lato" panose="020F0502020204030203" pitchFamily="34" charset="0"/>
                <a:ea typeface="ＭＳ Ｐゴシック" charset="0"/>
                <a:cs typeface="ＭＳ Ｐゴシック" charset="0"/>
              </a:rPr>
              <a:t>any </a:t>
            </a:r>
            <a:r>
              <a:rPr lang="en-US" sz="1000" b="0" dirty="0">
                <a:latin typeface="Lato" panose="020F0502020204030203" pitchFamily="34" charset="0"/>
                <a:ea typeface="ＭＳ Ｐゴシック" charset="0"/>
                <a:cs typeface="ＭＳ Ｐゴシック" charset="0"/>
              </a:rPr>
              <a:t>means except as expressly permitted under the License Agreement. </a:t>
            </a:r>
          </a:p>
          <a:p>
            <a:endParaRPr lang="en-US" sz="1000" b="0" dirty="0"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798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ook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889474" y="2901465"/>
            <a:ext cx="3436257" cy="1470025"/>
          </a:xfrm>
        </p:spPr>
        <p:txBody>
          <a:bodyPr>
            <a:normAutofit/>
          </a:bodyPr>
          <a:lstStyle>
            <a:lvl1pPr>
              <a:defRPr sz="2700" baseline="0">
                <a:solidFill>
                  <a:srgbClr val="1B2B51"/>
                </a:solidFill>
              </a:defRPr>
            </a:lvl1pPr>
          </a:lstStyle>
          <a:p>
            <a:r>
              <a:rPr lang="en-US" sz="2400" dirty="0" smtClean="0"/>
              <a:t>FOR BOOK TITLE 2.0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889475" y="4385105"/>
            <a:ext cx="3436258" cy="967014"/>
          </a:xfrm>
        </p:spPr>
        <p:txBody>
          <a:bodyPr>
            <a:normAutofit/>
          </a:bodyPr>
          <a:lstStyle>
            <a:lvl1pPr marL="0" indent="0" algn="l">
              <a:buNone/>
              <a:defRPr sz="1500" baseline="0">
                <a:solidFill>
                  <a:srgbClr val="1B2B51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For Subtitle or Authors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9848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te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7" name="Text Placeholder 16"/>
          <p:cNvSpPr>
            <a:spLocks noGrp="1"/>
          </p:cNvSpPr>
          <p:nvPr>
            <p:ph type="body" sz="quarter" idx="11" hasCustomPrompt="1"/>
          </p:nvPr>
        </p:nvSpPr>
        <p:spPr>
          <a:xfrm>
            <a:off x="4889473" y="3657547"/>
            <a:ext cx="3416300" cy="584200"/>
          </a:xfrm>
        </p:spPr>
        <p:txBody>
          <a:bodyPr>
            <a:normAutofit/>
          </a:bodyPr>
          <a:lstStyle>
            <a:lvl1pPr marL="0" indent="0">
              <a:buNone/>
              <a:defRPr sz="2400" b="0" i="0" cap="all" baseline="0">
                <a:solidFill>
                  <a:srgbClr val="1B2B51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</a:lstStyle>
          <a:p>
            <a:pPr lvl="0"/>
            <a:r>
              <a:rPr lang="en-US" sz="2400" cap="all" baseline="0" dirty="0" smtClean="0"/>
              <a:t>Insert chapter #</a:t>
            </a:r>
            <a:endParaRPr 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2" hasCustomPrompt="1"/>
          </p:nvPr>
        </p:nvSpPr>
        <p:spPr>
          <a:xfrm>
            <a:off x="4889500" y="4241800"/>
            <a:ext cx="3644900" cy="939800"/>
          </a:xfrm>
        </p:spPr>
        <p:txBody>
          <a:bodyPr/>
          <a:lstStyle>
            <a:lvl1pPr marL="0" indent="0">
              <a:buNone/>
              <a:defRPr cap="all" baseline="0">
                <a:solidFill>
                  <a:srgbClr val="1B2B51"/>
                </a:solidFill>
              </a:defRPr>
            </a:lvl1pPr>
          </a:lstStyle>
          <a:p>
            <a:pPr lvl="0"/>
            <a:r>
              <a:rPr lang="en-US" cap="all" baseline="0" dirty="0" smtClean="0"/>
              <a:t>Chapter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1683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2400">
                <a:solidFill>
                  <a:srgbClr val="1B2B51"/>
                </a:solidFill>
              </a:defRPr>
            </a:lvl1pPr>
          </a:lstStyle>
          <a:p>
            <a:r>
              <a:rPr lang="en-US" dirty="0" smtClean="0"/>
              <a:t>For Graphics, Charts, Diagrams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2028"/>
            <a:ext cx="8229600" cy="442537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6668756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he Vo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066858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phasis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ounded Rectangle 19"/>
          <p:cNvSpPr/>
          <p:nvPr/>
        </p:nvSpPr>
        <p:spPr>
          <a:xfrm>
            <a:off x="990600" y="1676400"/>
            <a:ext cx="7162800" cy="1905000"/>
          </a:xfrm>
          <a:prstGeom prst="roundRect">
            <a:avLst/>
          </a:prstGeom>
          <a:solidFill>
            <a:srgbClr val="1B2B51"/>
          </a:solidFill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z="2400">
                <a:solidFill>
                  <a:srgbClr val="1B2B51"/>
                </a:solidFill>
              </a:defRPr>
            </a:lvl1pPr>
          </a:lstStyle>
          <a:p>
            <a:r>
              <a:rPr lang="en-US" dirty="0" smtClean="0"/>
              <a:t>TO Highlight a definition or concept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1156771" y="3657614"/>
            <a:ext cx="6781800" cy="22860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2" hasCustomPrompt="1"/>
          </p:nvPr>
        </p:nvSpPr>
        <p:spPr>
          <a:xfrm>
            <a:off x="1233489" y="1828800"/>
            <a:ext cx="6615112" cy="1600200"/>
          </a:xfrm>
        </p:spPr>
        <p:txBody>
          <a:bodyPr>
            <a:normAutofit/>
          </a:bodyPr>
          <a:lstStyle>
            <a:lvl1pPr marL="0" indent="0" algn="ctr">
              <a:buNone/>
              <a:defRPr sz="2400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Important Things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58958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z="2400" baseline="0">
                <a:solidFill>
                  <a:srgbClr val="1B2B51"/>
                </a:solidFill>
              </a:defRPr>
            </a:lvl1pPr>
          </a:lstStyle>
          <a:p>
            <a:r>
              <a:rPr lang="en-US" dirty="0" smtClean="0"/>
              <a:t>For Text + Picture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4289609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33714" y="344714"/>
            <a:ext cx="7453086" cy="5805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FOR CONTENT HEAVY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3"/>
            <a:ext cx="8229600" cy="44253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6900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</p:sldLayoutIdLst>
  <p:timing>
    <p:tnLst>
      <p:par>
        <p:cTn id="1" dur="indefinite" restart="never" nodeType="tmRoot"/>
      </p:par>
    </p:tnLst>
  </p:timing>
  <p:txStyles>
    <p:titleStyle>
      <a:lvl1pPr algn="l" defTabSz="342900" rtl="0" eaLnBrk="1" latinLnBrk="0" hangingPunct="1">
        <a:spcBef>
          <a:spcPct val="0"/>
        </a:spcBef>
        <a:buNone/>
        <a:defRPr sz="2400" b="0" i="0" kern="1200" cap="all" baseline="0">
          <a:solidFill>
            <a:srgbClr val="1B2B51"/>
          </a:solidFill>
          <a:latin typeface="Source Sans Pro" panose="020B0503030403020204" pitchFamily="34" charset="0"/>
          <a:ea typeface="Source Sans Pro" panose="020B0503030403020204" pitchFamily="34" charset="0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2389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PRODUCTION possibilities curb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Describes </a:t>
            </a:r>
            <a:r>
              <a:rPr lang="en-US" dirty="0"/>
              <a:t>opportunity costs and </a:t>
            </a:r>
            <a:r>
              <a:rPr lang="en-US" dirty="0" smtClean="0"/>
              <a:t>tradeoffs.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A graphical representation of the alternative combinations of goods and services an economy can </a:t>
            </a:r>
            <a:r>
              <a:rPr lang="en-US" dirty="0" smtClean="0"/>
              <a:t>produce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794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production possibilities curve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197" y="1426042"/>
            <a:ext cx="7556500" cy="465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6735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Slope </a:t>
            </a:r>
            <a:r>
              <a:rPr lang="en-US" dirty="0" smtClean="0"/>
              <a:t>of a </a:t>
            </a:r>
            <a:r>
              <a:rPr lang="en-US" dirty="0"/>
              <a:t>Production Possibilities Curve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650" y="1488795"/>
            <a:ext cx="8312150" cy="495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6554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Production Possibilities at Three Plants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925" y="1605757"/>
            <a:ext cx="8312150" cy="364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1922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Comparative advantage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the opportunity cost of producing that good or service is lower for that economy than for any </a:t>
            </a:r>
            <a:r>
              <a:rPr lang="en-US" dirty="0" smtClean="0"/>
              <a:t>other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957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Combined production possibilities curve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7404" y="1403818"/>
            <a:ext cx="5349875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8848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Law of Increasing Opportunity Cost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as an economy </a:t>
            </a:r>
            <a:r>
              <a:rPr lang="en-US" dirty="0" smtClean="0"/>
              <a:t>continues to put resources into producing </a:t>
            </a:r>
            <a:r>
              <a:rPr lang="en-US" dirty="0"/>
              <a:t>more of a particular good, the opportunity cost of additional units of that good will increase</a:t>
            </a:r>
          </a:p>
        </p:txBody>
      </p:sp>
    </p:spTree>
    <p:extLst>
      <p:ext uri="{BB962C8B-B14F-4D97-AF65-F5344CB8AC3E}">
        <p14:creationId xmlns:p14="http://schemas.microsoft.com/office/powerpoint/2010/main" val="1277289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Production Possibilities for the Economy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925" y="1373188"/>
            <a:ext cx="8312150" cy="411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41040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Movements along the </a:t>
            </a:r>
            <a:r>
              <a:rPr lang="en-US" dirty="0" smtClean="0"/>
              <a:t>Curve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can use the production possibilities model to examine choices in the production of goods and services.</a:t>
            </a:r>
          </a:p>
          <a:p>
            <a:r>
              <a:rPr lang="en-US" dirty="0"/>
              <a:t>In applying the model, we assume that:</a:t>
            </a:r>
          </a:p>
          <a:p>
            <a:pPr lvl="1"/>
            <a:r>
              <a:rPr lang="en-US" dirty="0"/>
              <a:t>The economy can produce two goods.</a:t>
            </a:r>
          </a:p>
          <a:p>
            <a:pPr lvl="1"/>
            <a:r>
              <a:rPr lang="en-US" dirty="0"/>
              <a:t>Technology and the factors of production available to the economy remain unchanged.</a:t>
            </a:r>
          </a:p>
        </p:txBody>
      </p:sp>
    </p:spTree>
    <p:extLst>
      <p:ext uri="{BB962C8B-B14F-4D97-AF65-F5344CB8AC3E}">
        <p14:creationId xmlns:p14="http://schemas.microsoft.com/office/powerpoint/2010/main" val="1391936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Producing inside the curve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Two things could leave an economy operating at a point inside its production possibilities </a:t>
            </a:r>
            <a:r>
              <a:rPr lang="en-US" dirty="0" smtClean="0"/>
              <a:t>curve:</a:t>
            </a:r>
            <a:endParaRPr lang="en-US" dirty="0"/>
          </a:p>
          <a:p>
            <a:pPr lvl="1"/>
            <a:r>
              <a:rPr lang="en-US" dirty="0"/>
              <a:t>The economy might fail to use fully the resources available to it.</a:t>
            </a:r>
          </a:p>
          <a:p>
            <a:pPr lvl="1"/>
            <a:r>
              <a:rPr lang="en-US" dirty="0"/>
              <a:t>It might not allocate resources on the basis of comparative advantage. </a:t>
            </a:r>
          </a:p>
          <a:p>
            <a:r>
              <a:rPr lang="en-US" dirty="0"/>
              <a:t>In either case, production within the production possibilities curve implies the economy could improve its performance.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7830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85105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Idle Factors and Production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8113" y="1431552"/>
            <a:ext cx="5975350" cy="512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533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Efficient Versus Inefficient Production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2882" y="1417265"/>
            <a:ext cx="5229225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9394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Specialization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The most important implications of the concepts of comparative </a:t>
            </a:r>
            <a:r>
              <a:rPr lang="en-US" dirty="0" smtClean="0"/>
              <a:t>advantage, specialization </a:t>
            </a:r>
            <a:r>
              <a:rPr lang="en-US" dirty="0"/>
              <a:t>and the production possibilities curve relates to international trade.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lvl="0"/>
            <a:r>
              <a:rPr lang="en-US" dirty="0"/>
              <a:t>A situation in which an economy is producing the goods and services in which it has a comparative advantage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1353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Production Possibilities Curves and Trade</a:t>
            </a:r>
          </a:p>
        </p:txBody>
      </p:sp>
      <p:pic>
        <p:nvPicPr>
          <p:cNvPr id="7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150" y="1289050"/>
            <a:ext cx="4117975" cy="556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7497" y="1289050"/>
            <a:ext cx="4030663" cy="552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2579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Production Possibilities Curves and Trade</a:t>
            </a:r>
          </a:p>
        </p:txBody>
      </p:sp>
      <p:pic>
        <p:nvPicPr>
          <p:cNvPr id="4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6813" y="1252538"/>
            <a:ext cx="4186237" cy="555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4992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Economic growth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 increase in the physical quantity or in the quality of factors of production available to an economy or a technological gain will allow the economy to produce more goods and services.</a:t>
            </a:r>
          </a:p>
          <a:p>
            <a:pPr lvl="1"/>
            <a:r>
              <a:rPr lang="en-US" dirty="0"/>
              <a:t>It will shift the economy’s production possibilities curve outward.</a:t>
            </a:r>
          </a:p>
          <a:p>
            <a:r>
              <a:rPr lang="en-US" dirty="0"/>
              <a:t>The process through which an economy achieves an outward shift in its production possibilities curve is called economic growth.</a:t>
            </a:r>
          </a:p>
        </p:txBody>
      </p:sp>
    </p:spTree>
    <p:extLst>
      <p:ext uri="{BB962C8B-B14F-4D97-AF65-F5344CB8AC3E}">
        <p14:creationId xmlns:p14="http://schemas.microsoft.com/office/powerpoint/2010/main" val="185579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Economic Growth and </a:t>
            </a:r>
            <a:r>
              <a:rPr lang="en-US" dirty="0" smtClean="0"/>
              <a:t>The curve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925" y="1906588"/>
            <a:ext cx="8312150" cy="382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4931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Sources of U.S. Economic Growth, 1960-2007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63760145"/>
              </p:ext>
            </p:extLst>
          </p:nvPr>
        </p:nvGraphicFramePr>
        <p:xfrm>
          <a:off x="457200" y="1441450"/>
          <a:ext cx="8229600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PERIOD</a:t>
                      </a:r>
                      <a:endParaRPr lang="en-US" sz="1600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PERCENTAGE CONTRIBUTION TO GROWTH</a:t>
                      </a:r>
                      <a:endParaRPr lang="en-US" sz="1600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PERIOD GROWTH RATE</a:t>
                      </a:r>
                      <a:endParaRPr lang="en-US" sz="1600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Years 1960-2007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3.45%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Increase in quantity</a:t>
                      </a:r>
                      <a:r>
                        <a:rPr lang="en-US" sz="1600" baseline="0" dirty="0" smtClean="0"/>
                        <a:t> of labor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0.74%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Increase in quantity of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1.48%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Increase in quality of</a:t>
                      </a:r>
                      <a:r>
                        <a:rPr lang="en-US" sz="1600" baseline="0" dirty="0" smtClean="0"/>
                        <a:t> labor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0.23%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Increase in quality of capital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0.58%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Improved technology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0.41%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Years 1960-1995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3.42%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Increase in quantity of labor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0.80%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Increase in quantity of capital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1.55%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Increase in quality of labor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0.24%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Increase in quality of capital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0.56%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Improved technology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0.28%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0118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Sources of U.S. Economic Growth, 1960-2007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89431638"/>
              </p:ext>
            </p:extLst>
          </p:nvPr>
        </p:nvGraphicFramePr>
        <p:xfrm>
          <a:off x="457200" y="1441450"/>
          <a:ext cx="8229600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PERIOD</a:t>
                      </a:r>
                      <a:endParaRPr lang="en-US" sz="1600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PERCENTAGE CONTRIBUTION TO GROWTH</a:t>
                      </a:r>
                      <a:endParaRPr lang="en-US" sz="1600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PERIOD GROWTH RATE</a:t>
                      </a:r>
                      <a:endParaRPr lang="en-US" sz="1600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Years 1995-2000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4.52%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Increase in quantity</a:t>
                      </a:r>
                      <a:r>
                        <a:rPr lang="en-US" sz="1600" baseline="0" dirty="0" smtClean="0"/>
                        <a:t> of labor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1.09%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Increase in quantity of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1.43%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Increase in quality of</a:t>
                      </a:r>
                      <a:r>
                        <a:rPr lang="en-US" sz="1600" baseline="0" dirty="0" smtClean="0"/>
                        <a:t> labor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0.20%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Increase in quality of capital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0.89%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Improved technology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0.90%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Years 1960-1995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2.78%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Increase in quantity of labor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0.17%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Increase in quantity of capital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1.21%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Increase in quality of labor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0.22%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Increase in quality of capital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0.46%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Improved technology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0.72%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0674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Classifying Economic Systems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44647637"/>
              </p:ext>
            </p:extLst>
          </p:nvPr>
        </p:nvGraphicFramePr>
        <p:xfrm>
          <a:off x="457200" y="1441450"/>
          <a:ext cx="8229600" cy="4425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02456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89474" y="2901465"/>
            <a:ext cx="3656598" cy="1470025"/>
          </a:xfrm>
        </p:spPr>
        <p:txBody>
          <a:bodyPr/>
          <a:lstStyle/>
          <a:p>
            <a:r>
              <a:rPr lang="en-US" dirty="0" smtClean="0"/>
              <a:t>Survey of economics   v. 1.1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Libby </a:t>
            </a:r>
            <a:r>
              <a:rPr lang="en-US" dirty="0" err="1" smtClean="0"/>
              <a:t>Rittenber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701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Economic systems</a:t>
            </a:r>
            <a:endParaRPr lang="en-US" dirty="0"/>
          </a:p>
        </p:txBody>
      </p:sp>
      <p:pic>
        <p:nvPicPr>
          <p:cNvPr id="4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925" y="2854325"/>
            <a:ext cx="8312150" cy="114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966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Economic Freedom and Income</a:t>
            </a:r>
          </a:p>
        </p:txBody>
      </p:sp>
      <p:pic>
        <p:nvPicPr>
          <p:cNvPr id="4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925" y="1755775"/>
            <a:ext cx="8312150" cy="368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41868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Government in a market economy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a market economy interactions of individual buyers and sellers determine where on a production possibilities curve an economy will produce.</a:t>
            </a:r>
          </a:p>
          <a:p>
            <a:r>
              <a:rPr lang="en-US" dirty="0"/>
              <a:t>Government plays a role as </a:t>
            </a:r>
            <a:r>
              <a:rPr lang="en-US" dirty="0" smtClean="0"/>
              <a:t>well:</a:t>
            </a:r>
            <a:endParaRPr lang="en-US" dirty="0"/>
          </a:p>
          <a:p>
            <a:pPr lvl="1"/>
            <a:r>
              <a:rPr lang="en-US" dirty="0"/>
              <a:t>For example, it may seek to encourage greater consumption of some goods and discourage consumption of </a:t>
            </a:r>
            <a:r>
              <a:rPr lang="en-US" smtClean="0"/>
              <a:t>others</a:t>
            </a:r>
            <a:r>
              <a:rPr lang="en-US" smtClean="0"/>
              <a:t>.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884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Chapter 2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Confronting Scarcity: Choices in Production</a:t>
            </a:r>
          </a:p>
        </p:txBody>
      </p:sp>
    </p:spTree>
    <p:extLst>
      <p:ext uri="{BB962C8B-B14F-4D97-AF65-F5344CB8AC3E}">
        <p14:creationId xmlns:p14="http://schemas.microsoft.com/office/powerpoint/2010/main" val="3700044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Learning Objectives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Define the three factors of production– labor, capital, and natural resources.  </a:t>
            </a:r>
          </a:p>
          <a:p>
            <a:r>
              <a:rPr lang="en-US" dirty="0"/>
              <a:t>Explain the role of technology and entrepreneurs in the utilization of the economy’s factors of production. </a:t>
            </a:r>
            <a:endParaRPr lang="en-US" dirty="0" smtClean="0"/>
          </a:p>
          <a:p>
            <a:r>
              <a:rPr lang="en-US" smtClean="0"/>
              <a:t>Explain </a:t>
            </a:r>
            <a:r>
              <a:rPr lang="en-US" dirty="0"/>
              <a:t>the concept of the production possibilities curve and understand the implications of its downward slope and bowed-out shape.  </a:t>
            </a:r>
          </a:p>
          <a:p>
            <a:r>
              <a:rPr lang="en-US" dirty="0"/>
              <a:t>Use the production possibilities model to distinguish between full employment and situations of idle factors of production and between efficient and inefficient production.</a:t>
            </a:r>
          </a:p>
          <a:p>
            <a:r>
              <a:rPr lang="en-US" dirty="0"/>
              <a:t>Understand specialization and its relationship to the production possibilities model and comparative advantage.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9159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Understand the argument for unrestricted international trade in terms of economic specialization and comparative advantage.</a:t>
            </a:r>
          </a:p>
          <a:p>
            <a:r>
              <a:rPr lang="en-US" dirty="0"/>
              <a:t>Define economic growth in terms of the production possibilities model and discuss factors that make such growth possible.</a:t>
            </a:r>
          </a:p>
          <a:p>
            <a:r>
              <a:rPr lang="en-US" dirty="0"/>
              <a:t>Explain the classification of economic systems, the role of government in different economic systems, and the strengths and weaknesses of different systems.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4168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Choice in production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production possibilities model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dirty="0"/>
              <a:t>shows the goods and services that an economy is capable of producing – its opportunities – given the factors of production and the technology it has available.</a:t>
            </a:r>
          </a:p>
          <a:p>
            <a:r>
              <a:rPr lang="en-US" dirty="0"/>
              <a:t>An 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economic system </a:t>
            </a:r>
            <a:r>
              <a:rPr lang="en-US" dirty="0"/>
              <a:t>is the set of rules that define how an economy’s resources are to be owned and how decisions about their use are to be made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Factors of production </a:t>
            </a:r>
            <a:r>
              <a:rPr lang="en-US" dirty="0"/>
              <a:t>are the resources available to the economy for the production of goods and services.</a:t>
            </a:r>
          </a:p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Utility </a:t>
            </a:r>
            <a:r>
              <a:rPr lang="en-US" dirty="0"/>
              <a:t>is the value, or satisfaction, that people derive from the goods and services they consume and the activities they pursue.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3924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Factors of production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Labor</a:t>
            </a:r>
            <a:r>
              <a:rPr lang="en-US" dirty="0"/>
              <a:t> is the human effort that can be applied to the production of goods and services.</a:t>
            </a:r>
          </a:p>
          <a:p>
            <a:pPr lvl="1"/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Human capital </a:t>
            </a:r>
            <a:r>
              <a:rPr lang="en-US" dirty="0"/>
              <a:t>are the skills a worker has as a result of education, training, or experience that can be used in production.</a:t>
            </a:r>
          </a:p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Capital </a:t>
            </a:r>
            <a:r>
              <a:rPr lang="en-US" dirty="0"/>
              <a:t>is a factor of production that has been produced for use in the production of other goods and services.  </a:t>
            </a:r>
          </a:p>
          <a:p>
            <a:pPr lvl="1"/>
            <a:r>
              <a:rPr lang="en-US" dirty="0"/>
              <a:t>Financial capital includes money and other “paper “ assets (such as stocks and bonds) that represent claims on future payments.</a:t>
            </a:r>
          </a:p>
          <a:p>
            <a:pPr lvl="1"/>
            <a:r>
              <a:rPr lang="en-US" dirty="0"/>
              <a:t>Examples of capital include </a:t>
            </a:r>
            <a:r>
              <a:rPr lang="en-US" dirty="0" smtClean="0"/>
              <a:t>tools and </a:t>
            </a:r>
            <a:r>
              <a:rPr lang="en-US" dirty="0"/>
              <a:t>transportation </a:t>
            </a:r>
            <a:r>
              <a:rPr lang="en-US" dirty="0" smtClean="0"/>
              <a:t>equipment.</a:t>
            </a:r>
            <a:endParaRPr lang="en-US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Natural 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resources </a:t>
            </a:r>
            <a:r>
              <a:rPr lang="en-US" dirty="0"/>
              <a:t>are the resources of nature that can be used for the production of goods and services.</a:t>
            </a:r>
          </a:p>
        </p:txBody>
      </p:sp>
    </p:spTree>
    <p:extLst>
      <p:ext uri="{BB962C8B-B14F-4D97-AF65-F5344CB8AC3E}">
        <p14:creationId xmlns:p14="http://schemas.microsoft.com/office/powerpoint/2010/main" val="13558530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Technology and the entrepreneur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Technology</a:t>
            </a:r>
            <a:r>
              <a:rPr lang="en-US" dirty="0"/>
              <a:t> is the knowledge that can be applied to the production of goods and services. </a:t>
            </a:r>
          </a:p>
          <a:p>
            <a:r>
              <a:rPr lang="en-US" dirty="0"/>
              <a:t>An 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entrepreneur</a:t>
            </a:r>
            <a:r>
              <a:rPr lang="en-US" dirty="0"/>
              <a:t> is a person who, operating within the context of a market economy, assumes various risks in the hopes of earning profits by finding new ways to organize factors of production.</a:t>
            </a:r>
          </a:p>
        </p:txBody>
      </p:sp>
    </p:spTree>
    <p:extLst>
      <p:ext uri="{BB962C8B-B14F-4D97-AF65-F5344CB8AC3E}">
        <p14:creationId xmlns:p14="http://schemas.microsoft.com/office/powerpoint/2010/main" val="2513889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Powerpoint Template FWK" id="{D9B7F069-24F3-49FE-8B28-D73D13735FD5}" vid="{C6227C5D-E9CF-4549-9F83-7576F929F3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Info Systems Chapter 10</Template>
  <TotalTime>154</TotalTime>
  <Words>1092</Words>
  <Application>Microsoft Office PowerPoint</Application>
  <PresentationFormat>On-screen Show (4:3)</PresentationFormat>
  <Paragraphs>134</Paragraphs>
  <Slides>32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2_Office Theme</vt:lpstr>
      <vt:lpstr>PowerPoint Presentation</vt:lpstr>
      <vt:lpstr>PowerPoint Presentation</vt:lpstr>
      <vt:lpstr>Survey of economics   v. 1.1</vt:lpstr>
      <vt:lpstr>PowerPoint Presentation</vt:lpstr>
      <vt:lpstr>Learning Objectives</vt:lpstr>
      <vt:lpstr>Learning objectives</vt:lpstr>
      <vt:lpstr>Choice in production</vt:lpstr>
      <vt:lpstr>Factors of production</vt:lpstr>
      <vt:lpstr>Technology and the entrepreneur</vt:lpstr>
      <vt:lpstr>PRODUCTION possibilities curb</vt:lpstr>
      <vt:lpstr>A production possibilities curve</vt:lpstr>
      <vt:lpstr>The Slope of a Production Possibilities Curve</vt:lpstr>
      <vt:lpstr>Production Possibilities at Three Plants</vt:lpstr>
      <vt:lpstr>Comparative advantage</vt:lpstr>
      <vt:lpstr>Combined production possibilities curve</vt:lpstr>
      <vt:lpstr>The Law of Increasing Opportunity Cost </vt:lpstr>
      <vt:lpstr>Production Possibilities for the Economy </vt:lpstr>
      <vt:lpstr>Movements along the Curve</vt:lpstr>
      <vt:lpstr>Producing inside the curve</vt:lpstr>
      <vt:lpstr>Idle Factors and Production</vt:lpstr>
      <vt:lpstr>Efficient Versus Inefficient Production</vt:lpstr>
      <vt:lpstr>Specialization</vt:lpstr>
      <vt:lpstr>Production Possibilities Curves and Trade</vt:lpstr>
      <vt:lpstr>Production Possibilities Curves and Trade</vt:lpstr>
      <vt:lpstr>Economic growth</vt:lpstr>
      <vt:lpstr>Economic Growth and The curve</vt:lpstr>
      <vt:lpstr>Sources of U.S. Economic Growth, 1960-2007</vt:lpstr>
      <vt:lpstr>Sources of U.S. Economic Growth, 1960-2007</vt:lpstr>
      <vt:lpstr>Classifying Economic Systems</vt:lpstr>
      <vt:lpstr>Economic systems</vt:lpstr>
      <vt:lpstr>Economic Freedom and Income</vt:lpstr>
      <vt:lpstr>Government in a market economy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Richard Shu</dc:creator>
  <cp:lastModifiedBy>Nikki</cp:lastModifiedBy>
  <cp:revision>18</cp:revision>
  <dcterms:created xsi:type="dcterms:W3CDTF">2014-07-16T19:03:27Z</dcterms:created>
  <dcterms:modified xsi:type="dcterms:W3CDTF">2016-11-01T16:44:45Z</dcterms:modified>
</cp:coreProperties>
</file>