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3" r:id="rId2"/>
    <p:sldId id="274" r:id="rId3"/>
    <p:sldId id="275" r:id="rId4"/>
    <p:sldId id="276" r:id="rId5"/>
    <p:sldId id="277" r:id="rId6"/>
    <p:sldId id="278" r:id="rId7"/>
    <p:sldId id="279" r:id="rId8"/>
    <p:sldId id="280"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00"/>
    <a:srgbClr val="FF5050"/>
    <a:srgbClr val="FF3300"/>
    <a:srgbClr val="A8082A"/>
    <a:srgbClr val="FF6600"/>
    <a:srgbClr val="FF9900"/>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6C59E2B5-64A9-4106-8BED-47F188057674}" type="datetime1">
              <a:rPr lang="en-US" smtClean="0">
                <a:solidFill>
                  <a:srgbClr val="575F6D"/>
                </a:solidFill>
              </a:rPr>
              <a:pPr/>
              <a:t>6/10/2012</a:t>
            </a:fld>
            <a:endParaRPr lang="en-US">
              <a:solidFill>
                <a:srgbClr val="575F6D"/>
              </a:solidFill>
            </a:endParaRPr>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solidFill>
                <a:srgbClr val="575F6D"/>
              </a:solidFill>
            </a:endParaRPr>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9" name="Slide Number Placeholder 28"/>
          <p:cNvSpPr>
            <a:spLocks noGrp="1"/>
          </p:cNvSpPr>
          <p:nvPr>
            <p:ph type="sldNum" sz="quarter" idx="12"/>
          </p:nvPr>
        </p:nvSpPr>
        <p:spPr bwMode="auto">
          <a:xfrm>
            <a:off x="1325544" y="4928702"/>
            <a:ext cx="609600" cy="517524"/>
          </a:xfrm>
        </p:spPr>
        <p:txBody>
          <a:bodyPr/>
          <a:lstStyle/>
          <a:p>
            <a:fld id="{94A715AF-BD30-4F58-9F7A-D40E975157A7}" type="slidenum">
              <a:rPr lang="en-US" smtClean="0"/>
              <a:pPr/>
              <a:t>‹#›</a:t>
            </a:fld>
            <a:endParaRPr lang="en-US"/>
          </a:p>
        </p:txBody>
      </p:sp>
    </p:spTree>
    <p:extLst>
      <p:ext uri="{BB962C8B-B14F-4D97-AF65-F5344CB8AC3E}">
        <p14:creationId xmlns:p14="http://schemas.microsoft.com/office/powerpoint/2010/main" val="3913492232"/>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0656F26-4285-4025-AC79-BFF5583E7256}" type="datetime1">
              <a:rPr lang="en-US" smtClean="0">
                <a:solidFill>
                  <a:srgbClr val="575F6D"/>
                </a:solidFill>
              </a:rPr>
              <a:pPr/>
              <a:t>6/10/2012</a:t>
            </a:fld>
            <a:endParaRPr lang="en-US">
              <a:solidFill>
                <a:srgbClr val="575F6D"/>
              </a:solidFill>
            </a:endParaRPr>
          </a:p>
        </p:txBody>
      </p:sp>
      <p:sp>
        <p:nvSpPr>
          <p:cNvPr id="5" name="Footer Placeholder 4"/>
          <p:cNvSpPr>
            <a:spLocks noGrp="1"/>
          </p:cNvSpPr>
          <p:nvPr>
            <p:ph type="ftr" sz="quarter" idx="11"/>
          </p:nvPr>
        </p:nvSpPr>
        <p:spPr/>
        <p:txBody>
          <a:bodyPr/>
          <a:lstStyle/>
          <a:p>
            <a:endParaRPr lang="en-US">
              <a:solidFill>
                <a:srgbClr val="575F6D"/>
              </a:solidFill>
            </a:endParaRPr>
          </a:p>
        </p:txBody>
      </p:sp>
      <p:sp>
        <p:nvSpPr>
          <p:cNvPr id="6" name="Slide Number Placeholder 5"/>
          <p:cNvSpPr>
            <a:spLocks noGrp="1"/>
          </p:cNvSpPr>
          <p:nvPr>
            <p:ph type="sldNum" sz="quarter" idx="12"/>
          </p:nvPr>
        </p:nvSpPr>
        <p:spPr/>
        <p:txBody>
          <a:bodyPr/>
          <a:lstStyle/>
          <a:p>
            <a:fld id="{94A715AF-BD30-4F58-9F7A-D40E975157A7}" type="slidenum">
              <a:rPr lang="en-US" smtClean="0"/>
              <a:pPr/>
              <a:t>‹#›</a:t>
            </a:fld>
            <a:endParaRPr lang="en-US"/>
          </a:p>
        </p:txBody>
      </p:sp>
    </p:spTree>
    <p:extLst>
      <p:ext uri="{BB962C8B-B14F-4D97-AF65-F5344CB8AC3E}">
        <p14:creationId xmlns:p14="http://schemas.microsoft.com/office/powerpoint/2010/main" val="24062536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7FBE172-4FF2-483E-8292-968DD64B7601}" type="datetime1">
              <a:rPr lang="en-US" smtClean="0">
                <a:solidFill>
                  <a:srgbClr val="575F6D"/>
                </a:solidFill>
              </a:rPr>
              <a:pPr/>
              <a:t>6/10/2012</a:t>
            </a:fld>
            <a:endParaRPr lang="en-US">
              <a:solidFill>
                <a:srgbClr val="575F6D"/>
              </a:solidFill>
            </a:endParaRPr>
          </a:p>
        </p:txBody>
      </p:sp>
      <p:sp>
        <p:nvSpPr>
          <p:cNvPr id="5" name="Footer Placeholder 4"/>
          <p:cNvSpPr>
            <a:spLocks noGrp="1"/>
          </p:cNvSpPr>
          <p:nvPr>
            <p:ph type="ftr" sz="quarter" idx="11"/>
          </p:nvPr>
        </p:nvSpPr>
        <p:spPr/>
        <p:txBody>
          <a:bodyPr/>
          <a:lstStyle/>
          <a:p>
            <a:endParaRPr lang="en-US">
              <a:solidFill>
                <a:srgbClr val="575F6D"/>
              </a:solidFill>
            </a:endParaRPr>
          </a:p>
        </p:txBody>
      </p:sp>
      <p:sp>
        <p:nvSpPr>
          <p:cNvPr id="6" name="Slide Number Placeholder 5"/>
          <p:cNvSpPr>
            <a:spLocks noGrp="1"/>
          </p:cNvSpPr>
          <p:nvPr>
            <p:ph type="sldNum" sz="quarter" idx="12"/>
          </p:nvPr>
        </p:nvSpPr>
        <p:spPr/>
        <p:txBody>
          <a:bodyPr/>
          <a:lstStyle/>
          <a:p>
            <a:fld id="{94A715AF-BD30-4F58-9F7A-D40E975157A7}" type="slidenum">
              <a:rPr lang="en-US" smtClean="0"/>
              <a:pPr/>
              <a:t>‹#›</a:t>
            </a:fld>
            <a:endParaRPr lang="en-US"/>
          </a:p>
        </p:txBody>
      </p:sp>
    </p:spTree>
    <p:extLst>
      <p:ext uri="{BB962C8B-B14F-4D97-AF65-F5344CB8AC3E}">
        <p14:creationId xmlns:p14="http://schemas.microsoft.com/office/powerpoint/2010/main" val="12531146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93185AAB-80B8-48EC-A524-C49D0952213F}" type="datetime1">
              <a:rPr lang="en-US" smtClean="0">
                <a:solidFill>
                  <a:srgbClr val="575F6D"/>
                </a:solidFill>
              </a:rPr>
              <a:pPr/>
              <a:t>6/10/2012</a:t>
            </a:fld>
            <a:endParaRPr lang="en-US">
              <a:solidFill>
                <a:srgbClr val="575F6D"/>
              </a:solidFill>
            </a:endParaRPr>
          </a:p>
        </p:txBody>
      </p:sp>
      <p:sp>
        <p:nvSpPr>
          <p:cNvPr id="9" name="Slide Number Placeholder 8"/>
          <p:cNvSpPr>
            <a:spLocks noGrp="1"/>
          </p:cNvSpPr>
          <p:nvPr>
            <p:ph type="sldNum" sz="quarter" idx="15"/>
          </p:nvPr>
        </p:nvSpPr>
        <p:spPr/>
        <p:txBody>
          <a:bodyPr rtlCol="0"/>
          <a:lstStyle/>
          <a:p>
            <a:fld id="{94A715AF-BD30-4F58-9F7A-D40E975157A7}"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solidFill>
                <a:srgbClr val="575F6D"/>
              </a:solidFill>
            </a:endParaRPr>
          </a:p>
        </p:txBody>
      </p:sp>
    </p:spTree>
    <p:extLst>
      <p:ext uri="{BB962C8B-B14F-4D97-AF65-F5344CB8AC3E}">
        <p14:creationId xmlns:p14="http://schemas.microsoft.com/office/powerpoint/2010/main" val="42817978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CD4BF4FC-F052-44BB-A603-65DCC9C4666B}" type="datetime1">
              <a:rPr lang="en-US" smtClean="0">
                <a:solidFill>
                  <a:srgbClr val="FFF39D"/>
                </a:solidFill>
              </a:rPr>
              <a:pPr/>
              <a:t>6/10/2012</a:t>
            </a:fld>
            <a:endParaRPr lang="en-US">
              <a:solidFill>
                <a:srgbClr val="FFF39D"/>
              </a:solidFill>
            </a:endParaRPr>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solidFill>
                <a:srgbClr val="FFF39D"/>
              </a:solidFill>
            </a:endParaRPr>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6" name="Slide Number Placeholder 5"/>
          <p:cNvSpPr>
            <a:spLocks noGrp="1"/>
          </p:cNvSpPr>
          <p:nvPr>
            <p:ph type="sldNum" sz="quarter" idx="12"/>
          </p:nvPr>
        </p:nvSpPr>
        <p:spPr bwMode="auto">
          <a:xfrm>
            <a:off x="1340616" y="4928702"/>
            <a:ext cx="609600" cy="517524"/>
          </a:xfrm>
        </p:spPr>
        <p:txBody>
          <a:bodyPr/>
          <a:lstStyle/>
          <a:p>
            <a:fld id="{94A715AF-BD30-4F58-9F7A-D40E975157A7}" type="slidenum">
              <a:rPr lang="en-US" smtClean="0"/>
              <a:pPr/>
              <a:t>‹#›</a:t>
            </a:fld>
            <a:endParaRPr lang="en-US"/>
          </a:p>
        </p:txBody>
      </p:sp>
    </p:spTree>
    <p:extLst>
      <p:ext uri="{BB962C8B-B14F-4D97-AF65-F5344CB8AC3E}">
        <p14:creationId xmlns:p14="http://schemas.microsoft.com/office/powerpoint/2010/main" val="1794755074"/>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22209DD0-D729-436D-B9DF-1CB688309C62}" type="datetime1">
              <a:rPr lang="en-US" smtClean="0">
                <a:solidFill>
                  <a:srgbClr val="575F6D"/>
                </a:solidFill>
              </a:rPr>
              <a:pPr/>
              <a:t>6/10/2012</a:t>
            </a:fld>
            <a:endParaRPr lang="en-US">
              <a:solidFill>
                <a:srgbClr val="575F6D"/>
              </a:solidFill>
            </a:endParaRPr>
          </a:p>
        </p:txBody>
      </p:sp>
      <p:sp>
        <p:nvSpPr>
          <p:cNvPr id="6" name="Footer Placeholder 5"/>
          <p:cNvSpPr>
            <a:spLocks noGrp="1"/>
          </p:cNvSpPr>
          <p:nvPr>
            <p:ph type="ftr" sz="quarter" idx="11"/>
          </p:nvPr>
        </p:nvSpPr>
        <p:spPr/>
        <p:txBody>
          <a:bodyPr/>
          <a:lstStyle/>
          <a:p>
            <a:endParaRPr lang="en-US">
              <a:solidFill>
                <a:srgbClr val="575F6D"/>
              </a:solidFill>
            </a:endParaRPr>
          </a:p>
        </p:txBody>
      </p:sp>
      <p:sp>
        <p:nvSpPr>
          <p:cNvPr id="7" name="Slide Number Placeholder 6"/>
          <p:cNvSpPr>
            <a:spLocks noGrp="1"/>
          </p:cNvSpPr>
          <p:nvPr>
            <p:ph type="sldNum" sz="quarter" idx="12"/>
          </p:nvPr>
        </p:nvSpPr>
        <p:spPr/>
        <p:txBody>
          <a:bodyPr/>
          <a:lstStyle/>
          <a:p>
            <a:fld id="{94A715AF-BD30-4F58-9F7A-D40E975157A7}"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11235568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6F223659-B3CA-428F-BF72-7F1E04B901D3}" type="datetime1">
              <a:rPr lang="en-US" smtClean="0">
                <a:solidFill>
                  <a:srgbClr val="575F6D"/>
                </a:solidFill>
              </a:rPr>
              <a:pPr/>
              <a:t>6/10/2012</a:t>
            </a:fld>
            <a:endParaRPr lang="en-US">
              <a:solidFill>
                <a:srgbClr val="575F6D"/>
              </a:solidFill>
            </a:endParaRPr>
          </a:p>
        </p:txBody>
      </p:sp>
      <p:sp>
        <p:nvSpPr>
          <p:cNvPr id="8" name="Footer Placeholder 7"/>
          <p:cNvSpPr>
            <a:spLocks noGrp="1"/>
          </p:cNvSpPr>
          <p:nvPr>
            <p:ph type="ftr" sz="quarter" idx="11"/>
          </p:nvPr>
        </p:nvSpPr>
        <p:spPr/>
        <p:txBody>
          <a:bodyPr/>
          <a:lstStyle/>
          <a:p>
            <a:endParaRPr lang="en-US">
              <a:solidFill>
                <a:srgbClr val="575F6D"/>
              </a:solidFill>
            </a:endParaRPr>
          </a:p>
        </p:txBody>
      </p:sp>
      <p:sp>
        <p:nvSpPr>
          <p:cNvPr id="9" name="Slide Number Placeholder 8"/>
          <p:cNvSpPr>
            <a:spLocks noGrp="1"/>
          </p:cNvSpPr>
          <p:nvPr>
            <p:ph type="sldNum" sz="quarter" idx="12"/>
          </p:nvPr>
        </p:nvSpPr>
        <p:spPr/>
        <p:txBody>
          <a:bodyPr/>
          <a:lstStyle/>
          <a:p>
            <a:fld id="{94A715AF-BD30-4F58-9F7A-D40E975157A7}"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30672315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2E4101D5-5A54-48E8-A39E-BC7C941E93AE}" type="datetime1">
              <a:rPr lang="en-US" smtClean="0">
                <a:solidFill>
                  <a:srgbClr val="575F6D"/>
                </a:solidFill>
              </a:rPr>
              <a:pPr/>
              <a:t>6/10/2012</a:t>
            </a:fld>
            <a:endParaRPr lang="en-US">
              <a:solidFill>
                <a:srgbClr val="575F6D"/>
              </a:solidFill>
            </a:endParaRPr>
          </a:p>
        </p:txBody>
      </p:sp>
      <p:sp>
        <p:nvSpPr>
          <p:cNvPr id="7" name="Slide Number Placeholder 6"/>
          <p:cNvSpPr>
            <a:spLocks noGrp="1"/>
          </p:cNvSpPr>
          <p:nvPr>
            <p:ph type="sldNum" sz="quarter" idx="11"/>
          </p:nvPr>
        </p:nvSpPr>
        <p:spPr/>
        <p:txBody>
          <a:bodyPr rtlCol="0"/>
          <a:lstStyle/>
          <a:p>
            <a:fld id="{94A715AF-BD30-4F58-9F7A-D40E975157A7}"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solidFill>
                <a:srgbClr val="575F6D"/>
              </a:solidFill>
            </a:endParaRPr>
          </a:p>
        </p:txBody>
      </p:sp>
    </p:spTree>
    <p:extLst>
      <p:ext uri="{BB962C8B-B14F-4D97-AF65-F5344CB8AC3E}">
        <p14:creationId xmlns:p14="http://schemas.microsoft.com/office/powerpoint/2010/main" val="41298622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C44D0A-EB39-4ADF-A5C1-F152FC484D3A}" type="datetime1">
              <a:rPr lang="en-US" smtClean="0">
                <a:solidFill>
                  <a:srgbClr val="575F6D"/>
                </a:solidFill>
              </a:rPr>
              <a:pPr/>
              <a:t>6/10/2012</a:t>
            </a:fld>
            <a:endParaRPr lang="en-US">
              <a:solidFill>
                <a:srgbClr val="575F6D"/>
              </a:solidFill>
            </a:endParaRPr>
          </a:p>
        </p:txBody>
      </p:sp>
      <p:sp>
        <p:nvSpPr>
          <p:cNvPr id="3" name="Footer Placeholder 2"/>
          <p:cNvSpPr>
            <a:spLocks noGrp="1"/>
          </p:cNvSpPr>
          <p:nvPr>
            <p:ph type="ftr" sz="quarter" idx="11"/>
          </p:nvPr>
        </p:nvSpPr>
        <p:spPr/>
        <p:txBody>
          <a:bodyPr/>
          <a:lstStyle/>
          <a:p>
            <a:endParaRPr lang="en-US">
              <a:solidFill>
                <a:srgbClr val="575F6D"/>
              </a:solidFill>
            </a:endParaRPr>
          </a:p>
        </p:txBody>
      </p:sp>
      <p:sp>
        <p:nvSpPr>
          <p:cNvPr id="4" name="Slide Number Placeholder 3"/>
          <p:cNvSpPr>
            <a:spLocks noGrp="1"/>
          </p:cNvSpPr>
          <p:nvPr>
            <p:ph type="sldNum" sz="quarter" idx="12"/>
          </p:nvPr>
        </p:nvSpPr>
        <p:spPr/>
        <p:txBody>
          <a:bodyPr/>
          <a:lstStyle/>
          <a:p>
            <a:fld id="{94A715AF-BD30-4F58-9F7A-D40E975157A7}" type="slidenum">
              <a:rPr lang="en-US" smtClean="0"/>
              <a:pPr/>
              <a:t>‹#›</a:t>
            </a:fld>
            <a:endParaRPr lang="en-US" dirty="0"/>
          </a:p>
        </p:txBody>
      </p:sp>
    </p:spTree>
    <p:extLst>
      <p:ext uri="{BB962C8B-B14F-4D97-AF65-F5344CB8AC3E}">
        <p14:creationId xmlns:p14="http://schemas.microsoft.com/office/powerpoint/2010/main" val="22362950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C98F9EDB-31C9-44DC-8174-9DF2F252F85E}" type="datetime1">
              <a:rPr lang="en-US" smtClean="0">
                <a:solidFill>
                  <a:srgbClr val="575F6D"/>
                </a:solidFill>
              </a:rPr>
              <a:pPr/>
              <a:t>6/10/2012</a:t>
            </a:fld>
            <a:endParaRPr lang="en-US">
              <a:solidFill>
                <a:srgbClr val="575F6D"/>
              </a:solidFill>
            </a:endParaRPr>
          </a:p>
        </p:txBody>
      </p:sp>
      <p:sp>
        <p:nvSpPr>
          <p:cNvPr id="22" name="Slide Number Placeholder 21"/>
          <p:cNvSpPr>
            <a:spLocks noGrp="1"/>
          </p:cNvSpPr>
          <p:nvPr>
            <p:ph type="sldNum" sz="quarter" idx="15"/>
          </p:nvPr>
        </p:nvSpPr>
        <p:spPr/>
        <p:txBody>
          <a:bodyPr rtlCol="0"/>
          <a:lstStyle/>
          <a:p>
            <a:fld id="{94A715AF-BD30-4F58-9F7A-D40E975157A7}"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solidFill>
                <a:srgbClr val="575F6D"/>
              </a:solidFill>
            </a:endParaRPr>
          </a:p>
        </p:txBody>
      </p:sp>
    </p:spTree>
    <p:extLst>
      <p:ext uri="{BB962C8B-B14F-4D97-AF65-F5344CB8AC3E}">
        <p14:creationId xmlns:p14="http://schemas.microsoft.com/office/powerpoint/2010/main" val="3107107806"/>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7" name="Date Placeholder 16"/>
          <p:cNvSpPr>
            <a:spLocks noGrp="1"/>
          </p:cNvSpPr>
          <p:nvPr>
            <p:ph type="dt" sz="half" idx="10"/>
          </p:nvPr>
        </p:nvSpPr>
        <p:spPr/>
        <p:txBody>
          <a:bodyPr rtlCol="0"/>
          <a:lstStyle/>
          <a:p>
            <a:fld id="{AD2E24C0-EED2-44DA-8B3D-2BADCC0446C7}" type="datetime1">
              <a:rPr lang="en-US" smtClean="0">
                <a:solidFill>
                  <a:srgbClr val="575F6D"/>
                </a:solidFill>
              </a:rPr>
              <a:pPr/>
              <a:t>6/10/2012</a:t>
            </a:fld>
            <a:endParaRPr lang="en-US">
              <a:solidFill>
                <a:srgbClr val="575F6D"/>
              </a:solidFill>
            </a:endParaRPr>
          </a:p>
        </p:txBody>
      </p:sp>
      <p:sp>
        <p:nvSpPr>
          <p:cNvPr id="18" name="Slide Number Placeholder 17"/>
          <p:cNvSpPr>
            <a:spLocks noGrp="1"/>
          </p:cNvSpPr>
          <p:nvPr>
            <p:ph type="sldNum" sz="quarter" idx="11"/>
          </p:nvPr>
        </p:nvSpPr>
        <p:spPr/>
        <p:txBody>
          <a:bodyPr rtlCol="0"/>
          <a:lstStyle/>
          <a:p>
            <a:fld id="{94A715AF-BD30-4F58-9F7A-D40E975157A7}"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solidFill>
                <a:srgbClr val="575F6D"/>
              </a:solidFill>
            </a:endParaRPr>
          </a:p>
        </p:txBody>
      </p:sp>
    </p:spTree>
    <p:extLst>
      <p:ext uri="{BB962C8B-B14F-4D97-AF65-F5344CB8AC3E}">
        <p14:creationId xmlns:p14="http://schemas.microsoft.com/office/powerpoint/2010/main" val="20646128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A2CFE190-A58F-46F4-AC85-FFE43090F70E}" type="datetime1">
              <a:rPr lang="en-US" smtClean="0">
                <a:solidFill>
                  <a:srgbClr val="575F6D"/>
                </a:solidFill>
              </a:rPr>
              <a:pPr/>
              <a:t>6/10/2012</a:t>
            </a:fld>
            <a:endParaRPr lang="en-US">
              <a:solidFill>
                <a:srgbClr val="575F6D"/>
              </a:solidFill>
            </a:endParaRPr>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solidFill>
                <a:srgbClr val="575F6D"/>
              </a:solidFill>
            </a:endParaRPr>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94A715AF-BD30-4F58-9F7A-D40E975157A7}" type="slidenum">
              <a:rPr lang="en-US" smtClean="0"/>
              <a:pPr/>
              <a:t>‹#›</a:t>
            </a:fld>
            <a:endParaRPr lang="en-US"/>
          </a:p>
        </p:txBody>
      </p:sp>
    </p:spTree>
    <p:extLst>
      <p:ext uri="{BB962C8B-B14F-4D97-AF65-F5344CB8AC3E}">
        <p14:creationId xmlns:p14="http://schemas.microsoft.com/office/powerpoint/2010/main" val="5084280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600200" y="1219200"/>
            <a:ext cx="6172200" cy="646331"/>
          </a:xfrm>
          <a:prstGeom prst="rect">
            <a:avLst/>
          </a:prstGeom>
          <a:noFill/>
        </p:spPr>
        <p:txBody>
          <a:bodyPr wrap="square" rtlCol="0">
            <a:spAutoFit/>
          </a:bodyPr>
          <a:lstStyle/>
          <a:p>
            <a:pPr algn="ctr"/>
            <a:r>
              <a:rPr lang="en-US" i="1" dirty="0" smtClean="0">
                <a:solidFill>
                  <a:prstClr val="black"/>
                </a:solidFill>
              </a:rPr>
              <a:t>Principles of Leadership and Management in Law Enforcement</a:t>
            </a:r>
            <a:endParaRPr lang="en-US" dirty="0">
              <a:solidFill>
                <a:prstClr val="black"/>
              </a:solidFill>
            </a:endParaRPr>
          </a:p>
        </p:txBody>
      </p:sp>
      <p:sp>
        <p:nvSpPr>
          <p:cNvPr id="4" name="TextBox 3"/>
          <p:cNvSpPr txBox="1"/>
          <p:nvPr/>
        </p:nvSpPr>
        <p:spPr>
          <a:xfrm>
            <a:off x="2590800" y="2895600"/>
            <a:ext cx="3886200" cy="369332"/>
          </a:xfrm>
          <a:prstGeom prst="rect">
            <a:avLst/>
          </a:prstGeom>
          <a:noFill/>
        </p:spPr>
        <p:txBody>
          <a:bodyPr wrap="square" rtlCol="0">
            <a:spAutoFit/>
          </a:bodyPr>
          <a:lstStyle/>
          <a:p>
            <a:pPr algn="ctr"/>
            <a:r>
              <a:rPr lang="en-US" dirty="0" smtClean="0">
                <a:solidFill>
                  <a:prstClr val="black"/>
                </a:solidFill>
              </a:rPr>
              <a:t>Chapter 2 </a:t>
            </a:r>
            <a:endParaRPr lang="en-US" dirty="0">
              <a:solidFill>
                <a:prstClr val="black"/>
              </a:solidFill>
            </a:endParaRPr>
          </a:p>
        </p:txBody>
      </p:sp>
      <p:sp>
        <p:nvSpPr>
          <p:cNvPr id="5" name="TextBox 4"/>
          <p:cNvSpPr txBox="1"/>
          <p:nvPr/>
        </p:nvSpPr>
        <p:spPr>
          <a:xfrm>
            <a:off x="2971800" y="4038600"/>
            <a:ext cx="3581400" cy="646331"/>
          </a:xfrm>
          <a:prstGeom prst="rect">
            <a:avLst/>
          </a:prstGeom>
          <a:noFill/>
        </p:spPr>
        <p:txBody>
          <a:bodyPr wrap="square" rtlCol="0">
            <a:spAutoFit/>
          </a:bodyPr>
          <a:lstStyle/>
          <a:p>
            <a:pPr algn="ctr"/>
            <a:r>
              <a:rPr lang="en-US" dirty="0" smtClean="0">
                <a:solidFill>
                  <a:prstClr val="black"/>
                </a:solidFill>
              </a:rPr>
              <a:t>Introduction to Management Theory</a:t>
            </a:r>
          </a:p>
        </p:txBody>
      </p:sp>
      <p:sp>
        <p:nvSpPr>
          <p:cNvPr id="7" name="Slide Number Placeholder 6"/>
          <p:cNvSpPr>
            <a:spLocks noGrp="1"/>
          </p:cNvSpPr>
          <p:nvPr>
            <p:ph type="sldNum" sz="quarter" idx="12"/>
          </p:nvPr>
        </p:nvSpPr>
        <p:spPr/>
        <p:txBody>
          <a:bodyPr/>
          <a:lstStyle/>
          <a:p>
            <a:fld id="{94A715AF-BD30-4F58-9F7A-D40E975157A7}" type="slidenum">
              <a:rPr lang="en-US" smtClean="0"/>
              <a:pPr/>
              <a:t>1</a:t>
            </a:fld>
            <a:endParaRPr lang="en-US" dirty="0"/>
          </a:p>
        </p:txBody>
      </p:sp>
    </p:spTree>
    <p:extLst>
      <p:ext uri="{BB962C8B-B14F-4D97-AF65-F5344CB8AC3E}">
        <p14:creationId xmlns:p14="http://schemas.microsoft.com/office/powerpoint/2010/main" val="31615226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543" y="445532"/>
            <a:ext cx="8839200" cy="369332"/>
          </a:xfrm>
          <a:prstGeom prst="rect">
            <a:avLst/>
          </a:prstGeom>
        </p:spPr>
        <p:txBody>
          <a:bodyPr wrap="square">
            <a:spAutoFit/>
          </a:bodyPr>
          <a:lstStyle/>
          <a:p>
            <a:r>
              <a:rPr lang="en-US" b="1" dirty="0" smtClean="0"/>
              <a:t>Douglas McGregor </a:t>
            </a:r>
            <a:r>
              <a:rPr lang="en-US" dirty="0" smtClean="0"/>
              <a:t>formulated Theory X and Theory Y.</a:t>
            </a:r>
            <a:endParaRPr lang="en-US" dirty="0"/>
          </a:p>
        </p:txBody>
      </p:sp>
      <p:sp>
        <p:nvSpPr>
          <p:cNvPr id="4" name="Rectangle 3"/>
          <p:cNvSpPr/>
          <p:nvPr/>
        </p:nvSpPr>
        <p:spPr>
          <a:xfrm>
            <a:off x="1" y="914400"/>
            <a:ext cx="8153400" cy="5078313"/>
          </a:xfrm>
          <a:prstGeom prst="rect">
            <a:avLst/>
          </a:prstGeom>
        </p:spPr>
        <p:txBody>
          <a:bodyPr wrap="square">
            <a:spAutoFit/>
          </a:bodyPr>
          <a:lstStyle/>
          <a:p>
            <a:pPr algn="ctr"/>
            <a:r>
              <a:rPr lang="en-US" b="1" dirty="0" smtClean="0">
                <a:solidFill>
                  <a:srgbClr val="A8082A"/>
                </a:solidFill>
              </a:rPr>
              <a:t>Theory X Assumptions</a:t>
            </a:r>
          </a:p>
          <a:p>
            <a:r>
              <a:rPr lang="en-US" dirty="0" smtClean="0"/>
              <a:t>• The average human being has an inherent dislike of work and avoids it.</a:t>
            </a:r>
          </a:p>
          <a:p>
            <a:r>
              <a:rPr lang="en-US" dirty="0" smtClean="0"/>
              <a:t>• Most people must be coerced, controlled and directed, and threatened</a:t>
            </a:r>
          </a:p>
          <a:p>
            <a:r>
              <a:rPr lang="en-US" dirty="0"/>
              <a:t> </a:t>
            </a:r>
            <a:r>
              <a:rPr lang="en-US" dirty="0" smtClean="0"/>
              <a:t>  with punishment to get them to put forth adequate effort.</a:t>
            </a:r>
          </a:p>
          <a:p>
            <a:r>
              <a:rPr lang="en-US" dirty="0" smtClean="0"/>
              <a:t>• The average human prefers to be directed and wants security above all.</a:t>
            </a:r>
          </a:p>
          <a:p>
            <a:pPr algn="ctr"/>
            <a:endParaRPr lang="en-US" b="1" dirty="0" smtClean="0">
              <a:solidFill>
                <a:srgbClr val="A8082A"/>
              </a:solidFill>
            </a:endParaRPr>
          </a:p>
          <a:p>
            <a:pPr algn="ctr"/>
            <a:r>
              <a:rPr lang="en-US" b="1" dirty="0" smtClean="0">
                <a:solidFill>
                  <a:srgbClr val="A8082A"/>
                </a:solidFill>
              </a:rPr>
              <a:t>Theory Y Assumptions</a:t>
            </a:r>
          </a:p>
          <a:p>
            <a:r>
              <a:rPr lang="en-US" dirty="0" smtClean="0"/>
              <a:t>• The expenditure of physical and mental effort in work is natural.</a:t>
            </a:r>
          </a:p>
          <a:p>
            <a:r>
              <a:rPr lang="en-US" dirty="0" smtClean="0"/>
              <a:t>• External control and the threat of punishment are not the only means for</a:t>
            </a:r>
          </a:p>
          <a:p>
            <a:r>
              <a:rPr lang="en-US" dirty="0"/>
              <a:t> </a:t>
            </a:r>
            <a:r>
              <a:rPr lang="en-US" dirty="0" smtClean="0"/>
              <a:t>  bringing about effort toward organizational objectives.</a:t>
            </a:r>
          </a:p>
          <a:p>
            <a:r>
              <a:rPr lang="en-US" dirty="0" smtClean="0"/>
              <a:t>• People will exercise self-direction and self-control if they are committed.</a:t>
            </a:r>
          </a:p>
          <a:p>
            <a:r>
              <a:rPr lang="en-US" dirty="0" smtClean="0"/>
              <a:t>• Commitment to objectives is a function of the rewards.</a:t>
            </a:r>
          </a:p>
          <a:p>
            <a:r>
              <a:rPr lang="en-US" dirty="0" smtClean="0"/>
              <a:t>• The average person learns not only to accept but to seek responsibility.</a:t>
            </a:r>
          </a:p>
          <a:p>
            <a:r>
              <a:rPr lang="en-US" dirty="0" smtClean="0"/>
              <a:t>• The capacity to exercise a relatively high degree of imagination,</a:t>
            </a:r>
          </a:p>
          <a:p>
            <a:r>
              <a:rPr lang="en-US" dirty="0"/>
              <a:t> </a:t>
            </a:r>
            <a:r>
              <a:rPr lang="en-US" dirty="0" smtClean="0"/>
              <a:t>   ingenuity, and creativity in the solution of organizational problems is </a:t>
            </a:r>
          </a:p>
          <a:p>
            <a:r>
              <a:rPr lang="en-US" dirty="0"/>
              <a:t> </a:t>
            </a:r>
            <a:r>
              <a:rPr lang="en-US" dirty="0" smtClean="0"/>
              <a:t>   widely distributed in the population.</a:t>
            </a:r>
          </a:p>
          <a:p>
            <a:r>
              <a:rPr lang="en-US" dirty="0" smtClean="0"/>
              <a:t>• Under the conditions of modern industrial life, the intellectual </a:t>
            </a:r>
          </a:p>
          <a:p>
            <a:r>
              <a:rPr lang="en-US" dirty="0"/>
              <a:t> </a:t>
            </a:r>
            <a:r>
              <a:rPr lang="en-US" dirty="0" smtClean="0"/>
              <a:t>   potentialities of the average man are only partially utilized.</a:t>
            </a:r>
            <a:endParaRPr lang="en-US" dirty="0"/>
          </a:p>
        </p:txBody>
      </p:sp>
      <p:sp>
        <p:nvSpPr>
          <p:cNvPr id="5" name="Slide Number Placeholder 1"/>
          <p:cNvSpPr>
            <a:spLocks noGrp="1"/>
          </p:cNvSpPr>
          <p:nvPr>
            <p:ph type="sldNum" sz="quarter" idx="12"/>
          </p:nvPr>
        </p:nvSpPr>
        <p:spPr>
          <a:xfrm>
            <a:off x="8129016" y="5734050"/>
            <a:ext cx="609600" cy="521208"/>
          </a:xfrm>
        </p:spPr>
        <p:txBody>
          <a:bodyPr/>
          <a:lstStyle/>
          <a:p>
            <a:fld id="{94A715AF-BD30-4F58-9F7A-D40E975157A7}" type="slidenum">
              <a:rPr lang="en-US" smtClean="0"/>
              <a:pPr/>
              <a:t>10</a:t>
            </a:fld>
            <a:endParaRPr lang="en-US" dirty="0"/>
          </a:p>
        </p:txBody>
      </p:sp>
      <p:sp>
        <p:nvSpPr>
          <p:cNvPr id="6" name="TextBox 5"/>
          <p:cNvSpPr txBox="1"/>
          <p:nvPr/>
        </p:nvSpPr>
        <p:spPr>
          <a:xfrm>
            <a:off x="2514600" y="0"/>
            <a:ext cx="3318537" cy="369332"/>
          </a:xfrm>
          <a:prstGeom prst="rect">
            <a:avLst/>
          </a:prstGeom>
          <a:noFill/>
        </p:spPr>
        <p:txBody>
          <a:bodyPr wrap="none" rtlCol="0">
            <a:spAutoFit/>
          </a:bodyPr>
          <a:lstStyle/>
          <a:p>
            <a:r>
              <a:rPr lang="en-US" dirty="0" smtClean="0"/>
              <a:t>Human </a:t>
            </a:r>
            <a:r>
              <a:rPr lang="en-US" dirty="0"/>
              <a:t>R</a:t>
            </a:r>
            <a:r>
              <a:rPr lang="en-US" dirty="0" smtClean="0"/>
              <a:t>esource Perspective</a:t>
            </a:r>
            <a:endParaRPr lang="en-US" dirty="0"/>
          </a:p>
        </p:txBody>
      </p:sp>
    </p:spTree>
    <p:extLst>
      <p:ext uri="{BB962C8B-B14F-4D97-AF65-F5344CB8AC3E}">
        <p14:creationId xmlns:p14="http://schemas.microsoft.com/office/powerpoint/2010/main" val="34125667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399" y="0"/>
            <a:ext cx="8610601" cy="1754326"/>
          </a:xfrm>
          <a:prstGeom prst="rect">
            <a:avLst/>
          </a:prstGeom>
        </p:spPr>
        <p:txBody>
          <a:bodyPr wrap="square">
            <a:spAutoFit/>
          </a:bodyPr>
          <a:lstStyle/>
          <a:p>
            <a:r>
              <a:rPr lang="en-US" b="1" dirty="0" err="1" smtClean="0"/>
              <a:t>Rensis</a:t>
            </a:r>
            <a:r>
              <a:rPr lang="en-US" b="1" dirty="0" smtClean="0"/>
              <a:t> </a:t>
            </a:r>
            <a:r>
              <a:rPr lang="en-US" b="1" dirty="0" err="1" smtClean="0"/>
              <a:t>Likert</a:t>
            </a:r>
            <a:r>
              <a:rPr lang="en-US" b="1" dirty="0" smtClean="0"/>
              <a:t>  </a:t>
            </a:r>
            <a:r>
              <a:rPr lang="en-US" dirty="0" smtClean="0"/>
              <a:t>examined different types of organizations and leadership styles, and he asserted that to achieve maximum profitability, good labor relations, and high productivity, every organization must make optimum use of their human assets. He suggests that a </a:t>
            </a:r>
            <a:r>
              <a:rPr lang="en-US" b="1" dirty="0" smtClean="0"/>
              <a:t>linking pin </a:t>
            </a:r>
            <a:r>
              <a:rPr lang="en-US" dirty="0" smtClean="0"/>
              <a:t>pattern occurs one person serves simultaneously in two groups: a member of one group (a higher group in the hierarchy) and the leader of another group (a lower group in the hierarchy).</a:t>
            </a:r>
            <a:endParaRPr lang="en-US" dirty="0"/>
          </a:p>
        </p:txBody>
      </p:sp>
      <p:sp>
        <p:nvSpPr>
          <p:cNvPr id="3" name="Rectangle 2"/>
          <p:cNvSpPr/>
          <p:nvPr/>
        </p:nvSpPr>
        <p:spPr>
          <a:xfrm>
            <a:off x="152400" y="1834601"/>
            <a:ext cx="8610601" cy="923330"/>
          </a:xfrm>
          <a:prstGeom prst="rect">
            <a:avLst/>
          </a:prstGeom>
        </p:spPr>
        <p:txBody>
          <a:bodyPr wrap="square">
            <a:spAutoFit/>
          </a:bodyPr>
          <a:lstStyle/>
          <a:p>
            <a:r>
              <a:rPr lang="en-US" dirty="0" err="1" smtClean="0">
                <a:solidFill>
                  <a:srgbClr val="CC3300"/>
                </a:solidFill>
              </a:rPr>
              <a:t>Likert</a:t>
            </a:r>
            <a:r>
              <a:rPr lang="en-US" dirty="0" smtClean="0">
                <a:solidFill>
                  <a:srgbClr val="CC3300"/>
                </a:solidFill>
              </a:rPr>
              <a:t> identified four different management systems or climates: (1) exploitive authoritative, (2) benevolent-authoritative, (3) consultative, and (4) participative groups.</a:t>
            </a:r>
            <a:endParaRPr lang="en-US" dirty="0">
              <a:solidFill>
                <a:srgbClr val="CC3300"/>
              </a:solidFill>
            </a:endParaRPr>
          </a:p>
        </p:txBody>
      </p:sp>
      <p:sp>
        <p:nvSpPr>
          <p:cNvPr id="4" name="Rectangle 3"/>
          <p:cNvSpPr/>
          <p:nvPr/>
        </p:nvSpPr>
        <p:spPr>
          <a:xfrm>
            <a:off x="152400" y="2743200"/>
            <a:ext cx="8022772" cy="3693319"/>
          </a:xfrm>
          <a:prstGeom prst="rect">
            <a:avLst/>
          </a:prstGeom>
        </p:spPr>
        <p:txBody>
          <a:bodyPr wrap="square">
            <a:spAutoFit/>
          </a:bodyPr>
          <a:lstStyle/>
          <a:p>
            <a:r>
              <a:rPr lang="en-US" dirty="0" smtClean="0"/>
              <a:t>1. The </a:t>
            </a:r>
            <a:r>
              <a:rPr lang="en-US" u="sng" dirty="0" smtClean="0"/>
              <a:t>exploitive-authoritative </a:t>
            </a:r>
            <a:r>
              <a:rPr lang="en-US" dirty="0" smtClean="0"/>
              <a:t>system exists in organizations where:</a:t>
            </a:r>
          </a:p>
          <a:p>
            <a:r>
              <a:rPr lang="en-US" dirty="0" smtClean="0"/>
              <a:t>• decisions are imposed on subordinates</a:t>
            </a:r>
          </a:p>
          <a:p>
            <a:r>
              <a:rPr lang="en-US" dirty="0" smtClean="0"/>
              <a:t>• where motivation is characterized by threats</a:t>
            </a:r>
          </a:p>
          <a:p>
            <a:r>
              <a:rPr lang="en-US" dirty="0" smtClean="0"/>
              <a:t>• where high levels of management have great responsibilities, but lower</a:t>
            </a:r>
          </a:p>
          <a:p>
            <a:r>
              <a:rPr lang="en-US" dirty="0"/>
              <a:t> </a:t>
            </a:r>
            <a:r>
              <a:rPr lang="en-US" dirty="0" smtClean="0"/>
              <a:t>  levels have virtually none</a:t>
            </a:r>
          </a:p>
          <a:p>
            <a:r>
              <a:rPr lang="en-US" dirty="0" smtClean="0"/>
              <a:t>• where there is very little communication and no joint teamwork</a:t>
            </a:r>
          </a:p>
          <a:p>
            <a:endParaRPr lang="en-US" dirty="0" smtClean="0"/>
          </a:p>
          <a:p>
            <a:r>
              <a:rPr lang="en-US" dirty="0" smtClean="0"/>
              <a:t>2. The </a:t>
            </a:r>
            <a:r>
              <a:rPr lang="en-US" u="sng" dirty="0" smtClean="0"/>
              <a:t>benevolent-authoritative</a:t>
            </a:r>
            <a:r>
              <a:rPr lang="en-US" dirty="0" smtClean="0"/>
              <a:t> system occurs when:</a:t>
            </a:r>
          </a:p>
          <a:p>
            <a:r>
              <a:rPr lang="en-US" dirty="0" smtClean="0"/>
              <a:t>• leadership is characterized by a condescending form of master-servant</a:t>
            </a:r>
          </a:p>
          <a:p>
            <a:r>
              <a:rPr lang="en-US" dirty="0"/>
              <a:t> </a:t>
            </a:r>
            <a:r>
              <a:rPr lang="en-US" dirty="0" smtClean="0"/>
              <a:t>  trust</a:t>
            </a:r>
          </a:p>
          <a:p>
            <a:r>
              <a:rPr lang="en-US" dirty="0" smtClean="0"/>
              <a:t>• where motivation is mainly by rewards</a:t>
            </a:r>
          </a:p>
          <a:p>
            <a:r>
              <a:rPr lang="en-US" dirty="0" smtClean="0"/>
              <a:t>• where managerial personnel feel responsibility, but lower levels do not</a:t>
            </a:r>
          </a:p>
          <a:p>
            <a:r>
              <a:rPr lang="en-US" dirty="0" smtClean="0"/>
              <a:t>• where there is little communication and relatively little team</a:t>
            </a:r>
            <a:endParaRPr lang="en-US" dirty="0"/>
          </a:p>
        </p:txBody>
      </p:sp>
      <p:sp>
        <p:nvSpPr>
          <p:cNvPr id="5" name="Slide Number Placeholder 1"/>
          <p:cNvSpPr>
            <a:spLocks noGrp="1"/>
          </p:cNvSpPr>
          <p:nvPr>
            <p:ph type="sldNum" sz="quarter" idx="12"/>
          </p:nvPr>
        </p:nvSpPr>
        <p:spPr>
          <a:xfrm>
            <a:off x="8129016" y="5734050"/>
            <a:ext cx="609600" cy="521208"/>
          </a:xfrm>
        </p:spPr>
        <p:txBody>
          <a:bodyPr/>
          <a:lstStyle/>
          <a:p>
            <a:fld id="{94A715AF-BD30-4F58-9F7A-D40E975157A7}" type="slidenum">
              <a:rPr lang="en-US" smtClean="0"/>
              <a:pPr/>
              <a:t>11</a:t>
            </a:fld>
            <a:endParaRPr lang="en-US" dirty="0"/>
          </a:p>
        </p:txBody>
      </p:sp>
    </p:spTree>
    <p:extLst>
      <p:ext uri="{BB962C8B-B14F-4D97-AF65-F5344CB8AC3E}">
        <p14:creationId xmlns:p14="http://schemas.microsoft.com/office/powerpoint/2010/main" val="15729086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066800"/>
            <a:ext cx="8305800" cy="4524315"/>
          </a:xfrm>
          <a:prstGeom prst="rect">
            <a:avLst/>
          </a:prstGeom>
        </p:spPr>
        <p:txBody>
          <a:bodyPr wrap="square">
            <a:spAutoFit/>
          </a:bodyPr>
          <a:lstStyle/>
          <a:p>
            <a:r>
              <a:rPr lang="en-US" dirty="0" smtClean="0"/>
              <a:t>3. The </a:t>
            </a:r>
            <a:r>
              <a:rPr lang="en-US" u="sng" dirty="0" smtClean="0"/>
              <a:t>consultative</a:t>
            </a:r>
            <a:r>
              <a:rPr lang="en-US" dirty="0" smtClean="0">
                <a:solidFill>
                  <a:srgbClr val="00B050"/>
                </a:solidFill>
              </a:rPr>
              <a:t> </a:t>
            </a:r>
            <a:r>
              <a:rPr lang="en-US" dirty="0" smtClean="0"/>
              <a:t>system refers to:</a:t>
            </a:r>
          </a:p>
          <a:p>
            <a:r>
              <a:rPr lang="en-US" dirty="0" smtClean="0"/>
              <a:t>• leadership by superiors who have substantial but not complete trust in their subordinates; where motivation is by rewards and some involvement</a:t>
            </a:r>
          </a:p>
          <a:p>
            <a:r>
              <a:rPr lang="en-US" dirty="0" smtClean="0"/>
              <a:t>• where a high proportion of personnel, especially those at the higher levels, feels responsibility for achieving organization goals</a:t>
            </a:r>
          </a:p>
          <a:p>
            <a:r>
              <a:rPr lang="en-US" dirty="0" smtClean="0"/>
              <a:t>• where there is some communication and a moderate amount of teamwork.</a:t>
            </a:r>
          </a:p>
          <a:p>
            <a:endParaRPr lang="en-US" dirty="0" smtClean="0"/>
          </a:p>
          <a:p>
            <a:r>
              <a:rPr lang="en-US" dirty="0" smtClean="0"/>
              <a:t>4. The </a:t>
            </a:r>
            <a:r>
              <a:rPr lang="en-US" u="sng" dirty="0" smtClean="0"/>
              <a:t>participative-group</a:t>
            </a:r>
            <a:r>
              <a:rPr lang="en-US" dirty="0" smtClean="0"/>
              <a:t> system exists in organizations where leadership is by superiors who have:</a:t>
            </a:r>
          </a:p>
          <a:p>
            <a:r>
              <a:rPr lang="en-US" dirty="0" smtClean="0"/>
              <a:t>• complete confidence in their subordinates</a:t>
            </a:r>
          </a:p>
          <a:p>
            <a:r>
              <a:rPr lang="en-US" dirty="0" smtClean="0"/>
              <a:t>• where motivation is by economic rewards based on goals that have been</a:t>
            </a:r>
          </a:p>
          <a:p>
            <a:r>
              <a:rPr lang="en-US" dirty="0"/>
              <a:t> </a:t>
            </a:r>
            <a:r>
              <a:rPr lang="en-US" dirty="0" smtClean="0"/>
              <a:t>   set in participation</a:t>
            </a:r>
          </a:p>
          <a:p>
            <a:r>
              <a:rPr lang="en-US" dirty="0" smtClean="0"/>
              <a:t>• where personnel at all levels feel real responsibility for the organizational</a:t>
            </a:r>
          </a:p>
          <a:p>
            <a:r>
              <a:rPr lang="en-US" dirty="0"/>
              <a:t> </a:t>
            </a:r>
            <a:r>
              <a:rPr lang="en-US" dirty="0" smtClean="0"/>
              <a:t>   goals</a:t>
            </a:r>
          </a:p>
          <a:p>
            <a:r>
              <a:rPr lang="en-US" dirty="0" smtClean="0"/>
              <a:t>• where there is much communication and a substantial amount of </a:t>
            </a:r>
          </a:p>
          <a:p>
            <a:r>
              <a:rPr lang="en-US" dirty="0"/>
              <a:t> </a:t>
            </a:r>
            <a:r>
              <a:rPr lang="en-US" dirty="0" smtClean="0"/>
              <a:t>   cooperative teamwork</a:t>
            </a:r>
          </a:p>
        </p:txBody>
      </p:sp>
      <p:sp>
        <p:nvSpPr>
          <p:cNvPr id="3" name="Rectangle 2"/>
          <p:cNvSpPr/>
          <p:nvPr/>
        </p:nvSpPr>
        <p:spPr>
          <a:xfrm>
            <a:off x="3352800" y="185448"/>
            <a:ext cx="2558008" cy="369332"/>
          </a:xfrm>
          <a:prstGeom prst="rect">
            <a:avLst/>
          </a:prstGeom>
        </p:spPr>
        <p:txBody>
          <a:bodyPr wrap="none">
            <a:spAutoFit/>
          </a:bodyPr>
          <a:lstStyle/>
          <a:p>
            <a:r>
              <a:rPr lang="en-US" dirty="0" smtClean="0"/>
              <a:t>Linking pin patterns cont.</a:t>
            </a:r>
            <a:endParaRPr lang="en-US" dirty="0"/>
          </a:p>
        </p:txBody>
      </p:sp>
      <p:sp>
        <p:nvSpPr>
          <p:cNvPr id="4" name="Slide Number Placeholder 1"/>
          <p:cNvSpPr>
            <a:spLocks noGrp="1"/>
          </p:cNvSpPr>
          <p:nvPr>
            <p:ph type="sldNum" sz="quarter" idx="12"/>
          </p:nvPr>
        </p:nvSpPr>
        <p:spPr>
          <a:xfrm>
            <a:off x="8129016" y="5734050"/>
            <a:ext cx="609600" cy="521208"/>
          </a:xfrm>
        </p:spPr>
        <p:txBody>
          <a:bodyPr/>
          <a:lstStyle/>
          <a:p>
            <a:fld id="{94A715AF-BD30-4F58-9F7A-D40E975157A7}" type="slidenum">
              <a:rPr lang="en-US" smtClean="0"/>
              <a:pPr/>
              <a:t>12</a:t>
            </a:fld>
            <a:endParaRPr lang="en-US" dirty="0"/>
          </a:p>
        </p:txBody>
      </p:sp>
    </p:spTree>
    <p:extLst>
      <p:ext uri="{BB962C8B-B14F-4D97-AF65-F5344CB8AC3E}">
        <p14:creationId xmlns:p14="http://schemas.microsoft.com/office/powerpoint/2010/main" val="37083993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6200" y="347169"/>
            <a:ext cx="7010400" cy="369332"/>
          </a:xfrm>
          <a:prstGeom prst="rect">
            <a:avLst/>
          </a:prstGeom>
        </p:spPr>
        <p:txBody>
          <a:bodyPr wrap="square">
            <a:spAutoFit/>
          </a:bodyPr>
          <a:lstStyle/>
          <a:p>
            <a:r>
              <a:rPr lang="en-US" dirty="0" smtClean="0"/>
              <a:t>Peter </a:t>
            </a:r>
            <a:r>
              <a:rPr lang="en-US" dirty="0" err="1" smtClean="0"/>
              <a:t>Drucker</a:t>
            </a:r>
            <a:r>
              <a:rPr lang="en-US" dirty="0" smtClean="0"/>
              <a:t> introduced </a:t>
            </a:r>
            <a:r>
              <a:rPr lang="en-US" b="1" dirty="0" smtClean="0"/>
              <a:t>Management by Objectives </a:t>
            </a:r>
            <a:r>
              <a:rPr lang="en-US" dirty="0" smtClean="0"/>
              <a:t>(MBO). </a:t>
            </a:r>
            <a:endParaRPr lang="en-US" dirty="0"/>
          </a:p>
        </p:txBody>
      </p:sp>
      <p:sp>
        <p:nvSpPr>
          <p:cNvPr id="4" name="Rectangle 3"/>
          <p:cNvSpPr/>
          <p:nvPr/>
        </p:nvSpPr>
        <p:spPr>
          <a:xfrm>
            <a:off x="54429" y="756430"/>
            <a:ext cx="8708571" cy="5909310"/>
          </a:xfrm>
          <a:prstGeom prst="rect">
            <a:avLst/>
          </a:prstGeom>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txBody>
          <a:bodyPr wrap="square">
            <a:spAutoFit/>
          </a:bodyPr>
          <a:lstStyle/>
          <a:p>
            <a:pPr algn="ctr"/>
            <a:r>
              <a:rPr lang="en-US" dirty="0" smtClean="0">
                <a:solidFill>
                  <a:srgbClr val="FF5050"/>
                </a:solidFill>
              </a:rPr>
              <a:t>Steps in the MBO Process</a:t>
            </a:r>
          </a:p>
          <a:p>
            <a:r>
              <a:rPr lang="en-US" dirty="0" smtClean="0"/>
              <a:t>➢ Describe roles and missions: “Who does what?” Goals are established jointly and agreed upon in advance.</a:t>
            </a:r>
          </a:p>
          <a:p>
            <a:r>
              <a:rPr lang="en-US" dirty="0" smtClean="0"/>
              <a:t>➢ Define key result areas.</a:t>
            </a:r>
          </a:p>
          <a:p>
            <a:r>
              <a:rPr lang="en-US" dirty="0" smtClean="0"/>
              <a:t>➢ Identify indicators of effectiveness: “What is good performance?”</a:t>
            </a:r>
          </a:p>
          <a:p>
            <a:r>
              <a:rPr lang="en-US" dirty="0" smtClean="0"/>
              <a:t>➢ Set objectives with a bottom-up process described above:</a:t>
            </a:r>
          </a:p>
          <a:p>
            <a:r>
              <a:rPr lang="en-US" dirty="0" smtClean="0"/>
              <a:t>➢ Decide on task-oriented and process-oriented action plans.</a:t>
            </a:r>
          </a:p>
          <a:p>
            <a:r>
              <a:rPr lang="en-US" dirty="0" smtClean="0"/>
              <a:t>➢ The team monitors progress: information, reports, conversations, etc.</a:t>
            </a:r>
          </a:p>
          <a:p>
            <a:r>
              <a:rPr lang="en-US" dirty="0" smtClean="0"/>
              <a:t>➢ Communication is the grease for the MBO wheel, it keeps everyone running smoothly.</a:t>
            </a:r>
          </a:p>
          <a:p>
            <a:r>
              <a:rPr lang="en-US" dirty="0"/>
              <a:t>➢Teams </a:t>
            </a:r>
            <a:r>
              <a:rPr lang="en-US" dirty="0" smtClean="0"/>
              <a:t>must continually communicate to everyone (management included) on progress toward achieving their objectives, and vice-versa. Use of newsletters, wall charts, memos.</a:t>
            </a:r>
          </a:p>
          <a:p>
            <a:r>
              <a:rPr lang="en-US" dirty="0" smtClean="0"/>
              <a:t>➢ Everyone (management and teams) evaluates results, makes necessary adjustments, and sets new objectives. MBO must be a continuous process; it must be part of an on-going system.</a:t>
            </a:r>
          </a:p>
          <a:p>
            <a:r>
              <a:rPr lang="en-US" dirty="0" smtClean="0"/>
              <a:t>➢ A final mutual review of objectives and performance takes place. This sets the stage for the determination of objectives for the next time period. The objectives in an MBO system must be inextricably linked to the company’s mission statement. Every objective must help accomplish the overall </a:t>
            </a:r>
          </a:p>
          <a:p>
            <a:r>
              <a:rPr lang="en-US" dirty="0" smtClean="0"/>
              <a:t>mission, then managers must “manage to the mission.”</a:t>
            </a:r>
            <a:endParaRPr lang="en-US" dirty="0"/>
          </a:p>
        </p:txBody>
      </p:sp>
      <p:sp>
        <p:nvSpPr>
          <p:cNvPr id="5" name="Slide Number Placeholder 1"/>
          <p:cNvSpPr>
            <a:spLocks noGrp="1"/>
          </p:cNvSpPr>
          <p:nvPr>
            <p:ph type="sldNum" sz="quarter" idx="12"/>
          </p:nvPr>
        </p:nvSpPr>
        <p:spPr>
          <a:xfrm>
            <a:off x="8129016" y="5734050"/>
            <a:ext cx="609600" cy="521208"/>
          </a:xfrm>
        </p:spPr>
        <p:txBody>
          <a:bodyPr/>
          <a:lstStyle/>
          <a:p>
            <a:fld id="{94A715AF-BD30-4F58-9F7A-D40E975157A7}" type="slidenum">
              <a:rPr lang="en-US" smtClean="0"/>
              <a:pPr/>
              <a:t>13</a:t>
            </a:fld>
            <a:endParaRPr lang="en-US" dirty="0"/>
          </a:p>
        </p:txBody>
      </p:sp>
      <p:sp>
        <p:nvSpPr>
          <p:cNvPr id="6" name="TextBox 5"/>
          <p:cNvSpPr txBox="1"/>
          <p:nvPr/>
        </p:nvSpPr>
        <p:spPr>
          <a:xfrm>
            <a:off x="2971800" y="43934"/>
            <a:ext cx="2165978" cy="369332"/>
          </a:xfrm>
          <a:prstGeom prst="rect">
            <a:avLst/>
          </a:prstGeom>
          <a:noFill/>
        </p:spPr>
        <p:txBody>
          <a:bodyPr wrap="none" rtlCol="0">
            <a:spAutoFit/>
          </a:bodyPr>
          <a:lstStyle/>
          <a:p>
            <a:r>
              <a:rPr lang="en-US" dirty="0" smtClean="0"/>
              <a:t>Systems Approach</a:t>
            </a:r>
            <a:endParaRPr lang="en-US" dirty="0"/>
          </a:p>
        </p:txBody>
      </p:sp>
    </p:spTree>
    <p:extLst>
      <p:ext uri="{BB962C8B-B14F-4D97-AF65-F5344CB8AC3E}">
        <p14:creationId xmlns:p14="http://schemas.microsoft.com/office/powerpoint/2010/main" val="25825743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7170" y="10886"/>
            <a:ext cx="8649630" cy="1477328"/>
          </a:xfrm>
          <a:prstGeom prst="rect">
            <a:avLst/>
          </a:prstGeom>
        </p:spPr>
        <p:txBody>
          <a:bodyPr wrap="square">
            <a:spAutoFit/>
          </a:bodyPr>
          <a:lstStyle/>
          <a:p>
            <a:r>
              <a:rPr lang="en-US" dirty="0" smtClean="0">
                <a:solidFill>
                  <a:srgbClr val="002060"/>
                </a:solidFill>
              </a:rPr>
              <a:t>W. Edwards Deming </a:t>
            </a:r>
            <a:r>
              <a:rPr lang="en-US" dirty="0" smtClean="0"/>
              <a:t>is the founder of </a:t>
            </a:r>
            <a:r>
              <a:rPr lang="en-US" b="1" dirty="0" smtClean="0">
                <a:solidFill>
                  <a:srgbClr val="002060"/>
                </a:solidFill>
              </a:rPr>
              <a:t>Total Quality Management</a:t>
            </a:r>
            <a:r>
              <a:rPr lang="en-US" dirty="0" smtClean="0">
                <a:solidFill>
                  <a:srgbClr val="002060"/>
                </a:solidFill>
              </a:rPr>
              <a:t>. </a:t>
            </a:r>
            <a:r>
              <a:rPr lang="en-US" dirty="0" smtClean="0"/>
              <a:t>He developed a “system of profound knowledge” as a comprehensive theory for management by which every aspect of life may be improved through the Plan-Do-Check-Act (PDCA) cycle. Deming suggested continuous quality improvement by implementing  </a:t>
            </a:r>
            <a:r>
              <a:rPr lang="en-US" b="1" dirty="0" smtClean="0">
                <a:solidFill>
                  <a:srgbClr val="002060"/>
                </a:solidFill>
              </a:rPr>
              <a:t>14 Management Principles</a:t>
            </a:r>
            <a:r>
              <a:rPr lang="en-US" dirty="0" smtClean="0"/>
              <a:t>:</a:t>
            </a:r>
            <a:endParaRPr lang="en-US" dirty="0"/>
          </a:p>
        </p:txBody>
      </p:sp>
      <p:sp>
        <p:nvSpPr>
          <p:cNvPr id="4" name="Rectangle 3"/>
          <p:cNvSpPr/>
          <p:nvPr/>
        </p:nvSpPr>
        <p:spPr>
          <a:xfrm>
            <a:off x="37171" y="1752600"/>
            <a:ext cx="8116230" cy="5355312"/>
          </a:xfrm>
          <a:prstGeom prst="rect">
            <a:avLst/>
          </a:prstGeom>
        </p:spPr>
        <p:txBody>
          <a:bodyPr wrap="square">
            <a:spAutoFit/>
          </a:bodyPr>
          <a:lstStyle/>
          <a:p>
            <a:pPr marL="342900" indent="-342900">
              <a:buAutoNum type="arabicPeriod"/>
            </a:pPr>
            <a:r>
              <a:rPr lang="en-US" dirty="0" smtClean="0"/>
              <a:t>Create constancy of purpose toward improvement of product and</a:t>
            </a:r>
          </a:p>
          <a:p>
            <a:r>
              <a:rPr lang="en-US" dirty="0" smtClean="0"/>
              <a:t>service, with the aim to become competitive, to stay in business, and to provide jobs.</a:t>
            </a:r>
          </a:p>
          <a:p>
            <a:endParaRPr lang="en-US" dirty="0" smtClean="0"/>
          </a:p>
          <a:p>
            <a:r>
              <a:rPr lang="en-US" dirty="0" smtClean="0"/>
              <a:t>2. Adopt the new philosophy. We are in a new economic age. Western management must awaken to the challenge, must learn their responsibilities, and take on leadership for change.</a:t>
            </a:r>
          </a:p>
          <a:p>
            <a:endParaRPr lang="en-US" dirty="0" smtClean="0"/>
          </a:p>
          <a:p>
            <a:r>
              <a:rPr lang="en-US" dirty="0" smtClean="0"/>
              <a:t>3. Cease dependence on inspection to achieve quality. Eliminate the need for inspection on a mass basis by building quality into the product in the first place.</a:t>
            </a:r>
          </a:p>
          <a:p>
            <a:endParaRPr lang="en-US" dirty="0" smtClean="0"/>
          </a:p>
          <a:p>
            <a:r>
              <a:rPr lang="en-US" dirty="0" smtClean="0"/>
              <a:t>4. End the practice of awarding business on the basis of price tag. Instead, minimize total cost. Move toward a single supplier for any one item, on a long-term relationship of loyalty and trust.</a:t>
            </a:r>
          </a:p>
          <a:p>
            <a:endParaRPr lang="en-US" dirty="0" smtClean="0"/>
          </a:p>
          <a:p>
            <a:r>
              <a:rPr lang="en-US" dirty="0" smtClean="0"/>
              <a:t>5. Improve constantly and forever the system of production and service, to improve quality and productivity and thus constantly decrease costs.</a:t>
            </a:r>
          </a:p>
          <a:p>
            <a:endParaRPr lang="en-US" dirty="0" smtClean="0"/>
          </a:p>
        </p:txBody>
      </p:sp>
      <p:sp>
        <p:nvSpPr>
          <p:cNvPr id="5" name="Slide Number Placeholder 1"/>
          <p:cNvSpPr>
            <a:spLocks noGrp="1"/>
          </p:cNvSpPr>
          <p:nvPr>
            <p:ph type="sldNum" sz="quarter" idx="12"/>
          </p:nvPr>
        </p:nvSpPr>
        <p:spPr>
          <a:xfrm>
            <a:off x="8129016" y="5734050"/>
            <a:ext cx="609600" cy="521208"/>
          </a:xfrm>
        </p:spPr>
        <p:txBody>
          <a:bodyPr/>
          <a:lstStyle/>
          <a:p>
            <a:fld id="{94A715AF-BD30-4F58-9F7A-D40E975157A7}" type="slidenum">
              <a:rPr lang="en-US" smtClean="0"/>
              <a:pPr/>
              <a:t>14</a:t>
            </a:fld>
            <a:endParaRPr lang="en-US" dirty="0"/>
          </a:p>
        </p:txBody>
      </p:sp>
    </p:spTree>
    <p:extLst>
      <p:ext uri="{BB962C8B-B14F-4D97-AF65-F5344CB8AC3E}">
        <p14:creationId xmlns:p14="http://schemas.microsoft.com/office/powerpoint/2010/main" val="24205238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381000"/>
            <a:ext cx="8904514" cy="5909310"/>
          </a:xfrm>
          <a:prstGeom prst="rect">
            <a:avLst/>
          </a:prstGeom>
        </p:spPr>
        <p:txBody>
          <a:bodyPr wrap="square">
            <a:spAutoFit/>
          </a:bodyPr>
          <a:lstStyle/>
          <a:p>
            <a:r>
              <a:rPr lang="en-US" dirty="0"/>
              <a:t>6. Institute training on the job</a:t>
            </a:r>
            <a:r>
              <a:rPr lang="en-US" dirty="0" smtClean="0"/>
              <a:t>.</a:t>
            </a:r>
          </a:p>
          <a:p>
            <a:endParaRPr lang="en-US" dirty="0"/>
          </a:p>
          <a:p>
            <a:r>
              <a:rPr lang="en-US" dirty="0" smtClean="0"/>
              <a:t>7. Institute leadership. The aim of supervision should be to help people and machines to do a better job. Supervision of management is in need of overhaul as well as supervision of production workers.</a:t>
            </a:r>
          </a:p>
          <a:p>
            <a:endParaRPr lang="en-US" dirty="0" smtClean="0"/>
          </a:p>
          <a:p>
            <a:r>
              <a:rPr lang="en-US" dirty="0" smtClean="0"/>
              <a:t>8. Drive out fear, so that everyone may work effectively for the company.</a:t>
            </a:r>
          </a:p>
          <a:p>
            <a:endParaRPr lang="en-US" dirty="0" smtClean="0"/>
          </a:p>
          <a:p>
            <a:r>
              <a:rPr lang="en-US" dirty="0" smtClean="0"/>
              <a:t>9. Break down barriers between departments. People in research, design, sales, and production must work as a team to foresee problems of production and use that may be encountered with the product or service.</a:t>
            </a:r>
          </a:p>
          <a:p>
            <a:endParaRPr lang="en-US" dirty="0" smtClean="0"/>
          </a:p>
          <a:p>
            <a:r>
              <a:rPr lang="en-US" dirty="0" smtClean="0"/>
              <a:t>10. Eliminate slogans, exhortations, and targets for the work force asking for zero defects and new levels of productivity. Such exhortations only create adversarial relationships, as the bulk of the causes of low quality and low productivity belong to the system and thus lie beyond the power of the work force.</a:t>
            </a:r>
          </a:p>
          <a:p>
            <a:endParaRPr lang="en-US" dirty="0" smtClean="0"/>
          </a:p>
          <a:p>
            <a:r>
              <a:rPr lang="en-US" dirty="0" smtClean="0"/>
              <a:t>11. a. Eliminate work standards (quotas) on the factory floor. Substitute leadership.</a:t>
            </a:r>
          </a:p>
          <a:p>
            <a:r>
              <a:rPr lang="en-US" dirty="0" smtClean="0"/>
              <a:t>b. Eliminate management by objective. Eliminate management by </a:t>
            </a:r>
          </a:p>
          <a:p>
            <a:r>
              <a:rPr lang="en-US" dirty="0" smtClean="0"/>
              <a:t>numbers, numerical goals. Substitute leadership.</a:t>
            </a:r>
          </a:p>
        </p:txBody>
      </p:sp>
      <p:sp>
        <p:nvSpPr>
          <p:cNvPr id="4" name="Slide Number Placeholder 1"/>
          <p:cNvSpPr>
            <a:spLocks noGrp="1"/>
          </p:cNvSpPr>
          <p:nvPr>
            <p:ph type="sldNum" sz="quarter" idx="12"/>
          </p:nvPr>
        </p:nvSpPr>
        <p:spPr>
          <a:xfrm>
            <a:off x="8129016" y="5734050"/>
            <a:ext cx="609600" cy="521208"/>
          </a:xfrm>
        </p:spPr>
        <p:txBody>
          <a:bodyPr/>
          <a:lstStyle/>
          <a:p>
            <a:fld id="{94A715AF-BD30-4F58-9F7A-D40E975157A7}" type="slidenum">
              <a:rPr lang="en-US" smtClean="0"/>
              <a:pPr/>
              <a:t>15</a:t>
            </a:fld>
            <a:endParaRPr lang="en-US" dirty="0"/>
          </a:p>
        </p:txBody>
      </p:sp>
    </p:spTree>
    <p:extLst>
      <p:ext uri="{BB962C8B-B14F-4D97-AF65-F5344CB8AC3E}">
        <p14:creationId xmlns:p14="http://schemas.microsoft.com/office/powerpoint/2010/main" val="15716125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685800"/>
            <a:ext cx="8458200" cy="3416320"/>
          </a:xfrm>
          <a:prstGeom prst="rect">
            <a:avLst/>
          </a:prstGeom>
        </p:spPr>
        <p:txBody>
          <a:bodyPr wrap="square">
            <a:spAutoFit/>
          </a:bodyPr>
          <a:lstStyle/>
          <a:p>
            <a:r>
              <a:rPr lang="en-US" dirty="0" smtClean="0"/>
              <a:t>12. a. Remove barriers that rob the hourly worker of his right to pride of workmanship. The responsibility of supervisors must be changed from sheer numbers to quality.</a:t>
            </a:r>
          </a:p>
          <a:p>
            <a:r>
              <a:rPr lang="en-US" dirty="0" smtClean="0"/>
              <a:t>b. Remove barriers that rob people in management and in engineering</a:t>
            </a:r>
          </a:p>
          <a:p>
            <a:r>
              <a:rPr lang="en-US" dirty="0" smtClean="0"/>
              <a:t>of their right to pride of workmanship. This means, inter alia, abolishment of the annual merit rating and of management by objective.</a:t>
            </a:r>
          </a:p>
          <a:p>
            <a:endParaRPr lang="en-US" dirty="0" smtClean="0"/>
          </a:p>
          <a:p>
            <a:r>
              <a:rPr lang="en-US" dirty="0" smtClean="0"/>
              <a:t>13. Institute a vigorous program of education and self-improvement.</a:t>
            </a:r>
          </a:p>
          <a:p>
            <a:endParaRPr lang="en-US" dirty="0" smtClean="0"/>
          </a:p>
          <a:p>
            <a:r>
              <a:rPr lang="en-US" dirty="0" smtClean="0"/>
              <a:t>14. Put everybody in the company to work to accomplish the transformation.</a:t>
            </a:r>
          </a:p>
          <a:p>
            <a:r>
              <a:rPr lang="en-US" dirty="0" smtClean="0"/>
              <a:t> </a:t>
            </a:r>
          </a:p>
          <a:p>
            <a:r>
              <a:rPr lang="en-US" dirty="0" smtClean="0"/>
              <a:t>The transformation is everybody’s job.</a:t>
            </a:r>
            <a:endParaRPr lang="en-US" dirty="0"/>
          </a:p>
        </p:txBody>
      </p:sp>
      <p:sp>
        <p:nvSpPr>
          <p:cNvPr id="4" name="Slide Number Placeholder 1"/>
          <p:cNvSpPr>
            <a:spLocks noGrp="1"/>
          </p:cNvSpPr>
          <p:nvPr>
            <p:ph type="sldNum" sz="quarter" idx="12"/>
          </p:nvPr>
        </p:nvSpPr>
        <p:spPr>
          <a:xfrm>
            <a:off x="8129016" y="5734050"/>
            <a:ext cx="609600" cy="521208"/>
          </a:xfrm>
        </p:spPr>
        <p:txBody>
          <a:bodyPr/>
          <a:lstStyle/>
          <a:p>
            <a:fld id="{94A715AF-BD30-4F58-9F7A-D40E975157A7}" type="slidenum">
              <a:rPr lang="en-US" smtClean="0"/>
              <a:pPr/>
              <a:t>16</a:t>
            </a:fld>
            <a:endParaRPr lang="en-US" dirty="0"/>
          </a:p>
        </p:txBody>
      </p:sp>
    </p:spTree>
    <p:extLst>
      <p:ext uri="{BB962C8B-B14F-4D97-AF65-F5344CB8AC3E}">
        <p14:creationId xmlns:p14="http://schemas.microsoft.com/office/powerpoint/2010/main" val="15482414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4A715AF-BD30-4F58-9F7A-D40E975157A7}" type="slidenum">
              <a:rPr lang="en-US" smtClean="0"/>
              <a:pPr/>
              <a:t>2</a:t>
            </a:fld>
            <a:endParaRPr lang="en-US" dirty="0"/>
          </a:p>
        </p:txBody>
      </p:sp>
      <p:sp>
        <p:nvSpPr>
          <p:cNvPr id="3" name="Rectangle 2"/>
          <p:cNvSpPr/>
          <p:nvPr/>
        </p:nvSpPr>
        <p:spPr>
          <a:xfrm>
            <a:off x="228600" y="457200"/>
            <a:ext cx="8229600" cy="646331"/>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kern="0" dirty="0" smtClean="0">
                <a:solidFill>
                  <a:sysClr val="windowText" lastClr="000000"/>
                </a:solidFill>
              </a:rPr>
              <a:t>Historically, </a:t>
            </a:r>
            <a:r>
              <a:rPr kumimoji="0" lang="en-US" sz="1800" b="0" i="0" u="none" strike="noStrike" kern="0" cap="none" spc="0" normalizeH="0" baseline="0" noProof="0" dirty="0" smtClean="0">
                <a:ln>
                  <a:noFill/>
                </a:ln>
                <a:solidFill>
                  <a:sysClr val="windowText" lastClr="000000"/>
                </a:solidFill>
                <a:effectLst/>
                <a:uLnTx/>
                <a:uFillTx/>
              </a:rPr>
              <a:t>management can be divided into two broad perspectives: </a:t>
            </a:r>
            <a:r>
              <a:rPr kumimoji="0" lang="en-US" sz="1800" b="1" i="0" u="none" strike="noStrike" kern="0" cap="none" spc="0" normalizeH="0" baseline="0" noProof="0" dirty="0" smtClean="0">
                <a:ln>
                  <a:noFill/>
                </a:ln>
                <a:solidFill>
                  <a:sysClr val="windowText" lastClr="000000"/>
                </a:solidFill>
                <a:effectLst/>
                <a:uLnTx/>
                <a:uFillTx/>
              </a:rPr>
              <a:t>Classical</a:t>
            </a:r>
            <a:r>
              <a:rPr kumimoji="0" lang="en-US" sz="1800" b="0" i="0" u="none" strike="noStrike" kern="0" cap="none" spc="0" normalizeH="0" baseline="0" noProof="0" dirty="0" smtClean="0">
                <a:ln>
                  <a:noFill/>
                </a:ln>
                <a:solidFill>
                  <a:sysClr val="windowText" lastClr="000000"/>
                </a:solidFill>
                <a:effectLst/>
                <a:uLnTx/>
                <a:uFillTx/>
              </a:rPr>
              <a:t> and </a:t>
            </a:r>
            <a:r>
              <a:rPr kumimoji="0" lang="en-US" sz="1800" b="1" i="0" u="none" strike="noStrike" kern="0" cap="none" spc="0" normalizeH="0" baseline="0" noProof="0" dirty="0" smtClean="0">
                <a:ln>
                  <a:noFill/>
                </a:ln>
                <a:solidFill>
                  <a:sysClr val="windowText" lastClr="000000"/>
                </a:solidFill>
                <a:effectLst/>
                <a:uLnTx/>
                <a:uFillTx/>
              </a:rPr>
              <a:t>Humanistic</a:t>
            </a:r>
            <a:r>
              <a:rPr kumimoji="0" lang="en-US" sz="1800" b="0" i="0" u="none" strike="noStrike" kern="0" cap="none" spc="0" normalizeH="0" baseline="0" noProof="0" dirty="0" smtClean="0">
                <a:ln>
                  <a:noFill/>
                </a:ln>
                <a:solidFill>
                  <a:sysClr val="windowText" lastClr="000000"/>
                </a:solidFill>
                <a:effectLst/>
                <a:uLnTx/>
                <a:uFillTx/>
              </a:rPr>
              <a:t> </a:t>
            </a:r>
            <a:endParaRPr kumimoji="0" lang="en-US" sz="1800" b="0" i="0" u="none" strike="noStrike" kern="0" cap="none" spc="0" normalizeH="0" baseline="0" noProof="0" dirty="0">
              <a:ln>
                <a:noFill/>
              </a:ln>
              <a:solidFill>
                <a:sysClr val="windowText" lastClr="000000"/>
              </a:solidFill>
              <a:effectLst/>
              <a:uLnTx/>
              <a:uFillTx/>
            </a:endParaRPr>
          </a:p>
        </p:txBody>
      </p:sp>
      <p:sp>
        <p:nvSpPr>
          <p:cNvPr id="4" name="Rectangle 3"/>
          <p:cNvSpPr/>
          <p:nvPr/>
        </p:nvSpPr>
        <p:spPr>
          <a:xfrm>
            <a:off x="609600" y="1600200"/>
            <a:ext cx="8001000" cy="3416320"/>
          </a:xfrm>
          <a:prstGeom prst="rect">
            <a:avLst/>
          </a:prstGeom>
          <a:solidFill>
            <a:schemeClr val="bg1">
              <a:lumMod val="95000"/>
            </a:schemeClr>
          </a:solidFill>
        </p:spPr>
        <p:txBody>
          <a:bodyPr wrap="square">
            <a:spAutoFit/>
          </a:bodyPr>
          <a:lstStyle/>
          <a:p>
            <a:r>
              <a:rPr lang="en-US" dirty="0" smtClean="0"/>
              <a:t>I. Classical Management 		II. Humanistic Management</a:t>
            </a:r>
          </a:p>
          <a:p>
            <a:r>
              <a:rPr lang="en-US" dirty="0" smtClean="0"/>
              <a:t>A. Scientific Management 		A. Human Relations</a:t>
            </a:r>
          </a:p>
          <a:p>
            <a:r>
              <a:rPr lang="en-US" dirty="0" smtClean="0"/>
              <a:t>	Frederick Taylor 			Elton Mayo</a:t>
            </a:r>
          </a:p>
          <a:p>
            <a:r>
              <a:rPr lang="en-US" dirty="0" smtClean="0"/>
              <a:t>	Henry Gantt 				Abraham Maslow</a:t>
            </a:r>
          </a:p>
          <a:p>
            <a:r>
              <a:rPr lang="en-US" dirty="0" smtClean="0"/>
              <a:t>	Frank and Lillian </a:t>
            </a:r>
            <a:r>
              <a:rPr lang="en-US" dirty="0" err="1" smtClean="0"/>
              <a:t>Gilbreth</a:t>
            </a:r>
            <a:r>
              <a:rPr lang="en-US" dirty="0" smtClean="0"/>
              <a:t> 	B. Behavioral Systems</a:t>
            </a:r>
          </a:p>
          <a:p>
            <a:r>
              <a:rPr lang="en-US" dirty="0" smtClean="0"/>
              <a:t>B. Bureaucratic Management 			Kurt </a:t>
            </a:r>
            <a:r>
              <a:rPr lang="en-US" dirty="0" err="1" smtClean="0"/>
              <a:t>Lewin</a:t>
            </a:r>
            <a:endParaRPr lang="en-US" dirty="0" smtClean="0"/>
          </a:p>
          <a:p>
            <a:r>
              <a:rPr lang="en-US" dirty="0" smtClean="0"/>
              <a:t>	Max Weber 			C. Human Resource</a:t>
            </a:r>
          </a:p>
          <a:p>
            <a:r>
              <a:rPr lang="en-US" dirty="0" smtClean="0"/>
              <a:t>C. Administrative Management 			Douglas McGregor</a:t>
            </a:r>
          </a:p>
          <a:p>
            <a:r>
              <a:rPr lang="en-US" dirty="0" smtClean="0"/>
              <a:t>	Henri </a:t>
            </a:r>
            <a:r>
              <a:rPr lang="en-US" dirty="0" err="1" smtClean="0"/>
              <a:t>Fayol</a:t>
            </a:r>
            <a:r>
              <a:rPr lang="en-US" dirty="0" smtClean="0"/>
              <a:t> 				</a:t>
            </a:r>
            <a:r>
              <a:rPr lang="en-US" dirty="0" err="1" smtClean="0"/>
              <a:t>Rensis</a:t>
            </a:r>
            <a:r>
              <a:rPr lang="en-US" dirty="0" smtClean="0"/>
              <a:t> </a:t>
            </a:r>
            <a:r>
              <a:rPr lang="en-US" dirty="0" err="1" smtClean="0"/>
              <a:t>Likert</a:t>
            </a:r>
            <a:endParaRPr lang="en-US" dirty="0" smtClean="0"/>
          </a:p>
          <a:p>
            <a:r>
              <a:rPr lang="en-US" dirty="0" smtClean="0"/>
              <a:t>	Mary Parker Follett 		D. Systems Approach</a:t>
            </a:r>
          </a:p>
          <a:p>
            <a:r>
              <a:rPr lang="en-US" dirty="0" smtClean="0"/>
              <a:t>	Chester Barnard 			Peter </a:t>
            </a:r>
            <a:r>
              <a:rPr lang="en-US" dirty="0" err="1" smtClean="0"/>
              <a:t>Drucker</a:t>
            </a:r>
            <a:endParaRPr lang="en-US" dirty="0" smtClean="0"/>
          </a:p>
          <a:p>
            <a:r>
              <a:rPr lang="en-US" dirty="0" smtClean="0"/>
              <a:t>						W. Edwards Deming</a:t>
            </a:r>
          </a:p>
        </p:txBody>
      </p:sp>
    </p:spTree>
    <p:extLst>
      <p:ext uri="{BB962C8B-B14F-4D97-AF65-F5344CB8AC3E}">
        <p14:creationId xmlns:p14="http://schemas.microsoft.com/office/powerpoint/2010/main" val="32744182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55814" y="174171"/>
            <a:ext cx="7924800" cy="2308324"/>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latin typeface="+mj-lt"/>
                <a:ea typeface="+mn-ea"/>
                <a:cs typeface="+mn-cs"/>
              </a:rPr>
              <a:t>Scientific Management</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ysClr val="windowText" lastClr="000000"/>
              </a:solidFill>
              <a:effectLst/>
              <a:uLnTx/>
              <a:uFillTx/>
              <a:latin typeface="Calibri"/>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uLnTx/>
                <a:uFillTx/>
                <a:latin typeface="+mj-lt"/>
              </a:rPr>
              <a:t>Frederick Winslow Taylor </a:t>
            </a:r>
            <a:r>
              <a:rPr kumimoji="0" lang="en-US" sz="1800" b="0" i="0" u="none" strike="noStrike" kern="0" cap="none" spc="0" normalizeH="0" baseline="0" noProof="0" dirty="0" smtClean="0">
                <a:ln>
                  <a:noFill/>
                </a:ln>
                <a:solidFill>
                  <a:sysClr val="windowText" lastClr="000000"/>
                </a:solidFill>
                <a:effectLst/>
                <a:uLnTx/>
                <a:uFillTx/>
                <a:latin typeface="+mj-lt"/>
              </a:rPr>
              <a:t>is the father of </a:t>
            </a:r>
            <a:r>
              <a:rPr kumimoji="0" lang="en-US" sz="1800" b="1" i="0" u="none" strike="noStrike" kern="0" cap="none" spc="0" normalizeH="0" baseline="0" noProof="0" dirty="0" smtClean="0">
                <a:ln>
                  <a:noFill/>
                </a:ln>
                <a:solidFill>
                  <a:srgbClr val="A8082A"/>
                </a:solidFill>
                <a:effectLst/>
                <a:uLnTx/>
                <a:uFillTx/>
                <a:latin typeface="+mj-lt"/>
              </a:rPr>
              <a:t>scientific management</a:t>
            </a:r>
            <a:r>
              <a:rPr kumimoji="0" lang="en-US" sz="1800" b="0" i="0" u="none" strike="noStrike" kern="0" cap="none" spc="0" normalizeH="0" baseline="0" noProof="0" dirty="0" smtClean="0">
                <a:ln>
                  <a:noFill/>
                </a:ln>
                <a:solidFill>
                  <a:sysClr val="windowText" lastClr="000000"/>
                </a:solidFill>
                <a:effectLst/>
                <a:uLnTx/>
                <a:uFillTx/>
                <a:latin typeface="+mj-lt"/>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latin typeface="+mj-lt"/>
              </a:rPr>
              <a:t>Taylor’s system: (1) determining a time for each step in a work process and (2) using a strict management system to keep the workers on that timetable. Taylor’s </a:t>
            </a:r>
            <a:r>
              <a:rPr kumimoji="0" lang="en-US" sz="1800" b="1" i="0" u="none" strike="noStrike" kern="0" cap="none" spc="0" normalizeH="0" baseline="0" noProof="0" dirty="0" smtClean="0">
                <a:ln>
                  <a:noFill/>
                </a:ln>
                <a:solidFill>
                  <a:srgbClr val="A8082A"/>
                </a:solidFill>
                <a:effectLst/>
                <a:uLnTx/>
                <a:uFillTx/>
                <a:latin typeface="+mj-lt"/>
              </a:rPr>
              <a:t>principle of exception-</a:t>
            </a:r>
            <a:r>
              <a:rPr kumimoji="0" lang="en-US" sz="1800" b="0" i="0" u="none" strike="noStrike" kern="0" cap="none" spc="0" normalizeH="0" baseline="0" noProof="0" dirty="0" smtClean="0">
                <a:ln>
                  <a:noFill/>
                </a:ln>
                <a:solidFill>
                  <a:srgbClr val="A8082A"/>
                </a:solidFill>
                <a:effectLst/>
                <a:uLnTx/>
                <a:uFillTx/>
                <a:latin typeface="+mj-lt"/>
              </a:rPr>
              <a:t>  </a:t>
            </a:r>
            <a:r>
              <a:rPr kumimoji="0" lang="en-US" sz="1800" b="0" i="0" u="none" strike="noStrike" kern="0" cap="none" spc="0" normalizeH="0" baseline="0" noProof="0" dirty="0" smtClean="0">
                <a:ln>
                  <a:noFill/>
                </a:ln>
                <a:solidFill>
                  <a:sysClr val="windowText" lastClr="000000"/>
                </a:solidFill>
                <a:effectLst/>
                <a:uLnTx/>
                <a:uFillTx/>
                <a:latin typeface="+mj-lt"/>
              </a:rPr>
              <a:t>lower-level managers handle routine matters and higher-level mangers only receive reports of deviations above or below standard performances.</a:t>
            </a:r>
            <a:endParaRPr kumimoji="0" lang="en-US" sz="1800" b="0" i="0" u="none" strike="noStrike" kern="0" cap="none" spc="0" normalizeH="0" baseline="0" noProof="0" dirty="0">
              <a:ln>
                <a:noFill/>
              </a:ln>
              <a:solidFill>
                <a:sysClr val="windowText" lastClr="000000"/>
              </a:solidFill>
              <a:effectLst/>
              <a:uLnTx/>
              <a:uFillTx/>
              <a:latin typeface="+mj-lt"/>
            </a:endParaRPr>
          </a:p>
        </p:txBody>
      </p:sp>
      <p:sp>
        <p:nvSpPr>
          <p:cNvPr id="4" name="Rectangle 3"/>
          <p:cNvSpPr/>
          <p:nvPr/>
        </p:nvSpPr>
        <p:spPr>
          <a:xfrm>
            <a:off x="223157" y="2667000"/>
            <a:ext cx="7924800" cy="1477328"/>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uLnTx/>
                <a:uFillTx/>
                <a:latin typeface="+mj-lt"/>
              </a:rPr>
              <a:t>Henry Gantt </a:t>
            </a:r>
            <a:r>
              <a:rPr kumimoji="0" lang="en-US" sz="1800" b="0" i="0" u="none" strike="noStrike" kern="0" cap="none" spc="0" normalizeH="0" baseline="0" noProof="0" dirty="0" smtClean="0">
                <a:ln>
                  <a:noFill/>
                </a:ln>
                <a:solidFill>
                  <a:sysClr val="windowText" lastClr="000000"/>
                </a:solidFill>
                <a:effectLst/>
                <a:uLnTx/>
                <a:uFillTx/>
              </a:rPr>
              <a:t>developed the </a:t>
            </a:r>
            <a:r>
              <a:rPr kumimoji="0" lang="en-US" sz="1800" b="1" i="0" u="none" strike="noStrike" kern="0" cap="none" spc="0" normalizeH="0" baseline="0" noProof="0" dirty="0" smtClean="0">
                <a:ln>
                  <a:noFill/>
                </a:ln>
                <a:solidFill>
                  <a:srgbClr val="00B050"/>
                </a:solidFill>
                <a:effectLst/>
                <a:uLnTx/>
                <a:uFillTx/>
              </a:rPr>
              <a:t>Gantt Chart</a:t>
            </a:r>
            <a:r>
              <a:rPr kumimoji="0" lang="en-US" sz="1800" b="0" i="0" u="none" strike="noStrike" kern="0" cap="none" spc="0" normalizeH="0" baseline="0" noProof="0" dirty="0" smtClean="0">
                <a:ln>
                  <a:noFill/>
                </a:ln>
                <a:solidFill>
                  <a:sysClr val="windowText" lastClr="000000"/>
                </a:solidFill>
                <a:effectLst/>
                <a:uLnTx/>
                <a:uFillTx/>
              </a:rPr>
              <a:t>, emphasizing time rather than quantity, volume, or weight as the key factor in planning production. Production inefficiency is the result of management’s inability to formulate realistic standards. Work needs to be effectively scheduled and workers needed to be motivated through offers of production bonuses.</a:t>
            </a:r>
            <a:endParaRPr kumimoji="0" lang="en-US" sz="1800" b="0" i="0" u="none" strike="noStrike" kern="0" cap="none" spc="0" normalizeH="0" baseline="0" noProof="0" dirty="0">
              <a:ln>
                <a:noFill/>
              </a:ln>
              <a:solidFill>
                <a:sysClr val="windowText" lastClr="000000"/>
              </a:solidFill>
              <a:effectLst/>
              <a:uLnTx/>
              <a:uFillTx/>
            </a:endParaRPr>
          </a:p>
        </p:txBody>
      </p:sp>
      <p:sp>
        <p:nvSpPr>
          <p:cNvPr id="5" name="Rectangle 4"/>
          <p:cNvSpPr/>
          <p:nvPr/>
        </p:nvSpPr>
        <p:spPr>
          <a:xfrm>
            <a:off x="223157" y="4572000"/>
            <a:ext cx="7924800" cy="1477328"/>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uLnTx/>
                <a:uFillTx/>
                <a:latin typeface="+mj-lt"/>
              </a:rPr>
              <a:t>Frank and Lillian </a:t>
            </a:r>
            <a:r>
              <a:rPr kumimoji="0" lang="en-US" sz="1800" b="0" i="0" u="none" strike="noStrike" kern="0" cap="none" spc="0" normalizeH="0" baseline="0" noProof="0" dirty="0" err="1" smtClean="0">
                <a:ln>
                  <a:noFill/>
                </a:ln>
                <a:solidFill>
                  <a:sysClr val="windowText" lastClr="000000"/>
                </a:solidFill>
                <a:uLnTx/>
                <a:uFillTx/>
                <a:latin typeface="+mj-lt"/>
              </a:rPr>
              <a:t>Gilbreth</a:t>
            </a:r>
            <a:r>
              <a:rPr kumimoji="0" lang="en-US" sz="1800" b="0" i="0" u="none" strike="noStrike" kern="0" cap="none" spc="0" normalizeH="0" baseline="0" noProof="0" dirty="0" smtClean="0">
                <a:ln>
                  <a:noFill/>
                </a:ln>
                <a:solidFill>
                  <a:sysClr val="windowText" lastClr="000000"/>
                </a:solidFill>
                <a:uLnTx/>
                <a:uFillTx/>
                <a:latin typeface="+mj-lt"/>
              </a:rPr>
              <a:t> </a:t>
            </a:r>
            <a:r>
              <a:rPr kumimoji="0" lang="en-US" sz="1800" b="0" i="0" u="none" strike="noStrike" kern="0" cap="none" spc="0" normalizeH="0" baseline="0" noProof="0" dirty="0" smtClean="0">
                <a:ln>
                  <a:noFill/>
                </a:ln>
                <a:solidFill>
                  <a:sysClr val="windowText" lastClr="000000"/>
                </a:solidFill>
                <a:effectLst/>
                <a:uLnTx/>
                <a:uFillTx/>
              </a:rPr>
              <a:t>proposed that observing and </a:t>
            </a:r>
            <a:r>
              <a:rPr kumimoji="0" lang="en-US" sz="1800" b="1" i="0" u="none" strike="noStrike" kern="0" cap="none" spc="0" normalizeH="0" baseline="0" noProof="0" dirty="0" smtClean="0">
                <a:ln>
                  <a:noFill/>
                </a:ln>
                <a:solidFill>
                  <a:schemeClr val="accent5">
                    <a:lumMod val="75000"/>
                  </a:schemeClr>
                </a:solidFill>
                <a:effectLst/>
                <a:uLnTx/>
                <a:uFillTx/>
              </a:rPr>
              <a:t>analyzing how repetitive tasks were performed</a:t>
            </a:r>
            <a:r>
              <a:rPr kumimoji="0" lang="en-US" sz="1800" b="0" i="0" u="none" strike="noStrike" kern="0" cap="none" spc="0" normalizeH="0" baseline="0" noProof="0" dirty="0" smtClean="0">
                <a:ln>
                  <a:noFill/>
                </a:ln>
                <a:solidFill>
                  <a:sysClr val="windowText" lastClr="000000"/>
                </a:solidFill>
                <a:effectLst/>
                <a:uLnTx/>
                <a:uFillTx/>
              </a:rPr>
              <a:t>, one could discover the single best way of performing any job. By dividing any activity into smaller and smaller discrete steps and then reassembling those steps in a “better” way, more efficient work could be done. </a:t>
            </a:r>
            <a:endParaRPr kumimoji="0" lang="en-US" sz="1800" b="0" i="0" u="none" strike="noStrike" kern="0" cap="none" spc="0" normalizeH="0" baseline="0" noProof="0" dirty="0">
              <a:ln>
                <a:noFill/>
              </a:ln>
              <a:solidFill>
                <a:sysClr val="windowText" lastClr="000000"/>
              </a:solidFill>
              <a:effectLst/>
              <a:uLnTx/>
              <a:uFillTx/>
            </a:endParaRPr>
          </a:p>
        </p:txBody>
      </p:sp>
      <p:sp>
        <p:nvSpPr>
          <p:cNvPr id="7" name="Slide Number Placeholder 6"/>
          <p:cNvSpPr>
            <a:spLocks noGrp="1"/>
          </p:cNvSpPr>
          <p:nvPr>
            <p:ph type="sldNum" sz="quarter" idx="12"/>
          </p:nvPr>
        </p:nvSpPr>
        <p:spPr>
          <a:xfrm>
            <a:off x="8129016" y="5734050"/>
            <a:ext cx="609600" cy="521208"/>
          </a:xfrm>
        </p:spPr>
        <p:txBody>
          <a:bodyPr/>
          <a:lstStyle/>
          <a:p>
            <a:fld id="{94A715AF-BD30-4F58-9F7A-D40E975157A7}" type="slidenum">
              <a:rPr lang="en-US" smtClean="0"/>
              <a:pPr/>
              <a:t>3</a:t>
            </a:fld>
            <a:endParaRPr lang="en-US" dirty="0"/>
          </a:p>
        </p:txBody>
      </p:sp>
    </p:spTree>
    <p:extLst>
      <p:ext uri="{BB962C8B-B14F-4D97-AF65-F5344CB8AC3E}">
        <p14:creationId xmlns:p14="http://schemas.microsoft.com/office/powerpoint/2010/main" val="27849033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3048000" y="391"/>
            <a:ext cx="3048000" cy="369332"/>
          </a:xfrm>
          <a:prstGeom prst="rect">
            <a:avLst/>
          </a:prstGeom>
          <a:ln>
            <a:noFill/>
          </a:ln>
        </p:spPr>
        <p:style>
          <a:lnRef idx="2">
            <a:schemeClr val="accent5"/>
          </a:lnRef>
          <a:fillRef idx="1">
            <a:schemeClr val="lt1"/>
          </a:fillRef>
          <a:effectRef idx="0">
            <a:schemeClr val="accent5"/>
          </a:effectRef>
          <a:fontRef idx="minor">
            <a:schemeClr val="dk1"/>
          </a:fontRef>
        </p:style>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solidFill>
                  <a:sysClr val="windowText" lastClr="000000"/>
                </a:solidFill>
                <a:effectLst/>
                <a:uLnTx/>
                <a:uFillTx/>
              </a:rPr>
              <a:t>Bureaucratic Management</a:t>
            </a:r>
          </a:p>
        </p:txBody>
      </p:sp>
      <p:sp>
        <p:nvSpPr>
          <p:cNvPr id="11" name="Rectangle 10"/>
          <p:cNvSpPr/>
          <p:nvPr/>
        </p:nvSpPr>
        <p:spPr>
          <a:xfrm>
            <a:off x="152400" y="533400"/>
            <a:ext cx="8654144" cy="646331"/>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Max Weber considered </a:t>
            </a:r>
            <a:r>
              <a:rPr kumimoji="0" lang="en-US" sz="1800" b="1" i="0" u="none" strike="noStrike" kern="0" cap="none" spc="0" normalizeH="0" baseline="0" noProof="0" dirty="0" smtClean="0">
                <a:ln>
                  <a:noFill/>
                </a:ln>
                <a:solidFill>
                  <a:sysClr val="windowText" lastClr="000000"/>
                </a:solidFill>
                <a:effectLst/>
                <a:uLnTx/>
                <a:uFillTx/>
              </a:rPr>
              <a:t>bureaucracy</a:t>
            </a:r>
            <a:r>
              <a:rPr kumimoji="0" lang="en-US" sz="1800" b="0" i="0" u="none" strike="noStrike" kern="0" cap="none" spc="0" normalizeH="0" baseline="0" noProof="0" dirty="0" smtClean="0">
                <a:ln>
                  <a:noFill/>
                </a:ln>
                <a:solidFill>
                  <a:sysClr val="windowText" lastClr="000000"/>
                </a:solidFill>
                <a:effectLst/>
                <a:uLnTx/>
                <a:uFillTx/>
              </a:rPr>
              <a:t> to be an efficient, rational, and honest improvement over haphazard administrations.  </a:t>
            </a:r>
            <a:endParaRPr kumimoji="0" lang="en-US" sz="1800" b="0" i="0" u="none" strike="noStrike" kern="0" cap="none" spc="0" normalizeH="0" baseline="0" noProof="0" dirty="0">
              <a:ln>
                <a:noFill/>
              </a:ln>
              <a:solidFill>
                <a:sysClr val="windowText" lastClr="000000"/>
              </a:solidFill>
              <a:effectLst/>
              <a:uLnTx/>
              <a:uFillTx/>
            </a:endParaRPr>
          </a:p>
        </p:txBody>
      </p:sp>
      <p:sp>
        <p:nvSpPr>
          <p:cNvPr id="12" name="Rectangle 11"/>
          <p:cNvSpPr/>
          <p:nvPr/>
        </p:nvSpPr>
        <p:spPr>
          <a:xfrm>
            <a:off x="141515" y="4333964"/>
            <a:ext cx="8632372" cy="1200329"/>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His bureaucracies were based on authority and found three basic types:</a:t>
            </a:r>
          </a:p>
          <a:p>
            <a:pPr marL="342900" marR="0" lvl="0" indent="-342900" defTabSz="914400" eaLnBrk="1" fontAlgn="auto" latinLnBrk="0" hangingPunct="1">
              <a:lnSpc>
                <a:spcPct val="100000"/>
              </a:lnSpc>
              <a:spcBef>
                <a:spcPts val="0"/>
              </a:spcBef>
              <a:spcAft>
                <a:spcPts val="0"/>
              </a:spcAft>
              <a:buClrTx/>
              <a:buSzTx/>
              <a:buFontTx/>
              <a:buAutoNum type="arabicPeriod"/>
              <a:tabLst/>
              <a:defRPr/>
            </a:pPr>
            <a:r>
              <a:rPr kumimoji="0" lang="en-US" sz="1800" b="1" i="0" u="none" strike="noStrike" kern="0" cap="none" spc="0" normalizeH="0" baseline="0" noProof="0" dirty="0" smtClean="0">
                <a:ln>
                  <a:noFill/>
                </a:ln>
                <a:effectLst/>
                <a:uLnTx/>
                <a:uFillTx/>
              </a:rPr>
              <a:t>Legal or rational authority</a:t>
            </a:r>
            <a:r>
              <a:rPr kumimoji="0" lang="en-US" sz="1800" b="0" i="0" u="none" strike="noStrike" kern="0" cap="none" spc="0" normalizeH="0" baseline="0" noProof="0" dirty="0" smtClean="0">
                <a:ln>
                  <a:noFill/>
                </a:ln>
                <a:effectLst/>
                <a:uLnTx/>
                <a:uFillTx/>
              </a:rPr>
              <a:t>: Based on law, procedures, rules, etc.</a:t>
            </a:r>
          </a:p>
          <a:p>
            <a:pPr marL="342900" marR="0" lvl="0" indent="-342900" defTabSz="914400" eaLnBrk="1" fontAlgn="auto" latinLnBrk="0" hangingPunct="1">
              <a:lnSpc>
                <a:spcPct val="100000"/>
              </a:lnSpc>
              <a:spcBef>
                <a:spcPts val="0"/>
              </a:spcBef>
              <a:spcAft>
                <a:spcPts val="0"/>
              </a:spcAft>
              <a:buClrTx/>
              <a:buSzTx/>
              <a:buFontTx/>
              <a:buAutoNum type="arabicPeriod"/>
              <a:tabLst/>
              <a:defRPr/>
            </a:pPr>
            <a:r>
              <a:rPr kumimoji="0" lang="en-US" sz="1800" b="1" i="0" u="none" strike="noStrike" kern="0" cap="none" spc="0" normalizeH="0" baseline="0" noProof="0" dirty="0" smtClean="0">
                <a:ln>
                  <a:noFill/>
                </a:ln>
                <a:effectLst/>
                <a:uLnTx/>
                <a:uFillTx/>
              </a:rPr>
              <a:t>Charismatic authority</a:t>
            </a:r>
            <a:r>
              <a:rPr kumimoji="0" lang="en-US" sz="1800" b="0" i="0" u="none" strike="noStrike" kern="0" cap="none" spc="0" normalizeH="0" baseline="0" noProof="0" dirty="0" smtClean="0">
                <a:ln>
                  <a:noFill/>
                </a:ln>
                <a:effectLst/>
                <a:uLnTx/>
                <a:uFillTx/>
              </a:rPr>
              <a:t>: Based on the personal qualities of an individual.</a:t>
            </a:r>
          </a:p>
          <a:p>
            <a:pPr marL="342900" marR="0" lvl="0" indent="-342900" defTabSz="914400" eaLnBrk="1" fontAlgn="auto" latinLnBrk="0" hangingPunct="1">
              <a:lnSpc>
                <a:spcPct val="100000"/>
              </a:lnSpc>
              <a:spcBef>
                <a:spcPts val="0"/>
              </a:spcBef>
              <a:spcAft>
                <a:spcPts val="0"/>
              </a:spcAft>
              <a:buClrTx/>
              <a:buSzTx/>
              <a:buFontTx/>
              <a:buAutoNum type="arabicPeriod"/>
              <a:tabLst/>
              <a:defRPr/>
            </a:pPr>
            <a:r>
              <a:rPr kumimoji="0" lang="en-US" sz="1800" b="1" i="0" u="none" strike="noStrike" kern="0" cap="none" spc="0" normalizeH="0" baseline="0" noProof="0" dirty="0" smtClean="0">
                <a:ln>
                  <a:noFill/>
                </a:ln>
                <a:effectLst/>
                <a:uLnTx/>
                <a:uFillTx/>
              </a:rPr>
              <a:t>Traditional authority</a:t>
            </a:r>
            <a:r>
              <a:rPr kumimoji="0" lang="en-US" sz="1800" b="0" i="0" u="none" strike="noStrike" kern="0" cap="none" spc="0" normalizeH="0" baseline="0" noProof="0" dirty="0" smtClean="0">
                <a:ln>
                  <a:noFill/>
                </a:ln>
                <a:effectLst/>
                <a:uLnTx/>
                <a:uFillTx/>
              </a:rPr>
              <a:t>: Based on family relationships.</a:t>
            </a:r>
            <a:endParaRPr kumimoji="0" lang="en-US" sz="1800" b="0" i="0" u="none" strike="noStrike" kern="0" cap="none" spc="0" normalizeH="0" baseline="0" noProof="0" dirty="0">
              <a:ln>
                <a:noFill/>
              </a:ln>
              <a:effectLst/>
              <a:uLnTx/>
              <a:uFillTx/>
            </a:endParaRPr>
          </a:p>
        </p:txBody>
      </p:sp>
      <p:sp>
        <p:nvSpPr>
          <p:cNvPr id="13" name="Rectangle 12"/>
          <p:cNvSpPr/>
          <p:nvPr/>
        </p:nvSpPr>
        <p:spPr>
          <a:xfrm>
            <a:off x="174172" y="5638800"/>
            <a:ext cx="7924800" cy="923330"/>
          </a:xfrm>
          <a:prstGeom prst="rect">
            <a:avLst/>
          </a:prstGeom>
          <a:no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Police organizations are bureaucracies with rules, </a:t>
            </a:r>
            <a:r>
              <a:rPr kumimoji="0" lang="en-US" sz="1800" b="1" i="0" u="none" strike="noStrike" kern="0" cap="none" spc="0" normalizeH="0" baseline="0" noProof="0" dirty="0" smtClean="0">
                <a:ln>
                  <a:noFill/>
                </a:ln>
                <a:solidFill>
                  <a:sysClr val="windowText" lastClr="000000"/>
                </a:solidFill>
                <a:effectLst/>
                <a:uLnTx/>
                <a:uFillTx/>
              </a:rPr>
              <a:t>division of labor</a:t>
            </a:r>
            <a:r>
              <a:rPr kumimoji="0" lang="en-US" sz="1800" b="0" i="0" u="none" strike="noStrike" kern="0" cap="none" spc="0" normalizeH="0" baseline="0" noProof="0" dirty="0" smtClean="0">
                <a:ln>
                  <a:noFill/>
                </a:ln>
                <a:solidFill>
                  <a:sysClr val="windowText" lastClr="000000"/>
                </a:solidFill>
                <a:effectLst/>
                <a:uLnTx/>
                <a:uFillTx/>
              </a:rPr>
              <a:t>, written records, hierarchy of authority, and impersonal procedures. However, bureaucracies are not very responsive to their customers. </a:t>
            </a:r>
            <a:endParaRPr kumimoji="0" lang="en-US" sz="1800" b="0" i="0" u="none" strike="noStrike" kern="0" cap="none" spc="0" normalizeH="0" baseline="0" noProof="0" dirty="0">
              <a:ln>
                <a:noFill/>
              </a:ln>
              <a:solidFill>
                <a:sysClr val="windowText" lastClr="000000"/>
              </a:solidFill>
              <a:effectLst/>
              <a:uLnTx/>
              <a:uFillTx/>
            </a:endParaRPr>
          </a:p>
        </p:txBody>
      </p:sp>
      <p:grpSp>
        <p:nvGrpSpPr>
          <p:cNvPr id="24" name="Group 23"/>
          <p:cNvGrpSpPr/>
          <p:nvPr/>
        </p:nvGrpSpPr>
        <p:grpSpPr>
          <a:xfrm>
            <a:off x="1905000" y="1113665"/>
            <a:ext cx="5410200" cy="2924935"/>
            <a:chOff x="2593975" y="1460501"/>
            <a:chExt cx="4141788" cy="4213225"/>
          </a:xfrm>
        </p:grpSpPr>
        <p:grpSp>
          <p:nvGrpSpPr>
            <p:cNvPr id="25" name="Group 40"/>
            <p:cNvGrpSpPr/>
            <p:nvPr/>
          </p:nvGrpSpPr>
          <p:grpSpPr>
            <a:xfrm>
              <a:off x="2822575" y="1460501"/>
              <a:ext cx="3276600" cy="2165350"/>
              <a:chOff x="2698750" y="1460501"/>
              <a:chExt cx="3276600" cy="2165350"/>
            </a:xfrm>
            <a:effectLst>
              <a:outerShdw blurRad="50800" dist="38100" dir="5400000" algn="t" rotWithShape="0">
                <a:prstClr val="black">
                  <a:alpha val="40000"/>
                </a:prstClr>
              </a:outerShdw>
            </a:effectLst>
          </p:grpSpPr>
          <p:sp>
            <p:nvSpPr>
              <p:cNvPr id="32" name="Freeform 7"/>
              <p:cNvSpPr>
                <a:spLocks/>
              </p:cNvSpPr>
              <p:nvPr/>
            </p:nvSpPr>
            <p:spPr bwMode="auto">
              <a:xfrm flipV="1">
                <a:off x="2698750" y="1460501"/>
                <a:ext cx="3276600" cy="2165350"/>
              </a:xfrm>
              <a:custGeom>
                <a:avLst/>
                <a:gdLst/>
                <a:ahLst/>
                <a:cxnLst>
                  <a:cxn ang="0">
                    <a:pos x="0" y="1589"/>
                  </a:cxn>
                  <a:cxn ang="0">
                    <a:pos x="4337" y="2760"/>
                  </a:cxn>
                  <a:cxn ang="0">
                    <a:pos x="5505" y="1589"/>
                  </a:cxn>
                  <a:cxn ang="0">
                    <a:pos x="2752" y="0"/>
                  </a:cxn>
                  <a:cxn ang="0">
                    <a:pos x="0" y="1589"/>
                  </a:cxn>
                </a:cxnLst>
                <a:rect l="0" t="0" r="r" b="b"/>
                <a:pathLst>
                  <a:path w="5505" h="3637">
                    <a:moveTo>
                      <a:pt x="0" y="1589"/>
                    </a:moveTo>
                    <a:cubicBezTo>
                      <a:pt x="876" y="3113"/>
                      <a:pt x="2817" y="3637"/>
                      <a:pt x="4337" y="2760"/>
                    </a:cubicBezTo>
                    <a:cubicBezTo>
                      <a:pt x="4823" y="2480"/>
                      <a:pt x="5225" y="2076"/>
                      <a:pt x="5505" y="1589"/>
                    </a:cubicBezTo>
                    <a:lnTo>
                      <a:pt x="2752" y="0"/>
                    </a:lnTo>
                    <a:lnTo>
                      <a:pt x="0" y="1589"/>
                    </a:lnTo>
                    <a:close/>
                  </a:path>
                </a:pathLst>
              </a:custGeom>
              <a:solidFill>
                <a:srgbClr val="FE8637"/>
              </a:solidFill>
              <a:ln w="12700">
                <a:solidFill>
                  <a:sysClr val="window" lastClr="FFFFFF"/>
                </a:solidFill>
                <a:round/>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prstClr val="black"/>
                  </a:solidFill>
                  <a:effectLst/>
                  <a:uLnTx/>
                  <a:uFillTx/>
                </a:endParaRPr>
              </a:p>
            </p:txBody>
          </p:sp>
          <p:sp>
            <p:nvSpPr>
              <p:cNvPr id="33" name="TextBox 32"/>
              <p:cNvSpPr txBox="1"/>
              <p:nvPr/>
            </p:nvSpPr>
            <p:spPr>
              <a:xfrm>
                <a:off x="3051969" y="2303170"/>
                <a:ext cx="2743200" cy="792193"/>
              </a:xfrm>
              <a:prstGeom prst="rect">
                <a:avLst/>
              </a:prstGeom>
              <a:noFill/>
            </p:spPr>
            <p:txBody>
              <a:bodyPr wrap="square" rtlCol="0" anchor="ctr" anchorCtr="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smtClean="0">
                    <a:ln>
                      <a:noFill/>
                    </a:ln>
                    <a:solidFill>
                      <a:prstClr val="white"/>
                    </a:solidFill>
                    <a:effectLst/>
                    <a:uLnTx/>
                    <a:uFillTx/>
                  </a:rPr>
                  <a:t>Legal or Rational</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smtClean="0">
                    <a:ln>
                      <a:noFill/>
                    </a:ln>
                    <a:solidFill>
                      <a:prstClr val="white"/>
                    </a:solidFill>
                    <a:effectLst/>
                    <a:uLnTx/>
                    <a:uFillTx/>
                  </a:rPr>
                  <a:t>     Authority</a:t>
                </a:r>
              </a:p>
            </p:txBody>
          </p:sp>
        </p:grpSp>
        <p:grpSp>
          <p:nvGrpSpPr>
            <p:cNvPr id="26" name="Group 41"/>
            <p:cNvGrpSpPr/>
            <p:nvPr/>
          </p:nvGrpSpPr>
          <p:grpSpPr>
            <a:xfrm>
              <a:off x="4575175" y="2755901"/>
              <a:ext cx="2160588" cy="2841625"/>
              <a:chOff x="4451350" y="2755901"/>
              <a:chExt cx="2160588" cy="2841625"/>
            </a:xfrm>
            <a:effectLst>
              <a:outerShdw blurRad="50800" dist="38100" dir="5400000" algn="t" rotWithShape="0">
                <a:prstClr val="black">
                  <a:alpha val="40000"/>
                </a:prstClr>
              </a:outerShdw>
            </a:effectLst>
          </p:grpSpPr>
          <p:sp>
            <p:nvSpPr>
              <p:cNvPr id="30" name="Freeform 6"/>
              <p:cNvSpPr>
                <a:spLocks/>
              </p:cNvSpPr>
              <p:nvPr/>
            </p:nvSpPr>
            <p:spPr bwMode="auto">
              <a:xfrm flipV="1">
                <a:off x="4451350" y="2755901"/>
                <a:ext cx="2160588" cy="2841625"/>
              </a:xfrm>
              <a:custGeom>
                <a:avLst/>
                <a:gdLst/>
                <a:ahLst/>
                <a:cxnLst>
                  <a:cxn ang="0">
                    <a:pos x="2753" y="4773"/>
                  </a:cxn>
                  <a:cxn ang="0">
                    <a:pos x="1585" y="425"/>
                  </a:cxn>
                  <a:cxn ang="0">
                    <a:pos x="0" y="0"/>
                  </a:cxn>
                  <a:cxn ang="0">
                    <a:pos x="0" y="3184"/>
                  </a:cxn>
                  <a:cxn ang="0">
                    <a:pos x="2753" y="4773"/>
                  </a:cxn>
                </a:cxnLst>
                <a:rect l="0" t="0" r="r" b="b"/>
                <a:pathLst>
                  <a:path w="3628" h="4773">
                    <a:moveTo>
                      <a:pt x="2753" y="4773"/>
                    </a:moveTo>
                    <a:cubicBezTo>
                      <a:pt x="3628" y="3250"/>
                      <a:pt x="3105" y="1303"/>
                      <a:pt x="1585" y="425"/>
                    </a:cubicBezTo>
                    <a:cubicBezTo>
                      <a:pt x="1103" y="147"/>
                      <a:pt x="557" y="0"/>
                      <a:pt x="0" y="0"/>
                    </a:cubicBezTo>
                    <a:lnTo>
                      <a:pt x="0" y="3184"/>
                    </a:lnTo>
                    <a:lnTo>
                      <a:pt x="2753" y="4773"/>
                    </a:lnTo>
                    <a:close/>
                  </a:path>
                </a:pathLst>
              </a:custGeom>
              <a:solidFill>
                <a:srgbClr val="AEBAD5">
                  <a:lumMod val="75000"/>
                </a:srgbClr>
              </a:solidFill>
              <a:ln w="12700">
                <a:solidFill>
                  <a:sysClr val="window" lastClr="FFFFFF"/>
                </a:solidFill>
                <a:round/>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31" name="TextBox 30"/>
              <p:cNvSpPr txBox="1"/>
              <p:nvPr/>
            </p:nvSpPr>
            <p:spPr>
              <a:xfrm>
                <a:off x="4527550" y="3594101"/>
                <a:ext cx="1676400" cy="1524000"/>
              </a:xfrm>
              <a:prstGeom prst="rect">
                <a:avLst/>
              </a:prstGeom>
              <a:noFill/>
            </p:spPr>
            <p:txBody>
              <a:bodyPr wrap="none" rtlCol="0" anchor="t"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smtClean="0">
                    <a:ln>
                      <a:noFill/>
                    </a:ln>
                    <a:solidFill>
                      <a:prstClr val="white"/>
                    </a:solidFill>
                    <a:effectLst/>
                    <a:uLnTx/>
                    <a:uFillTx/>
                  </a:rPr>
                  <a:t>Traditional</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smtClean="0">
                    <a:ln>
                      <a:noFill/>
                    </a:ln>
                    <a:solidFill>
                      <a:prstClr val="white"/>
                    </a:solidFill>
                    <a:effectLst/>
                    <a:uLnTx/>
                    <a:uFillTx/>
                  </a:rPr>
                  <a:t>Authority </a:t>
                </a:r>
              </a:p>
            </p:txBody>
          </p:sp>
        </p:grpSp>
        <p:grpSp>
          <p:nvGrpSpPr>
            <p:cNvPr id="27" name="Group 42"/>
            <p:cNvGrpSpPr/>
            <p:nvPr/>
          </p:nvGrpSpPr>
          <p:grpSpPr>
            <a:xfrm>
              <a:off x="2593975" y="2832101"/>
              <a:ext cx="2029746" cy="2841625"/>
              <a:chOff x="2470150" y="2832101"/>
              <a:chExt cx="2029746" cy="2841625"/>
            </a:xfrm>
            <a:effectLst>
              <a:outerShdw blurRad="50800" dist="38100" dir="5400000" algn="t" rotWithShape="0">
                <a:prstClr val="black">
                  <a:alpha val="40000"/>
                </a:prstClr>
              </a:outerShdw>
            </a:effectLst>
          </p:grpSpPr>
          <p:sp>
            <p:nvSpPr>
              <p:cNvPr id="28" name="Freeform 8"/>
              <p:cNvSpPr>
                <a:spLocks/>
              </p:cNvSpPr>
              <p:nvPr/>
            </p:nvSpPr>
            <p:spPr bwMode="auto">
              <a:xfrm flipV="1">
                <a:off x="2470150" y="2832101"/>
                <a:ext cx="1890713" cy="2841625"/>
              </a:xfrm>
              <a:custGeom>
                <a:avLst/>
                <a:gdLst/>
                <a:ahLst/>
                <a:cxnLst>
                  <a:cxn ang="0">
                    <a:pos x="3176" y="0"/>
                  </a:cxn>
                  <a:cxn ang="0">
                    <a:pos x="0" y="3184"/>
                  </a:cxn>
                  <a:cxn ang="0">
                    <a:pos x="424" y="4773"/>
                  </a:cxn>
                  <a:cxn ang="0">
                    <a:pos x="3176" y="3184"/>
                  </a:cxn>
                  <a:cxn ang="0">
                    <a:pos x="3176" y="0"/>
                  </a:cxn>
                </a:cxnLst>
                <a:rect l="0" t="0" r="r" b="b"/>
                <a:pathLst>
                  <a:path w="3176" h="4773">
                    <a:moveTo>
                      <a:pt x="3176" y="0"/>
                    </a:moveTo>
                    <a:cubicBezTo>
                      <a:pt x="1422" y="0"/>
                      <a:pt x="0" y="1426"/>
                      <a:pt x="0" y="3184"/>
                    </a:cubicBezTo>
                    <a:cubicBezTo>
                      <a:pt x="0" y="3742"/>
                      <a:pt x="147" y="4290"/>
                      <a:pt x="424" y="4773"/>
                    </a:cubicBezTo>
                    <a:lnTo>
                      <a:pt x="3176" y="3184"/>
                    </a:lnTo>
                    <a:lnTo>
                      <a:pt x="3176" y="0"/>
                    </a:lnTo>
                    <a:close/>
                  </a:path>
                </a:pathLst>
              </a:custGeom>
              <a:solidFill>
                <a:srgbClr val="B32C16"/>
              </a:solidFill>
              <a:ln w="12700">
                <a:solidFill>
                  <a:sysClr val="window" lastClr="FFFFFF"/>
                </a:solidFill>
                <a:round/>
                <a:headEnd/>
                <a:tailEnd/>
              </a:ln>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prstClr val="black"/>
                  </a:solidFill>
                  <a:effectLst/>
                  <a:uLnTx/>
                  <a:uFillTx/>
                </a:endParaRPr>
              </a:p>
            </p:txBody>
          </p:sp>
          <p:sp>
            <p:nvSpPr>
              <p:cNvPr id="29" name="TextBox 28"/>
              <p:cNvSpPr txBox="1"/>
              <p:nvPr/>
            </p:nvSpPr>
            <p:spPr>
              <a:xfrm>
                <a:off x="2604825" y="3803939"/>
                <a:ext cx="1895071" cy="461665"/>
              </a:xfrm>
              <a:prstGeom prst="rect">
                <a:avLst/>
              </a:prstGeom>
              <a:noFill/>
            </p:spPr>
            <p:txBody>
              <a:bodyPr wrap="none" rtlCol="0" anchor="t"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smtClean="0">
                    <a:ln>
                      <a:noFill/>
                    </a:ln>
                    <a:solidFill>
                      <a:prstClr val="white"/>
                    </a:solidFill>
                    <a:effectLst/>
                    <a:uLnTx/>
                    <a:uFillTx/>
                  </a:rPr>
                  <a:t>Charismatic</a:t>
                </a:r>
              </a:p>
              <a:p>
                <a:pPr marL="0" marR="0" lvl="0" indent="0" algn="ctr" defTabSz="914400" eaLnBrk="1" fontAlgn="auto" latinLnBrk="0" hangingPunct="1">
                  <a:lnSpc>
                    <a:spcPct val="100000"/>
                  </a:lnSpc>
                  <a:spcBef>
                    <a:spcPts val="0"/>
                  </a:spcBef>
                  <a:spcAft>
                    <a:spcPts val="0"/>
                  </a:spcAft>
                  <a:buClrTx/>
                  <a:buSzTx/>
                  <a:buFontTx/>
                  <a:buNone/>
                  <a:tabLst/>
                  <a:defRPr/>
                </a:pPr>
                <a:r>
                  <a:rPr lang="en-US" sz="2400" b="1" kern="0" dirty="0" smtClean="0">
                    <a:solidFill>
                      <a:prstClr val="white"/>
                    </a:solidFill>
                  </a:rPr>
                  <a:t>Authority</a:t>
                </a:r>
                <a:endParaRPr kumimoji="0" lang="en-US" sz="2400" b="1" i="0" u="none" strike="noStrike" kern="0" cap="none" spc="0" normalizeH="0" baseline="0" noProof="0" dirty="0" smtClean="0">
                  <a:ln>
                    <a:noFill/>
                  </a:ln>
                  <a:solidFill>
                    <a:prstClr val="white"/>
                  </a:solidFill>
                  <a:effectLst/>
                  <a:uLnTx/>
                  <a:uFillTx/>
                </a:endParaRPr>
              </a:p>
            </p:txBody>
          </p:sp>
        </p:grpSp>
      </p:grpSp>
      <p:sp>
        <p:nvSpPr>
          <p:cNvPr id="34" name="Slide Number Placeholder 10"/>
          <p:cNvSpPr>
            <a:spLocks noGrp="1"/>
          </p:cNvSpPr>
          <p:nvPr>
            <p:ph type="sldNum" sz="quarter" idx="12"/>
          </p:nvPr>
        </p:nvSpPr>
        <p:spPr>
          <a:xfrm>
            <a:off x="8129016" y="5734050"/>
            <a:ext cx="609600" cy="521208"/>
          </a:xfrm>
        </p:spPr>
        <p:txBody>
          <a:bodyPr/>
          <a:lstStyle/>
          <a:p>
            <a:fld id="{94A715AF-BD30-4F58-9F7A-D40E975157A7}" type="slidenum">
              <a:rPr lang="en-US" smtClean="0"/>
              <a:pPr/>
              <a:t>4</a:t>
            </a:fld>
            <a:endParaRPr lang="en-US" dirty="0"/>
          </a:p>
        </p:txBody>
      </p:sp>
    </p:spTree>
    <p:extLst>
      <p:ext uri="{BB962C8B-B14F-4D97-AF65-F5344CB8AC3E}">
        <p14:creationId xmlns:p14="http://schemas.microsoft.com/office/powerpoint/2010/main" val="27938564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4A715AF-BD30-4F58-9F7A-D40E975157A7}" type="slidenum">
              <a:rPr lang="en-US" smtClean="0"/>
              <a:pPr/>
              <a:t>5</a:t>
            </a:fld>
            <a:endParaRPr lang="en-US" dirty="0"/>
          </a:p>
        </p:txBody>
      </p:sp>
      <p:sp>
        <p:nvSpPr>
          <p:cNvPr id="3" name="Rectangle 2"/>
          <p:cNvSpPr/>
          <p:nvPr/>
        </p:nvSpPr>
        <p:spPr>
          <a:xfrm>
            <a:off x="2743200" y="0"/>
            <a:ext cx="3429000" cy="3693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Administrative Management</a:t>
            </a:r>
          </a:p>
        </p:txBody>
      </p:sp>
      <p:sp>
        <p:nvSpPr>
          <p:cNvPr id="4" name="Rectangle 3"/>
          <p:cNvSpPr/>
          <p:nvPr/>
        </p:nvSpPr>
        <p:spPr>
          <a:xfrm>
            <a:off x="228600" y="369332"/>
            <a:ext cx="8001000" cy="1754326"/>
          </a:xfrm>
          <a:prstGeom prst="rect">
            <a:avLst/>
          </a:prstGeom>
          <a:ln>
            <a:noFill/>
          </a:ln>
        </p:spPr>
        <p:style>
          <a:lnRef idx="1">
            <a:schemeClr val="accent1"/>
          </a:lnRef>
          <a:fillRef idx="2">
            <a:schemeClr val="accent1"/>
          </a:fillRef>
          <a:effectRef idx="1">
            <a:schemeClr val="accent1"/>
          </a:effectRef>
          <a:fontRef idx="minor">
            <a:schemeClr val="dk1"/>
          </a:fontRef>
        </p:style>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uLnTx/>
                <a:uFillTx/>
                <a:latin typeface="+mj-lt"/>
              </a:rPr>
              <a:t>Henri </a:t>
            </a:r>
            <a:r>
              <a:rPr kumimoji="0" lang="en-US" sz="1800" b="0" i="0" u="none" strike="noStrike" kern="0" cap="none" spc="0" normalizeH="0" baseline="0" noProof="0" dirty="0" err="1" smtClean="0">
                <a:ln>
                  <a:noFill/>
                </a:ln>
                <a:solidFill>
                  <a:sysClr val="windowText" lastClr="000000"/>
                </a:solidFill>
                <a:uLnTx/>
                <a:uFillTx/>
                <a:latin typeface="+mj-lt"/>
              </a:rPr>
              <a:t>Fayol</a:t>
            </a:r>
            <a:r>
              <a:rPr kumimoji="0" lang="en-US" sz="1800" b="0" i="0" u="none" strike="noStrike" kern="0" cap="none" spc="0" normalizeH="0" baseline="0" noProof="0" dirty="0" smtClean="0">
                <a:ln>
                  <a:noFill/>
                </a:ln>
                <a:solidFill>
                  <a:sysClr val="windowText" lastClr="000000"/>
                </a:solidFill>
                <a:uLnTx/>
                <a:uFillTx/>
                <a:latin typeface="+mj-lt"/>
              </a:rPr>
              <a:t> identified five functions of management:</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uLnTx/>
                <a:uFillTx/>
                <a:latin typeface="+mj-lt"/>
              </a:rPr>
              <a:t>1. Forecast and plan: examine the future and drawing up plans of action</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uLnTx/>
                <a:uFillTx/>
                <a:latin typeface="+mj-lt"/>
              </a:rPr>
              <a:t>2. Organize: build up the structure, material, and personnel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uLnTx/>
                <a:uFillTx/>
                <a:latin typeface="+mj-lt"/>
              </a:rPr>
              <a:t>3. Command: maintain activity among the personnel</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uLnTx/>
                <a:uFillTx/>
                <a:latin typeface="+mj-lt"/>
              </a:rPr>
              <a:t>4. Coordinate: bind, unify, and harmonize activities and effort</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uLnTx/>
                <a:uFillTx/>
                <a:latin typeface="+mj-lt"/>
              </a:rPr>
              <a:t>5. Control: ensure everything occurs with policy and practice</a:t>
            </a:r>
            <a:endParaRPr kumimoji="0" lang="en-US" sz="1800" b="0" i="0" u="none" strike="noStrike" kern="0" cap="none" spc="0" normalizeH="0" baseline="0" noProof="0" dirty="0">
              <a:ln>
                <a:noFill/>
              </a:ln>
              <a:solidFill>
                <a:sysClr val="windowText" lastClr="000000"/>
              </a:solidFill>
              <a:uLnTx/>
              <a:uFillTx/>
              <a:latin typeface="+mj-lt"/>
            </a:endParaRPr>
          </a:p>
        </p:txBody>
      </p:sp>
      <p:sp>
        <p:nvSpPr>
          <p:cNvPr id="5" name="Rectangle 4"/>
          <p:cNvSpPr/>
          <p:nvPr/>
        </p:nvSpPr>
        <p:spPr>
          <a:xfrm>
            <a:off x="244929" y="2123658"/>
            <a:ext cx="7756072" cy="4524315"/>
          </a:xfrm>
          <a:prstGeom prst="rect">
            <a:avLst/>
          </a:prstGeom>
          <a:ln>
            <a:noFill/>
          </a:ln>
        </p:spPr>
        <p:style>
          <a:lnRef idx="2">
            <a:schemeClr val="accent6"/>
          </a:lnRef>
          <a:fillRef idx="1">
            <a:schemeClr val="lt1"/>
          </a:fillRef>
          <a:effectRef idx="0">
            <a:schemeClr val="accent6"/>
          </a:effectRef>
          <a:fontRef idx="minor">
            <a:schemeClr val="dk1"/>
          </a:fontRef>
        </p:style>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14 principles of management common to all organizations.</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ysClr val="windowText" lastClr="000000"/>
              </a:solidFill>
              <a:effectLst/>
              <a:uLnTx/>
              <a:uFillTx/>
            </a:endParaRPr>
          </a:p>
          <a:p>
            <a:pPr marL="342900" marR="0" lvl="0" indent="-342900" defTabSz="914400" eaLnBrk="1" fontAlgn="auto" latinLnBrk="0" hangingPunct="1">
              <a:lnSpc>
                <a:spcPct val="100000"/>
              </a:lnSpc>
              <a:spcBef>
                <a:spcPts val="0"/>
              </a:spcBef>
              <a:spcAft>
                <a:spcPts val="0"/>
              </a:spcAft>
              <a:buClrTx/>
              <a:buSzTx/>
              <a:buFontTx/>
              <a:buAutoNum type="arabicPeriod"/>
              <a:tabLst/>
              <a:defRPr/>
            </a:pPr>
            <a:r>
              <a:rPr kumimoji="0" lang="en-US" sz="1800" b="0" i="0" u="none" strike="noStrike" kern="0" cap="none" spc="0" normalizeH="0" baseline="0" noProof="0" dirty="0" smtClean="0">
                <a:ln>
                  <a:noFill/>
                </a:ln>
                <a:solidFill>
                  <a:sysClr val="windowText" lastClr="000000"/>
                </a:solidFill>
                <a:effectLst/>
                <a:uLnTx/>
                <a:uFillTx/>
              </a:rPr>
              <a:t>Specialization of labor</a:t>
            </a:r>
          </a:p>
          <a:p>
            <a:pPr marL="342900" marR="0" lvl="0" indent="-342900" defTabSz="914400" eaLnBrk="1" fontAlgn="auto" latinLnBrk="0" hangingPunct="1">
              <a:lnSpc>
                <a:spcPct val="100000"/>
              </a:lnSpc>
              <a:spcBef>
                <a:spcPts val="0"/>
              </a:spcBef>
              <a:spcAft>
                <a:spcPts val="0"/>
              </a:spcAft>
              <a:buClrTx/>
              <a:buSzTx/>
              <a:buFontTx/>
              <a:buAutoNum type="arabicPeriod"/>
              <a:tabLst/>
              <a:defRPr/>
            </a:pPr>
            <a:r>
              <a:rPr kumimoji="0" lang="en-US" sz="1800" b="0" i="0" u="none" strike="noStrike" kern="0" cap="none" spc="0" normalizeH="0" baseline="0" noProof="0" dirty="0" smtClean="0">
                <a:ln>
                  <a:noFill/>
                </a:ln>
                <a:solidFill>
                  <a:sysClr val="windowText" lastClr="000000"/>
                </a:solidFill>
                <a:effectLst/>
                <a:uLnTx/>
                <a:uFillTx/>
              </a:rPr>
              <a:t>Authority</a:t>
            </a:r>
          </a:p>
          <a:p>
            <a:pPr marL="342900" marR="0" lvl="0" indent="-342900" defTabSz="914400" eaLnBrk="1" fontAlgn="auto" latinLnBrk="0" hangingPunct="1">
              <a:lnSpc>
                <a:spcPct val="100000"/>
              </a:lnSpc>
              <a:spcBef>
                <a:spcPts val="0"/>
              </a:spcBef>
              <a:spcAft>
                <a:spcPts val="0"/>
              </a:spcAft>
              <a:buClrTx/>
              <a:buSzTx/>
              <a:buFontTx/>
              <a:buAutoNum type="arabicPeriod"/>
              <a:tabLst/>
              <a:defRPr/>
            </a:pPr>
            <a:r>
              <a:rPr kumimoji="0" lang="en-US" sz="1800" b="0" i="0" u="none" strike="noStrike" kern="0" cap="none" spc="0" normalizeH="0" baseline="0" noProof="0" dirty="0" smtClean="0">
                <a:ln>
                  <a:noFill/>
                </a:ln>
                <a:solidFill>
                  <a:sysClr val="windowText" lastClr="000000"/>
                </a:solidFill>
                <a:effectLst/>
                <a:uLnTx/>
                <a:uFillTx/>
              </a:rPr>
              <a:t>Discipline</a:t>
            </a:r>
          </a:p>
          <a:p>
            <a:pPr marL="342900" marR="0" lvl="0" indent="-342900" defTabSz="914400" eaLnBrk="1" fontAlgn="auto" latinLnBrk="0" hangingPunct="1">
              <a:lnSpc>
                <a:spcPct val="100000"/>
              </a:lnSpc>
              <a:spcBef>
                <a:spcPts val="0"/>
              </a:spcBef>
              <a:spcAft>
                <a:spcPts val="0"/>
              </a:spcAft>
              <a:buClrTx/>
              <a:buSzTx/>
              <a:buFontTx/>
              <a:buAutoNum type="arabicPeriod"/>
              <a:tabLst/>
              <a:defRPr/>
            </a:pPr>
            <a:r>
              <a:rPr kumimoji="0" lang="en-US" sz="1800" b="0" i="0" u="none" strike="noStrike" kern="0" cap="none" spc="0" normalizeH="0" baseline="0" noProof="0" dirty="0" smtClean="0">
                <a:ln>
                  <a:noFill/>
                </a:ln>
                <a:solidFill>
                  <a:sysClr val="windowText" lastClr="000000"/>
                </a:solidFill>
                <a:effectLst/>
                <a:uLnTx/>
                <a:uFillTx/>
              </a:rPr>
              <a:t>Unity of command</a:t>
            </a:r>
          </a:p>
          <a:p>
            <a:pPr marL="342900" marR="0" lvl="0" indent="-342900" defTabSz="914400" eaLnBrk="1" fontAlgn="auto" latinLnBrk="0" hangingPunct="1">
              <a:lnSpc>
                <a:spcPct val="100000"/>
              </a:lnSpc>
              <a:spcBef>
                <a:spcPts val="0"/>
              </a:spcBef>
              <a:spcAft>
                <a:spcPts val="0"/>
              </a:spcAft>
              <a:buClrTx/>
              <a:buSzTx/>
              <a:buFontTx/>
              <a:buAutoNum type="arabicPeriod"/>
              <a:tabLst/>
              <a:defRPr/>
            </a:pPr>
            <a:r>
              <a:rPr kumimoji="0" lang="en-US" sz="1800" b="0" i="0" u="none" strike="noStrike" kern="0" cap="none" spc="0" normalizeH="0" baseline="0" noProof="0" dirty="0" smtClean="0">
                <a:ln>
                  <a:noFill/>
                </a:ln>
                <a:solidFill>
                  <a:sysClr val="windowText" lastClr="000000"/>
                </a:solidFill>
                <a:effectLst/>
                <a:uLnTx/>
                <a:uFillTx/>
              </a:rPr>
              <a:t>Unity of direction</a:t>
            </a:r>
          </a:p>
          <a:p>
            <a:pPr marL="342900" marR="0" lvl="0" indent="-342900" defTabSz="914400" eaLnBrk="1" fontAlgn="auto" latinLnBrk="0" hangingPunct="1">
              <a:lnSpc>
                <a:spcPct val="100000"/>
              </a:lnSpc>
              <a:spcBef>
                <a:spcPts val="0"/>
              </a:spcBef>
              <a:spcAft>
                <a:spcPts val="0"/>
              </a:spcAft>
              <a:buClrTx/>
              <a:buSzTx/>
              <a:buFontTx/>
              <a:buAutoNum type="arabicPeriod"/>
              <a:tabLst/>
              <a:defRPr/>
            </a:pPr>
            <a:r>
              <a:rPr kumimoji="0" lang="en-US" sz="1800" b="0" i="0" u="none" strike="noStrike" kern="0" cap="none" spc="0" normalizeH="0" baseline="0" noProof="0" dirty="0" smtClean="0">
                <a:ln>
                  <a:noFill/>
                </a:ln>
                <a:solidFill>
                  <a:sysClr val="windowText" lastClr="000000"/>
                </a:solidFill>
                <a:effectLst/>
                <a:uLnTx/>
                <a:uFillTx/>
              </a:rPr>
              <a:t>Subordination of individual interests</a:t>
            </a:r>
          </a:p>
          <a:p>
            <a:pPr marL="342900" marR="0" lvl="0" indent="-342900" defTabSz="914400" eaLnBrk="1" fontAlgn="auto" latinLnBrk="0" hangingPunct="1">
              <a:lnSpc>
                <a:spcPct val="100000"/>
              </a:lnSpc>
              <a:spcBef>
                <a:spcPts val="0"/>
              </a:spcBef>
              <a:spcAft>
                <a:spcPts val="0"/>
              </a:spcAft>
              <a:buClrTx/>
              <a:buSzTx/>
              <a:buFontTx/>
              <a:buAutoNum type="arabicPeriod"/>
              <a:tabLst/>
              <a:defRPr/>
            </a:pPr>
            <a:r>
              <a:rPr kumimoji="0" lang="en-US" sz="1800" b="0" i="0" u="none" strike="noStrike" kern="0" cap="none" spc="0" normalizeH="0" baseline="0" noProof="0" dirty="0" smtClean="0">
                <a:ln>
                  <a:noFill/>
                </a:ln>
                <a:solidFill>
                  <a:sysClr val="windowText" lastClr="000000"/>
                </a:solidFill>
                <a:effectLst/>
                <a:uLnTx/>
                <a:uFillTx/>
              </a:rPr>
              <a:t>Remuneration</a:t>
            </a:r>
          </a:p>
          <a:p>
            <a:pPr marL="342900" marR="0" lvl="0" indent="-342900" defTabSz="914400" eaLnBrk="1" fontAlgn="auto" latinLnBrk="0" hangingPunct="1">
              <a:lnSpc>
                <a:spcPct val="100000"/>
              </a:lnSpc>
              <a:spcBef>
                <a:spcPts val="0"/>
              </a:spcBef>
              <a:spcAft>
                <a:spcPts val="0"/>
              </a:spcAft>
              <a:buClrTx/>
              <a:buSzTx/>
              <a:buFontTx/>
              <a:buAutoNum type="arabicPeriod"/>
              <a:tabLst/>
              <a:defRPr/>
            </a:pPr>
            <a:r>
              <a:rPr kumimoji="0" lang="en-US" sz="1800" b="0" i="0" u="none" strike="noStrike" kern="0" cap="none" spc="0" normalizeH="0" baseline="0" noProof="0" dirty="0" smtClean="0">
                <a:ln>
                  <a:noFill/>
                </a:ln>
                <a:solidFill>
                  <a:sysClr val="windowText" lastClr="000000"/>
                </a:solidFill>
                <a:effectLst/>
                <a:uLnTx/>
                <a:uFillTx/>
              </a:rPr>
              <a:t>Centralization</a:t>
            </a:r>
          </a:p>
          <a:p>
            <a:pPr marL="342900" marR="0" lvl="0" indent="-342900" defTabSz="914400" eaLnBrk="1" fontAlgn="auto" latinLnBrk="0" hangingPunct="1">
              <a:lnSpc>
                <a:spcPct val="100000"/>
              </a:lnSpc>
              <a:spcBef>
                <a:spcPts val="0"/>
              </a:spcBef>
              <a:spcAft>
                <a:spcPts val="0"/>
              </a:spcAft>
              <a:buClrTx/>
              <a:buSzTx/>
              <a:buFontTx/>
              <a:buAutoNum type="arabicPeriod"/>
              <a:tabLst/>
              <a:defRPr/>
            </a:pPr>
            <a:r>
              <a:rPr kumimoji="0" lang="en-US" sz="1800" b="0" i="0" u="none" strike="noStrike" kern="0" cap="none" spc="0" normalizeH="0" baseline="0" noProof="0" dirty="0" smtClean="0">
                <a:ln>
                  <a:noFill/>
                </a:ln>
                <a:solidFill>
                  <a:sysClr val="windowText" lastClr="000000"/>
                </a:solidFill>
                <a:effectLst/>
                <a:uLnTx/>
                <a:uFillTx/>
              </a:rPr>
              <a:t>Scalar chain (line of authority)</a:t>
            </a:r>
          </a:p>
          <a:p>
            <a:pPr marL="342900" marR="0" lvl="0" indent="-342900" defTabSz="914400" eaLnBrk="1" fontAlgn="auto" latinLnBrk="0" hangingPunct="1">
              <a:lnSpc>
                <a:spcPct val="100000"/>
              </a:lnSpc>
              <a:spcBef>
                <a:spcPts val="0"/>
              </a:spcBef>
              <a:spcAft>
                <a:spcPts val="0"/>
              </a:spcAft>
              <a:buClrTx/>
              <a:buSzTx/>
              <a:buFontTx/>
              <a:buAutoNum type="arabicPeriod"/>
              <a:tabLst/>
              <a:defRPr/>
            </a:pPr>
            <a:r>
              <a:rPr kumimoji="0" lang="en-US" sz="1800" b="0" i="0" u="none" strike="noStrike" kern="0" cap="none" spc="0" normalizeH="0" baseline="0" noProof="0" dirty="0" smtClean="0">
                <a:ln>
                  <a:noFill/>
                </a:ln>
                <a:solidFill>
                  <a:sysClr val="windowText" lastClr="000000"/>
                </a:solidFill>
                <a:effectLst/>
                <a:uLnTx/>
                <a:uFillTx/>
              </a:rPr>
              <a:t>Order</a:t>
            </a:r>
          </a:p>
          <a:p>
            <a:pPr marL="342900" marR="0" lvl="0" indent="-342900" defTabSz="914400" eaLnBrk="1" fontAlgn="auto" latinLnBrk="0" hangingPunct="1">
              <a:lnSpc>
                <a:spcPct val="100000"/>
              </a:lnSpc>
              <a:spcBef>
                <a:spcPts val="0"/>
              </a:spcBef>
              <a:spcAft>
                <a:spcPts val="0"/>
              </a:spcAft>
              <a:buClrTx/>
              <a:buSzTx/>
              <a:buFontTx/>
              <a:buAutoNum type="arabicPeriod"/>
              <a:tabLst/>
              <a:defRPr/>
            </a:pPr>
            <a:r>
              <a:rPr kumimoji="0" lang="en-US" sz="1800" b="0" i="0" u="none" strike="noStrike" kern="0" cap="none" spc="0" normalizeH="0" baseline="0" noProof="0" dirty="0" smtClean="0">
                <a:ln>
                  <a:noFill/>
                </a:ln>
                <a:solidFill>
                  <a:sysClr val="windowText" lastClr="000000"/>
                </a:solidFill>
                <a:effectLst/>
                <a:uLnTx/>
                <a:uFillTx/>
              </a:rPr>
              <a:t>Equity</a:t>
            </a:r>
          </a:p>
          <a:p>
            <a:pPr marL="342900" marR="0" lvl="0" indent="-342900" defTabSz="914400" eaLnBrk="1" fontAlgn="auto" latinLnBrk="0" hangingPunct="1">
              <a:lnSpc>
                <a:spcPct val="100000"/>
              </a:lnSpc>
              <a:spcBef>
                <a:spcPts val="0"/>
              </a:spcBef>
              <a:spcAft>
                <a:spcPts val="0"/>
              </a:spcAft>
              <a:buClrTx/>
              <a:buSzTx/>
              <a:buFontTx/>
              <a:buAutoNum type="arabicPeriod"/>
              <a:tabLst/>
              <a:defRPr/>
            </a:pPr>
            <a:r>
              <a:rPr kumimoji="0" lang="en-US" sz="1800" b="0" i="0" u="none" strike="noStrike" kern="0" cap="none" spc="0" normalizeH="0" baseline="0" noProof="0" dirty="0" smtClean="0">
                <a:ln>
                  <a:noFill/>
                </a:ln>
                <a:solidFill>
                  <a:sysClr val="windowText" lastClr="000000"/>
                </a:solidFill>
                <a:effectLst/>
                <a:uLnTx/>
                <a:uFillTx/>
              </a:rPr>
              <a:t>Personnel tenure</a:t>
            </a:r>
          </a:p>
          <a:p>
            <a:pPr marL="342900" marR="0" lvl="0" indent="-342900" defTabSz="914400" eaLnBrk="1" fontAlgn="auto" latinLnBrk="0" hangingPunct="1">
              <a:lnSpc>
                <a:spcPct val="100000"/>
              </a:lnSpc>
              <a:spcBef>
                <a:spcPts val="0"/>
              </a:spcBef>
              <a:spcAft>
                <a:spcPts val="0"/>
              </a:spcAft>
              <a:buClrTx/>
              <a:buSzTx/>
              <a:buFontTx/>
              <a:buAutoNum type="arabicPeriod"/>
              <a:tabLst/>
              <a:defRPr/>
            </a:pPr>
            <a:r>
              <a:rPr kumimoji="0" lang="en-US" sz="1800" b="0" i="0" u="none" strike="noStrike" kern="0" cap="none" spc="0" normalizeH="0" baseline="0" noProof="0" dirty="0" smtClean="0">
                <a:ln>
                  <a:noFill/>
                </a:ln>
                <a:solidFill>
                  <a:sysClr val="windowText" lastClr="000000"/>
                </a:solidFill>
                <a:effectLst/>
                <a:uLnTx/>
                <a:uFillTx/>
              </a:rPr>
              <a:t>Initiative</a:t>
            </a:r>
          </a:p>
          <a:p>
            <a:pPr marL="342900" marR="0" lvl="0" indent="-342900" defTabSz="914400" eaLnBrk="1" fontAlgn="auto" latinLnBrk="0" hangingPunct="1">
              <a:lnSpc>
                <a:spcPct val="100000"/>
              </a:lnSpc>
              <a:spcBef>
                <a:spcPts val="0"/>
              </a:spcBef>
              <a:spcAft>
                <a:spcPts val="0"/>
              </a:spcAft>
              <a:buClrTx/>
              <a:buSzTx/>
              <a:buFontTx/>
              <a:buAutoNum type="arabicPeriod"/>
              <a:tabLst/>
              <a:defRPr/>
            </a:pPr>
            <a:r>
              <a:rPr kumimoji="0" lang="en-US" sz="1800" b="0" i="0" u="none" strike="noStrike" kern="0" cap="none" spc="0" normalizeH="0" baseline="0" noProof="0" dirty="0" smtClean="0">
                <a:ln>
                  <a:noFill/>
                </a:ln>
                <a:solidFill>
                  <a:sysClr val="windowText" lastClr="000000"/>
                </a:solidFill>
                <a:effectLst/>
                <a:uLnTx/>
                <a:uFillTx/>
              </a:rPr>
              <a:t>Esprit de corps</a:t>
            </a:r>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17841134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4A715AF-BD30-4F58-9F7A-D40E975157A7}" type="slidenum">
              <a:rPr lang="en-US" smtClean="0"/>
              <a:pPr/>
              <a:t>6</a:t>
            </a:fld>
            <a:endParaRPr lang="en-US" dirty="0"/>
          </a:p>
        </p:txBody>
      </p:sp>
      <p:sp>
        <p:nvSpPr>
          <p:cNvPr id="3" name="Rectangle 2"/>
          <p:cNvSpPr/>
          <p:nvPr/>
        </p:nvSpPr>
        <p:spPr>
          <a:xfrm>
            <a:off x="228600" y="152400"/>
            <a:ext cx="8382000" cy="120032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sysClr val="windowText" lastClr="000000"/>
                </a:solidFill>
                <a:effectLst/>
                <a:uLnTx/>
                <a:uFillTx/>
              </a:rPr>
              <a:t>Mary Parker Follett  </a:t>
            </a:r>
            <a:r>
              <a:rPr kumimoji="0" lang="en-US" sz="1800" b="0" i="0" u="none" strike="noStrike" kern="0" cap="none" spc="0" normalizeH="0" baseline="0" noProof="0" dirty="0" smtClean="0">
                <a:ln>
                  <a:noFill/>
                </a:ln>
                <a:solidFill>
                  <a:sysClr val="windowText" lastClr="000000"/>
                </a:solidFill>
                <a:effectLst/>
                <a:uLnTx/>
                <a:uFillTx/>
              </a:rPr>
              <a:t>was a political scientist, social worker, speaker, and advisor to leaders concerned with labor-management relations. She referred to “functional relating” and “coordination” within organizations and their impacts on the dynamics of the whole.</a:t>
            </a:r>
            <a:endParaRPr kumimoji="0" lang="en-US" sz="1800" b="0" i="0" u="none" strike="noStrike" kern="0" cap="none" spc="0" normalizeH="0" baseline="0" noProof="0" dirty="0">
              <a:ln>
                <a:noFill/>
              </a:ln>
              <a:solidFill>
                <a:sysClr val="windowText" lastClr="000000"/>
              </a:solidFill>
              <a:effectLst/>
              <a:uLnTx/>
              <a:uFillTx/>
            </a:endParaRPr>
          </a:p>
        </p:txBody>
      </p:sp>
      <p:sp>
        <p:nvSpPr>
          <p:cNvPr id="4" name="Rectangle 3"/>
          <p:cNvSpPr/>
          <p:nvPr/>
        </p:nvSpPr>
        <p:spPr>
          <a:xfrm>
            <a:off x="228600" y="1676400"/>
            <a:ext cx="8458200" cy="341632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sysClr val="windowText" lastClr="000000"/>
                </a:solidFill>
                <a:effectLst/>
                <a:uLnTx/>
                <a:uFillTx/>
              </a:rPr>
              <a:t>Chester I. Barnard </a:t>
            </a:r>
            <a:r>
              <a:rPr kumimoji="0" lang="en-US" sz="1800" b="0" i="0" u="none" strike="noStrike" kern="0" cap="none" spc="0" normalizeH="0" baseline="0" noProof="0" dirty="0" smtClean="0">
                <a:ln>
                  <a:noFill/>
                </a:ln>
                <a:solidFill>
                  <a:sysClr val="windowText" lastClr="000000"/>
                </a:solidFill>
                <a:effectLst/>
                <a:uLnTx/>
                <a:uFillTx/>
              </a:rPr>
              <a:t>enjoyed a 45-year career in the communications. Barnard acknowledges communication principles in </a:t>
            </a:r>
            <a:r>
              <a:rPr kumimoji="0" lang="en-US" sz="1800" b="1" i="1" u="none" strike="noStrike" kern="0" cap="none" spc="0" normalizeH="0" baseline="0" noProof="0" dirty="0" smtClean="0">
                <a:ln>
                  <a:noFill/>
                </a:ln>
                <a:solidFill>
                  <a:schemeClr val="accent5">
                    <a:lumMod val="75000"/>
                  </a:schemeClr>
                </a:solidFill>
                <a:effectLst/>
                <a:uLnTx/>
                <a:uFillTx/>
              </a:rPr>
              <a:t>Functions of the Executive</a:t>
            </a:r>
            <a:r>
              <a:rPr kumimoji="0" lang="en-US" sz="1800" b="1" i="0" u="none" strike="noStrike" kern="0" cap="none" spc="0" normalizeH="0" baseline="0" noProof="0" dirty="0" smtClean="0">
                <a:ln>
                  <a:noFill/>
                </a:ln>
                <a:solidFill>
                  <a:schemeClr val="accent5">
                    <a:lumMod val="75000"/>
                  </a:schemeClr>
                </a:solidFill>
                <a:effectLst/>
                <a:uLnTx/>
                <a:uFillTx/>
              </a:rPr>
              <a:t>.</a:t>
            </a:r>
            <a:r>
              <a:rPr kumimoji="0" lang="en-US" sz="1800" b="0" i="0" u="none" strike="noStrike" kern="0" cap="none" spc="0" normalizeH="0" baseline="0" noProof="0" dirty="0" smtClean="0">
                <a:ln>
                  <a:noFill/>
                </a:ln>
                <a:solidFill>
                  <a:sysClr val="windowText" lastClr="000000"/>
                </a:solidFill>
                <a:effectLst/>
                <a:uLnTx/>
                <a:uFillTx/>
              </a:rPr>
              <a:t> These principles included:</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ysClr val="windowText" lastClr="00000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 It is important that channels of communication are well defined.</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 Leadership channels communication to every member of the organization.</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 Lines of communication must be direct and short as possible.</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 A complete line of communication should be used.</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 Competence of persons within the communication processes must be </a:t>
            </a:r>
          </a:p>
          <a:p>
            <a:pPr marL="0" marR="0" lvl="0" indent="0" defTabSz="914400" eaLnBrk="1" fontAlgn="auto" latinLnBrk="0" hangingPunct="1">
              <a:lnSpc>
                <a:spcPct val="100000"/>
              </a:lnSpc>
              <a:spcBef>
                <a:spcPts val="0"/>
              </a:spcBef>
              <a:spcAft>
                <a:spcPts val="0"/>
              </a:spcAft>
              <a:buClrTx/>
              <a:buSzTx/>
              <a:buFontTx/>
              <a:buNone/>
              <a:tabLst/>
              <a:defRPr/>
            </a:pPr>
            <a:r>
              <a:rPr lang="en-US" kern="0" dirty="0">
                <a:solidFill>
                  <a:sysClr val="windowText" lastClr="000000"/>
                </a:solidFill>
              </a:rPr>
              <a:t> </a:t>
            </a:r>
            <a:r>
              <a:rPr lang="en-US" kern="0" dirty="0" smtClean="0">
                <a:solidFill>
                  <a:sysClr val="windowText" lastClr="000000"/>
                </a:solidFill>
              </a:rPr>
              <a:t>   </a:t>
            </a:r>
            <a:r>
              <a:rPr kumimoji="0" lang="en-US" sz="1800" b="0" i="0" u="none" strike="noStrike" kern="0" cap="none" spc="0" normalizeH="0" baseline="0" noProof="0" dirty="0" smtClean="0">
                <a:ln>
                  <a:noFill/>
                </a:ln>
                <a:solidFill>
                  <a:sysClr val="windowText" lastClr="000000"/>
                </a:solidFill>
                <a:effectLst/>
                <a:uLnTx/>
                <a:uFillTx/>
              </a:rPr>
              <a:t>adequate.</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 Lines of communication should not be interrupted.</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 Every communication should be authenticated.</a:t>
            </a:r>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10564984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4A715AF-BD30-4F58-9F7A-D40E975157A7}" type="slidenum">
              <a:rPr lang="en-US" smtClean="0"/>
              <a:pPr/>
              <a:t>7</a:t>
            </a:fld>
            <a:endParaRPr lang="en-US" dirty="0"/>
          </a:p>
        </p:txBody>
      </p:sp>
      <p:sp>
        <p:nvSpPr>
          <p:cNvPr id="3" name="Rectangle 2"/>
          <p:cNvSpPr/>
          <p:nvPr/>
        </p:nvSpPr>
        <p:spPr>
          <a:xfrm>
            <a:off x="2514600" y="0"/>
            <a:ext cx="3268523"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The Human Relations Movement</a:t>
            </a:r>
            <a:endParaRPr kumimoji="0" lang="en-US" sz="1800" b="0" i="0" u="none" strike="noStrike" kern="0" cap="none" spc="0" normalizeH="0" baseline="0" noProof="0" dirty="0">
              <a:ln>
                <a:noFill/>
              </a:ln>
              <a:solidFill>
                <a:sysClr val="windowText" lastClr="000000"/>
              </a:solidFill>
              <a:effectLst/>
              <a:uLnTx/>
              <a:uFillTx/>
            </a:endParaRPr>
          </a:p>
        </p:txBody>
      </p:sp>
      <p:sp>
        <p:nvSpPr>
          <p:cNvPr id="4" name="Rectangle 3"/>
          <p:cNvSpPr/>
          <p:nvPr/>
        </p:nvSpPr>
        <p:spPr>
          <a:xfrm>
            <a:off x="152400" y="369332"/>
            <a:ext cx="8153400" cy="563231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George Mayo guided a famous series of experiments known as the </a:t>
            </a:r>
            <a:r>
              <a:rPr kumimoji="0" lang="en-US" sz="1800" b="1" i="0" u="none" strike="noStrike" kern="0" cap="none" spc="0" normalizeH="0" baseline="0" noProof="0" dirty="0" smtClean="0">
                <a:ln>
                  <a:noFill/>
                </a:ln>
                <a:solidFill>
                  <a:schemeClr val="accent5">
                    <a:lumMod val="75000"/>
                  </a:schemeClr>
                </a:solidFill>
                <a:effectLst/>
                <a:uLnTx/>
                <a:uFillTx/>
              </a:rPr>
              <a:t>Hawthorne </a:t>
            </a:r>
            <a:r>
              <a:rPr kumimoji="0" lang="en-US" sz="1800" b="1" i="0" u="none" strike="noStrike" kern="0" cap="none" spc="0" normalizeH="0" baseline="0" noProof="0" dirty="0" smtClean="0">
                <a:ln>
                  <a:noFill/>
                </a:ln>
                <a:solidFill>
                  <a:srgbClr val="CC3300"/>
                </a:solidFill>
                <a:effectLst/>
                <a:uLnTx/>
                <a:uFillTx/>
              </a:rPr>
              <a:t>Studies</a:t>
            </a:r>
            <a:r>
              <a:rPr kumimoji="0" lang="en-US" sz="1800" b="0" i="0" u="none" strike="noStrike" kern="0" cap="none" spc="0" normalizeH="0" baseline="0" noProof="0" dirty="0" smtClean="0">
                <a:ln>
                  <a:noFill/>
                </a:ln>
                <a:solidFill>
                  <a:sysClr val="windowText" lastClr="000000"/>
                </a:solidFill>
                <a:effectLst/>
                <a:uLnTx/>
                <a:uFillTx/>
              </a:rPr>
              <a:t>. The 9-year study took place at the Hawthorne Works-Western Electric plant outside of Chicago and generated a mountain of documents, from hourly performance charts to interviews with thousands of employees.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i="1" u="none" strike="noStrike" kern="0" cap="none" spc="0" normalizeH="0" baseline="0" noProof="0" dirty="0" smtClean="0">
                <a:ln>
                  <a:noFill/>
                </a:ln>
                <a:solidFill>
                  <a:srgbClr val="CC3300"/>
                </a:solidFill>
                <a:uLnTx/>
                <a:uFillTx/>
              </a:rPr>
              <a:t>The Hawthorne phenomenon - subjects in behavioral studies change their performance in response to being observed</a:t>
            </a:r>
            <a:r>
              <a:rPr kumimoji="0" lang="en-US" sz="1800" b="0" i="0" u="none" strike="noStrike" kern="0" cap="none" spc="0" normalizeH="0" baseline="0" noProof="0" dirty="0" smtClean="0">
                <a:ln>
                  <a:noFill/>
                </a:ln>
                <a:solidFill>
                  <a:sysClr val="windowText" lastClr="000000"/>
                </a:solidFill>
                <a:effectLst/>
                <a:uLnTx/>
                <a:uFillTx/>
              </a:rPr>
              <a:t>. Four general conclusions drawn from the Hawthorne studies:</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ysClr val="windowText" lastClr="000000"/>
              </a:solidFill>
              <a:effectLst/>
              <a:uLnTx/>
              <a:uFillTx/>
            </a:endParaRPr>
          </a:p>
          <a:p>
            <a:pPr marL="285750" marR="0" lvl="0" indent="-285750" defTabSz="914400" eaLnBrk="1" fontAlgn="auto" latinLnBrk="0" hangingPunct="1">
              <a:lnSpc>
                <a:spcPct val="100000"/>
              </a:lnSpc>
              <a:spcBef>
                <a:spcPts val="0"/>
              </a:spcBef>
              <a:spcAft>
                <a:spcPts val="0"/>
              </a:spcAft>
              <a:buClrTx/>
              <a:buSzTx/>
              <a:buFont typeface="Arial" pitchFamily="34" charset="0"/>
              <a:buChar char="•"/>
              <a:tabLst/>
              <a:defRPr/>
            </a:pPr>
            <a:r>
              <a:rPr kumimoji="0" lang="en-US" sz="1800" b="0" i="0" u="none" strike="noStrike" kern="0" cap="none" spc="0" normalizeH="0" baseline="0" noProof="0" dirty="0" smtClean="0">
                <a:ln>
                  <a:noFill/>
                </a:ln>
                <a:solidFill>
                  <a:sysClr val="windowText" lastClr="000000"/>
                </a:solidFill>
                <a:effectLst/>
                <a:uLnTx/>
                <a:uFillTx/>
              </a:rPr>
              <a:t>The aptitudes of individuals are imperfect predictors of job performance. Although they give some indication of the physical and mental potential of the individual, the amount produced is strongly influenced by social factors.</a:t>
            </a:r>
          </a:p>
          <a:p>
            <a:pPr marL="285750" marR="0" lvl="0" indent="-285750" defTabSz="914400" eaLnBrk="1" fontAlgn="auto" latinLnBrk="0" hangingPunct="1">
              <a:lnSpc>
                <a:spcPct val="100000"/>
              </a:lnSpc>
              <a:spcBef>
                <a:spcPts val="0"/>
              </a:spcBef>
              <a:spcAft>
                <a:spcPts val="0"/>
              </a:spcAft>
              <a:buClrTx/>
              <a:buSzTx/>
              <a:buFont typeface="Arial" pitchFamily="34" charset="0"/>
              <a:buChar char="•"/>
              <a:tabLst/>
              <a:defRPr/>
            </a:pPr>
            <a:r>
              <a:rPr kumimoji="0" lang="en-US" sz="1800" b="0" i="0" u="none" strike="noStrike" kern="0" cap="none" spc="0" normalizeH="0" baseline="0" noProof="0" dirty="0" smtClean="0">
                <a:ln>
                  <a:noFill/>
                </a:ln>
                <a:solidFill>
                  <a:sysClr val="windowText" lastClr="000000"/>
                </a:solidFill>
                <a:effectLst/>
                <a:uLnTx/>
                <a:uFillTx/>
              </a:rPr>
              <a:t>Informal organization affects productivity. The Hawthorne researchers discovered a group life among the workers. Studies showed that the relations that supervisors develop with workers tend to influence the manner in which the workers carry out directives.</a:t>
            </a:r>
          </a:p>
          <a:p>
            <a:pPr marL="285750" marR="0" lvl="0" indent="-285750" defTabSz="914400" eaLnBrk="1" fontAlgn="auto" latinLnBrk="0" hangingPunct="1">
              <a:lnSpc>
                <a:spcPct val="100000"/>
              </a:lnSpc>
              <a:spcBef>
                <a:spcPts val="0"/>
              </a:spcBef>
              <a:spcAft>
                <a:spcPts val="0"/>
              </a:spcAft>
              <a:buClrTx/>
              <a:buSzTx/>
              <a:buFont typeface="Arial" pitchFamily="34" charset="0"/>
              <a:buChar char="•"/>
              <a:tabLst/>
              <a:defRPr/>
            </a:pPr>
            <a:r>
              <a:rPr kumimoji="0" lang="en-US" sz="1800" b="0" i="0" u="none" strike="noStrike" kern="0" cap="none" spc="0" normalizeH="0" baseline="0" noProof="0" dirty="0" smtClean="0">
                <a:ln>
                  <a:noFill/>
                </a:ln>
                <a:solidFill>
                  <a:sysClr val="windowText" lastClr="000000"/>
                </a:solidFill>
                <a:effectLst/>
                <a:uLnTx/>
                <a:uFillTx/>
              </a:rPr>
              <a:t>Work-group norms affect productivity. </a:t>
            </a:r>
          </a:p>
          <a:p>
            <a:pPr marL="285750" marR="0" lvl="0" indent="-285750" defTabSz="914400" eaLnBrk="1" fontAlgn="auto" latinLnBrk="0" hangingPunct="1">
              <a:lnSpc>
                <a:spcPct val="100000"/>
              </a:lnSpc>
              <a:spcBef>
                <a:spcPts val="0"/>
              </a:spcBef>
              <a:spcAft>
                <a:spcPts val="0"/>
              </a:spcAft>
              <a:buClrTx/>
              <a:buSzTx/>
              <a:buFont typeface="Arial" pitchFamily="34" charset="0"/>
              <a:buChar char="•"/>
              <a:tabLst/>
              <a:defRPr/>
            </a:pPr>
            <a:r>
              <a:rPr kumimoji="0" lang="en-US" sz="1800" b="0" i="0" u="none" strike="noStrike" kern="0" cap="none" spc="0" normalizeH="0" baseline="0" noProof="0" dirty="0" smtClean="0">
                <a:ln>
                  <a:noFill/>
                </a:ln>
                <a:solidFill>
                  <a:sysClr val="windowText" lastClr="000000"/>
                </a:solidFill>
                <a:effectLst/>
                <a:uLnTx/>
                <a:uFillTx/>
              </a:rPr>
              <a:t>The workplace is a social system. The Hawthorne researchers came to view the workplace as a social system made up of interdependent parts.</a:t>
            </a:r>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27130636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4A715AF-BD30-4F58-9F7A-D40E975157A7}" type="slidenum">
              <a:rPr lang="en-US" smtClean="0"/>
              <a:pPr/>
              <a:t>8</a:t>
            </a:fld>
            <a:endParaRPr lang="en-US" dirty="0"/>
          </a:p>
        </p:txBody>
      </p:sp>
      <p:sp>
        <p:nvSpPr>
          <p:cNvPr id="3" name="Rectangle 2"/>
          <p:cNvSpPr/>
          <p:nvPr/>
        </p:nvSpPr>
        <p:spPr>
          <a:xfrm>
            <a:off x="146204" y="0"/>
            <a:ext cx="8540596" cy="286232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effectLst/>
                <a:uLnTx/>
                <a:uFillTx/>
              </a:rPr>
              <a:t>Abraham Maslow </a:t>
            </a:r>
            <a:r>
              <a:rPr kumimoji="0" lang="en-US" sz="1800" b="0" i="0" u="none" strike="noStrike" kern="0" cap="none" spc="0" normalizeH="0" baseline="0" noProof="0" dirty="0" smtClean="0">
                <a:ln>
                  <a:noFill/>
                </a:ln>
                <a:solidFill>
                  <a:sysClr val="windowText" lastClr="000000"/>
                </a:solidFill>
                <a:effectLst/>
                <a:uLnTx/>
                <a:uFillTx/>
              </a:rPr>
              <a:t>developed the </a:t>
            </a:r>
            <a:r>
              <a:rPr kumimoji="0" lang="en-US" sz="1800" b="1" i="0" u="none" strike="noStrike" kern="0" cap="none" spc="0" normalizeH="0" baseline="0" noProof="0" dirty="0" smtClean="0">
                <a:ln>
                  <a:noFill/>
                </a:ln>
                <a:solidFill>
                  <a:schemeClr val="accent5">
                    <a:lumMod val="75000"/>
                  </a:schemeClr>
                </a:solidFill>
                <a:effectLst/>
                <a:uLnTx/>
                <a:uFillTx/>
              </a:rPr>
              <a:t>need hierarchy</a:t>
            </a:r>
            <a:r>
              <a:rPr kumimoji="0" lang="en-US" sz="1800" b="0" i="0" u="none" strike="noStrike" kern="0" cap="none" spc="0" normalizeH="0" baseline="0" noProof="0" dirty="0" smtClean="0">
                <a:ln>
                  <a:noFill/>
                </a:ln>
                <a:solidFill>
                  <a:sysClr val="windowText" lastClr="000000"/>
                </a:solidFill>
                <a:effectLst/>
                <a:uLnTx/>
                <a:uFillTx/>
              </a:rPr>
              <a:t>, suggesting that there are five sets of goals that may be called basic needs. </a:t>
            </a:r>
            <a:endParaRPr lang="en-US" kern="0" dirty="0">
              <a:solidFill>
                <a:sysClr val="windowText" lastClr="000000"/>
              </a:solidFill>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 </a:t>
            </a:r>
            <a:r>
              <a:rPr kumimoji="0" lang="en-US" sz="1800" b="0" i="1" u="none" strike="noStrike" kern="0" cap="none" spc="0" normalizeH="0" baseline="0" noProof="0" dirty="0" smtClean="0">
                <a:ln>
                  <a:noFill/>
                </a:ln>
                <a:solidFill>
                  <a:sysClr val="windowText" lastClr="000000"/>
                </a:solidFill>
                <a:effectLst/>
                <a:uLnTx/>
                <a:uFillTx/>
              </a:rPr>
              <a:t>Physiological or basic needs</a:t>
            </a:r>
            <a:r>
              <a:rPr kumimoji="0" lang="en-US" sz="1800" b="0" i="0" u="none" strike="noStrike" kern="0" cap="none" spc="0" normalizeH="0" baseline="0" noProof="0" dirty="0" smtClean="0">
                <a:ln>
                  <a:noFill/>
                </a:ln>
                <a:solidFill>
                  <a:sysClr val="windowText" lastClr="000000"/>
                </a:solidFill>
                <a:effectLst/>
                <a:uLnTx/>
                <a:uFillTx/>
              </a:rPr>
              <a:t>: oxygen, food, water, and shelter.</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 </a:t>
            </a:r>
            <a:r>
              <a:rPr kumimoji="0" lang="en-US" sz="1800" b="0" i="1" u="none" strike="noStrike" kern="0" cap="none" spc="0" normalizeH="0" baseline="0" noProof="0" dirty="0" smtClean="0">
                <a:ln>
                  <a:noFill/>
                </a:ln>
                <a:solidFill>
                  <a:sysClr val="windowText" lastClr="000000"/>
                </a:solidFill>
                <a:effectLst/>
                <a:uLnTx/>
                <a:uFillTx/>
              </a:rPr>
              <a:t>Safety needs</a:t>
            </a:r>
            <a:r>
              <a:rPr kumimoji="0" lang="en-US" sz="1800" b="0" i="0" u="none" strike="noStrike" kern="0" cap="none" spc="0" normalizeH="0" baseline="0" noProof="0" dirty="0" smtClean="0">
                <a:ln>
                  <a:noFill/>
                </a:ln>
                <a:solidFill>
                  <a:sysClr val="windowText" lastClr="000000"/>
                </a:solidFill>
                <a:effectLst/>
                <a:uLnTx/>
                <a:uFillTx/>
              </a:rPr>
              <a:t>: from physical harm, financial security, and secure</a:t>
            </a:r>
          </a:p>
          <a:p>
            <a:pPr marL="0" marR="0" lvl="0" indent="0" defTabSz="914400" eaLnBrk="1" fontAlgn="auto" latinLnBrk="0" hangingPunct="1">
              <a:lnSpc>
                <a:spcPct val="100000"/>
              </a:lnSpc>
              <a:spcBef>
                <a:spcPts val="0"/>
              </a:spcBef>
              <a:spcAft>
                <a:spcPts val="0"/>
              </a:spcAft>
              <a:buClrTx/>
              <a:buSzTx/>
              <a:buFontTx/>
              <a:buNone/>
              <a:tabLst/>
              <a:defRPr/>
            </a:pPr>
            <a:r>
              <a:rPr lang="en-US" kern="0" dirty="0">
                <a:solidFill>
                  <a:sysClr val="windowText" lastClr="000000"/>
                </a:solidFill>
              </a:rPr>
              <a:t> </a:t>
            </a:r>
            <a:r>
              <a:rPr lang="en-US" kern="0" dirty="0" smtClean="0">
                <a:solidFill>
                  <a:sysClr val="windowText" lastClr="000000"/>
                </a:solidFill>
              </a:rPr>
              <a:t>  </a:t>
            </a:r>
            <a:r>
              <a:rPr kumimoji="0" lang="en-US" sz="1800" b="0" i="0" u="none" strike="noStrike" kern="0" cap="none" spc="0" normalizeH="0" baseline="0" noProof="0" dirty="0" smtClean="0">
                <a:ln>
                  <a:noFill/>
                </a:ln>
                <a:solidFill>
                  <a:sysClr val="windowText" lastClr="000000"/>
                </a:solidFill>
                <a:effectLst/>
                <a:uLnTx/>
                <a:uFillTx/>
              </a:rPr>
              <a:t>employment.</a:t>
            </a:r>
          </a:p>
          <a:p>
            <a:pPr lvl="0"/>
            <a:r>
              <a:rPr lang="en-US" kern="0" dirty="0">
                <a:solidFill>
                  <a:sysClr val="windowText" lastClr="000000"/>
                </a:solidFill>
              </a:rPr>
              <a:t>• </a:t>
            </a:r>
            <a:r>
              <a:rPr kumimoji="0" lang="en-US" sz="1800" b="0" i="1" u="none" strike="noStrike" kern="0" cap="none" spc="0" normalizeH="0" baseline="0" noProof="0" dirty="0" smtClean="0">
                <a:ln>
                  <a:noFill/>
                </a:ln>
                <a:solidFill>
                  <a:sysClr val="windowText" lastClr="000000"/>
                </a:solidFill>
                <a:effectLst/>
                <a:uLnTx/>
                <a:uFillTx/>
              </a:rPr>
              <a:t>Belonging needs</a:t>
            </a:r>
            <a:r>
              <a:rPr kumimoji="0" lang="en-US" sz="1800" b="0" i="0" u="none" strike="noStrike" kern="0" cap="none" spc="0" normalizeH="0" baseline="0" noProof="0" dirty="0" smtClean="0">
                <a:ln>
                  <a:noFill/>
                </a:ln>
                <a:solidFill>
                  <a:sysClr val="windowText" lastClr="000000"/>
                </a:solidFill>
                <a:effectLst/>
                <a:uLnTx/>
                <a:uFillTx/>
              </a:rPr>
              <a:t>: being accepted by others and being loved by one’s family.</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 </a:t>
            </a:r>
            <a:r>
              <a:rPr kumimoji="0" lang="en-US" sz="1800" b="0" i="1" u="none" strike="noStrike" kern="0" cap="none" spc="0" normalizeH="0" baseline="0" noProof="0" dirty="0" smtClean="0">
                <a:ln>
                  <a:noFill/>
                </a:ln>
                <a:solidFill>
                  <a:sysClr val="windowText" lastClr="000000"/>
                </a:solidFill>
                <a:effectLst/>
                <a:uLnTx/>
                <a:uFillTx/>
              </a:rPr>
              <a:t>Self-esteem needs</a:t>
            </a:r>
            <a:r>
              <a:rPr kumimoji="0" lang="en-US" sz="1800" b="0" i="0" u="none" strike="noStrike" kern="0" cap="none" spc="0" normalizeH="0" baseline="0" noProof="0" dirty="0" smtClean="0">
                <a:ln>
                  <a:noFill/>
                </a:ln>
                <a:solidFill>
                  <a:sysClr val="windowText" lastClr="000000"/>
                </a:solidFill>
                <a:effectLst/>
                <a:uLnTx/>
                <a:uFillTx/>
              </a:rPr>
              <a:t>: a stable, firmly based, high level of self-respect, and</a:t>
            </a:r>
          </a:p>
          <a:p>
            <a:pPr marL="0" marR="0" lvl="0" indent="0" defTabSz="914400" eaLnBrk="1" fontAlgn="auto" latinLnBrk="0" hangingPunct="1">
              <a:lnSpc>
                <a:spcPct val="100000"/>
              </a:lnSpc>
              <a:spcBef>
                <a:spcPts val="0"/>
              </a:spcBef>
              <a:spcAft>
                <a:spcPts val="0"/>
              </a:spcAft>
              <a:buClrTx/>
              <a:buSzTx/>
              <a:buFontTx/>
              <a:buNone/>
              <a:tabLst/>
              <a:defRPr/>
            </a:pPr>
            <a:r>
              <a:rPr lang="en-US" kern="0" dirty="0">
                <a:solidFill>
                  <a:sysClr val="windowText" lastClr="000000"/>
                </a:solidFill>
              </a:rPr>
              <a:t> </a:t>
            </a:r>
            <a:r>
              <a:rPr lang="en-US" kern="0" dirty="0" smtClean="0">
                <a:solidFill>
                  <a:sysClr val="windowText" lastClr="000000"/>
                </a:solidFill>
              </a:rPr>
              <a:t> </a:t>
            </a:r>
            <a:r>
              <a:rPr kumimoji="0" lang="en-US" sz="1800" b="0" i="0" u="none" strike="noStrike" kern="0" cap="none" spc="0" normalizeH="0" baseline="0" noProof="0" dirty="0" smtClean="0">
                <a:ln>
                  <a:noFill/>
                </a:ln>
                <a:solidFill>
                  <a:sysClr val="windowText" lastClr="000000"/>
                </a:solidFill>
                <a:effectLst/>
                <a:uLnTx/>
                <a:uFillTx/>
              </a:rPr>
              <a:t> respect from others in order to feel satisfied, self confident, and valuable.</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 </a:t>
            </a:r>
            <a:r>
              <a:rPr kumimoji="0" lang="en-US" sz="1800" b="0" i="1" u="none" strike="noStrike" kern="0" cap="none" spc="0" normalizeH="0" baseline="0" noProof="0" dirty="0" smtClean="0">
                <a:ln>
                  <a:noFill/>
                </a:ln>
                <a:solidFill>
                  <a:sysClr val="windowText" lastClr="000000"/>
                </a:solidFill>
                <a:effectLst/>
                <a:uLnTx/>
                <a:uFillTx/>
              </a:rPr>
              <a:t>Self-actualization needs</a:t>
            </a:r>
            <a:r>
              <a:rPr kumimoji="0" lang="en-US" sz="1800" b="0" i="0" u="none" strike="noStrike" kern="0" cap="none" spc="0" normalizeH="0" baseline="0" noProof="0" dirty="0" smtClean="0">
                <a:ln>
                  <a:noFill/>
                </a:ln>
                <a:solidFill>
                  <a:sysClr val="windowText" lastClr="000000"/>
                </a:solidFill>
                <a:effectLst/>
                <a:uLnTx/>
                <a:uFillTx/>
              </a:rPr>
              <a:t>: a person’s need to be and do that which the person</a:t>
            </a:r>
          </a:p>
          <a:p>
            <a:pPr marL="0" marR="0" lvl="0" indent="0" defTabSz="914400" eaLnBrk="1" fontAlgn="auto" latinLnBrk="0" hangingPunct="1">
              <a:lnSpc>
                <a:spcPct val="100000"/>
              </a:lnSpc>
              <a:spcBef>
                <a:spcPts val="0"/>
              </a:spcBef>
              <a:spcAft>
                <a:spcPts val="0"/>
              </a:spcAft>
              <a:buClrTx/>
              <a:buSzTx/>
              <a:buFontTx/>
              <a:buNone/>
              <a:tabLst/>
              <a:defRPr/>
            </a:pPr>
            <a:r>
              <a:rPr lang="en-US" kern="0" dirty="0">
                <a:solidFill>
                  <a:sysClr val="windowText" lastClr="000000"/>
                </a:solidFill>
              </a:rPr>
              <a:t> </a:t>
            </a:r>
            <a:r>
              <a:rPr lang="en-US" kern="0" dirty="0" smtClean="0">
                <a:solidFill>
                  <a:sysClr val="windowText" lastClr="000000"/>
                </a:solidFill>
              </a:rPr>
              <a:t> </a:t>
            </a:r>
            <a:r>
              <a:rPr kumimoji="0" lang="en-US" sz="1800" b="0" i="0" u="none" strike="noStrike" kern="0" cap="none" spc="0" normalizeH="0" baseline="0" noProof="0" dirty="0" smtClean="0">
                <a:ln>
                  <a:noFill/>
                </a:ln>
                <a:solidFill>
                  <a:sysClr val="windowText" lastClr="000000"/>
                </a:solidFill>
                <a:effectLst/>
                <a:uLnTx/>
                <a:uFillTx/>
              </a:rPr>
              <a:t> was born to do. It is their “calling.”</a:t>
            </a:r>
            <a:endParaRPr kumimoji="0" lang="en-US" sz="1800" b="0" i="0" u="none" strike="noStrike" kern="0" cap="none" spc="0" normalizeH="0" baseline="0" noProof="0" dirty="0">
              <a:ln>
                <a:noFill/>
              </a:ln>
              <a:solidFill>
                <a:sysClr val="windowText" lastClr="000000"/>
              </a:solidFill>
              <a:effectLst/>
              <a:uLnTx/>
              <a:uFillTx/>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25040" y="2862322"/>
            <a:ext cx="5608320" cy="3688852"/>
          </a:xfrm>
          <a:prstGeom prst="rect">
            <a:avLst/>
          </a:prstGeom>
          <a:noFill/>
          <a:ln w="9525">
            <a:solidFill>
              <a:schemeClr val="bg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5077807" y="3316536"/>
            <a:ext cx="1348740" cy="116955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rPr>
              <a:t>       Morality,</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rPr>
              <a:t>     creativity,</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rPr>
              <a:t>   spontaneity,</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rPr>
              <a:t> problem solving,</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rPr>
              <a:t> lack of prejudice,</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rPr>
              <a:t> and acceptance of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rPr>
              <a:t> facts</a:t>
            </a:r>
            <a:endParaRPr kumimoji="0" lang="en-US" sz="1000" b="0" i="0" u="none" strike="noStrike" kern="0" cap="none" spc="0" normalizeH="0" baseline="0" noProof="0" dirty="0">
              <a:ln>
                <a:noFill/>
              </a:ln>
              <a:solidFill>
                <a:sysClr val="windowText" lastClr="000000"/>
              </a:solidFill>
              <a:effectLst/>
              <a:uLnTx/>
              <a:uFillTx/>
            </a:endParaRPr>
          </a:p>
        </p:txBody>
      </p:sp>
      <p:sp>
        <p:nvSpPr>
          <p:cNvPr id="6" name="Rectangle 5"/>
          <p:cNvSpPr/>
          <p:nvPr/>
        </p:nvSpPr>
        <p:spPr>
          <a:xfrm>
            <a:off x="4685377" y="4577248"/>
            <a:ext cx="2133600" cy="553998"/>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rPr>
              <a:t>Self-esteem, confidence, achievement, respect of others, respect by others</a:t>
            </a:r>
            <a:endParaRPr kumimoji="0" lang="en-US" sz="1000" b="0" i="0" u="none" strike="noStrike" kern="0" cap="none" spc="0" normalizeH="0" baseline="0" noProof="0" dirty="0">
              <a:ln>
                <a:noFill/>
              </a:ln>
              <a:solidFill>
                <a:sysClr val="windowText" lastClr="000000"/>
              </a:solidFill>
              <a:effectLst/>
              <a:uLnTx/>
              <a:uFillTx/>
            </a:endParaRPr>
          </a:p>
        </p:txBody>
      </p:sp>
      <p:sp>
        <p:nvSpPr>
          <p:cNvPr id="7" name="Rectangle 6"/>
          <p:cNvSpPr/>
          <p:nvPr/>
        </p:nvSpPr>
        <p:spPr>
          <a:xfrm>
            <a:off x="4685377" y="5210889"/>
            <a:ext cx="1968809" cy="24622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rPr>
              <a:t>Friendship, family, sexual intimacy</a:t>
            </a:r>
            <a:endParaRPr kumimoji="0" lang="en-US" sz="1000" b="0" i="0" u="none" strike="noStrike" kern="0" cap="none" spc="0" normalizeH="0" baseline="0" noProof="0" dirty="0">
              <a:ln>
                <a:noFill/>
              </a:ln>
              <a:solidFill>
                <a:sysClr val="windowText" lastClr="000000"/>
              </a:solidFill>
              <a:effectLst/>
              <a:uLnTx/>
              <a:uFillTx/>
            </a:endParaRPr>
          </a:p>
        </p:txBody>
      </p:sp>
      <p:sp>
        <p:nvSpPr>
          <p:cNvPr id="8" name="Rectangle 7"/>
          <p:cNvSpPr/>
          <p:nvPr/>
        </p:nvSpPr>
        <p:spPr>
          <a:xfrm>
            <a:off x="4307129" y="5626423"/>
            <a:ext cx="3079905" cy="40011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rPr>
              <a:t>Security of body, of employment, of resources,</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rPr>
              <a:t>of morality, of the family, of health, of property</a:t>
            </a:r>
            <a:endParaRPr kumimoji="0" lang="en-US" sz="1000" b="0" i="0" u="none" strike="noStrike" kern="0" cap="none" spc="0" normalizeH="0" baseline="0" noProof="0" dirty="0">
              <a:ln>
                <a:noFill/>
              </a:ln>
              <a:solidFill>
                <a:sysClr val="windowText" lastClr="000000"/>
              </a:solidFill>
              <a:effectLst/>
              <a:uLnTx/>
              <a:uFillTx/>
            </a:endParaRPr>
          </a:p>
        </p:txBody>
      </p:sp>
      <p:sp>
        <p:nvSpPr>
          <p:cNvPr id="9" name="Rectangle 8"/>
          <p:cNvSpPr/>
          <p:nvPr/>
        </p:nvSpPr>
        <p:spPr>
          <a:xfrm>
            <a:off x="4416502" y="6076812"/>
            <a:ext cx="3276600"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rPr>
              <a:t>Breathing, food, water, sex, sleep, homeostasis, excretion</a:t>
            </a:r>
            <a:endParaRPr kumimoji="0" lang="en-US" sz="1000" b="0" i="0" u="none" strike="noStrike" kern="0" cap="none" spc="0" normalizeH="0" baseline="0" noProof="0" dirty="0">
              <a:ln>
                <a:noFill/>
              </a:ln>
              <a:solidFill>
                <a:sysClr val="windowText" lastClr="000000"/>
              </a:solidFill>
              <a:effectLst/>
              <a:uLnTx/>
              <a:uFillTx/>
            </a:endParaRPr>
          </a:p>
        </p:txBody>
      </p:sp>
      <p:sp>
        <p:nvSpPr>
          <p:cNvPr id="10" name="Rectangle 9"/>
          <p:cNvSpPr/>
          <p:nvPr/>
        </p:nvSpPr>
        <p:spPr>
          <a:xfrm>
            <a:off x="2514601" y="4022390"/>
            <a:ext cx="2057400" cy="3693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rgbClr val="002060"/>
                </a:solidFill>
                <a:effectLst/>
                <a:uLnTx/>
                <a:uFillTx/>
              </a:rPr>
              <a:t>Self-actualization</a:t>
            </a:r>
            <a:endParaRPr kumimoji="0" lang="en-US" sz="1800" b="0" i="0" u="none" strike="noStrike" kern="0" cap="none" spc="0" normalizeH="0" baseline="0" noProof="0" dirty="0">
              <a:ln>
                <a:noFill/>
              </a:ln>
              <a:solidFill>
                <a:srgbClr val="002060"/>
              </a:solidFill>
              <a:effectLst/>
              <a:uLnTx/>
              <a:uFillTx/>
            </a:endParaRPr>
          </a:p>
        </p:txBody>
      </p:sp>
      <p:sp>
        <p:nvSpPr>
          <p:cNvPr id="11" name="Rectangle 10"/>
          <p:cNvSpPr/>
          <p:nvPr/>
        </p:nvSpPr>
        <p:spPr>
          <a:xfrm>
            <a:off x="2916736" y="4669581"/>
            <a:ext cx="1059009" cy="3693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rgbClr val="002060"/>
                </a:solidFill>
                <a:effectLst/>
                <a:uLnTx/>
                <a:uFillTx/>
              </a:rPr>
              <a:t>Esteem</a:t>
            </a:r>
            <a:endParaRPr kumimoji="0" lang="en-US" sz="1800" b="0" i="0" u="none" strike="noStrike" kern="0" cap="none" spc="0" normalizeH="0" baseline="0" noProof="0" dirty="0">
              <a:ln>
                <a:noFill/>
              </a:ln>
              <a:solidFill>
                <a:srgbClr val="002060"/>
              </a:solidFill>
              <a:effectLst/>
              <a:uLnTx/>
              <a:uFillTx/>
            </a:endParaRPr>
          </a:p>
        </p:txBody>
      </p:sp>
      <p:sp>
        <p:nvSpPr>
          <p:cNvPr id="12" name="Rectangle 11"/>
          <p:cNvSpPr/>
          <p:nvPr/>
        </p:nvSpPr>
        <p:spPr>
          <a:xfrm>
            <a:off x="2225040" y="5149333"/>
            <a:ext cx="1813560" cy="3693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rgbClr val="002060"/>
                </a:solidFill>
                <a:effectLst/>
                <a:uLnTx/>
                <a:uFillTx/>
              </a:rPr>
              <a:t>Love/Belonging</a:t>
            </a:r>
            <a:endParaRPr kumimoji="0" lang="en-US" sz="1800" b="0" i="0" u="none" strike="noStrike" kern="0" cap="none" spc="0" normalizeH="0" baseline="0" noProof="0" dirty="0">
              <a:ln>
                <a:noFill/>
              </a:ln>
              <a:solidFill>
                <a:srgbClr val="002060"/>
              </a:solidFill>
              <a:effectLst/>
              <a:uLnTx/>
              <a:uFillTx/>
            </a:endParaRPr>
          </a:p>
        </p:txBody>
      </p:sp>
      <p:sp>
        <p:nvSpPr>
          <p:cNvPr id="13" name="Rectangle 12"/>
          <p:cNvSpPr/>
          <p:nvPr/>
        </p:nvSpPr>
        <p:spPr>
          <a:xfrm>
            <a:off x="2722132" y="5657201"/>
            <a:ext cx="886300" cy="3693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rgbClr val="002060"/>
                </a:solidFill>
                <a:effectLst/>
                <a:uLnTx/>
                <a:uFillTx/>
              </a:rPr>
              <a:t>Safety</a:t>
            </a:r>
            <a:endParaRPr kumimoji="0" lang="en-US" sz="1800" b="0" i="0" u="none" strike="noStrike" kern="0" cap="none" spc="0" normalizeH="0" baseline="0" noProof="0" dirty="0">
              <a:ln>
                <a:noFill/>
              </a:ln>
              <a:solidFill>
                <a:srgbClr val="002060"/>
              </a:solidFill>
              <a:effectLst/>
              <a:uLnTx/>
              <a:uFillTx/>
            </a:endParaRPr>
          </a:p>
        </p:txBody>
      </p:sp>
      <p:sp>
        <p:nvSpPr>
          <p:cNvPr id="14" name="Rectangle 13"/>
          <p:cNvSpPr/>
          <p:nvPr/>
        </p:nvSpPr>
        <p:spPr>
          <a:xfrm>
            <a:off x="2149543" y="6062556"/>
            <a:ext cx="1584088"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rgbClr val="002060"/>
                </a:solidFill>
                <a:effectLst/>
                <a:uLnTx/>
                <a:uFillTx/>
              </a:rPr>
              <a:t>Physiological</a:t>
            </a:r>
            <a:endParaRPr kumimoji="0" lang="en-US" sz="1800" b="0" i="0" u="none" strike="noStrike" kern="0" cap="none" spc="0" normalizeH="0" baseline="0" noProof="0" dirty="0">
              <a:ln>
                <a:noFill/>
              </a:ln>
              <a:solidFill>
                <a:srgbClr val="002060"/>
              </a:solidFill>
              <a:effectLst/>
              <a:uLnTx/>
              <a:uFillTx/>
            </a:endParaRPr>
          </a:p>
        </p:txBody>
      </p:sp>
    </p:spTree>
    <p:extLst>
      <p:ext uri="{BB962C8B-B14F-4D97-AF65-F5344CB8AC3E}">
        <p14:creationId xmlns:p14="http://schemas.microsoft.com/office/powerpoint/2010/main" val="30486028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22163"/>
            <a:ext cx="2438400" cy="369332"/>
          </a:xfrm>
          <a:prstGeom prst="rect">
            <a:avLst/>
          </a:prstGeom>
        </p:spPr>
        <p:txBody>
          <a:bodyPr wrap="square">
            <a:spAutoFit/>
          </a:bodyPr>
          <a:lstStyle/>
          <a:p>
            <a:r>
              <a:rPr lang="en-US" dirty="0" smtClean="0"/>
              <a:t>Behavioral Systems</a:t>
            </a:r>
            <a:endParaRPr lang="en-US" dirty="0"/>
          </a:p>
        </p:txBody>
      </p:sp>
      <p:sp>
        <p:nvSpPr>
          <p:cNvPr id="3" name="Rectangle 2"/>
          <p:cNvSpPr/>
          <p:nvPr/>
        </p:nvSpPr>
        <p:spPr>
          <a:xfrm>
            <a:off x="76200" y="304800"/>
            <a:ext cx="8686800" cy="923330"/>
          </a:xfrm>
          <a:prstGeom prst="rect">
            <a:avLst/>
          </a:prstGeom>
        </p:spPr>
        <p:txBody>
          <a:bodyPr wrap="square">
            <a:spAutoFit/>
          </a:bodyPr>
          <a:lstStyle/>
          <a:p>
            <a:r>
              <a:rPr lang="en-US" dirty="0" smtClean="0"/>
              <a:t>Kurt </a:t>
            </a:r>
            <a:r>
              <a:rPr lang="en-US" dirty="0" err="1" smtClean="0"/>
              <a:t>Lewin</a:t>
            </a:r>
            <a:r>
              <a:rPr lang="en-US" dirty="0" smtClean="0"/>
              <a:t> is most noted for his development of the field theory, a proposition that human behavior is the function of both the person and the environment. </a:t>
            </a:r>
            <a:r>
              <a:rPr lang="en-US" dirty="0" err="1" smtClean="0"/>
              <a:t>Lewin</a:t>
            </a:r>
            <a:r>
              <a:rPr lang="en-US" dirty="0" smtClean="0"/>
              <a:t> developed </a:t>
            </a:r>
            <a:r>
              <a:rPr lang="en-US" b="1" dirty="0" smtClean="0">
                <a:solidFill>
                  <a:srgbClr val="CC3300"/>
                </a:solidFill>
              </a:rPr>
              <a:t>force field analysis</a:t>
            </a:r>
            <a:r>
              <a:rPr lang="en-US" dirty="0" smtClean="0"/>
              <a:t>, a technique used in decision making. </a:t>
            </a:r>
            <a:endParaRPr lang="en-US" dirty="0"/>
          </a:p>
        </p:txBody>
      </p:sp>
      <p:sp>
        <p:nvSpPr>
          <p:cNvPr id="4" name="Rectangle 3"/>
          <p:cNvSpPr/>
          <p:nvPr/>
        </p:nvSpPr>
        <p:spPr>
          <a:xfrm>
            <a:off x="130629" y="1214898"/>
            <a:ext cx="8991600" cy="2031325"/>
          </a:xfrm>
          <a:prstGeom prst="rect">
            <a:avLst/>
          </a:prstGeom>
        </p:spPr>
        <p:txBody>
          <a:bodyPr wrap="square">
            <a:spAutoFit/>
          </a:bodyPr>
          <a:lstStyle/>
          <a:p>
            <a:pPr marL="285750" indent="-285750">
              <a:buFont typeface="Arial" pitchFamily="34" charset="0"/>
              <a:buChar char="•"/>
            </a:pPr>
            <a:r>
              <a:rPr lang="en-US" dirty="0" smtClean="0"/>
              <a:t>Driving forces are those forces affecting a situation, pushing in a particular direction; they tend to initiate a change and keep it going. In terms of </a:t>
            </a:r>
          </a:p>
          <a:p>
            <a:r>
              <a:rPr lang="en-US" dirty="0"/>
              <a:t> </a:t>
            </a:r>
            <a:r>
              <a:rPr lang="en-US" dirty="0" smtClean="0"/>
              <a:t>    improving productivity in a work group, pressure from a supervisor, incentive</a:t>
            </a:r>
          </a:p>
          <a:p>
            <a:r>
              <a:rPr lang="en-US" dirty="0"/>
              <a:t> </a:t>
            </a:r>
            <a:r>
              <a:rPr lang="en-US" dirty="0" smtClean="0"/>
              <a:t>    earnings, and competition may be examples of driving forces.</a:t>
            </a:r>
          </a:p>
          <a:p>
            <a:pPr marL="285750" indent="-285750">
              <a:buFont typeface="Arial" pitchFamily="34" charset="0"/>
              <a:buChar char="•"/>
            </a:pPr>
            <a:r>
              <a:rPr lang="en-US" dirty="0" smtClean="0"/>
              <a:t>Restraining forces are forces acting to restrain or decrease the driving forces. Apathy, hostility, and poor maintenance of equipment may be examples of restraining forces against increased production.</a:t>
            </a:r>
            <a:endParaRPr lang="en-US" dirty="0"/>
          </a:p>
        </p:txBody>
      </p:sp>
      <p:sp>
        <p:nvSpPr>
          <p:cNvPr id="5" name="Rectangle 4"/>
          <p:cNvSpPr/>
          <p:nvPr/>
        </p:nvSpPr>
        <p:spPr>
          <a:xfrm>
            <a:off x="108858" y="3246223"/>
            <a:ext cx="8991600" cy="646331"/>
          </a:xfrm>
          <a:prstGeom prst="rect">
            <a:avLst/>
          </a:prstGeom>
        </p:spPr>
        <p:txBody>
          <a:bodyPr wrap="square">
            <a:spAutoFit/>
          </a:bodyPr>
          <a:lstStyle/>
          <a:p>
            <a:r>
              <a:rPr lang="en-US" dirty="0" smtClean="0"/>
              <a:t>Equilibrium is reached when the sum of the driving forces equals the sum of the restraining forces.</a:t>
            </a:r>
            <a:endParaRPr lang="en-US" dirty="0"/>
          </a:p>
        </p:txBody>
      </p:sp>
      <p:sp>
        <p:nvSpPr>
          <p:cNvPr id="6" name="Rectangle 5"/>
          <p:cNvSpPr/>
          <p:nvPr/>
        </p:nvSpPr>
        <p:spPr>
          <a:xfrm>
            <a:off x="108858" y="3872232"/>
            <a:ext cx="9144000" cy="2862322"/>
          </a:xfrm>
          <a:prstGeom prst="rect">
            <a:avLst/>
          </a:prstGeom>
        </p:spPr>
        <p:txBody>
          <a:bodyPr wrap="square">
            <a:spAutoFit/>
          </a:bodyPr>
          <a:lstStyle/>
          <a:p>
            <a:r>
              <a:rPr lang="en-US" dirty="0" smtClean="0"/>
              <a:t>                                                     </a:t>
            </a:r>
            <a:r>
              <a:rPr lang="en-US" u="sng" dirty="0" smtClean="0">
                <a:solidFill>
                  <a:srgbClr val="00B050"/>
                </a:solidFill>
              </a:rPr>
              <a:t>Driving Forces</a:t>
            </a:r>
            <a:r>
              <a:rPr lang="en-US" dirty="0" smtClean="0"/>
              <a:t>      </a:t>
            </a:r>
            <a:r>
              <a:rPr lang="en-US" u="sng" dirty="0" smtClean="0">
                <a:solidFill>
                  <a:srgbClr val="FF3300"/>
                </a:solidFill>
              </a:rPr>
              <a:t>Restraining Forces</a:t>
            </a:r>
          </a:p>
          <a:p>
            <a:r>
              <a:rPr lang="en-US" dirty="0" smtClean="0"/>
              <a:t>Autocratic control of shift sergeant  pressures      ←     Police officers develop</a:t>
            </a:r>
          </a:p>
          <a:p>
            <a:r>
              <a:rPr lang="en-US" dirty="0" smtClean="0"/>
              <a:t>patrolmen to produce more traffic tickets.     →    </a:t>
            </a:r>
            <a:r>
              <a:rPr lang="en-US" dirty="0" smtClean="0">
                <a:solidFill>
                  <a:prstClr val="black"/>
                </a:solidFill>
              </a:rPr>
              <a:t>animosity </a:t>
            </a:r>
            <a:r>
              <a:rPr lang="en-US" dirty="0">
                <a:solidFill>
                  <a:prstClr val="black"/>
                </a:solidFill>
              </a:rPr>
              <a:t>toward </a:t>
            </a:r>
            <a:r>
              <a:rPr lang="en-US" dirty="0" smtClean="0"/>
              <a:t>shift sergeant</a:t>
            </a:r>
          </a:p>
          <a:p>
            <a:endParaRPr lang="en-US" dirty="0" smtClean="0"/>
          </a:p>
          <a:p>
            <a:r>
              <a:rPr lang="en-US" dirty="0" smtClean="0"/>
              <a:t>                                                                                        ← Absenteeism increases,</a:t>
            </a:r>
          </a:p>
          <a:p>
            <a:r>
              <a:rPr lang="en-US" dirty="0"/>
              <a:t> </a:t>
            </a:r>
            <a:r>
              <a:rPr lang="en-US" dirty="0" smtClean="0"/>
              <a:t>                                                                                  productivity decreases.</a:t>
            </a:r>
          </a:p>
          <a:p>
            <a:r>
              <a:rPr lang="en-US" dirty="0" smtClean="0"/>
              <a:t>New sergeant places less emphasis on </a:t>
            </a:r>
          </a:p>
          <a:p>
            <a:r>
              <a:rPr lang="en-US" dirty="0" smtClean="0"/>
              <a:t>increased  production of traffic tickets.            →</a:t>
            </a:r>
          </a:p>
          <a:p>
            <a:r>
              <a:rPr lang="en-US" dirty="0" smtClean="0"/>
              <a:t>New sergeant places more emphasis on public</a:t>
            </a:r>
          </a:p>
          <a:p>
            <a:r>
              <a:rPr lang="en-US" dirty="0" smtClean="0"/>
              <a:t>safety training.                                                  →</a:t>
            </a:r>
            <a:endParaRPr lang="en-US" dirty="0"/>
          </a:p>
        </p:txBody>
      </p:sp>
      <p:cxnSp>
        <p:nvCxnSpPr>
          <p:cNvPr id="8" name="Straight Connector 7"/>
          <p:cNvCxnSpPr/>
          <p:nvPr/>
        </p:nvCxnSpPr>
        <p:spPr>
          <a:xfrm>
            <a:off x="5334000" y="3962400"/>
            <a:ext cx="0" cy="2774892"/>
          </a:xfrm>
          <a:prstGeom prst="line">
            <a:avLst/>
          </a:prstGeom>
        </p:spPr>
        <p:style>
          <a:lnRef idx="1">
            <a:schemeClr val="accent1"/>
          </a:lnRef>
          <a:fillRef idx="0">
            <a:schemeClr val="accent1"/>
          </a:fillRef>
          <a:effectRef idx="0">
            <a:schemeClr val="accent1"/>
          </a:effectRef>
          <a:fontRef idx="minor">
            <a:schemeClr val="tx1"/>
          </a:fontRef>
        </p:style>
      </p:cxnSp>
      <p:sp>
        <p:nvSpPr>
          <p:cNvPr id="9" name="Slide Number Placeholder 1"/>
          <p:cNvSpPr>
            <a:spLocks noGrp="1"/>
          </p:cNvSpPr>
          <p:nvPr>
            <p:ph type="sldNum" sz="quarter" idx="12"/>
          </p:nvPr>
        </p:nvSpPr>
        <p:spPr>
          <a:xfrm>
            <a:off x="8129016" y="5734050"/>
            <a:ext cx="609600" cy="521208"/>
          </a:xfrm>
        </p:spPr>
        <p:txBody>
          <a:bodyPr/>
          <a:lstStyle/>
          <a:p>
            <a:fld id="{94A715AF-BD30-4F58-9F7A-D40E975157A7}" type="slidenum">
              <a:rPr lang="en-US" smtClean="0"/>
              <a:pPr/>
              <a:t>9</a:t>
            </a:fld>
            <a:endParaRPr lang="en-US" dirty="0"/>
          </a:p>
        </p:txBody>
      </p:sp>
    </p:spTree>
    <p:extLst>
      <p:ext uri="{BB962C8B-B14F-4D97-AF65-F5344CB8AC3E}">
        <p14:creationId xmlns:p14="http://schemas.microsoft.com/office/powerpoint/2010/main" val="344534582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295</TotalTime>
  <Words>2481</Words>
  <Application>Microsoft Office PowerPoint</Application>
  <PresentationFormat>On-screen Show (4:3)</PresentationFormat>
  <Paragraphs>232</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Oriel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Washburn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Gerald Bayens</dc:creator>
  <cp:lastModifiedBy>Cliff</cp:lastModifiedBy>
  <cp:revision>44</cp:revision>
  <dcterms:created xsi:type="dcterms:W3CDTF">2012-04-25T13:18:41Z</dcterms:created>
  <dcterms:modified xsi:type="dcterms:W3CDTF">2012-06-11T01:26:22Z</dcterms:modified>
</cp:coreProperties>
</file>