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6" r:id="rId2"/>
    <p:sldId id="400" r:id="rId3"/>
    <p:sldId id="491" r:id="rId4"/>
    <p:sldId id="399" r:id="rId5"/>
    <p:sldId id="478" r:id="rId6"/>
    <p:sldId id="434" r:id="rId7"/>
    <p:sldId id="433" r:id="rId8"/>
    <p:sldId id="432" r:id="rId9"/>
    <p:sldId id="435" r:id="rId10"/>
    <p:sldId id="431" r:id="rId11"/>
    <p:sldId id="436" r:id="rId12"/>
    <p:sldId id="437" r:id="rId13"/>
    <p:sldId id="438" r:id="rId14"/>
    <p:sldId id="439" r:id="rId15"/>
    <p:sldId id="440" r:id="rId16"/>
    <p:sldId id="441" r:id="rId17"/>
    <p:sldId id="442" r:id="rId18"/>
    <p:sldId id="443" r:id="rId19"/>
    <p:sldId id="480" r:id="rId20"/>
    <p:sldId id="444" r:id="rId21"/>
    <p:sldId id="445" r:id="rId22"/>
    <p:sldId id="446" r:id="rId23"/>
    <p:sldId id="447" r:id="rId24"/>
    <p:sldId id="448" r:id="rId25"/>
    <p:sldId id="450" r:id="rId26"/>
    <p:sldId id="451" r:id="rId27"/>
    <p:sldId id="452" r:id="rId28"/>
    <p:sldId id="453" r:id="rId29"/>
    <p:sldId id="454" r:id="rId30"/>
    <p:sldId id="455" r:id="rId31"/>
    <p:sldId id="456" r:id="rId32"/>
    <p:sldId id="449" r:id="rId33"/>
    <p:sldId id="457" r:id="rId34"/>
    <p:sldId id="458" r:id="rId35"/>
    <p:sldId id="459" r:id="rId36"/>
    <p:sldId id="460" r:id="rId37"/>
    <p:sldId id="461" r:id="rId38"/>
    <p:sldId id="481" r:id="rId39"/>
    <p:sldId id="462" r:id="rId40"/>
    <p:sldId id="463" r:id="rId41"/>
    <p:sldId id="465" r:id="rId42"/>
    <p:sldId id="466" r:id="rId43"/>
    <p:sldId id="467" r:id="rId44"/>
    <p:sldId id="468" r:id="rId45"/>
    <p:sldId id="469" r:id="rId46"/>
    <p:sldId id="471" r:id="rId47"/>
    <p:sldId id="473" r:id="rId48"/>
    <p:sldId id="474" r:id="rId49"/>
    <p:sldId id="475" r:id="rId50"/>
    <p:sldId id="476" r:id="rId51"/>
    <p:sldId id="482" r:id="rId52"/>
    <p:sldId id="484" r:id="rId53"/>
    <p:sldId id="490"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333399"/>
    <a:srgbClr val="0066CC"/>
    <a:srgbClr val="008000"/>
    <a:srgbClr val="C0504D"/>
    <a:srgbClr val="669900"/>
    <a:srgbClr val="CC3399"/>
    <a:srgbClr val="FF3300"/>
    <a:srgbClr val="3333CC"/>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4" autoAdjust="0"/>
    <p:restoredTop sz="87273" autoAdjust="0"/>
  </p:normalViewPr>
  <p:slideViewPr>
    <p:cSldViewPr snapToGrid="0">
      <p:cViewPr varScale="1">
        <p:scale>
          <a:sx n="87" d="100"/>
          <a:sy n="87" d="100"/>
        </p:scale>
        <p:origin x="-9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image" Target="../media/image50.wmf"/><Relationship Id="rId1" Type="http://schemas.openxmlformats.org/officeDocument/2006/relationships/image" Target="../media/image49.wmf"/><Relationship Id="rId4" Type="http://schemas.openxmlformats.org/officeDocument/2006/relationships/image" Target="../media/image5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3.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56.wmf"/><Relationship Id="rId1" Type="http://schemas.openxmlformats.org/officeDocument/2006/relationships/image" Target="../media/image55.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64.wmf"/><Relationship Id="rId2" Type="http://schemas.openxmlformats.org/officeDocument/2006/relationships/image" Target="../media/image63.wmf"/><Relationship Id="rId1" Type="http://schemas.openxmlformats.org/officeDocument/2006/relationships/image" Target="../media/image62.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image" Target="../media/image6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70.wmf"/><Relationship Id="rId1" Type="http://schemas.openxmlformats.org/officeDocument/2006/relationships/image" Target="../media/image69.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73.wmf"/><Relationship Id="rId2" Type="http://schemas.openxmlformats.org/officeDocument/2006/relationships/image" Target="../media/image72.wmf"/><Relationship Id="rId1" Type="http://schemas.openxmlformats.org/officeDocument/2006/relationships/image" Target="../media/image71.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75.wmf"/><Relationship Id="rId1" Type="http://schemas.openxmlformats.org/officeDocument/2006/relationships/image" Target="../media/image7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9.wmf"/><Relationship Id="rId7" Type="http://schemas.openxmlformats.org/officeDocument/2006/relationships/image" Target="../media/image13.wmf"/><Relationship Id="rId2" Type="http://schemas.openxmlformats.org/officeDocument/2006/relationships/image" Target="../media/image8.wmf"/><Relationship Id="rId1" Type="http://schemas.openxmlformats.org/officeDocument/2006/relationships/image" Target="../media/image7.wmf"/><Relationship Id="rId6" Type="http://schemas.openxmlformats.org/officeDocument/2006/relationships/image" Target="../media/image12.wmf"/><Relationship Id="rId5" Type="http://schemas.openxmlformats.org/officeDocument/2006/relationships/image" Target="../media/image11.wmf"/><Relationship Id="rId4" Type="http://schemas.openxmlformats.org/officeDocument/2006/relationships/image" Target="../media/image10.w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76.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79.wmf"/><Relationship Id="rId2" Type="http://schemas.openxmlformats.org/officeDocument/2006/relationships/image" Target="../media/image78.wmf"/><Relationship Id="rId1" Type="http://schemas.openxmlformats.org/officeDocument/2006/relationships/image" Target="../media/image77.wmf"/><Relationship Id="rId5" Type="http://schemas.openxmlformats.org/officeDocument/2006/relationships/image" Target="../media/image81.wmf"/><Relationship Id="rId4" Type="http://schemas.openxmlformats.org/officeDocument/2006/relationships/image" Target="../media/image80.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84.wmf"/><Relationship Id="rId2" Type="http://schemas.openxmlformats.org/officeDocument/2006/relationships/image" Target="../media/image83.wmf"/><Relationship Id="rId1" Type="http://schemas.openxmlformats.org/officeDocument/2006/relationships/image" Target="../media/image82.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87.wmf"/><Relationship Id="rId2" Type="http://schemas.openxmlformats.org/officeDocument/2006/relationships/image" Target="../media/image86.wmf"/><Relationship Id="rId1" Type="http://schemas.openxmlformats.org/officeDocument/2006/relationships/image" Target="../media/image85.w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88.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92.wmf"/><Relationship Id="rId2" Type="http://schemas.openxmlformats.org/officeDocument/2006/relationships/image" Target="../media/image91.wmf"/><Relationship Id="rId1" Type="http://schemas.openxmlformats.org/officeDocument/2006/relationships/image" Target="../media/image90.wmf"/><Relationship Id="rId6" Type="http://schemas.openxmlformats.org/officeDocument/2006/relationships/image" Target="../media/image95.wmf"/><Relationship Id="rId5" Type="http://schemas.openxmlformats.org/officeDocument/2006/relationships/image" Target="../media/image94.wmf"/><Relationship Id="rId4" Type="http://schemas.openxmlformats.org/officeDocument/2006/relationships/image" Target="../media/image93.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97.wmf"/><Relationship Id="rId1" Type="http://schemas.openxmlformats.org/officeDocument/2006/relationships/image" Target="../media/image96.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 Id="rId4" Type="http://schemas.openxmlformats.org/officeDocument/2006/relationships/image" Target="../media/image101.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s>
</file>

<file path=ppt/drawings/_rels/vmlDrawing29.vml.rels><?xml version="1.0" encoding="UTF-8" standalone="yes"?>
<Relationships xmlns="http://schemas.openxmlformats.org/package/2006/relationships"><Relationship Id="rId2" Type="http://schemas.openxmlformats.org/officeDocument/2006/relationships/image" Target="../media/image106.wmf"/><Relationship Id="rId1" Type="http://schemas.openxmlformats.org/officeDocument/2006/relationships/image" Target="../media/image10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wmf"/><Relationship Id="rId5" Type="http://schemas.openxmlformats.org/officeDocument/2006/relationships/image" Target="../media/image19.wmf"/><Relationship Id="rId4" Type="http://schemas.openxmlformats.org/officeDocument/2006/relationships/image" Target="../media/image18.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28.wmf"/><Relationship Id="rId3" Type="http://schemas.openxmlformats.org/officeDocument/2006/relationships/image" Target="../media/image23.wmf"/><Relationship Id="rId7" Type="http://schemas.openxmlformats.org/officeDocument/2006/relationships/image" Target="../media/image27.wmf"/><Relationship Id="rId2" Type="http://schemas.openxmlformats.org/officeDocument/2006/relationships/image" Target="../media/image22.wmf"/><Relationship Id="rId1" Type="http://schemas.openxmlformats.org/officeDocument/2006/relationships/image" Target="../media/image21.wmf"/><Relationship Id="rId6" Type="http://schemas.openxmlformats.org/officeDocument/2006/relationships/image" Target="../media/image26.wmf"/><Relationship Id="rId5" Type="http://schemas.openxmlformats.org/officeDocument/2006/relationships/image" Target="../media/image25.wmf"/><Relationship Id="rId4" Type="http://schemas.openxmlformats.org/officeDocument/2006/relationships/image" Target="../media/image24.wmf"/><Relationship Id="rId9" Type="http://schemas.openxmlformats.org/officeDocument/2006/relationships/image" Target="../media/image29.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wmf"/><Relationship Id="rId1" Type="http://schemas.openxmlformats.org/officeDocument/2006/relationships/image" Target="../media/image3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e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image" Target="../media/image3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41.wmf"/><Relationship Id="rId7" Type="http://schemas.openxmlformats.org/officeDocument/2006/relationships/image" Target="../media/image45.wmf"/><Relationship Id="rId2" Type="http://schemas.openxmlformats.org/officeDocument/2006/relationships/image" Target="../media/image40.wmf"/><Relationship Id="rId1" Type="http://schemas.openxmlformats.org/officeDocument/2006/relationships/image" Target="../media/image39.wmf"/><Relationship Id="rId6" Type="http://schemas.openxmlformats.org/officeDocument/2006/relationships/image" Target="../media/image44.wmf"/><Relationship Id="rId5" Type="http://schemas.openxmlformats.org/officeDocument/2006/relationships/image" Target="../media/image43.wmf"/><Relationship Id="rId4" Type="http://schemas.openxmlformats.org/officeDocument/2006/relationships/image" Target="../media/image42.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48.wmf"/><Relationship Id="rId2" Type="http://schemas.openxmlformats.org/officeDocument/2006/relationships/image" Target="../media/image47.wmf"/><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466B92-F715-4105-9ACA-D2699D4130CA}" type="datetimeFigureOut">
              <a:rPr lang="en-US" smtClean="0"/>
              <a:pPr/>
              <a:t>10/2/2014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F94A67-5C07-4673-A360-79328B83723D}" type="slidenum">
              <a:rPr lang="en-US" smtClean="0"/>
              <a:pPr/>
              <a:t>‹#›</a:t>
            </a:fld>
            <a:endParaRPr lang="en-US"/>
          </a:p>
        </p:txBody>
      </p:sp>
    </p:spTree>
    <p:extLst>
      <p:ext uri="{BB962C8B-B14F-4D97-AF65-F5344CB8AC3E}">
        <p14:creationId xmlns:p14="http://schemas.microsoft.com/office/powerpoint/2010/main" val="4157331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94A67-5C07-4673-A360-79328B83723D}" type="slidenum">
              <a:rPr lang="en-US" smtClean="0"/>
              <a:pPr/>
              <a:t>2</a:t>
            </a:fld>
            <a:endParaRPr lang="en-US"/>
          </a:p>
        </p:txBody>
      </p:sp>
    </p:spTree>
    <p:extLst>
      <p:ext uri="{BB962C8B-B14F-4D97-AF65-F5344CB8AC3E}">
        <p14:creationId xmlns:p14="http://schemas.microsoft.com/office/powerpoint/2010/main" val="29792679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94A67-5C07-4673-A360-79328B83723D}" type="slidenum">
              <a:rPr lang="en-US" smtClean="0"/>
              <a:pPr/>
              <a:t>3</a:t>
            </a:fld>
            <a:endParaRPr lang="en-US"/>
          </a:p>
        </p:txBody>
      </p:sp>
    </p:spTree>
    <p:extLst>
      <p:ext uri="{BB962C8B-B14F-4D97-AF65-F5344CB8AC3E}">
        <p14:creationId xmlns:p14="http://schemas.microsoft.com/office/powerpoint/2010/main" val="2979267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F94A67-5C07-4673-A360-79328B83723D}" type="slidenum">
              <a:rPr lang="en-US" smtClean="0"/>
              <a:pPr/>
              <a:t>4</a:t>
            </a:fld>
            <a:endParaRPr lang="en-US"/>
          </a:p>
        </p:txBody>
      </p:sp>
    </p:spTree>
    <p:extLst>
      <p:ext uri="{BB962C8B-B14F-4D97-AF65-F5344CB8AC3E}">
        <p14:creationId xmlns:p14="http://schemas.microsoft.com/office/powerpoint/2010/main" val="2979267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Rectangle 4"/>
          <p:cNvSpPr/>
          <p:nvPr userDrawn="1"/>
        </p:nvSpPr>
        <p:spPr>
          <a:xfrm>
            <a:off x="0" y="2100028"/>
            <a:ext cx="9144000" cy="1990165"/>
          </a:xfrm>
          <a:prstGeom prst="rect">
            <a:avLst/>
          </a:prstGeom>
          <a:solidFill>
            <a:schemeClr val="accent2"/>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5" name="Rectangle 4"/>
          <p:cNvSpPr/>
          <p:nvPr userDrawn="1"/>
        </p:nvSpPr>
        <p:spPr>
          <a:xfrm>
            <a:off x="0" y="0"/>
            <a:ext cx="9144000" cy="806823"/>
          </a:xfrm>
          <a:prstGeom prst="rect">
            <a:avLst/>
          </a:prstGeom>
          <a:solidFill>
            <a:schemeClr val="accent2"/>
          </a:solidFill>
          <a:ln>
            <a:solidFill>
              <a:srgbClr val="C050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9"/>
          <p:cNvSpPr>
            <a:spLocks noGrp="1"/>
          </p:cNvSpPr>
          <p:nvPr>
            <p:ph type="sldNum" sz="quarter" idx="11"/>
          </p:nvPr>
        </p:nvSpPr>
        <p:spPr>
          <a:xfrm>
            <a:off x="7344355" y="6585235"/>
            <a:ext cx="488342" cy="365125"/>
          </a:xfrm>
          <a:prstGeom prst="rect">
            <a:avLst/>
          </a:prstGeom>
        </p:spPr>
        <p:txBody>
          <a:bodyPr/>
          <a:lstStyle>
            <a:lvl1pPr>
              <a:defRPr sz="1000"/>
            </a:lvl1pPr>
          </a:lstStyle>
          <a:p>
            <a:fld id="{EDBA0D9C-918A-4A1C-A811-F498A82033C0}" type="slidenum">
              <a:rPr lang="en-US" smtClean="0"/>
              <a:pPr/>
              <a:t>‹#›</a:t>
            </a:fld>
            <a:endParaRPr lang="en-US" dirty="0"/>
          </a:p>
        </p:txBody>
      </p:sp>
      <p:sp>
        <p:nvSpPr>
          <p:cNvPr id="4" name="TextBox 1"/>
          <p:cNvSpPr txBox="1"/>
          <p:nvPr userDrawn="1"/>
        </p:nvSpPr>
        <p:spPr>
          <a:xfrm>
            <a:off x="7486361" y="6584716"/>
            <a:ext cx="488950" cy="246380"/>
          </a:xfrm>
          <a:prstGeom prst="rect">
            <a:avLst/>
          </a:prstGeom>
          <a:noFill/>
        </p:spPr>
        <p:txBody>
          <a:bodyPr wrap="square" rtlCol="0">
            <a:spAutoFit/>
          </a:bodyPr>
          <a:lstStyle/>
          <a:p>
            <a:pPr marL="0" marR="0">
              <a:spcBef>
                <a:spcPts val="0"/>
              </a:spcBef>
              <a:spcAft>
                <a:spcPts val="0"/>
              </a:spcAft>
            </a:pPr>
            <a:r>
              <a:rPr lang="en-US" sz="1000" kern="1200">
                <a:solidFill>
                  <a:srgbClr val="000000"/>
                </a:solidFill>
                <a:effectLst/>
                <a:latin typeface="Calibri"/>
                <a:ea typeface="SimSun"/>
              </a:rPr>
              <a:t>/53</a:t>
            </a:r>
            <a:endParaRPr lang="en-US" sz="1200">
              <a:effectLst/>
              <a:latin typeface="Times New Roman"/>
              <a:ea typeface="SimSun"/>
            </a:endParaRP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extBox 1"/>
          <p:cNvSpPr txBox="1"/>
          <p:nvPr userDrawn="1"/>
        </p:nvSpPr>
        <p:spPr>
          <a:xfrm>
            <a:off x="55416" y="6579290"/>
            <a:ext cx="6659245" cy="238760"/>
          </a:xfrm>
          <a:prstGeom prst="rect">
            <a:avLst/>
          </a:prstGeom>
          <a:noFill/>
        </p:spPr>
        <p:txBody>
          <a:bodyPr wrap="square" rtlCol="0">
            <a:spAutoFit/>
          </a:bodyPr>
          <a:lstStyle/>
          <a:p>
            <a:pPr marL="0" marR="0">
              <a:spcBef>
                <a:spcPts val="0"/>
              </a:spcBef>
              <a:spcAft>
                <a:spcPts val="0"/>
              </a:spcAft>
            </a:pPr>
            <a:r>
              <a:rPr lang="en-US" sz="1000" kern="1200">
                <a:solidFill>
                  <a:srgbClr val="000000"/>
                </a:solidFill>
                <a:effectLst/>
                <a:latin typeface="Gill Sans MT"/>
                <a:ea typeface="SimSun"/>
                <a:cs typeface="Times New Roman"/>
              </a:rPr>
              <a:t>Finite Element Modeling and Simulation with </a:t>
            </a:r>
            <a:r>
              <a:rPr lang="en-US" sz="1000" i="1" kern="1200">
                <a:solidFill>
                  <a:srgbClr val="000000"/>
                </a:solidFill>
                <a:effectLst/>
                <a:latin typeface="Gill Sans MT"/>
                <a:ea typeface="SimSun"/>
                <a:cs typeface="Times New Roman"/>
              </a:rPr>
              <a:t>ANSYS Workbench</a:t>
            </a:r>
            <a:r>
              <a:rPr lang="en-US" sz="1000" kern="1200">
                <a:solidFill>
                  <a:srgbClr val="000000"/>
                </a:solidFill>
                <a:effectLst/>
                <a:latin typeface="Gill Sans MT"/>
                <a:ea typeface="SimSun"/>
                <a:cs typeface="Times New Roman"/>
              </a:rPr>
              <a:t>, © CRC Press, Boca Raton, FL, 2014. All rights reserved.</a:t>
            </a:r>
            <a:endParaRPr lang="en-US" sz="1200">
              <a:effectLst/>
              <a:latin typeface="Times New Roman"/>
              <a:ea typeface="SimSun"/>
            </a:endParaRPr>
          </a:p>
        </p:txBody>
      </p:sp>
      <p:sp>
        <p:nvSpPr>
          <p:cNvPr id="3" name="TextBox 1"/>
          <p:cNvSpPr txBox="1"/>
          <p:nvPr userDrawn="1"/>
        </p:nvSpPr>
        <p:spPr>
          <a:xfrm>
            <a:off x="8340634" y="6579290"/>
            <a:ext cx="738505" cy="246221"/>
          </a:xfrm>
          <a:prstGeom prst="rect">
            <a:avLst/>
          </a:prstGeom>
          <a:noFill/>
        </p:spPr>
        <p:txBody>
          <a:bodyPr wrap="square" rtlCol="0">
            <a:spAutoFit/>
          </a:bodyPr>
          <a:lstStyle/>
          <a:p>
            <a:pPr marL="0" marR="0">
              <a:spcBef>
                <a:spcPts val="0"/>
              </a:spcBef>
              <a:spcAft>
                <a:spcPts val="0"/>
              </a:spcAft>
            </a:pPr>
            <a:r>
              <a:rPr lang="en-US" sz="1000" kern="1200" dirty="0">
                <a:solidFill>
                  <a:srgbClr val="000000"/>
                </a:solidFill>
                <a:effectLst/>
                <a:latin typeface="Gill Sans MT"/>
                <a:ea typeface="SimSun"/>
                <a:cs typeface="Times New Roman"/>
              </a:rPr>
              <a:t>Chapter </a:t>
            </a:r>
            <a:r>
              <a:rPr lang="en-US" sz="1000" kern="1200" dirty="0" smtClean="0">
                <a:solidFill>
                  <a:srgbClr val="000000"/>
                </a:solidFill>
                <a:effectLst/>
                <a:latin typeface="Gill Sans MT"/>
                <a:ea typeface="SimSun"/>
                <a:cs typeface="Times New Roman"/>
              </a:rPr>
              <a:t>2</a:t>
            </a:r>
            <a:endParaRPr lang="en-US" sz="1200" dirty="0">
              <a:effectLst/>
              <a:latin typeface="Times New Roman"/>
              <a:ea typeface="SimSu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oleObject" Target="../embeddings/oleObject25.bin"/><Relationship Id="rId7" Type="http://schemas.openxmlformats.org/officeDocument/2006/relationships/oleObject" Target="../embeddings/oleObject27.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image" Target="../media/image31.wmf"/><Relationship Id="rId5" Type="http://schemas.openxmlformats.org/officeDocument/2006/relationships/oleObject" Target="../embeddings/oleObject26.bin"/><Relationship Id="rId4" Type="http://schemas.openxmlformats.org/officeDocument/2006/relationships/image" Target="../media/image30.wmf"/></Relationships>
</file>

<file path=ppt/slides/_rels/slide11.xml.rels><?xml version="1.0" encoding="UTF-8" standalone="yes"?>
<Relationships xmlns="http://schemas.openxmlformats.org/package/2006/relationships"><Relationship Id="rId8" Type="http://schemas.openxmlformats.org/officeDocument/2006/relationships/image" Target="../media/image35.wmf"/><Relationship Id="rId3" Type="http://schemas.openxmlformats.org/officeDocument/2006/relationships/oleObject" Target="../embeddings/oleObject28.bin"/><Relationship Id="rId7" Type="http://schemas.openxmlformats.org/officeDocument/2006/relationships/oleObject" Target="../embeddings/oleObject30.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image" Target="../media/image34.wmf"/><Relationship Id="rId5" Type="http://schemas.openxmlformats.org/officeDocument/2006/relationships/oleObject" Target="../embeddings/oleObject29.bin"/><Relationship Id="rId10" Type="http://schemas.openxmlformats.org/officeDocument/2006/relationships/image" Target="../media/image36.emf"/><Relationship Id="rId4" Type="http://schemas.openxmlformats.org/officeDocument/2006/relationships/image" Target="../media/image33.wmf"/><Relationship Id="rId9" Type="http://schemas.openxmlformats.org/officeDocument/2006/relationships/oleObject" Target="../embeddings/oleObject31.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image" Target="../media/image38.emf"/><Relationship Id="rId5" Type="http://schemas.openxmlformats.org/officeDocument/2006/relationships/package" Target="../embeddings/Microsoft_Word_Document1.docx"/><Relationship Id="rId4" Type="http://schemas.openxmlformats.org/officeDocument/2006/relationships/image" Target="../media/image37.wmf"/></Relationships>
</file>

<file path=ppt/slides/_rels/slide13.xml.rels><?xml version="1.0" encoding="UTF-8" standalone="yes"?>
<Relationships xmlns="http://schemas.openxmlformats.org/package/2006/relationships"><Relationship Id="rId8" Type="http://schemas.openxmlformats.org/officeDocument/2006/relationships/image" Target="../media/image41.wmf"/><Relationship Id="rId13" Type="http://schemas.openxmlformats.org/officeDocument/2006/relationships/oleObject" Target="../embeddings/oleObject38.bin"/><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43.wmf"/><Relationship Id="rId2" Type="http://schemas.openxmlformats.org/officeDocument/2006/relationships/slideLayout" Target="../slideLayouts/slideLayout2.xml"/><Relationship Id="rId16" Type="http://schemas.openxmlformats.org/officeDocument/2006/relationships/image" Target="../media/image45.wmf"/><Relationship Id="rId1" Type="http://schemas.openxmlformats.org/officeDocument/2006/relationships/vmlDrawing" Target="../drawings/vmlDrawing8.vml"/><Relationship Id="rId6" Type="http://schemas.openxmlformats.org/officeDocument/2006/relationships/image" Target="../media/image40.wmf"/><Relationship Id="rId11" Type="http://schemas.openxmlformats.org/officeDocument/2006/relationships/oleObject" Target="../embeddings/oleObject37.bin"/><Relationship Id="rId5" Type="http://schemas.openxmlformats.org/officeDocument/2006/relationships/oleObject" Target="../embeddings/oleObject34.bin"/><Relationship Id="rId15" Type="http://schemas.openxmlformats.org/officeDocument/2006/relationships/oleObject" Target="../embeddings/oleObject39.bin"/><Relationship Id="rId10" Type="http://schemas.openxmlformats.org/officeDocument/2006/relationships/image" Target="../media/image42.wmf"/><Relationship Id="rId4" Type="http://schemas.openxmlformats.org/officeDocument/2006/relationships/image" Target="../media/image39.wmf"/><Relationship Id="rId9" Type="http://schemas.openxmlformats.org/officeDocument/2006/relationships/oleObject" Target="../embeddings/oleObject36.bin"/><Relationship Id="rId14" Type="http://schemas.openxmlformats.org/officeDocument/2006/relationships/image" Target="../media/image44.wmf"/></Relationships>
</file>

<file path=ppt/slides/_rels/slide14.xml.rels><?xml version="1.0" encoding="UTF-8" standalone="yes"?>
<Relationships xmlns="http://schemas.openxmlformats.org/package/2006/relationships"><Relationship Id="rId8" Type="http://schemas.openxmlformats.org/officeDocument/2006/relationships/image" Target="../media/image48.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2.xml"/><Relationship Id="rId1" Type="http://schemas.openxmlformats.org/officeDocument/2006/relationships/vmlDrawing" Target="../drawings/vmlDrawing9.vml"/><Relationship Id="rId6" Type="http://schemas.openxmlformats.org/officeDocument/2006/relationships/image" Target="../media/image47.wmf"/><Relationship Id="rId5" Type="http://schemas.openxmlformats.org/officeDocument/2006/relationships/oleObject" Target="../embeddings/oleObject41.bin"/><Relationship Id="rId4" Type="http://schemas.openxmlformats.org/officeDocument/2006/relationships/image" Target="../media/image46.wmf"/></Relationships>
</file>

<file path=ppt/slides/_rels/slide15.x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oleObject" Target="../embeddings/oleObject43.bin"/><Relationship Id="rId7" Type="http://schemas.openxmlformats.org/officeDocument/2006/relationships/oleObject" Target="../embeddings/oleObject45.bin"/><Relationship Id="rId2" Type="http://schemas.openxmlformats.org/officeDocument/2006/relationships/slideLayout" Target="../slideLayouts/slideLayout2.xml"/><Relationship Id="rId1" Type="http://schemas.openxmlformats.org/officeDocument/2006/relationships/vmlDrawing" Target="../drawings/vmlDrawing10.vml"/><Relationship Id="rId6" Type="http://schemas.openxmlformats.org/officeDocument/2006/relationships/image" Target="../media/image50.wmf"/><Relationship Id="rId5" Type="http://schemas.openxmlformats.org/officeDocument/2006/relationships/oleObject" Target="../embeddings/oleObject44.bin"/><Relationship Id="rId10" Type="http://schemas.openxmlformats.org/officeDocument/2006/relationships/image" Target="../media/image52.wmf"/><Relationship Id="rId4" Type="http://schemas.openxmlformats.org/officeDocument/2006/relationships/image" Target="../media/image49.wmf"/><Relationship Id="rId9" Type="http://schemas.openxmlformats.org/officeDocument/2006/relationships/oleObject" Target="../embeddings/oleObject46.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54.emf"/><Relationship Id="rId4" Type="http://schemas.openxmlformats.org/officeDocument/2006/relationships/image" Target="../media/image53.wmf"/></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image" Target="../media/image56.wmf"/><Relationship Id="rId5" Type="http://schemas.openxmlformats.org/officeDocument/2006/relationships/oleObject" Target="../embeddings/oleObject49.bin"/><Relationship Id="rId4" Type="http://schemas.openxmlformats.org/officeDocument/2006/relationships/image" Target="../media/image55.w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0.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image" Target="../media/image58.wmf"/><Relationship Id="rId5" Type="http://schemas.openxmlformats.org/officeDocument/2006/relationships/oleObject" Target="../embeddings/oleObject51.bin"/><Relationship Id="rId4" Type="http://schemas.openxmlformats.org/officeDocument/2006/relationships/image" Target="../media/image57.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en.structurae.de/photos/index.cfm?JS=105807"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61.wmf"/><Relationship Id="rId3" Type="http://schemas.openxmlformats.org/officeDocument/2006/relationships/oleObject" Target="../embeddings/oleObject52.bin"/><Relationship Id="rId7" Type="http://schemas.openxmlformats.org/officeDocument/2006/relationships/oleObject" Target="../embeddings/oleObject54.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image" Target="../media/image60.wmf"/><Relationship Id="rId5" Type="http://schemas.openxmlformats.org/officeDocument/2006/relationships/oleObject" Target="../embeddings/oleObject53.bin"/><Relationship Id="rId4" Type="http://schemas.openxmlformats.org/officeDocument/2006/relationships/image" Target="../media/image59.wmf"/></Relationships>
</file>

<file path=ppt/slides/_rels/slide22.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oleObject" Target="../embeddings/oleObject55.bin"/><Relationship Id="rId7" Type="http://schemas.openxmlformats.org/officeDocument/2006/relationships/oleObject" Target="../embeddings/oleObject57.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image" Target="../media/image63.wmf"/><Relationship Id="rId5" Type="http://schemas.openxmlformats.org/officeDocument/2006/relationships/oleObject" Target="../embeddings/oleObject56.bin"/><Relationship Id="rId4" Type="http://schemas.openxmlformats.org/officeDocument/2006/relationships/image" Target="../media/image62.wmf"/></Relationships>
</file>

<file path=ppt/slides/_rels/slide23.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oleObject" Target="../embeddings/oleObject58.bin"/><Relationship Id="rId7" Type="http://schemas.openxmlformats.org/officeDocument/2006/relationships/oleObject" Target="../embeddings/oleObject60.bin"/><Relationship Id="rId2" Type="http://schemas.openxmlformats.org/officeDocument/2006/relationships/slideLayout" Target="../slideLayouts/slideLayout2.xml"/><Relationship Id="rId1" Type="http://schemas.openxmlformats.org/officeDocument/2006/relationships/vmlDrawing" Target="../drawings/vmlDrawing16.vml"/><Relationship Id="rId6" Type="http://schemas.openxmlformats.org/officeDocument/2006/relationships/image" Target="../media/image66.wmf"/><Relationship Id="rId5" Type="http://schemas.openxmlformats.org/officeDocument/2006/relationships/oleObject" Target="../embeddings/oleObject59.bin"/><Relationship Id="rId4" Type="http://schemas.openxmlformats.org/officeDocument/2006/relationships/image" Target="../media/image65.wmf"/></Relationships>
</file>

<file path=ppt/slides/_rels/slide24.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61.bin"/><Relationship Id="rId2" Type="http://schemas.openxmlformats.org/officeDocument/2006/relationships/slideLayout" Target="../slideLayouts/slideLayout2.xml"/><Relationship Id="rId1" Type="http://schemas.openxmlformats.org/officeDocument/2006/relationships/vmlDrawing" Target="../drawings/vmlDrawing17.vml"/><Relationship Id="rId6" Type="http://schemas.openxmlformats.org/officeDocument/2006/relationships/image" Target="../media/image70.wmf"/><Relationship Id="rId5" Type="http://schemas.openxmlformats.org/officeDocument/2006/relationships/oleObject" Target="../embeddings/oleObject62.bin"/><Relationship Id="rId4" Type="http://schemas.openxmlformats.org/officeDocument/2006/relationships/image" Target="../media/image69.wmf"/></Relationships>
</file>

<file path=ppt/slides/_rels/slide26.xml.rels><?xml version="1.0" encoding="UTF-8" standalone="yes"?>
<Relationships xmlns="http://schemas.openxmlformats.org/package/2006/relationships"><Relationship Id="rId8" Type="http://schemas.openxmlformats.org/officeDocument/2006/relationships/image" Target="../media/image73.wmf"/><Relationship Id="rId3" Type="http://schemas.openxmlformats.org/officeDocument/2006/relationships/oleObject" Target="../embeddings/oleObject63.bin"/><Relationship Id="rId7" Type="http://schemas.openxmlformats.org/officeDocument/2006/relationships/oleObject" Target="../embeddings/oleObject65.bin"/><Relationship Id="rId2" Type="http://schemas.openxmlformats.org/officeDocument/2006/relationships/slideLayout" Target="../slideLayouts/slideLayout2.xml"/><Relationship Id="rId1" Type="http://schemas.openxmlformats.org/officeDocument/2006/relationships/vmlDrawing" Target="../drawings/vmlDrawing18.vml"/><Relationship Id="rId6" Type="http://schemas.openxmlformats.org/officeDocument/2006/relationships/image" Target="../media/image72.wmf"/><Relationship Id="rId5" Type="http://schemas.openxmlformats.org/officeDocument/2006/relationships/oleObject" Target="../embeddings/oleObject64.bin"/><Relationship Id="rId4" Type="http://schemas.openxmlformats.org/officeDocument/2006/relationships/image" Target="../media/image71.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66.bin"/><Relationship Id="rId2" Type="http://schemas.openxmlformats.org/officeDocument/2006/relationships/slideLayout" Target="../slideLayouts/slideLayout2.xml"/><Relationship Id="rId1" Type="http://schemas.openxmlformats.org/officeDocument/2006/relationships/vmlDrawing" Target="../drawings/vmlDrawing19.vml"/><Relationship Id="rId6" Type="http://schemas.openxmlformats.org/officeDocument/2006/relationships/image" Target="../media/image75.wmf"/><Relationship Id="rId5" Type="http://schemas.openxmlformats.org/officeDocument/2006/relationships/oleObject" Target="../embeddings/oleObject67.bin"/><Relationship Id="rId4" Type="http://schemas.openxmlformats.org/officeDocument/2006/relationships/image" Target="../media/image74.wmf"/></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76.wmf"/></Relationships>
</file>

<file path=ppt/slides/_rels/slide29.xml.rels><?xml version="1.0" encoding="UTF-8" standalone="yes"?>
<Relationships xmlns="http://schemas.openxmlformats.org/package/2006/relationships"><Relationship Id="rId8" Type="http://schemas.openxmlformats.org/officeDocument/2006/relationships/image" Target="../media/image79.wmf"/><Relationship Id="rId3" Type="http://schemas.openxmlformats.org/officeDocument/2006/relationships/oleObject" Target="../embeddings/oleObject69.bin"/><Relationship Id="rId7" Type="http://schemas.openxmlformats.org/officeDocument/2006/relationships/oleObject" Target="../embeddings/oleObject71.bin"/><Relationship Id="rId12" Type="http://schemas.openxmlformats.org/officeDocument/2006/relationships/image" Target="../media/image81.wmf"/><Relationship Id="rId2" Type="http://schemas.openxmlformats.org/officeDocument/2006/relationships/slideLayout" Target="../slideLayouts/slideLayout2.xml"/><Relationship Id="rId1" Type="http://schemas.openxmlformats.org/officeDocument/2006/relationships/vmlDrawing" Target="../drawings/vmlDrawing21.vml"/><Relationship Id="rId6" Type="http://schemas.openxmlformats.org/officeDocument/2006/relationships/image" Target="../media/image78.wmf"/><Relationship Id="rId11" Type="http://schemas.openxmlformats.org/officeDocument/2006/relationships/oleObject" Target="../embeddings/oleObject73.bin"/><Relationship Id="rId5" Type="http://schemas.openxmlformats.org/officeDocument/2006/relationships/oleObject" Target="../embeddings/oleObject70.bin"/><Relationship Id="rId10" Type="http://schemas.openxmlformats.org/officeDocument/2006/relationships/image" Target="../media/image80.wmf"/><Relationship Id="rId4" Type="http://schemas.openxmlformats.org/officeDocument/2006/relationships/image" Target="../media/image77.wmf"/><Relationship Id="rId9" Type="http://schemas.openxmlformats.org/officeDocument/2006/relationships/oleObject" Target="../embeddings/oleObject72.bin"/></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84.wmf"/><Relationship Id="rId3" Type="http://schemas.openxmlformats.org/officeDocument/2006/relationships/oleObject" Target="../embeddings/oleObject74.bin"/><Relationship Id="rId7" Type="http://schemas.openxmlformats.org/officeDocument/2006/relationships/oleObject" Target="../embeddings/oleObject76.bin"/><Relationship Id="rId2" Type="http://schemas.openxmlformats.org/officeDocument/2006/relationships/slideLayout" Target="../slideLayouts/slideLayout2.xml"/><Relationship Id="rId1" Type="http://schemas.openxmlformats.org/officeDocument/2006/relationships/vmlDrawing" Target="../drawings/vmlDrawing22.vml"/><Relationship Id="rId6" Type="http://schemas.openxmlformats.org/officeDocument/2006/relationships/image" Target="../media/image83.wmf"/><Relationship Id="rId5" Type="http://schemas.openxmlformats.org/officeDocument/2006/relationships/oleObject" Target="../embeddings/oleObject75.bin"/><Relationship Id="rId4" Type="http://schemas.openxmlformats.org/officeDocument/2006/relationships/image" Target="../media/image82.wmf"/></Relationships>
</file>

<file path=ppt/slides/_rels/slide31.xml.rels><?xml version="1.0" encoding="UTF-8" standalone="yes"?>
<Relationships xmlns="http://schemas.openxmlformats.org/package/2006/relationships"><Relationship Id="rId8" Type="http://schemas.openxmlformats.org/officeDocument/2006/relationships/image" Target="../media/image87.wmf"/><Relationship Id="rId3" Type="http://schemas.openxmlformats.org/officeDocument/2006/relationships/oleObject" Target="../embeddings/oleObject77.bin"/><Relationship Id="rId7" Type="http://schemas.openxmlformats.org/officeDocument/2006/relationships/oleObject" Target="../embeddings/oleObject79.bin"/><Relationship Id="rId2" Type="http://schemas.openxmlformats.org/officeDocument/2006/relationships/slideLayout" Target="../slideLayouts/slideLayout2.xml"/><Relationship Id="rId1" Type="http://schemas.openxmlformats.org/officeDocument/2006/relationships/vmlDrawing" Target="../drawings/vmlDrawing23.vml"/><Relationship Id="rId6" Type="http://schemas.openxmlformats.org/officeDocument/2006/relationships/image" Target="../media/image86.wmf"/><Relationship Id="rId5" Type="http://schemas.openxmlformats.org/officeDocument/2006/relationships/oleObject" Target="../embeddings/oleObject78.bin"/><Relationship Id="rId4" Type="http://schemas.openxmlformats.org/officeDocument/2006/relationships/image" Target="../media/image85.wmf"/></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80.bin"/><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89.png"/><Relationship Id="rId4" Type="http://schemas.openxmlformats.org/officeDocument/2006/relationships/image" Target="../media/image88.wmf"/></Relationships>
</file>

<file path=ppt/slides/_rels/slide33.xml.rels><?xml version="1.0" encoding="UTF-8" standalone="yes"?>
<Relationships xmlns="http://schemas.openxmlformats.org/package/2006/relationships"><Relationship Id="rId8" Type="http://schemas.openxmlformats.org/officeDocument/2006/relationships/image" Target="../media/image92.wmf"/><Relationship Id="rId13" Type="http://schemas.openxmlformats.org/officeDocument/2006/relationships/oleObject" Target="../embeddings/oleObject86.bin"/><Relationship Id="rId3" Type="http://schemas.openxmlformats.org/officeDocument/2006/relationships/oleObject" Target="../embeddings/oleObject81.bin"/><Relationship Id="rId7" Type="http://schemas.openxmlformats.org/officeDocument/2006/relationships/oleObject" Target="../embeddings/oleObject83.bin"/><Relationship Id="rId12" Type="http://schemas.openxmlformats.org/officeDocument/2006/relationships/image" Target="../media/image94.wmf"/><Relationship Id="rId2" Type="http://schemas.openxmlformats.org/officeDocument/2006/relationships/slideLayout" Target="../slideLayouts/slideLayout2.xml"/><Relationship Id="rId1" Type="http://schemas.openxmlformats.org/officeDocument/2006/relationships/vmlDrawing" Target="../drawings/vmlDrawing25.vml"/><Relationship Id="rId6" Type="http://schemas.openxmlformats.org/officeDocument/2006/relationships/image" Target="../media/image91.wmf"/><Relationship Id="rId11" Type="http://schemas.openxmlformats.org/officeDocument/2006/relationships/oleObject" Target="../embeddings/oleObject85.bin"/><Relationship Id="rId5" Type="http://schemas.openxmlformats.org/officeDocument/2006/relationships/oleObject" Target="../embeddings/oleObject82.bin"/><Relationship Id="rId10" Type="http://schemas.openxmlformats.org/officeDocument/2006/relationships/image" Target="../media/image93.wmf"/><Relationship Id="rId4" Type="http://schemas.openxmlformats.org/officeDocument/2006/relationships/image" Target="../media/image90.wmf"/><Relationship Id="rId9" Type="http://schemas.openxmlformats.org/officeDocument/2006/relationships/oleObject" Target="../embeddings/oleObject84.bin"/><Relationship Id="rId14" Type="http://schemas.openxmlformats.org/officeDocument/2006/relationships/image" Target="../media/image95.wmf"/></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87.bin"/><Relationship Id="rId2" Type="http://schemas.openxmlformats.org/officeDocument/2006/relationships/slideLayout" Target="../slideLayouts/slideLayout2.xml"/><Relationship Id="rId1" Type="http://schemas.openxmlformats.org/officeDocument/2006/relationships/vmlDrawing" Target="../drawings/vmlDrawing26.vml"/><Relationship Id="rId6" Type="http://schemas.openxmlformats.org/officeDocument/2006/relationships/image" Target="../media/image97.wmf"/><Relationship Id="rId5" Type="http://schemas.openxmlformats.org/officeDocument/2006/relationships/oleObject" Target="../embeddings/oleObject88.bin"/><Relationship Id="rId4" Type="http://schemas.openxmlformats.org/officeDocument/2006/relationships/image" Target="../media/image96.wmf"/></Relationships>
</file>

<file path=ppt/slides/_rels/slide35.xml.rels><?xml version="1.0" encoding="UTF-8" standalone="yes"?>
<Relationships xmlns="http://schemas.openxmlformats.org/package/2006/relationships"><Relationship Id="rId8" Type="http://schemas.openxmlformats.org/officeDocument/2006/relationships/image" Target="../media/image100.wmf"/><Relationship Id="rId3" Type="http://schemas.openxmlformats.org/officeDocument/2006/relationships/oleObject" Target="../embeddings/oleObject89.bin"/><Relationship Id="rId7" Type="http://schemas.openxmlformats.org/officeDocument/2006/relationships/oleObject" Target="../embeddings/oleObject91.bin"/><Relationship Id="rId2" Type="http://schemas.openxmlformats.org/officeDocument/2006/relationships/slideLayout" Target="../slideLayouts/slideLayout2.xml"/><Relationship Id="rId1" Type="http://schemas.openxmlformats.org/officeDocument/2006/relationships/vmlDrawing" Target="../drawings/vmlDrawing27.vml"/><Relationship Id="rId6" Type="http://schemas.openxmlformats.org/officeDocument/2006/relationships/image" Target="../media/image99.wmf"/><Relationship Id="rId5" Type="http://schemas.openxmlformats.org/officeDocument/2006/relationships/oleObject" Target="../embeddings/oleObject90.bin"/><Relationship Id="rId10" Type="http://schemas.openxmlformats.org/officeDocument/2006/relationships/image" Target="../media/image101.wmf"/><Relationship Id="rId4" Type="http://schemas.openxmlformats.org/officeDocument/2006/relationships/image" Target="../media/image98.wmf"/><Relationship Id="rId9" Type="http://schemas.openxmlformats.org/officeDocument/2006/relationships/oleObject" Target="../embeddings/oleObject92.bin"/></Relationships>
</file>

<file path=ppt/slides/_rels/slide36.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93.bin"/><Relationship Id="rId7" Type="http://schemas.openxmlformats.org/officeDocument/2006/relationships/oleObject" Target="../embeddings/oleObject95.bin"/><Relationship Id="rId2" Type="http://schemas.openxmlformats.org/officeDocument/2006/relationships/slideLayout" Target="../slideLayouts/slideLayout2.xml"/><Relationship Id="rId1" Type="http://schemas.openxmlformats.org/officeDocument/2006/relationships/vmlDrawing" Target="../drawings/vmlDrawing28.vml"/><Relationship Id="rId6" Type="http://schemas.openxmlformats.org/officeDocument/2006/relationships/image" Target="../media/image103.wmf"/><Relationship Id="rId5" Type="http://schemas.openxmlformats.org/officeDocument/2006/relationships/oleObject" Target="../embeddings/oleObject94.bin"/><Relationship Id="rId4" Type="http://schemas.openxmlformats.org/officeDocument/2006/relationships/image" Target="../media/image102.wmf"/></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29.vml"/><Relationship Id="rId6" Type="http://schemas.openxmlformats.org/officeDocument/2006/relationships/image" Target="../media/image106.wmf"/><Relationship Id="rId5" Type="http://schemas.openxmlformats.org/officeDocument/2006/relationships/oleObject" Target="../embeddings/oleObject97.bin"/><Relationship Id="rId4" Type="http://schemas.openxmlformats.org/officeDocument/2006/relationships/image" Target="../media/image105.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3.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 Id="rId9" Type="http://schemas.openxmlformats.org/officeDocument/2006/relationships/image" Target="../media/image5.wmf"/></Relationships>
</file>

<file path=ppt/slides/_rels/slide4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1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1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oleObject" Target="../embeddings/oleObject6.bin"/><Relationship Id="rId13" Type="http://schemas.openxmlformats.org/officeDocument/2006/relationships/image" Target="../media/image11.wmf"/><Relationship Id="rId3" Type="http://schemas.openxmlformats.org/officeDocument/2006/relationships/image" Target="../media/image14.png"/><Relationship Id="rId7" Type="http://schemas.openxmlformats.org/officeDocument/2006/relationships/image" Target="../media/image8.wmf"/><Relationship Id="rId12" Type="http://schemas.openxmlformats.org/officeDocument/2006/relationships/oleObject" Target="../embeddings/oleObject8.bin"/><Relationship Id="rId17" Type="http://schemas.openxmlformats.org/officeDocument/2006/relationships/image" Target="../media/image13.wmf"/><Relationship Id="rId2" Type="http://schemas.openxmlformats.org/officeDocument/2006/relationships/slideLayout" Target="../slideLayouts/slideLayout2.xml"/><Relationship Id="rId16" Type="http://schemas.openxmlformats.org/officeDocument/2006/relationships/oleObject" Target="../embeddings/oleObject10.bin"/><Relationship Id="rId1" Type="http://schemas.openxmlformats.org/officeDocument/2006/relationships/vmlDrawing" Target="../drawings/vmlDrawing2.vml"/><Relationship Id="rId6" Type="http://schemas.openxmlformats.org/officeDocument/2006/relationships/oleObject" Target="../embeddings/oleObject5.bin"/><Relationship Id="rId11" Type="http://schemas.openxmlformats.org/officeDocument/2006/relationships/image" Target="../media/image10.wmf"/><Relationship Id="rId5" Type="http://schemas.openxmlformats.org/officeDocument/2006/relationships/image" Target="../media/image7.wmf"/><Relationship Id="rId15" Type="http://schemas.openxmlformats.org/officeDocument/2006/relationships/image" Target="../media/image12.wmf"/><Relationship Id="rId10" Type="http://schemas.openxmlformats.org/officeDocument/2006/relationships/oleObject" Target="../embeddings/oleObject7.bin"/><Relationship Id="rId4" Type="http://schemas.openxmlformats.org/officeDocument/2006/relationships/oleObject" Target="../embeddings/oleObject4.bin"/><Relationship Id="rId9" Type="http://schemas.openxmlformats.org/officeDocument/2006/relationships/image" Target="../media/image9.wmf"/><Relationship Id="rId14" Type="http://schemas.openxmlformats.org/officeDocument/2006/relationships/oleObject" Target="../embeddings/oleObject9.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image" Target="../media/image19.wmf"/><Relationship Id="rId3" Type="http://schemas.openxmlformats.org/officeDocument/2006/relationships/oleObject" Target="../embeddings/oleObject11.bin"/><Relationship Id="rId7" Type="http://schemas.openxmlformats.org/officeDocument/2006/relationships/image" Target="../media/image20.emf"/><Relationship Id="rId12"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6.wmf"/><Relationship Id="rId11" Type="http://schemas.openxmlformats.org/officeDocument/2006/relationships/image" Target="../media/image18.wmf"/><Relationship Id="rId5" Type="http://schemas.openxmlformats.org/officeDocument/2006/relationships/oleObject" Target="../embeddings/oleObject12.bin"/><Relationship Id="rId10" Type="http://schemas.openxmlformats.org/officeDocument/2006/relationships/oleObject" Target="../embeddings/oleObject14.bin"/><Relationship Id="rId4" Type="http://schemas.openxmlformats.org/officeDocument/2006/relationships/image" Target="../media/image15.wmf"/><Relationship Id="rId9" Type="http://schemas.openxmlformats.org/officeDocument/2006/relationships/image" Target="../media/image17.wmf"/></Relationships>
</file>

<file path=ppt/slides/_rels/slide9.xml.rels><?xml version="1.0" encoding="UTF-8" standalone="yes"?>
<Relationships xmlns="http://schemas.openxmlformats.org/package/2006/relationships"><Relationship Id="rId8" Type="http://schemas.openxmlformats.org/officeDocument/2006/relationships/image" Target="../media/image23.wmf"/><Relationship Id="rId13" Type="http://schemas.openxmlformats.org/officeDocument/2006/relationships/oleObject" Target="../embeddings/oleObject21.bin"/><Relationship Id="rId18" Type="http://schemas.openxmlformats.org/officeDocument/2006/relationships/image" Target="../media/image28.wmf"/><Relationship Id="rId3" Type="http://schemas.openxmlformats.org/officeDocument/2006/relationships/oleObject" Target="../embeddings/oleObject16.bin"/><Relationship Id="rId7" Type="http://schemas.openxmlformats.org/officeDocument/2006/relationships/oleObject" Target="../embeddings/oleObject18.bin"/><Relationship Id="rId12" Type="http://schemas.openxmlformats.org/officeDocument/2006/relationships/image" Target="../media/image25.wmf"/><Relationship Id="rId17" Type="http://schemas.openxmlformats.org/officeDocument/2006/relationships/oleObject" Target="../embeddings/oleObject23.bin"/><Relationship Id="rId2" Type="http://schemas.openxmlformats.org/officeDocument/2006/relationships/slideLayout" Target="../slideLayouts/slideLayout2.xml"/><Relationship Id="rId16" Type="http://schemas.openxmlformats.org/officeDocument/2006/relationships/image" Target="../media/image27.wmf"/><Relationship Id="rId20" Type="http://schemas.openxmlformats.org/officeDocument/2006/relationships/image" Target="../media/image29.wmf"/><Relationship Id="rId1" Type="http://schemas.openxmlformats.org/officeDocument/2006/relationships/vmlDrawing" Target="../drawings/vmlDrawing4.vml"/><Relationship Id="rId6" Type="http://schemas.openxmlformats.org/officeDocument/2006/relationships/image" Target="../media/image22.wmf"/><Relationship Id="rId11" Type="http://schemas.openxmlformats.org/officeDocument/2006/relationships/oleObject" Target="../embeddings/oleObject20.bin"/><Relationship Id="rId5" Type="http://schemas.openxmlformats.org/officeDocument/2006/relationships/oleObject" Target="../embeddings/oleObject17.bin"/><Relationship Id="rId15" Type="http://schemas.openxmlformats.org/officeDocument/2006/relationships/oleObject" Target="../embeddings/oleObject22.bin"/><Relationship Id="rId10" Type="http://schemas.openxmlformats.org/officeDocument/2006/relationships/image" Target="../media/image24.wmf"/><Relationship Id="rId19" Type="http://schemas.openxmlformats.org/officeDocument/2006/relationships/oleObject" Target="../embeddings/oleObject24.bin"/><Relationship Id="rId4" Type="http://schemas.openxmlformats.org/officeDocument/2006/relationships/image" Target="../media/image21.wmf"/><Relationship Id="rId9" Type="http://schemas.openxmlformats.org/officeDocument/2006/relationships/oleObject" Target="../embeddings/oleObject19.bin"/><Relationship Id="rId14" Type="http://schemas.openxmlformats.org/officeDocument/2006/relationships/image" Target="../media/image2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p:cNvSpPr txBox="1">
            <a:spLocks noChangeArrowheads="1"/>
          </p:cNvSpPr>
          <p:nvPr/>
        </p:nvSpPr>
        <p:spPr>
          <a:xfrm>
            <a:off x="437318" y="2436868"/>
            <a:ext cx="6925236" cy="1569660"/>
          </a:xfrm>
          <a:prstGeom prst="rect">
            <a:avLst/>
          </a:prstGeom>
        </p:spPr>
        <p:txBody>
          <a:bodyPr wrap="square">
            <a:spAutoFit/>
          </a:bodyPr>
          <a:lstStyle/>
          <a:p>
            <a:pPr lvl="0">
              <a:lnSpc>
                <a:spcPct val="120000"/>
              </a:lnSpc>
              <a:spcBef>
                <a:spcPct val="0"/>
              </a:spcBef>
              <a:defRPr/>
            </a:pPr>
            <a:r>
              <a:rPr lang="en-US" sz="4000" dirty="0" smtClean="0">
                <a:solidFill>
                  <a:schemeClr val="bg1"/>
                </a:solidFill>
                <a:effectLst>
                  <a:reflection blurRad="6350" stA="55000" endA="300" endPos="45500" dir="5400000" sy="-100000" algn="bl" rotWithShape="0"/>
                </a:effectLst>
                <a:latin typeface="Gill Sans MT" pitchFamily="34" charset="0"/>
                <a:ea typeface="+mj-ea"/>
                <a:cs typeface="+mj-cs"/>
              </a:rPr>
              <a:t>Chapter 2</a:t>
            </a:r>
          </a:p>
          <a:p>
            <a:pPr lvl="0">
              <a:lnSpc>
                <a:spcPct val="120000"/>
              </a:lnSpc>
              <a:spcBef>
                <a:spcPct val="0"/>
              </a:spcBef>
              <a:defRPr/>
            </a:pPr>
            <a:r>
              <a:rPr lang="en-US" sz="4000" dirty="0" smtClean="0">
                <a:solidFill>
                  <a:schemeClr val="bg1"/>
                </a:solidFill>
                <a:effectLst>
                  <a:reflection blurRad="6350" stA="55000" endA="300" endPos="45500" dir="5400000" sy="-100000" algn="bl" rotWithShape="0"/>
                </a:effectLst>
                <a:latin typeface="Gill Sans MT" pitchFamily="34" charset="0"/>
                <a:ea typeface="+mj-ea"/>
                <a:cs typeface="+mj-cs"/>
              </a:rPr>
              <a:t>Bars and Trusses</a:t>
            </a:r>
            <a:endParaRPr lang="en-US" sz="4000" dirty="0">
              <a:solidFill>
                <a:srgbClr val="0000CC"/>
              </a:solidFill>
              <a:effectLst>
                <a:reflection blurRad="6350" stA="55000" endA="300" endPos="45500" dir="5400000" sy="-100000" algn="bl" rotWithShape="0"/>
              </a:effectLst>
              <a:latin typeface="Gill Sans MT" pitchFamily="34" charset="0"/>
              <a:ea typeface="+mj-ea"/>
              <a:cs typeface="+mj-cs"/>
            </a:endParaRPr>
          </a:p>
        </p:txBody>
      </p:sp>
      <p:sp>
        <p:nvSpPr>
          <p:cNvPr id="7" name="TextBox 6"/>
          <p:cNvSpPr txBox="1"/>
          <p:nvPr/>
        </p:nvSpPr>
        <p:spPr>
          <a:xfrm>
            <a:off x="153465" y="0"/>
            <a:ext cx="8460188" cy="954107"/>
          </a:xfrm>
          <a:prstGeom prst="rect">
            <a:avLst/>
          </a:prstGeom>
          <a:noFill/>
        </p:spPr>
        <p:txBody>
          <a:bodyPr wrap="square" rtlCol="0">
            <a:spAutoFit/>
          </a:bodyPr>
          <a:lstStyle/>
          <a:p>
            <a:pPr algn="ctr"/>
            <a:r>
              <a:rPr lang="en-US" sz="2800" dirty="0" smtClean="0">
                <a:solidFill>
                  <a:srgbClr val="C00000"/>
                </a:solidFill>
                <a:effectLst>
                  <a:outerShdw blurRad="50800" dist="38100" dir="2700000" algn="tl" rotWithShape="0">
                    <a:prstClr val="black">
                      <a:alpha val="40000"/>
                    </a:prstClr>
                  </a:outerShdw>
                </a:effectLst>
                <a:latin typeface="AR BERKLEY" pitchFamily="2" charset="0"/>
                <a:cs typeface="Aharoni" pitchFamily="2" charset="-79"/>
              </a:rPr>
              <a:t>Finite Element Modeling and Simulation </a:t>
            </a:r>
          </a:p>
          <a:p>
            <a:pPr algn="ctr"/>
            <a:r>
              <a:rPr lang="en-US" sz="2800" dirty="0" smtClean="0">
                <a:solidFill>
                  <a:srgbClr val="C00000"/>
                </a:solidFill>
                <a:effectLst>
                  <a:outerShdw blurRad="50800" dist="38100" dir="2700000" algn="tl" rotWithShape="0">
                    <a:prstClr val="black">
                      <a:alpha val="40000"/>
                    </a:prstClr>
                  </a:outerShdw>
                </a:effectLst>
                <a:latin typeface="AR BERKLEY" pitchFamily="2" charset="0"/>
                <a:cs typeface="Aharoni" pitchFamily="2" charset="-79"/>
              </a:rPr>
              <a:t>with ANSYS Workbench</a:t>
            </a:r>
            <a:endParaRPr lang="en-US" sz="2800" dirty="0">
              <a:solidFill>
                <a:srgbClr val="C00000"/>
              </a:solidFill>
              <a:effectLst>
                <a:outerShdw blurRad="50800" dist="38100" dir="2700000" algn="tl" rotWithShape="0">
                  <a:prstClr val="black">
                    <a:alpha val="40000"/>
                  </a:prstClr>
                </a:outerShdw>
              </a:effectLst>
              <a:latin typeface="AR BERKLEY" pitchFamily="2" charset="0"/>
              <a:cs typeface="Aharoni" pitchFamily="2" charset="-79"/>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40404" y="992331"/>
            <a:ext cx="4612096" cy="492443"/>
          </a:xfrm>
          <a:prstGeom prst="rect">
            <a:avLst/>
          </a:prstGeom>
        </p:spPr>
        <p:txBody>
          <a:bodyPr wrap="none">
            <a:spAutoFit/>
          </a:bodyPr>
          <a:lstStyle/>
          <a:p>
            <a:pPr marL="285750" indent="-285750" hangingPunct="0">
              <a:buFont typeface="Wingdings" panose="05000000000000000000" pitchFamily="2" charset="2"/>
              <a:buChar char="q"/>
            </a:pPr>
            <a:r>
              <a:rPr lang="en-US" sz="2400" dirty="0" smtClean="0"/>
              <a:t> </a:t>
            </a:r>
            <a:r>
              <a:rPr lang="en-US" sz="2600" dirty="0" smtClean="0"/>
              <a:t>Treatment </a:t>
            </a:r>
            <a:r>
              <a:rPr lang="en-US" sz="2600" dirty="0"/>
              <a:t>of Distributed Load</a:t>
            </a:r>
          </a:p>
        </p:txBody>
      </p:sp>
      <p:sp>
        <p:nvSpPr>
          <p:cNvPr id="5" name="Rectangle 4"/>
          <p:cNvSpPr/>
          <p:nvPr/>
        </p:nvSpPr>
        <p:spPr>
          <a:xfrm>
            <a:off x="4878083" y="5662605"/>
            <a:ext cx="3987622" cy="646331"/>
          </a:xfrm>
          <a:prstGeom prst="rect">
            <a:avLst/>
          </a:prstGeom>
        </p:spPr>
        <p:txBody>
          <a:bodyPr wrap="square">
            <a:spAutoFit/>
          </a:bodyPr>
          <a:lstStyle/>
          <a:p>
            <a:r>
              <a:rPr lang="en-US" dirty="0"/>
              <a:t>Figure 2.6.  Conversion of a distributed load on one element.</a:t>
            </a:r>
          </a:p>
        </p:txBody>
      </p:sp>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770362623"/>
              </p:ext>
            </p:extLst>
          </p:nvPr>
        </p:nvGraphicFramePr>
        <p:xfrm>
          <a:off x="866744" y="2322558"/>
          <a:ext cx="6377525" cy="1393288"/>
        </p:xfrm>
        <a:graphic>
          <a:graphicData uri="http://schemas.openxmlformats.org/presentationml/2006/ole">
            <mc:AlternateContent xmlns:mc="http://schemas.openxmlformats.org/markup-compatibility/2006">
              <mc:Choice xmlns:v="urn:schemas-microsoft-com:vml" Requires="v">
                <p:oleObj spid="_x0000_s29930" name="Equation" r:id="rId3" imgW="4241800" imgH="965200" progId="Equation.3">
                  <p:embed/>
                </p:oleObj>
              </mc:Choice>
              <mc:Fallback>
                <p:oleObj name="Equation" r:id="rId3" imgW="4241800" imgH="9652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6744" y="2322558"/>
                        <a:ext cx="6377525" cy="1393288"/>
                      </a:xfrm>
                      <a:prstGeom prst="rect">
                        <a:avLst/>
                      </a:prstGeom>
                      <a:noFill/>
                    </p:spPr>
                  </p:pic>
                </p:oleObj>
              </mc:Fallback>
            </mc:AlternateContent>
          </a:graphicData>
        </a:graphic>
      </p:graphicFrame>
      <p:sp>
        <p:nvSpPr>
          <p:cNvPr id="8" name="Rectangle 7"/>
          <p:cNvSpPr/>
          <p:nvPr/>
        </p:nvSpPr>
        <p:spPr>
          <a:xfrm>
            <a:off x="559999" y="3861215"/>
            <a:ext cx="3648015" cy="707886"/>
          </a:xfrm>
          <a:prstGeom prst="rect">
            <a:avLst/>
          </a:prstGeom>
        </p:spPr>
        <p:txBody>
          <a:bodyPr wrap="square">
            <a:spAutoFit/>
          </a:bodyPr>
          <a:lstStyle/>
          <a:p>
            <a:r>
              <a:rPr lang="en-US" sz="2000" dirty="0"/>
              <a:t>The work done by the equivalent nodal forces are</a:t>
            </a:r>
          </a:p>
        </p:txBody>
      </p:sp>
      <p:sp>
        <p:nvSpPr>
          <p:cNvPr id="9"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101035512"/>
              </p:ext>
            </p:extLst>
          </p:nvPr>
        </p:nvGraphicFramePr>
        <p:xfrm>
          <a:off x="916868" y="4785049"/>
          <a:ext cx="2908031" cy="612968"/>
        </p:xfrm>
        <a:graphic>
          <a:graphicData uri="http://schemas.openxmlformats.org/presentationml/2006/ole">
            <mc:AlternateContent xmlns:mc="http://schemas.openxmlformats.org/markup-compatibility/2006">
              <mc:Choice xmlns:v="urn:schemas-microsoft-com:vml" Requires="v">
                <p:oleObj spid="_x0000_s29931" name="Equation" r:id="rId5" imgW="1955800" imgH="393700" progId="Equation.3">
                  <p:embed/>
                </p:oleObj>
              </mc:Choice>
              <mc:Fallback>
                <p:oleObj name="Equation" r:id="rId5" imgW="1955800" imgH="3937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6868" y="4785049"/>
                        <a:ext cx="2908031" cy="612968"/>
                      </a:xfrm>
                      <a:prstGeom prst="rect">
                        <a:avLst/>
                      </a:prstGeom>
                      <a:noFill/>
                    </p:spPr>
                  </p:pic>
                </p:oleObj>
              </mc:Fallback>
            </mc:AlternateContent>
          </a:graphicData>
        </a:graphic>
      </p:graphicFrame>
      <p:sp>
        <p:nvSpPr>
          <p:cNvPr id="11" name="Rectangle 10"/>
          <p:cNvSpPr/>
          <p:nvPr/>
        </p:nvSpPr>
        <p:spPr>
          <a:xfrm>
            <a:off x="560000" y="1507107"/>
            <a:ext cx="8305705" cy="707886"/>
          </a:xfrm>
          <a:prstGeom prst="rect">
            <a:avLst/>
          </a:prstGeom>
        </p:spPr>
        <p:txBody>
          <a:bodyPr wrap="square">
            <a:spAutoFit/>
          </a:bodyPr>
          <a:lstStyle/>
          <a:p>
            <a:r>
              <a:rPr lang="en-US" sz="2000" dirty="0"/>
              <a:t>Distributed axial load </a:t>
            </a:r>
            <a:r>
              <a:rPr lang="en-US" sz="2000" i="1" dirty="0"/>
              <a:t>q</a:t>
            </a:r>
            <a:r>
              <a:rPr lang="en-US" sz="2000" dirty="0"/>
              <a:t> </a:t>
            </a:r>
            <a:r>
              <a:rPr lang="en-US" sz="2000" dirty="0" smtClean="0"/>
              <a:t>can </a:t>
            </a:r>
            <a:r>
              <a:rPr lang="en-US" sz="2000" dirty="0"/>
              <a:t>be converted to two equivalent nodal forces using the shape functions. Consider the work done by the distributed load </a:t>
            </a:r>
            <a:r>
              <a:rPr lang="en-US" sz="2000" i="1" dirty="0" smtClean="0"/>
              <a:t>q.</a:t>
            </a:r>
            <a:endParaRPr lang="en-US" sz="2000" dirty="0"/>
          </a:p>
        </p:txBody>
      </p:sp>
      <p:sp>
        <p:nvSpPr>
          <p:cNvPr id="12" name="Rectangle 8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220432624"/>
              </p:ext>
            </p:extLst>
          </p:nvPr>
        </p:nvGraphicFramePr>
        <p:xfrm>
          <a:off x="5295568" y="3570135"/>
          <a:ext cx="2727298" cy="1846735"/>
        </p:xfrm>
        <a:graphic>
          <a:graphicData uri="http://schemas.openxmlformats.org/presentationml/2006/ole">
            <mc:AlternateContent xmlns:mc="http://schemas.openxmlformats.org/markup-compatibility/2006">
              <mc:Choice xmlns:v="urn:schemas-microsoft-com:vml" Requires="v">
                <p:oleObj spid="_x0000_s29932" name="Document" r:id="rId7" imgW="3369479" imgH="2185449" progId="Word.Document.12">
                  <p:embed/>
                </p:oleObj>
              </mc:Choice>
              <mc:Fallback>
                <p:oleObj name="Document" r:id="rId7" imgW="3369479" imgH="2185449" progId="Word.Document.12">
                  <p:embed/>
                  <p:pic>
                    <p:nvPicPr>
                      <p:cNvPr id="0" name="Object 8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295568" y="3570135"/>
                        <a:ext cx="2727298" cy="1846735"/>
                      </a:xfrm>
                      <a:prstGeom prst="rect">
                        <a:avLst/>
                      </a:prstGeom>
                      <a:solidFill>
                        <a:srgbClr val="F2F2F2"/>
                      </a:solidFill>
                    </p:spPr>
                  </p:pic>
                </p:oleObj>
              </mc:Fallback>
            </mc:AlternateContent>
          </a:graphicData>
        </a:graphic>
      </p:graphicFrame>
      <p:sp>
        <p:nvSpPr>
          <p:cNvPr id="14" name="Slide Number Placeholder 13"/>
          <p:cNvSpPr>
            <a:spLocks noGrp="1"/>
          </p:cNvSpPr>
          <p:nvPr>
            <p:ph type="sldNum" sz="quarter" idx="11"/>
          </p:nvPr>
        </p:nvSpPr>
        <p:spPr/>
        <p:txBody>
          <a:bodyPr/>
          <a:lstStyle/>
          <a:p>
            <a:fld id="{EDBA0D9C-918A-4A1C-A811-F498A82033C0}" type="slidenum">
              <a:rPr lang="en-US" smtClean="0"/>
              <a:t>10</a:t>
            </a:fld>
            <a:endParaRPr lang="en-US"/>
          </a:p>
        </p:txBody>
      </p:sp>
    </p:spTree>
    <p:extLst>
      <p:ext uri="{BB962C8B-B14F-4D97-AF65-F5344CB8AC3E}">
        <p14:creationId xmlns:p14="http://schemas.microsoft.com/office/powerpoint/2010/main" val="8246690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7"/>
          <p:cNvSpPr/>
          <p:nvPr/>
        </p:nvSpPr>
        <p:spPr>
          <a:xfrm>
            <a:off x="725036" y="1289618"/>
            <a:ext cx="913840" cy="400110"/>
          </a:xfrm>
          <a:prstGeom prst="rect">
            <a:avLst/>
          </a:prstGeom>
        </p:spPr>
        <p:txBody>
          <a:bodyPr wrap="none">
            <a:spAutoFit/>
          </a:bodyPr>
          <a:lstStyle/>
          <a:p>
            <a:r>
              <a:rPr lang="en-US" sz="2000" dirty="0"/>
              <a:t>Setting</a:t>
            </a:r>
          </a:p>
        </p:txBody>
      </p:sp>
      <p:sp>
        <p:nvSpPr>
          <p:cNvPr id="9"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600407704"/>
              </p:ext>
            </p:extLst>
          </p:nvPr>
        </p:nvGraphicFramePr>
        <p:xfrm>
          <a:off x="1590682" y="1381972"/>
          <a:ext cx="760721" cy="349183"/>
        </p:xfrm>
        <a:graphic>
          <a:graphicData uri="http://schemas.openxmlformats.org/presentationml/2006/ole">
            <mc:AlternateContent xmlns:mc="http://schemas.openxmlformats.org/markup-compatibility/2006">
              <mc:Choice xmlns:v="urn:schemas-microsoft-com:vml" Requires="v">
                <p:oleObj spid="_x0000_s31079" name="Equation" r:id="rId3" imgW="596641" imgH="253890" progId="Equation.3">
                  <p:embed/>
                </p:oleObj>
              </mc:Choice>
              <mc:Fallback>
                <p:oleObj name="Equation" r:id="rId3" imgW="596641" imgH="25389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682" y="1381972"/>
                        <a:ext cx="760721" cy="349183"/>
                      </a:xfrm>
                      <a:prstGeom prst="rect">
                        <a:avLst/>
                      </a:prstGeom>
                      <a:noFill/>
                    </p:spPr>
                  </p:pic>
                </p:oleObj>
              </mc:Fallback>
            </mc:AlternateContent>
          </a:graphicData>
        </a:graphic>
      </p:graphicFrame>
      <p:sp>
        <p:nvSpPr>
          <p:cNvPr id="11" name="Rectangle 10"/>
          <p:cNvSpPr/>
          <p:nvPr/>
        </p:nvSpPr>
        <p:spPr>
          <a:xfrm>
            <a:off x="2235989" y="1289618"/>
            <a:ext cx="4854599" cy="400110"/>
          </a:xfrm>
          <a:prstGeom prst="rect">
            <a:avLst/>
          </a:prstGeom>
        </p:spPr>
        <p:txBody>
          <a:bodyPr wrap="none">
            <a:spAutoFit/>
          </a:bodyPr>
          <a:lstStyle/>
          <a:p>
            <a:r>
              <a:rPr lang="en-US" sz="2000" dirty="0" smtClean="0"/>
              <a:t>, </a:t>
            </a:r>
            <a:r>
              <a:rPr lang="en-US" sz="2000" dirty="0"/>
              <a:t>we obtain the equivalent nodal force vector</a:t>
            </a:r>
          </a:p>
        </p:txBody>
      </p:sp>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2460040481"/>
              </p:ext>
            </p:extLst>
          </p:nvPr>
        </p:nvGraphicFramePr>
        <p:xfrm>
          <a:off x="1079416" y="1961966"/>
          <a:ext cx="4163127" cy="763480"/>
        </p:xfrm>
        <a:graphic>
          <a:graphicData uri="http://schemas.openxmlformats.org/presentationml/2006/ole">
            <mc:AlternateContent xmlns:mc="http://schemas.openxmlformats.org/markup-compatibility/2006">
              <mc:Choice xmlns:v="urn:schemas-microsoft-com:vml" Requires="v">
                <p:oleObj spid="_x0000_s31080" name="Equation" r:id="rId5" imgW="2755900" imgH="508000" progId="Equation.3">
                  <p:embed/>
                </p:oleObj>
              </mc:Choice>
              <mc:Fallback>
                <p:oleObj name="Equation" r:id="rId5" imgW="2755900" imgH="508000" progId="Equation.3">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416" y="1961966"/>
                        <a:ext cx="4163127" cy="763480"/>
                      </a:xfrm>
                      <a:prstGeom prst="rect">
                        <a:avLst/>
                      </a:prstGeom>
                      <a:noFill/>
                    </p:spPr>
                  </p:pic>
                </p:oleObj>
              </mc:Fallback>
            </mc:AlternateContent>
          </a:graphicData>
        </a:graphic>
      </p:graphicFrame>
      <p:sp>
        <p:nvSpPr>
          <p:cNvPr id="14" name="Rectangle 13"/>
          <p:cNvSpPr/>
          <p:nvPr/>
        </p:nvSpPr>
        <p:spPr>
          <a:xfrm>
            <a:off x="752468" y="3257196"/>
            <a:ext cx="2851293" cy="400110"/>
          </a:xfrm>
          <a:prstGeom prst="rect">
            <a:avLst/>
          </a:prstGeom>
        </p:spPr>
        <p:txBody>
          <a:bodyPr wrap="none">
            <a:spAutoFit/>
          </a:bodyPr>
          <a:lstStyle/>
          <a:p>
            <a:r>
              <a:rPr lang="en-US" sz="2000" dirty="0"/>
              <a:t>I</a:t>
            </a:r>
            <a:r>
              <a:rPr lang="en-US" sz="2000" dirty="0" smtClean="0"/>
              <a:t>f </a:t>
            </a:r>
            <a:r>
              <a:rPr lang="en-US" sz="2000" i="1" dirty="0"/>
              <a:t>q</a:t>
            </a:r>
            <a:r>
              <a:rPr lang="en-US" sz="2000" dirty="0"/>
              <a:t> is a </a:t>
            </a:r>
            <a:r>
              <a:rPr lang="en-US" sz="2000" i="1" dirty="0"/>
              <a:t>constant</a:t>
            </a:r>
            <a:r>
              <a:rPr lang="en-US" sz="2000" dirty="0"/>
              <a:t>, we have</a:t>
            </a:r>
          </a:p>
        </p:txBody>
      </p:sp>
      <p:sp>
        <p:nvSpPr>
          <p:cNvPr id="15"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4242762416"/>
              </p:ext>
            </p:extLst>
          </p:nvPr>
        </p:nvGraphicFramePr>
        <p:xfrm>
          <a:off x="1079416" y="3919047"/>
          <a:ext cx="2656981" cy="701335"/>
        </p:xfrm>
        <a:graphic>
          <a:graphicData uri="http://schemas.openxmlformats.org/presentationml/2006/ole">
            <mc:AlternateContent xmlns:mc="http://schemas.openxmlformats.org/markup-compatibility/2006">
              <mc:Choice xmlns:v="urn:schemas-microsoft-com:vml" Requires="v">
                <p:oleObj spid="_x0000_s31081" r:id="rId7" imgW="1866900" imgH="469900" progId="Equation.DSMT4">
                  <p:embed/>
                </p:oleObj>
              </mc:Choice>
              <mc:Fallback>
                <p:oleObj r:id="rId7" imgW="1866900" imgH="469900" progId="Equation.DSMT4">
                  <p:embed/>
                  <p:pic>
                    <p:nvPicPr>
                      <p:cNvPr id="0" name="Object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79416" y="3919047"/>
                        <a:ext cx="2656981" cy="701335"/>
                      </a:xfrm>
                      <a:prstGeom prst="rect">
                        <a:avLst/>
                      </a:prstGeom>
                      <a:noFill/>
                    </p:spPr>
                  </p:pic>
                </p:oleObj>
              </mc:Fallback>
            </mc:AlternateContent>
          </a:graphicData>
        </a:graphic>
      </p:graphicFrame>
      <p:sp>
        <p:nvSpPr>
          <p:cNvPr id="17"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3485620809"/>
              </p:ext>
            </p:extLst>
          </p:nvPr>
        </p:nvGraphicFramePr>
        <p:xfrm>
          <a:off x="5561466" y="3044131"/>
          <a:ext cx="2766182" cy="1884386"/>
        </p:xfrm>
        <a:graphic>
          <a:graphicData uri="http://schemas.openxmlformats.org/presentationml/2006/ole">
            <mc:AlternateContent xmlns:mc="http://schemas.openxmlformats.org/markup-compatibility/2006">
              <mc:Choice xmlns:v="urn:schemas-microsoft-com:vml" Requires="v">
                <p:oleObj spid="_x0000_s31082" name="Picture" r:id="rId9" imgW="3369479" imgH="2185449" progId="Word.Picture.8">
                  <p:embed/>
                </p:oleObj>
              </mc:Choice>
              <mc:Fallback>
                <p:oleObj name="Picture" r:id="rId9" imgW="3369479" imgH="2185449" progId="Word.Picture.8">
                  <p:embed/>
                  <p:pic>
                    <p:nvPicPr>
                      <p:cNvPr id="0" name="Object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561466" y="3044131"/>
                        <a:ext cx="2766182" cy="1884386"/>
                      </a:xfrm>
                      <a:prstGeom prst="rect">
                        <a:avLst/>
                      </a:prstGeom>
                      <a:solidFill>
                        <a:srgbClr val="F2F2F2"/>
                      </a:solidFill>
                    </p:spPr>
                  </p:pic>
                </p:oleObj>
              </mc:Fallback>
            </mc:AlternateContent>
          </a:graphicData>
        </a:graphic>
      </p:graphicFrame>
      <p:sp>
        <p:nvSpPr>
          <p:cNvPr id="19" name="Rectangle 18"/>
          <p:cNvSpPr/>
          <p:nvPr/>
        </p:nvSpPr>
        <p:spPr>
          <a:xfrm>
            <a:off x="5379867" y="5050045"/>
            <a:ext cx="3355759" cy="923330"/>
          </a:xfrm>
          <a:prstGeom prst="rect">
            <a:avLst/>
          </a:prstGeom>
        </p:spPr>
        <p:txBody>
          <a:bodyPr wrap="square">
            <a:spAutoFit/>
          </a:bodyPr>
          <a:lstStyle/>
          <a:p>
            <a:r>
              <a:rPr lang="en-US" dirty="0"/>
              <a:t>Figure 2.7.  Conversion of a distributed load with constant intensity </a:t>
            </a:r>
            <a:r>
              <a:rPr lang="en-US" i="1" dirty="0"/>
              <a:t>q</a:t>
            </a:r>
            <a:r>
              <a:rPr lang="en-US" dirty="0"/>
              <a:t> on two elements.</a:t>
            </a:r>
          </a:p>
        </p:txBody>
      </p:sp>
      <p:sp>
        <p:nvSpPr>
          <p:cNvPr id="4" name="Slide Number Placeholder 3"/>
          <p:cNvSpPr>
            <a:spLocks noGrp="1"/>
          </p:cNvSpPr>
          <p:nvPr>
            <p:ph type="sldNum" sz="quarter" idx="11"/>
          </p:nvPr>
        </p:nvSpPr>
        <p:spPr/>
        <p:txBody>
          <a:bodyPr/>
          <a:lstStyle/>
          <a:p>
            <a:fld id="{EDBA0D9C-918A-4A1C-A811-F498A82033C0}" type="slidenum">
              <a:rPr lang="en-US" smtClean="0"/>
              <a:t>11</a:t>
            </a:fld>
            <a:endParaRPr lang="en-US"/>
          </a:p>
        </p:txBody>
      </p:sp>
    </p:spTree>
    <p:extLst>
      <p:ext uri="{BB962C8B-B14F-4D97-AF65-F5344CB8AC3E}">
        <p14:creationId xmlns:p14="http://schemas.microsoft.com/office/powerpoint/2010/main" val="902563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73494" y="1042671"/>
            <a:ext cx="4217950" cy="492443"/>
          </a:xfrm>
          <a:prstGeom prst="rect">
            <a:avLst/>
          </a:prstGeom>
        </p:spPr>
        <p:txBody>
          <a:bodyPr wrap="none">
            <a:spAutoFit/>
          </a:bodyPr>
          <a:lstStyle/>
          <a:p>
            <a:pPr marL="285750" indent="-285750">
              <a:buFont typeface="Wingdings" panose="05000000000000000000" pitchFamily="2" charset="2"/>
              <a:buChar char="q"/>
            </a:pPr>
            <a:r>
              <a:rPr lang="en-US" sz="2400" dirty="0" smtClean="0"/>
              <a:t> </a:t>
            </a:r>
            <a:r>
              <a:rPr lang="en-US" sz="2600" dirty="0" smtClean="0"/>
              <a:t>Bar </a:t>
            </a:r>
            <a:r>
              <a:rPr lang="en-US" sz="2600" dirty="0"/>
              <a:t>Element In 2-D and 3-D</a:t>
            </a:r>
          </a:p>
        </p:txBody>
      </p:sp>
      <p:sp>
        <p:nvSpPr>
          <p:cNvPr id="5" name="Rectangle 4"/>
          <p:cNvSpPr/>
          <p:nvPr/>
        </p:nvSpPr>
        <p:spPr>
          <a:xfrm>
            <a:off x="1314025" y="1706732"/>
            <a:ext cx="1277914" cy="461665"/>
          </a:xfrm>
          <a:prstGeom prst="rect">
            <a:avLst/>
          </a:prstGeom>
        </p:spPr>
        <p:txBody>
          <a:bodyPr wrap="none">
            <a:spAutoFit/>
          </a:bodyPr>
          <a:lstStyle/>
          <a:p>
            <a:r>
              <a:rPr lang="en-US" sz="2400" dirty="0"/>
              <a:t>2-D Case</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675394591"/>
              </p:ext>
            </p:extLst>
          </p:nvPr>
        </p:nvGraphicFramePr>
        <p:xfrm>
          <a:off x="2809239" y="1981959"/>
          <a:ext cx="3190062" cy="1713390"/>
        </p:xfrm>
        <a:graphic>
          <a:graphicData uri="http://schemas.openxmlformats.org/presentationml/2006/ole">
            <mc:AlternateContent xmlns:mc="http://schemas.openxmlformats.org/markup-compatibility/2006">
              <mc:Choice xmlns:v="urn:schemas-microsoft-com:vml" Requires="v">
                <p:oleObj spid="_x0000_s31917" name="Picture" r:id="rId3" imgW="3645408" imgH="1999488" progId="Word.Picture.8">
                  <p:embed/>
                </p:oleObj>
              </mc:Choice>
              <mc:Fallback>
                <p:oleObj name="Picture" r:id="rId3" imgW="3645408" imgH="1999488"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09239" y="1981959"/>
                        <a:ext cx="3190062" cy="1713390"/>
                      </a:xfrm>
                      <a:prstGeom prst="rect">
                        <a:avLst/>
                      </a:prstGeom>
                      <a:solidFill>
                        <a:srgbClr val="F2F2F2"/>
                      </a:solidFill>
                    </p:spPr>
                  </p:pic>
                </p:oleObj>
              </mc:Fallback>
            </mc:AlternateContent>
          </a:graphicData>
        </a:graphic>
      </p:graphicFrame>
      <p:sp>
        <p:nvSpPr>
          <p:cNvPr id="8" name="Rectangle 7"/>
          <p:cNvSpPr/>
          <p:nvPr/>
        </p:nvSpPr>
        <p:spPr>
          <a:xfrm>
            <a:off x="1349554" y="3771344"/>
            <a:ext cx="6196613" cy="369332"/>
          </a:xfrm>
          <a:prstGeom prst="rect">
            <a:avLst/>
          </a:prstGeom>
        </p:spPr>
        <p:txBody>
          <a:bodyPr wrap="square">
            <a:spAutoFit/>
          </a:bodyPr>
          <a:lstStyle/>
          <a:p>
            <a:r>
              <a:rPr lang="en-US" dirty="0"/>
              <a:t>Figure 2.8.  Local and global coordinates for a bar in 2-D space.</a:t>
            </a:r>
          </a:p>
        </p:txBody>
      </p:sp>
      <p:graphicFrame>
        <p:nvGraphicFramePr>
          <p:cNvPr id="12" name="Object 11"/>
          <p:cNvGraphicFramePr>
            <a:graphicFrameLocks noChangeAspect="1"/>
          </p:cNvGraphicFramePr>
          <p:nvPr>
            <p:extLst>
              <p:ext uri="{D42A27DB-BD31-4B8C-83A1-F6EECF244321}">
                <p14:modId xmlns:p14="http://schemas.microsoft.com/office/powerpoint/2010/main" val="1277022182"/>
              </p:ext>
            </p:extLst>
          </p:nvPr>
        </p:nvGraphicFramePr>
        <p:xfrm>
          <a:off x="1390724" y="4593977"/>
          <a:ext cx="6086475" cy="1681163"/>
        </p:xfrm>
        <a:graphic>
          <a:graphicData uri="http://schemas.openxmlformats.org/presentationml/2006/ole">
            <mc:AlternateContent xmlns:mc="http://schemas.openxmlformats.org/markup-compatibility/2006">
              <mc:Choice xmlns:v="urn:schemas-microsoft-com:vml" Requires="v">
                <p:oleObj spid="_x0000_s31918" name="Document" r:id="rId5" imgW="6086458" imgH="1681866" progId="Word.Document.12">
                  <p:embed/>
                </p:oleObj>
              </mc:Choice>
              <mc:Fallback>
                <p:oleObj name="Document" r:id="rId5" imgW="6086458" imgH="1681866" progId="Word.Document.12">
                  <p:embed/>
                  <p:pic>
                    <p:nvPicPr>
                      <p:cNvPr id="0" name=""/>
                      <p:cNvPicPr/>
                      <p:nvPr/>
                    </p:nvPicPr>
                    <p:blipFill>
                      <a:blip r:embed="rId6"/>
                      <a:stretch>
                        <a:fillRect/>
                      </a:stretch>
                    </p:blipFill>
                    <p:spPr>
                      <a:xfrm>
                        <a:off x="1390724" y="4593977"/>
                        <a:ext cx="6086475" cy="1681163"/>
                      </a:xfrm>
                      <a:prstGeom prst="rect">
                        <a:avLst/>
                      </a:prstGeom>
                    </p:spPr>
                  </p:pic>
                </p:oleObj>
              </mc:Fallback>
            </mc:AlternateContent>
          </a:graphicData>
        </a:graphic>
      </p:graphicFrame>
      <p:sp>
        <p:nvSpPr>
          <p:cNvPr id="9" name="Slide Number Placeholder 8"/>
          <p:cNvSpPr>
            <a:spLocks noGrp="1"/>
          </p:cNvSpPr>
          <p:nvPr>
            <p:ph type="sldNum" sz="quarter" idx="11"/>
          </p:nvPr>
        </p:nvSpPr>
        <p:spPr/>
        <p:txBody>
          <a:bodyPr/>
          <a:lstStyle/>
          <a:p>
            <a:fld id="{EDBA0D9C-918A-4A1C-A811-F498A82033C0}" type="slidenum">
              <a:rPr lang="en-US" smtClean="0"/>
              <a:t>12</a:t>
            </a:fld>
            <a:endParaRPr lang="en-US"/>
          </a:p>
        </p:txBody>
      </p:sp>
    </p:spTree>
    <p:extLst>
      <p:ext uri="{BB962C8B-B14F-4D97-AF65-F5344CB8AC3E}">
        <p14:creationId xmlns:p14="http://schemas.microsoft.com/office/powerpoint/2010/main" val="9025631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600094" y="1109868"/>
            <a:ext cx="3789026" cy="1015663"/>
          </a:xfrm>
          <a:prstGeom prst="rect">
            <a:avLst/>
          </a:prstGeom>
        </p:spPr>
        <p:txBody>
          <a:bodyPr wrap="square">
            <a:spAutoFit/>
          </a:bodyPr>
          <a:lstStyle/>
          <a:p>
            <a:r>
              <a:rPr lang="en-US" sz="2000" dirty="0"/>
              <a:t>Displacement vectors in the local and global coordinates are related as follows</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527265990"/>
              </p:ext>
            </p:extLst>
          </p:nvPr>
        </p:nvGraphicFramePr>
        <p:xfrm>
          <a:off x="709970" y="2147323"/>
          <a:ext cx="3448562" cy="1393794"/>
        </p:xfrm>
        <a:graphic>
          <a:graphicData uri="http://schemas.openxmlformats.org/presentationml/2006/ole">
            <mc:AlternateContent xmlns:mc="http://schemas.openxmlformats.org/markup-compatibility/2006">
              <mc:Choice xmlns:v="urn:schemas-microsoft-com:vml" Requires="v">
                <p:oleObj spid="_x0000_s33328" name="Equation" r:id="rId3" imgW="2324100" imgH="965200" progId="Equation.3">
                  <p:embed/>
                </p:oleObj>
              </mc:Choice>
              <mc:Fallback>
                <p:oleObj name="Equation" r:id="rId3" imgW="2324100" imgH="965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970" y="2147323"/>
                        <a:ext cx="3448562" cy="1393794"/>
                      </a:xfrm>
                      <a:prstGeom prst="rect">
                        <a:avLst/>
                      </a:prstGeom>
                      <a:noFill/>
                    </p:spPr>
                  </p:pic>
                </p:oleObj>
              </mc:Fallback>
            </mc:AlternateContent>
          </a:graphicData>
        </a:graphic>
      </p:graphicFrame>
      <p:sp>
        <p:nvSpPr>
          <p:cNvPr id="10" name="Rectangle 9"/>
          <p:cNvSpPr/>
          <p:nvPr/>
        </p:nvSpPr>
        <p:spPr>
          <a:xfrm>
            <a:off x="640023" y="3648400"/>
            <a:ext cx="844911" cy="400110"/>
          </a:xfrm>
          <a:prstGeom prst="rect">
            <a:avLst/>
          </a:prstGeom>
        </p:spPr>
        <p:txBody>
          <a:bodyPr wrap="none">
            <a:spAutoFit/>
          </a:bodyPr>
          <a:lstStyle/>
          <a:p>
            <a:r>
              <a:rPr lang="en-US" sz="2000" dirty="0"/>
              <a:t>where</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940099198"/>
              </p:ext>
            </p:extLst>
          </p:nvPr>
        </p:nvGraphicFramePr>
        <p:xfrm>
          <a:off x="1606084" y="3750351"/>
          <a:ext cx="1963967" cy="269254"/>
        </p:xfrm>
        <a:graphic>
          <a:graphicData uri="http://schemas.openxmlformats.org/presentationml/2006/ole">
            <mc:AlternateContent xmlns:mc="http://schemas.openxmlformats.org/markup-compatibility/2006">
              <mc:Choice xmlns:v="urn:schemas-microsoft-com:vml" Requires="v">
                <p:oleObj spid="_x0000_s33329" name="Equation" r:id="rId5" imgW="1129810" imgH="203112" progId="Equation.3">
                  <p:embed/>
                </p:oleObj>
              </mc:Choice>
              <mc:Fallback>
                <p:oleObj name="Equation" r:id="rId5" imgW="1129810" imgH="203112"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06084" y="3750351"/>
                        <a:ext cx="1963967" cy="269254"/>
                      </a:xfrm>
                      <a:prstGeom prst="rect">
                        <a:avLst/>
                      </a:prstGeom>
                      <a:noFill/>
                    </p:spPr>
                  </p:pic>
                </p:oleObj>
              </mc:Fallback>
            </mc:AlternateContent>
          </a:graphicData>
        </a:graphic>
      </p:graphicFrame>
      <p:sp>
        <p:nvSpPr>
          <p:cNvPr id="13" name="Rectangle 12"/>
          <p:cNvSpPr/>
          <p:nvPr/>
        </p:nvSpPr>
        <p:spPr>
          <a:xfrm>
            <a:off x="638039" y="4329470"/>
            <a:ext cx="1674113" cy="400110"/>
          </a:xfrm>
          <a:prstGeom prst="rect">
            <a:avLst/>
          </a:prstGeom>
        </p:spPr>
        <p:txBody>
          <a:bodyPr wrap="none">
            <a:spAutoFit/>
          </a:bodyPr>
          <a:lstStyle/>
          <a:p>
            <a:r>
              <a:rPr lang="en-US" sz="2000" dirty="0"/>
              <a:t>In matrix form</a:t>
            </a:r>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421415992"/>
              </p:ext>
            </p:extLst>
          </p:nvPr>
        </p:nvGraphicFramePr>
        <p:xfrm>
          <a:off x="703105" y="4919152"/>
          <a:ext cx="2090580" cy="764143"/>
        </p:xfrm>
        <a:graphic>
          <a:graphicData uri="http://schemas.openxmlformats.org/presentationml/2006/ole">
            <mc:AlternateContent xmlns:mc="http://schemas.openxmlformats.org/markup-compatibility/2006">
              <mc:Choice xmlns:v="urn:schemas-microsoft-com:vml" Requires="v">
                <p:oleObj spid="_x0000_s33330" name="Equation" r:id="rId7" imgW="1384300" imgH="482600" progId="Equation.3">
                  <p:embed/>
                </p:oleObj>
              </mc:Choice>
              <mc:Fallback>
                <p:oleObj name="Equation" r:id="rId7" imgW="1384300" imgH="4826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03105" y="4919152"/>
                        <a:ext cx="2090580" cy="764143"/>
                      </a:xfrm>
                      <a:prstGeom prst="rect">
                        <a:avLst/>
                      </a:prstGeom>
                      <a:noFill/>
                    </p:spPr>
                  </p:pic>
                </p:oleObj>
              </mc:Fallback>
            </mc:AlternateContent>
          </a:graphicData>
        </a:graphic>
      </p:graphicFrame>
      <p:sp>
        <p:nvSpPr>
          <p:cNvPr id="16" name="Rectangle 15"/>
          <p:cNvSpPr/>
          <p:nvPr/>
        </p:nvSpPr>
        <p:spPr>
          <a:xfrm>
            <a:off x="5022002" y="1123044"/>
            <a:ext cx="4121998" cy="707886"/>
          </a:xfrm>
          <a:prstGeom prst="rect">
            <a:avLst/>
          </a:prstGeom>
        </p:spPr>
        <p:txBody>
          <a:bodyPr wrap="square">
            <a:spAutoFit/>
          </a:bodyPr>
          <a:lstStyle/>
          <a:p>
            <a:r>
              <a:rPr lang="en-US" sz="2000" dirty="0"/>
              <a:t>For the two nodes of the bar element, we have</a:t>
            </a:r>
          </a:p>
        </p:txBody>
      </p:sp>
      <p:sp>
        <p:nvSpPr>
          <p:cNvPr id="17"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2049836266"/>
              </p:ext>
            </p:extLst>
          </p:nvPr>
        </p:nvGraphicFramePr>
        <p:xfrm>
          <a:off x="5088860" y="2189568"/>
          <a:ext cx="3345283" cy="1429482"/>
        </p:xfrm>
        <a:graphic>
          <a:graphicData uri="http://schemas.openxmlformats.org/presentationml/2006/ole">
            <mc:AlternateContent xmlns:mc="http://schemas.openxmlformats.org/markup-compatibility/2006">
              <mc:Choice xmlns:v="urn:schemas-microsoft-com:vml" Requires="v">
                <p:oleObj spid="_x0000_s33331" name="Equation" r:id="rId9" imgW="2044700" imgH="965200" progId="Equation.3">
                  <p:embed/>
                </p:oleObj>
              </mc:Choice>
              <mc:Fallback>
                <p:oleObj name="Equation" r:id="rId9" imgW="2044700" imgH="965200" progId="Equation.3">
                  <p:embed/>
                  <p:pic>
                    <p:nvPicPr>
                      <p:cNvPr id="0" name="Object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88860" y="2189568"/>
                        <a:ext cx="3345283" cy="1429482"/>
                      </a:xfrm>
                      <a:prstGeom prst="rect">
                        <a:avLst/>
                      </a:prstGeom>
                      <a:noFill/>
                    </p:spPr>
                  </p:pic>
                </p:oleObj>
              </mc:Fallback>
            </mc:AlternateContent>
          </a:graphicData>
        </a:graphic>
      </p:graphicFrame>
      <p:sp>
        <p:nvSpPr>
          <p:cNvPr id="19" name="Rectangle 1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0" name="Object 19"/>
          <p:cNvGraphicFramePr>
            <a:graphicFrameLocks noChangeAspect="1"/>
          </p:cNvGraphicFramePr>
          <p:nvPr>
            <p:extLst>
              <p:ext uri="{D42A27DB-BD31-4B8C-83A1-F6EECF244321}">
                <p14:modId xmlns:p14="http://schemas.microsoft.com/office/powerpoint/2010/main" val="4269867857"/>
              </p:ext>
            </p:extLst>
          </p:nvPr>
        </p:nvGraphicFramePr>
        <p:xfrm>
          <a:off x="3460238" y="5088835"/>
          <a:ext cx="796597" cy="375949"/>
        </p:xfrm>
        <a:graphic>
          <a:graphicData uri="http://schemas.openxmlformats.org/presentationml/2006/ole">
            <mc:AlternateContent xmlns:mc="http://schemas.openxmlformats.org/markup-compatibility/2006">
              <mc:Choice xmlns:v="urn:schemas-microsoft-com:vml" Requires="v">
                <p:oleObj spid="_x0000_s33332" name="Equation" r:id="rId11" imgW="558558" imgH="241195" progId="Equation.3">
                  <p:embed/>
                </p:oleObj>
              </mc:Choice>
              <mc:Fallback>
                <p:oleObj name="Equation" r:id="rId11" imgW="558558" imgH="241195" progId="Equation.3">
                  <p:embed/>
                  <p:pic>
                    <p:nvPicPr>
                      <p:cNvPr id="0" name="Object 1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460238" y="5088835"/>
                        <a:ext cx="796597" cy="375949"/>
                      </a:xfrm>
                      <a:prstGeom prst="rect">
                        <a:avLst/>
                      </a:prstGeom>
                      <a:noFill/>
                    </p:spPr>
                  </p:pic>
                </p:oleObj>
              </mc:Fallback>
            </mc:AlternateContent>
          </a:graphicData>
        </a:graphic>
      </p:graphicFrame>
      <p:sp>
        <p:nvSpPr>
          <p:cNvPr id="21" name="Rectangle 20"/>
          <p:cNvSpPr/>
          <p:nvPr/>
        </p:nvSpPr>
        <p:spPr>
          <a:xfrm>
            <a:off x="2903206" y="5079107"/>
            <a:ext cx="386644" cy="369332"/>
          </a:xfrm>
          <a:prstGeom prst="rect">
            <a:avLst/>
          </a:prstGeom>
        </p:spPr>
        <p:txBody>
          <a:bodyPr wrap="none">
            <a:spAutoFit/>
          </a:bodyPr>
          <a:lstStyle/>
          <a:p>
            <a:r>
              <a:rPr lang="en-US" dirty="0"/>
              <a:t>or</a:t>
            </a:r>
          </a:p>
        </p:txBody>
      </p:sp>
      <p:sp>
        <p:nvSpPr>
          <p:cNvPr id="22" name="Rectangle 21"/>
          <p:cNvSpPr/>
          <p:nvPr/>
        </p:nvSpPr>
        <p:spPr>
          <a:xfrm>
            <a:off x="5022002" y="4358871"/>
            <a:ext cx="1674113" cy="400110"/>
          </a:xfrm>
          <a:prstGeom prst="rect">
            <a:avLst/>
          </a:prstGeom>
        </p:spPr>
        <p:txBody>
          <a:bodyPr wrap="none">
            <a:spAutoFit/>
          </a:bodyPr>
          <a:lstStyle/>
          <a:p>
            <a:r>
              <a:rPr lang="en-US" sz="2000" dirty="0" smtClean="0"/>
              <a:t>In matrix form</a:t>
            </a:r>
            <a:endParaRPr lang="en-US" sz="2000" dirty="0"/>
          </a:p>
        </p:txBody>
      </p:sp>
      <p:sp>
        <p:nvSpPr>
          <p:cNvPr id="23" name="Rectangle 1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p:cNvGraphicFramePr>
            <a:graphicFrameLocks noChangeAspect="1"/>
          </p:cNvGraphicFramePr>
          <p:nvPr>
            <p:extLst>
              <p:ext uri="{D42A27DB-BD31-4B8C-83A1-F6EECF244321}">
                <p14:modId xmlns:p14="http://schemas.microsoft.com/office/powerpoint/2010/main" val="3967123428"/>
              </p:ext>
            </p:extLst>
          </p:nvPr>
        </p:nvGraphicFramePr>
        <p:xfrm>
          <a:off x="5097346" y="5030799"/>
          <a:ext cx="1013031" cy="349876"/>
        </p:xfrm>
        <a:graphic>
          <a:graphicData uri="http://schemas.openxmlformats.org/presentationml/2006/ole">
            <mc:AlternateContent xmlns:mc="http://schemas.openxmlformats.org/markup-compatibility/2006">
              <mc:Choice xmlns:v="urn:schemas-microsoft-com:vml" Requires="v">
                <p:oleObj spid="_x0000_s33333" name="Equation" r:id="rId13" imgW="520474" imgH="203112" progId="Equation.3">
                  <p:embed/>
                </p:oleObj>
              </mc:Choice>
              <mc:Fallback>
                <p:oleObj name="Equation" r:id="rId13" imgW="520474" imgH="203112" progId="Equation.3">
                  <p:embed/>
                  <p:pic>
                    <p:nvPicPr>
                      <p:cNvPr id="0" name="Object 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097346" y="5030799"/>
                        <a:ext cx="1013031" cy="349876"/>
                      </a:xfrm>
                      <a:prstGeom prst="rect">
                        <a:avLst/>
                      </a:prstGeom>
                      <a:noFill/>
                    </p:spPr>
                  </p:pic>
                </p:oleObj>
              </mc:Fallback>
            </mc:AlternateContent>
          </a:graphicData>
        </a:graphic>
      </p:graphicFrame>
      <p:sp>
        <p:nvSpPr>
          <p:cNvPr id="5" name="Rectangle 23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722429818"/>
              </p:ext>
            </p:extLst>
          </p:nvPr>
        </p:nvGraphicFramePr>
        <p:xfrm>
          <a:off x="7179007" y="4849864"/>
          <a:ext cx="1242680" cy="784072"/>
        </p:xfrm>
        <a:graphic>
          <a:graphicData uri="http://schemas.openxmlformats.org/presentationml/2006/ole">
            <mc:AlternateContent xmlns:mc="http://schemas.openxmlformats.org/markup-compatibility/2006">
              <mc:Choice xmlns:v="urn:schemas-microsoft-com:vml" Requires="v">
                <p:oleObj spid="_x0000_s33334" name="Equation" r:id="rId15" imgW="787058" imgH="482391" progId="Equation.3">
                  <p:embed/>
                </p:oleObj>
              </mc:Choice>
              <mc:Fallback>
                <p:oleObj name="Equation" r:id="rId15" imgW="787058" imgH="482391" progId="Equation.3">
                  <p:embed/>
                  <p:pic>
                    <p:nvPicPr>
                      <p:cNvPr id="0" name="Object 229"/>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179007" y="4849864"/>
                        <a:ext cx="1242680" cy="784072"/>
                      </a:xfrm>
                      <a:prstGeom prst="rect">
                        <a:avLst/>
                      </a:prstGeom>
                      <a:noFill/>
                    </p:spPr>
                  </p:pic>
                </p:oleObj>
              </mc:Fallback>
            </mc:AlternateContent>
          </a:graphicData>
        </a:graphic>
      </p:graphicFrame>
      <p:sp>
        <p:nvSpPr>
          <p:cNvPr id="25" name="Rectangle 24"/>
          <p:cNvSpPr/>
          <p:nvPr/>
        </p:nvSpPr>
        <p:spPr>
          <a:xfrm>
            <a:off x="6396383" y="5030799"/>
            <a:ext cx="601447" cy="369332"/>
          </a:xfrm>
          <a:prstGeom prst="rect">
            <a:avLst/>
          </a:prstGeom>
        </p:spPr>
        <p:txBody>
          <a:bodyPr wrap="none">
            <a:spAutoFit/>
          </a:bodyPr>
          <a:lstStyle/>
          <a:p>
            <a:r>
              <a:rPr lang="en-US" dirty="0" smtClean="0"/>
              <a:t>with</a:t>
            </a:r>
            <a:endParaRPr lang="en-US" dirty="0"/>
          </a:p>
        </p:txBody>
      </p:sp>
      <p:sp>
        <p:nvSpPr>
          <p:cNvPr id="9" name="Slide Number Placeholder 8"/>
          <p:cNvSpPr>
            <a:spLocks noGrp="1"/>
          </p:cNvSpPr>
          <p:nvPr>
            <p:ph type="sldNum" sz="quarter" idx="11"/>
          </p:nvPr>
        </p:nvSpPr>
        <p:spPr/>
        <p:txBody>
          <a:bodyPr/>
          <a:lstStyle/>
          <a:p>
            <a:fld id="{EDBA0D9C-918A-4A1C-A811-F498A82033C0}" type="slidenum">
              <a:rPr lang="en-US" smtClean="0"/>
              <a:t>13</a:t>
            </a:fld>
            <a:endParaRPr lang="en-US"/>
          </a:p>
        </p:txBody>
      </p:sp>
    </p:spTree>
    <p:extLst>
      <p:ext uri="{BB962C8B-B14F-4D97-AF65-F5344CB8AC3E}">
        <p14:creationId xmlns:p14="http://schemas.microsoft.com/office/powerpoint/2010/main" val="9025631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491587" y="1223424"/>
            <a:ext cx="4279505" cy="400110"/>
          </a:xfrm>
          <a:prstGeom prst="rect">
            <a:avLst/>
          </a:prstGeom>
        </p:spPr>
        <p:txBody>
          <a:bodyPr wrap="none">
            <a:spAutoFit/>
          </a:bodyPr>
          <a:lstStyle/>
          <a:p>
            <a:r>
              <a:rPr lang="en-US" sz="2000" dirty="0"/>
              <a:t>In the local coordinate system, we have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952443974"/>
              </p:ext>
            </p:extLst>
          </p:nvPr>
        </p:nvGraphicFramePr>
        <p:xfrm>
          <a:off x="2574524" y="1766655"/>
          <a:ext cx="2403675" cy="727970"/>
        </p:xfrm>
        <a:graphic>
          <a:graphicData uri="http://schemas.openxmlformats.org/presentationml/2006/ole">
            <mc:AlternateContent xmlns:mc="http://schemas.openxmlformats.org/markup-compatibility/2006">
              <mc:Choice xmlns:v="urn:schemas-microsoft-com:vml" Requires="v">
                <p:oleObj spid="_x0000_s34042" name="Equation" r:id="rId3" imgW="1651000" imgH="508000" progId="Equation.3">
                  <p:embed/>
                </p:oleObj>
              </mc:Choice>
              <mc:Fallback>
                <p:oleObj name="Equation" r:id="rId3" imgW="1651000" imgH="508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4524" y="1766655"/>
                        <a:ext cx="2403675" cy="727970"/>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397989360"/>
              </p:ext>
            </p:extLst>
          </p:nvPr>
        </p:nvGraphicFramePr>
        <p:xfrm>
          <a:off x="2388667" y="3358043"/>
          <a:ext cx="3089797" cy="1420428"/>
        </p:xfrm>
        <a:graphic>
          <a:graphicData uri="http://schemas.openxmlformats.org/presentationml/2006/ole">
            <mc:AlternateContent xmlns:mc="http://schemas.openxmlformats.org/markup-compatibility/2006">
              <mc:Choice xmlns:v="urn:schemas-microsoft-com:vml" Requires="v">
                <p:oleObj spid="_x0000_s34043" name="Equation" r:id="rId5" imgW="2070100" imgH="965200" progId="Equation.3">
                  <p:embed/>
                </p:oleObj>
              </mc:Choice>
              <mc:Fallback>
                <p:oleObj name="Equation" r:id="rId5" imgW="2070100" imgH="965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88667" y="3358043"/>
                        <a:ext cx="3089797" cy="1420428"/>
                      </a:xfrm>
                      <a:prstGeom prst="rect">
                        <a:avLst/>
                      </a:prstGeom>
                      <a:noFill/>
                    </p:spPr>
                  </p:pic>
                </p:oleObj>
              </mc:Fallback>
            </mc:AlternateContent>
          </a:graphicData>
        </a:graphic>
      </p:graphicFrame>
      <p:sp>
        <p:nvSpPr>
          <p:cNvPr id="9" name="Rectangle 8"/>
          <p:cNvSpPr/>
          <p:nvPr/>
        </p:nvSpPr>
        <p:spPr>
          <a:xfrm>
            <a:off x="2506916" y="5154196"/>
            <a:ext cx="386644" cy="369332"/>
          </a:xfrm>
          <a:prstGeom prst="rect">
            <a:avLst/>
          </a:prstGeom>
        </p:spPr>
        <p:txBody>
          <a:bodyPr wrap="none">
            <a:spAutoFit/>
          </a:bodyPr>
          <a:lstStyle/>
          <a:p>
            <a:r>
              <a:rPr lang="en-US" dirty="0"/>
              <a:t>or</a:t>
            </a:r>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206407186"/>
              </p:ext>
            </p:extLst>
          </p:nvPr>
        </p:nvGraphicFramePr>
        <p:xfrm>
          <a:off x="3237228" y="5172345"/>
          <a:ext cx="1047564" cy="323792"/>
        </p:xfrm>
        <a:graphic>
          <a:graphicData uri="http://schemas.openxmlformats.org/presentationml/2006/ole">
            <mc:AlternateContent xmlns:mc="http://schemas.openxmlformats.org/markup-compatibility/2006">
              <mc:Choice xmlns:v="urn:schemas-microsoft-com:vml" Requires="v">
                <p:oleObj spid="_x0000_s34044" name="Equation" r:id="rId7" imgW="533169" imgH="203112" progId="Equation.3">
                  <p:embed/>
                </p:oleObj>
              </mc:Choice>
              <mc:Fallback>
                <p:oleObj name="Equation" r:id="rId7" imgW="533169" imgH="203112"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37228" y="5172345"/>
                        <a:ext cx="1047564" cy="323792"/>
                      </a:xfrm>
                      <a:prstGeom prst="rect">
                        <a:avLst/>
                      </a:prstGeom>
                      <a:noFill/>
                    </p:spPr>
                  </p:pic>
                </p:oleObj>
              </mc:Fallback>
            </mc:AlternateContent>
          </a:graphicData>
        </a:graphic>
      </p:graphicFrame>
      <p:sp>
        <p:nvSpPr>
          <p:cNvPr id="12" name="Rectangle 11"/>
          <p:cNvSpPr/>
          <p:nvPr/>
        </p:nvSpPr>
        <p:spPr>
          <a:xfrm>
            <a:off x="534695" y="2747184"/>
            <a:ext cx="3917932" cy="400110"/>
          </a:xfrm>
          <a:prstGeom prst="rect">
            <a:avLst/>
          </a:prstGeom>
        </p:spPr>
        <p:txBody>
          <a:bodyPr wrap="none">
            <a:spAutoFit/>
          </a:bodyPr>
          <a:lstStyle/>
          <a:p>
            <a:r>
              <a:rPr lang="en-US" sz="2000" dirty="0"/>
              <a:t>Augmenting this equation, we write</a:t>
            </a:r>
          </a:p>
        </p:txBody>
      </p:sp>
      <p:sp>
        <p:nvSpPr>
          <p:cNvPr id="13" name="Slide Number Placeholder 12"/>
          <p:cNvSpPr>
            <a:spLocks noGrp="1"/>
          </p:cNvSpPr>
          <p:nvPr>
            <p:ph type="sldNum" sz="quarter" idx="11"/>
          </p:nvPr>
        </p:nvSpPr>
        <p:spPr/>
        <p:txBody>
          <a:bodyPr/>
          <a:lstStyle/>
          <a:p>
            <a:fld id="{EDBA0D9C-918A-4A1C-A811-F498A82033C0}" type="slidenum">
              <a:rPr lang="en-US" smtClean="0"/>
              <a:t>14</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488375" y="1115768"/>
            <a:ext cx="4054828" cy="400110"/>
          </a:xfrm>
          <a:prstGeom prst="rect">
            <a:avLst/>
          </a:prstGeom>
        </p:spPr>
        <p:txBody>
          <a:bodyPr wrap="none">
            <a:spAutoFit/>
          </a:bodyPr>
          <a:lstStyle/>
          <a:p>
            <a:r>
              <a:rPr lang="en-US" sz="2000" dirty="0"/>
              <a:t>Using </a:t>
            </a:r>
            <a:r>
              <a:rPr lang="en-US" sz="2000" dirty="0" smtClean="0"/>
              <a:t>the transformations, </a:t>
            </a:r>
            <a:r>
              <a:rPr lang="en-US" sz="2000" dirty="0"/>
              <a:t>we obtain</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016026377"/>
              </p:ext>
            </p:extLst>
          </p:nvPr>
        </p:nvGraphicFramePr>
        <p:xfrm>
          <a:off x="3100859" y="1612709"/>
          <a:ext cx="1411550" cy="352888"/>
        </p:xfrm>
        <a:graphic>
          <a:graphicData uri="http://schemas.openxmlformats.org/presentationml/2006/ole">
            <mc:AlternateContent xmlns:mc="http://schemas.openxmlformats.org/markup-compatibility/2006">
              <mc:Choice xmlns:v="urn:schemas-microsoft-com:vml" Requires="v">
                <p:oleObj spid="_x0000_s35152" name="Equation" r:id="rId3" imgW="672808" imgH="203112" progId="Equation.3">
                  <p:embed/>
                </p:oleObj>
              </mc:Choice>
              <mc:Fallback>
                <p:oleObj name="Equation" r:id="rId3" imgW="672808" imgH="203112"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00859" y="1612709"/>
                        <a:ext cx="1411550" cy="352888"/>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4227750489"/>
              </p:ext>
            </p:extLst>
          </p:nvPr>
        </p:nvGraphicFramePr>
        <p:xfrm>
          <a:off x="3081402" y="2281935"/>
          <a:ext cx="1762454" cy="363985"/>
        </p:xfrm>
        <a:graphic>
          <a:graphicData uri="http://schemas.openxmlformats.org/presentationml/2006/ole">
            <mc:AlternateContent xmlns:mc="http://schemas.openxmlformats.org/markup-compatibility/2006">
              <mc:Choice xmlns:v="urn:schemas-microsoft-com:vml" Requires="v">
                <p:oleObj spid="_x0000_s35153" name="Equation" r:id="rId5" imgW="748975" imgH="203112" progId="Equation.3">
                  <p:embed/>
                </p:oleObj>
              </mc:Choice>
              <mc:Fallback>
                <p:oleObj name="Equation" r:id="rId5" imgW="748975" imgH="203112"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81402" y="2281935"/>
                        <a:ext cx="1762454" cy="363985"/>
                      </a:xfrm>
                      <a:prstGeom prst="rect">
                        <a:avLst/>
                      </a:prstGeom>
                      <a:noFill/>
                    </p:spPr>
                  </p:pic>
                </p:oleObj>
              </mc:Fallback>
            </mc:AlternateContent>
          </a:graphicData>
        </a:graphic>
      </p:graphicFrame>
      <p:sp>
        <p:nvSpPr>
          <p:cNvPr id="9" name="Rectangle 8"/>
          <p:cNvSpPr/>
          <p:nvPr/>
        </p:nvSpPr>
        <p:spPr>
          <a:xfrm>
            <a:off x="488375" y="2976445"/>
            <a:ext cx="7603725" cy="400110"/>
          </a:xfrm>
          <a:prstGeom prst="rect">
            <a:avLst/>
          </a:prstGeom>
        </p:spPr>
        <p:txBody>
          <a:bodyPr wrap="square">
            <a:spAutoFit/>
          </a:bodyPr>
          <a:lstStyle/>
          <a:p>
            <a:r>
              <a:rPr lang="en-US" sz="2000" dirty="0"/>
              <a:t>Thus, the element stiffness matrix </a:t>
            </a:r>
            <a:r>
              <a:rPr lang="en-US" sz="2000" b="1" dirty="0"/>
              <a:t>k</a:t>
            </a:r>
            <a:r>
              <a:rPr lang="en-US" sz="2000" dirty="0"/>
              <a:t> in the global coordinate system is</a:t>
            </a:r>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434149525"/>
              </p:ext>
            </p:extLst>
          </p:nvPr>
        </p:nvGraphicFramePr>
        <p:xfrm>
          <a:off x="3114146" y="3515079"/>
          <a:ext cx="1633492" cy="343893"/>
        </p:xfrm>
        <a:graphic>
          <a:graphicData uri="http://schemas.openxmlformats.org/presentationml/2006/ole">
            <mc:AlternateContent xmlns:mc="http://schemas.openxmlformats.org/markup-compatibility/2006">
              <mc:Choice xmlns:v="urn:schemas-microsoft-com:vml" Requires="v">
                <p:oleObj spid="_x0000_s35154" name="Equation" r:id="rId7" imgW="698500" imgH="190500" progId="Equation.3">
                  <p:embed/>
                </p:oleObj>
              </mc:Choice>
              <mc:Fallback>
                <p:oleObj name="Equation" r:id="rId7" imgW="698500" imgH="1905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114146" y="3515079"/>
                        <a:ext cx="1633492" cy="343893"/>
                      </a:xfrm>
                      <a:prstGeom prst="rect">
                        <a:avLst/>
                      </a:prstGeom>
                      <a:noFill/>
                    </p:spPr>
                  </p:pic>
                </p:oleObj>
              </mc:Fallback>
            </mc:AlternateContent>
          </a:graphicData>
        </a:graphic>
      </p:graphicFrame>
      <p:sp>
        <p:nvSpPr>
          <p:cNvPr id="12" name="Rectangle 11"/>
          <p:cNvSpPr/>
          <p:nvPr/>
        </p:nvSpPr>
        <p:spPr>
          <a:xfrm>
            <a:off x="517559" y="4247510"/>
            <a:ext cx="1933863" cy="400110"/>
          </a:xfrm>
          <a:prstGeom prst="rect">
            <a:avLst/>
          </a:prstGeom>
        </p:spPr>
        <p:txBody>
          <a:bodyPr wrap="none">
            <a:spAutoFit/>
          </a:bodyPr>
          <a:lstStyle/>
          <a:p>
            <a:r>
              <a:rPr lang="en-US" sz="2000" dirty="0" smtClean="0"/>
              <a:t>The explicit </a:t>
            </a:r>
            <a:r>
              <a:rPr lang="en-US" sz="2000" dirty="0"/>
              <a:t>form</a:t>
            </a:r>
          </a:p>
        </p:txBody>
      </p:sp>
      <p:sp>
        <p:nvSpPr>
          <p:cNvPr id="13"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080282718"/>
              </p:ext>
            </p:extLst>
          </p:nvPr>
        </p:nvGraphicFramePr>
        <p:xfrm>
          <a:off x="3066297" y="4247511"/>
          <a:ext cx="3414639" cy="1919818"/>
        </p:xfrm>
        <a:graphic>
          <a:graphicData uri="http://schemas.openxmlformats.org/presentationml/2006/ole">
            <mc:AlternateContent xmlns:mc="http://schemas.openxmlformats.org/markup-compatibility/2006">
              <mc:Choice xmlns:v="urn:schemas-microsoft-com:vml" Requires="v">
                <p:oleObj spid="_x0000_s35155" name="Equation" r:id="rId9" imgW="2235200" imgH="1193800" progId="Equation.3">
                  <p:embed/>
                </p:oleObj>
              </mc:Choice>
              <mc:Fallback>
                <p:oleObj name="Equation" r:id="rId9" imgW="2235200" imgH="1193800" progId="Equation.3">
                  <p:embed/>
                  <p:pic>
                    <p:nvPicPr>
                      <p:cNvPr id="0" name="Object 1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066297" y="4247511"/>
                        <a:ext cx="3414639" cy="1919818"/>
                      </a:xfrm>
                      <a:prstGeom prst="rect">
                        <a:avLst/>
                      </a:prstGeom>
                      <a:noFill/>
                    </p:spPr>
                  </p:pic>
                </p:oleObj>
              </mc:Fallback>
            </mc:AlternateContent>
          </a:graphicData>
        </a:graphic>
      </p:graphicFrame>
      <p:sp>
        <p:nvSpPr>
          <p:cNvPr id="15" name="Slide Number Placeholder 14"/>
          <p:cNvSpPr>
            <a:spLocks noGrp="1"/>
          </p:cNvSpPr>
          <p:nvPr>
            <p:ph type="sldNum" sz="quarter" idx="11"/>
          </p:nvPr>
        </p:nvSpPr>
        <p:spPr/>
        <p:txBody>
          <a:bodyPr/>
          <a:lstStyle/>
          <a:p>
            <a:fld id="{EDBA0D9C-918A-4A1C-A811-F498A82033C0}" type="slidenum">
              <a:rPr lang="en-US" smtClean="0"/>
              <a:t>15</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870011" y="1211819"/>
            <a:ext cx="1277914" cy="461665"/>
          </a:xfrm>
          <a:prstGeom prst="rect">
            <a:avLst/>
          </a:prstGeom>
        </p:spPr>
        <p:txBody>
          <a:bodyPr wrap="none">
            <a:spAutoFit/>
          </a:bodyPr>
          <a:lstStyle/>
          <a:p>
            <a:r>
              <a:rPr lang="en-US" sz="2400" dirty="0"/>
              <a:t>3-D Case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205403278"/>
              </p:ext>
            </p:extLst>
          </p:nvPr>
        </p:nvGraphicFramePr>
        <p:xfrm>
          <a:off x="2258533" y="1559522"/>
          <a:ext cx="4199138" cy="1919303"/>
        </p:xfrm>
        <a:graphic>
          <a:graphicData uri="http://schemas.openxmlformats.org/presentationml/2006/ole">
            <mc:AlternateContent xmlns:mc="http://schemas.openxmlformats.org/markup-compatibility/2006">
              <mc:Choice xmlns:v="urn:schemas-microsoft-com:vml" Requires="v">
                <p:oleObj spid="_x0000_s35923" name="Picture" r:id="rId3" imgW="4230624" imgH="2002536" progId="Word.Picture.8">
                  <p:embed/>
                </p:oleObj>
              </mc:Choice>
              <mc:Fallback>
                <p:oleObj name="Picture" r:id="rId3" imgW="4230624" imgH="2002536"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8533" y="1559522"/>
                        <a:ext cx="4199138" cy="1919303"/>
                      </a:xfrm>
                      <a:prstGeom prst="rect">
                        <a:avLst/>
                      </a:prstGeom>
                      <a:solidFill>
                        <a:srgbClr val="F2F2F2"/>
                      </a:solidFill>
                    </p:spPr>
                  </p:pic>
                </p:oleObj>
              </mc:Fallback>
            </mc:AlternateContent>
          </a:graphicData>
        </a:graphic>
      </p:graphicFrame>
      <p:sp>
        <p:nvSpPr>
          <p:cNvPr id="7" name="Rectangle 6"/>
          <p:cNvSpPr/>
          <p:nvPr/>
        </p:nvSpPr>
        <p:spPr>
          <a:xfrm>
            <a:off x="1416550" y="3540841"/>
            <a:ext cx="6433666" cy="369332"/>
          </a:xfrm>
          <a:prstGeom prst="rect">
            <a:avLst/>
          </a:prstGeom>
        </p:spPr>
        <p:txBody>
          <a:bodyPr wrap="square">
            <a:spAutoFit/>
          </a:bodyPr>
          <a:lstStyle/>
          <a:p>
            <a:r>
              <a:rPr lang="en-US" dirty="0"/>
              <a:t>Figure 2.9.  Local and global coordinates for a bar in 3-D space.</a:t>
            </a:r>
          </a:p>
        </p:txBody>
      </p:sp>
      <p:pic>
        <p:nvPicPr>
          <p:cNvPr id="35843"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7449" y="4323751"/>
            <a:ext cx="7423320" cy="2050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Slide Number Placeholder 7"/>
          <p:cNvSpPr>
            <a:spLocks noGrp="1"/>
          </p:cNvSpPr>
          <p:nvPr>
            <p:ph type="sldNum" sz="quarter" idx="11"/>
          </p:nvPr>
        </p:nvSpPr>
        <p:spPr/>
        <p:txBody>
          <a:bodyPr/>
          <a:lstStyle/>
          <a:p>
            <a:fld id="{EDBA0D9C-918A-4A1C-A811-F498A82033C0}" type="slidenum">
              <a:rPr lang="en-US" smtClean="0"/>
              <a:t>16</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594031" y="1122571"/>
            <a:ext cx="3282950" cy="400110"/>
          </a:xfrm>
          <a:prstGeom prst="rect">
            <a:avLst/>
          </a:prstGeom>
        </p:spPr>
        <p:txBody>
          <a:bodyPr wrap="none">
            <a:spAutoFit/>
          </a:bodyPr>
          <a:lstStyle/>
          <a:p>
            <a:r>
              <a:rPr lang="en-US" sz="2000" dirty="0"/>
              <a:t>The transformation relation is</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067330284"/>
              </p:ext>
            </p:extLst>
          </p:nvPr>
        </p:nvGraphicFramePr>
        <p:xfrm>
          <a:off x="2362853" y="1617183"/>
          <a:ext cx="3464018" cy="1425299"/>
        </p:xfrm>
        <a:graphic>
          <a:graphicData uri="http://schemas.openxmlformats.org/presentationml/2006/ole">
            <mc:AlternateContent xmlns:mc="http://schemas.openxmlformats.org/markup-compatibility/2006">
              <mc:Choice xmlns:v="urn:schemas-microsoft-com:vml" Requires="v">
                <p:oleObj spid="_x0000_s36972" name="Equation" r:id="rId3" imgW="1828800" imgH="736600" progId="Equation.3">
                  <p:embed/>
                </p:oleObj>
              </mc:Choice>
              <mc:Fallback>
                <p:oleObj name="Equation" r:id="rId3" imgW="1828800" imgH="736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62853" y="1617183"/>
                        <a:ext cx="3464018" cy="1425299"/>
                      </a:xfrm>
                      <a:prstGeom prst="rect">
                        <a:avLst/>
                      </a:prstGeom>
                      <a:noFill/>
                    </p:spPr>
                  </p:pic>
                </p:oleObj>
              </mc:Fallback>
            </mc:AlternateContent>
          </a:graphicData>
        </a:graphic>
      </p:graphicFrame>
      <p:sp>
        <p:nvSpPr>
          <p:cNvPr id="7" name="Rectangle 6"/>
          <p:cNvSpPr/>
          <p:nvPr/>
        </p:nvSpPr>
        <p:spPr>
          <a:xfrm>
            <a:off x="693975" y="4408624"/>
            <a:ext cx="7889132" cy="1631216"/>
          </a:xfrm>
          <a:prstGeom prst="rect">
            <a:avLst/>
          </a:prstGeom>
        </p:spPr>
        <p:txBody>
          <a:bodyPr wrap="square">
            <a:spAutoFit/>
          </a:bodyPr>
          <a:lstStyle/>
          <a:p>
            <a:r>
              <a:rPr lang="en-US" sz="2000" dirty="0"/>
              <a:t>FEM software packages will do this transformation automatically. </a:t>
            </a:r>
            <a:endParaRPr lang="en-US" sz="2000" dirty="0" smtClean="0"/>
          </a:p>
          <a:p>
            <a:endParaRPr lang="en-US" sz="2000" dirty="0"/>
          </a:p>
          <a:p>
            <a:r>
              <a:rPr lang="en-US" sz="2000" dirty="0" smtClean="0"/>
              <a:t>The </a:t>
            </a:r>
            <a:r>
              <a:rPr lang="en-US" sz="2000" dirty="0"/>
              <a:t>input data for bar elements are </a:t>
            </a:r>
            <a:r>
              <a:rPr lang="en-US" sz="2000" dirty="0" smtClean="0"/>
              <a:t>simply the coordinates </a:t>
            </a:r>
            <a:r>
              <a:rPr lang="en-US" sz="2000" dirty="0"/>
              <a:t>(</a:t>
            </a:r>
            <a:r>
              <a:rPr lang="en-US" sz="2000" i="1" dirty="0"/>
              <a:t>X, Y, Z</a:t>
            </a:r>
            <a:r>
              <a:rPr lang="en-US" sz="2000" dirty="0"/>
              <a:t>) for each </a:t>
            </a:r>
            <a:r>
              <a:rPr lang="en-US" sz="2000" dirty="0" smtClean="0"/>
              <a:t>node, </a:t>
            </a:r>
            <a:r>
              <a:rPr lang="en-US" sz="2000" i="1" dirty="0" smtClean="0"/>
              <a:t>E</a:t>
            </a:r>
            <a:r>
              <a:rPr lang="en-US" sz="2000" dirty="0" smtClean="0"/>
              <a:t> </a:t>
            </a:r>
            <a:r>
              <a:rPr lang="en-US" sz="2000" dirty="0"/>
              <a:t>and</a:t>
            </a:r>
            <a:r>
              <a:rPr lang="en-US" sz="2000" i="1" dirty="0"/>
              <a:t> A</a:t>
            </a:r>
            <a:r>
              <a:rPr lang="en-US" sz="2000" dirty="0"/>
              <a:t> for each element (Length </a:t>
            </a:r>
            <a:r>
              <a:rPr lang="en-US" sz="2000" i="1" dirty="0"/>
              <a:t>L</a:t>
            </a:r>
            <a:r>
              <a:rPr lang="en-US" sz="2000" dirty="0"/>
              <a:t> can be computed from the coordinates of the two nodes</a:t>
            </a:r>
            <a:r>
              <a:rPr lang="en-US" sz="2000" dirty="0" smtClean="0"/>
              <a:t>).</a:t>
            </a:r>
            <a:endParaRPr lang="en-US" sz="2000" dirty="0"/>
          </a:p>
        </p:txBody>
      </p:sp>
      <p:sp>
        <p:nvSpPr>
          <p:cNvPr id="8" name="Rectangle 66"/>
          <p:cNvSpPr>
            <a:spLocks noChangeArrowheads="1"/>
          </p:cNvSpPr>
          <p:nvPr/>
        </p:nvSpPr>
        <p:spPr bwMode="auto">
          <a:xfrm>
            <a:off x="704088" y="3329530"/>
            <a:ext cx="902619"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2000" b="0" i="0" u="none" strike="noStrike" cap="none" normalizeH="0" baseline="0" dirty="0" smtClean="0">
                <a:ln>
                  <a:noFill/>
                </a:ln>
                <a:solidFill>
                  <a:schemeClr val="tx1"/>
                </a:solidFill>
                <a:effectLst/>
                <a:latin typeface="+mj-lt"/>
                <a:ea typeface="Times New Roman" pitchFamily="18" charset="0"/>
                <a:cs typeface="Arial" pitchFamily="34" charset="0"/>
              </a:rPr>
              <a:t>where </a:t>
            </a:r>
            <a:endParaRPr kumimoji="0" lang="en-US" altLang="zh-CN" b="0" i="0" u="none" strike="noStrike" cap="none" normalizeH="0" baseline="0" dirty="0" smtClean="0">
              <a:ln>
                <a:noFill/>
              </a:ln>
              <a:solidFill>
                <a:schemeClr val="tx1"/>
              </a:solidFill>
              <a:effectLst/>
              <a:latin typeface="+mj-lt"/>
              <a:cs typeface="Arial" pitchFamily="34"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836852964"/>
              </p:ext>
            </p:extLst>
          </p:nvPr>
        </p:nvGraphicFramePr>
        <p:xfrm>
          <a:off x="1512001" y="3368946"/>
          <a:ext cx="3105357" cy="322779"/>
        </p:xfrm>
        <a:graphic>
          <a:graphicData uri="http://schemas.openxmlformats.org/presentationml/2006/ole">
            <mc:AlternateContent xmlns:mc="http://schemas.openxmlformats.org/markup-compatibility/2006">
              <mc:Choice xmlns:v="urn:schemas-microsoft-com:vml" Requires="v">
                <p:oleObj spid="_x0000_s36973" r:id="rId5" imgW="2476500" imgH="228600" progId="Equation.DSMT4">
                  <p:embed/>
                </p:oleObj>
              </mc:Choice>
              <mc:Fallback>
                <p:oleObj r:id="rId5" imgW="2476500" imgH="228600" progId="Equation.DSMT4">
                  <p:embed/>
                  <p:pic>
                    <p:nvPicPr>
                      <p:cNvPr id="0" name="Object 6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12001" y="3368946"/>
                        <a:ext cx="3105357" cy="322779"/>
                      </a:xfrm>
                      <a:prstGeom prst="rect">
                        <a:avLst/>
                      </a:prstGeom>
                      <a:noFill/>
                    </p:spPr>
                  </p:pic>
                </p:oleObj>
              </mc:Fallback>
            </mc:AlternateContent>
          </a:graphicData>
        </a:graphic>
      </p:graphicFrame>
      <p:sp>
        <p:nvSpPr>
          <p:cNvPr id="10" name="Rectangle 67"/>
          <p:cNvSpPr>
            <a:spLocks noChangeArrowheads="1"/>
          </p:cNvSpPr>
          <p:nvPr/>
        </p:nvSpPr>
        <p:spPr bwMode="auto">
          <a:xfrm>
            <a:off x="704088" y="3745028"/>
            <a:ext cx="75039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US" altLang="zh-CN" sz="2000" i="1" dirty="0">
                <a:ea typeface="Times New Roman" pitchFamily="18" charset="0"/>
                <a:cs typeface="Arial" pitchFamily="34" charset="0"/>
              </a:rPr>
              <a:t>x</a:t>
            </a:r>
            <a:r>
              <a:rPr lang="en-US" altLang="zh-CN" sz="2000" dirty="0">
                <a:ea typeface="Times New Roman" pitchFamily="18" charset="0"/>
                <a:cs typeface="Arial" pitchFamily="34" charset="0"/>
              </a:rPr>
              <a:t>, </a:t>
            </a:r>
            <a:r>
              <a:rPr lang="en-US" altLang="zh-CN" sz="2000" i="1" dirty="0">
                <a:ea typeface="Times New Roman" pitchFamily="18" charset="0"/>
                <a:cs typeface="Arial" pitchFamily="34" charset="0"/>
              </a:rPr>
              <a:t>y</a:t>
            </a:r>
            <a:r>
              <a:rPr lang="en-US" altLang="zh-CN" sz="2000" dirty="0">
                <a:ea typeface="Times New Roman" pitchFamily="18" charset="0"/>
                <a:cs typeface="Arial" pitchFamily="34" charset="0"/>
              </a:rPr>
              <a:t> and </a:t>
            </a:r>
            <a:r>
              <a:rPr lang="en-US" altLang="zh-CN" sz="2000" i="1" dirty="0" smtClean="0">
                <a:ea typeface="Times New Roman" pitchFamily="18" charset="0"/>
                <a:cs typeface="Arial" pitchFamily="34" charset="0"/>
              </a:rPr>
              <a:t>z </a:t>
            </a:r>
            <a:r>
              <a:rPr lang="en-US" altLang="zh-CN" sz="2000" dirty="0" smtClean="0">
                <a:latin typeface="+mj-lt"/>
                <a:ea typeface="Times New Roman" pitchFamily="18" charset="0"/>
                <a:cs typeface="Arial" pitchFamily="34" charset="0"/>
              </a:rPr>
              <a:t>coordinate </a:t>
            </a:r>
            <a:r>
              <a:rPr lang="en-US" altLang="zh-CN" sz="2000" dirty="0">
                <a:latin typeface="+mj-lt"/>
                <a:ea typeface="Times New Roman" pitchFamily="18" charset="0"/>
                <a:cs typeface="Arial" pitchFamily="34" charset="0"/>
              </a:rPr>
              <a:t>axis </a:t>
            </a:r>
            <a:r>
              <a:rPr kumimoji="0" lang="en-US" altLang="zh-CN" sz="2000" b="0" i="0" u="none" strike="noStrike" cap="none" normalizeH="0" baseline="0" dirty="0" smtClean="0">
                <a:ln>
                  <a:noFill/>
                </a:ln>
                <a:solidFill>
                  <a:schemeClr val="tx1"/>
                </a:solidFill>
                <a:effectLst/>
                <a:latin typeface="+mj-lt"/>
                <a:ea typeface="Times New Roman" pitchFamily="18" charset="0"/>
                <a:cs typeface="Arial" pitchFamily="34" charset="0"/>
              </a:rPr>
              <a:t>in the global coordinate system, respectively. </a:t>
            </a:r>
            <a:endParaRPr kumimoji="0" lang="en-US" altLang="zh-CN" sz="2000" b="0" i="0" u="none" strike="noStrike" cap="none" normalizeH="0" baseline="0" dirty="0" smtClean="0">
              <a:ln>
                <a:noFill/>
              </a:ln>
              <a:solidFill>
                <a:schemeClr val="tx1"/>
              </a:solidFill>
              <a:effectLst/>
              <a:latin typeface="+mj-lt"/>
              <a:cs typeface="Arial" pitchFamily="34" charset="0"/>
            </a:endParaRPr>
          </a:p>
        </p:txBody>
      </p:sp>
      <p:sp>
        <p:nvSpPr>
          <p:cNvPr id="11" name="Rectangle 10"/>
          <p:cNvSpPr/>
          <p:nvPr/>
        </p:nvSpPr>
        <p:spPr>
          <a:xfrm>
            <a:off x="4617358" y="3327077"/>
            <a:ext cx="4572000" cy="400110"/>
          </a:xfrm>
          <a:prstGeom prst="rect">
            <a:avLst/>
          </a:prstGeom>
        </p:spPr>
        <p:txBody>
          <a:bodyPr>
            <a:spAutoFit/>
          </a:bodyPr>
          <a:lstStyle/>
          <a:p>
            <a:r>
              <a:rPr lang="en-US" altLang="zh-CN" sz="2000" dirty="0">
                <a:latin typeface="+mj-lt"/>
                <a:ea typeface="Times New Roman" pitchFamily="18" charset="0"/>
                <a:cs typeface="Arial" pitchFamily="34" charset="0"/>
              </a:rPr>
              <a:t>are the direction </a:t>
            </a:r>
            <a:r>
              <a:rPr lang="en-US" altLang="zh-CN" sz="2000" dirty="0" smtClean="0">
                <a:latin typeface="+mj-lt"/>
                <a:ea typeface="Times New Roman" pitchFamily="18" charset="0"/>
                <a:cs typeface="Arial" pitchFamily="34" charset="0"/>
              </a:rPr>
              <a:t>cosines </a:t>
            </a:r>
            <a:r>
              <a:rPr lang="en-US" altLang="zh-CN" sz="2000" dirty="0">
                <a:latin typeface="+mj-lt"/>
                <a:ea typeface="Times New Roman" pitchFamily="18" charset="0"/>
                <a:cs typeface="Arial" pitchFamily="34" charset="0"/>
              </a:rPr>
              <a:t>of the </a:t>
            </a:r>
            <a:r>
              <a:rPr lang="en-US" altLang="zh-CN" sz="2000" dirty="0" smtClean="0">
                <a:latin typeface="+mj-lt"/>
                <a:ea typeface="Times New Roman" pitchFamily="18" charset="0"/>
                <a:cs typeface="Arial" pitchFamily="34" charset="0"/>
              </a:rPr>
              <a:t>local</a:t>
            </a:r>
            <a:endParaRPr lang="en-US" sz="2000" dirty="0">
              <a:latin typeface="+mj-lt"/>
            </a:endParaRPr>
          </a:p>
        </p:txBody>
      </p:sp>
      <p:sp>
        <p:nvSpPr>
          <p:cNvPr id="12" name="Slide Number Placeholder 11"/>
          <p:cNvSpPr>
            <a:spLocks noGrp="1"/>
          </p:cNvSpPr>
          <p:nvPr>
            <p:ph type="sldNum" sz="quarter" idx="11"/>
          </p:nvPr>
        </p:nvSpPr>
        <p:spPr/>
        <p:txBody>
          <a:bodyPr/>
          <a:lstStyle/>
          <a:p>
            <a:fld id="{EDBA0D9C-918A-4A1C-A811-F498A82033C0}" type="slidenum">
              <a:rPr lang="en-US" smtClean="0"/>
              <a:t>17</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83048" y="1095938"/>
            <a:ext cx="2668231" cy="523220"/>
          </a:xfrm>
          <a:prstGeom prst="rect">
            <a:avLst/>
          </a:prstGeom>
        </p:spPr>
        <p:txBody>
          <a:bodyPr wrap="none">
            <a:spAutoFit/>
          </a:bodyPr>
          <a:lstStyle/>
          <a:p>
            <a:pPr marL="285750" indent="-285750">
              <a:buFont typeface="Wingdings" panose="05000000000000000000" pitchFamily="2" charset="2"/>
              <a:buChar char="q"/>
            </a:pPr>
            <a:r>
              <a:rPr lang="en-US" sz="2800" dirty="0" smtClean="0"/>
              <a:t>  </a:t>
            </a:r>
            <a:r>
              <a:rPr lang="en-US" sz="2600" dirty="0" smtClean="0"/>
              <a:t>Element </a:t>
            </a:r>
            <a:r>
              <a:rPr lang="en-US" sz="2600" dirty="0"/>
              <a:t>Stress</a:t>
            </a:r>
          </a:p>
        </p:txBody>
      </p:sp>
      <p:sp>
        <p:nvSpPr>
          <p:cNvPr id="5" name="Rectangle 4"/>
          <p:cNvSpPr/>
          <p:nvPr/>
        </p:nvSpPr>
        <p:spPr>
          <a:xfrm>
            <a:off x="678129" y="1718618"/>
            <a:ext cx="7878458" cy="707886"/>
          </a:xfrm>
          <a:prstGeom prst="rect">
            <a:avLst/>
          </a:prstGeom>
        </p:spPr>
        <p:txBody>
          <a:bodyPr wrap="square">
            <a:spAutoFit/>
          </a:bodyPr>
          <a:lstStyle/>
          <a:p>
            <a:r>
              <a:rPr lang="en-US" sz="2000" dirty="0"/>
              <a:t>Once the nodal displacement is obtained for an element, the stress within the element can </a:t>
            </a:r>
            <a:r>
              <a:rPr lang="en-US" sz="2000" dirty="0" smtClean="0"/>
              <a:t>be calculated </a:t>
            </a:r>
            <a:r>
              <a:rPr lang="en-US" sz="2000" dirty="0"/>
              <a:t>using the basic relations. </a:t>
            </a:r>
          </a:p>
        </p:txBody>
      </p:sp>
      <p:sp>
        <p:nvSpPr>
          <p:cNvPr id="6" name="Rectangle 5"/>
          <p:cNvSpPr/>
          <p:nvPr/>
        </p:nvSpPr>
        <p:spPr>
          <a:xfrm>
            <a:off x="678129" y="2493749"/>
            <a:ext cx="5348796" cy="400110"/>
          </a:xfrm>
          <a:prstGeom prst="rect">
            <a:avLst/>
          </a:prstGeom>
        </p:spPr>
        <p:txBody>
          <a:bodyPr wrap="square">
            <a:spAutoFit/>
          </a:bodyPr>
          <a:lstStyle/>
          <a:p>
            <a:r>
              <a:rPr lang="en-US" sz="2000" dirty="0" smtClean="0"/>
              <a:t>For </a:t>
            </a:r>
            <a:r>
              <a:rPr lang="en-US" sz="2000" dirty="0"/>
              <a:t>2-D cases, we proceed as </a:t>
            </a:r>
            <a:r>
              <a:rPr lang="en-US" sz="2000" dirty="0" smtClean="0"/>
              <a:t>follows</a:t>
            </a:r>
            <a:endParaRPr lang="en-US" sz="2000" dirty="0"/>
          </a:p>
        </p:txBody>
      </p:sp>
      <p:sp>
        <p:nvSpPr>
          <p:cNvPr id="7"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1188160298"/>
              </p:ext>
            </p:extLst>
          </p:nvPr>
        </p:nvGraphicFramePr>
        <p:xfrm>
          <a:off x="2472244" y="4192570"/>
          <a:ext cx="2761962" cy="1402672"/>
        </p:xfrm>
        <a:graphic>
          <a:graphicData uri="http://schemas.openxmlformats.org/presentationml/2006/ole">
            <mc:AlternateContent xmlns:mc="http://schemas.openxmlformats.org/markup-compatibility/2006">
              <mc:Choice xmlns:v="urn:schemas-microsoft-com:vml" Requires="v">
                <p:oleObj spid="_x0000_s38015" name="Equation" r:id="rId3" imgW="1816100" imgH="939800" progId="Equation.3">
                  <p:embed/>
                </p:oleObj>
              </mc:Choice>
              <mc:Fallback>
                <p:oleObj name="Equation" r:id="rId3" imgW="1816100" imgH="9398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2244" y="4192570"/>
                        <a:ext cx="2761962" cy="1402672"/>
                      </a:xfrm>
                      <a:prstGeom prst="rect">
                        <a:avLst/>
                      </a:prstGeom>
                      <a:noFill/>
                    </p:spPr>
                  </p:pic>
                </p:oleObj>
              </mc:Fallback>
            </mc:AlternateContent>
          </a:graphicData>
        </a:graphic>
      </p:graphicFrame>
      <p:sp>
        <p:nvSpPr>
          <p:cNvPr id="9" name="Rectangle 8"/>
          <p:cNvSpPr/>
          <p:nvPr/>
        </p:nvSpPr>
        <p:spPr>
          <a:xfrm>
            <a:off x="711080" y="5750766"/>
            <a:ext cx="6064486" cy="400110"/>
          </a:xfrm>
          <a:prstGeom prst="rect">
            <a:avLst/>
          </a:prstGeom>
        </p:spPr>
        <p:txBody>
          <a:bodyPr wrap="square">
            <a:spAutoFit/>
          </a:bodyPr>
          <a:lstStyle/>
          <a:p>
            <a:r>
              <a:rPr lang="en-US" sz="2000" dirty="0"/>
              <a:t>which is a general formula for 2-D bar elements.</a:t>
            </a:r>
          </a:p>
        </p:txBody>
      </p:sp>
      <p:sp>
        <p:nvSpPr>
          <p:cNvPr id="10" name="Rectangle 3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084052852"/>
              </p:ext>
            </p:extLst>
          </p:nvPr>
        </p:nvGraphicFramePr>
        <p:xfrm>
          <a:off x="2266545" y="2879380"/>
          <a:ext cx="4562473" cy="1313234"/>
        </p:xfrm>
        <a:graphic>
          <a:graphicData uri="http://schemas.openxmlformats.org/presentationml/2006/ole">
            <mc:AlternateContent xmlns:mc="http://schemas.openxmlformats.org/markup-compatibility/2006">
              <mc:Choice xmlns:v="urn:schemas-microsoft-com:vml" Requires="v">
                <p:oleObj spid="_x0000_s38016" name="Equation" r:id="rId5" imgW="3251200" imgH="939800" progId="Equation.3">
                  <p:embed/>
                </p:oleObj>
              </mc:Choice>
              <mc:Fallback>
                <p:oleObj name="Equation" r:id="rId5" imgW="3251200" imgH="939800" progId="Equation.3">
                  <p:embed/>
                  <p:pic>
                    <p:nvPicPr>
                      <p:cNvPr id="0" name="Object 3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66545" y="2879380"/>
                        <a:ext cx="4562473" cy="1313234"/>
                      </a:xfrm>
                      <a:prstGeom prst="rect">
                        <a:avLst/>
                      </a:prstGeom>
                      <a:noFill/>
                    </p:spPr>
                  </p:pic>
                </p:oleObj>
              </mc:Fallback>
            </mc:AlternateContent>
          </a:graphicData>
        </a:graphic>
      </p:graphicFrame>
      <p:sp>
        <p:nvSpPr>
          <p:cNvPr id="12" name="Rectangle 11"/>
          <p:cNvSpPr/>
          <p:nvPr/>
        </p:nvSpPr>
        <p:spPr>
          <a:xfrm>
            <a:off x="729397" y="4149007"/>
            <a:ext cx="934102" cy="400110"/>
          </a:xfrm>
          <a:prstGeom prst="rect">
            <a:avLst/>
          </a:prstGeom>
        </p:spPr>
        <p:txBody>
          <a:bodyPr wrap="none">
            <a:spAutoFit/>
          </a:bodyPr>
          <a:lstStyle/>
          <a:p>
            <a:r>
              <a:rPr lang="en-US" sz="2000" dirty="0"/>
              <a:t>That is,</a:t>
            </a:r>
          </a:p>
        </p:txBody>
      </p:sp>
      <p:sp>
        <p:nvSpPr>
          <p:cNvPr id="13" name="Slide Number Placeholder 12"/>
          <p:cNvSpPr>
            <a:spLocks noGrp="1"/>
          </p:cNvSpPr>
          <p:nvPr>
            <p:ph type="sldNum" sz="quarter" idx="11"/>
          </p:nvPr>
        </p:nvSpPr>
        <p:spPr/>
        <p:txBody>
          <a:bodyPr/>
          <a:lstStyle/>
          <a:p>
            <a:fld id="{EDBA0D9C-918A-4A1C-A811-F498A82033C0}" type="slidenum">
              <a:rPr lang="en-US" smtClean="0"/>
              <a:t>18</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81235" y="0"/>
            <a:ext cx="7448365" cy="523220"/>
          </a:xfrm>
          <a:prstGeom prst="rect">
            <a:avLst/>
          </a:prstGeom>
          <a:noFill/>
        </p:spPr>
        <p:txBody>
          <a:bodyPr wrap="square" rtlCol="0">
            <a:spAutoFit/>
          </a:bodyPr>
          <a:lstStyle/>
          <a:p>
            <a:pPr algn="ctr"/>
            <a:r>
              <a:rPr lang="en-US" sz="2800" dirty="0" smtClean="0">
                <a:solidFill>
                  <a:srgbClr val="C00000"/>
                </a:solidFill>
                <a:effectLst>
                  <a:outerShdw blurRad="50800" dist="38100" dir="2700000" algn="tl" rotWithShape="0">
                    <a:prstClr val="black">
                      <a:alpha val="40000"/>
                    </a:prstClr>
                  </a:outerShdw>
                </a:effectLst>
                <a:latin typeface="AR BERKLEY" pitchFamily="2" charset="0"/>
                <a:cs typeface="Aharoni" pitchFamily="2" charset="-79"/>
              </a:rPr>
              <a:t>We now look at examples of 1-D stress and plane truss problems …</a:t>
            </a:r>
            <a:endParaRPr lang="en-US" sz="2800" dirty="0">
              <a:solidFill>
                <a:srgbClr val="C00000"/>
              </a:solidFill>
              <a:effectLst>
                <a:outerShdw blurRad="50800" dist="38100" dir="2700000" algn="tl" rotWithShape="0">
                  <a:prstClr val="black">
                    <a:alpha val="40000"/>
                  </a:prstClr>
                </a:outerShdw>
              </a:effectLst>
              <a:latin typeface="AR BERKLEY" pitchFamily="2" charset="0"/>
              <a:cs typeface="Aharoni" pitchFamily="2" charset="-79"/>
            </a:endParaRPr>
          </a:p>
        </p:txBody>
      </p:sp>
      <p:sp>
        <p:nvSpPr>
          <p:cNvPr id="4" name="Rectangle 2"/>
          <p:cNvSpPr txBox="1">
            <a:spLocks noChangeArrowheads="1"/>
          </p:cNvSpPr>
          <p:nvPr/>
        </p:nvSpPr>
        <p:spPr>
          <a:xfrm>
            <a:off x="348306" y="2857652"/>
            <a:ext cx="6925236" cy="768672"/>
          </a:xfrm>
          <a:prstGeom prst="rect">
            <a:avLst/>
          </a:prstGeom>
        </p:spPr>
        <p:txBody>
          <a:bodyPr wrap="square">
            <a:spAutoFit/>
          </a:bodyPr>
          <a:lstStyle/>
          <a:p>
            <a:pPr lvl="0">
              <a:lnSpc>
                <a:spcPct val="120000"/>
              </a:lnSpc>
              <a:spcBef>
                <a:spcPct val="0"/>
              </a:spcBef>
              <a:defRPr/>
            </a:pPr>
            <a:r>
              <a:rPr lang="en-US" sz="4000" dirty="0" smtClean="0">
                <a:solidFill>
                  <a:schemeClr val="bg1"/>
                </a:solidFill>
                <a:effectLst>
                  <a:reflection blurRad="6350" stA="55000" endA="300" endPos="45500" dir="5400000" sy="-100000" algn="bl" rotWithShape="0"/>
                </a:effectLst>
                <a:latin typeface="Gill Sans MT" pitchFamily="34" charset="0"/>
                <a:ea typeface="+mj-ea"/>
                <a:cs typeface="+mj-cs"/>
              </a:rPr>
              <a:t>Examples with Bar Elements</a:t>
            </a:r>
            <a:endParaRPr lang="en-US" sz="4000" dirty="0">
              <a:solidFill>
                <a:srgbClr val="0000CC"/>
              </a:solidFill>
              <a:effectLst>
                <a:reflection blurRad="6350" stA="55000" endA="300" endPos="45500" dir="5400000" sy="-100000" algn="bl" rotWithShape="0"/>
              </a:effectLst>
              <a:latin typeface="Gill Sans MT" pitchFamily="34" charset="0"/>
              <a:ea typeface="+mj-ea"/>
              <a:cs typeface="+mj-cs"/>
            </a:endParaRPr>
          </a:p>
        </p:txBody>
      </p:sp>
    </p:spTree>
    <p:extLst>
      <p:ext uri="{BB962C8B-B14F-4D97-AF65-F5344CB8AC3E}">
        <p14:creationId xmlns:p14="http://schemas.microsoft.com/office/powerpoint/2010/main" val="8685667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53"/>
          <p:cNvSpPr txBox="1">
            <a:spLocks/>
          </p:cNvSpPr>
          <p:nvPr/>
        </p:nvSpPr>
        <p:spPr bwMode="auto">
          <a:xfrm>
            <a:off x="116117" y="106538"/>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lang="en-US" sz="3200" b="1" i="1" kern="0" dirty="0" smtClean="0">
                <a:solidFill>
                  <a:schemeClr val="bg1"/>
                </a:solidFill>
                <a:latin typeface="Trebuchet MS" pitchFamily="-111" charset="0"/>
                <a:ea typeface="+mj-ea"/>
                <a:cs typeface="+mj-cs"/>
              </a:rPr>
              <a:t>Introduction</a:t>
            </a:r>
            <a:endParaRPr kumimoji="0" lang="en-US" sz="3200" b="1" i="1" u="none" strike="noStrike" kern="0" cap="none" spc="0" normalizeH="0" baseline="0" noProof="0" dirty="0" smtClean="0">
              <a:ln>
                <a:noFill/>
              </a:ln>
              <a:solidFill>
                <a:schemeClr val="bg1"/>
              </a:solidFill>
              <a:effectLst/>
              <a:uLnTx/>
              <a:uFillTx/>
              <a:latin typeface="Trebuchet MS" pitchFamily="-111" charset="0"/>
              <a:ea typeface="+mj-ea"/>
              <a:cs typeface="+mj-cs"/>
            </a:endParaRPr>
          </a:p>
        </p:txBody>
      </p:sp>
      <p:sp>
        <p:nvSpPr>
          <p:cNvPr id="2"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p:cNvSpPr>
            <a:spLocks noChangeArrowheads="1"/>
          </p:cNvSpPr>
          <p:nvPr/>
        </p:nvSpPr>
        <p:spPr bwMode="auto">
          <a:xfrm>
            <a:off x="0" y="1685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5"/>
          <p:cNvSpPr>
            <a:spLocks noChangeArrowheads="1"/>
          </p:cNvSpPr>
          <p:nvPr/>
        </p:nvSpPr>
        <p:spPr bwMode="auto">
          <a:xfrm>
            <a:off x="0" y="289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22530" name="pp-photoviewer-photo-on-display" descr="Description: http://static.panoramio.com/photos/large/53674204.jpg"/>
          <p:cNvPicPr>
            <a:picLocks noChangeAspect="1" noChangeArrowheads="1"/>
          </p:cNvPicPr>
          <p:nvPr/>
        </p:nvPicPr>
        <p:blipFill>
          <a:blip r:embed="rId3">
            <a:extLst>
              <a:ext uri="{28A0092B-C50C-407E-A947-70E740481C1C}">
                <a14:useLocalDpi xmlns:a14="http://schemas.microsoft.com/office/drawing/2010/main" val="0"/>
              </a:ext>
            </a:extLst>
          </a:blip>
          <a:srcRect l="1740" t="7576" r="2225" b="2779"/>
          <a:stretch>
            <a:fillRect/>
          </a:stretch>
        </p:blipFill>
        <p:spPr bwMode="auto">
          <a:xfrm>
            <a:off x="1328510" y="3543087"/>
            <a:ext cx="2790825" cy="1762125"/>
          </a:xfrm>
          <a:prstGeom prst="rect">
            <a:avLst/>
          </a:prstGeom>
          <a:noFill/>
          <a:extLst>
            <a:ext uri="{909E8E84-426E-40DD-AFC4-6F175D3DCCD1}">
              <a14:hiddenFill xmlns:a14="http://schemas.microsoft.com/office/drawing/2010/main">
                <a:solidFill>
                  <a:srgbClr val="FFFFFF"/>
                </a:solidFill>
              </a14:hiddenFill>
            </a:ext>
          </a:extLst>
        </p:spPr>
      </p:pic>
      <p:pic>
        <p:nvPicPr>
          <p:cNvPr id="22529" name="Picture 4" descr="Description: Betsy Ross Bridge">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l="19363" t="19154" r="14442" b="19165"/>
          <a:stretch>
            <a:fillRect/>
          </a:stretch>
        </p:blipFill>
        <p:spPr bwMode="auto">
          <a:xfrm>
            <a:off x="5180511" y="3533756"/>
            <a:ext cx="2752725" cy="17716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0" y="2219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0" y="3990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8"/>
          <p:cNvSpPr/>
          <p:nvPr/>
        </p:nvSpPr>
        <p:spPr>
          <a:xfrm>
            <a:off x="784825" y="5787203"/>
            <a:ext cx="7871791" cy="369332"/>
          </a:xfrm>
          <a:prstGeom prst="rect">
            <a:avLst/>
          </a:prstGeom>
        </p:spPr>
        <p:txBody>
          <a:bodyPr wrap="square">
            <a:spAutoFit/>
          </a:bodyPr>
          <a:lstStyle/>
          <a:p>
            <a:r>
              <a:rPr lang="en-US" dirty="0"/>
              <a:t>Figure 2.1. Truss examples: (a) Montreal Biosphere Museum (b) Betsy Ross Bridge.</a:t>
            </a:r>
          </a:p>
        </p:txBody>
      </p:sp>
      <p:sp>
        <p:nvSpPr>
          <p:cNvPr id="10" name="Rectangle 9"/>
          <p:cNvSpPr/>
          <p:nvPr/>
        </p:nvSpPr>
        <p:spPr>
          <a:xfrm>
            <a:off x="289249" y="1074035"/>
            <a:ext cx="8500188" cy="2154436"/>
          </a:xfrm>
          <a:prstGeom prst="rect">
            <a:avLst/>
          </a:prstGeom>
        </p:spPr>
        <p:txBody>
          <a:bodyPr wrap="square">
            <a:spAutoFit/>
          </a:bodyPr>
          <a:lstStyle/>
          <a:p>
            <a:pPr marL="342900" indent="-342900" algn="just">
              <a:spcAft>
                <a:spcPts val="600"/>
              </a:spcAft>
              <a:buFont typeface="Wingdings" pitchFamily="2" charset="2"/>
              <a:buChar char="q"/>
            </a:pPr>
            <a:r>
              <a:rPr lang="en-US" sz="2400" dirty="0"/>
              <a:t> </a:t>
            </a:r>
            <a:r>
              <a:rPr lang="en-US" sz="2600" dirty="0"/>
              <a:t>Trusses are commonly used in the design of buildings, bridges and towers. </a:t>
            </a:r>
          </a:p>
          <a:p>
            <a:pPr marL="342900" indent="-342900" algn="just">
              <a:buFont typeface="Wingdings" pitchFamily="2" charset="2"/>
              <a:buChar char="q"/>
            </a:pPr>
            <a:r>
              <a:rPr lang="en-US" sz="2600" dirty="0" smtClean="0"/>
              <a:t>This </a:t>
            </a:r>
            <a:r>
              <a:rPr lang="en-US" sz="2600" dirty="0"/>
              <a:t>chapter introduces you to the simplest </a:t>
            </a:r>
            <a:r>
              <a:rPr lang="en-US" sz="2600" dirty="0" smtClean="0"/>
              <a:t>1-D </a:t>
            </a:r>
            <a:r>
              <a:rPr lang="en-US" sz="2600" dirty="0"/>
              <a:t>structural element, </a:t>
            </a:r>
            <a:r>
              <a:rPr lang="en-US" sz="2600" dirty="0" smtClean="0"/>
              <a:t>the </a:t>
            </a:r>
            <a:r>
              <a:rPr lang="en-US" sz="2600" dirty="0"/>
              <a:t>bar element, and the finite element analysis of truss structures using such element. </a:t>
            </a:r>
            <a:r>
              <a:rPr lang="en-US" sz="2600" dirty="0" smtClean="0"/>
              <a:t> </a:t>
            </a:r>
            <a:endParaRPr lang="en-US" sz="2600" dirty="0"/>
          </a:p>
        </p:txBody>
      </p:sp>
      <p:sp>
        <p:nvSpPr>
          <p:cNvPr id="5" name="Rectangle 4"/>
          <p:cNvSpPr/>
          <p:nvPr/>
        </p:nvSpPr>
        <p:spPr>
          <a:xfrm>
            <a:off x="1859007" y="5326689"/>
            <a:ext cx="6074229" cy="369332"/>
          </a:xfrm>
          <a:prstGeom prst="rect">
            <a:avLst/>
          </a:prstGeom>
        </p:spPr>
        <p:txBody>
          <a:bodyPr wrap="square">
            <a:spAutoFit/>
          </a:bodyPr>
          <a:lstStyle/>
          <a:p>
            <a:r>
              <a:rPr lang="en-US" dirty="0" smtClean="0"/>
              <a:t>              (</a:t>
            </a:r>
            <a:r>
              <a:rPr lang="en-US" dirty="0"/>
              <a:t>a)				</a:t>
            </a:r>
            <a:r>
              <a:rPr lang="en-US" dirty="0" smtClean="0"/>
              <a:t>(b</a:t>
            </a:r>
            <a:r>
              <a:rPr lang="en-US" dirty="0"/>
              <a:t>)</a:t>
            </a:r>
          </a:p>
        </p:txBody>
      </p:sp>
      <p:sp>
        <p:nvSpPr>
          <p:cNvPr id="11" name="Slide Number Placeholder 10"/>
          <p:cNvSpPr>
            <a:spLocks noGrp="1"/>
          </p:cNvSpPr>
          <p:nvPr>
            <p:ph type="sldNum" sz="quarter" idx="11"/>
          </p:nvPr>
        </p:nvSpPr>
        <p:spPr/>
        <p:txBody>
          <a:bodyPr/>
          <a:lstStyle/>
          <a:p>
            <a:fld id="{EDBA0D9C-918A-4A1C-A811-F498A82033C0}" type="slidenum">
              <a:rPr lang="en-US" smtClean="0"/>
              <a:t>2</a:t>
            </a:fld>
            <a:endParaRPr lang="en-US"/>
          </a:p>
        </p:txBody>
      </p:sp>
    </p:spTree>
    <p:extLst>
      <p:ext uri="{BB962C8B-B14F-4D97-AF65-F5344CB8AC3E}">
        <p14:creationId xmlns:p14="http://schemas.microsoft.com/office/powerpoint/2010/main" val="1163811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30"/>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7" name="Group 3"/>
          <p:cNvGrpSpPr>
            <a:grpSpLocks noChangeAspect="1"/>
          </p:cNvGrpSpPr>
          <p:nvPr/>
        </p:nvGrpSpPr>
        <p:grpSpPr bwMode="auto">
          <a:xfrm>
            <a:off x="2427603" y="2065270"/>
            <a:ext cx="4855776" cy="1887224"/>
            <a:chOff x="2444" y="9892"/>
            <a:chExt cx="4760" cy="1851"/>
          </a:xfrm>
        </p:grpSpPr>
        <p:sp>
          <p:nvSpPr>
            <p:cNvPr id="8" name="AutoShape 29"/>
            <p:cNvSpPr>
              <a:spLocks noChangeAspect="1" noChangeArrowheads="1" noTextEdit="1"/>
            </p:cNvSpPr>
            <p:nvPr/>
          </p:nvSpPr>
          <p:spPr bwMode="auto">
            <a:xfrm>
              <a:off x="2444" y="9892"/>
              <a:ext cx="4760" cy="1851"/>
            </a:xfrm>
            <a:prstGeom prst="rect">
              <a:avLst/>
            </a:prstGeom>
            <a:solidFill>
              <a:srgbClr val="F2F2F2"/>
            </a:solidFill>
          </p:spPr>
          <p:txBody>
            <a:bodyPr vert="horz" wrap="square" lIns="91440" tIns="45720" rIns="91440" bIns="45720" numCol="1" anchor="t" anchorCtr="0" compatLnSpc="1">
              <a:prstTxWarp prst="textNoShape">
                <a:avLst/>
              </a:prstTxWarp>
            </a:bodyPr>
            <a:lstStyle/>
            <a:p>
              <a:endParaRPr lang="en-US"/>
            </a:p>
          </p:txBody>
        </p:sp>
        <p:sp>
          <p:nvSpPr>
            <p:cNvPr id="9" name="Rectangle 28"/>
            <p:cNvSpPr>
              <a:spLocks noChangeArrowheads="1"/>
            </p:cNvSpPr>
            <p:nvPr/>
          </p:nvSpPr>
          <p:spPr bwMode="auto">
            <a:xfrm>
              <a:off x="4615" y="10519"/>
              <a:ext cx="1869" cy="302"/>
            </a:xfrm>
            <a:prstGeom prst="rect">
              <a:avLst/>
            </a:prstGeom>
            <a:gradFill rotWithShape="1">
              <a:gsLst>
                <a:gs pos="0">
                  <a:srgbClr val="F2F2F2">
                    <a:gamma/>
                    <a:shade val="46275"/>
                    <a:invGamma/>
                  </a:srgbClr>
                </a:gs>
                <a:gs pos="50000">
                  <a:srgbClr val="F2F2F2"/>
                </a:gs>
                <a:gs pos="100000">
                  <a:srgbClr val="F2F2F2">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0" name="Rectangle 27"/>
            <p:cNvSpPr>
              <a:spLocks noChangeArrowheads="1"/>
            </p:cNvSpPr>
            <p:nvPr/>
          </p:nvSpPr>
          <p:spPr bwMode="auto">
            <a:xfrm>
              <a:off x="2753" y="10355"/>
              <a:ext cx="1869" cy="605"/>
            </a:xfrm>
            <a:prstGeom prst="rect">
              <a:avLst/>
            </a:prstGeom>
            <a:gradFill rotWithShape="1">
              <a:gsLst>
                <a:gs pos="0">
                  <a:srgbClr val="F2F2F2">
                    <a:gamma/>
                    <a:shade val="46275"/>
                    <a:invGamma/>
                  </a:srgbClr>
                </a:gs>
                <a:gs pos="50000">
                  <a:srgbClr val="F2F2F2"/>
                </a:gs>
                <a:gs pos="100000">
                  <a:srgbClr val="F2F2F2">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1" name="Rectangle 26"/>
            <p:cNvSpPr>
              <a:spLocks noChangeArrowheads="1"/>
            </p:cNvSpPr>
            <p:nvPr/>
          </p:nvSpPr>
          <p:spPr bwMode="auto">
            <a:xfrm rot="5400000">
              <a:off x="1946" y="10601"/>
              <a:ext cx="1442" cy="181"/>
            </a:xfrm>
            <a:prstGeom prst="rect">
              <a:avLst/>
            </a:prstGeom>
            <a:solidFill>
              <a:srgbClr val="A5A5A5"/>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 name="AutoShape 25"/>
            <p:cNvSpPr>
              <a:spLocks noChangeShapeType="1"/>
            </p:cNvSpPr>
            <p:nvPr/>
          </p:nvSpPr>
          <p:spPr bwMode="auto">
            <a:xfrm>
              <a:off x="6484" y="10670"/>
              <a:ext cx="720" cy="1"/>
            </a:xfrm>
            <a:prstGeom prst="straightConnector1">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13" name="Text Box 24"/>
            <p:cNvSpPr txBox="1">
              <a:spLocks noChangeArrowheads="1"/>
            </p:cNvSpPr>
            <p:nvPr/>
          </p:nvSpPr>
          <p:spPr bwMode="auto">
            <a:xfrm>
              <a:off x="6910" y="10628"/>
              <a:ext cx="294"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x</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3"/>
            <p:cNvSpPr>
              <a:spLocks noChangeArrowheads="1"/>
            </p:cNvSpPr>
            <p:nvPr/>
          </p:nvSpPr>
          <p:spPr bwMode="auto">
            <a:xfrm>
              <a:off x="2781" y="10939"/>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2"/>
            <p:cNvSpPr>
              <a:spLocks noChangeArrowheads="1"/>
            </p:cNvSpPr>
            <p:nvPr/>
          </p:nvSpPr>
          <p:spPr bwMode="auto">
            <a:xfrm>
              <a:off x="4450" y="10974"/>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6" name="Rectangle 21"/>
            <p:cNvSpPr>
              <a:spLocks noChangeArrowheads="1"/>
            </p:cNvSpPr>
            <p:nvPr/>
          </p:nvSpPr>
          <p:spPr bwMode="auto">
            <a:xfrm>
              <a:off x="6296" y="10864"/>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Line 20"/>
            <p:cNvSpPr>
              <a:spLocks noChangeShapeType="1"/>
            </p:cNvSpPr>
            <p:nvPr/>
          </p:nvSpPr>
          <p:spPr bwMode="auto">
            <a:xfrm flipH="1">
              <a:off x="2766" y="11553"/>
              <a:ext cx="1872" cy="1"/>
            </a:xfrm>
            <a:prstGeom prst="line">
              <a:avLst/>
            </a:prstGeom>
            <a:noFill/>
            <a:ln w="6350">
              <a:solidFill>
                <a:srgbClr val="000000"/>
              </a:solidFill>
              <a:round/>
              <a:headEnd type="triangle" w="sm" len="lg"/>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19"/>
            <p:cNvSpPr>
              <a:spLocks noChangeShapeType="1"/>
            </p:cNvSpPr>
            <p:nvPr/>
          </p:nvSpPr>
          <p:spPr bwMode="auto">
            <a:xfrm flipV="1">
              <a:off x="2757" y="11306"/>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18"/>
            <p:cNvSpPr>
              <a:spLocks noChangeShapeType="1"/>
            </p:cNvSpPr>
            <p:nvPr/>
          </p:nvSpPr>
          <p:spPr bwMode="auto">
            <a:xfrm flipV="1">
              <a:off x="4638" y="11311"/>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7"/>
            <p:cNvSpPr>
              <a:spLocks noChangeShapeType="1"/>
            </p:cNvSpPr>
            <p:nvPr/>
          </p:nvSpPr>
          <p:spPr bwMode="auto">
            <a:xfrm flipV="1">
              <a:off x="6511" y="11306"/>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16"/>
            <p:cNvSpPr>
              <a:spLocks noChangeShapeType="1"/>
            </p:cNvSpPr>
            <p:nvPr/>
          </p:nvSpPr>
          <p:spPr bwMode="auto">
            <a:xfrm flipH="1">
              <a:off x="4640" y="11546"/>
              <a:ext cx="1872" cy="1"/>
            </a:xfrm>
            <a:prstGeom prst="line">
              <a:avLst/>
            </a:prstGeom>
            <a:noFill/>
            <a:ln w="6350">
              <a:solidFill>
                <a:srgbClr val="000000"/>
              </a:solidFill>
              <a:round/>
              <a:headEnd type="triangle" w="sm" len="lg"/>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15"/>
            <p:cNvSpPr>
              <a:spLocks noChangeArrowheads="1"/>
            </p:cNvSpPr>
            <p:nvPr/>
          </p:nvSpPr>
          <p:spPr bwMode="auto">
            <a:xfrm>
              <a:off x="5491" y="11179"/>
              <a:ext cx="556" cy="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Rectangle 14"/>
            <p:cNvSpPr>
              <a:spLocks noChangeArrowheads="1"/>
            </p:cNvSpPr>
            <p:nvPr/>
          </p:nvSpPr>
          <p:spPr bwMode="auto">
            <a:xfrm>
              <a:off x="5371" y="9989"/>
              <a:ext cx="1213"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 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4" name="Rectangle 13"/>
            <p:cNvSpPr>
              <a:spLocks noChangeArrowheads="1"/>
            </p:cNvSpPr>
            <p:nvPr/>
          </p:nvSpPr>
          <p:spPr bwMode="auto">
            <a:xfrm>
              <a:off x="3298" y="9892"/>
              <a:ext cx="1213"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2A, 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5" name="Rectangle 12"/>
            <p:cNvSpPr>
              <a:spLocks noChangeArrowheads="1"/>
            </p:cNvSpPr>
            <p:nvPr/>
          </p:nvSpPr>
          <p:spPr bwMode="auto">
            <a:xfrm rot="5400000">
              <a:off x="5843" y="10585"/>
              <a:ext cx="1442" cy="190"/>
            </a:xfrm>
            <a:prstGeom prst="rect">
              <a:avLst/>
            </a:prstGeom>
            <a:solidFill>
              <a:srgbClr val="A5A5A5"/>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AutoShape 11"/>
            <p:cNvSpPr>
              <a:spLocks noChangeShapeType="1"/>
            </p:cNvSpPr>
            <p:nvPr/>
          </p:nvSpPr>
          <p:spPr bwMode="auto">
            <a:xfrm>
              <a:off x="4622" y="10662"/>
              <a:ext cx="706" cy="1"/>
            </a:xfrm>
            <a:prstGeom prst="straightConnector1">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27" name="Text Box 10"/>
            <p:cNvSpPr txBox="1">
              <a:spLocks noChangeArrowheads="1"/>
            </p:cNvSpPr>
            <p:nvPr/>
          </p:nvSpPr>
          <p:spPr bwMode="auto">
            <a:xfrm>
              <a:off x="4854" y="10733"/>
              <a:ext cx="1004"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8" name="Oval 9"/>
            <p:cNvSpPr>
              <a:spLocks noChangeArrowheads="1"/>
            </p:cNvSpPr>
            <p:nvPr/>
          </p:nvSpPr>
          <p:spPr bwMode="auto">
            <a:xfrm>
              <a:off x="3371" y="10511"/>
              <a:ext cx="393" cy="351"/>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Rectangle 8"/>
            <p:cNvSpPr>
              <a:spLocks noChangeArrowheads="1"/>
            </p:cNvSpPr>
            <p:nvPr/>
          </p:nvSpPr>
          <p:spPr bwMode="auto">
            <a:xfrm>
              <a:off x="3473" y="10550"/>
              <a:ext cx="256" cy="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30" name="Group 5"/>
            <p:cNvGrpSpPr>
              <a:grpSpLocks/>
            </p:cNvGrpSpPr>
            <p:nvPr/>
          </p:nvGrpSpPr>
          <p:grpSpPr bwMode="auto">
            <a:xfrm>
              <a:off x="5491" y="10487"/>
              <a:ext cx="393" cy="437"/>
              <a:chOff x="5923" y="10916"/>
              <a:chExt cx="393" cy="437"/>
            </a:xfrm>
          </p:grpSpPr>
          <p:sp>
            <p:nvSpPr>
              <p:cNvPr id="38912" name="Oval 7"/>
              <p:cNvSpPr>
                <a:spLocks noChangeArrowheads="1"/>
              </p:cNvSpPr>
              <p:nvPr/>
            </p:nvSpPr>
            <p:spPr bwMode="auto">
              <a:xfrm>
                <a:off x="5923" y="10916"/>
                <a:ext cx="393" cy="351"/>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913" name="Rectangle 6"/>
              <p:cNvSpPr>
                <a:spLocks noChangeArrowheads="1"/>
              </p:cNvSpPr>
              <p:nvPr/>
            </p:nvSpPr>
            <p:spPr bwMode="auto">
              <a:xfrm>
                <a:off x="6025" y="10932"/>
                <a:ext cx="256" cy="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1" name="Rectangle 4"/>
            <p:cNvSpPr>
              <a:spLocks noChangeArrowheads="1"/>
            </p:cNvSpPr>
            <p:nvPr/>
          </p:nvSpPr>
          <p:spPr bwMode="auto">
            <a:xfrm>
              <a:off x="3478" y="11179"/>
              <a:ext cx="505" cy="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34" name="Rectangle 3"/>
          <p:cNvSpPr txBox="1">
            <a:spLocks noChangeArrowheads="1"/>
          </p:cNvSpPr>
          <p:nvPr/>
        </p:nvSpPr>
        <p:spPr bwMode="auto">
          <a:xfrm>
            <a:off x="351983" y="904747"/>
            <a:ext cx="8431070" cy="492443"/>
          </a:xfrm>
          <a:prstGeom prst="rect">
            <a:avLst/>
          </a:prstGeom>
          <a:noFill/>
          <a:ln>
            <a:miter lim="800000"/>
            <a:headEnd/>
            <a:tailEnd/>
          </a:ln>
        </p:spPr>
        <p:txBody>
          <a:bodyPr vert="horz" wrap="square" lIns="91440" tIns="45720" rIns="91440" bIns="45720" numCol="1" anchor="t" anchorCtr="0" compatLnSpc="1">
            <a:prstTxWarp prst="textNoShape">
              <a:avLst/>
            </a:prstTxWarp>
            <a:spAutoFit/>
          </a:bodyPr>
          <a:lstStyle/>
          <a:p>
            <a:pPr marL="514350" lvl="0" indent="-514350" fontAlgn="base">
              <a:spcAft>
                <a:spcPts val="1200"/>
              </a:spcAft>
              <a:buSzPct val="80000"/>
              <a:buFont typeface="Wingdings" pitchFamily="2" charset="2"/>
              <a:buChar char="q"/>
              <a:defRPr/>
            </a:pPr>
            <a:r>
              <a:rPr lang="en-US" sz="2600" kern="0" dirty="0" smtClean="0">
                <a:latin typeface="Gill Sans MT" pitchFamily="34" charset="0"/>
                <a:ea typeface="Tahoma" pitchFamily="34" charset="0"/>
                <a:cs typeface="Tahoma" pitchFamily="34" charset="0"/>
              </a:rPr>
              <a:t>Example Problems</a:t>
            </a:r>
          </a:p>
        </p:txBody>
      </p:sp>
      <p:sp>
        <p:nvSpPr>
          <p:cNvPr id="4" name="Rectangle 3"/>
          <p:cNvSpPr/>
          <p:nvPr/>
        </p:nvSpPr>
        <p:spPr>
          <a:xfrm>
            <a:off x="985742" y="1526379"/>
            <a:ext cx="1698735" cy="461665"/>
          </a:xfrm>
          <a:prstGeom prst="rect">
            <a:avLst/>
          </a:prstGeom>
        </p:spPr>
        <p:txBody>
          <a:bodyPr wrap="none">
            <a:spAutoFit/>
          </a:bodyPr>
          <a:lstStyle/>
          <a:p>
            <a:pPr hangingPunct="0"/>
            <a:r>
              <a:rPr lang="en-US" sz="2400" dirty="0">
                <a:solidFill>
                  <a:srgbClr val="0000CC"/>
                </a:solidFill>
              </a:rPr>
              <a:t>Example 2.1</a:t>
            </a:r>
          </a:p>
        </p:txBody>
      </p:sp>
      <p:sp>
        <p:nvSpPr>
          <p:cNvPr id="32" name="Rectangle 31"/>
          <p:cNvSpPr/>
          <p:nvPr/>
        </p:nvSpPr>
        <p:spPr>
          <a:xfrm>
            <a:off x="1067964" y="4160263"/>
            <a:ext cx="7443738" cy="1323439"/>
          </a:xfrm>
          <a:prstGeom prst="rect">
            <a:avLst/>
          </a:prstGeom>
        </p:spPr>
        <p:txBody>
          <a:bodyPr wrap="square">
            <a:spAutoFit/>
          </a:bodyPr>
          <a:lstStyle/>
          <a:p>
            <a:r>
              <a:rPr lang="en-US" sz="2000" i="1" dirty="0" smtClean="0"/>
              <a:t>Problem</a:t>
            </a:r>
            <a:r>
              <a:rPr lang="en-US" sz="2000" dirty="0" smtClean="0"/>
              <a:t>:     Find </a:t>
            </a:r>
            <a:r>
              <a:rPr lang="en-US" sz="2000" dirty="0"/>
              <a:t>the stresses in the two-bar assembly </a:t>
            </a:r>
            <a:r>
              <a:rPr lang="en-US" sz="2000" dirty="0" smtClean="0"/>
              <a:t>which </a:t>
            </a:r>
            <a:r>
              <a:rPr lang="en-US" sz="2000" dirty="0"/>
              <a:t>is </a:t>
            </a:r>
            <a:r>
              <a:rPr lang="en-US" sz="2000" dirty="0" smtClean="0"/>
              <a:t>	      loaded </a:t>
            </a:r>
            <a:r>
              <a:rPr lang="en-US" sz="2000" dirty="0"/>
              <a:t>with </a:t>
            </a:r>
            <a:r>
              <a:rPr lang="en-US" sz="2000" dirty="0" smtClean="0"/>
              <a:t>force </a:t>
            </a:r>
            <a:r>
              <a:rPr lang="en-US" sz="2000" i="1" dirty="0"/>
              <a:t>P</a:t>
            </a:r>
            <a:r>
              <a:rPr lang="en-US" sz="2000" dirty="0"/>
              <a:t>, and </a:t>
            </a:r>
            <a:r>
              <a:rPr lang="en-US" sz="2000" dirty="0" smtClean="0"/>
              <a:t>constrained </a:t>
            </a:r>
            <a:r>
              <a:rPr lang="en-US" sz="2000" dirty="0"/>
              <a:t>at the two </a:t>
            </a:r>
            <a:r>
              <a:rPr lang="en-US" sz="2000" dirty="0" smtClean="0"/>
              <a:t>ends.</a:t>
            </a:r>
          </a:p>
          <a:p>
            <a:endParaRPr lang="en-US" sz="2000" dirty="0"/>
          </a:p>
          <a:p>
            <a:r>
              <a:rPr lang="en-US" sz="2000" i="1" dirty="0"/>
              <a:t>Solution</a:t>
            </a:r>
            <a:r>
              <a:rPr lang="en-US" sz="2000" dirty="0"/>
              <a:t>:	</a:t>
            </a:r>
            <a:r>
              <a:rPr lang="en-US" sz="2000" dirty="0" smtClean="0"/>
              <a:t>      Use </a:t>
            </a:r>
            <a:r>
              <a:rPr lang="en-US" sz="2000" dirty="0"/>
              <a:t>two 1-D bar elements.</a:t>
            </a:r>
          </a:p>
        </p:txBody>
      </p:sp>
      <p:sp>
        <p:nvSpPr>
          <p:cNvPr id="5" name="Slide Number Placeholder 4"/>
          <p:cNvSpPr>
            <a:spLocks noGrp="1"/>
          </p:cNvSpPr>
          <p:nvPr>
            <p:ph type="sldNum" sz="quarter" idx="11"/>
          </p:nvPr>
        </p:nvSpPr>
        <p:spPr/>
        <p:txBody>
          <a:bodyPr/>
          <a:lstStyle/>
          <a:p>
            <a:fld id="{EDBA0D9C-918A-4A1C-A811-F498A82033C0}" type="slidenum">
              <a:rPr lang="en-US" smtClean="0"/>
              <a:t>20</a:t>
            </a:fld>
            <a:endParaRPr lang="en-US"/>
          </a:p>
        </p:txBody>
      </p:sp>
    </p:spTree>
    <p:extLst>
      <p:ext uri="{BB962C8B-B14F-4D97-AF65-F5344CB8AC3E}">
        <p14:creationId xmlns:p14="http://schemas.microsoft.com/office/powerpoint/2010/main" val="19602637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939932" y="1166959"/>
            <a:ext cx="1701620" cy="400110"/>
          </a:xfrm>
          <a:prstGeom prst="rect">
            <a:avLst/>
          </a:prstGeom>
        </p:spPr>
        <p:txBody>
          <a:bodyPr wrap="none">
            <a:spAutoFit/>
          </a:bodyPr>
          <a:lstStyle/>
          <a:p>
            <a:r>
              <a:rPr lang="en-US" sz="2000" dirty="0"/>
              <a:t>For element 1,</a:t>
            </a: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030246257"/>
              </p:ext>
            </p:extLst>
          </p:nvPr>
        </p:nvGraphicFramePr>
        <p:xfrm>
          <a:off x="1528939" y="1675352"/>
          <a:ext cx="1688893" cy="1003177"/>
        </p:xfrm>
        <a:graphic>
          <a:graphicData uri="http://schemas.openxmlformats.org/presentationml/2006/ole">
            <mc:AlternateContent xmlns:mc="http://schemas.openxmlformats.org/markup-compatibility/2006">
              <mc:Choice xmlns:v="urn:schemas-microsoft-com:vml" Requires="v">
                <p:oleObj spid="_x0000_s40167" name="Equation" r:id="rId3" imgW="1282700" imgH="711200" progId="Equation.3">
                  <p:embed/>
                </p:oleObj>
              </mc:Choice>
              <mc:Fallback>
                <p:oleObj name="Equation" r:id="rId3" imgW="1282700" imgH="711200"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8939" y="1675352"/>
                        <a:ext cx="1688893" cy="1003177"/>
                      </a:xfrm>
                      <a:prstGeom prst="rect">
                        <a:avLst/>
                      </a:prstGeom>
                      <a:noFill/>
                    </p:spPr>
                  </p:pic>
                </p:oleObj>
              </mc:Fallback>
            </mc:AlternateContent>
          </a:graphicData>
        </a:graphic>
      </p:graphicFrame>
      <p:sp>
        <p:nvSpPr>
          <p:cNvPr id="7" name="Rectangle 6"/>
          <p:cNvSpPr/>
          <p:nvPr/>
        </p:nvSpPr>
        <p:spPr>
          <a:xfrm>
            <a:off x="4822501" y="1158938"/>
            <a:ext cx="1701620" cy="400110"/>
          </a:xfrm>
          <a:prstGeom prst="rect">
            <a:avLst/>
          </a:prstGeom>
        </p:spPr>
        <p:txBody>
          <a:bodyPr wrap="none">
            <a:spAutoFit/>
          </a:bodyPr>
          <a:lstStyle/>
          <a:p>
            <a:r>
              <a:rPr lang="en-US" sz="2000" dirty="0"/>
              <a:t>For element 2,</a:t>
            </a:r>
          </a:p>
        </p:txBody>
      </p:sp>
      <p:sp>
        <p:nvSpPr>
          <p:cNvPr id="8"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8015788"/>
              </p:ext>
            </p:extLst>
          </p:nvPr>
        </p:nvGraphicFramePr>
        <p:xfrm>
          <a:off x="5464332" y="1662755"/>
          <a:ext cx="1663496" cy="1003177"/>
        </p:xfrm>
        <a:graphic>
          <a:graphicData uri="http://schemas.openxmlformats.org/presentationml/2006/ole">
            <mc:AlternateContent xmlns:mc="http://schemas.openxmlformats.org/markup-compatibility/2006">
              <mc:Choice xmlns:v="urn:schemas-microsoft-com:vml" Requires="v">
                <p:oleObj spid="_x0000_s40168" name="Equation" r:id="rId5" imgW="1218671" imgH="710891" progId="Equation.3">
                  <p:embed/>
                </p:oleObj>
              </mc:Choice>
              <mc:Fallback>
                <p:oleObj name="Equation" r:id="rId5" imgW="1218671" imgH="710891"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64332" y="1662755"/>
                        <a:ext cx="1663496" cy="1003177"/>
                      </a:xfrm>
                      <a:prstGeom prst="rect">
                        <a:avLst/>
                      </a:prstGeom>
                      <a:noFill/>
                    </p:spPr>
                  </p:pic>
                </p:oleObj>
              </mc:Fallback>
            </mc:AlternateContent>
          </a:graphicData>
        </a:graphic>
      </p:graphicFrame>
      <p:sp>
        <p:nvSpPr>
          <p:cNvPr id="10" name="Rectangle 9"/>
          <p:cNvSpPr/>
          <p:nvPr/>
        </p:nvSpPr>
        <p:spPr>
          <a:xfrm>
            <a:off x="977017" y="3146716"/>
            <a:ext cx="4662045" cy="400110"/>
          </a:xfrm>
          <a:prstGeom prst="rect">
            <a:avLst/>
          </a:prstGeom>
        </p:spPr>
        <p:txBody>
          <a:bodyPr wrap="none">
            <a:spAutoFit/>
          </a:bodyPr>
          <a:lstStyle/>
          <a:p>
            <a:r>
              <a:rPr lang="en-US" sz="2000" dirty="0"/>
              <a:t>A</a:t>
            </a:r>
            <a:r>
              <a:rPr lang="en-US" sz="2000" dirty="0" smtClean="0"/>
              <a:t>ssemble </a:t>
            </a:r>
            <a:r>
              <a:rPr lang="en-US" sz="2000" dirty="0"/>
              <a:t>the global FE equation as follows</a:t>
            </a:r>
          </a:p>
        </p:txBody>
      </p:sp>
      <p:sp>
        <p:nvSpPr>
          <p:cNvPr id="11"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693287420"/>
              </p:ext>
            </p:extLst>
          </p:nvPr>
        </p:nvGraphicFramePr>
        <p:xfrm>
          <a:off x="2714928" y="3906204"/>
          <a:ext cx="3009859" cy="1121598"/>
        </p:xfrm>
        <a:graphic>
          <a:graphicData uri="http://schemas.openxmlformats.org/presentationml/2006/ole">
            <mc:AlternateContent xmlns:mc="http://schemas.openxmlformats.org/markup-compatibility/2006">
              <mc:Choice xmlns:v="urn:schemas-microsoft-com:vml" Requires="v">
                <p:oleObj spid="_x0000_s40169" name="Equation" r:id="rId7" imgW="2006600" imgH="711200" progId="Equation.3">
                  <p:embed/>
                </p:oleObj>
              </mc:Choice>
              <mc:Fallback>
                <p:oleObj name="Equation" r:id="rId7" imgW="2006600" imgH="711200"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4928" y="3906204"/>
                        <a:ext cx="3009859" cy="1121598"/>
                      </a:xfrm>
                      <a:prstGeom prst="rect">
                        <a:avLst/>
                      </a:prstGeom>
                      <a:noFill/>
                    </p:spPr>
                  </p:pic>
                </p:oleObj>
              </mc:Fallback>
            </mc:AlternateContent>
          </a:graphicData>
        </a:graphic>
      </p:graphicFrame>
      <p:sp>
        <p:nvSpPr>
          <p:cNvPr id="13" name="Slide Number Placeholder 12"/>
          <p:cNvSpPr>
            <a:spLocks noGrp="1"/>
          </p:cNvSpPr>
          <p:nvPr>
            <p:ph type="sldNum" sz="quarter" idx="11"/>
          </p:nvPr>
        </p:nvSpPr>
        <p:spPr/>
        <p:txBody>
          <a:bodyPr/>
          <a:lstStyle/>
          <a:p>
            <a:fld id="{EDBA0D9C-918A-4A1C-A811-F498A82033C0}" type="slidenum">
              <a:rPr lang="en-US" smtClean="0"/>
              <a:t>21</a:t>
            </a:fld>
            <a:endParaRPr lang="en-US"/>
          </a:p>
        </p:txBody>
      </p:sp>
    </p:spTree>
    <p:extLst>
      <p:ext uri="{BB962C8B-B14F-4D97-AF65-F5344CB8AC3E}">
        <p14:creationId xmlns:p14="http://schemas.microsoft.com/office/powerpoint/2010/main" val="41737925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909522" y="1122570"/>
            <a:ext cx="4327403" cy="400110"/>
          </a:xfrm>
          <a:prstGeom prst="rect">
            <a:avLst/>
          </a:prstGeom>
        </p:spPr>
        <p:txBody>
          <a:bodyPr wrap="none">
            <a:spAutoFit/>
          </a:bodyPr>
          <a:lstStyle/>
          <a:p>
            <a:r>
              <a:rPr lang="en-US" sz="2000" dirty="0"/>
              <a:t>Load and boundary conditions (BCs) are</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844907907"/>
              </p:ext>
            </p:extLst>
          </p:nvPr>
        </p:nvGraphicFramePr>
        <p:xfrm>
          <a:off x="2442513" y="1615735"/>
          <a:ext cx="3104647" cy="452761"/>
        </p:xfrm>
        <a:graphic>
          <a:graphicData uri="http://schemas.openxmlformats.org/presentationml/2006/ole">
            <mc:AlternateContent xmlns:mc="http://schemas.openxmlformats.org/markup-compatibility/2006">
              <mc:Choice xmlns:v="urn:schemas-microsoft-com:vml" Requires="v">
                <p:oleObj spid="_x0000_s41188" name="Equation" r:id="rId3" imgW="1828800" imgH="228600" progId="Equation.3">
                  <p:embed/>
                </p:oleObj>
              </mc:Choice>
              <mc:Fallback>
                <p:oleObj name="Equation" r:id="rId3" imgW="18288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2513" y="1615735"/>
                        <a:ext cx="3104647" cy="452761"/>
                      </a:xfrm>
                      <a:prstGeom prst="rect">
                        <a:avLst/>
                      </a:prstGeom>
                      <a:noFill/>
                    </p:spPr>
                  </p:pic>
                </p:oleObj>
              </mc:Fallback>
            </mc:AlternateContent>
          </a:graphicData>
        </a:graphic>
      </p:graphicFrame>
      <p:sp>
        <p:nvSpPr>
          <p:cNvPr id="8" name="Rectangle 7"/>
          <p:cNvSpPr/>
          <p:nvPr/>
        </p:nvSpPr>
        <p:spPr>
          <a:xfrm>
            <a:off x="928978" y="2282419"/>
            <a:ext cx="2416367" cy="400110"/>
          </a:xfrm>
          <a:prstGeom prst="rect">
            <a:avLst/>
          </a:prstGeom>
        </p:spPr>
        <p:txBody>
          <a:bodyPr wrap="none">
            <a:spAutoFit/>
          </a:bodyPr>
          <a:lstStyle/>
          <a:p>
            <a:r>
              <a:rPr lang="en-US" sz="2000" dirty="0"/>
              <a:t>FE equation becomes</a:t>
            </a: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1878488239"/>
              </p:ext>
            </p:extLst>
          </p:nvPr>
        </p:nvGraphicFramePr>
        <p:xfrm>
          <a:off x="2402751" y="2831976"/>
          <a:ext cx="3144719" cy="1171853"/>
        </p:xfrm>
        <a:graphic>
          <a:graphicData uri="http://schemas.openxmlformats.org/presentationml/2006/ole">
            <mc:AlternateContent xmlns:mc="http://schemas.openxmlformats.org/markup-compatibility/2006">
              <mc:Choice xmlns:v="urn:schemas-microsoft-com:vml" Requires="v">
                <p:oleObj spid="_x0000_s41189" name="Equation" r:id="rId5" imgW="2006600" imgH="711200" progId="Equation.3">
                  <p:embed/>
                </p:oleObj>
              </mc:Choice>
              <mc:Fallback>
                <p:oleObj name="Equation" r:id="rId5" imgW="20066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2751" y="2831976"/>
                        <a:ext cx="3144719" cy="1171853"/>
                      </a:xfrm>
                      <a:prstGeom prst="rect">
                        <a:avLst/>
                      </a:prstGeom>
                      <a:noFill/>
                    </p:spPr>
                  </p:pic>
                </p:oleObj>
              </mc:Fallback>
            </mc:AlternateContent>
          </a:graphicData>
        </a:graphic>
      </p:graphicFrame>
      <p:sp>
        <p:nvSpPr>
          <p:cNvPr id="11" name="Rectangle 10"/>
          <p:cNvSpPr/>
          <p:nvPr/>
        </p:nvSpPr>
        <p:spPr>
          <a:xfrm>
            <a:off x="928978" y="4229755"/>
            <a:ext cx="744114" cy="400110"/>
          </a:xfrm>
          <a:prstGeom prst="rect">
            <a:avLst/>
          </a:prstGeom>
        </p:spPr>
        <p:txBody>
          <a:bodyPr wrap="none">
            <a:spAutoFit/>
          </a:bodyPr>
          <a:lstStyle/>
          <a:p>
            <a:r>
              <a:rPr lang="en-US" sz="2000" dirty="0"/>
              <a:t>Thus,</a:t>
            </a:r>
          </a:p>
        </p:txBody>
      </p:sp>
      <p:sp>
        <p:nvSpPr>
          <p:cNvPr id="12"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803349919"/>
              </p:ext>
            </p:extLst>
          </p:nvPr>
        </p:nvGraphicFramePr>
        <p:xfrm>
          <a:off x="2980783" y="4872890"/>
          <a:ext cx="1636576" cy="1208313"/>
        </p:xfrm>
        <a:graphic>
          <a:graphicData uri="http://schemas.openxmlformats.org/presentationml/2006/ole">
            <mc:AlternateContent xmlns:mc="http://schemas.openxmlformats.org/markup-compatibility/2006">
              <mc:Choice xmlns:v="urn:schemas-microsoft-com:vml" Requires="v">
                <p:oleObj spid="_x0000_s41190" name="Equation" r:id="rId7" imgW="1040948" imgH="710891" progId="Equation.3">
                  <p:embed/>
                </p:oleObj>
              </mc:Choice>
              <mc:Fallback>
                <p:oleObj name="Equation" r:id="rId7" imgW="1040948" imgH="710891" progId="Equation.3">
                  <p:embed/>
                  <p:pic>
                    <p:nvPicPr>
                      <p:cNvPr id="0" name="Object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0783" y="4872890"/>
                        <a:ext cx="1636576" cy="1208313"/>
                      </a:xfrm>
                      <a:prstGeom prst="rect">
                        <a:avLst/>
                      </a:prstGeom>
                      <a:noFill/>
                    </p:spPr>
                  </p:pic>
                </p:oleObj>
              </mc:Fallback>
            </mc:AlternateContent>
          </a:graphicData>
        </a:graphic>
      </p:graphicFrame>
      <p:sp>
        <p:nvSpPr>
          <p:cNvPr id="4" name="Slide Number Placeholder 3"/>
          <p:cNvSpPr>
            <a:spLocks noGrp="1"/>
          </p:cNvSpPr>
          <p:nvPr>
            <p:ph type="sldNum" sz="quarter" idx="11"/>
          </p:nvPr>
        </p:nvSpPr>
        <p:spPr/>
        <p:txBody>
          <a:bodyPr/>
          <a:lstStyle/>
          <a:p>
            <a:fld id="{EDBA0D9C-918A-4A1C-A811-F498A82033C0}" type="slidenum">
              <a:rPr lang="en-US" smtClean="0"/>
              <a:t>22</a:t>
            </a:fld>
            <a:endParaRPr lang="en-US"/>
          </a:p>
        </p:txBody>
      </p:sp>
    </p:spTree>
    <p:extLst>
      <p:ext uri="{BB962C8B-B14F-4D97-AF65-F5344CB8AC3E}">
        <p14:creationId xmlns:p14="http://schemas.microsoft.com/office/powerpoint/2010/main" val="41737925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875665" y="1113693"/>
            <a:ext cx="2389437" cy="400110"/>
          </a:xfrm>
          <a:prstGeom prst="rect">
            <a:avLst/>
          </a:prstGeom>
        </p:spPr>
        <p:txBody>
          <a:bodyPr wrap="none">
            <a:spAutoFit/>
          </a:bodyPr>
          <a:lstStyle/>
          <a:p>
            <a:r>
              <a:rPr lang="en-US" sz="2000" dirty="0"/>
              <a:t>Stress in element 1 is</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609262124"/>
              </p:ext>
            </p:extLst>
          </p:nvPr>
        </p:nvGraphicFramePr>
        <p:xfrm>
          <a:off x="2419385" y="1409371"/>
          <a:ext cx="3835153" cy="1455236"/>
        </p:xfrm>
        <a:graphic>
          <a:graphicData uri="http://schemas.openxmlformats.org/presentationml/2006/ole">
            <mc:AlternateContent xmlns:mc="http://schemas.openxmlformats.org/markup-compatibility/2006">
              <mc:Choice xmlns:v="urn:schemas-microsoft-com:vml" Requires="v">
                <p:oleObj spid="_x0000_s42212" name="Equation" r:id="rId3" imgW="2463800" imgH="914400" progId="Equation.3">
                  <p:embed/>
                </p:oleObj>
              </mc:Choice>
              <mc:Fallback>
                <p:oleObj name="Equation" r:id="rId3" imgW="2463800" imgH="9144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385" y="1409371"/>
                        <a:ext cx="3835153" cy="1455236"/>
                      </a:xfrm>
                      <a:prstGeom prst="rect">
                        <a:avLst/>
                      </a:prstGeom>
                      <a:noFill/>
                    </p:spPr>
                  </p:pic>
                </p:oleObj>
              </mc:Fallback>
            </mc:AlternateContent>
          </a:graphicData>
        </a:graphic>
      </p:graphicFrame>
      <p:sp>
        <p:nvSpPr>
          <p:cNvPr id="7" name="Rectangle 6"/>
          <p:cNvSpPr/>
          <p:nvPr/>
        </p:nvSpPr>
        <p:spPr>
          <a:xfrm>
            <a:off x="895121" y="3099163"/>
            <a:ext cx="3362139" cy="400110"/>
          </a:xfrm>
          <a:prstGeom prst="rect">
            <a:avLst/>
          </a:prstGeom>
        </p:spPr>
        <p:txBody>
          <a:bodyPr wrap="none">
            <a:spAutoFit/>
          </a:bodyPr>
          <a:lstStyle/>
          <a:p>
            <a:r>
              <a:rPr lang="en-US" sz="2000" dirty="0"/>
              <a:t>Similarly, stress in element 2 is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866601142"/>
              </p:ext>
            </p:extLst>
          </p:nvPr>
        </p:nvGraphicFramePr>
        <p:xfrm>
          <a:off x="2415983" y="3468495"/>
          <a:ext cx="3861786" cy="1420427"/>
        </p:xfrm>
        <a:graphic>
          <a:graphicData uri="http://schemas.openxmlformats.org/presentationml/2006/ole">
            <mc:AlternateContent xmlns:mc="http://schemas.openxmlformats.org/markup-compatibility/2006">
              <mc:Choice xmlns:v="urn:schemas-microsoft-com:vml" Requires="v">
                <p:oleObj spid="_x0000_s42213" name="Equation" r:id="rId5" imgW="2514600" imgH="914400" progId="Equation.3">
                  <p:embed/>
                </p:oleObj>
              </mc:Choice>
              <mc:Fallback>
                <p:oleObj name="Equation" r:id="rId5" imgW="2514600" imgH="914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15983" y="3468495"/>
                        <a:ext cx="3861786" cy="1420427"/>
                      </a:xfrm>
                      <a:prstGeom prst="rect">
                        <a:avLst/>
                      </a:prstGeom>
                      <a:noFill/>
                    </p:spPr>
                  </p:pic>
                </p:oleObj>
              </mc:Fallback>
            </mc:AlternateContent>
          </a:graphicData>
        </a:graphic>
      </p:graphicFrame>
      <p:sp>
        <p:nvSpPr>
          <p:cNvPr id="10" name="Rectangle 9"/>
          <p:cNvSpPr/>
          <p:nvPr/>
        </p:nvSpPr>
        <p:spPr>
          <a:xfrm>
            <a:off x="509888" y="5101611"/>
            <a:ext cx="8451296" cy="400110"/>
          </a:xfrm>
          <a:prstGeom prst="rect">
            <a:avLst/>
          </a:prstGeom>
        </p:spPr>
        <p:txBody>
          <a:bodyPr wrap="square">
            <a:spAutoFit/>
          </a:bodyPr>
          <a:lstStyle/>
          <a:p>
            <a:r>
              <a:rPr lang="en-US" sz="2000" b="1" i="1" dirty="0"/>
              <a:t>Check the </a:t>
            </a:r>
            <a:r>
              <a:rPr lang="en-US" sz="2000" b="1" i="1" dirty="0" smtClean="0"/>
              <a:t>results</a:t>
            </a:r>
            <a:r>
              <a:rPr lang="en-US" sz="2000" b="1" dirty="0" smtClean="0"/>
              <a:t>:</a:t>
            </a:r>
            <a:r>
              <a:rPr lang="en-US" sz="2000" dirty="0"/>
              <a:t> </a:t>
            </a:r>
            <a:r>
              <a:rPr lang="en-US" sz="2000" dirty="0" smtClean="0"/>
              <a:t>Draw </a:t>
            </a:r>
            <a:r>
              <a:rPr lang="en-US" sz="2000" dirty="0"/>
              <a:t>the FBD </a:t>
            </a:r>
            <a:r>
              <a:rPr lang="en-US" sz="2000" dirty="0" smtClean="0"/>
              <a:t>and </a:t>
            </a:r>
            <a:r>
              <a:rPr lang="en-US" sz="2000" dirty="0"/>
              <a:t>check the equilibrium of the structures.</a:t>
            </a:r>
          </a:p>
        </p:txBody>
      </p:sp>
      <p:graphicFrame>
        <p:nvGraphicFramePr>
          <p:cNvPr id="11" name="Object 10"/>
          <p:cNvGraphicFramePr>
            <a:graphicFrameLocks noChangeAspect="1"/>
          </p:cNvGraphicFramePr>
          <p:nvPr>
            <p:extLst>
              <p:ext uri="{D42A27DB-BD31-4B8C-83A1-F6EECF244321}">
                <p14:modId xmlns:p14="http://schemas.microsoft.com/office/powerpoint/2010/main" val="3919071223"/>
              </p:ext>
            </p:extLst>
          </p:nvPr>
        </p:nvGraphicFramePr>
        <p:xfrm>
          <a:off x="2559559" y="5619293"/>
          <a:ext cx="3828709" cy="667798"/>
        </p:xfrm>
        <a:graphic>
          <a:graphicData uri="http://schemas.openxmlformats.org/presentationml/2006/ole">
            <mc:AlternateContent xmlns:mc="http://schemas.openxmlformats.org/markup-compatibility/2006">
              <mc:Choice xmlns:v="urn:schemas-microsoft-com:vml" Requires="v">
                <p:oleObj spid="_x0000_s42214" name="Picture" r:id="rId7" imgW="3895200" imgH="515160" progId="Word.Picture.8">
                  <p:embed/>
                </p:oleObj>
              </mc:Choice>
              <mc:Fallback>
                <p:oleObj name="Picture" r:id="rId7" imgW="3895200" imgH="515160" progId="Word.Picture.8">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t="-35500"/>
                      <a:stretch>
                        <a:fillRect/>
                      </a:stretch>
                    </p:blipFill>
                    <p:spPr bwMode="auto">
                      <a:xfrm>
                        <a:off x="2559559" y="5619293"/>
                        <a:ext cx="3828709" cy="667798"/>
                      </a:xfrm>
                      <a:prstGeom prst="rect">
                        <a:avLst/>
                      </a:prstGeom>
                      <a:solidFill>
                        <a:srgbClr val="F2F2F2"/>
                      </a:solidFill>
                    </p:spPr>
                  </p:pic>
                </p:oleObj>
              </mc:Fallback>
            </mc:AlternateContent>
          </a:graphicData>
        </a:graphic>
      </p:graphicFrame>
      <p:sp>
        <p:nvSpPr>
          <p:cNvPr id="12" name="Slide Number Placeholder 11"/>
          <p:cNvSpPr>
            <a:spLocks noGrp="1"/>
          </p:cNvSpPr>
          <p:nvPr>
            <p:ph type="sldNum" sz="quarter" idx="11"/>
          </p:nvPr>
        </p:nvSpPr>
        <p:spPr/>
        <p:txBody>
          <a:bodyPr/>
          <a:lstStyle/>
          <a:p>
            <a:fld id="{EDBA0D9C-918A-4A1C-A811-F498A82033C0}" type="slidenum">
              <a:rPr lang="en-US" smtClean="0"/>
              <a:t>23</a:t>
            </a:fld>
            <a:endParaRPr lang="en-US"/>
          </a:p>
        </p:txBody>
      </p:sp>
    </p:spTree>
    <p:extLst>
      <p:ext uri="{BB962C8B-B14F-4D97-AF65-F5344CB8AC3E}">
        <p14:creationId xmlns:p14="http://schemas.microsoft.com/office/powerpoint/2010/main" val="41737925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3"/>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6" name="Group 1"/>
          <p:cNvGrpSpPr>
            <a:grpSpLocks noChangeAspect="1"/>
          </p:cNvGrpSpPr>
          <p:nvPr/>
        </p:nvGrpSpPr>
        <p:grpSpPr bwMode="auto">
          <a:xfrm>
            <a:off x="2241194" y="1644108"/>
            <a:ext cx="4482755" cy="2076571"/>
            <a:chOff x="2371" y="9499"/>
            <a:chExt cx="5099" cy="2362"/>
          </a:xfrm>
        </p:grpSpPr>
        <p:sp>
          <p:nvSpPr>
            <p:cNvPr id="7" name="AutoShape 32"/>
            <p:cNvSpPr>
              <a:spLocks noChangeAspect="1" noChangeArrowheads="1" noTextEdit="1"/>
            </p:cNvSpPr>
            <p:nvPr/>
          </p:nvSpPr>
          <p:spPr bwMode="auto">
            <a:xfrm>
              <a:off x="2371" y="9499"/>
              <a:ext cx="5099" cy="2362"/>
            </a:xfrm>
            <a:prstGeom prst="rect">
              <a:avLst/>
            </a:prstGeom>
            <a:solidFill>
              <a:srgbClr val="F2F2F2"/>
            </a:solidFill>
          </p:spPr>
          <p:txBody>
            <a:bodyPr vert="horz" wrap="square" lIns="91440" tIns="45720" rIns="91440" bIns="45720" numCol="1" anchor="t" anchorCtr="0" compatLnSpc="1">
              <a:prstTxWarp prst="textNoShape">
                <a:avLst/>
              </a:prstTxWarp>
            </a:bodyPr>
            <a:lstStyle/>
            <a:p>
              <a:endParaRPr lang="en-US"/>
            </a:p>
          </p:txBody>
        </p:sp>
        <p:sp>
          <p:nvSpPr>
            <p:cNvPr id="8" name="Rectangle 31"/>
            <p:cNvSpPr>
              <a:spLocks noChangeArrowheads="1"/>
            </p:cNvSpPr>
            <p:nvPr/>
          </p:nvSpPr>
          <p:spPr bwMode="auto">
            <a:xfrm>
              <a:off x="2733" y="10475"/>
              <a:ext cx="3731" cy="360"/>
            </a:xfrm>
            <a:prstGeom prst="rect">
              <a:avLst/>
            </a:prstGeom>
            <a:gradFill rotWithShape="1">
              <a:gsLst>
                <a:gs pos="0">
                  <a:srgbClr val="F2F2F2">
                    <a:gamma/>
                    <a:shade val="46275"/>
                    <a:invGamma/>
                  </a:srgbClr>
                </a:gs>
                <a:gs pos="50000">
                  <a:srgbClr val="F2F2F2"/>
                </a:gs>
                <a:gs pos="100000">
                  <a:srgbClr val="F2F2F2">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9" name="AutoShape 30"/>
            <p:cNvSpPr>
              <a:spLocks noChangeShapeType="1"/>
            </p:cNvSpPr>
            <p:nvPr/>
          </p:nvSpPr>
          <p:spPr bwMode="auto">
            <a:xfrm>
              <a:off x="6649" y="10670"/>
              <a:ext cx="720" cy="1"/>
            </a:xfrm>
            <a:prstGeom prst="straightConnector1">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10" name="Text Box 29"/>
            <p:cNvSpPr txBox="1">
              <a:spLocks noChangeArrowheads="1"/>
            </p:cNvSpPr>
            <p:nvPr/>
          </p:nvSpPr>
          <p:spPr bwMode="auto">
            <a:xfrm>
              <a:off x="7038" y="10609"/>
              <a:ext cx="331"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x</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8"/>
            <p:cNvSpPr>
              <a:spLocks noChangeArrowheads="1"/>
            </p:cNvSpPr>
            <p:nvPr/>
          </p:nvSpPr>
          <p:spPr bwMode="auto">
            <a:xfrm>
              <a:off x="2804" y="10841"/>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27"/>
            <p:cNvSpPr>
              <a:spLocks noChangeArrowheads="1"/>
            </p:cNvSpPr>
            <p:nvPr/>
          </p:nvSpPr>
          <p:spPr bwMode="auto">
            <a:xfrm>
              <a:off x="4502" y="10846"/>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6"/>
            <p:cNvSpPr>
              <a:spLocks noChangeArrowheads="1"/>
            </p:cNvSpPr>
            <p:nvPr/>
          </p:nvSpPr>
          <p:spPr bwMode="auto">
            <a:xfrm>
              <a:off x="6296" y="10851"/>
              <a:ext cx="505"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3</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Line 25"/>
            <p:cNvSpPr>
              <a:spLocks noChangeShapeType="1"/>
            </p:cNvSpPr>
            <p:nvPr/>
          </p:nvSpPr>
          <p:spPr bwMode="auto">
            <a:xfrm flipH="1">
              <a:off x="2766" y="11537"/>
              <a:ext cx="1872" cy="1"/>
            </a:xfrm>
            <a:prstGeom prst="line">
              <a:avLst/>
            </a:prstGeom>
            <a:noFill/>
            <a:ln w="6350">
              <a:solidFill>
                <a:srgbClr val="000000"/>
              </a:solidFill>
              <a:round/>
              <a:headEnd type="triangle" w="sm" len="lg"/>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24"/>
            <p:cNvSpPr>
              <a:spLocks noChangeShapeType="1"/>
            </p:cNvSpPr>
            <p:nvPr/>
          </p:nvSpPr>
          <p:spPr bwMode="auto">
            <a:xfrm flipV="1">
              <a:off x="2787" y="11290"/>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23"/>
            <p:cNvSpPr>
              <a:spLocks noChangeShapeType="1"/>
            </p:cNvSpPr>
            <p:nvPr/>
          </p:nvSpPr>
          <p:spPr bwMode="auto">
            <a:xfrm flipV="1">
              <a:off x="4623" y="11295"/>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22"/>
            <p:cNvSpPr>
              <a:spLocks noChangeShapeType="1"/>
            </p:cNvSpPr>
            <p:nvPr/>
          </p:nvSpPr>
          <p:spPr bwMode="auto">
            <a:xfrm flipV="1">
              <a:off x="6481" y="11290"/>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21"/>
            <p:cNvSpPr>
              <a:spLocks noChangeShapeType="1"/>
            </p:cNvSpPr>
            <p:nvPr/>
          </p:nvSpPr>
          <p:spPr bwMode="auto">
            <a:xfrm flipH="1">
              <a:off x="4625" y="11530"/>
              <a:ext cx="1872" cy="1"/>
            </a:xfrm>
            <a:prstGeom prst="line">
              <a:avLst/>
            </a:prstGeom>
            <a:noFill/>
            <a:ln w="6350">
              <a:solidFill>
                <a:srgbClr val="000000"/>
              </a:solidFill>
              <a:round/>
              <a:headEnd type="triangle" w="sm" len="lg"/>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Rectangle 20"/>
            <p:cNvSpPr>
              <a:spLocks noChangeArrowheads="1"/>
            </p:cNvSpPr>
            <p:nvPr/>
          </p:nvSpPr>
          <p:spPr bwMode="auto">
            <a:xfrm>
              <a:off x="5443" y="11575"/>
              <a:ext cx="85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0" name="Rectangle 19"/>
            <p:cNvSpPr>
              <a:spLocks noChangeArrowheads="1"/>
            </p:cNvSpPr>
            <p:nvPr/>
          </p:nvSpPr>
          <p:spPr bwMode="auto">
            <a:xfrm>
              <a:off x="3499" y="11575"/>
              <a:ext cx="791"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1" name="Rectangle 18"/>
            <p:cNvSpPr>
              <a:spLocks noChangeArrowheads="1"/>
            </p:cNvSpPr>
            <p:nvPr/>
          </p:nvSpPr>
          <p:spPr bwMode="auto">
            <a:xfrm>
              <a:off x="4290" y="10080"/>
              <a:ext cx="1213"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 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2" name="AutoShape 17"/>
            <p:cNvSpPr>
              <a:spLocks noChangeShapeType="1"/>
            </p:cNvSpPr>
            <p:nvPr/>
          </p:nvSpPr>
          <p:spPr bwMode="auto">
            <a:xfrm>
              <a:off x="4622" y="10662"/>
              <a:ext cx="706" cy="1"/>
            </a:xfrm>
            <a:prstGeom prst="straightConnector1">
              <a:avLst/>
            </a:prstGeom>
            <a:noFill/>
            <a:ln w="254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23" name="Text Box 16"/>
            <p:cNvSpPr txBox="1">
              <a:spLocks noChangeArrowheads="1"/>
            </p:cNvSpPr>
            <p:nvPr/>
          </p:nvSpPr>
          <p:spPr bwMode="auto">
            <a:xfrm>
              <a:off x="4944" y="10718"/>
              <a:ext cx="1004" cy="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4" name="Group 13"/>
            <p:cNvGrpSpPr>
              <a:grpSpLocks/>
            </p:cNvGrpSpPr>
            <p:nvPr/>
          </p:nvGrpSpPr>
          <p:grpSpPr bwMode="auto">
            <a:xfrm>
              <a:off x="3371" y="10481"/>
              <a:ext cx="393" cy="437"/>
              <a:chOff x="3371" y="10529"/>
              <a:chExt cx="393" cy="437"/>
            </a:xfrm>
          </p:grpSpPr>
          <p:sp>
            <p:nvSpPr>
              <p:cNvPr id="36" name="Oval 15"/>
              <p:cNvSpPr>
                <a:spLocks noChangeArrowheads="1"/>
              </p:cNvSpPr>
              <p:nvPr/>
            </p:nvSpPr>
            <p:spPr bwMode="auto">
              <a:xfrm>
                <a:off x="3371" y="10529"/>
                <a:ext cx="393" cy="351"/>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14"/>
              <p:cNvSpPr>
                <a:spLocks noChangeArrowheads="1"/>
              </p:cNvSpPr>
              <p:nvPr/>
            </p:nvSpPr>
            <p:spPr bwMode="auto">
              <a:xfrm>
                <a:off x="3473" y="10545"/>
                <a:ext cx="256" cy="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1</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25" name="Group 10"/>
            <p:cNvGrpSpPr>
              <a:grpSpLocks/>
            </p:cNvGrpSpPr>
            <p:nvPr/>
          </p:nvGrpSpPr>
          <p:grpSpPr bwMode="auto">
            <a:xfrm>
              <a:off x="5491" y="10487"/>
              <a:ext cx="393" cy="437"/>
              <a:chOff x="5923" y="10916"/>
              <a:chExt cx="393" cy="437"/>
            </a:xfrm>
          </p:grpSpPr>
          <p:sp>
            <p:nvSpPr>
              <p:cNvPr id="34" name="Oval 12"/>
              <p:cNvSpPr>
                <a:spLocks noChangeArrowheads="1"/>
              </p:cNvSpPr>
              <p:nvPr/>
            </p:nvSpPr>
            <p:spPr bwMode="auto">
              <a:xfrm>
                <a:off x="5923" y="10916"/>
                <a:ext cx="393" cy="351"/>
              </a:xfrm>
              <a:prstGeom prst="ellipse">
                <a:avLst/>
              </a:prstGeom>
              <a:noFill/>
              <a:ln w="25400">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Rectangle 11"/>
              <p:cNvSpPr>
                <a:spLocks noChangeArrowheads="1"/>
              </p:cNvSpPr>
              <p:nvPr/>
            </p:nvSpPr>
            <p:spPr bwMode="auto">
              <a:xfrm>
                <a:off x="6025" y="10932"/>
                <a:ext cx="256" cy="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26" name="Oval 9"/>
            <p:cNvSpPr>
              <a:spLocks noChangeArrowheads="1"/>
            </p:cNvSpPr>
            <p:nvPr/>
          </p:nvSpPr>
          <p:spPr bwMode="auto">
            <a:xfrm>
              <a:off x="4535" y="10607"/>
              <a:ext cx="141" cy="141"/>
            </a:xfrm>
            <a:prstGeom prst="ellipse">
              <a:avLst/>
            </a:prstGeom>
            <a:solidFill>
              <a:srgbClr val="0000FF"/>
            </a:solidFill>
            <a:ln w="25400">
              <a:solidFill>
                <a:srgbClr val="0000FF"/>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Line 8"/>
            <p:cNvSpPr>
              <a:spLocks noChangeShapeType="1"/>
            </p:cNvSpPr>
            <p:nvPr/>
          </p:nvSpPr>
          <p:spPr bwMode="auto">
            <a:xfrm flipV="1">
              <a:off x="6482" y="9784"/>
              <a:ext cx="1" cy="605"/>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7"/>
            <p:cNvSpPr>
              <a:spLocks noChangeShapeType="1"/>
            </p:cNvSpPr>
            <p:nvPr/>
          </p:nvSpPr>
          <p:spPr bwMode="auto">
            <a:xfrm flipV="1">
              <a:off x="6617" y="9784"/>
              <a:ext cx="1" cy="605"/>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AutoShape 6"/>
            <p:cNvSpPr>
              <a:spLocks noChangeShapeType="1"/>
            </p:cNvSpPr>
            <p:nvPr/>
          </p:nvSpPr>
          <p:spPr bwMode="auto">
            <a:xfrm>
              <a:off x="5959" y="9866"/>
              <a:ext cx="518" cy="1"/>
            </a:xfrm>
            <a:prstGeom prst="straightConnector1">
              <a:avLst/>
            </a:prstGeom>
            <a:noFill/>
            <a:ln w="12700">
              <a:solidFill>
                <a:srgbClr val="000000"/>
              </a:solidFill>
              <a:round/>
              <a:headEnd/>
              <a:tailEnd type="triangl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30" name="Rectangle 5"/>
            <p:cNvSpPr>
              <a:spLocks noChangeArrowheads="1"/>
            </p:cNvSpPr>
            <p:nvPr/>
          </p:nvSpPr>
          <p:spPr bwMode="auto">
            <a:xfrm rot="5400000">
              <a:off x="1913" y="10577"/>
              <a:ext cx="1506" cy="232"/>
            </a:xfrm>
            <a:prstGeom prst="rect">
              <a:avLst/>
            </a:prstGeom>
            <a:solidFill>
              <a:srgbClr val="A5A5A5"/>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Rectangle 4"/>
            <p:cNvSpPr>
              <a:spLocks noChangeArrowheads="1"/>
            </p:cNvSpPr>
            <p:nvPr/>
          </p:nvSpPr>
          <p:spPr bwMode="auto">
            <a:xfrm rot="5400000">
              <a:off x="5994" y="10559"/>
              <a:ext cx="1506" cy="244"/>
            </a:xfrm>
            <a:prstGeom prst="rect">
              <a:avLst/>
            </a:prstGeom>
            <a:solidFill>
              <a:srgbClr val="A5A5A5"/>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AutoShape 3"/>
            <p:cNvSpPr>
              <a:spLocks noChangeShapeType="1"/>
            </p:cNvSpPr>
            <p:nvPr/>
          </p:nvSpPr>
          <p:spPr bwMode="auto">
            <a:xfrm>
              <a:off x="6619" y="9866"/>
              <a:ext cx="518" cy="1"/>
            </a:xfrm>
            <a:prstGeom prst="straightConnector1">
              <a:avLst/>
            </a:prstGeom>
            <a:noFill/>
            <a:ln w="12700">
              <a:solidFill>
                <a:srgbClr val="000000"/>
              </a:solidFill>
              <a:round/>
              <a:headEnd type="triangle" w="sm" len="lg"/>
              <a:tailEnd type="none" w="sm"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ctr" anchorCtr="0" compatLnSpc="1">
              <a:prstTxWarp prst="textNoShape">
                <a:avLst/>
              </a:prstTxWarp>
            </a:bodyPr>
            <a:lstStyle/>
            <a:p>
              <a:endParaRPr lang="en-US"/>
            </a:p>
          </p:txBody>
        </p:sp>
        <p:sp>
          <p:nvSpPr>
            <p:cNvPr id="33" name="Rectangle 2"/>
            <p:cNvSpPr>
              <a:spLocks noChangeArrowheads="1"/>
            </p:cNvSpPr>
            <p:nvPr/>
          </p:nvSpPr>
          <p:spPr bwMode="auto">
            <a:xfrm>
              <a:off x="6459" y="9521"/>
              <a:ext cx="6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1" u="none" strike="noStrike" cap="none" normalizeH="0" baseline="0" smtClean="0">
                  <a:ln>
                    <a:noFill/>
                  </a:ln>
                  <a:solidFill>
                    <a:schemeClr val="tx1"/>
                  </a:solidFill>
                  <a:effectLst/>
                  <a:latin typeface="Times New Roman" pitchFamily="18" charset="0"/>
                  <a:ea typeface="Times New Roman" pitchFamily="18" charset="0"/>
                  <a:cs typeface="Arial" pitchFamily="34" charset="0"/>
                  <a:sym typeface="Symbol" pitchFamily="18" charset="2"/>
                </a:rPr>
                <a:t></a:t>
              </a:r>
            </a:p>
          </p:txBody>
        </p:sp>
      </p:grpSp>
      <p:pic>
        <p:nvPicPr>
          <p:cNvPr id="43055" name="Picture 4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4041" y="4174615"/>
            <a:ext cx="8158630" cy="15981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 name="Rectangle 38"/>
          <p:cNvSpPr/>
          <p:nvPr/>
        </p:nvSpPr>
        <p:spPr>
          <a:xfrm>
            <a:off x="577166" y="1127531"/>
            <a:ext cx="1698735" cy="461665"/>
          </a:xfrm>
          <a:prstGeom prst="rect">
            <a:avLst/>
          </a:prstGeom>
        </p:spPr>
        <p:txBody>
          <a:bodyPr wrap="none">
            <a:spAutoFit/>
          </a:bodyPr>
          <a:lstStyle/>
          <a:p>
            <a:pPr hangingPunct="0"/>
            <a:r>
              <a:rPr lang="en-US" sz="2400" dirty="0">
                <a:solidFill>
                  <a:srgbClr val="0000CC"/>
                </a:solidFill>
              </a:rPr>
              <a:t>Example </a:t>
            </a:r>
            <a:r>
              <a:rPr lang="en-US" sz="2400" dirty="0" smtClean="0">
                <a:solidFill>
                  <a:srgbClr val="0000CC"/>
                </a:solidFill>
              </a:rPr>
              <a:t>2.2</a:t>
            </a:r>
            <a:endParaRPr lang="en-US" sz="2400" dirty="0">
              <a:solidFill>
                <a:srgbClr val="0000CC"/>
              </a:solidFill>
            </a:endParaRPr>
          </a:p>
        </p:txBody>
      </p:sp>
      <p:sp>
        <p:nvSpPr>
          <p:cNvPr id="4" name="Slide Number Placeholder 3"/>
          <p:cNvSpPr>
            <a:spLocks noGrp="1"/>
          </p:cNvSpPr>
          <p:nvPr>
            <p:ph type="sldNum" sz="quarter" idx="11"/>
          </p:nvPr>
        </p:nvSpPr>
        <p:spPr/>
        <p:txBody>
          <a:bodyPr/>
          <a:lstStyle/>
          <a:p>
            <a:fld id="{EDBA0D9C-918A-4A1C-A811-F498A82033C0}" type="slidenum">
              <a:rPr lang="en-US" smtClean="0"/>
              <a:t>24</a:t>
            </a:fld>
            <a:endParaRPr lang="en-US"/>
          </a:p>
        </p:txBody>
      </p:sp>
    </p:spTree>
    <p:extLst>
      <p:ext uri="{BB962C8B-B14F-4D97-AF65-F5344CB8AC3E}">
        <p14:creationId xmlns:p14="http://schemas.microsoft.com/office/powerpoint/2010/main" val="41737925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393831" y="1084328"/>
            <a:ext cx="8312428" cy="1015663"/>
          </a:xfrm>
          <a:prstGeom prst="rect">
            <a:avLst/>
          </a:prstGeom>
        </p:spPr>
        <p:txBody>
          <a:bodyPr wrap="square">
            <a:spAutoFit/>
          </a:bodyPr>
          <a:lstStyle/>
          <a:p>
            <a:r>
              <a:rPr lang="en-US" sz="2000" dirty="0"/>
              <a:t>We first check to see if contact of the bar with the wall on the right will occur or not.  To do this, we imagine the wall on the right is removed and calculate the displacement at the right </a:t>
            </a:r>
            <a:r>
              <a:rPr lang="en-US" sz="2000" dirty="0" smtClean="0"/>
              <a:t>end.</a:t>
            </a:r>
            <a:endParaRPr lang="en-US" sz="20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747602242"/>
              </p:ext>
            </p:extLst>
          </p:nvPr>
        </p:nvGraphicFramePr>
        <p:xfrm>
          <a:off x="2317071" y="2388671"/>
          <a:ext cx="4037968" cy="648069"/>
        </p:xfrm>
        <a:graphic>
          <a:graphicData uri="http://schemas.openxmlformats.org/presentationml/2006/ole">
            <mc:AlternateContent xmlns:mc="http://schemas.openxmlformats.org/markup-compatibility/2006">
              <mc:Choice xmlns:v="urn:schemas-microsoft-com:vml" Requires="v">
                <p:oleObj spid="_x0000_s44179" name="Equation" r:id="rId3" imgW="3086100" imgH="444500" progId="Equation.3">
                  <p:embed/>
                </p:oleObj>
              </mc:Choice>
              <mc:Fallback>
                <p:oleObj name="Equation" r:id="rId3" imgW="3086100" imgH="4445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17071" y="2388671"/>
                        <a:ext cx="4037968" cy="648069"/>
                      </a:xfrm>
                      <a:prstGeom prst="rect">
                        <a:avLst/>
                      </a:prstGeom>
                      <a:noFill/>
                    </p:spPr>
                  </p:pic>
                </p:oleObj>
              </mc:Fallback>
            </mc:AlternateContent>
          </a:graphicData>
        </a:graphic>
      </p:graphicFrame>
      <p:sp>
        <p:nvSpPr>
          <p:cNvPr id="7" name="Rectangle 6"/>
          <p:cNvSpPr/>
          <p:nvPr/>
        </p:nvSpPr>
        <p:spPr>
          <a:xfrm>
            <a:off x="403557" y="3169589"/>
            <a:ext cx="8509247" cy="707886"/>
          </a:xfrm>
          <a:prstGeom prst="rect">
            <a:avLst/>
          </a:prstGeom>
        </p:spPr>
        <p:txBody>
          <a:bodyPr wrap="square">
            <a:spAutoFit/>
          </a:bodyPr>
          <a:lstStyle/>
          <a:p>
            <a:r>
              <a:rPr lang="en-US" sz="2000" dirty="0"/>
              <a:t>Thus, contact occurs and the wall on the right should be accounted </a:t>
            </a:r>
            <a:r>
              <a:rPr lang="en-US" sz="2000" dirty="0" smtClean="0"/>
              <a:t>for in the analysis.</a:t>
            </a:r>
            <a:endParaRPr lang="en-US" sz="2000" dirty="0"/>
          </a:p>
        </p:txBody>
      </p:sp>
      <p:sp>
        <p:nvSpPr>
          <p:cNvPr id="8" name="Rectangle 7"/>
          <p:cNvSpPr/>
          <p:nvPr/>
        </p:nvSpPr>
        <p:spPr>
          <a:xfrm>
            <a:off x="393828" y="4170386"/>
            <a:ext cx="4039247" cy="400110"/>
          </a:xfrm>
          <a:prstGeom prst="rect">
            <a:avLst/>
          </a:prstGeom>
        </p:spPr>
        <p:txBody>
          <a:bodyPr wrap="none">
            <a:spAutoFit/>
          </a:bodyPr>
          <a:lstStyle/>
          <a:p>
            <a:r>
              <a:rPr lang="en-US" sz="2000" dirty="0"/>
              <a:t>The global FE equation is found to be</a:t>
            </a:r>
          </a:p>
        </p:txBody>
      </p:sp>
      <p:sp>
        <p:nvSpPr>
          <p:cNvPr id="9"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0" name="Object 9"/>
          <p:cNvGraphicFramePr>
            <a:graphicFrameLocks noChangeAspect="1"/>
          </p:cNvGraphicFramePr>
          <p:nvPr>
            <p:extLst>
              <p:ext uri="{D42A27DB-BD31-4B8C-83A1-F6EECF244321}">
                <p14:modId xmlns:p14="http://schemas.microsoft.com/office/powerpoint/2010/main" val="2806060903"/>
              </p:ext>
            </p:extLst>
          </p:nvPr>
        </p:nvGraphicFramePr>
        <p:xfrm>
          <a:off x="2355606" y="4711028"/>
          <a:ext cx="2838966" cy="1099403"/>
        </p:xfrm>
        <a:graphic>
          <a:graphicData uri="http://schemas.openxmlformats.org/presentationml/2006/ole">
            <mc:AlternateContent xmlns:mc="http://schemas.openxmlformats.org/markup-compatibility/2006">
              <mc:Choice xmlns:v="urn:schemas-microsoft-com:vml" Requires="v">
                <p:oleObj spid="_x0000_s44180" name="Equation" r:id="rId5" imgW="1955800" imgH="711200" progId="Equation.3">
                  <p:embed/>
                </p:oleObj>
              </mc:Choice>
              <mc:Fallback>
                <p:oleObj name="Equation" r:id="rId5" imgW="19558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55606" y="4711028"/>
                        <a:ext cx="2838966" cy="1099403"/>
                      </a:xfrm>
                      <a:prstGeom prst="rect">
                        <a:avLst/>
                      </a:prstGeom>
                      <a:noFill/>
                    </p:spPr>
                  </p:pic>
                </p:oleObj>
              </mc:Fallback>
            </mc:AlternateContent>
          </a:graphicData>
        </a:graphic>
      </p:graphicFrame>
      <p:sp>
        <p:nvSpPr>
          <p:cNvPr id="11" name="Slide Number Placeholder 10"/>
          <p:cNvSpPr>
            <a:spLocks noGrp="1"/>
          </p:cNvSpPr>
          <p:nvPr>
            <p:ph type="sldNum" sz="quarter" idx="11"/>
          </p:nvPr>
        </p:nvSpPr>
        <p:spPr/>
        <p:txBody>
          <a:bodyPr/>
          <a:lstStyle/>
          <a:p>
            <a:fld id="{EDBA0D9C-918A-4A1C-A811-F498A82033C0}" type="slidenum">
              <a:rPr lang="en-US" smtClean="0"/>
              <a:t>25</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826038" y="1191908"/>
            <a:ext cx="4133439" cy="400110"/>
          </a:xfrm>
          <a:prstGeom prst="rect">
            <a:avLst/>
          </a:prstGeom>
        </p:spPr>
        <p:txBody>
          <a:bodyPr wrap="none">
            <a:spAutoFit/>
          </a:bodyPr>
          <a:lstStyle/>
          <a:p>
            <a:r>
              <a:rPr lang="en-US" sz="2000" dirty="0"/>
              <a:t>The load and boundary conditions are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393036601"/>
              </p:ext>
            </p:extLst>
          </p:nvPr>
        </p:nvGraphicFramePr>
        <p:xfrm>
          <a:off x="2859752" y="1700175"/>
          <a:ext cx="2889304" cy="725885"/>
        </p:xfrm>
        <a:graphic>
          <a:graphicData uri="http://schemas.openxmlformats.org/presentationml/2006/ole">
            <mc:AlternateContent xmlns:mc="http://schemas.openxmlformats.org/markup-compatibility/2006">
              <mc:Choice xmlns:v="urn:schemas-microsoft-com:vml" Requires="v">
                <p:oleObj spid="_x0000_s45276" name="Equation" r:id="rId3" imgW="1917700" imgH="457200" progId="Equation.3">
                  <p:embed/>
                </p:oleObj>
              </mc:Choice>
              <mc:Fallback>
                <p:oleObj name="Equation" r:id="rId3" imgW="1917700" imgH="457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9752" y="1700175"/>
                        <a:ext cx="2889304" cy="725885"/>
                      </a:xfrm>
                      <a:prstGeom prst="rect">
                        <a:avLst/>
                      </a:prstGeom>
                      <a:noFill/>
                    </p:spPr>
                  </p:pic>
                </p:oleObj>
              </mc:Fallback>
            </mc:AlternateContent>
          </a:graphicData>
        </a:graphic>
      </p:graphicFrame>
      <p:sp>
        <p:nvSpPr>
          <p:cNvPr id="7" name="Rectangle 6"/>
          <p:cNvSpPr/>
          <p:nvPr/>
        </p:nvSpPr>
        <p:spPr>
          <a:xfrm>
            <a:off x="853180" y="2782695"/>
            <a:ext cx="2416367" cy="400110"/>
          </a:xfrm>
          <a:prstGeom prst="rect">
            <a:avLst/>
          </a:prstGeom>
        </p:spPr>
        <p:txBody>
          <a:bodyPr wrap="none">
            <a:spAutoFit/>
          </a:bodyPr>
          <a:lstStyle/>
          <a:p>
            <a:r>
              <a:rPr lang="en-US" sz="2000" dirty="0"/>
              <a:t>FE equation becomes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412817710"/>
              </p:ext>
            </p:extLst>
          </p:nvPr>
        </p:nvGraphicFramePr>
        <p:xfrm>
          <a:off x="2806485" y="3161755"/>
          <a:ext cx="2778263" cy="1091954"/>
        </p:xfrm>
        <a:graphic>
          <a:graphicData uri="http://schemas.openxmlformats.org/presentationml/2006/ole">
            <mc:AlternateContent xmlns:mc="http://schemas.openxmlformats.org/markup-compatibility/2006">
              <mc:Choice xmlns:v="urn:schemas-microsoft-com:vml" Requires="v">
                <p:oleObj spid="_x0000_s45277" name="Equation" r:id="rId5" imgW="1943100" imgH="711200" progId="Equation.3">
                  <p:embed/>
                </p:oleObj>
              </mc:Choice>
              <mc:Fallback>
                <p:oleObj name="Equation" r:id="rId5" imgW="19431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6485" y="3161755"/>
                        <a:ext cx="2778263" cy="1091954"/>
                      </a:xfrm>
                      <a:prstGeom prst="rect">
                        <a:avLst/>
                      </a:prstGeom>
                      <a:noFill/>
                    </p:spPr>
                  </p:pic>
                </p:oleObj>
              </mc:Fallback>
            </mc:AlternateContent>
          </a:graphicData>
        </a:graphic>
      </p:graphicFrame>
      <p:sp>
        <p:nvSpPr>
          <p:cNvPr id="10" name="Rectangle 9"/>
          <p:cNvSpPr/>
          <p:nvPr/>
        </p:nvSpPr>
        <p:spPr>
          <a:xfrm>
            <a:off x="874857" y="4581669"/>
            <a:ext cx="2523319" cy="400110"/>
          </a:xfrm>
          <a:prstGeom prst="rect">
            <a:avLst/>
          </a:prstGeom>
        </p:spPr>
        <p:txBody>
          <a:bodyPr wrap="none">
            <a:spAutoFit/>
          </a:bodyPr>
          <a:lstStyle/>
          <a:p>
            <a:r>
              <a:rPr lang="en-US" sz="2000" dirty="0"/>
              <a:t>Solving this, we obtain</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814834802"/>
              </p:ext>
            </p:extLst>
          </p:nvPr>
        </p:nvGraphicFramePr>
        <p:xfrm>
          <a:off x="2954400" y="5087566"/>
          <a:ext cx="1831609" cy="1121683"/>
        </p:xfrm>
        <a:graphic>
          <a:graphicData uri="http://schemas.openxmlformats.org/presentationml/2006/ole">
            <mc:AlternateContent xmlns:mc="http://schemas.openxmlformats.org/markup-compatibility/2006">
              <mc:Choice xmlns:v="urn:schemas-microsoft-com:vml" Requires="v">
                <p:oleObj spid="_x0000_s45278" name="Equation" r:id="rId7" imgW="1180588" imgH="710891" progId="Equation.3">
                  <p:embed/>
                </p:oleObj>
              </mc:Choice>
              <mc:Fallback>
                <p:oleObj name="Equation" r:id="rId7" imgW="1180588" imgH="710891"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54400" y="5087566"/>
                        <a:ext cx="1831609" cy="1121683"/>
                      </a:xfrm>
                      <a:prstGeom prst="rect">
                        <a:avLst/>
                      </a:prstGeom>
                      <a:noFill/>
                    </p:spPr>
                  </p:pic>
                </p:oleObj>
              </mc:Fallback>
            </mc:AlternateContent>
          </a:graphicData>
        </a:graphic>
      </p:graphicFrame>
      <p:sp>
        <p:nvSpPr>
          <p:cNvPr id="13" name="Slide Number Placeholder 12"/>
          <p:cNvSpPr>
            <a:spLocks noGrp="1"/>
          </p:cNvSpPr>
          <p:nvPr>
            <p:ph type="sldNum" sz="quarter" idx="11"/>
          </p:nvPr>
        </p:nvSpPr>
        <p:spPr/>
        <p:txBody>
          <a:bodyPr/>
          <a:lstStyle/>
          <a:p>
            <a:fld id="{EDBA0D9C-918A-4A1C-A811-F498A82033C0}" type="slidenum">
              <a:rPr lang="en-US" smtClean="0"/>
              <a:t>26</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974536" y="1170739"/>
            <a:ext cx="7194928" cy="707886"/>
          </a:xfrm>
          <a:prstGeom prst="rect">
            <a:avLst/>
          </a:prstGeom>
        </p:spPr>
        <p:txBody>
          <a:bodyPr wrap="square">
            <a:spAutoFit/>
          </a:bodyPr>
          <a:lstStyle/>
          <a:p>
            <a:r>
              <a:rPr lang="en-US" sz="2000" dirty="0"/>
              <a:t>To calculate the support reaction forces, we apply the 1st and 3rd equations in the global FE equation.</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692430032"/>
              </p:ext>
            </p:extLst>
          </p:nvPr>
        </p:nvGraphicFramePr>
        <p:xfrm>
          <a:off x="1235696" y="2162953"/>
          <a:ext cx="4296343" cy="1047565"/>
        </p:xfrm>
        <a:graphic>
          <a:graphicData uri="http://schemas.openxmlformats.org/presentationml/2006/ole">
            <mc:AlternateContent xmlns:mc="http://schemas.openxmlformats.org/markup-compatibility/2006">
              <mc:Choice xmlns:v="urn:schemas-microsoft-com:vml" Requires="v">
                <p:oleObj spid="_x0000_s46227" name="Equation" r:id="rId3" imgW="3111500" imgH="711200" progId="Equation.3">
                  <p:embed/>
                </p:oleObj>
              </mc:Choice>
              <mc:Fallback>
                <p:oleObj name="Equation" r:id="rId3" imgW="3111500" imgH="711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5696" y="2162953"/>
                        <a:ext cx="4296343" cy="1047565"/>
                      </a:xfrm>
                      <a:prstGeom prst="rect">
                        <a:avLst/>
                      </a:prstGeom>
                      <a:noFill/>
                    </p:spPr>
                  </p:pic>
                </p:oleObj>
              </mc:Fallback>
            </mc:AlternateContent>
          </a:graphicData>
        </a:graphic>
      </p:graphicFrame>
      <p:sp>
        <p:nvSpPr>
          <p:cNvPr id="7"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689532728"/>
              </p:ext>
            </p:extLst>
          </p:nvPr>
        </p:nvGraphicFramePr>
        <p:xfrm>
          <a:off x="1189608" y="3604162"/>
          <a:ext cx="5113764" cy="1083076"/>
        </p:xfrm>
        <a:graphic>
          <a:graphicData uri="http://schemas.openxmlformats.org/presentationml/2006/ole">
            <mc:AlternateContent xmlns:mc="http://schemas.openxmlformats.org/markup-compatibility/2006">
              <mc:Choice xmlns:v="urn:schemas-microsoft-com:vml" Requires="v">
                <p:oleObj spid="_x0000_s46228" name="Equation" r:id="rId5" imgW="3530600" imgH="711200" progId="Equation.3">
                  <p:embed/>
                </p:oleObj>
              </mc:Choice>
              <mc:Fallback>
                <p:oleObj name="Equation" r:id="rId5" imgW="35306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89608" y="3604162"/>
                        <a:ext cx="5113764" cy="1083076"/>
                      </a:xfrm>
                      <a:prstGeom prst="rect">
                        <a:avLst/>
                      </a:prstGeom>
                      <a:noFill/>
                    </p:spPr>
                  </p:pic>
                </p:oleObj>
              </mc:Fallback>
            </mc:AlternateContent>
          </a:graphicData>
        </a:graphic>
      </p:graphicFrame>
      <p:sp>
        <p:nvSpPr>
          <p:cNvPr id="9" name="Rectangle 8"/>
          <p:cNvSpPr/>
          <p:nvPr/>
        </p:nvSpPr>
        <p:spPr>
          <a:xfrm>
            <a:off x="1170349" y="5209321"/>
            <a:ext cx="2055178" cy="400110"/>
          </a:xfrm>
          <a:prstGeom prst="rect">
            <a:avLst/>
          </a:prstGeom>
        </p:spPr>
        <p:txBody>
          <a:bodyPr wrap="none">
            <a:spAutoFit/>
          </a:bodyPr>
          <a:lstStyle/>
          <a:p>
            <a:r>
              <a:rPr lang="en-US" sz="2000" dirty="0" smtClean="0"/>
              <a:t>Check the results!</a:t>
            </a:r>
            <a:endParaRPr lang="en-US" sz="2000" dirty="0"/>
          </a:p>
        </p:txBody>
      </p:sp>
      <p:sp>
        <p:nvSpPr>
          <p:cNvPr id="10" name="Slide Number Placeholder 9"/>
          <p:cNvSpPr>
            <a:spLocks noGrp="1"/>
          </p:cNvSpPr>
          <p:nvPr>
            <p:ph type="sldNum" sz="quarter" idx="11"/>
          </p:nvPr>
        </p:nvSpPr>
        <p:spPr/>
        <p:txBody>
          <a:bodyPr/>
          <a:lstStyle/>
          <a:p>
            <a:fld id="{EDBA0D9C-918A-4A1C-A811-F498A82033C0}" type="slidenum">
              <a:rPr lang="en-US" smtClean="0"/>
              <a:t>27</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445091519"/>
              </p:ext>
            </p:extLst>
          </p:nvPr>
        </p:nvGraphicFramePr>
        <p:xfrm>
          <a:off x="3303890" y="1396616"/>
          <a:ext cx="2536220" cy="2548965"/>
        </p:xfrm>
        <a:graphic>
          <a:graphicData uri="http://schemas.openxmlformats.org/presentationml/2006/ole">
            <mc:AlternateContent xmlns:mc="http://schemas.openxmlformats.org/markup-compatibility/2006">
              <mc:Choice xmlns:v="urn:schemas-microsoft-com:vml" Requires="v">
                <p:oleObj spid="_x0000_s47178" name="Picture" r:id="rId3" imgW="2802636" imgH="2859024" progId="Word.Picture.8">
                  <p:embed/>
                </p:oleObj>
              </mc:Choice>
              <mc:Fallback>
                <p:oleObj name="Picture" r:id="rId3" imgW="2802636" imgH="2859024"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03890" y="1396616"/>
                        <a:ext cx="2536220" cy="2548965"/>
                      </a:xfrm>
                      <a:prstGeom prst="rect">
                        <a:avLst/>
                      </a:prstGeom>
                      <a:solidFill>
                        <a:srgbClr val="F2F2F2"/>
                      </a:solidFill>
                    </p:spPr>
                  </p:pic>
                </p:oleObj>
              </mc:Fallback>
            </mc:AlternateContent>
          </a:graphicData>
        </a:graphic>
      </p:graphicFrame>
      <p:sp>
        <p:nvSpPr>
          <p:cNvPr id="8" name="Rectangle 7"/>
          <p:cNvSpPr/>
          <p:nvPr/>
        </p:nvSpPr>
        <p:spPr>
          <a:xfrm>
            <a:off x="668380" y="1311410"/>
            <a:ext cx="2045984" cy="830997"/>
          </a:xfrm>
          <a:prstGeom prst="rect">
            <a:avLst/>
          </a:prstGeom>
        </p:spPr>
        <p:txBody>
          <a:bodyPr wrap="square">
            <a:spAutoFit/>
          </a:bodyPr>
          <a:lstStyle/>
          <a:p>
            <a:r>
              <a:rPr lang="en-US" sz="2400" dirty="0" smtClean="0">
                <a:solidFill>
                  <a:srgbClr val="0000CC"/>
                </a:solidFill>
              </a:rPr>
              <a:t>Example 2.3</a:t>
            </a:r>
            <a:endParaRPr lang="en-US" sz="2400" dirty="0">
              <a:solidFill>
                <a:srgbClr val="0000CC"/>
              </a:solidFill>
            </a:endParaRPr>
          </a:p>
          <a:p>
            <a:endParaRPr lang="en-US" sz="2400" dirty="0"/>
          </a:p>
        </p:txBody>
      </p:sp>
      <p:sp>
        <p:nvSpPr>
          <p:cNvPr id="4" name="Rectangle 3"/>
          <p:cNvSpPr/>
          <p:nvPr/>
        </p:nvSpPr>
        <p:spPr>
          <a:xfrm>
            <a:off x="1330090" y="4235618"/>
            <a:ext cx="7503014" cy="1938992"/>
          </a:xfrm>
          <a:prstGeom prst="rect">
            <a:avLst/>
          </a:prstGeom>
        </p:spPr>
        <p:txBody>
          <a:bodyPr wrap="square">
            <a:spAutoFit/>
          </a:bodyPr>
          <a:lstStyle/>
          <a:p>
            <a:r>
              <a:rPr lang="en-US" sz="2000" dirty="0"/>
              <a:t>A simple plane truss is made of two identical bars (with </a:t>
            </a:r>
            <a:r>
              <a:rPr lang="en-US" sz="2000" i="1" dirty="0"/>
              <a:t>E, A, </a:t>
            </a:r>
            <a:r>
              <a:rPr lang="en-US" sz="2000" dirty="0"/>
              <a:t>and </a:t>
            </a:r>
            <a:r>
              <a:rPr lang="en-US" sz="2000" i="1" dirty="0"/>
              <a:t>L</a:t>
            </a:r>
            <a:r>
              <a:rPr lang="en-US" sz="2000" dirty="0"/>
              <a:t>), and loaded as shown in the above figure.</a:t>
            </a:r>
          </a:p>
          <a:p>
            <a:endParaRPr lang="en-US" sz="2000" i="1" dirty="0" smtClean="0"/>
          </a:p>
          <a:p>
            <a:r>
              <a:rPr lang="en-US" sz="2000" i="1" dirty="0" smtClean="0"/>
              <a:t>Find</a:t>
            </a:r>
            <a:r>
              <a:rPr lang="en-US" sz="2000" dirty="0"/>
              <a:t>:</a:t>
            </a:r>
          </a:p>
          <a:p>
            <a:pPr lvl="0"/>
            <a:r>
              <a:rPr lang="en-US" sz="2000" dirty="0" smtClean="0"/>
              <a:t>	(a) displacement </a:t>
            </a:r>
            <a:r>
              <a:rPr lang="en-US" sz="2000" dirty="0"/>
              <a:t>of node 2;</a:t>
            </a:r>
          </a:p>
          <a:p>
            <a:pPr lvl="0"/>
            <a:r>
              <a:rPr lang="en-US" sz="2000" dirty="0" smtClean="0"/>
              <a:t>	(b) stress </a:t>
            </a:r>
            <a:r>
              <a:rPr lang="en-US" sz="2000" dirty="0"/>
              <a:t>in each bar.</a:t>
            </a:r>
          </a:p>
        </p:txBody>
      </p:sp>
      <p:sp>
        <p:nvSpPr>
          <p:cNvPr id="7" name="Slide Number Placeholder 6"/>
          <p:cNvSpPr>
            <a:spLocks noGrp="1"/>
          </p:cNvSpPr>
          <p:nvPr>
            <p:ph type="sldNum" sz="quarter" idx="11"/>
          </p:nvPr>
        </p:nvSpPr>
        <p:spPr/>
        <p:txBody>
          <a:bodyPr/>
          <a:lstStyle/>
          <a:p>
            <a:fld id="{EDBA0D9C-918A-4A1C-A811-F498A82033C0}" type="slidenum">
              <a:rPr lang="en-US" smtClean="0"/>
              <a:t>28</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532694" y="1149204"/>
            <a:ext cx="3973332" cy="400110"/>
          </a:xfrm>
          <a:prstGeom prst="rect">
            <a:avLst/>
          </a:prstGeom>
        </p:spPr>
        <p:txBody>
          <a:bodyPr wrap="none">
            <a:spAutoFit/>
          </a:bodyPr>
          <a:lstStyle/>
          <a:p>
            <a:r>
              <a:rPr lang="en-US" sz="2000" dirty="0"/>
              <a:t>In local coordinate systems, we have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546132165"/>
              </p:ext>
            </p:extLst>
          </p:nvPr>
        </p:nvGraphicFramePr>
        <p:xfrm>
          <a:off x="3127884" y="1651247"/>
          <a:ext cx="1967709" cy="639192"/>
        </p:xfrm>
        <a:graphic>
          <a:graphicData uri="http://schemas.openxmlformats.org/presentationml/2006/ole">
            <mc:AlternateContent xmlns:mc="http://schemas.openxmlformats.org/markup-compatibility/2006">
              <mc:Choice xmlns:v="urn:schemas-microsoft-com:vml" Requires="v">
                <p:oleObj spid="_x0000_s48480" name="Equation" r:id="rId3" imgW="1473200" imgH="457200" progId="Equation.3">
                  <p:embed/>
                </p:oleObj>
              </mc:Choice>
              <mc:Fallback>
                <p:oleObj name="Equation" r:id="rId3" imgW="1473200" imgH="457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7884" y="1651247"/>
                        <a:ext cx="1967709" cy="639192"/>
                      </a:xfrm>
                      <a:prstGeom prst="rect">
                        <a:avLst/>
                      </a:prstGeom>
                      <a:noFill/>
                    </p:spPr>
                  </p:pic>
                </p:oleObj>
              </mc:Fallback>
            </mc:AlternateContent>
          </a:graphicData>
        </a:graphic>
      </p:graphicFrame>
      <p:sp>
        <p:nvSpPr>
          <p:cNvPr id="7" name="Rectangle 6"/>
          <p:cNvSpPr/>
          <p:nvPr/>
        </p:nvSpPr>
        <p:spPr>
          <a:xfrm>
            <a:off x="531868" y="2685992"/>
            <a:ext cx="1305999" cy="400110"/>
          </a:xfrm>
          <a:prstGeom prst="rect">
            <a:avLst/>
          </a:prstGeom>
        </p:spPr>
        <p:txBody>
          <a:bodyPr wrap="none">
            <a:spAutoFit/>
          </a:bodyPr>
          <a:lstStyle/>
          <a:p>
            <a:r>
              <a:rPr lang="en-US" sz="2000" dirty="0" smtClean="0"/>
              <a:t>Element </a:t>
            </a:r>
            <a:r>
              <a:rPr lang="en-US" sz="2000" dirty="0"/>
              <a:t>1:</a:t>
            </a:r>
          </a:p>
        </p:txBody>
      </p:sp>
      <p:sp>
        <p:nvSpPr>
          <p:cNvPr id="8"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35303858"/>
              </p:ext>
            </p:extLst>
          </p:nvPr>
        </p:nvGraphicFramePr>
        <p:xfrm>
          <a:off x="596676" y="3076375"/>
          <a:ext cx="2794880" cy="678982"/>
        </p:xfrm>
        <a:graphic>
          <a:graphicData uri="http://schemas.openxmlformats.org/presentationml/2006/ole">
            <mc:AlternateContent xmlns:mc="http://schemas.openxmlformats.org/markup-compatibility/2006">
              <mc:Choice xmlns:v="urn:schemas-microsoft-com:vml" Requires="v">
                <p:oleObj spid="_x0000_s48481" name="Equation" r:id="rId5" imgW="1663700" imgH="431800" progId="Equation.3">
                  <p:embed/>
                </p:oleObj>
              </mc:Choice>
              <mc:Fallback>
                <p:oleObj name="Equation" r:id="rId5" imgW="1663700" imgH="4318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6676" y="3076375"/>
                        <a:ext cx="2794880" cy="678982"/>
                      </a:xfrm>
                      <a:prstGeom prst="rect">
                        <a:avLst/>
                      </a:prstGeom>
                      <a:noFill/>
                    </p:spPr>
                  </p:pic>
                </p:oleObj>
              </mc:Fallback>
            </mc:AlternateContent>
          </a:graphicData>
        </a:graphic>
      </p:graphicFrame>
      <p:sp>
        <p:nvSpPr>
          <p:cNvPr id="10"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2109262426"/>
              </p:ext>
            </p:extLst>
          </p:nvPr>
        </p:nvGraphicFramePr>
        <p:xfrm>
          <a:off x="621815" y="3997603"/>
          <a:ext cx="3445968" cy="1695635"/>
        </p:xfrm>
        <a:graphic>
          <a:graphicData uri="http://schemas.openxmlformats.org/presentationml/2006/ole">
            <mc:AlternateContent xmlns:mc="http://schemas.openxmlformats.org/markup-compatibility/2006">
              <mc:Choice xmlns:v="urn:schemas-microsoft-com:vml" Requires="v">
                <p:oleObj spid="_x0000_s48482" name="Equation" r:id="rId7" imgW="2451100" imgH="1168400" progId="Equation.3">
                  <p:embed/>
                </p:oleObj>
              </mc:Choice>
              <mc:Fallback>
                <p:oleObj name="Equation" r:id="rId7" imgW="2451100" imgH="1168400" progId="Equation.3">
                  <p:embed/>
                  <p:pic>
                    <p:nvPicPr>
                      <p:cNvPr id="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1815" y="3997603"/>
                        <a:ext cx="3445968" cy="1695635"/>
                      </a:xfrm>
                      <a:prstGeom prst="rect">
                        <a:avLst/>
                      </a:prstGeom>
                      <a:noFill/>
                    </p:spPr>
                  </p:pic>
                </p:oleObj>
              </mc:Fallback>
            </mc:AlternateContent>
          </a:graphicData>
        </a:graphic>
      </p:graphicFrame>
      <p:sp>
        <p:nvSpPr>
          <p:cNvPr id="1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139576794"/>
              </p:ext>
            </p:extLst>
          </p:nvPr>
        </p:nvGraphicFramePr>
        <p:xfrm>
          <a:off x="4970638" y="3103134"/>
          <a:ext cx="3282452" cy="621786"/>
        </p:xfrm>
        <a:graphic>
          <a:graphicData uri="http://schemas.openxmlformats.org/presentationml/2006/ole">
            <mc:AlternateContent xmlns:mc="http://schemas.openxmlformats.org/markup-compatibility/2006">
              <mc:Choice xmlns:v="urn:schemas-microsoft-com:vml" Requires="v">
                <p:oleObj spid="_x0000_s48483" name="Equation" r:id="rId9" imgW="2044700" imgH="431800" progId="Equation.3">
                  <p:embed/>
                </p:oleObj>
              </mc:Choice>
              <mc:Fallback>
                <p:oleObj name="Equation" r:id="rId9" imgW="2044700" imgH="431800" progId="Equation.3">
                  <p:embed/>
                  <p:pic>
                    <p:nvPicPr>
                      <p:cNvPr id="0" name="Object 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970638" y="3103134"/>
                        <a:ext cx="3282452" cy="621786"/>
                      </a:xfrm>
                      <a:prstGeom prst="rect">
                        <a:avLst/>
                      </a:prstGeom>
                      <a:noFill/>
                    </p:spPr>
                  </p:pic>
                </p:oleObj>
              </mc:Fallback>
            </mc:AlternateContent>
          </a:graphicData>
        </a:graphic>
      </p:graphicFrame>
      <p:sp>
        <p:nvSpPr>
          <p:cNvPr id="15" name="Rectangle 1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6" name="Object 15"/>
          <p:cNvGraphicFramePr>
            <a:graphicFrameLocks noChangeAspect="1"/>
          </p:cNvGraphicFramePr>
          <p:nvPr>
            <p:extLst>
              <p:ext uri="{D42A27DB-BD31-4B8C-83A1-F6EECF244321}">
                <p14:modId xmlns:p14="http://schemas.microsoft.com/office/powerpoint/2010/main" val="3443031557"/>
              </p:ext>
            </p:extLst>
          </p:nvPr>
        </p:nvGraphicFramePr>
        <p:xfrm>
          <a:off x="5008331" y="3989498"/>
          <a:ext cx="3499520" cy="1669002"/>
        </p:xfrm>
        <a:graphic>
          <a:graphicData uri="http://schemas.openxmlformats.org/presentationml/2006/ole">
            <mc:AlternateContent xmlns:mc="http://schemas.openxmlformats.org/markup-compatibility/2006">
              <mc:Choice xmlns:v="urn:schemas-microsoft-com:vml" Requires="v">
                <p:oleObj spid="_x0000_s48484" name="Equation" r:id="rId11" imgW="2489200" imgH="1168400" progId="Equation.3">
                  <p:embed/>
                </p:oleObj>
              </mc:Choice>
              <mc:Fallback>
                <p:oleObj name="Equation" r:id="rId11" imgW="2489200" imgH="1168400" progId="Equation.3">
                  <p:embed/>
                  <p:pic>
                    <p:nvPicPr>
                      <p:cNvPr id="0" name="Object 1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08331" y="3989498"/>
                        <a:ext cx="3499520" cy="1669002"/>
                      </a:xfrm>
                      <a:prstGeom prst="rect">
                        <a:avLst/>
                      </a:prstGeom>
                      <a:noFill/>
                    </p:spPr>
                  </p:pic>
                </p:oleObj>
              </mc:Fallback>
            </mc:AlternateContent>
          </a:graphicData>
        </a:graphic>
      </p:graphicFrame>
      <p:sp>
        <p:nvSpPr>
          <p:cNvPr id="17" name="Rectangle 16"/>
          <p:cNvSpPr/>
          <p:nvPr/>
        </p:nvSpPr>
        <p:spPr>
          <a:xfrm>
            <a:off x="4896492" y="2666536"/>
            <a:ext cx="1305999" cy="400110"/>
          </a:xfrm>
          <a:prstGeom prst="rect">
            <a:avLst/>
          </a:prstGeom>
        </p:spPr>
        <p:txBody>
          <a:bodyPr wrap="none">
            <a:spAutoFit/>
          </a:bodyPr>
          <a:lstStyle/>
          <a:p>
            <a:r>
              <a:rPr lang="en-US" sz="2000" dirty="0" smtClean="0"/>
              <a:t>Element 2:</a:t>
            </a:r>
            <a:endParaRPr lang="en-US" sz="2000" dirty="0"/>
          </a:p>
        </p:txBody>
      </p:sp>
      <p:sp>
        <p:nvSpPr>
          <p:cNvPr id="12" name="Slide Number Placeholder 11"/>
          <p:cNvSpPr>
            <a:spLocks noGrp="1"/>
          </p:cNvSpPr>
          <p:nvPr>
            <p:ph type="sldNum" sz="quarter" idx="11"/>
          </p:nvPr>
        </p:nvSpPr>
        <p:spPr/>
        <p:txBody>
          <a:bodyPr/>
          <a:lstStyle/>
          <a:p>
            <a:fld id="{EDBA0D9C-918A-4A1C-A811-F498A82033C0}" type="slidenum">
              <a:rPr lang="en-US" smtClean="0"/>
              <a:t>29</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53"/>
          <p:cNvSpPr txBox="1">
            <a:spLocks/>
          </p:cNvSpPr>
          <p:nvPr/>
        </p:nvSpPr>
        <p:spPr bwMode="auto">
          <a:xfrm>
            <a:off x="116117" y="106538"/>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lang="en-US" sz="3200" b="1" i="1" kern="0" dirty="0" smtClean="0">
                <a:solidFill>
                  <a:schemeClr val="bg1"/>
                </a:solidFill>
                <a:latin typeface="Trebuchet MS" pitchFamily="-111" charset="0"/>
                <a:ea typeface="+mj-ea"/>
                <a:cs typeface="+mj-cs"/>
              </a:rPr>
              <a:t>Introduction</a:t>
            </a:r>
            <a:endParaRPr kumimoji="0" lang="en-US" sz="3200" b="1" i="1" u="none" strike="noStrike" kern="0" cap="none" spc="0" normalizeH="0" baseline="0" noProof="0" dirty="0" smtClean="0">
              <a:ln>
                <a:noFill/>
              </a:ln>
              <a:solidFill>
                <a:schemeClr val="bg1"/>
              </a:solidFill>
              <a:effectLst/>
              <a:uLnTx/>
              <a:uFillTx/>
              <a:latin typeface="Trebuchet MS" pitchFamily="-111" charset="0"/>
              <a:ea typeface="+mj-ea"/>
              <a:cs typeface="+mj-cs"/>
            </a:endParaRPr>
          </a:p>
        </p:txBody>
      </p:sp>
      <p:sp>
        <p:nvSpPr>
          <p:cNvPr id="2"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3" name="Rectangle 4"/>
          <p:cNvSpPr>
            <a:spLocks noChangeArrowheads="1"/>
          </p:cNvSpPr>
          <p:nvPr/>
        </p:nvSpPr>
        <p:spPr bwMode="auto">
          <a:xfrm>
            <a:off x="0" y="16859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5"/>
          <p:cNvSpPr>
            <a:spLocks noChangeArrowheads="1"/>
          </p:cNvSpPr>
          <p:nvPr/>
        </p:nvSpPr>
        <p:spPr bwMode="auto">
          <a:xfrm>
            <a:off x="0" y="2895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4"/>
          <p:cNvSpPr>
            <a:spLocks noChangeArrowheads="1"/>
          </p:cNvSpPr>
          <p:nvPr/>
        </p:nvSpPr>
        <p:spPr bwMode="auto">
          <a:xfrm>
            <a:off x="0" y="2219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800" b="0" i="0" u="none" strike="noStrike" cap="none" normalizeH="0" baseline="0" smtClean="0">
                <a:ln>
                  <a:noFill/>
                </a:ln>
                <a:solidFill>
                  <a:srgbClr val="000000"/>
                </a:solidFill>
                <a:effectLst/>
                <a:latin typeface="Arial" pitchFamily="34" charset="0"/>
                <a:ea typeface="Times New Roman" pitchFamily="18" charset="0"/>
                <a:cs typeface="Arial" pitchFamily="34"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5"/>
          <p:cNvSpPr>
            <a:spLocks noChangeArrowheads="1"/>
          </p:cNvSpPr>
          <p:nvPr/>
        </p:nvSpPr>
        <p:spPr bwMode="auto">
          <a:xfrm>
            <a:off x="0" y="3990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9"/>
          <p:cNvSpPr/>
          <p:nvPr/>
        </p:nvSpPr>
        <p:spPr>
          <a:xfrm>
            <a:off x="289249" y="1093491"/>
            <a:ext cx="8500188" cy="4893647"/>
          </a:xfrm>
          <a:prstGeom prst="rect">
            <a:avLst/>
          </a:prstGeom>
        </p:spPr>
        <p:txBody>
          <a:bodyPr wrap="square">
            <a:spAutoFit/>
          </a:bodyPr>
          <a:lstStyle/>
          <a:p>
            <a:pPr marL="342900" indent="-342900" algn="just">
              <a:buFont typeface="Wingdings" pitchFamily="2" charset="2"/>
              <a:buChar char="q"/>
            </a:pPr>
            <a:r>
              <a:rPr lang="en-US" sz="2400" dirty="0" smtClean="0"/>
              <a:t> </a:t>
            </a:r>
            <a:r>
              <a:rPr lang="en-US" sz="2600" dirty="0" smtClean="0"/>
              <a:t>Most structural analysis problems can be treated as linear static problem, based on the </a:t>
            </a:r>
            <a:r>
              <a:rPr lang="en-US" sz="2600" smtClean="0"/>
              <a:t>following </a:t>
            </a:r>
            <a:r>
              <a:rPr lang="en-US" sz="2600" smtClean="0"/>
              <a:t>assumptions</a:t>
            </a:r>
            <a:endParaRPr lang="en-US" sz="2600" dirty="0" smtClean="0"/>
          </a:p>
          <a:p>
            <a:pPr marL="342900" indent="-342900" algn="just">
              <a:buFont typeface="Wingdings" pitchFamily="2" charset="2"/>
              <a:buChar char="q"/>
            </a:pPr>
            <a:endParaRPr lang="en-US" sz="2400" dirty="0" smtClean="0"/>
          </a:p>
          <a:p>
            <a:pPr marL="742950" lvl="1" indent="-285750">
              <a:buFont typeface="Arial" pitchFamily="34" charset="0"/>
              <a:buChar char="•"/>
            </a:pPr>
            <a:r>
              <a:rPr lang="en-US" sz="2000" i="1" dirty="0"/>
              <a:t>Small</a:t>
            </a:r>
            <a:r>
              <a:rPr lang="en-US" sz="2000" dirty="0"/>
              <a:t> </a:t>
            </a:r>
            <a:r>
              <a:rPr lang="en-US" sz="2000" i="1" dirty="0"/>
              <a:t>deformations </a:t>
            </a:r>
            <a:r>
              <a:rPr lang="en-US" sz="2000" dirty="0"/>
              <a:t>(loading pattern is not changed due to the deformed </a:t>
            </a:r>
            <a:r>
              <a:rPr lang="en-US" sz="2000" dirty="0" smtClean="0"/>
              <a:t>shape)</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i="1" dirty="0" smtClean="0"/>
              <a:t>Elastic </a:t>
            </a:r>
            <a:r>
              <a:rPr lang="en-US" sz="2000" i="1" dirty="0"/>
              <a:t>materials</a:t>
            </a:r>
            <a:r>
              <a:rPr lang="en-US" sz="2000" dirty="0"/>
              <a:t> (no plasticity or </a:t>
            </a:r>
            <a:r>
              <a:rPr lang="en-US" sz="2000" dirty="0" smtClean="0"/>
              <a:t>failures)</a:t>
            </a:r>
          </a:p>
          <a:p>
            <a:pPr marL="742950" lvl="1" indent="-285750">
              <a:buFont typeface="Arial" pitchFamily="34" charset="0"/>
              <a:buChar char="•"/>
            </a:pPr>
            <a:endParaRPr lang="en-US" sz="2000" dirty="0" smtClean="0"/>
          </a:p>
          <a:p>
            <a:pPr marL="742950" lvl="1" indent="-285750">
              <a:buFont typeface="Arial" pitchFamily="34" charset="0"/>
              <a:buChar char="•"/>
            </a:pPr>
            <a:r>
              <a:rPr lang="en-US" sz="2000" i="1" dirty="0" smtClean="0"/>
              <a:t>Static </a:t>
            </a:r>
            <a:r>
              <a:rPr lang="en-US" sz="2000" i="1" dirty="0"/>
              <a:t>loads</a:t>
            </a:r>
            <a:r>
              <a:rPr lang="en-US" sz="2000" dirty="0"/>
              <a:t> (the load is applied to the structure in a slow or steady </a:t>
            </a:r>
            <a:r>
              <a:rPr lang="en-US" sz="2000" dirty="0" smtClean="0"/>
              <a:t>fashion)</a:t>
            </a:r>
          </a:p>
          <a:p>
            <a:pPr marL="742950" lvl="1" indent="-285750">
              <a:buFont typeface="Arial" pitchFamily="34" charset="0"/>
              <a:buChar char="•"/>
            </a:pPr>
            <a:endParaRPr lang="en-US" dirty="0" smtClean="0"/>
          </a:p>
          <a:p>
            <a:pPr marL="342900" indent="-342900">
              <a:buFont typeface="Wingdings" pitchFamily="2" charset="2"/>
              <a:buChar char="q"/>
            </a:pPr>
            <a:r>
              <a:rPr lang="en-US" sz="2600" dirty="0" smtClean="0"/>
              <a:t> Linear analysis can provide most of the information about     the behavior of a structure, and can be a good approximation for many analyses.</a:t>
            </a:r>
            <a:endParaRPr lang="en-US" sz="2600" dirty="0"/>
          </a:p>
        </p:txBody>
      </p:sp>
      <p:sp>
        <p:nvSpPr>
          <p:cNvPr id="5" name="Slide Number Placeholder 4"/>
          <p:cNvSpPr>
            <a:spLocks noGrp="1"/>
          </p:cNvSpPr>
          <p:nvPr>
            <p:ph type="sldNum" sz="quarter" idx="11"/>
          </p:nvPr>
        </p:nvSpPr>
        <p:spPr/>
        <p:txBody>
          <a:bodyPr/>
          <a:lstStyle/>
          <a:p>
            <a:fld id="{EDBA0D9C-918A-4A1C-A811-F498A82033C0}" type="slidenum">
              <a:rPr lang="en-US" smtClean="0"/>
              <a:t>3</a:t>
            </a:fld>
            <a:endParaRPr lang="en-US"/>
          </a:p>
        </p:txBody>
      </p:sp>
    </p:spTree>
    <p:extLst>
      <p:ext uri="{BB962C8B-B14F-4D97-AF65-F5344CB8AC3E}">
        <p14:creationId xmlns:p14="http://schemas.microsoft.com/office/powerpoint/2010/main" val="686299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569705" y="1161108"/>
            <a:ext cx="3902992" cy="400110"/>
          </a:xfrm>
          <a:prstGeom prst="rect">
            <a:avLst/>
          </a:prstGeom>
        </p:spPr>
        <p:txBody>
          <a:bodyPr wrap="none">
            <a:spAutoFit/>
          </a:bodyPr>
          <a:lstStyle/>
          <a:p>
            <a:r>
              <a:rPr lang="en-US" sz="2000" dirty="0"/>
              <a:t>Assemble the structure FE equation</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56248084"/>
              </p:ext>
            </p:extLst>
          </p:nvPr>
        </p:nvGraphicFramePr>
        <p:xfrm>
          <a:off x="2188379" y="1657674"/>
          <a:ext cx="4146458" cy="2219418"/>
        </p:xfrm>
        <a:graphic>
          <a:graphicData uri="http://schemas.openxmlformats.org/presentationml/2006/ole">
            <mc:AlternateContent xmlns:mc="http://schemas.openxmlformats.org/markup-compatibility/2006">
              <mc:Choice xmlns:v="urn:schemas-microsoft-com:vml" Requires="v">
                <p:oleObj spid="_x0000_s49360" name="Equation" r:id="rId3" imgW="3009900" imgH="1625600" progId="Equation.3">
                  <p:embed/>
                </p:oleObj>
              </mc:Choice>
              <mc:Fallback>
                <p:oleObj name="Equation" r:id="rId3" imgW="3009900" imgH="1625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8379" y="1657674"/>
                        <a:ext cx="4146458" cy="2219418"/>
                      </a:xfrm>
                      <a:prstGeom prst="rect">
                        <a:avLst/>
                      </a:prstGeom>
                      <a:noFill/>
                    </p:spPr>
                  </p:pic>
                </p:oleObj>
              </mc:Fallback>
            </mc:AlternateContent>
          </a:graphicData>
        </a:graphic>
      </p:graphicFrame>
      <p:sp>
        <p:nvSpPr>
          <p:cNvPr id="7" name="Rectangle 6"/>
          <p:cNvSpPr/>
          <p:nvPr/>
        </p:nvSpPr>
        <p:spPr>
          <a:xfrm>
            <a:off x="573103" y="4266713"/>
            <a:ext cx="3899594" cy="400110"/>
          </a:xfrm>
          <a:prstGeom prst="rect">
            <a:avLst/>
          </a:prstGeom>
        </p:spPr>
        <p:txBody>
          <a:bodyPr wrap="none">
            <a:spAutoFit/>
          </a:bodyPr>
          <a:lstStyle/>
          <a:p>
            <a:r>
              <a:rPr lang="en-US" sz="2000" dirty="0"/>
              <a:t>Load and boundary conditions (BC</a:t>
            </a:r>
            <a:r>
              <a:rPr lang="en-US" sz="2000" dirty="0" smtClean="0"/>
              <a:t>)</a:t>
            </a:r>
            <a:endParaRPr lang="en-US" sz="2000" dirty="0"/>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35158852"/>
              </p:ext>
            </p:extLst>
          </p:nvPr>
        </p:nvGraphicFramePr>
        <p:xfrm>
          <a:off x="692885" y="4937406"/>
          <a:ext cx="3417903" cy="375299"/>
        </p:xfrm>
        <a:graphic>
          <a:graphicData uri="http://schemas.openxmlformats.org/presentationml/2006/ole">
            <mc:AlternateContent xmlns:mc="http://schemas.openxmlformats.org/markup-compatibility/2006">
              <mc:Choice xmlns:v="urn:schemas-microsoft-com:vml" Requires="v">
                <p:oleObj spid="_x0000_s49361" name="Equation" r:id="rId5" imgW="2476500" imgH="228600" progId="Equation.3">
                  <p:embed/>
                </p:oleObj>
              </mc:Choice>
              <mc:Fallback>
                <p:oleObj name="Equation" r:id="rId5" imgW="2476500" imgH="2286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885" y="4937406"/>
                        <a:ext cx="3417903" cy="375299"/>
                      </a:xfrm>
                      <a:prstGeom prst="rect">
                        <a:avLst/>
                      </a:prstGeom>
                      <a:noFill/>
                    </p:spPr>
                  </p:pic>
                </p:oleObj>
              </mc:Fallback>
            </mc:AlternateContent>
          </a:graphicData>
        </a:graphic>
      </p:graphicFrame>
      <p:sp>
        <p:nvSpPr>
          <p:cNvPr id="10" name="Rectangle 9"/>
          <p:cNvSpPr/>
          <p:nvPr/>
        </p:nvSpPr>
        <p:spPr>
          <a:xfrm>
            <a:off x="5324015" y="4234775"/>
            <a:ext cx="2644506" cy="400110"/>
          </a:xfrm>
          <a:prstGeom prst="rect">
            <a:avLst/>
          </a:prstGeom>
        </p:spPr>
        <p:txBody>
          <a:bodyPr wrap="none">
            <a:spAutoFit/>
          </a:bodyPr>
          <a:lstStyle/>
          <a:p>
            <a:r>
              <a:rPr lang="en-US" sz="2000" dirty="0"/>
              <a:t>Condensed FE equation</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39985475"/>
              </p:ext>
            </p:extLst>
          </p:nvPr>
        </p:nvGraphicFramePr>
        <p:xfrm>
          <a:off x="5404985" y="4792812"/>
          <a:ext cx="2293307" cy="774174"/>
        </p:xfrm>
        <a:graphic>
          <a:graphicData uri="http://schemas.openxmlformats.org/presentationml/2006/ole">
            <mc:AlternateContent xmlns:mc="http://schemas.openxmlformats.org/markup-compatibility/2006">
              <mc:Choice xmlns:v="urn:schemas-microsoft-com:vml" Requires="v">
                <p:oleObj spid="_x0000_s49362" name="Equation" r:id="rId7" imgW="1473200" imgH="482600" progId="Equation.3">
                  <p:embed/>
                </p:oleObj>
              </mc:Choice>
              <mc:Fallback>
                <p:oleObj name="Equation" r:id="rId7" imgW="1473200" imgH="482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04985" y="4792812"/>
                        <a:ext cx="2293307" cy="774174"/>
                      </a:xfrm>
                      <a:prstGeom prst="rect">
                        <a:avLst/>
                      </a:prstGeom>
                      <a:noFill/>
                    </p:spPr>
                  </p:pic>
                </p:oleObj>
              </mc:Fallback>
            </mc:AlternateContent>
          </a:graphicData>
        </a:graphic>
      </p:graphicFrame>
      <p:sp>
        <p:nvSpPr>
          <p:cNvPr id="13" name="Slide Number Placeholder 12"/>
          <p:cNvSpPr>
            <a:spLocks noGrp="1"/>
          </p:cNvSpPr>
          <p:nvPr>
            <p:ph type="sldNum" sz="quarter" idx="11"/>
          </p:nvPr>
        </p:nvSpPr>
        <p:spPr/>
        <p:txBody>
          <a:bodyPr/>
          <a:lstStyle/>
          <a:p>
            <a:fld id="{EDBA0D9C-918A-4A1C-A811-F498A82033C0}" type="slidenum">
              <a:rPr lang="en-US" smtClean="0"/>
              <a:t>30</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795433" y="1079033"/>
            <a:ext cx="2581028" cy="400110"/>
          </a:xfrm>
          <a:prstGeom prst="rect">
            <a:avLst/>
          </a:prstGeom>
        </p:spPr>
        <p:txBody>
          <a:bodyPr wrap="none">
            <a:spAutoFit/>
          </a:bodyPr>
          <a:lstStyle/>
          <a:p>
            <a:r>
              <a:rPr lang="en-US" sz="2000" dirty="0"/>
              <a:t>Solving this, we obtain </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708967619"/>
              </p:ext>
            </p:extLst>
          </p:nvPr>
        </p:nvGraphicFramePr>
        <p:xfrm>
          <a:off x="2010629" y="1637797"/>
          <a:ext cx="1532671" cy="759174"/>
        </p:xfrm>
        <a:graphic>
          <a:graphicData uri="http://schemas.openxmlformats.org/presentationml/2006/ole">
            <mc:AlternateContent xmlns:mc="http://schemas.openxmlformats.org/markup-compatibility/2006">
              <mc:Choice xmlns:v="urn:schemas-microsoft-com:vml" Requires="v">
                <p:oleObj spid="_x0000_s50384" name="Equation" r:id="rId3" imgW="1040948" imgH="482391" progId="Equation.3">
                  <p:embed/>
                </p:oleObj>
              </mc:Choice>
              <mc:Fallback>
                <p:oleObj name="Equation" r:id="rId3" imgW="1040948" imgH="482391"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0629" y="1637797"/>
                        <a:ext cx="1532671" cy="759174"/>
                      </a:xfrm>
                      <a:prstGeom prst="rect">
                        <a:avLst/>
                      </a:prstGeom>
                      <a:noFill/>
                    </p:spPr>
                  </p:pic>
                </p:oleObj>
              </mc:Fallback>
            </mc:AlternateContent>
          </a:graphicData>
        </a:graphic>
      </p:graphicFrame>
      <p:sp>
        <p:nvSpPr>
          <p:cNvPr id="7" name="Rectangle 6"/>
          <p:cNvSpPr/>
          <p:nvPr/>
        </p:nvSpPr>
        <p:spPr>
          <a:xfrm>
            <a:off x="814889" y="2812729"/>
            <a:ext cx="2655983" cy="400110"/>
          </a:xfrm>
          <a:prstGeom prst="rect">
            <a:avLst/>
          </a:prstGeom>
        </p:spPr>
        <p:txBody>
          <a:bodyPr wrap="none">
            <a:spAutoFit/>
          </a:bodyPr>
          <a:lstStyle/>
          <a:p>
            <a:r>
              <a:rPr lang="en-US" sz="2000" dirty="0" smtClean="0"/>
              <a:t>Stresses </a:t>
            </a:r>
            <a:r>
              <a:rPr lang="en-US" sz="2000" dirty="0"/>
              <a:t>in the two bars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918963674"/>
              </p:ext>
            </p:extLst>
          </p:nvPr>
        </p:nvGraphicFramePr>
        <p:xfrm>
          <a:off x="2000128" y="3240349"/>
          <a:ext cx="4215521" cy="1242874"/>
        </p:xfrm>
        <a:graphic>
          <a:graphicData uri="http://schemas.openxmlformats.org/presentationml/2006/ole">
            <mc:AlternateContent xmlns:mc="http://schemas.openxmlformats.org/markup-compatibility/2006">
              <mc:Choice xmlns:v="urn:schemas-microsoft-com:vml" Requires="v">
                <p:oleObj spid="_x0000_s50385" name="Equation" r:id="rId5" imgW="3098800" imgH="939800" progId="Equation.3">
                  <p:embed/>
                </p:oleObj>
              </mc:Choice>
              <mc:Fallback>
                <p:oleObj name="Equation" r:id="rId5" imgW="3098800" imgH="9398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00128" y="3240349"/>
                        <a:ext cx="4215521" cy="1242874"/>
                      </a:xfrm>
                      <a:prstGeom prst="rect">
                        <a:avLst/>
                      </a:prstGeom>
                      <a:noFill/>
                    </p:spPr>
                  </p:pic>
                </p:oleObj>
              </mc:Fallback>
            </mc:AlternateContent>
          </a:graphicData>
        </a:graphic>
      </p:graphicFrame>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899605782"/>
              </p:ext>
            </p:extLst>
          </p:nvPr>
        </p:nvGraphicFramePr>
        <p:xfrm>
          <a:off x="2014838" y="4668678"/>
          <a:ext cx="4300237" cy="1262456"/>
        </p:xfrm>
        <a:graphic>
          <a:graphicData uri="http://schemas.openxmlformats.org/presentationml/2006/ole">
            <mc:AlternateContent xmlns:mc="http://schemas.openxmlformats.org/markup-compatibility/2006">
              <mc:Choice xmlns:v="urn:schemas-microsoft-com:vml" Requires="v">
                <p:oleObj spid="_x0000_s50386" name="Equation" r:id="rId7" imgW="3073400" imgH="914400" progId="Equation.3">
                  <p:embed/>
                </p:oleObj>
              </mc:Choice>
              <mc:Fallback>
                <p:oleObj name="Equation" r:id="rId7" imgW="3073400" imgH="9144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14838" y="4668678"/>
                        <a:ext cx="4300237" cy="1262456"/>
                      </a:xfrm>
                      <a:prstGeom prst="rect">
                        <a:avLst/>
                      </a:prstGeom>
                      <a:noFill/>
                    </p:spPr>
                  </p:pic>
                </p:oleObj>
              </mc:Fallback>
            </mc:AlternateContent>
          </a:graphicData>
        </a:graphic>
      </p:graphicFrame>
      <p:sp>
        <p:nvSpPr>
          <p:cNvPr id="12" name="Slide Number Placeholder 11"/>
          <p:cNvSpPr>
            <a:spLocks noGrp="1"/>
          </p:cNvSpPr>
          <p:nvPr>
            <p:ph type="sldNum" sz="quarter" idx="11"/>
          </p:nvPr>
        </p:nvSpPr>
        <p:spPr/>
        <p:txBody>
          <a:bodyPr/>
          <a:lstStyle/>
          <a:p>
            <a:fld id="{EDBA0D9C-918A-4A1C-A811-F498A82033C0}" type="slidenum">
              <a:rPr lang="en-US" smtClean="0"/>
              <a:t>31</a:t>
            </a:fld>
            <a:endParaRPr lang="en-US"/>
          </a:p>
        </p:txBody>
      </p:sp>
    </p:spTree>
    <p:extLst>
      <p:ext uri="{BB962C8B-B14F-4D97-AF65-F5344CB8AC3E}">
        <p14:creationId xmlns:p14="http://schemas.microsoft.com/office/powerpoint/2010/main" val="14076197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1584082796"/>
              </p:ext>
            </p:extLst>
          </p:nvPr>
        </p:nvGraphicFramePr>
        <p:xfrm>
          <a:off x="2944289" y="1802167"/>
          <a:ext cx="3204839" cy="2526036"/>
        </p:xfrm>
        <a:graphic>
          <a:graphicData uri="http://schemas.openxmlformats.org/presentationml/2006/ole">
            <mc:AlternateContent xmlns:mc="http://schemas.openxmlformats.org/markup-compatibility/2006">
              <mc:Choice xmlns:v="urn:schemas-microsoft-com:vml" Requires="v">
                <p:oleObj spid="_x0000_s51270" name="Picture" r:id="rId3" imgW="4002024" imgH="2859024" progId="Word.Picture.8">
                  <p:embed/>
                </p:oleObj>
              </mc:Choice>
              <mc:Fallback>
                <p:oleObj name="Picture" r:id="rId3" imgW="4002024" imgH="2859024" progId="Word.Picture.8">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8861"/>
                      <a:stretch>
                        <a:fillRect/>
                      </a:stretch>
                    </p:blipFill>
                    <p:spPr bwMode="auto">
                      <a:xfrm>
                        <a:off x="2944289" y="1802167"/>
                        <a:ext cx="3204839" cy="2526036"/>
                      </a:xfrm>
                      <a:prstGeom prst="rect">
                        <a:avLst/>
                      </a:prstGeom>
                      <a:solidFill>
                        <a:srgbClr val="F2F2F2"/>
                      </a:solidFill>
                    </p:spPr>
                  </p:pic>
                </p:oleObj>
              </mc:Fallback>
            </mc:AlternateContent>
          </a:graphicData>
        </a:graphic>
      </p:graphicFrame>
      <p:pic>
        <p:nvPicPr>
          <p:cNvPr id="5120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2607" y="4452938"/>
            <a:ext cx="5869527" cy="19918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824021" y="1155757"/>
            <a:ext cx="5858881" cy="830997"/>
          </a:xfrm>
          <a:prstGeom prst="rect">
            <a:avLst/>
          </a:prstGeom>
        </p:spPr>
        <p:txBody>
          <a:bodyPr wrap="square">
            <a:spAutoFit/>
          </a:bodyPr>
          <a:lstStyle/>
          <a:p>
            <a:r>
              <a:rPr lang="en-US" sz="2400" dirty="0" smtClean="0">
                <a:solidFill>
                  <a:srgbClr val="0000CC"/>
                </a:solidFill>
              </a:rPr>
              <a:t>Example 2.4 (Multipoint Constraint)</a:t>
            </a:r>
            <a:endParaRPr lang="en-US" sz="2400" dirty="0">
              <a:solidFill>
                <a:srgbClr val="0000CC"/>
              </a:solidFill>
            </a:endParaRPr>
          </a:p>
          <a:p>
            <a:endParaRPr lang="en-US" sz="2400" dirty="0"/>
          </a:p>
        </p:txBody>
      </p:sp>
      <p:sp>
        <p:nvSpPr>
          <p:cNvPr id="4" name="Slide Number Placeholder 3"/>
          <p:cNvSpPr>
            <a:spLocks noGrp="1"/>
          </p:cNvSpPr>
          <p:nvPr>
            <p:ph type="sldNum" sz="quarter" idx="11"/>
          </p:nvPr>
        </p:nvSpPr>
        <p:spPr/>
        <p:txBody>
          <a:bodyPr/>
          <a:lstStyle/>
          <a:p>
            <a:fld id="{EDBA0D9C-918A-4A1C-A811-F498A82033C0}" type="slidenum">
              <a:rPr lang="en-US" smtClean="0"/>
              <a:t>32</a:t>
            </a:fld>
            <a:endParaRPr lang="en-US"/>
          </a:p>
        </p:txBody>
      </p:sp>
    </p:spTree>
    <p:extLst>
      <p:ext uri="{BB962C8B-B14F-4D97-AF65-F5344CB8AC3E}">
        <p14:creationId xmlns:p14="http://schemas.microsoft.com/office/powerpoint/2010/main" val="41737925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4"/>
          <p:cNvSpPr/>
          <p:nvPr/>
        </p:nvSpPr>
        <p:spPr>
          <a:xfrm>
            <a:off x="912018" y="1186918"/>
            <a:ext cx="1305999" cy="400110"/>
          </a:xfrm>
          <a:prstGeom prst="rect">
            <a:avLst/>
          </a:prstGeom>
        </p:spPr>
        <p:txBody>
          <a:bodyPr wrap="none">
            <a:spAutoFit/>
          </a:bodyPr>
          <a:lstStyle/>
          <a:p>
            <a:r>
              <a:rPr lang="en-US" sz="2000" dirty="0"/>
              <a:t>Element 1:</a:t>
            </a: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4232587264"/>
              </p:ext>
            </p:extLst>
          </p:nvPr>
        </p:nvGraphicFramePr>
        <p:xfrm>
          <a:off x="2375623" y="1236382"/>
          <a:ext cx="1864630" cy="311734"/>
        </p:xfrm>
        <a:graphic>
          <a:graphicData uri="http://schemas.openxmlformats.org/presentationml/2006/ole">
            <mc:AlternateContent xmlns:mc="http://schemas.openxmlformats.org/markup-compatibility/2006">
              <mc:Choice xmlns:v="urn:schemas-microsoft-com:vml" Requires="v">
                <p:oleObj spid="_x0000_s52633" name="Equation" r:id="rId3" imgW="1612900" imgH="228600" progId="Equation.3">
                  <p:embed/>
                </p:oleObj>
              </mc:Choice>
              <mc:Fallback>
                <p:oleObj name="Equation" r:id="rId3" imgW="1612900" imgH="228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5623" y="1236382"/>
                        <a:ext cx="1864630" cy="311734"/>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289200018"/>
              </p:ext>
            </p:extLst>
          </p:nvPr>
        </p:nvGraphicFramePr>
        <p:xfrm>
          <a:off x="2363892" y="1348062"/>
          <a:ext cx="4086181" cy="1477220"/>
        </p:xfrm>
        <a:graphic>
          <a:graphicData uri="http://schemas.openxmlformats.org/presentationml/2006/ole">
            <mc:AlternateContent xmlns:mc="http://schemas.openxmlformats.org/markup-compatibility/2006">
              <mc:Choice xmlns:v="urn:schemas-microsoft-com:vml" Requires="v">
                <p:oleObj spid="_x0000_s52634" name="Equation" r:id="rId5" imgW="3263900" imgH="1168400" progId="Equation.3">
                  <p:embed/>
                </p:oleObj>
              </mc:Choice>
              <mc:Fallback>
                <p:oleObj name="Equation" r:id="rId5" imgW="3263900" imgH="1168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3892" y="1348062"/>
                        <a:ext cx="4086181" cy="1477220"/>
                      </a:xfrm>
                      <a:prstGeom prst="rect">
                        <a:avLst/>
                      </a:prstGeom>
                      <a:noFill/>
                    </p:spPr>
                  </p:pic>
                </p:oleObj>
              </mc:Fallback>
            </mc:AlternateContent>
          </a:graphicData>
        </a:graphic>
      </p:graphicFrame>
      <p:sp>
        <p:nvSpPr>
          <p:cNvPr id="10" name="Rectangle 9"/>
          <p:cNvSpPr/>
          <p:nvPr/>
        </p:nvSpPr>
        <p:spPr>
          <a:xfrm>
            <a:off x="892562" y="2865837"/>
            <a:ext cx="1305999" cy="400110"/>
          </a:xfrm>
          <a:prstGeom prst="rect">
            <a:avLst/>
          </a:prstGeom>
        </p:spPr>
        <p:txBody>
          <a:bodyPr wrap="none">
            <a:spAutoFit/>
          </a:bodyPr>
          <a:lstStyle/>
          <a:p>
            <a:r>
              <a:rPr lang="en-US" sz="2000" dirty="0"/>
              <a:t>Element 2:</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1341808294"/>
              </p:ext>
            </p:extLst>
          </p:nvPr>
        </p:nvGraphicFramePr>
        <p:xfrm>
          <a:off x="2391633" y="2917475"/>
          <a:ext cx="1350573" cy="304968"/>
        </p:xfrm>
        <a:graphic>
          <a:graphicData uri="http://schemas.openxmlformats.org/presentationml/2006/ole">
            <mc:AlternateContent xmlns:mc="http://schemas.openxmlformats.org/markup-compatibility/2006">
              <mc:Choice xmlns:v="urn:schemas-microsoft-com:vml" Requires="v">
                <p:oleObj spid="_x0000_s52635" name="Equation" r:id="rId7" imgW="1155700" imgH="228600" progId="Equation.3">
                  <p:embed/>
                </p:oleObj>
              </mc:Choice>
              <mc:Fallback>
                <p:oleObj name="Equation" r:id="rId7" imgW="1155700" imgH="2286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91633" y="2917475"/>
                        <a:ext cx="1350573" cy="304968"/>
                      </a:xfrm>
                      <a:prstGeom prst="rect">
                        <a:avLst/>
                      </a:prstGeom>
                      <a:noFill/>
                    </p:spPr>
                  </p:pic>
                </p:oleObj>
              </mc:Fallback>
            </mc:AlternateContent>
          </a:graphicData>
        </a:graphic>
      </p:graphicFrame>
      <p:sp>
        <p:nvSpPr>
          <p:cNvPr id="13"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 name="Object 13"/>
          <p:cNvGraphicFramePr>
            <a:graphicFrameLocks noChangeAspect="1"/>
          </p:cNvGraphicFramePr>
          <p:nvPr>
            <p:extLst>
              <p:ext uri="{D42A27DB-BD31-4B8C-83A1-F6EECF244321}">
                <p14:modId xmlns:p14="http://schemas.microsoft.com/office/powerpoint/2010/main" val="2878328984"/>
              </p:ext>
            </p:extLst>
          </p:nvPr>
        </p:nvGraphicFramePr>
        <p:xfrm>
          <a:off x="2393076" y="3065892"/>
          <a:ext cx="3995221" cy="1427687"/>
        </p:xfrm>
        <a:graphic>
          <a:graphicData uri="http://schemas.openxmlformats.org/presentationml/2006/ole">
            <mc:AlternateContent xmlns:mc="http://schemas.openxmlformats.org/markup-compatibility/2006">
              <mc:Choice xmlns:v="urn:schemas-microsoft-com:vml" Requires="v">
                <p:oleObj spid="_x0000_s52636" name="Equation" r:id="rId9" imgW="3276600" imgH="1168400" progId="Equation.3">
                  <p:embed/>
                </p:oleObj>
              </mc:Choice>
              <mc:Fallback>
                <p:oleObj name="Equation" r:id="rId9" imgW="3276600" imgH="1168400"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393076" y="3065892"/>
                        <a:ext cx="3995221" cy="1427687"/>
                      </a:xfrm>
                      <a:prstGeom prst="rect">
                        <a:avLst/>
                      </a:prstGeom>
                      <a:noFill/>
                    </p:spPr>
                  </p:pic>
                </p:oleObj>
              </mc:Fallback>
            </mc:AlternateContent>
          </a:graphicData>
        </a:graphic>
      </p:graphicFrame>
      <p:sp>
        <p:nvSpPr>
          <p:cNvPr id="15" name="Rectangle 14"/>
          <p:cNvSpPr/>
          <p:nvPr/>
        </p:nvSpPr>
        <p:spPr>
          <a:xfrm>
            <a:off x="882847" y="4593060"/>
            <a:ext cx="1305999" cy="400110"/>
          </a:xfrm>
          <a:prstGeom prst="rect">
            <a:avLst/>
          </a:prstGeom>
        </p:spPr>
        <p:txBody>
          <a:bodyPr wrap="none">
            <a:spAutoFit/>
          </a:bodyPr>
          <a:lstStyle/>
          <a:p>
            <a:r>
              <a:rPr lang="en-US" sz="2000" dirty="0"/>
              <a:t>Element 3:</a:t>
            </a:r>
          </a:p>
        </p:txBody>
      </p:sp>
      <p:sp>
        <p:nvSpPr>
          <p:cNvPr id="16" name="Rectangle 1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7" name="Object 16"/>
          <p:cNvGraphicFramePr>
            <a:graphicFrameLocks noChangeAspect="1"/>
          </p:cNvGraphicFramePr>
          <p:nvPr>
            <p:extLst>
              <p:ext uri="{D42A27DB-BD31-4B8C-83A1-F6EECF244321}">
                <p14:modId xmlns:p14="http://schemas.microsoft.com/office/powerpoint/2010/main" val="4271958346"/>
              </p:ext>
            </p:extLst>
          </p:nvPr>
        </p:nvGraphicFramePr>
        <p:xfrm>
          <a:off x="2350648" y="4572334"/>
          <a:ext cx="2193671" cy="567517"/>
        </p:xfrm>
        <a:graphic>
          <a:graphicData uri="http://schemas.openxmlformats.org/presentationml/2006/ole">
            <mc:AlternateContent xmlns:mc="http://schemas.openxmlformats.org/markup-compatibility/2006">
              <mc:Choice xmlns:v="urn:schemas-microsoft-com:vml" Requires="v">
                <p:oleObj spid="_x0000_s52637" name="Equation" r:id="rId11" imgW="1943100" imgH="419100" progId="Equation.3">
                  <p:embed/>
                </p:oleObj>
              </mc:Choice>
              <mc:Fallback>
                <p:oleObj name="Equation" r:id="rId11" imgW="1943100" imgH="419100" progId="Equation.3">
                  <p:embed/>
                  <p:pic>
                    <p:nvPicPr>
                      <p:cNvPr id="0" name="Object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50648" y="4572334"/>
                        <a:ext cx="2193671" cy="567517"/>
                      </a:xfrm>
                      <a:prstGeom prst="rect">
                        <a:avLst/>
                      </a:prstGeom>
                      <a:noFill/>
                    </p:spPr>
                  </p:pic>
                </p:oleObj>
              </mc:Fallback>
            </mc:AlternateContent>
          </a:graphicData>
        </a:graphic>
      </p:graphicFrame>
      <p:sp>
        <p:nvSpPr>
          <p:cNvPr id="1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1711406789"/>
              </p:ext>
            </p:extLst>
          </p:nvPr>
        </p:nvGraphicFramePr>
        <p:xfrm>
          <a:off x="2393075" y="4993170"/>
          <a:ext cx="4890107" cy="1416760"/>
        </p:xfrm>
        <a:graphic>
          <a:graphicData uri="http://schemas.openxmlformats.org/presentationml/2006/ole">
            <mc:AlternateContent xmlns:mc="http://schemas.openxmlformats.org/markup-compatibility/2006">
              <mc:Choice xmlns:v="urn:schemas-microsoft-com:vml" Requires="v">
                <p:oleObj spid="_x0000_s52638" name="Equation" r:id="rId13" imgW="4076700" imgH="1168400" progId="Equation.3">
                  <p:embed/>
                </p:oleObj>
              </mc:Choice>
              <mc:Fallback>
                <p:oleObj name="Equation" r:id="rId13" imgW="4076700" imgH="1168400" progId="Equation.3">
                  <p:embed/>
                  <p:pic>
                    <p:nvPicPr>
                      <p:cNvPr id="0"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393075" y="4993170"/>
                        <a:ext cx="4890107" cy="1416760"/>
                      </a:xfrm>
                      <a:prstGeom prst="rect">
                        <a:avLst/>
                      </a:prstGeom>
                      <a:noFill/>
                    </p:spPr>
                  </p:pic>
                </p:oleObj>
              </mc:Fallback>
            </mc:AlternateContent>
          </a:graphicData>
        </a:graphic>
      </p:graphicFrame>
      <p:sp>
        <p:nvSpPr>
          <p:cNvPr id="4" name="Slide Number Placeholder 3"/>
          <p:cNvSpPr>
            <a:spLocks noGrp="1"/>
          </p:cNvSpPr>
          <p:nvPr>
            <p:ph type="sldNum" sz="quarter" idx="11"/>
          </p:nvPr>
        </p:nvSpPr>
        <p:spPr/>
        <p:txBody>
          <a:bodyPr/>
          <a:lstStyle/>
          <a:p>
            <a:fld id="{EDBA0D9C-918A-4A1C-A811-F498A82033C0}" type="slidenum">
              <a:rPr lang="en-US" smtClean="0"/>
              <a:t>33</a:t>
            </a:fld>
            <a:endParaRPr lang="en-US"/>
          </a:p>
        </p:txBody>
      </p:sp>
    </p:spTree>
    <p:extLst>
      <p:ext uri="{BB962C8B-B14F-4D97-AF65-F5344CB8AC3E}">
        <p14:creationId xmlns:p14="http://schemas.microsoft.com/office/powerpoint/2010/main" val="17709736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918654" y="1123649"/>
            <a:ext cx="2772747" cy="400110"/>
          </a:xfrm>
          <a:prstGeom prst="rect">
            <a:avLst/>
          </a:prstGeom>
        </p:spPr>
        <p:txBody>
          <a:bodyPr wrap="none">
            <a:spAutoFit/>
          </a:bodyPr>
          <a:lstStyle/>
          <a:p>
            <a:r>
              <a:rPr lang="en-US" sz="2000" dirty="0"/>
              <a:t>The global FE equation is</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185023333"/>
              </p:ext>
            </p:extLst>
          </p:nvPr>
        </p:nvGraphicFramePr>
        <p:xfrm>
          <a:off x="2087227" y="1738790"/>
          <a:ext cx="4785029" cy="1881613"/>
        </p:xfrm>
        <a:graphic>
          <a:graphicData uri="http://schemas.openxmlformats.org/presentationml/2006/ole">
            <mc:AlternateContent xmlns:mc="http://schemas.openxmlformats.org/markup-compatibility/2006">
              <mc:Choice xmlns:v="urn:schemas-microsoft-com:vml" Requires="v">
                <p:oleObj spid="_x0000_s53385" name="Equation" r:id="rId3" imgW="3657600" imgH="1397000" progId="Equation.3">
                  <p:embed/>
                </p:oleObj>
              </mc:Choice>
              <mc:Fallback>
                <p:oleObj name="Equation" r:id="rId3" imgW="3657600" imgH="1397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87227" y="1738790"/>
                        <a:ext cx="4785029" cy="1881613"/>
                      </a:xfrm>
                      <a:prstGeom prst="rect">
                        <a:avLst/>
                      </a:prstGeom>
                      <a:noFill/>
                    </p:spPr>
                  </p:pic>
                </p:oleObj>
              </mc:Fallback>
            </mc:AlternateContent>
          </a:graphicData>
        </a:graphic>
      </p:graphicFrame>
      <p:sp>
        <p:nvSpPr>
          <p:cNvPr id="9" name="Rectangle 8"/>
          <p:cNvSpPr/>
          <p:nvPr/>
        </p:nvSpPr>
        <p:spPr>
          <a:xfrm>
            <a:off x="996478" y="3958467"/>
            <a:ext cx="4000582" cy="400110"/>
          </a:xfrm>
          <a:prstGeom prst="rect">
            <a:avLst/>
          </a:prstGeom>
        </p:spPr>
        <p:txBody>
          <a:bodyPr wrap="none">
            <a:spAutoFit/>
          </a:bodyPr>
          <a:lstStyle/>
          <a:p>
            <a:r>
              <a:rPr lang="en-US" sz="2000" dirty="0"/>
              <a:t>Load and boundary conditions (BCs</a:t>
            </a:r>
            <a:r>
              <a:rPr lang="en-US" sz="2000" dirty="0" smtClean="0"/>
              <a:t>)</a:t>
            </a:r>
            <a:endParaRPr lang="en-US" sz="2000" dirty="0"/>
          </a:p>
        </p:txBody>
      </p:sp>
      <p:sp>
        <p:nvSpPr>
          <p:cNvPr id="10"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1813742798"/>
              </p:ext>
            </p:extLst>
          </p:nvPr>
        </p:nvGraphicFramePr>
        <p:xfrm>
          <a:off x="2996770" y="4724001"/>
          <a:ext cx="2480486" cy="735493"/>
        </p:xfrm>
        <a:graphic>
          <a:graphicData uri="http://schemas.openxmlformats.org/presentationml/2006/ole">
            <mc:AlternateContent xmlns:mc="http://schemas.openxmlformats.org/markup-compatibility/2006">
              <mc:Choice xmlns:v="urn:schemas-microsoft-com:vml" Requires="v">
                <p:oleObj spid="_x0000_s53386" name="Equation" r:id="rId5" imgW="1638300" imgH="457200" progId="Equation.3">
                  <p:embed/>
                </p:oleObj>
              </mc:Choice>
              <mc:Fallback>
                <p:oleObj name="Equation" r:id="rId5" imgW="1638300" imgH="457200" progId="Equation.3">
                  <p:embed/>
                  <p:pic>
                    <p:nvPicPr>
                      <p:cNvPr id="0"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6770" y="4724001"/>
                        <a:ext cx="2480486" cy="735493"/>
                      </a:xfrm>
                      <a:prstGeom prst="rect">
                        <a:avLst/>
                      </a:prstGeom>
                      <a:noFill/>
                    </p:spPr>
                  </p:pic>
                </p:oleObj>
              </mc:Fallback>
            </mc:AlternateContent>
          </a:graphicData>
        </a:graphic>
      </p:graphicFrame>
      <p:sp>
        <p:nvSpPr>
          <p:cNvPr id="7" name="Slide Number Placeholder 6"/>
          <p:cNvSpPr>
            <a:spLocks noGrp="1"/>
          </p:cNvSpPr>
          <p:nvPr>
            <p:ph type="sldNum" sz="quarter" idx="11"/>
          </p:nvPr>
        </p:nvSpPr>
        <p:spPr/>
        <p:txBody>
          <a:bodyPr/>
          <a:lstStyle/>
          <a:p>
            <a:fld id="{EDBA0D9C-918A-4A1C-A811-F498A82033C0}" type="slidenum">
              <a:rPr lang="en-US" smtClean="0"/>
              <a:t>34</a:t>
            </a:fld>
            <a:endParaRPr lang="en-US"/>
          </a:p>
        </p:txBody>
      </p:sp>
    </p:spTree>
    <p:extLst>
      <p:ext uri="{BB962C8B-B14F-4D97-AF65-F5344CB8AC3E}">
        <p14:creationId xmlns:p14="http://schemas.microsoft.com/office/powerpoint/2010/main" val="17709736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658188" y="1233599"/>
            <a:ext cx="7435238" cy="400110"/>
          </a:xfrm>
          <a:prstGeom prst="rect">
            <a:avLst/>
          </a:prstGeom>
        </p:spPr>
        <p:txBody>
          <a:bodyPr wrap="square">
            <a:spAutoFit/>
          </a:bodyPr>
          <a:lstStyle/>
          <a:p>
            <a:r>
              <a:rPr lang="en-US" sz="2000" dirty="0"/>
              <a:t>From the transformation relation and the BC, we have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599898811"/>
              </p:ext>
            </p:extLst>
          </p:nvPr>
        </p:nvGraphicFramePr>
        <p:xfrm>
          <a:off x="2500303" y="1696587"/>
          <a:ext cx="4200981" cy="781235"/>
        </p:xfrm>
        <a:graphic>
          <a:graphicData uri="http://schemas.openxmlformats.org/presentationml/2006/ole">
            <mc:AlternateContent xmlns:mc="http://schemas.openxmlformats.org/markup-compatibility/2006">
              <mc:Choice xmlns:v="urn:schemas-microsoft-com:vml" Requires="v">
                <p:oleObj spid="_x0000_s54541" name="Equation" r:id="rId3" imgW="2717800" imgH="508000" progId="Equation.3">
                  <p:embed/>
                </p:oleObj>
              </mc:Choice>
              <mc:Fallback>
                <p:oleObj name="Equation" r:id="rId3" imgW="2717800" imgH="5080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0303" y="1696587"/>
                        <a:ext cx="4200981" cy="781235"/>
                      </a:xfrm>
                      <a:prstGeom prst="rect">
                        <a:avLst/>
                      </a:prstGeom>
                      <a:noFill/>
                    </p:spPr>
                  </p:pic>
                </p:oleObj>
              </mc:Fallback>
            </mc:AlternateContent>
          </a:graphicData>
        </a:graphic>
      </p:graphicFrame>
      <p:sp>
        <p:nvSpPr>
          <p:cNvPr id="7" name="Rectangle 6"/>
          <p:cNvSpPr/>
          <p:nvPr/>
        </p:nvSpPr>
        <p:spPr>
          <a:xfrm>
            <a:off x="694764" y="2539486"/>
            <a:ext cx="831510" cy="400110"/>
          </a:xfrm>
          <a:prstGeom prst="rect">
            <a:avLst/>
          </a:prstGeom>
        </p:spPr>
        <p:txBody>
          <a:bodyPr wrap="none">
            <a:spAutoFit/>
          </a:bodyPr>
          <a:lstStyle/>
          <a:p>
            <a:r>
              <a:rPr lang="en-US" sz="2000" dirty="0"/>
              <a:t>that is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3305565449"/>
              </p:ext>
            </p:extLst>
          </p:nvPr>
        </p:nvGraphicFramePr>
        <p:xfrm>
          <a:off x="2589081" y="2815443"/>
          <a:ext cx="926427" cy="381470"/>
        </p:xfrm>
        <a:graphic>
          <a:graphicData uri="http://schemas.openxmlformats.org/presentationml/2006/ole">
            <mc:AlternateContent xmlns:mc="http://schemas.openxmlformats.org/markup-compatibility/2006">
              <mc:Choice xmlns:v="urn:schemas-microsoft-com:vml" Requires="v">
                <p:oleObj spid="_x0000_s54542" name="Equation" r:id="rId5" imgW="672808" imgH="228501" progId="Equation.3">
                  <p:embed/>
                </p:oleObj>
              </mc:Choice>
              <mc:Fallback>
                <p:oleObj name="Equation" r:id="rId5" imgW="672808" imgH="228501"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89081" y="2815443"/>
                        <a:ext cx="926427" cy="381470"/>
                      </a:xfrm>
                      <a:prstGeom prst="rect">
                        <a:avLst/>
                      </a:prstGeom>
                      <a:noFill/>
                    </p:spPr>
                  </p:pic>
                </p:oleObj>
              </mc:Fallback>
            </mc:AlternateContent>
          </a:graphicData>
        </a:graphic>
      </p:graphicFrame>
      <p:sp>
        <p:nvSpPr>
          <p:cNvPr id="10" name="Rectangle 9"/>
          <p:cNvSpPr/>
          <p:nvPr/>
        </p:nvSpPr>
        <p:spPr>
          <a:xfrm>
            <a:off x="658187" y="3511361"/>
            <a:ext cx="6565037" cy="400110"/>
          </a:xfrm>
          <a:prstGeom prst="rect">
            <a:avLst/>
          </a:prstGeom>
        </p:spPr>
        <p:txBody>
          <a:bodyPr wrap="square">
            <a:spAutoFit/>
          </a:bodyPr>
          <a:lstStyle/>
          <a:p>
            <a:r>
              <a:rPr lang="en-US" sz="2000" dirty="0"/>
              <a:t>Similarly, we have a relation for the force at node 3</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090808693"/>
              </p:ext>
            </p:extLst>
          </p:nvPr>
        </p:nvGraphicFramePr>
        <p:xfrm>
          <a:off x="2497667" y="4064475"/>
          <a:ext cx="4517061" cy="790113"/>
        </p:xfrm>
        <a:graphic>
          <a:graphicData uri="http://schemas.openxmlformats.org/presentationml/2006/ole">
            <mc:AlternateContent xmlns:mc="http://schemas.openxmlformats.org/markup-compatibility/2006">
              <mc:Choice xmlns:v="urn:schemas-microsoft-com:vml" Requires="v">
                <p:oleObj spid="_x0000_s54543" name="Equation" r:id="rId7" imgW="2882900" imgH="508000" progId="Equation.3">
                  <p:embed/>
                </p:oleObj>
              </mc:Choice>
              <mc:Fallback>
                <p:oleObj name="Equation" r:id="rId7" imgW="2882900" imgH="5080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97667" y="4064475"/>
                        <a:ext cx="4517061" cy="790113"/>
                      </a:xfrm>
                      <a:prstGeom prst="rect">
                        <a:avLst/>
                      </a:prstGeom>
                      <a:noFill/>
                    </p:spPr>
                  </p:pic>
                </p:oleObj>
              </mc:Fallback>
            </mc:AlternateContent>
          </a:graphicData>
        </a:graphic>
      </p:graphicFrame>
      <p:sp>
        <p:nvSpPr>
          <p:cNvPr id="13" name="Rectangle 12"/>
          <p:cNvSpPr/>
          <p:nvPr/>
        </p:nvSpPr>
        <p:spPr>
          <a:xfrm>
            <a:off x="658188" y="5098269"/>
            <a:ext cx="831510" cy="400110"/>
          </a:xfrm>
          <a:prstGeom prst="rect">
            <a:avLst/>
          </a:prstGeom>
        </p:spPr>
        <p:txBody>
          <a:bodyPr wrap="none">
            <a:spAutoFit/>
          </a:bodyPr>
          <a:lstStyle/>
          <a:p>
            <a:r>
              <a:rPr lang="en-US" sz="2000" dirty="0"/>
              <a:t>that is</a:t>
            </a:r>
          </a:p>
        </p:txBody>
      </p:sp>
      <p:sp>
        <p:nvSpPr>
          <p:cNvPr id="14" name="Rectangle 8"/>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2745348283"/>
              </p:ext>
            </p:extLst>
          </p:nvPr>
        </p:nvGraphicFramePr>
        <p:xfrm>
          <a:off x="2571326" y="5476485"/>
          <a:ext cx="1252774" cy="381279"/>
        </p:xfrm>
        <a:graphic>
          <a:graphicData uri="http://schemas.openxmlformats.org/presentationml/2006/ole">
            <mc:AlternateContent xmlns:mc="http://schemas.openxmlformats.org/markup-compatibility/2006">
              <mc:Choice xmlns:v="urn:schemas-microsoft-com:vml" Requires="v">
                <p:oleObj spid="_x0000_s54544" name="Equation" r:id="rId9" imgW="863225" imgH="228501" progId="Equation.3">
                  <p:embed/>
                </p:oleObj>
              </mc:Choice>
              <mc:Fallback>
                <p:oleObj name="Equation" r:id="rId9" imgW="863225" imgH="228501" progId="Equation.3">
                  <p:embed/>
                  <p:pic>
                    <p:nvPicPr>
                      <p:cNvPr id="0" name="Object 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571326" y="5476485"/>
                        <a:ext cx="1252774" cy="381279"/>
                      </a:xfrm>
                      <a:prstGeom prst="rect">
                        <a:avLst/>
                      </a:prstGeom>
                      <a:noFill/>
                    </p:spPr>
                  </p:pic>
                </p:oleObj>
              </mc:Fallback>
            </mc:AlternateContent>
          </a:graphicData>
        </a:graphic>
      </p:graphicFrame>
      <p:sp>
        <p:nvSpPr>
          <p:cNvPr id="16" name="Rectangle 15"/>
          <p:cNvSpPr/>
          <p:nvPr/>
        </p:nvSpPr>
        <p:spPr>
          <a:xfrm>
            <a:off x="4314605" y="2843524"/>
            <a:ext cx="3623749" cy="369332"/>
          </a:xfrm>
          <a:prstGeom prst="rect">
            <a:avLst/>
          </a:prstGeom>
        </p:spPr>
        <p:txBody>
          <a:bodyPr wrap="none">
            <a:spAutoFit/>
          </a:bodyPr>
          <a:lstStyle/>
          <a:p>
            <a:r>
              <a:rPr lang="en-US" dirty="0"/>
              <a:t>This is a </a:t>
            </a:r>
            <a:r>
              <a:rPr lang="en-US" i="1" dirty="0"/>
              <a:t>multipoint constraint</a:t>
            </a:r>
            <a:r>
              <a:rPr lang="en-US" dirty="0"/>
              <a:t> (MPC).</a:t>
            </a:r>
          </a:p>
        </p:txBody>
      </p:sp>
      <p:sp>
        <p:nvSpPr>
          <p:cNvPr id="17" name="Slide Number Placeholder 16"/>
          <p:cNvSpPr>
            <a:spLocks noGrp="1"/>
          </p:cNvSpPr>
          <p:nvPr>
            <p:ph type="sldNum" sz="quarter" idx="11"/>
          </p:nvPr>
        </p:nvSpPr>
        <p:spPr/>
        <p:txBody>
          <a:bodyPr/>
          <a:lstStyle/>
          <a:p>
            <a:fld id="{EDBA0D9C-918A-4A1C-A811-F498A82033C0}" type="slidenum">
              <a:rPr lang="en-US" smtClean="0"/>
              <a:t>35</a:t>
            </a:fld>
            <a:endParaRPr lang="en-US"/>
          </a:p>
        </p:txBody>
      </p:sp>
    </p:spTree>
    <p:extLst>
      <p:ext uri="{BB962C8B-B14F-4D97-AF65-F5344CB8AC3E}">
        <p14:creationId xmlns:p14="http://schemas.microsoft.com/office/powerpoint/2010/main" val="17709736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493662" y="1014248"/>
            <a:ext cx="8109751" cy="707886"/>
          </a:xfrm>
          <a:prstGeom prst="rect">
            <a:avLst/>
          </a:prstGeom>
        </p:spPr>
        <p:txBody>
          <a:bodyPr wrap="square">
            <a:spAutoFit/>
          </a:bodyPr>
          <a:lstStyle/>
          <a:p>
            <a:r>
              <a:rPr lang="en-US" sz="2000" dirty="0"/>
              <a:t>Applying the load and BC’s in the structure FE equation by “deleting” the 1st, 2nd and 4th rows and columns, we have</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872522103"/>
              </p:ext>
            </p:extLst>
          </p:nvPr>
        </p:nvGraphicFramePr>
        <p:xfrm>
          <a:off x="2356771" y="1748901"/>
          <a:ext cx="3440153" cy="1074198"/>
        </p:xfrm>
        <a:graphic>
          <a:graphicData uri="http://schemas.openxmlformats.org/presentationml/2006/ole">
            <mc:AlternateContent xmlns:mc="http://schemas.openxmlformats.org/markup-compatibility/2006">
              <mc:Choice xmlns:v="urn:schemas-microsoft-com:vml" Requires="v">
                <p:oleObj spid="_x0000_s55498" name="Equation" r:id="rId3" imgW="2463800" imgH="711200" progId="Equation.3">
                  <p:embed/>
                </p:oleObj>
              </mc:Choice>
              <mc:Fallback>
                <p:oleObj name="Equation" r:id="rId3" imgW="2463800" imgH="7112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56771" y="1748901"/>
                        <a:ext cx="3440153" cy="1074198"/>
                      </a:xfrm>
                      <a:prstGeom prst="rect">
                        <a:avLst/>
                      </a:prstGeom>
                      <a:noFill/>
                    </p:spPr>
                  </p:pic>
                </p:oleObj>
              </mc:Fallback>
            </mc:AlternateContent>
          </a:graphicData>
        </a:graphic>
      </p:graphicFrame>
      <p:sp>
        <p:nvSpPr>
          <p:cNvPr id="7" name="Rectangle 6"/>
          <p:cNvSpPr/>
          <p:nvPr/>
        </p:nvSpPr>
        <p:spPr>
          <a:xfrm>
            <a:off x="522845" y="2981548"/>
            <a:ext cx="8455793" cy="400110"/>
          </a:xfrm>
          <a:prstGeom prst="rect">
            <a:avLst/>
          </a:prstGeom>
        </p:spPr>
        <p:txBody>
          <a:bodyPr wrap="square">
            <a:spAutoFit/>
          </a:bodyPr>
          <a:lstStyle/>
          <a:p>
            <a:r>
              <a:rPr lang="en-US" sz="2000" dirty="0"/>
              <a:t>Further, from the MPC and the force relation at node 3, the equation becomes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847906653"/>
              </p:ext>
            </p:extLst>
          </p:nvPr>
        </p:nvGraphicFramePr>
        <p:xfrm>
          <a:off x="2344657" y="3480047"/>
          <a:ext cx="3484540" cy="1012054"/>
        </p:xfrm>
        <a:graphic>
          <a:graphicData uri="http://schemas.openxmlformats.org/presentationml/2006/ole">
            <mc:AlternateContent xmlns:mc="http://schemas.openxmlformats.org/markup-compatibility/2006">
              <mc:Choice xmlns:v="urn:schemas-microsoft-com:vml" Requires="v">
                <p:oleObj spid="_x0000_s55499" name="Equation" r:id="rId5" imgW="2578100" imgH="711200" progId="Equation.3">
                  <p:embed/>
                </p:oleObj>
              </mc:Choice>
              <mc:Fallback>
                <p:oleObj name="Equation" r:id="rId5" imgW="2578100" imgH="7112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44657" y="3480047"/>
                        <a:ext cx="3484540" cy="1012054"/>
                      </a:xfrm>
                      <a:prstGeom prst="rect">
                        <a:avLst/>
                      </a:prstGeom>
                      <a:noFill/>
                    </p:spPr>
                  </p:pic>
                </p:oleObj>
              </mc:Fallback>
            </mc:AlternateContent>
          </a:graphicData>
        </a:graphic>
      </p:graphicFrame>
      <p:sp>
        <p:nvSpPr>
          <p:cNvPr id="10" name="Rectangle 9"/>
          <p:cNvSpPr/>
          <p:nvPr/>
        </p:nvSpPr>
        <p:spPr>
          <a:xfrm>
            <a:off x="532574" y="4806804"/>
            <a:ext cx="1023037" cy="400110"/>
          </a:xfrm>
          <a:prstGeom prst="rect">
            <a:avLst/>
          </a:prstGeom>
        </p:spPr>
        <p:txBody>
          <a:bodyPr wrap="none">
            <a:spAutoFit/>
          </a:bodyPr>
          <a:lstStyle/>
          <a:p>
            <a:r>
              <a:rPr lang="en-US" sz="2000" dirty="0"/>
              <a:t>which is</a:t>
            </a:r>
          </a:p>
        </p:txBody>
      </p:sp>
      <p:sp>
        <p:nvSpPr>
          <p:cNvPr id="11" name="Rectangle 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2" name="Object 11"/>
          <p:cNvGraphicFramePr>
            <a:graphicFrameLocks noChangeAspect="1"/>
          </p:cNvGraphicFramePr>
          <p:nvPr>
            <p:extLst>
              <p:ext uri="{D42A27DB-BD31-4B8C-83A1-F6EECF244321}">
                <p14:modId xmlns:p14="http://schemas.microsoft.com/office/powerpoint/2010/main" val="2292476320"/>
              </p:ext>
            </p:extLst>
          </p:nvPr>
        </p:nvGraphicFramePr>
        <p:xfrm>
          <a:off x="2377579" y="4991471"/>
          <a:ext cx="3071673" cy="1041468"/>
        </p:xfrm>
        <a:graphic>
          <a:graphicData uri="http://schemas.openxmlformats.org/presentationml/2006/ole">
            <mc:AlternateContent xmlns:mc="http://schemas.openxmlformats.org/markup-compatibility/2006">
              <mc:Choice xmlns:v="urn:schemas-microsoft-com:vml" Requires="v">
                <p:oleObj spid="_x0000_s55500" name="Equation" r:id="rId7" imgW="2235200" imgH="711200" progId="Equation.3">
                  <p:embed/>
                </p:oleObj>
              </mc:Choice>
              <mc:Fallback>
                <p:oleObj name="Equation" r:id="rId7" imgW="2235200" imgH="711200" progId="Equation.3">
                  <p:embed/>
                  <p:pic>
                    <p:nvPicPr>
                      <p:cNvPr id="0" name="Object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77579" y="4991471"/>
                        <a:ext cx="3071673" cy="1041468"/>
                      </a:xfrm>
                      <a:prstGeom prst="rect">
                        <a:avLst/>
                      </a:prstGeom>
                      <a:noFill/>
                    </p:spPr>
                  </p:pic>
                </p:oleObj>
              </mc:Fallback>
            </mc:AlternateContent>
          </a:graphicData>
        </a:graphic>
      </p:graphicFrame>
      <p:sp>
        <p:nvSpPr>
          <p:cNvPr id="13" name="Slide Number Placeholder 12"/>
          <p:cNvSpPr>
            <a:spLocks noGrp="1"/>
          </p:cNvSpPr>
          <p:nvPr>
            <p:ph type="sldNum" sz="quarter" idx="11"/>
          </p:nvPr>
        </p:nvSpPr>
        <p:spPr/>
        <p:txBody>
          <a:bodyPr/>
          <a:lstStyle/>
          <a:p>
            <a:fld id="{EDBA0D9C-918A-4A1C-A811-F498A82033C0}" type="slidenum">
              <a:rPr lang="en-US" smtClean="0"/>
              <a:t>36</a:t>
            </a:fld>
            <a:endParaRPr lang="en-US"/>
          </a:p>
        </p:txBody>
      </p:sp>
    </p:spTree>
    <p:extLst>
      <p:ext uri="{BB962C8B-B14F-4D97-AF65-F5344CB8AC3E}">
        <p14:creationId xmlns:p14="http://schemas.microsoft.com/office/powerpoint/2010/main" val="177097361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Examples </a:t>
            </a:r>
            <a:r>
              <a:rPr lang="en-US" sz="3200" b="1" i="1" kern="0" dirty="0">
                <a:solidFill>
                  <a:schemeClr val="bg1"/>
                </a:solidFill>
                <a:latin typeface="Trebuchet MS" pitchFamily="-111" charset="0"/>
                <a:ea typeface="+mj-ea"/>
                <a:cs typeface="+mj-cs"/>
              </a:rPr>
              <a:t>with Bar Elements</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713039" y="1178864"/>
            <a:ext cx="4491038" cy="400110"/>
          </a:xfrm>
          <a:prstGeom prst="rect">
            <a:avLst/>
          </a:prstGeom>
        </p:spPr>
        <p:txBody>
          <a:bodyPr wrap="none">
            <a:spAutoFit/>
          </a:bodyPr>
          <a:lstStyle/>
          <a:p>
            <a:r>
              <a:rPr lang="en-US" sz="2000" dirty="0"/>
              <a:t>Solving this, we obtain the displacements</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160941503"/>
              </p:ext>
            </p:extLst>
          </p:nvPr>
        </p:nvGraphicFramePr>
        <p:xfrm>
          <a:off x="2144219" y="1867337"/>
          <a:ext cx="3479883" cy="665826"/>
        </p:xfrm>
        <a:graphic>
          <a:graphicData uri="http://schemas.openxmlformats.org/presentationml/2006/ole">
            <mc:AlternateContent xmlns:mc="http://schemas.openxmlformats.org/markup-compatibility/2006">
              <mc:Choice xmlns:v="urn:schemas-microsoft-com:vml" Requires="v">
                <p:oleObj spid="_x0000_s56453" name="Equation" r:id="rId3" imgW="2628900" imgH="482600" progId="Equation.3">
                  <p:embed/>
                </p:oleObj>
              </mc:Choice>
              <mc:Fallback>
                <p:oleObj name="Equation" r:id="rId3" imgW="2628900" imgH="4826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44219" y="1867337"/>
                        <a:ext cx="3479883" cy="665826"/>
                      </a:xfrm>
                      <a:prstGeom prst="rect">
                        <a:avLst/>
                      </a:prstGeom>
                      <a:noFill/>
                    </p:spPr>
                  </p:pic>
                </p:oleObj>
              </mc:Fallback>
            </mc:AlternateContent>
          </a:graphicData>
        </a:graphic>
      </p:graphicFrame>
      <p:sp>
        <p:nvSpPr>
          <p:cNvPr id="7" name="Rectangle 6"/>
          <p:cNvSpPr/>
          <p:nvPr/>
        </p:nvSpPr>
        <p:spPr>
          <a:xfrm>
            <a:off x="713039" y="2940186"/>
            <a:ext cx="7781278" cy="400110"/>
          </a:xfrm>
          <a:prstGeom prst="rect">
            <a:avLst/>
          </a:prstGeom>
        </p:spPr>
        <p:txBody>
          <a:bodyPr wrap="square">
            <a:spAutoFit/>
          </a:bodyPr>
          <a:lstStyle/>
          <a:p>
            <a:r>
              <a:rPr lang="en-US" sz="2000" dirty="0"/>
              <a:t>From the global FE equation, we can calculate the reaction forces</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424901672"/>
              </p:ext>
            </p:extLst>
          </p:nvPr>
        </p:nvGraphicFramePr>
        <p:xfrm>
          <a:off x="2155947" y="3518583"/>
          <a:ext cx="4895462" cy="1589103"/>
        </p:xfrm>
        <a:graphic>
          <a:graphicData uri="http://schemas.openxmlformats.org/presentationml/2006/ole">
            <mc:AlternateContent xmlns:mc="http://schemas.openxmlformats.org/markup-compatibility/2006">
              <mc:Choice xmlns:v="urn:schemas-microsoft-com:vml" Requires="v">
                <p:oleObj spid="_x0000_s56454" name="Equation" r:id="rId5" imgW="3632200" imgH="1168400" progId="Equation.3">
                  <p:embed/>
                </p:oleObj>
              </mc:Choice>
              <mc:Fallback>
                <p:oleObj name="Equation" r:id="rId5" imgW="3632200" imgH="11684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55947" y="3518583"/>
                        <a:ext cx="4895462" cy="1589103"/>
                      </a:xfrm>
                      <a:prstGeom prst="rect">
                        <a:avLst/>
                      </a:prstGeom>
                      <a:noFill/>
                    </p:spPr>
                  </p:pic>
                </p:oleObj>
              </mc:Fallback>
            </mc:AlternateContent>
          </a:graphicData>
        </a:graphic>
      </p:graphicFrame>
      <p:sp>
        <p:nvSpPr>
          <p:cNvPr id="10" name="Slide Number Placeholder 9"/>
          <p:cNvSpPr>
            <a:spLocks noGrp="1"/>
          </p:cNvSpPr>
          <p:nvPr>
            <p:ph type="sldNum" sz="quarter" idx="11"/>
          </p:nvPr>
        </p:nvSpPr>
        <p:spPr/>
        <p:txBody>
          <a:bodyPr/>
          <a:lstStyle/>
          <a:p>
            <a:fld id="{EDBA0D9C-918A-4A1C-A811-F498A82033C0}" type="slidenum">
              <a:rPr lang="en-US" smtClean="0"/>
              <a:t>37</a:t>
            </a:fld>
            <a:endParaRPr lang="en-US"/>
          </a:p>
        </p:txBody>
      </p:sp>
    </p:spTree>
    <p:extLst>
      <p:ext uri="{BB962C8B-B14F-4D97-AF65-F5344CB8AC3E}">
        <p14:creationId xmlns:p14="http://schemas.microsoft.com/office/powerpoint/2010/main" val="177097361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348306" y="2857652"/>
            <a:ext cx="8056392" cy="768672"/>
          </a:xfrm>
          <a:prstGeom prst="rect">
            <a:avLst/>
          </a:prstGeom>
        </p:spPr>
        <p:txBody>
          <a:bodyPr wrap="square">
            <a:spAutoFit/>
          </a:bodyPr>
          <a:lstStyle/>
          <a:p>
            <a:pPr lvl="0">
              <a:lnSpc>
                <a:spcPct val="120000"/>
              </a:lnSpc>
              <a:spcBef>
                <a:spcPct val="0"/>
              </a:spcBef>
              <a:defRPr/>
            </a:pPr>
            <a:r>
              <a:rPr lang="en-US" sz="4000" dirty="0" smtClean="0">
                <a:solidFill>
                  <a:schemeClr val="bg1"/>
                </a:solidFill>
                <a:effectLst>
                  <a:reflection blurRad="6350" stA="55000" endA="300" endPos="45500" dir="5400000" sy="-100000" algn="bl" rotWithShape="0"/>
                </a:effectLst>
                <a:latin typeface="Gill Sans MT" pitchFamily="34" charset="0"/>
                <a:ea typeface="+mj-ea"/>
                <a:cs typeface="+mj-cs"/>
              </a:rPr>
              <a:t>Case Study with </a:t>
            </a:r>
            <a:r>
              <a:rPr lang="en-US" sz="4000" i="1" dirty="0" smtClean="0">
                <a:solidFill>
                  <a:schemeClr val="bg1"/>
                </a:solidFill>
                <a:effectLst>
                  <a:reflection blurRad="6350" stA="55000" endA="300" endPos="45500" dir="5400000" sy="-100000" algn="bl" rotWithShape="0"/>
                </a:effectLst>
                <a:latin typeface="Gill Sans MT" pitchFamily="34" charset="0"/>
                <a:ea typeface="+mj-ea"/>
                <a:cs typeface="+mj-cs"/>
              </a:rPr>
              <a:t>ANSYS Workbench</a:t>
            </a:r>
            <a:endParaRPr lang="en-US" sz="4000" i="1" dirty="0">
              <a:solidFill>
                <a:srgbClr val="0000CC"/>
              </a:solidFill>
              <a:effectLst>
                <a:reflection blurRad="6350" stA="55000" endA="300" endPos="45500" dir="5400000" sy="-100000" algn="bl" rotWithShape="0"/>
              </a:effectLst>
              <a:latin typeface="Gill Sans MT" pitchFamily="34" charset="0"/>
              <a:ea typeface="+mj-ea"/>
              <a:cs typeface="+mj-cs"/>
            </a:endParaRPr>
          </a:p>
        </p:txBody>
      </p:sp>
      <p:sp>
        <p:nvSpPr>
          <p:cNvPr id="5" name="TextBox 4"/>
          <p:cNvSpPr txBox="1"/>
          <p:nvPr/>
        </p:nvSpPr>
        <p:spPr>
          <a:xfrm>
            <a:off x="312092" y="0"/>
            <a:ext cx="8460188" cy="523220"/>
          </a:xfrm>
          <a:prstGeom prst="rect">
            <a:avLst/>
          </a:prstGeom>
          <a:noFill/>
        </p:spPr>
        <p:txBody>
          <a:bodyPr wrap="square" rtlCol="0">
            <a:spAutoFit/>
          </a:bodyPr>
          <a:lstStyle/>
          <a:p>
            <a:pPr lvl="0" algn="ctr"/>
            <a:r>
              <a:rPr lang="en-US" sz="2800" dirty="0" smtClean="0">
                <a:solidFill>
                  <a:srgbClr val="C00000"/>
                </a:solidFill>
                <a:effectLst>
                  <a:outerShdw blurRad="50800" dist="38100" dir="2700000" algn="tl" rotWithShape="0">
                    <a:prstClr val="black">
                      <a:alpha val="40000"/>
                    </a:prstClr>
                  </a:outerShdw>
                </a:effectLst>
                <a:latin typeface="AR BERKLEY" pitchFamily="2" charset="0"/>
                <a:cs typeface="Aharoni" pitchFamily="2" charset="-79"/>
              </a:rPr>
              <a:t>Analysis of a truss bridge …</a:t>
            </a:r>
            <a:endParaRPr lang="en-US" sz="2800" dirty="0">
              <a:solidFill>
                <a:srgbClr val="C00000"/>
              </a:solidFill>
              <a:effectLst>
                <a:outerShdw blurRad="50800" dist="38100" dir="2700000" algn="tl" rotWithShape="0">
                  <a:prstClr val="black">
                    <a:alpha val="40000"/>
                  </a:prstClr>
                </a:outerShdw>
              </a:effectLst>
              <a:latin typeface="AR BERKLEY" pitchFamily="2" charset="0"/>
              <a:cs typeface="Aharoni" pitchFamily="2" charset="-79"/>
            </a:endParaRPr>
          </a:p>
        </p:txBody>
      </p:sp>
    </p:spTree>
    <p:extLst>
      <p:ext uri="{BB962C8B-B14F-4D97-AF65-F5344CB8AC3E}">
        <p14:creationId xmlns:p14="http://schemas.microsoft.com/office/powerpoint/2010/main" val="38911591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9"/>
          <p:cNvSpPr/>
          <p:nvPr/>
        </p:nvSpPr>
        <p:spPr>
          <a:xfrm>
            <a:off x="341789" y="955609"/>
            <a:ext cx="8464859" cy="1477328"/>
          </a:xfrm>
          <a:prstGeom prst="rect">
            <a:avLst/>
          </a:prstGeom>
        </p:spPr>
        <p:txBody>
          <a:bodyPr wrap="square">
            <a:spAutoFit/>
          </a:bodyPr>
          <a:lstStyle/>
          <a:p>
            <a:r>
              <a:rPr lang="en-US" b="1" dirty="0"/>
              <a:t>&lt;Problem </a:t>
            </a:r>
            <a:r>
              <a:rPr lang="en-US" b="1"/>
              <a:t>Description</a:t>
            </a:r>
            <a:r>
              <a:rPr lang="en-US" b="1" smtClean="0"/>
              <a:t>&gt;</a:t>
            </a:r>
            <a:r>
              <a:rPr lang="en-US" smtClean="0"/>
              <a:t> </a:t>
            </a:r>
            <a:r>
              <a:rPr lang="en-US" dirty="0"/>
              <a:t>Truss bridges can span long distances and support heavy weights without intermediate supports. They are economical to construct and are available in a wide variety of styles. Consider the following planar truss, constructed of wooden timbers, which can be used in parallel to form bridges. Determine the deflections at each joint of the truss under the given loading conditions.</a:t>
            </a:r>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13" name="Group 3"/>
          <p:cNvGrpSpPr>
            <a:grpSpLocks noChangeAspect="1"/>
          </p:cNvGrpSpPr>
          <p:nvPr/>
        </p:nvGrpSpPr>
        <p:grpSpPr bwMode="auto">
          <a:xfrm>
            <a:off x="116117" y="2837210"/>
            <a:ext cx="8965811" cy="2445004"/>
            <a:chOff x="1440" y="8810"/>
            <a:chExt cx="9360" cy="2552"/>
          </a:xfrm>
        </p:grpSpPr>
        <p:sp>
          <p:nvSpPr>
            <p:cNvPr id="14" name="AutoShape 38"/>
            <p:cNvSpPr>
              <a:spLocks noChangeAspect="1" noChangeArrowheads="1" noTextEdit="1"/>
            </p:cNvSpPr>
            <p:nvPr/>
          </p:nvSpPr>
          <p:spPr bwMode="auto">
            <a:xfrm>
              <a:off x="1440" y="8810"/>
              <a:ext cx="9360" cy="2552"/>
            </a:xfrm>
            <a:prstGeom prst="rect">
              <a:avLst/>
            </a:prstGeom>
            <a:solidFill>
              <a:srgbClr val="F2F2F2"/>
            </a:solidFill>
          </p:spPr>
          <p:txBody>
            <a:bodyPr vert="horz" wrap="square" lIns="91440" tIns="45720" rIns="91440" bIns="45720" numCol="1" anchor="t" anchorCtr="0" compatLnSpc="1">
              <a:prstTxWarp prst="textNoShape">
                <a:avLst/>
              </a:prstTxWarp>
            </a:bodyPr>
            <a:lstStyle/>
            <a:p>
              <a:endParaRPr lang="en-US"/>
            </a:p>
          </p:txBody>
        </p:sp>
        <p:sp>
          <p:nvSpPr>
            <p:cNvPr id="15" name="AutoShape 37"/>
            <p:cNvSpPr>
              <a:spLocks noChangeArrowheads="1"/>
            </p:cNvSpPr>
            <p:nvPr/>
          </p:nvSpPr>
          <p:spPr bwMode="auto">
            <a:xfrm>
              <a:off x="1985" y="10270"/>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6" name="AutoShape 36"/>
            <p:cNvSpPr>
              <a:spLocks noChangeArrowheads="1"/>
            </p:cNvSpPr>
            <p:nvPr/>
          </p:nvSpPr>
          <p:spPr bwMode="auto">
            <a:xfrm>
              <a:off x="3225" y="10270"/>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7" name="AutoShape 35"/>
            <p:cNvSpPr>
              <a:spLocks noChangeArrowheads="1"/>
            </p:cNvSpPr>
            <p:nvPr/>
          </p:nvSpPr>
          <p:spPr bwMode="auto">
            <a:xfrm>
              <a:off x="4482" y="10270"/>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8" name="AutoShape 34"/>
            <p:cNvSpPr>
              <a:spLocks noChangeArrowheads="1"/>
            </p:cNvSpPr>
            <p:nvPr/>
          </p:nvSpPr>
          <p:spPr bwMode="auto">
            <a:xfrm>
              <a:off x="5705" y="10270"/>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19" name="AutoShape 33"/>
            <p:cNvSpPr>
              <a:spLocks noChangeArrowheads="1"/>
            </p:cNvSpPr>
            <p:nvPr/>
          </p:nvSpPr>
          <p:spPr bwMode="auto">
            <a:xfrm>
              <a:off x="3229" y="9056"/>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0" name="AutoShape 32"/>
            <p:cNvSpPr>
              <a:spLocks noChangeArrowheads="1"/>
            </p:cNvSpPr>
            <p:nvPr/>
          </p:nvSpPr>
          <p:spPr bwMode="auto">
            <a:xfrm>
              <a:off x="4465" y="9056"/>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1" name="AutoShape 31"/>
            <p:cNvSpPr>
              <a:spLocks noChangeArrowheads="1"/>
            </p:cNvSpPr>
            <p:nvPr/>
          </p:nvSpPr>
          <p:spPr bwMode="auto">
            <a:xfrm rot="2700000">
              <a:off x="2994" y="9659"/>
              <a:ext cx="1728"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2" name="AutoShape 30"/>
            <p:cNvSpPr>
              <a:spLocks noChangeArrowheads="1"/>
            </p:cNvSpPr>
            <p:nvPr/>
          </p:nvSpPr>
          <p:spPr bwMode="auto">
            <a:xfrm rot="2700000">
              <a:off x="5468" y="9658"/>
              <a:ext cx="1728"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3" name="AutoShape 29"/>
            <p:cNvSpPr>
              <a:spLocks noChangeArrowheads="1"/>
            </p:cNvSpPr>
            <p:nvPr/>
          </p:nvSpPr>
          <p:spPr bwMode="auto">
            <a:xfrm rot="18900000">
              <a:off x="4244" y="9650"/>
              <a:ext cx="1728"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4" name="AutoShape 28"/>
            <p:cNvSpPr>
              <a:spLocks noChangeArrowheads="1"/>
            </p:cNvSpPr>
            <p:nvPr/>
          </p:nvSpPr>
          <p:spPr bwMode="auto">
            <a:xfrm rot="18900000">
              <a:off x="1755" y="9649"/>
              <a:ext cx="1728"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5" name="AutoShape 27"/>
            <p:cNvSpPr>
              <a:spLocks noChangeArrowheads="1"/>
            </p:cNvSpPr>
            <p:nvPr/>
          </p:nvSpPr>
          <p:spPr bwMode="auto">
            <a:xfrm rot="5400000">
              <a:off x="3859" y="9666"/>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26" name="Text Box 26"/>
            <p:cNvSpPr txBox="1">
              <a:spLocks noChangeArrowheads="1"/>
            </p:cNvSpPr>
            <p:nvPr/>
          </p:nvSpPr>
          <p:spPr bwMode="auto">
            <a:xfrm>
              <a:off x="2387" y="10337"/>
              <a:ext cx="699"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Text Box 25"/>
            <p:cNvSpPr txBox="1">
              <a:spLocks noChangeArrowheads="1"/>
            </p:cNvSpPr>
            <p:nvPr/>
          </p:nvSpPr>
          <p:spPr bwMode="auto">
            <a:xfrm>
              <a:off x="3545" y="10330"/>
              <a:ext cx="699"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8" name="Text Box 24"/>
            <p:cNvSpPr txBox="1">
              <a:spLocks noChangeArrowheads="1"/>
            </p:cNvSpPr>
            <p:nvPr/>
          </p:nvSpPr>
          <p:spPr bwMode="auto">
            <a:xfrm>
              <a:off x="4795" y="10349"/>
              <a:ext cx="734"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Text Box 23"/>
            <p:cNvSpPr txBox="1">
              <a:spLocks noChangeArrowheads="1"/>
            </p:cNvSpPr>
            <p:nvPr/>
          </p:nvSpPr>
          <p:spPr bwMode="auto">
            <a:xfrm>
              <a:off x="5955" y="10356"/>
              <a:ext cx="734"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AutoShape 22"/>
            <p:cNvSpPr>
              <a:spLocks noChangeShapeType="1"/>
            </p:cNvSpPr>
            <p:nvPr/>
          </p:nvSpPr>
          <p:spPr bwMode="auto">
            <a:xfrm>
              <a:off x="7003" y="9056"/>
              <a:ext cx="560" cy="1"/>
            </a:xfrm>
            <a:prstGeom prst="straightConnector1">
              <a:avLst/>
            </a:prstGeom>
            <a:noFill/>
            <a:ln w="63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7F7F7F">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1" name="AutoShape 21"/>
            <p:cNvSpPr>
              <a:spLocks noChangeShapeType="1"/>
            </p:cNvSpPr>
            <p:nvPr/>
          </p:nvSpPr>
          <p:spPr bwMode="auto">
            <a:xfrm>
              <a:off x="7046" y="10300"/>
              <a:ext cx="560" cy="1"/>
            </a:xfrm>
            <a:prstGeom prst="straightConnector1">
              <a:avLst/>
            </a:prstGeom>
            <a:noFill/>
            <a:ln w="6350">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2" name="Text Box 20"/>
            <p:cNvSpPr txBox="1">
              <a:spLocks noChangeArrowheads="1"/>
            </p:cNvSpPr>
            <p:nvPr/>
          </p:nvSpPr>
          <p:spPr bwMode="auto">
            <a:xfrm>
              <a:off x="7124" y="9455"/>
              <a:ext cx="839"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1</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m</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3" name="Text Box 19"/>
            <p:cNvSpPr txBox="1">
              <a:spLocks noChangeArrowheads="1"/>
            </p:cNvSpPr>
            <p:nvPr/>
          </p:nvSpPr>
          <p:spPr bwMode="auto">
            <a:xfrm>
              <a:off x="7963" y="8810"/>
              <a:ext cx="2578" cy="2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b="0"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Material</a:t>
              </a: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Douglas Fir</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a:t>
              </a: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13.1 </a:t>
              </a:r>
              <a:r>
                <a:rPr kumimoji="0" lang="en-US" altLang="en-US" b="0" i="1"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GPa</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ν = 0.29</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1" u="sng"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Member cross section</a:t>
              </a: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height = 6 c</a:t>
              </a:r>
              <a:r>
                <a:rPr kumimoji="0" lang="en-US" alt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width = 6 c</a:t>
              </a:r>
              <a:r>
                <a:rPr kumimoji="0" lang="en-US" altLang="en-US" b="0"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m</a:t>
              </a:r>
              <a:endParaRPr kumimoji="0" lang="en-US" altLang="en-US" b="0" i="0" u="none" strike="noStrike" cap="none" normalizeH="0" baseline="0" dirty="0" smtClean="0">
                <a:ln>
                  <a:noFill/>
                </a:ln>
                <a:solidFill>
                  <a:schemeClr val="tx1"/>
                </a:solidFill>
                <a:effectLst/>
                <a:latin typeface="Times New Roman" pitchFamily="18" charset="0"/>
                <a:ea typeface="SimSun" pitchFamily="2"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4" name="AutoShape 18"/>
            <p:cNvSpPr>
              <a:spLocks noChangeShapeType="1"/>
            </p:cNvSpPr>
            <p:nvPr/>
          </p:nvSpPr>
          <p:spPr bwMode="auto">
            <a:xfrm flipH="1">
              <a:off x="3233" y="10319"/>
              <a:ext cx="4" cy="503"/>
            </a:xfrm>
            <a:prstGeom prst="straightConnector1">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5" name="AutoShape 17"/>
            <p:cNvSpPr>
              <a:spLocks noChangeShapeType="1"/>
            </p:cNvSpPr>
            <p:nvPr/>
          </p:nvSpPr>
          <p:spPr bwMode="auto">
            <a:xfrm flipH="1">
              <a:off x="4478" y="10312"/>
              <a:ext cx="4" cy="503"/>
            </a:xfrm>
            <a:prstGeom prst="straightConnector1">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6" name="AutoShape 16"/>
            <p:cNvSpPr>
              <a:spLocks noChangeShapeType="1"/>
            </p:cNvSpPr>
            <p:nvPr/>
          </p:nvSpPr>
          <p:spPr bwMode="auto">
            <a:xfrm flipH="1">
              <a:off x="5719" y="10319"/>
              <a:ext cx="4" cy="503"/>
            </a:xfrm>
            <a:prstGeom prst="straightConnector1">
              <a:avLst/>
            </a:prstGeom>
            <a:noFill/>
            <a:ln w="12700">
              <a:solidFill>
                <a:srgbClr val="00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
          <p:nvSpPr>
            <p:cNvPr id="37" name="Text Box 15"/>
            <p:cNvSpPr txBox="1">
              <a:spLocks noChangeArrowheads="1"/>
            </p:cNvSpPr>
            <p:nvPr/>
          </p:nvSpPr>
          <p:spPr bwMode="auto">
            <a:xfrm>
              <a:off x="2904" y="10809"/>
              <a:ext cx="793"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30</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kN</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8" name="Text Box 14"/>
            <p:cNvSpPr txBox="1">
              <a:spLocks noChangeArrowheads="1"/>
            </p:cNvSpPr>
            <p:nvPr/>
          </p:nvSpPr>
          <p:spPr bwMode="auto">
            <a:xfrm>
              <a:off x="4133" y="10800"/>
              <a:ext cx="718"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30</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kN</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9" name="Text Box 13"/>
            <p:cNvSpPr txBox="1">
              <a:spLocks noChangeArrowheads="1"/>
            </p:cNvSpPr>
            <p:nvPr/>
          </p:nvSpPr>
          <p:spPr bwMode="auto">
            <a:xfrm>
              <a:off x="5418" y="10800"/>
              <a:ext cx="727" cy="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30</a:t>
              </a:r>
              <a:r>
                <a:rPr kumimoji="0" lang="en-US" altLang="en-US" sz="1200" b="0" i="1" u="none" strike="noStrike" cap="none" normalizeH="0" baseline="0" smtClean="0">
                  <a:ln>
                    <a:noFill/>
                  </a:ln>
                  <a:solidFill>
                    <a:schemeClr val="tx1"/>
                  </a:solidFill>
                  <a:effectLst/>
                  <a:latin typeface="Times New Roman" pitchFamily="18" charset="0"/>
                  <a:ea typeface="SimSun" pitchFamily="2" charset="-122"/>
                  <a:cs typeface="Times New Roman" pitchFamily="18" charset="0"/>
                </a:rPr>
                <a:t>kN</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0" name="AutoShape 12"/>
            <p:cNvSpPr>
              <a:spLocks noChangeArrowheads="1"/>
            </p:cNvSpPr>
            <p:nvPr/>
          </p:nvSpPr>
          <p:spPr bwMode="auto">
            <a:xfrm rot="5400000">
              <a:off x="5091" y="9658"/>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41" name="AutoShape 11"/>
            <p:cNvSpPr>
              <a:spLocks noChangeArrowheads="1"/>
            </p:cNvSpPr>
            <p:nvPr/>
          </p:nvSpPr>
          <p:spPr bwMode="auto">
            <a:xfrm rot="5400000">
              <a:off x="2615" y="9655"/>
              <a:ext cx="1257" cy="43"/>
            </a:xfrm>
            <a:prstGeom prst="cube">
              <a:avLst>
                <a:gd name="adj" fmla="val 25000"/>
              </a:avLst>
            </a:prstGeom>
            <a:gradFill rotWithShape="1">
              <a:gsLst>
                <a:gs pos="0">
                  <a:srgbClr val="BFBFBF">
                    <a:gamma/>
                    <a:shade val="46275"/>
                    <a:invGamma/>
                  </a:srgbClr>
                </a:gs>
                <a:gs pos="50000">
                  <a:srgbClr val="BFBFBF"/>
                </a:gs>
                <a:gs pos="100000">
                  <a:srgbClr val="BFBFB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endParaRPr lang="en-US"/>
            </a:p>
          </p:txBody>
        </p:sp>
        <p:sp>
          <p:nvSpPr>
            <p:cNvPr id="42" name="AutoShape 10"/>
            <p:cNvSpPr>
              <a:spLocks noChangeShapeType="1"/>
            </p:cNvSpPr>
            <p:nvPr/>
          </p:nvSpPr>
          <p:spPr bwMode="auto">
            <a:xfrm>
              <a:off x="7228" y="9059"/>
              <a:ext cx="1" cy="1241"/>
            </a:xfrm>
            <a:prstGeom prst="straightConnector1">
              <a:avLst/>
            </a:prstGeom>
            <a:noFill/>
            <a:ln w="6350">
              <a:solidFill>
                <a:srgbClr val="000000"/>
              </a:solidFill>
              <a:round/>
              <a:headEnd type="triangle" w="sm" len="med"/>
              <a:tailEnd type="triangle" w="sm"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28398" dir="3806097" algn="ctr" rotWithShape="0">
                      <a:srgbClr val="243F60">
                        <a:alpha val="50000"/>
                      </a:srgbClr>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grpSp>
          <p:nvGrpSpPr>
            <p:cNvPr id="43" name="Group 7"/>
            <p:cNvGrpSpPr>
              <a:grpSpLocks/>
            </p:cNvGrpSpPr>
            <p:nvPr/>
          </p:nvGrpSpPr>
          <p:grpSpPr bwMode="auto">
            <a:xfrm>
              <a:off x="1772" y="10313"/>
              <a:ext cx="494" cy="347"/>
              <a:chOff x="3117" y="12319"/>
              <a:chExt cx="494" cy="347"/>
            </a:xfrm>
          </p:grpSpPr>
          <p:sp>
            <p:nvSpPr>
              <p:cNvPr id="47" name="Rectangle 9"/>
              <p:cNvSpPr>
                <a:spLocks noChangeArrowheads="1"/>
              </p:cNvSpPr>
              <p:nvPr/>
            </p:nvSpPr>
            <p:spPr bwMode="auto">
              <a:xfrm>
                <a:off x="3117" y="12487"/>
                <a:ext cx="494" cy="179"/>
              </a:xfrm>
              <a:prstGeom prst="rect">
                <a:avLst/>
              </a:prstGeom>
              <a:solidFill>
                <a:srgbClr val="A5A5A5"/>
              </a:solidFill>
              <a:ln w="1905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48" name="AutoShape 8"/>
              <p:cNvSpPr>
                <a:spLocks noChangeArrowheads="1"/>
              </p:cNvSpPr>
              <p:nvPr/>
            </p:nvSpPr>
            <p:spPr bwMode="auto">
              <a:xfrm>
                <a:off x="3238" y="12319"/>
                <a:ext cx="211" cy="150"/>
              </a:xfrm>
              <a:prstGeom prst="triangle">
                <a:avLst>
                  <a:gd name="adj" fmla="val 50000"/>
                </a:avLst>
              </a:prstGeom>
              <a:noFill/>
              <a:ln w="19050">
                <a:solidFill>
                  <a:srgbClr val="000000"/>
                </a:solidFill>
                <a:miter lim="800000"/>
                <a:headEnd type="none" w="sm" len="sm"/>
                <a:tailEnd/>
              </a:ln>
              <a:extLst>
                <a:ext uri="{909E8E84-426E-40DD-AFC4-6F175D3DCCD1}">
                  <a14:hiddenFill xmlns:a14="http://schemas.microsoft.com/office/drawing/2010/main">
                    <a:solidFill>
                      <a:srgbClr val="000000"/>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nvGrpSpPr>
            <p:cNvPr id="44" name="Group 4"/>
            <p:cNvGrpSpPr>
              <a:grpSpLocks/>
            </p:cNvGrpSpPr>
            <p:nvPr/>
          </p:nvGrpSpPr>
          <p:grpSpPr bwMode="auto">
            <a:xfrm>
              <a:off x="6721" y="10322"/>
              <a:ext cx="494" cy="347"/>
              <a:chOff x="3117" y="12319"/>
              <a:chExt cx="494" cy="347"/>
            </a:xfrm>
          </p:grpSpPr>
          <p:sp>
            <p:nvSpPr>
              <p:cNvPr id="45" name="Rectangle 6"/>
              <p:cNvSpPr>
                <a:spLocks noChangeArrowheads="1"/>
              </p:cNvSpPr>
              <p:nvPr/>
            </p:nvSpPr>
            <p:spPr bwMode="auto">
              <a:xfrm>
                <a:off x="3117" y="12487"/>
                <a:ext cx="494" cy="179"/>
              </a:xfrm>
              <a:prstGeom prst="rect">
                <a:avLst/>
              </a:prstGeom>
              <a:solidFill>
                <a:srgbClr val="A5A5A5"/>
              </a:solidFill>
              <a:ln w="19050">
                <a:solidFill>
                  <a:srgbClr val="000000"/>
                </a:solidFill>
                <a:miter lim="800000"/>
                <a:headEnd/>
                <a:tailEnd/>
              </a:ln>
            </p:spPr>
            <p:txBody>
              <a:bodyPr vert="horz" wrap="square" lIns="91440" tIns="45720" rIns="91440" bIns="45720" numCol="1" anchor="ctr" anchorCtr="0" compatLnSpc="1">
                <a:prstTxWarp prst="textNoShape">
                  <a:avLst/>
                </a:prstTxWarp>
              </a:bodyPr>
              <a:lstStyle/>
              <a:p>
                <a:endParaRPr lang="en-US"/>
              </a:p>
            </p:txBody>
          </p:sp>
          <p:sp>
            <p:nvSpPr>
              <p:cNvPr id="46" name="AutoShape 5"/>
              <p:cNvSpPr>
                <a:spLocks noChangeArrowheads="1"/>
              </p:cNvSpPr>
              <p:nvPr/>
            </p:nvSpPr>
            <p:spPr bwMode="auto">
              <a:xfrm>
                <a:off x="3238" y="12319"/>
                <a:ext cx="211" cy="150"/>
              </a:xfrm>
              <a:prstGeom prst="triangle">
                <a:avLst>
                  <a:gd name="adj" fmla="val 50000"/>
                </a:avLst>
              </a:prstGeom>
              <a:noFill/>
              <a:ln w="19050">
                <a:solidFill>
                  <a:srgbClr val="000000"/>
                </a:solidFill>
                <a:miter lim="800000"/>
                <a:headEnd type="none" w="sm" len="sm"/>
                <a:tailEnd/>
              </a:ln>
              <a:extLst>
                <a:ext uri="{909E8E84-426E-40DD-AFC4-6F175D3DCCD1}">
                  <a14:hiddenFill xmlns:a14="http://schemas.microsoft.com/office/drawing/2010/main">
                    <a:solidFill>
                      <a:srgbClr val="000000"/>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
        <p:nvSpPr>
          <p:cNvPr id="4" name="Slide Number Placeholder 3"/>
          <p:cNvSpPr>
            <a:spLocks noGrp="1"/>
          </p:cNvSpPr>
          <p:nvPr>
            <p:ph type="sldNum" sz="quarter" idx="11"/>
          </p:nvPr>
        </p:nvSpPr>
        <p:spPr/>
        <p:txBody>
          <a:bodyPr/>
          <a:lstStyle/>
          <a:p>
            <a:fld id="{EDBA0D9C-918A-4A1C-A811-F498A82033C0}" type="slidenum">
              <a:rPr lang="en-US" smtClean="0"/>
              <a:t>39</a:t>
            </a:fld>
            <a:endParaRPr lang="en-US"/>
          </a:p>
        </p:txBody>
      </p:sp>
    </p:spTree>
    <p:extLst>
      <p:ext uri="{BB962C8B-B14F-4D97-AF65-F5344CB8AC3E}">
        <p14:creationId xmlns:p14="http://schemas.microsoft.com/office/powerpoint/2010/main" val="36514442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Rectangle 53"/>
          <p:cNvSpPr txBox="1">
            <a:spLocks/>
          </p:cNvSpPr>
          <p:nvPr/>
        </p:nvSpPr>
        <p:spPr bwMode="auto">
          <a:xfrm>
            <a:off x="116117" y="106538"/>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marL="0" marR="0" lvl="0" indent="0" defTabSz="914400" rtl="0" eaLnBrk="0" fontAlgn="base" latinLnBrk="0" hangingPunct="0">
              <a:lnSpc>
                <a:spcPct val="100000"/>
              </a:lnSpc>
              <a:spcBef>
                <a:spcPct val="0"/>
              </a:spcBef>
              <a:spcAft>
                <a:spcPct val="0"/>
              </a:spcAft>
              <a:buClrTx/>
              <a:buSzTx/>
              <a:buFontTx/>
              <a:buNone/>
              <a:tabLst/>
              <a:defRPr/>
            </a:pPr>
            <a:r>
              <a:rPr lang="en-US" sz="3200" b="1" i="1" kern="0" dirty="0" smtClean="0">
                <a:solidFill>
                  <a:schemeClr val="bg1"/>
                </a:solidFill>
                <a:latin typeface="Trebuchet MS" pitchFamily="-111" charset="0"/>
                <a:ea typeface="+mj-ea"/>
                <a:cs typeface="+mj-cs"/>
              </a:rPr>
              <a:t>Review of the 1-D Elasticity Theory</a:t>
            </a:r>
            <a:endParaRPr kumimoji="0" lang="en-US" sz="3200" b="1" i="1" u="none" strike="noStrike" kern="0" cap="none" spc="0" normalizeH="0" baseline="0" noProof="0" dirty="0" smtClean="0">
              <a:ln>
                <a:noFill/>
              </a:ln>
              <a:solidFill>
                <a:schemeClr val="bg1"/>
              </a:solidFill>
              <a:effectLst/>
              <a:uLnTx/>
              <a:uFillTx/>
              <a:latin typeface="Trebuchet MS" pitchFamily="-111" charset="0"/>
              <a:ea typeface="+mj-ea"/>
              <a:cs typeface="+mj-cs"/>
            </a:endParaRPr>
          </a:p>
        </p:txBody>
      </p:sp>
      <p:sp>
        <p:nvSpPr>
          <p:cNvPr id="2" name="Rectangle 60"/>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7" name="Rectangle 14"/>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98" name="Group 1"/>
          <p:cNvGrpSpPr>
            <a:grpSpLocks noChangeAspect="1"/>
          </p:cNvGrpSpPr>
          <p:nvPr/>
        </p:nvGrpSpPr>
        <p:grpSpPr bwMode="auto">
          <a:xfrm>
            <a:off x="893892" y="1994953"/>
            <a:ext cx="3281363" cy="1419225"/>
            <a:chOff x="1440" y="8232"/>
            <a:chExt cx="5168" cy="2234"/>
          </a:xfrm>
        </p:grpSpPr>
        <p:sp>
          <p:nvSpPr>
            <p:cNvPr id="99" name="AutoShape 13"/>
            <p:cNvSpPr>
              <a:spLocks noChangeAspect="1" noChangeArrowheads="1" noTextEdit="1"/>
            </p:cNvSpPr>
            <p:nvPr/>
          </p:nvSpPr>
          <p:spPr bwMode="auto">
            <a:xfrm>
              <a:off x="1440" y="8232"/>
              <a:ext cx="5168" cy="2234"/>
            </a:xfrm>
            <a:prstGeom prst="rect">
              <a:avLst/>
            </a:prstGeom>
            <a:solidFill>
              <a:srgbClr val="F2F2F2"/>
            </a:solidFill>
          </p:spPr>
          <p:txBody>
            <a:bodyPr vert="horz" wrap="square" lIns="91440" tIns="45720" rIns="91440" bIns="45720" numCol="1" anchor="t" anchorCtr="0" compatLnSpc="1">
              <a:prstTxWarp prst="textNoShape">
                <a:avLst/>
              </a:prstTxWarp>
            </a:bodyPr>
            <a:lstStyle/>
            <a:p>
              <a:endParaRPr lang="en-US"/>
            </a:p>
          </p:txBody>
        </p:sp>
        <p:sp>
          <p:nvSpPr>
            <p:cNvPr id="100" name="Rectangle 12"/>
            <p:cNvSpPr>
              <a:spLocks noChangeArrowheads="1"/>
            </p:cNvSpPr>
            <p:nvPr/>
          </p:nvSpPr>
          <p:spPr bwMode="auto">
            <a:xfrm>
              <a:off x="1949" y="9011"/>
              <a:ext cx="3759" cy="378"/>
            </a:xfrm>
            <a:prstGeom prst="rect">
              <a:avLst/>
            </a:prstGeom>
            <a:gradFill rotWithShape="1">
              <a:gsLst>
                <a:gs pos="0">
                  <a:srgbClr val="FFFFFF">
                    <a:gamma/>
                    <a:shade val="46275"/>
                    <a:invGamma/>
                  </a:srgbClr>
                </a:gs>
                <a:gs pos="50000">
                  <a:srgbClr val="FFFFFF"/>
                </a:gs>
                <a:gs pos="100000">
                  <a:srgbClr val="FFFFFF">
                    <a:gamma/>
                    <a:shade val="46275"/>
                    <a:invGamma/>
                  </a:srgbClr>
                </a:gs>
              </a:gsLst>
              <a:lin ang="5400000" scaled="1"/>
            </a:gradFill>
            <a:ln>
              <a:noFill/>
            </a:ln>
            <a:extLst>
              <a:ext uri="{91240B29-F687-4F45-9708-019B960494DF}">
                <a14:hiddenLine xmlns:a14="http://schemas.microsoft.com/office/drawing/2010/main" w="9525">
                  <a:solidFill>
                    <a:srgbClr val="000000"/>
                  </a:solidFill>
                  <a:miter lim="800000"/>
                  <a:headEnd type="none" w="sm" len="sm"/>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Rectangle 11"/>
            <p:cNvSpPr>
              <a:spLocks noChangeArrowheads="1"/>
            </p:cNvSpPr>
            <p:nvPr/>
          </p:nvSpPr>
          <p:spPr bwMode="auto">
            <a:xfrm rot="5400000">
              <a:off x="1146" y="9105"/>
              <a:ext cx="1442" cy="181"/>
            </a:xfrm>
            <a:prstGeom prst="rect">
              <a:avLst/>
            </a:prstGeom>
            <a:solidFill>
              <a:srgbClr val="A5A5A5"/>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AutoShape 10"/>
            <p:cNvSpPr>
              <a:spLocks noChangeShapeType="1"/>
            </p:cNvSpPr>
            <p:nvPr/>
          </p:nvSpPr>
          <p:spPr bwMode="auto">
            <a:xfrm>
              <a:off x="1957" y="9194"/>
              <a:ext cx="1973" cy="1"/>
            </a:xfrm>
            <a:prstGeom prst="straightConnector1">
              <a:avLst/>
            </a:prstGeom>
            <a:noFill/>
            <a:ln w="635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Text Box 9"/>
            <p:cNvSpPr txBox="1">
              <a:spLocks noChangeArrowheads="1"/>
            </p:cNvSpPr>
            <p:nvPr/>
          </p:nvSpPr>
          <p:spPr bwMode="auto">
            <a:xfrm>
              <a:off x="3874" y="8973"/>
              <a:ext cx="519"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x</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4" name="AutoShape 8"/>
            <p:cNvSpPr>
              <a:spLocks noChangeShapeType="1"/>
            </p:cNvSpPr>
            <p:nvPr/>
          </p:nvSpPr>
          <p:spPr bwMode="auto">
            <a:xfrm>
              <a:off x="5724" y="9195"/>
              <a:ext cx="389" cy="1"/>
            </a:xfrm>
            <a:prstGeom prst="straightConnector1">
              <a:avLst/>
            </a:prstGeom>
            <a:noFill/>
            <a:ln w="25400">
              <a:solidFill>
                <a:srgbClr val="000000"/>
              </a:solidFill>
              <a:round/>
              <a:headEnd type="none" w="sm" len="sm"/>
              <a:tailEnd type="triangle" w="sm" len="sm"/>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Text Box 7"/>
            <p:cNvSpPr txBox="1">
              <a:spLocks noChangeArrowheads="1"/>
            </p:cNvSpPr>
            <p:nvPr/>
          </p:nvSpPr>
          <p:spPr bwMode="auto">
            <a:xfrm>
              <a:off x="6089" y="8973"/>
              <a:ext cx="519"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P</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6" name="Line 6"/>
            <p:cNvSpPr>
              <a:spLocks noChangeShapeType="1"/>
            </p:cNvSpPr>
            <p:nvPr/>
          </p:nvSpPr>
          <p:spPr bwMode="auto">
            <a:xfrm flipV="1">
              <a:off x="1955" y="9681"/>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5"/>
            <p:cNvSpPr>
              <a:spLocks noChangeShapeType="1"/>
            </p:cNvSpPr>
            <p:nvPr/>
          </p:nvSpPr>
          <p:spPr bwMode="auto">
            <a:xfrm flipV="1">
              <a:off x="5708" y="9692"/>
              <a:ext cx="1" cy="432"/>
            </a:xfrm>
            <a:prstGeom prst="line">
              <a:avLst/>
            </a:prstGeom>
            <a:noFill/>
            <a:ln w="3175">
              <a:solidFill>
                <a:srgbClr val="000000"/>
              </a:solidFill>
              <a:round/>
              <a:headEnd type="none" w="sm" len="lg"/>
              <a:tailEnd type="non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4"/>
            <p:cNvSpPr>
              <a:spLocks noChangeShapeType="1"/>
            </p:cNvSpPr>
            <p:nvPr/>
          </p:nvSpPr>
          <p:spPr bwMode="auto">
            <a:xfrm flipH="1">
              <a:off x="1965" y="9916"/>
              <a:ext cx="3744" cy="1"/>
            </a:xfrm>
            <a:prstGeom prst="line">
              <a:avLst/>
            </a:prstGeom>
            <a:noFill/>
            <a:ln w="6350">
              <a:solidFill>
                <a:srgbClr val="000000"/>
              </a:solidFill>
              <a:round/>
              <a:headEnd type="triangle" w="sm" len="lg"/>
              <a:tailEnd type="triangle" w="sm"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Text Box 3"/>
            <p:cNvSpPr txBox="1">
              <a:spLocks noChangeArrowheads="1"/>
            </p:cNvSpPr>
            <p:nvPr/>
          </p:nvSpPr>
          <p:spPr bwMode="auto">
            <a:xfrm>
              <a:off x="3499" y="9917"/>
              <a:ext cx="519" cy="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L</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 name="Rectangle 2"/>
            <p:cNvSpPr>
              <a:spLocks noChangeArrowheads="1"/>
            </p:cNvSpPr>
            <p:nvPr/>
          </p:nvSpPr>
          <p:spPr bwMode="auto">
            <a:xfrm>
              <a:off x="3534" y="8620"/>
              <a:ext cx="1213" cy="5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12700" tIns="12700" rIns="12700" bIns="1270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Arial" pitchFamily="34" charset="0"/>
                  <a:ea typeface="Times New Roman" pitchFamily="18" charset="0"/>
                  <a:cs typeface="Arial" pitchFamily="34" charset="0"/>
                </a:rPr>
                <a:t>A, 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 name="Rectangle 110"/>
          <p:cNvSpPr/>
          <p:nvPr/>
        </p:nvSpPr>
        <p:spPr>
          <a:xfrm>
            <a:off x="697361" y="3617404"/>
            <a:ext cx="3855094" cy="369332"/>
          </a:xfrm>
          <a:prstGeom prst="rect">
            <a:avLst/>
          </a:prstGeom>
        </p:spPr>
        <p:txBody>
          <a:bodyPr wrap="none">
            <a:spAutoFit/>
          </a:bodyPr>
          <a:lstStyle/>
          <a:p>
            <a:r>
              <a:rPr lang="en-US" dirty="0"/>
              <a:t>Figure 2.2. An axially loaded elastic bar.</a:t>
            </a:r>
          </a:p>
        </p:txBody>
      </p:sp>
      <p:sp>
        <p:nvSpPr>
          <p:cNvPr id="112" name="Rectangle 20"/>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3" name="Object 112"/>
          <p:cNvGraphicFramePr>
            <a:graphicFrameLocks noChangeAspect="1"/>
          </p:cNvGraphicFramePr>
          <p:nvPr>
            <p:extLst>
              <p:ext uri="{D42A27DB-BD31-4B8C-83A1-F6EECF244321}">
                <p14:modId xmlns:p14="http://schemas.microsoft.com/office/powerpoint/2010/main" val="1345711146"/>
              </p:ext>
            </p:extLst>
          </p:nvPr>
        </p:nvGraphicFramePr>
        <p:xfrm>
          <a:off x="5818492" y="1899870"/>
          <a:ext cx="1303160" cy="644090"/>
        </p:xfrm>
        <a:graphic>
          <a:graphicData uri="http://schemas.openxmlformats.org/presentationml/2006/ole">
            <mc:AlternateContent xmlns:mc="http://schemas.openxmlformats.org/markup-compatibility/2006">
              <mc:Choice xmlns:v="urn:schemas-microsoft-com:vml" Requires="v">
                <p:oleObj spid="_x0000_s23818" name="Equation" r:id="rId4" imgW="812447" imgH="393529" progId="Equation.3">
                  <p:embed/>
                </p:oleObj>
              </mc:Choice>
              <mc:Fallback>
                <p:oleObj name="Equation" r:id="rId4" imgW="812447" imgH="393529" progId="Equation.3">
                  <p:embed/>
                  <p:pic>
                    <p:nvPicPr>
                      <p:cNvPr id="0" name="Object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18492" y="1899870"/>
                        <a:ext cx="1303160" cy="644090"/>
                      </a:xfrm>
                      <a:prstGeom prst="rect">
                        <a:avLst/>
                      </a:prstGeom>
                      <a:noFill/>
                    </p:spPr>
                  </p:pic>
                </p:oleObj>
              </mc:Fallback>
            </mc:AlternateContent>
          </a:graphicData>
        </a:graphic>
      </p:graphicFrame>
      <p:sp>
        <p:nvSpPr>
          <p:cNvPr id="114" name="Rectangle 2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5" name="Object 114"/>
          <p:cNvGraphicFramePr>
            <a:graphicFrameLocks noChangeAspect="1"/>
          </p:cNvGraphicFramePr>
          <p:nvPr>
            <p:extLst>
              <p:ext uri="{D42A27DB-BD31-4B8C-83A1-F6EECF244321}">
                <p14:modId xmlns:p14="http://schemas.microsoft.com/office/powerpoint/2010/main" val="2389445140"/>
              </p:ext>
            </p:extLst>
          </p:nvPr>
        </p:nvGraphicFramePr>
        <p:xfrm>
          <a:off x="5825006" y="3126600"/>
          <a:ext cx="1600451" cy="333427"/>
        </p:xfrm>
        <a:graphic>
          <a:graphicData uri="http://schemas.openxmlformats.org/presentationml/2006/ole">
            <mc:AlternateContent xmlns:mc="http://schemas.openxmlformats.org/markup-compatibility/2006">
              <mc:Choice xmlns:v="urn:schemas-microsoft-com:vml" Requires="v">
                <p:oleObj spid="_x0000_s23819" name="Equation" r:id="rId6" imgW="837836" imgH="215806" progId="Equation.3">
                  <p:embed/>
                </p:oleObj>
              </mc:Choice>
              <mc:Fallback>
                <p:oleObj name="Equation" r:id="rId6" imgW="837836" imgH="215806" progId="Equation.3">
                  <p:embed/>
                  <p:pic>
                    <p:nvPicPr>
                      <p:cNvPr id="0" name="Object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25006" y="3126600"/>
                        <a:ext cx="1600451" cy="333427"/>
                      </a:xfrm>
                      <a:prstGeom prst="rect">
                        <a:avLst/>
                      </a:prstGeom>
                      <a:noFill/>
                    </p:spPr>
                  </p:pic>
                </p:oleObj>
              </mc:Fallback>
            </mc:AlternateContent>
          </a:graphicData>
        </a:graphic>
      </p:graphicFrame>
      <p:sp>
        <p:nvSpPr>
          <p:cNvPr id="116" name="Rectangle 115"/>
          <p:cNvSpPr/>
          <p:nvPr/>
        </p:nvSpPr>
        <p:spPr>
          <a:xfrm>
            <a:off x="4862322" y="1498583"/>
            <a:ext cx="3192605" cy="400110"/>
          </a:xfrm>
          <a:prstGeom prst="rect">
            <a:avLst/>
          </a:prstGeom>
        </p:spPr>
        <p:txBody>
          <a:bodyPr wrap="none">
            <a:spAutoFit/>
          </a:bodyPr>
          <a:lstStyle/>
          <a:p>
            <a:r>
              <a:rPr lang="en-US" sz="2000" i="1" dirty="0"/>
              <a:t>Strain-displacement </a:t>
            </a:r>
            <a:r>
              <a:rPr lang="en-US" sz="2000" i="1" dirty="0" smtClean="0"/>
              <a:t>relation</a:t>
            </a:r>
            <a:endParaRPr lang="en-US" sz="2000" dirty="0"/>
          </a:p>
        </p:txBody>
      </p:sp>
      <p:sp>
        <p:nvSpPr>
          <p:cNvPr id="24" name="Rectangle 23"/>
          <p:cNvSpPr/>
          <p:nvPr/>
        </p:nvSpPr>
        <p:spPr>
          <a:xfrm>
            <a:off x="4886375" y="2628251"/>
            <a:ext cx="3192605" cy="400110"/>
          </a:xfrm>
          <a:prstGeom prst="rect">
            <a:avLst/>
          </a:prstGeom>
        </p:spPr>
        <p:txBody>
          <a:bodyPr wrap="none">
            <a:spAutoFit/>
          </a:bodyPr>
          <a:lstStyle/>
          <a:p>
            <a:r>
              <a:rPr lang="en-US" sz="2000" i="1" dirty="0"/>
              <a:t>Strain-displacement </a:t>
            </a:r>
            <a:r>
              <a:rPr lang="en-US" sz="2000" i="1" dirty="0" smtClean="0"/>
              <a:t>relation</a:t>
            </a:r>
            <a:endParaRPr lang="en-US" sz="2000" dirty="0"/>
          </a:p>
        </p:txBody>
      </p:sp>
      <p:sp>
        <p:nvSpPr>
          <p:cNvPr id="3" name="Rectangle 2"/>
          <p:cNvSpPr/>
          <p:nvPr/>
        </p:nvSpPr>
        <p:spPr>
          <a:xfrm>
            <a:off x="630216" y="936169"/>
            <a:ext cx="7088992" cy="492443"/>
          </a:xfrm>
          <a:prstGeom prst="rect">
            <a:avLst/>
          </a:prstGeom>
        </p:spPr>
        <p:txBody>
          <a:bodyPr wrap="none">
            <a:spAutoFit/>
          </a:bodyPr>
          <a:lstStyle/>
          <a:p>
            <a:pPr marL="285750" indent="-285750">
              <a:buFont typeface="Wingdings" pitchFamily="2" charset="2"/>
              <a:buChar char="q"/>
            </a:pPr>
            <a:r>
              <a:rPr lang="en-US" sz="2400" dirty="0" smtClean="0"/>
              <a:t>  </a:t>
            </a:r>
            <a:r>
              <a:rPr lang="en-US" sz="2600" dirty="0" smtClean="0"/>
              <a:t>Consider </a:t>
            </a:r>
            <a:r>
              <a:rPr lang="en-US" sz="2600" dirty="0"/>
              <a:t>a uniform prismatic bar shown </a:t>
            </a:r>
            <a:r>
              <a:rPr lang="en-US" sz="2600" dirty="0" smtClean="0"/>
              <a:t>below </a:t>
            </a:r>
            <a:endParaRPr lang="en-US" sz="2600" dirty="0"/>
          </a:p>
        </p:txBody>
      </p:sp>
      <p:sp>
        <p:nvSpPr>
          <p:cNvPr id="4" name="Rectangle 3"/>
          <p:cNvSpPr/>
          <p:nvPr/>
        </p:nvSpPr>
        <p:spPr>
          <a:xfrm>
            <a:off x="4916917" y="3634971"/>
            <a:ext cx="2411429" cy="400110"/>
          </a:xfrm>
          <a:prstGeom prst="rect">
            <a:avLst/>
          </a:prstGeom>
        </p:spPr>
        <p:txBody>
          <a:bodyPr wrap="none">
            <a:spAutoFit/>
          </a:bodyPr>
          <a:lstStyle/>
          <a:p>
            <a:r>
              <a:rPr lang="en-US" sz="2000" i="1" dirty="0"/>
              <a:t>Equilibrium </a:t>
            </a:r>
            <a:r>
              <a:rPr lang="en-US" sz="2000" i="1" dirty="0" smtClean="0"/>
              <a:t>equation</a:t>
            </a:r>
            <a:endParaRPr lang="en-US" sz="2000" dirty="0"/>
          </a:p>
        </p:txBody>
      </p:sp>
      <p:sp>
        <p:nvSpPr>
          <p:cNvPr id="5" name="Rectangle 106"/>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349221055"/>
              </p:ext>
            </p:extLst>
          </p:nvPr>
        </p:nvGraphicFramePr>
        <p:xfrm>
          <a:off x="5785666" y="4141071"/>
          <a:ext cx="1572891" cy="632097"/>
        </p:xfrm>
        <a:graphic>
          <a:graphicData uri="http://schemas.openxmlformats.org/presentationml/2006/ole">
            <mc:AlternateContent xmlns:mc="http://schemas.openxmlformats.org/markup-compatibility/2006">
              <mc:Choice xmlns:v="urn:schemas-microsoft-com:vml" Requires="v">
                <p:oleObj spid="_x0000_s23820" name="Equation" r:id="rId8" imgW="1079032" imgH="393529" progId="Equation.3">
                  <p:embed/>
                </p:oleObj>
              </mc:Choice>
              <mc:Fallback>
                <p:oleObj name="Equation" r:id="rId8" imgW="1079032" imgH="393529" progId="Equation.3">
                  <p:embed/>
                  <p:pic>
                    <p:nvPicPr>
                      <p:cNvPr id="0" name="Object 10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85666" y="4141071"/>
                        <a:ext cx="1572891" cy="632097"/>
                      </a:xfrm>
                      <a:prstGeom prst="rect">
                        <a:avLst/>
                      </a:prstGeom>
                      <a:noFill/>
                    </p:spPr>
                  </p:pic>
                </p:oleObj>
              </mc:Fallback>
            </mc:AlternateContent>
          </a:graphicData>
        </a:graphic>
      </p:graphicFrame>
      <p:sp>
        <p:nvSpPr>
          <p:cNvPr id="7" name="Rectangle 6"/>
          <p:cNvSpPr/>
          <p:nvPr/>
        </p:nvSpPr>
        <p:spPr>
          <a:xfrm>
            <a:off x="514905" y="5039479"/>
            <a:ext cx="8167456" cy="1015663"/>
          </a:xfrm>
          <a:prstGeom prst="rect">
            <a:avLst/>
          </a:prstGeom>
        </p:spPr>
        <p:txBody>
          <a:bodyPr wrap="square">
            <a:spAutoFit/>
          </a:bodyPr>
          <a:lstStyle/>
          <a:p>
            <a:r>
              <a:rPr lang="en-US" sz="2000" dirty="0" smtClean="0"/>
              <a:t>The </a:t>
            </a:r>
            <a:r>
              <a:rPr lang="en-US" sz="2000" dirty="0"/>
              <a:t>displacement, strain and stress field in a </a:t>
            </a:r>
            <a:r>
              <a:rPr lang="en-US" sz="2000" dirty="0" smtClean="0"/>
              <a:t>bar needs to </a:t>
            </a:r>
            <a:r>
              <a:rPr lang="en-US" sz="2000" dirty="0"/>
              <a:t>be solved under given boundary </a:t>
            </a:r>
            <a:r>
              <a:rPr lang="en-US" sz="2000" dirty="0" smtClean="0"/>
              <a:t>conditions, which </a:t>
            </a:r>
            <a:r>
              <a:rPr lang="en-US" sz="2000" dirty="0"/>
              <a:t>can be done readily for </a:t>
            </a:r>
            <a:r>
              <a:rPr lang="en-US" sz="2000" dirty="0" smtClean="0"/>
              <a:t>a </a:t>
            </a:r>
            <a:r>
              <a:rPr lang="en-US" sz="2000" dirty="0"/>
              <a:t>single </a:t>
            </a:r>
            <a:r>
              <a:rPr lang="en-US" sz="2000" dirty="0" smtClean="0"/>
              <a:t>bar, </a:t>
            </a:r>
            <a:r>
              <a:rPr lang="en-US" sz="2000" dirty="0"/>
              <a:t>but can be tedious for a network of bars or a truss structure made of many bars.</a:t>
            </a:r>
          </a:p>
        </p:txBody>
      </p:sp>
      <p:sp>
        <p:nvSpPr>
          <p:cNvPr id="8" name="Slide Number Placeholder 7"/>
          <p:cNvSpPr>
            <a:spLocks noGrp="1"/>
          </p:cNvSpPr>
          <p:nvPr>
            <p:ph type="sldNum" sz="quarter" idx="11"/>
          </p:nvPr>
        </p:nvSpPr>
        <p:spPr/>
        <p:txBody>
          <a:bodyPr/>
          <a:lstStyle/>
          <a:p>
            <a:fld id="{EDBA0D9C-918A-4A1C-A811-F498A82033C0}" type="slidenum">
              <a:rPr lang="en-US" smtClean="0"/>
              <a:t>4</a:t>
            </a:fld>
            <a:endParaRPr lang="en-US"/>
          </a:p>
        </p:txBody>
      </p:sp>
    </p:spTree>
    <p:extLst>
      <p:ext uri="{BB962C8B-B14F-4D97-AF65-F5344CB8AC3E}">
        <p14:creationId xmlns:p14="http://schemas.microsoft.com/office/powerpoint/2010/main" val="5708144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Rectangle 5"/>
          <p:cNvSpPr/>
          <p:nvPr/>
        </p:nvSpPr>
        <p:spPr>
          <a:xfrm>
            <a:off x="428772" y="865067"/>
            <a:ext cx="8031645" cy="1200329"/>
          </a:xfrm>
          <a:prstGeom prst="rect">
            <a:avLst/>
          </a:prstGeom>
        </p:spPr>
        <p:txBody>
          <a:bodyPr wrap="square">
            <a:spAutoFit/>
          </a:bodyPr>
          <a:lstStyle/>
          <a:p>
            <a:r>
              <a:rPr lang="en-US" b="1" dirty="0"/>
              <a:t>Step 1: </a:t>
            </a:r>
            <a:r>
              <a:rPr lang="en-US" b="1" u="sng" dirty="0"/>
              <a:t>Start an </a:t>
            </a:r>
            <a:r>
              <a:rPr lang="en-US" b="1" i="1" u="sng" dirty="0"/>
              <a:t>ANSYS Workbench</a:t>
            </a:r>
            <a:r>
              <a:rPr lang="en-US" b="1" u="sng" dirty="0"/>
              <a:t> Project</a:t>
            </a:r>
            <a:endParaRPr lang="en-US" dirty="0"/>
          </a:p>
          <a:p>
            <a:r>
              <a:rPr lang="en-US" dirty="0"/>
              <a:t>Launch</a:t>
            </a:r>
            <a:r>
              <a:rPr lang="en-US" b="1" dirty="0"/>
              <a:t> </a:t>
            </a:r>
            <a:r>
              <a:rPr lang="en-US" i="1" dirty="0"/>
              <a:t>ANSYS Workbench</a:t>
            </a:r>
            <a:r>
              <a:rPr lang="en-US" b="1" dirty="0"/>
              <a:t> </a:t>
            </a:r>
            <a:r>
              <a:rPr lang="en-US" dirty="0"/>
              <a:t>and save the blank project as</a:t>
            </a:r>
            <a:r>
              <a:rPr lang="en-US" b="1" dirty="0"/>
              <a:t> ‘</a:t>
            </a:r>
            <a:r>
              <a:rPr lang="en-US" b="1" i="1" dirty="0" err="1"/>
              <a:t>Woodtruss.wbpj</a:t>
            </a:r>
            <a:r>
              <a:rPr lang="en-US" b="1" i="1" dirty="0" smtClean="0"/>
              <a:t>’</a:t>
            </a:r>
            <a:r>
              <a:rPr lang="en-US" i="1" dirty="0" smtClean="0"/>
              <a:t>.</a:t>
            </a:r>
          </a:p>
          <a:p>
            <a:r>
              <a:rPr lang="en-US" b="1" dirty="0"/>
              <a:t>Step 2: </a:t>
            </a:r>
            <a:r>
              <a:rPr lang="en-US" b="1" u="sng" dirty="0"/>
              <a:t>Create a </a:t>
            </a:r>
            <a:r>
              <a:rPr lang="en-US" b="1" i="1" u="sng" dirty="0"/>
              <a:t>Static Structural (ANSYS)</a:t>
            </a:r>
            <a:r>
              <a:rPr lang="en-US" b="1" u="sng" dirty="0"/>
              <a:t> Analysis System</a:t>
            </a:r>
            <a:endParaRPr lang="en-US" dirty="0"/>
          </a:p>
          <a:p>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975" y="1884506"/>
            <a:ext cx="8020050" cy="4524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1"/>
          </p:nvPr>
        </p:nvSpPr>
        <p:spPr/>
        <p:txBody>
          <a:bodyPr/>
          <a:lstStyle/>
          <a:p>
            <a:fld id="{EDBA0D9C-918A-4A1C-A811-F498A82033C0}" type="slidenum">
              <a:rPr lang="en-US" smtClean="0"/>
              <a:t>40</a:t>
            </a:fld>
            <a:endParaRPr lang="en-US"/>
          </a:p>
        </p:txBody>
      </p:sp>
    </p:spTree>
    <p:extLst>
      <p:ext uri="{BB962C8B-B14F-4D97-AF65-F5344CB8AC3E}">
        <p14:creationId xmlns:p14="http://schemas.microsoft.com/office/powerpoint/2010/main" val="171623155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152399" y="952065"/>
            <a:ext cx="8743025" cy="1200329"/>
          </a:xfrm>
          <a:prstGeom prst="rect">
            <a:avLst/>
          </a:prstGeom>
        </p:spPr>
        <p:txBody>
          <a:bodyPr wrap="square">
            <a:spAutoFit/>
          </a:bodyPr>
          <a:lstStyle/>
          <a:p>
            <a:r>
              <a:rPr lang="en-US" b="1" dirty="0"/>
              <a:t>Step 3: </a:t>
            </a:r>
            <a:r>
              <a:rPr lang="en-US" b="1" u="sng" dirty="0"/>
              <a:t>Add a New Material</a:t>
            </a:r>
            <a:endParaRPr lang="en-US" dirty="0"/>
          </a:p>
          <a:p>
            <a:r>
              <a:rPr lang="en-US" dirty="0"/>
              <a:t>Double-click </a:t>
            </a:r>
            <a:r>
              <a:rPr lang="en-US" dirty="0" smtClean="0"/>
              <a:t>on </a:t>
            </a:r>
            <a:r>
              <a:rPr lang="en-US" dirty="0"/>
              <a:t>the </a:t>
            </a:r>
            <a:r>
              <a:rPr lang="en-US" b="1" i="1" dirty="0"/>
              <a:t>Engineering Data</a:t>
            </a:r>
            <a:r>
              <a:rPr lang="en-US" dirty="0"/>
              <a:t> cell in the above </a:t>
            </a:r>
            <a:r>
              <a:rPr lang="en-US" b="1" i="1" dirty="0"/>
              <a:t>Project Schematic</a:t>
            </a:r>
            <a:r>
              <a:rPr lang="en-US" dirty="0"/>
              <a:t> to edit or add a material. In the following </a:t>
            </a:r>
            <a:r>
              <a:rPr lang="en-US" b="1" i="1" dirty="0"/>
              <a:t>Engineering Data</a:t>
            </a:r>
            <a:r>
              <a:rPr lang="en-US" dirty="0"/>
              <a:t> interface which replaces the </a:t>
            </a:r>
            <a:r>
              <a:rPr lang="en-US" b="1" i="1" dirty="0"/>
              <a:t>Project Schematic</a:t>
            </a:r>
            <a:r>
              <a:rPr lang="en-US" dirty="0"/>
              <a:t>, click the empty box highlighted below and type a name, </a:t>
            </a:r>
            <a:r>
              <a:rPr lang="en-US" dirty="0" smtClean="0"/>
              <a:t>‘</a:t>
            </a:r>
            <a:r>
              <a:rPr lang="en-US" b="1" i="1" dirty="0"/>
              <a:t>Douglas Fir</a:t>
            </a:r>
            <a:r>
              <a:rPr lang="en-US" dirty="0"/>
              <a:t>’, for the new material.</a:t>
            </a:r>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056" y="2170220"/>
            <a:ext cx="7631740" cy="43661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41</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352424" y="984033"/>
            <a:ext cx="8805169" cy="923330"/>
          </a:xfrm>
          <a:prstGeom prst="rect">
            <a:avLst/>
          </a:prstGeom>
        </p:spPr>
        <p:txBody>
          <a:bodyPr wrap="square">
            <a:spAutoFit/>
          </a:bodyPr>
          <a:lstStyle/>
          <a:p>
            <a:r>
              <a:rPr lang="en-US" dirty="0"/>
              <a:t>Select ‘</a:t>
            </a:r>
            <a:r>
              <a:rPr lang="en-US" b="1" i="1" dirty="0"/>
              <a:t>Douglas Fir</a:t>
            </a:r>
            <a:r>
              <a:rPr lang="en-US" dirty="0"/>
              <a:t>’ from the </a:t>
            </a:r>
            <a:r>
              <a:rPr lang="en-US" b="1" i="1" dirty="0"/>
              <a:t>Outline </a:t>
            </a:r>
            <a:r>
              <a:rPr lang="en-US" dirty="0"/>
              <a:t>window, and double-click </a:t>
            </a:r>
            <a:r>
              <a:rPr lang="en-US" b="1" i="1" dirty="0"/>
              <a:t>Isotropic Elasticity</a:t>
            </a:r>
            <a:r>
              <a:rPr lang="en-US" dirty="0"/>
              <a:t> under </a:t>
            </a:r>
            <a:r>
              <a:rPr lang="en-US" b="1" i="1" dirty="0"/>
              <a:t>Linear Elastic</a:t>
            </a:r>
            <a:r>
              <a:rPr lang="en-US" dirty="0"/>
              <a:t> in the leftmost </a:t>
            </a:r>
            <a:r>
              <a:rPr lang="en-US" b="1" i="1" dirty="0"/>
              <a:t>Toolbox</a:t>
            </a:r>
            <a:r>
              <a:rPr lang="en-US" dirty="0"/>
              <a:t> window. Enter ‘</a:t>
            </a:r>
            <a:r>
              <a:rPr lang="en-US" b="1" i="1" dirty="0"/>
              <a:t>1.31E10</a:t>
            </a:r>
            <a:r>
              <a:rPr lang="en-US" dirty="0"/>
              <a:t>’ for </a:t>
            </a:r>
            <a:r>
              <a:rPr lang="en-US" b="1" i="1" dirty="0"/>
              <a:t>Young’s Modulus</a:t>
            </a:r>
            <a:r>
              <a:rPr lang="en-US" dirty="0"/>
              <a:t> and ‘</a:t>
            </a:r>
            <a:r>
              <a:rPr lang="en-US" b="1" i="1" dirty="0"/>
              <a:t>0.29</a:t>
            </a:r>
            <a:r>
              <a:rPr lang="en-US" dirty="0"/>
              <a:t>’ for </a:t>
            </a:r>
            <a:r>
              <a:rPr lang="en-US" b="1" i="1" dirty="0"/>
              <a:t>Poisson’s Ratio</a:t>
            </a:r>
            <a:r>
              <a:rPr lang="en-US" dirty="0"/>
              <a:t> in the bottom center </a:t>
            </a:r>
            <a:r>
              <a:rPr lang="en-US" b="1" i="1" dirty="0"/>
              <a:t>Properties</a:t>
            </a:r>
            <a:r>
              <a:rPr lang="en-US" dirty="0"/>
              <a:t> window</a:t>
            </a:r>
            <a:r>
              <a:rPr lang="en-US" dirty="0" smtClean="0"/>
              <a:t>.</a:t>
            </a:r>
            <a:endParaRPr lang="en-US" dirty="0"/>
          </a:p>
        </p:txBody>
      </p:sp>
      <p:pic>
        <p:nvPicPr>
          <p:cNvPr id="59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824" y="2007186"/>
            <a:ext cx="8001000" cy="453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42</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90020" y="945018"/>
            <a:ext cx="4327338" cy="369332"/>
          </a:xfrm>
          <a:prstGeom prst="rect">
            <a:avLst/>
          </a:prstGeom>
        </p:spPr>
        <p:txBody>
          <a:bodyPr wrap="none">
            <a:spAutoFit/>
          </a:bodyPr>
          <a:lstStyle/>
          <a:p>
            <a:r>
              <a:rPr lang="en-US" b="1" dirty="0"/>
              <a:t>Step 4: </a:t>
            </a:r>
            <a:r>
              <a:rPr lang="en-US" b="1" u="sng" dirty="0"/>
              <a:t>Launch the </a:t>
            </a:r>
            <a:r>
              <a:rPr lang="en-US" b="1" i="1" u="sng" dirty="0" err="1"/>
              <a:t>DesignModeler</a:t>
            </a:r>
            <a:r>
              <a:rPr lang="en-US" b="1" u="sng" dirty="0"/>
              <a:t> Program</a:t>
            </a:r>
            <a:endParaRPr lang="en-US" dirty="0"/>
          </a:p>
        </p:txBody>
      </p:sp>
      <p:sp>
        <p:nvSpPr>
          <p:cNvPr id="6" name="Rectangle 5"/>
          <p:cNvSpPr/>
          <p:nvPr/>
        </p:nvSpPr>
        <p:spPr>
          <a:xfrm>
            <a:off x="294459" y="1314350"/>
            <a:ext cx="8441168" cy="923330"/>
          </a:xfrm>
          <a:prstGeom prst="rect">
            <a:avLst/>
          </a:prstGeom>
        </p:spPr>
        <p:txBody>
          <a:bodyPr wrap="square">
            <a:spAutoFit/>
          </a:bodyPr>
          <a:lstStyle/>
          <a:p>
            <a:r>
              <a:rPr lang="en-US" dirty="0"/>
              <a:t>Ensure </a:t>
            </a:r>
            <a:r>
              <a:rPr lang="en-US" b="1" i="1" dirty="0"/>
              <a:t>Line Bodies</a:t>
            </a:r>
            <a:r>
              <a:rPr lang="en-US" dirty="0"/>
              <a:t> is checked in the </a:t>
            </a:r>
            <a:r>
              <a:rPr lang="en-US" b="1" i="1" dirty="0"/>
              <a:t>Properties of Schematic A3: Geometry</a:t>
            </a:r>
            <a:r>
              <a:rPr lang="en-US" dirty="0"/>
              <a:t> window. Double-click the </a:t>
            </a:r>
            <a:r>
              <a:rPr lang="en-US" b="1" i="1" dirty="0"/>
              <a:t>Geometry </a:t>
            </a:r>
            <a:r>
              <a:rPr lang="en-US" dirty="0"/>
              <a:t>cell to launch </a:t>
            </a:r>
            <a:r>
              <a:rPr lang="en-US" b="1" i="1" dirty="0" err="1"/>
              <a:t>DesignModeler</a:t>
            </a:r>
            <a:r>
              <a:rPr lang="en-US" dirty="0"/>
              <a:t>, and select ‘</a:t>
            </a:r>
            <a:r>
              <a:rPr lang="en-US" b="1" i="1" dirty="0"/>
              <a:t>Meter</a:t>
            </a:r>
            <a:r>
              <a:rPr lang="en-US" dirty="0"/>
              <a:t>’ as length unit in the </a:t>
            </a:r>
            <a:r>
              <a:rPr lang="en-US" b="1" i="1" dirty="0"/>
              <a:t>Units</a:t>
            </a:r>
            <a:r>
              <a:rPr lang="en-US" dirty="0"/>
              <a:t> pop-up window. </a:t>
            </a:r>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371" y="2353089"/>
            <a:ext cx="8051538" cy="39920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6"/>
          <p:cNvSpPr>
            <a:spLocks noGrp="1"/>
          </p:cNvSpPr>
          <p:nvPr>
            <p:ph type="sldNum" sz="quarter" idx="11"/>
          </p:nvPr>
        </p:nvSpPr>
        <p:spPr/>
        <p:txBody>
          <a:bodyPr/>
          <a:lstStyle/>
          <a:p>
            <a:fld id="{EDBA0D9C-918A-4A1C-A811-F498A82033C0}" type="slidenum">
              <a:rPr lang="en-US" smtClean="0"/>
              <a:t>43</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88524" y="877462"/>
            <a:ext cx="8482614" cy="1477328"/>
          </a:xfrm>
          <a:prstGeom prst="rect">
            <a:avLst/>
          </a:prstGeom>
        </p:spPr>
        <p:txBody>
          <a:bodyPr wrap="square">
            <a:spAutoFit/>
          </a:bodyPr>
          <a:lstStyle/>
          <a:p>
            <a:r>
              <a:rPr lang="en-US" b="1" dirty="0"/>
              <a:t>Step 5: </a:t>
            </a:r>
            <a:r>
              <a:rPr lang="en-US" b="1" u="sng" dirty="0"/>
              <a:t>Create Line Sketch</a:t>
            </a:r>
            <a:endParaRPr lang="en-US" dirty="0"/>
          </a:p>
          <a:p>
            <a:r>
              <a:rPr lang="en-US" dirty="0"/>
              <a:t>Click the </a:t>
            </a:r>
            <a:r>
              <a:rPr lang="en-US" b="1" i="1" dirty="0"/>
              <a:t>Sketching </a:t>
            </a:r>
            <a:r>
              <a:rPr lang="en-US" dirty="0"/>
              <a:t>tab and</a:t>
            </a:r>
            <a:r>
              <a:rPr lang="en-US" b="1" i="1" dirty="0"/>
              <a:t> </a:t>
            </a:r>
            <a:r>
              <a:rPr lang="en-US" dirty="0"/>
              <a:t>select </a:t>
            </a:r>
            <a:r>
              <a:rPr lang="en-US" b="1" i="1" dirty="0"/>
              <a:t>Settings</a:t>
            </a:r>
            <a:r>
              <a:rPr lang="en-US" dirty="0"/>
              <a:t>. Turn on </a:t>
            </a:r>
            <a:r>
              <a:rPr lang="en-US" b="1" i="1" dirty="0"/>
              <a:t>Show in 2D</a:t>
            </a:r>
            <a:r>
              <a:rPr lang="en-US" dirty="0"/>
              <a:t> and </a:t>
            </a:r>
            <a:r>
              <a:rPr lang="en-US" b="1" i="1" dirty="0"/>
              <a:t>Snap</a:t>
            </a:r>
            <a:r>
              <a:rPr lang="en-US" dirty="0"/>
              <a:t> under </a:t>
            </a:r>
            <a:r>
              <a:rPr lang="en-US" b="1" i="1" dirty="0"/>
              <a:t>Grid</a:t>
            </a:r>
            <a:r>
              <a:rPr lang="en-US" dirty="0"/>
              <a:t> options. </a:t>
            </a:r>
          </a:p>
          <a:p>
            <a:r>
              <a:rPr lang="en-US" dirty="0" smtClean="0"/>
              <a:t>Draw </a:t>
            </a:r>
            <a:r>
              <a:rPr lang="en-US" dirty="0"/>
              <a:t>13 lines as shown in the sketch below. After completion, click </a:t>
            </a:r>
            <a:r>
              <a:rPr lang="en-US" b="1" i="1" dirty="0"/>
              <a:t>Generate</a:t>
            </a:r>
            <a:r>
              <a:rPr lang="en-US" dirty="0"/>
              <a:t> to create a line sketch.</a:t>
            </a:r>
          </a:p>
        </p:txBody>
      </p:sp>
      <p:pic>
        <p:nvPicPr>
          <p:cNvPr id="62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7087" y="2384858"/>
            <a:ext cx="7740542" cy="40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44</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35257" y="907677"/>
            <a:ext cx="8606901" cy="2031325"/>
          </a:xfrm>
          <a:prstGeom prst="rect">
            <a:avLst/>
          </a:prstGeom>
        </p:spPr>
        <p:txBody>
          <a:bodyPr wrap="square">
            <a:spAutoFit/>
          </a:bodyPr>
          <a:lstStyle/>
          <a:p>
            <a:r>
              <a:rPr lang="en-US" b="1" dirty="0"/>
              <a:t>Step 6: </a:t>
            </a:r>
            <a:r>
              <a:rPr lang="en-US" b="1" u="sng" dirty="0"/>
              <a:t>Create Line Body from Sketch</a:t>
            </a:r>
            <a:endParaRPr lang="en-US" dirty="0"/>
          </a:p>
          <a:p>
            <a:r>
              <a:rPr lang="en-US" dirty="0"/>
              <a:t>Check off the </a:t>
            </a:r>
            <a:r>
              <a:rPr lang="en-US" b="1" i="1" dirty="0"/>
              <a:t>Grid</a:t>
            </a:r>
            <a:r>
              <a:rPr lang="en-US" dirty="0"/>
              <a:t> options under </a:t>
            </a:r>
            <a:r>
              <a:rPr lang="en-US" b="1" i="1" dirty="0"/>
              <a:t>Settings </a:t>
            </a:r>
            <a:r>
              <a:rPr lang="en-US" dirty="0"/>
              <a:t>of </a:t>
            </a:r>
            <a:r>
              <a:rPr lang="en-US" b="1" i="1" dirty="0"/>
              <a:t>Sketching Toolboxes</a:t>
            </a:r>
            <a:r>
              <a:rPr lang="en-US" dirty="0"/>
              <a:t>. Switch to the </a:t>
            </a:r>
            <a:r>
              <a:rPr lang="en-US" b="1" i="1" dirty="0"/>
              <a:t>Modeling</a:t>
            </a:r>
            <a:r>
              <a:rPr lang="en-US" dirty="0"/>
              <a:t> tab. Note that a new item named </a:t>
            </a:r>
            <a:r>
              <a:rPr lang="en-US" b="1" i="1" dirty="0"/>
              <a:t>Sketch1</a:t>
            </a:r>
            <a:r>
              <a:rPr lang="en-US" dirty="0"/>
              <a:t> now appears underneath </a:t>
            </a:r>
            <a:r>
              <a:rPr lang="en-US" b="1" i="1" dirty="0" err="1"/>
              <a:t>XYPlane</a:t>
            </a:r>
            <a:r>
              <a:rPr lang="en-US" dirty="0"/>
              <a:t> in the </a:t>
            </a:r>
            <a:r>
              <a:rPr lang="en-US" b="1" i="1" dirty="0"/>
              <a:t>Tree Outline</a:t>
            </a:r>
            <a:r>
              <a:rPr lang="en-US" dirty="0" smtClean="0"/>
              <a:t>.</a:t>
            </a:r>
          </a:p>
          <a:p>
            <a:r>
              <a:rPr lang="en-US" dirty="0"/>
              <a:t>Select </a:t>
            </a:r>
            <a:r>
              <a:rPr lang="en-US" b="1" i="1" dirty="0"/>
              <a:t>Sketch1</a:t>
            </a:r>
            <a:r>
              <a:rPr lang="en-US" dirty="0"/>
              <a:t> from the </a:t>
            </a:r>
            <a:r>
              <a:rPr lang="en-US" b="1" i="1" dirty="0"/>
              <a:t>Tree Outline</a:t>
            </a:r>
            <a:r>
              <a:rPr lang="en-US" dirty="0"/>
              <a:t> and click </a:t>
            </a:r>
            <a:r>
              <a:rPr lang="en-US" b="1" i="1" dirty="0"/>
              <a:t>Apply</a:t>
            </a:r>
            <a:r>
              <a:rPr lang="en-US" dirty="0"/>
              <a:t> to confirm on the </a:t>
            </a:r>
            <a:r>
              <a:rPr lang="en-US" b="1" i="1" dirty="0"/>
              <a:t>Base Objects</a:t>
            </a:r>
            <a:r>
              <a:rPr lang="en-US" dirty="0"/>
              <a:t> selection in the </a:t>
            </a:r>
            <a:r>
              <a:rPr lang="en-US" b="1" i="1" dirty="0"/>
              <a:t>Details of Line1</a:t>
            </a:r>
            <a:r>
              <a:rPr lang="en-US" dirty="0"/>
              <a:t>. Click </a:t>
            </a:r>
            <a:r>
              <a:rPr lang="en-US" b="1" i="1" dirty="0"/>
              <a:t>Generate</a:t>
            </a:r>
            <a:r>
              <a:rPr lang="en-US" dirty="0"/>
              <a:t> to complete the line body creation. </a:t>
            </a:r>
          </a:p>
          <a:p>
            <a:endParaRPr lang="en-US" dirty="0"/>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5846" y="2592593"/>
            <a:ext cx="7243023" cy="38848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45</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35257" y="923679"/>
            <a:ext cx="8571391" cy="1477328"/>
          </a:xfrm>
          <a:prstGeom prst="rect">
            <a:avLst/>
          </a:prstGeom>
        </p:spPr>
        <p:txBody>
          <a:bodyPr wrap="square">
            <a:spAutoFit/>
          </a:bodyPr>
          <a:lstStyle/>
          <a:p>
            <a:r>
              <a:rPr lang="en-US" b="1" dirty="0"/>
              <a:t>Step 7: </a:t>
            </a:r>
            <a:r>
              <a:rPr lang="en-US" b="1" u="sng" dirty="0"/>
              <a:t>Create a Cross Section</a:t>
            </a:r>
            <a:endParaRPr lang="en-US" dirty="0"/>
          </a:p>
          <a:p>
            <a:r>
              <a:rPr lang="en-US" dirty="0"/>
              <a:t>Select a </a:t>
            </a:r>
            <a:r>
              <a:rPr lang="en-US" b="1" i="1" dirty="0"/>
              <a:t>Cross Section </a:t>
            </a:r>
            <a:r>
              <a:rPr lang="en-US" dirty="0"/>
              <a:t>of</a:t>
            </a:r>
            <a:r>
              <a:rPr lang="en-US" b="1" i="1" dirty="0"/>
              <a:t> Rectangular</a:t>
            </a:r>
            <a:r>
              <a:rPr lang="en-US" dirty="0"/>
              <a:t> from the </a:t>
            </a:r>
            <a:r>
              <a:rPr lang="en-US" b="1" i="1" dirty="0"/>
              <a:t>Concept </a:t>
            </a:r>
            <a:r>
              <a:rPr lang="en-US" dirty="0"/>
              <a:t>drop-down menu. A new item named </a:t>
            </a:r>
            <a:r>
              <a:rPr lang="en-US" b="1" i="1" dirty="0"/>
              <a:t>Rect1</a:t>
            </a:r>
            <a:r>
              <a:rPr lang="en-US" dirty="0"/>
              <a:t> is now added underneath the </a:t>
            </a:r>
            <a:r>
              <a:rPr lang="en-US" b="1" i="1" dirty="0"/>
              <a:t>Cross Section</a:t>
            </a:r>
            <a:r>
              <a:rPr lang="en-US" dirty="0"/>
              <a:t> in the </a:t>
            </a:r>
            <a:r>
              <a:rPr lang="en-US" b="1" i="1" dirty="0"/>
              <a:t>Tree </a:t>
            </a:r>
            <a:r>
              <a:rPr lang="en-US" b="1" i="1" dirty="0" smtClean="0"/>
              <a:t>Outline</a:t>
            </a:r>
            <a:r>
              <a:rPr lang="en-US" dirty="0" smtClean="0"/>
              <a:t>. In </a:t>
            </a:r>
            <a:r>
              <a:rPr lang="en-US" dirty="0"/>
              <a:t>the </a:t>
            </a:r>
            <a:r>
              <a:rPr lang="en-US" b="1" i="1" dirty="0"/>
              <a:t>Details of Rect1</a:t>
            </a:r>
            <a:r>
              <a:rPr lang="en-US" dirty="0"/>
              <a:t> under </a:t>
            </a:r>
            <a:r>
              <a:rPr lang="en-US" b="1" i="1" dirty="0"/>
              <a:t>Dimensions</a:t>
            </a:r>
            <a:r>
              <a:rPr lang="en-US" dirty="0"/>
              <a:t>, enter ‘</a:t>
            </a:r>
            <a:r>
              <a:rPr lang="en-US" b="1" i="1" dirty="0"/>
              <a:t>0.06m</a:t>
            </a:r>
            <a:r>
              <a:rPr lang="en-US" dirty="0"/>
              <a:t>’ for both </a:t>
            </a:r>
            <a:r>
              <a:rPr lang="en-US" b="1" i="1" dirty="0"/>
              <a:t>B</a:t>
            </a:r>
            <a:r>
              <a:rPr lang="en-US" dirty="0"/>
              <a:t> and </a:t>
            </a:r>
            <a:r>
              <a:rPr lang="en-US" b="1" i="1" dirty="0"/>
              <a:t>H</a:t>
            </a:r>
            <a:r>
              <a:rPr lang="en-US" dirty="0"/>
              <a:t>. </a:t>
            </a:r>
          </a:p>
          <a:p>
            <a:endParaRPr lang="en-US" dirty="0"/>
          </a:p>
        </p:txBody>
      </p:sp>
      <p:pic>
        <p:nvPicPr>
          <p:cNvPr id="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7686" y="2143515"/>
            <a:ext cx="8048625" cy="4314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46</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70769" y="976945"/>
            <a:ext cx="8429348" cy="1200329"/>
          </a:xfrm>
          <a:prstGeom prst="rect">
            <a:avLst/>
          </a:prstGeom>
        </p:spPr>
        <p:txBody>
          <a:bodyPr wrap="square">
            <a:spAutoFit/>
          </a:bodyPr>
          <a:lstStyle/>
          <a:p>
            <a:r>
              <a:rPr lang="en-US" b="1" dirty="0"/>
              <a:t>Step 8: </a:t>
            </a:r>
            <a:r>
              <a:rPr lang="en-US" b="1" u="sng" dirty="0"/>
              <a:t>Assign Cross Section to Line Body</a:t>
            </a:r>
            <a:endParaRPr lang="en-US" dirty="0"/>
          </a:p>
          <a:p>
            <a:r>
              <a:rPr lang="en-US" dirty="0"/>
              <a:t>Select the </a:t>
            </a:r>
            <a:r>
              <a:rPr lang="en-US" b="1" i="1" dirty="0"/>
              <a:t>Line Body</a:t>
            </a:r>
            <a:r>
              <a:rPr lang="en-US" dirty="0"/>
              <a:t> underneath </a:t>
            </a:r>
            <a:r>
              <a:rPr lang="en-US" b="1" i="1" dirty="0"/>
              <a:t>1Part, 1 Body</a:t>
            </a:r>
            <a:r>
              <a:rPr lang="en-US" dirty="0"/>
              <a:t> in the </a:t>
            </a:r>
            <a:r>
              <a:rPr lang="en-US" b="1" i="1" dirty="0"/>
              <a:t>Tree Outline</a:t>
            </a:r>
            <a:r>
              <a:rPr lang="en-US" dirty="0"/>
              <a:t>. In the </a:t>
            </a:r>
            <a:r>
              <a:rPr lang="en-US" b="1" i="1" dirty="0"/>
              <a:t>Details of Line Body</a:t>
            </a:r>
            <a:r>
              <a:rPr lang="en-US" dirty="0"/>
              <a:t>, assign </a:t>
            </a:r>
            <a:r>
              <a:rPr lang="en-US" b="1" i="1" dirty="0"/>
              <a:t>Rect1</a:t>
            </a:r>
            <a:r>
              <a:rPr lang="en-US" dirty="0"/>
              <a:t> to the </a:t>
            </a:r>
            <a:r>
              <a:rPr lang="en-US" b="1" i="1" dirty="0"/>
              <a:t>Cross Section</a:t>
            </a:r>
            <a:r>
              <a:rPr lang="en-US" dirty="0"/>
              <a:t> selection. Click </a:t>
            </a:r>
            <a:r>
              <a:rPr lang="en-US" b="1" i="1" dirty="0"/>
              <a:t>Close </a:t>
            </a:r>
            <a:r>
              <a:rPr lang="en-US" b="1" i="1" dirty="0" err="1"/>
              <a:t>DesignModeler</a:t>
            </a:r>
            <a:r>
              <a:rPr lang="en-US" dirty="0"/>
              <a:t> to exit the program.</a:t>
            </a:r>
          </a:p>
        </p:txBody>
      </p:sp>
      <p:pic>
        <p:nvPicPr>
          <p:cNvPr id="6963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7213" y="2101074"/>
            <a:ext cx="8029575" cy="439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47</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152400" y="946731"/>
            <a:ext cx="8725270" cy="1200329"/>
          </a:xfrm>
          <a:prstGeom prst="rect">
            <a:avLst/>
          </a:prstGeom>
        </p:spPr>
        <p:txBody>
          <a:bodyPr wrap="square">
            <a:spAutoFit/>
          </a:bodyPr>
          <a:lstStyle/>
          <a:p>
            <a:r>
              <a:rPr lang="en-US" b="1" dirty="0"/>
              <a:t>Step 9: </a:t>
            </a:r>
            <a:r>
              <a:rPr lang="en-US" b="1" u="sng" dirty="0"/>
              <a:t>Launch the </a:t>
            </a:r>
            <a:r>
              <a:rPr lang="en-US" b="1" i="1" u="sng" dirty="0"/>
              <a:t>Static Structural (ANSYS)</a:t>
            </a:r>
            <a:r>
              <a:rPr lang="en-US" b="1" u="sng" dirty="0"/>
              <a:t> Program</a:t>
            </a:r>
            <a:endParaRPr lang="en-US" dirty="0"/>
          </a:p>
          <a:p>
            <a:r>
              <a:rPr lang="en-US" dirty="0"/>
              <a:t>Double-click the </a:t>
            </a:r>
            <a:r>
              <a:rPr lang="en-US" b="1" i="1" dirty="0"/>
              <a:t>Model </a:t>
            </a:r>
            <a:r>
              <a:rPr lang="en-US" dirty="0"/>
              <a:t>cell to launch the </a:t>
            </a:r>
            <a:r>
              <a:rPr lang="en-US" b="1" i="1" dirty="0"/>
              <a:t>Static Structural (ANSYS)</a:t>
            </a:r>
            <a:r>
              <a:rPr lang="en-US" dirty="0"/>
              <a:t> program. Note that in the </a:t>
            </a:r>
            <a:r>
              <a:rPr lang="en-US" b="1" i="1" dirty="0"/>
              <a:t>Details of “Line Body”</a:t>
            </a:r>
            <a:r>
              <a:rPr lang="en-US" dirty="0"/>
              <a:t> the material is assigned to </a:t>
            </a:r>
            <a:r>
              <a:rPr lang="en-US" b="1" i="1" dirty="0"/>
              <a:t>Structural Steel</a:t>
            </a:r>
            <a:r>
              <a:rPr lang="en-US" dirty="0"/>
              <a:t> by default. Click to the right of the </a:t>
            </a:r>
            <a:r>
              <a:rPr lang="en-US" b="1" i="1" dirty="0"/>
              <a:t>Assignment</a:t>
            </a:r>
            <a:r>
              <a:rPr lang="en-US" dirty="0"/>
              <a:t> field and select </a:t>
            </a:r>
            <a:r>
              <a:rPr lang="en-US" b="1" i="1" dirty="0"/>
              <a:t>Douglas Fir</a:t>
            </a:r>
            <a:r>
              <a:rPr lang="en-US" dirty="0"/>
              <a:t> from the drop-down context menu.</a:t>
            </a:r>
          </a:p>
        </p:txBody>
      </p:sp>
      <p:pic>
        <p:nvPicPr>
          <p:cNvPr id="6860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6263" y="2147060"/>
            <a:ext cx="7991475" cy="4152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48</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306279" y="944979"/>
            <a:ext cx="8491492" cy="1200329"/>
          </a:xfrm>
          <a:prstGeom prst="rect">
            <a:avLst/>
          </a:prstGeom>
        </p:spPr>
        <p:txBody>
          <a:bodyPr wrap="square">
            <a:spAutoFit/>
          </a:bodyPr>
          <a:lstStyle/>
          <a:p>
            <a:r>
              <a:rPr lang="en-US" b="1" dirty="0"/>
              <a:t>Step 10: </a:t>
            </a:r>
            <a:r>
              <a:rPr lang="en-US" b="1" u="sng" dirty="0"/>
              <a:t>Generate Mesh</a:t>
            </a:r>
            <a:endParaRPr lang="en-US" dirty="0"/>
          </a:p>
          <a:p>
            <a:r>
              <a:rPr lang="en-US" dirty="0"/>
              <a:t>In the </a:t>
            </a:r>
            <a:r>
              <a:rPr lang="en-US" b="1" i="1" dirty="0"/>
              <a:t>Details of “Mesh”</a:t>
            </a:r>
            <a:r>
              <a:rPr lang="en-US" dirty="0"/>
              <a:t>, enter a fairly large number, say,‘</a:t>
            </a:r>
            <a:r>
              <a:rPr lang="en-US" b="1" i="1" dirty="0"/>
              <a:t>10m</a:t>
            </a:r>
            <a:r>
              <a:rPr lang="en-US" dirty="0"/>
              <a:t>’, for the </a:t>
            </a:r>
            <a:r>
              <a:rPr lang="en-US" b="1" i="1" dirty="0"/>
              <a:t>Element Size</a:t>
            </a:r>
            <a:r>
              <a:rPr lang="en-US" dirty="0"/>
              <a:t>, to ensure each member is meshed with only one element. In the </a:t>
            </a:r>
            <a:r>
              <a:rPr lang="en-US" b="1" i="1" dirty="0"/>
              <a:t>Outline</a:t>
            </a:r>
            <a:r>
              <a:rPr lang="en-US" dirty="0"/>
              <a:t> of </a:t>
            </a:r>
            <a:r>
              <a:rPr lang="en-US" b="1" i="1" dirty="0"/>
              <a:t>Project</a:t>
            </a:r>
            <a:r>
              <a:rPr lang="en-US" dirty="0"/>
              <a:t>, right-click on </a:t>
            </a:r>
            <a:r>
              <a:rPr lang="en-US" b="1" i="1" dirty="0"/>
              <a:t>Mesh</a:t>
            </a:r>
            <a:r>
              <a:rPr lang="en-US" dirty="0"/>
              <a:t> and select </a:t>
            </a:r>
            <a:r>
              <a:rPr lang="en-US" b="1" i="1" dirty="0"/>
              <a:t>Generate Mesh</a:t>
            </a:r>
            <a:r>
              <a:rPr lang="en-US" dirty="0"/>
              <a:t>.</a:t>
            </a:r>
          </a:p>
        </p:txBody>
      </p:sp>
      <p:pic>
        <p:nvPicPr>
          <p:cNvPr id="573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6166" y="2344584"/>
            <a:ext cx="7061492" cy="34463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49</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3465" y="0"/>
            <a:ext cx="8751996" cy="523220"/>
          </a:xfrm>
          <a:prstGeom prst="rect">
            <a:avLst/>
          </a:prstGeom>
          <a:noFill/>
        </p:spPr>
        <p:txBody>
          <a:bodyPr wrap="square" rtlCol="0">
            <a:spAutoFit/>
          </a:bodyPr>
          <a:lstStyle/>
          <a:p>
            <a:pPr algn="ctr"/>
            <a:r>
              <a:rPr lang="en-US" sz="2800" dirty="0" smtClean="0">
                <a:solidFill>
                  <a:srgbClr val="C00000"/>
                </a:solidFill>
                <a:effectLst>
                  <a:outerShdw blurRad="50800" dist="38100" dir="2700000" algn="tl" rotWithShape="0">
                    <a:prstClr val="black">
                      <a:alpha val="40000"/>
                    </a:prstClr>
                  </a:outerShdw>
                </a:effectLst>
                <a:latin typeface="AR BERKLEY" pitchFamily="2" charset="0"/>
                <a:cs typeface="Aharoni" pitchFamily="2" charset="-79"/>
              </a:rPr>
              <a:t>A truss is an assembly of axial bars …</a:t>
            </a:r>
            <a:endParaRPr lang="en-US" sz="2800" dirty="0">
              <a:solidFill>
                <a:srgbClr val="C00000"/>
              </a:solidFill>
              <a:effectLst>
                <a:outerShdw blurRad="50800" dist="38100" dir="2700000" algn="tl" rotWithShape="0">
                  <a:prstClr val="black">
                    <a:alpha val="40000"/>
                  </a:prstClr>
                </a:outerShdw>
              </a:effectLst>
              <a:latin typeface="AR BERKLEY" pitchFamily="2" charset="0"/>
              <a:cs typeface="Aharoni" pitchFamily="2" charset="-79"/>
            </a:endParaRPr>
          </a:p>
        </p:txBody>
      </p:sp>
      <p:sp>
        <p:nvSpPr>
          <p:cNvPr id="4" name="Rectangle 2"/>
          <p:cNvSpPr txBox="1">
            <a:spLocks noChangeArrowheads="1"/>
          </p:cNvSpPr>
          <p:nvPr/>
        </p:nvSpPr>
        <p:spPr>
          <a:xfrm>
            <a:off x="10380" y="2857652"/>
            <a:ext cx="9427326" cy="830997"/>
          </a:xfrm>
          <a:prstGeom prst="rect">
            <a:avLst/>
          </a:prstGeom>
        </p:spPr>
        <p:txBody>
          <a:bodyPr wrap="square">
            <a:spAutoFit/>
          </a:bodyPr>
          <a:lstStyle/>
          <a:p>
            <a:pPr lvl="0">
              <a:lnSpc>
                <a:spcPct val="120000"/>
              </a:lnSpc>
              <a:spcBef>
                <a:spcPct val="0"/>
              </a:spcBef>
              <a:defRPr/>
            </a:pPr>
            <a:r>
              <a:rPr lang="en-US" sz="4000" dirty="0" smtClean="0">
                <a:solidFill>
                  <a:schemeClr val="bg1"/>
                </a:solidFill>
                <a:effectLst>
                  <a:reflection blurRad="6350" stA="55000" endA="300" endPos="45500" dir="5400000" sy="-100000" algn="bl" rotWithShape="0"/>
                </a:effectLst>
                <a:latin typeface="Gill Sans MT" pitchFamily="34" charset="0"/>
                <a:ea typeface="+mj-ea"/>
                <a:cs typeface="+mj-cs"/>
              </a:rPr>
              <a:t>Truss Modeling &amp; Bar Element Formulation</a:t>
            </a:r>
            <a:endParaRPr lang="en-US" sz="4000" dirty="0">
              <a:solidFill>
                <a:srgbClr val="0000CC"/>
              </a:solidFill>
              <a:effectLst>
                <a:reflection blurRad="6350" stA="55000" endA="300" endPos="45500" dir="5400000" sy="-100000" algn="bl" rotWithShape="0"/>
              </a:effectLst>
              <a:latin typeface="Gill Sans MT" pitchFamily="34" charset="0"/>
              <a:ea typeface="+mj-ea"/>
              <a:cs typeface="+mj-cs"/>
            </a:endParaRPr>
          </a:p>
        </p:txBody>
      </p:sp>
    </p:spTree>
    <p:extLst>
      <p:ext uri="{BB962C8B-B14F-4D97-AF65-F5344CB8AC3E}">
        <p14:creationId xmlns:p14="http://schemas.microsoft.com/office/powerpoint/2010/main" val="291604334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53013" y="953856"/>
            <a:ext cx="8491491" cy="1200329"/>
          </a:xfrm>
          <a:prstGeom prst="rect">
            <a:avLst/>
          </a:prstGeom>
        </p:spPr>
        <p:txBody>
          <a:bodyPr wrap="square">
            <a:spAutoFit/>
          </a:bodyPr>
          <a:lstStyle/>
          <a:p>
            <a:r>
              <a:rPr lang="en-US" b="1" dirty="0"/>
              <a:t>Step 11: </a:t>
            </a:r>
            <a:r>
              <a:rPr lang="en-US" b="1" u="sng" dirty="0"/>
              <a:t>Apply Boundary Conditions</a:t>
            </a:r>
            <a:endParaRPr lang="en-US" dirty="0"/>
          </a:p>
          <a:p>
            <a:r>
              <a:rPr lang="en-US" dirty="0"/>
              <a:t>In the </a:t>
            </a:r>
            <a:r>
              <a:rPr lang="en-US" b="1" i="1" dirty="0"/>
              <a:t>Outline</a:t>
            </a:r>
            <a:r>
              <a:rPr lang="en-US" dirty="0"/>
              <a:t> of </a:t>
            </a:r>
            <a:r>
              <a:rPr lang="en-US" b="1" i="1" dirty="0"/>
              <a:t>Project</a:t>
            </a:r>
            <a:r>
              <a:rPr lang="en-US" dirty="0"/>
              <a:t>, right-click on </a:t>
            </a:r>
            <a:r>
              <a:rPr lang="en-US" b="1" i="1" dirty="0"/>
              <a:t>Static Structural (A5)</a:t>
            </a:r>
            <a:r>
              <a:rPr lang="en-US" dirty="0"/>
              <a:t> and select </a:t>
            </a:r>
            <a:r>
              <a:rPr lang="en-US" b="1" i="1" dirty="0"/>
              <a:t>Insert</a:t>
            </a:r>
            <a:r>
              <a:rPr lang="en-US" dirty="0"/>
              <a:t> and then </a:t>
            </a:r>
            <a:r>
              <a:rPr lang="en-US" b="1" i="1" dirty="0"/>
              <a:t>Fixed Support</a:t>
            </a:r>
            <a:r>
              <a:rPr lang="en-US" dirty="0"/>
              <a:t>. After completion, a </a:t>
            </a:r>
            <a:r>
              <a:rPr lang="en-US" b="1" i="1" dirty="0"/>
              <a:t>Fixed Support</a:t>
            </a:r>
            <a:r>
              <a:rPr lang="en-US" dirty="0"/>
              <a:t> item is added underneath </a:t>
            </a:r>
            <a:r>
              <a:rPr lang="en-US" b="1" i="1" dirty="0"/>
              <a:t>Static Structural (A5)</a:t>
            </a:r>
            <a:r>
              <a:rPr lang="en-US" dirty="0"/>
              <a:t> in the project outline tree.</a:t>
            </a:r>
          </a:p>
        </p:txBody>
      </p:sp>
      <p:pic>
        <p:nvPicPr>
          <p:cNvPr id="58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1979" y="2392672"/>
            <a:ext cx="7232110" cy="35000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50</a:t>
            </a:fld>
            <a:endParaRPr lang="en-US"/>
          </a:p>
        </p:txBody>
      </p:sp>
    </p:spTree>
    <p:extLst>
      <p:ext uri="{BB962C8B-B14F-4D97-AF65-F5344CB8AC3E}">
        <p14:creationId xmlns:p14="http://schemas.microsoft.com/office/powerpoint/2010/main" val="25433705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244136" y="946770"/>
            <a:ext cx="8185489" cy="1477328"/>
          </a:xfrm>
          <a:prstGeom prst="rect">
            <a:avLst/>
          </a:prstGeom>
        </p:spPr>
        <p:txBody>
          <a:bodyPr wrap="square">
            <a:spAutoFit/>
          </a:bodyPr>
          <a:lstStyle/>
          <a:p>
            <a:r>
              <a:rPr lang="en-US" b="1" dirty="0"/>
              <a:t>Step 12: </a:t>
            </a:r>
            <a:r>
              <a:rPr lang="en-US" b="1" u="sng" dirty="0"/>
              <a:t>Apply Loads</a:t>
            </a:r>
            <a:endParaRPr lang="en-US" dirty="0"/>
          </a:p>
          <a:p>
            <a:r>
              <a:rPr lang="en-US" dirty="0"/>
              <a:t>In the </a:t>
            </a:r>
            <a:r>
              <a:rPr lang="en-US" b="1" i="1" dirty="0"/>
              <a:t>Outline</a:t>
            </a:r>
            <a:r>
              <a:rPr lang="en-US" dirty="0"/>
              <a:t> of </a:t>
            </a:r>
            <a:r>
              <a:rPr lang="en-US" b="1" i="1" dirty="0"/>
              <a:t>Project</a:t>
            </a:r>
            <a:r>
              <a:rPr lang="en-US" dirty="0"/>
              <a:t>, right-click on </a:t>
            </a:r>
            <a:r>
              <a:rPr lang="en-US" b="1" i="1" dirty="0"/>
              <a:t>Static Structural (A5)</a:t>
            </a:r>
            <a:r>
              <a:rPr lang="en-US" dirty="0"/>
              <a:t> and select </a:t>
            </a:r>
            <a:r>
              <a:rPr lang="en-US" b="1" i="1" dirty="0"/>
              <a:t>Insert</a:t>
            </a:r>
            <a:r>
              <a:rPr lang="en-US" dirty="0"/>
              <a:t> and then </a:t>
            </a:r>
            <a:r>
              <a:rPr lang="en-US" b="1" i="1" dirty="0" smtClean="0"/>
              <a:t>Force</a:t>
            </a:r>
            <a:r>
              <a:rPr lang="en-US" dirty="0" smtClean="0"/>
              <a:t>. In </a:t>
            </a:r>
            <a:r>
              <a:rPr lang="en-US" dirty="0"/>
              <a:t>the </a:t>
            </a:r>
            <a:r>
              <a:rPr lang="en-US" b="1" i="1" dirty="0"/>
              <a:t>Details of “Force”</a:t>
            </a:r>
            <a:r>
              <a:rPr lang="en-US" dirty="0"/>
              <a:t>, click </a:t>
            </a:r>
            <a:r>
              <a:rPr lang="en-US" b="1" i="1" dirty="0"/>
              <a:t>Apply</a:t>
            </a:r>
            <a:r>
              <a:rPr lang="en-US" dirty="0"/>
              <a:t> to confirm on the Geometry selection. Also underneath  the </a:t>
            </a:r>
            <a:r>
              <a:rPr lang="en-US" b="1" i="1" dirty="0"/>
              <a:t>Details</a:t>
            </a:r>
            <a:r>
              <a:rPr lang="en-US" dirty="0"/>
              <a:t>, change the </a:t>
            </a:r>
            <a:r>
              <a:rPr lang="en-US" b="1" i="1" dirty="0"/>
              <a:t>Define By</a:t>
            </a:r>
            <a:r>
              <a:rPr lang="en-US" dirty="0"/>
              <a:t> selection to </a:t>
            </a:r>
            <a:r>
              <a:rPr lang="en-US" b="1" i="1" dirty="0"/>
              <a:t>Components</a:t>
            </a:r>
            <a:r>
              <a:rPr lang="en-US" dirty="0"/>
              <a:t> and enter </a:t>
            </a:r>
            <a:r>
              <a:rPr lang="en-US" b="1" i="1" dirty="0"/>
              <a:t>‘-90000N’</a:t>
            </a:r>
            <a:r>
              <a:rPr lang="en-US" dirty="0"/>
              <a:t> for the </a:t>
            </a:r>
            <a:r>
              <a:rPr lang="en-US" b="1" i="1" dirty="0"/>
              <a:t>Y Component</a:t>
            </a:r>
            <a:r>
              <a:rPr lang="en-US" dirty="0"/>
              <a:t>.</a:t>
            </a:r>
          </a:p>
        </p:txBody>
      </p:sp>
      <p:pic>
        <p:nvPicPr>
          <p:cNvPr id="60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763" y="2633015"/>
            <a:ext cx="7328824" cy="34943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Slide Number Placeholder 5"/>
          <p:cNvSpPr>
            <a:spLocks noGrp="1"/>
          </p:cNvSpPr>
          <p:nvPr>
            <p:ph type="sldNum" sz="quarter" idx="11"/>
          </p:nvPr>
        </p:nvSpPr>
        <p:spPr/>
        <p:txBody>
          <a:bodyPr/>
          <a:lstStyle/>
          <a:p>
            <a:fld id="{EDBA0D9C-918A-4A1C-A811-F498A82033C0}" type="slidenum">
              <a:rPr lang="en-US" smtClean="0"/>
              <a:t>51</a:t>
            </a:fld>
            <a:endParaRPr lang="en-US"/>
          </a:p>
        </p:txBody>
      </p:sp>
    </p:spTree>
    <p:extLst>
      <p:ext uri="{BB962C8B-B14F-4D97-AF65-F5344CB8AC3E}">
        <p14:creationId xmlns:p14="http://schemas.microsoft.com/office/powerpoint/2010/main" val="35961077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Case </a:t>
            </a:r>
            <a:r>
              <a:rPr lang="en-US" sz="3200" b="1" i="1" kern="0" dirty="0">
                <a:solidFill>
                  <a:schemeClr val="bg1"/>
                </a:solidFill>
                <a:latin typeface="Trebuchet MS" pitchFamily="-111" charset="0"/>
                <a:ea typeface="+mj-ea"/>
                <a:cs typeface="+mj-cs"/>
              </a:rPr>
              <a:t>Study with ANSYS Workbench</a:t>
            </a: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Rectangle 3"/>
          <p:cNvSpPr/>
          <p:nvPr/>
        </p:nvSpPr>
        <p:spPr>
          <a:xfrm>
            <a:off x="152399" y="987615"/>
            <a:ext cx="8485573" cy="1477328"/>
          </a:xfrm>
          <a:prstGeom prst="rect">
            <a:avLst/>
          </a:prstGeom>
        </p:spPr>
        <p:txBody>
          <a:bodyPr wrap="square">
            <a:spAutoFit/>
          </a:bodyPr>
          <a:lstStyle/>
          <a:p>
            <a:r>
              <a:rPr lang="en-US" b="1" dirty="0"/>
              <a:t>Step 13: </a:t>
            </a:r>
            <a:r>
              <a:rPr lang="en-US" b="1" u="sng" dirty="0"/>
              <a:t>Retrieve Solution</a:t>
            </a:r>
            <a:endParaRPr lang="en-US" dirty="0"/>
          </a:p>
          <a:p>
            <a:r>
              <a:rPr lang="en-US" dirty="0"/>
              <a:t>Insert a </a:t>
            </a:r>
            <a:r>
              <a:rPr lang="en-US" b="1" i="1" dirty="0"/>
              <a:t>Total Deformation</a:t>
            </a:r>
            <a:r>
              <a:rPr lang="en-US" dirty="0"/>
              <a:t> item by right-clicking on </a:t>
            </a:r>
            <a:r>
              <a:rPr lang="en-US" b="1" i="1" dirty="0"/>
              <a:t>Solution (A6)</a:t>
            </a:r>
            <a:r>
              <a:rPr lang="en-US" dirty="0"/>
              <a:t> in the </a:t>
            </a:r>
            <a:r>
              <a:rPr lang="en-US" b="1" i="1" dirty="0"/>
              <a:t>Outline</a:t>
            </a:r>
            <a:r>
              <a:rPr lang="en-US" dirty="0"/>
              <a:t> tree</a:t>
            </a:r>
            <a:r>
              <a:rPr lang="en-US" dirty="0" smtClean="0"/>
              <a:t>.</a:t>
            </a:r>
          </a:p>
          <a:p>
            <a:r>
              <a:rPr lang="en-US" dirty="0"/>
              <a:t>Right-click on </a:t>
            </a:r>
            <a:r>
              <a:rPr lang="en-US" b="1" i="1" dirty="0"/>
              <a:t>Solution (A6)</a:t>
            </a:r>
            <a:r>
              <a:rPr lang="en-US" dirty="0"/>
              <a:t> in the </a:t>
            </a:r>
            <a:r>
              <a:rPr lang="en-US" b="1" i="1" dirty="0"/>
              <a:t>Outline</a:t>
            </a:r>
            <a:r>
              <a:rPr lang="en-US" dirty="0"/>
              <a:t> tree and select </a:t>
            </a:r>
            <a:r>
              <a:rPr lang="en-US" b="1" i="1" dirty="0"/>
              <a:t>Solve</a:t>
            </a:r>
            <a:r>
              <a:rPr lang="en-US" dirty="0"/>
              <a:t>. The program will start to solve the </a:t>
            </a:r>
            <a:r>
              <a:rPr lang="en-US" dirty="0" smtClean="0"/>
              <a:t>model. After </a:t>
            </a:r>
            <a:r>
              <a:rPr lang="en-US" dirty="0"/>
              <a:t>completion, click </a:t>
            </a:r>
            <a:r>
              <a:rPr lang="en-US" b="1" i="1" dirty="0"/>
              <a:t>Total Deformation</a:t>
            </a:r>
            <a:r>
              <a:rPr lang="en-US" dirty="0"/>
              <a:t> in the </a:t>
            </a:r>
            <a:r>
              <a:rPr lang="en-US" b="1" i="1" dirty="0"/>
              <a:t>Outline</a:t>
            </a:r>
            <a:r>
              <a:rPr lang="en-US" dirty="0"/>
              <a:t> to review the total deformation results</a:t>
            </a:r>
            <a:r>
              <a:rPr lang="en-US" dirty="0" smtClean="0"/>
              <a:t>.</a:t>
            </a:r>
            <a:endParaRPr lang="en-US" dirty="0"/>
          </a:p>
        </p:txBody>
      </p:sp>
      <p:pic>
        <p:nvPicPr>
          <p:cNvPr id="573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1432" t="25261" r="8442" b="21719"/>
          <a:stretch/>
        </p:blipFill>
        <p:spPr bwMode="auto">
          <a:xfrm>
            <a:off x="448575" y="2560319"/>
            <a:ext cx="8025846" cy="3813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1"/>
          </p:nvPr>
        </p:nvSpPr>
        <p:spPr/>
        <p:txBody>
          <a:bodyPr/>
          <a:lstStyle/>
          <a:p>
            <a:fld id="{EDBA0D9C-918A-4A1C-A811-F498A82033C0}" type="slidenum">
              <a:rPr lang="en-US" smtClean="0"/>
              <a:t>52</a:t>
            </a:fld>
            <a:endParaRPr lang="en-US"/>
          </a:p>
        </p:txBody>
      </p:sp>
    </p:spTree>
    <p:extLst>
      <p:ext uri="{BB962C8B-B14F-4D97-AF65-F5344CB8AC3E}">
        <p14:creationId xmlns:p14="http://schemas.microsoft.com/office/powerpoint/2010/main" val="359610773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Summary</a:t>
            </a:r>
            <a:endParaRPr lang="en-US" sz="3200" b="1" i="1" kern="0" dirty="0">
              <a:solidFill>
                <a:schemeClr val="bg1"/>
              </a:solidFill>
              <a:latin typeface="Trebuchet MS" pitchFamily="-111" charset="0"/>
              <a:ea typeface="+mj-ea"/>
              <a:cs typeface="+mj-cs"/>
            </a:endParaRPr>
          </a:p>
        </p:txBody>
      </p:sp>
      <p:sp>
        <p:nvSpPr>
          <p:cNvPr id="3"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39"/>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8"/>
          <p:cNvSpPr/>
          <p:nvPr/>
        </p:nvSpPr>
        <p:spPr>
          <a:xfrm>
            <a:off x="653064" y="1178797"/>
            <a:ext cx="8136384" cy="4093428"/>
          </a:xfrm>
          <a:prstGeom prst="rect">
            <a:avLst/>
          </a:prstGeom>
        </p:spPr>
        <p:txBody>
          <a:bodyPr wrap="square">
            <a:spAutoFit/>
          </a:bodyPr>
          <a:lstStyle/>
          <a:p>
            <a:r>
              <a:rPr lang="en-US" sz="2000" dirty="0"/>
              <a:t>In this </a:t>
            </a:r>
            <a:r>
              <a:rPr lang="en-US" sz="2000" dirty="0" smtClean="0"/>
              <a:t>chapter,</a:t>
            </a:r>
          </a:p>
          <a:p>
            <a:endParaRPr lang="en-US" sz="2000" dirty="0"/>
          </a:p>
          <a:p>
            <a:pPr marL="285750" indent="-285750">
              <a:buFont typeface="Wingdings" panose="05000000000000000000" pitchFamily="2" charset="2"/>
              <a:buChar char="q"/>
            </a:pPr>
            <a:r>
              <a:rPr lang="en-US" sz="2000" dirty="0"/>
              <a:t>W</a:t>
            </a:r>
            <a:r>
              <a:rPr lang="en-US" sz="2000" dirty="0" smtClean="0"/>
              <a:t>e study </a:t>
            </a:r>
            <a:r>
              <a:rPr lang="en-US" sz="2000" dirty="0"/>
              <a:t>the bar elements which can be used in truss analysis. </a:t>
            </a:r>
            <a:endParaRPr lang="en-US" sz="2000" dirty="0" smtClean="0"/>
          </a:p>
          <a:p>
            <a:endParaRPr lang="en-US" sz="2000" dirty="0" smtClean="0"/>
          </a:p>
          <a:p>
            <a:pPr marL="285750" indent="-285750">
              <a:buFont typeface="Wingdings" panose="05000000000000000000" pitchFamily="2" charset="2"/>
              <a:buChar char="q"/>
            </a:pPr>
            <a:r>
              <a:rPr lang="en-US" sz="2000" dirty="0"/>
              <a:t>The concept of the shape functions is introduced and the derivations of the stiffness matrices using the energy approach are introduced</a:t>
            </a:r>
            <a:r>
              <a:rPr lang="en-US" sz="2000" dirty="0" smtClean="0"/>
              <a:t>.</a:t>
            </a:r>
          </a:p>
          <a:p>
            <a:endParaRPr lang="en-US" sz="2000" dirty="0"/>
          </a:p>
          <a:p>
            <a:pPr marL="285750" indent="-285750">
              <a:buFont typeface="Wingdings" panose="05000000000000000000" pitchFamily="2" charset="2"/>
              <a:buChar char="q"/>
            </a:pPr>
            <a:r>
              <a:rPr lang="en-US" sz="2000" dirty="0"/>
              <a:t>Treatment of distributed loads is discussed and several examples are studied. </a:t>
            </a:r>
            <a:endParaRPr lang="en-US" sz="2000" dirty="0" smtClean="0"/>
          </a:p>
          <a:p>
            <a:endParaRPr lang="en-US" sz="2000" dirty="0"/>
          </a:p>
          <a:p>
            <a:pPr marL="285750" indent="-285750">
              <a:buFont typeface="Wingdings" panose="05000000000000000000" pitchFamily="2" charset="2"/>
              <a:buChar char="q"/>
            </a:pPr>
            <a:r>
              <a:rPr lang="en-US" sz="2000" dirty="0"/>
              <a:t>A planar truss structure is analyzed using </a:t>
            </a:r>
            <a:r>
              <a:rPr lang="en-US" sz="2000" i="1" dirty="0"/>
              <a:t>ANSYS Workbench</a:t>
            </a:r>
            <a:r>
              <a:rPr lang="en-US" sz="2000" dirty="0"/>
              <a:t>. It provides basic modeling techniques and shows step-by-step how </a:t>
            </a:r>
            <a:r>
              <a:rPr lang="en-US" sz="2000" i="1" dirty="0"/>
              <a:t>Workbench</a:t>
            </a:r>
            <a:r>
              <a:rPr lang="en-US" sz="2000" dirty="0"/>
              <a:t> can be used to determine the deformation and reaction forces in trusses.</a:t>
            </a:r>
          </a:p>
        </p:txBody>
      </p:sp>
      <p:sp>
        <p:nvSpPr>
          <p:cNvPr id="4" name="Slide Number Placeholder 3"/>
          <p:cNvSpPr>
            <a:spLocks noGrp="1"/>
          </p:cNvSpPr>
          <p:nvPr>
            <p:ph type="sldNum" sz="quarter" idx="11"/>
          </p:nvPr>
        </p:nvSpPr>
        <p:spPr/>
        <p:txBody>
          <a:bodyPr/>
          <a:lstStyle/>
          <a:p>
            <a:fld id="{EDBA0D9C-918A-4A1C-A811-F498A82033C0}" type="slidenum">
              <a:rPr lang="en-US" smtClean="0"/>
              <a:t>53</a:t>
            </a:fld>
            <a:endParaRPr lang="en-US"/>
          </a:p>
        </p:txBody>
      </p:sp>
    </p:spTree>
    <p:extLst>
      <p:ext uri="{BB962C8B-B14F-4D97-AF65-F5344CB8AC3E}">
        <p14:creationId xmlns:p14="http://schemas.microsoft.com/office/powerpoint/2010/main" val="36079108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1209" y="3450383"/>
            <a:ext cx="4592298" cy="24982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15821" y="6099347"/>
            <a:ext cx="8528180" cy="369332"/>
          </a:xfrm>
          <a:prstGeom prst="rect">
            <a:avLst/>
          </a:prstGeom>
        </p:spPr>
        <p:txBody>
          <a:bodyPr wrap="square">
            <a:spAutoFit/>
          </a:bodyPr>
          <a:lstStyle/>
          <a:p>
            <a:r>
              <a:rPr lang="en-US" dirty="0"/>
              <a:t>Figure 2.3. Modeling of a planar roof truss: (a) Physical structure (b) Discrete model.</a:t>
            </a:r>
          </a:p>
        </p:txBody>
      </p:sp>
      <p:sp>
        <p:nvSpPr>
          <p:cNvPr id="4"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a:solidFill>
                  <a:schemeClr val="bg1"/>
                </a:solidFill>
                <a:latin typeface="Trebuchet MS" pitchFamily="-111" charset="0"/>
                <a:ea typeface="+mj-ea"/>
                <a:cs typeface="+mj-cs"/>
              </a:rPr>
              <a:t>Modeling of Trusses</a:t>
            </a:r>
          </a:p>
        </p:txBody>
      </p:sp>
      <p:sp>
        <p:nvSpPr>
          <p:cNvPr id="3" name="Rectangle 2"/>
          <p:cNvSpPr/>
          <p:nvPr/>
        </p:nvSpPr>
        <p:spPr>
          <a:xfrm>
            <a:off x="306281" y="1021237"/>
            <a:ext cx="8837720" cy="2031325"/>
          </a:xfrm>
          <a:prstGeom prst="rect">
            <a:avLst/>
          </a:prstGeom>
        </p:spPr>
        <p:txBody>
          <a:bodyPr wrap="square">
            <a:spAutoFit/>
          </a:bodyPr>
          <a:lstStyle/>
          <a:p>
            <a:pPr marL="285750" indent="-285750">
              <a:buFont typeface="Wingdings" pitchFamily="2" charset="2"/>
              <a:buChar char="q"/>
            </a:pPr>
            <a:r>
              <a:rPr lang="en-US" sz="2600" dirty="0" smtClean="0"/>
              <a:t>  For </a:t>
            </a:r>
            <a:r>
              <a:rPr lang="en-US" sz="2600" dirty="0"/>
              <a:t>the truss analysis, it is often assumed </a:t>
            </a:r>
            <a:r>
              <a:rPr lang="en-US" sz="2600" dirty="0" smtClean="0"/>
              <a:t>that</a:t>
            </a:r>
          </a:p>
          <a:p>
            <a:pPr marL="742950" lvl="1" indent="-285750">
              <a:buFont typeface="Arial" pitchFamily="34" charset="0"/>
              <a:buChar char="•"/>
            </a:pPr>
            <a:r>
              <a:rPr lang="en-US" sz="2000" dirty="0" smtClean="0"/>
              <a:t>The bars </a:t>
            </a:r>
            <a:r>
              <a:rPr lang="en-US" sz="2000" dirty="0"/>
              <a:t>are of uniform cross </a:t>
            </a:r>
            <a:r>
              <a:rPr lang="en-US" sz="2000" dirty="0" smtClean="0"/>
              <a:t>sections </a:t>
            </a:r>
            <a:r>
              <a:rPr lang="en-US" sz="2000" dirty="0"/>
              <a:t>and </a:t>
            </a:r>
            <a:r>
              <a:rPr lang="en-US" sz="2000" dirty="0" smtClean="0"/>
              <a:t>joined </a:t>
            </a:r>
            <a:r>
              <a:rPr lang="en-US" sz="2000" dirty="0"/>
              <a:t>by frictionless </a:t>
            </a:r>
            <a:r>
              <a:rPr lang="en-US" sz="2000" dirty="0" smtClean="0"/>
              <a:t>pins.</a:t>
            </a:r>
          </a:p>
          <a:p>
            <a:pPr marL="742950" lvl="1" indent="-285750">
              <a:buFont typeface="Arial" pitchFamily="34" charset="0"/>
              <a:buChar char="•"/>
            </a:pPr>
            <a:r>
              <a:rPr lang="en-US" sz="2000" dirty="0"/>
              <a:t>L</a:t>
            </a:r>
            <a:r>
              <a:rPr lang="en-US" sz="2000" dirty="0" smtClean="0"/>
              <a:t>oads </a:t>
            </a:r>
            <a:r>
              <a:rPr lang="en-US" sz="2000" dirty="0"/>
              <a:t>are applied to joints </a:t>
            </a:r>
            <a:r>
              <a:rPr lang="en-US" sz="2000" dirty="0" smtClean="0"/>
              <a:t>only. </a:t>
            </a:r>
          </a:p>
          <a:p>
            <a:pPr marL="742950" lvl="1" indent="-285750">
              <a:buFont typeface="Arial" pitchFamily="34" charset="0"/>
              <a:buChar char="•"/>
            </a:pPr>
            <a:endParaRPr lang="en-US" sz="800" dirty="0" smtClean="0"/>
          </a:p>
          <a:p>
            <a:pPr marL="285750" indent="-285750">
              <a:buFont typeface="Wingdings" pitchFamily="2" charset="2"/>
              <a:buChar char="q"/>
            </a:pPr>
            <a:r>
              <a:rPr lang="en-US" sz="2600" dirty="0" smtClean="0"/>
              <a:t>  Based on the assumptions, </a:t>
            </a:r>
            <a:r>
              <a:rPr lang="en-US" sz="2600" dirty="0"/>
              <a:t>truss members are considered to carry only axial loads and have negligible bending </a:t>
            </a:r>
            <a:r>
              <a:rPr lang="en-US" sz="2600" dirty="0" smtClean="0"/>
              <a:t>resistance.</a:t>
            </a:r>
            <a:endParaRPr lang="en-US" sz="2600" dirty="0"/>
          </a:p>
        </p:txBody>
      </p:sp>
      <p:sp>
        <p:nvSpPr>
          <p:cNvPr id="5" name="Slide Number Placeholder 4"/>
          <p:cNvSpPr>
            <a:spLocks noGrp="1"/>
          </p:cNvSpPr>
          <p:nvPr>
            <p:ph type="sldNum" sz="quarter" idx="11"/>
          </p:nvPr>
        </p:nvSpPr>
        <p:spPr/>
        <p:txBody>
          <a:bodyPr/>
          <a:lstStyle/>
          <a:p>
            <a:fld id="{EDBA0D9C-918A-4A1C-A811-F498A82033C0}" type="slidenum">
              <a:rPr lang="en-US" smtClean="0"/>
              <a:t>6</a:t>
            </a:fld>
            <a:endParaRPr lang="en-US"/>
          </a:p>
        </p:txBody>
      </p:sp>
    </p:spTree>
    <p:extLst>
      <p:ext uri="{BB962C8B-B14F-4D97-AF65-F5344CB8AC3E}">
        <p14:creationId xmlns:p14="http://schemas.microsoft.com/office/powerpoint/2010/main" val="538439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3" name="Rectangle 2"/>
          <p:cNvSpPr/>
          <p:nvPr/>
        </p:nvSpPr>
        <p:spPr>
          <a:xfrm>
            <a:off x="237247" y="1050643"/>
            <a:ext cx="5013167" cy="492443"/>
          </a:xfrm>
          <a:prstGeom prst="rect">
            <a:avLst/>
          </a:prstGeom>
        </p:spPr>
        <p:txBody>
          <a:bodyPr wrap="none">
            <a:spAutoFit/>
          </a:bodyPr>
          <a:lstStyle/>
          <a:p>
            <a:pPr marL="285750" indent="-285750" hangingPunct="0">
              <a:buFont typeface="Wingdings" panose="05000000000000000000" pitchFamily="2" charset="2"/>
              <a:buChar char="q"/>
            </a:pPr>
            <a:r>
              <a:rPr lang="en-US" sz="2400" dirty="0" smtClean="0"/>
              <a:t>  </a:t>
            </a:r>
            <a:r>
              <a:rPr lang="en-US" sz="2600" dirty="0" smtClean="0"/>
              <a:t>Stiffness </a:t>
            </a:r>
            <a:r>
              <a:rPr lang="en-US" sz="2600" dirty="0"/>
              <a:t>Matrix – Direct Method</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9044" y="1713789"/>
            <a:ext cx="3300817" cy="1225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79074" y="2960318"/>
            <a:ext cx="3789307" cy="369332"/>
          </a:xfrm>
          <a:prstGeom prst="rect">
            <a:avLst/>
          </a:prstGeom>
        </p:spPr>
        <p:txBody>
          <a:bodyPr wrap="none">
            <a:spAutoFit/>
          </a:bodyPr>
          <a:lstStyle/>
          <a:p>
            <a:r>
              <a:rPr lang="en-US" dirty="0"/>
              <a:t>Figure 2.4. Notation for a bar element.</a:t>
            </a:r>
          </a:p>
        </p:txBody>
      </p:sp>
      <p:sp>
        <p:nvSpPr>
          <p:cNvPr id="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0" name="Rectangle 13"/>
          <p:cNvSpPr>
            <a:spLocks noChangeArrowheads="1"/>
          </p:cNvSpPr>
          <p:nvPr/>
        </p:nvSpPr>
        <p:spPr bwMode="auto">
          <a:xfrm>
            <a:off x="0" y="409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a:t>
            </a:r>
            <a:r>
              <a:rPr kumimoji="0" lang="en-US" altLang="zh-CN" sz="900" b="0" i="0" u="none" strike="noStrike" cap="none" normalizeH="0" baseline="0" smtClean="0">
                <a:ln>
                  <a:noFill/>
                </a:ln>
                <a:solidFill>
                  <a:schemeClr val="tx1"/>
                </a:solidFill>
                <a:effectLst/>
                <a:latin typeface="Arial" pitchFamily="34" charset="0"/>
                <a:cs typeface="Arial" pitchFamily="34" charset="0"/>
              </a:rPr>
              <a:t> </a:t>
            </a:r>
            <a:endParaRPr kumimoji="0" lang="en-US" altLang="zh-CN"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17"/>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6" name="Rectangle 19"/>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2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99787658"/>
              </p:ext>
            </p:extLst>
          </p:nvPr>
        </p:nvGraphicFramePr>
        <p:xfrm>
          <a:off x="4908334" y="2394268"/>
          <a:ext cx="2995624" cy="1215616"/>
        </p:xfrm>
        <a:graphic>
          <a:graphicData uri="http://schemas.openxmlformats.org/presentationml/2006/ole">
            <mc:AlternateContent xmlns:mc="http://schemas.openxmlformats.org/markup-compatibility/2006">
              <mc:Choice xmlns:v="urn:schemas-microsoft-com:vml" Requires="v">
                <p:oleObj spid="_x0000_s26292" name="Equation" r:id="rId4" imgW="2019300" imgH="787400" progId="Equation.3">
                  <p:embed/>
                </p:oleObj>
              </mc:Choice>
              <mc:Fallback>
                <p:oleObj name="Equation" r:id="rId4" imgW="2019300" imgH="787400" progId="Equation.3">
                  <p:embed/>
                  <p:pic>
                    <p:nvPicPr>
                      <p:cNvPr id="0" name="Object 2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8334" y="2394268"/>
                        <a:ext cx="2995624" cy="1215616"/>
                      </a:xfrm>
                      <a:prstGeom prst="rect">
                        <a:avLst/>
                      </a:prstGeom>
                      <a:noFill/>
                    </p:spPr>
                  </p:pic>
                </p:oleObj>
              </mc:Fallback>
            </mc:AlternateContent>
          </a:graphicData>
        </a:graphic>
      </p:graphicFrame>
      <p:sp>
        <p:nvSpPr>
          <p:cNvPr id="20" name="Rectangle 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p:cNvGraphicFramePr>
            <a:graphicFrameLocks noChangeAspect="1"/>
          </p:cNvGraphicFramePr>
          <p:nvPr>
            <p:extLst>
              <p:ext uri="{D42A27DB-BD31-4B8C-83A1-F6EECF244321}">
                <p14:modId xmlns:p14="http://schemas.microsoft.com/office/powerpoint/2010/main" val="3635946157"/>
              </p:ext>
            </p:extLst>
          </p:nvPr>
        </p:nvGraphicFramePr>
        <p:xfrm>
          <a:off x="1323969" y="3540641"/>
          <a:ext cx="2342775" cy="667148"/>
        </p:xfrm>
        <a:graphic>
          <a:graphicData uri="http://schemas.openxmlformats.org/presentationml/2006/ole">
            <mc:AlternateContent xmlns:mc="http://schemas.openxmlformats.org/markup-compatibility/2006">
              <mc:Choice xmlns:v="urn:schemas-microsoft-com:vml" Requires="v">
                <p:oleObj spid="_x0000_s26293" name="Equation" r:id="rId6" imgW="1447800" imgH="431800" progId="Equation.3">
                  <p:embed/>
                </p:oleObj>
              </mc:Choice>
              <mc:Fallback>
                <p:oleObj name="Equation" r:id="rId6" imgW="1447800" imgH="431800" progId="Equation.3">
                  <p:embed/>
                  <p:pic>
                    <p:nvPicPr>
                      <p:cNvPr id="0" name="Object 2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3969" y="3540641"/>
                        <a:ext cx="2342775" cy="667148"/>
                      </a:xfrm>
                      <a:prstGeom prst="rect">
                        <a:avLst/>
                      </a:prstGeom>
                      <a:noFill/>
                    </p:spPr>
                  </p:pic>
                </p:oleObj>
              </mc:Fallback>
            </mc:AlternateContent>
          </a:graphicData>
        </a:graphic>
      </p:graphicFrame>
      <p:sp>
        <p:nvSpPr>
          <p:cNvPr id="22" name="Rectangle 21"/>
          <p:cNvSpPr/>
          <p:nvPr/>
        </p:nvSpPr>
        <p:spPr>
          <a:xfrm>
            <a:off x="337831" y="3664960"/>
            <a:ext cx="995657" cy="369332"/>
          </a:xfrm>
          <a:prstGeom prst="rect">
            <a:avLst/>
          </a:prstGeom>
        </p:spPr>
        <p:txBody>
          <a:bodyPr wrap="none">
            <a:spAutoFit/>
          </a:bodyPr>
          <a:lstStyle/>
          <a:p>
            <a:r>
              <a:rPr lang="en-US" dirty="0"/>
              <a:t>We have</a:t>
            </a:r>
          </a:p>
        </p:txBody>
      </p:sp>
      <p:sp>
        <p:nvSpPr>
          <p:cNvPr id="23" name="Rectangle 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4" name="Object 23"/>
          <p:cNvGraphicFramePr>
            <a:graphicFrameLocks noChangeAspect="1"/>
          </p:cNvGraphicFramePr>
          <p:nvPr>
            <p:extLst>
              <p:ext uri="{D42A27DB-BD31-4B8C-83A1-F6EECF244321}">
                <p14:modId xmlns:p14="http://schemas.microsoft.com/office/powerpoint/2010/main" val="1649513999"/>
              </p:ext>
            </p:extLst>
          </p:nvPr>
        </p:nvGraphicFramePr>
        <p:xfrm>
          <a:off x="1360357" y="4288104"/>
          <a:ext cx="1410905" cy="698734"/>
        </p:xfrm>
        <a:graphic>
          <a:graphicData uri="http://schemas.openxmlformats.org/presentationml/2006/ole">
            <mc:AlternateContent xmlns:mc="http://schemas.openxmlformats.org/markup-compatibility/2006">
              <mc:Choice xmlns:v="urn:schemas-microsoft-com:vml" Requires="v">
                <p:oleObj spid="_x0000_s26294" name="Equation" r:id="rId8" imgW="990600" imgH="419100" progId="Equation.3">
                  <p:embed/>
                </p:oleObj>
              </mc:Choice>
              <mc:Fallback>
                <p:oleObj name="Equation" r:id="rId8" imgW="990600" imgH="419100" progId="Equation.3">
                  <p:embed/>
                  <p:pic>
                    <p:nvPicPr>
                      <p:cNvPr id="0" name="Object 2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0357" y="4288104"/>
                        <a:ext cx="1410905" cy="698734"/>
                      </a:xfrm>
                      <a:prstGeom prst="rect">
                        <a:avLst/>
                      </a:prstGeom>
                      <a:noFill/>
                    </p:spPr>
                  </p:pic>
                </p:oleObj>
              </mc:Fallback>
            </mc:AlternateContent>
          </a:graphicData>
        </a:graphic>
      </p:graphicFrame>
      <p:sp>
        <p:nvSpPr>
          <p:cNvPr id="25" name="Rectangle 2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 name="Object 25"/>
          <p:cNvGraphicFramePr>
            <a:graphicFrameLocks noChangeAspect="1"/>
          </p:cNvGraphicFramePr>
          <p:nvPr>
            <p:extLst>
              <p:ext uri="{D42A27DB-BD31-4B8C-83A1-F6EECF244321}">
                <p14:modId xmlns:p14="http://schemas.microsoft.com/office/powerpoint/2010/main" val="1285630540"/>
              </p:ext>
            </p:extLst>
          </p:nvPr>
        </p:nvGraphicFramePr>
        <p:xfrm>
          <a:off x="1345945" y="5120557"/>
          <a:ext cx="1320563" cy="597729"/>
        </p:xfrm>
        <a:graphic>
          <a:graphicData uri="http://schemas.openxmlformats.org/presentationml/2006/ole">
            <mc:AlternateContent xmlns:mc="http://schemas.openxmlformats.org/markup-compatibility/2006">
              <mc:Choice xmlns:v="urn:schemas-microsoft-com:vml" Requires="v">
                <p:oleObj spid="_x0000_s26295" name="Equation" r:id="rId10" imgW="875920" imgH="393529" progId="Equation.3">
                  <p:embed/>
                </p:oleObj>
              </mc:Choice>
              <mc:Fallback>
                <p:oleObj name="Equation" r:id="rId10" imgW="875920" imgH="393529" progId="Equation.3">
                  <p:embed/>
                  <p:pic>
                    <p:nvPicPr>
                      <p:cNvPr id="0" name="Object 2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45945" y="5120557"/>
                        <a:ext cx="1320563" cy="597729"/>
                      </a:xfrm>
                      <a:prstGeom prst="rect">
                        <a:avLst/>
                      </a:prstGeom>
                      <a:noFill/>
                    </p:spPr>
                  </p:pic>
                </p:oleObj>
              </mc:Fallback>
            </mc:AlternateContent>
          </a:graphicData>
        </a:graphic>
      </p:graphicFrame>
      <p:sp>
        <p:nvSpPr>
          <p:cNvPr id="28" name="Rectangle 2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9" name="Object 28"/>
          <p:cNvGraphicFramePr>
            <a:graphicFrameLocks noChangeAspect="1"/>
          </p:cNvGraphicFramePr>
          <p:nvPr>
            <p:extLst>
              <p:ext uri="{D42A27DB-BD31-4B8C-83A1-F6EECF244321}">
                <p14:modId xmlns:p14="http://schemas.microsoft.com/office/powerpoint/2010/main" val="2083970497"/>
              </p:ext>
            </p:extLst>
          </p:nvPr>
        </p:nvGraphicFramePr>
        <p:xfrm>
          <a:off x="3166030" y="5112756"/>
          <a:ext cx="741704" cy="613332"/>
        </p:xfrm>
        <a:graphic>
          <a:graphicData uri="http://schemas.openxmlformats.org/presentationml/2006/ole">
            <mc:AlternateContent xmlns:mc="http://schemas.openxmlformats.org/markup-compatibility/2006">
              <mc:Choice xmlns:v="urn:schemas-microsoft-com:vml" Requires="v">
                <p:oleObj spid="_x0000_s26296" name="Equation" r:id="rId12" imgW="444307" imgH="393529" progId="Equation.3">
                  <p:embed/>
                </p:oleObj>
              </mc:Choice>
              <mc:Fallback>
                <p:oleObj name="Equation" r:id="rId12" imgW="444307" imgH="393529" progId="Equation.3">
                  <p:embed/>
                  <p:pic>
                    <p:nvPicPr>
                      <p:cNvPr id="0" name="Object 28"/>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166030" y="5112756"/>
                        <a:ext cx="741704" cy="613332"/>
                      </a:xfrm>
                      <a:prstGeom prst="rect">
                        <a:avLst/>
                      </a:prstGeom>
                      <a:noFill/>
                    </p:spPr>
                  </p:pic>
                </p:oleObj>
              </mc:Fallback>
            </mc:AlternateContent>
          </a:graphicData>
        </a:graphic>
      </p:graphicFrame>
      <p:sp>
        <p:nvSpPr>
          <p:cNvPr id="30" name="Rectangle 3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1" name="Object 30"/>
          <p:cNvGraphicFramePr>
            <a:graphicFrameLocks noChangeAspect="1"/>
          </p:cNvGraphicFramePr>
          <p:nvPr>
            <p:extLst>
              <p:ext uri="{D42A27DB-BD31-4B8C-83A1-F6EECF244321}">
                <p14:modId xmlns:p14="http://schemas.microsoft.com/office/powerpoint/2010/main" val="3670195443"/>
              </p:ext>
            </p:extLst>
          </p:nvPr>
        </p:nvGraphicFramePr>
        <p:xfrm>
          <a:off x="1395856" y="6009825"/>
          <a:ext cx="1233996" cy="535978"/>
        </p:xfrm>
        <a:graphic>
          <a:graphicData uri="http://schemas.openxmlformats.org/presentationml/2006/ole">
            <mc:AlternateContent xmlns:mc="http://schemas.openxmlformats.org/markup-compatibility/2006">
              <mc:Choice xmlns:v="urn:schemas-microsoft-com:vml" Requires="v">
                <p:oleObj spid="_x0000_s26297" name="Equation" r:id="rId14" imgW="952087" imgH="393529" progId="Equation.3">
                  <p:embed/>
                </p:oleObj>
              </mc:Choice>
              <mc:Fallback>
                <p:oleObj name="Equation" r:id="rId14" imgW="952087" imgH="393529" progId="Equation.3">
                  <p:embed/>
                  <p:pic>
                    <p:nvPicPr>
                      <p:cNvPr id="0" name="Object 3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395856" y="6009825"/>
                        <a:ext cx="1233996" cy="535978"/>
                      </a:xfrm>
                      <a:prstGeom prst="rect">
                        <a:avLst/>
                      </a:prstGeom>
                      <a:noFill/>
                    </p:spPr>
                  </p:pic>
                </p:oleObj>
              </mc:Fallback>
            </mc:AlternateContent>
          </a:graphicData>
        </a:graphic>
      </p:graphicFrame>
      <p:sp>
        <p:nvSpPr>
          <p:cNvPr id="25600" name="Rectangle 3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601" name="Object 25600"/>
          <p:cNvGraphicFramePr>
            <a:graphicFrameLocks noChangeAspect="1"/>
          </p:cNvGraphicFramePr>
          <p:nvPr>
            <p:extLst>
              <p:ext uri="{D42A27DB-BD31-4B8C-83A1-F6EECF244321}">
                <p14:modId xmlns:p14="http://schemas.microsoft.com/office/powerpoint/2010/main" val="17552554"/>
              </p:ext>
            </p:extLst>
          </p:nvPr>
        </p:nvGraphicFramePr>
        <p:xfrm>
          <a:off x="4985983" y="4157729"/>
          <a:ext cx="2508126" cy="759604"/>
        </p:xfrm>
        <a:graphic>
          <a:graphicData uri="http://schemas.openxmlformats.org/presentationml/2006/ole">
            <mc:AlternateContent xmlns:mc="http://schemas.openxmlformats.org/markup-compatibility/2006">
              <mc:Choice xmlns:v="urn:schemas-microsoft-com:vml" Requires="v">
                <p:oleObj spid="_x0000_s26298" name="Equation" r:id="rId16" imgW="1651000" imgH="482600" progId="Equation.3">
                  <p:embed/>
                </p:oleObj>
              </mc:Choice>
              <mc:Fallback>
                <p:oleObj name="Equation" r:id="rId16" imgW="1651000" imgH="482600" progId="Equation.3">
                  <p:embed/>
                  <p:pic>
                    <p:nvPicPr>
                      <p:cNvPr id="0" name="Object 32"/>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985983" y="4157729"/>
                        <a:ext cx="2508126" cy="759604"/>
                      </a:xfrm>
                      <a:prstGeom prst="rect">
                        <a:avLst/>
                      </a:prstGeom>
                      <a:noFill/>
                    </p:spPr>
                  </p:pic>
                </p:oleObj>
              </mc:Fallback>
            </mc:AlternateContent>
          </a:graphicData>
        </a:graphic>
      </p:graphicFrame>
      <p:sp>
        <p:nvSpPr>
          <p:cNvPr id="25603" name="Rectangle 25602"/>
          <p:cNvSpPr/>
          <p:nvPr/>
        </p:nvSpPr>
        <p:spPr>
          <a:xfrm>
            <a:off x="4436833" y="3646497"/>
            <a:ext cx="3584699" cy="400110"/>
          </a:xfrm>
          <a:prstGeom prst="rect">
            <a:avLst/>
          </a:prstGeom>
        </p:spPr>
        <p:txBody>
          <a:bodyPr wrap="none">
            <a:spAutoFit/>
          </a:bodyPr>
          <a:lstStyle/>
          <a:p>
            <a:r>
              <a:rPr lang="en-US" sz="2000" dirty="0"/>
              <a:t>Element equilibrium equation </a:t>
            </a:r>
            <a:r>
              <a:rPr lang="en-US" sz="2000" dirty="0" smtClean="0"/>
              <a:t>is:</a:t>
            </a:r>
            <a:endParaRPr lang="en-US" sz="2000" dirty="0"/>
          </a:p>
        </p:txBody>
      </p:sp>
      <p:sp>
        <p:nvSpPr>
          <p:cNvPr id="25604" name="Rectangle 25603"/>
          <p:cNvSpPr/>
          <p:nvPr/>
        </p:nvSpPr>
        <p:spPr>
          <a:xfrm>
            <a:off x="4436833" y="1642315"/>
            <a:ext cx="4833340" cy="707886"/>
          </a:xfrm>
          <a:prstGeom prst="rect">
            <a:avLst/>
          </a:prstGeom>
        </p:spPr>
        <p:txBody>
          <a:bodyPr wrap="square">
            <a:spAutoFit/>
          </a:bodyPr>
          <a:lstStyle/>
          <a:p>
            <a:r>
              <a:rPr lang="en-US" sz="2000" dirty="0" smtClean="0"/>
              <a:t>We conclude that the bar behaves like a spring</a:t>
            </a:r>
            <a:r>
              <a:rPr lang="en-US" sz="2000" dirty="0"/>
              <a:t>.</a:t>
            </a:r>
            <a:r>
              <a:rPr lang="en-US" sz="2000" dirty="0" smtClean="0"/>
              <a:t> The element </a:t>
            </a:r>
            <a:r>
              <a:rPr lang="en-US" sz="2000" dirty="0"/>
              <a:t>stiffness matrix </a:t>
            </a:r>
            <a:r>
              <a:rPr lang="en-US" sz="2000" dirty="0" smtClean="0"/>
              <a:t>is:</a:t>
            </a:r>
            <a:endParaRPr lang="en-US" sz="2000" dirty="0"/>
          </a:p>
        </p:txBody>
      </p:sp>
      <p:sp>
        <p:nvSpPr>
          <p:cNvPr id="32" name="Rectangle 31"/>
          <p:cNvSpPr/>
          <p:nvPr/>
        </p:nvSpPr>
        <p:spPr>
          <a:xfrm>
            <a:off x="2616652" y="5230500"/>
            <a:ext cx="538930" cy="369332"/>
          </a:xfrm>
          <a:prstGeom prst="rect">
            <a:avLst/>
          </a:prstGeom>
        </p:spPr>
        <p:txBody>
          <a:bodyPr wrap="none">
            <a:spAutoFit/>
          </a:bodyPr>
          <a:lstStyle/>
          <a:p>
            <a:r>
              <a:rPr lang="en-US" dirty="0" smtClean="0"/>
              <a:t>and</a:t>
            </a:r>
            <a:endParaRPr lang="en-US" dirty="0"/>
          </a:p>
        </p:txBody>
      </p:sp>
      <p:sp>
        <p:nvSpPr>
          <p:cNvPr id="6" name="Rectangle 5"/>
          <p:cNvSpPr/>
          <p:nvPr/>
        </p:nvSpPr>
        <p:spPr>
          <a:xfrm>
            <a:off x="4455122" y="5125331"/>
            <a:ext cx="4387570" cy="1323439"/>
          </a:xfrm>
          <a:prstGeom prst="rect">
            <a:avLst/>
          </a:prstGeom>
        </p:spPr>
        <p:txBody>
          <a:bodyPr wrap="square">
            <a:spAutoFit/>
          </a:bodyPr>
          <a:lstStyle/>
          <a:p>
            <a:r>
              <a:rPr lang="en-US" sz="2000" i="1" dirty="0"/>
              <a:t>Degree of Freedom (DOF)</a:t>
            </a:r>
            <a:r>
              <a:rPr lang="en-US" sz="2000" dirty="0"/>
              <a:t>:  Number of components of the displacement vector at a node. For 1-D bar element along the </a:t>
            </a:r>
            <a:r>
              <a:rPr lang="en-US" sz="2000" i="1" dirty="0"/>
              <a:t>x</a:t>
            </a:r>
            <a:r>
              <a:rPr lang="en-US" sz="2000" dirty="0"/>
              <a:t>-axis, we have one DOF at each node.</a:t>
            </a:r>
          </a:p>
        </p:txBody>
      </p:sp>
      <p:sp>
        <p:nvSpPr>
          <p:cNvPr id="33" name="Rectangle 32"/>
          <p:cNvSpPr/>
          <p:nvPr/>
        </p:nvSpPr>
        <p:spPr>
          <a:xfrm>
            <a:off x="268224" y="6092894"/>
            <a:ext cx="1104661" cy="369332"/>
          </a:xfrm>
          <a:prstGeom prst="rect">
            <a:avLst/>
          </a:prstGeom>
        </p:spPr>
        <p:txBody>
          <a:bodyPr wrap="none">
            <a:spAutoFit/>
          </a:bodyPr>
          <a:lstStyle/>
          <a:p>
            <a:r>
              <a:rPr lang="en-US" dirty="0" smtClean="0"/>
              <a:t>Therefore</a:t>
            </a:r>
            <a:endParaRPr lang="en-US" dirty="0"/>
          </a:p>
        </p:txBody>
      </p:sp>
      <p:sp>
        <p:nvSpPr>
          <p:cNvPr id="7" name="Slide Number Placeholder 6"/>
          <p:cNvSpPr>
            <a:spLocks noGrp="1"/>
          </p:cNvSpPr>
          <p:nvPr>
            <p:ph type="sldNum" sz="quarter" idx="11"/>
          </p:nvPr>
        </p:nvSpPr>
        <p:spPr/>
        <p:txBody>
          <a:bodyPr/>
          <a:lstStyle/>
          <a:p>
            <a:fld id="{EDBA0D9C-918A-4A1C-A811-F498A82033C0}" type="slidenum">
              <a:rPr lang="en-US" smtClean="0"/>
              <a:t>7</a:t>
            </a:fld>
            <a:endParaRPr lang="en-US"/>
          </a:p>
        </p:txBody>
      </p:sp>
    </p:spTree>
    <p:extLst>
      <p:ext uri="{BB962C8B-B14F-4D97-AF65-F5344CB8AC3E}">
        <p14:creationId xmlns:p14="http://schemas.microsoft.com/office/powerpoint/2010/main" val="767185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408" y="1081889"/>
            <a:ext cx="5342873" cy="492443"/>
          </a:xfrm>
          <a:prstGeom prst="rect">
            <a:avLst/>
          </a:prstGeom>
        </p:spPr>
        <p:txBody>
          <a:bodyPr wrap="none">
            <a:spAutoFit/>
          </a:bodyPr>
          <a:lstStyle/>
          <a:p>
            <a:pPr marL="285750" indent="-285750">
              <a:buFont typeface="Wingdings" panose="05000000000000000000" pitchFamily="2" charset="2"/>
              <a:buChar char="q"/>
            </a:pPr>
            <a:r>
              <a:rPr lang="en-US" sz="2400" dirty="0" smtClean="0"/>
              <a:t>  </a:t>
            </a:r>
            <a:r>
              <a:rPr lang="en-US" sz="2600" dirty="0" smtClean="0"/>
              <a:t>Stiffness </a:t>
            </a:r>
            <a:r>
              <a:rPr lang="en-US" sz="2600" dirty="0"/>
              <a:t>Matrix – Energy Approach</a:t>
            </a:r>
          </a:p>
        </p:txBody>
      </p:sp>
      <p:sp>
        <p:nvSpPr>
          <p:cNvPr id="3"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4" name="Rectangle 3"/>
          <p:cNvSpPr/>
          <p:nvPr/>
        </p:nvSpPr>
        <p:spPr>
          <a:xfrm>
            <a:off x="773482" y="1659900"/>
            <a:ext cx="5830391" cy="400110"/>
          </a:xfrm>
          <a:prstGeom prst="rect">
            <a:avLst/>
          </a:prstGeom>
        </p:spPr>
        <p:txBody>
          <a:bodyPr wrap="square">
            <a:spAutoFit/>
          </a:bodyPr>
          <a:lstStyle/>
          <a:p>
            <a:r>
              <a:rPr lang="en-US" sz="2000" dirty="0"/>
              <a:t>D</a:t>
            </a:r>
            <a:r>
              <a:rPr lang="en-US" sz="2000" dirty="0" smtClean="0"/>
              <a:t>efine </a:t>
            </a:r>
            <a:r>
              <a:rPr lang="en-US" sz="2000" dirty="0"/>
              <a:t>two </a:t>
            </a:r>
            <a:r>
              <a:rPr lang="en-US" sz="2000" i="1" dirty="0"/>
              <a:t>linear shape functions</a:t>
            </a:r>
            <a:r>
              <a:rPr lang="en-US" sz="2000" dirty="0"/>
              <a:t> </a:t>
            </a:r>
            <a:r>
              <a:rPr lang="en-US" sz="2000" dirty="0" smtClean="0"/>
              <a:t>as follows </a:t>
            </a:r>
            <a:endParaRPr lang="en-US" sz="2000" dirty="0"/>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986772221"/>
              </p:ext>
            </p:extLst>
          </p:nvPr>
        </p:nvGraphicFramePr>
        <p:xfrm>
          <a:off x="1162501" y="2204914"/>
          <a:ext cx="2996221" cy="372863"/>
        </p:xfrm>
        <a:graphic>
          <a:graphicData uri="http://schemas.openxmlformats.org/presentationml/2006/ole">
            <mc:AlternateContent xmlns:mc="http://schemas.openxmlformats.org/markup-compatibility/2006">
              <mc:Choice xmlns:v="urn:schemas-microsoft-com:vml" Requires="v">
                <p:oleObj spid="_x0000_s27100" name="Equation" r:id="rId3" imgW="2057400" imgH="241300" progId="Equation.3">
                  <p:embed/>
                </p:oleObj>
              </mc:Choice>
              <mc:Fallback>
                <p:oleObj name="Equation" r:id="rId3" imgW="2057400" imgH="241300" progId="Equation.3">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2501" y="2204914"/>
                        <a:ext cx="2996221" cy="372863"/>
                      </a:xfrm>
                      <a:prstGeom prst="rect">
                        <a:avLst/>
                      </a:prstGeom>
                      <a:noFill/>
                    </p:spPr>
                  </p:pic>
                </p:oleObj>
              </mc:Fallback>
            </mc:AlternateContent>
          </a:graphicData>
        </a:graphic>
      </p:graphicFrame>
      <p:sp>
        <p:nvSpPr>
          <p:cNvPr id="7" name="Rectangle 6"/>
          <p:cNvSpPr/>
          <p:nvPr/>
        </p:nvSpPr>
        <p:spPr>
          <a:xfrm>
            <a:off x="4280627" y="2161733"/>
            <a:ext cx="844911" cy="400110"/>
          </a:xfrm>
          <a:prstGeom prst="rect">
            <a:avLst/>
          </a:prstGeom>
        </p:spPr>
        <p:txBody>
          <a:bodyPr wrap="none">
            <a:spAutoFit/>
          </a:bodyPr>
          <a:lstStyle/>
          <a:p>
            <a:r>
              <a:rPr lang="en-US" sz="2000" dirty="0"/>
              <a:t>where</a:t>
            </a:r>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2587393737"/>
              </p:ext>
            </p:extLst>
          </p:nvPr>
        </p:nvGraphicFramePr>
        <p:xfrm>
          <a:off x="5270861" y="2078298"/>
          <a:ext cx="2107477" cy="577208"/>
        </p:xfrm>
        <a:graphic>
          <a:graphicData uri="http://schemas.openxmlformats.org/presentationml/2006/ole">
            <mc:AlternateContent xmlns:mc="http://schemas.openxmlformats.org/markup-compatibility/2006">
              <mc:Choice xmlns:v="urn:schemas-microsoft-com:vml" Requires="v">
                <p:oleObj spid="_x0000_s27101" name="Equation" r:id="rId5" imgW="1511300" imgH="393700" progId="Equation.3">
                  <p:embed/>
                </p:oleObj>
              </mc:Choice>
              <mc:Fallback>
                <p:oleObj name="Equation" r:id="rId5" imgW="1511300" imgH="393700" progId="Equation.3">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70861" y="2078298"/>
                        <a:ext cx="2107477" cy="577208"/>
                      </a:xfrm>
                      <a:prstGeom prst="rect">
                        <a:avLst/>
                      </a:prstGeom>
                      <a:noFill/>
                    </p:spPr>
                  </p:pic>
                </p:oleObj>
              </mc:Fallback>
            </mc:AlternateContent>
          </a:graphicData>
        </a:graphic>
      </p:graphicFrame>
      <p:pic>
        <p:nvPicPr>
          <p:cNvPr id="26629"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34394" y="4834693"/>
            <a:ext cx="6384310" cy="121987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1814145" y="6044343"/>
            <a:ext cx="5260019" cy="369332"/>
          </a:xfrm>
          <a:prstGeom prst="rect">
            <a:avLst/>
          </a:prstGeom>
        </p:spPr>
        <p:txBody>
          <a:bodyPr wrap="square">
            <a:spAutoFit/>
          </a:bodyPr>
          <a:lstStyle/>
          <a:p>
            <a:r>
              <a:rPr lang="en-US" dirty="0"/>
              <a:t>Figure 2.5.  The shape functions for a bar element.</a:t>
            </a:r>
          </a:p>
        </p:txBody>
      </p:sp>
      <p:sp>
        <p:nvSpPr>
          <p:cNvPr id="11" name="Rectangle 10"/>
          <p:cNvSpPr/>
          <p:nvPr/>
        </p:nvSpPr>
        <p:spPr>
          <a:xfrm>
            <a:off x="790627" y="2691823"/>
            <a:ext cx="3362320" cy="400110"/>
          </a:xfrm>
          <a:prstGeom prst="rect">
            <a:avLst/>
          </a:prstGeom>
        </p:spPr>
        <p:txBody>
          <a:bodyPr wrap="square">
            <a:spAutoFit/>
          </a:bodyPr>
          <a:lstStyle/>
          <a:p>
            <a:r>
              <a:rPr lang="en-US" sz="2000" dirty="0"/>
              <a:t>W</a:t>
            </a:r>
            <a:r>
              <a:rPr lang="en-US" sz="2000" dirty="0" smtClean="0"/>
              <a:t>e </a:t>
            </a:r>
            <a:r>
              <a:rPr lang="en-US" sz="2000" dirty="0"/>
              <a:t>can </a:t>
            </a:r>
            <a:r>
              <a:rPr lang="en-US" sz="2000" dirty="0" smtClean="0"/>
              <a:t>write</a:t>
            </a:r>
            <a:endParaRPr lang="en-US" sz="2000" dirty="0"/>
          </a:p>
        </p:txBody>
      </p:sp>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1616175675"/>
              </p:ext>
            </p:extLst>
          </p:nvPr>
        </p:nvGraphicFramePr>
        <p:xfrm>
          <a:off x="1153288" y="3182466"/>
          <a:ext cx="2071521" cy="690507"/>
        </p:xfrm>
        <a:graphic>
          <a:graphicData uri="http://schemas.openxmlformats.org/presentationml/2006/ole">
            <mc:AlternateContent xmlns:mc="http://schemas.openxmlformats.org/markup-compatibility/2006">
              <mc:Choice xmlns:v="urn:schemas-microsoft-com:vml" Requires="v">
                <p:oleObj spid="_x0000_s27102" name="Equation" r:id="rId8" imgW="1548728" imgH="482391" progId="Equation.3">
                  <p:embed/>
                </p:oleObj>
              </mc:Choice>
              <mc:Fallback>
                <p:oleObj name="Equation" r:id="rId8" imgW="1548728" imgH="482391" progId="Equation.3">
                  <p:embed/>
                  <p:pic>
                    <p:nvPicPr>
                      <p:cNvPr id="0" name="Object 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53288" y="3182466"/>
                        <a:ext cx="2071521" cy="690507"/>
                      </a:xfrm>
                      <a:prstGeom prst="rect">
                        <a:avLst/>
                      </a:prstGeom>
                      <a:noFill/>
                    </p:spPr>
                  </p:pic>
                </p:oleObj>
              </mc:Fallback>
            </mc:AlternateContent>
          </a:graphicData>
        </a:graphic>
      </p:graphicFrame>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5" name="Object 14"/>
          <p:cNvGraphicFramePr>
            <a:graphicFrameLocks noChangeAspect="1"/>
          </p:cNvGraphicFramePr>
          <p:nvPr>
            <p:extLst>
              <p:ext uri="{D42A27DB-BD31-4B8C-83A1-F6EECF244321}">
                <p14:modId xmlns:p14="http://schemas.microsoft.com/office/powerpoint/2010/main" val="3999659884"/>
              </p:ext>
            </p:extLst>
          </p:nvPr>
        </p:nvGraphicFramePr>
        <p:xfrm>
          <a:off x="4835039" y="3154680"/>
          <a:ext cx="2379011" cy="655753"/>
        </p:xfrm>
        <a:graphic>
          <a:graphicData uri="http://schemas.openxmlformats.org/presentationml/2006/ole">
            <mc:AlternateContent xmlns:mc="http://schemas.openxmlformats.org/markup-compatibility/2006">
              <mc:Choice xmlns:v="urn:schemas-microsoft-com:vml" Requires="v">
                <p:oleObj spid="_x0000_s27103" name="Equation" r:id="rId10" imgW="1524000" imgH="431800" progId="Equation.3">
                  <p:embed/>
                </p:oleObj>
              </mc:Choice>
              <mc:Fallback>
                <p:oleObj name="Equation" r:id="rId10" imgW="1524000" imgH="431800" progId="Equation.3">
                  <p:embed/>
                  <p:pic>
                    <p:nvPicPr>
                      <p:cNvPr id="0" name="Object 8"/>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35039" y="3154680"/>
                        <a:ext cx="2379011" cy="655753"/>
                      </a:xfrm>
                      <a:prstGeom prst="rect">
                        <a:avLst/>
                      </a:prstGeom>
                      <a:noFill/>
                    </p:spPr>
                  </p:pic>
                </p:oleObj>
              </mc:Fallback>
            </mc:AlternateContent>
          </a:graphicData>
        </a:graphic>
      </p:graphicFrame>
      <p:sp>
        <p:nvSpPr>
          <p:cNvPr id="16" name="Rectangle 15"/>
          <p:cNvSpPr/>
          <p:nvPr/>
        </p:nvSpPr>
        <p:spPr>
          <a:xfrm>
            <a:off x="796403" y="4001344"/>
            <a:ext cx="5539524" cy="400110"/>
          </a:xfrm>
          <a:prstGeom prst="rect">
            <a:avLst/>
          </a:prstGeom>
        </p:spPr>
        <p:txBody>
          <a:bodyPr wrap="square">
            <a:spAutoFit/>
          </a:bodyPr>
          <a:lstStyle/>
          <a:p>
            <a:r>
              <a:rPr lang="en-US" sz="2000" dirty="0"/>
              <a:t>where </a:t>
            </a:r>
            <a:r>
              <a:rPr lang="en-US" sz="2000" b="1" dirty="0"/>
              <a:t>B</a:t>
            </a:r>
            <a:r>
              <a:rPr lang="en-US" sz="2000" dirty="0"/>
              <a:t> is the element </a:t>
            </a:r>
            <a:r>
              <a:rPr lang="en-US" sz="2000" i="1" dirty="0" smtClean="0"/>
              <a:t>strain-displacement matrix</a:t>
            </a:r>
            <a:endParaRPr lang="en-US" sz="2000" dirty="0"/>
          </a:p>
        </p:txBody>
      </p:sp>
      <p:sp>
        <p:nvSpPr>
          <p:cNvPr id="17"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 name="Object 17"/>
          <p:cNvGraphicFramePr>
            <a:graphicFrameLocks noChangeAspect="1"/>
          </p:cNvGraphicFramePr>
          <p:nvPr>
            <p:extLst>
              <p:ext uri="{D42A27DB-BD31-4B8C-83A1-F6EECF244321}">
                <p14:modId xmlns:p14="http://schemas.microsoft.com/office/powerpoint/2010/main" val="865845045"/>
              </p:ext>
            </p:extLst>
          </p:nvPr>
        </p:nvGraphicFramePr>
        <p:xfrm>
          <a:off x="6198728" y="4057453"/>
          <a:ext cx="1348714" cy="314263"/>
        </p:xfrm>
        <a:graphic>
          <a:graphicData uri="http://schemas.openxmlformats.org/presentationml/2006/ole">
            <mc:AlternateContent xmlns:mc="http://schemas.openxmlformats.org/markup-compatibility/2006">
              <mc:Choice xmlns:v="urn:schemas-microsoft-com:vml" Requires="v">
                <p:oleObj spid="_x0000_s27104" name="Equation" r:id="rId12" imgW="1079032" imgH="215806" progId="Equation.3">
                  <p:embed/>
                </p:oleObj>
              </mc:Choice>
              <mc:Fallback>
                <p:oleObj name="Equation" r:id="rId12" imgW="1079032" imgH="215806" progId="Equation.3">
                  <p:embed/>
                  <p:pic>
                    <p:nvPicPr>
                      <p:cNvPr id="0" name="Object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198728" y="4057453"/>
                        <a:ext cx="1348714" cy="314263"/>
                      </a:xfrm>
                      <a:prstGeom prst="rect">
                        <a:avLst/>
                      </a:prstGeom>
                      <a:noFill/>
                    </p:spPr>
                  </p:pic>
                </p:oleObj>
              </mc:Fallback>
            </mc:AlternateContent>
          </a:graphicData>
        </a:graphic>
      </p:graphicFrame>
      <p:sp>
        <p:nvSpPr>
          <p:cNvPr id="20" name="Rectangle 19"/>
          <p:cNvSpPr/>
          <p:nvPr/>
        </p:nvSpPr>
        <p:spPr>
          <a:xfrm>
            <a:off x="3800380" y="3283397"/>
            <a:ext cx="577402" cy="400110"/>
          </a:xfrm>
          <a:prstGeom prst="rect">
            <a:avLst/>
          </a:prstGeom>
        </p:spPr>
        <p:txBody>
          <a:bodyPr wrap="none">
            <a:spAutoFit/>
          </a:bodyPr>
          <a:lstStyle/>
          <a:p>
            <a:r>
              <a:rPr lang="en-US" sz="2000" dirty="0" smtClean="0"/>
              <a:t>and</a:t>
            </a:r>
            <a:endParaRPr lang="en-US" sz="2000" dirty="0"/>
          </a:p>
        </p:txBody>
      </p:sp>
      <p:sp>
        <p:nvSpPr>
          <p:cNvPr id="19" name="Slide Number Placeholder 18"/>
          <p:cNvSpPr>
            <a:spLocks noGrp="1"/>
          </p:cNvSpPr>
          <p:nvPr>
            <p:ph type="sldNum" sz="quarter" idx="11"/>
          </p:nvPr>
        </p:nvSpPr>
        <p:spPr/>
        <p:txBody>
          <a:bodyPr/>
          <a:lstStyle/>
          <a:p>
            <a:fld id="{EDBA0D9C-918A-4A1C-A811-F498A82033C0}" type="slidenum">
              <a:rPr lang="en-US" smtClean="0"/>
              <a:t>8</a:t>
            </a:fld>
            <a:endParaRPr lang="en-US"/>
          </a:p>
        </p:txBody>
      </p:sp>
    </p:spTree>
    <p:extLst>
      <p:ext uri="{BB962C8B-B14F-4D97-AF65-F5344CB8AC3E}">
        <p14:creationId xmlns:p14="http://schemas.microsoft.com/office/powerpoint/2010/main" val="2392150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3"/>
          <p:cNvSpPr txBox="1">
            <a:spLocks/>
          </p:cNvSpPr>
          <p:nvPr/>
        </p:nvSpPr>
        <p:spPr bwMode="auto">
          <a:xfrm>
            <a:off x="116117" y="106539"/>
            <a:ext cx="9002483" cy="5847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defRPr/>
            </a:pPr>
            <a:r>
              <a:rPr lang="en-US" sz="3200" b="1" i="1" kern="0" dirty="0" smtClean="0">
                <a:solidFill>
                  <a:schemeClr val="bg1"/>
                </a:solidFill>
                <a:latin typeface="Trebuchet MS" pitchFamily="-111" charset="0"/>
                <a:ea typeface="+mj-ea"/>
                <a:cs typeface="+mj-cs"/>
              </a:rPr>
              <a:t>Formulation </a:t>
            </a:r>
            <a:r>
              <a:rPr lang="en-US" sz="3200" b="1" i="1" kern="0" dirty="0">
                <a:solidFill>
                  <a:schemeClr val="bg1"/>
                </a:solidFill>
                <a:latin typeface="Trebuchet MS" pitchFamily="-111" charset="0"/>
                <a:ea typeface="+mj-ea"/>
                <a:cs typeface="+mj-cs"/>
              </a:rPr>
              <a:t>of the Bar Element</a:t>
            </a: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2" name="Rectangle 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4"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7"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9" name="Object 18"/>
          <p:cNvGraphicFramePr>
            <a:graphicFrameLocks noChangeAspect="1"/>
          </p:cNvGraphicFramePr>
          <p:nvPr>
            <p:extLst>
              <p:ext uri="{D42A27DB-BD31-4B8C-83A1-F6EECF244321}">
                <p14:modId xmlns:p14="http://schemas.microsoft.com/office/powerpoint/2010/main" val="4136389922"/>
              </p:ext>
            </p:extLst>
          </p:nvPr>
        </p:nvGraphicFramePr>
        <p:xfrm>
          <a:off x="718507" y="1702718"/>
          <a:ext cx="1854455" cy="277220"/>
        </p:xfrm>
        <a:graphic>
          <a:graphicData uri="http://schemas.openxmlformats.org/presentationml/2006/ole">
            <mc:AlternateContent xmlns:mc="http://schemas.openxmlformats.org/markup-compatibility/2006">
              <mc:Choice xmlns:v="urn:schemas-microsoft-com:vml" Requires="v">
                <p:oleObj spid="_x0000_s29448" name="Equation" r:id="rId3" imgW="939392" imgH="165028" progId="Equation.3">
                  <p:embed/>
                </p:oleObj>
              </mc:Choice>
              <mc:Fallback>
                <p:oleObj name="Equation" r:id="rId3" imgW="939392" imgH="165028" progId="Equation.3">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8507" y="1702718"/>
                        <a:ext cx="1854455" cy="277220"/>
                      </a:xfrm>
                      <a:prstGeom prst="rect">
                        <a:avLst/>
                      </a:prstGeom>
                      <a:noFill/>
                      <a:ln>
                        <a:noFill/>
                      </a:ln>
                    </p:spPr>
                  </p:pic>
                </p:oleObj>
              </mc:Fallback>
            </mc:AlternateContent>
          </a:graphicData>
        </a:graphic>
      </p:graphicFrame>
      <p:sp>
        <p:nvSpPr>
          <p:cNvPr id="20" name="Rectangle 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1" name="Object 20"/>
          <p:cNvGraphicFramePr>
            <a:graphicFrameLocks noChangeAspect="1"/>
          </p:cNvGraphicFramePr>
          <p:nvPr>
            <p:extLst>
              <p:ext uri="{D42A27DB-BD31-4B8C-83A1-F6EECF244321}">
                <p14:modId xmlns:p14="http://schemas.microsoft.com/office/powerpoint/2010/main" val="538806874"/>
              </p:ext>
            </p:extLst>
          </p:nvPr>
        </p:nvGraphicFramePr>
        <p:xfrm>
          <a:off x="676703" y="2795675"/>
          <a:ext cx="3450019" cy="1461362"/>
        </p:xfrm>
        <a:graphic>
          <a:graphicData uri="http://schemas.openxmlformats.org/presentationml/2006/ole">
            <mc:AlternateContent xmlns:mc="http://schemas.openxmlformats.org/markup-compatibility/2006">
              <mc:Choice xmlns:v="urn:schemas-microsoft-com:vml" Requires="v">
                <p:oleObj spid="_x0000_s29449" name="Equation" r:id="rId5" imgW="2197100" imgH="965200" progId="Equation.3">
                  <p:embed/>
                </p:oleObj>
              </mc:Choice>
              <mc:Fallback>
                <p:oleObj name="Equation" r:id="rId5" imgW="2197100" imgH="9652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6703" y="2795675"/>
                        <a:ext cx="3450019" cy="1461362"/>
                      </a:xfrm>
                      <a:prstGeom prst="rect">
                        <a:avLst/>
                      </a:prstGeom>
                      <a:noFill/>
                    </p:spPr>
                  </p:pic>
                </p:oleObj>
              </mc:Fallback>
            </mc:AlternateContent>
          </a:graphicData>
        </a:graphic>
      </p:graphicFrame>
      <p:sp>
        <p:nvSpPr>
          <p:cNvPr id="22" name="Rectangle 21"/>
          <p:cNvSpPr/>
          <p:nvPr/>
        </p:nvSpPr>
        <p:spPr>
          <a:xfrm>
            <a:off x="349010" y="2243377"/>
            <a:ext cx="3653116" cy="400110"/>
          </a:xfrm>
          <a:prstGeom prst="rect">
            <a:avLst/>
          </a:prstGeom>
        </p:spPr>
        <p:txBody>
          <a:bodyPr wrap="none">
            <a:spAutoFit/>
          </a:bodyPr>
          <a:lstStyle/>
          <a:p>
            <a:r>
              <a:rPr lang="en-US" sz="2000" dirty="0"/>
              <a:t>Consider the </a:t>
            </a:r>
            <a:r>
              <a:rPr lang="en-US" sz="2000" dirty="0" smtClean="0"/>
              <a:t>stored </a:t>
            </a:r>
            <a:r>
              <a:rPr lang="en-US" sz="2000" i="1" dirty="0" smtClean="0"/>
              <a:t>strain energy</a:t>
            </a:r>
            <a:endParaRPr lang="en-US" sz="2000" dirty="0"/>
          </a:p>
        </p:txBody>
      </p:sp>
      <p:sp>
        <p:nvSpPr>
          <p:cNvPr id="4" name="Rectangle 1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Rectangle 1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1" name="Rectangle 1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5" name="Rectangle 1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8" name="Rectangle 17"/>
          <p:cNvSpPr/>
          <p:nvPr/>
        </p:nvSpPr>
        <p:spPr>
          <a:xfrm>
            <a:off x="349010" y="1128582"/>
            <a:ext cx="2650982" cy="400110"/>
          </a:xfrm>
          <a:prstGeom prst="rect">
            <a:avLst/>
          </a:prstGeom>
        </p:spPr>
        <p:txBody>
          <a:bodyPr wrap="none">
            <a:spAutoFit/>
          </a:bodyPr>
          <a:lstStyle/>
          <a:p>
            <a:r>
              <a:rPr lang="en-US" sz="2000" dirty="0"/>
              <a:t>Stress can be written as</a:t>
            </a:r>
          </a:p>
        </p:txBody>
      </p:sp>
      <p:sp>
        <p:nvSpPr>
          <p:cNvPr id="23" name="Rectangle 22"/>
          <p:cNvSpPr/>
          <p:nvPr/>
        </p:nvSpPr>
        <p:spPr>
          <a:xfrm>
            <a:off x="349010" y="4527162"/>
            <a:ext cx="4268348" cy="400110"/>
          </a:xfrm>
          <a:prstGeom prst="rect">
            <a:avLst/>
          </a:prstGeom>
        </p:spPr>
        <p:txBody>
          <a:bodyPr wrap="square">
            <a:spAutoFit/>
          </a:bodyPr>
          <a:lstStyle/>
          <a:p>
            <a:r>
              <a:rPr lang="en-US" sz="2000" dirty="0"/>
              <a:t>The </a:t>
            </a:r>
            <a:r>
              <a:rPr lang="en-US" sz="2000" i="1" dirty="0"/>
              <a:t>potential </a:t>
            </a:r>
            <a:r>
              <a:rPr lang="en-US" sz="2000" dirty="0"/>
              <a:t>of the external forces </a:t>
            </a:r>
            <a:r>
              <a:rPr lang="en-US" sz="2000" dirty="0" smtClean="0"/>
              <a:t>is</a:t>
            </a:r>
            <a:endParaRPr lang="en-US" sz="2000" dirty="0"/>
          </a:p>
        </p:txBody>
      </p:sp>
      <p:sp>
        <p:nvSpPr>
          <p:cNvPr id="24" name="Rectangle 8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5" name="Object 24"/>
          <p:cNvGraphicFramePr>
            <a:graphicFrameLocks noChangeAspect="1"/>
          </p:cNvGraphicFramePr>
          <p:nvPr>
            <p:extLst>
              <p:ext uri="{D42A27DB-BD31-4B8C-83A1-F6EECF244321}">
                <p14:modId xmlns:p14="http://schemas.microsoft.com/office/powerpoint/2010/main" val="3563197877"/>
              </p:ext>
            </p:extLst>
          </p:nvPr>
        </p:nvGraphicFramePr>
        <p:xfrm>
          <a:off x="746612" y="5078807"/>
          <a:ext cx="2364932" cy="421772"/>
        </p:xfrm>
        <a:graphic>
          <a:graphicData uri="http://schemas.openxmlformats.org/presentationml/2006/ole">
            <mc:AlternateContent xmlns:mc="http://schemas.openxmlformats.org/markup-compatibility/2006">
              <mc:Choice xmlns:v="urn:schemas-microsoft-com:vml" Requires="v">
                <p:oleObj spid="_x0000_s29450" name="Equation" r:id="rId7" imgW="1612900" imgH="254000" progId="Equation.3">
                  <p:embed/>
                </p:oleObj>
              </mc:Choice>
              <mc:Fallback>
                <p:oleObj name="Equation" r:id="rId7" imgW="1612900" imgH="254000" progId="Equation.3">
                  <p:embed/>
                  <p:pic>
                    <p:nvPicPr>
                      <p:cNvPr id="0" name="Object 8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46612" y="5078807"/>
                        <a:ext cx="2364932" cy="421772"/>
                      </a:xfrm>
                      <a:prstGeom prst="rect">
                        <a:avLst/>
                      </a:prstGeom>
                      <a:noFill/>
                    </p:spPr>
                  </p:pic>
                </p:oleObj>
              </mc:Fallback>
            </mc:AlternateContent>
          </a:graphicData>
        </a:graphic>
      </p:graphicFrame>
      <p:sp>
        <p:nvSpPr>
          <p:cNvPr id="26" name="Rectangle 25"/>
          <p:cNvSpPr/>
          <p:nvPr/>
        </p:nvSpPr>
        <p:spPr>
          <a:xfrm>
            <a:off x="4617358" y="1104816"/>
            <a:ext cx="3793667" cy="400110"/>
          </a:xfrm>
          <a:prstGeom prst="rect">
            <a:avLst/>
          </a:prstGeom>
        </p:spPr>
        <p:txBody>
          <a:bodyPr wrap="none">
            <a:spAutoFit/>
          </a:bodyPr>
          <a:lstStyle/>
          <a:p>
            <a:r>
              <a:rPr lang="en-US" sz="2000" dirty="0"/>
              <a:t>The total potential of the system is</a:t>
            </a:r>
          </a:p>
        </p:txBody>
      </p:sp>
      <p:sp>
        <p:nvSpPr>
          <p:cNvPr id="27" name="Rectangle 8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8" name="Object 27"/>
          <p:cNvGraphicFramePr>
            <a:graphicFrameLocks noChangeAspect="1"/>
          </p:cNvGraphicFramePr>
          <p:nvPr>
            <p:extLst>
              <p:ext uri="{D42A27DB-BD31-4B8C-83A1-F6EECF244321}">
                <p14:modId xmlns:p14="http://schemas.microsoft.com/office/powerpoint/2010/main" val="3974211859"/>
              </p:ext>
            </p:extLst>
          </p:nvPr>
        </p:nvGraphicFramePr>
        <p:xfrm>
          <a:off x="5068526" y="1576317"/>
          <a:ext cx="1341799" cy="288741"/>
        </p:xfrm>
        <a:graphic>
          <a:graphicData uri="http://schemas.openxmlformats.org/presentationml/2006/ole">
            <mc:AlternateContent xmlns:mc="http://schemas.openxmlformats.org/markup-compatibility/2006">
              <mc:Choice xmlns:v="urn:schemas-microsoft-com:vml" Requires="v">
                <p:oleObj spid="_x0000_s29451" name="Equation" r:id="rId9" imgW="710891" imgH="177723" progId="Equation.3">
                  <p:embed/>
                </p:oleObj>
              </mc:Choice>
              <mc:Fallback>
                <p:oleObj name="Equation" r:id="rId9" imgW="710891" imgH="177723" progId="Equation.3">
                  <p:embed/>
                  <p:pic>
                    <p:nvPicPr>
                      <p:cNvPr id="0" name="Object 8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068526" y="1576317"/>
                        <a:ext cx="1341799" cy="288741"/>
                      </a:xfrm>
                      <a:prstGeom prst="rect">
                        <a:avLst/>
                      </a:prstGeom>
                      <a:noFill/>
                    </p:spPr>
                  </p:pic>
                </p:oleObj>
              </mc:Fallback>
            </mc:AlternateContent>
          </a:graphicData>
        </a:graphic>
      </p:graphicFrame>
      <p:sp>
        <p:nvSpPr>
          <p:cNvPr id="29" name="Rectangle 9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 name="Object 29"/>
          <p:cNvGraphicFramePr>
            <a:graphicFrameLocks noChangeAspect="1"/>
          </p:cNvGraphicFramePr>
          <p:nvPr>
            <p:extLst>
              <p:ext uri="{D42A27DB-BD31-4B8C-83A1-F6EECF244321}">
                <p14:modId xmlns:p14="http://schemas.microsoft.com/office/powerpoint/2010/main" val="3790949260"/>
              </p:ext>
            </p:extLst>
          </p:nvPr>
        </p:nvGraphicFramePr>
        <p:xfrm>
          <a:off x="5089032" y="1980668"/>
          <a:ext cx="3116437" cy="821747"/>
        </p:xfrm>
        <a:graphic>
          <a:graphicData uri="http://schemas.openxmlformats.org/presentationml/2006/ole">
            <mc:AlternateContent xmlns:mc="http://schemas.openxmlformats.org/markup-compatibility/2006">
              <mc:Choice xmlns:v="urn:schemas-microsoft-com:vml" Requires="v">
                <p:oleObj spid="_x0000_s29452" name="Equation" r:id="rId11" imgW="1968500" imgH="508000" progId="Equation.3">
                  <p:embed/>
                </p:oleObj>
              </mc:Choice>
              <mc:Fallback>
                <p:oleObj name="Equation" r:id="rId11" imgW="1968500" imgH="508000" progId="Equation.3">
                  <p:embed/>
                  <p:pic>
                    <p:nvPicPr>
                      <p:cNvPr id="0" name="Object 90"/>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089032" y="1980668"/>
                        <a:ext cx="3116437" cy="821747"/>
                      </a:xfrm>
                      <a:prstGeom prst="rect">
                        <a:avLst/>
                      </a:prstGeom>
                      <a:noFill/>
                    </p:spPr>
                  </p:pic>
                </p:oleObj>
              </mc:Fallback>
            </mc:AlternateContent>
          </a:graphicData>
        </a:graphic>
      </p:graphicFrame>
      <p:sp>
        <p:nvSpPr>
          <p:cNvPr id="31" name="Rectangle 30"/>
          <p:cNvSpPr/>
          <p:nvPr/>
        </p:nvSpPr>
        <p:spPr>
          <a:xfrm>
            <a:off x="4617358" y="2856021"/>
            <a:ext cx="4501242" cy="707886"/>
          </a:xfrm>
          <a:prstGeom prst="rect">
            <a:avLst/>
          </a:prstGeom>
        </p:spPr>
        <p:txBody>
          <a:bodyPr wrap="square">
            <a:spAutoFit/>
          </a:bodyPr>
          <a:lstStyle/>
          <a:p>
            <a:r>
              <a:rPr lang="en-US" sz="2000" dirty="0" smtClean="0"/>
              <a:t>Setting	            by </a:t>
            </a:r>
            <a:r>
              <a:rPr lang="en-US" sz="2000" dirty="0"/>
              <a:t>the principle of minimum potential energy, we obtain</a:t>
            </a:r>
          </a:p>
        </p:txBody>
      </p:sp>
      <p:sp>
        <p:nvSpPr>
          <p:cNvPr id="26624" name="Rectangle 9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25" name="Object 26624"/>
          <p:cNvGraphicFramePr>
            <a:graphicFrameLocks noChangeAspect="1"/>
          </p:cNvGraphicFramePr>
          <p:nvPr>
            <p:extLst>
              <p:ext uri="{D42A27DB-BD31-4B8C-83A1-F6EECF244321}">
                <p14:modId xmlns:p14="http://schemas.microsoft.com/office/powerpoint/2010/main" val="4152993702"/>
              </p:ext>
            </p:extLst>
          </p:nvPr>
        </p:nvGraphicFramePr>
        <p:xfrm>
          <a:off x="5457616" y="2928319"/>
          <a:ext cx="838409" cy="268923"/>
        </p:xfrm>
        <a:graphic>
          <a:graphicData uri="http://schemas.openxmlformats.org/presentationml/2006/ole">
            <mc:AlternateContent xmlns:mc="http://schemas.openxmlformats.org/markup-compatibility/2006">
              <mc:Choice xmlns:v="urn:schemas-microsoft-com:vml" Requires="v">
                <p:oleObj spid="_x0000_s29453" name="Equation" r:id="rId13" imgW="482181" imgH="177646" progId="Equation.3">
                  <p:embed/>
                </p:oleObj>
              </mc:Choice>
              <mc:Fallback>
                <p:oleObj name="Equation" r:id="rId13" imgW="482181" imgH="177646" progId="Equation.3">
                  <p:embed/>
                  <p:pic>
                    <p:nvPicPr>
                      <p:cNvPr id="0" name="Object 9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457616" y="2928319"/>
                        <a:ext cx="838409" cy="268923"/>
                      </a:xfrm>
                      <a:prstGeom prst="rect">
                        <a:avLst/>
                      </a:prstGeom>
                      <a:noFill/>
                    </p:spPr>
                  </p:pic>
                </p:oleObj>
              </mc:Fallback>
            </mc:AlternateContent>
          </a:graphicData>
        </a:graphic>
      </p:graphicFrame>
      <p:sp>
        <p:nvSpPr>
          <p:cNvPr id="26626" name="Rectangle 9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6628" name="Rectangle 26627"/>
          <p:cNvSpPr/>
          <p:nvPr/>
        </p:nvSpPr>
        <p:spPr>
          <a:xfrm>
            <a:off x="4658999" y="4232156"/>
            <a:ext cx="844911" cy="400110"/>
          </a:xfrm>
          <a:prstGeom prst="rect">
            <a:avLst/>
          </a:prstGeom>
        </p:spPr>
        <p:txBody>
          <a:bodyPr wrap="none">
            <a:spAutoFit/>
          </a:bodyPr>
          <a:lstStyle/>
          <a:p>
            <a:r>
              <a:rPr lang="en-US" sz="2000" dirty="0" smtClean="0"/>
              <a:t>where</a:t>
            </a:r>
            <a:endParaRPr lang="en-US" sz="2000" dirty="0"/>
          </a:p>
        </p:txBody>
      </p:sp>
      <p:sp>
        <p:nvSpPr>
          <p:cNvPr id="26630" name="Rectangle 97"/>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26631" name="Object 26630"/>
          <p:cNvGraphicFramePr>
            <a:graphicFrameLocks noChangeAspect="1"/>
          </p:cNvGraphicFramePr>
          <p:nvPr>
            <p:extLst>
              <p:ext uri="{D42A27DB-BD31-4B8C-83A1-F6EECF244321}">
                <p14:modId xmlns:p14="http://schemas.microsoft.com/office/powerpoint/2010/main" val="2121525304"/>
              </p:ext>
            </p:extLst>
          </p:nvPr>
        </p:nvGraphicFramePr>
        <p:xfrm>
          <a:off x="5151407" y="3678252"/>
          <a:ext cx="944594" cy="308809"/>
        </p:xfrm>
        <a:graphic>
          <a:graphicData uri="http://schemas.openxmlformats.org/presentationml/2006/ole">
            <mc:AlternateContent xmlns:mc="http://schemas.openxmlformats.org/markup-compatibility/2006">
              <mc:Choice xmlns:v="urn:schemas-microsoft-com:vml" Requires="v">
                <p:oleObj spid="_x0000_s29454" name="Equation" r:id="rId15" imgW="444114" imgH="177646" progId="Equation.3">
                  <p:embed/>
                </p:oleObj>
              </mc:Choice>
              <mc:Fallback>
                <p:oleObj name="Equation" r:id="rId15" imgW="444114" imgH="177646" progId="Equation.3">
                  <p:embed/>
                  <p:pic>
                    <p:nvPicPr>
                      <p:cNvPr id="0" name="Object 9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5151407" y="3678252"/>
                        <a:ext cx="944594" cy="308809"/>
                      </a:xfrm>
                      <a:prstGeom prst="rect">
                        <a:avLst/>
                      </a:prstGeom>
                      <a:noFill/>
                    </p:spPr>
                  </p:pic>
                </p:oleObj>
              </mc:Fallback>
            </mc:AlternateContent>
          </a:graphicData>
        </a:graphic>
      </p:graphicFrame>
      <p:sp>
        <p:nvSpPr>
          <p:cNvPr id="2" name="Rectangle 323"/>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2294111605"/>
              </p:ext>
            </p:extLst>
          </p:nvPr>
        </p:nvGraphicFramePr>
        <p:xfrm>
          <a:off x="5466393" y="4205074"/>
          <a:ext cx="1590261" cy="639077"/>
        </p:xfrm>
        <a:graphic>
          <a:graphicData uri="http://schemas.openxmlformats.org/presentationml/2006/ole">
            <mc:AlternateContent xmlns:mc="http://schemas.openxmlformats.org/markup-compatibility/2006">
              <mc:Choice xmlns:v="urn:schemas-microsoft-com:vml" Requires="v">
                <p:oleObj spid="_x0000_s29455" name="Equation" r:id="rId17" imgW="1016000" imgH="393700" progId="Equation.3">
                  <p:embed/>
                </p:oleObj>
              </mc:Choice>
              <mc:Fallback>
                <p:oleObj name="Equation" r:id="rId17" imgW="1016000" imgH="393700" progId="Equation.3">
                  <p:embed/>
                  <p:pic>
                    <p:nvPicPr>
                      <p:cNvPr id="0" name="Object 32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466393" y="4205074"/>
                        <a:ext cx="1590261" cy="639077"/>
                      </a:xfrm>
                      <a:prstGeom prst="rect">
                        <a:avLst/>
                      </a:prstGeom>
                      <a:noFill/>
                    </p:spPr>
                  </p:pic>
                </p:oleObj>
              </mc:Fallback>
            </mc:AlternateContent>
          </a:graphicData>
        </a:graphic>
      </p:graphicFrame>
      <p:sp>
        <p:nvSpPr>
          <p:cNvPr id="9" name="Rectangle 8"/>
          <p:cNvSpPr/>
          <p:nvPr/>
        </p:nvSpPr>
        <p:spPr>
          <a:xfrm>
            <a:off x="4668321" y="4961238"/>
            <a:ext cx="2320379" cy="400110"/>
          </a:xfrm>
          <a:prstGeom prst="rect">
            <a:avLst/>
          </a:prstGeom>
        </p:spPr>
        <p:txBody>
          <a:bodyPr wrap="none">
            <a:spAutoFit/>
          </a:bodyPr>
          <a:lstStyle/>
          <a:p>
            <a:r>
              <a:rPr lang="en-US" sz="2000" dirty="0"/>
              <a:t>F</a:t>
            </a:r>
            <a:r>
              <a:rPr lang="en-US" sz="2000" dirty="0" smtClean="0"/>
              <a:t>or </a:t>
            </a:r>
            <a:r>
              <a:rPr lang="en-US" sz="2000" dirty="0"/>
              <a:t>the bar element </a:t>
            </a:r>
          </a:p>
        </p:txBody>
      </p:sp>
      <p:sp>
        <p:nvSpPr>
          <p:cNvPr id="10" name="Rectangle 325"/>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3" name="Object 12"/>
          <p:cNvGraphicFramePr>
            <a:graphicFrameLocks noChangeAspect="1"/>
          </p:cNvGraphicFramePr>
          <p:nvPr>
            <p:extLst>
              <p:ext uri="{D42A27DB-BD31-4B8C-83A1-F6EECF244321}">
                <p14:modId xmlns:p14="http://schemas.microsoft.com/office/powerpoint/2010/main" val="3714580220"/>
              </p:ext>
            </p:extLst>
          </p:nvPr>
        </p:nvGraphicFramePr>
        <p:xfrm>
          <a:off x="4765216" y="5524165"/>
          <a:ext cx="4066269" cy="699715"/>
        </p:xfrm>
        <a:graphic>
          <a:graphicData uri="http://schemas.openxmlformats.org/presentationml/2006/ole">
            <mc:AlternateContent xmlns:mc="http://schemas.openxmlformats.org/markup-compatibility/2006">
              <mc:Choice xmlns:v="urn:schemas-microsoft-com:vml" Requires="v">
                <p:oleObj spid="_x0000_s29456" name="Equation" r:id="rId19" imgW="2959100" imgH="482600" progId="Equation.3">
                  <p:embed/>
                </p:oleObj>
              </mc:Choice>
              <mc:Fallback>
                <p:oleObj name="Equation" r:id="rId19" imgW="2959100" imgH="482600" progId="Equation.3">
                  <p:embed/>
                  <p:pic>
                    <p:nvPicPr>
                      <p:cNvPr id="0" name="Object 32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765216" y="5524165"/>
                        <a:ext cx="4066269" cy="699715"/>
                      </a:xfrm>
                      <a:prstGeom prst="rect">
                        <a:avLst/>
                      </a:prstGeom>
                      <a:noFill/>
                    </p:spPr>
                  </p:pic>
                </p:oleObj>
              </mc:Fallback>
            </mc:AlternateContent>
          </a:graphicData>
        </a:graphic>
      </p:graphicFrame>
      <p:sp>
        <p:nvSpPr>
          <p:cNvPr id="16" name="Slide Number Placeholder 15"/>
          <p:cNvSpPr>
            <a:spLocks noGrp="1"/>
          </p:cNvSpPr>
          <p:nvPr>
            <p:ph type="sldNum" sz="quarter" idx="11"/>
          </p:nvPr>
        </p:nvSpPr>
        <p:spPr/>
        <p:txBody>
          <a:bodyPr/>
          <a:lstStyle/>
          <a:p>
            <a:fld id="{EDBA0D9C-918A-4A1C-A811-F498A82033C0}" type="slidenum">
              <a:rPr lang="en-US" smtClean="0"/>
              <a:t>9</a:t>
            </a:fld>
            <a:endParaRPr lang="en-US"/>
          </a:p>
        </p:txBody>
      </p:sp>
    </p:spTree>
    <p:extLst>
      <p:ext uri="{BB962C8B-B14F-4D97-AF65-F5344CB8AC3E}">
        <p14:creationId xmlns:p14="http://schemas.microsoft.com/office/powerpoint/2010/main" val="2506742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txDef>
      <a:spPr>
        <a:noFill/>
      </a:spPr>
      <a:bodyPr wrap="none" rtlCol="0">
        <a:spAutoFit/>
      </a:bodyPr>
      <a:lstStyle>
        <a:defPPr>
          <a:defRPr dirty="0" smtClean="0">
            <a:latin typeface="Gill Sans MT"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9248</TotalTime>
  <Words>2345</Words>
  <Application>Microsoft Office PowerPoint</Application>
  <PresentationFormat>On-screen Show (4:3)</PresentationFormat>
  <Paragraphs>333</Paragraphs>
  <Slides>53</Slides>
  <Notes>3</Notes>
  <HiddenSlides>0</HiddenSlides>
  <MMClips>0</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53</vt:i4>
      </vt:variant>
    </vt:vector>
  </HeadingPairs>
  <TitlesOfParts>
    <vt:vector size="58" baseType="lpstr">
      <vt:lpstr>Office Theme</vt:lpstr>
      <vt:lpstr>Equation</vt:lpstr>
      <vt:lpstr>Document</vt:lpstr>
      <vt:lpstr>Equation.DSMT4</vt:lpstr>
      <vt:lpstr>Picture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Yang, Fan</dc:creator>
  <cp:lastModifiedBy>Chen, Xiaolin</cp:lastModifiedBy>
  <cp:revision>162</cp:revision>
  <dcterms:created xsi:type="dcterms:W3CDTF">2011-02-09T16:06:46Z</dcterms:created>
  <dcterms:modified xsi:type="dcterms:W3CDTF">2014-10-02T22:56:27Z</dcterms:modified>
</cp:coreProperties>
</file>