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5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59" r:id="rId38"/>
    <p:sldId id="294" r:id="rId39"/>
    <p:sldId id="260" r:id="rId40"/>
    <p:sldId id="295" r:id="rId41"/>
    <p:sldId id="297" r:id="rId42"/>
    <p:sldId id="296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>
      <p:cViewPr varScale="1">
        <p:scale>
          <a:sx n="79" d="100"/>
          <a:sy n="79" d="100"/>
        </p:scale>
        <p:origin x="91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2915B-5A92-4ED2-BB0C-D3E08E0CAB7E}" type="datetimeFigureOut">
              <a:rPr lang="en-US" smtClean="0"/>
              <a:t>5/24/2014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EB9AB-EA07-4F6E-A9B6-70F8C4E08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6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EB9AB-EA07-4F6E-A9B6-70F8C4E087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3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505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AC0E1E-F212-4849-80E1-8418D1B3D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03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0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1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Courier New" pitchFamily="49" charset="0"/>
              <a:buChar char="o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581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8AC0E1E-F212-4849-80E1-8418D1B3D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89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16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8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3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3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8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0E1E-F212-4849-80E1-8418D1B3D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3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2. Digital Data Representation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50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2.1.1 Conversion between Unsigned Binary and Decimal Numbers</a:t>
            </a:r>
          </a:p>
          <a:p>
            <a:pPr lvl="1"/>
            <a:r>
              <a:rPr lang="en-US" dirty="0"/>
              <a:t>Conversion of an unsigned decimal number to a binary number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division remainder </a:t>
            </a:r>
            <a:r>
              <a:rPr lang="en-US" dirty="0" smtClean="0"/>
              <a:t>method: </a:t>
            </a:r>
            <a:r>
              <a:rPr lang="en-US" dirty="0"/>
              <a:t>for the integer part of the decimal number</a:t>
            </a:r>
            <a:endParaRPr lang="en-US" dirty="0" smtClean="0"/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Divide the decimal number by 2, obtain the remainder of the division, and take the quotient of the division as the next decimal number  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If the decimal number is zero, go to Step 3; otherwise, go back to Step 1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Construct the binary number by reading the division remainders from the last step to the first step of Step 1 performed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84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2.1.1 Conversion between Unsigned Binary and Decimal Numbers</a:t>
            </a:r>
          </a:p>
          <a:p>
            <a:pPr lvl="1"/>
            <a:r>
              <a:rPr lang="en-US" dirty="0"/>
              <a:t>Conversion of an unsigned decimal number to a binary number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division remainder </a:t>
            </a:r>
            <a:r>
              <a:rPr lang="en-US" dirty="0" smtClean="0"/>
              <a:t>method: </a:t>
            </a:r>
            <a:r>
              <a:rPr lang="en-US" dirty="0"/>
              <a:t>for the fractional part of the decimal number</a:t>
            </a:r>
            <a:endParaRPr lang="en-US" dirty="0" smtClean="0"/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Multiply the decimal number by 2, obtain the unit digit of the multiplication product, and take the fractional part of the multiplication product as the next decimal number  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If the decimal number is zero or a required number of digits after the decimal point is obtained, go to Step 3; otherwise, go back to Step 1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Construct the binary number by reading the unit digit of the multiplication product from the first step to the last step of Step 1 performed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18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2.1.1 Conversion between Unsigned Binary and Decimal Numbers</a:t>
            </a:r>
          </a:p>
          <a:p>
            <a:pPr lvl="1"/>
            <a:r>
              <a:rPr lang="en-US" dirty="0" smtClean="0"/>
              <a:t>Example 2.2: Use </a:t>
            </a:r>
            <a:r>
              <a:rPr lang="en-US" dirty="0"/>
              <a:t>the division remainder method to convert the decimal number 123.45 into a binary number with five binary digits after the decimal point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26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 smtClean="0"/>
                  <a:t>Example 2.2: for the integer part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123÷2=61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123=61×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61÷2=30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30×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30÷2=15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15×2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15÷2=7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 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123=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7×2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81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27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 smtClean="0"/>
                  <a:t>Example 2.2: for the integer part</a:t>
                </a:r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7÷2=3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3÷2=1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 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1÷2=0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with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remainder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0×2+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914400" lvl="2" indent="0">
                  <a:buNone/>
                </a:pPr>
                <a:r>
                  <a:rPr lang="en-US" dirty="0"/>
                  <a:t>the binary integer </a:t>
                </a:r>
                <a:r>
                  <a:rPr lang="en-US" dirty="0" smtClean="0"/>
                  <a:t>is </a:t>
                </a:r>
                <a:r>
                  <a:rPr lang="en-US" dirty="0"/>
                  <a:t>1111011</a:t>
                </a:r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2830" b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73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 smtClean="0"/>
                  <a:t>Example 2.2: for the factional part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0.45×2=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.90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0.45=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+0.90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+0.90×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(note that the unit digit is highlighted in bold)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0.90×2=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.80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0.45=0×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+0.90×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+0.80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+0.80×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0.80×2=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.60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0.45=0×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+0.80×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+0.60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+0.60×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0.60×2=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.20</m:t>
                    </m:r>
                  </m:oMath>
                </a14:m>
                <a:r>
                  <a:rPr lang="en-US" dirty="0"/>
                  <a:t> or 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0.45=0×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+0.60×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+0.20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+0.20×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914400" lvl="2" indent="0">
                  <a:buNone/>
                </a:pPr>
                <a:r>
                  <a:rPr lang="en-US" dirty="0"/>
                  <a:t>the binary number </a:t>
                </a:r>
                <a:r>
                  <a:rPr lang="en-US" dirty="0" smtClean="0"/>
                  <a:t>is </a:t>
                </a:r>
                <a:r>
                  <a:rPr lang="en-US" dirty="0"/>
                  <a:t>0.0111 </a:t>
                </a:r>
              </a:p>
              <a:p>
                <a:pPr lvl="2"/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 t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27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/>
                  <a:t>2.1.2.1 Signed Magnitude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 smtClean="0"/>
                  <a:t>Use </a:t>
                </a:r>
                <a:r>
                  <a:rPr lang="en-US" dirty="0"/>
                  <a:t>the left-most bit of a binary integer to represent the </a:t>
                </a:r>
                <a:r>
                  <a:rPr lang="en-US" dirty="0" smtClean="0"/>
                  <a:t>sign</a:t>
                </a:r>
                <a:r>
                  <a:rPr lang="en-US" dirty="0"/>
                  <a:t>:</a:t>
                </a:r>
                <a:r>
                  <a:rPr lang="en-US" dirty="0" smtClean="0"/>
                  <a:t> </a:t>
                </a:r>
                <a:r>
                  <a:rPr lang="en-US" dirty="0"/>
                  <a:t>0 for the positive sign and 1 for the negative </a:t>
                </a:r>
                <a:r>
                  <a:rPr lang="en-US" dirty="0" smtClean="0"/>
                  <a:t>sign</a:t>
                </a:r>
              </a:p>
              <a:p>
                <a:pPr lvl="2"/>
                <a:r>
                  <a:rPr lang="en-US" dirty="0" smtClean="0"/>
                  <a:t>A </a:t>
                </a:r>
                <a:r>
                  <a:rPr lang="en-US" i="1" dirty="0"/>
                  <a:t>N</a:t>
                </a:r>
                <a:r>
                  <a:rPr lang="en-US" dirty="0"/>
                  <a:t>-bit binary integer can represent any value in the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lvl="2"/>
                <a:r>
                  <a:rPr lang="en-US" dirty="0"/>
                  <a:t>To perform the addition of two signed integers using the signed magnitude method, we need to process the sign bit separately from the number </a:t>
                </a:r>
                <a:r>
                  <a:rPr lang="en-US" dirty="0" smtClean="0"/>
                  <a:t>bits</a:t>
                </a:r>
              </a:p>
              <a:p>
                <a:pPr lvl="2"/>
                <a:r>
                  <a:rPr lang="en-US" dirty="0" smtClean="0"/>
                  <a:t>Example: </a:t>
                </a:r>
                <a:r>
                  <a:rPr lang="en-US" dirty="0"/>
                  <a:t>perform the addition of one positive integer and one negative </a:t>
                </a:r>
                <a:r>
                  <a:rPr lang="en-US" dirty="0" smtClean="0"/>
                  <a:t>integer</a:t>
                </a:r>
              </a:p>
              <a:p>
                <a:pPr lvl="3"/>
                <a:r>
                  <a:rPr lang="en-US" dirty="0"/>
                  <a:t>D</a:t>
                </a:r>
                <a:r>
                  <a:rPr lang="en-US" dirty="0" smtClean="0"/>
                  <a:t>etermine </a:t>
                </a:r>
                <a:r>
                  <a:rPr lang="en-US" dirty="0"/>
                  <a:t>which integer has the smaller magnitude (the smaller integer in the number </a:t>
                </a:r>
                <a:r>
                  <a:rPr lang="en-US" dirty="0" smtClean="0"/>
                  <a:t>bits)</a:t>
                </a:r>
              </a:p>
              <a:p>
                <a:pPr lvl="3"/>
                <a:r>
                  <a:rPr lang="en-US" dirty="0"/>
                  <a:t>P</a:t>
                </a:r>
                <a:r>
                  <a:rPr lang="en-US" dirty="0" smtClean="0"/>
                  <a:t>erform </a:t>
                </a:r>
                <a:r>
                  <a:rPr lang="en-US" dirty="0"/>
                  <a:t>the subtraction of the smaller integer from the larger integer using the number </a:t>
                </a:r>
                <a:r>
                  <a:rPr lang="en-US" dirty="0" smtClean="0"/>
                  <a:t>bits</a:t>
                </a:r>
              </a:p>
              <a:p>
                <a:pPr lvl="3"/>
                <a:r>
                  <a:rPr lang="en-US" dirty="0"/>
                  <a:t>A</a:t>
                </a:r>
                <a:r>
                  <a:rPr lang="en-US" dirty="0" smtClean="0"/>
                  <a:t>ssign </a:t>
                </a:r>
                <a:r>
                  <a:rPr lang="en-US" dirty="0"/>
                  <a:t>the sign of the larger integer as the sign of the subtraction result</a:t>
                </a:r>
              </a:p>
              <a:p>
                <a:pPr lvl="1"/>
                <a:endParaRPr lang="en-US" dirty="0"/>
              </a:p>
              <a:p>
                <a:endParaRPr lang="en-US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9" t="-2830" r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01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/>
              <a:t>2.1.2.1 Signed Magnitude </a:t>
            </a:r>
            <a:r>
              <a:rPr lang="en-US" dirty="0" smtClean="0"/>
              <a:t>Method 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975" y="2783592"/>
            <a:ext cx="7169850" cy="331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633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/>
                  <a:t>2.1.2.2 One’s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/>
                  <a:t>D</a:t>
                </a:r>
                <a:r>
                  <a:rPr lang="en-US" dirty="0" smtClean="0"/>
                  <a:t>iminished complement: </a:t>
                </a:r>
                <a:r>
                  <a:rPr lang="en-US" dirty="0"/>
                  <a:t>g</a:t>
                </a:r>
                <a:r>
                  <a:rPr lang="en-US" dirty="0" smtClean="0"/>
                  <a:t>iven </a:t>
                </a:r>
                <a:r>
                  <a:rPr lang="en-US" dirty="0"/>
                  <a:t>an integer </a:t>
                </a:r>
                <a:r>
                  <a:rPr lang="en-US" i="1" dirty="0"/>
                  <a:t>a</a:t>
                </a:r>
                <a:r>
                  <a:rPr lang="en-US" dirty="0"/>
                  <a:t> with base </a:t>
                </a:r>
                <a:r>
                  <a:rPr lang="en-US" i="1" dirty="0"/>
                  <a:t>b</a:t>
                </a:r>
                <a:r>
                  <a:rPr lang="en-US" dirty="0"/>
                  <a:t> and </a:t>
                </a:r>
                <a:r>
                  <a:rPr lang="en-US" i="1" dirty="0"/>
                  <a:t>N</a:t>
                </a:r>
                <a:r>
                  <a:rPr lang="en-US" dirty="0"/>
                  <a:t> digits, the diminished complement of </a:t>
                </a:r>
                <a:r>
                  <a:rPr lang="en-US" i="1" dirty="0"/>
                  <a:t>a</a:t>
                </a:r>
                <a:r>
                  <a:rPr lang="en-US" dirty="0"/>
                  <a:t> </a:t>
                </a:r>
                <a:r>
                  <a:rPr lang="en-US" dirty="0" smtClean="0"/>
                  <a:t>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Example: </a:t>
                </a:r>
                <a:r>
                  <a:rPr lang="en-US" dirty="0"/>
                  <a:t>given a decimal integer 43 with base 10 and 3 digits, the diminished complement of 43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−43=999−43=956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endParaRPr lang="en-US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01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/>
                  <a:t>2.1.2.2 One’s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 smtClean="0"/>
                  <a:t>One’s </a:t>
                </a:r>
                <a:r>
                  <a:rPr lang="en-US" dirty="0"/>
                  <a:t>complement method uses the diminished complement to represent a negative </a:t>
                </a:r>
                <a:r>
                  <a:rPr lang="en-US" dirty="0" smtClean="0"/>
                  <a:t>integer: </a:t>
                </a:r>
                <a:r>
                  <a:rPr lang="en-US" dirty="0"/>
                  <a:t>156 – </a:t>
                </a:r>
                <a:r>
                  <a:rPr lang="en-US" dirty="0" smtClean="0"/>
                  <a:t>43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156−43=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156−43+999=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+999</m:t>
                    </m:r>
                  </m:oMath>
                </a14:m>
                <a:r>
                  <a:rPr lang="en-US" dirty="0"/>
                  <a:t>  </a:t>
                </a:r>
                <a:endParaRPr lang="en-US" dirty="0" smtClean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156+956 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diminished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complement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43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+999</m:t>
                    </m:r>
                  </m:oMath>
                </a14:m>
                <a:r>
                  <a:rPr lang="en-US" dirty="0"/>
                  <a:t> 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1112=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+999</m:t>
                    </m:r>
                  </m:oMath>
                </a14:m>
                <a:r>
                  <a:rPr lang="en-US" dirty="0"/>
                  <a:t> 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1112−1000+1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end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carry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around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the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carry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out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beyond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3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digits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is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moved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as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the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unit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digit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and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added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+999−1000+1</m:t>
                    </m:r>
                  </m:oMath>
                </a14:m>
                <a:r>
                  <a:rPr lang="en-US" dirty="0"/>
                  <a:t> 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112+1=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113=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81" t="-3504" r="-3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Representation of </a:t>
            </a:r>
            <a:r>
              <a:rPr lang="en-US" dirty="0"/>
              <a:t>numbers, characters and other forms of information are represented on computers using binary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2.1 Representation of Numbers</a:t>
            </a:r>
          </a:p>
          <a:p>
            <a:r>
              <a:rPr lang="en-US" dirty="0" smtClean="0"/>
              <a:t>2.2 Representation of Alphabet and Control Characters</a:t>
            </a:r>
          </a:p>
          <a:p>
            <a:r>
              <a:rPr lang="en-US" dirty="0" smtClean="0"/>
              <a:t>2.3 Error Detection and Correction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01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/>
                  <a:t>2.1.2.2 One’s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/>
                  <a:t>Given a binary integer 0101 with base 2 and 4 digits, the diminished complement of 0101 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−0101=1111−0101=1010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/>
                  <a:t>T</a:t>
                </a:r>
                <a:r>
                  <a:rPr lang="en-US" dirty="0" smtClean="0"/>
                  <a:t>he </a:t>
                </a:r>
                <a:r>
                  <a:rPr lang="en-US" dirty="0"/>
                  <a:t>diminished complement of a binary integer is easy to implement in digital circuits by simply flipping each </a:t>
                </a:r>
                <a:r>
                  <a:rPr lang="en-US" dirty="0" smtClean="0"/>
                  <a:t>bit</a:t>
                </a:r>
              </a:p>
              <a:p>
                <a:endParaRPr lang="en-US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87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/>
                  <a:t>2.1.2.2 One’s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/>
                  <a:t>A binary integer with N bits can represent a signed integer in the range of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dirty="0"/>
                  <a:t> with the left-most bit indicating the </a:t>
                </a:r>
                <a:r>
                  <a:rPr lang="en-US" dirty="0" smtClean="0"/>
                  <a:t>sign (the </a:t>
                </a:r>
                <a:r>
                  <a:rPr lang="en-US" dirty="0"/>
                  <a:t>left-most bit of 0 for a positive integer and the left-most bit of 1 for a negative </a:t>
                </a:r>
                <a:r>
                  <a:rPr lang="en-US" dirty="0" smtClean="0"/>
                  <a:t>integer)</a:t>
                </a:r>
              </a:p>
              <a:p>
                <a:pPr lvl="2"/>
                <a:r>
                  <a:rPr lang="en-US" dirty="0"/>
                  <a:t>both 0000 and 1111 represent zero in one’s complement method</a:t>
                </a:r>
              </a:p>
              <a:p>
                <a:pPr lvl="2"/>
                <a:endParaRPr lang="en-US" dirty="0" smtClean="0"/>
              </a:p>
              <a:p>
                <a:endParaRPr lang="en-US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92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506" y="1219200"/>
            <a:ext cx="4951866" cy="51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5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/>
              <a:t>2.1.2.2 One’s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/>
              <a:t>The addition of two binary integers is carried out in the following steps: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Represent the binary integers using one’s complement methods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Perform the addition of the binary integers represented by one’s complement method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Perform the end carry around to obtain the result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29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/>
              <a:t>2.1.2.2 One’s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 smtClean="0"/>
              <a:t>Example 2.3: Perform </a:t>
            </a:r>
            <a:r>
              <a:rPr lang="en-US" dirty="0"/>
              <a:t>the addition of one positive 4-bit binary integer and one negative 4-bit binary integer, 0100 – 0011 (4 – 3), using one’s complement </a:t>
            </a:r>
            <a:r>
              <a:rPr lang="en-US" dirty="0" smtClean="0"/>
              <a:t>method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R</a:t>
            </a:r>
            <a:r>
              <a:rPr lang="en-US" dirty="0" smtClean="0"/>
              <a:t>epresent </a:t>
            </a:r>
            <a:r>
              <a:rPr lang="en-US" dirty="0"/>
              <a:t>– 0011 using its diminished complement </a:t>
            </a:r>
            <a:r>
              <a:rPr lang="en-US" dirty="0" smtClean="0"/>
              <a:t>1100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0100</a:t>
            </a:r>
          </a:p>
          <a:p>
            <a:pPr marL="1371600" lvl="3" indent="0">
              <a:buNone/>
            </a:pPr>
            <a:r>
              <a:rPr lang="en-US" dirty="0" smtClean="0"/>
              <a:t>	+ </a:t>
            </a:r>
            <a:r>
              <a:rPr lang="en-US" dirty="0"/>
              <a:t>1100 (the diminished complement of 0011)</a:t>
            </a:r>
          </a:p>
          <a:p>
            <a:pPr marL="1371600" lvl="3" indent="0">
              <a:buNone/>
            </a:pPr>
            <a:r>
              <a:rPr lang="en-US" dirty="0" smtClean="0"/>
              <a:t>	= 10000</a:t>
            </a:r>
          </a:p>
          <a:p>
            <a:pPr marL="1371600" lvl="3" indent="0">
              <a:buNone/>
            </a:pPr>
            <a:r>
              <a:rPr lang="en-US" dirty="0" smtClean="0"/>
              <a:t>3. </a:t>
            </a:r>
            <a:r>
              <a:rPr lang="en-US" dirty="0"/>
              <a:t>E</a:t>
            </a:r>
            <a:r>
              <a:rPr lang="en-US" dirty="0" smtClean="0"/>
              <a:t>nd </a:t>
            </a:r>
            <a:r>
              <a:rPr lang="en-US" dirty="0"/>
              <a:t>carry </a:t>
            </a:r>
            <a:r>
              <a:rPr lang="en-US" dirty="0" smtClean="0"/>
              <a:t>around</a:t>
            </a:r>
          </a:p>
          <a:p>
            <a:pPr marL="1371600" lvl="3" indent="0">
              <a:buNone/>
            </a:pPr>
            <a:r>
              <a:rPr lang="en-US" dirty="0" smtClean="0"/>
              <a:t>	0000</a:t>
            </a:r>
            <a:endParaRPr lang="en-US" dirty="0"/>
          </a:p>
          <a:p>
            <a:pPr marL="1828800" lvl="4" indent="0">
              <a:buNone/>
            </a:pPr>
            <a:r>
              <a:rPr lang="en-US" dirty="0" smtClean="0"/>
              <a:t>+      </a:t>
            </a:r>
            <a:r>
              <a:rPr lang="en-US" dirty="0"/>
              <a:t>1</a:t>
            </a:r>
          </a:p>
          <a:p>
            <a:pPr marL="1371600" lvl="3" indent="0">
              <a:buNone/>
            </a:pPr>
            <a:r>
              <a:rPr lang="en-US" dirty="0" smtClean="0"/>
              <a:t>	= </a:t>
            </a:r>
            <a:r>
              <a:rPr lang="en-US" dirty="0"/>
              <a:t>0001</a:t>
            </a:r>
            <a:r>
              <a:rPr lang="en-US" dirty="0" smtClean="0"/>
              <a:t> </a:t>
            </a:r>
            <a:endParaRPr lang="en-US" dirty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39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/>
              <a:t>2.1.2.2 One’s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/>
              <a:t>Example </a:t>
            </a:r>
            <a:r>
              <a:rPr lang="en-US" dirty="0" smtClean="0"/>
              <a:t>2.4: Perform </a:t>
            </a:r>
            <a:r>
              <a:rPr lang="en-US" dirty="0"/>
              <a:t>the addition of one positive 4-bit binary integer and one negative 4-bit binary integer, 0011 – 0100 (3 – 4), using one’s complement </a:t>
            </a:r>
            <a:r>
              <a:rPr lang="en-US" dirty="0" smtClean="0"/>
              <a:t>method</a:t>
            </a:r>
          </a:p>
          <a:p>
            <a:pPr lvl="3"/>
            <a:r>
              <a:rPr lang="en-US" dirty="0"/>
              <a:t>R</a:t>
            </a:r>
            <a:r>
              <a:rPr lang="en-US" dirty="0" smtClean="0"/>
              <a:t>epresent </a:t>
            </a:r>
            <a:r>
              <a:rPr lang="en-US" dirty="0"/>
              <a:t>-0100 using its diminished complement </a:t>
            </a:r>
            <a:r>
              <a:rPr lang="en-US" dirty="0" smtClean="0"/>
              <a:t>1011</a:t>
            </a:r>
          </a:p>
          <a:p>
            <a:pPr lvl="3"/>
            <a:r>
              <a:rPr lang="en-US" dirty="0"/>
              <a:t>0011</a:t>
            </a:r>
          </a:p>
          <a:p>
            <a:pPr marL="1371600" lvl="3" indent="0">
              <a:buNone/>
            </a:pPr>
            <a:r>
              <a:rPr lang="en-US" dirty="0"/>
              <a:t>+ 1011 (the diminished complement of 0100)</a:t>
            </a:r>
          </a:p>
          <a:p>
            <a:pPr marL="1371600" lvl="3" indent="0">
              <a:buNone/>
            </a:pPr>
            <a:r>
              <a:rPr lang="en-US" dirty="0"/>
              <a:t>= 1110</a:t>
            </a:r>
            <a:endParaRPr lang="en-US" dirty="0" smtClean="0"/>
          </a:p>
          <a:p>
            <a:pPr lvl="3"/>
            <a:r>
              <a:rPr lang="en-US" dirty="0"/>
              <a:t>1110</a:t>
            </a:r>
          </a:p>
          <a:p>
            <a:pPr marL="1371600" lvl="3" indent="0">
              <a:buNone/>
            </a:pPr>
            <a:r>
              <a:rPr lang="en-US" dirty="0"/>
              <a:t> </a:t>
            </a:r>
            <a:r>
              <a:rPr lang="en-US" dirty="0" smtClean="0"/>
              <a:t>  +      </a:t>
            </a:r>
            <a:r>
              <a:rPr lang="en-US" dirty="0"/>
              <a:t>0</a:t>
            </a:r>
          </a:p>
          <a:p>
            <a:pPr marL="1371600" lvl="3" indent="0">
              <a:buNone/>
            </a:pPr>
            <a:r>
              <a:rPr lang="en-US" dirty="0" smtClean="0"/>
              <a:t> = </a:t>
            </a:r>
            <a:r>
              <a:rPr lang="en-US" dirty="0"/>
              <a:t>1110</a:t>
            </a:r>
            <a:endParaRPr lang="en-US" dirty="0" smtClean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05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 smtClean="0"/>
                  <a:t>2.1.2.3 </a:t>
                </a:r>
                <a:r>
                  <a:rPr lang="en-US" dirty="0"/>
                  <a:t>Two’s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/>
                  <a:t>T</a:t>
                </a:r>
                <a:r>
                  <a:rPr lang="en-US" dirty="0" smtClean="0"/>
                  <a:t>he </a:t>
                </a:r>
                <a:r>
                  <a:rPr lang="en-US" dirty="0"/>
                  <a:t>most common method used on </a:t>
                </a:r>
                <a:r>
                  <a:rPr lang="en-US" dirty="0" smtClean="0"/>
                  <a:t>computers</a:t>
                </a:r>
              </a:p>
              <a:p>
                <a:pPr lvl="2"/>
                <a:r>
                  <a:rPr lang="en-US" dirty="0" smtClean="0"/>
                  <a:t>Use </a:t>
                </a:r>
                <a:r>
                  <a:rPr lang="en-US" dirty="0"/>
                  <a:t>the complement which is defined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for an integer </a:t>
                </a:r>
                <a:r>
                  <a:rPr lang="en-US" i="1" dirty="0"/>
                  <a:t>a</a:t>
                </a:r>
                <a:r>
                  <a:rPr lang="en-US" dirty="0"/>
                  <a:t> with base </a:t>
                </a:r>
                <a:r>
                  <a:rPr lang="en-US" i="1" dirty="0"/>
                  <a:t>b</a:t>
                </a:r>
                <a:r>
                  <a:rPr lang="en-US" dirty="0"/>
                  <a:t> and </a:t>
                </a:r>
                <a:r>
                  <a:rPr lang="en-US" i="1" dirty="0"/>
                  <a:t>N</a:t>
                </a:r>
                <a:r>
                  <a:rPr lang="en-US" dirty="0"/>
                  <a:t> </a:t>
                </a:r>
                <a:r>
                  <a:rPr lang="en-US" dirty="0" smtClean="0"/>
                  <a:t>digits</a:t>
                </a:r>
              </a:p>
              <a:p>
                <a:pPr lvl="2"/>
                <a:r>
                  <a:rPr lang="en-US" dirty="0"/>
                  <a:t>T</a:t>
                </a:r>
                <a:r>
                  <a:rPr lang="en-US" dirty="0" smtClean="0"/>
                  <a:t>wo’s </a:t>
                </a:r>
                <a:r>
                  <a:rPr lang="en-US" dirty="0"/>
                  <a:t>complement is one’s complement plus </a:t>
                </a:r>
                <a:r>
                  <a:rPr lang="en-US" dirty="0" smtClean="0"/>
                  <a:t>one</a:t>
                </a:r>
              </a:p>
              <a:p>
                <a:pPr lvl="2"/>
                <a:r>
                  <a:rPr lang="en-US" dirty="0" smtClean="0"/>
                  <a:t>Example: the </a:t>
                </a:r>
                <a:r>
                  <a:rPr lang="en-US" dirty="0"/>
                  <a:t>complement of 0101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−0101=10000−0101=1011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/>
                  <a:t>O</a:t>
                </a:r>
                <a:r>
                  <a:rPr lang="en-US" dirty="0" smtClean="0"/>
                  <a:t>btain </a:t>
                </a:r>
                <a:r>
                  <a:rPr lang="en-US" dirty="0"/>
                  <a:t>the complement of a binary integer in digital circuits by flipping each bit and then adding 1</a:t>
                </a:r>
              </a:p>
              <a:p>
                <a:pPr marL="914400" lvl="2" indent="0">
                  <a:buNone/>
                </a:pPr>
                <a:endParaRPr lang="en-US" dirty="0" smtClean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296" b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186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2.1.2 </a:t>
                </a:r>
                <a:r>
                  <a:rPr lang="en-US" dirty="0"/>
                  <a:t>Representation of Signed </a:t>
                </a:r>
                <a:r>
                  <a:rPr lang="en-US" dirty="0" smtClean="0"/>
                  <a:t>Integers</a:t>
                </a:r>
              </a:p>
              <a:p>
                <a:pPr lvl="1"/>
                <a:r>
                  <a:rPr lang="en-US" dirty="0" smtClean="0"/>
                  <a:t>2.1.2.3 </a:t>
                </a:r>
                <a:r>
                  <a:rPr lang="en-US" dirty="0"/>
                  <a:t>Two’s Complement </a:t>
                </a:r>
                <a:r>
                  <a:rPr lang="en-US" dirty="0" smtClean="0"/>
                  <a:t>Method</a:t>
                </a:r>
              </a:p>
              <a:p>
                <a:pPr lvl="2"/>
                <a:r>
                  <a:rPr lang="en-US" dirty="0" smtClean="0"/>
                  <a:t>Using </a:t>
                </a:r>
                <a:r>
                  <a:rPr lang="en-US" i="1" dirty="0"/>
                  <a:t>N</a:t>
                </a:r>
                <a:r>
                  <a:rPr lang="en-US" dirty="0"/>
                  <a:t> bits, two’s complement method can represent signed integers in the range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55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950" y="1279199"/>
            <a:ext cx="4779900" cy="52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37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 smtClean="0"/>
              <a:t>2.1.2.3 </a:t>
            </a:r>
            <a:r>
              <a:rPr lang="en-US" dirty="0"/>
              <a:t>Two’s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addition of two signed integers with </a:t>
            </a:r>
            <a:r>
              <a:rPr lang="en-US" i="1" dirty="0"/>
              <a:t>N</a:t>
            </a:r>
            <a:r>
              <a:rPr lang="en-US" dirty="0"/>
              <a:t> bits represented by two’s complement method is performed in the following steps: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Represent the binary integers using two’s complement methods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Perform the addition of the binary integers represented by two’s complement method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Discard the carry-out beyond </a:t>
            </a:r>
            <a:r>
              <a:rPr lang="en-US" i="1" dirty="0"/>
              <a:t>N</a:t>
            </a:r>
            <a:r>
              <a:rPr lang="en-US" dirty="0"/>
              <a:t> bits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/>
                  <a:t>A decimal number has base 10 and digit values of 0, 1, 2, …, </a:t>
                </a:r>
                <a:r>
                  <a:rPr lang="en-US" dirty="0" smtClean="0"/>
                  <a:t>9</a:t>
                </a:r>
              </a:p>
              <a:p>
                <a:pPr lvl="2"/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123.45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+4×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+5×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A </a:t>
                </a:r>
                <a:r>
                  <a:rPr lang="en-US" dirty="0"/>
                  <a:t>binary number has base 2 and digit values of 0 and 1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58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 smtClean="0"/>
              <a:t>2.1.2.3 </a:t>
            </a:r>
            <a:r>
              <a:rPr lang="en-US" dirty="0"/>
              <a:t>Two’s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 smtClean="0"/>
              <a:t>Example 2.5: Perform </a:t>
            </a:r>
            <a:r>
              <a:rPr lang="en-US" dirty="0"/>
              <a:t>the addition of one positive 4-bit integer and one negative 4-bit integer, 0100 – 0011 (4 – 3), using two’s complement method.</a:t>
            </a:r>
          </a:p>
          <a:p>
            <a:pPr lvl="3"/>
            <a:r>
              <a:rPr lang="en-US" dirty="0"/>
              <a:t>R</a:t>
            </a:r>
            <a:r>
              <a:rPr lang="en-US" dirty="0" smtClean="0"/>
              <a:t>epresent </a:t>
            </a:r>
            <a:r>
              <a:rPr lang="en-US" dirty="0"/>
              <a:t>– 0011 by its complement 1101. In Step 2, we perform the addition:</a:t>
            </a:r>
          </a:p>
          <a:p>
            <a:pPr lvl="3"/>
            <a:r>
              <a:rPr lang="en-US" dirty="0" smtClean="0"/>
              <a:t>0100</a:t>
            </a:r>
            <a:endParaRPr lang="en-US" dirty="0"/>
          </a:p>
          <a:p>
            <a:pPr marL="1371600" lvl="3" indent="0">
              <a:buNone/>
            </a:pPr>
            <a:r>
              <a:rPr lang="en-US" dirty="0" smtClean="0"/>
              <a:t>+ </a:t>
            </a:r>
            <a:r>
              <a:rPr lang="en-US" dirty="0"/>
              <a:t>1101 (the complement of 0011)</a:t>
            </a:r>
          </a:p>
          <a:p>
            <a:pPr marL="1371600" lvl="3" indent="0">
              <a:buNone/>
            </a:pPr>
            <a:r>
              <a:rPr lang="en-US" dirty="0"/>
              <a:t>= </a:t>
            </a:r>
            <a:r>
              <a:rPr lang="en-US" dirty="0" smtClean="0"/>
              <a:t>10001</a:t>
            </a:r>
            <a:endParaRPr lang="en-US" dirty="0"/>
          </a:p>
          <a:p>
            <a:pPr lvl="3"/>
            <a:r>
              <a:rPr lang="en-US" dirty="0" smtClean="0"/>
              <a:t>Drop </a:t>
            </a:r>
            <a:r>
              <a:rPr lang="en-US" dirty="0"/>
              <a:t>the carry-out bit 1 beyond 4 bits and obtain 0001 as the result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746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2.1.2 </a:t>
            </a:r>
            <a:r>
              <a:rPr lang="en-US" dirty="0"/>
              <a:t>Representation of Signed </a:t>
            </a:r>
            <a:r>
              <a:rPr lang="en-US" dirty="0" smtClean="0"/>
              <a:t>Integers</a:t>
            </a:r>
          </a:p>
          <a:p>
            <a:pPr lvl="1"/>
            <a:r>
              <a:rPr lang="en-US" dirty="0" smtClean="0"/>
              <a:t>2.1.2.3 </a:t>
            </a:r>
            <a:r>
              <a:rPr lang="en-US" dirty="0"/>
              <a:t>Two’s Complement </a:t>
            </a:r>
            <a:r>
              <a:rPr lang="en-US" dirty="0" smtClean="0"/>
              <a:t>Method</a:t>
            </a:r>
          </a:p>
          <a:p>
            <a:pPr lvl="2"/>
            <a:r>
              <a:rPr lang="en-US" dirty="0"/>
              <a:t>Example </a:t>
            </a:r>
            <a:r>
              <a:rPr lang="en-US" dirty="0" smtClean="0"/>
              <a:t>2.6: Perform </a:t>
            </a:r>
            <a:r>
              <a:rPr lang="en-US" dirty="0"/>
              <a:t>the addition of one positive 4-bit integer and one negative 4-bit integer, 0011 – 0100 (3 – 4), using two’s complement method.</a:t>
            </a:r>
          </a:p>
          <a:p>
            <a:pPr lvl="3"/>
            <a:r>
              <a:rPr lang="en-US" dirty="0"/>
              <a:t>R</a:t>
            </a:r>
            <a:r>
              <a:rPr lang="en-US" dirty="0" smtClean="0"/>
              <a:t>epresent </a:t>
            </a:r>
            <a:r>
              <a:rPr lang="en-US" dirty="0"/>
              <a:t>-0100 by its complement 1100. In Step 2, we perform the addition:</a:t>
            </a:r>
          </a:p>
          <a:p>
            <a:pPr lvl="3"/>
            <a:r>
              <a:rPr lang="en-US" dirty="0" smtClean="0"/>
              <a:t>0011</a:t>
            </a:r>
            <a:endParaRPr lang="en-US" dirty="0"/>
          </a:p>
          <a:p>
            <a:pPr marL="1371600" lvl="3" indent="0">
              <a:buNone/>
            </a:pPr>
            <a:r>
              <a:rPr lang="en-US" dirty="0"/>
              <a:t>+ 1100 (the complement of 0100)</a:t>
            </a:r>
          </a:p>
          <a:p>
            <a:pPr marL="1371600" lvl="3" indent="0">
              <a:buNone/>
            </a:pPr>
            <a:r>
              <a:rPr lang="en-US" dirty="0"/>
              <a:t>= </a:t>
            </a:r>
            <a:r>
              <a:rPr lang="en-US" dirty="0" smtClean="0"/>
              <a:t>1111</a:t>
            </a:r>
            <a:endParaRPr lang="en-US" dirty="0"/>
          </a:p>
          <a:p>
            <a:pPr lvl="3"/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is no carry-out, </a:t>
            </a:r>
            <a:r>
              <a:rPr lang="en-US" dirty="0" smtClean="0"/>
              <a:t>and the </a:t>
            </a:r>
            <a:r>
              <a:rPr lang="en-US" dirty="0"/>
              <a:t>result </a:t>
            </a:r>
            <a:r>
              <a:rPr lang="en-US" dirty="0" smtClean="0"/>
              <a:t>is 1111 </a:t>
            </a:r>
            <a:r>
              <a:rPr lang="en-US" dirty="0"/>
              <a:t>which is -1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75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2.1.3 </a:t>
            </a:r>
            <a:r>
              <a:rPr lang="en-US" dirty="0"/>
              <a:t>Representation of Signed Floating Point </a:t>
            </a:r>
            <a:r>
              <a:rPr lang="en-US" dirty="0" smtClean="0"/>
              <a:t>Numbers</a:t>
            </a:r>
          </a:p>
          <a:p>
            <a:pPr lvl="1"/>
            <a:r>
              <a:rPr lang="en-US" dirty="0"/>
              <a:t>A floating point number is represented using the sign bit (0 for the positive sign and 1 for the negative sign), bits for the exponent, and bits for the fractional part of the floating point number which is called </a:t>
            </a:r>
            <a:r>
              <a:rPr lang="en-US" dirty="0" err="1"/>
              <a:t>significand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4918560"/>
            <a:ext cx="5823303" cy="143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843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2.1.3 </a:t>
            </a:r>
            <a:r>
              <a:rPr lang="en-US" dirty="0"/>
              <a:t>Representation of Signed Floating Point </a:t>
            </a:r>
            <a:r>
              <a:rPr lang="en-US" dirty="0" smtClean="0"/>
              <a:t>Numbers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number of bits used for the exponent determines the range of numbers that can be </a:t>
            </a:r>
            <a:r>
              <a:rPr lang="en-US" dirty="0" smtClean="0"/>
              <a:t>represented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number of bits used for the </a:t>
            </a:r>
            <a:r>
              <a:rPr lang="en-US" dirty="0" err="1"/>
              <a:t>significand</a:t>
            </a:r>
            <a:r>
              <a:rPr lang="en-US" dirty="0"/>
              <a:t> determines the precision of the number that is represented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58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2.1.3 </a:t>
            </a:r>
            <a:r>
              <a:rPr lang="en-US" dirty="0"/>
              <a:t>Representation of Signed Floating Point </a:t>
            </a:r>
            <a:r>
              <a:rPr lang="en-US" dirty="0" smtClean="0"/>
              <a:t>Numbers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iased </a:t>
            </a:r>
            <a:r>
              <a:rPr lang="en-US" dirty="0"/>
              <a:t>exponent </a:t>
            </a:r>
            <a:r>
              <a:rPr lang="en-US" dirty="0" smtClean="0"/>
              <a:t>representation</a:t>
            </a:r>
          </a:p>
          <a:p>
            <a:pPr lvl="2"/>
            <a:r>
              <a:rPr lang="en-US" dirty="0"/>
              <a:t>Example: 5 bits for an exponent can represent a value in the range [0, 31], and  value near the middle of the range, e.g., 16, is used as the bias value for a 5-bit </a:t>
            </a:r>
            <a:r>
              <a:rPr lang="en-US" dirty="0" smtClean="0"/>
              <a:t>exponent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biased exponent larger than the bias value represents a positive exponent, and a biased exponent smaller than the bias value represents a negative </a:t>
            </a:r>
            <a:r>
              <a:rPr lang="en-US" dirty="0" smtClean="0"/>
              <a:t>exponent</a:t>
            </a:r>
          </a:p>
          <a:p>
            <a:pPr lvl="2"/>
            <a:r>
              <a:rPr lang="en-US" dirty="0"/>
              <a:t>The exponent is obtained by subtracting the bias value from the biased </a:t>
            </a:r>
            <a:r>
              <a:rPr lang="en-US" dirty="0" smtClean="0"/>
              <a:t>exponent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531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2.1.3 </a:t>
            </a:r>
            <a:r>
              <a:rPr lang="en-US" dirty="0"/>
              <a:t>Representation of Signed Floating Point </a:t>
            </a:r>
            <a:r>
              <a:rPr lang="en-US" dirty="0" smtClean="0"/>
              <a:t>Numbers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iased </a:t>
            </a:r>
            <a:r>
              <a:rPr lang="en-US" dirty="0"/>
              <a:t>exponent </a:t>
            </a:r>
            <a:r>
              <a:rPr lang="en-US" dirty="0" smtClean="0"/>
              <a:t>representation</a:t>
            </a:r>
          </a:p>
          <a:p>
            <a:pPr lvl="2"/>
            <a:r>
              <a:rPr lang="en-US" smtClean="0"/>
              <a:t>The </a:t>
            </a:r>
            <a:r>
              <a:rPr lang="en-US" dirty="0"/>
              <a:t>exponent value of 3 is represented by the biased exponent which is 16 +3 = 19 or 10000 + 11 = </a:t>
            </a:r>
            <a:r>
              <a:rPr lang="en-US" dirty="0" smtClean="0"/>
              <a:t>10011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exponent value of -1 is represented by the biased exponent which is 16 – 1 = 15 or 10000 – 1 = 1111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250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2.1.3 </a:t>
                </a:r>
                <a:r>
                  <a:rPr lang="en-US" dirty="0"/>
                  <a:t>Representation of Signed Floating Point </a:t>
                </a:r>
                <a:r>
                  <a:rPr lang="en-US" dirty="0" smtClean="0"/>
                  <a:t>Numbers</a:t>
                </a:r>
              </a:p>
              <a:p>
                <a:pPr lvl="1"/>
                <a:r>
                  <a:rPr lang="en-US" dirty="0" smtClean="0"/>
                  <a:t>Normalization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0.10001×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0.010001×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,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0.0010001×</m:t>
                    </m:r>
                    <m:sSup>
                      <m:sSupPr>
                        <m:ctrlPr>
                          <a:rPr lang="en-US" sz="6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represents 100.01 </a:t>
                </a:r>
              </a:p>
              <a:p>
                <a:pPr lvl="2"/>
                <a:r>
                  <a:rPr lang="en-US" dirty="0" smtClean="0"/>
                  <a:t>Normalization requires </a:t>
                </a:r>
                <a:r>
                  <a:rPr lang="en-US" dirty="0"/>
                  <a:t>that the left-most bit of the </a:t>
                </a:r>
                <a:r>
                  <a:rPr lang="en-US" dirty="0" err="1"/>
                  <a:t>significand</a:t>
                </a:r>
                <a:r>
                  <a:rPr lang="en-US" dirty="0"/>
                  <a:t> must be </a:t>
                </a:r>
                <a:r>
                  <a:rPr lang="en-US" dirty="0" smtClean="0"/>
                  <a:t>1</a:t>
                </a:r>
              </a:p>
              <a:p>
                <a:pPr lvl="2"/>
                <a:r>
                  <a:rPr lang="en-US" dirty="0" smtClean="0"/>
                  <a:t>With </a:t>
                </a:r>
                <a:r>
                  <a:rPr lang="en-US" dirty="0"/>
                  <a:t>normalization, 100.01 can be represented </a:t>
                </a:r>
                <a:r>
                  <a:rPr lang="en-US" dirty="0" smtClean="0"/>
                  <a:t>by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0.10001×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5229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</a:t>
            </a:r>
            <a:r>
              <a:rPr lang="en-US" dirty="0"/>
              <a:t>Representation of Alphabet and Control </a:t>
            </a:r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Text and control information is represented on computers by using codes for alphabet, number, control and other </a:t>
            </a:r>
            <a:r>
              <a:rPr lang="en-US" dirty="0" smtClean="0"/>
              <a:t>characters</a:t>
            </a:r>
          </a:p>
          <a:p>
            <a:r>
              <a:rPr lang="en-US" dirty="0"/>
              <a:t>ASCII (American Standard Code for Information Interchange) character codes that use 8 bits 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code itself uses 7 bits, and the left-most bit (the 8</a:t>
            </a:r>
            <a:r>
              <a:rPr lang="en-US" baseline="30000" dirty="0"/>
              <a:t>th</a:t>
            </a:r>
            <a:r>
              <a:rPr lang="en-US" dirty="0"/>
              <a:t> bit) is used as the parity </a:t>
            </a:r>
            <a:r>
              <a:rPr lang="en-US" dirty="0" smtClean="0"/>
              <a:t>bit</a:t>
            </a:r>
          </a:p>
          <a:p>
            <a:r>
              <a:rPr lang="en-US" dirty="0" smtClean="0"/>
              <a:t>Example: the </a:t>
            </a:r>
            <a:r>
              <a:rPr lang="en-US" dirty="0"/>
              <a:t>character code for letter A is 65 or 1000001. If the parity bit is 0, the complete code for letter A is 01000001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756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</a:t>
            </a:r>
            <a:r>
              <a:rPr lang="en-US" dirty="0"/>
              <a:t>Representation of Alphabet and Control </a:t>
            </a:r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45070"/>
            <a:ext cx="3810000" cy="496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979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Detecting and correcting errors are required for reliable data storage and </a:t>
            </a:r>
            <a:r>
              <a:rPr lang="en-US" dirty="0" smtClean="0"/>
              <a:t>transmission</a:t>
            </a:r>
          </a:p>
          <a:p>
            <a:r>
              <a:rPr lang="en-US" dirty="0"/>
              <a:t>The parity bit method can detect an odd number of errors, but cannot detect an even number of errors or identify where errors occur to correct </a:t>
            </a:r>
            <a:r>
              <a:rPr lang="en-US" dirty="0" smtClean="0"/>
              <a:t>errors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5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/>
                  <a:t>C</a:t>
                </a:r>
                <a:r>
                  <a:rPr lang="en-US" dirty="0" smtClean="0"/>
                  <a:t>onversion </a:t>
                </a:r>
                <a:r>
                  <a:rPr lang="en-US" dirty="0"/>
                  <a:t>of an unsigned binary number to a decimal </a:t>
                </a:r>
                <a:r>
                  <a:rPr lang="en-US" dirty="0" smtClean="0"/>
                  <a:t>number: compute </a:t>
                </a:r>
                <a:r>
                  <a:rPr lang="en-US" dirty="0"/>
                  <a:t>the sum using the base representation of the binary </a:t>
                </a:r>
                <a:r>
                  <a:rPr lang="en-US" dirty="0" smtClean="0"/>
                  <a:t>number</a:t>
                </a:r>
              </a:p>
              <a:p>
                <a:pPr lvl="2"/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101.01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0.25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5.25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/>
                  <a:t>A binary integer with </a:t>
                </a:r>
                <a:r>
                  <a:rPr lang="en-US" i="1" dirty="0"/>
                  <a:t>N</a:t>
                </a:r>
                <a:r>
                  <a:rPr lang="en-US" dirty="0"/>
                  <a:t> binary digits (called bits) can represent an unsigned decimal integer from 0 to 2</a:t>
                </a:r>
                <a:r>
                  <a:rPr lang="en-US" i="1" baseline="30000" dirty="0"/>
                  <a:t>N</a:t>
                </a:r>
                <a:r>
                  <a:rPr lang="en-US" dirty="0"/>
                  <a:t>-1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1630" b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979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Hamming distance of two codes is the number of bits in which two codes are </a:t>
            </a:r>
            <a:r>
              <a:rPr lang="en-US" dirty="0" smtClean="0"/>
              <a:t>different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1000001 </a:t>
            </a:r>
            <a:r>
              <a:rPr lang="en-US" dirty="0"/>
              <a:t>(65) along with its parity bit 0 produces the ASCII code 01000001 for letter </a:t>
            </a:r>
            <a:r>
              <a:rPr lang="en-US" dirty="0" smtClean="0"/>
              <a:t>A</a:t>
            </a:r>
          </a:p>
          <a:p>
            <a:pPr lvl="1"/>
            <a:r>
              <a:rPr lang="en-US" dirty="0" smtClean="0"/>
              <a:t>1000011 </a:t>
            </a:r>
            <a:r>
              <a:rPr lang="en-US" dirty="0"/>
              <a:t>(67) along with its parity 1 produces the ASCII code 11000011 for letter 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two codes:</a:t>
            </a:r>
          </a:p>
          <a:p>
            <a:pPr marL="914400" lvl="2" indent="0">
              <a:buNone/>
            </a:pPr>
            <a:r>
              <a:rPr lang="en-US" dirty="0"/>
              <a:t>01000001</a:t>
            </a:r>
          </a:p>
          <a:p>
            <a:pPr marL="914400" lvl="2" indent="0">
              <a:buNone/>
            </a:pPr>
            <a:r>
              <a:rPr lang="en-US" dirty="0"/>
              <a:t>11000011</a:t>
            </a:r>
          </a:p>
          <a:p>
            <a:pPr marL="914400" lvl="2" indent="0">
              <a:buNone/>
            </a:pPr>
            <a:r>
              <a:rPr lang="en-US" dirty="0"/>
              <a:t>differ in two bit positions and have the Hamming distance of 2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746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</a:t>
            </a:r>
            <a:r>
              <a:rPr lang="en-US" dirty="0"/>
              <a:t>a code system such as ASCII, the minimum Hamming distance, </a:t>
            </a:r>
            <a:r>
              <a:rPr lang="en-US" i="1" dirty="0" err="1"/>
              <a:t>D</a:t>
            </a:r>
            <a:r>
              <a:rPr lang="en-US" i="1" baseline="-25000" dirty="0" err="1"/>
              <a:t>min</a:t>
            </a:r>
            <a:r>
              <a:rPr lang="en-US" dirty="0"/>
              <a:t>, is the smallest distance among all pairs of codes in the code </a:t>
            </a:r>
            <a:r>
              <a:rPr lang="en-US" dirty="0" smtClean="0"/>
              <a:t>system</a:t>
            </a:r>
          </a:p>
          <a:p>
            <a:r>
              <a:rPr lang="en-US" dirty="0"/>
              <a:t>If the number of bit errors that occur to a code is no more than </a:t>
            </a:r>
            <a:r>
              <a:rPr lang="en-US" i="1" dirty="0" err="1"/>
              <a:t>D</a:t>
            </a:r>
            <a:r>
              <a:rPr lang="en-US" i="1" baseline="-25000" dirty="0" err="1"/>
              <a:t>min</a:t>
            </a:r>
            <a:r>
              <a:rPr lang="en-US" dirty="0"/>
              <a:t>, the errors can be </a:t>
            </a:r>
            <a:r>
              <a:rPr lang="en-US" dirty="0" smtClean="0"/>
              <a:t>detected</a:t>
            </a:r>
          </a:p>
          <a:p>
            <a:pPr lvl="1"/>
            <a:r>
              <a:rPr lang="en-US" i="1" dirty="0" err="1" smtClean="0"/>
              <a:t>D</a:t>
            </a:r>
            <a:r>
              <a:rPr lang="en-US" i="1" baseline="-25000" dirty="0" err="1" smtClean="0"/>
              <a:t>min</a:t>
            </a:r>
            <a:r>
              <a:rPr lang="en-US" dirty="0" smtClean="0"/>
              <a:t> </a:t>
            </a:r>
            <a:r>
              <a:rPr lang="en-US" dirty="0"/>
              <a:t>is the smallest Hamming distance among all pairs of valid </a:t>
            </a:r>
            <a:r>
              <a:rPr lang="en-US" dirty="0" smtClean="0"/>
              <a:t>codes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code with no more than</a:t>
            </a:r>
            <a:r>
              <a:rPr lang="en-US" i="1" dirty="0"/>
              <a:t> </a:t>
            </a:r>
            <a:r>
              <a:rPr lang="en-US" i="1" dirty="0" err="1"/>
              <a:t>D</a:t>
            </a:r>
            <a:r>
              <a:rPr lang="en-US" i="1" baseline="-25000" dirty="0" err="1"/>
              <a:t>min</a:t>
            </a:r>
            <a:r>
              <a:rPr lang="en-US" dirty="0"/>
              <a:t> bits of errors is different from any valid codes in the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etect </a:t>
            </a:r>
            <a:r>
              <a:rPr lang="en-US" dirty="0"/>
              <a:t>the presence of error(s) in a given code if the given code is different from any valid code in the </a:t>
            </a:r>
            <a:r>
              <a:rPr lang="en-US" dirty="0" smtClean="0"/>
              <a:t>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060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Correct error(s) in a given code to the valid code that is closest the given code with error(s) in the Hamming </a:t>
            </a:r>
            <a:r>
              <a:rPr lang="en-US" sz="3200" dirty="0" smtClean="0"/>
              <a:t>distance</a:t>
            </a:r>
            <a:endParaRPr lang="en-US" sz="3200" i="1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min</a:t>
            </a:r>
            <a:r>
              <a:rPr lang="en-US" dirty="0" smtClean="0"/>
              <a:t> </a:t>
            </a:r>
            <a:r>
              <a:rPr lang="en-US" dirty="0"/>
              <a:t>of a code system must be 2</a:t>
            </a:r>
            <a:r>
              <a:rPr lang="en-US" i="1" dirty="0"/>
              <a:t>p</a:t>
            </a:r>
            <a:r>
              <a:rPr lang="en-US" dirty="0"/>
              <a:t> + 1 to correct </a:t>
            </a:r>
            <a:r>
              <a:rPr lang="en-US" i="1" dirty="0"/>
              <a:t>p</a:t>
            </a:r>
            <a:r>
              <a:rPr lang="en-US" dirty="0"/>
              <a:t> bits of errors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421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dirty="0"/>
                  <a:t>D</a:t>
                </a:r>
                <a:r>
                  <a:rPr lang="en-US" dirty="0" smtClean="0"/>
                  <a:t>etermine </a:t>
                </a:r>
                <a:r>
                  <a:rPr lang="en-US" dirty="0"/>
                  <a:t>how many check bits are required to detect and correct </a:t>
                </a:r>
                <a:r>
                  <a:rPr lang="en-US" dirty="0" smtClean="0"/>
                  <a:t>errors</a:t>
                </a:r>
              </a:p>
              <a:p>
                <a:pPr marL="742950" lvl="2" indent="-342900">
                  <a:buFont typeface="Arial" pitchFamily="34" charset="0"/>
                  <a:buChar char="•"/>
                </a:pPr>
                <a:r>
                  <a:rPr lang="en-US" dirty="0" smtClean="0"/>
                  <a:t>Detect </a:t>
                </a:r>
                <a:r>
                  <a:rPr lang="en-US" dirty="0"/>
                  <a:t>and </a:t>
                </a:r>
                <a:r>
                  <a:rPr lang="en-US" dirty="0" smtClean="0"/>
                  <a:t>correct </a:t>
                </a:r>
                <a:r>
                  <a:rPr lang="en-US" dirty="0"/>
                  <a:t>1 bit of </a:t>
                </a:r>
                <a:r>
                  <a:rPr lang="en-US" dirty="0" smtClean="0"/>
                  <a:t>error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+1≤</m:t>
                      </m:r>
                      <m:sSup>
                        <m:sSupPr>
                          <m:ctrlPr>
                            <a:rPr lang="en-US" sz="5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3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95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dirty="0"/>
                  <a:t>D</a:t>
                </a:r>
                <a:r>
                  <a:rPr lang="en-US" dirty="0" smtClean="0"/>
                  <a:t>etermine </a:t>
                </a:r>
                <a:r>
                  <a:rPr lang="en-US" dirty="0"/>
                  <a:t>how many check bits are required to detect and correct </a:t>
                </a:r>
                <a:r>
                  <a:rPr lang="en-US" dirty="0" smtClean="0"/>
                  <a:t>errors</a:t>
                </a:r>
              </a:p>
              <a:p>
                <a:pPr lvl="1"/>
                <a:r>
                  <a:rPr lang="en-US" dirty="0"/>
                  <a:t>Example </a:t>
                </a:r>
                <a:r>
                  <a:rPr lang="en-US" dirty="0" smtClean="0"/>
                  <a:t>2.7: Determine </a:t>
                </a:r>
                <a:r>
                  <a:rPr lang="en-US" dirty="0"/>
                  <a:t>the number of check bits needed for a code with 4 data bits in order to detect and correct 1 bit of </a:t>
                </a:r>
                <a:r>
                  <a:rPr lang="en-US" dirty="0" smtClean="0"/>
                  <a:t>error</a:t>
                </a:r>
                <a:endParaRPr lang="en-US" dirty="0"/>
              </a:p>
              <a:p>
                <a:pPr marL="914400" lvl="2" indent="0">
                  <a:buNone/>
                </a:pPr>
                <a:r>
                  <a:rPr lang="en-US" i="1" dirty="0" smtClean="0"/>
                  <a:t>m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4</a:t>
                </a:r>
                <a:endParaRPr lang="en-US" dirty="0"/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4+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+1≤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5+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≤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:r>
                  <a:rPr lang="en-US" dirty="0"/>
                  <a:t>Comparing the values of 5 + </a:t>
                </a:r>
                <a:r>
                  <a:rPr lang="en-US" i="1" dirty="0"/>
                  <a:t>k</a:t>
                </a:r>
                <a:r>
                  <a:rPr lang="en-US" dirty="0"/>
                  <a:t> and 2</a:t>
                </a:r>
                <a:r>
                  <a:rPr lang="en-US" i="1" baseline="30000" dirty="0"/>
                  <a:t>k</a:t>
                </a:r>
                <a:r>
                  <a:rPr lang="en-US" dirty="0"/>
                  <a:t>, we obtain </a:t>
                </a:r>
                <a:r>
                  <a:rPr lang="en-US" i="1" dirty="0"/>
                  <a:t>k</a:t>
                </a:r>
                <a:r>
                  <a:rPr lang="en-US" dirty="0"/>
                  <a:t> ≥ </a:t>
                </a:r>
                <a:r>
                  <a:rPr lang="en-US" dirty="0" smtClean="0"/>
                  <a:t>3 </a:t>
                </a:r>
              </a:p>
              <a:p>
                <a:pPr marL="914400" lvl="2" indent="0">
                  <a:buNone/>
                </a:pPr>
                <a:r>
                  <a:rPr lang="en-US" dirty="0" smtClean="0"/>
                  <a:t>Let </a:t>
                </a:r>
                <a:r>
                  <a:rPr lang="en-US" i="1" dirty="0"/>
                  <a:t>k</a:t>
                </a:r>
                <a:r>
                  <a:rPr lang="en-US" dirty="0"/>
                  <a:t> = 3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33" t="-1348" r="-593" b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360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Hamming algorithm </a:t>
            </a:r>
            <a:r>
              <a:rPr lang="en-US" dirty="0" smtClean="0"/>
              <a:t>to </a:t>
            </a:r>
            <a:r>
              <a:rPr lang="en-US" dirty="0"/>
              <a:t>construct Hamming </a:t>
            </a:r>
            <a:r>
              <a:rPr lang="en-US" dirty="0" smtClean="0"/>
              <a:t>codes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 </a:t>
            </a:r>
            <a:r>
              <a:rPr lang="en-US" i="1" dirty="0"/>
              <a:t>n</a:t>
            </a:r>
            <a:r>
              <a:rPr lang="en-US" dirty="0"/>
              <a:t> bit positions from right to left, starting with 1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Let each bit position which is a power of 2 be a check bit, let other bits as data bits, and put in the values of data bits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Write each bit position as the sum of the numbers that are powers of 2, using the highest power of 2 first, and then determine which bit positions each check bit contributes to the sum of the numbers for these bit positions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Use the parity bit to determine the value of each check bit by considering the values at bit positions where the check bit contributes to the sum of numbers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810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2.8: Construct </a:t>
            </a:r>
            <a:r>
              <a:rPr lang="en-US" dirty="0"/>
              <a:t>the Hamming code with data bits 0100, using the Hamming algorithm and the even parity </a:t>
            </a:r>
            <a:r>
              <a:rPr lang="en-US" dirty="0" smtClean="0"/>
              <a:t>bit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/>
              <a:t>Example 2.7</a:t>
            </a:r>
            <a:r>
              <a:rPr lang="en-US" dirty="0" smtClean="0"/>
              <a:t>, </a:t>
            </a:r>
            <a:r>
              <a:rPr lang="en-US" dirty="0"/>
              <a:t>we need 3 check bits for 4 data bits and totally 7 bits for the </a:t>
            </a:r>
            <a:r>
              <a:rPr lang="en-US" dirty="0" smtClean="0"/>
              <a:t>code</a:t>
            </a:r>
          </a:p>
          <a:p>
            <a:pPr lvl="1"/>
            <a:r>
              <a:rPr lang="en-US" dirty="0"/>
              <a:t>Step </a:t>
            </a:r>
            <a:r>
              <a:rPr lang="en-US" dirty="0" smtClean="0"/>
              <a:t>1: </a:t>
            </a:r>
            <a:r>
              <a:rPr lang="en-US" dirty="0"/>
              <a:t>number 7 bit positions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1" y="4648200"/>
            <a:ext cx="7620000" cy="96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5288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2.8</a:t>
            </a:r>
          </a:p>
          <a:p>
            <a:pPr lvl="1"/>
            <a:r>
              <a:rPr lang="en-US" dirty="0" smtClean="0"/>
              <a:t>Step 2: </a:t>
            </a:r>
            <a:r>
              <a:rPr lang="en-US" dirty="0"/>
              <a:t>let bit positions 1, 2 and 4 as the check </a:t>
            </a:r>
            <a:r>
              <a:rPr lang="en-US" dirty="0" smtClean="0"/>
              <a:t>bits, </a:t>
            </a:r>
            <a:r>
              <a:rPr lang="en-US" dirty="0"/>
              <a:t>and put in the values of data bits 0100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3124200"/>
            <a:ext cx="7696200" cy="97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695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Example 2.8</a:t>
            </a:r>
          </a:p>
          <a:p>
            <a:pPr lvl="1"/>
            <a:r>
              <a:rPr lang="en-US" dirty="0" smtClean="0"/>
              <a:t>Step 3: </a:t>
            </a:r>
            <a:r>
              <a:rPr lang="en-US" dirty="0"/>
              <a:t>write each bit position as the sum of the numbers that are powers of 2 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/>
              <a:t>1 = 1</a:t>
            </a:r>
          </a:p>
          <a:p>
            <a:pPr marL="914400" lvl="2" indent="0">
              <a:buNone/>
            </a:pPr>
            <a:r>
              <a:rPr lang="en-US" dirty="0"/>
              <a:t>2 = 2</a:t>
            </a:r>
          </a:p>
          <a:p>
            <a:pPr marL="914400" lvl="2" indent="0">
              <a:buNone/>
            </a:pPr>
            <a:r>
              <a:rPr lang="en-US" dirty="0"/>
              <a:t>3 = 1 + 2</a:t>
            </a:r>
          </a:p>
          <a:p>
            <a:pPr marL="914400" lvl="2" indent="0">
              <a:buNone/>
            </a:pPr>
            <a:r>
              <a:rPr lang="en-US" dirty="0"/>
              <a:t>4 = 4</a:t>
            </a:r>
          </a:p>
          <a:p>
            <a:pPr marL="914400" lvl="2" indent="0">
              <a:buNone/>
            </a:pPr>
            <a:r>
              <a:rPr lang="en-US" dirty="0"/>
              <a:t>5 = 1 + 4</a:t>
            </a:r>
          </a:p>
          <a:p>
            <a:pPr marL="914400" lvl="2" indent="0">
              <a:buNone/>
            </a:pPr>
            <a:r>
              <a:rPr lang="en-US" dirty="0"/>
              <a:t>6 = 2 + 4</a:t>
            </a:r>
          </a:p>
          <a:p>
            <a:pPr marL="914400" lvl="2" indent="0">
              <a:buNone/>
            </a:pPr>
            <a:r>
              <a:rPr lang="en-US" dirty="0"/>
              <a:t>7 = 1 + 2 + 4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283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2.8</a:t>
            </a:r>
          </a:p>
          <a:p>
            <a:pPr lvl="1"/>
            <a:r>
              <a:rPr lang="en-US" dirty="0" smtClean="0"/>
              <a:t>Step 4: </a:t>
            </a:r>
            <a:r>
              <a:rPr lang="en-US" dirty="0"/>
              <a:t>compute the value of each check bit using the even </a:t>
            </a:r>
            <a:r>
              <a:rPr lang="en-US" dirty="0" smtClean="0"/>
              <a:t>parity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/>
              <a:t>the even parity bit at bit position 1 is 0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124200"/>
            <a:ext cx="5949450" cy="121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3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2.1.1 Conversion between Unsigned Binary and Decimal Numbers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onversion </a:t>
            </a:r>
            <a:r>
              <a:rPr lang="en-US" dirty="0"/>
              <a:t>of an unsigned </a:t>
            </a:r>
            <a:r>
              <a:rPr lang="en-US" dirty="0" smtClean="0"/>
              <a:t>decimal </a:t>
            </a:r>
            <a:r>
              <a:rPr lang="en-US" dirty="0"/>
              <a:t>number to a </a:t>
            </a:r>
            <a:r>
              <a:rPr lang="en-US" dirty="0" smtClean="0"/>
              <a:t>binary number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epeated </a:t>
            </a:r>
            <a:r>
              <a:rPr lang="en-US" dirty="0"/>
              <a:t>subtraction method </a:t>
            </a:r>
            <a:endParaRPr lang="en-US" dirty="0" smtClean="0"/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Look for the highest power of 2 that is smaller than the decimal number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Subtract that power of 2 from the decimal number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Take the result of the subtraction in Step 2 as the decimal number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If the decimal number is zero or meet another stopping criterion, go to Step 5; otherwise, go back to Step 1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/>
              <a:t>Construct the binary number by filling 1 in each digit position where the power of 2 is used in the subtraction in Step 2 and 0 in each digit position where the power of 2 is not used in the subtraction in Step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494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2.8</a:t>
            </a:r>
          </a:p>
          <a:p>
            <a:pPr lvl="1"/>
            <a:r>
              <a:rPr lang="en-US" dirty="0" smtClean="0"/>
              <a:t>Step 4: </a:t>
            </a:r>
            <a:r>
              <a:rPr lang="en-US" dirty="0"/>
              <a:t>compute the value of each check bit using the even </a:t>
            </a:r>
            <a:r>
              <a:rPr lang="en-US" dirty="0" smtClean="0"/>
              <a:t>parity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the </a:t>
            </a:r>
            <a:r>
              <a:rPr lang="en-US" dirty="0"/>
              <a:t>even parity bit at bit position 2 is 1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285786"/>
            <a:ext cx="5949450" cy="115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3737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2.8</a:t>
            </a:r>
          </a:p>
          <a:p>
            <a:pPr lvl="1"/>
            <a:r>
              <a:rPr lang="en-US" dirty="0" smtClean="0"/>
              <a:t>Step 4: </a:t>
            </a:r>
            <a:r>
              <a:rPr lang="en-US" dirty="0"/>
              <a:t>compute the value of each check bit using the even </a:t>
            </a:r>
            <a:r>
              <a:rPr lang="en-US" dirty="0" smtClean="0"/>
              <a:t>parity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the </a:t>
            </a:r>
            <a:r>
              <a:rPr lang="en-US" dirty="0"/>
              <a:t>even parity bit at bit position 4 is </a:t>
            </a:r>
            <a:r>
              <a:rPr lang="en-US" dirty="0" smtClean="0"/>
              <a:t>1</a:t>
            </a:r>
          </a:p>
          <a:p>
            <a:pPr marL="914400" lvl="2" indent="0">
              <a:buNone/>
            </a:pPr>
            <a:r>
              <a:rPr lang="en-US" dirty="0"/>
              <a:t>the Hamming code </a:t>
            </a:r>
            <a:r>
              <a:rPr lang="en-US" dirty="0" smtClean="0"/>
              <a:t>is 0101010 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260406"/>
            <a:ext cx="5949450" cy="1205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953" y="5503235"/>
            <a:ext cx="7165847" cy="9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930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2.9: </a:t>
            </a:r>
            <a:r>
              <a:rPr lang="en-US" dirty="0"/>
              <a:t>Detect and correct a 1-bit error in a code 0101110. Note that the code 0101110 is produced by introducing a 1-bit error to the Hamming code 0101010 from Example 2.8 at bit position 3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532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2.9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1-bit error at bit position 1, 3, 5 or 7, using the check bit at position 1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1-bit error at bit position 2, 3, 6 or 7, using the check bit at position 2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1-bit error at bit positions 4, 5, 6 and 7, using the check bit at position 4,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1-bit error at position 3 is detected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569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</a:t>
            </a:r>
            <a:r>
              <a:rPr lang="en-US" dirty="0"/>
              <a:t>Error Detection and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2.9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the sum of the bit positions of the check bits that indicate an </a:t>
            </a:r>
            <a:r>
              <a:rPr lang="en-US" dirty="0" smtClean="0"/>
              <a:t>error</a:t>
            </a:r>
          </a:p>
          <a:p>
            <a:pPr lvl="2"/>
            <a:r>
              <a:rPr lang="en-US" dirty="0"/>
              <a:t>C</a:t>
            </a:r>
            <a:r>
              <a:rPr lang="en-US" smtClean="0"/>
              <a:t>heck </a:t>
            </a:r>
            <a:r>
              <a:rPr lang="en-US" dirty="0"/>
              <a:t>bits 1 and 2 indicates an error, 1 + 2 = </a:t>
            </a:r>
            <a:r>
              <a:rPr lang="en-US" dirty="0" smtClean="0"/>
              <a:t>3</a:t>
            </a:r>
            <a:endParaRPr lang="en-US" dirty="0"/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1-bit error occurs at bit position 3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1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2.1.1 Conversion between Unsigned Binary and Decimal Numbers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950" y="2590800"/>
            <a:ext cx="3494850" cy="380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8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2.1.1 Conversion between Unsigned Binary and Decimal Numbers</a:t>
            </a:r>
          </a:p>
          <a:p>
            <a:pPr lvl="1"/>
            <a:r>
              <a:rPr lang="en-US" dirty="0" smtClean="0"/>
              <a:t>Example 2.1: Use </a:t>
            </a:r>
            <a:r>
              <a:rPr lang="en-US" dirty="0"/>
              <a:t>the repeated subtraction method to convert the decimal number 123.45 into a binary number with four binary digits after the decimal point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04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 smtClean="0"/>
                  <a:t>Example 2.1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=59.45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+59.45</m:t>
                    </m:r>
                  </m:oMath>
                </a14:m>
                <a:endParaRPr lang="en-US" dirty="0" smtClean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59.45−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=27.45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+27.45</m:t>
                    </m:r>
                  </m:oMath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27.45−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=11.45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+11.45</m:t>
                    </m:r>
                  </m:oMath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11.45−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=3.45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+3.45</m:t>
                    </m:r>
                  </m:oMath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=1.45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+1.45</m:t>
                    </m:r>
                  </m:oMath>
                </a14:m>
                <a:endParaRPr lang="en-US" dirty="0"/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81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</a:t>
            </a:r>
            <a:r>
              <a:rPr lang="en-US" dirty="0"/>
              <a:t>Representation of </a:t>
            </a:r>
            <a:r>
              <a:rPr lang="en-US" dirty="0" smtClean="0"/>
              <a:t>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2.1.1 Conversion between Unsigned Binary and Decimal Numbers</a:t>
                </a:r>
              </a:p>
              <a:p>
                <a:pPr lvl="1"/>
                <a:r>
                  <a:rPr lang="en-US" dirty="0" smtClean="0"/>
                  <a:t>Example 2.1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=0.45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123.45=1×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+0.45</m:t>
                      </m:r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0.45−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=0.20</m:t>
                    </m:r>
                  </m:oMath>
                </a14:m>
                <a:r>
                  <a:rPr lang="en-US" dirty="0"/>
                  <a:t> or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123.45=1×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+1×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+0.20</m:t>
                    </m:r>
                  </m:oMath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0.20−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=0.075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123.45=1×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+0.075</m:t>
                      </m:r>
                    </m:oMath>
                  </m:oMathPara>
                </a14:m>
                <a:endParaRPr lang="en-US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0.075−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=0.0125</m:t>
                    </m:r>
                  </m:oMath>
                </a14:m>
                <a:r>
                  <a:rPr lang="en-US" dirty="0"/>
                  <a:t> or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123.45=1×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+1×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+0.0125</m:t>
                      </m:r>
                    </m:oMath>
                  </m:oMathPara>
                </a14:m>
                <a:endParaRPr lang="en-US" dirty="0" smtClean="0"/>
              </a:p>
              <a:p>
                <a:pPr marL="914400" lvl="2" indent="0">
                  <a:buNone/>
                </a:pPr>
                <a:r>
                  <a:rPr lang="en-US" dirty="0"/>
                  <a:t>T</a:t>
                </a:r>
                <a:r>
                  <a:rPr lang="en-US" dirty="0" smtClean="0"/>
                  <a:t>he </a:t>
                </a:r>
                <a:r>
                  <a:rPr lang="en-US" dirty="0"/>
                  <a:t>binary number: 1111011.0111</a:t>
                </a:r>
              </a:p>
              <a:p>
                <a:pPr lvl="2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815" t="-2291" b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NONG YE and TERESA WU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Developing Windows-based and Web-enabled Information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0E1E-F212-4849-80E1-8418D1B3D7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69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</TotalTime>
  <Words>3259</Words>
  <Application>Microsoft Office PowerPoint</Application>
  <PresentationFormat>On-screen Show (4:3)</PresentationFormat>
  <Paragraphs>507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Cambria Math</vt:lpstr>
      <vt:lpstr>Courier New</vt:lpstr>
      <vt:lpstr>Wingdings</vt:lpstr>
      <vt:lpstr>Office Theme</vt:lpstr>
      <vt:lpstr>Chapter 2. Digital Data Representation</vt:lpstr>
      <vt:lpstr>Overview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2.1 Representation of Numbers</vt:lpstr>
      <vt:lpstr>2.2 Representation of Alphabet and Control Characters</vt:lpstr>
      <vt:lpstr>2.2 Representation of Alphabet and Control Characters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  <vt:lpstr>2.3 Error Detection and Correction</vt:lpstr>
    </vt:vector>
  </TitlesOfParts>
  <Company>Arizona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1. Introduction to Data, Data Patterns and Data Mining</dc:title>
  <dc:creator>nongye</dc:creator>
  <cp:lastModifiedBy>nongye</cp:lastModifiedBy>
  <cp:revision>136</cp:revision>
  <dcterms:created xsi:type="dcterms:W3CDTF">2013-02-04T04:28:19Z</dcterms:created>
  <dcterms:modified xsi:type="dcterms:W3CDTF">2014-05-25T05:27:01Z</dcterms:modified>
</cp:coreProperties>
</file>