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648" r:id="rId1"/>
  </p:sldMasterIdLst>
  <p:sldIdLst>
    <p:sldId id="263" r:id="rId2"/>
    <p:sldId id="264" r:id="rId3"/>
    <p:sldId id="265" r:id="rId4"/>
    <p:sldId id="266" r:id="rId5"/>
    <p:sldId id="267" r:id="rId6"/>
    <p:sldId id="268" r:id="rId7"/>
    <p:sldId id="269" r:id="rId8"/>
    <p:sldId id="270" r:id="rId9"/>
    <p:sldId id="274" r:id="rId10"/>
    <p:sldId id="275" r:id="rId11"/>
    <p:sldId id="276" r:id="rId12"/>
    <p:sldId id="277" r:id="rId13"/>
    <p:sldId id="278" r:id="rId14"/>
    <p:sldId id="279" r:id="rId15"/>
    <p:sldId id="280" r:id="rId16"/>
    <p:sldId id="282" r:id="rId17"/>
    <p:sldId id="283" r:id="rId18"/>
    <p:sldId id="284" r:id="rId19"/>
    <p:sldId id="285" r:id="rId20"/>
    <p:sldId id="286" r:id="rId21"/>
    <p:sldId id="291" r:id="rId22"/>
  </p:sldIdLst>
  <p:sldSz cx="9144000" cy="6858000" type="screen4x3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74" d="100"/>
          <a:sy n="74" d="100"/>
        </p:scale>
        <p:origin x="-96" y="-258"/>
      </p:cViewPr>
      <p:guideLst>
        <p:guide orient="horz" pos="2064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image" Target="../media/image5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image" Target="../media/image8.wmf"/><Relationship Id="rId4" Type="http://schemas.openxmlformats.org/officeDocument/2006/relationships/image" Target="../media/image11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3.wmf"/><Relationship Id="rId1" Type="http://schemas.openxmlformats.org/officeDocument/2006/relationships/image" Target="../media/image12.wmf"/><Relationship Id="rId4" Type="http://schemas.openxmlformats.org/officeDocument/2006/relationships/image" Target="../media/image15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17.wmf"/><Relationship Id="rId1" Type="http://schemas.openxmlformats.org/officeDocument/2006/relationships/image" Target="../media/image16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7" Type="http://schemas.openxmlformats.org/officeDocument/2006/relationships/image" Target="../media/image25.wmf"/><Relationship Id="rId2" Type="http://schemas.openxmlformats.org/officeDocument/2006/relationships/image" Target="../media/image20.wmf"/><Relationship Id="rId1" Type="http://schemas.openxmlformats.org/officeDocument/2006/relationships/image" Target="../media/image19.wmf"/><Relationship Id="rId6" Type="http://schemas.openxmlformats.org/officeDocument/2006/relationships/image" Target="../media/image24.wmf"/><Relationship Id="rId5" Type="http://schemas.openxmlformats.org/officeDocument/2006/relationships/image" Target="../media/image23.wmf"/><Relationship Id="rId4" Type="http://schemas.openxmlformats.org/officeDocument/2006/relationships/image" Target="../media/image22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31.wmf"/><Relationship Id="rId1" Type="http://schemas.openxmlformats.org/officeDocument/2006/relationships/image" Target="../media/image30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591EE-B78B-4519-A697-7E8EC2C5C2CE}" type="datetimeFigureOut">
              <a:rPr lang="en-US" smtClean="0"/>
              <a:pPr/>
              <a:t>1/29/2013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AF29D-1B8D-4C19-B31D-2FEC965A7B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591EE-B78B-4519-A697-7E8EC2C5C2CE}" type="datetimeFigureOut">
              <a:rPr lang="en-US" smtClean="0"/>
              <a:pPr/>
              <a:t>1/29/2013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AF29D-1B8D-4C19-B31D-2FEC965A7B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591EE-B78B-4519-A697-7E8EC2C5C2CE}" type="datetimeFigureOut">
              <a:rPr lang="en-US" smtClean="0"/>
              <a:pPr/>
              <a:t>1/29/2013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AF29D-1B8D-4C19-B31D-2FEC965A7B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591EE-B78B-4519-A697-7E8EC2C5C2CE}" type="datetimeFigureOut">
              <a:rPr lang="en-US" smtClean="0"/>
              <a:pPr/>
              <a:t>1/29/2013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AF29D-1B8D-4C19-B31D-2FEC965A7B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591EE-B78B-4519-A697-7E8EC2C5C2CE}" type="datetimeFigureOut">
              <a:rPr lang="en-US" smtClean="0"/>
              <a:pPr/>
              <a:t>1/29/2013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AF29D-1B8D-4C19-B31D-2FEC965A7B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591EE-B78B-4519-A697-7E8EC2C5C2CE}" type="datetimeFigureOut">
              <a:rPr lang="en-US" smtClean="0"/>
              <a:pPr/>
              <a:t>1/29/2013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AF29D-1B8D-4C19-B31D-2FEC965A7B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591EE-B78B-4519-A697-7E8EC2C5C2CE}" type="datetimeFigureOut">
              <a:rPr lang="en-US" smtClean="0"/>
              <a:pPr/>
              <a:t>1/29/2013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AF29D-1B8D-4C19-B31D-2FEC965A7B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591EE-B78B-4519-A697-7E8EC2C5C2CE}" type="datetimeFigureOut">
              <a:rPr lang="en-US" smtClean="0"/>
              <a:pPr/>
              <a:t>1/29/2013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AF29D-1B8D-4C19-B31D-2FEC965A7B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591EE-B78B-4519-A697-7E8EC2C5C2CE}" type="datetimeFigureOut">
              <a:rPr lang="en-US" smtClean="0"/>
              <a:pPr/>
              <a:t>1/29/2013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AF29D-1B8D-4C19-B31D-2FEC965A7B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591EE-B78B-4519-A697-7E8EC2C5C2CE}" type="datetimeFigureOut">
              <a:rPr lang="en-US" smtClean="0"/>
              <a:pPr/>
              <a:t>1/29/2013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AF29D-1B8D-4C19-B31D-2FEC965A7B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591EE-B78B-4519-A697-7E8EC2C5C2CE}" type="datetimeFigureOut">
              <a:rPr lang="en-US" smtClean="0"/>
              <a:pPr/>
              <a:t>1/29/2013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AF29D-1B8D-4C19-B31D-2FEC965A7B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F591EE-B78B-4519-A697-7E8EC2C5C2CE}" type="datetimeFigureOut">
              <a:rPr lang="en-US" smtClean="0"/>
              <a:pPr/>
              <a:t>1/29/2013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EAF29D-1B8D-4C19-B31D-2FEC965A7BF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7.bin"/><Relationship Id="rId3" Type="http://schemas.openxmlformats.org/officeDocument/2006/relationships/image" Target="../media/image18.emf"/><Relationship Id="rId7" Type="http://schemas.openxmlformats.org/officeDocument/2006/relationships/oleObject" Target="../embeddings/oleObject1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15.bin"/><Relationship Id="rId5" Type="http://schemas.openxmlformats.org/officeDocument/2006/relationships/oleObject" Target="../embeddings/oleObject14.bin"/><Relationship Id="rId10" Type="http://schemas.openxmlformats.org/officeDocument/2006/relationships/oleObject" Target="../embeddings/oleObject19.bin"/><Relationship Id="rId4" Type="http://schemas.openxmlformats.org/officeDocument/2006/relationships/oleObject" Target="../embeddings/oleObject13.bin"/><Relationship Id="rId9" Type="http://schemas.openxmlformats.org/officeDocument/2006/relationships/oleObject" Target="../embeddings/oleObject18.bin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5" Type="http://schemas.openxmlformats.org/officeDocument/2006/relationships/oleObject" Target="../embeddings/oleObject21.bin"/><Relationship Id="rId4" Type="http://schemas.openxmlformats.org/officeDocument/2006/relationships/oleObject" Target="../embeddings/oleObject20.bin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2.bin"/><Relationship Id="rId4" Type="http://schemas.openxmlformats.org/officeDocument/2006/relationships/image" Target="../media/image7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6.bin"/><Relationship Id="rId5" Type="http://schemas.openxmlformats.org/officeDocument/2006/relationships/oleObject" Target="../embeddings/oleObject5.bin"/><Relationship Id="rId4" Type="http://schemas.openxmlformats.org/officeDocument/2006/relationships/oleObject" Target="../embeddings/oleObject4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10.bin"/><Relationship Id="rId5" Type="http://schemas.openxmlformats.org/officeDocument/2006/relationships/oleObject" Target="../embeddings/oleObject9.bin"/><Relationship Id="rId4" Type="http://schemas.openxmlformats.org/officeDocument/2006/relationships/oleObject" Target="../embeddings/oleObject8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4" Type="http://schemas.openxmlformats.org/officeDocument/2006/relationships/oleObject" Target="../embeddings/oleObject12.bin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1143000" y="304800"/>
            <a:ext cx="689041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Cambria" pitchFamily="18" charset="0"/>
                <a:ea typeface="MS Mincho" pitchFamily="49" charset="-128"/>
                <a:cs typeface="Times New Roman" pitchFamily="18" charset="0"/>
              </a:rPr>
              <a:t>2       Physical Properties of Soils</a:t>
            </a:r>
            <a:endParaRPr kumimoji="0" lang="en-US" sz="3600" b="1" i="0" u="none" strike="noStrike" cap="none" normalizeH="0" baseline="0" dirty="0" smtClean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latin typeface="Arial" pitchFamily="34" charset="0"/>
            </a:endParaRPr>
          </a:p>
        </p:txBody>
      </p:sp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0" y="1507123"/>
            <a:ext cx="9144000" cy="33855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 bmk="OLE_LINK2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imes New Roman" pitchFamily="18" charset="0"/>
              </a:rPr>
              <a:t>2.2 	Origin of Soils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4" name="Picture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7400" y="2135187"/>
            <a:ext cx="5562600" cy="3503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5" name="Rectangle 3"/>
          <p:cNvSpPr>
            <a:spLocks noChangeArrowheads="1"/>
          </p:cNvSpPr>
          <p:nvPr/>
        </p:nvSpPr>
        <p:spPr bwMode="auto">
          <a:xfrm>
            <a:off x="3258980" y="5866656"/>
            <a:ext cx="262604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ahoma" pitchFamily="34" charset="0"/>
              </a:rPr>
              <a:t>Fig. 2.1 Rock cycle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3" grpId="0"/>
      <p:bldP spid="8194" grpId="0" animBg="1"/>
      <p:bldP spid="819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5999" y="0"/>
            <a:ext cx="3965121" cy="2362200"/>
          </a:xfrm>
          <a:prstGeom prst="rect">
            <a:avLst/>
          </a:prstGeom>
          <a:noFill/>
        </p:spPr>
      </p:pic>
      <p:sp>
        <p:nvSpPr>
          <p:cNvPr id="3584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35841" name="Object 1"/>
          <p:cNvGraphicFramePr>
            <a:graphicFrameLocks noChangeAspect="1"/>
          </p:cNvGraphicFramePr>
          <p:nvPr/>
        </p:nvGraphicFramePr>
        <p:xfrm>
          <a:off x="381000" y="2590800"/>
          <a:ext cx="3977640" cy="685800"/>
        </p:xfrm>
        <a:graphic>
          <a:graphicData uri="http://schemas.openxmlformats.org/presentationml/2006/ole">
            <p:oleObj spid="_x0000_s35841" name="Equation" r:id="rId4" imgW="2197100" imgH="381000" progId="Equation.3">
              <p:embed/>
            </p:oleObj>
          </a:graphicData>
        </a:graphic>
      </p:graphicFrame>
      <p:sp>
        <p:nvSpPr>
          <p:cNvPr id="35843" name="Rectangle 3"/>
          <p:cNvSpPr>
            <a:spLocks noChangeArrowheads="1"/>
          </p:cNvSpPr>
          <p:nvPr/>
        </p:nvSpPr>
        <p:spPr bwMode="auto">
          <a:xfrm>
            <a:off x="0" y="381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ahoma" pitchFamily="34" charset="0"/>
              </a:rPr>
              <a:t>  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5845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35844" name="Object 4"/>
          <p:cNvGraphicFramePr>
            <a:graphicFrameLocks noChangeAspect="1"/>
          </p:cNvGraphicFramePr>
          <p:nvPr/>
        </p:nvGraphicFramePr>
        <p:xfrm>
          <a:off x="5410200" y="2647648"/>
          <a:ext cx="2971800" cy="628952"/>
        </p:xfrm>
        <a:graphic>
          <a:graphicData uri="http://schemas.openxmlformats.org/presentationml/2006/ole">
            <p:oleObj spid="_x0000_s35844" name="Equation" r:id="rId5" imgW="1803400" imgH="381000" progId="Equation.3">
              <p:embed/>
            </p:oleObj>
          </a:graphicData>
        </a:graphic>
      </p:graphicFrame>
      <p:sp>
        <p:nvSpPr>
          <p:cNvPr id="35847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35846" name="Object 6"/>
          <p:cNvGraphicFramePr>
            <a:graphicFrameLocks noChangeAspect="1"/>
          </p:cNvGraphicFramePr>
          <p:nvPr/>
        </p:nvGraphicFramePr>
        <p:xfrm>
          <a:off x="457200" y="3581400"/>
          <a:ext cx="3307080" cy="533400"/>
        </p:xfrm>
        <a:graphic>
          <a:graphicData uri="http://schemas.openxmlformats.org/presentationml/2006/ole">
            <p:oleObj spid="_x0000_s35846" name="Equation" r:id="rId6" imgW="2362200" imgH="381000" progId="Equation.3">
              <p:embed/>
            </p:oleObj>
          </a:graphicData>
        </a:graphic>
      </p:graphicFrame>
      <p:sp>
        <p:nvSpPr>
          <p:cNvPr id="35849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35848" name="Object 8"/>
          <p:cNvGraphicFramePr>
            <a:graphicFrameLocks noChangeAspect="1"/>
          </p:cNvGraphicFramePr>
          <p:nvPr/>
        </p:nvGraphicFramePr>
        <p:xfrm>
          <a:off x="4953000" y="3429000"/>
          <a:ext cx="3655919" cy="714375"/>
        </p:xfrm>
        <a:graphic>
          <a:graphicData uri="http://schemas.openxmlformats.org/presentationml/2006/ole">
            <p:oleObj spid="_x0000_s35848" name="Equation" r:id="rId7" imgW="2501900" imgH="469900" progId="Equation.3">
              <p:embed/>
            </p:oleObj>
          </a:graphicData>
        </a:graphic>
      </p:graphicFrame>
      <p:sp>
        <p:nvSpPr>
          <p:cNvPr id="35851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35850" name="Object 10"/>
          <p:cNvGraphicFramePr>
            <a:graphicFrameLocks noChangeAspect="1"/>
          </p:cNvGraphicFramePr>
          <p:nvPr/>
        </p:nvGraphicFramePr>
        <p:xfrm>
          <a:off x="2286000" y="4311454"/>
          <a:ext cx="4191000" cy="878525"/>
        </p:xfrm>
        <a:graphic>
          <a:graphicData uri="http://schemas.openxmlformats.org/presentationml/2006/ole">
            <p:oleObj spid="_x0000_s35850" name="Equation" r:id="rId8" imgW="2768600" imgH="571500" progId="Equation.3">
              <p:embed/>
            </p:oleObj>
          </a:graphicData>
        </a:graphic>
      </p:graphicFrame>
      <p:sp>
        <p:nvSpPr>
          <p:cNvPr id="35853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35852" name="Object 12"/>
          <p:cNvGraphicFramePr>
            <a:graphicFrameLocks noChangeAspect="1"/>
          </p:cNvGraphicFramePr>
          <p:nvPr/>
        </p:nvGraphicFramePr>
        <p:xfrm>
          <a:off x="381000" y="5562600"/>
          <a:ext cx="4845604" cy="821016"/>
        </p:xfrm>
        <a:graphic>
          <a:graphicData uri="http://schemas.openxmlformats.org/presentationml/2006/ole">
            <p:oleObj spid="_x0000_s35852" name="Equation" r:id="rId9" imgW="2870200" imgH="469900" progId="Equation.3">
              <p:embed/>
            </p:oleObj>
          </a:graphicData>
        </a:graphic>
      </p:graphicFrame>
      <p:sp>
        <p:nvSpPr>
          <p:cNvPr id="35855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35854" name="Object 14"/>
          <p:cNvGraphicFramePr>
            <a:graphicFrameLocks noChangeAspect="1"/>
          </p:cNvGraphicFramePr>
          <p:nvPr/>
        </p:nvGraphicFramePr>
        <p:xfrm>
          <a:off x="5181600" y="5486400"/>
          <a:ext cx="3562865" cy="762000"/>
        </p:xfrm>
        <a:graphic>
          <a:graphicData uri="http://schemas.openxmlformats.org/presentationml/2006/ole">
            <p:oleObj spid="_x0000_s35854" name="Equation" r:id="rId10" imgW="1637589" imgH="342751" progId="Equation.3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58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58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58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58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58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58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358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ChangeArrowheads="1"/>
          </p:cNvSpPr>
          <p:nvPr/>
        </p:nvSpPr>
        <p:spPr bwMode="auto">
          <a:xfrm>
            <a:off x="0" y="228600"/>
            <a:ext cx="9144000" cy="129266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ahoma" pitchFamily="34" charset="0"/>
              </a:rPr>
              <a:t>Exercise 2.2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ahoma" pitchFamily="34" charset="0"/>
              </a:rPr>
              <a:t>For a given soil, w=25 % and γ</a:t>
            </a:r>
            <a:r>
              <a:rPr kumimoji="0" lang="en-US" sz="20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ahoma" pitchFamily="34" charset="0"/>
              </a:rPr>
              <a:t>t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ahoma" pitchFamily="34" charset="0"/>
              </a:rPr>
              <a:t> = 18.5 kN/m</a:t>
            </a:r>
            <a:r>
              <a:rPr kumimoji="0" lang="en-US" sz="20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ahoma" pitchFamily="34" charset="0"/>
              </a:rPr>
              <a:t>3 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ahoma" pitchFamily="34" charset="0"/>
              </a:rPr>
              <a:t>are measured. Determine void ratio e and degree of saturation S. Assume that G</a:t>
            </a:r>
            <a:r>
              <a:rPr kumimoji="0" lang="en-US" sz="20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ahoma" pitchFamily="34" charset="0"/>
              </a:rPr>
              <a:t>s 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ahoma" pitchFamily="34" charset="0"/>
              </a:rPr>
              <a:t>is 2.70.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1219200" y="2133600"/>
            <a:ext cx="6521450" cy="2593975"/>
            <a:chOff x="1447800" y="609600"/>
            <a:chExt cx="6521450" cy="2593975"/>
          </a:xfrm>
        </p:grpSpPr>
        <p:grpSp>
          <p:nvGrpSpPr>
            <p:cNvPr id="5" name="Group 64"/>
            <p:cNvGrpSpPr/>
            <p:nvPr/>
          </p:nvGrpSpPr>
          <p:grpSpPr>
            <a:xfrm>
              <a:off x="1447800" y="609600"/>
              <a:ext cx="2667001" cy="2514989"/>
              <a:chOff x="1447800" y="609600"/>
              <a:chExt cx="2667001" cy="2514989"/>
            </a:xfrm>
          </p:grpSpPr>
          <p:sp>
            <p:nvSpPr>
              <p:cNvPr id="40" name="Text Box 29"/>
              <p:cNvSpPr txBox="1">
                <a:spLocks noChangeArrowheads="1"/>
              </p:cNvSpPr>
              <p:nvPr/>
            </p:nvSpPr>
            <p:spPr bwMode="auto">
              <a:xfrm>
                <a:off x="1447800" y="2133836"/>
                <a:ext cx="660400" cy="304703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en-US" altLang="ja-JP" sz="1400">
                    <a:latin typeface="Times New Roman" pitchFamily="18" charset="0"/>
                    <a:ea typeface="Dotum" pitchFamily="34" charset="-127"/>
                  </a:rPr>
                  <a:t>3.775</a:t>
                </a:r>
                <a:endParaRPr lang="en-US" sz="1400">
                  <a:latin typeface="Times New Roman" pitchFamily="18" charset="0"/>
                </a:endParaRPr>
              </a:p>
            </p:txBody>
          </p:sp>
          <p:sp>
            <p:nvSpPr>
              <p:cNvPr id="41" name="Text Box 30"/>
              <p:cNvSpPr txBox="1">
                <a:spLocks noChangeArrowheads="1"/>
              </p:cNvSpPr>
              <p:nvPr/>
            </p:nvSpPr>
            <p:spPr bwMode="auto">
              <a:xfrm>
                <a:off x="1447800" y="1600354"/>
                <a:ext cx="658813" cy="304745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en-US" altLang="ja-JP" sz="1400">
                    <a:latin typeface="Times New Roman" pitchFamily="18" charset="0"/>
                    <a:ea typeface="Dotum" pitchFamily="34" charset="-127"/>
                  </a:rPr>
                  <a:t>2.548</a:t>
                </a:r>
                <a:endParaRPr lang="en-US" sz="1400">
                  <a:latin typeface="Times New Roman" pitchFamily="18" charset="0"/>
                </a:endParaRPr>
              </a:p>
            </p:txBody>
          </p:sp>
          <p:sp>
            <p:nvSpPr>
              <p:cNvPr id="42" name="Text Box 31"/>
              <p:cNvSpPr txBox="1">
                <a:spLocks noChangeArrowheads="1"/>
              </p:cNvSpPr>
              <p:nvPr/>
            </p:nvSpPr>
            <p:spPr bwMode="auto">
              <a:xfrm>
                <a:off x="1447800" y="1143084"/>
                <a:ext cx="660400" cy="304780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en-US" altLang="ja-JP" sz="1400">
                    <a:latin typeface="Times New Roman" pitchFamily="18" charset="0"/>
                    <a:ea typeface="Dotum" pitchFamily="34" charset="-127"/>
                  </a:rPr>
                  <a:t>0.434</a:t>
                </a:r>
                <a:endParaRPr lang="en-US" sz="1400">
                  <a:latin typeface="Times New Roman" pitchFamily="18" charset="0"/>
                </a:endParaRPr>
              </a:p>
            </p:txBody>
          </p:sp>
          <p:sp>
            <p:nvSpPr>
              <p:cNvPr id="43" name="Text Box 32"/>
              <p:cNvSpPr txBox="1">
                <a:spLocks noChangeArrowheads="1"/>
              </p:cNvSpPr>
              <p:nvPr/>
            </p:nvSpPr>
            <p:spPr bwMode="auto">
              <a:xfrm>
                <a:off x="1524000" y="609600"/>
                <a:ext cx="685800" cy="304823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en-US" altLang="ja-JP" sz="1400">
                    <a:latin typeface="Times New Roman" pitchFamily="18" charset="0"/>
                    <a:ea typeface="Dotum" pitchFamily="34" charset="-127"/>
                  </a:rPr>
                  <a:t>V (m</a:t>
                </a:r>
                <a:r>
                  <a:rPr lang="en-US" altLang="ja-JP" sz="1400" baseline="30000">
                    <a:latin typeface="Times New Roman" pitchFamily="18" charset="0"/>
                    <a:ea typeface="Dotum" pitchFamily="34" charset="-127"/>
                  </a:rPr>
                  <a:t>3</a:t>
                </a:r>
                <a:r>
                  <a:rPr lang="en-US" altLang="ja-JP" sz="1400">
                    <a:latin typeface="Times New Roman" pitchFamily="18" charset="0"/>
                    <a:ea typeface="Dotum" pitchFamily="34" charset="-127"/>
                  </a:rPr>
                  <a:t>)</a:t>
                </a:r>
                <a:endParaRPr lang="en-US" sz="1400">
                  <a:latin typeface="Times New Roman" pitchFamily="18" charset="0"/>
                </a:endParaRPr>
              </a:p>
            </p:txBody>
          </p:sp>
          <p:sp>
            <p:nvSpPr>
              <p:cNvPr id="44" name="Text Box 33"/>
              <p:cNvSpPr txBox="1">
                <a:spLocks noChangeArrowheads="1"/>
              </p:cNvSpPr>
              <p:nvPr/>
            </p:nvSpPr>
            <p:spPr bwMode="auto">
              <a:xfrm>
                <a:off x="3386139" y="609600"/>
                <a:ext cx="728662" cy="304823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en-US" altLang="ja-JP" sz="1400">
                    <a:latin typeface="Times New Roman" pitchFamily="18" charset="0"/>
                    <a:ea typeface="Dotum" pitchFamily="34" charset="-127"/>
                  </a:rPr>
                  <a:t>W (kN)</a:t>
                </a:r>
                <a:endParaRPr lang="en-US" sz="1400">
                  <a:latin typeface="Times New Roman" pitchFamily="18" charset="0"/>
                </a:endParaRPr>
              </a:p>
            </p:txBody>
          </p:sp>
          <p:sp>
            <p:nvSpPr>
              <p:cNvPr id="45" name="Line 34"/>
              <p:cNvSpPr>
                <a:spLocks noChangeShapeType="1"/>
              </p:cNvSpPr>
              <p:nvPr/>
            </p:nvSpPr>
            <p:spPr bwMode="auto">
              <a:xfrm>
                <a:off x="1747838" y="1487624"/>
                <a:ext cx="446087" cy="1587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6" name="Line 35"/>
              <p:cNvSpPr>
                <a:spLocks noChangeShapeType="1"/>
              </p:cNvSpPr>
              <p:nvPr/>
            </p:nvSpPr>
            <p:spPr bwMode="auto">
              <a:xfrm flipV="1">
                <a:off x="1685925" y="990659"/>
                <a:ext cx="508000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" name="Line 36"/>
              <p:cNvSpPr>
                <a:spLocks noChangeShapeType="1"/>
              </p:cNvSpPr>
              <p:nvPr/>
            </p:nvSpPr>
            <p:spPr bwMode="auto">
              <a:xfrm>
                <a:off x="1747838" y="1989352"/>
                <a:ext cx="444500" cy="1587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" name="Line 37"/>
              <p:cNvSpPr>
                <a:spLocks noChangeShapeType="1"/>
              </p:cNvSpPr>
              <p:nvPr/>
            </p:nvSpPr>
            <p:spPr bwMode="auto">
              <a:xfrm>
                <a:off x="1685925" y="2743531"/>
                <a:ext cx="508000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9" name="Line 38"/>
              <p:cNvSpPr>
                <a:spLocks noChangeShapeType="1"/>
              </p:cNvSpPr>
              <p:nvPr/>
            </p:nvSpPr>
            <p:spPr bwMode="auto">
              <a:xfrm>
                <a:off x="3460750" y="973194"/>
                <a:ext cx="434975" cy="17465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0" name="Line 39"/>
              <p:cNvSpPr>
                <a:spLocks noChangeShapeType="1"/>
              </p:cNvSpPr>
              <p:nvPr/>
            </p:nvSpPr>
            <p:spPr bwMode="auto">
              <a:xfrm flipV="1">
                <a:off x="3460750" y="2743531"/>
                <a:ext cx="434975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" name="Text Box 40"/>
              <p:cNvSpPr txBox="1">
                <a:spLocks noChangeArrowheads="1"/>
              </p:cNvSpPr>
              <p:nvPr/>
            </p:nvSpPr>
            <p:spPr bwMode="auto">
              <a:xfrm>
                <a:off x="3590925" y="1600354"/>
                <a:ext cx="371475" cy="228539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 altLang="ja-JP" sz="1400">
                    <a:latin typeface="Times New Roman" pitchFamily="18" charset="0"/>
                    <a:ea typeface="Dotum" pitchFamily="34" charset="-127"/>
                  </a:rPr>
                  <a:t>25</a:t>
                </a:r>
                <a:endParaRPr lang="en-US" sz="1400">
                  <a:latin typeface="Times New Roman" pitchFamily="18" charset="0"/>
                </a:endParaRPr>
              </a:p>
            </p:txBody>
          </p:sp>
          <p:sp>
            <p:nvSpPr>
              <p:cNvPr id="52" name="Text Box 41"/>
              <p:cNvSpPr txBox="1">
                <a:spLocks noChangeArrowheads="1"/>
              </p:cNvSpPr>
              <p:nvPr/>
            </p:nvSpPr>
            <p:spPr bwMode="auto">
              <a:xfrm>
                <a:off x="3590925" y="2133716"/>
                <a:ext cx="523875" cy="304967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en-US" altLang="ja-JP" sz="1400">
                    <a:latin typeface="Times New Roman" pitchFamily="18" charset="0"/>
                    <a:ea typeface="Dotum" pitchFamily="34" charset="-127"/>
                  </a:rPr>
                  <a:t>100</a:t>
                </a:r>
                <a:endParaRPr lang="en-US" sz="1400">
                  <a:latin typeface="Times New Roman" pitchFamily="18" charset="0"/>
                </a:endParaRPr>
              </a:p>
            </p:txBody>
          </p:sp>
          <p:sp>
            <p:nvSpPr>
              <p:cNvPr id="53" name="Text Box 42"/>
              <p:cNvSpPr txBox="1">
                <a:spLocks noChangeArrowheads="1"/>
              </p:cNvSpPr>
              <p:nvPr/>
            </p:nvSpPr>
            <p:spPr bwMode="auto">
              <a:xfrm>
                <a:off x="3590925" y="1143083"/>
                <a:ext cx="371475" cy="381059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en-US" altLang="ja-JP" sz="1400">
                    <a:latin typeface="Times New Roman" pitchFamily="18" charset="0"/>
                    <a:ea typeface="Dotum" pitchFamily="34" charset="-127"/>
                  </a:rPr>
                  <a:t>0</a:t>
                </a:r>
                <a:endParaRPr lang="en-US" sz="1400">
                  <a:latin typeface="Times New Roman" pitchFamily="18" charset="0"/>
                </a:endParaRPr>
              </a:p>
            </p:txBody>
          </p:sp>
          <p:sp>
            <p:nvSpPr>
              <p:cNvPr id="54" name="Line 43"/>
              <p:cNvSpPr>
                <a:spLocks noChangeShapeType="1"/>
              </p:cNvSpPr>
              <p:nvPr/>
            </p:nvSpPr>
            <p:spPr bwMode="auto">
              <a:xfrm>
                <a:off x="3460750" y="1487624"/>
                <a:ext cx="446088" cy="1587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5" name="Line 44"/>
              <p:cNvSpPr>
                <a:spLocks noChangeShapeType="1"/>
              </p:cNvSpPr>
              <p:nvPr/>
            </p:nvSpPr>
            <p:spPr bwMode="auto">
              <a:xfrm>
                <a:off x="3460750" y="1989352"/>
                <a:ext cx="447675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6" name="Rectangle 45"/>
              <p:cNvSpPr>
                <a:spLocks noChangeArrowheads="1"/>
              </p:cNvSpPr>
              <p:nvPr/>
            </p:nvSpPr>
            <p:spPr bwMode="auto">
              <a:xfrm>
                <a:off x="2193925" y="985896"/>
                <a:ext cx="1268413" cy="1757634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7" name="Text Box 46"/>
              <p:cNvSpPr txBox="1">
                <a:spLocks noChangeArrowheads="1"/>
              </p:cNvSpPr>
              <p:nvPr/>
            </p:nvSpPr>
            <p:spPr bwMode="auto">
              <a:xfrm>
                <a:off x="2524125" y="2286260"/>
                <a:ext cx="600075" cy="304691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en-US" altLang="ja-JP" sz="1400">
                    <a:latin typeface="Times New Roman" pitchFamily="18" charset="0"/>
                    <a:ea typeface="Dotum" pitchFamily="34" charset="-127"/>
                  </a:rPr>
                  <a:t>Solid</a:t>
                </a:r>
                <a:endParaRPr lang="en-US" sz="1400">
                  <a:latin typeface="Times New Roman" pitchFamily="18" charset="0"/>
                </a:endParaRPr>
              </a:p>
            </p:txBody>
          </p:sp>
          <p:sp>
            <p:nvSpPr>
              <p:cNvPr id="58" name="Text Box 47"/>
              <p:cNvSpPr txBox="1">
                <a:spLocks noChangeArrowheads="1"/>
              </p:cNvSpPr>
              <p:nvPr/>
            </p:nvSpPr>
            <p:spPr bwMode="auto">
              <a:xfrm>
                <a:off x="2492375" y="1487624"/>
                <a:ext cx="708025" cy="341269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en-US" altLang="ja-JP" sz="1400">
                    <a:latin typeface="Times New Roman" pitchFamily="18" charset="0"/>
                    <a:ea typeface="Dotum" pitchFamily="34" charset="-127"/>
                  </a:rPr>
                  <a:t>Water</a:t>
                </a:r>
                <a:endParaRPr lang="en-US" sz="1400">
                  <a:latin typeface="Times New Roman" pitchFamily="18" charset="0"/>
                </a:endParaRPr>
              </a:p>
            </p:txBody>
          </p:sp>
          <p:sp>
            <p:nvSpPr>
              <p:cNvPr id="59" name="Text Box 48"/>
              <p:cNvSpPr txBox="1">
                <a:spLocks noChangeArrowheads="1"/>
              </p:cNvSpPr>
              <p:nvPr/>
            </p:nvSpPr>
            <p:spPr bwMode="auto">
              <a:xfrm>
                <a:off x="2543175" y="1108153"/>
                <a:ext cx="504825" cy="263506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en-US" altLang="ja-JP" sz="1400">
                    <a:latin typeface="Times New Roman" pitchFamily="18" charset="0"/>
                    <a:ea typeface="Dotum" pitchFamily="34" charset="-127"/>
                  </a:rPr>
                  <a:t>Air</a:t>
                </a:r>
                <a:endParaRPr lang="en-US" sz="1400">
                  <a:latin typeface="Times New Roman" pitchFamily="18" charset="0"/>
                </a:endParaRPr>
              </a:p>
            </p:txBody>
          </p:sp>
          <p:sp>
            <p:nvSpPr>
              <p:cNvPr id="60" name="Line 49"/>
              <p:cNvSpPr>
                <a:spLocks noChangeShapeType="1"/>
              </p:cNvSpPr>
              <p:nvPr/>
            </p:nvSpPr>
            <p:spPr bwMode="auto">
              <a:xfrm>
                <a:off x="2193925" y="1487624"/>
                <a:ext cx="1266825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" name="Line 50"/>
              <p:cNvSpPr>
                <a:spLocks noChangeShapeType="1"/>
              </p:cNvSpPr>
              <p:nvPr/>
            </p:nvSpPr>
            <p:spPr bwMode="auto">
              <a:xfrm>
                <a:off x="2193925" y="1989352"/>
                <a:ext cx="1266825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2" name="Line 52"/>
              <p:cNvSpPr>
                <a:spLocks noChangeShapeType="1"/>
              </p:cNvSpPr>
              <p:nvPr/>
            </p:nvSpPr>
            <p:spPr bwMode="auto">
              <a:xfrm flipV="1">
                <a:off x="3743325" y="1828989"/>
                <a:ext cx="0" cy="304847"/>
              </a:xfrm>
              <a:prstGeom prst="line">
                <a:avLst/>
              </a:prstGeom>
              <a:noFill/>
              <a:ln w="38100" cmpd="dbl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3" name="Text Box 59"/>
              <p:cNvSpPr txBox="1">
                <a:spLocks noChangeArrowheads="1"/>
              </p:cNvSpPr>
              <p:nvPr/>
            </p:nvSpPr>
            <p:spPr bwMode="auto">
              <a:xfrm>
                <a:off x="2295525" y="2819568"/>
                <a:ext cx="1133475" cy="305021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US" sz="1400">
                    <a:latin typeface="Times New Roman" pitchFamily="18" charset="0"/>
                  </a:rPr>
                  <a:t>Solution (a)</a:t>
                </a:r>
              </a:p>
            </p:txBody>
          </p:sp>
          <p:sp>
            <p:nvSpPr>
              <p:cNvPr id="64" name="Line 53"/>
              <p:cNvSpPr>
                <a:spLocks noChangeShapeType="1"/>
              </p:cNvSpPr>
              <p:nvPr/>
            </p:nvSpPr>
            <p:spPr bwMode="auto">
              <a:xfrm flipH="1">
                <a:off x="1990725" y="1752777"/>
                <a:ext cx="1600200" cy="0"/>
              </a:xfrm>
              <a:prstGeom prst="line">
                <a:avLst/>
              </a:prstGeom>
              <a:noFill/>
              <a:ln w="38100" cmpd="dbl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5" name="Line 51"/>
              <p:cNvSpPr>
                <a:spLocks noChangeShapeType="1"/>
              </p:cNvSpPr>
              <p:nvPr/>
            </p:nvSpPr>
            <p:spPr bwMode="auto">
              <a:xfrm flipH="1">
                <a:off x="1990725" y="2286260"/>
                <a:ext cx="1600200" cy="0"/>
              </a:xfrm>
              <a:prstGeom prst="line">
                <a:avLst/>
              </a:prstGeom>
              <a:noFill/>
              <a:ln w="38100" cmpd="dbl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6" name="Group 63"/>
            <p:cNvGrpSpPr/>
            <p:nvPr/>
          </p:nvGrpSpPr>
          <p:grpSpPr>
            <a:xfrm>
              <a:off x="4571999" y="609600"/>
              <a:ext cx="3397251" cy="2593975"/>
              <a:chOff x="4571999" y="609600"/>
              <a:chExt cx="3397251" cy="2593975"/>
            </a:xfrm>
          </p:grpSpPr>
          <p:sp>
            <p:nvSpPr>
              <p:cNvPr id="7" name="Text Box 18"/>
              <p:cNvSpPr txBox="1">
                <a:spLocks noChangeArrowheads="1"/>
              </p:cNvSpPr>
              <p:nvPr/>
            </p:nvSpPr>
            <p:spPr bwMode="auto">
              <a:xfrm>
                <a:off x="7467600" y="1752600"/>
                <a:ext cx="501650" cy="323757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en-US" altLang="ja-JP" sz="1400" dirty="0" smtClean="0">
                    <a:latin typeface="Times New Roman" pitchFamily="18" charset="0"/>
                    <a:ea typeface="Dotum" pitchFamily="34" charset="-127"/>
                  </a:rPr>
                  <a:t>185</a:t>
                </a:r>
                <a:endParaRPr lang="en-US" sz="1400" dirty="0">
                  <a:latin typeface="Times New Roman" pitchFamily="18" charset="0"/>
                </a:endParaRPr>
              </a:p>
            </p:txBody>
          </p:sp>
          <p:sp>
            <p:nvSpPr>
              <p:cNvPr id="8" name="Text Box 5"/>
              <p:cNvSpPr txBox="1">
                <a:spLocks noChangeArrowheads="1"/>
              </p:cNvSpPr>
              <p:nvPr/>
            </p:nvSpPr>
            <p:spPr bwMode="auto">
              <a:xfrm>
                <a:off x="4810124" y="2210048"/>
                <a:ext cx="600075" cy="304697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en-US" altLang="ja-JP" sz="1400">
                    <a:latin typeface="Times New Roman" pitchFamily="18" charset="0"/>
                    <a:ea typeface="Dotum" pitchFamily="34" charset="-127"/>
                  </a:rPr>
                  <a:t>5.588</a:t>
                </a:r>
                <a:endParaRPr lang="en-US" sz="1400">
                  <a:latin typeface="Times New Roman" pitchFamily="18" charset="0"/>
                </a:endParaRPr>
              </a:p>
            </p:txBody>
          </p:sp>
          <p:sp>
            <p:nvSpPr>
              <p:cNvPr id="9" name="Text Box 6"/>
              <p:cNvSpPr txBox="1">
                <a:spLocks noChangeArrowheads="1"/>
              </p:cNvSpPr>
              <p:nvPr/>
            </p:nvSpPr>
            <p:spPr bwMode="auto">
              <a:xfrm>
                <a:off x="4800599" y="1524070"/>
                <a:ext cx="609599" cy="304823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en-US" altLang="ja-JP" sz="1400">
                    <a:latin typeface="Times New Roman" pitchFamily="18" charset="0"/>
                    <a:ea typeface="Dotum" pitchFamily="34" charset="-127"/>
                  </a:rPr>
                  <a:t>3.772</a:t>
                </a:r>
                <a:endParaRPr lang="en-US" sz="1400">
                  <a:latin typeface="Times New Roman" pitchFamily="18" charset="0"/>
                </a:endParaRPr>
              </a:p>
            </p:txBody>
          </p:sp>
          <p:sp>
            <p:nvSpPr>
              <p:cNvPr id="10" name="Text Box 7"/>
              <p:cNvSpPr txBox="1">
                <a:spLocks noChangeArrowheads="1"/>
              </p:cNvSpPr>
              <p:nvPr/>
            </p:nvSpPr>
            <p:spPr bwMode="auto">
              <a:xfrm>
                <a:off x="4886324" y="985897"/>
                <a:ext cx="600075" cy="309555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en-US" altLang="ja-JP" sz="1400">
                    <a:latin typeface="Times New Roman" pitchFamily="18" charset="0"/>
                    <a:ea typeface="Dotum" pitchFamily="34" charset="-127"/>
                  </a:rPr>
                  <a:t>0.641</a:t>
                </a:r>
                <a:endParaRPr lang="en-US" sz="1400">
                  <a:latin typeface="Times New Roman" pitchFamily="18" charset="0"/>
                </a:endParaRPr>
              </a:p>
            </p:txBody>
          </p:sp>
          <p:sp>
            <p:nvSpPr>
              <p:cNvPr id="11" name="Text Box 8"/>
              <p:cNvSpPr txBox="1">
                <a:spLocks noChangeArrowheads="1"/>
              </p:cNvSpPr>
              <p:nvPr/>
            </p:nvSpPr>
            <p:spPr bwMode="auto">
              <a:xfrm>
                <a:off x="4876799" y="609600"/>
                <a:ext cx="685800" cy="304823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en-US" altLang="ja-JP" sz="1400">
                    <a:latin typeface="Times New Roman" pitchFamily="18" charset="0"/>
                    <a:ea typeface="Dotum" pitchFamily="34" charset="-127"/>
                  </a:rPr>
                  <a:t>V (m</a:t>
                </a:r>
                <a:r>
                  <a:rPr lang="en-US" altLang="ja-JP" sz="1400" baseline="30000">
                    <a:latin typeface="Times New Roman" pitchFamily="18" charset="0"/>
                    <a:ea typeface="Dotum" pitchFamily="34" charset="-127"/>
                  </a:rPr>
                  <a:t>3</a:t>
                </a:r>
                <a:r>
                  <a:rPr lang="en-US" altLang="ja-JP" sz="1400">
                    <a:latin typeface="Times New Roman" pitchFamily="18" charset="0"/>
                    <a:ea typeface="Dotum" pitchFamily="34" charset="-127"/>
                  </a:rPr>
                  <a:t>)</a:t>
                </a:r>
                <a:endParaRPr lang="en-US" sz="1400">
                  <a:latin typeface="Times New Roman" pitchFamily="18" charset="0"/>
                </a:endParaRPr>
              </a:p>
            </p:txBody>
          </p:sp>
          <p:sp>
            <p:nvSpPr>
              <p:cNvPr id="12" name="Text Box 9"/>
              <p:cNvSpPr txBox="1">
                <a:spLocks noChangeArrowheads="1"/>
              </p:cNvSpPr>
              <p:nvPr/>
            </p:nvSpPr>
            <p:spPr bwMode="auto">
              <a:xfrm>
                <a:off x="6738938" y="609600"/>
                <a:ext cx="728662" cy="304823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en-US" altLang="ja-JP" sz="1400">
                    <a:latin typeface="Times New Roman" pitchFamily="18" charset="0"/>
                    <a:ea typeface="Dotum" pitchFamily="34" charset="-127"/>
                  </a:rPr>
                  <a:t>W (kN)</a:t>
                </a:r>
                <a:endParaRPr lang="en-US" sz="1400">
                  <a:latin typeface="Times New Roman" pitchFamily="18" charset="0"/>
                </a:endParaRPr>
              </a:p>
            </p:txBody>
          </p:sp>
          <p:sp>
            <p:nvSpPr>
              <p:cNvPr id="13" name="Line 10"/>
              <p:cNvSpPr>
                <a:spLocks noChangeShapeType="1"/>
              </p:cNvSpPr>
              <p:nvPr/>
            </p:nvSpPr>
            <p:spPr bwMode="auto">
              <a:xfrm>
                <a:off x="5100637" y="1487624"/>
                <a:ext cx="446087" cy="1587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" name="Line 11"/>
              <p:cNvSpPr>
                <a:spLocks noChangeShapeType="1"/>
              </p:cNvSpPr>
              <p:nvPr/>
            </p:nvSpPr>
            <p:spPr bwMode="auto">
              <a:xfrm>
                <a:off x="4802187" y="985896"/>
                <a:ext cx="744537" cy="1587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" name="Line 12"/>
              <p:cNvSpPr>
                <a:spLocks noChangeShapeType="1"/>
              </p:cNvSpPr>
              <p:nvPr/>
            </p:nvSpPr>
            <p:spPr bwMode="auto">
              <a:xfrm>
                <a:off x="5100637" y="1989352"/>
                <a:ext cx="444500" cy="1587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" name="Line 13"/>
              <p:cNvSpPr>
                <a:spLocks noChangeShapeType="1"/>
              </p:cNvSpPr>
              <p:nvPr/>
            </p:nvSpPr>
            <p:spPr bwMode="auto">
              <a:xfrm>
                <a:off x="4802187" y="2741943"/>
                <a:ext cx="744537" cy="1587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" name="Line 14"/>
              <p:cNvSpPr>
                <a:spLocks noChangeShapeType="1"/>
              </p:cNvSpPr>
              <p:nvPr/>
            </p:nvSpPr>
            <p:spPr bwMode="auto">
              <a:xfrm>
                <a:off x="6813549" y="973194"/>
                <a:ext cx="511175" cy="17465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" name="Line 15"/>
              <p:cNvSpPr>
                <a:spLocks noChangeShapeType="1"/>
              </p:cNvSpPr>
              <p:nvPr/>
            </p:nvSpPr>
            <p:spPr bwMode="auto">
              <a:xfrm flipV="1">
                <a:off x="6813549" y="2743200"/>
                <a:ext cx="806451" cy="33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" name="Line 16"/>
              <p:cNvSpPr>
                <a:spLocks noChangeShapeType="1"/>
              </p:cNvSpPr>
              <p:nvPr/>
            </p:nvSpPr>
            <p:spPr bwMode="auto">
              <a:xfrm>
                <a:off x="4802187" y="973194"/>
                <a:ext cx="0" cy="1757634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 type="triangle" w="med" len="med"/>
                <a:tailEnd type="triangl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" name="Text Box 17"/>
              <p:cNvSpPr txBox="1">
                <a:spLocks noChangeArrowheads="1"/>
              </p:cNvSpPr>
              <p:nvPr/>
            </p:nvSpPr>
            <p:spPr bwMode="auto">
              <a:xfrm>
                <a:off x="6867524" y="1524070"/>
                <a:ext cx="371475" cy="228617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en-US" altLang="ja-JP" sz="1400">
                    <a:latin typeface="Times New Roman" pitchFamily="18" charset="0"/>
                    <a:ea typeface="Dotum" pitchFamily="34" charset="-127"/>
                  </a:rPr>
                  <a:t>37</a:t>
                </a:r>
                <a:endParaRPr lang="en-US" sz="1400">
                  <a:latin typeface="Times New Roman" pitchFamily="18" charset="0"/>
                </a:endParaRPr>
              </a:p>
            </p:txBody>
          </p:sp>
          <p:sp>
            <p:nvSpPr>
              <p:cNvPr id="21" name="Text Box 18"/>
              <p:cNvSpPr txBox="1">
                <a:spLocks noChangeArrowheads="1"/>
              </p:cNvSpPr>
              <p:nvPr/>
            </p:nvSpPr>
            <p:spPr bwMode="auto">
              <a:xfrm>
                <a:off x="6813549" y="2114783"/>
                <a:ext cx="501650" cy="323757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en-US" altLang="ja-JP" sz="1400" dirty="0">
                    <a:latin typeface="Times New Roman" pitchFamily="18" charset="0"/>
                    <a:ea typeface="Dotum" pitchFamily="34" charset="-127"/>
                  </a:rPr>
                  <a:t>148</a:t>
                </a:r>
                <a:endParaRPr lang="en-US" sz="1400" dirty="0">
                  <a:latin typeface="Times New Roman" pitchFamily="18" charset="0"/>
                </a:endParaRPr>
              </a:p>
            </p:txBody>
          </p:sp>
          <p:sp>
            <p:nvSpPr>
              <p:cNvPr id="22" name="Text Box 19"/>
              <p:cNvSpPr txBox="1">
                <a:spLocks noChangeArrowheads="1"/>
              </p:cNvSpPr>
              <p:nvPr/>
            </p:nvSpPr>
            <p:spPr bwMode="auto">
              <a:xfrm>
                <a:off x="6867524" y="1143083"/>
                <a:ext cx="219075" cy="304781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en-US" altLang="ja-JP" sz="1400">
                    <a:latin typeface="Times New Roman" pitchFamily="18" charset="0"/>
                    <a:ea typeface="Dotum" pitchFamily="34" charset="-127"/>
                  </a:rPr>
                  <a:t>0</a:t>
                </a:r>
                <a:endParaRPr lang="en-US" sz="1400">
                  <a:latin typeface="Times New Roman" pitchFamily="18" charset="0"/>
                </a:endParaRPr>
              </a:p>
            </p:txBody>
          </p:sp>
          <p:sp>
            <p:nvSpPr>
              <p:cNvPr id="23" name="Line 20"/>
              <p:cNvSpPr>
                <a:spLocks noChangeShapeType="1"/>
              </p:cNvSpPr>
              <p:nvPr/>
            </p:nvSpPr>
            <p:spPr bwMode="auto">
              <a:xfrm rot="180000" flipV="1">
                <a:off x="6813548" y="1463040"/>
                <a:ext cx="806451" cy="39825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" name="Line 21"/>
              <p:cNvSpPr>
                <a:spLocks noChangeShapeType="1"/>
              </p:cNvSpPr>
              <p:nvPr/>
            </p:nvSpPr>
            <p:spPr bwMode="auto">
              <a:xfrm>
                <a:off x="6813549" y="1989352"/>
                <a:ext cx="447675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" name="Rectangle 22"/>
              <p:cNvSpPr>
                <a:spLocks noChangeArrowheads="1"/>
              </p:cNvSpPr>
              <p:nvPr/>
            </p:nvSpPr>
            <p:spPr bwMode="auto">
              <a:xfrm>
                <a:off x="5546724" y="985896"/>
                <a:ext cx="1268413" cy="1757634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" name="Text Box 23"/>
              <p:cNvSpPr txBox="1">
                <a:spLocks noChangeArrowheads="1"/>
              </p:cNvSpPr>
              <p:nvPr/>
            </p:nvSpPr>
            <p:spPr bwMode="auto">
              <a:xfrm>
                <a:off x="5845174" y="2114783"/>
                <a:ext cx="631825" cy="323757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en-US" altLang="ja-JP" sz="1400" dirty="0">
                    <a:latin typeface="Times New Roman" pitchFamily="18" charset="0"/>
                    <a:ea typeface="Dotum" pitchFamily="34" charset="-127"/>
                  </a:rPr>
                  <a:t>Solid</a:t>
                </a:r>
                <a:endParaRPr lang="en-US" sz="1400" dirty="0">
                  <a:latin typeface="Times New Roman" pitchFamily="18" charset="0"/>
                </a:endParaRPr>
              </a:p>
            </p:txBody>
          </p:sp>
          <p:sp>
            <p:nvSpPr>
              <p:cNvPr id="27" name="Text Box 24"/>
              <p:cNvSpPr txBox="1">
                <a:spLocks noChangeArrowheads="1"/>
              </p:cNvSpPr>
              <p:nvPr/>
            </p:nvSpPr>
            <p:spPr bwMode="auto">
              <a:xfrm>
                <a:off x="5760720" y="1645920"/>
                <a:ext cx="676275" cy="228533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en-US" altLang="ja-JP" sz="1400" dirty="0">
                    <a:latin typeface="Times New Roman" pitchFamily="18" charset="0"/>
                    <a:ea typeface="Dotum" pitchFamily="34" charset="-127"/>
                  </a:rPr>
                  <a:t>Water</a:t>
                </a:r>
                <a:endParaRPr lang="en-US" sz="1400" dirty="0">
                  <a:latin typeface="Times New Roman" pitchFamily="18" charset="0"/>
                </a:endParaRPr>
              </a:p>
            </p:txBody>
          </p:sp>
          <p:sp>
            <p:nvSpPr>
              <p:cNvPr id="28" name="Text Box 25"/>
              <p:cNvSpPr txBox="1">
                <a:spLocks noChangeArrowheads="1"/>
              </p:cNvSpPr>
              <p:nvPr/>
            </p:nvSpPr>
            <p:spPr bwMode="auto">
              <a:xfrm>
                <a:off x="5895974" y="1108153"/>
                <a:ext cx="428625" cy="263505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en-US" altLang="ja-JP" sz="1400">
                    <a:latin typeface="Times New Roman" pitchFamily="18" charset="0"/>
                    <a:ea typeface="Dotum" pitchFamily="34" charset="-127"/>
                  </a:rPr>
                  <a:t>Air</a:t>
                </a:r>
                <a:endParaRPr lang="en-US" sz="1400">
                  <a:latin typeface="Times New Roman" pitchFamily="18" charset="0"/>
                </a:endParaRPr>
              </a:p>
            </p:txBody>
          </p:sp>
          <p:sp>
            <p:nvSpPr>
              <p:cNvPr id="29" name="Line 26"/>
              <p:cNvSpPr>
                <a:spLocks noChangeShapeType="1"/>
              </p:cNvSpPr>
              <p:nvPr/>
            </p:nvSpPr>
            <p:spPr bwMode="auto">
              <a:xfrm>
                <a:off x="5546724" y="1487624"/>
                <a:ext cx="1266825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" name="Line 27"/>
              <p:cNvSpPr>
                <a:spLocks noChangeShapeType="1"/>
              </p:cNvSpPr>
              <p:nvPr/>
            </p:nvSpPr>
            <p:spPr bwMode="auto">
              <a:xfrm>
                <a:off x="5546724" y="1989352"/>
                <a:ext cx="1266825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" name="Text Box 28"/>
              <p:cNvSpPr txBox="1">
                <a:spLocks noChangeArrowheads="1"/>
              </p:cNvSpPr>
              <p:nvPr/>
            </p:nvSpPr>
            <p:spPr bwMode="auto">
              <a:xfrm>
                <a:off x="4571999" y="1752777"/>
                <a:ext cx="373063" cy="304847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en-US" altLang="ja-JP" sz="1400">
                    <a:latin typeface="Times New Roman" pitchFamily="18" charset="0"/>
                    <a:ea typeface="Dotum" pitchFamily="34" charset="-127"/>
                  </a:rPr>
                  <a:t>10</a:t>
                </a:r>
                <a:endParaRPr lang="en-US" sz="1400">
                  <a:latin typeface="Times New Roman" pitchFamily="18" charset="0"/>
                </a:endParaRPr>
              </a:p>
            </p:txBody>
          </p:sp>
          <p:sp>
            <p:nvSpPr>
              <p:cNvPr id="32" name="Line 55"/>
              <p:cNvSpPr>
                <a:spLocks noChangeShapeType="1"/>
              </p:cNvSpPr>
              <p:nvPr/>
            </p:nvSpPr>
            <p:spPr bwMode="auto">
              <a:xfrm flipV="1">
                <a:off x="7019924" y="1752777"/>
                <a:ext cx="0" cy="381059"/>
              </a:xfrm>
              <a:prstGeom prst="line">
                <a:avLst/>
              </a:prstGeom>
              <a:noFill/>
              <a:ln w="38100" cmpd="dbl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" name="Line 56"/>
              <p:cNvSpPr>
                <a:spLocks noChangeShapeType="1"/>
              </p:cNvSpPr>
              <p:nvPr/>
            </p:nvSpPr>
            <p:spPr bwMode="auto">
              <a:xfrm flipH="1">
                <a:off x="5343524" y="2362472"/>
                <a:ext cx="1524000" cy="0"/>
              </a:xfrm>
              <a:prstGeom prst="line">
                <a:avLst/>
              </a:prstGeom>
              <a:noFill/>
              <a:ln w="38100" cmpd="dbl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" name="Line 57"/>
              <p:cNvSpPr>
                <a:spLocks noChangeShapeType="1"/>
              </p:cNvSpPr>
              <p:nvPr/>
            </p:nvSpPr>
            <p:spPr bwMode="auto">
              <a:xfrm flipH="1">
                <a:off x="5334000" y="1676400"/>
                <a:ext cx="1524000" cy="0"/>
              </a:xfrm>
              <a:prstGeom prst="line">
                <a:avLst/>
              </a:prstGeom>
              <a:noFill/>
              <a:ln w="38100" cmpd="dbl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" name="Line 58"/>
              <p:cNvSpPr>
                <a:spLocks noChangeShapeType="1"/>
              </p:cNvSpPr>
              <p:nvPr/>
            </p:nvSpPr>
            <p:spPr bwMode="auto">
              <a:xfrm flipV="1">
                <a:off x="5114924" y="1219294"/>
                <a:ext cx="0" cy="304847"/>
              </a:xfrm>
              <a:prstGeom prst="line">
                <a:avLst/>
              </a:prstGeom>
              <a:noFill/>
              <a:ln w="38100" cmpd="dbl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6" name="Text Box 60"/>
              <p:cNvSpPr txBox="1">
                <a:spLocks noChangeArrowheads="1"/>
              </p:cNvSpPr>
              <p:nvPr/>
            </p:nvSpPr>
            <p:spPr bwMode="auto">
              <a:xfrm>
                <a:off x="5724524" y="2895774"/>
                <a:ext cx="1133475" cy="307801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US" sz="1400">
                    <a:latin typeface="Times New Roman" pitchFamily="18" charset="0"/>
                  </a:rPr>
                  <a:t>Solution (b)</a:t>
                </a:r>
              </a:p>
            </p:txBody>
          </p:sp>
          <p:sp>
            <p:nvSpPr>
              <p:cNvPr id="37" name="Line 54"/>
              <p:cNvSpPr>
                <a:spLocks noChangeShapeType="1"/>
              </p:cNvSpPr>
              <p:nvPr/>
            </p:nvSpPr>
            <p:spPr bwMode="auto">
              <a:xfrm flipV="1">
                <a:off x="5029199" y="1904999"/>
                <a:ext cx="2514601" cy="201"/>
              </a:xfrm>
              <a:prstGeom prst="line">
                <a:avLst/>
              </a:prstGeom>
              <a:noFill/>
              <a:ln w="38100" cmpd="dbl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cxnSp>
            <p:nvCxnSpPr>
              <p:cNvPr id="38" name="Straight Arrow Connector 37"/>
              <p:cNvCxnSpPr/>
              <p:nvPr/>
            </p:nvCxnSpPr>
            <p:spPr bwMode="auto">
              <a:xfrm rot="5400000">
                <a:off x="6766560" y="2095500"/>
                <a:ext cx="1295400" cy="1588"/>
              </a:xfrm>
              <a:prstGeom prst="straightConnector1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triangle" w="med" len="med"/>
                <a:tailEnd type="triangle" w="med" len="med"/>
              </a:ln>
              <a:effectLst/>
            </p:spPr>
          </p:cxnSp>
          <p:sp>
            <p:nvSpPr>
              <p:cNvPr id="39" name="Line 55"/>
              <p:cNvSpPr>
                <a:spLocks noChangeShapeType="1"/>
              </p:cNvSpPr>
              <p:nvPr/>
            </p:nvSpPr>
            <p:spPr bwMode="auto">
              <a:xfrm flipH="1">
                <a:off x="7239000" y="2057400"/>
                <a:ext cx="304800" cy="228600"/>
              </a:xfrm>
              <a:prstGeom prst="line">
                <a:avLst/>
              </a:prstGeom>
              <a:noFill/>
              <a:ln w="38100" cmpd="dbl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4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1"/>
          <p:cNvSpPr>
            <a:spLocks noChangeArrowheads="1"/>
          </p:cNvSpPr>
          <p:nvPr/>
        </p:nvSpPr>
        <p:spPr bwMode="auto">
          <a:xfrm>
            <a:off x="365880" y="3886200"/>
            <a:ext cx="8412239" cy="258532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ahoma" pitchFamily="34" charset="0"/>
              </a:rPr>
              <a:t>Solution (a):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ahoma" pitchFamily="34" charset="0"/>
              </a:rPr>
              <a:t> 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ahoma" pitchFamily="34" charset="0"/>
              </a:rPr>
              <a:t>First assume W</a:t>
            </a:r>
            <a:r>
              <a:rPr kumimoji="0" lang="en-US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ahoma" pitchFamily="34" charset="0"/>
              </a:rPr>
              <a:t>s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ahoma" pitchFamily="34" charset="0"/>
              </a:rPr>
              <a:t> = 100 kN as seen in Fig. 2.6(a). Then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ahoma" pitchFamily="34" charset="0"/>
              </a:rPr>
              <a:t>W</a:t>
            </a:r>
            <a:r>
              <a:rPr kumimoji="0" lang="en-US" b="0" i="0" u="none" strike="noStrike" cap="none" normalizeH="0" baseline="-3000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ahoma" pitchFamily="34" charset="0"/>
              </a:rPr>
              <a:t>w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ahoma" pitchFamily="34" charset="0"/>
              </a:rPr>
              <a:t> = 100 x 0.25 = 25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ahoma" pitchFamily="34" charset="0"/>
              </a:rPr>
              <a:t>kN.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ahoma" pitchFamily="34" charset="0"/>
              </a:rPr>
              <a:t>Calculate V</a:t>
            </a:r>
            <a:r>
              <a:rPr kumimoji="0" lang="en-US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ahoma" pitchFamily="34" charset="0"/>
              </a:rPr>
              <a:t>s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ahoma" pitchFamily="34" charset="0"/>
              </a:rPr>
              <a:t>= W</a:t>
            </a:r>
            <a:r>
              <a:rPr kumimoji="0" lang="en-US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ahoma" pitchFamily="34" charset="0"/>
              </a:rPr>
              <a:t>s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ahoma" pitchFamily="34" charset="0"/>
              </a:rPr>
              <a:t>/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ahoma" pitchFamily="34" charset="0"/>
              </a:rPr>
              <a:t>G</a:t>
            </a:r>
            <a:r>
              <a:rPr kumimoji="0" lang="en-US" b="0" i="0" u="none" strike="noStrike" cap="none" normalizeH="0" baseline="-3000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ahoma" pitchFamily="34" charset="0"/>
              </a:rPr>
              <a:t>s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ahoma" pitchFamily="34" charset="0"/>
              </a:rPr>
              <a:t>γ</a:t>
            </a:r>
            <a:r>
              <a:rPr kumimoji="0" lang="en-US" b="0" i="0" u="none" strike="noStrike" cap="none" normalizeH="0" baseline="-3000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ahoma" pitchFamily="34" charset="0"/>
              </a:rPr>
              <a:t>w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ahoma" pitchFamily="34" charset="0"/>
              </a:rPr>
              <a:t> = 100/(2.7 x 9.81) = 3.775 m</a:t>
            </a:r>
            <a:r>
              <a:rPr kumimoji="0" lang="en-US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ahoma" pitchFamily="34" charset="0"/>
              </a:rPr>
              <a:t>3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ahoma" pitchFamily="34" charset="0"/>
              </a:rPr>
              <a:t>.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ahoma" pitchFamily="34" charset="0"/>
              </a:rPr>
              <a:t>Calculate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ahoma" pitchFamily="34" charset="0"/>
              </a:rPr>
              <a:t>V</a:t>
            </a:r>
            <a:r>
              <a:rPr kumimoji="0" lang="en-US" b="0" i="0" u="none" strike="noStrike" cap="none" normalizeH="0" baseline="-3000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ahoma" pitchFamily="34" charset="0"/>
              </a:rPr>
              <a:t>w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ahoma" pitchFamily="34" charset="0"/>
              </a:rPr>
              <a:t> =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ahoma" pitchFamily="34" charset="0"/>
              </a:rPr>
              <a:t>W</a:t>
            </a:r>
            <a:r>
              <a:rPr kumimoji="0" lang="en-US" b="0" i="0" u="none" strike="noStrike" cap="none" normalizeH="0" baseline="-3000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ahoma" pitchFamily="34" charset="0"/>
              </a:rPr>
              <a:t>w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ahoma" pitchFamily="34" charset="0"/>
              </a:rPr>
              <a:t>/γ</a:t>
            </a:r>
            <a:r>
              <a:rPr kumimoji="0" lang="en-US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ahoma" pitchFamily="34" charset="0"/>
              </a:rPr>
              <a:t>w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ahoma" pitchFamily="34" charset="0"/>
              </a:rPr>
              <a:t> = 25/9.81 = 2.548 m</a:t>
            </a:r>
            <a:r>
              <a:rPr kumimoji="0" lang="en-US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ahoma" pitchFamily="34" charset="0"/>
              </a:rPr>
              <a:t>3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ahoma" pitchFamily="34" charset="0"/>
              </a:rPr>
              <a:t>.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ahoma" pitchFamily="34" charset="0"/>
              </a:rPr>
              <a:t>Since γ</a:t>
            </a:r>
            <a:r>
              <a:rPr kumimoji="0" lang="en-US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ahoma" pitchFamily="34" charset="0"/>
              </a:rPr>
              <a:t>t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ahoma" pitchFamily="34" charset="0"/>
              </a:rPr>
              <a:t> = 18.5 kN/m</a:t>
            </a:r>
            <a:r>
              <a:rPr kumimoji="0" lang="en-US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ahoma" pitchFamily="34" charset="0"/>
              </a:rPr>
              <a:t>3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ahoma" pitchFamily="34" charset="0"/>
              </a:rPr>
              <a:t>= (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ahoma" pitchFamily="34" charset="0"/>
              </a:rPr>
              <a:t>W</a:t>
            </a:r>
            <a:r>
              <a:rPr kumimoji="0" lang="en-US" b="0" i="0" u="none" strike="noStrike" cap="none" normalizeH="0" baseline="-3000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ahoma" pitchFamily="34" charset="0"/>
              </a:rPr>
              <a:t>s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ahoma" pitchFamily="34" charset="0"/>
              </a:rPr>
              <a:t>+W</a:t>
            </a:r>
            <a:r>
              <a:rPr kumimoji="0" lang="en-US" b="0" i="0" u="none" strike="noStrike" cap="none" normalizeH="0" baseline="-3000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ahoma" pitchFamily="34" charset="0"/>
              </a:rPr>
              <a:t>a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ahoma" pitchFamily="34" charset="0"/>
              </a:rPr>
              <a:t>)/(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ahoma" pitchFamily="34" charset="0"/>
              </a:rPr>
              <a:t>V</a:t>
            </a:r>
            <a:r>
              <a:rPr kumimoji="0" lang="en-US" b="0" i="0" u="none" strike="noStrike" cap="none" normalizeH="0" baseline="-3000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ahoma" pitchFamily="34" charset="0"/>
              </a:rPr>
              <a:t>s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ahoma" pitchFamily="34" charset="0"/>
              </a:rPr>
              <a:t>+V</a:t>
            </a:r>
            <a:r>
              <a:rPr kumimoji="0" lang="en-US" b="0" i="0" u="none" strike="noStrike" cap="none" normalizeH="0" baseline="-3000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ahoma" pitchFamily="34" charset="0"/>
              </a:rPr>
              <a:t>w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ahoma" pitchFamily="34" charset="0"/>
              </a:rPr>
              <a:t>+V</a:t>
            </a:r>
            <a:r>
              <a:rPr kumimoji="0" lang="en-US" b="0" i="0" u="none" strike="noStrike" cap="none" normalizeH="0" baseline="-3000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ahoma" pitchFamily="34" charset="0"/>
              </a:rPr>
              <a:t>a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ahoma" pitchFamily="34" charset="0"/>
              </a:rPr>
              <a:t>) = (100+25)/(3.775+2.548+V</a:t>
            </a:r>
            <a:r>
              <a:rPr kumimoji="0" lang="en-US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ahoma" pitchFamily="34" charset="0"/>
              </a:rPr>
              <a:t>a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ahoma" pitchFamily="34" charset="0"/>
              </a:rPr>
              <a:t>), thus,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ahoma" pitchFamily="34" charset="0"/>
              </a:rPr>
              <a:t>V</a:t>
            </a:r>
            <a:r>
              <a:rPr kumimoji="0" lang="en-US" b="0" i="0" u="none" strike="noStrike" cap="none" normalizeH="0" baseline="-3000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ahoma" pitchFamily="34" charset="0"/>
              </a:rPr>
              <a:t>a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ahoma" pitchFamily="34" charset="0"/>
              </a:rPr>
              <a:t>=0.434m</a:t>
            </a:r>
            <a:r>
              <a:rPr kumimoji="0" lang="en-US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ahoma" pitchFamily="34" charset="0"/>
              </a:rPr>
              <a:t>3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ahoma" pitchFamily="34" charset="0"/>
              </a:rPr>
              <a:t>.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ahoma" pitchFamily="34" charset="0"/>
              </a:rPr>
              <a:t>Now, all components in the three phase are obtained as shown in Fig. 2.6(a) and,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ahoma" pitchFamily="34" charset="0"/>
              </a:rPr>
              <a:t>e = (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ahoma" pitchFamily="34" charset="0"/>
              </a:rPr>
              <a:t>V</a:t>
            </a:r>
            <a:r>
              <a:rPr kumimoji="0" lang="en-US" b="0" i="0" u="none" strike="noStrike" cap="none" normalizeH="0" baseline="-3000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ahoma" pitchFamily="34" charset="0"/>
              </a:rPr>
              <a:t>w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ahoma" pitchFamily="34" charset="0"/>
              </a:rPr>
              <a:t>+V</a:t>
            </a:r>
            <a:r>
              <a:rPr kumimoji="0" lang="en-US" b="0" i="0" u="none" strike="noStrike" cap="none" normalizeH="0" baseline="-3000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ahoma" pitchFamily="34" charset="0"/>
              </a:rPr>
              <a:t>a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ahoma" pitchFamily="34" charset="0"/>
              </a:rPr>
              <a:t>)/V</a:t>
            </a:r>
            <a:r>
              <a:rPr kumimoji="0" lang="en-US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ahoma" pitchFamily="34" charset="0"/>
              </a:rPr>
              <a:t>s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ahoma" pitchFamily="34" charset="0"/>
              </a:rPr>
              <a:t> = (2.548+0.434)/3.775=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ahoma" pitchFamily="34" charset="0"/>
              </a:rPr>
              <a:t>0.790 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←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ahoma" pitchFamily="34" charset="0"/>
              </a:rPr>
              <a:t>S =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ahoma" pitchFamily="34" charset="0"/>
              </a:rPr>
              <a:t>V</a:t>
            </a:r>
            <a:r>
              <a:rPr kumimoji="0" lang="en-US" b="0" i="0" u="none" strike="noStrike" cap="none" normalizeH="0" baseline="-3000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ahoma" pitchFamily="34" charset="0"/>
              </a:rPr>
              <a:t>w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ahoma" pitchFamily="34" charset="0"/>
              </a:rPr>
              <a:t>/(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ahoma" pitchFamily="34" charset="0"/>
              </a:rPr>
              <a:t>V</a:t>
            </a:r>
            <a:r>
              <a:rPr kumimoji="0" lang="en-US" b="0" i="0" u="none" strike="noStrike" cap="none" normalizeH="0" baseline="-3000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ahoma" pitchFamily="34" charset="0"/>
              </a:rPr>
              <a:t>w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ahoma" pitchFamily="34" charset="0"/>
              </a:rPr>
              <a:t>+V</a:t>
            </a:r>
            <a:r>
              <a:rPr kumimoji="0" lang="en-US" b="0" i="0" u="none" strike="noStrike" cap="none" normalizeH="0" baseline="-3000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ahoma" pitchFamily="34" charset="0"/>
              </a:rPr>
              <a:t>a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ahoma" pitchFamily="34" charset="0"/>
              </a:rPr>
              <a:t>) = 2.548/(2.548+0.434)=0.854=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ahoma" pitchFamily="34" charset="0"/>
              </a:rPr>
              <a:t>85.4 %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ahoma" pitchFamily="34" charset="0"/>
              </a:rPr>
              <a:t>.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←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pSp>
        <p:nvGrpSpPr>
          <p:cNvPr id="4" name="Group 64"/>
          <p:cNvGrpSpPr>
            <a:grpSpLocks/>
          </p:cNvGrpSpPr>
          <p:nvPr/>
        </p:nvGrpSpPr>
        <p:grpSpPr bwMode="auto">
          <a:xfrm>
            <a:off x="2819400" y="838200"/>
            <a:ext cx="3048000" cy="2895600"/>
            <a:chOff x="1447800" y="609600"/>
            <a:chExt cx="2667001" cy="2514989"/>
          </a:xfrm>
        </p:grpSpPr>
        <p:sp>
          <p:nvSpPr>
            <p:cNvPr id="5" name="Text Box 29"/>
            <p:cNvSpPr txBox="1">
              <a:spLocks noChangeArrowheads="1"/>
            </p:cNvSpPr>
            <p:nvPr/>
          </p:nvSpPr>
          <p:spPr bwMode="auto">
            <a:xfrm>
              <a:off x="1447800" y="2133836"/>
              <a:ext cx="660400" cy="30470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n-US" altLang="ja-JP" sz="1400">
                  <a:latin typeface="Times New Roman" pitchFamily="18" charset="0"/>
                  <a:ea typeface="Dotum" pitchFamily="34" charset="-127"/>
                </a:rPr>
                <a:t>3.775</a:t>
              </a:r>
              <a:endParaRPr lang="en-US" sz="1400">
                <a:latin typeface="Times New Roman" pitchFamily="18" charset="0"/>
              </a:endParaRPr>
            </a:p>
          </p:txBody>
        </p:sp>
        <p:sp>
          <p:nvSpPr>
            <p:cNvPr id="6" name="Text Box 30"/>
            <p:cNvSpPr txBox="1">
              <a:spLocks noChangeArrowheads="1"/>
            </p:cNvSpPr>
            <p:nvPr/>
          </p:nvSpPr>
          <p:spPr bwMode="auto">
            <a:xfrm>
              <a:off x="1447800" y="1600354"/>
              <a:ext cx="658813" cy="304745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n-US" altLang="ja-JP" sz="1400">
                  <a:latin typeface="Times New Roman" pitchFamily="18" charset="0"/>
                  <a:ea typeface="Dotum" pitchFamily="34" charset="-127"/>
                </a:rPr>
                <a:t>2.548</a:t>
              </a:r>
              <a:endParaRPr lang="en-US" sz="1400">
                <a:latin typeface="Times New Roman" pitchFamily="18" charset="0"/>
              </a:endParaRPr>
            </a:p>
          </p:txBody>
        </p:sp>
        <p:sp>
          <p:nvSpPr>
            <p:cNvPr id="7" name="Text Box 31"/>
            <p:cNvSpPr txBox="1">
              <a:spLocks noChangeArrowheads="1"/>
            </p:cNvSpPr>
            <p:nvPr/>
          </p:nvSpPr>
          <p:spPr bwMode="auto">
            <a:xfrm>
              <a:off x="1447800" y="1143084"/>
              <a:ext cx="660400" cy="30478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n-US" altLang="ja-JP" sz="1400">
                  <a:latin typeface="Times New Roman" pitchFamily="18" charset="0"/>
                  <a:ea typeface="Dotum" pitchFamily="34" charset="-127"/>
                </a:rPr>
                <a:t>0.434</a:t>
              </a:r>
              <a:endParaRPr lang="en-US" sz="1400">
                <a:latin typeface="Times New Roman" pitchFamily="18" charset="0"/>
              </a:endParaRPr>
            </a:p>
          </p:txBody>
        </p:sp>
        <p:sp>
          <p:nvSpPr>
            <p:cNvPr id="8" name="Text Box 32"/>
            <p:cNvSpPr txBox="1">
              <a:spLocks noChangeArrowheads="1"/>
            </p:cNvSpPr>
            <p:nvPr/>
          </p:nvSpPr>
          <p:spPr bwMode="auto">
            <a:xfrm>
              <a:off x="1524000" y="609600"/>
              <a:ext cx="685800" cy="30482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n-US" altLang="ja-JP" sz="1400">
                  <a:latin typeface="Times New Roman" pitchFamily="18" charset="0"/>
                  <a:ea typeface="Dotum" pitchFamily="34" charset="-127"/>
                </a:rPr>
                <a:t>V (m</a:t>
              </a:r>
              <a:r>
                <a:rPr lang="en-US" altLang="ja-JP" sz="1400" baseline="30000">
                  <a:latin typeface="Times New Roman" pitchFamily="18" charset="0"/>
                  <a:ea typeface="Dotum" pitchFamily="34" charset="-127"/>
                </a:rPr>
                <a:t>3</a:t>
              </a:r>
              <a:r>
                <a:rPr lang="en-US" altLang="ja-JP" sz="1400">
                  <a:latin typeface="Times New Roman" pitchFamily="18" charset="0"/>
                  <a:ea typeface="Dotum" pitchFamily="34" charset="-127"/>
                </a:rPr>
                <a:t>)</a:t>
              </a:r>
              <a:endParaRPr lang="en-US" sz="1400">
                <a:latin typeface="Times New Roman" pitchFamily="18" charset="0"/>
              </a:endParaRPr>
            </a:p>
          </p:txBody>
        </p:sp>
        <p:sp>
          <p:nvSpPr>
            <p:cNvPr id="9" name="Text Box 33"/>
            <p:cNvSpPr txBox="1">
              <a:spLocks noChangeArrowheads="1"/>
            </p:cNvSpPr>
            <p:nvPr/>
          </p:nvSpPr>
          <p:spPr bwMode="auto">
            <a:xfrm>
              <a:off x="3386139" y="609600"/>
              <a:ext cx="728662" cy="30482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n-US" altLang="ja-JP" sz="1400">
                  <a:latin typeface="Times New Roman" pitchFamily="18" charset="0"/>
                  <a:ea typeface="Dotum" pitchFamily="34" charset="-127"/>
                </a:rPr>
                <a:t>W (kN)</a:t>
              </a:r>
              <a:endParaRPr lang="en-US" sz="1400">
                <a:latin typeface="Times New Roman" pitchFamily="18" charset="0"/>
              </a:endParaRPr>
            </a:p>
          </p:txBody>
        </p:sp>
        <p:sp>
          <p:nvSpPr>
            <p:cNvPr id="10" name="Line 34"/>
            <p:cNvSpPr>
              <a:spLocks noChangeShapeType="1"/>
            </p:cNvSpPr>
            <p:nvPr/>
          </p:nvSpPr>
          <p:spPr bwMode="auto">
            <a:xfrm>
              <a:off x="1747838" y="1487624"/>
              <a:ext cx="446087" cy="158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" name="Line 35"/>
            <p:cNvSpPr>
              <a:spLocks noChangeShapeType="1"/>
            </p:cNvSpPr>
            <p:nvPr/>
          </p:nvSpPr>
          <p:spPr bwMode="auto">
            <a:xfrm flipV="1">
              <a:off x="1685925" y="990659"/>
              <a:ext cx="50800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Line 36"/>
            <p:cNvSpPr>
              <a:spLocks noChangeShapeType="1"/>
            </p:cNvSpPr>
            <p:nvPr/>
          </p:nvSpPr>
          <p:spPr bwMode="auto">
            <a:xfrm>
              <a:off x="1747838" y="1989352"/>
              <a:ext cx="444500" cy="158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Line 37"/>
            <p:cNvSpPr>
              <a:spLocks noChangeShapeType="1"/>
            </p:cNvSpPr>
            <p:nvPr/>
          </p:nvSpPr>
          <p:spPr bwMode="auto">
            <a:xfrm>
              <a:off x="1685925" y="2743531"/>
              <a:ext cx="50800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" name="Line 38"/>
            <p:cNvSpPr>
              <a:spLocks noChangeShapeType="1"/>
            </p:cNvSpPr>
            <p:nvPr/>
          </p:nvSpPr>
          <p:spPr bwMode="auto">
            <a:xfrm>
              <a:off x="3460750" y="973194"/>
              <a:ext cx="434975" cy="1746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" name="Line 39"/>
            <p:cNvSpPr>
              <a:spLocks noChangeShapeType="1"/>
            </p:cNvSpPr>
            <p:nvPr/>
          </p:nvSpPr>
          <p:spPr bwMode="auto">
            <a:xfrm flipV="1">
              <a:off x="3460750" y="2743531"/>
              <a:ext cx="43497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" name="Text Box 40"/>
            <p:cNvSpPr txBox="1">
              <a:spLocks noChangeArrowheads="1"/>
            </p:cNvSpPr>
            <p:nvPr/>
          </p:nvSpPr>
          <p:spPr bwMode="auto">
            <a:xfrm>
              <a:off x="3590925" y="1600354"/>
              <a:ext cx="371475" cy="228539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en-US" altLang="ja-JP" sz="1400">
                  <a:latin typeface="Times New Roman" pitchFamily="18" charset="0"/>
                  <a:ea typeface="Dotum" pitchFamily="34" charset="-127"/>
                </a:rPr>
                <a:t>25</a:t>
              </a:r>
              <a:endParaRPr lang="en-US" sz="1400">
                <a:latin typeface="Times New Roman" pitchFamily="18" charset="0"/>
              </a:endParaRPr>
            </a:p>
          </p:txBody>
        </p:sp>
        <p:sp>
          <p:nvSpPr>
            <p:cNvPr id="17" name="Text Box 41"/>
            <p:cNvSpPr txBox="1">
              <a:spLocks noChangeArrowheads="1"/>
            </p:cNvSpPr>
            <p:nvPr/>
          </p:nvSpPr>
          <p:spPr bwMode="auto">
            <a:xfrm>
              <a:off x="3590925" y="2133716"/>
              <a:ext cx="523875" cy="304967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n-US" altLang="ja-JP" sz="1400">
                  <a:latin typeface="Times New Roman" pitchFamily="18" charset="0"/>
                  <a:ea typeface="Dotum" pitchFamily="34" charset="-127"/>
                </a:rPr>
                <a:t>100</a:t>
              </a:r>
              <a:endParaRPr lang="en-US" sz="1400">
                <a:latin typeface="Times New Roman" pitchFamily="18" charset="0"/>
              </a:endParaRPr>
            </a:p>
          </p:txBody>
        </p:sp>
        <p:sp>
          <p:nvSpPr>
            <p:cNvPr id="18" name="Text Box 42"/>
            <p:cNvSpPr txBox="1">
              <a:spLocks noChangeArrowheads="1"/>
            </p:cNvSpPr>
            <p:nvPr/>
          </p:nvSpPr>
          <p:spPr bwMode="auto">
            <a:xfrm>
              <a:off x="3590925" y="1143083"/>
              <a:ext cx="371475" cy="381059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n-US" altLang="ja-JP" sz="1400">
                  <a:latin typeface="Times New Roman" pitchFamily="18" charset="0"/>
                  <a:ea typeface="Dotum" pitchFamily="34" charset="-127"/>
                </a:rPr>
                <a:t>0</a:t>
              </a:r>
              <a:endParaRPr lang="en-US" sz="1400">
                <a:latin typeface="Times New Roman" pitchFamily="18" charset="0"/>
              </a:endParaRPr>
            </a:p>
          </p:txBody>
        </p:sp>
        <p:sp>
          <p:nvSpPr>
            <p:cNvPr id="19" name="Line 43"/>
            <p:cNvSpPr>
              <a:spLocks noChangeShapeType="1"/>
            </p:cNvSpPr>
            <p:nvPr/>
          </p:nvSpPr>
          <p:spPr bwMode="auto">
            <a:xfrm>
              <a:off x="3460750" y="1487624"/>
              <a:ext cx="446088" cy="158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" name="Line 44"/>
            <p:cNvSpPr>
              <a:spLocks noChangeShapeType="1"/>
            </p:cNvSpPr>
            <p:nvPr/>
          </p:nvSpPr>
          <p:spPr bwMode="auto">
            <a:xfrm>
              <a:off x="3460750" y="1989352"/>
              <a:ext cx="44767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" name="Rectangle 45"/>
            <p:cNvSpPr>
              <a:spLocks noChangeArrowheads="1"/>
            </p:cNvSpPr>
            <p:nvPr/>
          </p:nvSpPr>
          <p:spPr bwMode="auto">
            <a:xfrm>
              <a:off x="2193925" y="985896"/>
              <a:ext cx="1268413" cy="1757634"/>
            </a:xfrm>
            <a:prstGeom prst="rect">
              <a:avLst/>
            </a:prstGeom>
            <a:solidFill>
              <a:srgbClr val="FFFFFF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" name="Text Box 46"/>
            <p:cNvSpPr txBox="1">
              <a:spLocks noChangeArrowheads="1"/>
            </p:cNvSpPr>
            <p:nvPr/>
          </p:nvSpPr>
          <p:spPr bwMode="auto">
            <a:xfrm>
              <a:off x="2524125" y="2286260"/>
              <a:ext cx="600075" cy="304691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n-US" altLang="ja-JP" sz="1400">
                  <a:latin typeface="Times New Roman" pitchFamily="18" charset="0"/>
                  <a:ea typeface="Dotum" pitchFamily="34" charset="-127"/>
                </a:rPr>
                <a:t>Solid</a:t>
              </a:r>
              <a:endParaRPr lang="en-US" sz="1400">
                <a:latin typeface="Times New Roman" pitchFamily="18" charset="0"/>
              </a:endParaRPr>
            </a:p>
          </p:txBody>
        </p:sp>
        <p:sp>
          <p:nvSpPr>
            <p:cNvPr id="23" name="Text Box 47"/>
            <p:cNvSpPr txBox="1">
              <a:spLocks noChangeArrowheads="1"/>
            </p:cNvSpPr>
            <p:nvPr/>
          </p:nvSpPr>
          <p:spPr bwMode="auto">
            <a:xfrm>
              <a:off x="2492375" y="1487624"/>
              <a:ext cx="708025" cy="341269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n-US" altLang="ja-JP" sz="1400">
                  <a:latin typeface="Times New Roman" pitchFamily="18" charset="0"/>
                  <a:ea typeface="Dotum" pitchFamily="34" charset="-127"/>
                </a:rPr>
                <a:t>Water</a:t>
              </a:r>
              <a:endParaRPr lang="en-US" sz="1400">
                <a:latin typeface="Times New Roman" pitchFamily="18" charset="0"/>
              </a:endParaRPr>
            </a:p>
          </p:txBody>
        </p:sp>
        <p:sp>
          <p:nvSpPr>
            <p:cNvPr id="24" name="Text Box 48"/>
            <p:cNvSpPr txBox="1">
              <a:spLocks noChangeArrowheads="1"/>
            </p:cNvSpPr>
            <p:nvPr/>
          </p:nvSpPr>
          <p:spPr bwMode="auto">
            <a:xfrm>
              <a:off x="2543175" y="1108153"/>
              <a:ext cx="504825" cy="263506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n-US" altLang="ja-JP" sz="1400">
                  <a:latin typeface="Times New Roman" pitchFamily="18" charset="0"/>
                  <a:ea typeface="Dotum" pitchFamily="34" charset="-127"/>
                </a:rPr>
                <a:t>Air</a:t>
              </a:r>
              <a:endParaRPr lang="en-US" sz="1400">
                <a:latin typeface="Times New Roman" pitchFamily="18" charset="0"/>
              </a:endParaRPr>
            </a:p>
          </p:txBody>
        </p:sp>
        <p:sp>
          <p:nvSpPr>
            <p:cNvPr id="25" name="Line 49"/>
            <p:cNvSpPr>
              <a:spLocks noChangeShapeType="1"/>
            </p:cNvSpPr>
            <p:nvPr/>
          </p:nvSpPr>
          <p:spPr bwMode="auto">
            <a:xfrm>
              <a:off x="2193925" y="1487624"/>
              <a:ext cx="1266825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" name="Line 50"/>
            <p:cNvSpPr>
              <a:spLocks noChangeShapeType="1"/>
            </p:cNvSpPr>
            <p:nvPr/>
          </p:nvSpPr>
          <p:spPr bwMode="auto">
            <a:xfrm>
              <a:off x="2193925" y="1989352"/>
              <a:ext cx="1266825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7" name="Line 52"/>
            <p:cNvSpPr>
              <a:spLocks noChangeShapeType="1"/>
            </p:cNvSpPr>
            <p:nvPr/>
          </p:nvSpPr>
          <p:spPr bwMode="auto">
            <a:xfrm flipV="1">
              <a:off x="3743325" y="1828989"/>
              <a:ext cx="0" cy="304847"/>
            </a:xfrm>
            <a:prstGeom prst="line">
              <a:avLst/>
            </a:prstGeom>
            <a:noFill/>
            <a:ln w="38100" cmpd="dbl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" name="Text Box 59"/>
            <p:cNvSpPr txBox="1">
              <a:spLocks noChangeArrowheads="1"/>
            </p:cNvSpPr>
            <p:nvPr/>
          </p:nvSpPr>
          <p:spPr bwMode="auto">
            <a:xfrm>
              <a:off x="2295525" y="2819568"/>
              <a:ext cx="1133475" cy="30502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400">
                  <a:latin typeface="Times New Roman" pitchFamily="18" charset="0"/>
                </a:rPr>
                <a:t>Solution (a)</a:t>
              </a:r>
            </a:p>
          </p:txBody>
        </p:sp>
        <p:sp>
          <p:nvSpPr>
            <p:cNvPr id="29" name="Line 53"/>
            <p:cNvSpPr>
              <a:spLocks noChangeShapeType="1"/>
            </p:cNvSpPr>
            <p:nvPr/>
          </p:nvSpPr>
          <p:spPr bwMode="auto">
            <a:xfrm flipH="1">
              <a:off x="1990725" y="1752777"/>
              <a:ext cx="1600200" cy="0"/>
            </a:xfrm>
            <a:prstGeom prst="line">
              <a:avLst/>
            </a:prstGeom>
            <a:noFill/>
            <a:ln w="38100" cmpd="dbl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" name="Line 51"/>
            <p:cNvSpPr>
              <a:spLocks noChangeShapeType="1"/>
            </p:cNvSpPr>
            <p:nvPr/>
          </p:nvSpPr>
          <p:spPr bwMode="auto">
            <a:xfrm flipH="1">
              <a:off x="1990725" y="2286260"/>
              <a:ext cx="1600200" cy="0"/>
            </a:xfrm>
            <a:prstGeom prst="line">
              <a:avLst/>
            </a:prstGeom>
            <a:noFill/>
            <a:ln w="38100" cmpd="dbl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37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510022" y="3810000"/>
            <a:ext cx="8123955" cy="286232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ahoma" pitchFamily="34" charset="0"/>
              </a:rPr>
              <a:t>Solution (b):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ahoma" pitchFamily="34" charset="0"/>
              </a:rPr>
              <a:t>First assume V=10 m</a:t>
            </a:r>
            <a:r>
              <a:rPr kumimoji="0" lang="en-US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ahoma" pitchFamily="34" charset="0"/>
              </a:rPr>
              <a:t>3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ahoma" pitchFamily="34" charset="0"/>
              </a:rPr>
              <a:t> as seen in Fig. 2.6(b).  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ahoma" pitchFamily="34" charset="0"/>
              </a:rPr>
              <a:t>From W</a:t>
            </a:r>
            <a:r>
              <a:rPr kumimoji="0" lang="en-US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ahoma" pitchFamily="34" charset="0"/>
              </a:rPr>
              <a:t>s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ahoma" pitchFamily="34" charset="0"/>
              </a:rPr>
              <a:t> +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ahoma" pitchFamily="34" charset="0"/>
              </a:rPr>
              <a:t>W</a:t>
            </a:r>
            <a:r>
              <a:rPr kumimoji="0" lang="en-US" b="0" i="0" u="none" strike="noStrike" cap="none" normalizeH="0" baseline="-3000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ahoma" pitchFamily="34" charset="0"/>
              </a:rPr>
              <a:t>w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ahoma" pitchFamily="34" charset="0"/>
              </a:rPr>
              <a:t> = W</a:t>
            </a:r>
            <a:r>
              <a:rPr kumimoji="0" lang="en-US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ahoma" pitchFamily="34" charset="0"/>
              </a:rPr>
              <a:t>s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ahoma" pitchFamily="34" charset="0"/>
              </a:rPr>
              <a:t> +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ahoma" pitchFamily="34" charset="0"/>
              </a:rPr>
              <a:t>wW</a:t>
            </a:r>
            <a:r>
              <a:rPr kumimoji="0" lang="en-US" b="0" i="0" u="none" strike="noStrike" cap="none" normalizeH="0" baseline="-3000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ahoma" pitchFamily="34" charset="0"/>
              </a:rPr>
              <a:t>s</a:t>
            </a:r>
            <a:r>
              <a:rPr kumimoji="0" lang="en-US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ahoma" pitchFamily="34" charset="0"/>
              </a:rPr>
              <a:t>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ahoma" pitchFamily="34" charset="0"/>
              </a:rPr>
              <a:t>= (1+w)W</a:t>
            </a:r>
            <a:r>
              <a:rPr kumimoji="0" lang="en-US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ahoma" pitchFamily="34" charset="0"/>
              </a:rPr>
              <a:t>s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ahoma" pitchFamily="34" charset="0"/>
              </a:rPr>
              <a:t>=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ahoma" pitchFamily="34" charset="0"/>
              </a:rPr>
              <a:t>Vγ</a:t>
            </a:r>
            <a:r>
              <a:rPr kumimoji="0" lang="en-US" b="0" i="0" u="none" strike="noStrike" cap="none" normalizeH="0" baseline="-3000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ahoma" pitchFamily="34" charset="0"/>
              </a:rPr>
              <a:t>t</a:t>
            </a:r>
            <a:r>
              <a:rPr kumimoji="0" lang="en-US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ahoma" pitchFamily="34" charset="0"/>
              </a:rPr>
              <a:t>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ahoma" pitchFamily="34" charset="0"/>
              </a:rPr>
              <a:t>= 10x18.5=185</a:t>
            </a:r>
            <a:r>
              <a:rPr kumimoji="0" lang="en-US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ahoma" pitchFamily="34" charset="0"/>
              </a:rPr>
              <a:t>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ahoma" pitchFamily="34" charset="0"/>
              </a:rPr>
              <a:t>kN, 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ahoma" pitchFamily="34" charset="0"/>
              </a:rPr>
              <a:t>W</a:t>
            </a:r>
            <a:r>
              <a:rPr kumimoji="0" lang="en-US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ahoma" pitchFamily="34" charset="0"/>
              </a:rPr>
              <a:t>s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ahoma" pitchFamily="34" charset="0"/>
              </a:rPr>
              <a:t>= 185/(1+0.25)=148 kN, and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ahoma" pitchFamily="34" charset="0"/>
              </a:rPr>
              <a:t>W</a:t>
            </a:r>
            <a:r>
              <a:rPr kumimoji="0" lang="en-US" b="0" i="0" u="none" strike="noStrike" cap="none" normalizeH="0" baseline="-3000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ahoma" pitchFamily="34" charset="0"/>
              </a:rPr>
              <a:t>w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ahoma" pitchFamily="34" charset="0"/>
              </a:rPr>
              <a:t> = 185-148=37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ahoma" pitchFamily="34" charset="0"/>
              </a:rPr>
              <a:t>kN.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ahoma" pitchFamily="34" charset="0"/>
              </a:rPr>
              <a:t>Using Gs as a bridge value, V</a:t>
            </a:r>
            <a:r>
              <a:rPr kumimoji="0" lang="en-US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ahoma" pitchFamily="34" charset="0"/>
              </a:rPr>
              <a:t>s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ahoma" pitchFamily="34" charset="0"/>
              </a:rPr>
              <a:t>=W</a:t>
            </a:r>
            <a:r>
              <a:rPr kumimoji="0" lang="en-US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ahoma" pitchFamily="34" charset="0"/>
              </a:rPr>
              <a:t>s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ahoma" pitchFamily="34" charset="0"/>
              </a:rPr>
              <a:t>/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ahoma" pitchFamily="34" charset="0"/>
              </a:rPr>
              <a:t>G</a:t>
            </a:r>
            <a:r>
              <a:rPr kumimoji="0" lang="en-US" b="0" i="0" u="none" strike="noStrike" cap="none" normalizeH="0" baseline="-3000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ahoma" pitchFamily="34" charset="0"/>
              </a:rPr>
              <a:t>s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ahoma" pitchFamily="34" charset="0"/>
              </a:rPr>
              <a:t>γ</a:t>
            </a:r>
            <a:r>
              <a:rPr kumimoji="0" lang="en-US" b="0" i="0" u="none" strike="noStrike" cap="none" normalizeH="0" baseline="-3000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ahoma" pitchFamily="34" charset="0"/>
              </a:rPr>
              <a:t>w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ahoma" pitchFamily="34" charset="0"/>
              </a:rPr>
              <a:t> = 148/(2.7 x 9.81) = 5.588 m</a:t>
            </a:r>
            <a:r>
              <a:rPr kumimoji="0" lang="en-US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ahoma" pitchFamily="34" charset="0"/>
              </a:rPr>
              <a:t>3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ahoma" pitchFamily="34" charset="0"/>
              </a:rPr>
              <a:t>.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ahoma" pitchFamily="34" charset="0"/>
              </a:rPr>
              <a:t>Using γ</a:t>
            </a:r>
            <a:r>
              <a:rPr kumimoji="0" lang="en-US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ahoma" pitchFamily="34" charset="0"/>
              </a:rPr>
              <a:t>w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ahoma" pitchFamily="34" charset="0"/>
              </a:rPr>
              <a:t>as abridge value,</a:t>
            </a:r>
            <a:r>
              <a:rPr kumimoji="0" lang="en-US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ahoma" pitchFamily="34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ahoma" pitchFamily="34" charset="0"/>
              </a:rPr>
              <a:t>V</a:t>
            </a:r>
            <a:r>
              <a:rPr kumimoji="0" lang="en-US" b="0" i="0" u="none" strike="noStrike" cap="none" normalizeH="0" baseline="-3000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ahoma" pitchFamily="34" charset="0"/>
              </a:rPr>
              <a:t>w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ahoma" pitchFamily="34" charset="0"/>
              </a:rPr>
              <a:t> =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ahoma" pitchFamily="34" charset="0"/>
              </a:rPr>
              <a:t>W</a:t>
            </a:r>
            <a:r>
              <a:rPr kumimoji="0" lang="en-US" b="0" i="0" u="none" strike="noStrike" cap="none" normalizeH="0" baseline="-3000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ahoma" pitchFamily="34" charset="0"/>
              </a:rPr>
              <a:t>w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ahoma" pitchFamily="34" charset="0"/>
              </a:rPr>
              <a:t>/γ</a:t>
            </a:r>
            <a:r>
              <a:rPr kumimoji="0" lang="en-US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ahoma" pitchFamily="34" charset="0"/>
              </a:rPr>
              <a:t>w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ahoma" pitchFamily="34" charset="0"/>
              </a:rPr>
              <a:t> = 37/9.81 = 3.772 m</a:t>
            </a:r>
            <a:r>
              <a:rPr kumimoji="0" lang="en-US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ahoma" pitchFamily="34" charset="0"/>
              </a:rPr>
              <a:t>3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ahoma" pitchFamily="34" charset="0"/>
              </a:rPr>
              <a:t>. 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ahoma" pitchFamily="34" charset="0"/>
              </a:rPr>
              <a:t>Thus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ahoma" pitchFamily="34" charset="0"/>
              </a:rPr>
              <a:t>V</a:t>
            </a:r>
            <a:r>
              <a:rPr kumimoji="0" lang="en-US" b="0" i="0" u="none" strike="noStrike" cap="none" normalizeH="0" baseline="-3000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ahoma" pitchFamily="34" charset="0"/>
              </a:rPr>
              <a:t>a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ahoma" pitchFamily="34" charset="0"/>
              </a:rPr>
              <a:t>= V-(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ahoma" pitchFamily="34" charset="0"/>
              </a:rPr>
              <a:t>V</a:t>
            </a:r>
            <a:r>
              <a:rPr kumimoji="0" lang="en-US" b="0" i="0" u="none" strike="noStrike" cap="none" normalizeH="0" baseline="-3000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ahoma" pitchFamily="34" charset="0"/>
              </a:rPr>
              <a:t>s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ahoma" pitchFamily="34" charset="0"/>
              </a:rPr>
              <a:t>+V</a:t>
            </a:r>
            <a:r>
              <a:rPr kumimoji="0" lang="en-US" b="0" i="0" u="none" strike="noStrike" cap="none" normalizeH="0" baseline="-3000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ahoma" pitchFamily="34" charset="0"/>
              </a:rPr>
              <a:t>w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ahoma" pitchFamily="34" charset="0"/>
              </a:rPr>
              <a:t>) = 10-(5.588-3.772) = 0.641 m</a:t>
            </a:r>
            <a:r>
              <a:rPr kumimoji="0" lang="en-US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ahoma" pitchFamily="34" charset="0"/>
              </a:rPr>
              <a:t>3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ahoma" pitchFamily="34" charset="0"/>
              </a:rPr>
              <a:t>. 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ahoma" pitchFamily="34" charset="0"/>
              </a:rPr>
              <a:t>Now, all components in the three phase are obtained as shown in Fig. 2.6(b) and, 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ahoma" pitchFamily="34" charset="0"/>
              </a:rPr>
              <a:t>e = (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ahoma" pitchFamily="34" charset="0"/>
              </a:rPr>
              <a:t>V</a:t>
            </a:r>
            <a:r>
              <a:rPr kumimoji="0" lang="en-US" b="0" i="0" u="none" strike="noStrike" cap="none" normalizeH="0" baseline="-3000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ahoma" pitchFamily="34" charset="0"/>
              </a:rPr>
              <a:t>w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ahoma" pitchFamily="34" charset="0"/>
              </a:rPr>
              <a:t>+V</a:t>
            </a:r>
            <a:r>
              <a:rPr kumimoji="0" lang="en-US" b="0" i="0" u="none" strike="noStrike" cap="none" normalizeH="0" baseline="-3000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ahoma" pitchFamily="34" charset="0"/>
              </a:rPr>
              <a:t>a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ahoma" pitchFamily="34" charset="0"/>
              </a:rPr>
              <a:t>)/V</a:t>
            </a:r>
            <a:r>
              <a:rPr kumimoji="0" lang="en-US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ahoma" pitchFamily="34" charset="0"/>
              </a:rPr>
              <a:t>s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ahoma" pitchFamily="34" charset="0"/>
              </a:rPr>
              <a:t> = (3.772+0.641)/5.588=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ahoma" pitchFamily="34" charset="0"/>
              </a:rPr>
              <a:t>0.789. 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←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ahoma" pitchFamily="34" charset="0"/>
              </a:rPr>
              <a:t>S =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ahoma" pitchFamily="34" charset="0"/>
              </a:rPr>
              <a:t>V</a:t>
            </a:r>
            <a:r>
              <a:rPr kumimoji="0" lang="en-US" b="0" i="0" u="none" strike="noStrike" cap="none" normalizeH="0" baseline="-3000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ahoma" pitchFamily="34" charset="0"/>
              </a:rPr>
              <a:t>w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ahoma" pitchFamily="34" charset="0"/>
              </a:rPr>
              <a:t>/(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ahoma" pitchFamily="34" charset="0"/>
              </a:rPr>
              <a:t>V</a:t>
            </a:r>
            <a:r>
              <a:rPr kumimoji="0" lang="en-US" b="0" i="0" u="none" strike="noStrike" cap="none" normalizeH="0" baseline="-3000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ahoma" pitchFamily="34" charset="0"/>
              </a:rPr>
              <a:t>w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ahoma" pitchFamily="34" charset="0"/>
              </a:rPr>
              <a:t>+V</a:t>
            </a:r>
            <a:r>
              <a:rPr kumimoji="0" lang="en-US" b="0" i="0" u="none" strike="noStrike" cap="none" normalizeH="0" baseline="-3000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ahoma" pitchFamily="34" charset="0"/>
              </a:rPr>
              <a:t>a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ahoma" pitchFamily="34" charset="0"/>
              </a:rPr>
              <a:t>) = 3.772/(3.772+0.641)=0.855=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ahoma" pitchFamily="34" charset="0"/>
              </a:rPr>
              <a:t>85.5 %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ahoma" pitchFamily="34" charset="0"/>
              </a:rPr>
              <a:t>.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←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pSp>
        <p:nvGrpSpPr>
          <p:cNvPr id="4" name="Group 3"/>
          <p:cNvGrpSpPr>
            <a:grpSpLocks/>
          </p:cNvGrpSpPr>
          <p:nvPr/>
        </p:nvGrpSpPr>
        <p:grpSpPr bwMode="auto">
          <a:xfrm>
            <a:off x="2895600" y="685800"/>
            <a:ext cx="3505200" cy="2895600"/>
            <a:chOff x="4571999" y="609600"/>
            <a:chExt cx="3397251" cy="2593975"/>
          </a:xfrm>
        </p:grpSpPr>
        <p:sp>
          <p:nvSpPr>
            <p:cNvPr id="5" name="Text Box 18"/>
            <p:cNvSpPr txBox="1">
              <a:spLocks noChangeArrowheads="1"/>
            </p:cNvSpPr>
            <p:nvPr/>
          </p:nvSpPr>
          <p:spPr bwMode="auto">
            <a:xfrm>
              <a:off x="7467600" y="1752600"/>
              <a:ext cx="501650" cy="32375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5000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5000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5000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5000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5000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ja-JP" sz="1400">
                  <a:latin typeface="Times New Roman" pitchFamily="18" charset="0"/>
                  <a:ea typeface="Dotum" pitchFamily="34" charset="-127"/>
                </a:rPr>
                <a:t>185</a:t>
              </a:r>
              <a:endParaRPr lang="en-US" sz="1400">
                <a:latin typeface="Times New Roman" pitchFamily="18" charset="0"/>
              </a:endParaRPr>
            </a:p>
          </p:txBody>
        </p:sp>
        <p:sp>
          <p:nvSpPr>
            <p:cNvPr id="6" name="Text Box 5"/>
            <p:cNvSpPr txBox="1">
              <a:spLocks noChangeArrowheads="1"/>
            </p:cNvSpPr>
            <p:nvPr/>
          </p:nvSpPr>
          <p:spPr bwMode="auto">
            <a:xfrm>
              <a:off x="4810124" y="2210048"/>
              <a:ext cx="600075" cy="30469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5000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5000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5000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5000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5000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ja-JP" sz="1400">
                  <a:latin typeface="Times New Roman" pitchFamily="18" charset="0"/>
                  <a:ea typeface="Dotum" pitchFamily="34" charset="-127"/>
                </a:rPr>
                <a:t>5.588</a:t>
              </a:r>
              <a:endParaRPr lang="en-US" sz="1400">
                <a:latin typeface="Times New Roman" pitchFamily="18" charset="0"/>
              </a:endParaRPr>
            </a:p>
          </p:txBody>
        </p:sp>
        <p:sp>
          <p:nvSpPr>
            <p:cNvPr id="7" name="Text Box 6"/>
            <p:cNvSpPr txBox="1">
              <a:spLocks noChangeArrowheads="1"/>
            </p:cNvSpPr>
            <p:nvPr/>
          </p:nvSpPr>
          <p:spPr bwMode="auto">
            <a:xfrm>
              <a:off x="4800599" y="1524070"/>
              <a:ext cx="609599" cy="30482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5000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5000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5000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5000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5000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ja-JP" sz="1400">
                  <a:latin typeface="Times New Roman" pitchFamily="18" charset="0"/>
                  <a:ea typeface="Dotum" pitchFamily="34" charset="-127"/>
                </a:rPr>
                <a:t>3.772</a:t>
              </a:r>
              <a:endParaRPr lang="en-US" sz="1400">
                <a:latin typeface="Times New Roman" pitchFamily="18" charset="0"/>
              </a:endParaRPr>
            </a:p>
          </p:txBody>
        </p:sp>
        <p:sp>
          <p:nvSpPr>
            <p:cNvPr id="8" name="Text Box 7"/>
            <p:cNvSpPr txBox="1">
              <a:spLocks noChangeArrowheads="1"/>
            </p:cNvSpPr>
            <p:nvPr/>
          </p:nvSpPr>
          <p:spPr bwMode="auto">
            <a:xfrm>
              <a:off x="4886324" y="985897"/>
              <a:ext cx="600075" cy="309555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5000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5000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5000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5000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5000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ja-JP" sz="1400">
                  <a:latin typeface="Times New Roman" pitchFamily="18" charset="0"/>
                  <a:ea typeface="Dotum" pitchFamily="34" charset="-127"/>
                </a:rPr>
                <a:t>0.641</a:t>
              </a:r>
              <a:endParaRPr lang="en-US" sz="1400">
                <a:latin typeface="Times New Roman" pitchFamily="18" charset="0"/>
              </a:endParaRPr>
            </a:p>
          </p:txBody>
        </p:sp>
        <p:sp>
          <p:nvSpPr>
            <p:cNvPr id="9" name="Text Box 8"/>
            <p:cNvSpPr txBox="1">
              <a:spLocks noChangeArrowheads="1"/>
            </p:cNvSpPr>
            <p:nvPr/>
          </p:nvSpPr>
          <p:spPr bwMode="auto">
            <a:xfrm>
              <a:off x="4876799" y="609600"/>
              <a:ext cx="685800" cy="30482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5000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5000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5000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5000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5000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ja-JP" sz="1400">
                  <a:latin typeface="Times New Roman" pitchFamily="18" charset="0"/>
                  <a:ea typeface="Dotum" pitchFamily="34" charset="-127"/>
                </a:rPr>
                <a:t>V (m</a:t>
              </a:r>
              <a:r>
                <a:rPr lang="en-US" altLang="ja-JP" sz="1400" baseline="30000">
                  <a:latin typeface="Times New Roman" pitchFamily="18" charset="0"/>
                  <a:ea typeface="Dotum" pitchFamily="34" charset="-127"/>
                </a:rPr>
                <a:t>3</a:t>
              </a:r>
              <a:r>
                <a:rPr lang="en-US" altLang="ja-JP" sz="1400">
                  <a:latin typeface="Times New Roman" pitchFamily="18" charset="0"/>
                  <a:ea typeface="Dotum" pitchFamily="34" charset="-127"/>
                </a:rPr>
                <a:t>)</a:t>
              </a:r>
              <a:endParaRPr lang="en-US" sz="1400">
                <a:latin typeface="Times New Roman" pitchFamily="18" charset="0"/>
              </a:endParaRPr>
            </a:p>
          </p:txBody>
        </p:sp>
        <p:sp>
          <p:nvSpPr>
            <p:cNvPr id="10" name="Text Box 9"/>
            <p:cNvSpPr txBox="1">
              <a:spLocks noChangeArrowheads="1"/>
            </p:cNvSpPr>
            <p:nvPr/>
          </p:nvSpPr>
          <p:spPr bwMode="auto">
            <a:xfrm>
              <a:off x="6738938" y="609600"/>
              <a:ext cx="728662" cy="30482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5000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5000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5000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5000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5000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ja-JP" sz="1400">
                  <a:latin typeface="Times New Roman" pitchFamily="18" charset="0"/>
                  <a:ea typeface="Dotum" pitchFamily="34" charset="-127"/>
                </a:rPr>
                <a:t>W (kN)</a:t>
              </a:r>
              <a:endParaRPr lang="en-US" sz="1400">
                <a:latin typeface="Times New Roman" pitchFamily="18" charset="0"/>
              </a:endParaRPr>
            </a:p>
          </p:txBody>
        </p:sp>
        <p:sp>
          <p:nvSpPr>
            <p:cNvPr id="11" name="Line 10"/>
            <p:cNvSpPr>
              <a:spLocks noChangeShapeType="1"/>
            </p:cNvSpPr>
            <p:nvPr/>
          </p:nvSpPr>
          <p:spPr bwMode="auto">
            <a:xfrm>
              <a:off x="5100637" y="1487624"/>
              <a:ext cx="446087" cy="158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5000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5000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5000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5000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5000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2" name="Line 11"/>
            <p:cNvSpPr>
              <a:spLocks noChangeShapeType="1"/>
            </p:cNvSpPr>
            <p:nvPr/>
          </p:nvSpPr>
          <p:spPr bwMode="auto">
            <a:xfrm>
              <a:off x="4802187" y="985896"/>
              <a:ext cx="744537" cy="158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5000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5000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5000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5000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5000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3" name="Line 12"/>
            <p:cNvSpPr>
              <a:spLocks noChangeShapeType="1"/>
            </p:cNvSpPr>
            <p:nvPr/>
          </p:nvSpPr>
          <p:spPr bwMode="auto">
            <a:xfrm>
              <a:off x="5100637" y="1989352"/>
              <a:ext cx="444500" cy="158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5000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5000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5000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5000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5000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4" name="Line 13"/>
            <p:cNvSpPr>
              <a:spLocks noChangeShapeType="1"/>
            </p:cNvSpPr>
            <p:nvPr/>
          </p:nvSpPr>
          <p:spPr bwMode="auto">
            <a:xfrm>
              <a:off x="4802187" y="2741943"/>
              <a:ext cx="744537" cy="158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5000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5000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5000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5000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5000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5" name="Line 14"/>
            <p:cNvSpPr>
              <a:spLocks noChangeShapeType="1"/>
            </p:cNvSpPr>
            <p:nvPr/>
          </p:nvSpPr>
          <p:spPr bwMode="auto">
            <a:xfrm>
              <a:off x="6813549" y="973194"/>
              <a:ext cx="511175" cy="1746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5000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5000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5000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5000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5000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6" name="Line 15"/>
            <p:cNvSpPr>
              <a:spLocks noChangeShapeType="1"/>
            </p:cNvSpPr>
            <p:nvPr/>
          </p:nvSpPr>
          <p:spPr bwMode="auto">
            <a:xfrm flipV="1">
              <a:off x="6813549" y="2743200"/>
              <a:ext cx="806451" cy="33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5000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5000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5000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5000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5000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7" name="Line 16"/>
            <p:cNvSpPr>
              <a:spLocks noChangeShapeType="1"/>
            </p:cNvSpPr>
            <p:nvPr/>
          </p:nvSpPr>
          <p:spPr bwMode="auto">
            <a:xfrm>
              <a:off x="4802187" y="973194"/>
              <a:ext cx="0" cy="175763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 type="triangle" w="med" len="med"/>
              <a:tailEnd type="triangle" w="med" len="med"/>
            </a:ln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5000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5000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5000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5000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5000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8" name="Text Box 17"/>
            <p:cNvSpPr txBox="1">
              <a:spLocks noChangeArrowheads="1"/>
            </p:cNvSpPr>
            <p:nvPr/>
          </p:nvSpPr>
          <p:spPr bwMode="auto">
            <a:xfrm>
              <a:off x="6867524" y="1524070"/>
              <a:ext cx="371475" cy="22861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5000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5000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5000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5000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5000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ja-JP" sz="1400">
                  <a:latin typeface="Times New Roman" pitchFamily="18" charset="0"/>
                  <a:ea typeface="Dotum" pitchFamily="34" charset="-127"/>
                </a:rPr>
                <a:t>37</a:t>
              </a:r>
              <a:endParaRPr lang="en-US" sz="1400">
                <a:latin typeface="Times New Roman" pitchFamily="18" charset="0"/>
              </a:endParaRPr>
            </a:p>
          </p:txBody>
        </p:sp>
        <p:sp>
          <p:nvSpPr>
            <p:cNvPr id="19" name="Text Box 18"/>
            <p:cNvSpPr txBox="1">
              <a:spLocks noChangeArrowheads="1"/>
            </p:cNvSpPr>
            <p:nvPr/>
          </p:nvSpPr>
          <p:spPr bwMode="auto">
            <a:xfrm>
              <a:off x="6813549" y="2114783"/>
              <a:ext cx="501650" cy="32375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5000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5000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5000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5000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5000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ja-JP" sz="1400">
                  <a:latin typeface="Times New Roman" pitchFamily="18" charset="0"/>
                  <a:ea typeface="Dotum" pitchFamily="34" charset="-127"/>
                </a:rPr>
                <a:t>148</a:t>
              </a:r>
              <a:endParaRPr lang="en-US" sz="1400">
                <a:latin typeface="Times New Roman" pitchFamily="18" charset="0"/>
              </a:endParaRPr>
            </a:p>
          </p:txBody>
        </p:sp>
        <p:sp>
          <p:nvSpPr>
            <p:cNvPr id="20" name="Text Box 19"/>
            <p:cNvSpPr txBox="1">
              <a:spLocks noChangeArrowheads="1"/>
            </p:cNvSpPr>
            <p:nvPr/>
          </p:nvSpPr>
          <p:spPr bwMode="auto">
            <a:xfrm>
              <a:off x="6867524" y="1143083"/>
              <a:ext cx="219075" cy="304781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5000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5000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5000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5000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5000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ja-JP" sz="1400">
                  <a:latin typeface="Times New Roman" pitchFamily="18" charset="0"/>
                  <a:ea typeface="Dotum" pitchFamily="34" charset="-127"/>
                </a:rPr>
                <a:t>0</a:t>
              </a:r>
              <a:endParaRPr lang="en-US" sz="1400">
                <a:latin typeface="Times New Roman" pitchFamily="18" charset="0"/>
              </a:endParaRPr>
            </a:p>
          </p:txBody>
        </p:sp>
        <p:sp>
          <p:nvSpPr>
            <p:cNvPr id="21" name="Line 20"/>
            <p:cNvSpPr>
              <a:spLocks noChangeShapeType="1"/>
            </p:cNvSpPr>
            <p:nvPr/>
          </p:nvSpPr>
          <p:spPr bwMode="auto">
            <a:xfrm rot="180000" flipV="1">
              <a:off x="6813548" y="1463040"/>
              <a:ext cx="806451" cy="3982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5000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5000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5000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5000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5000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22" name="Line 21"/>
            <p:cNvSpPr>
              <a:spLocks noChangeShapeType="1"/>
            </p:cNvSpPr>
            <p:nvPr/>
          </p:nvSpPr>
          <p:spPr bwMode="auto">
            <a:xfrm>
              <a:off x="6813549" y="1989352"/>
              <a:ext cx="44767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5000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5000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5000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5000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5000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23" name="Rectangle 22"/>
            <p:cNvSpPr>
              <a:spLocks noChangeArrowheads="1"/>
            </p:cNvSpPr>
            <p:nvPr/>
          </p:nvSpPr>
          <p:spPr bwMode="auto">
            <a:xfrm>
              <a:off x="5546724" y="985896"/>
              <a:ext cx="1268413" cy="1757634"/>
            </a:xfrm>
            <a:prstGeom prst="rect">
              <a:avLst/>
            </a:prstGeom>
            <a:solidFill>
              <a:srgbClr val="FFFFFF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5000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5000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5000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5000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5000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24" name="Text Box 23"/>
            <p:cNvSpPr txBox="1">
              <a:spLocks noChangeArrowheads="1"/>
            </p:cNvSpPr>
            <p:nvPr/>
          </p:nvSpPr>
          <p:spPr bwMode="auto">
            <a:xfrm>
              <a:off x="5845174" y="2114783"/>
              <a:ext cx="631825" cy="32375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5000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5000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5000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5000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5000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ja-JP" sz="1400">
                  <a:latin typeface="Times New Roman" pitchFamily="18" charset="0"/>
                  <a:ea typeface="Dotum" pitchFamily="34" charset="-127"/>
                </a:rPr>
                <a:t>Solid</a:t>
              </a:r>
              <a:endParaRPr lang="en-US" sz="1400">
                <a:latin typeface="Times New Roman" pitchFamily="18" charset="0"/>
              </a:endParaRPr>
            </a:p>
          </p:txBody>
        </p:sp>
        <p:sp>
          <p:nvSpPr>
            <p:cNvPr id="25" name="Text Box 24"/>
            <p:cNvSpPr txBox="1">
              <a:spLocks noChangeArrowheads="1"/>
            </p:cNvSpPr>
            <p:nvPr/>
          </p:nvSpPr>
          <p:spPr bwMode="auto">
            <a:xfrm>
              <a:off x="5760720" y="1645920"/>
              <a:ext cx="676275" cy="22853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5000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5000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5000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5000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5000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ja-JP" sz="1400">
                  <a:latin typeface="Times New Roman" pitchFamily="18" charset="0"/>
                  <a:ea typeface="Dotum" pitchFamily="34" charset="-127"/>
                </a:rPr>
                <a:t>Water</a:t>
              </a:r>
              <a:endParaRPr lang="en-US" sz="1400">
                <a:latin typeface="Times New Roman" pitchFamily="18" charset="0"/>
              </a:endParaRPr>
            </a:p>
          </p:txBody>
        </p:sp>
        <p:sp>
          <p:nvSpPr>
            <p:cNvPr id="26" name="Text Box 25"/>
            <p:cNvSpPr txBox="1">
              <a:spLocks noChangeArrowheads="1"/>
            </p:cNvSpPr>
            <p:nvPr/>
          </p:nvSpPr>
          <p:spPr bwMode="auto">
            <a:xfrm>
              <a:off x="5895974" y="1108153"/>
              <a:ext cx="428625" cy="263505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5000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5000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5000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5000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5000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ja-JP" sz="1400">
                  <a:latin typeface="Times New Roman" pitchFamily="18" charset="0"/>
                  <a:ea typeface="Dotum" pitchFamily="34" charset="-127"/>
                </a:rPr>
                <a:t>Air</a:t>
              </a:r>
              <a:endParaRPr lang="en-US" sz="1400">
                <a:latin typeface="Times New Roman" pitchFamily="18" charset="0"/>
              </a:endParaRPr>
            </a:p>
          </p:txBody>
        </p:sp>
        <p:sp>
          <p:nvSpPr>
            <p:cNvPr id="27" name="Line 26"/>
            <p:cNvSpPr>
              <a:spLocks noChangeShapeType="1"/>
            </p:cNvSpPr>
            <p:nvPr/>
          </p:nvSpPr>
          <p:spPr bwMode="auto">
            <a:xfrm>
              <a:off x="5546724" y="1487624"/>
              <a:ext cx="1266825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5000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5000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5000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5000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5000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28" name="Line 27"/>
            <p:cNvSpPr>
              <a:spLocks noChangeShapeType="1"/>
            </p:cNvSpPr>
            <p:nvPr/>
          </p:nvSpPr>
          <p:spPr bwMode="auto">
            <a:xfrm>
              <a:off x="5546724" y="1989352"/>
              <a:ext cx="1266825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5000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5000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5000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5000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5000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29" name="Text Box 28"/>
            <p:cNvSpPr txBox="1">
              <a:spLocks noChangeArrowheads="1"/>
            </p:cNvSpPr>
            <p:nvPr/>
          </p:nvSpPr>
          <p:spPr bwMode="auto">
            <a:xfrm>
              <a:off x="4571999" y="1752777"/>
              <a:ext cx="373063" cy="304847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5000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5000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5000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5000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5000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ja-JP" sz="1400">
                  <a:latin typeface="Times New Roman" pitchFamily="18" charset="0"/>
                  <a:ea typeface="Dotum" pitchFamily="34" charset="-127"/>
                </a:rPr>
                <a:t>10</a:t>
              </a:r>
              <a:endParaRPr lang="en-US" sz="1400">
                <a:latin typeface="Times New Roman" pitchFamily="18" charset="0"/>
              </a:endParaRPr>
            </a:p>
          </p:txBody>
        </p:sp>
        <p:sp>
          <p:nvSpPr>
            <p:cNvPr id="30" name="Line 55"/>
            <p:cNvSpPr>
              <a:spLocks noChangeShapeType="1"/>
            </p:cNvSpPr>
            <p:nvPr/>
          </p:nvSpPr>
          <p:spPr bwMode="auto">
            <a:xfrm flipV="1">
              <a:off x="7019924" y="1752777"/>
              <a:ext cx="0" cy="381059"/>
            </a:xfrm>
            <a:prstGeom prst="line">
              <a:avLst/>
            </a:prstGeom>
            <a:noFill/>
            <a:ln w="38100" cmpd="dbl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5000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5000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5000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5000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5000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31" name="Line 56"/>
            <p:cNvSpPr>
              <a:spLocks noChangeShapeType="1"/>
            </p:cNvSpPr>
            <p:nvPr/>
          </p:nvSpPr>
          <p:spPr bwMode="auto">
            <a:xfrm flipH="1">
              <a:off x="5343524" y="2362472"/>
              <a:ext cx="1524000" cy="0"/>
            </a:xfrm>
            <a:prstGeom prst="line">
              <a:avLst/>
            </a:prstGeom>
            <a:noFill/>
            <a:ln w="38100" cmpd="dbl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5000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5000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5000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5000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5000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32" name="Line 57"/>
            <p:cNvSpPr>
              <a:spLocks noChangeShapeType="1"/>
            </p:cNvSpPr>
            <p:nvPr/>
          </p:nvSpPr>
          <p:spPr bwMode="auto">
            <a:xfrm flipH="1">
              <a:off x="5334000" y="1676400"/>
              <a:ext cx="1524000" cy="0"/>
            </a:xfrm>
            <a:prstGeom prst="line">
              <a:avLst/>
            </a:prstGeom>
            <a:noFill/>
            <a:ln w="38100" cmpd="dbl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5000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5000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5000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5000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5000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33" name="Line 58"/>
            <p:cNvSpPr>
              <a:spLocks noChangeShapeType="1"/>
            </p:cNvSpPr>
            <p:nvPr/>
          </p:nvSpPr>
          <p:spPr bwMode="auto">
            <a:xfrm flipV="1">
              <a:off x="5114924" y="1219294"/>
              <a:ext cx="0" cy="304847"/>
            </a:xfrm>
            <a:prstGeom prst="line">
              <a:avLst/>
            </a:prstGeom>
            <a:noFill/>
            <a:ln w="38100" cmpd="dbl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5000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5000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5000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5000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5000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34" name="Text Box 60"/>
            <p:cNvSpPr txBox="1">
              <a:spLocks noChangeArrowheads="1"/>
            </p:cNvSpPr>
            <p:nvPr/>
          </p:nvSpPr>
          <p:spPr bwMode="auto">
            <a:xfrm>
              <a:off x="5724524" y="2895774"/>
              <a:ext cx="1133475" cy="30780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>
              <a:defPPr>
                <a:defRPr lang="en-US"/>
              </a:defPPr>
              <a:lvl1pPr algn="l" rtl="0" fontAlgn="base">
                <a:spcBef>
                  <a:spcPct val="5000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5000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5000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5000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5000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r>
                <a:rPr lang="en-US" sz="1400">
                  <a:latin typeface="Times New Roman" pitchFamily="18" charset="0"/>
                </a:rPr>
                <a:t>Solution (b)</a:t>
              </a:r>
            </a:p>
          </p:txBody>
        </p:sp>
        <p:sp>
          <p:nvSpPr>
            <p:cNvPr id="35" name="Line 54"/>
            <p:cNvSpPr>
              <a:spLocks noChangeShapeType="1"/>
            </p:cNvSpPr>
            <p:nvPr/>
          </p:nvSpPr>
          <p:spPr bwMode="auto">
            <a:xfrm flipV="1">
              <a:off x="5029199" y="1904999"/>
              <a:ext cx="2514601" cy="201"/>
            </a:xfrm>
            <a:prstGeom prst="line">
              <a:avLst/>
            </a:prstGeom>
            <a:noFill/>
            <a:ln w="38100" cmpd="dbl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5000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5000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5000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5000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5000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cxnSp>
          <p:nvCxnSpPr>
            <p:cNvPr id="36" name="Straight Arrow Connector 35"/>
            <p:cNvCxnSpPr>
              <a:cxnSpLocks noChangeShapeType="1"/>
            </p:cNvCxnSpPr>
            <p:nvPr/>
          </p:nvCxnSpPr>
          <p:spPr bwMode="auto">
            <a:xfrm rot="5400000">
              <a:off x="6766560" y="2095500"/>
              <a:ext cx="1295400" cy="1588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</p:cxnSp>
        <p:sp>
          <p:nvSpPr>
            <p:cNvPr id="37" name="Line 55"/>
            <p:cNvSpPr>
              <a:spLocks noChangeShapeType="1"/>
            </p:cNvSpPr>
            <p:nvPr/>
          </p:nvSpPr>
          <p:spPr bwMode="auto">
            <a:xfrm flipH="1">
              <a:off x="7239000" y="2057400"/>
              <a:ext cx="304800" cy="228600"/>
            </a:xfrm>
            <a:prstGeom prst="line">
              <a:avLst/>
            </a:prstGeom>
            <a:noFill/>
            <a:ln w="38100" cmpd="dbl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5000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5000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5000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5000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5000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27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6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ChangeArrowheads="1"/>
          </p:cNvSpPr>
          <p:nvPr/>
        </p:nvSpPr>
        <p:spPr bwMode="auto">
          <a:xfrm>
            <a:off x="0" y="0"/>
            <a:ext cx="9144000" cy="1846659"/>
          </a:xfrm>
          <a:prstGeom prst="rect">
            <a:avLst/>
          </a:prstGeom>
          <a:solidFill>
            <a:srgbClr val="D9D9D9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imes New Roman" pitchFamily="18" charset="0"/>
              </a:rPr>
              <a:t>Exercise 2.3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imes New Roman" pitchFamily="18" charset="0"/>
              </a:rPr>
              <a:t>In a fill section of a construction site, 1500 m</a:t>
            </a:r>
            <a:r>
              <a:rPr kumimoji="0" lang="en-US" sz="16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imes New Roman" pitchFamily="18" charset="0"/>
              </a:rPr>
              <a:t>3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imes New Roman" pitchFamily="18" charset="0"/>
              </a:rPr>
              <a:t> of moist compacted soils is required. The design water content of the fill is 15 % and the design density of the compacted soil is 18.5 kN/m</a:t>
            </a:r>
            <a:r>
              <a:rPr kumimoji="0" lang="en-US" sz="16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imes New Roman" pitchFamily="18" charset="0"/>
              </a:rPr>
              <a:t>3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imes New Roman" pitchFamily="18" charset="0"/>
              </a:rPr>
              <a:t>. Necessary soil is brought from a borrow site with a soil having 12 % natural water content, 17.5 kN/m</a:t>
            </a:r>
            <a:r>
              <a:rPr kumimoji="0" lang="en-US" sz="16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imes New Roman" pitchFamily="18" charset="0"/>
              </a:rPr>
              <a:t>3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imes New Roman" pitchFamily="18" charset="0"/>
              </a:rPr>
              <a:t> wet density, and G</a:t>
            </a:r>
            <a:r>
              <a:rPr kumimoji="0" lang="en-US" sz="16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imes New Roman" pitchFamily="18" charset="0"/>
              </a:rPr>
              <a:t>s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imes New Roman" pitchFamily="18" charset="0"/>
              </a:rPr>
              <a:t>=2.65. How much (in cubic meters) of the borrow material is required to fill the construction fill section?  And how heavy is it? 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43009" name="Picture 3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86196" y="1828800"/>
            <a:ext cx="7605389" cy="2743200"/>
          </a:xfrm>
          <a:prstGeom prst="rect">
            <a:avLst/>
          </a:prstGeom>
          <a:noFill/>
        </p:spPr>
      </p:pic>
      <p:sp>
        <p:nvSpPr>
          <p:cNvPr id="43012" name="Rectangle 4"/>
          <p:cNvSpPr>
            <a:spLocks noChangeArrowheads="1"/>
          </p:cNvSpPr>
          <p:nvPr/>
        </p:nvSpPr>
        <p:spPr bwMode="auto">
          <a:xfrm>
            <a:off x="0" y="4549676"/>
            <a:ext cx="8839200" cy="230832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imes New Roman" pitchFamily="18" charset="0"/>
              </a:rPr>
              <a:t>Solution: 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imes New Roman" pitchFamily="18" charset="0"/>
              </a:rPr>
              <a:t>Draw three phase diagrams of the fill site and the borrow site in Fig. 2.8(a) and 2.8(b), respectively. 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imes New Roman" pitchFamily="18" charset="0"/>
              </a:rPr>
              <a:t>First for the fill site in Fig. 2.8(a), V=1500 m</a:t>
            </a:r>
            <a:r>
              <a:rPr kumimoji="0" lang="en-US" sz="16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imes New Roman" pitchFamily="18" charset="0"/>
              </a:rPr>
              <a:t>3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imes New Roman" pitchFamily="18" charset="0"/>
              </a:rPr>
              <a:t> so that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imes New Roman" pitchFamily="18" charset="0"/>
              </a:rPr>
              <a:t>W</a:t>
            </a:r>
            <a:r>
              <a:rPr kumimoji="0" lang="en-US" sz="1600" b="0" i="0" u="none" strike="noStrike" cap="none" normalizeH="0" baseline="-3000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imes New Roman" pitchFamily="18" charset="0"/>
              </a:rPr>
              <a:t>s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imes New Roman" pitchFamily="18" charset="0"/>
              </a:rPr>
              <a:t>+W</a:t>
            </a:r>
            <a:r>
              <a:rPr kumimoji="0" lang="en-US" sz="1600" b="0" i="0" u="none" strike="noStrike" cap="none" normalizeH="0" baseline="-3000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imes New Roman" pitchFamily="18" charset="0"/>
              </a:rPr>
              <a:t>w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imes New Roman" pitchFamily="18" charset="0"/>
              </a:rPr>
              <a:t> =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imes New Roman" pitchFamily="18" charset="0"/>
              </a:rPr>
              <a:t>Vγ</a:t>
            </a:r>
            <a:r>
              <a:rPr kumimoji="0" lang="en-US" sz="1600" b="0" i="0" u="none" strike="noStrike" cap="none" normalizeH="0" baseline="-3000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imes New Roman" pitchFamily="18" charset="0"/>
              </a:rPr>
              <a:t>t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imes New Roman" pitchFamily="18" charset="0"/>
              </a:rPr>
              <a:t> =1500 x 18.5 = 27750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imes New Roman" pitchFamily="18" charset="0"/>
              </a:rPr>
              <a:t>kN.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imes New Roman" pitchFamily="18" charset="0"/>
              </a:rPr>
              <a:t> 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imes New Roman" pitchFamily="18" charset="0"/>
              </a:rPr>
              <a:t>W</a:t>
            </a:r>
            <a:r>
              <a:rPr kumimoji="0" lang="en-US" sz="1600" b="0" i="0" u="none" strike="noStrike" cap="none" normalizeH="0" baseline="-3000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imes New Roman" pitchFamily="18" charset="0"/>
              </a:rPr>
              <a:t>s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imes New Roman" pitchFamily="18" charset="0"/>
              </a:rPr>
              <a:t>+W</a:t>
            </a:r>
            <a:r>
              <a:rPr kumimoji="0" lang="en-US" sz="1600" b="0" i="0" u="none" strike="noStrike" cap="none" normalizeH="0" baseline="-3000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imes New Roman" pitchFamily="18" charset="0"/>
              </a:rPr>
              <a:t>w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imes New Roman" pitchFamily="18" charset="0"/>
              </a:rPr>
              <a:t> =(1+w)W</a:t>
            </a:r>
            <a:r>
              <a:rPr kumimoji="0" lang="en-US" sz="16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imes New Roman" pitchFamily="18" charset="0"/>
              </a:rPr>
              <a:t>s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imes New Roman" pitchFamily="18" charset="0"/>
              </a:rPr>
              <a:t>=27750 kN, so that W</a:t>
            </a:r>
            <a:r>
              <a:rPr kumimoji="0" lang="en-US" sz="16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imes New Roman" pitchFamily="18" charset="0"/>
              </a:rPr>
              <a:t>s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imes New Roman" pitchFamily="18" charset="0"/>
              </a:rPr>
              <a:t> = 27750/(1+0.15) = 24130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imes New Roman" pitchFamily="18" charset="0"/>
              </a:rPr>
              <a:t>kN.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imes New Roman" pitchFamily="18" charset="0"/>
              </a:rPr>
              <a:t> 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imes New Roman" pitchFamily="18" charset="0"/>
              </a:rPr>
              <a:t>This much solid weight of the soil is required at the fill site. 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imes New Roman" pitchFamily="18" charset="0"/>
              </a:rPr>
              <a:t>At the borrow site, the same solid weight 24130 kN is needed as shown in Fig. 2.8(b). 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imes New Roman" pitchFamily="18" charset="0"/>
              </a:rPr>
              <a:t>Thus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imes New Roman" pitchFamily="18" charset="0"/>
              </a:rPr>
              <a:t>W</a:t>
            </a:r>
            <a:r>
              <a:rPr kumimoji="0" lang="en-US" sz="1600" b="0" i="0" u="none" strike="noStrike" cap="none" normalizeH="0" baseline="-3000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imes New Roman" pitchFamily="18" charset="0"/>
              </a:rPr>
              <a:t>w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imes New Roman" pitchFamily="18" charset="0"/>
              </a:rPr>
              <a:t>=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imes New Roman" pitchFamily="18" charset="0"/>
              </a:rPr>
              <a:t>wW</a:t>
            </a:r>
            <a:r>
              <a:rPr kumimoji="0" lang="en-US" sz="1600" b="0" i="0" u="none" strike="noStrike" cap="none" normalizeH="0" baseline="-3000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imes New Roman" pitchFamily="18" charset="0"/>
              </a:rPr>
              <a:t>s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imes New Roman" pitchFamily="18" charset="0"/>
              </a:rPr>
              <a:t>=0.12 x 24130 = 2897 kN, and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imes New Roman" pitchFamily="18" charset="0"/>
              </a:rPr>
              <a:t>W</a:t>
            </a:r>
            <a:r>
              <a:rPr kumimoji="0" lang="en-US" sz="1600" b="0" i="0" u="none" strike="noStrike" cap="none" normalizeH="0" baseline="-3000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imes New Roman" pitchFamily="18" charset="0"/>
              </a:rPr>
              <a:t>s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imes New Roman" pitchFamily="18" charset="0"/>
              </a:rPr>
              <a:t>+W</a:t>
            </a:r>
            <a:r>
              <a:rPr kumimoji="0" lang="en-US" sz="1600" b="0" i="0" u="none" strike="noStrike" cap="none" normalizeH="0" baseline="-3000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imes New Roman" pitchFamily="18" charset="0"/>
              </a:rPr>
              <a:t>w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imes New Roman" pitchFamily="18" charset="0"/>
              </a:rPr>
              <a:t>=24130+2897=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imes New Roman" pitchFamily="18" charset="0"/>
              </a:rPr>
              <a:t>27026 </a:t>
            </a:r>
            <a:r>
              <a:rPr kumimoji="0" lang="en-US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imes New Roman" pitchFamily="18" charset="0"/>
              </a:rPr>
              <a:t>kN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imes New Roman" pitchFamily="18" charset="0"/>
              </a:rPr>
              <a:t>.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imes New Roman" pitchFamily="18" charset="0"/>
              </a:rPr>
              <a:t> 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←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imes New Roman" pitchFamily="18" charset="0"/>
              </a:rPr>
              <a:t>Since γ</a:t>
            </a:r>
            <a:r>
              <a:rPr kumimoji="0" lang="en-US" sz="16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imes New Roman" pitchFamily="18" charset="0"/>
              </a:rPr>
              <a:t>t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imes New Roman" pitchFamily="18" charset="0"/>
              </a:rPr>
              <a:t>= (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imes New Roman" pitchFamily="18" charset="0"/>
              </a:rPr>
              <a:t>W</a:t>
            </a:r>
            <a:r>
              <a:rPr kumimoji="0" lang="en-US" sz="1600" b="0" i="0" u="none" strike="noStrike" cap="none" normalizeH="0" baseline="-3000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imes New Roman" pitchFamily="18" charset="0"/>
              </a:rPr>
              <a:t>s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imes New Roman" pitchFamily="18" charset="0"/>
              </a:rPr>
              <a:t>+W</a:t>
            </a:r>
            <a:r>
              <a:rPr kumimoji="0" lang="en-US" sz="1600" b="0" i="0" u="none" strike="noStrike" cap="none" normalizeH="0" baseline="-3000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imes New Roman" pitchFamily="18" charset="0"/>
              </a:rPr>
              <a:t>w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imes New Roman" pitchFamily="18" charset="0"/>
              </a:rPr>
              <a:t>)/V=17.5 kN/m</a:t>
            </a:r>
            <a:r>
              <a:rPr kumimoji="0" lang="en-US" sz="16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imes New Roman" pitchFamily="18" charset="0"/>
              </a:rPr>
              <a:t>3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imes New Roman" pitchFamily="18" charset="0"/>
              </a:rPr>
              <a:t>, V= 27026/17.5 =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imes New Roman" pitchFamily="18" charset="0"/>
              </a:rPr>
              <a:t>1545 m</a:t>
            </a:r>
            <a:r>
              <a:rPr kumimoji="0" lang="en-US" sz="1600" b="1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imes New Roman" pitchFamily="18" charset="0"/>
              </a:rPr>
              <a:t>3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imes New Roman" pitchFamily="18" charset="0"/>
              </a:rPr>
              <a:t>.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←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imes New Roman" pitchFamily="18" charset="0"/>
              </a:rPr>
              <a:t>Thus, 1545 m</a:t>
            </a:r>
            <a:r>
              <a:rPr kumimoji="0" lang="en-US" sz="16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imes New Roman" pitchFamily="18" charset="0"/>
              </a:rPr>
              <a:t>3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imes New Roman" pitchFamily="18" charset="0"/>
              </a:rPr>
              <a:t>of the borrow material is needed for the project carrying a total weight of</a:t>
            </a:r>
            <a:r>
              <a:rPr kumimoji="0" lang="en-US" sz="16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imes New Roman" pitchFamily="18" charset="0"/>
              </a:rPr>
              <a:t>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imes New Roman" pitchFamily="18" charset="0"/>
              </a:rPr>
              <a:t>27026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imes New Roman" pitchFamily="18" charset="0"/>
              </a:rPr>
              <a:t>kN.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imes New Roman" pitchFamily="18" charset="0"/>
              </a:rPr>
              <a:t> 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30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30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30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0" grpId="0" animBg="1"/>
      <p:bldP spid="4301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>
            <a:spLocks noChangeArrowheads="1"/>
          </p:cNvSpPr>
          <p:nvPr/>
        </p:nvSpPr>
        <p:spPr bwMode="auto">
          <a:xfrm>
            <a:off x="304800" y="441811"/>
            <a:ext cx="7620000" cy="40011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imes New Roman" pitchFamily="18" charset="0"/>
              </a:rPr>
              <a:t>2.5 	Particle Size and Gradation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3" name="Picture 2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143000"/>
            <a:ext cx="7219950" cy="34736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986" name="Rectangle 2"/>
          <p:cNvSpPr>
            <a:spLocks noChangeArrowheads="1"/>
          </p:cNvSpPr>
          <p:nvPr/>
        </p:nvSpPr>
        <p:spPr bwMode="auto">
          <a:xfrm>
            <a:off x="2469886" y="4648200"/>
            <a:ext cx="420422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ahoma" pitchFamily="34" charset="0"/>
              </a:rPr>
              <a:t>Fig. 2.9 Soil’s names with grain sizes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181100" y="5410200"/>
            <a:ext cx="6781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Note: British soil classification (</a:t>
            </a:r>
            <a:r>
              <a:rPr lang="en-US" b="1" dirty="0" smtClean="0"/>
              <a:t>BS8004, 1986</a:t>
            </a:r>
            <a:r>
              <a:rPr lang="en-US" dirty="0" smtClean="0"/>
              <a:t>), </a:t>
            </a:r>
            <a:r>
              <a:rPr lang="en-US" b="1" dirty="0" smtClean="0">
                <a:solidFill>
                  <a:srgbClr val="FF0000"/>
                </a:solidFill>
              </a:rPr>
              <a:t>2 μm </a:t>
            </a:r>
            <a:r>
              <a:rPr lang="en-US" dirty="0" smtClean="0"/>
              <a:t>is used as the boundary between </a:t>
            </a:r>
            <a:r>
              <a:rPr lang="en-US" b="1" dirty="0" smtClean="0">
                <a:solidFill>
                  <a:srgbClr val="FF0000"/>
                </a:solidFill>
              </a:rPr>
              <a:t>silt</a:t>
            </a:r>
            <a:r>
              <a:rPr lang="en-US" dirty="0" smtClean="0">
                <a:solidFill>
                  <a:srgbClr val="FF0000"/>
                </a:solidFill>
              </a:rPr>
              <a:t> and </a:t>
            </a:r>
            <a:r>
              <a:rPr lang="en-US" b="1" dirty="0" smtClean="0">
                <a:solidFill>
                  <a:srgbClr val="FF0000"/>
                </a:solidFill>
              </a:rPr>
              <a:t>clay</a:t>
            </a:r>
            <a:endParaRPr lang="en-US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19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419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5" grpId="0" animBg="1"/>
      <p:bldP spid="41986" grpId="0"/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1905000" y="1981198"/>
          <a:ext cx="5715000" cy="2895606"/>
        </p:xfrm>
        <a:graphic>
          <a:graphicData uri="http://schemas.openxmlformats.org/drawingml/2006/table">
            <a:tbl>
              <a:tblPr/>
              <a:tblGrid>
                <a:gridCol w="2956035"/>
                <a:gridCol w="2758965"/>
              </a:tblGrid>
              <a:tr h="321734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Cambria"/>
                          <a:ea typeface="MS Mincho"/>
                          <a:cs typeface="Times New Roman"/>
                        </a:rPr>
                        <a:t>U.S. Standard Sieve No.</a:t>
                      </a:r>
                      <a:endParaRPr lang="en-US" sz="18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Cambria"/>
                          <a:ea typeface="MS Mincho"/>
                          <a:cs typeface="Times New Roman"/>
                        </a:rPr>
                        <a:t>Opening in mm</a:t>
                      </a:r>
                      <a:endParaRPr lang="en-US" sz="18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1734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Cambria"/>
                          <a:ea typeface="MS Mincho"/>
                          <a:cs typeface="Times New Roman"/>
                        </a:rPr>
                        <a:t>4</a:t>
                      </a:r>
                      <a:endParaRPr lang="en-US" sz="18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Cambria"/>
                          <a:ea typeface="MS Mincho"/>
                          <a:cs typeface="Times New Roman"/>
                        </a:rPr>
                        <a:t>4.75</a:t>
                      </a:r>
                      <a:endParaRPr lang="en-US" sz="18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1734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Cambria"/>
                          <a:ea typeface="MS Mincho"/>
                          <a:cs typeface="Times New Roman"/>
                        </a:rPr>
                        <a:t>10</a:t>
                      </a:r>
                      <a:endParaRPr lang="en-US" sz="18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Cambria"/>
                          <a:ea typeface="MS Mincho"/>
                          <a:cs typeface="Times New Roman"/>
                        </a:rPr>
                        <a:t>2.00</a:t>
                      </a:r>
                      <a:endParaRPr lang="en-US" sz="18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1734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Cambria"/>
                          <a:ea typeface="MS Mincho"/>
                          <a:cs typeface="Times New Roman"/>
                        </a:rPr>
                        <a:t>20</a:t>
                      </a:r>
                      <a:endParaRPr lang="en-US" sz="18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Cambria"/>
                          <a:ea typeface="MS Mincho"/>
                          <a:cs typeface="Times New Roman"/>
                        </a:rPr>
                        <a:t>0.85</a:t>
                      </a:r>
                      <a:endParaRPr lang="en-US" sz="18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1734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Cambria"/>
                          <a:ea typeface="MS Mincho"/>
                          <a:cs typeface="Times New Roman"/>
                        </a:rPr>
                        <a:t>40</a:t>
                      </a:r>
                      <a:endParaRPr lang="en-US" sz="18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Cambria"/>
                          <a:ea typeface="MS Mincho"/>
                          <a:cs typeface="Times New Roman"/>
                        </a:rPr>
                        <a:t>0.425</a:t>
                      </a:r>
                      <a:endParaRPr lang="en-US" sz="18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1734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Cambria"/>
                          <a:ea typeface="MS Mincho"/>
                          <a:cs typeface="Times New Roman"/>
                        </a:rPr>
                        <a:t>60</a:t>
                      </a:r>
                      <a:endParaRPr lang="en-US" sz="18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Cambria"/>
                          <a:ea typeface="MS Mincho"/>
                          <a:cs typeface="Times New Roman"/>
                        </a:rPr>
                        <a:t>0.25</a:t>
                      </a:r>
                      <a:endParaRPr lang="en-US" sz="18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1734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Cambria"/>
                          <a:ea typeface="MS Mincho"/>
                          <a:cs typeface="Times New Roman"/>
                        </a:rPr>
                        <a:t>100</a:t>
                      </a:r>
                      <a:endParaRPr lang="en-US" sz="18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Cambria"/>
                          <a:ea typeface="MS Mincho"/>
                          <a:cs typeface="Times New Roman"/>
                        </a:rPr>
                        <a:t>0.15</a:t>
                      </a:r>
                      <a:endParaRPr lang="en-US" sz="18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1734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Cambria"/>
                          <a:ea typeface="MS Mincho"/>
                          <a:cs typeface="Times New Roman"/>
                        </a:rPr>
                        <a:t>140</a:t>
                      </a:r>
                      <a:endParaRPr lang="en-US" sz="18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Cambria"/>
                          <a:ea typeface="MS Mincho"/>
                          <a:cs typeface="Times New Roman"/>
                        </a:rPr>
                        <a:t>0.106</a:t>
                      </a:r>
                      <a:endParaRPr lang="en-US" sz="18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1734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Cambria"/>
                          <a:ea typeface="MS Mincho"/>
                          <a:cs typeface="Times New Roman"/>
                        </a:rPr>
                        <a:t>200</a:t>
                      </a:r>
                      <a:endParaRPr lang="en-US" sz="18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Cambria"/>
                          <a:ea typeface="MS Mincho"/>
                          <a:cs typeface="Times New Roman"/>
                        </a:rPr>
                        <a:t>0.075</a:t>
                      </a:r>
                      <a:endParaRPr lang="en-US" sz="18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9937" name="Rectangle 1"/>
          <p:cNvSpPr>
            <a:spLocks noChangeArrowheads="1"/>
          </p:cNvSpPr>
          <p:nvPr/>
        </p:nvSpPr>
        <p:spPr bwMode="auto">
          <a:xfrm>
            <a:off x="1524000" y="1219200"/>
            <a:ext cx="6113533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imes New Roman" pitchFamily="18" charset="0"/>
              </a:rPr>
              <a:t>Table 2.1 U.S. Standard Sieve Numbers and openings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99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1333501" y="1783080"/>
          <a:ext cx="6476998" cy="2987040"/>
        </p:xfrm>
        <a:graphic>
          <a:graphicData uri="http://schemas.openxmlformats.org/drawingml/2006/table">
            <a:tbl>
              <a:tblPr/>
              <a:tblGrid>
                <a:gridCol w="463836"/>
                <a:gridCol w="973351"/>
                <a:gridCol w="1082281"/>
                <a:gridCol w="1030451"/>
                <a:gridCol w="968080"/>
                <a:gridCol w="1227230"/>
                <a:gridCol w="731769"/>
              </a:tblGrid>
              <a:tr h="197031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latin typeface="Cambria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mbria"/>
                          <a:ea typeface="MS Mincho"/>
                          <a:cs typeface="Times New Roman"/>
                        </a:rPr>
                        <a:t>A</a:t>
                      </a:r>
                      <a:endParaRPr lang="en-US" sz="14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mbria"/>
                          <a:ea typeface="MS Mincho"/>
                          <a:cs typeface="Times New Roman"/>
                        </a:rPr>
                        <a:t>B</a:t>
                      </a:r>
                      <a:endParaRPr lang="en-US" sz="14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mbria"/>
                          <a:ea typeface="MS Mincho"/>
                          <a:cs typeface="Times New Roman"/>
                        </a:rPr>
                        <a:t>C</a:t>
                      </a:r>
                      <a:endParaRPr lang="en-US" sz="14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mbria"/>
                          <a:ea typeface="MS Mincho"/>
                          <a:cs typeface="Times New Roman"/>
                        </a:rPr>
                        <a:t>D</a:t>
                      </a:r>
                      <a:endParaRPr lang="en-US" sz="14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mbria"/>
                          <a:ea typeface="MS Mincho"/>
                          <a:cs typeface="Times New Roman"/>
                        </a:rPr>
                        <a:t>E</a:t>
                      </a:r>
                      <a:endParaRPr lang="en-US" sz="14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mbria"/>
                          <a:ea typeface="MS Mincho"/>
                          <a:cs typeface="Times New Roman"/>
                        </a:rPr>
                        <a:t>F</a:t>
                      </a:r>
                      <a:endParaRPr lang="en-US" sz="14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1094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err="1">
                          <a:latin typeface="Cambria"/>
                          <a:ea typeface="MS Mincho"/>
                          <a:cs typeface="Times New Roman"/>
                        </a:rPr>
                        <a:t>i</a:t>
                      </a:r>
                      <a:endParaRPr lang="en-US" sz="14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Cambria"/>
                          <a:ea typeface="MS Mincho"/>
                          <a:cs typeface="Times New Roman"/>
                        </a:rPr>
                        <a:t>U.S. Standard Sieve No</a:t>
                      </a:r>
                      <a:endParaRPr lang="en-US" sz="14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mbria"/>
                          <a:ea typeface="MS Mincho"/>
                          <a:cs typeface="Times New Roman"/>
                        </a:rPr>
                        <a:t>Opening mm</a:t>
                      </a:r>
                      <a:endParaRPr lang="en-US" sz="14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mbria"/>
                          <a:ea typeface="MS Mincho"/>
                          <a:cs typeface="Times New Roman"/>
                        </a:rPr>
                        <a:t>Weight Retained</a:t>
                      </a:r>
                      <a:endParaRPr lang="en-US" sz="1400">
                        <a:latin typeface="Times New Roman"/>
                        <a:ea typeface="MS Mincho"/>
                        <a:cs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mbria"/>
                          <a:ea typeface="MS Mincho"/>
                          <a:cs typeface="Times New Roman"/>
                        </a:rPr>
                        <a:t>gf</a:t>
                      </a:r>
                      <a:endParaRPr lang="en-US" sz="14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mbria"/>
                          <a:ea typeface="MS Mincho"/>
                          <a:cs typeface="Times New Roman"/>
                        </a:rPr>
                        <a:t>% Weight Retained</a:t>
                      </a:r>
                      <a:endParaRPr lang="en-US" sz="14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Cambria"/>
                          <a:ea typeface="MS Mincho"/>
                          <a:cs typeface="Times New Roman"/>
                        </a:rPr>
                        <a:t>% Cumulative Retained</a:t>
                      </a:r>
                      <a:endParaRPr lang="en-US" sz="14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mbria"/>
                          <a:ea typeface="MS Mincho"/>
                          <a:cs typeface="Times New Roman"/>
                        </a:rPr>
                        <a:t>% Finer</a:t>
                      </a:r>
                      <a:endParaRPr lang="en-US" sz="14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7031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mbria"/>
                          <a:ea typeface="MS Mincho"/>
                          <a:cs typeface="Times New Roman"/>
                        </a:rPr>
                        <a:t>1</a:t>
                      </a:r>
                      <a:endParaRPr lang="en-US" sz="14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Cambria"/>
                          <a:ea typeface="MS Mincho"/>
                          <a:cs typeface="Times New Roman"/>
                        </a:rPr>
                        <a:t>4</a:t>
                      </a:r>
                      <a:endParaRPr lang="en-US" sz="14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mbria"/>
                          <a:ea typeface="MS Mincho"/>
                          <a:cs typeface="Times New Roman"/>
                        </a:rPr>
                        <a:t>4.75</a:t>
                      </a:r>
                      <a:endParaRPr lang="en-US" sz="14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mbria"/>
                          <a:ea typeface="MS Mincho"/>
                          <a:cs typeface="Arial"/>
                        </a:rPr>
                        <a:t>0</a:t>
                      </a:r>
                      <a:endParaRPr lang="en-US" sz="14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mbria"/>
                          <a:ea typeface="MS Mincho"/>
                          <a:cs typeface="Times New Roman"/>
                        </a:rPr>
                        <a:t>0.0</a:t>
                      </a:r>
                      <a:endParaRPr lang="en-US" sz="14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mbria"/>
                          <a:ea typeface="MS Mincho"/>
                          <a:cs typeface="Times New Roman"/>
                        </a:rPr>
                        <a:t>0.0</a:t>
                      </a:r>
                      <a:endParaRPr lang="en-US" sz="14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mbria"/>
                          <a:ea typeface="MS Mincho"/>
                          <a:cs typeface="Times New Roman"/>
                        </a:rPr>
                        <a:t>100</a:t>
                      </a:r>
                      <a:endParaRPr lang="en-US" sz="14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7031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mbria"/>
                          <a:ea typeface="MS Mincho"/>
                          <a:cs typeface="Times New Roman"/>
                        </a:rPr>
                        <a:t>2</a:t>
                      </a:r>
                      <a:endParaRPr lang="en-US" sz="14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Cambria"/>
                          <a:ea typeface="MS Mincho"/>
                          <a:cs typeface="Times New Roman"/>
                        </a:rPr>
                        <a:t>10</a:t>
                      </a:r>
                      <a:endParaRPr lang="en-US" sz="14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mbria"/>
                          <a:ea typeface="MS Mincho"/>
                          <a:cs typeface="Times New Roman"/>
                        </a:rPr>
                        <a:t>2.00</a:t>
                      </a:r>
                      <a:endParaRPr lang="en-US" sz="14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mbria"/>
                          <a:ea typeface="MS Mincho"/>
                          <a:cs typeface="Arial"/>
                        </a:rPr>
                        <a:t>16.8</a:t>
                      </a:r>
                      <a:endParaRPr lang="en-US" sz="14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mbria"/>
                          <a:ea typeface="MS Mincho"/>
                          <a:cs typeface="Times New Roman"/>
                        </a:rPr>
                        <a:t>3.1</a:t>
                      </a:r>
                      <a:endParaRPr lang="en-US" sz="14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mbria"/>
                          <a:ea typeface="MS Mincho"/>
                          <a:cs typeface="Times New Roman"/>
                        </a:rPr>
                        <a:t>3.1</a:t>
                      </a:r>
                      <a:endParaRPr lang="en-US" sz="14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mbria"/>
                          <a:ea typeface="MS Mincho"/>
                          <a:cs typeface="Times New Roman"/>
                        </a:rPr>
                        <a:t>96.9</a:t>
                      </a:r>
                      <a:endParaRPr lang="en-US" sz="14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7031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mbria"/>
                          <a:ea typeface="MS Mincho"/>
                          <a:cs typeface="Times New Roman"/>
                        </a:rPr>
                        <a:t>3</a:t>
                      </a:r>
                      <a:endParaRPr lang="en-US" sz="14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mbria"/>
                          <a:ea typeface="MS Mincho"/>
                          <a:cs typeface="Times New Roman"/>
                        </a:rPr>
                        <a:t>20</a:t>
                      </a:r>
                      <a:endParaRPr lang="en-US" sz="14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Cambria"/>
                          <a:ea typeface="MS Mincho"/>
                          <a:cs typeface="Times New Roman"/>
                        </a:rPr>
                        <a:t>0.85</a:t>
                      </a:r>
                      <a:endParaRPr lang="en-US" sz="14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mbria"/>
                          <a:ea typeface="MS Mincho"/>
                          <a:cs typeface="Arial"/>
                        </a:rPr>
                        <a:t>37.8</a:t>
                      </a:r>
                      <a:endParaRPr lang="en-US" sz="14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mbria"/>
                          <a:ea typeface="MS Mincho"/>
                          <a:cs typeface="Times New Roman"/>
                        </a:rPr>
                        <a:t>7.0</a:t>
                      </a:r>
                      <a:endParaRPr lang="en-US" sz="14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mbria"/>
                          <a:ea typeface="MS Mincho"/>
                          <a:cs typeface="Times New Roman"/>
                        </a:rPr>
                        <a:t>10.1</a:t>
                      </a:r>
                      <a:endParaRPr lang="en-US" sz="14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mbria"/>
                          <a:ea typeface="MS Mincho"/>
                          <a:cs typeface="Times New Roman"/>
                        </a:rPr>
                        <a:t>89.9</a:t>
                      </a:r>
                      <a:endParaRPr lang="en-US" sz="14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7031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mbria"/>
                          <a:ea typeface="MS Mincho"/>
                          <a:cs typeface="Times New Roman"/>
                        </a:rPr>
                        <a:t>4</a:t>
                      </a:r>
                      <a:endParaRPr lang="en-US" sz="14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mbria"/>
                          <a:ea typeface="MS Mincho"/>
                          <a:cs typeface="Times New Roman"/>
                        </a:rPr>
                        <a:t>40</a:t>
                      </a:r>
                      <a:endParaRPr lang="en-US" sz="14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Cambria"/>
                          <a:ea typeface="MS Mincho"/>
                          <a:cs typeface="Times New Roman"/>
                        </a:rPr>
                        <a:t>0.425</a:t>
                      </a:r>
                      <a:endParaRPr lang="en-US" sz="14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mbria"/>
                          <a:ea typeface="MS Mincho"/>
                          <a:cs typeface="Arial"/>
                        </a:rPr>
                        <a:t>45.9</a:t>
                      </a:r>
                      <a:endParaRPr lang="en-US" sz="14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mbria"/>
                          <a:ea typeface="MS Mincho"/>
                          <a:cs typeface="Times New Roman"/>
                        </a:rPr>
                        <a:t>8.5</a:t>
                      </a:r>
                      <a:endParaRPr lang="en-US" sz="14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mbria"/>
                          <a:ea typeface="MS Mincho"/>
                          <a:cs typeface="Times New Roman"/>
                        </a:rPr>
                        <a:t>18.5</a:t>
                      </a:r>
                      <a:endParaRPr lang="en-US" sz="14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mbria"/>
                          <a:ea typeface="MS Mincho"/>
                          <a:cs typeface="Times New Roman"/>
                        </a:rPr>
                        <a:t>81.5</a:t>
                      </a:r>
                      <a:endParaRPr lang="en-US" sz="14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7031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mbria"/>
                          <a:ea typeface="MS Mincho"/>
                          <a:cs typeface="Times New Roman"/>
                        </a:rPr>
                        <a:t>5</a:t>
                      </a:r>
                      <a:endParaRPr lang="en-US" sz="14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Cambria"/>
                          <a:ea typeface="MS Mincho"/>
                          <a:cs typeface="Times New Roman"/>
                        </a:rPr>
                        <a:t>60</a:t>
                      </a:r>
                      <a:endParaRPr lang="en-US" sz="14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mbria"/>
                          <a:ea typeface="MS Mincho"/>
                          <a:cs typeface="Times New Roman"/>
                        </a:rPr>
                        <a:t>0.25</a:t>
                      </a:r>
                      <a:endParaRPr lang="en-US" sz="14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Cambria"/>
                          <a:ea typeface="MS Mincho"/>
                          <a:cs typeface="Arial"/>
                        </a:rPr>
                        <a:t>44.4</a:t>
                      </a:r>
                      <a:endParaRPr lang="en-US" sz="14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mbria"/>
                          <a:ea typeface="MS Mincho"/>
                          <a:cs typeface="Times New Roman"/>
                        </a:rPr>
                        <a:t>8.2</a:t>
                      </a:r>
                      <a:endParaRPr lang="en-US" sz="14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mbria"/>
                          <a:ea typeface="MS Mincho"/>
                          <a:cs typeface="Times New Roman"/>
                        </a:rPr>
                        <a:t>26.7</a:t>
                      </a:r>
                      <a:endParaRPr lang="en-US" sz="14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mbria"/>
                          <a:ea typeface="MS Mincho"/>
                          <a:cs typeface="Times New Roman"/>
                        </a:rPr>
                        <a:t>73.3</a:t>
                      </a:r>
                      <a:endParaRPr lang="en-US" sz="14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7031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mbria"/>
                          <a:ea typeface="MS Mincho"/>
                          <a:cs typeface="Times New Roman"/>
                        </a:rPr>
                        <a:t>6</a:t>
                      </a:r>
                      <a:endParaRPr lang="en-US" sz="14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mbria"/>
                          <a:ea typeface="MS Mincho"/>
                          <a:cs typeface="Times New Roman"/>
                        </a:rPr>
                        <a:t>100</a:t>
                      </a:r>
                      <a:endParaRPr lang="en-US" sz="14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mbria"/>
                          <a:ea typeface="MS Mincho"/>
                          <a:cs typeface="Times New Roman"/>
                        </a:rPr>
                        <a:t>0.15</a:t>
                      </a:r>
                      <a:endParaRPr lang="en-US" sz="14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Cambria"/>
                          <a:ea typeface="MS Mincho"/>
                          <a:cs typeface="Arial"/>
                        </a:rPr>
                        <a:t>52.5</a:t>
                      </a:r>
                      <a:endParaRPr lang="en-US" sz="14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Cambria"/>
                          <a:ea typeface="MS Mincho"/>
                          <a:cs typeface="Times New Roman"/>
                        </a:rPr>
                        <a:t>9.7</a:t>
                      </a:r>
                      <a:endParaRPr lang="en-US" sz="14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mbria"/>
                          <a:ea typeface="MS Mincho"/>
                          <a:cs typeface="Times New Roman"/>
                        </a:rPr>
                        <a:t>36.4</a:t>
                      </a:r>
                      <a:endParaRPr lang="en-US" sz="14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mbria"/>
                          <a:ea typeface="MS Mincho"/>
                          <a:cs typeface="Times New Roman"/>
                        </a:rPr>
                        <a:t>63.6</a:t>
                      </a:r>
                      <a:endParaRPr lang="en-US" sz="14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7031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mbria"/>
                          <a:ea typeface="MS Mincho"/>
                          <a:cs typeface="Times New Roman"/>
                        </a:rPr>
                        <a:t>7</a:t>
                      </a:r>
                      <a:endParaRPr lang="en-US" sz="14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mbria"/>
                          <a:ea typeface="MS Mincho"/>
                          <a:cs typeface="Times New Roman"/>
                        </a:rPr>
                        <a:t>140</a:t>
                      </a:r>
                      <a:endParaRPr lang="en-US" sz="14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mbria"/>
                          <a:ea typeface="MS Mincho"/>
                          <a:cs typeface="Times New Roman"/>
                        </a:rPr>
                        <a:t>0.106</a:t>
                      </a:r>
                      <a:endParaRPr lang="en-US" sz="14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mbria"/>
                          <a:ea typeface="MS Mincho"/>
                          <a:cs typeface="Arial"/>
                        </a:rPr>
                        <a:t>50.7</a:t>
                      </a:r>
                      <a:endParaRPr lang="en-US" sz="14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Cambria"/>
                          <a:ea typeface="MS Mincho"/>
                          <a:cs typeface="Times New Roman"/>
                        </a:rPr>
                        <a:t>9.3</a:t>
                      </a:r>
                      <a:endParaRPr lang="en-US" sz="14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mbria"/>
                          <a:ea typeface="MS Mincho"/>
                          <a:cs typeface="Times New Roman"/>
                        </a:rPr>
                        <a:t>45.7</a:t>
                      </a:r>
                      <a:endParaRPr lang="en-US" sz="14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mbria"/>
                          <a:ea typeface="MS Mincho"/>
                          <a:cs typeface="Times New Roman"/>
                        </a:rPr>
                        <a:t>54.3</a:t>
                      </a:r>
                      <a:endParaRPr lang="en-US" sz="14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7031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mbria"/>
                          <a:ea typeface="MS Mincho"/>
                          <a:cs typeface="Times New Roman"/>
                        </a:rPr>
                        <a:t>8</a:t>
                      </a:r>
                      <a:endParaRPr lang="en-US" sz="14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mbria"/>
                          <a:ea typeface="MS Mincho"/>
                          <a:cs typeface="Times New Roman"/>
                        </a:rPr>
                        <a:t>200</a:t>
                      </a:r>
                      <a:endParaRPr lang="en-US" sz="14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mbria"/>
                          <a:ea typeface="MS Mincho"/>
                          <a:cs typeface="Times New Roman"/>
                        </a:rPr>
                        <a:t>0.075</a:t>
                      </a:r>
                      <a:endParaRPr lang="en-US" sz="14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mbria"/>
                          <a:ea typeface="MS Mincho"/>
                          <a:cs typeface="Arial"/>
                        </a:rPr>
                        <a:t>39.0</a:t>
                      </a:r>
                      <a:endParaRPr lang="en-US" sz="14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Cambria"/>
                          <a:ea typeface="MS Mincho"/>
                          <a:cs typeface="Times New Roman"/>
                        </a:rPr>
                        <a:t>7.2</a:t>
                      </a:r>
                      <a:endParaRPr lang="en-US" sz="14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Cambria"/>
                          <a:ea typeface="MS Mincho"/>
                          <a:cs typeface="Times New Roman"/>
                        </a:rPr>
                        <a:t>52.9</a:t>
                      </a:r>
                      <a:endParaRPr lang="en-US" sz="14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mbria"/>
                          <a:ea typeface="MS Mincho"/>
                          <a:cs typeface="Times New Roman"/>
                        </a:rPr>
                        <a:t>47.1</a:t>
                      </a:r>
                      <a:endParaRPr lang="en-US" sz="14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7031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mbria"/>
                          <a:ea typeface="MS Mincho"/>
                          <a:cs typeface="Times New Roman"/>
                        </a:rPr>
                        <a:t>9</a:t>
                      </a:r>
                      <a:endParaRPr lang="en-US" sz="14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mbria"/>
                          <a:ea typeface="MS Mincho"/>
                          <a:cs typeface="Times New Roman"/>
                        </a:rPr>
                        <a:t>Pan</a:t>
                      </a:r>
                      <a:endParaRPr lang="en-US" sz="14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>
                        <a:latin typeface="Cambria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mbria"/>
                          <a:ea typeface="MS Mincho"/>
                          <a:cs typeface="Arial"/>
                        </a:rPr>
                        <a:t>255.6</a:t>
                      </a:r>
                      <a:endParaRPr lang="en-US" sz="14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mbria"/>
                          <a:ea typeface="MS Mincho"/>
                          <a:cs typeface="Times New Roman"/>
                        </a:rPr>
                        <a:t>47.1</a:t>
                      </a:r>
                      <a:endParaRPr lang="en-US" sz="14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Cambria"/>
                          <a:ea typeface="MS Mincho"/>
                          <a:cs typeface="Times New Roman"/>
                        </a:rPr>
                        <a:t>100</a:t>
                      </a:r>
                      <a:endParaRPr lang="en-US" sz="14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mbria"/>
                          <a:ea typeface="MS Mincho"/>
                          <a:cs typeface="Times New Roman"/>
                        </a:rPr>
                        <a:t>0</a:t>
                      </a:r>
                      <a:endParaRPr lang="en-US" sz="14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7031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mbria"/>
                          <a:ea typeface="MS Mincho"/>
                          <a:cs typeface="Times New Roman"/>
                        </a:rPr>
                        <a:t>10</a:t>
                      </a:r>
                      <a:endParaRPr lang="en-US" sz="14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>
                        <a:latin typeface="Cambria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mbria"/>
                          <a:ea typeface="MS Mincho"/>
                          <a:cs typeface="Times New Roman"/>
                        </a:rPr>
                        <a:t>summation</a:t>
                      </a:r>
                      <a:endParaRPr lang="en-US" sz="14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mbria"/>
                          <a:ea typeface="MS Mincho"/>
                          <a:cs typeface="Arial"/>
                        </a:rPr>
                        <a:t>542.7</a:t>
                      </a:r>
                      <a:endParaRPr lang="en-US" sz="14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mbria"/>
                          <a:ea typeface="MS Mincho"/>
                          <a:cs typeface="Times New Roman"/>
                        </a:rPr>
                        <a:t>100</a:t>
                      </a:r>
                      <a:endParaRPr lang="en-US" sz="14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>
                        <a:latin typeface="Cambria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latin typeface="Cambria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8913" name="Rectangle 1"/>
          <p:cNvSpPr>
            <a:spLocks noChangeArrowheads="1"/>
          </p:cNvSpPr>
          <p:nvPr/>
        </p:nvSpPr>
        <p:spPr bwMode="auto">
          <a:xfrm>
            <a:off x="2115910" y="1066800"/>
            <a:ext cx="4912179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ahoma" pitchFamily="34" charset="0"/>
              </a:rPr>
              <a:t>Table 2.2 Example computation of sieve analysis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219200" y="502920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latin typeface="Cambria" pitchFamily="18" charset="0"/>
                <a:ea typeface="MS Mincho" pitchFamily="49" charset="-128"/>
                <a:cs typeface="Times New Roman" pitchFamily="18" charset="0"/>
              </a:rPr>
              <a:t>Column D(</a:t>
            </a:r>
            <a:r>
              <a:rPr lang="en-US" dirty="0" err="1" smtClean="0">
                <a:latin typeface="Cambria" pitchFamily="18" charset="0"/>
                <a:ea typeface="MS Mincho" pitchFamily="49" charset="-128"/>
                <a:cs typeface="Times New Roman" pitchFamily="18" charset="0"/>
              </a:rPr>
              <a:t>i</a:t>
            </a:r>
            <a:r>
              <a:rPr lang="en-US" dirty="0" smtClean="0">
                <a:latin typeface="Cambria" pitchFamily="18" charset="0"/>
                <a:ea typeface="MS Mincho" pitchFamily="49" charset="-128"/>
                <a:cs typeface="Times New Roman" pitchFamily="18" charset="0"/>
              </a:rPr>
              <a:t>)=C(</a:t>
            </a:r>
            <a:r>
              <a:rPr lang="en-US" dirty="0" err="1" smtClean="0">
                <a:latin typeface="Cambria" pitchFamily="18" charset="0"/>
                <a:ea typeface="MS Mincho" pitchFamily="49" charset="-128"/>
                <a:cs typeface="Times New Roman" pitchFamily="18" charset="0"/>
              </a:rPr>
              <a:t>i</a:t>
            </a:r>
            <a:r>
              <a:rPr lang="en-US" dirty="0" smtClean="0">
                <a:latin typeface="Cambria" pitchFamily="18" charset="0"/>
                <a:ea typeface="MS Mincho" pitchFamily="49" charset="-128"/>
                <a:cs typeface="Times New Roman" pitchFamily="18" charset="0"/>
              </a:rPr>
              <a:t>)/C(10) x 100</a:t>
            </a:r>
            <a:endParaRPr lang="en-US" dirty="0" smtClean="0"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latin typeface="Cambria" pitchFamily="18" charset="0"/>
                <a:ea typeface="MS Mincho" pitchFamily="49" charset="-128"/>
                <a:cs typeface="Times New Roman" pitchFamily="18" charset="0"/>
              </a:rPr>
              <a:t>Column E(1)=D(1) and E(</a:t>
            </a:r>
            <a:r>
              <a:rPr lang="en-US" dirty="0" err="1" smtClean="0">
                <a:latin typeface="Cambria" pitchFamily="18" charset="0"/>
                <a:ea typeface="MS Mincho" pitchFamily="49" charset="-128"/>
                <a:cs typeface="Times New Roman" pitchFamily="18" charset="0"/>
              </a:rPr>
              <a:t>i</a:t>
            </a:r>
            <a:r>
              <a:rPr lang="en-US" dirty="0" smtClean="0">
                <a:latin typeface="Cambria" pitchFamily="18" charset="0"/>
                <a:ea typeface="MS Mincho" pitchFamily="49" charset="-128"/>
                <a:cs typeface="Times New Roman" pitchFamily="18" charset="0"/>
              </a:rPr>
              <a:t>)=E(i-1)+D(</a:t>
            </a:r>
            <a:r>
              <a:rPr lang="en-US" dirty="0" err="1" smtClean="0">
                <a:latin typeface="Cambria" pitchFamily="18" charset="0"/>
                <a:ea typeface="MS Mincho" pitchFamily="49" charset="-128"/>
                <a:cs typeface="Times New Roman" pitchFamily="18" charset="0"/>
              </a:rPr>
              <a:t>i</a:t>
            </a:r>
            <a:r>
              <a:rPr lang="en-US" dirty="0" smtClean="0">
                <a:latin typeface="Cambria" pitchFamily="18" charset="0"/>
                <a:ea typeface="MS Mincho" pitchFamily="49" charset="-128"/>
                <a:cs typeface="Times New Roman" pitchFamily="18" charset="0"/>
              </a:rPr>
              <a:t>)</a:t>
            </a:r>
            <a:endParaRPr lang="en-US" dirty="0" smtClean="0"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latin typeface="Cambria" pitchFamily="18" charset="0"/>
                <a:ea typeface="MS Mincho" pitchFamily="49" charset="-128"/>
                <a:cs typeface="Times New Roman" pitchFamily="18" charset="0"/>
              </a:rPr>
              <a:t>Column F(</a:t>
            </a:r>
            <a:r>
              <a:rPr lang="en-US" dirty="0" err="1" smtClean="0">
                <a:latin typeface="Cambria" pitchFamily="18" charset="0"/>
                <a:ea typeface="MS Mincho" pitchFamily="49" charset="-128"/>
                <a:cs typeface="Times New Roman" pitchFamily="18" charset="0"/>
              </a:rPr>
              <a:t>i</a:t>
            </a:r>
            <a:r>
              <a:rPr lang="en-US" dirty="0" smtClean="0">
                <a:latin typeface="Cambria" pitchFamily="18" charset="0"/>
                <a:ea typeface="MS Mincho" pitchFamily="49" charset="-128"/>
                <a:cs typeface="Times New Roman" pitchFamily="18" charset="0"/>
              </a:rPr>
              <a:t>)=100 - E(</a:t>
            </a:r>
            <a:r>
              <a:rPr lang="en-US" dirty="0" err="1" smtClean="0">
                <a:latin typeface="Cambria" pitchFamily="18" charset="0"/>
                <a:ea typeface="MS Mincho" pitchFamily="49" charset="-128"/>
                <a:cs typeface="Times New Roman" pitchFamily="18" charset="0"/>
              </a:rPr>
              <a:t>i</a:t>
            </a:r>
            <a:r>
              <a:rPr lang="en-US" dirty="0" smtClean="0">
                <a:latin typeface="Cambria" pitchFamily="18" charset="0"/>
                <a:ea typeface="MS Mincho" pitchFamily="49" charset="-128"/>
                <a:cs typeface="Times New Roman" pitchFamily="18" charset="0"/>
              </a:rPr>
              <a:t>)</a:t>
            </a:r>
            <a:endParaRPr lang="en-US" dirty="0" smtClean="0">
              <a:latin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89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3" grpId="0"/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914400"/>
            <a:ext cx="33528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889" name="Rectangle 1"/>
          <p:cNvSpPr>
            <a:spLocks noChangeArrowheads="1"/>
          </p:cNvSpPr>
          <p:nvPr/>
        </p:nvSpPr>
        <p:spPr bwMode="auto">
          <a:xfrm>
            <a:off x="457200" y="5410200"/>
            <a:ext cx="328891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  <a:tab pos="1981200" algn="l"/>
                <a:tab pos="2514600" algn="l"/>
                <a:tab pos="2590800" algn="l"/>
              </a:tabLst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ahoma" pitchFamily="34" charset="0"/>
              </a:rPr>
              <a:t>Fig. 2.10 Hydrometer test setup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5181600" y="1463040"/>
          <a:ext cx="2707005" cy="3627120"/>
        </p:xfrm>
        <a:graphic>
          <a:graphicData uri="http://schemas.openxmlformats.org/drawingml/2006/table">
            <a:tbl>
              <a:tblPr/>
              <a:tblGrid>
                <a:gridCol w="1113211"/>
                <a:gridCol w="715144"/>
                <a:gridCol w="878650"/>
              </a:tblGrid>
              <a:tr h="204788">
                <a:tc>
                  <a:txBody>
                    <a:bodyPr/>
                    <a:lstStyle/>
                    <a:p>
                      <a:pPr marL="0" marR="0" indent="-106045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Cambria"/>
                          <a:ea typeface="MS Mincho"/>
                          <a:cs typeface="Times New Roman"/>
                        </a:rPr>
                        <a:t>      A</a:t>
                      </a:r>
                      <a:endParaRPr lang="en-US" sz="14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106045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mbria"/>
                          <a:ea typeface="MS Mincho"/>
                          <a:cs typeface="Times New Roman"/>
                        </a:rPr>
                        <a:t>     B</a:t>
                      </a:r>
                      <a:endParaRPr lang="en-US" sz="14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106045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mbria"/>
                          <a:ea typeface="MS Mincho"/>
                          <a:cs typeface="Times New Roman"/>
                        </a:rPr>
                        <a:t>  C</a:t>
                      </a:r>
                      <a:endParaRPr lang="en-US" sz="14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4363">
                <a:tc>
                  <a:txBody>
                    <a:bodyPr/>
                    <a:lstStyle/>
                    <a:p>
                      <a:pPr marL="0" marR="0" indent="-106045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smtClean="0">
                          <a:latin typeface="Cambria"/>
                          <a:ea typeface="MS Mincho"/>
                          <a:cs typeface="Times New Roman"/>
                        </a:rPr>
                        <a:t>     Particle Dia.</a:t>
                      </a:r>
                      <a:endParaRPr lang="en-US" sz="1400" smtClean="0">
                        <a:latin typeface="Times New Roman"/>
                        <a:ea typeface="MS Mincho"/>
                        <a:cs typeface="Times New Roman"/>
                      </a:endParaRPr>
                    </a:p>
                    <a:p>
                      <a:pPr marL="0" marR="0" indent="-106045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smtClean="0">
                          <a:latin typeface="Cambria"/>
                          <a:ea typeface="MS Mincho"/>
                          <a:cs typeface="Times New Roman"/>
                        </a:rPr>
                        <a:t>     D,  mm</a:t>
                      </a:r>
                      <a:endParaRPr lang="en-US" sz="14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106045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mbria"/>
                          <a:ea typeface="MS Mincho"/>
                          <a:cs typeface="Times New Roman"/>
                        </a:rPr>
                        <a:t>     % finer</a:t>
                      </a:r>
                      <a:endParaRPr lang="en-US" sz="14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106045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Cambria"/>
                          <a:ea typeface="MS Mincho"/>
                          <a:cs typeface="Times New Roman"/>
                        </a:rPr>
                        <a:t>     Modified</a:t>
                      </a:r>
                      <a:endParaRPr lang="en-US" sz="1400" dirty="0">
                        <a:latin typeface="Times New Roman"/>
                        <a:ea typeface="MS Mincho"/>
                        <a:cs typeface="Times New Roman"/>
                      </a:endParaRPr>
                    </a:p>
                    <a:p>
                      <a:pPr marL="0" marR="0" indent="-106045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Cambria"/>
                          <a:ea typeface="MS Mincho"/>
                          <a:cs typeface="Times New Roman"/>
                        </a:rPr>
                        <a:t>    %  finer</a:t>
                      </a:r>
                      <a:endParaRPr lang="en-US" sz="14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4788">
                <a:tc>
                  <a:txBody>
                    <a:bodyPr/>
                    <a:lstStyle/>
                    <a:p>
                      <a:pPr marL="0" marR="0" indent="-106045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smtClean="0">
                          <a:latin typeface="Cambria"/>
                          <a:ea typeface="MS Mincho"/>
                          <a:cs typeface="Times New Roman"/>
                        </a:rPr>
                        <a:t>     0.066</a:t>
                      </a:r>
                      <a:endParaRPr lang="en-US" sz="14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106045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mbria"/>
                          <a:ea typeface="MS Mincho"/>
                          <a:cs typeface="Times New Roman"/>
                        </a:rPr>
                        <a:t>      84.5</a:t>
                      </a:r>
                      <a:endParaRPr lang="en-US" sz="14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106045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mbria"/>
                          <a:ea typeface="MS Mincho"/>
                          <a:cs typeface="Times New Roman"/>
                        </a:rPr>
                        <a:t>  45.7</a:t>
                      </a:r>
                      <a:endParaRPr lang="en-US" sz="14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4788">
                <a:tc>
                  <a:txBody>
                    <a:bodyPr/>
                    <a:lstStyle/>
                    <a:p>
                      <a:pPr marL="0" marR="0" indent="-106045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smtClean="0">
                          <a:latin typeface="Cambria"/>
                          <a:ea typeface="MS Mincho"/>
                          <a:cs typeface="Times New Roman"/>
                        </a:rPr>
                        <a:t>     0.045</a:t>
                      </a:r>
                      <a:endParaRPr lang="en-US" sz="14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106045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mbria"/>
                          <a:ea typeface="MS Mincho"/>
                          <a:cs typeface="Times New Roman"/>
                        </a:rPr>
                        <a:t>     74.3</a:t>
                      </a:r>
                      <a:endParaRPr lang="en-US" sz="14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106045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12395" algn="l"/>
                        </a:tabLst>
                      </a:pPr>
                      <a:r>
                        <a:rPr lang="en-US" sz="1400" dirty="0">
                          <a:latin typeface="Cambria"/>
                          <a:ea typeface="MS Mincho"/>
                          <a:cs typeface="Times New Roman"/>
                        </a:rPr>
                        <a:t>  40.2</a:t>
                      </a:r>
                      <a:endParaRPr lang="en-US" sz="14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4788">
                <a:tc>
                  <a:txBody>
                    <a:bodyPr/>
                    <a:lstStyle/>
                    <a:p>
                      <a:pPr marL="0" marR="0" indent="-106045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smtClean="0">
                          <a:latin typeface="Cambria"/>
                          <a:ea typeface="MS Mincho"/>
                          <a:cs typeface="Times New Roman"/>
                        </a:rPr>
                        <a:t>     0.036</a:t>
                      </a:r>
                      <a:endParaRPr lang="en-US" sz="14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106045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mbria"/>
                          <a:ea typeface="MS Mincho"/>
                          <a:cs typeface="Times New Roman"/>
                        </a:rPr>
                        <a:t>     68.3</a:t>
                      </a:r>
                      <a:endParaRPr lang="en-US" sz="14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106045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mbria"/>
                          <a:ea typeface="MS Mincho"/>
                          <a:cs typeface="Times New Roman"/>
                        </a:rPr>
                        <a:t>  37.0</a:t>
                      </a:r>
                      <a:endParaRPr lang="en-US" sz="14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4788">
                <a:tc>
                  <a:txBody>
                    <a:bodyPr/>
                    <a:lstStyle/>
                    <a:p>
                      <a:pPr marL="0" marR="0" indent="-106045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smtClean="0">
                          <a:latin typeface="Cambria"/>
                          <a:ea typeface="MS Mincho"/>
                          <a:cs typeface="Times New Roman"/>
                        </a:rPr>
                        <a:t>     0.025</a:t>
                      </a:r>
                      <a:endParaRPr lang="en-US" sz="14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106045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mbria"/>
                          <a:ea typeface="MS Mincho"/>
                          <a:cs typeface="Times New Roman"/>
                        </a:rPr>
                        <a:t>     58.2</a:t>
                      </a:r>
                      <a:endParaRPr lang="en-US" sz="14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106045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mbria"/>
                          <a:ea typeface="MS Mincho"/>
                          <a:cs typeface="Times New Roman"/>
                        </a:rPr>
                        <a:t>  31.5</a:t>
                      </a:r>
                      <a:endParaRPr lang="en-US" sz="14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4788">
                <a:tc>
                  <a:txBody>
                    <a:bodyPr/>
                    <a:lstStyle/>
                    <a:p>
                      <a:pPr marL="0" marR="0" indent="-106045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smtClean="0">
                          <a:latin typeface="Cambria"/>
                          <a:ea typeface="MS Mincho"/>
                          <a:cs typeface="Times New Roman"/>
                        </a:rPr>
                        <a:t>     0.015</a:t>
                      </a:r>
                      <a:endParaRPr lang="en-US" sz="14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106045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mbria"/>
                          <a:ea typeface="MS Mincho"/>
                          <a:cs typeface="Times New Roman"/>
                        </a:rPr>
                        <a:t>     48.4</a:t>
                      </a:r>
                      <a:endParaRPr lang="en-US" sz="14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106045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mbria"/>
                          <a:ea typeface="MS Mincho"/>
                          <a:cs typeface="Times New Roman"/>
                        </a:rPr>
                        <a:t>  26.2</a:t>
                      </a:r>
                      <a:endParaRPr lang="en-US" sz="14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4788">
                <a:tc>
                  <a:txBody>
                    <a:bodyPr/>
                    <a:lstStyle/>
                    <a:p>
                      <a:pPr marL="0" marR="0" indent="-106045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smtClean="0">
                          <a:latin typeface="Cambria"/>
                          <a:ea typeface="MS Mincho"/>
                          <a:cs typeface="Times New Roman"/>
                        </a:rPr>
                        <a:t>     0.011</a:t>
                      </a:r>
                      <a:endParaRPr lang="en-US" sz="14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106045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mbria"/>
                          <a:ea typeface="MS Mincho"/>
                          <a:cs typeface="Times New Roman"/>
                        </a:rPr>
                        <a:t>     42.3</a:t>
                      </a:r>
                      <a:endParaRPr lang="en-US" sz="14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106045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mbria"/>
                          <a:ea typeface="MS Mincho"/>
                          <a:cs typeface="Times New Roman"/>
                        </a:rPr>
                        <a:t>  22.9</a:t>
                      </a:r>
                      <a:endParaRPr lang="en-US" sz="14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4788">
                <a:tc>
                  <a:txBody>
                    <a:bodyPr/>
                    <a:lstStyle/>
                    <a:p>
                      <a:pPr marL="0" marR="0" indent="-106045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smtClean="0">
                          <a:latin typeface="Cambria"/>
                          <a:ea typeface="MS Mincho"/>
                          <a:cs typeface="Times New Roman"/>
                        </a:rPr>
                        <a:t>     0.007</a:t>
                      </a:r>
                      <a:endParaRPr lang="en-US" sz="14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106045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mbria"/>
                          <a:ea typeface="MS Mincho"/>
                          <a:cs typeface="Times New Roman"/>
                        </a:rPr>
                        <a:t>     34.6</a:t>
                      </a:r>
                      <a:endParaRPr lang="en-US" sz="14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106045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mbria"/>
                          <a:ea typeface="MS Mincho"/>
                          <a:cs typeface="Times New Roman"/>
                        </a:rPr>
                        <a:t>  18.7</a:t>
                      </a:r>
                      <a:endParaRPr lang="en-US" sz="14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4788">
                <a:tc>
                  <a:txBody>
                    <a:bodyPr/>
                    <a:lstStyle/>
                    <a:p>
                      <a:pPr marL="0" marR="0" indent="-106045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smtClean="0">
                          <a:latin typeface="Cambria"/>
                          <a:ea typeface="MS Mincho"/>
                          <a:cs typeface="Times New Roman"/>
                        </a:rPr>
                        <a:t>     0.005</a:t>
                      </a:r>
                      <a:endParaRPr lang="en-US" sz="14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106045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mbria"/>
                          <a:ea typeface="MS Mincho"/>
                          <a:cs typeface="Times New Roman"/>
                        </a:rPr>
                        <a:t>     28.1</a:t>
                      </a:r>
                      <a:endParaRPr lang="en-US" sz="14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106045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mbria"/>
                          <a:ea typeface="MS Mincho"/>
                          <a:cs typeface="Times New Roman"/>
                        </a:rPr>
                        <a:t>  15.2</a:t>
                      </a:r>
                      <a:endParaRPr lang="en-US" sz="14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4788">
                <a:tc>
                  <a:txBody>
                    <a:bodyPr/>
                    <a:lstStyle/>
                    <a:p>
                      <a:pPr marL="0" marR="0" indent="97155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smtClean="0">
                          <a:latin typeface="Cambria"/>
                          <a:ea typeface="MS Mincho"/>
                          <a:cs typeface="Times New Roman"/>
                        </a:rPr>
                        <a:t>     0.004</a:t>
                      </a:r>
                      <a:endParaRPr lang="en-US" sz="14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106045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mbria"/>
                          <a:ea typeface="MS Mincho"/>
                          <a:cs typeface="Times New Roman"/>
                        </a:rPr>
                        <a:t>     24.3</a:t>
                      </a:r>
                      <a:endParaRPr lang="en-US" sz="14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106045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mbria"/>
                          <a:ea typeface="MS Mincho"/>
                          <a:cs typeface="Times New Roman"/>
                        </a:rPr>
                        <a:t>  13.2</a:t>
                      </a:r>
                      <a:endParaRPr lang="en-US" sz="14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4788">
                <a:tc>
                  <a:txBody>
                    <a:bodyPr/>
                    <a:lstStyle/>
                    <a:p>
                      <a:pPr marL="0" marR="0" indent="-106045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smtClean="0">
                          <a:latin typeface="Cambria"/>
                          <a:ea typeface="MS Mincho"/>
                          <a:cs typeface="Times New Roman"/>
                        </a:rPr>
                        <a:t>     0.003</a:t>
                      </a:r>
                      <a:endParaRPr lang="en-US" sz="14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106045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mbria"/>
                          <a:ea typeface="MS Mincho"/>
                          <a:cs typeface="Times New Roman"/>
                        </a:rPr>
                        <a:t>     20.1</a:t>
                      </a:r>
                      <a:endParaRPr lang="en-US" sz="14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106045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mbria"/>
                          <a:ea typeface="MS Mincho"/>
                          <a:cs typeface="Times New Roman"/>
                        </a:rPr>
                        <a:t>  10.9</a:t>
                      </a:r>
                      <a:endParaRPr lang="en-US" sz="14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4788">
                <a:tc>
                  <a:txBody>
                    <a:bodyPr/>
                    <a:lstStyle/>
                    <a:p>
                      <a:pPr marL="0" marR="0" indent="-106045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smtClean="0">
                          <a:latin typeface="Cambria"/>
                          <a:ea typeface="MS Mincho"/>
                          <a:cs typeface="Times New Roman"/>
                        </a:rPr>
                        <a:t>       0.0018</a:t>
                      </a:r>
                      <a:endParaRPr lang="en-US" sz="14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106045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mbria"/>
                          <a:ea typeface="MS Mincho"/>
                          <a:cs typeface="Times New Roman"/>
                        </a:rPr>
                        <a:t>     16.2</a:t>
                      </a:r>
                      <a:endParaRPr lang="en-US" sz="14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106045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mbria"/>
                          <a:ea typeface="MS Mincho"/>
                          <a:cs typeface="Times New Roman"/>
                        </a:rPr>
                        <a:t>  8.8</a:t>
                      </a:r>
                      <a:endParaRPr lang="en-US" sz="14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4788">
                <a:tc>
                  <a:txBody>
                    <a:bodyPr/>
                    <a:lstStyle/>
                    <a:p>
                      <a:pPr marL="0" marR="0" indent="-106045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Cambria"/>
                          <a:ea typeface="MS Mincho"/>
                          <a:cs typeface="Times New Roman"/>
                        </a:rPr>
                        <a:t>       0.0012</a:t>
                      </a:r>
                      <a:endParaRPr lang="en-US" sz="14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106045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mbria"/>
                          <a:ea typeface="MS Mincho"/>
                          <a:cs typeface="Times New Roman"/>
                        </a:rPr>
                        <a:t>     12.3</a:t>
                      </a:r>
                      <a:endParaRPr lang="en-US" sz="14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106045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Cambria"/>
                          <a:ea typeface="MS Mincho"/>
                          <a:cs typeface="Times New Roman"/>
                        </a:rPr>
                        <a:t>  6.7</a:t>
                      </a:r>
                      <a:endParaRPr lang="en-US" sz="14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Rectangle 5"/>
          <p:cNvSpPr/>
          <p:nvPr/>
        </p:nvSpPr>
        <p:spPr>
          <a:xfrm>
            <a:off x="4267200" y="990600"/>
            <a:ext cx="45550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indent="76200" fontAlgn="base">
              <a:spcBef>
                <a:spcPct val="0"/>
              </a:spcBef>
              <a:spcAft>
                <a:spcPct val="0"/>
              </a:spcAft>
              <a:tabLst>
                <a:tab pos="112713" algn="l"/>
              </a:tabLst>
            </a:pPr>
            <a:r>
              <a:rPr lang="en-US" dirty="0" smtClean="0">
                <a:latin typeface="Cambria" pitchFamily="18" charset="0"/>
                <a:ea typeface="MS Mincho" pitchFamily="49" charset="-128"/>
                <a:cs typeface="Times New Roman" pitchFamily="18" charset="0"/>
              </a:rPr>
              <a:t>Table 2.3 Example of hydrometer test result</a:t>
            </a:r>
            <a:endParaRPr lang="en-US" sz="2400" dirty="0" smtClean="0">
              <a:latin typeface="Arial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572000" y="5181600"/>
            <a:ext cx="4572000" cy="892552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indent="76200" eaLnBrk="0" fontAlgn="base" hangingPunct="0">
              <a:spcBef>
                <a:spcPct val="0"/>
              </a:spcBef>
              <a:spcAft>
                <a:spcPct val="0"/>
              </a:spcAft>
              <a:tabLst>
                <a:tab pos="112713" algn="l"/>
              </a:tabLst>
            </a:pPr>
            <a:r>
              <a:rPr lang="en-US" sz="1600" dirty="0" smtClean="0">
                <a:latin typeface="Cambria" pitchFamily="18" charset="0"/>
                <a:ea typeface="MS Mincho" pitchFamily="49" charset="-128"/>
                <a:cs typeface="Times New Roman" pitchFamily="18" charset="0"/>
              </a:rPr>
              <a:t>Column C =  Column B x F</a:t>
            </a:r>
            <a:r>
              <a:rPr lang="en-US" sz="1600" baseline="-30000" dirty="0" smtClean="0">
                <a:latin typeface="Cambria" pitchFamily="18" charset="0"/>
                <a:ea typeface="MS Mincho" pitchFamily="49" charset="-128"/>
                <a:cs typeface="Times New Roman" pitchFamily="18" charset="0"/>
              </a:rPr>
              <a:t>200 (Curve 1)</a:t>
            </a:r>
            <a:r>
              <a:rPr lang="en-US" sz="1600" dirty="0" smtClean="0">
                <a:latin typeface="Cambria" pitchFamily="18" charset="0"/>
                <a:ea typeface="MS Mincho" pitchFamily="49" charset="-128"/>
                <a:cs typeface="Times New Roman" pitchFamily="18" charset="0"/>
              </a:rPr>
              <a:t>/F</a:t>
            </a:r>
            <a:r>
              <a:rPr lang="en-US" sz="1600" baseline="-30000" dirty="0" smtClean="0">
                <a:latin typeface="Cambria" pitchFamily="18" charset="0"/>
                <a:ea typeface="MS Mincho" pitchFamily="49" charset="-128"/>
                <a:cs typeface="Times New Roman" pitchFamily="18" charset="0"/>
              </a:rPr>
              <a:t>200(Curve 2)</a:t>
            </a:r>
            <a:endParaRPr lang="en-US" sz="1600" dirty="0" smtClean="0">
              <a:latin typeface="Cambria" pitchFamily="18" charset="0"/>
              <a:ea typeface="MS Mincho" pitchFamily="49" charset="-128"/>
              <a:cs typeface="Times New Roman" pitchFamily="18" charset="0"/>
            </a:endParaRPr>
          </a:p>
          <a:p>
            <a:pPr lvl="0" indent="76200" eaLnBrk="0" fontAlgn="base" hangingPunct="0">
              <a:spcBef>
                <a:spcPct val="0"/>
              </a:spcBef>
              <a:spcAft>
                <a:spcPct val="0"/>
              </a:spcAft>
              <a:tabLst>
                <a:tab pos="112713" algn="l"/>
              </a:tabLst>
            </a:pPr>
            <a:r>
              <a:rPr lang="en-US" dirty="0" smtClean="0">
                <a:latin typeface="Cambria" pitchFamily="18" charset="0"/>
                <a:ea typeface="MS Mincho" pitchFamily="49" charset="-128"/>
                <a:cs typeface="Times New Roman" pitchFamily="18" charset="0"/>
              </a:rPr>
              <a:t/>
            </a:r>
            <a:br>
              <a:rPr lang="en-US" dirty="0" smtClean="0">
                <a:latin typeface="Cambria" pitchFamily="18" charset="0"/>
                <a:ea typeface="MS Mincho" pitchFamily="49" charset="-128"/>
                <a:cs typeface="Times New Roman" pitchFamily="18" charset="0"/>
              </a:rPr>
            </a:b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1143000" y="457200"/>
            <a:ext cx="2877070" cy="46166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r>
              <a:rPr lang="en-US" sz="2400" b="1" dirty="0" smtClean="0"/>
              <a:t>Hydrometer analysis</a:t>
            </a:r>
            <a:r>
              <a:rPr lang="en-US" sz="2400" dirty="0" smtClean="0"/>
              <a:t> </a:t>
            </a:r>
            <a:endParaRPr lang="en-US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78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89" grpId="0"/>
      <p:bldP spid="6" grpId="0"/>
      <p:bldP spid="7" grpId="0"/>
      <p:bldP spid="8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371600" y="304800"/>
            <a:ext cx="3945504" cy="46166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r>
              <a:rPr lang="en-US" sz="2400" b="1" dirty="0" smtClean="0"/>
              <a:t>Combined grain size analysis</a:t>
            </a:r>
            <a:endParaRPr lang="en-US" sz="2400" dirty="0"/>
          </a:p>
        </p:txBody>
      </p:sp>
      <p:pic>
        <p:nvPicPr>
          <p:cNvPr id="3" name="Picture 2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990600"/>
            <a:ext cx="76200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3249" name="Rectangle 1"/>
          <p:cNvSpPr>
            <a:spLocks noChangeArrowheads="1"/>
          </p:cNvSpPr>
          <p:nvPr/>
        </p:nvSpPr>
        <p:spPr bwMode="auto">
          <a:xfrm>
            <a:off x="2362200" y="5791200"/>
            <a:ext cx="3954737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ahoma" pitchFamily="34" charset="0"/>
              </a:rPr>
              <a:t>Fig. 2.11 Combined grain size analysis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53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324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0" y="228600"/>
            <a:ext cx="9144000" cy="33855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imes New Roman" pitchFamily="18" charset="0"/>
              </a:rPr>
              <a:t>2.3 	Soil Particle Shapes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3" name="Picture 2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9800" y="685800"/>
            <a:ext cx="47244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1295400" y="5791200"/>
            <a:ext cx="5277407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ahoma" pitchFamily="34" charset="0"/>
              </a:rPr>
              <a:t>                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ahoma" pitchFamily="34" charset="0"/>
              </a:rPr>
              <a:t>Fig. 2.2 Soil’s angularity (</a:t>
            </a:r>
            <a:r>
              <a:rPr kumimoji="0" lang="en-US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ahoma" pitchFamily="34" charset="0"/>
              </a:rPr>
              <a:t>M</a:t>
            </a:r>
            <a:r>
              <a:rPr kumimoji="0" lang="en-US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ü</a:t>
            </a:r>
            <a:r>
              <a:rPr kumimoji="0" lang="en-US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ahoma" pitchFamily="34" charset="0"/>
              </a:rPr>
              <a:t>ller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ahoma" pitchFamily="34" charset="0"/>
              </a:rPr>
              <a:t> 1967)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69" grpId="0" animBg="1"/>
      <p:bldP spid="717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66900" y="0"/>
            <a:ext cx="54102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2225" name="Rectangle 1"/>
          <p:cNvSpPr>
            <a:spLocks noChangeArrowheads="1"/>
          </p:cNvSpPr>
          <p:nvPr/>
        </p:nvSpPr>
        <p:spPr bwMode="auto">
          <a:xfrm>
            <a:off x="2133600" y="3886200"/>
            <a:ext cx="391690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ahoma" pitchFamily="34" charset="0"/>
              </a:rPr>
              <a:t>Fig. 2.12 Grain size distribution curve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838200" y="5105400"/>
            <a:ext cx="26785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Coefficient of uniformity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52227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52226" name="Object 2"/>
          <p:cNvGraphicFramePr>
            <a:graphicFrameLocks noChangeAspect="1"/>
          </p:cNvGraphicFramePr>
          <p:nvPr/>
        </p:nvGraphicFramePr>
        <p:xfrm>
          <a:off x="3810001" y="5029200"/>
          <a:ext cx="2286000" cy="400050"/>
        </p:xfrm>
        <a:graphic>
          <a:graphicData uri="http://schemas.openxmlformats.org/presentationml/2006/ole">
            <p:oleObj spid="_x0000_s52226" name="Equation" r:id="rId4" imgW="749300" imgH="190500" progId="Equation.3">
              <p:embed/>
            </p:oleObj>
          </a:graphicData>
        </a:graphic>
      </p:graphicFrame>
      <p:sp>
        <p:nvSpPr>
          <p:cNvPr id="52228" name="Rectangle 4"/>
          <p:cNvSpPr>
            <a:spLocks noChangeArrowheads="1"/>
          </p:cNvSpPr>
          <p:nvPr/>
        </p:nvSpPr>
        <p:spPr bwMode="auto">
          <a:xfrm>
            <a:off x="7391400" y="5105400"/>
            <a:ext cx="724877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imes New Roman" pitchFamily="18" charset="0"/>
              </a:rPr>
              <a:t>(2.19)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223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52229" name="Object 5"/>
          <p:cNvGraphicFramePr>
            <a:graphicFrameLocks noChangeAspect="1"/>
          </p:cNvGraphicFramePr>
          <p:nvPr/>
        </p:nvGraphicFramePr>
        <p:xfrm>
          <a:off x="3810001" y="5638800"/>
          <a:ext cx="2895600" cy="787918"/>
        </p:xfrm>
        <a:graphic>
          <a:graphicData uri="http://schemas.openxmlformats.org/presentationml/2006/ole">
            <p:oleObj spid="_x0000_s52229" name="Equation" r:id="rId5" imgW="1397000" imgH="381000" progId="Equation.3">
              <p:embed/>
            </p:oleObj>
          </a:graphicData>
        </a:graphic>
      </p:graphicFrame>
      <p:sp>
        <p:nvSpPr>
          <p:cNvPr id="10" name="Rectangle 9"/>
          <p:cNvSpPr/>
          <p:nvPr/>
        </p:nvSpPr>
        <p:spPr>
          <a:xfrm>
            <a:off x="838200" y="5867400"/>
            <a:ext cx="24900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Coefficient of gradation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1" name="Rectangle 4"/>
          <p:cNvSpPr>
            <a:spLocks noChangeArrowheads="1"/>
          </p:cNvSpPr>
          <p:nvPr/>
        </p:nvSpPr>
        <p:spPr bwMode="auto">
          <a:xfrm>
            <a:off x="7391400" y="5791200"/>
            <a:ext cx="724877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imes New Roman" pitchFamily="18" charset="0"/>
              </a:rPr>
              <a:t>(2.20)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838200" y="4648200"/>
            <a:ext cx="24648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D</a:t>
            </a:r>
            <a:r>
              <a:rPr lang="en-US" b="1" baseline="-25000" dirty="0" smtClean="0"/>
              <a:t>10</a:t>
            </a:r>
            <a:r>
              <a:rPr lang="en-US" b="1" dirty="0" smtClean="0"/>
              <a:t>:   Effective grain size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838200" y="4267200"/>
            <a:ext cx="21998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D</a:t>
            </a:r>
            <a:r>
              <a:rPr lang="en-US" b="1" baseline="-25000" dirty="0" smtClean="0"/>
              <a:t>50</a:t>
            </a:r>
            <a:r>
              <a:rPr lang="en-US" b="1" dirty="0" smtClean="0"/>
              <a:t>:   Mean grain size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2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52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52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52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00"/>
                            </p:stCondLst>
                            <p:childTnLst>
                              <p:par>
                                <p:cTn id="4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225" grpId="0"/>
      <p:bldP spid="4" grpId="0"/>
      <p:bldP spid="52228" grpId="0"/>
      <p:bldP spid="10" grpId="0"/>
      <p:bldP spid="11" grpId="0"/>
      <p:bldP spid="12" grpId="0"/>
      <p:bldP spid="1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0"/>
            <a:ext cx="6172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7105" name="Rectangle 1"/>
          <p:cNvSpPr>
            <a:spLocks noChangeArrowheads="1"/>
          </p:cNvSpPr>
          <p:nvPr/>
        </p:nvSpPr>
        <p:spPr bwMode="auto">
          <a:xfrm>
            <a:off x="1981200" y="3962400"/>
            <a:ext cx="469192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ahoma" pitchFamily="34" charset="0"/>
              </a:rPr>
              <a:t>Fig. 2.13 Various grain size distribution curves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524000" y="5715000"/>
            <a:ext cx="188987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 smtClean="0"/>
              <a:t>gap graded soils</a:t>
            </a:r>
            <a:endParaRPr lang="en-US" sz="2000" dirty="0"/>
          </a:p>
        </p:txBody>
      </p:sp>
      <p:sp>
        <p:nvSpPr>
          <p:cNvPr id="5" name="Rectangle 4"/>
          <p:cNvSpPr/>
          <p:nvPr/>
        </p:nvSpPr>
        <p:spPr>
          <a:xfrm>
            <a:off x="1524000" y="4648200"/>
            <a:ext cx="442704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 smtClean="0"/>
              <a:t>uniformly graded </a:t>
            </a:r>
            <a:r>
              <a:rPr lang="en-US" sz="2000" dirty="0" smtClean="0"/>
              <a:t>(or </a:t>
            </a:r>
            <a:r>
              <a:rPr lang="en-US" sz="2000" b="1" dirty="0" smtClean="0"/>
              <a:t>poorly graded</a:t>
            </a:r>
            <a:r>
              <a:rPr lang="en-US" sz="2000" dirty="0" smtClean="0"/>
              <a:t>)</a:t>
            </a:r>
            <a:r>
              <a:rPr lang="en-US" sz="2000" b="1" dirty="0" smtClean="0"/>
              <a:t> soil</a:t>
            </a:r>
            <a:endParaRPr lang="en-US" sz="2000" dirty="0"/>
          </a:p>
        </p:txBody>
      </p:sp>
      <p:sp>
        <p:nvSpPr>
          <p:cNvPr id="6" name="Rectangle 5"/>
          <p:cNvSpPr/>
          <p:nvPr/>
        </p:nvSpPr>
        <p:spPr>
          <a:xfrm>
            <a:off x="1524000" y="5181600"/>
            <a:ext cx="184896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 smtClean="0"/>
              <a:t>well graded soil</a:t>
            </a:r>
            <a:endParaRPr lang="en-US" sz="20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47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05" grpId="0"/>
      <p:bldP spid="4" grpId="0"/>
      <p:bldP spid="5" grpId="0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69430" y="685800"/>
            <a:ext cx="5005139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>
            <a:off x="800100" y="5486400"/>
            <a:ext cx="7543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Fig. 2.3	Scanned Electron Microscope (SEM) picture of clay particle assembly (</a:t>
            </a:r>
            <a:r>
              <a:rPr lang="en-US" dirty="0" err="1" smtClean="0"/>
              <a:t>Hai-Phong</a:t>
            </a:r>
            <a:r>
              <a:rPr lang="en-US" dirty="0" smtClean="0"/>
              <a:t> (Vietnam) clay: 50 % Kaolinite and 50 % Illite) (</a:t>
            </a:r>
            <a:r>
              <a:rPr lang="en-US" b="1" dirty="0" smtClean="0"/>
              <a:t>Watabe et al. 2004</a:t>
            </a:r>
            <a:r>
              <a:rPr lang="en-US" dirty="0" smtClean="0"/>
              <a:t>)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0" y="381000"/>
            <a:ext cx="9144000" cy="33855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imes New Roman" pitchFamily="18" charset="0"/>
              </a:rPr>
              <a:t>2.4 	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ahoma" pitchFamily="34" charset="0"/>
              </a:rPr>
              <a:t>Definitions of Terms with Three Phase Diagram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3" name="Picture 2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828800"/>
            <a:ext cx="79248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2514600" y="5867400"/>
            <a:ext cx="450302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ahoma" pitchFamily="34" charset="0"/>
              </a:rPr>
              <a:t>Fig. 2.4 Three phase diagram of soil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1" grpId="0" animBg="1"/>
      <p:bldP spid="512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5" name="Rectangle 9"/>
          <p:cNvSpPr>
            <a:spLocks noChangeArrowheads="1"/>
          </p:cNvSpPr>
          <p:nvPr/>
        </p:nvSpPr>
        <p:spPr bwMode="auto">
          <a:xfrm>
            <a:off x="1066800" y="838200"/>
            <a:ext cx="151618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ahoma" pitchFamily="34" charset="0"/>
              </a:rPr>
              <a:t>   Porosity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ahoma" pitchFamily="34" charset="0"/>
              </a:rPr>
              <a:t>:  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106" name="Rectangle 10"/>
          <p:cNvSpPr>
            <a:spLocks noChangeArrowheads="1"/>
          </p:cNvSpPr>
          <p:nvPr/>
        </p:nvSpPr>
        <p:spPr bwMode="auto">
          <a:xfrm>
            <a:off x="7696200" y="792405"/>
            <a:ext cx="107484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ahoma" pitchFamily="34" charset="0"/>
              </a:rPr>
              <a:t>      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ahoma" pitchFamily="34" charset="0"/>
              </a:rPr>
              <a:t> (2.1)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108" name="Rectangle 12"/>
          <p:cNvSpPr>
            <a:spLocks noChangeArrowheads="1"/>
          </p:cNvSpPr>
          <p:nvPr/>
        </p:nvSpPr>
        <p:spPr bwMode="auto">
          <a:xfrm>
            <a:off x="1295400" y="1905000"/>
            <a:ext cx="1513811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ahoma" pitchFamily="34" charset="0"/>
              </a:rPr>
              <a:t>Void ratio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ahoma" pitchFamily="34" charset="0"/>
              </a:rPr>
              <a:t>:  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aphicFrame>
        <p:nvGraphicFramePr>
          <p:cNvPr id="4107" name="Object 11"/>
          <p:cNvGraphicFramePr>
            <a:graphicFrameLocks noChangeAspect="1"/>
          </p:cNvGraphicFramePr>
          <p:nvPr/>
        </p:nvGraphicFramePr>
        <p:xfrm>
          <a:off x="3124200" y="1752600"/>
          <a:ext cx="3520440" cy="838200"/>
        </p:xfrm>
        <a:graphic>
          <a:graphicData uri="http://schemas.openxmlformats.org/presentationml/2006/ole">
            <p:oleObj spid="_x0000_s4107" name="Equation" r:id="rId3" imgW="1587500" imgH="381000" progId="Equation.3">
              <p:embed/>
            </p:oleObj>
          </a:graphicData>
        </a:graphic>
      </p:graphicFrame>
      <p:sp>
        <p:nvSpPr>
          <p:cNvPr id="4109" name="Rectangle 13"/>
          <p:cNvSpPr>
            <a:spLocks noChangeArrowheads="1"/>
          </p:cNvSpPr>
          <p:nvPr/>
        </p:nvSpPr>
        <p:spPr bwMode="auto">
          <a:xfrm>
            <a:off x="5334000" y="1981200"/>
            <a:ext cx="348845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ahoma" pitchFamily="34" charset="0"/>
              </a:rPr>
              <a:t>     	         		(2.2)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110" name="Rectangle 14"/>
          <p:cNvSpPr>
            <a:spLocks noChangeArrowheads="1"/>
          </p:cNvSpPr>
          <p:nvPr/>
        </p:nvSpPr>
        <p:spPr bwMode="auto">
          <a:xfrm>
            <a:off x="1752600" y="6096000"/>
            <a:ext cx="6402073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ahoma" pitchFamily="34" charset="0"/>
              </a:rPr>
              <a:t>Fig. 2.5 Relationship between porosity, n and void ratio, e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0" name="Picture 9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62200" y="2895600"/>
            <a:ext cx="533400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1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3" name="Object 12"/>
          <p:cNvGraphicFramePr>
            <a:graphicFrameLocks noChangeAspect="1"/>
          </p:cNvGraphicFramePr>
          <p:nvPr/>
        </p:nvGraphicFramePr>
        <p:xfrm>
          <a:off x="2819400" y="685800"/>
          <a:ext cx="5203825" cy="838200"/>
        </p:xfrm>
        <a:graphic>
          <a:graphicData uri="http://schemas.openxmlformats.org/presentationml/2006/ole">
            <p:oleObj spid="_x0000_s4108" name="Equation" r:id="rId5" imgW="2806700" imgH="431800" progId="Equation.3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4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4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7">
                                            <p:subSp spid="_x0000_s4107"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4107">
                                            <p:subSp spid="_x0000_s4107"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4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4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5" grpId="0" autoUpdateAnimBg="0"/>
      <p:bldP spid="4106" grpId="0" autoUpdateAnimBg="0"/>
      <p:bldP spid="4108" grpId="0" autoUpdateAnimBg="0"/>
      <p:bldP spid="4109" grpId="0" autoUpdateAnimBg="0"/>
      <p:bldP spid="4110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3073" name="Object 1"/>
          <p:cNvGraphicFramePr>
            <a:graphicFrameLocks noChangeAspect="1"/>
          </p:cNvGraphicFramePr>
          <p:nvPr/>
        </p:nvGraphicFramePr>
        <p:xfrm>
          <a:off x="2133600" y="570344"/>
          <a:ext cx="3777343" cy="801255"/>
        </p:xfrm>
        <a:graphic>
          <a:graphicData uri="http://schemas.openxmlformats.org/presentationml/2006/ole">
            <p:oleObj spid="_x0000_s3073" name="Equation" r:id="rId3" imgW="1574800" imgH="330200" progId="Equation.3">
              <p:embed/>
            </p:oleObj>
          </a:graphicData>
        </a:graphic>
      </p:graphicFrame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457200" y="7905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ahoma" pitchFamily="34" charset="0"/>
              </a:rPr>
              <a:t>				(2.3)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7696200" y="762000"/>
            <a:ext cx="71846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ahoma" pitchFamily="34" charset="0"/>
              </a:rPr>
              <a:t>(2.3)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533400" y="2042011"/>
            <a:ext cx="203049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ahoma" pitchFamily="34" charset="0"/>
              </a:rPr>
              <a:t>Water content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ahoma" pitchFamily="34" charset="0"/>
              </a:rPr>
              <a:t>:  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aphicFrame>
        <p:nvGraphicFramePr>
          <p:cNvPr id="3077" name="Object 5"/>
          <p:cNvGraphicFramePr>
            <a:graphicFrameLocks noChangeAspect="1"/>
          </p:cNvGraphicFramePr>
          <p:nvPr/>
        </p:nvGraphicFramePr>
        <p:xfrm>
          <a:off x="2514600" y="1905000"/>
          <a:ext cx="4713923" cy="853199"/>
        </p:xfrm>
        <a:graphic>
          <a:graphicData uri="http://schemas.openxmlformats.org/presentationml/2006/ole">
            <p:oleObj spid="_x0000_s3077" name="Equation" r:id="rId4" imgW="2095500" imgH="381000" progId="Equation.3">
              <p:embed/>
            </p:oleObj>
          </a:graphicData>
        </a:graphic>
      </p:graphicFrame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7772400" y="2133600"/>
            <a:ext cx="71846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ahoma" pitchFamily="34" charset="0"/>
              </a:rPr>
              <a:t>(2.4)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33400" y="3059668"/>
            <a:ext cx="249735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 smtClean="0"/>
              <a:t>Degree of saturation</a:t>
            </a:r>
            <a:r>
              <a:rPr lang="en-US" sz="2000" dirty="0" smtClean="0"/>
              <a:t>: </a:t>
            </a:r>
            <a:endParaRPr lang="en-US" sz="2000" dirty="0"/>
          </a:p>
        </p:txBody>
      </p:sp>
      <p:sp>
        <p:nvSpPr>
          <p:cNvPr id="3080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3079" name="Object 7"/>
          <p:cNvGraphicFramePr>
            <a:graphicFrameLocks noChangeAspect="1"/>
          </p:cNvGraphicFramePr>
          <p:nvPr/>
        </p:nvGraphicFramePr>
        <p:xfrm>
          <a:off x="2491740" y="3429000"/>
          <a:ext cx="4160520" cy="800100"/>
        </p:xfrm>
        <a:graphic>
          <a:graphicData uri="http://schemas.openxmlformats.org/presentationml/2006/ole">
            <p:oleObj spid="_x0000_s3079" name="Equation" r:id="rId5" imgW="1968500" imgH="381000" progId="Equation.3">
              <p:embed/>
            </p:oleObj>
          </a:graphicData>
        </a:graphic>
      </p:graphicFrame>
      <p:sp>
        <p:nvSpPr>
          <p:cNvPr id="12" name="Rectangle 4"/>
          <p:cNvSpPr>
            <a:spLocks noChangeArrowheads="1"/>
          </p:cNvSpPr>
          <p:nvPr/>
        </p:nvSpPr>
        <p:spPr bwMode="auto">
          <a:xfrm>
            <a:off x="7772400" y="3429000"/>
            <a:ext cx="71846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ahoma" pitchFamily="34" charset="0"/>
              </a:rPr>
              <a:t>(2.5)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609600" y="4724400"/>
            <a:ext cx="190500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 smtClean="0"/>
              <a:t>Specific gravity</a:t>
            </a:r>
            <a:r>
              <a:rPr lang="en-US" sz="2000" dirty="0" smtClean="0"/>
              <a:t>: </a:t>
            </a:r>
            <a:endParaRPr lang="en-US" sz="2000" dirty="0"/>
          </a:p>
        </p:txBody>
      </p:sp>
      <p:sp>
        <p:nvSpPr>
          <p:cNvPr id="3082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3081" name="Object 9"/>
          <p:cNvGraphicFramePr>
            <a:graphicFrameLocks noChangeAspect="1"/>
          </p:cNvGraphicFramePr>
          <p:nvPr/>
        </p:nvGraphicFramePr>
        <p:xfrm>
          <a:off x="1981200" y="5105400"/>
          <a:ext cx="4463417" cy="838200"/>
        </p:xfrm>
        <a:graphic>
          <a:graphicData uri="http://schemas.openxmlformats.org/presentationml/2006/ole">
            <p:oleObj spid="_x0000_s3081" name="Equation" r:id="rId6" imgW="2019300" imgH="381000" progId="Equation.3">
              <p:embed/>
            </p:oleObj>
          </a:graphicData>
        </a:graphic>
      </p:graphicFrame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7848600" y="5181600"/>
            <a:ext cx="71846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ahoma" pitchFamily="34" charset="0"/>
              </a:rPr>
              <a:t>(2.6)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0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30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"/>
                            </p:stCondLst>
                            <p:childTnLst>
                              <p:par>
                                <p:cTn id="5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6" grpId="0"/>
      <p:bldP spid="3078" grpId="0"/>
      <p:bldP spid="8" grpId="0"/>
      <p:bldP spid="9" grpId="0"/>
      <p:bldP spid="12" grpId="0"/>
      <p:bldP spid="13" grpId="0"/>
      <p:bldP spid="1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609600" y="381000"/>
            <a:ext cx="223477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ahoma" pitchFamily="34" charset="0"/>
              </a:rPr>
              <a:t>Total unit weight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ahoma" pitchFamily="34" charset="0"/>
              </a:rPr>
              <a:t>: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aphicFrame>
        <p:nvGraphicFramePr>
          <p:cNvPr id="2049" name="Object 1"/>
          <p:cNvGraphicFramePr>
            <a:graphicFrameLocks noChangeAspect="1"/>
          </p:cNvGraphicFramePr>
          <p:nvPr/>
        </p:nvGraphicFramePr>
        <p:xfrm>
          <a:off x="2209800" y="838200"/>
          <a:ext cx="5120640" cy="914400"/>
        </p:xfrm>
        <a:graphic>
          <a:graphicData uri="http://schemas.openxmlformats.org/presentationml/2006/ole">
            <p:oleObj spid="_x0000_s2049" name="Equation" r:id="rId3" imgW="2120900" imgH="381000" progId="Equation.3">
              <p:embed/>
            </p:oleObj>
          </a:graphicData>
        </a:graphic>
      </p:graphicFrame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5334000" y="1066800"/>
            <a:ext cx="348845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ahoma" pitchFamily="34" charset="0"/>
              </a:rPr>
              <a:t>			(2.7)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85800" y="2362200"/>
            <a:ext cx="195598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 smtClean="0"/>
              <a:t>Dry unit weight</a:t>
            </a:r>
            <a:r>
              <a:rPr lang="en-US" sz="2000" dirty="0" smtClean="0"/>
              <a:t>: </a:t>
            </a:r>
            <a:endParaRPr lang="en-US" sz="2000" dirty="0"/>
          </a:p>
        </p:txBody>
      </p:sp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2052" name="Object 4"/>
          <p:cNvGraphicFramePr>
            <a:graphicFrameLocks noChangeAspect="1"/>
          </p:cNvGraphicFramePr>
          <p:nvPr/>
        </p:nvGraphicFramePr>
        <p:xfrm>
          <a:off x="2514600" y="2133600"/>
          <a:ext cx="3406140" cy="914400"/>
        </p:xfrm>
        <a:graphic>
          <a:graphicData uri="http://schemas.openxmlformats.org/presentationml/2006/ole">
            <p:oleObj spid="_x0000_s2052" name="Equation" r:id="rId4" imgW="1422400" imgH="381000" progId="Equation.3">
              <p:embed/>
            </p:oleObj>
          </a:graphicData>
        </a:graphic>
      </p:graphicFrame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6705600" y="2095500"/>
            <a:ext cx="21336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ahoma" pitchFamily="34" charset="0"/>
              </a:rPr>
              <a:t>			(2.8)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055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2054" name="Object 6"/>
          <p:cNvGraphicFramePr>
            <a:graphicFrameLocks noChangeAspect="1"/>
          </p:cNvGraphicFramePr>
          <p:nvPr/>
        </p:nvGraphicFramePr>
        <p:xfrm>
          <a:off x="1981200" y="3886200"/>
          <a:ext cx="3848986" cy="914400"/>
        </p:xfrm>
        <a:graphic>
          <a:graphicData uri="http://schemas.openxmlformats.org/presentationml/2006/ole">
            <p:oleObj spid="_x0000_s2054" name="Equation" r:id="rId5" imgW="1714500" imgH="393700" progId="Equation.3">
              <p:embed/>
            </p:oleObj>
          </a:graphicData>
        </a:graphic>
      </p:graphicFrame>
      <p:sp>
        <p:nvSpPr>
          <p:cNvPr id="11" name="Rectangle 3"/>
          <p:cNvSpPr>
            <a:spLocks noChangeArrowheads="1"/>
          </p:cNvSpPr>
          <p:nvPr/>
        </p:nvSpPr>
        <p:spPr bwMode="auto">
          <a:xfrm>
            <a:off x="6705600" y="3886200"/>
            <a:ext cx="21336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ahoma" pitchFamily="34" charset="0"/>
              </a:rPr>
              <a:t>			(2.9)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057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2056" name="Object 8"/>
          <p:cNvGraphicFramePr>
            <a:graphicFrameLocks noChangeAspect="1"/>
          </p:cNvGraphicFramePr>
          <p:nvPr/>
        </p:nvGraphicFramePr>
        <p:xfrm>
          <a:off x="381000" y="5257800"/>
          <a:ext cx="7391400" cy="862719"/>
        </p:xfrm>
        <a:graphic>
          <a:graphicData uri="http://schemas.openxmlformats.org/presentationml/2006/ole">
            <p:oleObj spid="_x0000_s2056" name="Equation" r:id="rId6" imgW="3022600" imgH="355600" progId="Equation.3">
              <p:embed/>
            </p:oleObj>
          </a:graphicData>
        </a:graphic>
      </p:graphicFrame>
      <p:sp>
        <p:nvSpPr>
          <p:cNvPr id="14" name="Rectangle 3"/>
          <p:cNvSpPr>
            <a:spLocks noChangeArrowheads="1"/>
          </p:cNvSpPr>
          <p:nvPr/>
        </p:nvSpPr>
        <p:spPr bwMode="auto">
          <a:xfrm>
            <a:off x="6400800" y="5181600"/>
            <a:ext cx="27432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ahoma" pitchFamily="34" charset="0"/>
              </a:rPr>
              <a:t>			(2.10)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0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  <p:bldP spid="2051" grpId="0"/>
      <p:bldP spid="5" grpId="0"/>
      <p:bldP spid="8" grpId="0"/>
      <p:bldP spid="11" grpId="0"/>
      <p:bldP spid="1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533400" y="578823"/>
            <a:ext cx="320530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n-US" sz="2400" b="1" dirty="0" smtClean="0"/>
              <a:t>submerged unit weight </a:t>
            </a:r>
            <a:endParaRPr lang="en-US" sz="2400" dirty="0"/>
          </a:p>
        </p:txBody>
      </p:sp>
      <p:graphicFrame>
        <p:nvGraphicFramePr>
          <p:cNvPr id="1025" name="Object 1"/>
          <p:cNvGraphicFramePr>
            <a:graphicFrameLocks noChangeAspect="1"/>
          </p:cNvGraphicFramePr>
          <p:nvPr/>
        </p:nvGraphicFramePr>
        <p:xfrm>
          <a:off x="533400" y="1295400"/>
          <a:ext cx="5023485" cy="685800"/>
        </p:xfrm>
        <a:graphic>
          <a:graphicData uri="http://schemas.openxmlformats.org/presentationml/2006/ole">
            <p:oleObj spid="_x0000_s1025" name="Equation" r:id="rId3" imgW="2794000" imgH="381000" progId="Equation.3">
              <p:embed/>
            </p:oleObj>
          </a:graphicData>
        </a:graphic>
      </p:graphicFrame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2514600" y="1981200"/>
            <a:ext cx="5028813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ahoma" pitchFamily="34" charset="0"/>
              </a:rPr>
              <a:t>(for 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ahoma" pitchFamily="34" charset="0"/>
              </a:rPr>
              <a:t>partially saturated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ahoma" pitchFamily="34" charset="0"/>
              </a:rPr>
              <a:t>)                         	(2.11)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657600" y="548640"/>
            <a:ext cx="31034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/>
              <a:t>or </a:t>
            </a:r>
            <a:r>
              <a:rPr lang="en-US" sz="2400" b="1" dirty="0" smtClean="0"/>
              <a:t>buoyant unit weight</a:t>
            </a:r>
            <a:endParaRPr lang="en-US" sz="2400" dirty="0"/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028" name="Object 4"/>
          <p:cNvGraphicFramePr>
            <a:graphicFrameLocks noChangeAspect="1"/>
          </p:cNvGraphicFramePr>
          <p:nvPr/>
        </p:nvGraphicFramePr>
        <p:xfrm>
          <a:off x="457200" y="3276600"/>
          <a:ext cx="4648200" cy="774700"/>
        </p:xfrm>
        <a:graphic>
          <a:graphicData uri="http://schemas.openxmlformats.org/presentationml/2006/ole">
            <p:oleObj spid="_x0000_s1028" name="Equation" r:id="rId4" imgW="2286000" imgH="381000" progId="Equation.3">
              <p:embed/>
            </p:oleObj>
          </a:graphicData>
        </a:graphic>
      </p:graphicFrame>
      <p:sp>
        <p:nvSpPr>
          <p:cNvPr id="8" name="Rectangle 7"/>
          <p:cNvSpPr/>
          <p:nvPr/>
        </p:nvSpPr>
        <p:spPr>
          <a:xfrm>
            <a:off x="2590800" y="4038600"/>
            <a:ext cx="295465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smtClean="0"/>
              <a:t> (for </a:t>
            </a:r>
            <a:r>
              <a:rPr lang="en-US" sz="2000" b="1" dirty="0" smtClean="0"/>
              <a:t>fully saturated</a:t>
            </a:r>
            <a:r>
              <a:rPr lang="en-US" sz="2000" dirty="0" smtClean="0"/>
              <a:t>)	</a:t>
            </a:r>
            <a:endParaRPr lang="en-US" sz="2000" dirty="0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6705600" y="4114800"/>
            <a:ext cx="861133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ahoma" pitchFamily="34" charset="0"/>
              </a:rPr>
              <a:t>(2.12)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0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6" grpId="0"/>
      <p:bldP spid="1027" grpId="0"/>
      <p:bldP spid="5" grpId="0"/>
      <p:bldP spid="8" grpId="0"/>
      <p:bldP spid="103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0" y="304800"/>
            <a:ext cx="8915400" cy="120032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ahoma" pitchFamily="34" charset="0"/>
              </a:rPr>
              <a:t>Exercise 2.1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ahoma" pitchFamily="34" charset="0"/>
              </a:rPr>
              <a:t>Using three phase diagram for a general soil, derive a formula to determine γ</a:t>
            </a:r>
            <a:r>
              <a:rPr kumimoji="0" lang="en-US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ahoma" pitchFamily="34" charset="0"/>
              </a:rPr>
              <a:t>t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ahoma" pitchFamily="34" charset="0"/>
              </a:rPr>
              <a:t>from known values of S, e, w, and G</a:t>
            </a:r>
            <a:r>
              <a:rPr kumimoji="0" lang="en-US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ahoma" pitchFamily="34" charset="0"/>
              </a:rPr>
              <a:t>s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ahoma" pitchFamily="34" charset="0"/>
              </a:rPr>
              <a:t>. 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28673" name="Picture 3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1600200"/>
            <a:ext cx="5755821" cy="3429000"/>
          </a:xfrm>
          <a:prstGeom prst="rect">
            <a:avLst/>
          </a:prstGeom>
          <a:noFill/>
        </p:spPr>
      </p:pic>
      <p:sp>
        <p:nvSpPr>
          <p:cNvPr id="28676" name="Rectangle 4"/>
          <p:cNvSpPr>
            <a:spLocks noChangeArrowheads="1"/>
          </p:cNvSpPr>
          <p:nvPr/>
        </p:nvSpPr>
        <p:spPr bwMode="auto">
          <a:xfrm>
            <a:off x="304800" y="4981545"/>
            <a:ext cx="401533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ahoma" pitchFamily="34" charset="0"/>
              </a:rPr>
              <a:t>first assume that W</a:t>
            </a:r>
            <a:r>
              <a:rPr kumimoji="0" lang="en-US" sz="20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ahoma" pitchFamily="34" charset="0"/>
              </a:rPr>
              <a:t>s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ahoma" pitchFamily="34" charset="0"/>
              </a:rPr>
              <a:t>=1, then </a:t>
            </a:r>
            <a:r>
              <a:rPr kumimoji="0" lang="en-US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ahoma" pitchFamily="34" charset="0"/>
              </a:rPr>
              <a:t>W</a:t>
            </a:r>
            <a:r>
              <a:rPr kumimoji="0" lang="en-US" sz="2000" b="0" i="0" u="none" strike="noStrike" cap="none" normalizeH="0" baseline="-3000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ahoma" pitchFamily="34" charset="0"/>
              </a:rPr>
              <a:t>w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MS Mincho" pitchFamily="49" charset="-128"/>
                <a:cs typeface="Tahoma" pitchFamily="34" charset="0"/>
              </a:rPr>
              <a:t>=w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286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286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4" grpId="0" animBg="1"/>
      <p:bldP spid="28676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247</TotalTime>
  <Words>1149</Words>
  <Application>Microsoft Office PowerPoint</Application>
  <PresentationFormat>On-screen Show (4:3)</PresentationFormat>
  <Paragraphs>287</Paragraphs>
  <Slides>21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3" baseType="lpstr">
      <vt:lpstr>Office Theme</vt:lpstr>
      <vt:lpstr>Equation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</vt:vector>
  </TitlesOfParts>
  <Company>Old Dominion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 Introduction </dc:title>
  <dc:creator>IIshibas</dc:creator>
  <cp:lastModifiedBy>iishibas</cp:lastModifiedBy>
  <cp:revision>35</cp:revision>
  <dcterms:created xsi:type="dcterms:W3CDTF">2010-01-09T19:55:12Z</dcterms:created>
  <dcterms:modified xsi:type="dcterms:W3CDTF">2013-01-29T13:48:33Z</dcterms:modified>
</cp:coreProperties>
</file>