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15">
  <p:sldMasterIdLst>
    <p:sldMasterId id="2147483648" r:id="rId1"/>
  </p:sldMasterIdLst>
  <p:notesMasterIdLst>
    <p:notesMasterId r:id="rId25"/>
  </p:notesMasterIdLst>
  <p:sldIdLst>
    <p:sldId id="256" r:id="rId2"/>
    <p:sldId id="259" r:id="rId3"/>
    <p:sldId id="262" r:id="rId4"/>
    <p:sldId id="280" r:id="rId5"/>
    <p:sldId id="281" r:id="rId6"/>
    <p:sldId id="282" r:id="rId7"/>
    <p:sldId id="284" r:id="rId8"/>
    <p:sldId id="283" r:id="rId9"/>
    <p:sldId id="285" r:id="rId10"/>
    <p:sldId id="286" r:id="rId11"/>
    <p:sldId id="287" r:id="rId12"/>
    <p:sldId id="289" r:id="rId13"/>
    <p:sldId id="290" r:id="rId14"/>
    <p:sldId id="288" r:id="rId15"/>
    <p:sldId id="291" r:id="rId16"/>
    <p:sldId id="292" r:id="rId17"/>
    <p:sldId id="293" r:id="rId18"/>
    <p:sldId id="294" r:id="rId19"/>
    <p:sldId id="295" r:id="rId20"/>
    <p:sldId id="297" r:id="rId21"/>
    <p:sldId id="296" r:id="rId22"/>
    <p:sldId id="298" r:id="rId23"/>
    <p:sldId id="279" r:id="rId24"/>
  </p:sldIdLst>
  <p:sldSz cx="9144000" cy="6858000" type="screen4x3"/>
  <p:notesSz cx="68580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325" autoAdjust="0"/>
    <p:restoredTop sz="94690" autoAdjust="0"/>
  </p:normalViewPr>
  <p:slideViewPr>
    <p:cSldViewPr>
      <p:cViewPr varScale="1">
        <p:scale>
          <a:sx n="107" d="100"/>
          <a:sy n="107" d="100"/>
        </p:scale>
        <p:origin x="-220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6.wmf"/><Relationship Id="rId1" Type="http://schemas.openxmlformats.org/officeDocument/2006/relationships/image" Target="../media/image45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image" Target="../media/image48.wmf"/><Relationship Id="rId1" Type="http://schemas.openxmlformats.org/officeDocument/2006/relationships/image" Target="../media/image47.wmf"/><Relationship Id="rId4" Type="http://schemas.openxmlformats.org/officeDocument/2006/relationships/image" Target="../media/image50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image" Target="../media/image52.wmf"/><Relationship Id="rId1" Type="http://schemas.openxmlformats.org/officeDocument/2006/relationships/image" Target="../media/image51.wmf"/><Relationship Id="rId5" Type="http://schemas.openxmlformats.org/officeDocument/2006/relationships/image" Target="../media/image55.wmf"/><Relationship Id="rId4" Type="http://schemas.openxmlformats.org/officeDocument/2006/relationships/image" Target="../media/image54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58.wmf"/><Relationship Id="rId2" Type="http://schemas.openxmlformats.org/officeDocument/2006/relationships/image" Target="../media/image57.wmf"/><Relationship Id="rId1" Type="http://schemas.openxmlformats.org/officeDocument/2006/relationships/image" Target="../media/image56.wmf"/><Relationship Id="rId5" Type="http://schemas.openxmlformats.org/officeDocument/2006/relationships/image" Target="../media/image60.wmf"/><Relationship Id="rId4" Type="http://schemas.openxmlformats.org/officeDocument/2006/relationships/image" Target="../media/image59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2" Type="http://schemas.openxmlformats.org/officeDocument/2006/relationships/image" Target="../media/image62.wmf"/><Relationship Id="rId1" Type="http://schemas.openxmlformats.org/officeDocument/2006/relationships/image" Target="../media/image61.wmf"/><Relationship Id="rId6" Type="http://schemas.openxmlformats.org/officeDocument/2006/relationships/image" Target="../media/image66.wmf"/><Relationship Id="rId5" Type="http://schemas.openxmlformats.org/officeDocument/2006/relationships/image" Target="../media/image65.wmf"/><Relationship Id="rId4" Type="http://schemas.openxmlformats.org/officeDocument/2006/relationships/image" Target="../media/image64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69.wmf"/><Relationship Id="rId2" Type="http://schemas.openxmlformats.org/officeDocument/2006/relationships/image" Target="../media/image68.wmf"/><Relationship Id="rId1" Type="http://schemas.openxmlformats.org/officeDocument/2006/relationships/image" Target="../media/image67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72.wmf"/><Relationship Id="rId2" Type="http://schemas.openxmlformats.org/officeDocument/2006/relationships/image" Target="../media/image71.wmf"/><Relationship Id="rId1" Type="http://schemas.openxmlformats.org/officeDocument/2006/relationships/image" Target="../media/image70.wmf"/><Relationship Id="rId5" Type="http://schemas.openxmlformats.org/officeDocument/2006/relationships/image" Target="../media/image74.wmf"/><Relationship Id="rId4" Type="http://schemas.openxmlformats.org/officeDocument/2006/relationships/image" Target="../media/image73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77.wmf"/><Relationship Id="rId2" Type="http://schemas.openxmlformats.org/officeDocument/2006/relationships/image" Target="../media/image76.wmf"/><Relationship Id="rId1" Type="http://schemas.openxmlformats.org/officeDocument/2006/relationships/image" Target="../media/image75.wmf"/><Relationship Id="rId6" Type="http://schemas.openxmlformats.org/officeDocument/2006/relationships/image" Target="../media/image80.wmf"/><Relationship Id="rId5" Type="http://schemas.openxmlformats.org/officeDocument/2006/relationships/image" Target="../media/image79.wmf"/><Relationship Id="rId4" Type="http://schemas.openxmlformats.org/officeDocument/2006/relationships/image" Target="../media/image78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4" Type="http://schemas.openxmlformats.org/officeDocument/2006/relationships/image" Target="../media/image24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5" Type="http://schemas.openxmlformats.org/officeDocument/2006/relationships/image" Target="../media/image29.wmf"/><Relationship Id="rId4" Type="http://schemas.openxmlformats.org/officeDocument/2006/relationships/image" Target="../media/image28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Relationship Id="rId4" Type="http://schemas.openxmlformats.org/officeDocument/2006/relationships/image" Target="../media/image33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Relationship Id="rId5" Type="http://schemas.openxmlformats.org/officeDocument/2006/relationships/image" Target="../media/image38.wmf"/><Relationship Id="rId4" Type="http://schemas.openxmlformats.org/officeDocument/2006/relationships/image" Target="../media/image37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Relationship Id="rId5" Type="http://schemas.openxmlformats.org/officeDocument/2006/relationships/image" Target="../media/image43.wmf"/><Relationship Id="rId4" Type="http://schemas.openxmlformats.org/officeDocument/2006/relationships/image" Target="../media/image4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A182A1-EB35-4B23-90D6-3B1D5C4E52A0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20775" y="692150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87136"/>
            <a:ext cx="5486400" cy="4156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297180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772668"/>
            <a:ext cx="297180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CA2E50-1808-49A5-B134-6EE8C91F81C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CA2E50-1808-49A5-B134-6EE8C91F81C2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CA2E50-1808-49A5-B134-6EE8C91F81C2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CA2E50-1808-49A5-B134-6EE8C91F81C2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CA2E50-1808-49A5-B134-6EE8C91F81C2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CA2E50-1808-49A5-B134-6EE8C91F81C2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CA2E50-1808-49A5-B134-6EE8C91F81C2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B096E-EA28-45A9-97B7-6ACE35CB2AF9}" type="datetime1">
              <a:rPr lang="en-US" smtClean="0"/>
              <a:pPr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5A39C-72E3-4D73-988A-C76B44366218}" type="datetime1">
              <a:rPr lang="en-US" smtClean="0"/>
              <a:pPr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B0C79-AA07-44F1-92FE-D3C2FE018A75}" type="datetime1">
              <a:rPr lang="en-US" smtClean="0"/>
              <a:pPr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EBAFC-FCA5-4C61-999E-F053C5D69C8F}" type="datetime1">
              <a:rPr lang="en-US" smtClean="0"/>
              <a:pPr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E16C8-4321-4950-A3F7-81F3567C8C75}" type="datetime1">
              <a:rPr lang="en-US" smtClean="0"/>
              <a:pPr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FABEE-EFD3-4694-A43D-9FA09702DA4E}" type="datetime1">
              <a:rPr lang="en-US" smtClean="0"/>
              <a:pPr/>
              <a:t>8/24/2011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FE9C0-0BBD-49A6-9416-E7FEFC2D1E44}" type="datetime1">
              <a:rPr lang="en-US" smtClean="0"/>
              <a:pPr/>
              <a:t>8/24/2011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35B42-B4D4-4068-AE06-3EED9FEAB215}" type="datetime1">
              <a:rPr lang="en-US" smtClean="0"/>
              <a:pPr/>
              <a:t>8/24/2011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FA8AC-55F0-4F9B-A308-CB206222D63E}" type="datetime1">
              <a:rPr lang="en-US" smtClean="0"/>
              <a:pPr/>
              <a:t>8/24/2011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2A01E-CF0C-4179-9592-2ACE2534AF43}" type="datetime1">
              <a:rPr lang="en-US" smtClean="0"/>
              <a:pPr/>
              <a:t>8/24/2011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B7537-FF5E-4572-AC7F-805DE818F5F1}" type="datetime1">
              <a:rPr lang="en-US" smtClean="0"/>
              <a:pPr/>
              <a:t>8/24/2011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046410-5AB6-4F41-A671-A7EEA109C312}" type="datetime1">
              <a:rPr lang="en-US" smtClean="0"/>
              <a:pPr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F865FB-FFE8-4AC7-B4DC-2B70FFEECB6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7" Type="http://schemas.openxmlformats.org/officeDocument/2006/relationships/oleObject" Target="../embeddings/oleObject3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37.bin"/><Relationship Id="rId5" Type="http://schemas.openxmlformats.org/officeDocument/2006/relationships/oleObject" Target="../embeddings/oleObject36.bin"/><Relationship Id="rId4" Type="http://schemas.openxmlformats.org/officeDocument/2006/relationships/oleObject" Target="../embeddings/oleObject35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7" Type="http://schemas.openxmlformats.org/officeDocument/2006/relationships/oleObject" Target="../embeddings/oleObject4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42.bin"/><Relationship Id="rId5" Type="http://schemas.openxmlformats.org/officeDocument/2006/relationships/oleObject" Target="../embeddings/oleObject41.bin"/><Relationship Id="rId4" Type="http://schemas.openxmlformats.org/officeDocument/2006/relationships/oleObject" Target="../embeddings/oleObject40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46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5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49.bin"/><Relationship Id="rId5" Type="http://schemas.openxmlformats.org/officeDocument/2006/relationships/oleObject" Target="../embeddings/oleObject48.bin"/><Relationship Id="rId4" Type="http://schemas.openxmlformats.org/officeDocument/2006/relationships/oleObject" Target="../embeddings/oleObject47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5.bin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5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53.bin"/><Relationship Id="rId5" Type="http://schemas.openxmlformats.org/officeDocument/2006/relationships/oleObject" Target="../embeddings/oleObject52.bin"/><Relationship Id="rId4" Type="http://schemas.openxmlformats.org/officeDocument/2006/relationships/oleObject" Target="../embeddings/oleObject51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0.bin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5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58.bin"/><Relationship Id="rId5" Type="http://schemas.openxmlformats.org/officeDocument/2006/relationships/oleObject" Target="../embeddings/oleObject57.bin"/><Relationship Id="rId4" Type="http://schemas.openxmlformats.org/officeDocument/2006/relationships/oleObject" Target="../embeddings/oleObject56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5.bin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6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63.bin"/><Relationship Id="rId5" Type="http://schemas.openxmlformats.org/officeDocument/2006/relationships/oleObject" Target="../embeddings/oleObject62.bin"/><Relationship Id="rId4" Type="http://schemas.openxmlformats.org/officeDocument/2006/relationships/oleObject" Target="../embeddings/oleObject61.bin"/><Relationship Id="rId9" Type="http://schemas.openxmlformats.org/officeDocument/2006/relationships/oleObject" Target="../embeddings/oleObject66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5" Type="http://schemas.openxmlformats.org/officeDocument/2006/relationships/oleObject" Target="../embeddings/oleObject69.bin"/><Relationship Id="rId4" Type="http://schemas.openxmlformats.org/officeDocument/2006/relationships/oleObject" Target="../embeddings/oleObject68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4.bin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7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72.bin"/><Relationship Id="rId5" Type="http://schemas.openxmlformats.org/officeDocument/2006/relationships/oleObject" Target="../embeddings/oleObject71.bin"/><Relationship Id="rId4" Type="http://schemas.openxmlformats.org/officeDocument/2006/relationships/oleObject" Target="../embeddings/oleObject70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9.bin"/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7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77.bin"/><Relationship Id="rId5" Type="http://schemas.openxmlformats.org/officeDocument/2006/relationships/oleObject" Target="../embeddings/oleObject76.bin"/><Relationship Id="rId4" Type="http://schemas.openxmlformats.org/officeDocument/2006/relationships/oleObject" Target="../embeddings/oleObject75.bin"/><Relationship Id="rId9" Type="http://schemas.openxmlformats.org/officeDocument/2006/relationships/oleObject" Target="../embeddings/oleObject80.bin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oleObject14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7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9.bin"/><Relationship Id="rId5" Type="http://schemas.openxmlformats.org/officeDocument/2006/relationships/oleObject" Target="../embeddings/oleObject18.bin"/><Relationship Id="rId4" Type="http://schemas.openxmlformats.org/officeDocument/2006/relationships/oleObject" Target="../embeddings/oleObject17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4.bin"/><Relationship Id="rId5" Type="http://schemas.openxmlformats.org/officeDocument/2006/relationships/oleObject" Target="../embeddings/oleObject23.bin"/><Relationship Id="rId4" Type="http://schemas.openxmlformats.org/officeDocument/2006/relationships/oleObject" Target="../embeddings/oleObject22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7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8.bin"/><Relationship Id="rId5" Type="http://schemas.openxmlformats.org/officeDocument/2006/relationships/oleObject" Target="../embeddings/oleObject27.bin"/><Relationship Id="rId4" Type="http://schemas.openxmlformats.org/officeDocument/2006/relationships/oleObject" Target="../embeddings/oleObject26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33.bin"/><Relationship Id="rId5" Type="http://schemas.openxmlformats.org/officeDocument/2006/relationships/oleObject" Target="../embeddings/oleObject32.bin"/><Relationship Id="rId4" Type="http://schemas.openxmlformats.org/officeDocument/2006/relationships/oleObject" Target="../embeddings/oleObject3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752600"/>
            <a:ext cx="8077200" cy="1771651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Electomagnetic</a:t>
            </a:r>
            <a:r>
              <a:rPr lang="en-US" dirty="0" smtClean="0"/>
              <a:t> Waves and Materials</a:t>
            </a:r>
            <a:br>
              <a:rPr lang="en-US" dirty="0" smtClean="0"/>
            </a:br>
            <a:r>
              <a:rPr lang="en-US" dirty="0" smtClean="0"/>
              <a:t>Week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Instructor: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AC resistance</a:t>
            </a:r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762000" y="5562600"/>
            <a:ext cx="73914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For an infinitely deep good conductor of conductivity </a:t>
            </a:r>
            <a:r>
              <a:rPr lang="en-US" sz="1400" i="1" dirty="0" smtClean="0">
                <a:latin typeface="Arial" pitchFamily="34" charset="0"/>
                <a:cs typeface="Arial" pitchFamily="34" charset="0"/>
                <a:sym typeface="Symbol"/>
              </a:rPr>
              <a:t>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defined by the half-space </a:t>
            </a: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0 &lt; x &lt; </a:t>
            </a:r>
            <a:r>
              <a:rPr lang="en-US" sz="1400" i="1" dirty="0" smtClean="0">
                <a:latin typeface="Arial" pitchFamily="34" charset="0"/>
                <a:cs typeface="Arial" pitchFamily="34" charset="0"/>
                <a:sym typeface="Symbol"/>
              </a:rPr>
              <a:t></a:t>
            </a:r>
            <a:r>
              <a:rPr lang="en-US" sz="1400" dirty="0" smtClean="0">
                <a:latin typeface="Arial" pitchFamily="34" charset="0"/>
                <a:cs typeface="Arial" pitchFamily="34" charset="0"/>
                <a:sym typeface="Symbol"/>
              </a:rPr>
              <a:t>, shown in the figure, </a:t>
            </a:r>
            <a:r>
              <a:rPr lang="en-US" sz="1400" i="1" dirty="0" smtClean="0">
                <a:latin typeface="Arial" pitchFamily="34" charset="0"/>
                <a:cs typeface="Arial" pitchFamily="34" charset="0"/>
                <a:sym typeface="Symbol"/>
              </a:rPr>
              <a:t>E</a:t>
            </a:r>
            <a:r>
              <a:rPr lang="en-US" sz="1400" dirty="0" smtClean="0">
                <a:latin typeface="Arial" pitchFamily="34" charset="0"/>
                <a:cs typeface="Arial" pitchFamily="34" charset="0"/>
                <a:sym typeface="Symbol"/>
              </a:rPr>
              <a:t> and </a:t>
            </a:r>
            <a:r>
              <a:rPr lang="en-US" sz="1400" i="1" dirty="0" smtClean="0">
                <a:latin typeface="Arial" pitchFamily="34" charset="0"/>
                <a:cs typeface="Arial" pitchFamily="34" charset="0"/>
                <a:sym typeface="Symbol"/>
              </a:rPr>
              <a:t>H</a:t>
            </a:r>
            <a:r>
              <a:rPr lang="en-US" sz="1400" dirty="0" smtClean="0">
                <a:latin typeface="Arial" pitchFamily="34" charset="0"/>
                <a:cs typeface="Arial" pitchFamily="34" charset="0"/>
                <a:sym typeface="Symbol"/>
              </a:rPr>
              <a:t> can be expressed as in next slide: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5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735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37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14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4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4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5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5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511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63494" name="Group 6"/>
          <p:cNvGrpSpPr>
            <a:grpSpLocks noChangeAspect="1"/>
          </p:cNvGrpSpPr>
          <p:nvPr/>
        </p:nvGrpSpPr>
        <p:grpSpPr bwMode="auto">
          <a:xfrm>
            <a:off x="1828800" y="1371600"/>
            <a:ext cx="4965700" cy="4316413"/>
            <a:chOff x="3168" y="1488"/>
            <a:chExt cx="1586" cy="1354"/>
          </a:xfrm>
        </p:grpSpPr>
        <p:sp>
          <p:nvSpPr>
            <p:cNvPr id="63510" name="Line 22"/>
            <p:cNvSpPr>
              <a:spLocks noChangeAspect="1" noChangeShapeType="1"/>
            </p:cNvSpPr>
            <p:nvPr/>
          </p:nvSpPr>
          <p:spPr bwMode="auto">
            <a:xfrm flipV="1">
              <a:off x="3264" y="1558"/>
              <a:ext cx="336" cy="4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509" name="Line 21"/>
            <p:cNvSpPr>
              <a:spLocks noChangeAspect="1" noChangeShapeType="1"/>
            </p:cNvSpPr>
            <p:nvPr/>
          </p:nvSpPr>
          <p:spPr bwMode="auto">
            <a:xfrm>
              <a:off x="3264" y="2038"/>
              <a:ext cx="0" cy="74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508" name="Line 20"/>
            <p:cNvSpPr>
              <a:spLocks noChangeAspect="1" noChangeShapeType="1"/>
            </p:cNvSpPr>
            <p:nvPr/>
          </p:nvSpPr>
          <p:spPr bwMode="auto">
            <a:xfrm>
              <a:off x="3264" y="2038"/>
              <a:ext cx="144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507" name="Line 19"/>
            <p:cNvSpPr>
              <a:spLocks noChangeAspect="1" noChangeShapeType="1"/>
            </p:cNvSpPr>
            <p:nvPr/>
          </p:nvSpPr>
          <p:spPr bwMode="auto">
            <a:xfrm>
              <a:off x="3504" y="1702"/>
              <a:ext cx="0" cy="74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506" name="Line 18"/>
            <p:cNvSpPr>
              <a:spLocks noChangeAspect="1" noChangeShapeType="1"/>
            </p:cNvSpPr>
            <p:nvPr/>
          </p:nvSpPr>
          <p:spPr bwMode="auto">
            <a:xfrm>
              <a:off x="3504" y="1702"/>
              <a:ext cx="72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505" name="Line 17"/>
            <p:cNvSpPr>
              <a:spLocks noChangeAspect="1" noChangeShapeType="1"/>
            </p:cNvSpPr>
            <p:nvPr/>
          </p:nvSpPr>
          <p:spPr bwMode="auto">
            <a:xfrm flipH="1">
              <a:off x="4033" y="1702"/>
              <a:ext cx="192" cy="33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504" name="AutoShape 16"/>
            <p:cNvSpPr>
              <a:spLocks noChangeAspect="1" noChangeShapeType="1"/>
            </p:cNvSpPr>
            <p:nvPr/>
          </p:nvSpPr>
          <p:spPr bwMode="auto">
            <a:xfrm flipV="1">
              <a:off x="3204" y="1702"/>
              <a:ext cx="240" cy="3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sm" len="med"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503" name="AutoShape 15"/>
            <p:cNvSpPr>
              <a:spLocks noChangeAspect="1" noChangeShapeType="1"/>
            </p:cNvSpPr>
            <p:nvPr/>
          </p:nvSpPr>
          <p:spPr bwMode="auto">
            <a:xfrm flipV="1">
              <a:off x="3264" y="2076"/>
              <a:ext cx="772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sm" len="med"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502" name="Text Box 14"/>
            <p:cNvSpPr txBox="1">
              <a:spLocks noChangeAspect="1" noChangeArrowheads="1"/>
            </p:cNvSpPr>
            <p:nvPr/>
          </p:nvSpPr>
          <p:spPr bwMode="auto">
            <a:xfrm>
              <a:off x="3734" y="2250"/>
              <a:ext cx="173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Arial" pitchFamily="34" charset="0"/>
                  <a:sym typeface="Symbol" pitchFamily="18" charset="2"/>
                </a:rPr>
                <a:t></a:t>
              </a:r>
            </a:p>
          </p:txBody>
        </p:sp>
        <p:sp>
          <p:nvSpPr>
            <p:cNvPr id="63501" name="Text Box 13"/>
            <p:cNvSpPr txBox="1">
              <a:spLocks noChangeAspect="1" noChangeArrowheads="1"/>
            </p:cNvSpPr>
            <p:nvPr/>
          </p:nvSpPr>
          <p:spPr bwMode="auto">
            <a:xfrm>
              <a:off x="3320" y="2264"/>
              <a:ext cx="204" cy="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     ds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500" name="Text Box 12"/>
            <p:cNvSpPr txBox="1">
              <a:spLocks noChangeAspect="1" noChangeArrowheads="1"/>
            </p:cNvSpPr>
            <p:nvPr/>
          </p:nvSpPr>
          <p:spPr bwMode="auto">
            <a:xfrm>
              <a:off x="3168" y="1725"/>
              <a:ext cx="166" cy="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b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499" name="Text Box 11"/>
            <p:cNvSpPr txBox="1">
              <a:spLocks noChangeAspect="1" noChangeArrowheads="1"/>
            </p:cNvSpPr>
            <p:nvPr/>
          </p:nvSpPr>
          <p:spPr bwMode="auto">
            <a:xfrm>
              <a:off x="3552" y="2044"/>
              <a:ext cx="146" cy="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l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498" name="Text Box 10"/>
            <p:cNvSpPr txBox="1">
              <a:spLocks noChangeAspect="1" noChangeArrowheads="1"/>
            </p:cNvSpPr>
            <p:nvPr/>
          </p:nvSpPr>
          <p:spPr bwMode="auto">
            <a:xfrm>
              <a:off x="3264" y="2675"/>
              <a:ext cx="162" cy="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x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497" name="Text Box 9"/>
            <p:cNvSpPr txBox="1">
              <a:spLocks noChangeAspect="1" noChangeArrowheads="1"/>
            </p:cNvSpPr>
            <p:nvPr/>
          </p:nvSpPr>
          <p:spPr bwMode="auto">
            <a:xfrm>
              <a:off x="4599" y="2061"/>
              <a:ext cx="155" cy="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z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496" name="Text Box 8"/>
            <p:cNvSpPr txBox="1">
              <a:spLocks noChangeAspect="1" noChangeArrowheads="1"/>
            </p:cNvSpPr>
            <p:nvPr/>
          </p:nvSpPr>
          <p:spPr bwMode="auto">
            <a:xfrm>
              <a:off x="3585" y="1488"/>
              <a:ext cx="161" cy="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y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495" name="AutoShape 7"/>
            <p:cNvSpPr>
              <a:spLocks noChangeAspect="1" noChangeArrowheads="1"/>
            </p:cNvSpPr>
            <p:nvPr/>
          </p:nvSpPr>
          <p:spPr bwMode="auto">
            <a:xfrm rot="16200000" flipV="1">
              <a:off x="3288" y="2232"/>
              <a:ext cx="192" cy="48"/>
            </a:xfrm>
            <a:prstGeom prst="parallelogram">
              <a:avLst>
                <a:gd name="adj" fmla="val 145833"/>
              </a:avLst>
            </a:prstGeom>
            <a:solidFill>
              <a:srgbClr val="00CC99"/>
            </a:solidFill>
            <a:ln w="9525">
              <a:solidFill>
                <a:srgbClr val="000000"/>
              </a:solidFill>
              <a:miter lim="800000"/>
              <a:headEnd type="none" w="sm" len="med"/>
              <a:tailEnd type="none" w="sm" len="med"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AC resistance</a:t>
            </a:r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685800" y="1371376"/>
            <a:ext cx="7391400" cy="375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b="1" i="1" dirty="0" smtClean="0">
                <a:latin typeface="Arial" pitchFamily="34" charset="0"/>
                <a:cs typeface="Arial" pitchFamily="34" charset="0"/>
                <a:sym typeface="Symbol"/>
              </a:rPr>
              <a:t>E</a:t>
            </a:r>
            <a:r>
              <a:rPr lang="en-US" sz="1400" dirty="0" smtClean="0">
                <a:latin typeface="Arial" pitchFamily="34" charset="0"/>
                <a:cs typeface="Arial" pitchFamily="34" charset="0"/>
                <a:sym typeface="Symbol"/>
              </a:rPr>
              <a:t> and </a:t>
            </a:r>
            <a:r>
              <a:rPr lang="en-US" sz="1400" b="1" i="1" dirty="0" smtClean="0">
                <a:latin typeface="Arial" pitchFamily="34" charset="0"/>
                <a:cs typeface="Arial" pitchFamily="34" charset="0"/>
                <a:sym typeface="Symbol"/>
              </a:rPr>
              <a:t>H </a:t>
            </a:r>
            <a:r>
              <a:rPr lang="en-US" sz="1400" dirty="0" smtClean="0">
                <a:latin typeface="Arial" pitchFamily="34" charset="0"/>
                <a:cs typeface="Arial" pitchFamily="34" charset="0"/>
                <a:sym typeface="Symbol"/>
              </a:rPr>
              <a:t>inside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half-space conductor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477000" y="1905001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(2.27)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5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735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37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6477000" y="2667001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(2.28)</a:t>
            </a:r>
            <a:endParaRPr lang="en-US" dirty="0"/>
          </a:p>
        </p:txBody>
      </p:sp>
      <p:sp>
        <p:nvSpPr>
          <p:cNvPr id="5940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14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6477000" y="3510566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(2.29)</a:t>
            </a:r>
            <a:endParaRPr lang="en-US" dirty="0"/>
          </a:p>
        </p:txBody>
      </p:sp>
      <p:sp>
        <p:nvSpPr>
          <p:cNvPr id="49" name="Rectangle 48"/>
          <p:cNvSpPr/>
          <p:nvPr/>
        </p:nvSpPr>
        <p:spPr>
          <a:xfrm>
            <a:off x="6477000" y="4196366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(2.30)</a:t>
            </a:r>
            <a:endParaRPr lang="en-US" dirty="0"/>
          </a:p>
        </p:txBody>
      </p:sp>
      <p:sp>
        <p:nvSpPr>
          <p:cNvPr id="6144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4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5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5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9" name="Rectangle 29"/>
          <p:cNvSpPr>
            <a:spLocks noChangeArrowheads="1"/>
          </p:cNvSpPr>
          <p:nvPr/>
        </p:nvSpPr>
        <p:spPr bwMode="auto">
          <a:xfrm>
            <a:off x="685800" y="4797624"/>
            <a:ext cx="282962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The time averaged power density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51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4518" name="Object 6"/>
          <p:cNvGraphicFramePr>
            <a:graphicFrameLocks noChangeAspect="1"/>
          </p:cNvGraphicFramePr>
          <p:nvPr/>
        </p:nvGraphicFramePr>
        <p:xfrm>
          <a:off x="1752599" y="1905000"/>
          <a:ext cx="1773383" cy="374073"/>
        </p:xfrm>
        <a:graphic>
          <a:graphicData uri="http://schemas.openxmlformats.org/presentationml/2006/ole">
            <p:oleObj spid="_x0000_s64518" name="Equation" r:id="rId3" imgW="1218671" imgH="253890" progId="Equation.DSMT4">
              <p:embed/>
            </p:oleObj>
          </a:graphicData>
        </a:graphic>
      </p:graphicFrame>
      <p:sp>
        <p:nvSpPr>
          <p:cNvPr id="6452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4520" name="Object 8"/>
          <p:cNvGraphicFramePr>
            <a:graphicFrameLocks noChangeAspect="1"/>
          </p:cNvGraphicFramePr>
          <p:nvPr/>
        </p:nvGraphicFramePr>
        <p:xfrm>
          <a:off x="1752599" y="2438401"/>
          <a:ext cx="2881745" cy="609600"/>
        </p:xfrm>
        <a:graphic>
          <a:graphicData uri="http://schemas.openxmlformats.org/presentationml/2006/ole">
            <p:oleObj spid="_x0000_s64520" name="Equation" r:id="rId4" imgW="1981200" imgH="419100" progId="Equation.DSMT4">
              <p:embed/>
            </p:oleObj>
          </a:graphicData>
        </a:graphic>
      </p:graphicFrame>
      <p:sp>
        <p:nvSpPr>
          <p:cNvPr id="40" name="Rectangle 39"/>
          <p:cNvSpPr/>
          <p:nvPr/>
        </p:nvSpPr>
        <p:spPr>
          <a:xfrm>
            <a:off x="685800" y="3048001"/>
            <a:ext cx="227337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Real parts of the fields are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452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4522" name="Object 10"/>
          <p:cNvGraphicFramePr>
            <a:graphicFrameLocks noChangeAspect="1"/>
          </p:cNvGraphicFramePr>
          <p:nvPr/>
        </p:nvGraphicFramePr>
        <p:xfrm>
          <a:off x="1752600" y="3429000"/>
          <a:ext cx="2604658" cy="568037"/>
        </p:xfrm>
        <a:graphic>
          <a:graphicData uri="http://schemas.openxmlformats.org/presentationml/2006/ole">
            <p:oleObj spid="_x0000_s64522" name="Equation" r:id="rId5" imgW="1790700" imgH="393700" progId="Equation.DSMT4">
              <p:embed/>
            </p:oleObj>
          </a:graphicData>
        </a:graphic>
      </p:graphicFrame>
      <p:sp>
        <p:nvSpPr>
          <p:cNvPr id="6452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4524" name="Object 12"/>
          <p:cNvGraphicFramePr>
            <a:graphicFrameLocks noChangeAspect="1"/>
          </p:cNvGraphicFramePr>
          <p:nvPr/>
        </p:nvGraphicFramePr>
        <p:xfrm>
          <a:off x="1752599" y="4114801"/>
          <a:ext cx="3546763" cy="609600"/>
        </p:xfrm>
        <a:graphic>
          <a:graphicData uri="http://schemas.openxmlformats.org/presentationml/2006/ole">
            <p:oleObj spid="_x0000_s64524" name="Equation" r:id="rId6" imgW="2438400" imgH="419100" progId="Equation.DSMT4">
              <p:embed/>
            </p:oleObj>
          </a:graphicData>
        </a:graphic>
      </p:graphicFrame>
      <p:sp>
        <p:nvSpPr>
          <p:cNvPr id="6452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4526" name="Object 14"/>
          <p:cNvGraphicFramePr>
            <a:graphicFrameLocks noChangeAspect="1"/>
          </p:cNvGraphicFramePr>
          <p:nvPr/>
        </p:nvGraphicFramePr>
        <p:xfrm>
          <a:off x="1752600" y="5181601"/>
          <a:ext cx="4142509" cy="609600"/>
        </p:xfrm>
        <a:graphic>
          <a:graphicData uri="http://schemas.openxmlformats.org/presentationml/2006/ole">
            <p:oleObj spid="_x0000_s64526" name="Equation" r:id="rId7" imgW="2844800" imgH="419100" progId="Equation.DSMT4">
              <p:embed/>
            </p:oleObj>
          </a:graphicData>
        </a:graphic>
      </p:graphicFrame>
      <p:sp>
        <p:nvSpPr>
          <p:cNvPr id="46" name="Rectangle 45"/>
          <p:cNvSpPr/>
          <p:nvPr/>
        </p:nvSpPr>
        <p:spPr>
          <a:xfrm>
            <a:off x="6450460" y="5257801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(2.31)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AC resistance</a:t>
            </a:r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685800" y="2335321"/>
            <a:ext cx="73914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Total phasor current entering the conductor of width </a:t>
            </a: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b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477000" y="2835059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(2.33)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5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735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37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6477000" y="3913526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(2.35)</a:t>
            </a:r>
            <a:endParaRPr lang="en-US" dirty="0"/>
          </a:p>
        </p:txBody>
      </p:sp>
      <p:sp>
        <p:nvSpPr>
          <p:cNvPr id="5940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14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6477000" y="1676400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(2.32)</a:t>
            </a:r>
            <a:endParaRPr lang="en-US" dirty="0"/>
          </a:p>
        </p:txBody>
      </p:sp>
      <p:sp>
        <p:nvSpPr>
          <p:cNvPr id="49" name="Rectangle 48"/>
          <p:cNvSpPr/>
          <p:nvPr/>
        </p:nvSpPr>
        <p:spPr>
          <a:xfrm>
            <a:off x="6477000" y="5040868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(2.36)</a:t>
            </a:r>
            <a:endParaRPr lang="en-US" dirty="0"/>
          </a:p>
        </p:txBody>
      </p:sp>
      <p:sp>
        <p:nvSpPr>
          <p:cNvPr id="6144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4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5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5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9" name="Rectangle 29"/>
          <p:cNvSpPr>
            <a:spLocks noChangeArrowheads="1"/>
          </p:cNvSpPr>
          <p:nvPr/>
        </p:nvSpPr>
        <p:spPr bwMode="auto">
          <a:xfrm>
            <a:off x="685800" y="4587658"/>
            <a:ext cx="590713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Define an AC equivalent resistance which consumes the same power as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451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452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685800" y="3444658"/>
            <a:ext cx="63113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After integrating, substituting the limits and transferring to time domain, we get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452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452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452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656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6567" name="Object 7"/>
          <p:cNvGraphicFramePr>
            <a:graphicFrameLocks noChangeAspect="1"/>
          </p:cNvGraphicFramePr>
          <p:nvPr/>
        </p:nvGraphicFramePr>
        <p:xfrm>
          <a:off x="1371601" y="2758859"/>
          <a:ext cx="5118620" cy="605076"/>
        </p:xfrm>
        <a:graphic>
          <a:graphicData uri="http://schemas.openxmlformats.org/presentationml/2006/ole">
            <p:oleObj spid="_x0000_s66567" name="Equation" r:id="rId3" imgW="2984500" imgH="355600" progId="Equation.DSMT4">
              <p:embed/>
            </p:oleObj>
          </a:graphicData>
        </a:graphic>
      </p:graphicFrame>
      <p:sp>
        <p:nvSpPr>
          <p:cNvPr id="6657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6569" name="Object 9"/>
          <p:cNvGraphicFramePr>
            <a:graphicFrameLocks noChangeAspect="1"/>
          </p:cNvGraphicFramePr>
          <p:nvPr/>
        </p:nvGraphicFramePr>
        <p:xfrm>
          <a:off x="1371600" y="3825657"/>
          <a:ext cx="2861851" cy="719551"/>
        </p:xfrm>
        <a:graphic>
          <a:graphicData uri="http://schemas.openxmlformats.org/presentationml/2006/ole">
            <p:oleObj spid="_x0000_s66569" name="Equation" r:id="rId4" imgW="1663700" imgH="419100" progId="Equation.DSMT4">
              <p:embed/>
            </p:oleObj>
          </a:graphicData>
        </a:graphic>
      </p:graphicFrame>
      <p:sp>
        <p:nvSpPr>
          <p:cNvPr id="47" name="Rectangle 46"/>
          <p:cNvSpPr/>
          <p:nvPr/>
        </p:nvSpPr>
        <p:spPr>
          <a:xfrm>
            <a:off x="685800" y="1371600"/>
            <a:ext cx="7239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Total power entering the conductor of width </a:t>
            </a: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b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and length </a:t>
            </a: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l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is given by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657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6571" name="Object 11"/>
          <p:cNvGraphicFramePr>
            <a:graphicFrameLocks noChangeAspect="1"/>
          </p:cNvGraphicFramePr>
          <p:nvPr/>
        </p:nvGraphicFramePr>
        <p:xfrm>
          <a:off x="1371600" y="1676400"/>
          <a:ext cx="2616550" cy="670491"/>
        </p:xfrm>
        <a:graphic>
          <a:graphicData uri="http://schemas.openxmlformats.org/presentationml/2006/ole">
            <p:oleObj spid="_x0000_s66571" name="Equation" r:id="rId5" imgW="1524000" imgH="393700" progId="Equation.DSMT4">
              <p:embed/>
            </p:oleObj>
          </a:graphicData>
        </a:graphic>
      </p:graphicFrame>
      <p:sp>
        <p:nvSpPr>
          <p:cNvPr id="6657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6573" name="Object 13"/>
          <p:cNvGraphicFramePr>
            <a:graphicFrameLocks noChangeAspect="1"/>
          </p:cNvGraphicFramePr>
          <p:nvPr/>
        </p:nvGraphicFramePr>
        <p:xfrm>
          <a:off x="1371600" y="5044858"/>
          <a:ext cx="3581400" cy="441542"/>
        </p:xfrm>
        <a:graphic>
          <a:graphicData uri="http://schemas.openxmlformats.org/presentationml/2006/ole">
            <p:oleObj spid="_x0000_s66573" name="Equation" r:id="rId6" imgW="2082800" imgH="254000" progId="Equation.DSMT4">
              <p:embed/>
            </p:oleObj>
          </a:graphicData>
        </a:graphic>
      </p:graphicFrame>
      <p:sp>
        <p:nvSpPr>
          <p:cNvPr id="51" name="Rectangle 29"/>
          <p:cNvSpPr>
            <a:spLocks noChangeArrowheads="1"/>
          </p:cNvSpPr>
          <p:nvPr/>
        </p:nvSpPr>
        <p:spPr bwMode="auto">
          <a:xfrm>
            <a:off x="685800" y="5715000"/>
            <a:ext cx="72167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where 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657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6575" name="Object 15"/>
          <p:cNvGraphicFramePr>
            <a:graphicFrameLocks noChangeAspect="1"/>
          </p:cNvGraphicFramePr>
          <p:nvPr/>
        </p:nvGraphicFramePr>
        <p:xfrm>
          <a:off x="1447800" y="5638800"/>
          <a:ext cx="904875" cy="409575"/>
        </p:xfrm>
        <a:graphic>
          <a:graphicData uri="http://schemas.openxmlformats.org/presentationml/2006/ole">
            <p:oleObj spid="_x0000_s66575" name="Equation" r:id="rId7" imgW="901309" imgH="406224" progId="Equation.DSMT4">
              <p:embed/>
            </p:oleObj>
          </a:graphicData>
        </a:graphic>
      </p:graphicFrame>
      <p:sp>
        <p:nvSpPr>
          <p:cNvPr id="54" name="Rectangle 29"/>
          <p:cNvSpPr>
            <a:spLocks noChangeArrowheads="1"/>
          </p:cNvSpPr>
          <p:nvPr/>
        </p:nvSpPr>
        <p:spPr bwMode="auto">
          <a:xfrm>
            <a:off x="2514600" y="5715000"/>
            <a:ext cx="292233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is the AC RMS equivalent current.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AC resistance</a:t>
            </a:r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685800" y="2502132"/>
            <a:ext cx="7391400" cy="698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When AC waves go through an infinitely deep good conductor of conductivity </a:t>
            </a:r>
            <a:r>
              <a:rPr lang="en-US" sz="1400" i="1" dirty="0" smtClean="0">
                <a:latin typeface="Arial" pitchFamily="34" charset="0"/>
                <a:cs typeface="Arial" pitchFamily="34" charset="0"/>
                <a:sym typeface="Symbol"/>
              </a:rPr>
              <a:t>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defined by the half-space </a:t>
            </a: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0 &lt; x &lt; </a:t>
            </a:r>
            <a:r>
              <a:rPr lang="en-US" sz="1400" i="1" dirty="0" smtClean="0">
                <a:latin typeface="Arial" pitchFamily="34" charset="0"/>
                <a:cs typeface="Arial" pitchFamily="34" charset="0"/>
                <a:sym typeface="Symbol"/>
              </a:rPr>
              <a:t></a:t>
            </a:r>
            <a:r>
              <a:rPr lang="en-US" sz="1400" dirty="0" smtClean="0">
                <a:latin typeface="Arial" pitchFamily="34" charset="0"/>
                <a:cs typeface="Arial" pitchFamily="34" charset="0"/>
                <a:sym typeface="Symbol"/>
              </a:rPr>
              <a:t>, shown in the figure 2.1, the equivalent DC conductor has </a:t>
            </a:r>
            <a:r>
              <a:rPr lang="en-US" sz="1400" dirty="0" smtClean="0">
                <a:latin typeface="Symbol" pitchFamily="18" charset="2"/>
                <a:cs typeface="Arial" pitchFamily="34" charset="0"/>
                <a:sym typeface="Symbol"/>
              </a:rPr>
              <a:t>d</a:t>
            </a:r>
            <a:r>
              <a:rPr lang="en-US" sz="1400" dirty="0" smtClean="0">
                <a:latin typeface="Arial" pitchFamily="34" charset="0"/>
                <a:cs typeface="Arial" pitchFamily="34" charset="0"/>
                <a:sym typeface="Symbol"/>
              </a:rPr>
              <a:t> depth.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5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735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37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14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6477000" y="1676400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(2.38)</a:t>
            </a:r>
            <a:endParaRPr lang="en-US" dirty="0"/>
          </a:p>
        </p:txBody>
      </p:sp>
      <p:sp>
        <p:nvSpPr>
          <p:cNvPr id="6144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4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5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5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451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452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452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452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452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656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657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685800" y="1371600"/>
            <a:ext cx="7239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Finally, we get the AC equivalent resistance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657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657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657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759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7591" name="Object 7"/>
          <p:cNvGraphicFramePr>
            <a:graphicFrameLocks noChangeAspect="1"/>
          </p:cNvGraphicFramePr>
          <p:nvPr/>
        </p:nvGraphicFramePr>
        <p:xfrm>
          <a:off x="1447800" y="1752600"/>
          <a:ext cx="1115122" cy="609600"/>
        </p:xfrm>
        <a:graphic>
          <a:graphicData uri="http://schemas.openxmlformats.org/presentationml/2006/ole">
            <p:oleObj spid="_x0000_s67591" name="Equation" r:id="rId3" imgW="710891" imgH="393529" progId="Equation.DSMT4">
              <p:embed/>
            </p:oleObj>
          </a:graphicData>
        </a:graphic>
      </p:graphicFrame>
      <p:sp>
        <p:nvSpPr>
          <p:cNvPr id="67613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67593" name="Group 9"/>
          <p:cNvGrpSpPr>
            <a:grpSpLocks/>
          </p:cNvGrpSpPr>
          <p:nvPr/>
        </p:nvGrpSpPr>
        <p:grpSpPr bwMode="auto">
          <a:xfrm>
            <a:off x="1752600" y="3482975"/>
            <a:ext cx="4625975" cy="2308225"/>
            <a:chOff x="144" y="3024"/>
            <a:chExt cx="2104" cy="1039"/>
          </a:xfrm>
        </p:grpSpPr>
        <p:sp>
          <p:nvSpPr>
            <p:cNvPr id="67612" name="Line 28"/>
            <p:cNvSpPr>
              <a:spLocks noChangeShapeType="1"/>
            </p:cNvSpPr>
            <p:nvPr/>
          </p:nvSpPr>
          <p:spPr bwMode="auto">
            <a:xfrm flipV="1">
              <a:off x="328" y="3024"/>
              <a:ext cx="384" cy="38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sm" len="lg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611" name="Line 27"/>
            <p:cNvSpPr>
              <a:spLocks noChangeShapeType="1"/>
            </p:cNvSpPr>
            <p:nvPr/>
          </p:nvSpPr>
          <p:spPr bwMode="auto">
            <a:xfrm>
              <a:off x="328" y="3408"/>
              <a:ext cx="0" cy="57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sm" len="lg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610" name="Line 26"/>
            <p:cNvSpPr>
              <a:spLocks noChangeShapeType="1"/>
            </p:cNvSpPr>
            <p:nvPr/>
          </p:nvSpPr>
          <p:spPr bwMode="auto">
            <a:xfrm>
              <a:off x="328" y="3408"/>
              <a:ext cx="81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609" name="Text Box 25"/>
            <p:cNvSpPr txBox="1">
              <a:spLocks noChangeArrowheads="1"/>
            </p:cNvSpPr>
            <p:nvPr/>
          </p:nvSpPr>
          <p:spPr bwMode="auto">
            <a:xfrm>
              <a:off x="424" y="3552"/>
              <a:ext cx="570" cy="3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Arial" pitchFamily="34" charset="0"/>
                  <a:sym typeface="Symbol" pitchFamily="18" charset="2"/>
                </a:rPr>
                <a:t></a:t>
              </a:r>
              <a:r>
                <a:rPr kumimoji="0" lang="en-US" sz="1200" b="0" i="1" u="none" strike="noStrike" cap="none" normalizeH="0" baseline="-3000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c</a:t>
              </a:r>
              <a:endParaRPr kumimoji="0" 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  <a:sym typeface="Symbol" pitchFamily="18" charset="2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Arial" pitchFamily="34" charset="0"/>
                  <a:sym typeface="Symbol" pitchFamily="18" charset="2"/>
                </a:rPr>
                <a:t>nonuniform</a:t>
              </a:r>
              <a:endParaRPr kumimoji="0" 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  <a:sym typeface="Symbol" pitchFamily="18" charset="2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Arial" pitchFamily="34" charset="0"/>
                  <a:sym typeface="Symbol" pitchFamily="18" charset="2"/>
                </a:rPr>
                <a:t>distribution</a:t>
              </a:r>
            </a:p>
          </p:txBody>
        </p:sp>
        <p:sp>
          <p:nvSpPr>
            <p:cNvPr id="67608" name="Text Box 24"/>
            <p:cNvSpPr txBox="1">
              <a:spLocks noChangeArrowheads="1"/>
            </p:cNvSpPr>
            <p:nvPr/>
          </p:nvSpPr>
          <p:spPr bwMode="auto">
            <a:xfrm>
              <a:off x="260" y="3168"/>
              <a:ext cx="153" cy="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b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7607" name="Text Box 23"/>
            <p:cNvSpPr txBox="1">
              <a:spLocks noChangeArrowheads="1"/>
            </p:cNvSpPr>
            <p:nvPr/>
          </p:nvSpPr>
          <p:spPr bwMode="auto">
            <a:xfrm>
              <a:off x="568" y="3427"/>
              <a:ext cx="135" cy="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l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7606" name="Line 22"/>
            <p:cNvSpPr>
              <a:spLocks noChangeShapeType="1"/>
            </p:cNvSpPr>
            <p:nvPr/>
          </p:nvSpPr>
          <p:spPr bwMode="auto">
            <a:xfrm>
              <a:off x="1000" y="3360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605" name="Line 21"/>
            <p:cNvSpPr>
              <a:spLocks noChangeShapeType="1"/>
            </p:cNvSpPr>
            <p:nvPr/>
          </p:nvSpPr>
          <p:spPr bwMode="auto">
            <a:xfrm>
              <a:off x="514" y="3180"/>
              <a:ext cx="9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604" name="AutoShape 20"/>
            <p:cNvSpPr>
              <a:spLocks noChangeArrowheads="1"/>
            </p:cNvSpPr>
            <p:nvPr/>
          </p:nvSpPr>
          <p:spPr bwMode="auto">
            <a:xfrm>
              <a:off x="1480" y="3178"/>
              <a:ext cx="712" cy="479"/>
            </a:xfrm>
            <a:prstGeom prst="cube">
              <a:avLst>
                <a:gd name="adj" fmla="val 4737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uniform</a:t>
              </a:r>
              <a:endParaRPr kumimoji="0" 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distribution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7603" name="Text Box 19"/>
            <p:cNvSpPr txBox="1">
              <a:spLocks noChangeArrowheads="1"/>
            </p:cNvSpPr>
            <p:nvPr/>
          </p:nvSpPr>
          <p:spPr bwMode="auto">
            <a:xfrm>
              <a:off x="1403" y="3176"/>
              <a:ext cx="153" cy="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b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7602" name="Text Box 18"/>
            <p:cNvSpPr txBox="1">
              <a:spLocks noChangeArrowheads="1"/>
            </p:cNvSpPr>
            <p:nvPr/>
          </p:nvSpPr>
          <p:spPr bwMode="auto">
            <a:xfrm>
              <a:off x="1305" y="3448"/>
              <a:ext cx="152" cy="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Arial" pitchFamily="34" charset="0"/>
                  <a:sym typeface="Symbol" pitchFamily="18" charset="2"/>
                </a:rPr>
                <a:t></a:t>
              </a:r>
            </a:p>
          </p:txBody>
        </p:sp>
        <p:sp>
          <p:nvSpPr>
            <p:cNvPr id="67601" name="Text Box 17"/>
            <p:cNvSpPr txBox="1">
              <a:spLocks noChangeArrowheads="1"/>
            </p:cNvSpPr>
            <p:nvPr/>
          </p:nvSpPr>
          <p:spPr bwMode="auto">
            <a:xfrm>
              <a:off x="1864" y="3177"/>
              <a:ext cx="135" cy="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l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7600" name="Text Box 16"/>
            <p:cNvSpPr txBox="1">
              <a:spLocks noChangeArrowheads="1"/>
            </p:cNvSpPr>
            <p:nvPr/>
          </p:nvSpPr>
          <p:spPr bwMode="auto">
            <a:xfrm>
              <a:off x="1166" y="3321"/>
              <a:ext cx="159" cy="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=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7599" name="Text Box 15"/>
            <p:cNvSpPr txBox="1">
              <a:spLocks noChangeArrowheads="1"/>
            </p:cNvSpPr>
            <p:nvPr/>
          </p:nvSpPr>
          <p:spPr bwMode="auto">
            <a:xfrm>
              <a:off x="144" y="3888"/>
              <a:ext cx="172" cy="175"/>
            </a:xfrm>
            <a:prstGeom prst="rect">
              <a:avLst/>
            </a:prstGeom>
            <a:noFill/>
            <a:ln w="9525">
              <a:noFill/>
              <a:miter lim="800000"/>
              <a:headEnd type="none" w="sm" len="med"/>
              <a:tailEnd type="non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Arial" pitchFamily="34" charset="0"/>
                  <a:sym typeface="Symbol" pitchFamily="18" charset="2"/>
                </a:rPr>
                <a:t></a:t>
              </a:r>
            </a:p>
          </p:txBody>
        </p:sp>
        <p:sp>
          <p:nvSpPr>
            <p:cNvPr id="67598" name="AutoShape 14"/>
            <p:cNvSpPr>
              <a:spLocks noChangeShapeType="1"/>
            </p:cNvSpPr>
            <p:nvPr/>
          </p:nvSpPr>
          <p:spPr bwMode="auto">
            <a:xfrm flipV="1">
              <a:off x="1576" y="3321"/>
              <a:ext cx="672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sm" len="med"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597" name="AutoShape 13"/>
            <p:cNvSpPr>
              <a:spLocks noChangeShapeType="1"/>
            </p:cNvSpPr>
            <p:nvPr/>
          </p:nvSpPr>
          <p:spPr bwMode="auto">
            <a:xfrm flipV="1">
              <a:off x="328" y="3456"/>
              <a:ext cx="672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sm" len="med"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596" name="Line 12"/>
            <p:cNvSpPr>
              <a:spLocks noChangeShapeType="1"/>
            </p:cNvSpPr>
            <p:nvPr/>
          </p:nvSpPr>
          <p:spPr bwMode="auto">
            <a:xfrm flipH="1">
              <a:off x="268" y="3168"/>
              <a:ext cx="240" cy="2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sm" len="med"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595" name="Line 11"/>
            <p:cNvSpPr>
              <a:spLocks noChangeShapeType="1"/>
            </p:cNvSpPr>
            <p:nvPr/>
          </p:nvSpPr>
          <p:spPr bwMode="auto">
            <a:xfrm>
              <a:off x="1440" y="3405"/>
              <a:ext cx="0" cy="25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sm" len="med"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594" name="Line 10"/>
            <p:cNvSpPr>
              <a:spLocks noChangeShapeType="1"/>
            </p:cNvSpPr>
            <p:nvPr/>
          </p:nvSpPr>
          <p:spPr bwMode="auto">
            <a:xfrm flipV="1">
              <a:off x="1440" y="3177"/>
              <a:ext cx="225" cy="22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sm" len="med"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AC resistance of round wires</a:t>
            </a:r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990600" y="4648200"/>
            <a:ext cx="32004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The AC resistance of a round wire of 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radius </a:t>
            </a: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a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and length </a:t>
            </a: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l.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5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735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37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14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4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4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5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5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511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555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65537" name="Group 1"/>
          <p:cNvGrpSpPr>
            <a:grpSpLocks noChangeAspect="1"/>
          </p:cNvGrpSpPr>
          <p:nvPr/>
        </p:nvGrpSpPr>
        <p:grpSpPr bwMode="auto">
          <a:xfrm>
            <a:off x="1219200" y="1752600"/>
            <a:ext cx="2543175" cy="2543175"/>
            <a:chOff x="48" y="48"/>
            <a:chExt cx="1152" cy="1152"/>
          </a:xfrm>
        </p:grpSpPr>
        <p:sp>
          <p:nvSpPr>
            <p:cNvPr id="65549" name="Oval 13"/>
            <p:cNvSpPr>
              <a:spLocks noChangeAspect="1" noChangeArrowheads="1"/>
            </p:cNvSpPr>
            <p:nvPr/>
          </p:nvSpPr>
          <p:spPr bwMode="auto">
            <a:xfrm>
              <a:off x="48" y="48"/>
              <a:ext cx="1152" cy="1152"/>
            </a:xfrm>
            <a:prstGeom prst="ellipse">
              <a:avLst/>
            </a:prstGeom>
            <a:solidFill>
              <a:srgbClr val="808080">
                <a:alpha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548" name="Oval 12"/>
            <p:cNvSpPr>
              <a:spLocks noChangeAspect="1" noChangeArrowheads="1"/>
            </p:cNvSpPr>
            <p:nvPr/>
          </p:nvSpPr>
          <p:spPr bwMode="auto">
            <a:xfrm>
              <a:off x="192" y="192"/>
              <a:ext cx="864" cy="864"/>
            </a:xfrm>
            <a:prstGeom prst="ellipse">
              <a:avLst/>
            </a:prstGeom>
            <a:solidFill>
              <a:srgbClr val="C0C0C0">
                <a:alpha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5547" name="Text Box 11"/>
            <p:cNvSpPr txBox="1">
              <a:spLocks noChangeAspect="1" noChangeArrowheads="1"/>
            </p:cNvSpPr>
            <p:nvPr/>
          </p:nvSpPr>
          <p:spPr bwMode="auto">
            <a:xfrm>
              <a:off x="830" y="912"/>
              <a:ext cx="22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   </a:t>
              </a: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Arial" pitchFamily="34" charset="0"/>
                  <a:sym typeface="Symbol" pitchFamily="18" charset="2"/>
                </a:rPr>
                <a:t></a:t>
              </a:r>
              <a:r>
                <a:rPr kumimoji="0" lang="en-US" sz="1200" b="0" i="1" u="none" strike="noStrike" cap="none" normalizeH="0" baseline="-3000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c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  <a:sym typeface="Symbol" pitchFamily="18" charset="2"/>
              </a:endParaRPr>
            </a:p>
          </p:txBody>
        </p:sp>
        <p:sp>
          <p:nvSpPr>
            <p:cNvPr id="65546" name="Text Box 10"/>
            <p:cNvSpPr txBox="1">
              <a:spLocks noChangeAspect="1" noChangeArrowheads="1"/>
            </p:cNvSpPr>
            <p:nvPr/>
          </p:nvSpPr>
          <p:spPr bwMode="auto">
            <a:xfrm>
              <a:off x="374" y="260"/>
              <a:ext cx="24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Arial" pitchFamily="34" charset="0"/>
                  <a:sym typeface="Symbol" pitchFamily="18" charset="2"/>
                </a:rPr>
                <a:t></a:t>
              </a: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,</a:t>
              </a: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Arial" pitchFamily="34" charset="0"/>
                  <a:sym typeface="Symbol" pitchFamily="18" charset="2"/>
                </a:rPr>
                <a:t></a:t>
              </a:r>
            </a:p>
          </p:txBody>
        </p:sp>
        <p:sp>
          <p:nvSpPr>
            <p:cNvPr id="65545" name="AutoShape 9"/>
            <p:cNvSpPr>
              <a:spLocks noChangeAspect="1" noChangeShapeType="1"/>
            </p:cNvSpPr>
            <p:nvPr/>
          </p:nvSpPr>
          <p:spPr bwMode="auto">
            <a:xfrm flipH="1">
              <a:off x="217" y="624"/>
              <a:ext cx="407" cy="41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544" name="AutoShape 8"/>
            <p:cNvSpPr>
              <a:spLocks noChangeAspect="1" noChangeShapeType="1"/>
            </p:cNvSpPr>
            <p:nvPr/>
          </p:nvSpPr>
          <p:spPr bwMode="auto">
            <a:xfrm>
              <a:off x="624" y="630"/>
              <a:ext cx="0" cy="43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543" name="AutoShape 7"/>
            <p:cNvSpPr>
              <a:spLocks noChangeAspect="1" noChangeShapeType="1"/>
            </p:cNvSpPr>
            <p:nvPr/>
          </p:nvSpPr>
          <p:spPr bwMode="auto">
            <a:xfrm flipH="1">
              <a:off x="624" y="516"/>
              <a:ext cx="102" cy="10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sm" len="med"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542" name="Text Box 6"/>
            <p:cNvSpPr txBox="1">
              <a:spLocks noChangeAspect="1" noChangeArrowheads="1"/>
            </p:cNvSpPr>
            <p:nvPr/>
          </p:nvSpPr>
          <p:spPr bwMode="auto">
            <a:xfrm>
              <a:off x="604" y="835"/>
              <a:ext cx="16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b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5541" name="Text Box 5"/>
            <p:cNvSpPr txBox="1">
              <a:spLocks noChangeAspect="1" noChangeArrowheads="1"/>
            </p:cNvSpPr>
            <p:nvPr/>
          </p:nvSpPr>
          <p:spPr bwMode="auto">
            <a:xfrm>
              <a:off x="278" y="743"/>
              <a:ext cx="15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c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5540" name="Oval 4"/>
            <p:cNvSpPr>
              <a:spLocks noChangeAspect="1" noChangeArrowheads="1"/>
            </p:cNvSpPr>
            <p:nvPr/>
          </p:nvSpPr>
          <p:spPr bwMode="auto">
            <a:xfrm>
              <a:off x="480" y="480"/>
              <a:ext cx="288" cy="288"/>
            </a:xfrm>
            <a:prstGeom prst="ellipse">
              <a:avLst/>
            </a:prstGeom>
            <a:solidFill>
              <a:srgbClr val="808080">
                <a:alpha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539" name="Text Box 3"/>
            <p:cNvSpPr txBox="1">
              <a:spLocks noChangeAspect="1" noChangeArrowheads="1"/>
            </p:cNvSpPr>
            <p:nvPr/>
          </p:nvSpPr>
          <p:spPr bwMode="auto">
            <a:xfrm>
              <a:off x="604" y="528"/>
              <a:ext cx="16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 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5538" name="Text Box 2"/>
            <p:cNvSpPr txBox="1">
              <a:spLocks noChangeAspect="1" noChangeArrowheads="1"/>
            </p:cNvSpPr>
            <p:nvPr/>
          </p:nvSpPr>
          <p:spPr bwMode="auto">
            <a:xfrm>
              <a:off x="480" y="451"/>
              <a:ext cx="22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   </a:t>
              </a: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Arial" pitchFamily="34" charset="0"/>
                  <a:sym typeface="Symbol" pitchFamily="18" charset="2"/>
                </a:rPr>
                <a:t></a:t>
              </a:r>
              <a:r>
                <a:rPr kumimoji="0" lang="en-US" sz="1200" b="0" i="1" u="none" strike="noStrike" cap="none" normalizeH="0" baseline="-3000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c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  <a:sym typeface="Symbol" pitchFamily="18" charset="2"/>
              </a:endParaRPr>
            </a:p>
          </p:txBody>
        </p:sp>
      </p:grpSp>
      <p:sp>
        <p:nvSpPr>
          <p:cNvPr id="6555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5558" name="Object 22"/>
          <p:cNvGraphicFramePr>
            <a:graphicFrameLocks noChangeAspect="1"/>
          </p:cNvGraphicFramePr>
          <p:nvPr/>
        </p:nvGraphicFramePr>
        <p:xfrm>
          <a:off x="4914900" y="2438400"/>
          <a:ext cx="2319338" cy="609600"/>
        </p:xfrm>
        <a:graphic>
          <a:graphicData uri="http://schemas.openxmlformats.org/presentationml/2006/ole">
            <p:oleObj spid="_x0000_s65558" name="Equation" r:id="rId3" imgW="1485720" imgH="393480" progId="Equation.DSMT4">
              <p:embed/>
            </p:oleObj>
          </a:graphicData>
        </a:graphic>
      </p:graphicFrame>
      <p:sp>
        <p:nvSpPr>
          <p:cNvPr id="59" name="Rectangle 12"/>
          <p:cNvSpPr>
            <a:spLocks noChangeArrowheads="1"/>
          </p:cNvSpPr>
          <p:nvPr/>
        </p:nvSpPr>
        <p:spPr bwMode="auto">
          <a:xfrm>
            <a:off x="4419600" y="1752600"/>
            <a:ext cx="3200400" cy="375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i="1" dirty="0" smtClean="0">
                <a:latin typeface="Arial" pitchFamily="34" charset="0"/>
                <a:cs typeface="Arial" pitchFamily="34" charset="0"/>
                <a:sym typeface="Symbol"/>
              </a:rPr>
              <a:t>1.  &gt;&gt; a, </a:t>
            </a:r>
            <a:r>
              <a:rPr lang="en-US" sz="1400" dirty="0" smtClean="0">
                <a:latin typeface="Arial" pitchFamily="34" charset="0"/>
                <a:cs typeface="Arial" pitchFamily="34" charset="0"/>
                <a:sym typeface="Symbol"/>
              </a:rPr>
              <a:t>we get</a:t>
            </a:r>
            <a:endParaRPr kumimoji="0" lang="en-US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0" name="Object 22"/>
          <p:cNvGraphicFramePr>
            <a:graphicFrameLocks noChangeAspect="1"/>
          </p:cNvGraphicFramePr>
          <p:nvPr/>
        </p:nvGraphicFramePr>
        <p:xfrm>
          <a:off x="4953000" y="4114800"/>
          <a:ext cx="1922463" cy="609600"/>
        </p:xfrm>
        <a:graphic>
          <a:graphicData uri="http://schemas.openxmlformats.org/presentationml/2006/ole">
            <p:oleObj spid="_x0000_s65560" name="Equation" r:id="rId4" imgW="1231560" imgH="393480" progId="Equation.DSMT4">
              <p:embed/>
            </p:oleObj>
          </a:graphicData>
        </a:graphic>
      </p:graphicFrame>
      <p:sp>
        <p:nvSpPr>
          <p:cNvPr id="61" name="Rectangle 12"/>
          <p:cNvSpPr>
            <a:spLocks noChangeArrowheads="1"/>
          </p:cNvSpPr>
          <p:nvPr/>
        </p:nvSpPr>
        <p:spPr bwMode="auto">
          <a:xfrm>
            <a:off x="4419600" y="3485003"/>
            <a:ext cx="320040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i="1" dirty="0" smtClean="0">
                <a:latin typeface="Arial" pitchFamily="34" charset="0"/>
                <a:cs typeface="Arial" pitchFamily="34" charset="0"/>
                <a:sym typeface="Symbol"/>
              </a:rPr>
              <a:t>2.  &lt;&lt; a, </a:t>
            </a:r>
            <a:r>
              <a:rPr lang="en-US" sz="1400" dirty="0" smtClean="0">
                <a:latin typeface="Arial" pitchFamily="34" charset="0"/>
                <a:cs typeface="Arial" pitchFamily="34" charset="0"/>
                <a:sym typeface="Symbol"/>
              </a:rPr>
              <a:t>we get</a:t>
            </a:r>
            <a:endParaRPr kumimoji="0" lang="en-US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562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4" name="Rectangle 63"/>
          <p:cNvSpPr/>
          <p:nvPr/>
        </p:nvSpPr>
        <p:spPr>
          <a:xfrm>
            <a:off x="7391400" y="2590800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(2.39)</a:t>
            </a:r>
            <a:endParaRPr lang="en-US" dirty="0"/>
          </a:p>
        </p:txBody>
      </p:sp>
      <p:sp>
        <p:nvSpPr>
          <p:cNvPr id="65" name="Rectangle 64"/>
          <p:cNvSpPr/>
          <p:nvPr/>
        </p:nvSpPr>
        <p:spPr>
          <a:xfrm>
            <a:off x="7315200" y="4343400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(2.42)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Transmission lines</a:t>
            </a:r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762000" y="1433275"/>
            <a:ext cx="5181600" cy="375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A transmission line is modeled by distributed circuit theory,</a:t>
            </a:r>
            <a:endParaRPr lang="en-US" sz="1400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5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735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37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14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4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4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5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5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511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555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555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" name="Rectangle 12"/>
          <p:cNvSpPr>
            <a:spLocks noChangeArrowheads="1"/>
          </p:cNvSpPr>
          <p:nvPr/>
        </p:nvSpPr>
        <p:spPr bwMode="auto">
          <a:xfrm>
            <a:off x="609600" y="4334218"/>
            <a:ext cx="70104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dirty="0" smtClean="0">
                <a:latin typeface="Arial" pitchFamily="34" charset="0"/>
                <a:cs typeface="Arial" pitchFamily="34" charset="0"/>
                <a:sym typeface="Symbol"/>
              </a:rPr>
              <a:t>where, </a:t>
            </a:r>
          </a:p>
          <a:p>
            <a:pPr lv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R’: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The resistance due to imperfect conductors</a:t>
            </a:r>
          </a:p>
          <a:p>
            <a:pPr lv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L’: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The inductance due to magnetic flux generated by the currents in the conductors</a:t>
            </a:r>
          </a:p>
          <a:p>
            <a:pPr lv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G’: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The conductance due to an imperfect dielectric</a:t>
            </a:r>
          </a:p>
          <a:p>
            <a:pPr lv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C’: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The capacitance due to the surface charges on the conductors</a:t>
            </a:r>
            <a:endParaRPr kumimoji="0" lang="en-US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562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8650" name="Rectangle 4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68612" name="Group 4"/>
          <p:cNvGrpSpPr>
            <a:grpSpLocks noChangeAspect="1"/>
          </p:cNvGrpSpPr>
          <p:nvPr/>
        </p:nvGrpSpPr>
        <p:grpSpPr bwMode="auto">
          <a:xfrm>
            <a:off x="2209800" y="2133600"/>
            <a:ext cx="4686300" cy="2457450"/>
            <a:chOff x="3504" y="144"/>
            <a:chExt cx="2123" cy="1219"/>
          </a:xfrm>
        </p:grpSpPr>
        <p:sp>
          <p:nvSpPr>
            <p:cNvPr id="68649" name="Line 41"/>
            <p:cNvSpPr>
              <a:spLocks noChangeAspect="1" noChangeShapeType="1"/>
            </p:cNvSpPr>
            <p:nvPr/>
          </p:nvSpPr>
          <p:spPr bwMode="auto">
            <a:xfrm>
              <a:off x="4614" y="369"/>
              <a:ext cx="57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none" w="sm" len="med"/>
              <a:tailEnd type="non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48" name="Line 40"/>
            <p:cNvSpPr>
              <a:spLocks noChangeAspect="1" noChangeShapeType="1"/>
            </p:cNvSpPr>
            <p:nvPr/>
          </p:nvSpPr>
          <p:spPr bwMode="auto">
            <a:xfrm>
              <a:off x="3604" y="368"/>
              <a:ext cx="14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47" name="Freeform 39"/>
            <p:cNvSpPr>
              <a:spLocks noChangeAspect="1"/>
            </p:cNvSpPr>
            <p:nvPr/>
          </p:nvSpPr>
          <p:spPr bwMode="auto">
            <a:xfrm>
              <a:off x="3748" y="320"/>
              <a:ext cx="285" cy="96"/>
            </a:xfrm>
            <a:custGeom>
              <a:avLst/>
              <a:gdLst/>
              <a:ahLst/>
              <a:cxnLst>
                <a:cxn ang="0">
                  <a:pos x="0" y="47"/>
                </a:cxn>
                <a:cxn ang="0">
                  <a:pos x="21" y="96"/>
                </a:cxn>
                <a:cxn ang="0">
                  <a:pos x="69" y="0"/>
                </a:cxn>
                <a:cxn ang="0">
                  <a:pos x="117" y="96"/>
                </a:cxn>
                <a:cxn ang="0">
                  <a:pos x="165" y="0"/>
                </a:cxn>
                <a:cxn ang="0">
                  <a:pos x="213" y="96"/>
                </a:cxn>
                <a:cxn ang="0">
                  <a:pos x="261" y="0"/>
                </a:cxn>
                <a:cxn ang="0">
                  <a:pos x="309" y="96"/>
                </a:cxn>
                <a:cxn ang="0">
                  <a:pos x="357" y="0"/>
                </a:cxn>
                <a:cxn ang="0">
                  <a:pos x="381" y="47"/>
                </a:cxn>
              </a:cxnLst>
              <a:rect l="0" t="0" r="r" b="b"/>
              <a:pathLst>
                <a:path w="381" h="96">
                  <a:moveTo>
                    <a:pt x="0" y="47"/>
                  </a:moveTo>
                  <a:lnTo>
                    <a:pt x="21" y="96"/>
                  </a:lnTo>
                  <a:lnTo>
                    <a:pt x="69" y="0"/>
                  </a:lnTo>
                  <a:lnTo>
                    <a:pt x="117" y="96"/>
                  </a:lnTo>
                  <a:lnTo>
                    <a:pt x="165" y="0"/>
                  </a:lnTo>
                  <a:lnTo>
                    <a:pt x="213" y="96"/>
                  </a:lnTo>
                  <a:lnTo>
                    <a:pt x="261" y="0"/>
                  </a:lnTo>
                  <a:lnTo>
                    <a:pt x="309" y="96"/>
                  </a:lnTo>
                  <a:lnTo>
                    <a:pt x="357" y="0"/>
                  </a:lnTo>
                  <a:lnTo>
                    <a:pt x="381" y="47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46" name="Freeform 38"/>
            <p:cNvSpPr>
              <a:spLocks noChangeAspect="1"/>
            </p:cNvSpPr>
            <p:nvPr/>
          </p:nvSpPr>
          <p:spPr bwMode="auto">
            <a:xfrm>
              <a:off x="4324" y="320"/>
              <a:ext cx="288" cy="96"/>
            </a:xfrm>
            <a:custGeom>
              <a:avLst/>
              <a:gdLst/>
              <a:ahLst/>
              <a:cxnLst>
                <a:cxn ang="0">
                  <a:pos x="0" y="112"/>
                </a:cxn>
                <a:cxn ang="0">
                  <a:pos x="48" y="16"/>
                </a:cxn>
                <a:cxn ang="0">
                  <a:pos x="192" y="16"/>
                </a:cxn>
                <a:cxn ang="0">
                  <a:pos x="240" y="112"/>
                </a:cxn>
                <a:cxn ang="0">
                  <a:pos x="192" y="208"/>
                </a:cxn>
                <a:cxn ang="0">
                  <a:pos x="144" y="112"/>
                </a:cxn>
                <a:cxn ang="0">
                  <a:pos x="192" y="16"/>
                </a:cxn>
                <a:cxn ang="0">
                  <a:pos x="336" y="16"/>
                </a:cxn>
                <a:cxn ang="0">
                  <a:pos x="384" y="112"/>
                </a:cxn>
                <a:cxn ang="0">
                  <a:pos x="336" y="208"/>
                </a:cxn>
                <a:cxn ang="0">
                  <a:pos x="288" y="112"/>
                </a:cxn>
                <a:cxn ang="0">
                  <a:pos x="336" y="16"/>
                </a:cxn>
                <a:cxn ang="0">
                  <a:pos x="480" y="16"/>
                </a:cxn>
                <a:cxn ang="0">
                  <a:pos x="528" y="112"/>
                </a:cxn>
                <a:cxn ang="0">
                  <a:pos x="480" y="208"/>
                </a:cxn>
                <a:cxn ang="0">
                  <a:pos x="432" y="112"/>
                </a:cxn>
                <a:cxn ang="0">
                  <a:pos x="480" y="16"/>
                </a:cxn>
                <a:cxn ang="0">
                  <a:pos x="624" y="16"/>
                </a:cxn>
                <a:cxn ang="0">
                  <a:pos x="672" y="112"/>
                </a:cxn>
                <a:cxn ang="0">
                  <a:pos x="624" y="208"/>
                </a:cxn>
                <a:cxn ang="0">
                  <a:pos x="576" y="112"/>
                </a:cxn>
                <a:cxn ang="0">
                  <a:pos x="624" y="16"/>
                </a:cxn>
                <a:cxn ang="0">
                  <a:pos x="768" y="16"/>
                </a:cxn>
                <a:cxn ang="0">
                  <a:pos x="816" y="112"/>
                </a:cxn>
              </a:cxnLst>
              <a:rect l="0" t="0" r="r" b="b"/>
              <a:pathLst>
                <a:path w="816" h="208">
                  <a:moveTo>
                    <a:pt x="0" y="112"/>
                  </a:moveTo>
                  <a:cubicBezTo>
                    <a:pt x="8" y="72"/>
                    <a:pt x="16" y="32"/>
                    <a:pt x="48" y="16"/>
                  </a:cubicBezTo>
                  <a:cubicBezTo>
                    <a:pt x="80" y="0"/>
                    <a:pt x="160" y="0"/>
                    <a:pt x="192" y="16"/>
                  </a:cubicBezTo>
                  <a:cubicBezTo>
                    <a:pt x="224" y="32"/>
                    <a:pt x="240" y="80"/>
                    <a:pt x="240" y="112"/>
                  </a:cubicBezTo>
                  <a:cubicBezTo>
                    <a:pt x="240" y="144"/>
                    <a:pt x="208" y="208"/>
                    <a:pt x="192" y="208"/>
                  </a:cubicBezTo>
                  <a:cubicBezTo>
                    <a:pt x="176" y="208"/>
                    <a:pt x="144" y="144"/>
                    <a:pt x="144" y="112"/>
                  </a:cubicBezTo>
                  <a:cubicBezTo>
                    <a:pt x="144" y="80"/>
                    <a:pt x="160" y="32"/>
                    <a:pt x="192" y="16"/>
                  </a:cubicBezTo>
                  <a:cubicBezTo>
                    <a:pt x="224" y="0"/>
                    <a:pt x="304" y="0"/>
                    <a:pt x="336" y="16"/>
                  </a:cubicBezTo>
                  <a:cubicBezTo>
                    <a:pt x="368" y="32"/>
                    <a:pt x="384" y="80"/>
                    <a:pt x="384" y="112"/>
                  </a:cubicBezTo>
                  <a:cubicBezTo>
                    <a:pt x="384" y="144"/>
                    <a:pt x="352" y="208"/>
                    <a:pt x="336" y="208"/>
                  </a:cubicBezTo>
                  <a:cubicBezTo>
                    <a:pt x="320" y="208"/>
                    <a:pt x="288" y="144"/>
                    <a:pt x="288" y="112"/>
                  </a:cubicBezTo>
                  <a:cubicBezTo>
                    <a:pt x="288" y="80"/>
                    <a:pt x="304" y="32"/>
                    <a:pt x="336" y="16"/>
                  </a:cubicBezTo>
                  <a:cubicBezTo>
                    <a:pt x="368" y="0"/>
                    <a:pt x="448" y="0"/>
                    <a:pt x="480" y="16"/>
                  </a:cubicBezTo>
                  <a:cubicBezTo>
                    <a:pt x="512" y="32"/>
                    <a:pt x="528" y="80"/>
                    <a:pt x="528" y="112"/>
                  </a:cubicBezTo>
                  <a:cubicBezTo>
                    <a:pt x="528" y="144"/>
                    <a:pt x="496" y="208"/>
                    <a:pt x="480" y="208"/>
                  </a:cubicBezTo>
                  <a:cubicBezTo>
                    <a:pt x="464" y="208"/>
                    <a:pt x="432" y="144"/>
                    <a:pt x="432" y="112"/>
                  </a:cubicBezTo>
                  <a:cubicBezTo>
                    <a:pt x="432" y="80"/>
                    <a:pt x="448" y="32"/>
                    <a:pt x="480" y="16"/>
                  </a:cubicBezTo>
                  <a:cubicBezTo>
                    <a:pt x="512" y="0"/>
                    <a:pt x="592" y="0"/>
                    <a:pt x="624" y="16"/>
                  </a:cubicBezTo>
                  <a:cubicBezTo>
                    <a:pt x="656" y="32"/>
                    <a:pt x="672" y="80"/>
                    <a:pt x="672" y="112"/>
                  </a:cubicBezTo>
                  <a:cubicBezTo>
                    <a:pt x="672" y="144"/>
                    <a:pt x="640" y="208"/>
                    <a:pt x="624" y="208"/>
                  </a:cubicBezTo>
                  <a:cubicBezTo>
                    <a:pt x="608" y="208"/>
                    <a:pt x="576" y="144"/>
                    <a:pt x="576" y="112"/>
                  </a:cubicBezTo>
                  <a:cubicBezTo>
                    <a:pt x="576" y="80"/>
                    <a:pt x="592" y="32"/>
                    <a:pt x="624" y="16"/>
                  </a:cubicBezTo>
                  <a:cubicBezTo>
                    <a:pt x="656" y="0"/>
                    <a:pt x="736" y="0"/>
                    <a:pt x="768" y="16"/>
                  </a:cubicBezTo>
                  <a:cubicBezTo>
                    <a:pt x="800" y="32"/>
                    <a:pt x="816" y="96"/>
                    <a:pt x="816" y="112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45" name="Line 37"/>
            <p:cNvSpPr>
              <a:spLocks noChangeAspect="1" noChangeShapeType="1"/>
            </p:cNvSpPr>
            <p:nvPr/>
          </p:nvSpPr>
          <p:spPr bwMode="auto">
            <a:xfrm>
              <a:off x="4612" y="368"/>
              <a:ext cx="34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44" name="Line 36"/>
            <p:cNvSpPr>
              <a:spLocks noChangeAspect="1" noChangeShapeType="1"/>
            </p:cNvSpPr>
            <p:nvPr/>
          </p:nvSpPr>
          <p:spPr bwMode="auto">
            <a:xfrm>
              <a:off x="4036" y="368"/>
              <a:ext cx="14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43" name="Line 35"/>
            <p:cNvSpPr>
              <a:spLocks noChangeAspect="1" noChangeShapeType="1"/>
            </p:cNvSpPr>
            <p:nvPr/>
          </p:nvSpPr>
          <p:spPr bwMode="auto">
            <a:xfrm>
              <a:off x="4180" y="368"/>
              <a:ext cx="14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42" name="Line 34"/>
            <p:cNvSpPr>
              <a:spLocks noChangeAspect="1" noChangeShapeType="1"/>
            </p:cNvSpPr>
            <p:nvPr/>
          </p:nvSpPr>
          <p:spPr bwMode="auto">
            <a:xfrm>
              <a:off x="4756" y="368"/>
              <a:ext cx="0" cy="1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41" name="Line 33"/>
            <p:cNvSpPr>
              <a:spLocks noChangeAspect="1" noChangeShapeType="1"/>
            </p:cNvSpPr>
            <p:nvPr/>
          </p:nvSpPr>
          <p:spPr bwMode="auto">
            <a:xfrm>
              <a:off x="4564" y="512"/>
              <a:ext cx="38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40" name="Freeform 32"/>
            <p:cNvSpPr>
              <a:spLocks noChangeAspect="1"/>
            </p:cNvSpPr>
            <p:nvPr/>
          </p:nvSpPr>
          <p:spPr bwMode="auto">
            <a:xfrm rot="-5400000">
              <a:off x="4421" y="703"/>
              <a:ext cx="285" cy="96"/>
            </a:xfrm>
            <a:custGeom>
              <a:avLst/>
              <a:gdLst/>
              <a:ahLst/>
              <a:cxnLst>
                <a:cxn ang="0">
                  <a:pos x="0" y="47"/>
                </a:cxn>
                <a:cxn ang="0">
                  <a:pos x="21" y="96"/>
                </a:cxn>
                <a:cxn ang="0">
                  <a:pos x="69" y="0"/>
                </a:cxn>
                <a:cxn ang="0">
                  <a:pos x="117" y="96"/>
                </a:cxn>
                <a:cxn ang="0">
                  <a:pos x="165" y="0"/>
                </a:cxn>
                <a:cxn ang="0">
                  <a:pos x="213" y="96"/>
                </a:cxn>
                <a:cxn ang="0">
                  <a:pos x="261" y="0"/>
                </a:cxn>
                <a:cxn ang="0">
                  <a:pos x="309" y="96"/>
                </a:cxn>
                <a:cxn ang="0">
                  <a:pos x="357" y="0"/>
                </a:cxn>
                <a:cxn ang="0">
                  <a:pos x="381" y="47"/>
                </a:cxn>
              </a:cxnLst>
              <a:rect l="0" t="0" r="r" b="b"/>
              <a:pathLst>
                <a:path w="381" h="96">
                  <a:moveTo>
                    <a:pt x="0" y="47"/>
                  </a:moveTo>
                  <a:lnTo>
                    <a:pt x="21" y="96"/>
                  </a:lnTo>
                  <a:lnTo>
                    <a:pt x="69" y="0"/>
                  </a:lnTo>
                  <a:lnTo>
                    <a:pt x="117" y="96"/>
                  </a:lnTo>
                  <a:lnTo>
                    <a:pt x="165" y="0"/>
                  </a:lnTo>
                  <a:lnTo>
                    <a:pt x="213" y="96"/>
                  </a:lnTo>
                  <a:lnTo>
                    <a:pt x="261" y="0"/>
                  </a:lnTo>
                  <a:lnTo>
                    <a:pt x="309" y="96"/>
                  </a:lnTo>
                  <a:lnTo>
                    <a:pt x="357" y="0"/>
                  </a:lnTo>
                  <a:lnTo>
                    <a:pt x="381" y="47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39" name="Line 31"/>
            <p:cNvSpPr>
              <a:spLocks noChangeAspect="1" noChangeShapeType="1"/>
            </p:cNvSpPr>
            <p:nvPr/>
          </p:nvSpPr>
          <p:spPr bwMode="auto">
            <a:xfrm>
              <a:off x="4564" y="512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38" name="Line 30"/>
            <p:cNvSpPr>
              <a:spLocks noChangeAspect="1" noChangeShapeType="1"/>
            </p:cNvSpPr>
            <p:nvPr/>
          </p:nvSpPr>
          <p:spPr bwMode="auto">
            <a:xfrm>
              <a:off x="4564" y="896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37" name="Line 29"/>
            <p:cNvSpPr>
              <a:spLocks noChangeAspect="1" noChangeShapeType="1"/>
            </p:cNvSpPr>
            <p:nvPr/>
          </p:nvSpPr>
          <p:spPr bwMode="auto">
            <a:xfrm>
              <a:off x="4564" y="992"/>
              <a:ext cx="38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68634" name="Group 26"/>
            <p:cNvGrpSpPr>
              <a:grpSpLocks noChangeAspect="1"/>
            </p:cNvGrpSpPr>
            <p:nvPr/>
          </p:nvGrpSpPr>
          <p:grpSpPr bwMode="auto">
            <a:xfrm>
              <a:off x="4900" y="752"/>
              <a:ext cx="96" cy="48"/>
              <a:chOff x="4128" y="864"/>
              <a:chExt cx="144" cy="97"/>
            </a:xfrm>
          </p:grpSpPr>
          <p:sp>
            <p:nvSpPr>
              <p:cNvPr id="68636" name="Line 28"/>
              <p:cNvSpPr>
                <a:spLocks noChangeAspect="1" noChangeShapeType="1"/>
              </p:cNvSpPr>
              <p:nvPr/>
            </p:nvSpPr>
            <p:spPr bwMode="auto">
              <a:xfrm>
                <a:off x="4128" y="864"/>
                <a:ext cx="14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635" name="Arc 27"/>
              <p:cNvSpPr>
                <a:spLocks noChangeAspect="1"/>
              </p:cNvSpPr>
              <p:nvPr/>
            </p:nvSpPr>
            <p:spPr bwMode="auto">
              <a:xfrm>
                <a:off x="4128" y="912"/>
                <a:ext cx="144" cy="49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0 w 43200"/>
                  <a:gd name="T1" fmla="*/ 21600 h 21600"/>
                  <a:gd name="T2" fmla="*/ 43200 w 43200"/>
                  <a:gd name="T3" fmla="*/ 21600 h 21600"/>
                  <a:gd name="T4" fmla="*/ 21600 w 432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21600" fill="none" extrusionOk="0">
                    <a:moveTo>
                      <a:pt x="0" y="21600"/>
                    </a:move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</a:path>
                  <a:path w="43200" h="21600" stroke="0" extrusionOk="0">
                    <a:moveTo>
                      <a:pt x="0" y="21600"/>
                    </a:move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68633" name="Line 25"/>
            <p:cNvSpPr>
              <a:spLocks noChangeAspect="1" noChangeShapeType="1"/>
            </p:cNvSpPr>
            <p:nvPr/>
          </p:nvSpPr>
          <p:spPr bwMode="auto">
            <a:xfrm>
              <a:off x="4948" y="512"/>
              <a:ext cx="0" cy="2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32" name="Line 24"/>
            <p:cNvSpPr>
              <a:spLocks noChangeAspect="1" noChangeShapeType="1"/>
            </p:cNvSpPr>
            <p:nvPr/>
          </p:nvSpPr>
          <p:spPr bwMode="auto">
            <a:xfrm>
              <a:off x="4948" y="778"/>
              <a:ext cx="0" cy="21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31" name="Line 23"/>
            <p:cNvSpPr>
              <a:spLocks noChangeAspect="1" noChangeShapeType="1"/>
            </p:cNvSpPr>
            <p:nvPr/>
          </p:nvSpPr>
          <p:spPr bwMode="auto">
            <a:xfrm>
              <a:off x="4756" y="992"/>
              <a:ext cx="0" cy="1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30" name="Line 22"/>
            <p:cNvSpPr>
              <a:spLocks noChangeAspect="1" noChangeShapeType="1"/>
            </p:cNvSpPr>
            <p:nvPr/>
          </p:nvSpPr>
          <p:spPr bwMode="auto">
            <a:xfrm>
              <a:off x="3604" y="1136"/>
              <a:ext cx="158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29" name="AutoShape 21"/>
            <p:cNvSpPr>
              <a:spLocks noChangeAspect="1" noChangeShapeType="1"/>
            </p:cNvSpPr>
            <p:nvPr/>
          </p:nvSpPr>
          <p:spPr bwMode="auto">
            <a:xfrm flipV="1">
              <a:off x="3603" y="389"/>
              <a:ext cx="1" cy="72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sm" len="med"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28" name="Text Box 20"/>
            <p:cNvSpPr txBox="1">
              <a:spLocks noChangeAspect="1" noChangeArrowheads="1"/>
            </p:cNvSpPr>
            <p:nvPr/>
          </p:nvSpPr>
          <p:spPr bwMode="auto">
            <a:xfrm>
              <a:off x="3565" y="675"/>
              <a:ext cx="326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V</a:t>
              </a: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(</a:t>
              </a: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z</a:t>
              </a: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,</a:t>
              </a: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t</a:t>
              </a: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8627" name="AutoShape 19"/>
            <p:cNvSpPr>
              <a:spLocks noChangeAspect="1" noChangeShapeType="1"/>
            </p:cNvSpPr>
            <p:nvPr/>
          </p:nvSpPr>
          <p:spPr bwMode="auto">
            <a:xfrm flipV="1">
              <a:off x="5188" y="392"/>
              <a:ext cx="1" cy="72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sm" len="med"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26" name="Text Box 18"/>
            <p:cNvSpPr txBox="1">
              <a:spLocks noChangeAspect="1" noChangeArrowheads="1"/>
            </p:cNvSpPr>
            <p:nvPr/>
          </p:nvSpPr>
          <p:spPr bwMode="auto">
            <a:xfrm>
              <a:off x="5140" y="672"/>
              <a:ext cx="48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 V</a:t>
              </a: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(</a:t>
              </a: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z+</a:t>
              </a: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Arial" pitchFamily="34" charset="0"/>
                  <a:sym typeface="Symbol" pitchFamily="18" charset="2"/>
                </a:rPr>
                <a:t></a:t>
              </a: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z</a:t>
              </a: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Arial" pitchFamily="34" charset="0"/>
                  <a:sym typeface="Symbol" pitchFamily="18" charset="2"/>
                </a:rPr>
                <a:t>,</a:t>
              </a: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Arial" pitchFamily="34" charset="0"/>
                  <a:sym typeface="Symbol" pitchFamily="18" charset="2"/>
                </a:rPr>
                <a:t>t</a:t>
              </a: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Arial" pitchFamily="34" charset="0"/>
                  <a:sym typeface="Symbol" pitchFamily="18" charset="2"/>
                </a:rPr>
                <a:t>)</a:t>
              </a:r>
            </a:p>
          </p:txBody>
        </p:sp>
        <p:sp>
          <p:nvSpPr>
            <p:cNvPr id="68625" name="Text Box 17"/>
            <p:cNvSpPr txBox="1">
              <a:spLocks noChangeAspect="1" noChangeArrowheads="1"/>
            </p:cNvSpPr>
            <p:nvPr/>
          </p:nvSpPr>
          <p:spPr bwMode="auto">
            <a:xfrm>
              <a:off x="3504" y="144"/>
              <a:ext cx="299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 type="non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I</a:t>
              </a: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(</a:t>
              </a: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z</a:t>
              </a: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,</a:t>
              </a: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t</a:t>
              </a: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8624" name="Text Box 16"/>
            <p:cNvSpPr txBox="1">
              <a:spLocks noChangeAspect="1" noChangeArrowheads="1"/>
            </p:cNvSpPr>
            <p:nvPr/>
          </p:nvSpPr>
          <p:spPr bwMode="auto">
            <a:xfrm>
              <a:off x="3797" y="144"/>
              <a:ext cx="29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 type="non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R</a:t>
              </a: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Arial" pitchFamily="34" charset="0"/>
                  <a:sym typeface="Symbol" pitchFamily="18" charset="2"/>
                </a:rPr>
                <a:t></a:t>
              </a: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Arial" pitchFamily="34" charset="0"/>
                  <a:sym typeface="Symbol" pitchFamily="18" charset="2"/>
                </a:rPr>
                <a:t></a:t>
              </a: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z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  <a:sym typeface="Symbol" pitchFamily="18" charset="2"/>
              </a:endParaRPr>
            </a:p>
          </p:txBody>
        </p:sp>
        <p:sp>
          <p:nvSpPr>
            <p:cNvPr id="68623" name="Text Box 15"/>
            <p:cNvSpPr txBox="1">
              <a:spLocks noChangeAspect="1" noChangeArrowheads="1"/>
            </p:cNvSpPr>
            <p:nvPr/>
          </p:nvSpPr>
          <p:spPr bwMode="auto">
            <a:xfrm>
              <a:off x="4326" y="147"/>
              <a:ext cx="2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 type="non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L</a:t>
              </a: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Arial" pitchFamily="34" charset="0"/>
                  <a:sym typeface="Symbol" pitchFamily="18" charset="2"/>
                </a:rPr>
                <a:t></a:t>
              </a: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Arial" pitchFamily="34" charset="0"/>
                  <a:sym typeface="Symbol" pitchFamily="18" charset="2"/>
                </a:rPr>
                <a:t></a:t>
              </a: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z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  <a:sym typeface="Symbol" pitchFamily="18" charset="2"/>
              </a:endParaRPr>
            </a:p>
          </p:txBody>
        </p:sp>
        <p:sp>
          <p:nvSpPr>
            <p:cNvPr id="68622" name="Text Box 14"/>
            <p:cNvSpPr txBox="1">
              <a:spLocks noChangeAspect="1" noChangeArrowheads="1"/>
            </p:cNvSpPr>
            <p:nvPr/>
          </p:nvSpPr>
          <p:spPr bwMode="auto">
            <a:xfrm>
              <a:off x="4640" y="675"/>
              <a:ext cx="29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 type="non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C</a:t>
              </a: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Arial" pitchFamily="34" charset="0"/>
                  <a:sym typeface="Symbol" pitchFamily="18" charset="2"/>
                </a:rPr>
                <a:t></a:t>
              </a: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Arial" pitchFamily="34" charset="0"/>
                  <a:sym typeface="Symbol" pitchFamily="18" charset="2"/>
                </a:rPr>
                <a:t></a:t>
              </a: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z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  <a:sym typeface="Symbol" pitchFamily="18" charset="2"/>
              </a:endParaRPr>
            </a:p>
          </p:txBody>
        </p:sp>
        <p:sp>
          <p:nvSpPr>
            <p:cNvPr id="68621" name="Text Box 13"/>
            <p:cNvSpPr txBox="1">
              <a:spLocks noChangeAspect="1" noChangeArrowheads="1"/>
            </p:cNvSpPr>
            <p:nvPr/>
          </p:nvSpPr>
          <p:spPr bwMode="auto">
            <a:xfrm>
              <a:off x="4220" y="675"/>
              <a:ext cx="30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 type="non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G</a:t>
              </a: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Arial" pitchFamily="34" charset="0"/>
                  <a:sym typeface="Symbol" pitchFamily="18" charset="2"/>
                </a:rPr>
                <a:t></a:t>
              </a: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Arial" pitchFamily="34" charset="0"/>
                  <a:sym typeface="Symbol" pitchFamily="18" charset="2"/>
                </a:rPr>
                <a:t></a:t>
              </a: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z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  <a:sym typeface="Symbol" pitchFamily="18" charset="2"/>
              </a:endParaRPr>
            </a:p>
          </p:txBody>
        </p:sp>
        <p:sp>
          <p:nvSpPr>
            <p:cNvPr id="68620" name="Text Box 12"/>
            <p:cNvSpPr txBox="1">
              <a:spLocks noChangeAspect="1" noChangeArrowheads="1"/>
            </p:cNvSpPr>
            <p:nvPr/>
          </p:nvSpPr>
          <p:spPr bwMode="auto">
            <a:xfrm>
              <a:off x="4804" y="147"/>
              <a:ext cx="46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 type="non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I(z+</a:t>
              </a: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Arial" pitchFamily="34" charset="0"/>
                  <a:sym typeface="Symbol" pitchFamily="18" charset="2"/>
                </a:rPr>
                <a:t></a:t>
              </a: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z,t)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  <a:sym typeface="Symbol" pitchFamily="18" charset="2"/>
              </a:endParaRPr>
            </a:p>
          </p:txBody>
        </p:sp>
        <p:sp>
          <p:nvSpPr>
            <p:cNvPr id="68619" name="Oval 11"/>
            <p:cNvSpPr>
              <a:spLocks noChangeAspect="1" noChangeArrowheads="1"/>
            </p:cNvSpPr>
            <p:nvPr/>
          </p:nvSpPr>
          <p:spPr bwMode="auto">
            <a:xfrm flipV="1">
              <a:off x="3580" y="1112"/>
              <a:ext cx="48" cy="48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18" name="Oval 10"/>
            <p:cNvSpPr>
              <a:spLocks noChangeAspect="1" noChangeArrowheads="1"/>
            </p:cNvSpPr>
            <p:nvPr/>
          </p:nvSpPr>
          <p:spPr bwMode="auto">
            <a:xfrm flipV="1">
              <a:off x="5164" y="1112"/>
              <a:ext cx="48" cy="48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17" name="Oval 9"/>
            <p:cNvSpPr>
              <a:spLocks noChangeAspect="1" noChangeArrowheads="1"/>
            </p:cNvSpPr>
            <p:nvPr/>
          </p:nvSpPr>
          <p:spPr bwMode="auto">
            <a:xfrm flipV="1">
              <a:off x="3580" y="344"/>
              <a:ext cx="48" cy="48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16" name="AutoShape 8"/>
            <p:cNvSpPr>
              <a:spLocks noChangeAspect="1" noChangeShapeType="1"/>
            </p:cNvSpPr>
            <p:nvPr/>
          </p:nvSpPr>
          <p:spPr bwMode="auto">
            <a:xfrm>
              <a:off x="3604" y="1232"/>
              <a:ext cx="1584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sm" len="med"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15" name="Text Box 7"/>
            <p:cNvSpPr txBox="1">
              <a:spLocks noChangeAspect="1" noChangeArrowheads="1"/>
            </p:cNvSpPr>
            <p:nvPr/>
          </p:nvSpPr>
          <p:spPr bwMode="auto">
            <a:xfrm>
              <a:off x="4256" y="1165"/>
              <a:ext cx="218" cy="1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 type="non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Arial" pitchFamily="34" charset="0"/>
                  <a:sym typeface="Symbol" pitchFamily="18" charset="2"/>
                </a:rPr>
                <a:t></a:t>
              </a: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z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  <a:sym typeface="Symbol" pitchFamily="18" charset="2"/>
              </a:endParaRPr>
            </a:p>
          </p:txBody>
        </p:sp>
        <p:sp>
          <p:nvSpPr>
            <p:cNvPr id="68614" name="Oval 6"/>
            <p:cNvSpPr>
              <a:spLocks noChangeAspect="1" noChangeArrowheads="1"/>
            </p:cNvSpPr>
            <p:nvPr/>
          </p:nvSpPr>
          <p:spPr bwMode="auto">
            <a:xfrm flipV="1">
              <a:off x="5164" y="344"/>
              <a:ext cx="48" cy="48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13" name="Line 5"/>
            <p:cNvSpPr>
              <a:spLocks noChangeAspect="1" noChangeShapeType="1"/>
            </p:cNvSpPr>
            <p:nvPr/>
          </p:nvSpPr>
          <p:spPr bwMode="auto">
            <a:xfrm>
              <a:off x="3660" y="366"/>
              <a:ext cx="4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none" w="sm" len="med"/>
              <a:tailEnd type="arrow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Transmission lines</a:t>
            </a:r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609600" y="1271693"/>
            <a:ext cx="7848600" cy="698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The parameters are computed as though the fields are static. For a coaxial cable shown (slide 14), the parameters are</a:t>
            </a:r>
            <a:endParaRPr lang="en-US" sz="1400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5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735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37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14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4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4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5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5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511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555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555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5562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8650" name="Rectangle 4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6477000" y="2069068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(2.42)</a:t>
            </a:r>
            <a:endParaRPr lang="en-US" dirty="0"/>
          </a:p>
        </p:txBody>
      </p:sp>
      <p:sp>
        <p:nvSpPr>
          <p:cNvPr id="71" name="Rectangle 70"/>
          <p:cNvSpPr/>
          <p:nvPr/>
        </p:nvSpPr>
        <p:spPr>
          <a:xfrm>
            <a:off x="6477000" y="2895601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(2.43)</a:t>
            </a:r>
            <a:endParaRPr lang="en-US" dirty="0"/>
          </a:p>
        </p:txBody>
      </p:sp>
      <p:sp>
        <p:nvSpPr>
          <p:cNvPr id="72" name="Rectangle 71"/>
          <p:cNvSpPr/>
          <p:nvPr/>
        </p:nvSpPr>
        <p:spPr>
          <a:xfrm>
            <a:off x="6477000" y="3634391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(2.44)</a:t>
            </a:r>
            <a:endParaRPr lang="en-US" dirty="0"/>
          </a:p>
        </p:txBody>
      </p:sp>
      <p:sp>
        <p:nvSpPr>
          <p:cNvPr id="73" name="Rectangle 72"/>
          <p:cNvSpPr/>
          <p:nvPr/>
        </p:nvSpPr>
        <p:spPr>
          <a:xfrm>
            <a:off x="6477000" y="4777391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(2.45)</a:t>
            </a:r>
            <a:endParaRPr lang="en-US" dirty="0"/>
          </a:p>
        </p:txBody>
      </p:sp>
      <p:sp>
        <p:nvSpPr>
          <p:cNvPr id="74" name="Rectangle 29"/>
          <p:cNvSpPr>
            <a:spLocks noChangeArrowheads="1"/>
          </p:cNvSpPr>
          <p:nvPr/>
        </p:nvSpPr>
        <p:spPr bwMode="auto">
          <a:xfrm>
            <a:off x="685800" y="4264223"/>
            <a:ext cx="226215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 smtClean="0"/>
              <a:t>For high frequencies,</a:t>
            </a:r>
            <a:r>
              <a:rPr lang="en-US" sz="1400" i="1" dirty="0" smtClean="0">
                <a:latin typeface="Arial" pitchFamily="34" charset="0"/>
                <a:cs typeface="Arial" pitchFamily="34" charset="0"/>
                <a:sym typeface="Symbol"/>
              </a:rPr>
              <a:t>  &lt;&lt; a</a:t>
            </a:r>
            <a:endParaRPr lang="en-US" sz="1400" dirty="0"/>
          </a:p>
        </p:txBody>
      </p:sp>
      <p:sp>
        <p:nvSpPr>
          <p:cNvPr id="6964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9639" name="Object 7"/>
          <p:cNvGraphicFramePr>
            <a:graphicFrameLocks noChangeAspect="1"/>
          </p:cNvGraphicFramePr>
          <p:nvPr/>
        </p:nvGraphicFramePr>
        <p:xfrm>
          <a:off x="1752600" y="2057400"/>
          <a:ext cx="1232648" cy="616324"/>
        </p:xfrm>
        <a:graphic>
          <a:graphicData uri="http://schemas.openxmlformats.org/presentationml/2006/ole">
            <p:oleObj spid="_x0000_s69639" name="Equation" r:id="rId4" imgW="838200" imgH="419100" progId="Equation.DSMT4">
              <p:embed/>
            </p:oleObj>
          </a:graphicData>
        </a:graphic>
      </p:graphicFrame>
      <p:sp>
        <p:nvSpPr>
          <p:cNvPr id="6964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9641" name="Object 9"/>
          <p:cNvGraphicFramePr>
            <a:graphicFrameLocks noChangeAspect="1"/>
          </p:cNvGraphicFramePr>
          <p:nvPr/>
        </p:nvGraphicFramePr>
        <p:xfrm>
          <a:off x="1752600" y="2819400"/>
          <a:ext cx="1470771" cy="574301"/>
        </p:xfrm>
        <a:graphic>
          <a:graphicData uri="http://schemas.openxmlformats.org/presentationml/2006/ole">
            <p:oleObj spid="_x0000_s69641" name="Equation" r:id="rId5" imgW="1002865" imgH="393529" progId="Equation.DSMT4">
              <p:embed/>
            </p:oleObj>
          </a:graphicData>
        </a:graphic>
      </p:graphicFrame>
      <p:sp>
        <p:nvSpPr>
          <p:cNvPr id="6964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9643" name="Object 11"/>
          <p:cNvGraphicFramePr>
            <a:graphicFrameLocks noChangeAspect="1"/>
          </p:cNvGraphicFramePr>
          <p:nvPr/>
        </p:nvGraphicFramePr>
        <p:xfrm>
          <a:off x="1752600" y="3552825"/>
          <a:ext cx="1232648" cy="616324"/>
        </p:xfrm>
        <a:graphic>
          <a:graphicData uri="http://schemas.openxmlformats.org/presentationml/2006/ole">
            <p:oleObj spid="_x0000_s69643" name="Equation" r:id="rId6" imgW="838200" imgH="419100" progId="Equation.DSMT4">
              <p:embed/>
            </p:oleObj>
          </a:graphicData>
        </a:graphic>
      </p:graphicFrame>
      <p:sp>
        <p:nvSpPr>
          <p:cNvPr id="6964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9645" name="Object 13"/>
          <p:cNvGraphicFramePr>
            <a:graphicFrameLocks noChangeAspect="1"/>
          </p:cNvGraphicFramePr>
          <p:nvPr/>
        </p:nvGraphicFramePr>
        <p:xfrm>
          <a:off x="1752600" y="4695825"/>
          <a:ext cx="2311213" cy="714375"/>
        </p:xfrm>
        <a:graphic>
          <a:graphicData uri="http://schemas.openxmlformats.org/presentationml/2006/ole">
            <p:oleObj spid="_x0000_s69645" name="Equation" r:id="rId7" imgW="1574800" imgH="4826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Transmission lines</a:t>
            </a:r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609600" y="1251721"/>
            <a:ext cx="78486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L’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including the correction due to the internal inductance (inductance due to the magnetic flux in the conductors) is given</a:t>
            </a:r>
            <a:endParaRPr lang="en-US" sz="1400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5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735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37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14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4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4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5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5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511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555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555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5562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8650" name="Rectangle 4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6477000" y="1992868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(2.46)</a:t>
            </a:r>
            <a:endParaRPr lang="en-US" dirty="0"/>
          </a:p>
        </p:txBody>
      </p:sp>
      <p:sp>
        <p:nvSpPr>
          <p:cNvPr id="72" name="Rectangle 71"/>
          <p:cNvSpPr/>
          <p:nvPr/>
        </p:nvSpPr>
        <p:spPr>
          <a:xfrm>
            <a:off x="6477000" y="3634391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(2.48)</a:t>
            </a:r>
            <a:endParaRPr lang="en-US" dirty="0"/>
          </a:p>
        </p:txBody>
      </p:sp>
      <p:sp>
        <p:nvSpPr>
          <p:cNvPr id="73" name="Rectangle 72"/>
          <p:cNvSpPr/>
          <p:nvPr/>
        </p:nvSpPr>
        <p:spPr>
          <a:xfrm>
            <a:off x="6477000" y="4648200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(2.49)</a:t>
            </a:r>
            <a:endParaRPr lang="en-US" dirty="0"/>
          </a:p>
        </p:txBody>
      </p:sp>
      <p:sp>
        <p:nvSpPr>
          <p:cNvPr id="74" name="Rectangle 29"/>
          <p:cNvSpPr>
            <a:spLocks noChangeArrowheads="1"/>
          </p:cNvSpPr>
          <p:nvPr/>
        </p:nvSpPr>
        <p:spPr bwMode="auto">
          <a:xfrm>
            <a:off x="685800" y="2766536"/>
            <a:ext cx="6768199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where</a:t>
            </a:r>
          </a:p>
          <a:p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For a two-port network shown in figure 2.4, the following equations can be obtained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964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964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964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964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68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1686" name="Object 6"/>
          <p:cNvGraphicFramePr>
            <a:graphicFrameLocks noChangeAspect="1"/>
          </p:cNvGraphicFramePr>
          <p:nvPr/>
        </p:nvGraphicFramePr>
        <p:xfrm>
          <a:off x="1676400" y="1981200"/>
          <a:ext cx="1930800" cy="586391"/>
        </p:xfrm>
        <a:graphic>
          <a:graphicData uri="http://schemas.openxmlformats.org/presentationml/2006/ole">
            <p:oleObj spid="_x0000_s71686" name="Equation" r:id="rId4" imgW="1282700" imgH="393700" progId="Equation.DSMT4">
              <p:embed/>
            </p:oleObj>
          </a:graphicData>
        </a:graphic>
      </p:graphicFrame>
      <p:sp>
        <p:nvSpPr>
          <p:cNvPr id="7168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1688" name="Object 8"/>
          <p:cNvGraphicFramePr>
            <a:graphicFrameLocks noChangeAspect="1"/>
          </p:cNvGraphicFramePr>
          <p:nvPr/>
        </p:nvGraphicFramePr>
        <p:xfrm>
          <a:off x="1676400" y="2743200"/>
          <a:ext cx="901041" cy="300347"/>
        </p:xfrm>
        <a:graphic>
          <a:graphicData uri="http://schemas.openxmlformats.org/presentationml/2006/ole">
            <p:oleObj spid="_x0000_s71688" name="Equation" r:id="rId5" imgW="596641" imgH="203112" progId="Equation.DSMT4">
              <p:embed/>
            </p:oleObj>
          </a:graphicData>
        </a:graphic>
      </p:graphicFrame>
      <p:sp>
        <p:nvSpPr>
          <p:cNvPr id="7169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1690" name="Object 10"/>
          <p:cNvGraphicFramePr>
            <a:graphicFrameLocks noChangeAspect="1"/>
          </p:cNvGraphicFramePr>
          <p:nvPr/>
        </p:nvGraphicFramePr>
        <p:xfrm>
          <a:off x="1676400" y="3657600"/>
          <a:ext cx="4390781" cy="586391"/>
        </p:xfrm>
        <a:graphic>
          <a:graphicData uri="http://schemas.openxmlformats.org/presentationml/2006/ole">
            <p:oleObj spid="_x0000_s71690" name="Equation" r:id="rId6" imgW="2921000" imgH="393700" progId="Equation.DSMT4">
              <p:embed/>
            </p:oleObj>
          </a:graphicData>
        </a:graphic>
      </p:graphicFrame>
      <p:sp>
        <p:nvSpPr>
          <p:cNvPr id="7169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1692" name="Object 12"/>
          <p:cNvGraphicFramePr>
            <a:graphicFrameLocks noChangeAspect="1"/>
          </p:cNvGraphicFramePr>
          <p:nvPr/>
        </p:nvGraphicFramePr>
        <p:xfrm>
          <a:off x="1676399" y="4671409"/>
          <a:ext cx="3089279" cy="586391"/>
        </p:xfrm>
        <a:graphic>
          <a:graphicData uri="http://schemas.openxmlformats.org/presentationml/2006/ole">
            <p:oleObj spid="_x0000_s71692" name="Equation" r:id="rId7" imgW="2057400" imgH="393700" progId="Equation.DSMT4">
              <p:embed/>
            </p:oleObj>
          </a:graphicData>
        </a:graphic>
      </p:graphicFrame>
      <p:sp>
        <p:nvSpPr>
          <p:cNvPr id="51" name="Rectangle 29"/>
          <p:cNvSpPr>
            <a:spLocks noChangeArrowheads="1"/>
          </p:cNvSpPr>
          <p:nvPr/>
        </p:nvSpPr>
        <p:spPr bwMode="auto">
          <a:xfrm>
            <a:off x="685800" y="4254043"/>
            <a:ext cx="122501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when </a:t>
            </a:r>
            <a:r>
              <a:rPr lang="en-US" sz="1400" i="1" dirty="0" smtClean="0">
                <a:latin typeface="Arial" pitchFamily="34" charset="0"/>
                <a:cs typeface="Arial" pitchFamily="34" charset="0"/>
                <a:sym typeface="Symbol"/>
              </a:rPr>
              <a:t>z -&gt; 0</a:t>
            </a:r>
            <a:endParaRPr lang="en-US" sz="14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69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1694" name="Object 14"/>
          <p:cNvGraphicFramePr>
            <a:graphicFrameLocks noChangeAspect="1"/>
          </p:cNvGraphicFramePr>
          <p:nvPr/>
        </p:nvGraphicFramePr>
        <p:xfrm>
          <a:off x="1676400" y="5638800"/>
          <a:ext cx="3330498" cy="609600"/>
        </p:xfrm>
        <a:graphic>
          <a:graphicData uri="http://schemas.openxmlformats.org/presentationml/2006/ole">
            <p:oleObj spid="_x0000_s71694" name="Equation" r:id="rId8" imgW="2133600" imgH="393700" progId="Equation.DSMT4">
              <p:embed/>
            </p:oleObj>
          </a:graphicData>
        </a:graphic>
      </p:graphicFrame>
      <p:sp>
        <p:nvSpPr>
          <p:cNvPr id="54" name="Rectangle 29"/>
          <p:cNvSpPr>
            <a:spLocks noChangeArrowheads="1"/>
          </p:cNvSpPr>
          <p:nvPr/>
        </p:nvSpPr>
        <p:spPr bwMode="auto">
          <a:xfrm>
            <a:off x="685800" y="5257800"/>
            <a:ext cx="8627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Similarly</a:t>
            </a:r>
            <a:endParaRPr lang="en-US" sz="14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6450460" y="5715000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(2.51)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Transmission lines</a:t>
            </a:r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609600" y="1391573"/>
            <a:ext cx="7848600" cy="375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For a the lossless transmission line 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5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735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37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14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4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4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5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5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511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555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555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5562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8650" name="Rectangle 4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6477000" y="1992868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(2.52)</a:t>
            </a:r>
            <a:endParaRPr lang="en-US" dirty="0"/>
          </a:p>
        </p:txBody>
      </p:sp>
      <p:sp>
        <p:nvSpPr>
          <p:cNvPr id="72" name="Rectangle 71"/>
          <p:cNvSpPr/>
          <p:nvPr/>
        </p:nvSpPr>
        <p:spPr>
          <a:xfrm>
            <a:off x="6477000" y="3962400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(2.54)</a:t>
            </a:r>
            <a:endParaRPr lang="en-US" dirty="0"/>
          </a:p>
        </p:txBody>
      </p:sp>
      <p:sp>
        <p:nvSpPr>
          <p:cNvPr id="73" name="Rectangle 72"/>
          <p:cNvSpPr/>
          <p:nvPr/>
        </p:nvSpPr>
        <p:spPr>
          <a:xfrm>
            <a:off x="6477000" y="5486400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(2.57)</a:t>
            </a:r>
            <a:endParaRPr lang="en-US" dirty="0"/>
          </a:p>
        </p:txBody>
      </p:sp>
      <p:sp>
        <p:nvSpPr>
          <p:cNvPr id="74" name="Rectangle 29"/>
          <p:cNvSpPr>
            <a:spLocks noChangeArrowheads="1"/>
          </p:cNvSpPr>
          <p:nvPr/>
        </p:nvSpPr>
        <p:spPr bwMode="auto">
          <a:xfrm>
            <a:off x="685800" y="2855893"/>
            <a:ext cx="213391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where</a:t>
            </a:r>
          </a:p>
          <a:p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If the source is harmonic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964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964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964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964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68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68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69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69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1" name="Rectangle 29"/>
          <p:cNvSpPr>
            <a:spLocks noChangeArrowheads="1"/>
          </p:cNvSpPr>
          <p:nvPr/>
        </p:nvSpPr>
        <p:spPr bwMode="auto">
          <a:xfrm>
            <a:off x="685800" y="4569023"/>
            <a:ext cx="67197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where</a:t>
            </a:r>
            <a:endParaRPr lang="en-US" sz="14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69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4" name="Rectangle 29"/>
          <p:cNvSpPr>
            <a:spLocks noChangeArrowheads="1"/>
          </p:cNvSpPr>
          <p:nvPr/>
        </p:nvSpPr>
        <p:spPr bwMode="auto">
          <a:xfrm>
            <a:off x="685800" y="5181600"/>
            <a:ext cx="83227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Solution</a:t>
            </a:r>
            <a:endParaRPr lang="en-US" sz="14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373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3735" name="Object 7"/>
          <p:cNvGraphicFramePr>
            <a:graphicFrameLocks noChangeAspect="1"/>
          </p:cNvGraphicFramePr>
          <p:nvPr/>
        </p:nvGraphicFramePr>
        <p:xfrm>
          <a:off x="1676400" y="1828799"/>
          <a:ext cx="3742268" cy="745067"/>
        </p:xfrm>
        <a:graphic>
          <a:graphicData uri="http://schemas.openxmlformats.org/presentationml/2006/ole">
            <p:oleObj spid="_x0000_s73735" name="Equation" r:id="rId4" imgW="2108200" imgH="419100" progId="Equation.DSMT4">
              <p:embed/>
            </p:oleObj>
          </a:graphicData>
        </a:graphic>
      </p:graphicFrame>
      <p:sp>
        <p:nvSpPr>
          <p:cNvPr id="7373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3737" name="Object 9"/>
          <p:cNvGraphicFramePr>
            <a:graphicFrameLocks noChangeAspect="1"/>
          </p:cNvGraphicFramePr>
          <p:nvPr/>
        </p:nvGraphicFramePr>
        <p:xfrm>
          <a:off x="1676400" y="2590799"/>
          <a:ext cx="1236134" cy="745067"/>
        </p:xfrm>
        <a:graphic>
          <a:graphicData uri="http://schemas.openxmlformats.org/presentationml/2006/ole">
            <p:oleObj spid="_x0000_s73737" name="Equation" r:id="rId5" imgW="698500" imgH="419100" progId="Equation.DSMT4">
              <p:embed/>
            </p:oleObj>
          </a:graphicData>
        </a:graphic>
      </p:graphicFrame>
      <p:sp>
        <p:nvSpPr>
          <p:cNvPr id="7374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3739" name="Object 11"/>
          <p:cNvGraphicFramePr>
            <a:graphicFrameLocks noChangeAspect="1"/>
          </p:cNvGraphicFramePr>
          <p:nvPr/>
        </p:nvGraphicFramePr>
        <p:xfrm>
          <a:off x="1676400" y="3809999"/>
          <a:ext cx="1642534" cy="745067"/>
        </p:xfrm>
        <a:graphic>
          <a:graphicData uri="http://schemas.openxmlformats.org/presentationml/2006/ole">
            <p:oleObj spid="_x0000_s73739" name="Equation" r:id="rId6" imgW="927100" imgH="419100" progId="Equation.DSMT4">
              <p:embed/>
            </p:oleObj>
          </a:graphicData>
        </a:graphic>
      </p:graphicFrame>
      <p:sp>
        <p:nvSpPr>
          <p:cNvPr id="7374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3741" name="Object 13"/>
          <p:cNvGraphicFramePr>
            <a:graphicFrameLocks noChangeAspect="1"/>
          </p:cNvGraphicFramePr>
          <p:nvPr/>
        </p:nvGraphicFramePr>
        <p:xfrm>
          <a:off x="1676400" y="4419600"/>
          <a:ext cx="728134" cy="694267"/>
        </p:xfrm>
        <a:graphic>
          <a:graphicData uri="http://schemas.openxmlformats.org/presentationml/2006/ole">
            <p:oleObj spid="_x0000_s73741" name="Equation" r:id="rId7" imgW="406048" imgH="393359" progId="Equation.DSMT4">
              <p:embed/>
            </p:oleObj>
          </a:graphicData>
        </a:graphic>
      </p:graphicFrame>
      <p:sp>
        <p:nvSpPr>
          <p:cNvPr id="7374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3743" name="Object 15"/>
          <p:cNvGraphicFramePr>
            <a:graphicFrameLocks noChangeAspect="1"/>
          </p:cNvGraphicFramePr>
          <p:nvPr/>
        </p:nvGraphicFramePr>
        <p:xfrm>
          <a:off x="1676400" y="5486400"/>
          <a:ext cx="2421467" cy="457200"/>
        </p:xfrm>
        <a:graphic>
          <a:graphicData uri="http://schemas.openxmlformats.org/presentationml/2006/ole">
            <p:oleObj spid="_x0000_s73743" name="Equation" r:id="rId8" imgW="1358310" imgH="25389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Transmission lines</a:t>
            </a:r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609600" y="1389008"/>
            <a:ext cx="7848600" cy="380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The relation between the voltages and the current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5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735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37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14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4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4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5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5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511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555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555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5562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8650" name="Rectangle 4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3707260" y="1905000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(2.58)</a:t>
            </a:r>
            <a:endParaRPr lang="en-US" dirty="0"/>
          </a:p>
        </p:txBody>
      </p:sp>
      <p:sp>
        <p:nvSpPr>
          <p:cNvPr id="72" name="Rectangle 71"/>
          <p:cNvSpPr/>
          <p:nvPr/>
        </p:nvSpPr>
        <p:spPr>
          <a:xfrm>
            <a:off x="3783460" y="4583668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(2.62)</a:t>
            </a:r>
            <a:endParaRPr lang="en-US" dirty="0"/>
          </a:p>
        </p:txBody>
      </p:sp>
      <p:sp>
        <p:nvSpPr>
          <p:cNvPr id="74" name="Rectangle 29"/>
          <p:cNvSpPr>
            <a:spLocks noChangeArrowheads="1"/>
          </p:cNvSpPr>
          <p:nvPr/>
        </p:nvSpPr>
        <p:spPr bwMode="auto">
          <a:xfrm>
            <a:off x="685800" y="3255257"/>
            <a:ext cx="67197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where</a:t>
            </a:r>
          </a:p>
        </p:txBody>
      </p:sp>
      <p:sp>
        <p:nvSpPr>
          <p:cNvPr id="6964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964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964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964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68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68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69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69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1" name="Rectangle 29"/>
          <p:cNvSpPr>
            <a:spLocks noChangeArrowheads="1"/>
          </p:cNvSpPr>
          <p:nvPr/>
        </p:nvSpPr>
        <p:spPr bwMode="auto">
          <a:xfrm>
            <a:off x="685800" y="3886200"/>
            <a:ext cx="200567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For a non-PEC, we get</a:t>
            </a:r>
            <a:endParaRPr lang="en-US" sz="14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69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373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373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374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374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374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578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5783" name="Object 7"/>
          <p:cNvGraphicFramePr>
            <a:graphicFrameLocks noChangeAspect="1"/>
          </p:cNvGraphicFramePr>
          <p:nvPr/>
        </p:nvGraphicFramePr>
        <p:xfrm>
          <a:off x="1752600" y="1981200"/>
          <a:ext cx="1219200" cy="457200"/>
        </p:xfrm>
        <a:graphic>
          <a:graphicData uri="http://schemas.openxmlformats.org/presentationml/2006/ole">
            <p:oleObj spid="_x0000_s75783" name="Equation" r:id="rId4" imgW="685800" imgH="254000" progId="Equation.DSMT4">
              <p:embed/>
            </p:oleObj>
          </a:graphicData>
        </a:graphic>
      </p:graphicFrame>
      <p:sp>
        <p:nvSpPr>
          <p:cNvPr id="7578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5785" name="Object 9"/>
          <p:cNvGraphicFramePr>
            <a:graphicFrameLocks noChangeAspect="1"/>
          </p:cNvGraphicFramePr>
          <p:nvPr/>
        </p:nvGraphicFramePr>
        <p:xfrm>
          <a:off x="1743075" y="2590800"/>
          <a:ext cx="1371600" cy="457200"/>
        </p:xfrm>
        <a:graphic>
          <a:graphicData uri="http://schemas.openxmlformats.org/presentationml/2006/ole">
            <p:oleObj spid="_x0000_s75785" name="Equation" r:id="rId5" imgW="774364" imgH="253890" progId="Equation.DSMT4">
              <p:embed/>
            </p:oleObj>
          </a:graphicData>
        </a:graphic>
      </p:graphicFrame>
      <p:sp>
        <p:nvSpPr>
          <p:cNvPr id="75788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5787" name="Object 11"/>
          <p:cNvGraphicFramePr>
            <a:graphicFrameLocks noChangeAspect="1"/>
          </p:cNvGraphicFramePr>
          <p:nvPr/>
        </p:nvGraphicFramePr>
        <p:xfrm>
          <a:off x="1752600" y="3200400"/>
          <a:ext cx="1507067" cy="457200"/>
        </p:xfrm>
        <a:graphic>
          <a:graphicData uri="http://schemas.openxmlformats.org/presentationml/2006/ole">
            <p:oleObj spid="_x0000_s75787" name="Equation" r:id="rId6" imgW="850531" imgH="253890" progId="Equation.DSMT4">
              <p:embed/>
            </p:oleObj>
          </a:graphicData>
        </a:graphic>
      </p:graphicFrame>
      <p:sp>
        <p:nvSpPr>
          <p:cNvPr id="61" name="Rectangle 60"/>
          <p:cNvSpPr/>
          <p:nvPr/>
        </p:nvSpPr>
        <p:spPr>
          <a:xfrm>
            <a:off x="3707260" y="2590800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(2.59)</a:t>
            </a:r>
            <a:endParaRPr lang="en-US" dirty="0"/>
          </a:p>
        </p:txBody>
      </p:sp>
      <p:graphicFrame>
        <p:nvGraphicFramePr>
          <p:cNvPr id="75790" name="Object 14"/>
          <p:cNvGraphicFramePr>
            <a:graphicFrameLocks noChangeAspect="1"/>
          </p:cNvGraphicFramePr>
          <p:nvPr/>
        </p:nvGraphicFramePr>
        <p:xfrm>
          <a:off x="5696820" y="4861143"/>
          <a:ext cx="647700" cy="257175"/>
        </p:xfrm>
        <a:graphic>
          <a:graphicData uri="http://schemas.openxmlformats.org/presentationml/2006/ole">
            <p:oleObj spid="_x0000_s75790" name="Equation" r:id="rId7" imgW="647419" imgH="253890" progId="Equation.DSMT4">
              <p:embed/>
            </p:oleObj>
          </a:graphicData>
        </a:graphic>
      </p:graphicFrame>
      <p:graphicFrame>
        <p:nvGraphicFramePr>
          <p:cNvPr id="75789" name="Object 13"/>
          <p:cNvGraphicFramePr>
            <a:graphicFrameLocks noChangeAspect="1"/>
          </p:cNvGraphicFramePr>
          <p:nvPr/>
        </p:nvGraphicFramePr>
        <p:xfrm>
          <a:off x="7373220" y="4861143"/>
          <a:ext cx="762000" cy="238125"/>
        </p:xfrm>
        <a:graphic>
          <a:graphicData uri="http://schemas.openxmlformats.org/presentationml/2006/ole">
            <p:oleObj spid="_x0000_s75789" name="Equation" r:id="rId8" imgW="761669" imgH="241195" progId="Equation.DSMT4">
              <p:embed/>
            </p:oleObj>
          </a:graphicData>
        </a:graphic>
      </p:graphicFrame>
      <p:sp>
        <p:nvSpPr>
          <p:cNvPr id="75794" name="Rectangle 18"/>
          <p:cNvSpPr>
            <a:spLocks noChangeArrowheads="1"/>
          </p:cNvSpPr>
          <p:nvPr/>
        </p:nvSpPr>
        <p:spPr bwMode="auto">
          <a:xfrm>
            <a:off x="5606996" y="1676400"/>
            <a:ext cx="2927404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28800" algn="ctr"/>
                <a:tab pos="3429000" algn="ctr"/>
              </a:tabLst>
            </a:pPr>
            <a:r>
              <a:rPr kumimoji="0" lang="en-US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Parameters Comparison</a:t>
            </a:r>
            <a:r>
              <a:rPr kumimoji="0" lang="en-US" sz="1400" b="0" i="0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between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28800" algn="ctr"/>
                <a:tab pos="3429000" algn="ctr"/>
              </a:tabLst>
            </a:pPr>
            <a:r>
              <a:rPr kumimoji="0" lang="en-US" sz="1400" b="0" i="0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TEM wave and transmission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28800" algn="ctr"/>
                <a:tab pos="3429000" algn="ctr"/>
              </a:tabLst>
            </a:pPr>
            <a:endParaRPr kumimoji="0" lang="en-US" sz="14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28800" algn="ctr"/>
                <a:tab pos="3429000" algn="ctr"/>
              </a:tabLst>
            </a:pPr>
            <a:r>
              <a:rPr kumimoji="0" lang="en-US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TEM wave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kumimoji="0" lang="en-US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Transmission wave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28800" algn="ctr"/>
                <a:tab pos="3429000" algn="ctr"/>
              </a:tabLst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28800" algn="ctr"/>
                <a:tab pos="3429000" algn="ctr"/>
              </a:tabLst>
            </a:pPr>
            <a:r>
              <a:rPr kumimoji="0" lang="en-US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kumimoji="0" lang="en-US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V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28800" algn="ctr"/>
                <a:tab pos="3429000" algn="ctr"/>
              </a:tabLst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28800" algn="ctr"/>
                <a:tab pos="3429000" algn="ctr"/>
              </a:tabLst>
            </a:pPr>
            <a:r>
              <a:rPr kumimoji="0" lang="en-US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kumimoji="0" lang="en-US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28800" algn="ctr"/>
                <a:tab pos="3429000" algn="ctr"/>
              </a:tabLst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e"/>
              <a:tabLst>
                <a:tab pos="1828800" algn="ctr"/>
                <a:tab pos="3429000" algn="ctr"/>
              </a:tabLs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	C’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e"/>
              <a:tabLst>
                <a:tab pos="1828800" algn="ctr"/>
                <a:tab pos="3429000" algn="ctr"/>
              </a:tabLst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m"/>
              <a:tabLst>
                <a:tab pos="1828800" algn="ctr"/>
                <a:tab pos="3429000" algn="ctr"/>
              </a:tabLs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  <a:sym typeface="Symbol"/>
              </a:rPr>
              <a:t> 	L’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m"/>
              <a:tabLst>
                <a:tab pos="1828800" algn="ctr"/>
                <a:tab pos="3429000" algn="ctr"/>
              </a:tabLst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Symbol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28800" algn="ctr"/>
                <a:tab pos="3429000" algn="ctr"/>
              </a:tabLs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  <a:sym typeface="Symbol"/>
              </a:rPr>
              <a:t> 	Z</a:t>
            </a:r>
            <a:r>
              <a:rPr lang="en-US" sz="1400" baseline="-25000" dirty="0" smtClean="0">
                <a:latin typeface="Arial" pitchFamily="34" charset="0"/>
                <a:cs typeface="Arial" pitchFamily="34" charset="0"/>
                <a:sym typeface="Symbol"/>
              </a:rPr>
              <a:t>0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5798" name="Rectangle 22"/>
          <p:cNvSpPr>
            <a:spLocks noChangeArrowheads="1"/>
          </p:cNvSpPr>
          <p:nvPr/>
        </p:nvSpPr>
        <p:spPr bwMode="auto">
          <a:xfrm>
            <a:off x="0" y="2647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ymbol" pitchFamily="18" charset="2"/>
                <a:ea typeface="Times New Roman" pitchFamily="18" charset="0"/>
                <a:cs typeface="Arial" pitchFamily="34" charset="0"/>
              </a:rPr>
              <a:t>	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5800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5799" name="Object 23"/>
          <p:cNvGraphicFramePr>
            <a:graphicFrameLocks noChangeAspect="1"/>
          </p:cNvGraphicFramePr>
          <p:nvPr/>
        </p:nvGraphicFramePr>
        <p:xfrm>
          <a:off x="1752599" y="4495800"/>
          <a:ext cx="1623527" cy="685800"/>
        </p:xfrm>
        <a:graphic>
          <a:graphicData uri="http://schemas.openxmlformats.org/presentationml/2006/ole">
            <p:oleObj spid="_x0000_s75799" name="Equation" r:id="rId9" imgW="1104900" imgH="4699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What will be covered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524000"/>
            <a:ext cx="73152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Uniform plane waves</a:t>
            </a:r>
          </a:p>
          <a:p>
            <a:r>
              <a:rPr lang="en-US" dirty="0" smtClean="0"/>
              <a:t>Good conductor approximation</a:t>
            </a:r>
          </a:p>
          <a:p>
            <a:r>
              <a:rPr lang="en-US" dirty="0" smtClean="0"/>
              <a:t>Skin effect</a:t>
            </a:r>
          </a:p>
          <a:p>
            <a:r>
              <a:rPr lang="en-US" dirty="0" smtClean="0"/>
              <a:t>Boundary condition between PEC and dielectric medium</a:t>
            </a:r>
          </a:p>
          <a:p>
            <a:r>
              <a:rPr lang="en-US" dirty="0" smtClean="0"/>
              <a:t>AC resistance of round wires</a:t>
            </a:r>
          </a:p>
          <a:p>
            <a:r>
              <a:rPr lang="en-US" dirty="0" smtClean="0"/>
              <a:t>Bounded transmission line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Bounded Transmission lines</a:t>
            </a:r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762000" y="1413302"/>
            <a:ext cx="518160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For a bounded transmission line,</a:t>
            </a:r>
            <a:endParaRPr lang="en-US" sz="1400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9" name="Rectangle 12"/>
          <p:cNvSpPr>
            <a:spLocks noChangeArrowheads="1"/>
          </p:cNvSpPr>
          <p:nvPr/>
        </p:nvSpPr>
        <p:spPr bwMode="auto">
          <a:xfrm>
            <a:off x="609600" y="4495800"/>
            <a:ext cx="7010400" cy="1708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dirty="0" smtClean="0">
                <a:latin typeface="Arial" pitchFamily="34" charset="0"/>
                <a:cs typeface="Arial" pitchFamily="34" charset="0"/>
                <a:sym typeface="Symbol"/>
              </a:rPr>
              <a:t>where, </a:t>
            </a:r>
          </a:p>
          <a:p>
            <a:pPr lv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d: </a:t>
            </a:r>
            <a:r>
              <a:rPr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transmission line of length</a:t>
            </a: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 lv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V</a:t>
            </a:r>
            <a:r>
              <a:rPr lang="en-US" sz="1400" i="1" baseline="-25000" dirty="0" smtClean="0">
                <a:latin typeface="Arial" pitchFamily="34" charset="0"/>
                <a:cs typeface="Arial" pitchFamily="34" charset="0"/>
              </a:rPr>
              <a:t>g</a:t>
            </a: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: Voltage s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ource </a:t>
            </a:r>
          </a:p>
          <a:p>
            <a:pPr lv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Z</a:t>
            </a:r>
            <a:r>
              <a:rPr lang="en-US" sz="1400" i="1" baseline="-25000" dirty="0" smtClean="0">
                <a:latin typeface="Arial" pitchFamily="34" charset="0"/>
                <a:cs typeface="Arial" pitchFamily="34" charset="0"/>
              </a:rPr>
              <a:t>g</a:t>
            </a: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internal impedance </a:t>
            </a: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 lv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Z</a:t>
            </a:r>
            <a:r>
              <a:rPr lang="en-US" sz="1400" i="1" baseline="-25000" dirty="0" smtClean="0">
                <a:latin typeface="Arial" pitchFamily="34" charset="0"/>
                <a:cs typeface="Arial" pitchFamily="34" charset="0"/>
              </a:rPr>
              <a:t>L</a:t>
            </a: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External load</a:t>
            </a:r>
            <a:endParaRPr kumimoji="0" lang="en-US" sz="1400" b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78849" name="Group 1"/>
          <p:cNvGrpSpPr>
            <a:grpSpLocks noChangeAspect="1"/>
          </p:cNvGrpSpPr>
          <p:nvPr/>
        </p:nvGrpSpPr>
        <p:grpSpPr bwMode="auto">
          <a:xfrm>
            <a:off x="1676400" y="1905000"/>
            <a:ext cx="5408613" cy="2155825"/>
            <a:chOff x="2880" y="240"/>
            <a:chExt cx="2544" cy="1009"/>
          </a:xfrm>
        </p:grpSpPr>
        <p:sp>
          <p:nvSpPr>
            <p:cNvPr id="78889" name="Line 41"/>
            <p:cNvSpPr>
              <a:spLocks noChangeAspect="1" noChangeShapeType="1"/>
            </p:cNvSpPr>
            <p:nvPr/>
          </p:nvSpPr>
          <p:spPr bwMode="auto">
            <a:xfrm>
              <a:off x="3549" y="455"/>
              <a:ext cx="0" cy="76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 type="non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78886" name="Group 38"/>
            <p:cNvGrpSpPr>
              <a:grpSpLocks noChangeAspect="1"/>
            </p:cNvGrpSpPr>
            <p:nvPr/>
          </p:nvGrpSpPr>
          <p:grpSpPr bwMode="auto">
            <a:xfrm>
              <a:off x="3024" y="941"/>
              <a:ext cx="192" cy="192"/>
              <a:chOff x="2016" y="3264"/>
              <a:chExt cx="384" cy="384"/>
            </a:xfrm>
          </p:grpSpPr>
          <p:sp>
            <p:nvSpPr>
              <p:cNvPr id="78888" name="Freeform 40"/>
              <p:cNvSpPr>
                <a:spLocks noChangeAspect="1"/>
              </p:cNvSpPr>
              <p:nvPr/>
            </p:nvSpPr>
            <p:spPr bwMode="auto">
              <a:xfrm>
                <a:off x="2112" y="3360"/>
                <a:ext cx="192" cy="192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61" y="16"/>
                  </a:cxn>
                  <a:cxn ang="0">
                    <a:pos x="157" y="208"/>
                  </a:cxn>
                  <a:cxn ang="0">
                    <a:pos x="220" y="112"/>
                  </a:cxn>
                </a:cxnLst>
                <a:rect l="0" t="0" r="r" b="b"/>
                <a:pathLst>
                  <a:path w="220" h="224">
                    <a:moveTo>
                      <a:pt x="0" y="112"/>
                    </a:moveTo>
                    <a:cubicBezTo>
                      <a:pt x="10" y="96"/>
                      <a:pt x="35" y="0"/>
                      <a:pt x="61" y="16"/>
                    </a:cubicBezTo>
                    <a:cubicBezTo>
                      <a:pt x="87" y="32"/>
                      <a:pt x="131" y="192"/>
                      <a:pt x="157" y="208"/>
                    </a:cubicBezTo>
                    <a:cubicBezTo>
                      <a:pt x="183" y="224"/>
                      <a:pt x="207" y="132"/>
                      <a:pt x="220" y="112"/>
                    </a:cubicBezTo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 type="none" w="sm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887" name="Oval 39"/>
              <p:cNvSpPr>
                <a:spLocks noChangeAspect="1" noChangeArrowheads="1"/>
              </p:cNvSpPr>
              <p:nvPr/>
            </p:nvSpPr>
            <p:spPr bwMode="auto">
              <a:xfrm>
                <a:off x="2016" y="3264"/>
                <a:ext cx="384" cy="384"/>
              </a:xfrm>
              <a:prstGeom prst="ellips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none" w="sm" len="med"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78883" name="Group 35"/>
            <p:cNvGrpSpPr>
              <a:grpSpLocks noChangeAspect="1"/>
            </p:cNvGrpSpPr>
            <p:nvPr/>
          </p:nvGrpSpPr>
          <p:grpSpPr bwMode="auto">
            <a:xfrm rot="-5400000">
              <a:off x="3024" y="653"/>
              <a:ext cx="192" cy="96"/>
              <a:chOff x="2976" y="1392"/>
              <a:chExt cx="432" cy="192"/>
            </a:xfrm>
          </p:grpSpPr>
          <p:sp>
            <p:nvSpPr>
              <p:cNvPr id="78885" name="Freeform 37"/>
              <p:cNvSpPr>
                <a:spLocks noChangeAspect="1"/>
              </p:cNvSpPr>
              <p:nvPr/>
            </p:nvSpPr>
            <p:spPr bwMode="auto">
              <a:xfrm>
                <a:off x="3024" y="1440"/>
                <a:ext cx="336" cy="96"/>
              </a:xfrm>
              <a:custGeom>
                <a:avLst/>
                <a:gdLst/>
                <a:ahLst/>
                <a:cxnLst>
                  <a:cxn ang="0">
                    <a:pos x="0" y="47"/>
                  </a:cxn>
                  <a:cxn ang="0">
                    <a:pos x="21" y="96"/>
                  </a:cxn>
                  <a:cxn ang="0">
                    <a:pos x="69" y="0"/>
                  </a:cxn>
                  <a:cxn ang="0">
                    <a:pos x="117" y="96"/>
                  </a:cxn>
                  <a:cxn ang="0">
                    <a:pos x="165" y="0"/>
                  </a:cxn>
                  <a:cxn ang="0">
                    <a:pos x="213" y="96"/>
                  </a:cxn>
                  <a:cxn ang="0">
                    <a:pos x="261" y="0"/>
                  </a:cxn>
                  <a:cxn ang="0">
                    <a:pos x="309" y="96"/>
                  </a:cxn>
                  <a:cxn ang="0">
                    <a:pos x="357" y="0"/>
                  </a:cxn>
                  <a:cxn ang="0">
                    <a:pos x="381" y="47"/>
                  </a:cxn>
                </a:cxnLst>
                <a:rect l="0" t="0" r="r" b="b"/>
                <a:pathLst>
                  <a:path w="381" h="96">
                    <a:moveTo>
                      <a:pt x="0" y="47"/>
                    </a:moveTo>
                    <a:lnTo>
                      <a:pt x="21" y="96"/>
                    </a:lnTo>
                    <a:lnTo>
                      <a:pt x="69" y="0"/>
                    </a:lnTo>
                    <a:lnTo>
                      <a:pt x="117" y="96"/>
                    </a:lnTo>
                    <a:lnTo>
                      <a:pt x="165" y="0"/>
                    </a:lnTo>
                    <a:lnTo>
                      <a:pt x="213" y="96"/>
                    </a:lnTo>
                    <a:lnTo>
                      <a:pt x="261" y="0"/>
                    </a:lnTo>
                    <a:lnTo>
                      <a:pt x="309" y="96"/>
                    </a:lnTo>
                    <a:lnTo>
                      <a:pt x="357" y="0"/>
                    </a:lnTo>
                    <a:lnTo>
                      <a:pt x="381" y="47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884" name="Rectangle 36"/>
              <p:cNvSpPr>
                <a:spLocks noChangeAspect="1" noChangeArrowheads="1"/>
              </p:cNvSpPr>
              <p:nvPr/>
            </p:nvSpPr>
            <p:spPr bwMode="auto">
              <a:xfrm>
                <a:off x="2976" y="1392"/>
                <a:ext cx="432" cy="192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miter lim="800000"/>
                <a:headEnd/>
                <a:tailEnd type="none" w="sm" len="med"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78880" name="Group 32"/>
            <p:cNvGrpSpPr>
              <a:grpSpLocks noChangeAspect="1"/>
            </p:cNvGrpSpPr>
            <p:nvPr/>
          </p:nvGrpSpPr>
          <p:grpSpPr bwMode="auto">
            <a:xfrm rot="-5400000">
              <a:off x="4416" y="797"/>
              <a:ext cx="192" cy="96"/>
              <a:chOff x="2976" y="1392"/>
              <a:chExt cx="432" cy="192"/>
            </a:xfrm>
          </p:grpSpPr>
          <p:sp>
            <p:nvSpPr>
              <p:cNvPr id="78882" name="Freeform 34"/>
              <p:cNvSpPr>
                <a:spLocks noChangeAspect="1"/>
              </p:cNvSpPr>
              <p:nvPr/>
            </p:nvSpPr>
            <p:spPr bwMode="auto">
              <a:xfrm>
                <a:off x="3024" y="1440"/>
                <a:ext cx="336" cy="96"/>
              </a:xfrm>
              <a:custGeom>
                <a:avLst/>
                <a:gdLst/>
                <a:ahLst/>
                <a:cxnLst>
                  <a:cxn ang="0">
                    <a:pos x="0" y="47"/>
                  </a:cxn>
                  <a:cxn ang="0">
                    <a:pos x="21" y="96"/>
                  </a:cxn>
                  <a:cxn ang="0">
                    <a:pos x="69" y="0"/>
                  </a:cxn>
                  <a:cxn ang="0">
                    <a:pos x="117" y="96"/>
                  </a:cxn>
                  <a:cxn ang="0">
                    <a:pos x="165" y="0"/>
                  </a:cxn>
                  <a:cxn ang="0">
                    <a:pos x="213" y="96"/>
                  </a:cxn>
                  <a:cxn ang="0">
                    <a:pos x="261" y="0"/>
                  </a:cxn>
                  <a:cxn ang="0">
                    <a:pos x="309" y="96"/>
                  </a:cxn>
                  <a:cxn ang="0">
                    <a:pos x="357" y="0"/>
                  </a:cxn>
                  <a:cxn ang="0">
                    <a:pos x="381" y="47"/>
                  </a:cxn>
                </a:cxnLst>
                <a:rect l="0" t="0" r="r" b="b"/>
                <a:pathLst>
                  <a:path w="381" h="96">
                    <a:moveTo>
                      <a:pt x="0" y="47"/>
                    </a:moveTo>
                    <a:lnTo>
                      <a:pt x="21" y="96"/>
                    </a:lnTo>
                    <a:lnTo>
                      <a:pt x="69" y="0"/>
                    </a:lnTo>
                    <a:lnTo>
                      <a:pt x="117" y="96"/>
                    </a:lnTo>
                    <a:lnTo>
                      <a:pt x="165" y="0"/>
                    </a:lnTo>
                    <a:lnTo>
                      <a:pt x="213" y="96"/>
                    </a:lnTo>
                    <a:lnTo>
                      <a:pt x="261" y="0"/>
                    </a:lnTo>
                    <a:lnTo>
                      <a:pt x="309" y="96"/>
                    </a:lnTo>
                    <a:lnTo>
                      <a:pt x="357" y="0"/>
                    </a:lnTo>
                    <a:lnTo>
                      <a:pt x="381" y="47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881" name="Rectangle 33"/>
              <p:cNvSpPr>
                <a:spLocks noChangeAspect="1" noChangeArrowheads="1"/>
              </p:cNvSpPr>
              <p:nvPr/>
            </p:nvSpPr>
            <p:spPr bwMode="auto">
              <a:xfrm>
                <a:off x="2976" y="1392"/>
                <a:ext cx="432" cy="192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miter lim="800000"/>
                <a:headEnd/>
                <a:tailEnd type="none" w="sm" len="med"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78879" name="Line 31"/>
            <p:cNvSpPr>
              <a:spLocks noChangeAspect="1" noChangeShapeType="1"/>
            </p:cNvSpPr>
            <p:nvPr/>
          </p:nvSpPr>
          <p:spPr bwMode="auto">
            <a:xfrm>
              <a:off x="3120" y="1229"/>
              <a:ext cx="139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non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878" name="Line 30"/>
            <p:cNvSpPr>
              <a:spLocks noChangeAspect="1" noChangeShapeType="1"/>
            </p:cNvSpPr>
            <p:nvPr/>
          </p:nvSpPr>
          <p:spPr bwMode="auto">
            <a:xfrm flipV="1">
              <a:off x="4512" y="923"/>
              <a:ext cx="0" cy="30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non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877" name="Line 29"/>
            <p:cNvSpPr>
              <a:spLocks noChangeAspect="1" noChangeShapeType="1"/>
            </p:cNvSpPr>
            <p:nvPr/>
          </p:nvSpPr>
          <p:spPr bwMode="auto">
            <a:xfrm flipV="1">
              <a:off x="4512" y="461"/>
              <a:ext cx="0" cy="30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non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876" name="Line 28"/>
            <p:cNvSpPr>
              <a:spLocks noChangeAspect="1" noChangeShapeType="1"/>
            </p:cNvSpPr>
            <p:nvPr/>
          </p:nvSpPr>
          <p:spPr bwMode="auto">
            <a:xfrm>
              <a:off x="3120" y="461"/>
              <a:ext cx="139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non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875" name="Line 27"/>
            <p:cNvSpPr>
              <a:spLocks noChangeAspect="1" noChangeShapeType="1"/>
            </p:cNvSpPr>
            <p:nvPr/>
          </p:nvSpPr>
          <p:spPr bwMode="auto">
            <a:xfrm flipV="1">
              <a:off x="3120" y="1133"/>
              <a:ext cx="0" cy="9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non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874" name="Line 26"/>
            <p:cNvSpPr>
              <a:spLocks noChangeAspect="1" noChangeShapeType="1"/>
            </p:cNvSpPr>
            <p:nvPr/>
          </p:nvSpPr>
          <p:spPr bwMode="auto">
            <a:xfrm flipV="1">
              <a:off x="3120" y="779"/>
              <a:ext cx="0" cy="16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non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873" name="Line 25"/>
            <p:cNvSpPr>
              <a:spLocks noChangeAspect="1" noChangeShapeType="1"/>
            </p:cNvSpPr>
            <p:nvPr/>
          </p:nvSpPr>
          <p:spPr bwMode="auto">
            <a:xfrm flipV="1">
              <a:off x="3120" y="461"/>
              <a:ext cx="0" cy="16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non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872" name="Oval 24"/>
            <p:cNvSpPr>
              <a:spLocks noChangeAspect="1" noChangeArrowheads="1"/>
            </p:cNvSpPr>
            <p:nvPr/>
          </p:nvSpPr>
          <p:spPr bwMode="auto">
            <a:xfrm flipV="1">
              <a:off x="3524" y="433"/>
              <a:ext cx="48" cy="48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871" name="Oval 23"/>
            <p:cNvSpPr>
              <a:spLocks noChangeAspect="1" noChangeArrowheads="1"/>
            </p:cNvSpPr>
            <p:nvPr/>
          </p:nvSpPr>
          <p:spPr bwMode="auto">
            <a:xfrm flipV="1">
              <a:off x="3524" y="1201"/>
              <a:ext cx="48" cy="48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870" name="Oval 22"/>
            <p:cNvSpPr>
              <a:spLocks noChangeAspect="1" noChangeArrowheads="1"/>
            </p:cNvSpPr>
            <p:nvPr/>
          </p:nvSpPr>
          <p:spPr bwMode="auto">
            <a:xfrm flipV="1">
              <a:off x="4484" y="433"/>
              <a:ext cx="48" cy="48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869" name="Oval 21"/>
            <p:cNvSpPr>
              <a:spLocks noChangeAspect="1" noChangeArrowheads="1"/>
            </p:cNvSpPr>
            <p:nvPr/>
          </p:nvSpPr>
          <p:spPr bwMode="auto">
            <a:xfrm flipV="1">
              <a:off x="4484" y="1201"/>
              <a:ext cx="48" cy="48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868" name="Line 20"/>
            <p:cNvSpPr>
              <a:spLocks noChangeAspect="1" noChangeShapeType="1"/>
            </p:cNvSpPr>
            <p:nvPr/>
          </p:nvSpPr>
          <p:spPr bwMode="auto">
            <a:xfrm>
              <a:off x="3552" y="413"/>
              <a:ext cx="96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sm" len="med"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867" name="Text Box 19"/>
            <p:cNvSpPr txBox="1">
              <a:spLocks noChangeAspect="1" noChangeArrowheads="1"/>
            </p:cNvSpPr>
            <p:nvPr/>
          </p:nvSpPr>
          <p:spPr bwMode="auto">
            <a:xfrm>
              <a:off x="3830" y="240"/>
              <a:ext cx="443" cy="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 type="non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8866" name="Text Box 18"/>
            <p:cNvSpPr txBox="1">
              <a:spLocks noChangeAspect="1" noChangeArrowheads="1"/>
            </p:cNvSpPr>
            <p:nvPr/>
          </p:nvSpPr>
          <p:spPr bwMode="auto">
            <a:xfrm>
              <a:off x="3686" y="432"/>
              <a:ext cx="346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 type="non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Arial" pitchFamily="34" charset="0"/>
                  <a:sym typeface="Symbol" pitchFamily="18" charset="2"/>
                </a:rPr>
                <a:t></a:t>
              </a: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, </a:t>
              </a: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Arial" pitchFamily="34" charset="0"/>
                  <a:sym typeface="Symbol" pitchFamily="18" charset="2"/>
                </a:rPr>
                <a:t>Z</a:t>
              </a:r>
              <a:r>
                <a:rPr kumimoji="0" lang="en-US" sz="1200" b="0" i="0" u="none" strike="noStrike" cap="none" normalizeH="0" baseline="-3000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Arial" pitchFamily="34" charset="0"/>
                  <a:sym typeface="Symbol" pitchFamily="18" charset="2"/>
                </a:rPr>
                <a:t>0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  <a:sym typeface="Symbol" pitchFamily="18" charset="2"/>
              </a:endParaRPr>
            </a:p>
          </p:txBody>
        </p:sp>
        <p:sp>
          <p:nvSpPr>
            <p:cNvPr id="78865" name="Text Box 17"/>
            <p:cNvSpPr txBox="1">
              <a:spLocks noChangeAspect="1" noChangeArrowheads="1"/>
            </p:cNvSpPr>
            <p:nvPr/>
          </p:nvSpPr>
          <p:spPr bwMode="auto">
            <a:xfrm>
              <a:off x="4224" y="749"/>
              <a:ext cx="240" cy="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 type="non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Z</a:t>
              </a:r>
              <a:r>
                <a:rPr kumimoji="0" lang="en-US" sz="1200" b="0" i="1" u="none" strike="noStrike" cap="none" normalizeH="0" baseline="-3000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L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8864" name="Text Box 16"/>
            <p:cNvSpPr txBox="1">
              <a:spLocks noChangeAspect="1" noChangeArrowheads="1"/>
            </p:cNvSpPr>
            <p:nvPr/>
          </p:nvSpPr>
          <p:spPr bwMode="auto">
            <a:xfrm>
              <a:off x="3168" y="605"/>
              <a:ext cx="240" cy="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 type="non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Z</a:t>
              </a:r>
              <a:r>
                <a:rPr kumimoji="0" lang="en-US" sz="1200" b="0" i="0" u="none" strike="noStrike" cap="none" normalizeH="0" baseline="-3000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8863" name="Text Box 15"/>
            <p:cNvSpPr txBox="1">
              <a:spLocks noChangeAspect="1" noChangeArrowheads="1"/>
            </p:cNvSpPr>
            <p:nvPr/>
          </p:nvSpPr>
          <p:spPr bwMode="auto">
            <a:xfrm>
              <a:off x="3473" y="269"/>
              <a:ext cx="174" cy="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 type="non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8862" name="Text Box 14"/>
            <p:cNvSpPr txBox="1">
              <a:spLocks noChangeAspect="1" noChangeArrowheads="1"/>
            </p:cNvSpPr>
            <p:nvPr/>
          </p:nvSpPr>
          <p:spPr bwMode="auto">
            <a:xfrm>
              <a:off x="3524" y="1080"/>
              <a:ext cx="174" cy="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 type="non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B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8861" name="Text Box 13"/>
            <p:cNvSpPr txBox="1">
              <a:spLocks noChangeAspect="1" noChangeArrowheads="1"/>
            </p:cNvSpPr>
            <p:nvPr/>
          </p:nvSpPr>
          <p:spPr bwMode="auto">
            <a:xfrm>
              <a:off x="4368" y="1080"/>
              <a:ext cx="185" cy="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 type="non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8860" name="Text Box 12"/>
            <p:cNvSpPr txBox="1">
              <a:spLocks noChangeAspect="1" noChangeArrowheads="1"/>
            </p:cNvSpPr>
            <p:nvPr/>
          </p:nvSpPr>
          <p:spPr bwMode="auto">
            <a:xfrm>
              <a:off x="4433" y="269"/>
              <a:ext cx="183" cy="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 type="non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C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8859" name="Line 11"/>
            <p:cNvSpPr>
              <a:spLocks noChangeAspect="1" noChangeShapeType="1"/>
            </p:cNvSpPr>
            <p:nvPr/>
          </p:nvSpPr>
          <p:spPr bwMode="auto">
            <a:xfrm>
              <a:off x="3120" y="461"/>
              <a:ext cx="28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aphicFrame>
          <p:nvGraphicFramePr>
            <p:cNvPr id="78858" name="Object 10"/>
            <p:cNvGraphicFramePr>
              <a:graphicFrameLocks noChangeAspect="1"/>
            </p:cNvGraphicFramePr>
            <p:nvPr/>
          </p:nvGraphicFramePr>
          <p:xfrm>
            <a:off x="2880" y="965"/>
            <a:ext cx="112" cy="168"/>
          </p:xfrm>
          <a:graphic>
            <a:graphicData uri="http://schemas.openxmlformats.org/presentationml/2006/ole">
              <p:oleObj spid="_x0000_s78858" name="Equation" r:id="rId3" imgW="177569" imgH="266353" progId="Equation.DSMT4">
                <p:embed/>
              </p:oleObj>
            </a:graphicData>
          </a:graphic>
        </p:graphicFrame>
        <p:graphicFrame>
          <p:nvGraphicFramePr>
            <p:cNvPr id="78857" name="Object 9"/>
            <p:cNvGraphicFramePr>
              <a:graphicFrameLocks noChangeAspect="1"/>
            </p:cNvGraphicFramePr>
            <p:nvPr/>
          </p:nvGraphicFramePr>
          <p:xfrm>
            <a:off x="4704" y="741"/>
            <a:ext cx="296" cy="160"/>
          </p:xfrm>
          <a:graphic>
            <a:graphicData uri="http://schemas.openxmlformats.org/presentationml/2006/ole">
              <p:oleObj spid="_x0000_s78857" name="Equation" r:id="rId4" imgW="469696" imgH="253890" progId="Equation.DSMT4">
                <p:embed/>
              </p:oleObj>
            </a:graphicData>
          </a:graphic>
        </p:graphicFrame>
        <p:sp>
          <p:nvSpPr>
            <p:cNvPr id="78856" name="Line 8"/>
            <p:cNvSpPr>
              <a:spLocks noChangeAspect="1" noChangeShapeType="1"/>
            </p:cNvSpPr>
            <p:nvPr/>
          </p:nvSpPr>
          <p:spPr bwMode="auto">
            <a:xfrm>
              <a:off x="4656" y="469"/>
              <a:ext cx="0" cy="76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 type="triangle" w="sm" len="med"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855" name="Text Box 7"/>
            <p:cNvSpPr txBox="1">
              <a:spLocks noChangeAspect="1" noChangeArrowheads="1"/>
            </p:cNvSpPr>
            <p:nvPr/>
          </p:nvSpPr>
          <p:spPr bwMode="auto">
            <a:xfrm>
              <a:off x="3511" y="768"/>
              <a:ext cx="281" cy="167"/>
            </a:xfrm>
            <a:prstGeom prst="rect">
              <a:avLst/>
            </a:prstGeom>
            <a:noFill/>
            <a:ln w="9525">
              <a:noFill/>
              <a:miter lim="800000"/>
              <a:headEnd type="none" w="sm" len="med"/>
              <a:tailEnd type="non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Z</a:t>
              </a: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(</a:t>
              </a: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d</a:t>
              </a: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8854" name="Line 6"/>
            <p:cNvSpPr>
              <a:spLocks noChangeAspect="1" noChangeShapeType="1"/>
            </p:cNvSpPr>
            <p:nvPr/>
          </p:nvSpPr>
          <p:spPr bwMode="auto">
            <a:xfrm>
              <a:off x="4983" y="1061"/>
              <a:ext cx="33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none" w="sm" len="med"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853" name="Text Box 5"/>
            <p:cNvSpPr txBox="1">
              <a:spLocks noChangeAspect="1" noChangeArrowheads="1"/>
            </p:cNvSpPr>
            <p:nvPr/>
          </p:nvSpPr>
          <p:spPr bwMode="auto">
            <a:xfrm>
              <a:off x="5271" y="965"/>
              <a:ext cx="153" cy="167"/>
            </a:xfrm>
            <a:prstGeom prst="rect">
              <a:avLst/>
            </a:prstGeom>
            <a:noFill/>
            <a:ln w="9525">
              <a:noFill/>
              <a:miter lim="800000"/>
              <a:headEnd type="none" w="sm" len="med"/>
              <a:tailEnd type="non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z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8852" name="Line 4"/>
            <p:cNvSpPr>
              <a:spLocks noChangeAspect="1" noChangeShapeType="1"/>
            </p:cNvSpPr>
            <p:nvPr/>
          </p:nvSpPr>
          <p:spPr bwMode="auto">
            <a:xfrm>
              <a:off x="4512" y="485"/>
              <a:ext cx="0" cy="1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none" w="sm" len="med"/>
              <a:tailEnd type="arrow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851" name="Text Box 3"/>
            <p:cNvSpPr txBox="1">
              <a:spLocks noChangeAspect="1" noChangeArrowheads="1"/>
            </p:cNvSpPr>
            <p:nvPr/>
          </p:nvSpPr>
          <p:spPr bwMode="auto">
            <a:xfrm>
              <a:off x="4328" y="504"/>
              <a:ext cx="184" cy="167"/>
            </a:xfrm>
            <a:prstGeom prst="rect">
              <a:avLst/>
            </a:prstGeom>
            <a:noFill/>
            <a:ln w="9525">
              <a:noFill/>
              <a:miter lim="800000"/>
              <a:headEnd type="none" w="sm" len="med"/>
              <a:tailEnd type="non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I</a:t>
              </a:r>
              <a:r>
                <a:rPr kumimoji="0" lang="en-US" sz="1200" b="0" i="1" u="none" strike="noStrike" cap="none" normalizeH="0" baseline="-3000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L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aphicFrame>
          <p:nvGraphicFramePr>
            <p:cNvPr id="78850" name="Object 2"/>
            <p:cNvGraphicFramePr>
              <a:graphicFrameLocks noChangeAspect="1"/>
            </p:cNvGraphicFramePr>
            <p:nvPr/>
          </p:nvGraphicFramePr>
          <p:xfrm>
            <a:off x="3256" y="284"/>
            <a:ext cx="104" cy="168"/>
          </p:xfrm>
          <a:graphic>
            <a:graphicData uri="http://schemas.openxmlformats.org/presentationml/2006/ole">
              <p:oleObj spid="_x0000_s78850" name="Equation" r:id="rId5" imgW="164885" imgH="266353" progId="Equation.DSMT4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Bounded Transmission lines</a:t>
            </a:r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609600" y="1371600"/>
            <a:ext cx="784860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The voltages and the current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5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735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37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14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4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4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5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5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511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555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555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5562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8650" name="Rectangle 4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5562600" y="1828800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(2.63)</a:t>
            </a:r>
            <a:endParaRPr lang="en-US" dirty="0"/>
          </a:p>
        </p:txBody>
      </p:sp>
      <p:sp>
        <p:nvSpPr>
          <p:cNvPr id="72" name="Rectangle 71"/>
          <p:cNvSpPr/>
          <p:nvPr/>
        </p:nvSpPr>
        <p:spPr>
          <a:xfrm>
            <a:off x="5536060" y="4431268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(2.66)</a:t>
            </a:r>
            <a:endParaRPr lang="en-US" dirty="0"/>
          </a:p>
        </p:txBody>
      </p:sp>
      <p:sp>
        <p:nvSpPr>
          <p:cNvPr id="74" name="Rectangle 29"/>
          <p:cNvSpPr>
            <a:spLocks noChangeArrowheads="1"/>
          </p:cNvSpPr>
          <p:nvPr/>
        </p:nvSpPr>
        <p:spPr bwMode="auto">
          <a:xfrm>
            <a:off x="685800" y="2867025"/>
            <a:ext cx="67197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where</a:t>
            </a:r>
          </a:p>
        </p:txBody>
      </p:sp>
      <p:sp>
        <p:nvSpPr>
          <p:cNvPr id="6964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964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964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964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68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68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69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69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1" name="Rectangle 29"/>
          <p:cNvSpPr>
            <a:spLocks noChangeArrowheads="1"/>
          </p:cNvSpPr>
          <p:nvPr/>
        </p:nvSpPr>
        <p:spPr bwMode="auto">
          <a:xfrm>
            <a:off x="685800" y="3962400"/>
            <a:ext cx="406226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Defined </a:t>
            </a:r>
            <a:r>
              <a:rPr lang="en-US" sz="1400" i="1" dirty="0" smtClean="0">
                <a:latin typeface="Arial" pitchFamily="34" charset="0"/>
                <a:cs typeface="Arial" pitchFamily="34" charset="0"/>
                <a:sym typeface="Symbol"/>
              </a:rPr>
              <a:t></a:t>
            </a:r>
            <a:r>
              <a:rPr lang="en-US" sz="1400" i="1" baseline="-25000" dirty="0" smtClean="0">
                <a:latin typeface="Arial" pitchFamily="34" charset="0"/>
                <a:cs typeface="Arial" pitchFamily="34" charset="0"/>
                <a:sym typeface="Symbol"/>
              </a:rPr>
              <a:t>0</a:t>
            </a:r>
            <a:r>
              <a:rPr lang="en-US" sz="1400" baseline="-250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1400" dirty="0" smtClean="0">
                <a:latin typeface="Arial" pitchFamily="34" charset="0"/>
                <a:cs typeface="Arial" pitchFamily="34" charset="0"/>
                <a:sym typeface="Symbol"/>
              </a:rPr>
              <a:t>as t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he reflection coefficient at the load</a:t>
            </a:r>
            <a:endParaRPr lang="en-US" sz="14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69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373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373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374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374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374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578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578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5788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5562600" y="2409825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(2.64)</a:t>
            </a:r>
            <a:endParaRPr lang="en-US" dirty="0"/>
          </a:p>
        </p:txBody>
      </p:sp>
      <p:sp>
        <p:nvSpPr>
          <p:cNvPr id="75798" name="Rectangle 22"/>
          <p:cNvSpPr>
            <a:spLocks noChangeArrowheads="1"/>
          </p:cNvSpPr>
          <p:nvPr/>
        </p:nvSpPr>
        <p:spPr bwMode="auto">
          <a:xfrm>
            <a:off x="0" y="2647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ymbol" pitchFamily="18" charset="2"/>
                <a:ea typeface="Times New Roman" pitchFamily="18" charset="0"/>
                <a:cs typeface="Arial" pitchFamily="34" charset="0"/>
              </a:rPr>
              <a:t>	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5800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783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7832" name="Object 8"/>
          <p:cNvGraphicFramePr>
            <a:graphicFrameLocks noChangeAspect="1"/>
          </p:cNvGraphicFramePr>
          <p:nvPr/>
        </p:nvGraphicFramePr>
        <p:xfrm>
          <a:off x="1752599" y="1828800"/>
          <a:ext cx="2221653" cy="365760"/>
        </p:xfrm>
        <a:graphic>
          <a:graphicData uri="http://schemas.openxmlformats.org/presentationml/2006/ole">
            <p:oleObj spid="_x0000_s77832" name="Equation" r:id="rId4" imgW="1562100" imgH="254000" progId="Equation.DSMT4">
              <p:embed/>
            </p:oleObj>
          </a:graphicData>
        </a:graphic>
      </p:graphicFrame>
      <p:sp>
        <p:nvSpPr>
          <p:cNvPr id="7783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7834" name="Object 10"/>
          <p:cNvGraphicFramePr>
            <a:graphicFrameLocks noChangeAspect="1"/>
          </p:cNvGraphicFramePr>
          <p:nvPr/>
        </p:nvGraphicFramePr>
        <p:xfrm>
          <a:off x="1752600" y="2286000"/>
          <a:ext cx="2506133" cy="609600"/>
        </p:xfrm>
        <a:graphic>
          <a:graphicData uri="http://schemas.openxmlformats.org/presentationml/2006/ole">
            <p:oleObj spid="_x0000_s77834" name="Equation" r:id="rId5" imgW="1765300" imgH="431800" progId="Equation.DSMT4">
              <p:embed/>
            </p:oleObj>
          </a:graphicData>
        </a:graphic>
      </p:graphicFrame>
      <p:sp>
        <p:nvSpPr>
          <p:cNvPr id="7783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7836" name="Object 12"/>
          <p:cNvGraphicFramePr>
            <a:graphicFrameLocks noChangeAspect="1"/>
          </p:cNvGraphicFramePr>
          <p:nvPr/>
        </p:nvGraphicFramePr>
        <p:xfrm>
          <a:off x="1752599" y="3248025"/>
          <a:ext cx="2817707" cy="690880"/>
        </p:xfrm>
        <a:graphic>
          <a:graphicData uri="http://schemas.openxmlformats.org/presentationml/2006/ole">
            <p:oleObj spid="_x0000_s77836" name="Equation" r:id="rId6" imgW="1981200" imgH="482600" progId="Equation.DSMT4">
              <p:embed/>
            </p:oleObj>
          </a:graphicData>
        </a:graphic>
      </p:graphicFrame>
      <p:sp>
        <p:nvSpPr>
          <p:cNvPr id="7783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7838" name="Object 14"/>
          <p:cNvGraphicFramePr>
            <a:graphicFrameLocks noChangeAspect="1"/>
          </p:cNvGraphicFramePr>
          <p:nvPr/>
        </p:nvGraphicFramePr>
        <p:xfrm>
          <a:off x="1828800" y="4419600"/>
          <a:ext cx="1788160" cy="690880"/>
        </p:xfrm>
        <a:graphic>
          <a:graphicData uri="http://schemas.openxmlformats.org/presentationml/2006/ole">
            <p:oleObj spid="_x0000_s77838" name="Equation" r:id="rId7" imgW="1256755" imgH="482391" progId="Equation.DSMT4">
              <p:embed/>
            </p:oleObj>
          </a:graphicData>
        </a:graphic>
      </p:graphicFrame>
      <p:sp>
        <p:nvSpPr>
          <p:cNvPr id="69" name="Rectangle 29"/>
          <p:cNvSpPr>
            <a:spLocks noChangeArrowheads="1"/>
          </p:cNvSpPr>
          <p:nvPr/>
        </p:nvSpPr>
        <p:spPr bwMode="auto">
          <a:xfrm>
            <a:off x="662134" y="5181600"/>
            <a:ext cx="560441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By substituting (2.66) in (2.65), the input impedance can be obtained</a:t>
            </a:r>
            <a:endParaRPr lang="en-US" sz="14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7841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7840" name="Object 16"/>
          <p:cNvGraphicFramePr>
            <a:graphicFrameLocks noChangeAspect="1"/>
          </p:cNvGraphicFramePr>
          <p:nvPr/>
        </p:nvGraphicFramePr>
        <p:xfrm>
          <a:off x="1828800" y="5638800"/>
          <a:ext cx="2926080" cy="609600"/>
        </p:xfrm>
        <a:graphic>
          <a:graphicData uri="http://schemas.openxmlformats.org/presentationml/2006/ole">
            <p:oleObj spid="_x0000_s77840" name="Equation" r:id="rId8" imgW="2057400" imgH="431800" progId="Equation.DSMT4">
              <p:embed/>
            </p:oleObj>
          </a:graphicData>
        </a:graphic>
      </p:graphicFrame>
      <p:sp>
        <p:nvSpPr>
          <p:cNvPr id="73" name="Rectangle 72"/>
          <p:cNvSpPr/>
          <p:nvPr/>
        </p:nvSpPr>
        <p:spPr>
          <a:xfrm>
            <a:off x="5536060" y="3429000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(2.65)</a:t>
            </a:r>
            <a:endParaRPr lang="en-US" dirty="0"/>
          </a:p>
        </p:txBody>
      </p:sp>
      <p:sp>
        <p:nvSpPr>
          <p:cNvPr id="75" name="Rectangle 74"/>
          <p:cNvSpPr/>
          <p:nvPr/>
        </p:nvSpPr>
        <p:spPr>
          <a:xfrm>
            <a:off x="5562600" y="5791200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(2.67)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Bounded Transmission lines: see </a:t>
            </a:r>
            <a:r>
              <a:rPr lang="en-US" dirty="0" err="1" smtClean="0"/>
              <a:t>Apendice</a:t>
            </a:r>
            <a:r>
              <a:rPr lang="en-US" dirty="0" smtClean="0"/>
              <a:t> </a:t>
            </a:r>
            <a:r>
              <a:rPr lang="en-US" dirty="0" smtClean="0"/>
              <a:t>2B and 2C for Smith Chart etc.</a:t>
            </a:r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609600" y="1371600"/>
            <a:ext cx="541020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From 2.67, we get input impedance for special length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735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37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14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5536060" y="1828800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(2.68)</a:t>
            </a:r>
            <a:endParaRPr lang="en-US" dirty="0"/>
          </a:p>
        </p:txBody>
      </p:sp>
      <p:sp>
        <p:nvSpPr>
          <p:cNvPr id="72" name="Rectangle 71"/>
          <p:cNvSpPr/>
          <p:nvPr/>
        </p:nvSpPr>
        <p:spPr>
          <a:xfrm>
            <a:off x="5536060" y="3821668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(2.71)</a:t>
            </a:r>
            <a:endParaRPr lang="en-US" dirty="0"/>
          </a:p>
        </p:txBody>
      </p:sp>
      <p:sp>
        <p:nvSpPr>
          <p:cNvPr id="74" name="Rectangle 29"/>
          <p:cNvSpPr>
            <a:spLocks noChangeArrowheads="1"/>
          </p:cNvSpPr>
          <p:nvPr/>
        </p:nvSpPr>
        <p:spPr bwMode="auto">
          <a:xfrm>
            <a:off x="762000" y="4267200"/>
            <a:ext cx="163833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Two special cases</a:t>
            </a:r>
          </a:p>
        </p:txBody>
      </p:sp>
      <p:sp>
        <p:nvSpPr>
          <p:cNvPr id="51" name="Rectangle 29"/>
          <p:cNvSpPr>
            <a:spLocks noChangeArrowheads="1"/>
          </p:cNvSpPr>
          <p:nvPr/>
        </p:nvSpPr>
        <p:spPr bwMode="auto">
          <a:xfrm>
            <a:off x="685800" y="3352800"/>
            <a:ext cx="296529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For a matched line, </a:t>
            </a: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Z</a:t>
            </a:r>
            <a:r>
              <a:rPr lang="en-US" sz="1400" i="1" baseline="-25000" dirty="0" smtClean="0">
                <a:latin typeface="Arial" pitchFamily="34" charset="0"/>
                <a:cs typeface="Arial" pitchFamily="34" charset="0"/>
              </a:rPr>
              <a:t>L</a:t>
            </a: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 = Z</a:t>
            </a:r>
            <a:r>
              <a:rPr lang="en-US" sz="1400" i="1" baseline="-25000" dirty="0" smtClean="0">
                <a:latin typeface="Arial" pitchFamily="34" charset="0"/>
                <a:cs typeface="Arial" pitchFamily="34" charset="0"/>
              </a:rPr>
              <a:t>0 </a:t>
            </a: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1400" i="1" dirty="0" smtClean="0">
                <a:latin typeface="Arial" pitchFamily="34" charset="0"/>
                <a:cs typeface="Arial" pitchFamily="34" charset="0"/>
                <a:sym typeface="Symbol"/>
              </a:rPr>
              <a:t></a:t>
            </a:r>
            <a:r>
              <a:rPr lang="en-US" sz="1400" i="1" baseline="-25000" dirty="0" smtClean="0">
                <a:latin typeface="Arial" pitchFamily="34" charset="0"/>
                <a:cs typeface="Arial" pitchFamily="34" charset="0"/>
                <a:sym typeface="Symbol"/>
              </a:rPr>
              <a:t>0 </a:t>
            </a: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 = 0</a:t>
            </a:r>
            <a:endParaRPr lang="en-US" sz="14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562600" y="2333625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(2.69)</a:t>
            </a:r>
            <a:endParaRPr lang="en-US" dirty="0"/>
          </a:p>
        </p:txBody>
      </p:sp>
      <p:sp>
        <p:nvSpPr>
          <p:cNvPr id="75798" name="Rectangle 22"/>
          <p:cNvSpPr>
            <a:spLocks noChangeArrowheads="1"/>
          </p:cNvSpPr>
          <p:nvPr/>
        </p:nvSpPr>
        <p:spPr bwMode="auto">
          <a:xfrm>
            <a:off x="0" y="2647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ymbol" pitchFamily="18" charset="2"/>
                <a:ea typeface="Times New Roman" pitchFamily="18" charset="0"/>
                <a:cs typeface="Arial" pitchFamily="34" charset="0"/>
              </a:rPr>
              <a:t>	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5536060" y="2819400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(2.70)</a:t>
            </a:r>
            <a:endParaRPr lang="en-US" dirty="0"/>
          </a:p>
        </p:txBody>
      </p:sp>
      <p:sp>
        <p:nvSpPr>
          <p:cNvPr id="8090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0903" name="Object 7"/>
          <p:cNvGraphicFramePr>
            <a:graphicFrameLocks noChangeAspect="1"/>
          </p:cNvGraphicFramePr>
          <p:nvPr/>
        </p:nvGraphicFramePr>
        <p:xfrm>
          <a:off x="1752599" y="1828800"/>
          <a:ext cx="1552173" cy="346468"/>
        </p:xfrm>
        <a:graphic>
          <a:graphicData uri="http://schemas.openxmlformats.org/presentationml/2006/ole">
            <p:oleObj spid="_x0000_s80903" name="Equation" r:id="rId4" imgW="1066800" imgH="241300" progId="Equation.DSMT4">
              <p:embed/>
            </p:oleObj>
          </a:graphicData>
        </a:graphic>
      </p:graphicFrame>
      <p:sp>
        <p:nvSpPr>
          <p:cNvPr id="8090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0905" name="Object 9"/>
          <p:cNvGraphicFramePr>
            <a:graphicFrameLocks noChangeAspect="1"/>
          </p:cNvGraphicFramePr>
          <p:nvPr/>
        </p:nvGraphicFramePr>
        <p:xfrm>
          <a:off x="1752600" y="2286000"/>
          <a:ext cx="1177988" cy="318750"/>
        </p:xfrm>
        <a:graphic>
          <a:graphicData uri="http://schemas.openxmlformats.org/presentationml/2006/ole">
            <p:oleObj spid="_x0000_s80905" name="Equation" r:id="rId5" imgW="812447" imgH="215806" progId="Equation.DSMT4">
              <p:embed/>
            </p:oleObj>
          </a:graphicData>
        </a:graphic>
      </p:graphicFrame>
      <p:sp>
        <p:nvSpPr>
          <p:cNvPr id="80908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0907" name="Object 11"/>
          <p:cNvGraphicFramePr>
            <a:graphicFrameLocks noChangeAspect="1"/>
          </p:cNvGraphicFramePr>
          <p:nvPr/>
        </p:nvGraphicFramePr>
        <p:xfrm>
          <a:off x="1752600" y="2667000"/>
          <a:ext cx="1760054" cy="568206"/>
        </p:xfrm>
        <a:graphic>
          <a:graphicData uri="http://schemas.openxmlformats.org/presentationml/2006/ole">
            <p:oleObj spid="_x0000_s80907" name="Equation" r:id="rId6" imgW="1205977" imgH="393529" progId="Equation.DSMT4">
              <p:embed/>
            </p:oleObj>
          </a:graphicData>
        </a:graphic>
      </p:graphicFrame>
      <p:sp>
        <p:nvSpPr>
          <p:cNvPr id="8091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0909" name="Object 13"/>
          <p:cNvGraphicFramePr>
            <a:graphicFrameLocks noChangeAspect="1"/>
          </p:cNvGraphicFramePr>
          <p:nvPr/>
        </p:nvGraphicFramePr>
        <p:xfrm>
          <a:off x="1801813" y="3809999"/>
          <a:ext cx="1017587" cy="313617"/>
        </p:xfrm>
        <a:graphic>
          <a:graphicData uri="http://schemas.openxmlformats.org/presentationml/2006/ole">
            <p:oleObj spid="_x0000_s80909" name="Equation" r:id="rId7" imgW="698400" imgH="215640" progId="Equation.DSMT4">
              <p:embed/>
            </p:oleObj>
          </a:graphicData>
        </a:graphic>
      </p:graphicFrame>
      <p:sp>
        <p:nvSpPr>
          <p:cNvPr id="8091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0911" name="Object 15"/>
          <p:cNvGraphicFramePr>
            <a:graphicFrameLocks noChangeAspect="1"/>
          </p:cNvGraphicFramePr>
          <p:nvPr/>
        </p:nvGraphicFramePr>
        <p:xfrm>
          <a:off x="1752601" y="4724400"/>
          <a:ext cx="3169774" cy="367510"/>
        </p:xfrm>
        <a:graphic>
          <a:graphicData uri="http://schemas.openxmlformats.org/presentationml/2006/ole">
            <p:oleObj spid="_x0000_s80911" name="Equation" r:id="rId8" imgW="1968500" imgH="228600" progId="Equation.DSMT4">
              <p:embed/>
            </p:oleObj>
          </a:graphicData>
        </a:graphic>
      </p:graphicFrame>
      <p:sp>
        <p:nvSpPr>
          <p:cNvPr id="80914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0913" name="Object 17"/>
          <p:cNvGraphicFramePr>
            <a:graphicFrameLocks noChangeAspect="1"/>
          </p:cNvGraphicFramePr>
          <p:nvPr/>
        </p:nvGraphicFramePr>
        <p:xfrm>
          <a:off x="1752600" y="5257800"/>
          <a:ext cx="3200400" cy="367510"/>
        </p:xfrm>
        <a:graphic>
          <a:graphicData uri="http://schemas.openxmlformats.org/presentationml/2006/ole">
            <p:oleObj spid="_x0000_s80913" name="Equation" r:id="rId9" imgW="1993900" imgH="228600" progId="Equation.DSMT4">
              <p:embed/>
            </p:oleObj>
          </a:graphicData>
        </a:graphic>
      </p:graphicFrame>
      <p:sp>
        <p:nvSpPr>
          <p:cNvPr id="79" name="Rectangle 78"/>
          <p:cNvSpPr/>
          <p:nvPr/>
        </p:nvSpPr>
        <p:spPr>
          <a:xfrm>
            <a:off x="5562600" y="4495800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(2.72)</a:t>
            </a:r>
            <a:endParaRPr lang="en-US" dirty="0"/>
          </a:p>
        </p:txBody>
      </p:sp>
      <p:sp>
        <p:nvSpPr>
          <p:cNvPr id="80" name="Rectangle 79"/>
          <p:cNvSpPr/>
          <p:nvPr/>
        </p:nvSpPr>
        <p:spPr>
          <a:xfrm>
            <a:off x="5562600" y="5105400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(2.73)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1052" name="Rectangle 28"/>
          <p:cNvSpPr>
            <a:spLocks noChangeArrowheads="1"/>
          </p:cNvSpPr>
          <p:nvPr/>
        </p:nvSpPr>
        <p:spPr bwMode="auto">
          <a:xfrm>
            <a:off x="914400" y="1447801"/>
            <a:ext cx="7315200" cy="4800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 smtClean="0"/>
              <a:t>A </a:t>
            </a:r>
            <a:r>
              <a:rPr lang="en-US" sz="2000" dirty="0" err="1" smtClean="0"/>
              <a:t>lossfree</a:t>
            </a:r>
            <a:r>
              <a:rPr lang="en-US" sz="2000" dirty="0" smtClean="0"/>
              <a:t>  </a:t>
            </a:r>
            <a:r>
              <a:rPr lang="en-US" sz="2000" dirty="0" err="1" smtClean="0"/>
              <a:t>nonuniform</a:t>
            </a:r>
            <a:r>
              <a:rPr lang="en-US" sz="2000" dirty="0" smtClean="0"/>
              <a:t> transmission line  has </a:t>
            </a:r>
          </a:p>
          <a:p>
            <a:r>
              <a:rPr lang="en-US" sz="2000" dirty="0" smtClean="0"/>
              <a:t> </a:t>
            </a:r>
          </a:p>
          <a:p>
            <a:r>
              <a:rPr lang="en-US" sz="2000" dirty="0" smtClean="0"/>
              <a:t>L’ = L’(z)</a:t>
            </a:r>
          </a:p>
          <a:p>
            <a:r>
              <a:rPr lang="en-US" sz="2000" dirty="0" smtClean="0"/>
              <a:t>C’ = C’(z)</a:t>
            </a:r>
          </a:p>
          <a:p>
            <a:r>
              <a:rPr lang="en-US" sz="2000" dirty="0" smtClean="0"/>
              <a:t>where L’ and C’ are per meter values of the series inductance and parallel capacitance of the transmission line.</a:t>
            </a:r>
          </a:p>
          <a:p>
            <a:r>
              <a:rPr lang="en-US" sz="2000" dirty="0" smtClean="0"/>
              <a:t> </a:t>
            </a:r>
          </a:p>
          <a:p>
            <a:pPr lvl="0"/>
            <a:r>
              <a:rPr lang="en-US" sz="2000" dirty="0" smtClean="0"/>
              <a:t>Determine the partial differential equation  for the instantaneous voltage V(</a:t>
            </a:r>
            <a:r>
              <a:rPr lang="en-US" sz="2000" dirty="0" err="1" smtClean="0"/>
              <a:t>z,t</a:t>
            </a:r>
            <a:r>
              <a:rPr lang="en-US" sz="2000" dirty="0" smtClean="0"/>
              <a:t>).</a:t>
            </a:r>
          </a:p>
          <a:p>
            <a:pPr lvl="0"/>
            <a:r>
              <a:rPr lang="en-US" sz="2000" dirty="0" smtClean="0"/>
              <a:t>For an exponential transmission line</a:t>
            </a:r>
          </a:p>
          <a:p>
            <a:r>
              <a:rPr lang="en-US" sz="2000" dirty="0" smtClean="0"/>
              <a:t>L’(z ) = L</a:t>
            </a:r>
            <a:r>
              <a:rPr lang="en-US" sz="2000" baseline="-25000" dirty="0" smtClean="0"/>
              <a:t>0</a:t>
            </a:r>
            <a:r>
              <a:rPr lang="en-US" sz="2000" dirty="0" smtClean="0"/>
              <a:t> exp(</a:t>
            </a:r>
            <a:r>
              <a:rPr lang="en-US" sz="2000" dirty="0" err="1" smtClean="0"/>
              <a:t>qz</a:t>
            </a:r>
            <a:r>
              <a:rPr lang="en-US" sz="2000" dirty="0" smtClean="0"/>
              <a:t>)</a:t>
            </a:r>
          </a:p>
          <a:p>
            <a:r>
              <a:rPr lang="en-US" sz="2000" dirty="0" smtClean="0"/>
              <a:t>C’(z) = C</a:t>
            </a:r>
            <a:r>
              <a:rPr lang="en-US" sz="2000" baseline="-25000" dirty="0" smtClean="0"/>
              <a:t>0</a:t>
            </a:r>
            <a:r>
              <a:rPr lang="en-US" sz="2000" dirty="0" smtClean="0"/>
              <a:t> exp( - </a:t>
            </a:r>
            <a:r>
              <a:rPr lang="en-US" sz="2000" dirty="0" err="1" smtClean="0"/>
              <a:t>qz</a:t>
            </a:r>
            <a:r>
              <a:rPr lang="en-US" sz="2000" dirty="0" smtClean="0"/>
              <a:t>),</a:t>
            </a:r>
          </a:p>
          <a:p>
            <a:r>
              <a:rPr lang="en-US" sz="2000" dirty="0" smtClean="0"/>
              <a:t>	</a:t>
            </a:r>
          </a:p>
          <a:p>
            <a:r>
              <a:rPr lang="en-US" sz="2000" dirty="0" smtClean="0"/>
              <a:t>assuming V(</a:t>
            </a:r>
            <a:r>
              <a:rPr lang="en-US" sz="2000" dirty="0" err="1" smtClean="0"/>
              <a:t>z,t</a:t>
            </a:r>
            <a:r>
              <a:rPr lang="en-US" sz="2000" dirty="0" smtClean="0"/>
              <a:t>) = V</a:t>
            </a:r>
            <a:r>
              <a:rPr lang="en-US" sz="2000" baseline="-25000" dirty="0" smtClean="0"/>
              <a:t>0</a:t>
            </a:r>
            <a:r>
              <a:rPr lang="en-US" sz="2000" dirty="0" smtClean="0"/>
              <a:t> exp [j(wt – </a:t>
            </a:r>
            <a:r>
              <a:rPr lang="en-US" sz="2000" dirty="0" err="1" smtClean="0"/>
              <a:t>kz</a:t>
            </a:r>
            <a:r>
              <a:rPr lang="en-US" sz="2000" dirty="0" smtClean="0"/>
              <a:t>)],</a:t>
            </a:r>
          </a:p>
          <a:p>
            <a:r>
              <a:rPr lang="en-US" sz="2000" dirty="0" smtClean="0"/>
              <a:t>determine the relation between w and k.  </a:t>
            </a:r>
            <a:endParaRPr lang="en-US" sz="2000" dirty="0"/>
          </a:p>
        </p:txBody>
      </p:sp>
      <p:sp>
        <p:nvSpPr>
          <p:cNvPr id="41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Questions for the week</a:t>
            </a:r>
            <a:endParaRPr lang="en-US" sz="4000" dirty="0"/>
          </a:p>
        </p:txBody>
      </p:sp>
      <p:sp>
        <p:nvSpPr>
          <p:cNvPr id="245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45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459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459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459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459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66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663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663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664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72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73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73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75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75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7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277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2779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380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Uniform plane waves</a:t>
            </a:r>
            <a:endParaRPr lang="en-US" dirty="0"/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762000" y="1295400"/>
            <a:ext cx="3733800" cy="1021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What is a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sourceless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medium: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	</a:t>
            </a:r>
            <a:r>
              <a:rPr lang="en-US" sz="1400" baseline="-30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v</a:t>
            </a:r>
            <a:r>
              <a:rPr lang="en-US" sz="1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= 0 and</a:t>
            </a: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lang="en-US" sz="1400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J</a:t>
            </a:r>
            <a:r>
              <a:rPr lang="en-US" sz="1400" baseline="-30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source</a:t>
            </a:r>
            <a:r>
              <a:rPr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= 0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600560" y="2958778"/>
            <a:ext cx="12811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(2.1)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4967280" y="3644578"/>
            <a:ext cx="9492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(2.2)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4662480" y="4330378"/>
            <a:ext cx="12811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(2.3)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4662480" y="5397177"/>
            <a:ext cx="12811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(2.4)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18439" name="Object 7"/>
          <p:cNvGraphicFramePr>
            <a:graphicFrameLocks noChangeAspect="1"/>
          </p:cNvGraphicFramePr>
          <p:nvPr/>
        </p:nvGraphicFramePr>
        <p:xfrm>
          <a:off x="6858000" y="2438400"/>
          <a:ext cx="161925" cy="219075"/>
        </p:xfrm>
        <a:graphic>
          <a:graphicData uri="http://schemas.openxmlformats.org/presentationml/2006/ole">
            <p:oleObj spid="_x0000_s18439" name="Equation" r:id="rId3" imgW="164885" imgH="215619" progId="Equation.DSMT4">
              <p:embed/>
            </p:oleObj>
          </a:graphicData>
        </a:graphic>
      </p:graphicFrame>
      <p:graphicFrame>
        <p:nvGraphicFramePr>
          <p:cNvPr id="18438" name="Object 6"/>
          <p:cNvGraphicFramePr>
            <a:graphicFrameLocks noChangeAspect="1"/>
          </p:cNvGraphicFramePr>
          <p:nvPr/>
        </p:nvGraphicFramePr>
        <p:xfrm>
          <a:off x="7162800" y="2438400"/>
          <a:ext cx="180975" cy="219075"/>
        </p:xfrm>
        <a:graphic>
          <a:graphicData uri="http://schemas.openxmlformats.org/presentationml/2006/ole">
            <p:oleObj spid="_x0000_s18438" name="Equation" r:id="rId4" imgW="177569" imgH="215619" progId="Equation.DSMT4">
              <p:embed/>
            </p:oleObj>
          </a:graphicData>
        </a:graphic>
      </p:graphicFrame>
      <p:graphicFrame>
        <p:nvGraphicFramePr>
          <p:cNvPr id="18437" name="Object 5"/>
          <p:cNvGraphicFramePr>
            <a:graphicFrameLocks noChangeAspect="1"/>
          </p:cNvGraphicFramePr>
          <p:nvPr/>
        </p:nvGraphicFramePr>
        <p:xfrm>
          <a:off x="7467600" y="2514600"/>
          <a:ext cx="142875" cy="142875"/>
        </p:xfrm>
        <a:graphic>
          <a:graphicData uri="http://schemas.openxmlformats.org/presentationml/2006/ole">
            <p:oleObj spid="_x0000_s18437" name="Equation" r:id="rId5" imgW="139700" imgH="139700" progId="Equation.DSMT4">
              <p:embed/>
            </p:oleObj>
          </a:graphicData>
        </a:graphic>
      </p:graphicFrame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0" y="537776"/>
            <a:ext cx="22794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43" name="Rectangle 11"/>
          <p:cNvSpPr>
            <a:spLocks noChangeArrowheads="1"/>
          </p:cNvSpPr>
          <p:nvPr/>
        </p:nvSpPr>
        <p:spPr bwMode="auto">
          <a:xfrm>
            <a:off x="685800" y="2359357"/>
            <a:ext cx="7772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One-dimensional solution for </a:t>
            </a:r>
            <a:r>
              <a:rPr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a simple </a:t>
            </a:r>
            <a:r>
              <a:rPr lang="en-US" sz="14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lossy</a:t>
            </a:r>
            <a:r>
              <a:rPr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medium with parameters</a:t>
            </a: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in Cartesian coordinates :</a:t>
            </a:r>
            <a:endParaRPr kumimoji="0" lang="en-US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" name="Object 12"/>
          <p:cNvGraphicFramePr>
            <a:graphicFrameLocks noChangeAspect="1"/>
          </p:cNvGraphicFramePr>
          <p:nvPr/>
        </p:nvGraphicFramePr>
        <p:xfrm>
          <a:off x="990600" y="2971800"/>
          <a:ext cx="1285875" cy="365125"/>
        </p:xfrm>
        <a:graphic>
          <a:graphicData uri="http://schemas.openxmlformats.org/presentationml/2006/ole">
            <p:oleObj spid="_x0000_s18444" name="Equation" r:id="rId6" imgW="774364" imgH="215806" progId="Equation.DSMT4">
              <p:embed/>
            </p:oleObj>
          </a:graphicData>
        </a:graphic>
      </p:graphicFrame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8446" name="Object 14"/>
          <p:cNvGraphicFramePr>
            <a:graphicFrameLocks noChangeAspect="1"/>
          </p:cNvGraphicFramePr>
          <p:nvPr/>
        </p:nvGraphicFramePr>
        <p:xfrm>
          <a:off x="1266825" y="3644577"/>
          <a:ext cx="1190625" cy="333375"/>
        </p:xfrm>
        <a:graphic>
          <a:graphicData uri="http://schemas.openxmlformats.org/presentationml/2006/ole">
            <p:oleObj spid="_x0000_s18446" name="Equation" r:id="rId7" imgW="710891" imgH="203112" progId="Equation.DSMT4">
              <p:embed/>
            </p:oleObj>
          </a:graphicData>
        </a:graphic>
      </p:graphicFrame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8448" name="Object 16"/>
          <p:cNvGraphicFramePr>
            <a:graphicFrameLocks noChangeAspect="1"/>
          </p:cNvGraphicFramePr>
          <p:nvPr/>
        </p:nvGraphicFramePr>
        <p:xfrm>
          <a:off x="1295400" y="4254177"/>
          <a:ext cx="1444625" cy="809625"/>
        </p:xfrm>
        <a:graphic>
          <a:graphicData uri="http://schemas.openxmlformats.org/presentationml/2006/ole">
            <p:oleObj spid="_x0000_s18448" name="Equation" r:id="rId8" imgW="863225" imgH="482391" progId="Equation.DSMT4">
              <p:embed/>
            </p:oleObj>
          </a:graphicData>
        </a:graphic>
      </p:graphicFrame>
      <p:sp>
        <p:nvSpPr>
          <p:cNvPr id="26" name="Rectangle 12"/>
          <p:cNvSpPr>
            <a:spLocks noChangeArrowheads="1"/>
          </p:cNvSpPr>
          <p:nvPr/>
        </p:nvSpPr>
        <p:spPr bwMode="auto">
          <a:xfrm>
            <a:off x="838200" y="4939977"/>
            <a:ext cx="3733800" cy="375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where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5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8450" name="Object 18"/>
          <p:cNvGraphicFramePr>
            <a:graphicFrameLocks noChangeAspect="1"/>
          </p:cNvGraphicFramePr>
          <p:nvPr/>
        </p:nvGraphicFramePr>
        <p:xfrm>
          <a:off x="1362075" y="5397500"/>
          <a:ext cx="1990725" cy="381000"/>
        </p:xfrm>
        <a:graphic>
          <a:graphicData uri="http://schemas.openxmlformats.org/presentationml/2006/ole">
            <p:oleObj spid="_x0000_s18450" name="Equation" r:id="rId9" imgW="1193760" imgH="228600" progId="Equation.DSMT4">
              <p:embed/>
            </p:oleObj>
          </a:graphicData>
        </a:graphic>
      </p:graphicFrame>
      <p:sp>
        <p:nvSpPr>
          <p:cNvPr id="29" name="Rectangle 12"/>
          <p:cNvSpPr>
            <a:spLocks noChangeArrowheads="1"/>
          </p:cNvSpPr>
          <p:nvPr/>
        </p:nvSpPr>
        <p:spPr bwMode="auto">
          <a:xfrm>
            <a:off x="838200" y="5778177"/>
            <a:ext cx="3733800" cy="375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is complex.</a:t>
            </a:r>
            <a:endParaRPr kumimoji="0" lang="en-US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Uniform plane waves</a:t>
            </a:r>
            <a:endParaRPr lang="en-US" dirty="0"/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685800" y="1280875"/>
            <a:ext cx="5334000" cy="375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The characteristic impedance is also  complex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en-US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424480" y="1752601"/>
            <a:ext cx="12811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(2.5)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5653080" y="3933723"/>
            <a:ext cx="9492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(2.6)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5348280" y="4619523"/>
            <a:ext cx="12811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(2.7)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5348280" y="5686322"/>
            <a:ext cx="12811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(2.8)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8443" name="Rectangle 11"/>
          <p:cNvSpPr>
            <a:spLocks noChangeArrowheads="1"/>
          </p:cNvSpPr>
          <p:nvPr/>
        </p:nvSpPr>
        <p:spPr bwMode="auto">
          <a:xfrm>
            <a:off x="685800" y="2390878"/>
            <a:ext cx="1981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Define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6" name="Rectangle 12"/>
          <p:cNvSpPr>
            <a:spLocks noChangeArrowheads="1"/>
          </p:cNvSpPr>
          <p:nvPr/>
        </p:nvSpPr>
        <p:spPr bwMode="auto">
          <a:xfrm>
            <a:off x="700080" y="5229122"/>
            <a:ext cx="3733800" cy="375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w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here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loss tangent </a:t>
            </a: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T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is defined as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5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5305" name="Object 9"/>
          <p:cNvGraphicFramePr>
            <a:graphicFrameLocks noChangeAspect="1"/>
          </p:cNvGraphicFramePr>
          <p:nvPr/>
        </p:nvGraphicFramePr>
        <p:xfrm>
          <a:off x="1524000" y="1676399"/>
          <a:ext cx="1371601" cy="636815"/>
        </p:xfrm>
        <a:graphic>
          <a:graphicData uri="http://schemas.openxmlformats.org/presentationml/2006/ole">
            <p:oleObj spid="_x0000_s55305" name="Equation" r:id="rId3" imgW="1066337" imgH="495085" progId="Equation.DSMT4">
              <p:embed/>
            </p:oleObj>
          </a:graphicData>
        </a:graphic>
      </p:graphicFrame>
      <p:graphicFrame>
        <p:nvGraphicFramePr>
          <p:cNvPr id="55307" name="Object 11"/>
          <p:cNvGraphicFramePr>
            <a:graphicFrameLocks noChangeAspect="1"/>
          </p:cNvGraphicFramePr>
          <p:nvPr/>
        </p:nvGraphicFramePr>
        <p:xfrm>
          <a:off x="1524000" y="2403475"/>
          <a:ext cx="1163638" cy="339725"/>
        </p:xfrm>
        <a:graphic>
          <a:graphicData uri="http://schemas.openxmlformats.org/presentationml/2006/ole">
            <p:oleObj spid="_x0000_s55307" name="Equation" r:id="rId4" imgW="698400" imgH="203040" progId="Equation.DSMT4">
              <p:embed/>
            </p:oleObj>
          </a:graphicData>
        </a:graphic>
      </p:graphicFrame>
      <p:sp>
        <p:nvSpPr>
          <p:cNvPr id="5531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3" name="Rectangle 17"/>
          <p:cNvSpPr>
            <a:spLocks noChangeArrowheads="1"/>
          </p:cNvSpPr>
          <p:nvPr/>
        </p:nvSpPr>
        <p:spPr bwMode="auto">
          <a:xfrm>
            <a:off x="685800" y="2743200"/>
            <a:ext cx="7619999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where,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	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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is the attenuation constant (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Np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/m)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 </a:t>
            </a:r>
            <a:r>
              <a:rPr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is the phase constant (</a:t>
            </a:r>
            <a:r>
              <a:rPr lang="en-US" sz="14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rad</a:t>
            </a:r>
            <a:r>
              <a:rPr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/m).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Which can be obtained by solving the equation (2.4), </a:t>
            </a: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530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5308" name="Object 12"/>
          <p:cNvGraphicFramePr>
            <a:graphicFrameLocks noChangeAspect="1"/>
          </p:cNvGraphicFramePr>
          <p:nvPr/>
        </p:nvGraphicFramePr>
        <p:xfrm>
          <a:off x="1614480" y="3781322"/>
          <a:ext cx="2503610" cy="610333"/>
        </p:xfrm>
        <a:graphic>
          <a:graphicData uri="http://schemas.openxmlformats.org/presentationml/2006/ole">
            <p:oleObj spid="_x0000_s55308" name="Equation" r:id="rId5" imgW="1917700" imgH="469900" progId="Equation.DSMT4">
              <p:embed/>
            </p:oleObj>
          </a:graphicData>
        </a:graphic>
      </p:graphicFrame>
      <p:sp>
        <p:nvSpPr>
          <p:cNvPr id="5531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5310" name="Object 14"/>
          <p:cNvGraphicFramePr>
            <a:graphicFrameLocks noChangeAspect="1"/>
          </p:cNvGraphicFramePr>
          <p:nvPr/>
        </p:nvGraphicFramePr>
        <p:xfrm>
          <a:off x="1614480" y="4467122"/>
          <a:ext cx="2391508" cy="610333"/>
        </p:xfrm>
        <a:graphic>
          <a:graphicData uri="http://schemas.openxmlformats.org/presentationml/2006/ole">
            <p:oleObj spid="_x0000_s55310" name="Equation" r:id="rId6" imgW="1828800" imgH="469900" progId="Equation.DSMT4">
              <p:embed/>
            </p:oleObj>
          </a:graphicData>
        </a:graphic>
      </p:graphicFrame>
      <p:sp>
        <p:nvSpPr>
          <p:cNvPr id="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" name="Object 16"/>
          <p:cNvGraphicFramePr>
            <a:graphicFrameLocks noChangeAspect="1"/>
          </p:cNvGraphicFramePr>
          <p:nvPr/>
        </p:nvGraphicFramePr>
        <p:xfrm>
          <a:off x="1652580" y="5686322"/>
          <a:ext cx="647700" cy="510687"/>
        </p:xfrm>
        <a:graphic>
          <a:graphicData uri="http://schemas.openxmlformats.org/presentationml/2006/ole">
            <p:oleObj spid="_x0000_s55312" name="Equation" r:id="rId7" imgW="495085" imgH="393529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Uniform plane waves</a:t>
            </a:r>
            <a:endParaRPr lang="en-US" dirty="0"/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685800" y="1489502"/>
            <a:ext cx="533400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For a low-loss dielectric, the loss tangent  </a:t>
            </a: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T &lt;&lt; 1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and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891080" y="2209801"/>
            <a:ext cx="12811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(2.9)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4800600" y="3124200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(2.10)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4876800" y="4038600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(2.11)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5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7353" name="Object 9"/>
          <p:cNvGraphicFramePr>
            <a:graphicFrameLocks noChangeAspect="1"/>
          </p:cNvGraphicFramePr>
          <p:nvPr/>
        </p:nvGraphicFramePr>
        <p:xfrm>
          <a:off x="1676400" y="2057400"/>
          <a:ext cx="2318424" cy="664723"/>
        </p:xfrm>
        <a:graphic>
          <a:graphicData uri="http://schemas.openxmlformats.org/presentationml/2006/ole">
            <p:oleObj spid="_x0000_s57353" name="Equation" r:id="rId3" imgW="1358310" imgH="393529" progId="Equation.DSMT4">
              <p:embed/>
            </p:oleObj>
          </a:graphicData>
        </a:graphic>
      </p:graphicFrame>
      <p:graphicFrame>
        <p:nvGraphicFramePr>
          <p:cNvPr id="57352" name="Object 8"/>
          <p:cNvGraphicFramePr>
            <a:graphicFrameLocks noChangeAspect="1"/>
          </p:cNvGraphicFramePr>
          <p:nvPr/>
        </p:nvGraphicFramePr>
        <p:xfrm>
          <a:off x="1676400" y="3095625"/>
          <a:ext cx="2318427" cy="437745"/>
        </p:xfrm>
        <a:graphic>
          <a:graphicData uri="http://schemas.openxmlformats.org/presentationml/2006/ole">
            <p:oleObj spid="_x0000_s57352" name="Equation" r:id="rId4" imgW="1358310" imgH="253890" progId="Equation.DSMT4">
              <p:embed/>
            </p:oleObj>
          </a:graphicData>
        </a:graphic>
      </p:graphicFrame>
      <p:graphicFrame>
        <p:nvGraphicFramePr>
          <p:cNvPr id="57351" name="Object 7"/>
          <p:cNvGraphicFramePr>
            <a:graphicFrameLocks noChangeAspect="1"/>
          </p:cNvGraphicFramePr>
          <p:nvPr/>
        </p:nvGraphicFramePr>
        <p:xfrm>
          <a:off x="1676400" y="3886200"/>
          <a:ext cx="3096638" cy="762000"/>
        </p:xfrm>
        <a:graphic>
          <a:graphicData uri="http://schemas.openxmlformats.org/presentationml/2006/ole">
            <p:oleObj spid="_x0000_s57351" name="Equation" r:id="rId5" imgW="1815312" imgH="444307" progId="Equation.DSMT4">
              <p:embed/>
            </p:oleObj>
          </a:graphicData>
        </a:graphic>
      </p:graphicFrame>
      <p:sp>
        <p:nvSpPr>
          <p:cNvPr id="5735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Good conductor approximation</a:t>
            </a:r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685800" y="1489502"/>
            <a:ext cx="533400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Definition for good conductor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800600" y="3124200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(2.12)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4876800" y="4038600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(2.13)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5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7353" name="Object 9"/>
          <p:cNvGraphicFramePr>
            <a:graphicFrameLocks noChangeAspect="1"/>
          </p:cNvGraphicFramePr>
          <p:nvPr/>
        </p:nvGraphicFramePr>
        <p:xfrm>
          <a:off x="1703387" y="1981200"/>
          <a:ext cx="735013" cy="279400"/>
        </p:xfrm>
        <a:graphic>
          <a:graphicData uri="http://schemas.openxmlformats.org/presentationml/2006/ole">
            <p:oleObj spid="_x0000_s58370" name="Equation" r:id="rId3" imgW="431640" imgH="164880" progId="Equation.DSMT4">
              <p:embed/>
            </p:oleObj>
          </a:graphicData>
        </a:graphic>
      </p:graphicFrame>
      <p:sp>
        <p:nvSpPr>
          <p:cNvPr id="5735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8377" name="Object 9"/>
          <p:cNvGraphicFramePr>
            <a:graphicFrameLocks noChangeAspect="1"/>
          </p:cNvGraphicFramePr>
          <p:nvPr/>
        </p:nvGraphicFramePr>
        <p:xfrm>
          <a:off x="1676400" y="2971800"/>
          <a:ext cx="2786974" cy="598251"/>
        </p:xfrm>
        <a:graphic>
          <a:graphicData uri="http://schemas.openxmlformats.org/presentationml/2006/ole">
            <p:oleObj spid="_x0000_s58377" name="Equation" r:id="rId4" imgW="1815312" imgH="393529" progId="Equation.DSMT4">
              <p:embed/>
            </p:oleObj>
          </a:graphicData>
        </a:graphic>
      </p:graphicFrame>
      <p:graphicFrame>
        <p:nvGraphicFramePr>
          <p:cNvPr id="58376" name="Object 8"/>
          <p:cNvGraphicFramePr>
            <a:graphicFrameLocks noChangeAspect="1"/>
          </p:cNvGraphicFramePr>
          <p:nvPr/>
        </p:nvGraphicFramePr>
        <p:xfrm>
          <a:off x="1676400" y="3886200"/>
          <a:ext cx="2786978" cy="656618"/>
        </p:xfrm>
        <a:graphic>
          <a:graphicData uri="http://schemas.openxmlformats.org/presentationml/2006/ole">
            <p:oleObj spid="_x0000_s58376" name="Equation" r:id="rId5" imgW="1816100" imgH="431800" progId="Equation.DSMT4">
              <p:embed/>
            </p:oleObj>
          </a:graphicData>
        </a:graphic>
      </p:graphicFrame>
      <p:graphicFrame>
        <p:nvGraphicFramePr>
          <p:cNvPr id="58374" name="Object 6"/>
          <p:cNvGraphicFramePr>
            <a:graphicFrameLocks noChangeAspect="1"/>
          </p:cNvGraphicFramePr>
          <p:nvPr/>
        </p:nvGraphicFramePr>
        <p:xfrm>
          <a:off x="5099493" y="4876800"/>
          <a:ext cx="190500" cy="228600"/>
        </p:xfrm>
        <a:graphic>
          <a:graphicData uri="http://schemas.openxmlformats.org/presentationml/2006/ole">
            <p:oleObj spid="_x0000_s58374" name="Equation" r:id="rId6" imgW="190500" imgH="228600" progId="Equation.DSMT4">
              <p:embed/>
            </p:oleObj>
          </a:graphicData>
        </a:graphic>
      </p:graphicFrame>
      <p:graphicFrame>
        <p:nvGraphicFramePr>
          <p:cNvPr id="58373" name="Object 5"/>
          <p:cNvGraphicFramePr>
            <a:graphicFrameLocks noChangeAspect="1"/>
          </p:cNvGraphicFramePr>
          <p:nvPr/>
        </p:nvGraphicFramePr>
        <p:xfrm>
          <a:off x="1750979" y="5334000"/>
          <a:ext cx="3049621" cy="685800"/>
        </p:xfrm>
        <a:graphic>
          <a:graphicData uri="http://schemas.openxmlformats.org/presentationml/2006/ole">
            <p:oleObj spid="_x0000_s58373" name="Equation" r:id="rId7" imgW="1993900" imgH="444500" progId="Equation.DSMT4">
              <p:embed/>
            </p:oleObj>
          </a:graphicData>
        </a:graphic>
      </p:graphicFrame>
      <p:sp>
        <p:nvSpPr>
          <p:cNvPr id="5837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8381" name="Rectangle 13"/>
          <p:cNvSpPr>
            <a:spLocks noChangeArrowheads="1"/>
          </p:cNvSpPr>
          <p:nvPr/>
        </p:nvSpPr>
        <p:spPr bwMode="auto">
          <a:xfrm>
            <a:off x="685800" y="4800600"/>
            <a:ext cx="668477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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is called the skin depth. The characteristic impedance      or surface impedance </a:t>
            </a:r>
            <a:endParaRPr kumimoji="0" lang="en-US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876800" y="5486400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(2.14)</a:t>
            </a:r>
            <a:endParaRPr lang="en-US" dirty="0"/>
          </a:p>
        </p:txBody>
      </p:sp>
      <p:sp>
        <p:nvSpPr>
          <p:cNvPr id="33" name="Rectangle 12"/>
          <p:cNvSpPr>
            <a:spLocks noChangeArrowheads="1"/>
          </p:cNvSpPr>
          <p:nvPr/>
        </p:nvSpPr>
        <p:spPr bwMode="auto">
          <a:xfrm>
            <a:off x="685800" y="2438400"/>
            <a:ext cx="533400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We can get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Skin effect</a:t>
            </a:r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685800" y="1295400"/>
            <a:ext cx="708660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When waves go through the good conductor, they will be attenuated exponentially as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867400" y="1787098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(2.15)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5867400" y="2396698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(2.16)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5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735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37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8381" name="Rectangle 13"/>
          <p:cNvSpPr>
            <a:spLocks noChangeArrowheads="1"/>
          </p:cNvSpPr>
          <p:nvPr/>
        </p:nvSpPr>
        <p:spPr bwMode="auto">
          <a:xfrm>
            <a:off x="685800" y="3657600"/>
            <a:ext cx="54601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For DC,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 </a:t>
            </a:r>
            <a:r>
              <a:rPr kumimoji="0" lang="en-US" sz="14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f = 0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,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current density is uniform inside the good conductor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917060" y="3135868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(2.17)</a:t>
            </a:r>
            <a:endParaRPr lang="en-US" dirty="0"/>
          </a:p>
        </p:txBody>
      </p:sp>
      <p:sp>
        <p:nvSpPr>
          <p:cNvPr id="33" name="Rectangle 12"/>
          <p:cNvSpPr>
            <a:spLocks noChangeArrowheads="1"/>
          </p:cNvSpPr>
          <p:nvPr/>
        </p:nvSpPr>
        <p:spPr bwMode="auto">
          <a:xfrm>
            <a:off x="685800" y="2743200"/>
            <a:ext cx="533400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where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940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9399" name="Object 7"/>
          <p:cNvGraphicFramePr>
            <a:graphicFrameLocks noChangeAspect="1"/>
          </p:cNvGraphicFramePr>
          <p:nvPr/>
        </p:nvGraphicFramePr>
        <p:xfrm>
          <a:off x="1600200" y="1787098"/>
          <a:ext cx="3752850" cy="476250"/>
        </p:xfrm>
        <a:graphic>
          <a:graphicData uri="http://schemas.openxmlformats.org/presentationml/2006/ole">
            <p:oleObj spid="_x0000_s60418" name="Equation" r:id="rId3" imgW="1879600" imgH="241300" progId="Equation.DSMT4">
              <p:embed/>
            </p:oleObj>
          </a:graphicData>
        </a:graphic>
      </p:graphicFrame>
      <p:sp>
        <p:nvSpPr>
          <p:cNvPr id="5940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9401" name="Object 9"/>
          <p:cNvGraphicFramePr>
            <a:graphicFrameLocks noChangeAspect="1"/>
          </p:cNvGraphicFramePr>
          <p:nvPr/>
        </p:nvGraphicFramePr>
        <p:xfrm>
          <a:off x="1600200" y="2396698"/>
          <a:ext cx="3714750" cy="476250"/>
        </p:xfrm>
        <a:graphic>
          <a:graphicData uri="http://schemas.openxmlformats.org/presentationml/2006/ole">
            <p:oleObj spid="_x0000_s60419" name="Equation" r:id="rId4" imgW="1854200" imgH="241300" progId="Equation.DSMT4">
              <p:embed/>
            </p:oleObj>
          </a:graphicData>
        </a:graphic>
      </p:graphicFrame>
      <p:sp>
        <p:nvSpPr>
          <p:cNvPr id="5940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9403" name="Object 11"/>
          <p:cNvGraphicFramePr>
            <a:graphicFrameLocks noChangeAspect="1"/>
          </p:cNvGraphicFramePr>
          <p:nvPr/>
        </p:nvGraphicFramePr>
        <p:xfrm>
          <a:off x="1752600" y="3124200"/>
          <a:ext cx="1143000" cy="457200"/>
        </p:xfrm>
        <a:graphic>
          <a:graphicData uri="http://schemas.openxmlformats.org/presentationml/2006/ole">
            <p:oleObj spid="_x0000_s60420" name="Equation" r:id="rId5" imgW="571252" imgH="228501" progId="Equation.DSMT4">
              <p:embed/>
            </p:oleObj>
          </a:graphicData>
        </a:graphic>
      </p:graphicFrame>
      <p:sp>
        <p:nvSpPr>
          <p:cNvPr id="59406" name="Rectangle 14"/>
          <p:cNvSpPr>
            <a:spLocks noChangeArrowheads="1"/>
          </p:cNvSpPr>
          <p:nvPr/>
        </p:nvSpPr>
        <p:spPr bwMode="auto">
          <a:xfrm>
            <a:off x="685800" y="4004102"/>
            <a:ext cx="483792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for the time-harmonic AC case (f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 0), we </a:t>
            </a:r>
            <a:r>
              <a:rPr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d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efine skin depth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940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9408" name="Object 16"/>
          <p:cNvGraphicFramePr>
            <a:graphicFrameLocks noChangeAspect="1"/>
          </p:cNvGraphicFramePr>
          <p:nvPr/>
        </p:nvGraphicFramePr>
        <p:xfrm>
          <a:off x="1752600" y="4476691"/>
          <a:ext cx="1642533" cy="457200"/>
        </p:xfrm>
        <a:graphic>
          <a:graphicData uri="http://schemas.openxmlformats.org/presentationml/2006/ole">
            <p:oleObj spid="_x0000_s60421" name="Equation" r:id="rId6" imgW="926698" imgH="253890" progId="Equation.DSMT4">
              <p:embed/>
            </p:oleObj>
          </a:graphicData>
        </a:graphic>
      </p:graphicFrame>
      <p:sp>
        <p:nvSpPr>
          <p:cNvPr id="37" name="Rectangle 36"/>
          <p:cNvSpPr/>
          <p:nvPr/>
        </p:nvSpPr>
        <p:spPr>
          <a:xfrm>
            <a:off x="685800" y="5010091"/>
            <a:ext cx="6858000" cy="1431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The amplitude of the current density drops to </a:t>
            </a: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e</a:t>
            </a:r>
            <a:r>
              <a:rPr lang="en-US" sz="1400" b="1" baseline="300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en-US" sz="1400" baseline="30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(38.8%) for a distance of </a:t>
            </a:r>
            <a:r>
              <a:rPr lang="en-US" sz="1400" dirty="0" smtClean="0">
                <a:latin typeface="Arial" pitchFamily="34" charset="0"/>
                <a:cs typeface="Arial" pitchFamily="34" charset="0"/>
                <a:sym typeface="Symbol"/>
              </a:rPr>
              <a:t>. 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400" dirty="0" smtClean="0">
                <a:latin typeface="Arial" pitchFamily="34" charset="0"/>
                <a:cs typeface="Arial" pitchFamily="34" charset="0"/>
                <a:sym typeface="Symbol"/>
              </a:rPr>
              <a:t>It will drop to zero (practically) for a distance of 4.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At high frequencies the current is practically confined to the skin of the conductor and the phenomenon is hence described as 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skin effect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.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B.C. between PEC and dielectric medium</a:t>
            </a:r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685800" y="1371600"/>
            <a:ext cx="7391400" cy="375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For a perfect conductor, </a:t>
            </a:r>
            <a:r>
              <a:rPr lang="en-US" sz="1400" dirty="0" smtClean="0">
                <a:latin typeface="Arial" pitchFamily="34" charset="0"/>
                <a:cs typeface="Arial" pitchFamily="34" charset="0"/>
                <a:sym typeface="Symbol"/>
              </a:rPr>
              <a:t> =  =&gt;  = 0, we can get </a:t>
            </a:r>
            <a:r>
              <a:rPr lang="en-US" sz="1400" b="1" i="1" dirty="0" smtClean="0">
                <a:latin typeface="Arial" pitchFamily="34" charset="0"/>
                <a:cs typeface="Arial" pitchFamily="34" charset="0"/>
              </a:rPr>
              <a:t>E = 0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Inside the conductor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962400" y="2661635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(2.19)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5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735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37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3935860" y="3347435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(2.20)</a:t>
            </a:r>
            <a:endParaRPr lang="en-US" dirty="0"/>
          </a:p>
        </p:txBody>
      </p:sp>
      <p:sp>
        <p:nvSpPr>
          <p:cNvPr id="5940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685800" y="1828800"/>
            <a:ext cx="7467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If medium 1 is a perfect conductor and medium 2 is a dielectric, </a:t>
            </a:r>
          </a:p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we can get the boundary conditions as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9413" name="Object 21"/>
          <p:cNvGraphicFramePr>
            <a:graphicFrameLocks noChangeAspect="1"/>
          </p:cNvGraphicFramePr>
          <p:nvPr/>
        </p:nvGraphicFramePr>
        <p:xfrm>
          <a:off x="1723914" y="2573767"/>
          <a:ext cx="1628886" cy="494851"/>
        </p:xfrm>
        <a:graphic>
          <a:graphicData uri="http://schemas.openxmlformats.org/presentationml/2006/ole">
            <p:oleObj spid="_x0000_s59413" name="Equation" r:id="rId3" imgW="749300" imgH="228600" progId="Equation.DSMT4">
              <p:embed/>
            </p:oleObj>
          </a:graphicData>
        </a:graphic>
      </p:graphicFrame>
      <p:graphicFrame>
        <p:nvGraphicFramePr>
          <p:cNvPr id="59412" name="Object 20"/>
          <p:cNvGraphicFramePr>
            <a:graphicFrameLocks noChangeAspect="1"/>
          </p:cNvGraphicFramePr>
          <p:nvPr/>
        </p:nvGraphicFramePr>
        <p:xfrm>
          <a:off x="1716536" y="3335767"/>
          <a:ext cx="1505174" cy="474233"/>
        </p:xfrm>
        <a:graphic>
          <a:graphicData uri="http://schemas.openxmlformats.org/presentationml/2006/ole">
            <p:oleObj spid="_x0000_s59412" name="Equation" r:id="rId4" imgW="698197" imgH="215806" progId="Equation.DSMT4">
              <p:embed/>
            </p:oleObj>
          </a:graphicData>
        </a:graphic>
      </p:graphicFrame>
      <p:graphicFrame>
        <p:nvGraphicFramePr>
          <p:cNvPr id="59411" name="Object 19"/>
          <p:cNvGraphicFramePr>
            <a:graphicFrameLocks noChangeAspect="1"/>
          </p:cNvGraphicFramePr>
          <p:nvPr/>
        </p:nvGraphicFramePr>
        <p:xfrm>
          <a:off x="1726061" y="4021567"/>
          <a:ext cx="1587649" cy="474233"/>
        </p:xfrm>
        <a:graphic>
          <a:graphicData uri="http://schemas.openxmlformats.org/presentationml/2006/ole">
            <p:oleObj spid="_x0000_s59411" name="Equation" r:id="rId5" imgW="736280" imgH="215806" progId="Equation.DSMT4">
              <p:embed/>
            </p:oleObj>
          </a:graphicData>
        </a:graphic>
      </p:graphicFrame>
      <p:graphicFrame>
        <p:nvGraphicFramePr>
          <p:cNvPr id="59410" name="Object 18"/>
          <p:cNvGraphicFramePr>
            <a:graphicFrameLocks noChangeAspect="1"/>
          </p:cNvGraphicFramePr>
          <p:nvPr/>
        </p:nvGraphicFramePr>
        <p:xfrm>
          <a:off x="1726060" y="4783567"/>
          <a:ext cx="1752600" cy="474233"/>
        </p:xfrm>
        <a:graphic>
          <a:graphicData uri="http://schemas.openxmlformats.org/presentationml/2006/ole">
            <p:oleObj spid="_x0000_s59410" name="Equation" r:id="rId6" imgW="812447" imgH="215806" progId="Equation.DSMT4">
              <p:embed/>
            </p:oleObj>
          </a:graphicData>
        </a:graphic>
      </p:graphicFrame>
      <p:sp>
        <p:nvSpPr>
          <p:cNvPr id="59414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3935860" y="4038600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(2.21)</a:t>
            </a:r>
            <a:endParaRPr lang="en-US" dirty="0"/>
          </a:p>
        </p:txBody>
      </p:sp>
      <p:sp>
        <p:nvSpPr>
          <p:cNvPr id="49" name="Rectangle 48"/>
          <p:cNvSpPr/>
          <p:nvPr/>
        </p:nvSpPr>
        <p:spPr>
          <a:xfrm>
            <a:off x="3935860" y="4724400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(2.22)</a:t>
            </a:r>
            <a:endParaRPr lang="en-US" dirty="0"/>
          </a:p>
        </p:txBody>
      </p:sp>
      <p:sp>
        <p:nvSpPr>
          <p:cNvPr id="59420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9419" name="Object 27"/>
          <p:cNvGraphicFramePr>
            <a:graphicFrameLocks noChangeAspect="1"/>
          </p:cNvGraphicFramePr>
          <p:nvPr/>
        </p:nvGraphicFramePr>
        <p:xfrm>
          <a:off x="838200" y="5533293"/>
          <a:ext cx="228600" cy="334107"/>
        </p:xfrm>
        <a:graphic>
          <a:graphicData uri="http://schemas.openxmlformats.org/presentationml/2006/ole">
            <p:oleObj spid="_x0000_s59419" name="Equation" r:id="rId7" imgW="126725" imgH="177415" progId="Equation.DSMT4">
              <p:embed/>
            </p:oleObj>
          </a:graphicData>
        </a:graphic>
      </p:graphicFrame>
      <p:sp>
        <p:nvSpPr>
          <p:cNvPr id="59421" name="Rectangle 29"/>
          <p:cNvSpPr>
            <a:spLocks noChangeArrowheads="1"/>
          </p:cNvSpPr>
          <p:nvPr/>
        </p:nvSpPr>
        <p:spPr bwMode="auto">
          <a:xfrm>
            <a:off x="990600" y="5547211"/>
            <a:ext cx="356168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is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normal unit vector on the boundary.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B.C. between PEC and dielectric medium</a:t>
            </a:r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685800" y="1371376"/>
            <a:ext cx="7391400" cy="375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Since </a:t>
            </a:r>
            <a:r>
              <a:rPr lang="en-US" sz="1400" b="1" i="1" dirty="0" smtClean="0">
                <a:latin typeface="Arial" pitchFamily="34" charset="0"/>
                <a:cs typeface="Arial" pitchFamily="34" charset="0"/>
              </a:rPr>
              <a:t>E = 0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Inside the conductor, we get</a:t>
            </a:r>
            <a:r>
              <a:rPr lang="en-US" sz="14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: (2.24) and (2.26) see problem P2.2 </a:t>
            </a:r>
            <a:endParaRPr kumimoji="0" lang="en-US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962400" y="2057400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(2.13)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5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0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735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37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3962400" y="2819400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(2.24)</a:t>
            </a:r>
            <a:endParaRPr lang="en-US" dirty="0"/>
          </a:p>
        </p:txBody>
      </p:sp>
      <p:sp>
        <p:nvSpPr>
          <p:cNvPr id="5940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0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414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3962400" y="3586765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(2.25)</a:t>
            </a:r>
            <a:endParaRPr lang="en-US" dirty="0"/>
          </a:p>
        </p:txBody>
      </p:sp>
      <p:sp>
        <p:nvSpPr>
          <p:cNvPr id="49" name="Rectangle 48"/>
          <p:cNvSpPr/>
          <p:nvPr/>
        </p:nvSpPr>
        <p:spPr>
          <a:xfrm>
            <a:off x="3962400" y="4272565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(2.26)</a:t>
            </a:r>
            <a:endParaRPr lang="en-US" dirty="0"/>
          </a:p>
        </p:txBody>
      </p:sp>
      <p:sp>
        <p:nvSpPr>
          <p:cNvPr id="6144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1446" name="Object 6"/>
          <p:cNvGraphicFramePr>
            <a:graphicFrameLocks noChangeAspect="1"/>
          </p:cNvGraphicFramePr>
          <p:nvPr/>
        </p:nvGraphicFramePr>
        <p:xfrm>
          <a:off x="1752599" y="1981200"/>
          <a:ext cx="735981" cy="401444"/>
        </p:xfrm>
        <a:graphic>
          <a:graphicData uri="http://schemas.openxmlformats.org/presentationml/2006/ole">
            <p:oleObj spid="_x0000_s61446" name="Equation" r:id="rId3" imgW="419100" imgH="228600" progId="Equation.DSMT4">
              <p:embed/>
            </p:oleObj>
          </a:graphicData>
        </a:graphic>
      </p:graphicFrame>
      <p:sp>
        <p:nvSpPr>
          <p:cNvPr id="6144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1448" name="Object 8"/>
          <p:cNvGraphicFramePr>
            <a:graphicFrameLocks noChangeAspect="1"/>
          </p:cNvGraphicFramePr>
          <p:nvPr/>
        </p:nvGraphicFramePr>
        <p:xfrm>
          <a:off x="1752600" y="2633546"/>
          <a:ext cx="953430" cy="719254"/>
        </p:xfrm>
        <a:graphic>
          <a:graphicData uri="http://schemas.openxmlformats.org/presentationml/2006/ole">
            <p:oleObj spid="_x0000_s61448" name="Equation" r:id="rId4" imgW="545626" imgH="406048" progId="Equation.DSMT4">
              <p:embed/>
            </p:oleObj>
          </a:graphicData>
        </a:graphic>
      </p:graphicFrame>
      <p:sp>
        <p:nvSpPr>
          <p:cNvPr id="6145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1450" name="Object 10"/>
          <p:cNvGraphicFramePr>
            <a:graphicFrameLocks noChangeAspect="1"/>
          </p:cNvGraphicFramePr>
          <p:nvPr/>
        </p:nvGraphicFramePr>
        <p:xfrm>
          <a:off x="1752600" y="3637156"/>
          <a:ext cx="819615" cy="401444"/>
        </p:xfrm>
        <a:graphic>
          <a:graphicData uri="http://schemas.openxmlformats.org/presentationml/2006/ole">
            <p:oleObj spid="_x0000_s61450" name="Equation" r:id="rId5" imgW="469900" imgH="228600" progId="Equation.DSMT4">
              <p:embed/>
            </p:oleObj>
          </a:graphicData>
        </a:graphic>
      </p:graphicFrame>
      <p:sp>
        <p:nvSpPr>
          <p:cNvPr id="6145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1452" name="Object 12"/>
          <p:cNvGraphicFramePr>
            <a:graphicFrameLocks noChangeAspect="1"/>
          </p:cNvGraphicFramePr>
          <p:nvPr/>
        </p:nvGraphicFramePr>
        <p:xfrm>
          <a:off x="1752600" y="4267200"/>
          <a:ext cx="936702" cy="685800"/>
        </p:xfrm>
        <a:graphic>
          <a:graphicData uri="http://schemas.openxmlformats.org/presentationml/2006/ole">
            <p:oleObj spid="_x0000_s61452" name="Equation" r:id="rId6" imgW="533169" imgH="393529" progId="Equation.DSMT4">
              <p:embed/>
            </p:oleObj>
          </a:graphicData>
        </a:graphic>
      </p:graphicFrame>
      <p:sp>
        <p:nvSpPr>
          <p:cNvPr id="39" name="Rectangle 29"/>
          <p:cNvSpPr>
            <a:spLocks noChangeArrowheads="1"/>
          </p:cNvSpPr>
          <p:nvPr/>
        </p:nvSpPr>
        <p:spPr bwMode="auto">
          <a:xfrm>
            <a:off x="838200" y="5181600"/>
            <a:ext cx="46602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is the normal direction and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t is the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tangential direction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5222</TotalTime>
  <Words>1468</Words>
  <Application>Microsoft Office PowerPoint</Application>
  <PresentationFormat>On-screen Show (4:3)</PresentationFormat>
  <Paragraphs>299</Paragraphs>
  <Slides>23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Office Theme</vt:lpstr>
      <vt:lpstr>Equation</vt:lpstr>
      <vt:lpstr>Electomagnetic Waves and Materials Week 2</vt:lpstr>
      <vt:lpstr>What will be covered today</vt:lpstr>
      <vt:lpstr>Uniform plane waves</vt:lpstr>
      <vt:lpstr>Uniform plane waves</vt:lpstr>
      <vt:lpstr>Uniform plane waves</vt:lpstr>
      <vt:lpstr>Good conductor approximation</vt:lpstr>
      <vt:lpstr>Skin effect</vt:lpstr>
      <vt:lpstr>B.C. between PEC and dielectric medium</vt:lpstr>
      <vt:lpstr>B.C. between PEC and dielectric medium</vt:lpstr>
      <vt:lpstr>AC resistance</vt:lpstr>
      <vt:lpstr>AC resistance</vt:lpstr>
      <vt:lpstr>AC resistance</vt:lpstr>
      <vt:lpstr>AC resistance</vt:lpstr>
      <vt:lpstr>AC resistance of round wires</vt:lpstr>
      <vt:lpstr>Transmission lines</vt:lpstr>
      <vt:lpstr>Transmission lines</vt:lpstr>
      <vt:lpstr>Transmission lines</vt:lpstr>
      <vt:lpstr>Transmission lines</vt:lpstr>
      <vt:lpstr>Transmission lines</vt:lpstr>
      <vt:lpstr>Bounded Transmission lines</vt:lpstr>
      <vt:lpstr>Bounded Transmission lines</vt:lpstr>
      <vt:lpstr>Bounded Transmission lines: see Apendice 2B and 2C for Smith Chart etc.</vt:lpstr>
      <vt:lpstr>Questions for the week</vt:lpstr>
    </vt:vector>
  </TitlesOfParts>
  <Company>Philips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16.532 Computional Electomagnetics</dc:title>
  <dc:creator>usd04204</dc:creator>
  <cp:lastModifiedBy>usd04204</cp:lastModifiedBy>
  <cp:revision>172</cp:revision>
  <dcterms:created xsi:type="dcterms:W3CDTF">2009-12-10T15:29:19Z</dcterms:created>
  <dcterms:modified xsi:type="dcterms:W3CDTF">2011-08-24T13:38:09Z</dcterms:modified>
</cp:coreProperties>
</file>