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5">
  <p:sldMasterIdLst>
    <p:sldMasterId id="2147483648" r:id="rId1"/>
  </p:sldMasterIdLst>
  <p:notesMasterIdLst>
    <p:notesMasterId r:id="rId23"/>
  </p:notesMasterIdLst>
  <p:sldIdLst>
    <p:sldId id="297" r:id="rId2"/>
    <p:sldId id="259" r:id="rId3"/>
    <p:sldId id="280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279" r:id="rId22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1" autoAdjust="0"/>
    <p:restoredTop sz="94614" autoAdjust="0"/>
  </p:normalViewPr>
  <p:slideViewPr>
    <p:cSldViewPr>
      <p:cViewPr varScale="1">
        <p:scale>
          <a:sx n="107" d="100"/>
          <a:sy n="107" d="100"/>
        </p:scale>
        <p:origin x="-16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65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12" Type="http://schemas.openxmlformats.org/officeDocument/2006/relationships/image" Target="../media/image64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11" Type="http://schemas.openxmlformats.org/officeDocument/2006/relationships/image" Target="../media/image63.wmf"/><Relationship Id="rId5" Type="http://schemas.openxmlformats.org/officeDocument/2006/relationships/image" Target="../media/image57.wmf"/><Relationship Id="rId10" Type="http://schemas.openxmlformats.org/officeDocument/2006/relationships/image" Target="../media/image62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Relationship Id="rId14" Type="http://schemas.openxmlformats.org/officeDocument/2006/relationships/image" Target="../media/image6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image" Target="../media/image82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12" Type="http://schemas.openxmlformats.org/officeDocument/2006/relationships/image" Target="../media/image81.wmf"/><Relationship Id="rId17" Type="http://schemas.openxmlformats.org/officeDocument/2006/relationships/image" Target="../media/image86.wmf"/><Relationship Id="rId2" Type="http://schemas.openxmlformats.org/officeDocument/2006/relationships/image" Target="../media/image71.wmf"/><Relationship Id="rId16" Type="http://schemas.openxmlformats.org/officeDocument/2006/relationships/image" Target="../media/image85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11" Type="http://schemas.openxmlformats.org/officeDocument/2006/relationships/image" Target="../media/image80.wmf"/><Relationship Id="rId5" Type="http://schemas.openxmlformats.org/officeDocument/2006/relationships/image" Target="../media/image74.wmf"/><Relationship Id="rId15" Type="http://schemas.openxmlformats.org/officeDocument/2006/relationships/image" Target="../media/image84.wmf"/><Relationship Id="rId10" Type="http://schemas.openxmlformats.org/officeDocument/2006/relationships/image" Target="../media/image79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Relationship Id="rId14" Type="http://schemas.openxmlformats.org/officeDocument/2006/relationships/image" Target="../media/image8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12" Type="http://schemas.openxmlformats.org/officeDocument/2006/relationships/image" Target="../media/image103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11" Type="http://schemas.openxmlformats.org/officeDocument/2006/relationships/image" Target="../media/image102.wmf"/><Relationship Id="rId5" Type="http://schemas.openxmlformats.org/officeDocument/2006/relationships/image" Target="../media/image96.wmf"/><Relationship Id="rId10" Type="http://schemas.openxmlformats.org/officeDocument/2006/relationships/image" Target="../media/image101.wmf"/><Relationship Id="rId4" Type="http://schemas.openxmlformats.org/officeDocument/2006/relationships/image" Target="../media/image95.wmf"/><Relationship Id="rId9" Type="http://schemas.openxmlformats.org/officeDocument/2006/relationships/image" Target="../media/image10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182A1-EB35-4B23-90D6-3B1D5C4E52A0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A2E50-1808-49A5-B134-6EE8C91F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096E-EA28-45A9-97B7-6ACE35CB2AF9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A39C-72E3-4D73-988A-C76B44366218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C79-AA07-44F1-92FE-D3C2FE018A7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BAFC-FCA5-4C61-999E-F053C5D69C8F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16C8-4321-4950-A3F7-81F3567C8C7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ABEE-EFD3-4694-A43D-9FA09702DA4E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FE9C0-0BBD-49A6-9416-E7FEFC2D1E44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5B42-B4D4-4068-AE06-3EED9FEAB215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A8AC-55F0-4F9B-A308-CB206222D63E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A01E-CF0C-4179-9592-2ACE2534AF43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7537-FF5E-4572-AC7F-805DE818F5F1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6410-5AB6-4F41-A671-A7EEA109C312}" type="datetime1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65FB-FFE8-4AC7-B4DC-2B70FFEEC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5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oleObject" Target="../embeddings/oleObject63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7.bin"/><Relationship Id="rId12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6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6.bin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5.bin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4.bin"/><Relationship Id="rId9" Type="http://schemas.openxmlformats.org/officeDocument/2006/relationships/oleObject" Target="../embeddings/oleObject59.bin"/><Relationship Id="rId14" Type="http://schemas.openxmlformats.org/officeDocument/2006/relationships/oleObject" Target="../embeddings/oleObject6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13" Type="http://schemas.openxmlformats.org/officeDocument/2006/relationships/oleObject" Target="../embeddings/oleObject80.bin"/><Relationship Id="rId18" Type="http://schemas.openxmlformats.org/officeDocument/2006/relationships/oleObject" Target="../embeddings/oleObject8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4.bin"/><Relationship Id="rId12" Type="http://schemas.openxmlformats.org/officeDocument/2006/relationships/oleObject" Target="../embeddings/oleObject79.bin"/><Relationship Id="rId17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3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3.bin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2.bin"/><Relationship Id="rId15" Type="http://schemas.openxmlformats.org/officeDocument/2006/relationships/oleObject" Target="../embeddings/oleObject82.bin"/><Relationship Id="rId10" Type="http://schemas.openxmlformats.org/officeDocument/2006/relationships/oleObject" Target="../embeddings/oleObject77.bin"/><Relationship Id="rId19" Type="http://schemas.openxmlformats.org/officeDocument/2006/relationships/oleObject" Target="../embeddings/oleObject86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Relationship Id="rId14" Type="http://schemas.openxmlformats.org/officeDocument/2006/relationships/oleObject" Target="../embeddings/oleObject8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0.bin"/><Relationship Id="rId5" Type="http://schemas.openxmlformats.org/officeDocument/2006/relationships/oleObject" Target="../embeddings/oleObject89.bin"/><Relationship Id="rId4" Type="http://schemas.openxmlformats.org/officeDocument/2006/relationships/oleObject" Target="../embeddings/oleObject8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oleObject" Target="../embeddings/oleObject102.bin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6.bin"/><Relationship Id="rId12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5.bin"/><Relationship Id="rId11" Type="http://schemas.openxmlformats.org/officeDocument/2006/relationships/oleObject" Target="../embeddings/oleObject100.bin"/><Relationship Id="rId5" Type="http://schemas.openxmlformats.org/officeDocument/2006/relationships/oleObject" Target="../embeddings/oleObject94.bin"/><Relationship Id="rId10" Type="http://schemas.openxmlformats.org/officeDocument/2006/relationships/oleObject" Target="../embeddings/oleObject99.bin"/><Relationship Id="rId4" Type="http://schemas.openxmlformats.org/officeDocument/2006/relationships/oleObject" Target="../embeddings/oleObject93.bin"/><Relationship Id="rId9" Type="http://schemas.openxmlformats.org/officeDocument/2006/relationships/oleObject" Target="../embeddings/oleObject98.bin"/><Relationship Id="rId14" Type="http://schemas.openxmlformats.org/officeDocument/2006/relationships/oleObject" Target="../embeddings/oleObject10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07.bin"/><Relationship Id="rId5" Type="http://schemas.openxmlformats.org/officeDocument/2006/relationships/oleObject" Target="../embeddings/oleObject106.bin"/><Relationship Id="rId4" Type="http://schemas.openxmlformats.org/officeDocument/2006/relationships/oleObject" Target="../embeddings/oleObject10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8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62149"/>
            <a:ext cx="8077200" cy="1771651"/>
          </a:xfrm>
        </p:spPr>
        <p:txBody>
          <a:bodyPr>
            <a:normAutofit/>
          </a:bodyPr>
          <a:lstStyle/>
          <a:p>
            <a:r>
              <a:rPr lang="en-US" dirty="0" smtClean="0"/>
              <a:t>Computational </a:t>
            </a:r>
            <a:r>
              <a:rPr lang="en-US" dirty="0" err="1" smtClean="0"/>
              <a:t>Electromagnetics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/>
          <a:p>
            <a:r>
              <a:rPr lang="en-US" dirty="0" smtClean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782669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Solving </a:t>
            </a:r>
            <a:r>
              <a:rPr lang="en-US" i="1" dirty="0" smtClean="0">
                <a:sym typeface="Symbol"/>
              </a:rPr>
              <a:t></a:t>
            </a:r>
            <a:r>
              <a:rPr lang="en-US" i="1" baseline="-25000" dirty="0" smtClean="0">
                <a:sym typeface="Symbol"/>
              </a:rPr>
              <a:t>1</a:t>
            </a:r>
            <a:r>
              <a:rPr lang="en-US" i="1" dirty="0" smtClean="0"/>
              <a:t> and </a:t>
            </a:r>
            <a:r>
              <a:rPr lang="en-US" i="1" dirty="0" smtClean="0">
                <a:sym typeface="Symbol"/>
              </a:rPr>
              <a:t> </a:t>
            </a:r>
            <a:r>
              <a:rPr lang="en-US" i="1" baseline="-25000" dirty="0" smtClean="0"/>
              <a:t>2</a:t>
            </a:r>
            <a:r>
              <a:rPr lang="en-US" dirty="0" smtClean="0"/>
              <a:t>, we get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181600" y="32766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(15.80)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457200" y="1371600"/>
            <a:ext cx="4177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Similarly, we can get the second equation</a:t>
            </a:r>
            <a:endParaRPr lang="en-US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94" name="Object 18"/>
          <p:cNvGraphicFramePr>
            <a:graphicFrameLocks noChangeAspect="1"/>
          </p:cNvGraphicFramePr>
          <p:nvPr/>
        </p:nvGraphicFramePr>
        <p:xfrm>
          <a:off x="1019175" y="2209800"/>
          <a:ext cx="1386841" cy="485987"/>
        </p:xfrm>
        <a:graphic>
          <a:graphicData uri="http://schemas.openxmlformats.org/presentationml/2006/ole">
            <p:oleObj spid="_x0000_s102408" name="Equation" r:id="rId3" imgW="1104900" imgH="393700" progId="Equation.DSMT4">
              <p:embed/>
            </p:oleObj>
          </a:graphicData>
        </a:graphic>
      </p:graphicFrame>
      <p:sp>
        <p:nvSpPr>
          <p:cNvPr id="54" name="Rectangle 53"/>
          <p:cNvSpPr/>
          <p:nvPr/>
        </p:nvSpPr>
        <p:spPr>
          <a:xfrm>
            <a:off x="5181600" y="22860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(15.79)</a:t>
            </a:r>
            <a:endParaRPr lang="en-US" dirty="0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09" name="Object 9"/>
          <p:cNvGraphicFramePr>
            <a:graphicFrameLocks noChangeAspect="1"/>
          </p:cNvGraphicFramePr>
          <p:nvPr/>
        </p:nvGraphicFramePr>
        <p:xfrm>
          <a:off x="1019175" y="1828800"/>
          <a:ext cx="1481668" cy="272627"/>
        </p:xfrm>
        <a:graphic>
          <a:graphicData uri="http://schemas.openxmlformats.org/presentationml/2006/ole">
            <p:oleObj spid="_x0000_s102409" name="Equation" r:id="rId4" imgW="1180588" imgH="215806" progId="Equation.DSMT4">
              <p:embed/>
            </p:oleObj>
          </a:graphicData>
        </a:graphic>
      </p:graphicFrame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1" name="Object 11"/>
          <p:cNvGraphicFramePr>
            <a:graphicFrameLocks noChangeAspect="1"/>
          </p:cNvGraphicFramePr>
          <p:nvPr/>
        </p:nvGraphicFramePr>
        <p:xfrm>
          <a:off x="1066800" y="3316069"/>
          <a:ext cx="1671321" cy="485987"/>
        </p:xfrm>
        <a:graphic>
          <a:graphicData uri="http://schemas.openxmlformats.org/presentationml/2006/ole">
            <p:oleObj spid="_x0000_s102411" name="Equation" r:id="rId5" imgW="1345616" imgH="393529" progId="Equation.DSMT4">
              <p:embed/>
            </p:oleObj>
          </a:graphicData>
        </a:graphic>
      </p:graphicFrame>
      <p:sp>
        <p:nvSpPr>
          <p:cNvPr id="50" name="Rectangle 49"/>
          <p:cNvSpPr/>
          <p:nvPr/>
        </p:nvSpPr>
        <p:spPr>
          <a:xfrm>
            <a:off x="533400" y="3925669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So the approximate solution for moment method is</a:t>
            </a:r>
            <a:endParaRPr lang="en-US" dirty="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3" name="Object 13"/>
          <p:cNvGraphicFramePr>
            <a:graphicFrameLocks noChangeAspect="1"/>
          </p:cNvGraphicFramePr>
          <p:nvPr/>
        </p:nvGraphicFramePr>
        <p:xfrm>
          <a:off x="990600" y="4535269"/>
          <a:ext cx="2738120" cy="533400"/>
        </p:xfrm>
        <a:graphic>
          <a:graphicData uri="http://schemas.openxmlformats.org/presentationml/2006/ole">
            <p:oleObj spid="_x0000_s102413" name="Equation" r:id="rId6" imgW="2197100" imgH="431800" progId="Equation.DSMT4">
              <p:embed/>
            </p:oleObj>
          </a:graphicData>
        </a:graphic>
      </p:graphicFrame>
      <p:sp>
        <p:nvSpPr>
          <p:cNvPr id="53" name="Rectangle 52"/>
          <p:cNvSpPr/>
          <p:nvPr/>
        </p:nvSpPr>
        <p:spPr>
          <a:xfrm>
            <a:off x="5181600" y="44958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(15.81)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533400" y="5144869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accuracy can be further improved by choosing a larger value for </a:t>
            </a:r>
            <a:r>
              <a:rPr lang="en-US" i="1" dirty="0" smtClean="0"/>
              <a:t>N</a:t>
            </a:r>
            <a:r>
              <a:rPr lang="en-US" dirty="0" smtClean="0"/>
              <a:t> but the number of equations will increase as well.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57" grpId="0"/>
      <p:bldP spid="50" grpId="0"/>
      <p:bldP spid="53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Finite Element Method 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7200" y="151507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aspects to the finite element method</a:t>
            </a:r>
            <a:endParaRPr lang="en-US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33400" y="4410670"/>
            <a:ext cx="411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(ii) The second aspect of the finite element method is in the technique of generating the algebraic equations. 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57200" y="189607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A continuous domain is broken up into a finite number of elements. Figure 15.11 shows an example. The discrete points are the vertices of the triangle.</a:t>
            </a:r>
            <a:endParaRPr lang="en-US" dirty="0"/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3431" name="Group 7"/>
          <p:cNvGrpSpPr>
            <a:grpSpLocks noChangeAspect="1"/>
          </p:cNvGrpSpPr>
          <p:nvPr/>
        </p:nvGrpSpPr>
        <p:grpSpPr bwMode="auto">
          <a:xfrm>
            <a:off x="5029200" y="3178770"/>
            <a:ext cx="3190875" cy="1841500"/>
            <a:chOff x="2527" y="9855"/>
            <a:chExt cx="4800" cy="2787"/>
          </a:xfrm>
        </p:grpSpPr>
        <p:sp>
          <p:nvSpPr>
            <p:cNvPr id="103455" name="AutoShape 31"/>
            <p:cNvSpPr>
              <a:spLocks noChangeAspect="1" noChangeArrowheads="1" noTextEdit="1"/>
            </p:cNvSpPr>
            <p:nvPr/>
          </p:nvSpPr>
          <p:spPr bwMode="auto">
            <a:xfrm>
              <a:off x="2527" y="9855"/>
              <a:ext cx="4800" cy="278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54" name="Oval 30"/>
            <p:cNvSpPr>
              <a:spLocks noChangeArrowheads="1"/>
            </p:cNvSpPr>
            <p:nvPr/>
          </p:nvSpPr>
          <p:spPr bwMode="auto">
            <a:xfrm>
              <a:off x="6035" y="10691"/>
              <a:ext cx="184" cy="18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53" name="Line 29"/>
            <p:cNvSpPr>
              <a:spLocks noChangeShapeType="1"/>
            </p:cNvSpPr>
            <p:nvPr/>
          </p:nvSpPr>
          <p:spPr bwMode="auto">
            <a:xfrm>
              <a:off x="2527" y="9855"/>
              <a:ext cx="0" cy="27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52" name="Line 28"/>
            <p:cNvSpPr>
              <a:spLocks noChangeShapeType="1"/>
            </p:cNvSpPr>
            <p:nvPr/>
          </p:nvSpPr>
          <p:spPr bwMode="auto">
            <a:xfrm>
              <a:off x="2527" y="12642"/>
              <a:ext cx="4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51" name="Line 27"/>
            <p:cNvSpPr>
              <a:spLocks noChangeShapeType="1"/>
            </p:cNvSpPr>
            <p:nvPr/>
          </p:nvSpPr>
          <p:spPr bwMode="auto">
            <a:xfrm flipV="1">
              <a:off x="7327" y="9855"/>
              <a:ext cx="0" cy="27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50" name="Line 26"/>
            <p:cNvSpPr>
              <a:spLocks noChangeShapeType="1"/>
            </p:cNvSpPr>
            <p:nvPr/>
          </p:nvSpPr>
          <p:spPr bwMode="auto">
            <a:xfrm flipH="1">
              <a:off x="2527" y="9855"/>
              <a:ext cx="4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9" name="Line 25"/>
            <p:cNvSpPr>
              <a:spLocks noChangeShapeType="1"/>
            </p:cNvSpPr>
            <p:nvPr/>
          </p:nvSpPr>
          <p:spPr bwMode="auto">
            <a:xfrm>
              <a:off x="2527" y="9855"/>
              <a:ext cx="1200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8" name="Line 24"/>
            <p:cNvSpPr>
              <a:spLocks noChangeShapeType="1"/>
            </p:cNvSpPr>
            <p:nvPr/>
          </p:nvSpPr>
          <p:spPr bwMode="auto">
            <a:xfrm flipV="1">
              <a:off x="3727" y="9855"/>
              <a:ext cx="1200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7" name="Line 23"/>
            <p:cNvSpPr>
              <a:spLocks noChangeShapeType="1"/>
            </p:cNvSpPr>
            <p:nvPr/>
          </p:nvSpPr>
          <p:spPr bwMode="auto">
            <a:xfrm>
              <a:off x="4927" y="9855"/>
              <a:ext cx="1200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6" name="Line 22"/>
            <p:cNvSpPr>
              <a:spLocks noChangeShapeType="1"/>
            </p:cNvSpPr>
            <p:nvPr/>
          </p:nvSpPr>
          <p:spPr bwMode="auto">
            <a:xfrm flipV="1">
              <a:off x="6127" y="9855"/>
              <a:ext cx="1200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5" name="Line 21"/>
            <p:cNvSpPr>
              <a:spLocks noChangeShapeType="1"/>
            </p:cNvSpPr>
            <p:nvPr/>
          </p:nvSpPr>
          <p:spPr bwMode="auto">
            <a:xfrm>
              <a:off x="3727" y="10784"/>
              <a:ext cx="0" cy="10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4" name="Line 20"/>
            <p:cNvSpPr>
              <a:spLocks noChangeShapeType="1"/>
            </p:cNvSpPr>
            <p:nvPr/>
          </p:nvSpPr>
          <p:spPr bwMode="auto">
            <a:xfrm flipH="1">
              <a:off x="2527" y="11806"/>
              <a:ext cx="1200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3" name="Line 19"/>
            <p:cNvSpPr>
              <a:spLocks noChangeShapeType="1"/>
            </p:cNvSpPr>
            <p:nvPr/>
          </p:nvSpPr>
          <p:spPr bwMode="auto">
            <a:xfrm>
              <a:off x="3727" y="11806"/>
              <a:ext cx="1292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2" name="Line 18"/>
            <p:cNvSpPr>
              <a:spLocks noChangeShapeType="1"/>
            </p:cNvSpPr>
            <p:nvPr/>
          </p:nvSpPr>
          <p:spPr bwMode="auto">
            <a:xfrm flipV="1">
              <a:off x="5019" y="11806"/>
              <a:ext cx="1108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1" name="Line 17"/>
            <p:cNvSpPr>
              <a:spLocks noChangeShapeType="1"/>
            </p:cNvSpPr>
            <p:nvPr/>
          </p:nvSpPr>
          <p:spPr bwMode="auto">
            <a:xfrm>
              <a:off x="6127" y="11806"/>
              <a:ext cx="1200" cy="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40" name="Line 16"/>
            <p:cNvSpPr>
              <a:spLocks noChangeShapeType="1"/>
            </p:cNvSpPr>
            <p:nvPr/>
          </p:nvSpPr>
          <p:spPr bwMode="auto">
            <a:xfrm flipV="1">
              <a:off x="6127" y="10784"/>
              <a:ext cx="0" cy="10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9" name="Line 15"/>
            <p:cNvSpPr>
              <a:spLocks noChangeShapeType="1"/>
            </p:cNvSpPr>
            <p:nvPr/>
          </p:nvSpPr>
          <p:spPr bwMode="auto">
            <a:xfrm>
              <a:off x="6127" y="10784"/>
              <a:ext cx="120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8" name="Line 14"/>
            <p:cNvSpPr>
              <a:spLocks noChangeShapeType="1"/>
            </p:cNvSpPr>
            <p:nvPr/>
          </p:nvSpPr>
          <p:spPr bwMode="auto">
            <a:xfrm flipH="1">
              <a:off x="6127" y="11341"/>
              <a:ext cx="1200" cy="4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7" name="Line 13"/>
            <p:cNvSpPr>
              <a:spLocks noChangeShapeType="1"/>
            </p:cNvSpPr>
            <p:nvPr/>
          </p:nvSpPr>
          <p:spPr bwMode="auto">
            <a:xfrm flipV="1">
              <a:off x="3727" y="10784"/>
              <a:ext cx="2400" cy="10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6" name="Line 12"/>
            <p:cNvSpPr>
              <a:spLocks noChangeShapeType="1"/>
            </p:cNvSpPr>
            <p:nvPr/>
          </p:nvSpPr>
          <p:spPr bwMode="auto">
            <a:xfrm>
              <a:off x="3727" y="10784"/>
              <a:ext cx="2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5" name="Line 11"/>
            <p:cNvSpPr>
              <a:spLocks noChangeShapeType="1"/>
            </p:cNvSpPr>
            <p:nvPr/>
          </p:nvSpPr>
          <p:spPr bwMode="auto">
            <a:xfrm>
              <a:off x="3727" y="11806"/>
              <a:ext cx="2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4" name="Oval 10"/>
            <p:cNvSpPr>
              <a:spLocks noChangeArrowheads="1"/>
            </p:cNvSpPr>
            <p:nvPr/>
          </p:nvSpPr>
          <p:spPr bwMode="auto">
            <a:xfrm>
              <a:off x="3635" y="11713"/>
              <a:ext cx="184" cy="18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33" name="Oval 9"/>
            <p:cNvSpPr>
              <a:spLocks noChangeArrowheads="1"/>
            </p:cNvSpPr>
            <p:nvPr/>
          </p:nvSpPr>
          <p:spPr bwMode="auto">
            <a:xfrm>
              <a:off x="6035" y="11713"/>
              <a:ext cx="184" cy="18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3432" name="Object 8"/>
            <p:cNvGraphicFramePr>
              <a:graphicFrameLocks noChangeAspect="1"/>
            </p:cNvGraphicFramePr>
            <p:nvPr/>
          </p:nvGraphicFramePr>
          <p:xfrm>
            <a:off x="5503" y="11273"/>
            <a:ext cx="423" cy="456"/>
          </p:xfrm>
          <a:graphic>
            <a:graphicData uri="http://schemas.openxmlformats.org/presentationml/2006/ole">
              <p:oleObj spid="_x0000_s103432" name="Equation" r:id="rId3" imgW="203024" imgH="215713" progId="Equation.DSMT4">
                <p:embed/>
              </p:oleObj>
            </a:graphicData>
          </a:graphic>
        </p:graphicFrame>
      </p:grpSp>
      <p:sp>
        <p:nvSpPr>
          <p:cNvPr id="76" name="Rectangle 75"/>
          <p:cNvSpPr/>
          <p:nvPr/>
        </p:nvSpPr>
        <p:spPr>
          <a:xfrm>
            <a:off x="457200" y="25818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method aims to find the unknown potentials at the finite number of discrete points.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8" grpId="0"/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Variational Principle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32004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provided the operator </a:t>
            </a:r>
            <a:r>
              <a:rPr lang="en-US" i="1" dirty="0" smtClean="0"/>
              <a:t>L </a:t>
            </a:r>
            <a:r>
              <a:rPr lang="en-US" dirty="0" smtClean="0"/>
              <a:t>is positive definite, which can be satisfied if 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181600" y="27432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(15.82)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457201" y="167640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Instead of solving the equilibrium equation (15.65) directly, we try to find the function </a:t>
            </a:r>
            <a:r>
              <a:rPr lang="en-US" i="1" dirty="0" smtClean="0"/>
              <a:t>f</a:t>
            </a:r>
            <a:r>
              <a:rPr lang="en-US" dirty="0" smtClean="0"/>
              <a:t> that </a:t>
            </a:r>
            <a:r>
              <a:rPr lang="en-US" dirty="0" err="1" smtClean="0"/>
              <a:t>extremizes</a:t>
            </a:r>
            <a:r>
              <a:rPr lang="en-US" dirty="0" smtClean="0"/>
              <a:t> its ‘functional’ </a:t>
            </a:r>
            <a:r>
              <a:rPr lang="en-US" i="1" dirty="0" smtClean="0"/>
              <a:t>I(f). </a:t>
            </a:r>
            <a:r>
              <a:rPr lang="en-US" dirty="0" smtClean="0"/>
              <a:t>For a functional the argument itself is a function. The functional for (15.65), in the language of linear spaces is given by </a:t>
            </a:r>
            <a:endParaRPr lang="en-US" i="1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33400" y="441067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the above </a:t>
            </a:r>
            <a:r>
              <a:rPr lang="en-US" i="1" dirty="0" smtClean="0"/>
              <a:t>X, X</a:t>
            </a:r>
            <a:r>
              <a:rPr lang="en-US" i="1" baseline="-25000" dirty="0" smtClean="0"/>
              <a:t>1</a:t>
            </a:r>
            <a:r>
              <a:rPr lang="en-US" i="1" dirty="0" smtClean="0"/>
              <a:t>, X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are arbitrary functions that satisfy the same boundary conditions. Refer to table 15.3 for the common partial differential equations of electromagnetics and their </a:t>
            </a:r>
            <a:r>
              <a:rPr lang="en-US" dirty="0" err="1" smtClean="0"/>
              <a:t>functionals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944592" y="2743200"/>
          <a:ext cx="1874808" cy="310551"/>
        </p:xfrm>
        <a:graphic>
          <a:graphicData uri="http://schemas.openxmlformats.org/presentationml/2006/ole">
            <p:oleObj spid="_x0000_s104454" name="Equation" r:id="rId3" imgW="1548728" imgH="253890" progId="Equation.DSMT4">
              <p:embed/>
            </p:oleObj>
          </a:graphicData>
        </a:graphic>
      </p:graphicFrame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4456" name="Object 8"/>
          <p:cNvGraphicFramePr>
            <a:graphicFrameLocks noChangeAspect="1"/>
          </p:cNvGraphicFramePr>
          <p:nvPr/>
        </p:nvGraphicFramePr>
        <p:xfrm>
          <a:off x="914400" y="3724870"/>
          <a:ext cx="1736785" cy="609600"/>
        </p:xfrm>
        <a:graphic>
          <a:graphicData uri="http://schemas.openxmlformats.org/presentationml/2006/ole">
            <p:oleObj spid="_x0000_s104456" name="Equation" r:id="rId4" imgW="1435100" imgH="508000" progId="Equation.DSMT4">
              <p:embed/>
            </p:oleObj>
          </a:graphicData>
        </a:graphic>
      </p:graphicFrame>
      <p:sp>
        <p:nvSpPr>
          <p:cNvPr id="52" name="Rectangle 51"/>
          <p:cNvSpPr/>
          <p:nvPr/>
        </p:nvSpPr>
        <p:spPr>
          <a:xfrm>
            <a:off x="5181600" y="372487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Variational Principle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33400" y="1600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Let us use an example to illustrate application of (15.82).  Figure 15.12 gives a one dimensional example.</a:t>
            </a:r>
            <a:endParaRPr lang="en-US" i="1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09600" y="4419600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 the boundary conditions</a:t>
            </a:r>
            <a:endParaRPr lang="en-US" dirty="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5476" name="Group 4"/>
          <p:cNvGrpSpPr>
            <a:grpSpLocks noChangeAspect="1"/>
          </p:cNvGrpSpPr>
          <p:nvPr/>
        </p:nvGrpSpPr>
        <p:grpSpPr bwMode="auto">
          <a:xfrm>
            <a:off x="5029200" y="2438400"/>
            <a:ext cx="3594100" cy="2598738"/>
            <a:chOff x="2527" y="3285"/>
            <a:chExt cx="4523" cy="3292"/>
          </a:xfrm>
        </p:grpSpPr>
        <p:sp>
          <p:nvSpPr>
            <p:cNvPr id="105509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527" y="3285"/>
              <a:ext cx="4523" cy="329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8" name="Line 36"/>
            <p:cNvSpPr>
              <a:spLocks noChangeShapeType="1"/>
            </p:cNvSpPr>
            <p:nvPr/>
          </p:nvSpPr>
          <p:spPr bwMode="auto">
            <a:xfrm>
              <a:off x="2712" y="4214"/>
              <a:ext cx="41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7" name="Line 35"/>
            <p:cNvSpPr>
              <a:spLocks noChangeShapeType="1"/>
            </p:cNvSpPr>
            <p:nvPr/>
          </p:nvSpPr>
          <p:spPr bwMode="auto">
            <a:xfrm>
              <a:off x="2712" y="6258"/>
              <a:ext cx="41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6" name="Line 34"/>
            <p:cNvSpPr>
              <a:spLocks noChangeShapeType="1"/>
            </p:cNvSpPr>
            <p:nvPr/>
          </p:nvSpPr>
          <p:spPr bwMode="auto">
            <a:xfrm flipV="1">
              <a:off x="4835" y="3285"/>
              <a:ext cx="0" cy="29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5" name="Line 33"/>
            <p:cNvSpPr>
              <a:spLocks noChangeShapeType="1"/>
            </p:cNvSpPr>
            <p:nvPr/>
          </p:nvSpPr>
          <p:spPr bwMode="auto">
            <a:xfrm flipH="1">
              <a:off x="2527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4" name="Line 32"/>
            <p:cNvSpPr>
              <a:spLocks noChangeShapeType="1"/>
            </p:cNvSpPr>
            <p:nvPr/>
          </p:nvSpPr>
          <p:spPr bwMode="auto">
            <a:xfrm flipH="1">
              <a:off x="2896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3" name="Line 31"/>
            <p:cNvSpPr>
              <a:spLocks noChangeShapeType="1"/>
            </p:cNvSpPr>
            <p:nvPr/>
          </p:nvSpPr>
          <p:spPr bwMode="auto">
            <a:xfrm flipH="1">
              <a:off x="3265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2" name="Line 30"/>
            <p:cNvSpPr>
              <a:spLocks noChangeShapeType="1"/>
            </p:cNvSpPr>
            <p:nvPr/>
          </p:nvSpPr>
          <p:spPr bwMode="auto">
            <a:xfrm flipH="1">
              <a:off x="3635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1" name="Line 29"/>
            <p:cNvSpPr>
              <a:spLocks noChangeShapeType="1"/>
            </p:cNvSpPr>
            <p:nvPr/>
          </p:nvSpPr>
          <p:spPr bwMode="auto">
            <a:xfrm flipH="1">
              <a:off x="4004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00" name="Line 28"/>
            <p:cNvSpPr>
              <a:spLocks noChangeShapeType="1"/>
            </p:cNvSpPr>
            <p:nvPr/>
          </p:nvSpPr>
          <p:spPr bwMode="auto">
            <a:xfrm flipH="1">
              <a:off x="4373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99" name="Line 27"/>
            <p:cNvSpPr>
              <a:spLocks noChangeShapeType="1"/>
            </p:cNvSpPr>
            <p:nvPr/>
          </p:nvSpPr>
          <p:spPr bwMode="auto">
            <a:xfrm flipH="1">
              <a:off x="4742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98" name="Line 26"/>
            <p:cNvSpPr>
              <a:spLocks noChangeShapeType="1"/>
            </p:cNvSpPr>
            <p:nvPr/>
          </p:nvSpPr>
          <p:spPr bwMode="auto">
            <a:xfrm flipH="1">
              <a:off x="5112" y="6258"/>
              <a:ext cx="276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97" name="Line 25"/>
            <p:cNvSpPr>
              <a:spLocks noChangeShapeType="1"/>
            </p:cNvSpPr>
            <p:nvPr/>
          </p:nvSpPr>
          <p:spPr bwMode="auto">
            <a:xfrm flipH="1">
              <a:off x="6219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96" name="Line 24"/>
            <p:cNvSpPr>
              <a:spLocks noChangeShapeType="1"/>
            </p:cNvSpPr>
            <p:nvPr/>
          </p:nvSpPr>
          <p:spPr bwMode="auto">
            <a:xfrm flipH="1">
              <a:off x="6588" y="6258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5495" name="Object 23"/>
            <p:cNvGraphicFramePr>
              <a:graphicFrameLocks noChangeAspect="1"/>
            </p:cNvGraphicFramePr>
            <p:nvPr/>
          </p:nvGraphicFramePr>
          <p:xfrm>
            <a:off x="5665" y="6351"/>
            <a:ext cx="288" cy="226"/>
          </p:xfrm>
          <a:graphic>
            <a:graphicData uri="http://schemas.openxmlformats.org/presentationml/2006/ole">
              <p:oleObj spid="_x0000_s105495" name="Equation" r:id="rId3" imgW="330057" imgH="215806" progId="Equation.DSMT4">
                <p:embed/>
              </p:oleObj>
            </a:graphicData>
          </a:graphic>
        </p:graphicFrame>
        <p:graphicFrame>
          <p:nvGraphicFramePr>
            <p:cNvPr id="105494" name="Object 22"/>
            <p:cNvGraphicFramePr>
              <a:graphicFrameLocks noChangeAspect="1"/>
            </p:cNvGraphicFramePr>
            <p:nvPr/>
          </p:nvGraphicFramePr>
          <p:xfrm>
            <a:off x="5388" y="5050"/>
            <a:ext cx="659" cy="413"/>
          </p:xfrm>
          <a:graphic>
            <a:graphicData uri="http://schemas.openxmlformats.org/presentationml/2006/ole">
              <p:oleObj spid="_x0000_s105494" name="Equation" r:id="rId4" imgW="368300" imgH="228600" progId="Equation.DSMT4">
                <p:embed/>
              </p:oleObj>
            </a:graphicData>
          </a:graphic>
        </p:graphicFrame>
        <p:graphicFrame>
          <p:nvGraphicFramePr>
            <p:cNvPr id="105493" name="Object 21"/>
            <p:cNvGraphicFramePr>
              <a:graphicFrameLocks noChangeAspect="1"/>
            </p:cNvGraphicFramePr>
            <p:nvPr/>
          </p:nvGraphicFramePr>
          <p:xfrm>
            <a:off x="3617" y="5033"/>
            <a:ext cx="275" cy="304"/>
          </p:xfrm>
          <a:graphic>
            <a:graphicData uri="http://schemas.openxmlformats.org/presentationml/2006/ole">
              <p:oleObj spid="_x0000_s105493" name="Equation" r:id="rId5" imgW="126835" imgH="139518" progId="Equation.DSMT4">
                <p:embed/>
              </p:oleObj>
            </a:graphicData>
          </a:graphic>
        </p:graphicFrame>
        <p:graphicFrame>
          <p:nvGraphicFramePr>
            <p:cNvPr id="105492" name="Object 20"/>
            <p:cNvGraphicFramePr>
              <a:graphicFrameLocks noChangeAspect="1"/>
            </p:cNvGraphicFramePr>
            <p:nvPr/>
          </p:nvGraphicFramePr>
          <p:xfrm>
            <a:off x="2608" y="4423"/>
            <a:ext cx="603" cy="289"/>
          </p:xfrm>
          <a:graphic>
            <a:graphicData uri="http://schemas.openxmlformats.org/presentationml/2006/ole">
              <p:oleObj spid="_x0000_s105492" name="Equation" r:id="rId6" imgW="266353" imgH="126835" progId="Equation.DSMT4">
                <p:embed/>
              </p:oleObj>
            </a:graphicData>
          </a:graphic>
        </p:graphicFrame>
        <p:graphicFrame>
          <p:nvGraphicFramePr>
            <p:cNvPr id="105491" name="Object 19"/>
            <p:cNvGraphicFramePr>
              <a:graphicFrameLocks noChangeAspect="1"/>
            </p:cNvGraphicFramePr>
            <p:nvPr/>
          </p:nvGraphicFramePr>
          <p:xfrm>
            <a:off x="2619" y="5887"/>
            <a:ext cx="618" cy="294"/>
          </p:xfrm>
          <a:graphic>
            <a:graphicData uri="http://schemas.openxmlformats.org/presentationml/2006/ole">
              <p:oleObj spid="_x0000_s105491" name="Equation" r:id="rId7" imgW="266353" imgH="126835" progId="Equation.DSMT4">
                <p:embed/>
              </p:oleObj>
            </a:graphicData>
          </a:graphic>
        </p:graphicFrame>
        <p:sp>
          <p:nvSpPr>
            <p:cNvPr id="105490" name="Line 18"/>
            <p:cNvSpPr>
              <a:spLocks noChangeShapeType="1"/>
            </p:cNvSpPr>
            <p:nvPr/>
          </p:nvSpPr>
          <p:spPr bwMode="auto">
            <a:xfrm flipH="1">
              <a:off x="2712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9" name="Line 17"/>
            <p:cNvSpPr>
              <a:spLocks noChangeShapeType="1"/>
            </p:cNvSpPr>
            <p:nvPr/>
          </p:nvSpPr>
          <p:spPr bwMode="auto">
            <a:xfrm flipH="1">
              <a:off x="3081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8" name="Line 16"/>
            <p:cNvSpPr>
              <a:spLocks noChangeShapeType="1"/>
            </p:cNvSpPr>
            <p:nvPr/>
          </p:nvSpPr>
          <p:spPr bwMode="auto">
            <a:xfrm flipH="1">
              <a:off x="3450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7" name="Line 15"/>
            <p:cNvSpPr>
              <a:spLocks noChangeShapeType="1"/>
            </p:cNvSpPr>
            <p:nvPr/>
          </p:nvSpPr>
          <p:spPr bwMode="auto">
            <a:xfrm flipH="1">
              <a:off x="3819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6" name="Line 14"/>
            <p:cNvSpPr>
              <a:spLocks noChangeShapeType="1"/>
            </p:cNvSpPr>
            <p:nvPr/>
          </p:nvSpPr>
          <p:spPr bwMode="auto">
            <a:xfrm flipH="1">
              <a:off x="4189" y="3935"/>
              <a:ext cx="276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5" name="Line 13"/>
            <p:cNvSpPr>
              <a:spLocks noChangeShapeType="1"/>
            </p:cNvSpPr>
            <p:nvPr/>
          </p:nvSpPr>
          <p:spPr bwMode="auto">
            <a:xfrm flipH="1">
              <a:off x="4927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4" name="Line 12"/>
            <p:cNvSpPr>
              <a:spLocks noChangeShapeType="1"/>
            </p:cNvSpPr>
            <p:nvPr/>
          </p:nvSpPr>
          <p:spPr bwMode="auto">
            <a:xfrm flipH="1">
              <a:off x="5296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3" name="Line 11"/>
            <p:cNvSpPr>
              <a:spLocks noChangeShapeType="1"/>
            </p:cNvSpPr>
            <p:nvPr/>
          </p:nvSpPr>
          <p:spPr bwMode="auto">
            <a:xfrm flipH="1">
              <a:off x="6404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2" name="Line 10"/>
            <p:cNvSpPr>
              <a:spLocks noChangeShapeType="1"/>
            </p:cNvSpPr>
            <p:nvPr/>
          </p:nvSpPr>
          <p:spPr bwMode="auto">
            <a:xfrm flipH="1">
              <a:off x="6773" y="3935"/>
              <a:ext cx="277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5481" name="Object 9"/>
            <p:cNvGraphicFramePr>
              <a:graphicFrameLocks noChangeAspect="1"/>
            </p:cNvGraphicFramePr>
            <p:nvPr/>
          </p:nvGraphicFramePr>
          <p:xfrm>
            <a:off x="5850" y="3842"/>
            <a:ext cx="400" cy="265"/>
          </p:xfrm>
          <a:graphic>
            <a:graphicData uri="http://schemas.openxmlformats.org/presentationml/2006/ole">
              <p:oleObj spid="_x0000_s105481" name="Equation" r:id="rId8" imgW="330057" imgH="215806" progId="Equation.DSMT4">
                <p:embed/>
              </p:oleObj>
            </a:graphicData>
          </a:graphic>
        </p:graphicFrame>
        <p:graphicFrame>
          <p:nvGraphicFramePr>
            <p:cNvPr id="105480" name="Object 8"/>
            <p:cNvGraphicFramePr>
              <a:graphicFrameLocks noChangeAspect="1"/>
            </p:cNvGraphicFramePr>
            <p:nvPr/>
          </p:nvGraphicFramePr>
          <p:xfrm>
            <a:off x="4558" y="3285"/>
            <a:ext cx="275" cy="304"/>
          </p:xfrm>
          <a:graphic>
            <a:graphicData uri="http://schemas.openxmlformats.org/presentationml/2006/ole">
              <p:oleObj spid="_x0000_s105480" name="Equation" r:id="rId9" imgW="126835" imgH="139518" progId="Equation.DSMT4">
                <p:embed/>
              </p:oleObj>
            </a:graphicData>
          </a:graphic>
        </p:graphicFrame>
        <p:graphicFrame>
          <p:nvGraphicFramePr>
            <p:cNvPr id="105479" name="Object 7"/>
            <p:cNvGraphicFramePr>
              <a:graphicFrameLocks noChangeAspect="1"/>
            </p:cNvGraphicFramePr>
            <p:nvPr/>
          </p:nvGraphicFramePr>
          <p:xfrm>
            <a:off x="6646" y="4423"/>
            <a:ext cx="342" cy="288"/>
          </p:xfrm>
          <a:graphic>
            <a:graphicData uri="http://schemas.openxmlformats.org/presentationml/2006/ole">
              <p:oleObj spid="_x0000_s105479" name="Equation" r:id="rId10" imgW="152202" imgH="126835" progId="Equation.DSMT4">
                <p:embed/>
              </p:oleObj>
            </a:graphicData>
          </a:graphic>
        </p:graphicFrame>
        <p:graphicFrame>
          <p:nvGraphicFramePr>
            <p:cNvPr id="105478" name="Object 6"/>
            <p:cNvGraphicFramePr>
              <a:graphicFrameLocks noChangeAspect="1"/>
            </p:cNvGraphicFramePr>
            <p:nvPr/>
          </p:nvGraphicFramePr>
          <p:xfrm>
            <a:off x="6681" y="5887"/>
            <a:ext cx="343" cy="287"/>
          </p:xfrm>
          <a:graphic>
            <a:graphicData uri="http://schemas.openxmlformats.org/presentationml/2006/ole">
              <p:oleObj spid="_x0000_s105478" name="Equation" r:id="rId11" imgW="152202" imgH="126835" progId="Equation.DSMT4">
                <p:embed/>
              </p:oleObj>
            </a:graphicData>
          </a:graphic>
        </p:graphicFrame>
        <p:graphicFrame>
          <p:nvGraphicFramePr>
            <p:cNvPr id="105477" name="Object 5"/>
            <p:cNvGraphicFramePr>
              <a:graphicFrameLocks noChangeAspect="1"/>
            </p:cNvGraphicFramePr>
            <p:nvPr/>
          </p:nvGraphicFramePr>
          <p:xfrm>
            <a:off x="4558" y="3842"/>
            <a:ext cx="169" cy="217"/>
          </p:xfrm>
          <a:graphic>
            <a:graphicData uri="http://schemas.openxmlformats.org/presentationml/2006/ole">
              <p:oleObj spid="_x0000_s105477" name="Equation" r:id="rId12" imgW="139579" imgH="177646" progId="Equation.DSMT4">
                <p:embed/>
              </p:oleObj>
            </a:graphicData>
          </a:graphic>
        </p:graphicFrame>
      </p:grp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511" name="Object 39"/>
          <p:cNvGraphicFramePr>
            <a:graphicFrameLocks noChangeAspect="1"/>
          </p:cNvGraphicFramePr>
          <p:nvPr/>
        </p:nvGraphicFramePr>
        <p:xfrm>
          <a:off x="5257800" y="3886200"/>
          <a:ext cx="466725" cy="180975"/>
        </p:xfrm>
        <a:graphic>
          <a:graphicData uri="http://schemas.openxmlformats.org/presentationml/2006/ole">
            <p:oleObj spid="_x0000_s105511" name="Equation" r:id="rId13" imgW="469696" imgH="177723" progId="Equation.DSMT4">
              <p:embed/>
            </p:oleObj>
          </a:graphicData>
        </a:graphic>
      </p:graphicFrame>
      <p:sp>
        <p:nvSpPr>
          <p:cNvPr id="83" name="Rectangle 82"/>
          <p:cNvSpPr/>
          <p:nvPr/>
        </p:nvSpPr>
        <p:spPr>
          <a:xfrm>
            <a:off x="533400" y="2362200"/>
            <a:ext cx="4267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plate dimensions are assumed to be large compared to </a:t>
            </a:r>
            <a:r>
              <a:rPr lang="en-US" i="1" dirty="0" smtClean="0"/>
              <a:t>d.</a:t>
            </a:r>
            <a:r>
              <a:rPr lang="en-US" dirty="0" smtClean="0"/>
              <a:t> </a:t>
            </a:r>
            <a:r>
              <a:rPr lang="en-US" dirty="0" err="1" smtClean="0"/>
              <a:t>Poission’s</a:t>
            </a:r>
            <a:r>
              <a:rPr lang="en-US" dirty="0" smtClean="0"/>
              <a:t> equation, which can be simplifies to the one dimensional equation</a:t>
            </a:r>
          </a:p>
          <a:p>
            <a:endParaRPr lang="en-US" dirty="0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513" name="Object 41"/>
          <p:cNvGraphicFramePr>
            <a:graphicFrameLocks noChangeAspect="1"/>
          </p:cNvGraphicFramePr>
          <p:nvPr/>
        </p:nvGraphicFramePr>
        <p:xfrm>
          <a:off x="914400" y="3733800"/>
          <a:ext cx="1015999" cy="537882"/>
        </p:xfrm>
        <a:graphic>
          <a:graphicData uri="http://schemas.openxmlformats.org/presentationml/2006/ole">
            <p:oleObj spid="_x0000_s105513" name="Equation" r:id="rId14" imgW="812447" imgH="418918" progId="Equation.DSMT4">
              <p:embed/>
            </p:oleObj>
          </a:graphicData>
        </a:graphic>
      </p:graphicFrame>
      <p:sp>
        <p:nvSpPr>
          <p:cNvPr id="86" name="Rectangle 85"/>
          <p:cNvSpPr/>
          <p:nvPr/>
        </p:nvSpPr>
        <p:spPr>
          <a:xfrm>
            <a:off x="2590800" y="37338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(15.85)</a:t>
            </a:r>
            <a:endParaRPr lang="en-US" dirty="0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515" name="Object 43"/>
          <p:cNvGraphicFramePr>
            <a:graphicFrameLocks noChangeAspect="1"/>
          </p:cNvGraphicFramePr>
          <p:nvPr/>
        </p:nvGraphicFramePr>
        <p:xfrm>
          <a:off x="914400" y="4953000"/>
          <a:ext cx="1243107" cy="274918"/>
        </p:xfrm>
        <a:graphic>
          <a:graphicData uri="http://schemas.openxmlformats.org/presentationml/2006/ole">
            <p:oleObj spid="_x0000_s105515" name="Equation" r:id="rId15" imgW="990170" imgH="215806" progId="Equation.DSMT4">
              <p:embed/>
            </p:oleObj>
          </a:graphicData>
        </a:graphic>
      </p:graphicFrame>
      <p:sp>
        <p:nvSpPr>
          <p:cNvPr id="89" name="Rectangle 88"/>
          <p:cNvSpPr/>
          <p:nvPr/>
        </p:nvSpPr>
        <p:spPr>
          <a:xfrm>
            <a:off x="609600" y="5410200"/>
            <a:ext cx="4461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Defining the inner product for the problem as</a:t>
            </a:r>
            <a:endParaRPr lang="en-US" dirty="0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5517" name="Object 45"/>
          <p:cNvGraphicFramePr>
            <a:graphicFrameLocks noChangeAspect="1"/>
          </p:cNvGraphicFramePr>
          <p:nvPr/>
        </p:nvGraphicFramePr>
        <p:xfrm>
          <a:off x="914400" y="5791200"/>
          <a:ext cx="1565835" cy="609600"/>
        </p:xfrm>
        <a:graphic>
          <a:graphicData uri="http://schemas.openxmlformats.org/presentationml/2006/ole">
            <p:oleObj spid="_x0000_s105517" name="Equation" r:id="rId16" imgW="1244600" imgH="482600" progId="Equation.DSMT4">
              <p:embed/>
            </p:oleObj>
          </a:graphicData>
        </a:graphic>
      </p:graphicFrame>
      <p:sp>
        <p:nvSpPr>
          <p:cNvPr id="92" name="Rectangle 91"/>
          <p:cNvSpPr/>
          <p:nvPr/>
        </p:nvSpPr>
        <p:spPr>
          <a:xfrm>
            <a:off x="2590800" y="48006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(15.86)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2590800" y="58674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5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5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83" grpId="0"/>
      <p:bldP spid="86" grpId="0"/>
      <p:bldP spid="89" grpId="0"/>
      <p:bldP spid="92" grpId="0"/>
      <p:bldP spid="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Variational Principle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33401" y="1600200"/>
            <a:ext cx="4952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functional for (15.85) can be written as</a:t>
            </a:r>
            <a:endParaRPr lang="en-US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09600" y="4202668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function </a:t>
            </a:r>
            <a:r>
              <a:rPr lang="en-US" i="1" dirty="0" smtClean="0">
                <a:sym typeface="Symbol"/>
              </a:rPr>
              <a:t>(x) </a:t>
            </a:r>
            <a:r>
              <a:rPr lang="en-US" dirty="0" smtClean="0"/>
              <a:t>that minimized (15.89) is the solution of (15.85).</a:t>
            </a:r>
            <a:endParaRPr lang="en-US" dirty="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33400" y="2678668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Integrating the first integral on the RHS of (15.88) and using the boundary conditions (15.86), we get</a:t>
            </a:r>
            <a:endParaRPr lang="en-US" dirty="0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4961842" y="3516868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(15.89)</a:t>
            </a:r>
            <a:endParaRPr lang="en-US" dirty="0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09600" y="5345668"/>
            <a:ext cx="6224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Notice that the functional (15.90) is the electric potential energy.</a:t>
            </a:r>
            <a:endParaRPr lang="en-US" dirty="0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961842" y="47244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(15.90)</a:t>
            </a:r>
            <a:endParaRPr lang="en-US" dirty="0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6512" name="Object 16"/>
          <p:cNvGraphicFramePr>
            <a:graphicFrameLocks noChangeAspect="1"/>
          </p:cNvGraphicFramePr>
          <p:nvPr/>
        </p:nvGraphicFramePr>
        <p:xfrm>
          <a:off x="1075642" y="2040493"/>
          <a:ext cx="2909976" cy="586596"/>
        </p:xfrm>
        <a:graphic>
          <a:graphicData uri="http://schemas.openxmlformats.org/presentationml/2006/ole">
            <p:oleObj spid="_x0000_s106512" name="Equation" r:id="rId3" imgW="2400300" imgH="482600" progId="Equation.DSMT4">
              <p:embed/>
            </p:oleObj>
          </a:graphicData>
        </a:graphic>
      </p:graphicFrame>
      <p:sp>
        <p:nvSpPr>
          <p:cNvPr id="91" name="Rectangle 90"/>
          <p:cNvSpPr/>
          <p:nvPr/>
        </p:nvSpPr>
        <p:spPr>
          <a:xfrm>
            <a:off x="4961842" y="2069068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(15.88)</a:t>
            </a:r>
            <a:endParaRPr lang="en-US" dirty="0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6514" name="Object 18"/>
          <p:cNvGraphicFramePr>
            <a:graphicFrameLocks noChangeAspect="1"/>
          </p:cNvGraphicFramePr>
          <p:nvPr/>
        </p:nvGraphicFramePr>
        <p:xfrm>
          <a:off x="1075641" y="3440668"/>
          <a:ext cx="2944483" cy="609600"/>
        </p:xfrm>
        <a:graphic>
          <a:graphicData uri="http://schemas.openxmlformats.org/presentationml/2006/ole">
            <p:oleObj spid="_x0000_s106514" name="Equation" r:id="rId4" imgW="2438400" imgH="508000" progId="Equation.DSMT4">
              <p:embed/>
            </p:oleObj>
          </a:graphicData>
        </a:graphic>
      </p:graphicFrame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6516" name="Object 20"/>
          <p:cNvGraphicFramePr>
            <a:graphicFrameLocks noChangeAspect="1"/>
          </p:cNvGraphicFramePr>
          <p:nvPr/>
        </p:nvGraphicFramePr>
        <p:xfrm>
          <a:off x="1075642" y="4648200"/>
          <a:ext cx="3830128" cy="609600"/>
        </p:xfrm>
        <a:graphic>
          <a:graphicData uri="http://schemas.openxmlformats.org/presentationml/2006/ole">
            <p:oleObj spid="_x0000_s106516" name="Equation" r:id="rId5" imgW="3175000" imgH="508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6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6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83" grpId="0"/>
      <p:bldP spid="86" grpId="0"/>
      <p:bldP spid="89" grpId="0"/>
      <p:bldP spid="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Variational Principle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7201" y="1600200"/>
            <a:ext cx="37337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potential function </a:t>
            </a:r>
            <a:r>
              <a:rPr lang="en-US" i="1" dirty="0" smtClean="0">
                <a:sym typeface="Symbol"/>
              </a:rPr>
              <a:t>(x)</a:t>
            </a:r>
            <a:r>
              <a:rPr lang="en-US" dirty="0" smtClean="0"/>
              <a:t> in each element can be expressed by using linear interpolation: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114800" y="2743200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Figure 15.13 Element </a:t>
            </a:r>
            <a:r>
              <a:rPr lang="en-US" i="1" dirty="0" smtClean="0"/>
              <a:t>(e) </a:t>
            </a:r>
            <a:r>
              <a:rPr lang="en-US" dirty="0" smtClean="0"/>
              <a:t>with end points </a:t>
            </a:r>
            <a:r>
              <a:rPr lang="en-US" i="1" dirty="0" err="1" smtClean="0"/>
              <a:t>i</a:t>
            </a:r>
            <a:r>
              <a:rPr lang="en-US" i="1" dirty="0" smtClean="0"/>
              <a:t> and j</a:t>
            </a:r>
            <a:endParaRPr lang="en-US" i="1" dirty="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007663" y="2590800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(15.91)</a:t>
            </a:r>
            <a:endParaRPr lang="en-US" dirty="0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48200" y="6248400"/>
            <a:ext cx="3251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Figure 15.14 Linear interpolation</a:t>
            </a:r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007663" y="3657600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(15.92)</a:t>
            </a:r>
            <a:endParaRPr lang="en-US" dirty="0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7525" name="Group 5"/>
          <p:cNvGrpSpPr>
            <a:grpSpLocks noChangeAspect="1"/>
          </p:cNvGrpSpPr>
          <p:nvPr/>
        </p:nvGrpSpPr>
        <p:grpSpPr bwMode="auto">
          <a:xfrm>
            <a:off x="4648200" y="1676400"/>
            <a:ext cx="4197350" cy="758825"/>
            <a:chOff x="2455" y="1200"/>
            <a:chExt cx="2554" cy="465"/>
          </a:xfrm>
        </p:grpSpPr>
        <p:sp>
          <p:nvSpPr>
            <p:cNvPr id="107532" name="AutoShape 12"/>
            <p:cNvSpPr>
              <a:spLocks noChangeAspect="1" noChangeArrowheads="1" noTextEdit="1"/>
            </p:cNvSpPr>
            <p:nvPr/>
          </p:nvSpPr>
          <p:spPr bwMode="auto">
            <a:xfrm>
              <a:off x="2455" y="1200"/>
              <a:ext cx="2554" cy="46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7531" name="Object 11"/>
            <p:cNvGraphicFramePr>
              <a:graphicFrameLocks noChangeAspect="1"/>
            </p:cNvGraphicFramePr>
            <p:nvPr/>
          </p:nvGraphicFramePr>
          <p:xfrm>
            <a:off x="2547" y="1200"/>
            <a:ext cx="108" cy="201"/>
          </p:xfrm>
          <a:graphic>
            <a:graphicData uri="http://schemas.openxmlformats.org/presentationml/2006/ole">
              <p:oleObj spid="_x0000_s107531" name="Equation" r:id="rId3" imgW="88707" imgH="164742" progId="Equation.DSMT4">
                <p:embed/>
              </p:oleObj>
            </a:graphicData>
          </a:graphic>
        </p:graphicFrame>
        <p:graphicFrame>
          <p:nvGraphicFramePr>
            <p:cNvPr id="107530" name="Object 10"/>
            <p:cNvGraphicFramePr>
              <a:graphicFrameLocks noChangeAspect="1"/>
            </p:cNvGraphicFramePr>
            <p:nvPr/>
          </p:nvGraphicFramePr>
          <p:xfrm>
            <a:off x="4671" y="1200"/>
            <a:ext cx="153" cy="232"/>
          </p:xfrm>
          <a:graphic>
            <a:graphicData uri="http://schemas.openxmlformats.org/presentationml/2006/ole">
              <p:oleObj spid="_x0000_s107530" name="Equation" r:id="rId4" imgW="126890" imgH="190335" progId="Equation.DSMT4">
                <p:embed/>
              </p:oleObj>
            </a:graphicData>
          </a:graphic>
        </p:graphicFrame>
        <p:graphicFrame>
          <p:nvGraphicFramePr>
            <p:cNvPr id="107529" name="Object 9"/>
            <p:cNvGraphicFramePr>
              <a:graphicFrameLocks noChangeAspect="1"/>
            </p:cNvGraphicFramePr>
            <p:nvPr/>
          </p:nvGraphicFramePr>
          <p:xfrm>
            <a:off x="3563" y="1200"/>
            <a:ext cx="246" cy="263"/>
          </p:xfrm>
          <a:graphic>
            <a:graphicData uri="http://schemas.openxmlformats.org/presentationml/2006/ole">
              <p:oleObj spid="_x0000_s107529" name="Equation" r:id="rId5" imgW="203024" imgH="215713" progId="Equation.DSMT4">
                <p:embed/>
              </p:oleObj>
            </a:graphicData>
          </a:graphic>
        </p:graphicFrame>
        <p:graphicFrame>
          <p:nvGraphicFramePr>
            <p:cNvPr id="107528" name="Object 8"/>
            <p:cNvGraphicFramePr>
              <a:graphicFrameLocks noChangeAspect="1"/>
            </p:cNvGraphicFramePr>
            <p:nvPr/>
          </p:nvGraphicFramePr>
          <p:xfrm>
            <a:off x="2455" y="1479"/>
            <a:ext cx="185" cy="186"/>
          </p:xfrm>
          <a:graphic>
            <a:graphicData uri="http://schemas.openxmlformats.org/presentationml/2006/ole">
              <p:oleObj spid="_x0000_s107528" name="Equation" r:id="rId6" imgW="114102" imgH="114102" progId="Equation.DSMT4">
                <p:embed/>
              </p:oleObj>
            </a:graphicData>
          </a:graphic>
        </p:graphicFrame>
        <p:sp>
          <p:nvSpPr>
            <p:cNvPr id="107527" name="Line 7"/>
            <p:cNvSpPr>
              <a:spLocks noChangeAspect="1" noChangeShapeType="1"/>
            </p:cNvSpPr>
            <p:nvPr/>
          </p:nvSpPr>
          <p:spPr bwMode="auto">
            <a:xfrm>
              <a:off x="2547" y="1572"/>
              <a:ext cx="226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7526" name="Object 6"/>
            <p:cNvGraphicFramePr>
              <a:graphicFrameLocks noChangeAspect="1"/>
            </p:cNvGraphicFramePr>
            <p:nvPr/>
          </p:nvGraphicFramePr>
          <p:xfrm>
            <a:off x="4671" y="1479"/>
            <a:ext cx="185" cy="184"/>
          </p:xfrm>
          <a:graphic>
            <a:graphicData uri="http://schemas.openxmlformats.org/presentationml/2006/ole">
              <p:oleObj spid="_x0000_s107526" name="Equation" r:id="rId7" imgW="114102" imgH="114102" progId="Equation.DSMT4">
                <p:embed/>
              </p:oleObj>
            </a:graphicData>
          </a:graphic>
        </p:graphicFrame>
      </p:grp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7534" name="Object 14"/>
          <p:cNvGraphicFramePr>
            <a:graphicFrameLocks noChangeAspect="1"/>
          </p:cNvGraphicFramePr>
          <p:nvPr/>
        </p:nvGraphicFramePr>
        <p:xfrm>
          <a:off x="942975" y="2590800"/>
          <a:ext cx="2105025" cy="551584"/>
        </p:xfrm>
        <a:graphic>
          <a:graphicData uri="http://schemas.openxmlformats.org/presentationml/2006/ole">
            <p:oleObj spid="_x0000_s107534" name="Equation" r:id="rId8" imgW="1778000" imgH="469900" progId="Equation.DSMT4">
              <p:embed/>
            </p:oleObj>
          </a:graphicData>
        </a:graphic>
      </p:graphicFrame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7537" name="Group 17"/>
          <p:cNvGrpSpPr>
            <a:grpSpLocks noChangeAspect="1"/>
          </p:cNvGrpSpPr>
          <p:nvPr/>
        </p:nvGrpSpPr>
        <p:grpSpPr bwMode="auto">
          <a:xfrm>
            <a:off x="4343400" y="3276600"/>
            <a:ext cx="4105275" cy="2851150"/>
            <a:chOff x="2455" y="3660"/>
            <a:chExt cx="4931" cy="3445"/>
          </a:xfrm>
        </p:grpSpPr>
        <p:sp>
          <p:nvSpPr>
            <p:cNvPr id="107555" name="AutoShape 35"/>
            <p:cNvSpPr>
              <a:spLocks noChangeAspect="1" noChangeArrowheads="1" noTextEdit="1"/>
            </p:cNvSpPr>
            <p:nvPr/>
          </p:nvSpPr>
          <p:spPr bwMode="auto">
            <a:xfrm>
              <a:off x="2455" y="3660"/>
              <a:ext cx="4931" cy="344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54" name="Line 34"/>
            <p:cNvSpPr>
              <a:spLocks noChangeShapeType="1"/>
            </p:cNvSpPr>
            <p:nvPr/>
          </p:nvSpPr>
          <p:spPr bwMode="auto">
            <a:xfrm flipV="1">
              <a:off x="3047" y="3846"/>
              <a:ext cx="0" cy="2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53" name="Line 33"/>
            <p:cNvSpPr>
              <a:spLocks noChangeShapeType="1"/>
            </p:cNvSpPr>
            <p:nvPr/>
          </p:nvSpPr>
          <p:spPr bwMode="auto">
            <a:xfrm>
              <a:off x="3047" y="6726"/>
              <a:ext cx="4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52" name="Line 32"/>
            <p:cNvSpPr>
              <a:spLocks noChangeShapeType="1"/>
            </p:cNvSpPr>
            <p:nvPr/>
          </p:nvSpPr>
          <p:spPr bwMode="auto">
            <a:xfrm flipV="1">
              <a:off x="4432" y="4217"/>
              <a:ext cx="2216" cy="130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51" name="Line 31"/>
            <p:cNvSpPr>
              <a:spLocks noChangeShapeType="1"/>
            </p:cNvSpPr>
            <p:nvPr/>
          </p:nvSpPr>
          <p:spPr bwMode="auto">
            <a:xfrm>
              <a:off x="4432" y="5518"/>
              <a:ext cx="0" cy="12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50" name="Line 30"/>
            <p:cNvSpPr>
              <a:spLocks noChangeShapeType="1"/>
            </p:cNvSpPr>
            <p:nvPr/>
          </p:nvSpPr>
          <p:spPr bwMode="auto">
            <a:xfrm flipH="1">
              <a:off x="3047" y="5518"/>
              <a:ext cx="138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49" name="Line 29"/>
            <p:cNvSpPr>
              <a:spLocks noChangeShapeType="1"/>
            </p:cNvSpPr>
            <p:nvPr/>
          </p:nvSpPr>
          <p:spPr bwMode="auto">
            <a:xfrm flipH="1">
              <a:off x="3047" y="4217"/>
              <a:ext cx="36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48" name="Line 28"/>
            <p:cNvSpPr>
              <a:spLocks noChangeShapeType="1"/>
            </p:cNvSpPr>
            <p:nvPr/>
          </p:nvSpPr>
          <p:spPr bwMode="auto">
            <a:xfrm>
              <a:off x="6648" y="4217"/>
              <a:ext cx="0" cy="25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47" name="Line 27"/>
            <p:cNvSpPr>
              <a:spLocks noChangeShapeType="1"/>
            </p:cNvSpPr>
            <p:nvPr/>
          </p:nvSpPr>
          <p:spPr bwMode="auto">
            <a:xfrm flipV="1">
              <a:off x="5540" y="4868"/>
              <a:ext cx="0" cy="18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46" name="Line 26"/>
            <p:cNvSpPr>
              <a:spLocks noChangeShapeType="1"/>
            </p:cNvSpPr>
            <p:nvPr/>
          </p:nvSpPr>
          <p:spPr bwMode="auto">
            <a:xfrm flipH="1">
              <a:off x="3047" y="4868"/>
              <a:ext cx="24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7545" name="Object 25"/>
            <p:cNvGraphicFramePr>
              <a:graphicFrameLocks noChangeAspect="1"/>
            </p:cNvGraphicFramePr>
            <p:nvPr/>
          </p:nvGraphicFramePr>
          <p:xfrm>
            <a:off x="7201" y="6354"/>
            <a:ext cx="154" cy="170"/>
          </p:xfrm>
          <a:graphic>
            <a:graphicData uri="http://schemas.openxmlformats.org/presentationml/2006/ole">
              <p:oleObj spid="_x0000_s107545" name="Equation" r:id="rId9" imgW="126835" imgH="139518" progId="Equation.DSMT4">
                <p:embed/>
              </p:oleObj>
            </a:graphicData>
          </a:graphic>
        </p:graphicFrame>
        <p:graphicFrame>
          <p:nvGraphicFramePr>
            <p:cNvPr id="107544" name="Object 24"/>
            <p:cNvGraphicFramePr>
              <a:graphicFrameLocks noChangeAspect="1"/>
            </p:cNvGraphicFramePr>
            <p:nvPr/>
          </p:nvGraphicFramePr>
          <p:xfrm>
            <a:off x="5447" y="6819"/>
            <a:ext cx="154" cy="170"/>
          </p:xfrm>
          <a:graphic>
            <a:graphicData uri="http://schemas.openxmlformats.org/presentationml/2006/ole">
              <p:oleObj spid="_x0000_s107544" name="Equation" r:id="rId10" imgW="126835" imgH="139518" progId="Equation.DSMT4">
                <p:embed/>
              </p:oleObj>
            </a:graphicData>
          </a:graphic>
        </p:graphicFrame>
        <p:graphicFrame>
          <p:nvGraphicFramePr>
            <p:cNvPr id="107543" name="Object 23"/>
            <p:cNvGraphicFramePr>
              <a:graphicFrameLocks noChangeAspect="1"/>
            </p:cNvGraphicFramePr>
            <p:nvPr/>
          </p:nvGraphicFramePr>
          <p:xfrm>
            <a:off x="4324" y="6764"/>
            <a:ext cx="185" cy="279"/>
          </p:xfrm>
          <a:graphic>
            <a:graphicData uri="http://schemas.openxmlformats.org/presentationml/2006/ole">
              <p:oleObj spid="_x0000_s107543" name="Equation" r:id="rId11" imgW="152334" imgH="228501" progId="Equation.DSMT4">
                <p:embed/>
              </p:oleObj>
            </a:graphicData>
          </a:graphic>
        </p:graphicFrame>
        <p:graphicFrame>
          <p:nvGraphicFramePr>
            <p:cNvPr id="107542" name="Object 22"/>
            <p:cNvGraphicFramePr>
              <a:graphicFrameLocks noChangeAspect="1"/>
            </p:cNvGraphicFramePr>
            <p:nvPr/>
          </p:nvGraphicFramePr>
          <p:xfrm>
            <a:off x="6540" y="6811"/>
            <a:ext cx="215" cy="294"/>
          </p:xfrm>
          <a:graphic>
            <a:graphicData uri="http://schemas.openxmlformats.org/presentationml/2006/ole">
              <p:oleObj spid="_x0000_s107542" name="Equation" r:id="rId12" imgW="177646" imgH="241091" progId="Equation.DSMT4">
                <p:embed/>
              </p:oleObj>
            </a:graphicData>
          </a:graphic>
        </p:graphicFrame>
        <p:graphicFrame>
          <p:nvGraphicFramePr>
            <p:cNvPr id="107541" name="Object 21"/>
            <p:cNvGraphicFramePr>
              <a:graphicFrameLocks noChangeAspect="1"/>
            </p:cNvGraphicFramePr>
            <p:nvPr/>
          </p:nvGraphicFramePr>
          <p:xfrm>
            <a:off x="3232" y="3660"/>
            <a:ext cx="415" cy="263"/>
          </p:xfrm>
          <a:graphic>
            <a:graphicData uri="http://schemas.openxmlformats.org/presentationml/2006/ole">
              <p:oleObj spid="_x0000_s107541" name="Equation" r:id="rId13" imgW="342603" imgH="215713" progId="Equation.DSMT4">
                <p:embed/>
              </p:oleObj>
            </a:graphicData>
          </a:graphic>
        </p:graphicFrame>
        <p:graphicFrame>
          <p:nvGraphicFramePr>
            <p:cNvPr id="107540" name="Object 20"/>
            <p:cNvGraphicFramePr>
              <a:graphicFrameLocks noChangeAspect="1"/>
            </p:cNvGraphicFramePr>
            <p:nvPr/>
          </p:nvGraphicFramePr>
          <p:xfrm>
            <a:off x="2493" y="4775"/>
            <a:ext cx="416" cy="263"/>
          </p:xfrm>
          <a:graphic>
            <a:graphicData uri="http://schemas.openxmlformats.org/presentationml/2006/ole">
              <p:oleObj spid="_x0000_s107540" name="Equation" r:id="rId14" imgW="342603" imgH="215713" progId="Equation.DSMT4">
                <p:embed/>
              </p:oleObj>
            </a:graphicData>
          </a:graphic>
        </p:graphicFrame>
        <p:graphicFrame>
          <p:nvGraphicFramePr>
            <p:cNvPr id="107539" name="Object 19"/>
            <p:cNvGraphicFramePr>
              <a:graphicFrameLocks noChangeAspect="1"/>
            </p:cNvGraphicFramePr>
            <p:nvPr/>
          </p:nvGraphicFramePr>
          <p:xfrm>
            <a:off x="2455" y="4109"/>
            <a:ext cx="492" cy="294"/>
          </p:xfrm>
          <a:graphic>
            <a:graphicData uri="http://schemas.openxmlformats.org/presentationml/2006/ole">
              <p:oleObj spid="_x0000_s107539" name="Equation" r:id="rId15" imgW="406224" imgH="241195" progId="Equation.DSMT4">
                <p:embed/>
              </p:oleObj>
            </a:graphicData>
          </a:graphic>
        </p:graphicFrame>
        <p:graphicFrame>
          <p:nvGraphicFramePr>
            <p:cNvPr id="107538" name="Object 18"/>
            <p:cNvGraphicFramePr>
              <a:graphicFrameLocks noChangeAspect="1"/>
            </p:cNvGraphicFramePr>
            <p:nvPr/>
          </p:nvGraphicFramePr>
          <p:xfrm>
            <a:off x="2509" y="5340"/>
            <a:ext cx="461" cy="279"/>
          </p:xfrm>
          <a:graphic>
            <a:graphicData uri="http://schemas.openxmlformats.org/presentationml/2006/ole">
              <p:oleObj spid="_x0000_s107538" name="Equation" r:id="rId16" imgW="381000" imgH="228600" progId="Equation.DSMT4">
                <p:embed/>
              </p:oleObj>
            </a:graphicData>
          </a:graphic>
        </p:graphicFrame>
      </p:grpSp>
      <p:sp>
        <p:nvSpPr>
          <p:cNvPr id="90" name="Rectangle 89"/>
          <p:cNvSpPr/>
          <p:nvPr/>
        </p:nvSpPr>
        <p:spPr>
          <a:xfrm>
            <a:off x="457200" y="3200400"/>
            <a:ext cx="3306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Another way of writing (15.91) is </a:t>
            </a:r>
            <a:endParaRPr lang="en-US" dirty="0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7558" name="Object 38"/>
          <p:cNvGraphicFramePr>
            <a:graphicFrameLocks noChangeAspect="1"/>
          </p:cNvGraphicFramePr>
          <p:nvPr/>
        </p:nvGraphicFramePr>
        <p:xfrm>
          <a:off x="990600" y="3733800"/>
          <a:ext cx="2014970" cy="281420"/>
        </p:xfrm>
        <a:graphic>
          <a:graphicData uri="http://schemas.openxmlformats.org/presentationml/2006/ole">
            <p:oleObj spid="_x0000_s107558" name="Equation" r:id="rId17" imgW="1701800" imgH="241300" progId="Equation.DSMT4">
              <p:embed/>
            </p:oleObj>
          </a:graphicData>
        </a:graphic>
      </p:graphicFrame>
      <p:sp>
        <p:nvSpPr>
          <p:cNvPr id="93" name="Rectangle 92"/>
          <p:cNvSpPr/>
          <p:nvPr/>
        </p:nvSpPr>
        <p:spPr>
          <a:xfrm>
            <a:off x="457200" y="4114800"/>
            <a:ext cx="779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7560" name="Object 40"/>
          <p:cNvGraphicFramePr>
            <a:graphicFrameLocks noChangeAspect="1"/>
          </p:cNvGraphicFramePr>
          <p:nvPr/>
        </p:nvGraphicFramePr>
        <p:xfrm>
          <a:off x="990600" y="4495800"/>
          <a:ext cx="979343" cy="551584"/>
        </p:xfrm>
        <a:graphic>
          <a:graphicData uri="http://schemas.openxmlformats.org/presentationml/2006/ole">
            <p:oleObj spid="_x0000_s107560" name="Equation" r:id="rId18" imgW="825500" imgH="469900" progId="Equation.DSMT4">
              <p:embed/>
            </p:oleObj>
          </a:graphicData>
        </a:graphic>
      </p:graphicFrame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7562" name="Object 42"/>
          <p:cNvGraphicFramePr>
            <a:graphicFrameLocks noChangeAspect="1"/>
          </p:cNvGraphicFramePr>
          <p:nvPr/>
        </p:nvGraphicFramePr>
        <p:xfrm>
          <a:off x="990600" y="5105399"/>
          <a:ext cx="990600" cy="540327"/>
        </p:xfrm>
        <a:graphic>
          <a:graphicData uri="http://schemas.openxmlformats.org/presentationml/2006/ole">
            <p:oleObj spid="_x0000_s107562" name="Equation" r:id="rId19" imgW="838200" imgH="457200" progId="Equation.DSMT4">
              <p:embed/>
            </p:oleObj>
          </a:graphicData>
        </a:graphic>
      </p:graphicFrame>
      <p:sp>
        <p:nvSpPr>
          <p:cNvPr id="98" name="Rectangle 97"/>
          <p:cNvSpPr/>
          <p:nvPr/>
        </p:nvSpPr>
        <p:spPr>
          <a:xfrm>
            <a:off x="2514600" y="4495800"/>
            <a:ext cx="1625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(15.93a)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2514600" y="5181600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(15.93b)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457200" y="5779532"/>
            <a:ext cx="4105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N</a:t>
            </a:r>
            <a:r>
              <a:rPr lang="en-US" i="1" baseline="-25000" dirty="0" smtClean="0"/>
              <a:t>i</a:t>
            </a:r>
            <a:r>
              <a:rPr lang="en-US" i="1" dirty="0" smtClean="0"/>
              <a:t>(x) and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j</a:t>
            </a:r>
            <a:r>
              <a:rPr lang="en-US" i="1" dirty="0" smtClean="0"/>
              <a:t>(x) </a:t>
            </a:r>
            <a:r>
              <a:rPr lang="en-US" dirty="0" smtClean="0"/>
              <a:t>are called shape functions.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7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7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0" grpId="0"/>
      <p:bldP spid="93" grpId="0"/>
      <p:bldP spid="98" grpId="0"/>
      <p:bldP spid="99" grpId="0"/>
      <p:bldP spid="1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Variational Principle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553200" y="6280150"/>
            <a:ext cx="2133600" cy="365125"/>
          </a:xfrm>
        </p:spPr>
        <p:txBody>
          <a:bodyPr/>
          <a:lstStyle/>
          <a:p>
            <a:fld id="{31F865FB-FFE8-4AC7-B4DC-2B70FFEECB6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7201" y="1524000"/>
            <a:ext cx="3733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(15.92) and (15.93)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257242" y="20574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(15.98)</a:t>
            </a:r>
            <a:endParaRPr lang="en-US" dirty="0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257242" y="31242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(15.99)</a:t>
            </a:r>
            <a:endParaRPr lang="en-US" dirty="0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57200" y="2590800"/>
            <a:ext cx="139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From (15.90)</a:t>
            </a:r>
            <a:endParaRPr lang="en-US" dirty="0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57200" y="3657600"/>
            <a:ext cx="3103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which can be further simplified</a:t>
            </a:r>
            <a:endParaRPr lang="en-US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6096000" y="4191000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(15.100)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6096000" y="5040868"/>
            <a:ext cx="1618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. . . . . . (15.101)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457200" y="4724400"/>
            <a:ext cx="8326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total functional can be obtained by summing up the functional for all the elements</a:t>
            </a:r>
            <a:endParaRPr lang="en-US" dirty="0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63" name="Object 19"/>
          <p:cNvGraphicFramePr>
            <a:graphicFrameLocks noChangeAspect="1"/>
          </p:cNvGraphicFramePr>
          <p:nvPr/>
        </p:nvGraphicFramePr>
        <p:xfrm>
          <a:off x="876300" y="1981200"/>
          <a:ext cx="4268403" cy="546635"/>
        </p:xfrm>
        <a:graphic>
          <a:graphicData uri="http://schemas.openxmlformats.org/presentationml/2006/ole">
            <p:oleObj spid="_x0000_s108563" name="Equation" r:id="rId3" imgW="3492500" imgH="444500" progId="Equation.DSMT4">
              <p:embed/>
            </p:oleObj>
          </a:graphicData>
        </a:graphic>
      </p:graphicFrame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65" name="Object 21"/>
          <p:cNvGraphicFramePr>
            <a:graphicFrameLocks noChangeAspect="1"/>
          </p:cNvGraphicFramePr>
          <p:nvPr/>
        </p:nvGraphicFramePr>
        <p:xfrm>
          <a:off x="952499" y="3048000"/>
          <a:ext cx="5070909" cy="616418"/>
        </p:xfrm>
        <a:graphic>
          <a:graphicData uri="http://schemas.openxmlformats.org/presentationml/2006/ole">
            <p:oleObj spid="_x0000_s108565" name="Equation" r:id="rId4" imgW="4152900" imgH="508000" progId="Equation.DSMT4">
              <p:embed/>
            </p:oleObj>
          </a:graphicData>
        </a:graphic>
      </p:graphicFrame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67" name="Object 23"/>
          <p:cNvGraphicFramePr>
            <a:graphicFrameLocks noChangeAspect="1"/>
          </p:cNvGraphicFramePr>
          <p:nvPr/>
        </p:nvGraphicFramePr>
        <p:xfrm>
          <a:off x="876299" y="4114800"/>
          <a:ext cx="4698733" cy="616418"/>
        </p:xfrm>
        <a:graphic>
          <a:graphicData uri="http://schemas.openxmlformats.org/presentationml/2006/ole">
            <p:oleObj spid="_x0000_s108567" name="Equation" r:id="rId5" imgW="3848100" imgH="508000" progId="Equation.DSMT4">
              <p:embed/>
            </p:oleObj>
          </a:graphicData>
        </a:graphic>
      </p:graphicFrame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69" name="Object 25"/>
          <p:cNvGraphicFramePr>
            <a:graphicFrameLocks noChangeAspect="1"/>
          </p:cNvGraphicFramePr>
          <p:nvPr/>
        </p:nvGraphicFramePr>
        <p:xfrm>
          <a:off x="952500" y="5132271"/>
          <a:ext cx="1267727" cy="430329"/>
        </p:xfrm>
        <a:graphic>
          <a:graphicData uri="http://schemas.openxmlformats.org/presentationml/2006/ole">
            <p:oleObj spid="_x0000_s108569" name="Equation" r:id="rId6" imgW="1040948" imgH="342751" progId="Equation.DSMT4">
              <p:embed/>
            </p:oleObj>
          </a:graphicData>
        </a:graphic>
      </p:graphicFrame>
      <p:sp>
        <p:nvSpPr>
          <p:cNvPr id="102" name="Rectangle 101"/>
          <p:cNvSpPr/>
          <p:nvPr/>
        </p:nvSpPr>
        <p:spPr>
          <a:xfrm>
            <a:off x="457200" y="55626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algebraic equations are then obtained by minimizing (15.101) with respect to each of the unknown potentials:</a:t>
            </a:r>
            <a:endParaRPr lang="en-US" dirty="0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71" name="Object 27"/>
          <p:cNvGraphicFramePr>
            <a:graphicFrameLocks noChangeAspect="1"/>
          </p:cNvGraphicFramePr>
          <p:nvPr/>
        </p:nvGraphicFramePr>
        <p:xfrm>
          <a:off x="952500" y="6172200"/>
          <a:ext cx="1104900" cy="546635"/>
        </p:xfrm>
        <a:graphic>
          <a:graphicData uri="http://schemas.openxmlformats.org/presentationml/2006/ole">
            <p:oleObj spid="_x0000_s108571" name="Equation" r:id="rId7" imgW="901309" imgH="444307" progId="Equation.DSMT4">
              <p:embed/>
            </p:oleObj>
          </a:graphicData>
        </a:graphic>
      </p:graphicFrame>
      <p:sp>
        <p:nvSpPr>
          <p:cNvPr id="105" name="Rectangle 104"/>
          <p:cNvSpPr/>
          <p:nvPr/>
        </p:nvSpPr>
        <p:spPr>
          <a:xfrm>
            <a:off x="2209800" y="6248400"/>
            <a:ext cx="297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(unknown node potential).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096000" y="6172200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8" grpId="0"/>
      <p:bldP spid="99" grpId="0"/>
      <p:bldP spid="100" grpId="0"/>
      <p:bldP spid="102" grpId="0"/>
      <p:bldP spid="105" grpId="0"/>
      <p:bldP spid="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Solve the problem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7201" y="1600200"/>
            <a:ext cx="815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Assume </a:t>
            </a:r>
            <a:r>
              <a:rPr lang="en-US" i="1" dirty="0" smtClean="0"/>
              <a:t>d = 1, </a:t>
            </a:r>
            <a:r>
              <a:rPr lang="en-US" i="1" dirty="0" smtClean="0">
                <a:sym typeface="Symbol"/>
              </a:rPr>
              <a:t> = 1</a:t>
            </a:r>
            <a:r>
              <a:rPr lang="en-US" i="1" dirty="0" smtClean="0"/>
              <a:t>,  </a:t>
            </a:r>
            <a:r>
              <a:rPr lang="en-US" i="1" dirty="0" smtClean="0">
                <a:sym typeface="Symbol"/>
              </a:rPr>
              <a:t> = 1</a:t>
            </a:r>
            <a:r>
              <a:rPr lang="en-US" i="1" dirty="0" smtClean="0"/>
              <a:t> </a:t>
            </a:r>
            <a:r>
              <a:rPr lang="en-US" dirty="0" smtClean="0"/>
              <a:t>in Figure 15.11 and let the domain be divided into 2 elements as shown in Figure 15.16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57200" y="2362200"/>
            <a:ext cx="163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element (1)</a:t>
            </a:r>
            <a:endParaRPr lang="en-US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9575" name="Group 7"/>
          <p:cNvGrpSpPr>
            <a:grpSpLocks noChangeAspect="1"/>
          </p:cNvGrpSpPr>
          <p:nvPr/>
        </p:nvGrpSpPr>
        <p:grpSpPr bwMode="auto">
          <a:xfrm>
            <a:off x="4495800" y="2362200"/>
            <a:ext cx="4032250" cy="1106488"/>
            <a:chOff x="2455" y="1395"/>
            <a:chExt cx="3138" cy="867"/>
          </a:xfrm>
        </p:grpSpPr>
        <p:sp>
          <p:nvSpPr>
            <p:cNvPr id="109589" name="AutoShape 21"/>
            <p:cNvSpPr>
              <a:spLocks noChangeAspect="1" noChangeArrowheads="1" noTextEdit="1"/>
            </p:cNvSpPr>
            <p:nvPr/>
          </p:nvSpPr>
          <p:spPr bwMode="auto">
            <a:xfrm>
              <a:off x="2455" y="1395"/>
              <a:ext cx="3138" cy="86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9588" name="Object 20"/>
            <p:cNvGraphicFramePr>
              <a:graphicFrameLocks noChangeAspect="1"/>
            </p:cNvGraphicFramePr>
            <p:nvPr/>
          </p:nvGraphicFramePr>
          <p:xfrm>
            <a:off x="3009" y="1534"/>
            <a:ext cx="277" cy="310"/>
          </p:xfrm>
          <a:graphic>
            <a:graphicData uri="http://schemas.openxmlformats.org/presentationml/2006/ole">
              <p:oleObj spid="_x0000_s109588" name="Equation" r:id="rId3" imgW="228501" imgH="253890" progId="Equation.DSMT4">
                <p:embed/>
              </p:oleObj>
            </a:graphicData>
          </a:graphic>
        </p:graphicFrame>
        <p:graphicFrame>
          <p:nvGraphicFramePr>
            <p:cNvPr id="109587" name="Object 19"/>
            <p:cNvGraphicFramePr>
              <a:graphicFrameLocks noChangeAspect="1"/>
            </p:cNvGraphicFramePr>
            <p:nvPr/>
          </p:nvGraphicFramePr>
          <p:xfrm>
            <a:off x="5408" y="1581"/>
            <a:ext cx="154" cy="170"/>
          </p:xfrm>
          <a:graphic>
            <a:graphicData uri="http://schemas.openxmlformats.org/presentationml/2006/ole">
              <p:oleObj spid="_x0000_s109587" name="Equation" r:id="rId4" imgW="126835" imgH="139518" progId="Equation.DSMT4">
                <p:embed/>
              </p:oleObj>
            </a:graphicData>
          </a:graphic>
        </p:graphicFrame>
        <p:graphicFrame>
          <p:nvGraphicFramePr>
            <p:cNvPr id="109586" name="Object 18"/>
            <p:cNvGraphicFramePr>
              <a:graphicFrameLocks noChangeAspect="1"/>
            </p:cNvGraphicFramePr>
            <p:nvPr/>
          </p:nvGraphicFramePr>
          <p:xfrm>
            <a:off x="4116" y="1534"/>
            <a:ext cx="293" cy="310"/>
          </p:xfrm>
          <a:graphic>
            <a:graphicData uri="http://schemas.openxmlformats.org/presentationml/2006/ole">
              <p:oleObj spid="_x0000_s109586" name="Equation" r:id="rId5" imgW="241195" imgH="253890" progId="Equation.DSMT4">
                <p:embed/>
              </p:oleObj>
            </a:graphicData>
          </a:graphic>
        </p:graphicFrame>
        <p:graphicFrame>
          <p:nvGraphicFramePr>
            <p:cNvPr id="109585" name="Object 17"/>
            <p:cNvGraphicFramePr>
              <a:graphicFrameLocks noChangeAspect="1"/>
            </p:cNvGraphicFramePr>
            <p:nvPr/>
          </p:nvGraphicFramePr>
          <p:xfrm>
            <a:off x="2455" y="2045"/>
            <a:ext cx="154" cy="217"/>
          </p:xfrm>
          <a:graphic>
            <a:graphicData uri="http://schemas.openxmlformats.org/presentationml/2006/ole">
              <p:oleObj spid="_x0000_s109585" name="Equation" r:id="rId6" imgW="126725" imgH="177415" progId="Equation.DSMT4">
                <p:embed/>
              </p:oleObj>
            </a:graphicData>
          </a:graphic>
        </p:graphicFrame>
        <p:graphicFrame>
          <p:nvGraphicFramePr>
            <p:cNvPr id="109584" name="Object 16"/>
            <p:cNvGraphicFramePr>
              <a:graphicFrameLocks noChangeAspect="1"/>
            </p:cNvGraphicFramePr>
            <p:nvPr/>
          </p:nvGraphicFramePr>
          <p:xfrm>
            <a:off x="4670" y="2045"/>
            <a:ext cx="138" cy="202"/>
          </p:xfrm>
          <a:graphic>
            <a:graphicData uri="http://schemas.openxmlformats.org/presentationml/2006/ole">
              <p:oleObj spid="_x0000_s109584" name="Equation" r:id="rId7" imgW="114151" imgH="164885" progId="Equation.DSMT4">
                <p:embed/>
              </p:oleObj>
            </a:graphicData>
          </a:graphic>
        </p:graphicFrame>
        <p:grpSp>
          <p:nvGrpSpPr>
            <p:cNvPr id="109579" name="Group 11"/>
            <p:cNvGrpSpPr>
              <a:grpSpLocks noChangeAspect="1"/>
            </p:cNvGrpSpPr>
            <p:nvPr/>
          </p:nvGrpSpPr>
          <p:grpSpPr bwMode="auto">
            <a:xfrm>
              <a:off x="2547" y="1859"/>
              <a:ext cx="3046" cy="93"/>
              <a:chOff x="2640" y="3456"/>
              <a:chExt cx="2832" cy="96"/>
            </a:xfrm>
          </p:grpSpPr>
          <p:sp>
            <p:nvSpPr>
              <p:cNvPr id="109583" name="Oval 15"/>
              <p:cNvSpPr>
                <a:spLocks noChangeAspect="1" noChangeArrowheads="1"/>
              </p:cNvSpPr>
              <p:nvPr/>
            </p:nvSpPr>
            <p:spPr bwMode="auto">
              <a:xfrm>
                <a:off x="4608" y="345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82" name="Oval 14"/>
              <p:cNvSpPr>
                <a:spLocks noChangeAspect="1" noChangeArrowheads="1"/>
              </p:cNvSpPr>
              <p:nvPr/>
            </p:nvSpPr>
            <p:spPr bwMode="auto">
              <a:xfrm>
                <a:off x="3600" y="345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81" name="Oval 13"/>
              <p:cNvSpPr>
                <a:spLocks noChangeAspect="1" noChangeArrowheads="1"/>
              </p:cNvSpPr>
              <p:nvPr/>
            </p:nvSpPr>
            <p:spPr bwMode="auto">
              <a:xfrm>
                <a:off x="2640" y="345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80" name="Line 12"/>
              <p:cNvSpPr>
                <a:spLocks noChangeAspect="1" noChangeShapeType="1"/>
              </p:cNvSpPr>
              <p:nvPr/>
            </p:nvSpPr>
            <p:spPr bwMode="auto">
              <a:xfrm>
                <a:off x="2688" y="3504"/>
                <a:ext cx="278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aphicFrame>
          <p:nvGraphicFramePr>
            <p:cNvPr id="109578" name="Object 10"/>
            <p:cNvGraphicFramePr>
              <a:graphicFrameLocks noChangeAspect="1"/>
            </p:cNvGraphicFramePr>
            <p:nvPr/>
          </p:nvGraphicFramePr>
          <p:xfrm>
            <a:off x="2547" y="1395"/>
            <a:ext cx="216" cy="294"/>
          </p:xfrm>
          <a:graphic>
            <a:graphicData uri="http://schemas.openxmlformats.org/presentationml/2006/ole">
              <p:oleObj spid="_x0000_s109578" name="Equation" r:id="rId8" imgW="177646" imgH="241091" progId="Equation.DSMT4">
                <p:embed/>
              </p:oleObj>
            </a:graphicData>
          </a:graphic>
        </p:graphicFrame>
        <p:graphicFrame>
          <p:nvGraphicFramePr>
            <p:cNvPr id="109577" name="Object 9"/>
            <p:cNvGraphicFramePr>
              <a:graphicFrameLocks noChangeAspect="1"/>
            </p:cNvGraphicFramePr>
            <p:nvPr/>
          </p:nvGraphicFramePr>
          <p:xfrm>
            <a:off x="3555" y="1395"/>
            <a:ext cx="231" cy="294"/>
          </p:xfrm>
          <a:graphic>
            <a:graphicData uri="http://schemas.openxmlformats.org/presentationml/2006/ole">
              <p:oleObj spid="_x0000_s109577" name="Equation" r:id="rId9" imgW="190417" imgH="241195" progId="Equation.DSMT4">
                <p:embed/>
              </p:oleObj>
            </a:graphicData>
          </a:graphic>
        </p:graphicFrame>
        <p:graphicFrame>
          <p:nvGraphicFramePr>
            <p:cNvPr id="109576" name="Object 8"/>
            <p:cNvGraphicFramePr>
              <a:graphicFrameLocks noChangeAspect="1"/>
            </p:cNvGraphicFramePr>
            <p:nvPr/>
          </p:nvGraphicFramePr>
          <p:xfrm>
            <a:off x="4578" y="1395"/>
            <a:ext cx="230" cy="294"/>
          </p:xfrm>
          <a:graphic>
            <a:graphicData uri="http://schemas.openxmlformats.org/presentationml/2006/ole">
              <p:oleObj spid="_x0000_s109576" name="Equation" r:id="rId10" imgW="190417" imgH="241195" progId="Equation.DSMT4">
                <p:embed/>
              </p:oleObj>
            </a:graphicData>
          </a:graphic>
        </p:graphicFrame>
      </p:grp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91" name="Object 23"/>
          <p:cNvGraphicFramePr>
            <a:graphicFrameLocks noChangeAspect="1"/>
          </p:cNvGraphicFramePr>
          <p:nvPr/>
        </p:nvGraphicFramePr>
        <p:xfrm>
          <a:off x="762000" y="2743200"/>
          <a:ext cx="1188844" cy="482600"/>
        </p:xfrm>
        <a:graphic>
          <a:graphicData uri="http://schemas.openxmlformats.org/presentationml/2006/ole">
            <p:oleObj spid="_x0000_s109591" name="Equation" r:id="rId11" imgW="965200" imgH="393700" progId="Equation.DSMT4">
              <p:embed/>
            </p:oleObj>
          </a:graphicData>
        </a:graphic>
      </p:graphicFrame>
      <p:sp>
        <p:nvSpPr>
          <p:cNvPr id="10959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93" name="Object 25"/>
          <p:cNvGraphicFramePr>
            <a:graphicFrameLocks noChangeAspect="1"/>
          </p:cNvGraphicFramePr>
          <p:nvPr/>
        </p:nvGraphicFramePr>
        <p:xfrm>
          <a:off x="800100" y="3276600"/>
          <a:ext cx="3394075" cy="941388"/>
        </p:xfrm>
        <a:graphic>
          <a:graphicData uri="http://schemas.openxmlformats.org/presentationml/2006/ole">
            <p:oleObj spid="_x0000_s109593" name="Equation" r:id="rId12" imgW="2743200" imgH="761760" progId="Equation.DSMT4">
              <p:embed/>
            </p:oleObj>
          </a:graphicData>
        </a:graphic>
      </p:graphicFrame>
      <p:sp>
        <p:nvSpPr>
          <p:cNvPr id="10959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95" name="Object 27"/>
          <p:cNvGraphicFramePr>
            <a:graphicFrameLocks noChangeAspect="1"/>
          </p:cNvGraphicFramePr>
          <p:nvPr/>
        </p:nvGraphicFramePr>
        <p:xfrm>
          <a:off x="762000" y="4343400"/>
          <a:ext cx="2059880" cy="317810"/>
        </p:xfrm>
        <a:graphic>
          <a:graphicData uri="http://schemas.openxmlformats.org/presentationml/2006/ole">
            <p:oleObj spid="_x0000_s109595" name="Equation" r:id="rId13" imgW="1663700" imgH="254000" progId="Equation.DSMT4">
              <p:embed/>
            </p:oleObj>
          </a:graphicData>
        </a:graphic>
      </p:graphicFrame>
      <p:sp>
        <p:nvSpPr>
          <p:cNvPr id="10959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97" name="Object 29"/>
          <p:cNvGraphicFramePr>
            <a:graphicFrameLocks noChangeAspect="1"/>
          </p:cNvGraphicFramePr>
          <p:nvPr/>
        </p:nvGraphicFramePr>
        <p:xfrm>
          <a:off x="762000" y="4876800"/>
          <a:ext cx="3448824" cy="1447800"/>
        </p:xfrm>
        <a:graphic>
          <a:graphicData uri="http://schemas.openxmlformats.org/presentationml/2006/ole">
            <p:oleObj spid="_x0000_s109597" name="Equation" r:id="rId14" imgW="2768600" imgH="1168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9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Solve the problem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57200" y="1752600"/>
            <a:ext cx="163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element (2)</a:t>
            </a:r>
            <a:endParaRPr lang="en-US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06" name="Object 14"/>
          <p:cNvGraphicFramePr>
            <a:graphicFrameLocks noChangeAspect="1"/>
          </p:cNvGraphicFramePr>
          <p:nvPr/>
        </p:nvGraphicFramePr>
        <p:xfrm>
          <a:off x="914400" y="2209800"/>
          <a:ext cx="1197187" cy="485987"/>
        </p:xfrm>
        <a:graphic>
          <a:graphicData uri="http://schemas.openxmlformats.org/presentationml/2006/ole">
            <p:oleObj spid="_x0000_s110606" name="Equation" r:id="rId3" imgW="952087" imgH="393529" progId="Equation.DSMT4">
              <p:embed/>
            </p:oleObj>
          </a:graphicData>
        </a:graphic>
      </p:graphicFrame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08" name="Object 16"/>
          <p:cNvGraphicFramePr>
            <a:graphicFrameLocks noChangeAspect="1"/>
          </p:cNvGraphicFramePr>
          <p:nvPr/>
        </p:nvGraphicFramePr>
        <p:xfrm>
          <a:off x="838200" y="2667000"/>
          <a:ext cx="3947161" cy="948267"/>
        </p:xfrm>
        <a:graphic>
          <a:graphicData uri="http://schemas.openxmlformats.org/presentationml/2006/ole">
            <p:oleObj spid="_x0000_s110608" name="Equation" r:id="rId4" imgW="3175000" imgH="762000" progId="Equation.DSMT4">
              <p:embed/>
            </p:oleObj>
          </a:graphicData>
        </a:graphic>
      </p:graphicFrame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10" name="Object 18"/>
          <p:cNvGraphicFramePr>
            <a:graphicFrameLocks noChangeAspect="1"/>
          </p:cNvGraphicFramePr>
          <p:nvPr/>
        </p:nvGraphicFramePr>
        <p:xfrm>
          <a:off x="838200" y="3733800"/>
          <a:ext cx="2098042" cy="343747"/>
        </p:xfrm>
        <a:graphic>
          <a:graphicData uri="http://schemas.openxmlformats.org/presentationml/2006/ole">
            <p:oleObj spid="_x0000_s110610" name="Equation" r:id="rId5" imgW="1688367" imgH="266584" progId="Equation.DSMT4">
              <p:embed/>
            </p:oleObj>
          </a:graphicData>
        </a:graphic>
      </p:graphicFrame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12" name="Object 20"/>
          <p:cNvGraphicFramePr>
            <a:graphicFrameLocks noChangeAspect="1"/>
          </p:cNvGraphicFramePr>
          <p:nvPr/>
        </p:nvGraphicFramePr>
        <p:xfrm>
          <a:off x="809625" y="4191000"/>
          <a:ext cx="4207933" cy="1671320"/>
        </p:xfrm>
        <a:graphic>
          <a:graphicData uri="http://schemas.openxmlformats.org/presentationml/2006/ole">
            <p:oleObj spid="_x0000_s110612" name="Equation" r:id="rId6" imgW="3378200" imgH="1346200" progId="Equation.DSMT4">
              <p:embed/>
            </p:oleObj>
          </a:graphicData>
        </a:graphic>
      </p:graphicFrame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14" name="Object 22"/>
          <p:cNvGraphicFramePr>
            <a:graphicFrameLocks noChangeAspect="1"/>
          </p:cNvGraphicFramePr>
          <p:nvPr/>
        </p:nvGraphicFramePr>
        <p:xfrm>
          <a:off x="914400" y="6019800"/>
          <a:ext cx="2121747" cy="533400"/>
        </p:xfrm>
        <a:graphic>
          <a:graphicData uri="http://schemas.openxmlformats.org/presentationml/2006/ole">
            <p:oleObj spid="_x0000_s110614" name="Equation" r:id="rId7" imgW="1701800" imgH="431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0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Solve the problem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81000" y="1535668"/>
            <a:ext cx="1630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minimum </a:t>
            </a:r>
            <a:r>
              <a:rPr lang="en-US" i="1" dirty="0" smtClean="0"/>
              <a:t>I</a:t>
            </a:r>
            <a:r>
              <a:rPr lang="en-US" i="1" baseline="-25000" dirty="0" smtClean="0"/>
              <a:t>E</a:t>
            </a:r>
            <a:endParaRPr lang="en-US" i="1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23" name="Object 7"/>
          <p:cNvGraphicFramePr>
            <a:graphicFrameLocks noChangeAspect="1"/>
          </p:cNvGraphicFramePr>
          <p:nvPr/>
        </p:nvGraphicFramePr>
        <p:xfrm>
          <a:off x="914400" y="2069068"/>
          <a:ext cx="1997851" cy="623533"/>
        </p:xfrm>
        <a:graphic>
          <a:graphicData uri="http://schemas.openxmlformats.org/presentationml/2006/ole">
            <p:oleObj spid="_x0000_s111623" name="Equation" r:id="rId3" imgW="1498600" imgH="469900" progId="Equation.DSMT4">
              <p:embed/>
            </p:oleObj>
          </a:graphicData>
        </a:graphic>
      </p:graphicFrame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25" name="Object 9"/>
          <p:cNvGraphicFramePr>
            <a:graphicFrameLocks noChangeAspect="1"/>
          </p:cNvGraphicFramePr>
          <p:nvPr/>
        </p:nvGraphicFramePr>
        <p:xfrm>
          <a:off x="914400" y="2678668"/>
          <a:ext cx="699884" cy="521732"/>
        </p:xfrm>
        <a:graphic>
          <a:graphicData uri="http://schemas.openxmlformats.org/presentationml/2006/ole">
            <p:oleObj spid="_x0000_s111625" name="Equation" r:id="rId4" imgW="520474" imgH="393529" progId="Equation.DSMT4">
              <p:embed/>
            </p:oleObj>
          </a:graphicData>
        </a:graphic>
      </p:graphicFrame>
      <p:sp>
        <p:nvSpPr>
          <p:cNvPr id="79" name="Rectangle 78"/>
          <p:cNvSpPr/>
          <p:nvPr/>
        </p:nvSpPr>
        <p:spPr>
          <a:xfrm>
            <a:off x="381000" y="3212068"/>
            <a:ext cx="360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exact answer for the problem is:</a:t>
            </a:r>
            <a:endParaRPr lang="en-US" dirty="0"/>
          </a:p>
        </p:txBody>
      </p:sp>
      <p:sp>
        <p:nvSpPr>
          <p:cNvPr id="1116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28" name="Object 12"/>
          <p:cNvGraphicFramePr>
            <a:graphicFrameLocks noChangeAspect="1"/>
          </p:cNvGraphicFramePr>
          <p:nvPr/>
        </p:nvGraphicFramePr>
        <p:xfrm>
          <a:off x="914400" y="3669268"/>
          <a:ext cx="1183441" cy="521732"/>
        </p:xfrm>
        <a:graphic>
          <a:graphicData uri="http://schemas.openxmlformats.org/presentationml/2006/ole">
            <p:oleObj spid="_x0000_s111628" name="Equation" r:id="rId5" imgW="888614" imgH="393529" progId="Equation.DSMT4">
              <p:embed/>
            </p:oleObj>
          </a:graphicData>
        </a:graphic>
      </p:graphicFrame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30" name="Object 14"/>
          <p:cNvGraphicFramePr>
            <a:graphicFrameLocks noChangeAspect="1"/>
          </p:cNvGraphicFramePr>
          <p:nvPr/>
        </p:nvGraphicFramePr>
        <p:xfrm>
          <a:off x="914400" y="4202668"/>
          <a:ext cx="1565197" cy="572633"/>
        </p:xfrm>
        <a:graphic>
          <a:graphicData uri="http://schemas.openxmlformats.org/presentationml/2006/ole">
            <p:oleObj spid="_x0000_s111630" name="Equation" r:id="rId6" imgW="1167893" imgH="431613" progId="Equation.DSMT4">
              <p:embed/>
            </p:oleObj>
          </a:graphicData>
        </a:graphic>
      </p:graphicFrame>
      <p:sp>
        <p:nvSpPr>
          <p:cNvPr id="84" name="Rectangle 83"/>
          <p:cNvSpPr/>
          <p:nvPr/>
        </p:nvSpPr>
        <p:spPr>
          <a:xfrm>
            <a:off x="381000" y="4800600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exact answer given in (15.105) coincides with the approximate answer by finite element method in (15.103); however it may be noted that this is not true in the entire domain. For example,  </a:t>
            </a:r>
            <a:r>
              <a:rPr lang="en-US" i="1" dirty="0" smtClean="0">
                <a:sym typeface="Symbol"/>
              </a:rPr>
              <a:t>(1/4) </a:t>
            </a:r>
            <a:r>
              <a:rPr lang="en-US" dirty="0" smtClean="0"/>
              <a:t> by exact answer (15.105) is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4235222" y="3669268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(15.105)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4267200" y="4202668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(15.106)</a:t>
            </a:r>
            <a:endParaRPr lang="en-US" dirty="0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32" name="Object 16"/>
          <p:cNvGraphicFramePr>
            <a:graphicFrameLocks noChangeAspect="1"/>
          </p:cNvGraphicFramePr>
          <p:nvPr/>
        </p:nvGraphicFramePr>
        <p:xfrm>
          <a:off x="922895" y="5828167"/>
          <a:ext cx="2125105" cy="572633"/>
        </p:xfrm>
        <a:graphic>
          <a:graphicData uri="http://schemas.openxmlformats.org/presentationml/2006/ole">
            <p:oleObj spid="_x0000_s111632" name="Equation" r:id="rId7" imgW="1587500" imgH="431800" progId="Equation.DSMT4">
              <p:embed/>
            </p:oleObj>
          </a:graphicData>
        </a:graphic>
      </p:graphicFrame>
      <p:sp>
        <p:nvSpPr>
          <p:cNvPr id="89" name="Rectangle 88"/>
          <p:cNvSpPr/>
          <p:nvPr/>
        </p:nvSpPr>
        <p:spPr>
          <a:xfrm>
            <a:off x="4191000" y="5904367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1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4" grpId="0"/>
      <p:bldP spid="85" grpId="0"/>
      <p:bldP spid="86" grpId="0"/>
      <p:bldP spid="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162800" cy="3200401"/>
          </a:xfrm>
        </p:spPr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  <a:p>
            <a:endParaRPr lang="en-US" dirty="0" smtClean="0"/>
          </a:p>
          <a:p>
            <a:r>
              <a:rPr lang="en-US" dirty="0" smtClean="0"/>
              <a:t>Finite Element Method and Shape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Method </a:t>
            </a:r>
            <a:br>
              <a:rPr lang="en-US" dirty="0" smtClean="0"/>
            </a:br>
            <a:r>
              <a:rPr lang="en-US" dirty="0" smtClean="0"/>
              <a:t>– Solve the problem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518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5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81001" y="1676401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By finite element method we note that </a:t>
            </a:r>
            <a:r>
              <a:rPr lang="en-US" i="1" dirty="0" smtClean="0"/>
              <a:t>x=1/4 </a:t>
            </a:r>
            <a:r>
              <a:rPr lang="en-US" dirty="0" smtClean="0"/>
              <a:t>is not an end point of an </a:t>
            </a:r>
            <a:r>
              <a:rPr lang="en-US" dirty="0" err="1" smtClean="0"/>
              <a:t>elementbut</a:t>
            </a:r>
            <a:r>
              <a:rPr lang="en-US" dirty="0" smtClean="0"/>
              <a:t> it is in the domain of element(1). In this domain</a:t>
            </a:r>
          </a:p>
          <a:p>
            <a:r>
              <a:rPr lang="en-US" dirty="0" smtClean="0"/>
              <a:t> </a:t>
            </a:r>
            <a:endParaRPr lang="en-US" i="1" dirty="0"/>
          </a:p>
        </p:txBody>
      </p:sp>
      <p:sp>
        <p:nvSpPr>
          <p:cNvPr id="1075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756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9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457200" y="45720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source of the error is obvious, the exact solution shows that the potential varies </a:t>
            </a:r>
            <a:r>
              <a:rPr lang="en-US" dirty="0" err="1" smtClean="0"/>
              <a:t>quadratically</a:t>
            </a:r>
            <a:r>
              <a:rPr lang="en-US" dirty="0" smtClean="0"/>
              <a:t> where as the finite element method we used assumed a linear interpolation. The shape functions are obtained based on (15.94) and are called First order shape functions. One can define second order shape functions based on quadratic interpolation.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4343400" y="3886200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(15.108)</a:t>
            </a:r>
            <a:endParaRPr lang="en-US" dirty="0"/>
          </a:p>
        </p:txBody>
      </p:sp>
      <p:sp>
        <p:nvSpPr>
          <p:cNvPr id="11163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47" name="Object 7"/>
          <p:cNvGraphicFramePr>
            <a:graphicFrameLocks noChangeAspect="1"/>
          </p:cNvGraphicFramePr>
          <p:nvPr/>
        </p:nvGraphicFramePr>
        <p:xfrm>
          <a:off x="990600" y="2438400"/>
          <a:ext cx="2451949" cy="338667"/>
        </p:xfrm>
        <a:graphic>
          <a:graphicData uri="http://schemas.openxmlformats.org/presentationml/2006/ole">
            <p:oleObj spid="_x0000_s112647" name="Equation" r:id="rId3" imgW="1714500" imgH="241300" progId="Equation.DSMT4">
              <p:embed/>
            </p:oleObj>
          </a:graphicData>
        </a:graphic>
      </p:graphicFrame>
      <p:sp>
        <p:nvSpPr>
          <p:cNvPr id="1126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49" name="Object 9"/>
          <p:cNvGraphicFramePr>
            <a:graphicFrameLocks noChangeAspect="1"/>
          </p:cNvGraphicFramePr>
          <p:nvPr/>
        </p:nvGraphicFramePr>
        <p:xfrm>
          <a:off x="990600" y="2895600"/>
          <a:ext cx="2560319" cy="758613"/>
        </p:xfrm>
        <a:graphic>
          <a:graphicData uri="http://schemas.openxmlformats.org/presentationml/2006/ole">
            <p:oleObj spid="_x0000_s112649" name="Equation" r:id="rId4" imgW="1790700" imgH="533400" progId="Equation.DSMT4">
              <p:embed/>
            </p:oleObj>
          </a:graphicData>
        </a:graphic>
      </p:graphicFrame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1" name="Object 11"/>
          <p:cNvGraphicFramePr>
            <a:graphicFrameLocks noChangeAspect="1"/>
          </p:cNvGraphicFramePr>
          <p:nvPr/>
        </p:nvGraphicFramePr>
        <p:xfrm>
          <a:off x="990600" y="3810000"/>
          <a:ext cx="2858347" cy="609600"/>
        </p:xfrm>
        <a:graphic>
          <a:graphicData uri="http://schemas.openxmlformats.org/presentationml/2006/ole">
            <p:oleObj spid="_x0000_s112651" name="Equation" r:id="rId5" imgW="2006600" imgH="431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1524000" y="2009701"/>
            <a:ext cx="5334000" cy="95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7200" algn="l"/>
              </a:tabLs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No questions for the week 2</a:t>
            </a:r>
          </a:p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  <a:tabLst>
                <a:tab pos="457200" algn="l"/>
              </a:tabLs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Home work: P15.6 – P15.10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 for the week</a:t>
            </a:r>
            <a:endParaRPr lang="en-US" sz="4000" dirty="0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2146757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(15.65)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943600" y="3746957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(15.66)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533400" y="1600200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Moment method is one of weighted residual  method  discussed in the previous class.</a:t>
            </a:r>
            <a:endParaRPr lang="en-US" dirty="0" smtClean="0">
              <a:sym typeface="Symbol"/>
            </a:endParaRPr>
          </a:p>
          <a:p>
            <a:r>
              <a:rPr lang="en-US" dirty="0" smtClean="0"/>
              <a:t>Let the problem be stated as: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680157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 </a:t>
            </a:r>
            <a:r>
              <a:rPr lang="en-US" i="1" dirty="0" smtClean="0"/>
              <a:t>L</a:t>
            </a:r>
            <a:r>
              <a:rPr lang="en-US" dirty="0" smtClean="0"/>
              <a:t> is an operator, </a:t>
            </a:r>
            <a:r>
              <a:rPr lang="en-US" i="1" dirty="0" smtClean="0"/>
              <a:t>f</a:t>
            </a:r>
            <a:r>
              <a:rPr lang="en-US" dirty="0" smtClean="0"/>
              <a:t> is the unknown function and </a:t>
            </a:r>
            <a:r>
              <a:rPr lang="en-US" i="1" dirty="0" smtClean="0"/>
              <a:t>g </a:t>
            </a:r>
            <a:r>
              <a:rPr lang="en-US" dirty="0" smtClean="0"/>
              <a:t>is excitation. The problem becomes; to find </a:t>
            </a:r>
            <a:r>
              <a:rPr lang="en-US" i="1" dirty="0" smtClean="0"/>
              <a:t>f</a:t>
            </a:r>
            <a:r>
              <a:rPr lang="en-US" dirty="0" smtClean="0"/>
              <a:t> given </a:t>
            </a:r>
            <a:r>
              <a:rPr lang="en-US" i="1" dirty="0" smtClean="0"/>
              <a:t>L</a:t>
            </a:r>
            <a:r>
              <a:rPr lang="en-US" dirty="0" smtClean="0"/>
              <a:t> and </a:t>
            </a:r>
            <a:r>
              <a:rPr lang="en-US" i="1" dirty="0" smtClean="0"/>
              <a:t>g</a:t>
            </a:r>
            <a:r>
              <a:rPr lang="en-US" dirty="0" smtClean="0"/>
              <a:t> and the boundary conditions.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33400" y="3365957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Assume</a:t>
            </a:r>
            <a:endParaRPr lang="en-US" dirty="0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22"/>
          <p:cNvGraphicFramePr>
            <a:graphicFrameLocks noChangeAspect="1"/>
          </p:cNvGraphicFramePr>
          <p:nvPr/>
        </p:nvGraphicFramePr>
        <p:xfrm>
          <a:off x="1143000" y="2299157"/>
          <a:ext cx="571052" cy="244737"/>
        </p:xfrm>
        <a:graphic>
          <a:graphicData uri="http://schemas.openxmlformats.org/presentationml/2006/ole">
            <p:oleObj spid="_x0000_s55318" name="Equation" r:id="rId3" imgW="469696" imgH="203112" progId="Equation.DSMT4">
              <p:embed/>
            </p:oleObj>
          </a:graphicData>
        </a:graphic>
      </p:graphicFrame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24"/>
          <p:cNvGraphicFramePr>
            <a:graphicFrameLocks noChangeAspect="1"/>
          </p:cNvGraphicFramePr>
          <p:nvPr/>
        </p:nvGraphicFramePr>
        <p:xfrm>
          <a:off x="1066800" y="3746957"/>
          <a:ext cx="990600" cy="524435"/>
        </p:xfrm>
        <a:graphic>
          <a:graphicData uri="http://schemas.openxmlformats.org/presentationml/2006/ole">
            <p:oleObj spid="_x0000_s55320" name="Equation" r:id="rId4" imgW="812447" imgH="431613" progId="Equation.DSMT4">
              <p:embed/>
            </p:oleObj>
          </a:graphicData>
        </a:graphic>
      </p:graphicFrame>
      <p:sp>
        <p:nvSpPr>
          <p:cNvPr id="76" name="Rectangle 75"/>
          <p:cNvSpPr/>
          <p:nvPr/>
        </p:nvSpPr>
        <p:spPr>
          <a:xfrm>
            <a:off x="533400" y="4292025"/>
            <a:ext cx="541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 </a:t>
            </a:r>
            <a:r>
              <a:rPr lang="en-US" i="1" dirty="0" smtClean="0"/>
              <a:t>f</a:t>
            </a:r>
            <a:r>
              <a:rPr lang="en-US" i="1" baseline="-25000" dirty="0" smtClean="0"/>
              <a:t>n</a:t>
            </a:r>
            <a:r>
              <a:rPr lang="en-US" dirty="0" smtClean="0"/>
              <a:t> are the basic functions chosen for the problem.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33400" y="4749225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Choose the weight functions  </a:t>
            </a:r>
            <a:r>
              <a:rPr lang="en-US" i="1" dirty="0" smtClean="0"/>
              <a:t>w</a:t>
            </a:r>
            <a:r>
              <a:rPr lang="en-US" i="1" baseline="-25000" dirty="0" smtClean="0"/>
              <a:t>m</a:t>
            </a:r>
            <a:r>
              <a:rPr lang="en-US" dirty="0" smtClean="0"/>
              <a:t> for the problem to minimize the residual. Choose the inner product for the problem. 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533400" y="5587425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Let us illustrate the process by giving a simple example.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73" grpId="0"/>
      <p:bldP spid="76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18034" y="1828800"/>
            <a:ext cx="1625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(15.67a)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943600" y="2883932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(15.67b)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533400" y="1383268"/>
            <a:ext cx="541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Solve the following problem by moment method.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514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 the domain given as 0 &lt; x &lt; 1 and the boundary conditions are given by  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33400" y="4495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By moment method, substitute (15.66) in (15.65), multiply by </a:t>
            </a:r>
            <a:r>
              <a:rPr lang="en-US" i="1" dirty="0" smtClean="0"/>
              <a:t>w</a:t>
            </a:r>
            <a:r>
              <a:rPr lang="en-US" i="1" baseline="-25000" dirty="0" smtClean="0"/>
              <a:t>m</a:t>
            </a:r>
            <a:r>
              <a:rPr lang="en-US" dirty="0" smtClean="0"/>
              <a:t> and form the inner product. </a:t>
            </a:r>
            <a:endParaRPr lang="en-US" dirty="0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990600" y="1840468"/>
          <a:ext cx="1184767" cy="489124"/>
        </p:xfrm>
        <a:graphic>
          <a:graphicData uri="http://schemas.openxmlformats.org/presentationml/2006/ole">
            <p:oleObj spid="_x0000_s96260" name="Equation" r:id="rId3" imgW="1028700" imgH="419100" progId="Equation.DSMT4">
              <p:embed/>
            </p:oleObj>
          </a:graphicData>
        </a:graphic>
      </p:graphicFrame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2" name="Object 6"/>
          <p:cNvGraphicFramePr>
            <a:graphicFrameLocks noChangeAspect="1"/>
          </p:cNvGraphicFramePr>
          <p:nvPr/>
        </p:nvGraphicFramePr>
        <p:xfrm>
          <a:off x="990600" y="2971800"/>
          <a:ext cx="1184765" cy="293474"/>
        </p:xfrm>
        <a:graphic>
          <a:graphicData uri="http://schemas.openxmlformats.org/presentationml/2006/ole">
            <p:oleObj spid="_x0000_s96262" name="Equation" r:id="rId4" imgW="1040948" imgH="253890" progId="Equation.DSMT4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533400" y="3429000"/>
            <a:ext cx="3471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exact answer to the problem is</a:t>
            </a:r>
            <a:endParaRPr lang="en-US" dirty="0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4" name="Object 8"/>
          <p:cNvGraphicFramePr>
            <a:graphicFrameLocks noChangeAspect="1"/>
          </p:cNvGraphicFramePr>
          <p:nvPr/>
        </p:nvGraphicFramePr>
        <p:xfrm>
          <a:off x="990600" y="3886200"/>
          <a:ext cx="1489111" cy="489124"/>
        </p:xfrm>
        <a:graphic>
          <a:graphicData uri="http://schemas.openxmlformats.org/presentationml/2006/ole">
            <p:oleObj spid="_x0000_s96264" name="Equation" r:id="rId5" imgW="1308100" imgH="419100" progId="Equation.DSMT4">
              <p:embed/>
            </p:oleObj>
          </a:graphicData>
        </a:graphic>
      </p:graphicFrame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990600" y="5257800"/>
          <a:ext cx="1880409" cy="521732"/>
        </p:xfrm>
        <a:graphic>
          <a:graphicData uri="http://schemas.openxmlformats.org/presentationml/2006/ole">
            <p:oleObj spid="_x0000_s96266" name="Equation" r:id="rId6" imgW="1638300" imgH="457200" progId="Equation.DSMT4">
              <p:embed/>
            </p:oleObj>
          </a:graphicData>
        </a:graphic>
      </p:graphicFrame>
      <p:sp>
        <p:nvSpPr>
          <p:cNvPr id="31" name="Rectangle 30"/>
          <p:cNvSpPr/>
          <p:nvPr/>
        </p:nvSpPr>
        <p:spPr>
          <a:xfrm>
            <a:off x="533400" y="5867400"/>
            <a:ext cx="4456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where </a:t>
            </a:r>
            <a:r>
              <a:rPr lang="en-US" dirty="0" smtClean="0">
                <a:sym typeface="Symbol"/>
              </a:rPr>
              <a:t>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</a:t>
            </a:r>
            <a:r>
              <a:rPr lang="en-US" dirty="0" smtClean="0"/>
              <a:t> is the symbol for the inner product. 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943600" y="3886200"/>
            <a:ext cx="1612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(15.67c)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019800" y="52578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26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19050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(15.69)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62600" y="28194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(15.70)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533400" y="1419225"/>
            <a:ext cx="701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For the problem, the inner product of 2 functions can be expressed as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4384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Using (15.69) in (15.68) one obtains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57200" y="426720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(1) Pulse function  </a:t>
            </a:r>
            <a:r>
              <a:rPr lang="en-US" i="1" dirty="0" smtClean="0"/>
              <a:t>P(x)</a:t>
            </a:r>
            <a:endParaRPr lang="en-US" i="1" dirty="0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3505200"/>
            <a:ext cx="82594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Now we need to choose the </a:t>
            </a:r>
            <a:r>
              <a:rPr lang="en-US" i="1" dirty="0" smtClean="0"/>
              <a:t>w</a:t>
            </a:r>
            <a:r>
              <a:rPr lang="en-US" i="1" baseline="-25000" dirty="0" smtClean="0"/>
              <a:t>m</a:t>
            </a:r>
            <a:r>
              <a:rPr lang="en-US" i="1" dirty="0" smtClean="0"/>
              <a:t> and f</a:t>
            </a:r>
            <a:r>
              <a:rPr lang="en-US" i="1" baseline="-25000" dirty="0" smtClean="0"/>
              <a:t>n</a:t>
            </a:r>
            <a:r>
              <a:rPr lang="en-US" i="1" dirty="0" smtClean="0"/>
              <a:t> </a:t>
            </a:r>
            <a:r>
              <a:rPr lang="en-US" dirty="0" smtClean="0"/>
              <a:t>for the problem. This needs some level of skills.</a:t>
            </a:r>
          </a:p>
          <a:p>
            <a:r>
              <a:rPr lang="en-US" dirty="0" smtClean="0"/>
              <a:t>Here we define two sub-sectional basic functions.</a:t>
            </a:r>
            <a:endParaRPr lang="en-US" dirty="0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85800" y="5867400"/>
            <a:ext cx="3371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Figure 15.7 sketches this function.</a:t>
            </a:r>
            <a:endParaRPr lang="en-US" dirty="0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7286" name="Object 6"/>
          <p:cNvGraphicFramePr>
            <a:graphicFrameLocks noChangeAspect="1"/>
          </p:cNvGraphicFramePr>
          <p:nvPr/>
        </p:nvGraphicFramePr>
        <p:xfrm>
          <a:off x="1051339" y="1828800"/>
          <a:ext cx="1615661" cy="619539"/>
        </p:xfrm>
        <a:graphic>
          <a:graphicData uri="http://schemas.openxmlformats.org/presentationml/2006/ole">
            <p:oleObj spid="_x0000_s97286" name="Equation" r:id="rId3" imgW="1269449" imgH="482391" progId="Equation.DSMT4">
              <p:embed/>
            </p:oleObj>
          </a:graphicData>
        </a:graphic>
      </p:graphicFrame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7288" name="Object 8"/>
          <p:cNvGraphicFramePr>
            <a:graphicFrameLocks noChangeAspect="1"/>
          </p:cNvGraphicFramePr>
          <p:nvPr/>
        </p:nvGraphicFramePr>
        <p:xfrm>
          <a:off x="1066800" y="2819400"/>
          <a:ext cx="2344530" cy="619539"/>
        </p:xfrm>
        <a:graphic>
          <a:graphicData uri="http://schemas.openxmlformats.org/presentationml/2006/ole">
            <p:oleObj spid="_x0000_s97288" name="Equation" r:id="rId4" imgW="1841500" imgH="482600" progId="Equation.DSMT4">
              <p:embed/>
            </p:oleObj>
          </a:graphicData>
        </a:graphic>
      </p:graphicFrame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7290" name="Object 10"/>
          <p:cNvGraphicFramePr>
            <a:graphicFrameLocks noChangeAspect="1"/>
          </p:cNvGraphicFramePr>
          <p:nvPr/>
        </p:nvGraphicFramePr>
        <p:xfrm>
          <a:off x="990600" y="4724400"/>
          <a:ext cx="2781852" cy="838200"/>
        </p:xfrm>
        <a:graphic>
          <a:graphicData uri="http://schemas.openxmlformats.org/presentationml/2006/ole">
            <p:oleObj spid="_x0000_s97290" name="Equation" r:id="rId5" imgW="2171700" imgH="660400" progId="Equation.DSMT4">
              <p:embed/>
            </p:oleObj>
          </a:graphicData>
        </a:graphic>
      </p:graphicFrame>
      <p:sp>
        <p:nvSpPr>
          <p:cNvPr id="33" name="Rectangle 32"/>
          <p:cNvSpPr/>
          <p:nvPr/>
        </p:nvSpPr>
        <p:spPr>
          <a:xfrm>
            <a:off x="3581400" y="5105400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(15.71)</a:t>
            </a:r>
            <a:endParaRPr lang="en-US" dirty="0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7292" name="Group 12"/>
          <p:cNvGrpSpPr>
            <a:grpSpLocks noChangeAspect="1"/>
          </p:cNvGrpSpPr>
          <p:nvPr/>
        </p:nvGrpSpPr>
        <p:grpSpPr bwMode="auto">
          <a:xfrm>
            <a:off x="4876800" y="3949700"/>
            <a:ext cx="3511550" cy="2451100"/>
            <a:chOff x="2520" y="6884"/>
            <a:chExt cx="3262" cy="2292"/>
          </a:xfrm>
        </p:grpSpPr>
        <p:sp>
          <p:nvSpPr>
            <p:cNvPr id="97304" name="AutoShape 24"/>
            <p:cNvSpPr>
              <a:spLocks noChangeAspect="1" noChangeArrowheads="1" noTextEdit="1"/>
            </p:cNvSpPr>
            <p:nvPr/>
          </p:nvSpPr>
          <p:spPr bwMode="auto">
            <a:xfrm>
              <a:off x="2520" y="6884"/>
              <a:ext cx="3262" cy="229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3" name="Line 23"/>
            <p:cNvSpPr>
              <a:spLocks noChangeShapeType="1"/>
            </p:cNvSpPr>
            <p:nvPr/>
          </p:nvSpPr>
          <p:spPr bwMode="auto">
            <a:xfrm>
              <a:off x="2527" y="8668"/>
              <a:ext cx="323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2" name="Line 22"/>
            <p:cNvSpPr>
              <a:spLocks noChangeShapeType="1"/>
            </p:cNvSpPr>
            <p:nvPr/>
          </p:nvSpPr>
          <p:spPr bwMode="auto">
            <a:xfrm flipV="1">
              <a:off x="4096" y="6903"/>
              <a:ext cx="0" cy="17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1" name="Line 21"/>
            <p:cNvSpPr>
              <a:spLocks noChangeShapeType="1"/>
            </p:cNvSpPr>
            <p:nvPr/>
          </p:nvSpPr>
          <p:spPr bwMode="auto">
            <a:xfrm flipV="1">
              <a:off x="2989" y="7553"/>
              <a:ext cx="0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0" name="Line 20"/>
            <p:cNvSpPr>
              <a:spLocks noChangeShapeType="1"/>
            </p:cNvSpPr>
            <p:nvPr/>
          </p:nvSpPr>
          <p:spPr bwMode="auto">
            <a:xfrm>
              <a:off x="2989" y="7553"/>
              <a:ext cx="2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9" name="Line 19"/>
            <p:cNvSpPr>
              <a:spLocks noChangeShapeType="1"/>
            </p:cNvSpPr>
            <p:nvPr/>
          </p:nvSpPr>
          <p:spPr bwMode="auto">
            <a:xfrm>
              <a:off x="5204" y="7553"/>
              <a:ext cx="0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97298" name="Object 18"/>
            <p:cNvGraphicFramePr>
              <a:graphicFrameLocks noChangeAspect="1"/>
            </p:cNvGraphicFramePr>
            <p:nvPr/>
          </p:nvGraphicFramePr>
          <p:xfrm>
            <a:off x="3690" y="6884"/>
            <a:ext cx="385" cy="264"/>
          </p:xfrm>
          <a:graphic>
            <a:graphicData uri="http://schemas.openxmlformats.org/presentationml/2006/ole">
              <p:oleObj spid="_x0000_s97298" name="Equation" r:id="rId6" imgW="317087" imgH="215619" progId="Equation.DSMT4">
                <p:embed/>
              </p:oleObj>
            </a:graphicData>
          </a:graphic>
        </p:graphicFrame>
        <p:graphicFrame>
          <p:nvGraphicFramePr>
            <p:cNvPr id="97297" name="Object 17"/>
            <p:cNvGraphicFramePr>
              <a:graphicFrameLocks noChangeAspect="1"/>
            </p:cNvGraphicFramePr>
            <p:nvPr/>
          </p:nvGraphicFramePr>
          <p:xfrm>
            <a:off x="5629" y="8417"/>
            <a:ext cx="153" cy="170"/>
          </p:xfrm>
          <a:graphic>
            <a:graphicData uri="http://schemas.openxmlformats.org/presentationml/2006/ole">
              <p:oleObj spid="_x0000_s97297" name="Equation" r:id="rId7" imgW="126835" imgH="139518" progId="Equation.DSMT4">
                <p:embed/>
              </p:oleObj>
            </a:graphicData>
          </a:graphic>
        </p:graphicFrame>
        <p:graphicFrame>
          <p:nvGraphicFramePr>
            <p:cNvPr id="97296" name="Object 16"/>
            <p:cNvGraphicFramePr>
              <a:graphicFrameLocks noChangeAspect="1"/>
            </p:cNvGraphicFramePr>
            <p:nvPr/>
          </p:nvGraphicFramePr>
          <p:xfrm>
            <a:off x="4281" y="7275"/>
            <a:ext cx="108" cy="201"/>
          </p:xfrm>
          <a:graphic>
            <a:graphicData uri="http://schemas.openxmlformats.org/presentationml/2006/ole">
              <p:oleObj spid="_x0000_s97296" name="Equation" r:id="rId8" imgW="88707" imgH="164742" progId="Equation.DSMT4">
                <p:embed/>
              </p:oleObj>
            </a:graphicData>
          </a:graphic>
        </p:graphicFrame>
        <p:graphicFrame>
          <p:nvGraphicFramePr>
            <p:cNvPr id="97295" name="Object 15"/>
            <p:cNvGraphicFramePr>
              <a:graphicFrameLocks noChangeAspect="1"/>
            </p:cNvGraphicFramePr>
            <p:nvPr/>
          </p:nvGraphicFramePr>
          <p:xfrm>
            <a:off x="3829" y="8696"/>
            <a:ext cx="461" cy="480"/>
          </p:xfrm>
          <a:graphic>
            <a:graphicData uri="http://schemas.openxmlformats.org/presentationml/2006/ole">
              <p:oleObj spid="_x0000_s97295" name="Equation" r:id="rId9" imgW="380835" imgH="393529" progId="Equation.DSMT4">
                <p:embed/>
              </p:oleObj>
            </a:graphicData>
          </a:graphic>
        </p:graphicFrame>
        <p:sp>
          <p:nvSpPr>
            <p:cNvPr id="97294" name="Line 14"/>
            <p:cNvSpPr>
              <a:spLocks noChangeShapeType="1"/>
            </p:cNvSpPr>
            <p:nvPr/>
          </p:nvSpPr>
          <p:spPr bwMode="auto">
            <a:xfrm>
              <a:off x="4659" y="8835"/>
              <a:ext cx="5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3" name="Line 13"/>
            <p:cNvSpPr>
              <a:spLocks noChangeShapeType="1"/>
            </p:cNvSpPr>
            <p:nvPr/>
          </p:nvSpPr>
          <p:spPr bwMode="auto">
            <a:xfrm flipH="1">
              <a:off x="2998" y="8835"/>
              <a:ext cx="5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19812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(15.72)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62600" y="3095625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(15.73)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533400" y="1419224"/>
            <a:ext cx="693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The center of the pulse function can be shifted  to x =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by defining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714625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(2) Triangle function  </a:t>
            </a:r>
            <a:r>
              <a:rPr lang="en-US" i="1" dirty="0" smtClean="0"/>
              <a:t>T(x-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n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33400" y="5802868"/>
            <a:ext cx="3371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Figure 15.8 sketches this function.</a:t>
            </a:r>
            <a:endParaRPr lang="en-US" dirty="0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8313" name="Object 9"/>
          <p:cNvGraphicFramePr>
            <a:graphicFrameLocks noChangeAspect="1"/>
          </p:cNvGraphicFramePr>
          <p:nvPr/>
        </p:nvGraphicFramePr>
        <p:xfrm>
          <a:off x="990600" y="1828800"/>
          <a:ext cx="2983454" cy="804134"/>
        </p:xfrm>
        <a:graphic>
          <a:graphicData uri="http://schemas.openxmlformats.org/presentationml/2006/ole">
            <p:oleObj spid="_x0000_s98313" name="Equation" r:id="rId3" imgW="2438400" imgH="660400" progId="Equation.DSMT4">
              <p:embed/>
            </p:oleObj>
          </a:graphicData>
        </a:graphic>
      </p:graphicFrame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8315" name="Object 11"/>
          <p:cNvGraphicFramePr>
            <a:graphicFrameLocks noChangeAspect="1"/>
          </p:cNvGraphicFramePr>
          <p:nvPr/>
        </p:nvGraphicFramePr>
        <p:xfrm>
          <a:off x="990600" y="3124200"/>
          <a:ext cx="3974054" cy="990600"/>
        </p:xfrm>
        <a:graphic>
          <a:graphicData uri="http://schemas.openxmlformats.org/presentationml/2006/ole">
            <p:oleObj spid="_x0000_s98315" name="Equation" r:id="rId4" imgW="3238500" imgH="812800" progId="Equation.DSMT4">
              <p:embed/>
            </p:oleObj>
          </a:graphicData>
        </a:graphic>
      </p:graphicFrame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8318" name="Group 14"/>
          <p:cNvGrpSpPr>
            <a:grpSpLocks noChangeAspect="1"/>
          </p:cNvGrpSpPr>
          <p:nvPr/>
        </p:nvGrpSpPr>
        <p:grpSpPr bwMode="auto">
          <a:xfrm>
            <a:off x="4038600" y="4311650"/>
            <a:ext cx="3940175" cy="2241550"/>
            <a:chOff x="2527" y="3705"/>
            <a:chExt cx="4255" cy="2435"/>
          </a:xfrm>
        </p:grpSpPr>
        <p:sp>
          <p:nvSpPr>
            <p:cNvPr id="98333" name="AutoShape 29"/>
            <p:cNvSpPr>
              <a:spLocks noChangeAspect="1" noChangeArrowheads="1" noTextEdit="1"/>
            </p:cNvSpPr>
            <p:nvPr/>
          </p:nvSpPr>
          <p:spPr bwMode="auto">
            <a:xfrm>
              <a:off x="2527" y="3705"/>
              <a:ext cx="4255" cy="243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32" name="Line 28"/>
            <p:cNvSpPr>
              <a:spLocks noChangeShapeType="1"/>
            </p:cNvSpPr>
            <p:nvPr/>
          </p:nvSpPr>
          <p:spPr bwMode="auto">
            <a:xfrm>
              <a:off x="2804" y="3798"/>
              <a:ext cx="0" cy="18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31" name="Line 27"/>
            <p:cNvSpPr>
              <a:spLocks noChangeAspect="1" noChangeShapeType="1"/>
            </p:cNvSpPr>
            <p:nvPr/>
          </p:nvSpPr>
          <p:spPr bwMode="auto">
            <a:xfrm>
              <a:off x="2804" y="5656"/>
              <a:ext cx="396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30" name="Line 26"/>
            <p:cNvSpPr>
              <a:spLocks noChangeShapeType="1"/>
            </p:cNvSpPr>
            <p:nvPr/>
          </p:nvSpPr>
          <p:spPr bwMode="auto">
            <a:xfrm flipV="1">
              <a:off x="4465" y="4541"/>
              <a:ext cx="923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29" name="Line 25"/>
            <p:cNvSpPr>
              <a:spLocks noChangeShapeType="1"/>
            </p:cNvSpPr>
            <p:nvPr/>
          </p:nvSpPr>
          <p:spPr bwMode="auto">
            <a:xfrm>
              <a:off x="5388" y="4541"/>
              <a:ext cx="923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28" name="Line 24"/>
            <p:cNvSpPr>
              <a:spLocks noChangeShapeType="1"/>
            </p:cNvSpPr>
            <p:nvPr/>
          </p:nvSpPr>
          <p:spPr bwMode="auto">
            <a:xfrm flipH="1">
              <a:off x="2804" y="4541"/>
              <a:ext cx="258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98327" name="Object 23"/>
            <p:cNvGraphicFramePr>
              <a:graphicFrameLocks noChangeAspect="1"/>
            </p:cNvGraphicFramePr>
            <p:nvPr/>
          </p:nvGraphicFramePr>
          <p:xfrm>
            <a:off x="2896" y="3705"/>
            <a:ext cx="708" cy="279"/>
          </p:xfrm>
          <a:graphic>
            <a:graphicData uri="http://schemas.openxmlformats.org/presentationml/2006/ole">
              <p:oleObj spid="_x0000_s98327" name="Equation" r:id="rId5" imgW="583947" imgH="228501" progId="Equation.DSMT4">
                <p:embed/>
              </p:oleObj>
            </a:graphicData>
          </a:graphic>
        </p:graphicFrame>
        <p:graphicFrame>
          <p:nvGraphicFramePr>
            <p:cNvPr id="98326" name="Object 22"/>
            <p:cNvGraphicFramePr>
              <a:graphicFrameLocks noChangeAspect="1"/>
            </p:cNvGraphicFramePr>
            <p:nvPr/>
          </p:nvGraphicFramePr>
          <p:xfrm>
            <a:off x="2527" y="4448"/>
            <a:ext cx="108" cy="202"/>
          </p:xfrm>
          <a:graphic>
            <a:graphicData uri="http://schemas.openxmlformats.org/presentationml/2006/ole">
              <p:oleObj spid="_x0000_s98326" name="Equation" r:id="rId6" imgW="88707" imgH="164742" progId="Equation.DSMT4">
                <p:embed/>
              </p:oleObj>
            </a:graphicData>
          </a:graphic>
        </p:graphicFrame>
        <p:graphicFrame>
          <p:nvGraphicFramePr>
            <p:cNvPr id="98325" name="Object 21"/>
            <p:cNvGraphicFramePr>
              <a:graphicFrameLocks noChangeAspect="1"/>
            </p:cNvGraphicFramePr>
            <p:nvPr/>
          </p:nvGraphicFramePr>
          <p:xfrm>
            <a:off x="5105" y="5660"/>
            <a:ext cx="460" cy="480"/>
          </p:xfrm>
          <a:graphic>
            <a:graphicData uri="http://schemas.openxmlformats.org/presentationml/2006/ole">
              <p:oleObj spid="_x0000_s98325" name="Equation" r:id="rId7" imgW="380835" imgH="393529" progId="Equation.DSMT4">
                <p:embed/>
              </p:oleObj>
            </a:graphicData>
          </a:graphic>
        </p:graphicFrame>
        <p:sp>
          <p:nvSpPr>
            <p:cNvPr id="98324" name="Line 20"/>
            <p:cNvSpPr>
              <a:spLocks noChangeShapeType="1"/>
            </p:cNvSpPr>
            <p:nvPr/>
          </p:nvSpPr>
          <p:spPr bwMode="auto">
            <a:xfrm>
              <a:off x="5388" y="4541"/>
              <a:ext cx="0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98323" name="Object 19"/>
            <p:cNvGraphicFramePr>
              <a:graphicFrameLocks noChangeAspect="1"/>
            </p:cNvGraphicFramePr>
            <p:nvPr/>
          </p:nvGraphicFramePr>
          <p:xfrm>
            <a:off x="6612" y="5323"/>
            <a:ext cx="160" cy="176"/>
          </p:xfrm>
          <a:graphic>
            <a:graphicData uri="http://schemas.openxmlformats.org/presentationml/2006/ole">
              <p:oleObj spid="_x0000_s98323" name="Equation" r:id="rId8" imgW="126835" imgH="139518" progId="Equation.DSMT4">
                <p:embed/>
              </p:oleObj>
            </a:graphicData>
          </a:graphic>
        </p:graphicFrame>
        <p:sp>
          <p:nvSpPr>
            <p:cNvPr id="98322" name="Freeform 18"/>
            <p:cNvSpPr>
              <a:spLocks/>
            </p:cNvSpPr>
            <p:nvPr/>
          </p:nvSpPr>
          <p:spPr bwMode="auto">
            <a:xfrm>
              <a:off x="4188" y="5099"/>
              <a:ext cx="1108" cy="4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2" y="96"/>
                </a:cxn>
                <a:cxn ang="0">
                  <a:pos x="576" y="240"/>
                </a:cxn>
              </a:cxnLst>
              <a:rect l="0" t="0" r="r" b="b"/>
              <a:pathLst>
                <a:path w="576" h="240">
                  <a:moveTo>
                    <a:pt x="0" y="0"/>
                  </a:moveTo>
                  <a:cubicBezTo>
                    <a:pt x="168" y="28"/>
                    <a:pt x="336" y="56"/>
                    <a:pt x="432" y="96"/>
                  </a:cubicBezTo>
                  <a:cubicBezTo>
                    <a:pt x="528" y="136"/>
                    <a:pt x="552" y="188"/>
                    <a:pt x="576" y="2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98321" name="Object 17"/>
            <p:cNvGraphicFramePr>
              <a:graphicFrameLocks noChangeAspect="1"/>
            </p:cNvGraphicFramePr>
            <p:nvPr/>
          </p:nvGraphicFramePr>
          <p:xfrm>
            <a:off x="3933" y="4986"/>
            <a:ext cx="214" cy="279"/>
          </p:xfrm>
          <a:graphic>
            <a:graphicData uri="http://schemas.openxmlformats.org/presentationml/2006/ole">
              <p:oleObj spid="_x0000_s98321" name="Equation" r:id="rId9" imgW="177646" imgH="228402" progId="Equation.DSMT4">
                <p:embed/>
              </p:oleObj>
            </a:graphicData>
          </a:graphic>
        </p:graphicFrame>
        <p:sp>
          <p:nvSpPr>
            <p:cNvPr id="98320" name="Line 16"/>
            <p:cNvSpPr>
              <a:spLocks noChangeShapeType="1"/>
            </p:cNvSpPr>
            <p:nvPr/>
          </p:nvSpPr>
          <p:spPr bwMode="auto">
            <a:xfrm>
              <a:off x="5942" y="5828"/>
              <a:ext cx="3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19" name="Line 15"/>
            <p:cNvSpPr>
              <a:spLocks noChangeShapeType="1"/>
            </p:cNvSpPr>
            <p:nvPr/>
          </p:nvSpPr>
          <p:spPr bwMode="auto">
            <a:xfrm flipH="1">
              <a:off x="4435" y="5828"/>
              <a:ext cx="3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8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19812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(15.74)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62600" y="27432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(15.75)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457200" y="1419224"/>
            <a:ext cx="830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After choosing </a:t>
            </a:r>
            <a:r>
              <a:rPr lang="en-US" i="1" dirty="0" smtClean="0"/>
              <a:t>w</a:t>
            </a:r>
            <a:r>
              <a:rPr lang="en-US" i="1" baseline="-25000" dirty="0" smtClean="0"/>
              <a:t>m</a:t>
            </a:r>
            <a:r>
              <a:rPr lang="en-US" i="1" dirty="0" smtClean="0"/>
              <a:t> and f</a:t>
            </a:r>
            <a:r>
              <a:rPr lang="en-US" i="1" baseline="-25000" dirty="0" smtClean="0"/>
              <a:t>n</a:t>
            </a:r>
            <a:r>
              <a:rPr lang="en-US" dirty="0" smtClean="0"/>
              <a:t>  in (15.70), the result may be written as an algebraic equation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33400" y="23622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</a:t>
            </a:r>
            <a:endParaRPr lang="en-US" i="1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33400" y="40386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Equation (15.74) yields </a:t>
            </a:r>
            <a:r>
              <a:rPr lang="en-US" i="1" dirty="0" smtClean="0"/>
              <a:t>N</a:t>
            </a:r>
            <a:r>
              <a:rPr lang="en-US" dirty="0" smtClean="0"/>
              <a:t> equations for the </a:t>
            </a:r>
            <a:r>
              <a:rPr lang="en-US" i="1" dirty="0" smtClean="0"/>
              <a:t>N</a:t>
            </a:r>
            <a:r>
              <a:rPr lang="en-US" dirty="0" smtClean="0"/>
              <a:t> unknowns </a:t>
            </a:r>
            <a:r>
              <a:rPr lang="en-US" i="1" dirty="0" smtClean="0">
                <a:sym typeface="Symbol"/>
              </a:rPr>
              <a:t></a:t>
            </a:r>
            <a:r>
              <a:rPr lang="en-US" i="1" baseline="-25000" dirty="0" smtClean="0">
                <a:sym typeface="Symbol"/>
              </a:rPr>
              <a:t>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9337" name="Object 9"/>
          <p:cNvGraphicFramePr>
            <a:graphicFrameLocks noChangeAspect="1"/>
          </p:cNvGraphicFramePr>
          <p:nvPr/>
        </p:nvGraphicFramePr>
        <p:xfrm>
          <a:off x="990600" y="1828800"/>
          <a:ext cx="1106424" cy="502920"/>
        </p:xfrm>
        <a:graphic>
          <a:graphicData uri="http://schemas.openxmlformats.org/presentationml/2006/ole">
            <p:oleObj spid="_x0000_s99337" name="Equation" r:id="rId3" imgW="939392" imgH="431613" progId="Equation.DSMT4">
              <p:embed/>
            </p:oleObj>
          </a:graphicData>
        </a:graphic>
      </p:graphicFrame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9339" name="Object 11"/>
          <p:cNvGraphicFramePr>
            <a:graphicFrameLocks noChangeAspect="1"/>
          </p:cNvGraphicFramePr>
          <p:nvPr/>
        </p:nvGraphicFramePr>
        <p:xfrm>
          <a:off x="990600" y="2771775"/>
          <a:ext cx="1240536" cy="569976"/>
        </p:xfrm>
        <a:graphic>
          <a:graphicData uri="http://schemas.openxmlformats.org/presentationml/2006/ole">
            <p:oleObj spid="_x0000_s99339" name="Equation" r:id="rId4" imgW="1054100" imgH="482600" progId="Equation.DSMT4">
              <p:embed/>
            </p:oleObj>
          </a:graphicData>
        </a:graphic>
      </p:graphicFrame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9341" name="Object 13"/>
          <p:cNvGraphicFramePr>
            <a:graphicFrameLocks noChangeAspect="1"/>
          </p:cNvGraphicFramePr>
          <p:nvPr/>
        </p:nvGraphicFramePr>
        <p:xfrm>
          <a:off x="990600" y="3381375"/>
          <a:ext cx="1017016" cy="569976"/>
        </p:xfrm>
        <a:graphic>
          <a:graphicData uri="http://schemas.openxmlformats.org/presentationml/2006/ole">
            <p:oleObj spid="_x0000_s99341" name="Equation" r:id="rId5" imgW="863225" imgH="482391" progId="Equation.DSMT4">
              <p:embed/>
            </p:oleObj>
          </a:graphicData>
        </a:graphic>
      </p:graphicFrame>
      <p:sp>
        <p:nvSpPr>
          <p:cNvPr id="52" name="Rectangle 51"/>
          <p:cNvSpPr/>
          <p:nvPr/>
        </p:nvSpPr>
        <p:spPr>
          <a:xfrm>
            <a:off x="5562600" y="3457575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(15.76)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533400" y="47244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 know that integration, when an impulse function is in the integral, is given by</a:t>
            </a:r>
            <a:endParaRPr lang="en-US" dirty="0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9343" name="Object 15"/>
          <p:cNvGraphicFramePr>
            <a:graphicFrameLocks noChangeAspect="1"/>
          </p:cNvGraphicFramePr>
          <p:nvPr/>
        </p:nvGraphicFramePr>
        <p:xfrm>
          <a:off x="990600" y="5105400"/>
          <a:ext cx="3453384" cy="838200"/>
        </p:xfrm>
        <a:graphic>
          <a:graphicData uri="http://schemas.openxmlformats.org/presentationml/2006/ole">
            <p:oleObj spid="_x0000_s99343" name="Equation" r:id="rId6" imgW="2946400" imgH="711200" progId="Equation.DSMT4">
              <p:embed/>
            </p:oleObj>
          </a:graphicData>
        </a:graphic>
      </p:graphicFrame>
      <p:sp>
        <p:nvSpPr>
          <p:cNvPr id="57" name="Rectangle 56"/>
          <p:cNvSpPr/>
          <p:nvPr/>
        </p:nvSpPr>
        <p:spPr>
          <a:xfrm>
            <a:off x="5562600" y="53340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(15.77)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531445" y="6031468"/>
            <a:ext cx="685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Thus we can get away by choosing </a:t>
            </a:r>
            <a:r>
              <a:rPr lang="en-US" i="1" dirty="0" smtClean="0"/>
              <a:t>f</a:t>
            </a:r>
            <a:r>
              <a:rPr lang="en-US" i="1" baseline="-25000" dirty="0" smtClean="0"/>
              <a:t>n</a:t>
            </a:r>
            <a:r>
              <a:rPr lang="en-US" dirty="0" smtClean="0"/>
              <a:t>  such that</a:t>
            </a:r>
            <a:r>
              <a:rPr lang="en-US" i="1" dirty="0" smtClean="0"/>
              <a:t> L f</a:t>
            </a:r>
            <a:r>
              <a:rPr lang="en-US" i="1" baseline="-25000" dirty="0" smtClean="0"/>
              <a:t>n</a:t>
            </a:r>
            <a:r>
              <a:rPr lang="en-US" dirty="0" smtClean="0"/>
              <a:t> is a sum of impulses.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9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3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477000" y="6356350"/>
            <a:ext cx="2133600" cy="365125"/>
          </a:xfrm>
        </p:spPr>
        <p:txBody>
          <a:bodyPr/>
          <a:lstStyle/>
          <a:p>
            <a:fld id="{31F865FB-FFE8-4AC7-B4DC-2B70FFEECB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457200" y="1280725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This will be the result if </a:t>
            </a:r>
            <a:r>
              <a:rPr lang="en-US" i="1" dirty="0" smtClean="0"/>
              <a:t>f</a:t>
            </a:r>
            <a:r>
              <a:rPr lang="en-US" i="1" baseline="-25000" dirty="0" smtClean="0"/>
              <a:t>n</a:t>
            </a:r>
            <a:r>
              <a:rPr lang="en-US" i="1" dirty="0" smtClean="0"/>
              <a:t> =T(x-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n</a:t>
            </a:r>
            <a:r>
              <a:rPr lang="en-US" i="1" dirty="0" smtClean="0"/>
              <a:t>) and L </a:t>
            </a:r>
            <a:r>
              <a:rPr lang="en-US" dirty="0" smtClean="0"/>
              <a:t>is a second order derivative shown in Figure 15.9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040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57200" y="19812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Let us illustrate the calculations by choosing N =2 in (15.66). The weight functions </a:t>
            </a:r>
            <a:r>
              <a:rPr lang="en-US" i="1" dirty="0" smtClean="0"/>
              <a:t>w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w</a:t>
            </a:r>
            <a:r>
              <a:rPr lang="en-US" i="1" baseline="-25000" dirty="0" smtClean="0"/>
              <a:t>2</a:t>
            </a:r>
            <a:r>
              <a:rPr lang="en-US" dirty="0" smtClean="0"/>
              <a:t>, the basis functions </a:t>
            </a:r>
            <a:r>
              <a:rPr lang="en-US" i="1" dirty="0" smtClean="0"/>
              <a:t>T </a:t>
            </a:r>
            <a:r>
              <a:rPr lang="en-US" i="1" baseline="-25000" dirty="0" smtClean="0"/>
              <a:t>1</a:t>
            </a:r>
            <a:r>
              <a:rPr lang="en-US" i="1" dirty="0" smtClean="0"/>
              <a:t>and T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are sketched in Figure 15.10</a:t>
            </a:r>
            <a:endParaRPr lang="en-US" dirty="0"/>
          </a:p>
        </p:txBody>
      </p:sp>
      <p:sp>
        <p:nvSpPr>
          <p:cNvPr id="100445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0408" name="Group 56"/>
          <p:cNvGrpSpPr>
            <a:grpSpLocks noChangeAspect="1"/>
          </p:cNvGrpSpPr>
          <p:nvPr/>
        </p:nvGrpSpPr>
        <p:grpSpPr bwMode="auto">
          <a:xfrm>
            <a:off x="1371600" y="2743200"/>
            <a:ext cx="5349875" cy="3609975"/>
            <a:chOff x="2527" y="1567"/>
            <a:chExt cx="8071" cy="5481"/>
          </a:xfrm>
        </p:grpSpPr>
        <p:sp>
          <p:nvSpPr>
            <p:cNvPr id="100444" name="AutoShape 92"/>
            <p:cNvSpPr>
              <a:spLocks noChangeAspect="1" noChangeArrowheads="1" noTextEdit="1"/>
            </p:cNvSpPr>
            <p:nvPr/>
          </p:nvSpPr>
          <p:spPr bwMode="auto">
            <a:xfrm>
              <a:off x="2527" y="1567"/>
              <a:ext cx="8071" cy="548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43" name="Line 91"/>
            <p:cNvSpPr>
              <a:spLocks noChangeShapeType="1"/>
            </p:cNvSpPr>
            <p:nvPr/>
          </p:nvSpPr>
          <p:spPr bwMode="auto">
            <a:xfrm flipV="1">
              <a:off x="2804" y="1567"/>
              <a:ext cx="0" cy="2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42" name="Line 90"/>
            <p:cNvSpPr>
              <a:spLocks noChangeShapeType="1"/>
            </p:cNvSpPr>
            <p:nvPr/>
          </p:nvSpPr>
          <p:spPr bwMode="auto">
            <a:xfrm>
              <a:off x="2804" y="4075"/>
              <a:ext cx="77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41" name="Line 89"/>
            <p:cNvSpPr>
              <a:spLocks noChangeShapeType="1"/>
            </p:cNvSpPr>
            <p:nvPr/>
          </p:nvSpPr>
          <p:spPr bwMode="auto">
            <a:xfrm flipV="1">
              <a:off x="2804" y="4447"/>
              <a:ext cx="0" cy="25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40" name="Line 88"/>
            <p:cNvSpPr>
              <a:spLocks noChangeShapeType="1"/>
            </p:cNvSpPr>
            <p:nvPr/>
          </p:nvSpPr>
          <p:spPr bwMode="auto">
            <a:xfrm>
              <a:off x="2804" y="6955"/>
              <a:ext cx="77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9" name="Line 87"/>
            <p:cNvSpPr>
              <a:spLocks noChangeShapeType="1"/>
            </p:cNvSpPr>
            <p:nvPr/>
          </p:nvSpPr>
          <p:spPr bwMode="auto">
            <a:xfrm>
              <a:off x="4004" y="2496"/>
              <a:ext cx="0" cy="167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8" name="Line 86"/>
            <p:cNvSpPr>
              <a:spLocks noChangeShapeType="1"/>
            </p:cNvSpPr>
            <p:nvPr/>
          </p:nvSpPr>
          <p:spPr bwMode="auto">
            <a:xfrm>
              <a:off x="8619" y="5376"/>
              <a:ext cx="0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7" name="Line 85"/>
            <p:cNvSpPr>
              <a:spLocks noChangeShapeType="1"/>
            </p:cNvSpPr>
            <p:nvPr/>
          </p:nvSpPr>
          <p:spPr bwMode="auto">
            <a:xfrm flipV="1">
              <a:off x="5112" y="5376"/>
              <a:ext cx="2307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6" name="Line 84"/>
            <p:cNvSpPr>
              <a:spLocks noChangeShapeType="1"/>
            </p:cNvSpPr>
            <p:nvPr/>
          </p:nvSpPr>
          <p:spPr bwMode="auto">
            <a:xfrm>
              <a:off x="7419" y="5376"/>
              <a:ext cx="2308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5" name="Line 83"/>
            <p:cNvSpPr>
              <a:spLocks noChangeShapeType="1"/>
            </p:cNvSpPr>
            <p:nvPr/>
          </p:nvSpPr>
          <p:spPr bwMode="auto">
            <a:xfrm flipV="1">
              <a:off x="2804" y="2496"/>
              <a:ext cx="2308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4" name="Line 82"/>
            <p:cNvSpPr>
              <a:spLocks noChangeShapeType="1"/>
            </p:cNvSpPr>
            <p:nvPr/>
          </p:nvSpPr>
          <p:spPr bwMode="auto">
            <a:xfrm>
              <a:off x="5112" y="2496"/>
              <a:ext cx="2307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3" name="Line 81"/>
            <p:cNvSpPr>
              <a:spLocks noChangeShapeType="1"/>
            </p:cNvSpPr>
            <p:nvPr/>
          </p:nvSpPr>
          <p:spPr bwMode="auto">
            <a:xfrm flipH="1">
              <a:off x="4004" y="2496"/>
              <a:ext cx="23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32" name="Line 80"/>
            <p:cNvSpPr>
              <a:spLocks noChangeShapeType="1"/>
            </p:cNvSpPr>
            <p:nvPr/>
          </p:nvSpPr>
          <p:spPr bwMode="auto">
            <a:xfrm flipH="1">
              <a:off x="6312" y="5376"/>
              <a:ext cx="23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0431" name="Object 79"/>
            <p:cNvGraphicFramePr>
              <a:graphicFrameLocks noChangeAspect="1"/>
            </p:cNvGraphicFramePr>
            <p:nvPr/>
          </p:nvGraphicFramePr>
          <p:xfrm>
            <a:off x="2989" y="1567"/>
            <a:ext cx="434" cy="266"/>
          </p:xfrm>
          <a:graphic>
            <a:graphicData uri="http://schemas.openxmlformats.org/presentationml/2006/ole">
              <p:oleObj spid="_x0000_s100431" name="Equation" r:id="rId3" imgW="355292" imgH="215713" progId="Equation.DSMT4">
                <p:embed/>
              </p:oleObj>
            </a:graphicData>
          </a:graphic>
        </p:graphicFrame>
        <p:graphicFrame>
          <p:nvGraphicFramePr>
            <p:cNvPr id="100430" name="Object 78"/>
            <p:cNvGraphicFramePr>
              <a:graphicFrameLocks noChangeAspect="1"/>
            </p:cNvGraphicFramePr>
            <p:nvPr/>
          </p:nvGraphicFramePr>
          <p:xfrm>
            <a:off x="2965" y="4446"/>
            <a:ext cx="469" cy="259"/>
          </p:xfrm>
          <a:graphic>
            <a:graphicData uri="http://schemas.openxmlformats.org/presentationml/2006/ole">
              <p:oleObj spid="_x0000_s100430" name="Equation" r:id="rId4" imgW="393359" imgH="215713" progId="Equation.DSMT4">
                <p:embed/>
              </p:oleObj>
            </a:graphicData>
          </a:graphic>
        </p:graphicFrame>
        <p:graphicFrame>
          <p:nvGraphicFramePr>
            <p:cNvPr id="100429" name="Object 77"/>
            <p:cNvGraphicFramePr>
              <a:graphicFrameLocks noChangeAspect="1"/>
            </p:cNvGraphicFramePr>
            <p:nvPr/>
          </p:nvGraphicFramePr>
          <p:xfrm>
            <a:off x="10281" y="3704"/>
            <a:ext cx="157" cy="173"/>
          </p:xfrm>
          <a:graphic>
            <a:graphicData uri="http://schemas.openxmlformats.org/presentationml/2006/ole">
              <p:oleObj spid="_x0000_s100429" name="Equation" r:id="rId5" imgW="126835" imgH="139518" progId="Equation.DSMT4">
                <p:embed/>
              </p:oleObj>
            </a:graphicData>
          </a:graphic>
        </p:graphicFrame>
        <p:graphicFrame>
          <p:nvGraphicFramePr>
            <p:cNvPr id="100428" name="Object 76"/>
            <p:cNvGraphicFramePr>
              <a:graphicFrameLocks noChangeAspect="1"/>
            </p:cNvGraphicFramePr>
            <p:nvPr/>
          </p:nvGraphicFramePr>
          <p:xfrm>
            <a:off x="10281" y="6584"/>
            <a:ext cx="157" cy="174"/>
          </p:xfrm>
          <a:graphic>
            <a:graphicData uri="http://schemas.openxmlformats.org/presentationml/2006/ole">
              <p:oleObj spid="_x0000_s100428" name="Equation" r:id="rId6" imgW="126835" imgH="139518" progId="Equation.DSMT4">
                <p:embed/>
              </p:oleObj>
            </a:graphicData>
          </a:graphic>
        </p:graphicFrame>
        <p:graphicFrame>
          <p:nvGraphicFramePr>
            <p:cNvPr id="100427" name="Object 75"/>
            <p:cNvGraphicFramePr>
              <a:graphicFrameLocks noChangeAspect="1"/>
            </p:cNvGraphicFramePr>
            <p:nvPr/>
          </p:nvGraphicFramePr>
          <p:xfrm>
            <a:off x="2527" y="2403"/>
            <a:ext cx="122" cy="226"/>
          </p:xfrm>
          <a:graphic>
            <a:graphicData uri="http://schemas.openxmlformats.org/presentationml/2006/ole">
              <p:oleObj spid="_x0000_s100427" name="Equation" r:id="rId7" imgW="88707" imgH="164742" progId="Equation.DSMT4">
                <p:embed/>
              </p:oleObj>
            </a:graphicData>
          </a:graphic>
        </p:graphicFrame>
        <p:graphicFrame>
          <p:nvGraphicFramePr>
            <p:cNvPr id="100426" name="Object 74"/>
            <p:cNvGraphicFramePr>
              <a:graphicFrameLocks noChangeAspect="1"/>
            </p:cNvGraphicFramePr>
            <p:nvPr/>
          </p:nvGraphicFramePr>
          <p:xfrm>
            <a:off x="2527" y="5282"/>
            <a:ext cx="122" cy="226"/>
          </p:xfrm>
          <a:graphic>
            <a:graphicData uri="http://schemas.openxmlformats.org/presentationml/2006/ole">
              <p:oleObj spid="_x0000_s100426" name="Equation" r:id="rId8" imgW="88707" imgH="164742" progId="Equation.DSMT4">
                <p:embed/>
              </p:oleObj>
            </a:graphicData>
          </a:graphic>
        </p:graphicFrame>
        <p:graphicFrame>
          <p:nvGraphicFramePr>
            <p:cNvPr id="100425" name="Object 73"/>
            <p:cNvGraphicFramePr>
              <a:graphicFrameLocks noChangeAspect="1"/>
            </p:cNvGraphicFramePr>
            <p:nvPr/>
          </p:nvGraphicFramePr>
          <p:xfrm>
            <a:off x="4096" y="4168"/>
            <a:ext cx="185" cy="480"/>
          </p:xfrm>
          <a:graphic>
            <a:graphicData uri="http://schemas.openxmlformats.org/presentationml/2006/ole">
              <p:oleObj spid="_x0000_s100425" name="Equation" r:id="rId9" imgW="152334" imgH="393529" progId="Equation.DSMT4">
                <p:embed/>
              </p:oleObj>
            </a:graphicData>
          </a:graphic>
        </p:graphicFrame>
        <p:graphicFrame>
          <p:nvGraphicFramePr>
            <p:cNvPr id="100424" name="Object 72"/>
            <p:cNvGraphicFramePr>
              <a:graphicFrameLocks noChangeAspect="1"/>
            </p:cNvGraphicFramePr>
            <p:nvPr/>
          </p:nvGraphicFramePr>
          <p:xfrm>
            <a:off x="5296" y="4168"/>
            <a:ext cx="185" cy="480"/>
          </p:xfrm>
          <a:graphic>
            <a:graphicData uri="http://schemas.openxmlformats.org/presentationml/2006/ole">
              <p:oleObj spid="_x0000_s100424" name="Equation" r:id="rId10" imgW="152334" imgH="393529" progId="Equation.DSMT4">
                <p:embed/>
              </p:oleObj>
            </a:graphicData>
          </a:graphic>
        </p:graphicFrame>
        <p:graphicFrame>
          <p:nvGraphicFramePr>
            <p:cNvPr id="100423" name="Object 71"/>
            <p:cNvGraphicFramePr>
              <a:graphicFrameLocks noChangeAspect="1"/>
            </p:cNvGraphicFramePr>
            <p:nvPr/>
          </p:nvGraphicFramePr>
          <p:xfrm>
            <a:off x="6404" y="4168"/>
            <a:ext cx="185" cy="480"/>
          </p:xfrm>
          <a:graphic>
            <a:graphicData uri="http://schemas.openxmlformats.org/presentationml/2006/ole">
              <p:oleObj spid="_x0000_s100423" name="Equation" r:id="rId11" imgW="152334" imgH="393529" progId="Equation.DSMT4">
                <p:embed/>
              </p:oleObj>
            </a:graphicData>
          </a:graphic>
        </p:graphicFrame>
        <p:graphicFrame>
          <p:nvGraphicFramePr>
            <p:cNvPr id="100422" name="Object 70"/>
            <p:cNvGraphicFramePr>
              <a:graphicFrameLocks noChangeAspect="1"/>
            </p:cNvGraphicFramePr>
            <p:nvPr/>
          </p:nvGraphicFramePr>
          <p:xfrm>
            <a:off x="7512" y="4168"/>
            <a:ext cx="184" cy="480"/>
          </p:xfrm>
          <a:graphic>
            <a:graphicData uri="http://schemas.openxmlformats.org/presentationml/2006/ole">
              <p:oleObj spid="_x0000_s100422" name="Equation" r:id="rId12" imgW="152334" imgH="393529" progId="Equation.DSMT4">
                <p:embed/>
              </p:oleObj>
            </a:graphicData>
          </a:graphic>
        </p:graphicFrame>
        <p:graphicFrame>
          <p:nvGraphicFramePr>
            <p:cNvPr id="100421" name="Object 69"/>
            <p:cNvGraphicFramePr>
              <a:graphicFrameLocks noChangeAspect="1"/>
            </p:cNvGraphicFramePr>
            <p:nvPr/>
          </p:nvGraphicFramePr>
          <p:xfrm>
            <a:off x="8712" y="4168"/>
            <a:ext cx="184" cy="480"/>
          </p:xfrm>
          <a:graphic>
            <a:graphicData uri="http://schemas.openxmlformats.org/presentationml/2006/ole">
              <p:oleObj spid="_x0000_s100421" name="Equation" r:id="rId13" imgW="152334" imgH="393529" progId="Equation.DSMT4">
                <p:embed/>
              </p:oleObj>
            </a:graphicData>
          </a:graphic>
        </p:graphicFrame>
        <p:graphicFrame>
          <p:nvGraphicFramePr>
            <p:cNvPr id="100420" name="Object 68"/>
            <p:cNvGraphicFramePr>
              <a:graphicFrameLocks noChangeAspect="1"/>
            </p:cNvGraphicFramePr>
            <p:nvPr/>
          </p:nvGraphicFramePr>
          <p:xfrm>
            <a:off x="9820" y="4168"/>
            <a:ext cx="184" cy="480"/>
          </p:xfrm>
          <a:graphic>
            <a:graphicData uri="http://schemas.openxmlformats.org/presentationml/2006/ole">
              <p:oleObj spid="_x0000_s100420" name="Equation" r:id="rId14" imgW="152334" imgH="393529" progId="Equation.DSMT4">
                <p:embed/>
              </p:oleObj>
            </a:graphicData>
          </a:graphic>
        </p:graphicFrame>
        <p:graphicFrame>
          <p:nvGraphicFramePr>
            <p:cNvPr id="100419" name="Object 67"/>
            <p:cNvGraphicFramePr>
              <a:graphicFrameLocks noChangeAspect="1"/>
            </p:cNvGraphicFramePr>
            <p:nvPr/>
          </p:nvGraphicFramePr>
          <p:xfrm>
            <a:off x="6612" y="4873"/>
            <a:ext cx="138" cy="263"/>
          </p:xfrm>
          <a:graphic>
            <a:graphicData uri="http://schemas.openxmlformats.org/presentationml/2006/ole">
              <p:oleObj spid="_x0000_s100419" name="Equation" r:id="rId15" imgW="114151" imgH="215619" progId="Equation.DSMT4">
                <p:embed/>
              </p:oleObj>
            </a:graphicData>
          </a:graphic>
        </p:graphicFrame>
        <p:sp>
          <p:nvSpPr>
            <p:cNvPr id="100418" name="Line 66"/>
            <p:cNvSpPr>
              <a:spLocks noChangeShapeType="1"/>
            </p:cNvSpPr>
            <p:nvPr/>
          </p:nvSpPr>
          <p:spPr bwMode="auto">
            <a:xfrm>
              <a:off x="6312" y="2496"/>
              <a:ext cx="0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17" name="Line 65"/>
            <p:cNvSpPr>
              <a:spLocks noChangeShapeType="1"/>
            </p:cNvSpPr>
            <p:nvPr/>
          </p:nvSpPr>
          <p:spPr bwMode="auto">
            <a:xfrm>
              <a:off x="6312" y="5376"/>
              <a:ext cx="0" cy="15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0416" name="Object 64"/>
            <p:cNvGraphicFramePr>
              <a:graphicFrameLocks noChangeAspect="1"/>
            </p:cNvGraphicFramePr>
            <p:nvPr/>
          </p:nvGraphicFramePr>
          <p:xfrm>
            <a:off x="3612" y="5717"/>
            <a:ext cx="834" cy="736"/>
          </p:xfrm>
          <a:graphic>
            <a:graphicData uri="http://schemas.openxmlformats.org/presentationml/2006/ole">
              <p:oleObj spid="_x0000_s100416" name="Equation" r:id="rId16" imgW="520700" imgH="457200" progId="Equation.DSMT4">
                <p:embed/>
              </p:oleObj>
            </a:graphicData>
          </a:graphic>
        </p:graphicFrame>
        <p:graphicFrame>
          <p:nvGraphicFramePr>
            <p:cNvPr id="100415" name="Object 63"/>
            <p:cNvGraphicFramePr>
              <a:graphicFrameLocks noChangeAspect="1"/>
            </p:cNvGraphicFramePr>
            <p:nvPr/>
          </p:nvGraphicFramePr>
          <p:xfrm>
            <a:off x="8527" y="2310"/>
            <a:ext cx="817" cy="740"/>
          </p:xfrm>
          <a:graphic>
            <a:graphicData uri="http://schemas.openxmlformats.org/presentationml/2006/ole">
              <p:oleObj spid="_x0000_s100415" name="Equation" r:id="rId17" imgW="508000" imgH="457200" progId="Equation.DSMT4">
                <p:embed/>
              </p:oleObj>
            </a:graphicData>
          </a:graphic>
        </p:graphicFrame>
        <p:sp>
          <p:nvSpPr>
            <p:cNvPr id="100414" name="Line 62"/>
            <p:cNvSpPr>
              <a:spLocks noChangeShapeType="1"/>
            </p:cNvSpPr>
            <p:nvPr/>
          </p:nvSpPr>
          <p:spPr bwMode="auto">
            <a:xfrm flipH="1">
              <a:off x="2804" y="5376"/>
              <a:ext cx="35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13" name="Line 61"/>
            <p:cNvSpPr>
              <a:spLocks noChangeShapeType="1"/>
            </p:cNvSpPr>
            <p:nvPr/>
          </p:nvSpPr>
          <p:spPr bwMode="auto">
            <a:xfrm flipH="1">
              <a:off x="2804" y="2496"/>
              <a:ext cx="1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12" name="Line 60"/>
            <p:cNvSpPr>
              <a:spLocks noChangeShapeType="1"/>
            </p:cNvSpPr>
            <p:nvPr/>
          </p:nvSpPr>
          <p:spPr bwMode="auto">
            <a:xfrm>
              <a:off x="5112" y="2496"/>
              <a:ext cx="0" cy="45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11" name="Line 59"/>
            <p:cNvSpPr>
              <a:spLocks noChangeShapeType="1"/>
            </p:cNvSpPr>
            <p:nvPr/>
          </p:nvSpPr>
          <p:spPr bwMode="auto">
            <a:xfrm>
              <a:off x="7419" y="4075"/>
              <a:ext cx="0" cy="2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10" name="Line 58"/>
            <p:cNvSpPr>
              <a:spLocks noChangeShapeType="1"/>
            </p:cNvSpPr>
            <p:nvPr/>
          </p:nvSpPr>
          <p:spPr bwMode="auto">
            <a:xfrm flipV="1">
              <a:off x="8619" y="4075"/>
              <a:ext cx="0" cy="13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09" name="Line 57"/>
            <p:cNvSpPr>
              <a:spLocks noChangeShapeType="1"/>
            </p:cNvSpPr>
            <p:nvPr/>
          </p:nvSpPr>
          <p:spPr bwMode="auto">
            <a:xfrm flipV="1">
              <a:off x="9727" y="4075"/>
              <a:ext cx="0" cy="2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Moment Method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65FB-FFE8-4AC7-B4DC-2B70FFEECB6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457200" y="1419224"/>
            <a:ext cx="609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sym typeface="Symbol"/>
              </a:rPr>
              <a:t></a:t>
            </a:r>
            <a:r>
              <a:rPr lang="en-US" i="1" baseline="-25000" dirty="0" smtClean="0">
                <a:sym typeface="Symbol"/>
              </a:rPr>
              <a:t>1</a:t>
            </a:r>
            <a:r>
              <a:rPr lang="en-US" i="1" dirty="0" smtClean="0"/>
              <a:t> and </a:t>
            </a:r>
            <a:r>
              <a:rPr lang="en-US" i="1" dirty="0" smtClean="0">
                <a:sym typeface="Symbol"/>
              </a:rPr>
              <a:t> </a:t>
            </a:r>
            <a:r>
              <a:rPr lang="en-US" i="1" baseline="-25000" dirty="0" smtClean="0"/>
              <a:t>2</a:t>
            </a:r>
            <a:r>
              <a:rPr lang="en-US" dirty="0" smtClean="0"/>
              <a:t>  can be obtained by two algebraic equations.</a:t>
            </a:r>
            <a:endParaRPr lang="en-US" dirty="0"/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66042" y="4594713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first equation is</a:t>
            </a:r>
            <a:endParaRPr lang="en-US" dirty="0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3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334000" y="5715000"/>
            <a:ext cx="1515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. . . . . (15.78)</a:t>
            </a:r>
            <a:endParaRPr lang="en-US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82" name="Object 6"/>
          <p:cNvGraphicFramePr>
            <a:graphicFrameLocks noChangeAspect="1"/>
          </p:cNvGraphicFramePr>
          <p:nvPr/>
        </p:nvGraphicFramePr>
        <p:xfrm>
          <a:off x="838200" y="1904999"/>
          <a:ext cx="3948479" cy="597877"/>
        </p:xfrm>
        <a:graphic>
          <a:graphicData uri="http://schemas.openxmlformats.org/presentationml/2006/ole">
            <p:oleObj spid="_x0000_s101382" name="Equation" r:id="rId3" imgW="3022600" imgH="457200" progId="Equation.DSMT4">
              <p:embed/>
            </p:oleObj>
          </a:graphicData>
        </a:graphic>
      </p:graphicFrame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84" name="Object 8"/>
          <p:cNvGraphicFramePr>
            <a:graphicFrameLocks noChangeAspect="1"/>
          </p:cNvGraphicFramePr>
          <p:nvPr/>
        </p:nvGraphicFramePr>
        <p:xfrm>
          <a:off x="838200" y="2483826"/>
          <a:ext cx="4845294" cy="635244"/>
        </p:xfrm>
        <a:graphic>
          <a:graphicData uri="http://schemas.openxmlformats.org/presentationml/2006/ole">
            <p:oleObj spid="_x0000_s101384" name="Equation" r:id="rId4" imgW="3708400" imgH="482600" progId="Equation.DSMT4">
              <p:embed/>
            </p:oleObj>
          </a:graphicData>
        </a:graphic>
      </p:graphicFrame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86" name="Object 10"/>
          <p:cNvGraphicFramePr>
            <a:graphicFrameLocks noChangeAspect="1"/>
          </p:cNvGraphicFramePr>
          <p:nvPr/>
        </p:nvGraphicFramePr>
        <p:xfrm>
          <a:off x="838200" y="3223113"/>
          <a:ext cx="4396887" cy="635244"/>
        </p:xfrm>
        <a:graphic>
          <a:graphicData uri="http://schemas.openxmlformats.org/presentationml/2006/ole">
            <p:oleObj spid="_x0000_s101386" name="Equation" r:id="rId5" imgW="3365500" imgH="482600" progId="Equation.DSMT4">
              <p:embed/>
            </p:oleObj>
          </a:graphicData>
        </a:graphic>
      </p:graphicFrame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88" name="Object 12"/>
          <p:cNvGraphicFramePr>
            <a:graphicFrameLocks noChangeAspect="1"/>
          </p:cNvGraphicFramePr>
          <p:nvPr/>
        </p:nvGraphicFramePr>
        <p:xfrm>
          <a:off x="838200" y="3908913"/>
          <a:ext cx="2752725" cy="635244"/>
        </p:xfrm>
        <a:graphic>
          <a:graphicData uri="http://schemas.openxmlformats.org/presentationml/2006/ole">
            <p:oleObj spid="_x0000_s101388" name="Equation" r:id="rId6" imgW="2095500" imgH="482600" progId="Equation.DSMT4">
              <p:embed/>
            </p:oleObj>
          </a:graphicData>
        </a:graphic>
      </p:graphicFrame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90" name="Object 14"/>
          <p:cNvGraphicFramePr>
            <a:graphicFrameLocks noChangeAspect="1"/>
          </p:cNvGraphicFramePr>
          <p:nvPr/>
        </p:nvGraphicFramePr>
        <p:xfrm>
          <a:off x="838200" y="5128113"/>
          <a:ext cx="1494692" cy="286483"/>
        </p:xfrm>
        <a:graphic>
          <a:graphicData uri="http://schemas.openxmlformats.org/presentationml/2006/ole">
            <p:oleObj spid="_x0000_s101390" name="Equation" r:id="rId7" imgW="1143000" imgH="215900" progId="Equation.DSMT4">
              <p:embed/>
            </p:oleObj>
          </a:graphicData>
        </a:graphic>
      </p:graphicFrame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1392" name="Object 16"/>
          <p:cNvGraphicFramePr>
            <a:graphicFrameLocks noChangeAspect="1"/>
          </p:cNvGraphicFramePr>
          <p:nvPr/>
        </p:nvGraphicFramePr>
        <p:xfrm>
          <a:off x="838200" y="5585313"/>
          <a:ext cx="1295400" cy="510687"/>
        </p:xfrm>
        <a:graphic>
          <a:graphicData uri="http://schemas.openxmlformats.org/presentationml/2006/ole">
            <p:oleObj spid="_x0000_s101392" name="Equation" r:id="rId8" imgW="990170" imgH="393529" progId="Equation.DSMT4">
              <p:embed/>
            </p:oleObj>
          </a:graphicData>
        </a:graphic>
      </p:graphicFrame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5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</TotalTime>
  <Words>1478</Words>
  <Application>Microsoft Office PowerPoint</Application>
  <PresentationFormat>On-screen Show (4:3)</PresentationFormat>
  <Paragraphs>158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Computational Electromagnetics  Week 2</vt:lpstr>
      <vt:lpstr>What will be covered today</vt:lpstr>
      <vt:lpstr>Moment Method</vt:lpstr>
      <vt:lpstr>Moment Method</vt:lpstr>
      <vt:lpstr>Moment Method</vt:lpstr>
      <vt:lpstr>Moment Method</vt:lpstr>
      <vt:lpstr>Moment Method</vt:lpstr>
      <vt:lpstr>Moment Method</vt:lpstr>
      <vt:lpstr>Moment Method</vt:lpstr>
      <vt:lpstr>Moment Method</vt:lpstr>
      <vt:lpstr>Finite Element Method </vt:lpstr>
      <vt:lpstr>Finite Element Method  – Variational Principle</vt:lpstr>
      <vt:lpstr>Finite Element Method  – Variational Principle</vt:lpstr>
      <vt:lpstr>Finite Element Method  – Variational Principle</vt:lpstr>
      <vt:lpstr>Finite Element Method  – Variational Principle</vt:lpstr>
      <vt:lpstr>Finite Element Method  – Variational Principle</vt:lpstr>
      <vt:lpstr>Finite Element Method  – Solve the problem</vt:lpstr>
      <vt:lpstr>Finite Element Method  – Solve the problem</vt:lpstr>
      <vt:lpstr>Finite Element Method  – Solve the problem</vt:lpstr>
      <vt:lpstr>Finite Element Method  – Solve the problem</vt:lpstr>
      <vt:lpstr>Questions for the week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16.532 Computional Electomagnetics</dc:title>
  <dc:creator>usd04204</dc:creator>
  <cp:lastModifiedBy>usd04204</cp:lastModifiedBy>
  <cp:revision>174</cp:revision>
  <dcterms:created xsi:type="dcterms:W3CDTF">2009-12-10T15:29:19Z</dcterms:created>
  <dcterms:modified xsi:type="dcterms:W3CDTF">2011-08-24T14:14:49Z</dcterms:modified>
</cp:coreProperties>
</file>