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2" r:id="rId5"/>
    <p:sldId id="263" r:id="rId6"/>
    <p:sldId id="259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60" r:id="rId20"/>
    <p:sldId id="276" r:id="rId21"/>
    <p:sldId id="277" r:id="rId22"/>
    <p:sldId id="26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2915B-5A92-4ED2-BB0C-D3E08E0CAB7E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EB9AB-EA07-4F6E-A9B6-70F8C4E08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66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505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8AC0E1E-F212-4849-80E1-8418D1B3D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5033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30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1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Courier New" pitchFamily="49" charset="0"/>
              <a:buChar char="o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581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8AC0E1E-F212-4849-80E1-8418D1B3D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89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162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1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8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3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435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8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3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2. Linear and Nonlinear Regression Models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050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</a:p>
          <a:p>
            <a:pPr lvl="1"/>
            <a:r>
              <a:rPr lang="en-US" dirty="0" smtClean="0"/>
              <a:t>Least-squares method</a:t>
            </a:r>
          </a:p>
          <a:p>
            <a:pPr lvl="2"/>
            <a:r>
              <a:rPr lang="en-US" dirty="0" smtClean="0"/>
              <a:t>Example 2.1: </a:t>
            </a:r>
            <a:r>
              <a:rPr lang="en-US" dirty="0"/>
              <a:t>f</a:t>
            </a:r>
            <a:r>
              <a:rPr lang="en-US" dirty="0" smtClean="0"/>
              <a:t>it </a:t>
            </a:r>
            <a:r>
              <a:rPr lang="en-US" dirty="0"/>
              <a:t>a linear regression model to the </a:t>
            </a:r>
            <a:r>
              <a:rPr lang="en-US" dirty="0" smtClean="0"/>
              <a:t>space shuttle O-rings data set in </a:t>
            </a:r>
            <a:r>
              <a:rPr lang="en-US" dirty="0"/>
              <a:t>Table 2.1, and determine the predicted target value for each observation using the linear regression model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68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8765"/>
            <a:ext cx="7391400" cy="598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6451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</a:p>
          <a:p>
            <a:pPr lvl="1"/>
            <a:r>
              <a:rPr lang="en-US" dirty="0" smtClean="0"/>
              <a:t>Least-squares method</a:t>
            </a:r>
          </a:p>
          <a:p>
            <a:pPr lvl="2"/>
            <a:r>
              <a:rPr lang="en-US" dirty="0" smtClean="0"/>
              <a:t>Example 2.1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62300"/>
            <a:ext cx="554355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191000"/>
            <a:ext cx="675586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105400"/>
            <a:ext cx="383406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40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</a:p>
          <a:p>
            <a:pPr lvl="1"/>
            <a:r>
              <a:rPr lang="en-US" dirty="0" smtClean="0"/>
              <a:t>Maximum likelihood method</a:t>
            </a:r>
          </a:p>
          <a:p>
            <a:pPr lvl="2"/>
            <a:r>
              <a:rPr lang="en-US" dirty="0" smtClean="0"/>
              <a:t>Assumption: </a:t>
            </a:r>
            <a:r>
              <a:rPr lang="en-US" i="1" dirty="0" err="1" smtClean="0"/>
              <a:t>ε</a:t>
            </a:r>
            <a:r>
              <a:rPr lang="en-US" i="1" baseline="-25000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is normally distributed with the mean of zero and the constant, unknown variance of </a:t>
            </a:r>
            <a:r>
              <a:rPr lang="en-US" i="1" dirty="0"/>
              <a:t>σ</a:t>
            </a:r>
            <a:r>
              <a:rPr lang="en-US" baseline="30000" dirty="0"/>
              <a:t>2</a:t>
            </a:r>
            <a:r>
              <a:rPr lang="en-US" dirty="0"/>
              <a:t>, denoted by </a:t>
            </a:r>
            <a:r>
              <a:rPr lang="en-US" i="1" dirty="0"/>
              <a:t>N</a:t>
            </a:r>
            <a:r>
              <a:rPr lang="en-US" dirty="0"/>
              <a:t>(0, </a:t>
            </a:r>
            <a:r>
              <a:rPr lang="en-US" i="1" dirty="0"/>
              <a:t>σ</a:t>
            </a:r>
            <a:r>
              <a:rPr lang="en-US" baseline="30000" dirty="0"/>
              <a:t>2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11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</a:p>
          <a:p>
            <a:pPr lvl="1"/>
            <a:r>
              <a:rPr lang="en-US" dirty="0" smtClean="0"/>
              <a:t>Maximum likelihood method</a:t>
            </a:r>
          </a:p>
          <a:p>
            <a:pPr lvl="2"/>
            <a:r>
              <a:rPr lang="en-US" dirty="0" smtClean="0"/>
              <a:t>The assumption that </a:t>
            </a:r>
            <a:r>
              <a:rPr lang="en-US" i="1" dirty="0" err="1" smtClean="0"/>
              <a:t>ε</a:t>
            </a:r>
            <a:r>
              <a:rPr lang="en-US" i="1" baseline="-25000" dirty="0" err="1" smtClean="0"/>
              <a:t>i</a:t>
            </a:r>
            <a:r>
              <a:rPr lang="en-US" dirty="0" err="1" smtClean="0"/>
              <a:t>’s</a:t>
            </a:r>
            <a:r>
              <a:rPr lang="en-US" dirty="0" smtClean="0"/>
              <a:t> </a:t>
            </a:r>
            <a:r>
              <a:rPr lang="en-US" dirty="0"/>
              <a:t>are independent </a:t>
            </a:r>
            <a:r>
              <a:rPr lang="en-US" i="1" dirty="0"/>
              <a:t>N</a:t>
            </a:r>
            <a:r>
              <a:rPr lang="en-US" dirty="0"/>
              <a:t>(0, </a:t>
            </a:r>
            <a:r>
              <a:rPr lang="en-US" i="1" dirty="0"/>
              <a:t>σ</a:t>
            </a:r>
            <a:r>
              <a:rPr lang="en-US" baseline="30000" dirty="0"/>
              <a:t>2</a:t>
            </a:r>
            <a:r>
              <a:rPr lang="en-US" dirty="0"/>
              <a:t>) gives the normal distribution of </a:t>
            </a:r>
            <a:r>
              <a:rPr lang="en-US" i="1" dirty="0" err="1"/>
              <a:t>y</a:t>
            </a:r>
            <a:r>
              <a:rPr lang="en-US" i="1" baseline="-25000" dirty="0" err="1"/>
              <a:t>i</a:t>
            </a: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05200"/>
            <a:ext cx="267322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124992"/>
            <a:ext cx="8242533" cy="10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2918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</a:p>
          <a:p>
            <a:pPr lvl="1"/>
            <a:r>
              <a:rPr lang="en-US" dirty="0" smtClean="0"/>
              <a:t>Maximum likelihood method</a:t>
            </a:r>
          </a:p>
          <a:p>
            <a:pPr lvl="2"/>
            <a:r>
              <a:rPr lang="en-US" i="1" dirty="0" err="1" smtClean="0"/>
              <a:t>y</a:t>
            </a:r>
            <a:r>
              <a:rPr lang="en-US" i="1" baseline="-25000" dirty="0" err="1" smtClean="0"/>
              <a:t>i</a:t>
            </a:r>
            <a:r>
              <a:rPr lang="en-US" dirty="0" err="1" smtClean="0"/>
              <a:t>’s</a:t>
            </a:r>
            <a:r>
              <a:rPr lang="en-US" dirty="0" smtClean="0"/>
              <a:t> </a:t>
            </a:r>
            <a:r>
              <a:rPr lang="en-US" dirty="0"/>
              <a:t>are independent, </a:t>
            </a:r>
            <a:r>
              <a:rPr lang="en-US" dirty="0" smtClean="0"/>
              <a:t>and the </a:t>
            </a:r>
            <a:r>
              <a:rPr lang="en-US" dirty="0"/>
              <a:t>likelihood of observing </a:t>
            </a:r>
            <a:r>
              <a:rPr lang="en-US" i="1" dirty="0"/>
              <a:t>y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i="1" dirty="0" err="1" smtClean="0"/>
              <a:t>y</a:t>
            </a:r>
            <a:r>
              <a:rPr lang="en-US" i="1" baseline="-25000" dirty="0" err="1" smtClean="0"/>
              <a:t>n</a:t>
            </a:r>
            <a:r>
              <a:rPr lang="en-US" dirty="0"/>
              <a:t>: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81400"/>
            <a:ext cx="5730631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1893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Parameter estimation</a:t>
                </a:r>
              </a:p>
              <a:p>
                <a:pPr lvl="1"/>
                <a:r>
                  <a:rPr lang="en-US" dirty="0" smtClean="0"/>
                  <a:t>Maximum likelihood method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𝑎𝑛𝑑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, which </a:t>
                </a:r>
                <a:r>
                  <a:rPr lang="en-US" dirty="0"/>
                  <a:t>maximize the likelihood </a:t>
                </a:r>
                <a:r>
                  <a:rPr lang="en-US" dirty="0" smtClean="0"/>
                  <a:t>function, are obtained: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3657600"/>
            <a:ext cx="6439243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976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Parameter estimation</a:t>
                </a:r>
              </a:p>
              <a:p>
                <a:pPr lvl="1"/>
                <a:r>
                  <a:rPr lang="en-US" dirty="0" smtClean="0"/>
                  <a:t>Maximum likelihood method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𝑎𝑛𝑑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, which </a:t>
                </a:r>
                <a:r>
                  <a:rPr lang="en-US" dirty="0"/>
                  <a:t>maximize the likelihood </a:t>
                </a:r>
                <a:r>
                  <a:rPr lang="en-US" dirty="0" smtClean="0"/>
                  <a:t>function, are obtained by solving the following: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3657600"/>
            <a:ext cx="6439243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073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</a:p>
          <a:p>
            <a:pPr lvl="1"/>
            <a:r>
              <a:rPr lang="en-US" dirty="0" smtClean="0"/>
              <a:t>Maximum likelihood method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154" y="2971800"/>
            <a:ext cx="6956136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1459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Nonlinear </a:t>
            </a:r>
            <a:r>
              <a:rPr lang="en-US" dirty="0"/>
              <a:t>Regression Models and Parameter </a:t>
            </a:r>
            <a:r>
              <a:rPr lang="en-US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Nonlinear </a:t>
            </a:r>
            <a:r>
              <a:rPr lang="en-US" dirty="0"/>
              <a:t>regression models are nonlinear in model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2743200"/>
            <a:ext cx="318346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3581400"/>
            <a:ext cx="3782646" cy="1844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552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Regression </a:t>
            </a:r>
            <a:r>
              <a:rPr lang="en-US" dirty="0"/>
              <a:t>models capture </a:t>
            </a:r>
            <a:r>
              <a:rPr lang="en-US" dirty="0" smtClean="0"/>
              <a:t>linear or nonlinear relations of one or more attribute variables with how </a:t>
            </a:r>
            <a:r>
              <a:rPr lang="en-US" dirty="0"/>
              <a:t>one or more target </a:t>
            </a:r>
            <a:r>
              <a:rPr lang="en-US" dirty="0" smtClean="0"/>
              <a:t>variables </a:t>
            </a:r>
          </a:p>
          <a:p>
            <a:r>
              <a:rPr lang="en-US" dirty="0"/>
              <a:t>2</a:t>
            </a:r>
            <a:r>
              <a:rPr lang="en-US" dirty="0" smtClean="0"/>
              <a:t>.1 </a:t>
            </a:r>
            <a:r>
              <a:rPr lang="en-US" smtClean="0"/>
              <a:t>Linear </a:t>
            </a:r>
            <a:r>
              <a:rPr lang="en-US" smtClean="0"/>
              <a:t>Regression </a:t>
            </a:r>
            <a:r>
              <a:rPr lang="en-US" dirty="0"/>
              <a:t>M</a:t>
            </a:r>
            <a:r>
              <a:rPr lang="en-US" smtClean="0"/>
              <a:t>odels</a:t>
            </a:r>
            <a:endParaRPr lang="en-US" dirty="0" smtClean="0"/>
          </a:p>
          <a:p>
            <a:r>
              <a:rPr lang="en-US" dirty="0" smtClean="0"/>
              <a:t>2.2 </a:t>
            </a:r>
            <a:r>
              <a:rPr lang="en-US" dirty="0" smtClean="0"/>
              <a:t>Least-Squares </a:t>
            </a:r>
            <a:r>
              <a:rPr lang="en-US" dirty="0"/>
              <a:t>Method and Maximum Likelihood Method of Parameter </a:t>
            </a:r>
            <a:r>
              <a:rPr lang="en-US" dirty="0" smtClean="0"/>
              <a:t>Estimation</a:t>
            </a:r>
          </a:p>
          <a:p>
            <a:r>
              <a:rPr lang="en-US" dirty="0"/>
              <a:t>2.3 Nonlinear Regression Models and Parameter </a:t>
            </a:r>
            <a:r>
              <a:rPr lang="en-US" dirty="0" smtClean="0"/>
              <a:t>Estimation</a:t>
            </a:r>
            <a:endParaRPr lang="en-US" dirty="0"/>
          </a:p>
          <a:p>
            <a:r>
              <a:rPr lang="en-US" dirty="0" smtClean="0"/>
              <a:t>2.4 Software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01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Nonlinear </a:t>
            </a:r>
            <a:r>
              <a:rPr lang="en-US" dirty="0"/>
              <a:t>Regression Models and Parameter </a:t>
            </a:r>
            <a:r>
              <a:rPr lang="en-US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nonlinear regression models</a:t>
            </a:r>
          </a:p>
          <a:p>
            <a:pPr lvl="1"/>
            <a:r>
              <a:rPr lang="en-US" dirty="0" smtClean="0"/>
              <a:t>An exponential regression model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logistic regression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743200"/>
            <a:ext cx="389191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399" y="4419600"/>
            <a:ext cx="34811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402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Nonlinear </a:t>
            </a:r>
            <a:r>
              <a:rPr lang="en-US" dirty="0"/>
              <a:t>Regression Models and Parameter </a:t>
            </a:r>
            <a:r>
              <a:rPr lang="en-US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</a:p>
          <a:p>
            <a:pPr lvl="1"/>
            <a:r>
              <a:rPr lang="en-US" dirty="0" smtClean="0"/>
              <a:t>Equations derived from least-squares method and maximum likelihood method to estimate the parameters of a nonlinear regression model do not have analytical solutions</a:t>
            </a:r>
          </a:p>
          <a:p>
            <a:pPr lvl="1"/>
            <a:r>
              <a:rPr lang="en-US" dirty="0"/>
              <a:t>Numerical search </a:t>
            </a:r>
            <a:r>
              <a:rPr lang="en-US" dirty="0" smtClean="0"/>
              <a:t>methods, </a:t>
            </a:r>
            <a:r>
              <a:rPr lang="en-US" dirty="0"/>
              <a:t>using </a:t>
            </a:r>
            <a:r>
              <a:rPr lang="en-US" dirty="0" smtClean="0"/>
              <a:t>the </a:t>
            </a:r>
            <a:r>
              <a:rPr lang="en-US" dirty="0"/>
              <a:t>Gauss-Newton method and the gradient decent </a:t>
            </a:r>
            <a:r>
              <a:rPr lang="en-US" dirty="0" smtClean="0"/>
              <a:t>search, are used to search for the solution to the equations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028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lvl="0"/>
            <a:r>
              <a:rPr lang="en-US" dirty="0" err="1"/>
              <a:t>Statistica</a:t>
            </a:r>
            <a:r>
              <a:rPr lang="en-US" dirty="0"/>
              <a:t> (http://www.statsoft.com),</a:t>
            </a:r>
          </a:p>
          <a:p>
            <a:pPr lvl="0"/>
            <a:r>
              <a:rPr lang="en-US" dirty="0"/>
              <a:t>SAS (http://www.sas.com),</a:t>
            </a:r>
          </a:p>
          <a:p>
            <a:pPr lvl="0"/>
            <a:r>
              <a:rPr lang="en-US" dirty="0"/>
              <a:t>SPSS (http://www.ibm/com/software/analytics/spss</a:t>
            </a:r>
            <a:r>
              <a:rPr lang="en-US" dirty="0" smtClean="0"/>
              <a:t>/).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552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Linear Regression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simple linear regression model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086" y="2243546"/>
            <a:ext cx="294090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086" y="3962400"/>
            <a:ext cx="77343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223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Linear Regression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simple linear regression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2209800"/>
            <a:ext cx="7430189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1546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Linear Regression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other linear regression models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general form of linear regression models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0"/>
            <a:ext cx="559869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3224212"/>
            <a:ext cx="5974173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767251"/>
            <a:ext cx="7505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289516"/>
            <a:ext cx="7944348" cy="663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410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stimate </a:t>
            </a:r>
            <a:r>
              <a:rPr lang="en-US" dirty="0"/>
              <a:t>parameters </a:t>
            </a:r>
            <a:r>
              <a:rPr lang="en-US" i="1" dirty="0" smtClean="0"/>
              <a:t>β</a:t>
            </a:r>
            <a:r>
              <a:rPr lang="en-US" dirty="0" smtClean="0"/>
              <a:t>’s to fit the regression model to a set of training data </a:t>
            </a:r>
            <a:r>
              <a:rPr lang="en-US" dirty="0"/>
              <a:t>(</a:t>
            </a:r>
            <a:r>
              <a:rPr lang="en-US" b="1" i="1" dirty="0"/>
              <a:t>x</a:t>
            </a:r>
            <a:r>
              <a:rPr lang="en-US" baseline="-25000" dirty="0"/>
              <a:t>i</a:t>
            </a:r>
            <a:r>
              <a:rPr lang="en-US" dirty="0"/>
              <a:t>, </a:t>
            </a:r>
            <a:r>
              <a:rPr lang="en-US" i="1" dirty="0" err="1"/>
              <a:t>y</a:t>
            </a:r>
            <a:r>
              <a:rPr lang="en-US" baseline="-25000" dirty="0" err="1"/>
              <a:t>i</a:t>
            </a:r>
            <a:r>
              <a:rPr lang="en-US" dirty="0"/>
              <a:t>), </a:t>
            </a:r>
            <a:r>
              <a:rPr lang="en-US" b="1" i="1" dirty="0"/>
              <a:t>x</a:t>
            </a:r>
            <a:r>
              <a:rPr lang="en-US" i="1" baseline="-25000" dirty="0"/>
              <a:t>i</a:t>
            </a:r>
            <a:r>
              <a:rPr lang="en-US" dirty="0"/>
              <a:t> = (</a:t>
            </a:r>
            <a:r>
              <a:rPr lang="en-US" i="1" dirty="0"/>
              <a:t>x</a:t>
            </a:r>
            <a:r>
              <a:rPr lang="en-US" i="1" baseline="-25000" dirty="0"/>
              <a:t>i</a:t>
            </a:r>
            <a:r>
              <a:rPr lang="en-US" baseline="-25000" dirty="0"/>
              <a:t>,1</a:t>
            </a:r>
            <a:r>
              <a:rPr lang="en-US" dirty="0"/>
              <a:t>, …, </a:t>
            </a:r>
            <a:r>
              <a:rPr lang="en-US" i="1" dirty="0" err="1"/>
              <a:t>x</a:t>
            </a:r>
            <a:r>
              <a:rPr lang="en-US" i="1" baseline="-25000" dirty="0" err="1"/>
              <a:t>i,k</a:t>
            </a:r>
            <a:r>
              <a:rPr lang="en-US" dirty="0"/>
              <a:t>), </a:t>
            </a:r>
            <a:r>
              <a:rPr lang="en-US" i="1" dirty="0" err="1"/>
              <a:t>i</a:t>
            </a:r>
            <a:r>
              <a:rPr lang="en-US" dirty="0"/>
              <a:t> = 1, …, </a:t>
            </a:r>
            <a:r>
              <a:rPr lang="en-US" i="1" dirty="0" smtClean="0"/>
              <a:t>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552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Parameter estimation</a:t>
                </a:r>
              </a:p>
              <a:p>
                <a:pPr lvl="1"/>
                <a:r>
                  <a:rPr lang="en-US" dirty="0" smtClean="0"/>
                  <a:t>Least-squares method</a:t>
                </a:r>
              </a:p>
              <a:p>
                <a:pPr lvl="2"/>
                <a:r>
                  <a:rPr lang="en-US" dirty="0"/>
                  <a:t>F</a:t>
                </a:r>
                <a:r>
                  <a:rPr lang="en-US" dirty="0" smtClean="0"/>
                  <a:t>or the simple linear regression model: 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marL="914400" lvl="2" indent="0">
                  <a:buNone/>
                </a:pPr>
                <a:endParaRPr lang="en-US" dirty="0" smtClean="0"/>
              </a:p>
              <a:p>
                <a:pPr marL="914400" lvl="2" indent="0">
                  <a:buNone/>
                </a:pPr>
                <a:r>
                  <a:rPr lang="en-US" dirty="0" smtClean="0"/>
                  <a:t>Look </a:t>
                </a:r>
                <a:r>
                  <a:rPr lang="en-US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to </a:t>
                </a:r>
                <a:r>
                  <a:rPr lang="en-US" dirty="0"/>
                  <a:t>minimize the sum of squared errors (</a:t>
                </a:r>
                <a:r>
                  <a:rPr lang="en-US" i="1" dirty="0"/>
                  <a:t>SSE</a:t>
                </a:r>
                <a:r>
                  <a:rPr lang="en-US" dirty="0" smtClean="0"/>
                  <a:t>):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200400"/>
            <a:ext cx="294090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953000"/>
            <a:ext cx="666307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979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Parameter estimation</a:t>
                </a:r>
              </a:p>
              <a:p>
                <a:pPr lvl="1"/>
                <a:r>
                  <a:rPr lang="en-US" dirty="0" smtClean="0"/>
                  <a:t>Least-squares method</a:t>
                </a:r>
              </a:p>
              <a:p>
                <a:pPr lvl="2"/>
                <a:r>
                  <a:rPr lang="en-US" dirty="0" smtClean="0"/>
                  <a:t>The </a:t>
                </a:r>
                <a:r>
                  <a:rPr lang="en-US" dirty="0"/>
                  <a:t>partial derivatives of </a:t>
                </a:r>
                <a:r>
                  <a:rPr lang="en-US" i="1" dirty="0"/>
                  <a:t>SSE</a:t>
                </a:r>
                <a:r>
                  <a:rPr lang="en-US" dirty="0"/>
                  <a:t> with respective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should be zero at the point where </a:t>
                </a:r>
                <a:r>
                  <a:rPr lang="en-US" i="1" dirty="0"/>
                  <a:t>SSE</a:t>
                </a:r>
                <a:r>
                  <a:rPr lang="en-US" dirty="0"/>
                  <a:t> is minimized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733800"/>
            <a:ext cx="5616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815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2.2 Least-Squares </a:t>
            </a:r>
            <a:r>
              <a:rPr lang="en-US" sz="3600" dirty="0"/>
              <a:t>Method and Maximum Likelihood Method of Parameter </a:t>
            </a:r>
            <a:r>
              <a:rPr lang="en-US" sz="3600" dirty="0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</a:p>
          <a:p>
            <a:pPr lvl="1"/>
            <a:r>
              <a:rPr lang="en-US" dirty="0" smtClean="0"/>
              <a:t>Least-squares method</a:t>
            </a:r>
          </a:p>
          <a:p>
            <a:pPr lvl="2"/>
            <a:r>
              <a:rPr lang="en-US" dirty="0" smtClean="0"/>
              <a:t>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Mining: Theories, Algorithms, and Examples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00400"/>
            <a:ext cx="6956136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07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871</Words>
  <Application>Microsoft Office PowerPoint</Application>
  <PresentationFormat>On-screen Show (4:3)</PresentationFormat>
  <Paragraphs>153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Chapter 2. Linear and Nonlinear Regression Models</vt:lpstr>
      <vt:lpstr>Overview</vt:lpstr>
      <vt:lpstr>2.1 Linear Regression Models</vt:lpstr>
      <vt:lpstr>2.1 Linear Regression Models</vt:lpstr>
      <vt:lpstr>2.1 Linear Regression Models</vt:lpstr>
      <vt:lpstr>2.2 Least-Squares Method and Maximum Likelihood Method of Parameter Estimation</vt:lpstr>
      <vt:lpstr>2.2 Least-Squares Method and Maximum Likelihood Method of Parameter Estimation</vt:lpstr>
      <vt:lpstr>2.2 Least-Squares Method and Maximum Likelihood Method of Parameter Estimation</vt:lpstr>
      <vt:lpstr>2.2 Least-Squares Method and Maximum Likelihood Method of Parameter Estimation</vt:lpstr>
      <vt:lpstr>2.2 Least-Squares Method and Maximum Likelihood Method of Parameter Estimation</vt:lpstr>
      <vt:lpstr>PowerPoint Presentation</vt:lpstr>
      <vt:lpstr>2.2 Least-Squares Method and Maximum Likelihood Method of Parameter Estimation</vt:lpstr>
      <vt:lpstr>2.2 Least-Squares Method and Maximum Likelihood Method of Parameter Estimation</vt:lpstr>
      <vt:lpstr>2.2 Least-Squares Method and Maximum Likelihood Method of Parameter Estimation</vt:lpstr>
      <vt:lpstr>2.2 Least-Squares Method and Maximum Likelihood Method of Parameter Estimation</vt:lpstr>
      <vt:lpstr>2.2 Least-Squares Method and Maximum Likelihood Method of Parameter Estimation</vt:lpstr>
      <vt:lpstr>2.2 Least-Squares Method and Maximum Likelihood Method of Parameter Estimation</vt:lpstr>
      <vt:lpstr>2.2 Least-Squares Method and Maximum Likelihood Method of Parameter Estimation</vt:lpstr>
      <vt:lpstr>2.2 Nonlinear Regression Models and Parameter Estimation</vt:lpstr>
      <vt:lpstr>2.2 Nonlinear Regression Models and Parameter Estimation</vt:lpstr>
      <vt:lpstr>2.2 Nonlinear Regression Models and Parameter Estimation</vt:lpstr>
      <vt:lpstr>2.4 Software</vt:lpstr>
    </vt:vector>
  </TitlesOfParts>
  <Company>Arizona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1. Introduction to Data, Data Patterns and Data Mining</dc:title>
  <dc:creator>nongye</dc:creator>
  <cp:lastModifiedBy>nongye</cp:lastModifiedBy>
  <cp:revision>60</cp:revision>
  <dcterms:created xsi:type="dcterms:W3CDTF">2013-02-04T04:28:19Z</dcterms:created>
  <dcterms:modified xsi:type="dcterms:W3CDTF">2013-04-04T04:54:18Z</dcterms:modified>
</cp:coreProperties>
</file>