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theme/theme4.xml" ContentType="application/vnd.openxmlformats-officedocument.theme+xml"/>
  <Override PartName="/ppt/tags/tag1.xml" ContentType="application/vnd.openxmlformats-officedocument.presentationml.tags+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834" r:id="rId1"/>
    <p:sldMasterId id="2147483902" r:id="rId2"/>
    <p:sldMasterId id="2147483925" r:id="rId3"/>
    <p:sldMasterId id="2147483937" r:id="rId4"/>
    <p:sldMasterId id="2147483939" r:id="rId5"/>
    <p:sldMasterId id="2147483951" r:id="rId6"/>
  </p:sldMasterIdLst>
  <p:notesMasterIdLst>
    <p:notesMasterId r:id="rId48"/>
  </p:notesMasterIdLst>
  <p:handoutMasterIdLst>
    <p:handoutMasterId r:id="rId49"/>
  </p:handoutMasterIdLst>
  <p:sldIdLst>
    <p:sldId id="691" r:id="rId7"/>
    <p:sldId id="925" r:id="rId8"/>
    <p:sldId id="932" r:id="rId9"/>
    <p:sldId id="971" r:id="rId10"/>
    <p:sldId id="933" r:id="rId11"/>
    <p:sldId id="972" r:id="rId12"/>
    <p:sldId id="973" r:id="rId13"/>
    <p:sldId id="974" r:id="rId14"/>
    <p:sldId id="934" r:id="rId15"/>
    <p:sldId id="975" r:id="rId16"/>
    <p:sldId id="976" r:id="rId17"/>
    <p:sldId id="977" r:id="rId18"/>
    <p:sldId id="978" r:id="rId19"/>
    <p:sldId id="979" r:id="rId20"/>
    <p:sldId id="980" r:id="rId21"/>
    <p:sldId id="945" r:id="rId22"/>
    <p:sldId id="946" r:id="rId23"/>
    <p:sldId id="947" r:id="rId24"/>
    <p:sldId id="948" r:id="rId25"/>
    <p:sldId id="949" r:id="rId26"/>
    <p:sldId id="950" r:id="rId27"/>
    <p:sldId id="951" r:id="rId28"/>
    <p:sldId id="952" r:id="rId29"/>
    <p:sldId id="953" r:id="rId30"/>
    <p:sldId id="954" r:id="rId31"/>
    <p:sldId id="955" r:id="rId32"/>
    <p:sldId id="956" r:id="rId33"/>
    <p:sldId id="957" r:id="rId34"/>
    <p:sldId id="958" r:id="rId35"/>
    <p:sldId id="959" r:id="rId36"/>
    <p:sldId id="960" r:id="rId37"/>
    <p:sldId id="961" r:id="rId38"/>
    <p:sldId id="962" r:id="rId39"/>
    <p:sldId id="963" r:id="rId40"/>
    <p:sldId id="964" r:id="rId41"/>
    <p:sldId id="965" r:id="rId42"/>
    <p:sldId id="966" r:id="rId43"/>
    <p:sldId id="967" r:id="rId44"/>
    <p:sldId id="968" r:id="rId45"/>
    <p:sldId id="969" r:id="rId46"/>
    <p:sldId id="970" r:id="rId47"/>
  </p:sldIdLst>
  <p:sldSz cx="9906000" cy="6858000" type="A4"/>
  <p:notesSz cx="6797675" cy="9872663"/>
  <p:defaultTextStyle>
    <a:defPPr>
      <a:defRPr lang="ko-KR"/>
    </a:defPPr>
    <a:lvl1pPr algn="ctr" rtl="0" fontAlgn="base" latinLnBrk="1">
      <a:spcBef>
        <a:spcPct val="20000"/>
      </a:spcBef>
      <a:spcAft>
        <a:spcPct val="0"/>
      </a:spcAft>
      <a:defRPr kumimoji="1" sz="1200" b="1" kern="1200">
        <a:solidFill>
          <a:schemeClr val="tx1"/>
        </a:solidFill>
        <a:latin typeface="Arial" charset="0"/>
        <a:ea typeface="돋움" pitchFamily="50" charset="-127"/>
        <a:cs typeface="+mn-cs"/>
      </a:defRPr>
    </a:lvl1pPr>
    <a:lvl2pPr marL="457200" algn="ctr" rtl="0" fontAlgn="base" latinLnBrk="1">
      <a:spcBef>
        <a:spcPct val="20000"/>
      </a:spcBef>
      <a:spcAft>
        <a:spcPct val="0"/>
      </a:spcAft>
      <a:defRPr kumimoji="1" sz="1200" b="1" kern="1200">
        <a:solidFill>
          <a:schemeClr val="tx1"/>
        </a:solidFill>
        <a:latin typeface="Arial" charset="0"/>
        <a:ea typeface="돋움" pitchFamily="50" charset="-127"/>
        <a:cs typeface="+mn-cs"/>
      </a:defRPr>
    </a:lvl2pPr>
    <a:lvl3pPr marL="914400" algn="ctr" rtl="0" fontAlgn="base" latinLnBrk="1">
      <a:spcBef>
        <a:spcPct val="20000"/>
      </a:spcBef>
      <a:spcAft>
        <a:spcPct val="0"/>
      </a:spcAft>
      <a:defRPr kumimoji="1" sz="1200" b="1" kern="1200">
        <a:solidFill>
          <a:schemeClr val="tx1"/>
        </a:solidFill>
        <a:latin typeface="Arial" charset="0"/>
        <a:ea typeface="돋움" pitchFamily="50" charset="-127"/>
        <a:cs typeface="+mn-cs"/>
      </a:defRPr>
    </a:lvl3pPr>
    <a:lvl4pPr marL="1371600" algn="ctr" rtl="0" fontAlgn="base" latinLnBrk="1">
      <a:spcBef>
        <a:spcPct val="20000"/>
      </a:spcBef>
      <a:spcAft>
        <a:spcPct val="0"/>
      </a:spcAft>
      <a:defRPr kumimoji="1" sz="1200" b="1" kern="1200">
        <a:solidFill>
          <a:schemeClr val="tx1"/>
        </a:solidFill>
        <a:latin typeface="Arial" charset="0"/>
        <a:ea typeface="돋움" pitchFamily="50" charset="-127"/>
        <a:cs typeface="+mn-cs"/>
      </a:defRPr>
    </a:lvl4pPr>
    <a:lvl5pPr marL="1828800" algn="ctr" rtl="0" fontAlgn="base" latinLnBrk="1">
      <a:spcBef>
        <a:spcPct val="20000"/>
      </a:spcBef>
      <a:spcAft>
        <a:spcPct val="0"/>
      </a:spcAft>
      <a:defRPr kumimoji="1" sz="1200" b="1" kern="1200">
        <a:solidFill>
          <a:schemeClr val="tx1"/>
        </a:solidFill>
        <a:latin typeface="Arial" charset="0"/>
        <a:ea typeface="돋움" pitchFamily="50" charset="-127"/>
        <a:cs typeface="+mn-cs"/>
      </a:defRPr>
    </a:lvl5pPr>
    <a:lvl6pPr marL="2286000" algn="l" defTabSz="914400" rtl="0" eaLnBrk="1" latinLnBrk="1" hangingPunct="1">
      <a:defRPr kumimoji="1" sz="1200" b="1" kern="1200">
        <a:solidFill>
          <a:schemeClr val="tx1"/>
        </a:solidFill>
        <a:latin typeface="Arial" charset="0"/>
        <a:ea typeface="돋움" pitchFamily="50" charset="-127"/>
        <a:cs typeface="+mn-cs"/>
      </a:defRPr>
    </a:lvl6pPr>
    <a:lvl7pPr marL="2743200" algn="l" defTabSz="914400" rtl="0" eaLnBrk="1" latinLnBrk="1" hangingPunct="1">
      <a:defRPr kumimoji="1" sz="1200" b="1" kern="1200">
        <a:solidFill>
          <a:schemeClr val="tx1"/>
        </a:solidFill>
        <a:latin typeface="Arial" charset="0"/>
        <a:ea typeface="돋움" pitchFamily="50" charset="-127"/>
        <a:cs typeface="+mn-cs"/>
      </a:defRPr>
    </a:lvl7pPr>
    <a:lvl8pPr marL="3200400" algn="l" defTabSz="914400" rtl="0" eaLnBrk="1" latinLnBrk="1" hangingPunct="1">
      <a:defRPr kumimoji="1" sz="1200" b="1" kern="1200">
        <a:solidFill>
          <a:schemeClr val="tx1"/>
        </a:solidFill>
        <a:latin typeface="Arial" charset="0"/>
        <a:ea typeface="돋움" pitchFamily="50" charset="-127"/>
        <a:cs typeface="+mn-cs"/>
      </a:defRPr>
    </a:lvl8pPr>
    <a:lvl9pPr marL="3657600" algn="l" defTabSz="914400" rtl="0" eaLnBrk="1" latinLnBrk="1" hangingPunct="1">
      <a:defRPr kumimoji="1" sz="1200" b="1" kern="1200">
        <a:solidFill>
          <a:schemeClr val="tx1"/>
        </a:solidFill>
        <a:latin typeface="Arial" charset="0"/>
        <a:ea typeface="돋움" pitchFamily="50" charset="-127"/>
        <a:cs typeface="+mn-cs"/>
      </a:defRPr>
    </a:lvl9pPr>
  </p:defaultTextStyle>
  <p:extLst>
    <p:ext uri="{EFAFB233-063F-42B5-8137-9DF3F51BA10A}">
      <p15:sldGuideLst xmlns:p15="http://schemas.microsoft.com/office/powerpoint/2012/main">
        <p15:guide id="1" orient="horz" pos="3566">
          <p15:clr>
            <a:srgbClr val="A4A3A4"/>
          </p15:clr>
        </p15:guide>
        <p15:guide id="2" pos="575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5C"/>
    <a:srgbClr val="0000FF"/>
    <a:srgbClr val="00007A"/>
    <a:srgbClr val="3CAC14"/>
    <a:srgbClr val="00001E"/>
    <a:srgbClr val="0530BB"/>
    <a:srgbClr val="800000"/>
    <a:srgbClr val="FFCDCD"/>
    <a:srgbClr val="1A406F"/>
    <a:srgbClr val="BBE0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스타일 없음, 눈금 없음">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4B1156A-380E-4F78-BDF5-A606A8083BF9}" styleName="보통 스타일 4 - 강조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7AC3CCA-C797-4891-BE02-D94E43425B78}" styleName="보통 스타일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보통 스타일 4 - 강조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보통 스타일 4 - 강조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01" autoAdjust="0"/>
    <p:restoredTop sz="86170" autoAdjust="0"/>
  </p:normalViewPr>
  <p:slideViewPr>
    <p:cSldViewPr snapToObjects="1">
      <p:cViewPr varScale="1">
        <p:scale>
          <a:sx n="107" d="100"/>
          <a:sy n="107" d="100"/>
        </p:scale>
        <p:origin x="1458" y="96"/>
      </p:cViewPr>
      <p:guideLst>
        <p:guide orient="horz" pos="3566"/>
        <p:guide pos="575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ableStyles" Target="tableStyles.xml"/><Relationship Id="rId5" Type="http://schemas.openxmlformats.org/officeDocument/2006/relationships/slideMaster" Target="slideMasters/slideMaster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3" y="3"/>
            <a:ext cx="2946400" cy="494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t" anchorCtr="0" compatLnSpc="1">
            <a:prstTxWarp prst="textNoShape">
              <a:avLst/>
            </a:prstTxWarp>
          </a:bodyPr>
          <a:lstStyle>
            <a:lvl1pPr algn="l" defTabSz="872353">
              <a:spcBef>
                <a:spcPct val="0"/>
              </a:spcBef>
              <a:defRPr sz="1300" b="0">
                <a:latin typeface="굴림" pitchFamily="50" charset="-127"/>
                <a:ea typeface="굴림" pitchFamily="50" charset="-127"/>
              </a:defRPr>
            </a:lvl1pPr>
          </a:lstStyle>
          <a:p>
            <a:pPr>
              <a:defRPr/>
            </a:pPr>
            <a:endParaRPr lang="en-US" altLang="ko-KR" dirty="0"/>
          </a:p>
        </p:txBody>
      </p:sp>
      <p:sp>
        <p:nvSpPr>
          <p:cNvPr id="15363" name="Rectangle 3"/>
          <p:cNvSpPr>
            <a:spLocks noGrp="1" noChangeArrowheads="1"/>
          </p:cNvSpPr>
          <p:nvPr>
            <p:ph type="dt" sz="quarter" idx="1"/>
          </p:nvPr>
        </p:nvSpPr>
        <p:spPr bwMode="auto">
          <a:xfrm>
            <a:off x="3851282" y="3"/>
            <a:ext cx="2944813" cy="494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t" anchorCtr="0" compatLnSpc="1">
            <a:prstTxWarp prst="textNoShape">
              <a:avLst/>
            </a:prstTxWarp>
          </a:bodyPr>
          <a:lstStyle>
            <a:lvl1pPr algn="r" defTabSz="872353">
              <a:spcBef>
                <a:spcPct val="0"/>
              </a:spcBef>
              <a:defRPr sz="1300" b="0">
                <a:latin typeface="굴림" pitchFamily="50" charset="-127"/>
                <a:ea typeface="굴림" pitchFamily="50" charset="-127"/>
              </a:defRPr>
            </a:lvl1pPr>
          </a:lstStyle>
          <a:p>
            <a:pPr>
              <a:defRPr/>
            </a:pPr>
            <a:endParaRPr lang="en-US" altLang="ko-KR" dirty="0"/>
          </a:p>
        </p:txBody>
      </p:sp>
      <p:sp>
        <p:nvSpPr>
          <p:cNvPr id="15364" name="Rectangle 4"/>
          <p:cNvSpPr>
            <a:spLocks noGrp="1" noChangeArrowheads="1"/>
          </p:cNvSpPr>
          <p:nvPr>
            <p:ph type="ftr" sz="quarter" idx="2"/>
          </p:nvPr>
        </p:nvSpPr>
        <p:spPr bwMode="auto">
          <a:xfrm>
            <a:off x="3" y="9376906"/>
            <a:ext cx="2946400" cy="494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b" anchorCtr="0" compatLnSpc="1">
            <a:prstTxWarp prst="textNoShape">
              <a:avLst/>
            </a:prstTxWarp>
          </a:bodyPr>
          <a:lstStyle>
            <a:lvl1pPr algn="l" defTabSz="872353">
              <a:spcBef>
                <a:spcPct val="0"/>
              </a:spcBef>
              <a:defRPr sz="1300" b="0">
                <a:latin typeface="굴림" pitchFamily="50" charset="-127"/>
                <a:ea typeface="굴림" pitchFamily="50" charset="-127"/>
              </a:defRPr>
            </a:lvl1pPr>
          </a:lstStyle>
          <a:p>
            <a:pPr>
              <a:defRPr/>
            </a:pPr>
            <a:endParaRPr lang="en-US" altLang="ko-KR" dirty="0"/>
          </a:p>
        </p:txBody>
      </p:sp>
      <p:sp>
        <p:nvSpPr>
          <p:cNvPr id="15365" name="Rectangle 5"/>
          <p:cNvSpPr>
            <a:spLocks noGrp="1" noChangeArrowheads="1"/>
          </p:cNvSpPr>
          <p:nvPr>
            <p:ph type="sldNum" sz="quarter" idx="3"/>
          </p:nvPr>
        </p:nvSpPr>
        <p:spPr bwMode="auto">
          <a:xfrm>
            <a:off x="3851282" y="9376906"/>
            <a:ext cx="2944813" cy="494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b" anchorCtr="0" compatLnSpc="1">
            <a:prstTxWarp prst="textNoShape">
              <a:avLst/>
            </a:prstTxWarp>
          </a:bodyPr>
          <a:lstStyle>
            <a:lvl1pPr algn="r" defTabSz="872353">
              <a:spcBef>
                <a:spcPct val="0"/>
              </a:spcBef>
              <a:defRPr sz="1300" b="0">
                <a:latin typeface="굴림" pitchFamily="50" charset="-127"/>
                <a:ea typeface="굴림" pitchFamily="50" charset="-127"/>
              </a:defRPr>
            </a:lvl1pPr>
          </a:lstStyle>
          <a:p>
            <a:pPr>
              <a:defRPr/>
            </a:pPr>
            <a:fld id="{DE1A199B-D5A1-43CE-AA2C-BF74F0EEED0A}" type="slidenum">
              <a:rPr lang="en-US" altLang="ko-KR"/>
              <a:pPr>
                <a:defRPr/>
              </a:pPr>
              <a:t>‹#›</a:t>
            </a:fld>
            <a:endParaRPr lang="en-US" altLang="ko-KR" dirty="0"/>
          </a:p>
        </p:txBody>
      </p:sp>
    </p:spTree>
    <p:extLst>
      <p:ext uri="{BB962C8B-B14F-4D97-AF65-F5344CB8AC3E}">
        <p14:creationId xmlns:p14="http://schemas.microsoft.com/office/powerpoint/2010/main" val="37039443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3" y="3"/>
            <a:ext cx="2946400" cy="494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t" anchorCtr="0" compatLnSpc="1">
            <a:prstTxWarp prst="textNoShape">
              <a:avLst/>
            </a:prstTxWarp>
          </a:bodyPr>
          <a:lstStyle>
            <a:lvl1pPr algn="l" defTabSz="872353">
              <a:spcBef>
                <a:spcPct val="0"/>
              </a:spcBef>
              <a:defRPr sz="1300" b="0">
                <a:latin typeface="굴림" pitchFamily="50" charset="-127"/>
                <a:ea typeface="굴림" pitchFamily="50" charset="-127"/>
              </a:defRPr>
            </a:lvl1pPr>
          </a:lstStyle>
          <a:p>
            <a:pPr>
              <a:defRPr/>
            </a:pPr>
            <a:endParaRPr lang="en-US" altLang="ko-KR" dirty="0"/>
          </a:p>
        </p:txBody>
      </p:sp>
      <p:sp>
        <p:nvSpPr>
          <p:cNvPr id="13315" name="Rectangle 3"/>
          <p:cNvSpPr>
            <a:spLocks noGrp="1" noChangeArrowheads="1"/>
          </p:cNvSpPr>
          <p:nvPr>
            <p:ph type="dt" idx="1"/>
          </p:nvPr>
        </p:nvSpPr>
        <p:spPr bwMode="auto">
          <a:xfrm>
            <a:off x="3851282" y="3"/>
            <a:ext cx="2944813" cy="494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t" anchorCtr="0" compatLnSpc="1">
            <a:prstTxWarp prst="textNoShape">
              <a:avLst/>
            </a:prstTxWarp>
          </a:bodyPr>
          <a:lstStyle>
            <a:lvl1pPr algn="r" defTabSz="872353">
              <a:spcBef>
                <a:spcPct val="0"/>
              </a:spcBef>
              <a:defRPr sz="1300" b="0">
                <a:latin typeface="굴림" pitchFamily="50" charset="-127"/>
                <a:ea typeface="굴림" pitchFamily="50" charset="-127"/>
              </a:defRPr>
            </a:lvl1pPr>
          </a:lstStyle>
          <a:p>
            <a:pPr>
              <a:defRPr/>
            </a:pPr>
            <a:endParaRPr lang="en-US" altLang="ko-KR" dirty="0"/>
          </a:p>
        </p:txBody>
      </p:sp>
      <p:sp>
        <p:nvSpPr>
          <p:cNvPr id="17412" name="Rectangle 4"/>
          <p:cNvSpPr>
            <a:spLocks noGrp="1" noRot="1" noChangeAspect="1" noChangeArrowheads="1" noTextEdit="1"/>
          </p:cNvSpPr>
          <p:nvPr>
            <p:ph type="sldImg" idx="2"/>
          </p:nvPr>
        </p:nvSpPr>
        <p:spPr bwMode="auto">
          <a:xfrm>
            <a:off x="725488" y="741363"/>
            <a:ext cx="5346700" cy="37004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7" name="Rectangle 5"/>
          <p:cNvSpPr>
            <a:spLocks noGrp="1" noChangeArrowheads="1"/>
          </p:cNvSpPr>
          <p:nvPr>
            <p:ph type="body" sz="quarter" idx="3"/>
          </p:nvPr>
        </p:nvSpPr>
        <p:spPr bwMode="auto">
          <a:xfrm>
            <a:off x="677863" y="4687663"/>
            <a:ext cx="5441950" cy="44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t" anchorCtr="0" compatLnSpc="1">
            <a:prstTxWarp prst="textNoShape">
              <a:avLst/>
            </a:prstTxWarp>
          </a:bodyPr>
          <a:lstStyle/>
          <a:p>
            <a:pPr lvl="0"/>
            <a:r>
              <a:rPr lang="ko-KR" altLang="en-US" noProof="0" smtClean="0"/>
              <a:t>마스터 텍스트 스타일을 편집합니다</a:t>
            </a:r>
          </a:p>
          <a:p>
            <a:pPr lvl="1"/>
            <a:r>
              <a:rPr lang="ko-KR" altLang="en-US" noProof="0" smtClean="0"/>
              <a:t>둘째 수준</a:t>
            </a:r>
          </a:p>
          <a:p>
            <a:pPr lvl="2"/>
            <a:r>
              <a:rPr lang="ko-KR" altLang="en-US" noProof="0" smtClean="0"/>
              <a:t>셋째 수준</a:t>
            </a:r>
          </a:p>
          <a:p>
            <a:pPr lvl="3"/>
            <a:r>
              <a:rPr lang="ko-KR" altLang="en-US" noProof="0" smtClean="0"/>
              <a:t>넷째 수준</a:t>
            </a:r>
          </a:p>
          <a:p>
            <a:pPr lvl="4"/>
            <a:r>
              <a:rPr lang="ko-KR" altLang="en-US" noProof="0" smtClean="0"/>
              <a:t>다섯째 수준</a:t>
            </a:r>
          </a:p>
        </p:txBody>
      </p:sp>
      <p:sp>
        <p:nvSpPr>
          <p:cNvPr id="13318" name="Rectangle 6"/>
          <p:cNvSpPr>
            <a:spLocks noGrp="1" noChangeArrowheads="1"/>
          </p:cNvSpPr>
          <p:nvPr>
            <p:ph type="ftr" sz="quarter" idx="4"/>
          </p:nvPr>
        </p:nvSpPr>
        <p:spPr bwMode="auto">
          <a:xfrm>
            <a:off x="3" y="9376906"/>
            <a:ext cx="2946400" cy="494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b" anchorCtr="0" compatLnSpc="1">
            <a:prstTxWarp prst="textNoShape">
              <a:avLst/>
            </a:prstTxWarp>
          </a:bodyPr>
          <a:lstStyle>
            <a:lvl1pPr algn="l" defTabSz="872353">
              <a:spcBef>
                <a:spcPct val="0"/>
              </a:spcBef>
              <a:defRPr sz="1300" b="0">
                <a:latin typeface="굴림" pitchFamily="50" charset="-127"/>
                <a:ea typeface="굴림" pitchFamily="50" charset="-127"/>
              </a:defRPr>
            </a:lvl1pPr>
          </a:lstStyle>
          <a:p>
            <a:pPr>
              <a:defRPr/>
            </a:pPr>
            <a:endParaRPr lang="en-US" altLang="ko-KR" dirty="0"/>
          </a:p>
        </p:txBody>
      </p:sp>
      <p:sp>
        <p:nvSpPr>
          <p:cNvPr id="13319" name="Rectangle 7"/>
          <p:cNvSpPr>
            <a:spLocks noGrp="1" noChangeArrowheads="1"/>
          </p:cNvSpPr>
          <p:nvPr>
            <p:ph type="sldNum" sz="quarter" idx="5"/>
          </p:nvPr>
        </p:nvSpPr>
        <p:spPr bwMode="auto">
          <a:xfrm>
            <a:off x="3851282" y="9376906"/>
            <a:ext cx="2944813" cy="494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b" anchorCtr="0" compatLnSpc="1">
            <a:prstTxWarp prst="textNoShape">
              <a:avLst/>
            </a:prstTxWarp>
          </a:bodyPr>
          <a:lstStyle>
            <a:lvl1pPr algn="r" defTabSz="872353">
              <a:spcBef>
                <a:spcPct val="0"/>
              </a:spcBef>
              <a:defRPr sz="1300" b="0">
                <a:latin typeface="굴림" pitchFamily="50" charset="-127"/>
                <a:ea typeface="굴림" pitchFamily="50" charset="-127"/>
              </a:defRPr>
            </a:lvl1pPr>
          </a:lstStyle>
          <a:p>
            <a:pPr>
              <a:defRPr/>
            </a:pPr>
            <a:fld id="{48122061-C8EA-4685-811D-D78406C7048D}" type="slidenum">
              <a:rPr lang="en-US" altLang="ko-KR"/>
              <a:pPr>
                <a:defRPr/>
              </a:pPr>
              <a:t>‹#›</a:t>
            </a:fld>
            <a:endParaRPr lang="en-US" altLang="ko-KR" dirty="0"/>
          </a:p>
        </p:txBody>
      </p:sp>
    </p:spTree>
    <p:extLst>
      <p:ext uri="{BB962C8B-B14F-4D97-AF65-F5344CB8AC3E}">
        <p14:creationId xmlns:p14="http://schemas.microsoft.com/office/powerpoint/2010/main" val="349024597"/>
      </p:ext>
    </p:extLst>
  </p:cSld>
  <p:clrMap bg1="lt1" tx1="dk1" bg2="lt2" tx2="dk2" accent1="accent1" accent2="accent2" accent3="accent3" accent4="accent4" accent5="accent5" accent6="accent6" hlink="hlink" folHlink="folHlink"/>
  <p:notesStyle>
    <a:lvl1pPr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1pPr>
    <a:lvl2pPr marL="4572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2pPr>
    <a:lvl3pPr marL="9144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3pPr>
    <a:lvl4pPr marL="13716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4pPr>
    <a:lvl5pPr marL="18288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p:spPr>
        <p:txBody>
          <a:bodyPr/>
          <a:lstStyle/>
          <a:p>
            <a:pPr eaLnBrk="1" hangingPunct="1"/>
            <a:endParaRPr lang="ko-KR" altLang="en-US" dirty="0" smtClean="0"/>
          </a:p>
        </p:txBody>
      </p:sp>
    </p:spTree>
    <p:extLst>
      <p:ext uri="{BB962C8B-B14F-4D97-AF65-F5344CB8AC3E}">
        <p14:creationId xmlns:p14="http://schemas.microsoft.com/office/powerpoint/2010/main" val="3310249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742950" y="2130425"/>
            <a:ext cx="8420100" cy="1470025"/>
          </a:xfrm>
          <a:prstGeom prst="rect">
            <a:avLst/>
          </a:prstGeo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Tree>
    <p:extLst>
      <p:ext uri="{BB962C8B-B14F-4D97-AF65-F5344CB8AC3E}">
        <p14:creationId xmlns:p14="http://schemas.microsoft.com/office/powerpoint/2010/main" val="3014628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1600200"/>
            <a:ext cx="8915400" cy="4525963"/>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1875772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7181850" y="274638"/>
            <a:ext cx="2228850" cy="5851525"/>
          </a:xfrm>
          <a:prstGeom prst="rect">
            <a:avLst/>
          </a:prstGeo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274638"/>
            <a:ext cx="6534150" cy="5851525"/>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0231126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742950" y="2130425"/>
            <a:ext cx="8420100" cy="1470025"/>
          </a:xfrm>
          <a:prstGeom prst="rect">
            <a:avLst/>
          </a:prstGeo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Tree>
    <p:extLst>
      <p:ext uri="{BB962C8B-B14F-4D97-AF65-F5344CB8AC3E}">
        <p14:creationId xmlns:p14="http://schemas.microsoft.com/office/powerpoint/2010/main" val="16774585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95300" y="1600200"/>
            <a:ext cx="8915400" cy="4525963"/>
          </a:xfrm>
          <a:prstGeom prst="rect">
            <a:avLst/>
          </a:prstGeo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489973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Tree>
    <p:extLst>
      <p:ext uri="{BB962C8B-B14F-4D97-AF65-F5344CB8AC3E}">
        <p14:creationId xmlns:p14="http://schemas.microsoft.com/office/powerpoint/2010/main" val="37366967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4162296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25840714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Tree>
    <p:extLst>
      <p:ext uri="{BB962C8B-B14F-4D97-AF65-F5344CB8AC3E}">
        <p14:creationId xmlns:p14="http://schemas.microsoft.com/office/powerpoint/2010/main" val="21107081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71706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95300" y="273050"/>
            <a:ext cx="3259138" cy="1162050"/>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432925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95300" y="1600200"/>
            <a:ext cx="8915400" cy="4525963"/>
          </a:xfrm>
          <a:prstGeom prst="rect">
            <a:avLst/>
          </a:prstGeo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18390267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941513" y="4800600"/>
            <a:ext cx="5943600" cy="566738"/>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dirty="0" smtClean="0"/>
          </a:p>
        </p:txBody>
      </p:sp>
      <p:sp>
        <p:nvSpPr>
          <p:cNvPr id="4" name="텍스트 개체 틀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657398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1600200"/>
            <a:ext cx="8915400" cy="4525963"/>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15089570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7181850" y="274638"/>
            <a:ext cx="2228850" cy="5851525"/>
          </a:xfrm>
          <a:prstGeom prst="rect">
            <a:avLst/>
          </a:prstGeo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274638"/>
            <a:ext cx="6534150" cy="5851525"/>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277453869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742950" y="2130425"/>
            <a:ext cx="8420100" cy="1470025"/>
          </a:xfrm>
          <a:prstGeom prst="rect">
            <a:avLst/>
          </a:prstGeo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Tree>
    <p:extLst>
      <p:ext uri="{BB962C8B-B14F-4D97-AF65-F5344CB8AC3E}">
        <p14:creationId xmlns:p14="http://schemas.microsoft.com/office/powerpoint/2010/main" val="14490037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95300" y="1600200"/>
            <a:ext cx="8915400" cy="4525963"/>
          </a:xfrm>
          <a:prstGeom prst="rect">
            <a:avLst/>
          </a:prstGeo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4282249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Tree>
    <p:extLst>
      <p:ext uri="{BB962C8B-B14F-4D97-AF65-F5344CB8AC3E}">
        <p14:creationId xmlns:p14="http://schemas.microsoft.com/office/powerpoint/2010/main" val="12275115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19614372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4697338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Tree>
    <p:extLst>
      <p:ext uri="{BB962C8B-B14F-4D97-AF65-F5344CB8AC3E}">
        <p14:creationId xmlns:p14="http://schemas.microsoft.com/office/powerpoint/2010/main" val="10372334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5948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Tree>
    <p:extLst>
      <p:ext uri="{BB962C8B-B14F-4D97-AF65-F5344CB8AC3E}">
        <p14:creationId xmlns:p14="http://schemas.microsoft.com/office/powerpoint/2010/main" val="205401896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95300" y="273050"/>
            <a:ext cx="3259138" cy="1162050"/>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24607313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941513" y="4800600"/>
            <a:ext cx="5943600" cy="566738"/>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dirty="0" smtClean="0"/>
          </a:p>
        </p:txBody>
      </p:sp>
      <p:sp>
        <p:nvSpPr>
          <p:cNvPr id="4" name="텍스트 개체 틀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42252297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1600200"/>
            <a:ext cx="8915400" cy="4525963"/>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860394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7181850" y="274638"/>
            <a:ext cx="2228850" cy="5851525"/>
          </a:xfrm>
          <a:prstGeom prst="rect">
            <a:avLst/>
          </a:prstGeo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274638"/>
            <a:ext cx="6534150" cy="5851525"/>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40991344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15925" y="522288"/>
            <a:ext cx="9074150" cy="576262"/>
          </a:xfrm>
        </p:spPr>
        <p:txBody>
          <a:bodyPr/>
          <a:lstStyle>
            <a:lvl1pPr>
              <a:defRPr b="1">
                <a:latin typeface="+mn-lt"/>
                <a:ea typeface="가는각진제목체" pitchFamily="18" charset="-127"/>
              </a:defRPr>
            </a:lvl1pPr>
          </a:lstStyle>
          <a:p>
            <a:r>
              <a:rPr lang="ko-KR" altLang="en-US" dirty="0" smtClean="0"/>
              <a:t>마스터 제목 스타일 편집</a:t>
            </a:r>
            <a:endParaRPr lang="ko-KR" altLang="en-US" dirty="0"/>
          </a:p>
        </p:txBody>
      </p:sp>
      <p:sp>
        <p:nvSpPr>
          <p:cNvPr id="5" name="Rectangle 8"/>
          <p:cNvSpPr>
            <a:spLocks noGrp="1" noChangeArrowheads="1"/>
          </p:cNvSpPr>
          <p:nvPr>
            <p:ph type="sldNum" sz="quarter" idx="10"/>
          </p:nvPr>
        </p:nvSpPr>
        <p:spPr>
          <a:xfrm>
            <a:off x="4665665" y="6629018"/>
            <a:ext cx="574675" cy="138499"/>
          </a:xfrm>
          <a:prstGeom prst="rect">
            <a:avLst/>
          </a:prstGeom>
        </p:spPr>
        <p:txBody>
          <a:bodyPr/>
          <a:lstStyle>
            <a:lvl1pPr>
              <a:defRPr/>
            </a:lvl1pPr>
          </a:lstStyle>
          <a:p>
            <a:pPr>
              <a:defRPr/>
            </a:pPr>
            <a:fld id="{F414498A-5B3B-4B5E-BD8E-9A7589946F46}" type="slidenum">
              <a:rPr lang="en-GB" altLang="en-GB">
                <a:solidFill>
                  <a:srgbClr val="000000"/>
                </a:solidFill>
              </a:rPr>
              <a:pPr>
                <a:defRPr/>
              </a:pPr>
              <a:t>‹#›</a:t>
            </a:fld>
            <a:endParaRPr lang="en-GB" altLang="en-GB" dirty="0">
              <a:solidFill>
                <a:srgbClr val="000000"/>
              </a:solidFill>
            </a:endParaRPr>
          </a:p>
        </p:txBody>
      </p:sp>
    </p:spTree>
    <p:extLst>
      <p:ext uri="{BB962C8B-B14F-4D97-AF65-F5344CB8AC3E}">
        <p14:creationId xmlns:p14="http://schemas.microsoft.com/office/powerpoint/2010/main" val="2304898148"/>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742950" y="2130425"/>
            <a:ext cx="8420100" cy="1470025"/>
          </a:xfrm>
          <a:prstGeom prst="rect">
            <a:avLst/>
          </a:prstGeo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Tree>
    <p:extLst>
      <p:ext uri="{BB962C8B-B14F-4D97-AF65-F5344CB8AC3E}">
        <p14:creationId xmlns:p14="http://schemas.microsoft.com/office/powerpoint/2010/main" val="22392588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95300" y="1600200"/>
            <a:ext cx="8915400" cy="4525963"/>
          </a:xfrm>
          <a:prstGeom prst="rect">
            <a:avLst/>
          </a:prstGeo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413424215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Tree>
    <p:extLst>
      <p:ext uri="{BB962C8B-B14F-4D97-AF65-F5344CB8AC3E}">
        <p14:creationId xmlns:p14="http://schemas.microsoft.com/office/powerpoint/2010/main" val="4742069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20168103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909006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144347605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Tree>
    <p:extLst>
      <p:ext uri="{BB962C8B-B14F-4D97-AF65-F5344CB8AC3E}">
        <p14:creationId xmlns:p14="http://schemas.microsoft.com/office/powerpoint/2010/main" val="1172487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93382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95300" y="273050"/>
            <a:ext cx="3259138" cy="1162050"/>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13176606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941513" y="4800600"/>
            <a:ext cx="5943600" cy="566738"/>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dirty="0" smtClean="0"/>
          </a:p>
        </p:txBody>
      </p:sp>
      <p:sp>
        <p:nvSpPr>
          <p:cNvPr id="4" name="텍스트 개체 틀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114072096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1600200"/>
            <a:ext cx="8915400" cy="4525963"/>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80691252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7181850" y="274638"/>
            <a:ext cx="2228850" cy="5851525"/>
          </a:xfrm>
          <a:prstGeom prst="rect">
            <a:avLst/>
          </a:prstGeo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274638"/>
            <a:ext cx="6534150" cy="5851525"/>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282056334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742950" y="2130425"/>
            <a:ext cx="8420100" cy="1470025"/>
          </a:xfrm>
          <a:prstGeom prst="rect">
            <a:avLst/>
          </a:prstGeo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Tree>
    <p:extLst>
      <p:ext uri="{BB962C8B-B14F-4D97-AF65-F5344CB8AC3E}">
        <p14:creationId xmlns:p14="http://schemas.microsoft.com/office/powerpoint/2010/main" val="144900373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95300" y="1600200"/>
            <a:ext cx="8915400" cy="4525963"/>
          </a:xfrm>
          <a:prstGeom prst="rect">
            <a:avLst/>
          </a:prstGeo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4282249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Tree>
    <p:extLst>
      <p:ext uri="{BB962C8B-B14F-4D97-AF65-F5344CB8AC3E}">
        <p14:creationId xmlns:p14="http://schemas.microsoft.com/office/powerpoint/2010/main" val="122751157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1961437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68742440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46973384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Tree>
    <p:extLst>
      <p:ext uri="{BB962C8B-B14F-4D97-AF65-F5344CB8AC3E}">
        <p14:creationId xmlns:p14="http://schemas.microsoft.com/office/powerpoint/2010/main" val="1037233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59485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95300" y="273050"/>
            <a:ext cx="3259138" cy="1162050"/>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24607313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941513" y="4800600"/>
            <a:ext cx="5943600" cy="566738"/>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dirty="0" smtClean="0"/>
          </a:p>
        </p:txBody>
      </p:sp>
      <p:sp>
        <p:nvSpPr>
          <p:cNvPr id="4" name="텍스트 개체 틀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422522973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1600200"/>
            <a:ext cx="8915400" cy="4525963"/>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860394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7181850" y="274638"/>
            <a:ext cx="2228850" cy="5851525"/>
          </a:xfrm>
          <a:prstGeom prst="rect">
            <a:avLst/>
          </a:prstGeo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274638"/>
            <a:ext cx="6534150" cy="5851525"/>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4099134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Tree>
    <p:extLst>
      <p:ext uri="{BB962C8B-B14F-4D97-AF65-F5344CB8AC3E}">
        <p14:creationId xmlns:p14="http://schemas.microsoft.com/office/powerpoint/2010/main" val="2417604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87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95300" y="273050"/>
            <a:ext cx="3259138" cy="1162050"/>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3548696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941513" y="4800600"/>
            <a:ext cx="5943600" cy="566738"/>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dirty="0" smtClean="0"/>
          </a:p>
        </p:txBody>
      </p:sp>
      <p:sp>
        <p:nvSpPr>
          <p:cNvPr id="4" name="텍스트 개체 틀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3091410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theme" Target="../theme/theme4.xml"/><Relationship Id="rId1" Type="http://schemas.openxmlformats.org/officeDocument/2006/relationships/slideLayout" Target="../slideLayouts/slideLayout34.xml"/><Relationship Id="rId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5.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6.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ChangeArrowheads="1"/>
          </p:cNvSpPr>
          <p:nvPr/>
        </p:nvSpPr>
        <p:spPr bwMode="auto">
          <a:xfrm>
            <a:off x="-3175" y="0"/>
            <a:ext cx="9909175" cy="908050"/>
          </a:xfrm>
          <a:prstGeom prst="rect">
            <a:avLst/>
          </a:prstGeom>
          <a:solidFill>
            <a:srgbClr val="1A406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ko-KR" altLang="en-US" sz="1400" dirty="0"/>
          </a:p>
        </p:txBody>
      </p:sp>
      <p:sp>
        <p:nvSpPr>
          <p:cNvPr id="1027" name="Rectangle 4"/>
          <p:cNvSpPr>
            <a:spLocks noChangeArrowheads="1"/>
          </p:cNvSpPr>
          <p:nvPr/>
        </p:nvSpPr>
        <p:spPr bwMode="auto">
          <a:xfrm>
            <a:off x="4770438" y="6610350"/>
            <a:ext cx="3651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Lst>
        </p:spPr>
        <p:txBody>
          <a:bodyPr wrap="none"/>
          <a:lstStyle/>
          <a:p>
            <a:fld id="{230F1B5F-2564-4113-802F-DB8CE5CFF316}" type="slidenum">
              <a:rPr lang="ko-KR" altLang="en-US" b="0">
                <a:solidFill>
                  <a:schemeClr val="bg2"/>
                </a:solidFill>
                <a:latin typeface="Calibri" pitchFamily="34" charset="0"/>
                <a:ea typeface="-윤고딕130" pitchFamily="18" charset="-127"/>
              </a:rPr>
              <a:pPr/>
              <a:t>‹#›</a:t>
            </a:fld>
            <a:endParaRPr lang="en-US" altLang="ko-KR" b="0" dirty="0">
              <a:solidFill>
                <a:schemeClr val="bg2"/>
              </a:solidFill>
              <a:latin typeface="Calibri" pitchFamily="34" charset="0"/>
              <a:ea typeface="-윤고딕130" pitchFamily="18" charset="-127"/>
            </a:endParaRPr>
          </a:p>
        </p:txBody>
      </p:sp>
    </p:spTree>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Lst>
  <p:hf sldNum="0" hdr="0" dt="0"/>
  <p:txStyles>
    <p:titleStyle>
      <a:lvl1pPr algn="l" rtl="0" eaLnBrk="0" fontAlgn="base" latinLnBrk="1" hangingPunct="0">
        <a:spcBef>
          <a:spcPct val="0"/>
        </a:spcBef>
        <a:spcAft>
          <a:spcPct val="0"/>
        </a:spcAft>
        <a:defRPr kumimoji="1" sz="2000">
          <a:solidFill>
            <a:schemeClr val="tx2"/>
          </a:solidFill>
          <a:latin typeface="+mj-lt"/>
          <a:ea typeface="+mj-ea"/>
          <a:cs typeface="+mj-cs"/>
        </a:defRPr>
      </a:lvl1pPr>
      <a:lvl2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2pPr>
      <a:lvl3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3pPr>
      <a:lvl4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4pPr>
      <a:lvl5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5pPr>
      <a:lvl6pPr marL="457200" algn="l" rtl="0" fontAlgn="base" latinLnBrk="1">
        <a:spcBef>
          <a:spcPct val="0"/>
        </a:spcBef>
        <a:spcAft>
          <a:spcPct val="0"/>
        </a:spcAft>
        <a:defRPr kumimoji="1" sz="2000">
          <a:solidFill>
            <a:schemeClr val="tx2"/>
          </a:solidFill>
          <a:latin typeface="굴림" pitchFamily="50" charset="-127"/>
          <a:ea typeface="굴림" pitchFamily="50" charset="-127"/>
        </a:defRPr>
      </a:lvl6pPr>
      <a:lvl7pPr marL="914400" algn="l" rtl="0" fontAlgn="base" latinLnBrk="1">
        <a:spcBef>
          <a:spcPct val="0"/>
        </a:spcBef>
        <a:spcAft>
          <a:spcPct val="0"/>
        </a:spcAft>
        <a:defRPr kumimoji="1" sz="2000">
          <a:solidFill>
            <a:schemeClr val="tx2"/>
          </a:solidFill>
          <a:latin typeface="굴림" pitchFamily="50" charset="-127"/>
          <a:ea typeface="굴림" pitchFamily="50" charset="-127"/>
        </a:defRPr>
      </a:lvl7pPr>
      <a:lvl8pPr marL="1371600" algn="l" rtl="0" fontAlgn="base" latinLnBrk="1">
        <a:spcBef>
          <a:spcPct val="0"/>
        </a:spcBef>
        <a:spcAft>
          <a:spcPct val="0"/>
        </a:spcAft>
        <a:defRPr kumimoji="1" sz="2000">
          <a:solidFill>
            <a:schemeClr val="tx2"/>
          </a:solidFill>
          <a:latin typeface="굴림" pitchFamily="50" charset="-127"/>
          <a:ea typeface="굴림" pitchFamily="50" charset="-127"/>
        </a:defRPr>
      </a:lvl8pPr>
      <a:lvl9pPr marL="1828800" algn="l" rtl="0" fontAlgn="base" latinLnBrk="1">
        <a:spcBef>
          <a:spcPct val="0"/>
        </a:spcBef>
        <a:spcAft>
          <a:spcPct val="0"/>
        </a:spcAft>
        <a:defRPr kumimoji="1" sz="2000">
          <a:solidFill>
            <a:schemeClr val="tx2"/>
          </a:solidFill>
          <a:latin typeface="굴림" pitchFamily="50" charset="-127"/>
          <a:ea typeface="굴림" pitchFamily="50" charset="-127"/>
        </a:defRPr>
      </a:lvl9pPr>
    </p:titleStyle>
    <p:bodyStyle>
      <a:lvl1pPr marL="342900" indent="-342900" algn="l" rtl="0" eaLnBrk="0" fontAlgn="base" latinLnBrk="1"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16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1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12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1000">
          <a:solidFill>
            <a:schemeClr val="tx1"/>
          </a:solidFill>
          <a:latin typeface="+mn-lt"/>
          <a:ea typeface="+mn-ea"/>
        </a:defRPr>
      </a:lvl5pPr>
      <a:lvl6pPr marL="2514600" indent="-228600" algn="l" rtl="0" fontAlgn="base" latinLnBrk="1">
        <a:spcBef>
          <a:spcPct val="20000"/>
        </a:spcBef>
        <a:spcAft>
          <a:spcPct val="0"/>
        </a:spcAft>
        <a:buChar char="»"/>
        <a:defRPr kumimoji="1" sz="1000">
          <a:solidFill>
            <a:schemeClr val="tx1"/>
          </a:solidFill>
          <a:latin typeface="+mn-lt"/>
          <a:ea typeface="+mn-ea"/>
        </a:defRPr>
      </a:lvl6pPr>
      <a:lvl7pPr marL="2971800" indent="-228600" algn="l" rtl="0" fontAlgn="base" latinLnBrk="1">
        <a:spcBef>
          <a:spcPct val="20000"/>
        </a:spcBef>
        <a:spcAft>
          <a:spcPct val="0"/>
        </a:spcAft>
        <a:buChar char="»"/>
        <a:defRPr kumimoji="1" sz="1000">
          <a:solidFill>
            <a:schemeClr val="tx1"/>
          </a:solidFill>
          <a:latin typeface="+mn-lt"/>
          <a:ea typeface="+mn-ea"/>
        </a:defRPr>
      </a:lvl7pPr>
      <a:lvl8pPr marL="3429000" indent="-228600" algn="l" rtl="0" fontAlgn="base" latinLnBrk="1">
        <a:spcBef>
          <a:spcPct val="20000"/>
        </a:spcBef>
        <a:spcAft>
          <a:spcPct val="0"/>
        </a:spcAft>
        <a:buChar char="»"/>
        <a:defRPr kumimoji="1" sz="1000">
          <a:solidFill>
            <a:schemeClr val="tx1"/>
          </a:solidFill>
          <a:latin typeface="+mn-lt"/>
          <a:ea typeface="+mn-ea"/>
        </a:defRPr>
      </a:lvl8pPr>
      <a:lvl9pPr marL="3886200" indent="-228600" algn="l" rtl="0" fontAlgn="base" latinLnBrk="1">
        <a:spcBef>
          <a:spcPct val="20000"/>
        </a:spcBef>
        <a:spcAft>
          <a:spcPct val="0"/>
        </a:spcAft>
        <a:buChar char="»"/>
        <a:defRPr kumimoji="1" sz="1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6" descr="ship_back"/>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007100" y="3398838"/>
            <a:ext cx="3898900" cy="345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14" r:id="rId1"/>
    <p:sldLayoutId id="2147483915" r:id="rId2"/>
    <p:sldLayoutId id="2147483916" r:id="rId3"/>
    <p:sldLayoutId id="2147483917" r:id="rId4"/>
    <p:sldLayoutId id="2147483918" r:id="rId5"/>
    <p:sldLayoutId id="2147483919" r:id="rId6"/>
    <p:sldLayoutId id="2147483920" r:id="rId7"/>
    <p:sldLayoutId id="2147483921" r:id="rId8"/>
    <p:sldLayoutId id="2147483922" r:id="rId9"/>
    <p:sldLayoutId id="2147483923" r:id="rId10"/>
    <p:sldLayoutId id="2147483924" r:id="rId11"/>
  </p:sldLayoutIdLst>
  <p:hf sldNum="0" hdr="0" dt="0"/>
  <p:txStyles>
    <p:titleStyle>
      <a:lvl1pPr algn="l" rtl="0" eaLnBrk="0" fontAlgn="base" latinLnBrk="1" hangingPunct="0">
        <a:spcBef>
          <a:spcPct val="0"/>
        </a:spcBef>
        <a:spcAft>
          <a:spcPct val="0"/>
        </a:spcAft>
        <a:defRPr kumimoji="1" sz="2000">
          <a:solidFill>
            <a:schemeClr val="tx2"/>
          </a:solidFill>
          <a:latin typeface="+mj-lt"/>
          <a:ea typeface="+mj-ea"/>
          <a:cs typeface="+mj-cs"/>
        </a:defRPr>
      </a:lvl1pPr>
      <a:lvl2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2pPr>
      <a:lvl3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3pPr>
      <a:lvl4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4pPr>
      <a:lvl5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5pPr>
      <a:lvl6pPr marL="457200" algn="l" rtl="0" fontAlgn="base" latinLnBrk="1">
        <a:spcBef>
          <a:spcPct val="0"/>
        </a:spcBef>
        <a:spcAft>
          <a:spcPct val="0"/>
        </a:spcAft>
        <a:defRPr kumimoji="1" sz="2000">
          <a:solidFill>
            <a:schemeClr val="tx2"/>
          </a:solidFill>
          <a:latin typeface="굴림" pitchFamily="50" charset="-127"/>
          <a:ea typeface="굴림" pitchFamily="50" charset="-127"/>
        </a:defRPr>
      </a:lvl6pPr>
      <a:lvl7pPr marL="914400" algn="l" rtl="0" fontAlgn="base" latinLnBrk="1">
        <a:spcBef>
          <a:spcPct val="0"/>
        </a:spcBef>
        <a:spcAft>
          <a:spcPct val="0"/>
        </a:spcAft>
        <a:defRPr kumimoji="1" sz="2000">
          <a:solidFill>
            <a:schemeClr val="tx2"/>
          </a:solidFill>
          <a:latin typeface="굴림" pitchFamily="50" charset="-127"/>
          <a:ea typeface="굴림" pitchFamily="50" charset="-127"/>
        </a:defRPr>
      </a:lvl7pPr>
      <a:lvl8pPr marL="1371600" algn="l" rtl="0" fontAlgn="base" latinLnBrk="1">
        <a:spcBef>
          <a:spcPct val="0"/>
        </a:spcBef>
        <a:spcAft>
          <a:spcPct val="0"/>
        </a:spcAft>
        <a:defRPr kumimoji="1" sz="2000">
          <a:solidFill>
            <a:schemeClr val="tx2"/>
          </a:solidFill>
          <a:latin typeface="굴림" pitchFamily="50" charset="-127"/>
          <a:ea typeface="굴림" pitchFamily="50" charset="-127"/>
        </a:defRPr>
      </a:lvl8pPr>
      <a:lvl9pPr marL="1828800" algn="l" rtl="0" fontAlgn="base" latinLnBrk="1">
        <a:spcBef>
          <a:spcPct val="0"/>
        </a:spcBef>
        <a:spcAft>
          <a:spcPct val="0"/>
        </a:spcAft>
        <a:defRPr kumimoji="1" sz="2000">
          <a:solidFill>
            <a:schemeClr val="tx2"/>
          </a:solidFill>
          <a:latin typeface="굴림" pitchFamily="50" charset="-127"/>
          <a:ea typeface="굴림" pitchFamily="50" charset="-127"/>
        </a:defRPr>
      </a:lvl9pPr>
    </p:titleStyle>
    <p:bodyStyle>
      <a:lvl1pPr marL="342900" indent="-342900" algn="l" rtl="0" eaLnBrk="0" fontAlgn="base" latinLnBrk="1"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16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1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12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1000">
          <a:solidFill>
            <a:schemeClr val="tx1"/>
          </a:solidFill>
          <a:latin typeface="+mn-lt"/>
          <a:ea typeface="+mn-ea"/>
        </a:defRPr>
      </a:lvl5pPr>
      <a:lvl6pPr marL="2514600" indent="-228600" algn="l" rtl="0" fontAlgn="base" latinLnBrk="1">
        <a:spcBef>
          <a:spcPct val="20000"/>
        </a:spcBef>
        <a:spcAft>
          <a:spcPct val="0"/>
        </a:spcAft>
        <a:buChar char="»"/>
        <a:defRPr kumimoji="1" sz="1000">
          <a:solidFill>
            <a:schemeClr val="tx1"/>
          </a:solidFill>
          <a:latin typeface="+mn-lt"/>
          <a:ea typeface="+mn-ea"/>
        </a:defRPr>
      </a:lvl6pPr>
      <a:lvl7pPr marL="2971800" indent="-228600" algn="l" rtl="0" fontAlgn="base" latinLnBrk="1">
        <a:spcBef>
          <a:spcPct val="20000"/>
        </a:spcBef>
        <a:spcAft>
          <a:spcPct val="0"/>
        </a:spcAft>
        <a:buChar char="»"/>
        <a:defRPr kumimoji="1" sz="1000">
          <a:solidFill>
            <a:schemeClr val="tx1"/>
          </a:solidFill>
          <a:latin typeface="+mn-lt"/>
          <a:ea typeface="+mn-ea"/>
        </a:defRPr>
      </a:lvl7pPr>
      <a:lvl8pPr marL="3429000" indent="-228600" algn="l" rtl="0" fontAlgn="base" latinLnBrk="1">
        <a:spcBef>
          <a:spcPct val="20000"/>
        </a:spcBef>
        <a:spcAft>
          <a:spcPct val="0"/>
        </a:spcAft>
        <a:buChar char="»"/>
        <a:defRPr kumimoji="1" sz="1000">
          <a:solidFill>
            <a:schemeClr val="tx1"/>
          </a:solidFill>
          <a:latin typeface="+mn-lt"/>
          <a:ea typeface="+mn-ea"/>
        </a:defRPr>
      </a:lvl8pPr>
      <a:lvl9pPr marL="3886200" indent="-228600" algn="l" rtl="0" fontAlgn="base" latinLnBrk="1">
        <a:spcBef>
          <a:spcPct val="20000"/>
        </a:spcBef>
        <a:spcAft>
          <a:spcPct val="0"/>
        </a:spcAft>
        <a:buChar char="»"/>
        <a:defRPr kumimoji="1" sz="1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ChangeArrowheads="1"/>
          </p:cNvSpPr>
          <p:nvPr/>
        </p:nvSpPr>
        <p:spPr bwMode="auto">
          <a:xfrm>
            <a:off x="-3175" y="0"/>
            <a:ext cx="9909175" cy="908050"/>
          </a:xfrm>
          <a:prstGeom prst="rect">
            <a:avLst/>
          </a:prstGeom>
          <a:solidFill>
            <a:schemeClr val="accent3">
              <a:lumMod val="95000"/>
            </a:schemeClr>
          </a:solidFill>
          <a:ln>
            <a:noFill/>
          </a:ln>
          <a:extLst/>
        </p:spPr>
        <p:txBody>
          <a:bodyPr wrap="none" anchor="ctr"/>
          <a:lstStyle/>
          <a:p>
            <a:endParaRPr lang="ko-KR" altLang="en-US" sz="1400" dirty="0">
              <a:solidFill>
                <a:srgbClr val="000000"/>
              </a:solidFill>
            </a:endParaRPr>
          </a:p>
        </p:txBody>
      </p:sp>
      <p:sp>
        <p:nvSpPr>
          <p:cNvPr id="1027" name="Rectangle 4"/>
          <p:cNvSpPr>
            <a:spLocks noChangeArrowheads="1"/>
          </p:cNvSpPr>
          <p:nvPr/>
        </p:nvSpPr>
        <p:spPr bwMode="auto">
          <a:xfrm>
            <a:off x="4770438" y="6610350"/>
            <a:ext cx="3651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Lst>
        </p:spPr>
        <p:txBody>
          <a:bodyPr wrap="none"/>
          <a:lstStyle/>
          <a:p>
            <a:fld id="{230F1B5F-2564-4113-802F-DB8CE5CFF316}" type="slidenum">
              <a:rPr lang="ko-KR" altLang="en-US" b="0">
                <a:solidFill>
                  <a:srgbClr val="808080"/>
                </a:solidFill>
                <a:latin typeface="Calibri" pitchFamily="34" charset="0"/>
                <a:ea typeface="-윤고딕130" pitchFamily="18" charset="-127"/>
              </a:rPr>
              <a:pPr/>
              <a:t>‹#›</a:t>
            </a:fld>
            <a:endParaRPr lang="en-US" altLang="ko-KR" b="0" dirty="0">
              <a:solidFill>
                <a:srgbClr val="808080"/>
              </a:solidFill>
              <a:latin typeface="Calibri" pitchFamily="34" charset="0"/>
              <a:ea typeface="-윤고딕130" pitchFamily="18" charset="-127"/>
            </a:endParaRPr>
          </a:p>
        </p:txBody>
      </p:sp>
    </p:spTree>
    <p:extLst>
      <p:ext uri="{BB962C8B-B14F-4D97-AF65-F5344CB8AC3E}">
        <p14:creationId xmlns:p14="http://schemas.microsoft.com/office/powerpoint/2010/main" val="2156452381"/>
      </p:ext>
    </p:extLst>
  </p:cSld>
  <p:clrMap bg1="lt1" tx1="dk1" bg2="lt2" tx2="dk2" accent1="accent1" accent2="accent2" accent3="accent3" accent4="accent4" accent5="accent5" accent6="accent6" hlink="hlink" folHlink="folHlink"/>
  <p:sldLayoutIdLst>
    <p:sldLayoutId id="2147483926" r:id="rId1"/>
    <p:sldLayoutId id="2147483927" r:id="rId2"/>
    <p:sldLayoutId id="2147483928" r:id="rId3"/>
    <p:sldLayoutId id="2147483929" r:id="rId4"/>
    <p:sldLayoutId id="2147483930" r:id="rId5"/>
    <p:sldLayoutId id="2147483931" r:id="rId6"/>
    <p:sldLayoutId id="2147483932" r:id="rId7"/>
    <p:sldLayoutId id="2147483933" r:id="rId8"/>
    <p:sldLayoutId id="2147483934" r:id="rId9"/>
    <p:sldLayoutId id="2147483935" r:id="rId10"/>
    <p:sldLayoutId id="2147483936" r:id="rId11"/>
  </p:sldLayoutIdLst>
  <p:timing>
    <p:tnLst>
      <p:par>
        <p:cTn id="1" dur="indefinite" restart="never" nodeType="tmRoot"/>
      </p:par>
    </p:tnLst>
  </p:timing>
  <p:hf sldNum="0" hdr="0" dt="0"/>
  <p:txStyles>
    <p:titleStyle>
      <a:lvl1pPr algn="l" rtl="0" eaLnBrk="0" fontAlgn="base" latinLnBrk="1" hangingPunct="0">
        <a:spcBef>
          <a:spcPct val="0"/>
        </a:spcBef>
        <a:spcAft>
          <a:spcPct val="0"/>
        </a:spcAft>
        <a:defRPr kumimoji="1" sz="2000">
          <a:solidFill>
            <a:schemeClr val="tx2"/>
          </a:solidFill>
          <a:latin typeface="+mj-lt"/>
          <a:ea typeface="+mj-ea"/>
          <a:cs typeface="+mj-cs"/>
        </a:defRPr>
      </a:lvl1pPr>
      <a:lvl2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2pPr>
      <a:lvl3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3pPr>
      <a:lvl4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4pPr>
      <a:lvl5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5pPr>
      <a:lvl6pPr marL="457200" algn="l" rtl="0" fontAlgn="base" latinLnBrk="1">
        <a:spcBef>
          <a:spcPct val="0"/>
        </a:spcBef>
        <a:spcAft>
          <a:spcPct val="0"/>
        </a:spcAft>
        <a:defRPr kumimoji="1" sz="2000">
          <a:solidFill>
            <a:schemeClr val="tx2"/>
          </a:solidFill>
          <a:latin typeface="굴림" pitchFamily="50" charset="-127"/>
          <a:ea typeface="굴림" pitchFamily="50" charset="-127"/>
        </a:defRPr>
      </a:lvl6pPr>
      <a:lvl7pPr marL="914400" algn="l" rtl="0" fontAlgn="base" latinLnBrk="1">
        <a:spcBef>
          <a:spcPct val="0"/>
        </a:spcBef>
        <a:spcAft>
          <a:spcPct val="0"/>
        </a:spcAft>
        <a:defRPr kumimoji="1" sz="2000">
          <a:solidFill>
            <a:schemeClr val="tx2"/>
          </a:solidFill>
          <a:latin typeface="굴림" pitchFamily="50" charset="-127"/>
          <a:ea typeface="굴림" pitchFamily="50" charset="-127"/>
        </a:defRPr>
      </a:lvl7pPr>
      <a:lvl8pPr marL="1371600" algn="l" rtl="0" fontAlgn="base" latinLnBrk="1">
        <a:spcBef>
          <a:spcPct val="0"/>
        </a:spcBef>
        <a:spcAft>
          <a:spcPct val="0"/>
        </a:spcAft>
        <a:defRPr kumimoji="1" sz="2000">
          <a:solidFill>
            <a:schemeClr val="tx2"/>
          </a:solidFill>
          <a:latin typeface="굴림" pitchFamily="50" charset="-127"/>
          <a:ea typeface="굴림" pitchFamily="50" charset="-127"/>
        </a:defRPr>
      </a:lvl8pPr>
      <a:lvl9pPr marL="1828800" algn="l" rtl="0" fontAlgn="base" latinLnBrk="1">
        <a:spcBef>
          <a:spcPct val="0"/>
        </a:spcBef>
        <a:spcAft>
          <a:spcPct val="0"/>
        </a:spcAft>
        <a:defRPr kumimoji="1" sz="2000">
          <a:solidFill>
            <a:schemeClr val="tx2"/>
          </a:solidFill>
          <a:latin typeface="굴림" pitchFamily="50" charset="-127"/>
          <a:ea typeface="굴림" pitchFamily="50" charset="-127"/>
        </a:defRPr>
      </a:lvl9pPr>
    </p:titleStyle>
    <p:bodyStyle>
      <a:lvl1pPr marL="342900" indent="-342900" algn="l" rtl="0" eaLnBrk="0" fontAlgn="base" latinLnBrk="1"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16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1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12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1000">
          <a:solidFill>
            <a:schemeClr val="tx1"/>
          </a:solidFill>
          <a:latin typeface="+mn-lt"/>
          <a:ea typeface="+mn-ea"/>
        </a:defRPr>
      </a:lvl5pPr>
      <a:lvl6pPr marL="2514600" indent="-228600" algn="l" rtl="0" fontAlgn="base" latinLnBrk="1">
        <a:spcBef>
          <a:spcPct val="20000"/>
        </a:spcBef>
        <a:spcAft>
          <a:spcPct val="0"/>
        </a:spcAft>
        <a:buChar char="»"/>
        <a:defRPr kumimoji="1" sz="1000">
          <a:solidFill>
            <a:schemeClr val="tx1"/>
          </a:solidFill>
          <a:latin typeface="+mn-lt"/>
          <a:ea typeface="+mn-ea"/>
        </a:defRPr>
      </a:lvl6pPr>
      <a:lvl7pPr marL="2971800" indent="-228600" algn="l" rtl="0" fontAlgn="base" latinLnBrk="1">
        <a:spcBef>
          <a:spcPct val="20000"/>
        </a:spcBef>
        <a:spcAft>
          <a:spcPct val="0"/>
        </a:spcAft>
        <a:buChar char="»"/>
        <a:defRPr kumimoji="1" sz="1000">
          <a:solidFill>
            <a:schemeClr val="tx1"/>
          </a:solidFill>
          <a:latin typeface="+mn-lt"/>
          <a:ea typeface="+mn-ea"/>
        </a:defRPr>
      </a:lvl7pPr>
      <a:lvl8pPr marL="3429000" indent="-228600" algn="l" rtl="0" fontAlgn="base" latinLnBrk="1">
        <a:spcBef>
          <a:spcPct val="20000"/>
        </a:spcBef>
        <a:spcAft>
          <a:spcPct val="0"/>
        </a:spcAft>
        <a:buChar char="»"/>
        <a:defRPr kumimoji="1" sz="1000">
          <a:solidFill>
            <a:schemeClr val="tx1"/>
          </a:solidFill>
          <a:latin typeface="+mn-lt"/>
          <a:ea typeface="+mn-ea"/>
        </a:defRPr>
      </a:lvl8pPr>
      <a:lvl9pPr marL="3886200" indent="-228600" algn="l" rtl="0" fontAlgn="base" latinLnBrk="1">
        <a:spcBef>
          <a:spcPct val="20000"/>
        </a:spcBef>
        <a:spcAft>
          <a:spcPct val="0"/>
        </a:spcAft>
        <a:buChar char="»"/>
        <a:defRPr kumimoji="1" sz="1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bwMode="auto">
          <a:xfrm>
            <a:off x="415925" y="547688"/>
            <a:ext cx="9074150" cy="576262"/>
          </a:xfrm>
          <a:prstGeom prst="rect">
            <a:avLst/>
          </a:prstGeom>
          <a:noFill/>
          <a:ln w="9525" algn="ctr">
            <a:noFill/>
            <a:miter lim="800000"/>
            <a:headEnd/>
            <a:tailEnd/>
          </a:ln>
        </p:spPr>
        <p:txBody>
          <a:bodyPr vert="horz" wrap="square" lIns="0" tIns="0" rIns="0" bIns="36000" numCol="1" anchor="t" anchorCtr="0" compatLnSpc="1">
            <a:prstTxWarp prst="textNoShape">
              <a:avLst/>
            </a:prstTxWarp>
          </a:bodyPr>
          <a:lstStyle/>
          <a:p>
            <a:pPr lvl="0"/>
            <a:r>
              <a:rPr lang="en-GB" altLang="en-GB" smtClean="0"/>
              <a:t>Click to edit Master title style</a:t>
            </a:r>
          </a:p>
        </p:txBody>
      </p:sp>
      <p:sp>
        <p:nvSpPr>
          <p:cNvPr id="12305" name="Text Box 17"/>
          <p:cNvSpPr txBox="1">
            <a:spLocks noChangeArrowheads="1"/>
          </p:cNvSpPr>
          <p:nvPr/>
        </p:nvSpPr>
        <p:spPr bwMode="auto">
          <a:xfrm>
            <a:off x="415925" y="115888"/>
            <a:ext cx="9074150" cy="360362"/>
          </a:xfrm>
          <a:prstGeom prst="rect">
            <a:avLst/>
          </a:prstGeom>
          <a:noFill/>
          <a:ln w="22225">
            <a:noFill/>
            <a:miter lim="800000"/>
            <a:headEnd/>
            <a:tailEnd/>
          </a:ln>
          <a:effectLst/>
        </p:spPr>
        <p:txBody>
          <a:bodyPr lIns="0" tIns="0" rIns="0" bIns="0" anchor="ctr"/>
          <a:lstStyle/>
          <a:p>
            <a:pPr algn="l" eaLnBrk="0" latinLnBrk="0" hangingPunct="0">
              <a:spcBef>
                <a:spcPct val="0"/>
              </a:spcBef>
              <a:tabLst>
                <a:tab pos="4267200" algn="ctr"/>
                <a:tab pos="9048750" algn="r"/>
                <a:tab pos="9144000" algn="r"/>
              </a:tabLst>
              <a:defRPr/>
            </a:pPr>
            <a:r>
              <a:rPr kumimoji="0" lang="ko-KR" altLang="en-GB" sz="1000" b="0" dirty="0">
                <a:solidFill>
                  <a:srgbClr val="000000"/>
                </a:solidFill>
                <a:ea typeface="HY견고딕" pitchFamily="18" charset="-127"/>
              </a:rPr>
              <a:t>		</a:t>
            </a:r>
          </a:p>
        </p:txBody>
      </p:sp>
      <p:pic>
        <p:nvPicPr>
          <p:cNvPr id="2050" name="Picture 2"/>
          <p:cNvPicPr>
            <a:picLocks noChangeAspect="1" noChangeArrowheads="1"/>
          </p:cNvPicPr>
          <p:nvPr userDrawn="1"/>
        </p:nvPicPr>
        <p:blipFill>
          <a:blip r:embed="rId4" cstate="print"/>
          <a:srcRect/>
          <a:stretch>
            <a:fillRect/>
          </a:stretch>
        </p:blipFill>
        <p:spPr bwMode="auto">
          <a:xfrm>
            <a:off x="8913550" y="6525430"/>
            <a:ext cx="876300" cy="266700"/>
          </a:xfrm>
          <a:prstGeom prst="rect">
            <a:avLst/>
          </a:prstGeom>
          <a:noFill/>
          <a:ln w="9525">
            <a:noFill/>
            <a:miter lim="800000"/>
            <a:headEnd/>
            <a:tailEnd/>
          </a:ln>
        </p:spPr>
      </p:pic>
      <p:sp>
        <p:nvSpPr>
          <p:cNvPr id="7" name="슬라이드 번호 개체 틀 3"/>
          <p:cNvSpPr>
            <a:spLocks noGrp="1"/>
          </p:cNvSpPr>
          <p:nvPr>
            <p:ph type="sldNum" sz="quarter" idx="10"/>
            <p:custDataLst>
              <p:tags r:id="rId3"/>
            </p:custDataLst>
          </p:nvPr>
        </p:nvSpPr>
        <p:spPr>
          <a:xfrm>
            <a:off x="4665665" y="6629018"/>
            <a:ext cx="574675" cy="138499"/>
          </a:xfrm>
          <a:prstGeom prst="rect">
            <a:avLst/>
          </a:prstGeom>
        </p:spPr>
        <p:txBody>
          <a:bodyPr anchor="ctr" anchorCtr="0"/>
          <a:lstStyle>
            <a:lvl1pPr>
              <a:defRPr sz="1000">
                <a:latin typeface="Calibri" pitchFamily="34" charset="0"/>
                <a:cs typeface="Calibri" pitchFamily="34" charset="0"/>
              </a:defRPr>
            </a:lvl1pPr>
          </a:lstStyle>
          <a:p>
            <a:pPr>
              <a:spcBef>
                <a:spcPct val="0"/>
              </a:spcBef>
              <a:defRPr/>
            </a:pPr>
            <a:fld id="{4165A8E1-EAC2-478C-A85B-5B9DC64AFAE2}" type="slidenum">
              <a:rPr lang="en-GB" altLang="en-GB" b="0" smtClean="0">
                <a:solidFill>
                  <a:srgbClr val="000000"/>
                </a:solidFill>
              </a:rPr>
              <a:pPr>
                <a:spcBef>
                  <a:spcPct val="0"/>
                </a:spcBef>
                <a:defRPr/>
              </a:pPr>
              <a:t>‹#›</a:t>
            </a:fld>
            <a:endParaRPr lang="en-GB" altLang="en-GB" b="0" dirty="0" smtClean="0">
              <a:solidFill>
                <a:srgbClr val="000000"/>
              </a:solidFill>
            </a:endParaRPr>
          </a:p>
        </p:txBody>
      </p:sp>
    </p:spTree>
    <p:extLst>
      <p:ext uri="{BB962C8B-B14F-4D97-AF65-F5344CB8AC3E}">
        <p14:creationId xmlns:p14="http://schemas.microsoft.com/office/powerpoint/2010/main" val="2171396950"/>
      </p:ext>
    </p:extLst>
  </p:cSld>
  <p:clrMap bg1="lt1" tx1="dk1" bg2="lt2" tx2="dk2" accent1="accent1" accent2="accent2" accent3="accent3" accent4="accent4" accent5="accent5" accent6="accent6" hlink="hlink" folHlink="folHlink"/>
  <p:sldLayoutIdLst>
    <p:sldLayoutId id="2147483938" r:id="rId1"/>
  </p:sldLayoutIdLst>
  <p:timing>
    <p:tnLst>
      <p:par>
        <p:cTn id="1" dur="indefinite" restart="never" nodeType="tmRoot"/>
      </p:par>
    </p:tnLst>
  </p:timing>
  <p:hf sldNum="0" hdr="0" dt="0"/>
  <p:txStyles>
    <p:titleStyle>
      <a:lvl1pPr algn="l" rtl="0" eaLnBrk="0" fontAlgn="base" hangingPunct="0">
        <a:spcBef>
          <a:spcPct val="0"/>
        </a:spcBef>
        <a:spcAft>
          <a:spcPct val="0"/>
        </a:spcAft>
        <a:defRPr>
          <a:solidFill>
            <a:schemeClr val="tx1"/>
          </a:solidFill>
          <a:latin typeface="+mj-lt"/>
          <a:ea typeface="+mj-ea"/>
          <a:cs typeface="+mj-cs"/>
        </a:defRPr>
      </a:lvl1pPr>
      <a:lvl2pPr algn="l" rtl="0" eaLnBrk="0" fontAlgn="base" hangingPunct="0">
        <a:spcBef>
          <a:spcPct val="0"/>
        </a:spcBef>
        <a:spcAft>
          <a:spcPct val="0"/>
        </a:spcAft>
        <a:defRPr>
          <a:solidFill>
            <a:schemeClr val="tx1"/>
          </a:solidFill>
          <a:latin typeface="Arial" charset="0"/>
          <a:ea typeface="HY견고딕" pitchFamily="18" charset="-127"/>
        </a:defRPr>
      </a:lvl2pPr>
      <a:lvl3pPr algn="l" rtl="0" eaLnBrk="0" fontAlgn="base" hangingPunct="0">
        <a:spcBef>
          <a:spcPct val="0"/>
        </a:spcBef>
        <a:spcAft>
          <a:spcPct val="0"/>
        </a:spcAft>
        <a:defRPr>
          <a:solidFill>
            <a:schemeClr val="tx1"/>
          </a:solidFill>
          <a:latin typeface="Arial" charset="0"/>
          <a:ea typeface="HY견고딕" pitchFamily="18" charset="-127"/>
        </a:defRPr>
      </a:lvl3pPr>
      <a:lvl4pPr algn="l" rtl="0" eaLnBrk="0" fontAlgn="base" hangingPunct="0">
        <a:spcBef>
          <a:spcPct val="0"/>
        </a:spcBef>
        <a:spcAft>
          <a:spcPct val="0"/>
        </a:spcAft>
        <a:defRPr>
          <a:solidFill>
            <a:schemeClr val="tx1"/>
          </a:solidFill>
          <a:latin typeface="Arial" charset="0"/>
          <a:ea typeface="HY견고딕" pitchFamily="18" charset="-127"/>
        </a:defRPr>
      </a:lvl4pPr>
      <a:lvl5pPr algn="l" rtl="0" eaLnBrk="0" fontAlgn="base" hangingPunct="0">
        <a:spcBef>
          <a:spcPct val="0"/>
        </a:spcBef>
        <a:spcAft>
          <a:spcPct val="0"/>
        </a:spcAft>
        <a:defRPr>
          <a:solidFill>
            <a:schemeClr val="tx1"/>
          </a:solidFill>
          <a:latin typeface="Arial" charset="0"/>
          <a:ea typeface="HY견고딕" pitchFamily="18" charset="-127"/>
        </a:defRPr>
      </a:lvl5pPr>
      <a:lvl6pPr marL="457200" algn="l" rtl="0" fontAlgn="base">
        <a:spcBef>
          <a:spcPct val="0"/>
        </a:spcBef>
        <a:spcAft>
          <a:spcPct val="0"/>
        </a:spcAft>
        <a:defRPr>
          <a:solidFill>
            <a:srgbClr val="000066"/>
          </a:solidFill>
          <a:latin typeface="Arial" charset="0"/>
          <a:ea typeface="HY견고딕" pitchFamily="18" charset="-127"/>
        </a:defRPr>
      </a:lvl6pPr>
      <a:lvl7pPr marL="914400" algn="l" rtl="0" fontAlgn="base">
        <a:spcBef>
          <a:spcPct val="0"/>
        </a:spcBef>
        <a:spcAft>
          <a:spcPct val="0"/>
        </a:spcAft>
        <a:defRPr>
          <a:solidFill>
            <a:srgbClr val="000066"/>
          </a:solidFill>
          <a:latin typeface="Arial" charset="0"/>
          <a:ea typeface="HY견고딕" pitchFamily="18" charset="-127"/>
        </a:defRPr>
      </a:lvl7pPr>
      <a:lvl8pPr marL="1371600" algn="l" rtl="0" fontAlgn="base">
        <a:spcBef>
          <a:spcPct val="0"/>
        </a:spcBef>
        <a:spcAft>
          <a:spcPct val="0"/>
        </a:spcAft>
        <a:defRPr>
          <a:solidFill>
            <a:srgbClr val="000066"/>
          </a:solidFill>
          <a:latin typeface="Arial" charset="0"/>
          <a:ea typeface="HY견고딕" pitchFamily="18" charset="-127"/>
        </a:defRPr>
      </a:lvl8pPr>
      <a:lvl9pPr marL="1828800" algn="l" rtl="0" fontAlgn="base">
        <a:spcBef>
          <a:spcPct val="0"/>
        </a:spcBef>
        <a:spcAft>
          <a:spcPct val="0"/>
        </a:spcAft>
        <a:defRPr>
          <a:solidFill>
            <a:srgbClr val="000066"/>
          </a:solidFill>
          <a:latin typeface="Arial" charset="0"/>
          <a:ea typeface="HY견고딕" pitchFamily="18" charset="-127"/>
        </a:defRPr>
      </a:lvl9pPr>
    </p:titleStyle>
    <p:bodyStyle>
      <a:lvl1pPr marL="342900" indent="-342900" algn="l" rtl="0" eaLnBrk="0" fontAlgn="base" latinLnBrk="1" hangingPunct="0">
        <a:spcBef>
          <a:spcPct val="0"/>
        </a:spcBef>
        <a:spcAft>
          <a:spcPct val="0"/>
        </a:spcAft>
        <a:tabLst>
          <a:tab pos="5715000" algn="l"/>
        </a:tabLst>
        <a:defRPr kumimoji="1" sz="1400">
          <a:solidFill>
            <a:schemeClr val="tx1"/>
          </a:solidFill>
          <a:latin typeface="+mn-lt"/>
          <a:ea typeface="+mn-ea"/>
          <a:cs typeface="+mn-cs"/>
        </a:defRPr>
      </a:lvl1pPr>
      <a:lvl2pPr marL="171450" indent="-169863" algn="l" rtl="0" eaLnBrk="0" fontAlgn="base" latinLnBrk="1" hangingPunct="0">
        <a:spcBef>
          <a:spcPct val="0"/>
        </a:spcBef>
        <a:spcAft>
          <a:spcPct val="0"/>
        </a:spcAft>
        <a:buChar char="•"/>
        <a:tabLst>
          <a:tab pos="5715000" algn="l"/>
        </a:tabLst>
        <a:defRPr kumimoji="1" sz="1200">
          <a:solidFill>
            <a:schemeClr val="tx1"/>
          </a:solidFill>
          <a:latin typeface="+mn-lt"/>
          <a:ea typeface="+mn-ea"/>
        </a:defRPr>
      </a:lvl2pPr>
      <a:lvl3pPr marL="276225" indent="-103188" algn="l" rtl="0" eaLnBrk="0" fontAlgn="base" latinLnBrk="1" hangingPunct="0">
        <a:spcBef>
          <a:spcPct val="0"/>
        </a:spcBef>
        <a:spcAft>
          <a:spcPct val="0"/>
        </a:spcAft>
        <a:buChar char="–"/>
        <a:tabLst>
          <a:tab pos="5715000" algn="l"/>
        </a:tabLst>
        <a:defRPr kumimoji="1" sz="1200">
          <a:solidFill>
            <a:schemeClr val="tx1"/>
          </a:solidFill>
          <a:latin typeface="+mn-lt"/>
          <a:ea typeface="+mn-ea"/>
        </a:defRPr>
      </a:lvl3pPr>
      <a:lvl4pPr marL="352425" indent="-74613" algn="l" rtl="0" eaLnBrk="0" fontAlgn="base" latinLnBrk="1" hangingPunct="0">
        <a:spcBef>
          <a:spcPct val="0"/>
        </a:spcBef>
        <a:spcAft>
          <a:spcPct val="0"/>
        </a:spcAft>
        <a:buFont typeface="Times New Roman" pitchFamily="18" charset="0"/>
        <a:buChar char="▫"/>
        <a:tabLst>
          <a:tab pos="5715000" algn="l"/>
        </a:tabLst>
        <a:defRPr kumimoji="1" sz="1200">
          <a:solidFill>
            <a:schemeClr val="tx1"/>
          </a:solidFill>
          <a:latin typeface="+mn-lt"/>
          <a:ea typeface="+mn-ea"/>
        </a:defRPr>
      </a:lvl4pPr>
      <a:lvl5pPr marL="2001838" indent="-187325" algn="l" rtl="0" eaLnBrk="0" fontAlgn="base" latinLnBrk="1" hangingPunct="0">
        <a:lnSpc>
          <a:spcPts val="1600"/>
        </a:lnSpc>
        <a:spcBef>
          <a:spcPct val="0"/>
        </a:spcBef>
        <a:spcAft>
          <a:spcPct val="0"/>
        </a:spcAft>
        <a:buChar char="–"/>
        <a:tabLst>
          <a:tab pos="5715000" algn="l"/>
        </a:tabLst>
        <a:defRPr kumimoji="1" sz="1200">
          <a:solidFill>
            <a:schemeClr val="tx1"/>
          </a:solidFill>
          <a:latin typeface="굴림" pitchFamily="50" charset="-127"/>
          <a:ea typeface="굴림" pitchFamily="50" charset="-127"/>
        </a:defRPr>
      </a:lvl5pPr>
      <a:lvl6pPr marL="2459038" indent="-187325" algn="l" rtl="0" fontAlgn="base" latinLnBrk="1">
        <a:lnSpc>
          <a:spcPts val="1600"/>
        </a:lnSpc>
        <a:spcBef>
          <a:spcPct val="0"/>
        </a:spcBef>
        <a:spcAft>
          <a:spcPct val="0"/>
        </a:spcAft>
        <a:buChar char="–"/>
        <a:tabLst>
          <a:tab pos="5715000" algn="l"/>
        </a:tabLst>
        <a:defRPr kumimoji="1" sz="1200">
          <a:solidFill>
            <a:schemeClr val="tx1"/>
          </a:solidFill>
          <a:latin typeface="굴림" pitchFamily="50" charset="-127"/>
          <a:ea typeface="굴림" pitchFamily="50" charset="-127"/>
        </a:defRPr>
      </a:lvl6pPr>
      <a:lvl7pPr marL="2916238" indent="-187325" algn="l" rtl="0" fontAlgn="base" latinLnBrk="1">
        <a:lnSpc>
          <a:spcPts val="1600"/>
        </a:lnSpc>
        <a:spcBef>
          <a:spcPct val="0"/>
        </a:spcBef>
        <a:spcAft>
          <a:spcPct val="0"/>
        </a:spcAft>
        <a:buChar char="–"/>
        <a:tabLst>
          <a:tab pos="5715000" algn="l"/>
        </a:tabLst>
        <a:defRPr kumimoji="1" sz="1200">
          <a:solidFill>
            <a:schemeClr val="tx1"/>
          </a:solidFill>
          <a:latin typeface="굴림" pitchFamily="50" charset="-127"/>
          <a:ea typeface="굴림" pitchFamily="50" charset="-127"/>
        </a:defRPr>
      </a:lvl7pPr>
      <a:lvl8pPr marL="3373438" indent="-187325" algn="l" rtl="0" fontAlgn="base" latinLnBrk="1">
        <a:lnSpc>
          <a:spcPts val="1600"/>
        </a:lnSpc>
        <a:spcBef>
          <a:spcPct val="0"/>
        </a:spcBef>
        <a:spcAft>
          <a:spcPct val="0"/>
        </a:spcAft>
        <a:buChar char="–"/>
        <a:tabLst>
          <a:tab pos="5715000" algn="l"/>
        </a:tabLst>
        <a:defRPr kumimoji="1" sz="1200">
          <a:solidFill>
            <a:schemeClr val="tx1"/>
          </a:solidFill>
          <a:latin typeface="굴림" pitchFamily="50" charset="-127"/>
          <a:ea typeface="굴림" pitchFamily="50" charset="-127"/>
        </a:defRPr>
      </a:lvl8pPr>
      <a:lvl9pPr marL="3830638" indent="-187325" algn="l" rtl="0" fontAlgn="base" latinLnBrk="1">
        <a:lnSpc>
          <a:spcPts val="1600"/>
        </a:lnSpc>
        <a:spcBef>
          <a:spcPct val="0"/>
        </a:spcBef>
        <a:spcAft>
          <a:spcPct val="0"/>
        </a:spcAft>
        <a:buChar char="–"/>
        <a:tabLst>
          <a:tab pos="5715000" algn="l"/>
        </a:tabLst>
        <a:defRPr kumimoji="1" sz="1200">
          <a:solidFill>
            <a:schemeClr val="tx1"/>
          </a:solidFill>
          <a:latin typeface="굴림" pitchFamily="50" charset="-127"/>
          <a:ea typeface="굴림" pitchFamily="50" charset="-127"/>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ChangeArrowheads="1"/>
          </p:cNvSpPr>
          <p:nvPr/>
        </p:nvSpPr>
        <p:spPr bwMode="auto">
          <a:xfrm>
            <a:off x="-3175" y="0"/>
            <a:ext cx="9909175" cy="908050"/>
          </a:xfrm>
          <a:prstGeom prst="rect">
            <a:avLst/>
          </a:prstGeom>
          <a:solidFill>
            <a:srgbClr val="1A406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ko-KR" altLang="en-US" sz="1400" dirty="0">
              <a:solidFill>
                <a:srgbClr val="000000"/>
              </a:solidFill>
            </a:endParaRPr>
          </a:p>
        </p:txBody>
      </p:sp>
      <p:sp>
        <p:nvSpPr>
          <p:cNvPr id="1027" name="Rectangle 4"/>
          <p:cNvSpPr>
            <a:spLocks noChangeArrowheads="1"/>
          </p:cNvSpPr>
          <p:nvPr/>
        </p:nvSpPr>
        <p:spPr bwMode="auto">
          <a:xfrm>
            <a:off x="4770438" y="6610350"/>
            <a:ext cx="3651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Lst>
        </p:spPr>
        <p:txBody>
          <a:bodyPr wrap="none"/>
          <a:lstStyle/>
          <a:p>
            <a:fld id="{230F1B5F-2564-4113-802F-DB8CE5CFF316}" type="slidenum">
              <a:rPr lang="ko-KR" altLang="en-US" b="0">
                <a:solidFill>
                  <a:srgbClr val="808080"/>
                </a:solidFill>
                <a:latin typeface="Calibri" pitchFamily="34" charset="0"/>
                <a:ea typeface="-윤고딕130" pitchFamily="18" charset="-127"/>
              </a:rPr>
              <a:pPr/>
              <a:t>‹#›</a:t>
            </a:fld>
            <a:endParaRPr lang="en-US" altLang="ko-KR" b="0" dirty="0">
              <a:solidFill>
                <a:srgbClr val="808080"/>
              </a:solidFill>
              <a:latin typeface="Calibri" pitchFamily="34" charset="0"/>
              <a:ea typeface="-윤고딕130" pitchFamily="18" charset="-127"/>
            </a:endParaRPr>
          </a:p>
        </p:txBody>
      </p:sp>
    </p:spTree>
    <p:extLst>
      <p:ext uri="{BB962C8B-B14F-4D97-AF65-F5344CB8AC3E}">
        <p14:creationId xmlns:p14="http://schemas.microsoft.com/office/powerpoint/2010/main" val="467274568"/>
      </p:ext>
    </p:extLst>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47" r:id="rId8"/>
    <p:sldLayoutId id="2147483948" r:id="rId9"/>
    <p:sldLayoutId id="2147483949" r:id="rId10"/>
    <p:sldLayoutId id="2147483950" r:id="rId11"/>
  </p:sldLayoutIdLst>
  <p:hf sldNum="0" hdr="0" dt="0"/>
  <p:txStyles>
    <p:titleStyle>
      <a:lvl1pPr algn="l" rtl="0" eaLnBrk="0" fontAlgn="base" latinLnBrk="1" hangingPunct="0">
        <a:spcBef>
          <a:spcPct val="0"/>
        </a:spcBef>
        <a:spcAft>
          <a:spcPct val="0"/>
        </a:spcAft>
        <a:defRPr kumimoji="1" sz="2000">
          <a:solidFill>
            <a:schemeClr val="tx2"/>
          </a:solidFill>
          <a:latin typeface="+mj-lt"/>
          <a:ea typeface="+mj-ea"/>
          <a:cs typeface="+mj-cs"/>
        </a:defRPr>
      </a:lvl1pPr>
      <a:lvl2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2pPr>
      <a:lvl3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3pPr>
      <a:lvl4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4pPr>
      <a:lvl5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5pPr>
      <a:lvl6pPr marL="457200" algn="l" rtl="0" fontAlgn="base" latinLnBrk="1">
        <a:spcBef>
          <a:spcPct val="0"/>
        </a:spcBef>
        <a:spcAft>
          <a:spcPct val="0"/>
        </a:spcAft>
        <a:defRPr kumimoji="1" sz="2000">
          <a:solidFill>
            <a:schemeClr val="tx2"/>
          </a:solidFill>
          <a:latin typeface="굴림" pitchFamily="50" charset="-127"/>
          <a:ea typeface="굴림" pitchFamily="50" charset="-127"/>
        </a:defRPr>
      </a:lvl6pPr>
      <a:lvl7pPr marL="914400" algn="l" rtl="0" fontAlgn="base" latinLnBrk="1">
        <a:spcBef>
          <a:spcPct val="0"/>
        </a:spcBef>
        <a:spcAft>
          <a:spcPct val="0"/>
        </a:spcAft>
        <a:defRPr kumimoji="1" sz="2000">
          <a:solidFill>
            <a:schemeClr val="tx2"/>
          </a:solidFill>
          <a:latin typeface="굴림" pitchFamily="50" charset="-127"/>
          <a:ea typeface="굴림" pitchFamily="50" charset="-127"/>
        </a:defRPr>
      </a:lvl7pPr>
      <a:lvl8pPr marL="1371600" algn="l" rtl="0" fontAlgn="base" latinLnBrk="1">
        <a:spcBef>
          <a:spcPct val="0"/>
        </a:spcBef>
        <a:spcAft>
          <a:spcPct val="0"/>
        </a:spcAft>
        <a:defRPr kumimoji="1" sz="2000">
          <a:solidFill>
            <a:schemeClr val="tx2"/>
          </a:solidFill>
          <a:latin typeface="굴림" pitchFamily="50" charset="-127"/>
          <a:ea typeface="굴림" pitchFamily="50" charset="-127"/>
        </a:defRPr>
      </a:lvl8pPr>
      <a:lvl9pPr marL="1828800" algn="l" rtl="0" fontAlgn="base" latinLnBrk="1">
        <a:spcBef>
          <a:spcPct val="0"/>
        </a:spcBef>
        <a:spcAft>
          <a:spcPct val="0"/>
        </a:spcAft>
        <a:defRPr kumimoji="1" sz="2000">
          <a:solidFill>
            <a:schemeClr val="tx2"/>
          </a:solidFill>
          <a:latin typeface="굴림" pitchFamily="50" charset="-127"/>
          <a:ea typeface="굴림" pitchFamily="50" charset="-127"/>
        </a:defRPr>
      </a:lvl9pPr>
    </p:titleStyle>
    <p:bodyStyle>
      <a:lvl1pPr marL="342900" indent="-342900" algn="l" rtl="0" eaLnBrk="0" fontAlgn="base" latinLnBrk="1"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16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1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12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1000">
          <a:solidFill>
            <a:schemeClr val="tx1"/>
          </a:solidFill>
          <a:latin typeface="+mn-lt"/>
          <a:ea typeface="+mn-ea"/>
        </a:defRPr>
      </a:lvl5pPr>
      <a:lvl6pPr marL="2514600" indent="-228600" algn="l" rtl="0" fontAlgn="base" latinLnBrk="1">
        <a:spcBef>
          <a:spcPct val="20000"/>
        </a:spcBef>
        <a:spcAft>
          <a:spcPct val="0"/>
        </a:spcAft>
        <a:buChar char="»"/>
        <a:defRPr kumimoji="1" sz="1000">
          <a:solidFill>
            <a:schemeClr val="tx1"/>
          </a:solidFill>
          <a:latin typeface="+mn-lt"/>
          <a:ea typeface="+mn-ea"/>
        </a:defRPr>
      </a:lvl6pPr>
      <a:lvl7pPr marL="2971800" indent="-228600" algn="l" rtl="0" fontAlgn="base" latinLnBrk="1">
        <a:spcBef>
          <a:spcPct val="20000"/>
        </a:spcBef>
        <a:spcAft>
          <a:spcPct val="0"/>
        </a:spcAft>
        <a:buChar char="»"/>
        <a:defRPr kumimoji="1" sz="1000">
          <a:solidFill>
            <a:schemeClr val="tx1"/>
          </a:solidFill>
          <a:latin typeface="+mn-lt"/>
          <a:ea typeface="+mn-ea"/>
        </a:defRPr>
      </a:lvl7pPr>
      <a:lvl8pPr marL="3429000" indent="-228600" algn="l" rtl="0" fontAlgn="base" latinLnBrk="1">
        <a:spcBef>
          <a:spcPct val="20000"/>
        </a:spcBef>
        <a:spcAft>
          <a:spcPct val="0"/>
        </a:spcAft>
        <a:buChar char="»"/>
        <a:defRPr kumimoji="1" sz="1000">
          <a:solidFill>
            <a:schemeClr val="tx1"/>
          </a:solidFill>
          <a:latin typeface="+mn-lt"/>
          <a:ea typeface="+mn-ea"/>
        </a:defRPr>
      </a:lvl8pPr>
      <a:lvl9pPr marL="3886200" indent="-228600" algn="l" rtl="0" fontAlgn="base" latinLnBrk="1">
        <a:spcBef>
          <a:spcPct val="20000"/>
        </a:spcBef>
        <a:spcAft>
          <a:spcPct val="0"/>
        </a:spcAft>
        <a:buChar char="»"/>
        <a:defRPr kumimoji="1" sz="1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ChangeArrowheads="1"/>
          </p:cNvSpPr>
          <p:nvPr/>
        </p:nvSpPr>
        <p:spPr bwMode="auto">
          <a:xfrm>
            <a:off x="-3175" y="0"/>
            <a:ext cx="9909175" cy="908050"/>
          </a:xfrm>
          <a:prstGeom prst="rect">
            <a:avLst/>
          </a:prstGeom>
          <a:solidFill>
            <a:srgbClr val="1A406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ko-KR" altLang="en-US" sz="1400" dirty="0">
              <a:solidFill>
                <a:srgbClr val="000000"/>
              </a:solidFill>
            </a:endParaRPr>
          </a:p>
        </p:txBody>
      </p:sp>
      <p:sp>
        <p:nvSpPr>
          <p:cNvPr id="1027" name="Rectangle 4"/>
          <p:cNvSpPr>
            <a:spLocks noChangeArrowheads="1"/>
          </p:cNvSpPr>
          <p:nvPr/>
        </p:nvSpPr>
        <p:spPr bwMode="auto">
          <a:xfrm>
            <a:off x="4770438" y="6610350"/>
            <a:ext cx="3651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Lst>
        </p:spPr>
        <p:txBody>
          <a:bodyPr wrap="none"/>
          <a:lstStyle/>
          <a:p>
            <a:fld id="{230F1B5F-2564-4113-802F-DB8CE5CFF316}" type="slidenum">
              <a:rPr lang="ko-KR" altLang="en-US" b="0">
                <a:solidFill>
                  <a:srgbClr val="808080"/>
                </a:solidFill>
                <a:latin typeface="Calibri" pitchFamily="34" charset="0"/>
                <a:ea typeface="-윤고딕130" pitchFamily="18" charset="-127"/>
              </a:rPr>
              <a:pPr/>
              <a:t>‹#›</a:t>
            </a:fld>
            <a:endParaRPr lang="en-US" altLang="ko-KR" b="0" dirty="0">
              <a:solidFill>
                <a:srgbClr val="808080"/>
              </a:solidFill>
              <a:latin typeface="Calibri" pitchFamily="34" charset="0"/>
              <a:ea typeface="-윤고딕130" pitchFamily="18" charset="-127"/>
            </a:endParaRPr>
          </a:p>
        </p:txBody>
      </p:sp>
    </p:spTree>
    <p:extLst>
      <p:ext uri="{BB962C8B-B14F-4D97-AF65-F5344CB8AC3E}">
        <p14:creationId xmlns:p14="http://schemas.microsoft.com/office/powerpoint/2010/main" val="2156452381"/>
      </p:ext>
    </p:extLst>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 id="2147483957" r:id="rId6"/>
    <p:sldLayoutId id="2147483958" r:id="rId7"/>
    <p:sldLayoutId id="2147483959" r:id="rId8"/>
    <p:sldLayoutId id="2147483960" r:id="rId9"/>
    <p:sldLayoutId id="2147483961" r:id="rId10"/>
    <p:sldLayoutId id="2147483962" r:id="rId11"/>
  </p:sldLayoutIdLst>
  <p:hf sldNum="0" hdr="0" dt="0"/>
  <p:txStyles>
    <p:titleStyle>
      <a:lvl1pPr algn="l" rtl="0" eaLnBrk="0" fontAlgn="base" latinLnBrk="1" hangingPunct="0">
        <a:spcBef>
          <a:spcPct val="0"/>
        </a:spcBef>
        <a:spcAft>
          <a:spcPct val="0"/>
        </a:spcAft>
        <a:defRPr kumimoji="1" sz="2000">
          <a:solidFill>
            <a:schemeClr val="tx2"/>
          </a:solidFill>
          <a:latin typeface="+mj-lt"/>
          <a:ea typeface="+mj-ea"/>
          <a:cs typeface="+mj-cs"/>
        </a:defRPr>
      </a:lvl1pPr>
      <a:lvl2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2pPr>
      <a:lvl3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3pPr>
      <a:lvl4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4pPr>
      <a:lvl5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5pPr>
      <a:lvl6pPr marL="457200" algn="l" rtl="0" fontAlgn="base" latinLnBrk="1">
        <a:spcBef>
          <a:spcPct val="0"/>
        </a:spcBef>
        <a:spcAft>
          <a:spcPct val="0"/>
        </a:spcAft>
        <a:defRPr kumimoji="1" sz="2000">
          <a:solidFill>
            <a:schemeClr val="tx2"/>
          </a:solidFill>
          <a:latin typeface="굴림" pitchFamily="50" charset="-127"/>
          <a:ea typeface="굴림" pitchFamily="50" charset="-127"/>
        </a:defRPr>
      </a:lvl6pPr>
      <a:lvl7pPr marL="914400" algn="l" rtl="0" fontAlgn="base" latinLnBrk="1">
        <a:spcBef>
          <a:spcPct val="0"/>
        </a:spcBef>
        <a:spcAft>
          <a:spcPct val="0"/>
        </a:spcAft>
        <a:defRPr kumimoji="1" sz="2000">
          <a:solidFill>
            <a:schemeClr val="tx2"/>
          </a:solidFill>
          <a:latin typeface="굴림" pitchFamily="50" charset="-127"/>
          <a:ea typeface="굴림" pitchFamily="50" charset="-127"/>
        </a:defRPr>
      </a:lvl7pPr>
      <a:lvl8pPr marL="1371600" algn="l" rtl="0" fontAlgn="base" latinLnBrk="1">
        <a:spcBef>
          <a:spcPct val="0"/>
        </a:spcBef>
        <a:spcAft>
          <a:spcPct val="0"/>
        </a:spcAft>
        <a:defRPr kumimoji="1" sz="2000">
          <a:solidFill>
            <a:schemeClr val="tx2"/>
          </a:solidFill>
          <a:latin typeface="굴림" pitchFamily="50" charset="-127"/>
          <a:ea typeface="굴림" pitchFamily="50" charset="-127"/>
        </a:defRPr>
      </a:lvl8pPr>
      <a:lvl9pPr marL="1828800" algn="l" rtl="0" fontAlgn="base" latinLnBrk="1">
        <a:spcBef>
          <a:spcPct val="0"/>
        </a:spcBef>
        <a:spcAft>
          <a:spcPct val="0"/>
        </a:spcAft>
        <a:defRPr kumimoji="1" sz="2000">
          <a:solidFill>
            <a:schemeClr val="tx2"/>
          </a:solidFill>
          <a:latin typeface="굴림" pitchFamily="50" charset="-127"/>
          <a:ea typeface="굴림" pitchFamily="50" charset="-127"/>
        </a:defRPr>
      </a:lvl9pPr>
    </p:titleStyle>
    <p:bodyStyle>
      <a:lvl1pPr marL="342900" indent="-342900" algn="l" rtl="0" eaLnBrk="0" fontAlgn="base" latinLnBrk="1"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16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1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12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1000">
          <a:solidFill>
            <a:schemeClr val="tx1"/>
          </a:solidFill>
          <a:latin typeface="+mn-lt"/>
          <a:ea typeface="+mn-ea"/>
        </a:defRPr>
      </a:lvl5pPr>
      <a:lvl6pPr marL="2514600" indent="-228600" algn="l" rtl="0" fontAlgn="base" latinLnBrk="1">
        <a:spcBef>
          <a:spcPct val="20000"/>
        </a:spcBef>
        <a:spcAft>
          <a:spcPct val="0"/>
        </a:spcAft>
        <a:buChar char="»"/>
        <a:defRPr kumimoji="1" sz="1000">
          <a:solidFill>
            <a:schemeClr val="tx1"/>
          </a:solidFill>
          <a:latin typeface="+mn-lt"/>
          <a:ea typeface="+mn-ea"/>
        </a:defRPr>
      </a:lvl6pPr>
      <a:lvl7pPr marL="2971800" indent="-228600" algn="l" rtl="0" fontAlgn="base" latinLnBrk="1">
        <a:spcBef>
          <a:spcPct val="20000"/>
        </a:spcBef>
        <a:spcAft>
          <a:spcPct val="0"/>
        </a:spcAft>
        <a:buChar char="»"/>
        <a:defRPr kumimoji="1" sz="1000">
          <a:solidFill>
            <a:schemeClr val="tx1"/>
          </a:solidFill>
          <a:latin typeface="+mn-lt"/>
          <a:ea typeface="+mn-ea"/>
        </a:defRPr>
      </a:lvl7pPr>
      <a:lvl8pPr marL="3429000" indent="-228600" algn="l" rtl="0" fontAlgn="base" latinLnBrk="1">
        <a:spcBef>
          <a:spcPct val="20000"/>
        </a:spcBef>
        <a:spcAft>
          <a:spcPct val="0"/>
        </a:spcAft>
        <a:buChar char="»"/>
        <a:defRPr kumimoji="1" sz="1000">
          <a:solidFill>
            <a:schemeClr val="tx1"/>
          </a:solidFill>
          <a:latin typeface="+mn-lt"/>
          <a:ea typeface="+mn-ea"/>
        </a:defRPr>
      </a:lvl8pPr>
      <a:lvl9pPr marL="3886200" indent="-228600" algn="l" rtl="0" fontAlgn="base" latinLnBrk="1">
        <a:spcBef>
          <a:spcPct val="20000"/>
        </a:spcBef>
        <a:spcAft>
          <a:spcPct val="0"/>
        </a:spcAft>
        <a:buChar char="»"/>
        <a:defRPr kumimoji="1" sz="1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8.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8.xml"/></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ChangeArrowheads="1"/>
          </p:cNvSpPr>
          <p:nvPr/>
        </p:nvSpPr>
        <p:spPr bwMode="auto">
          <a:xfrm>
            <a:off x="1172581" y="4301575"/>
            <a:ext cx="7560840"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anchor="ctr">
            <a:spAutoFit/>
          </a:bodyPr>
          <a:lstStyle/>
          <a:p>
            <a:r>
              <a:rPr lang="en-US" altLang="ko-KR" sz="2400" b="0" dirty="0" smtClean="0">
                <a:latin typeface="Times New Roman" panose="02020603050405020304" pitchFamily="18" charset="0"/>
                <a:ea typeface="맑은 고딕" pitchFamily="50" charset="-127"/>
                <a:cs typeface="Times New Roman" panose="02020603050405020304" pitchFamily="18" charset="0"/>
              </a:rPr>
              <a:t>Professor Bowon Kim</a:t>
            </a:r>
          </a:p>
          <a:p>
            <a:r>
              <a:rPr lang="en-US" altLang="ko-KR" sz="2400" b="0" dirty="0" err="1" smtClean="0">
                <a:latin typeface="Times New Roman" panose="02020603050405020304" pitchFamily="18" charset="0"/>
                <a:ea typeface="맑은 고딕" pitchFamily="50" charset="-127"/>
                <a:cs typeface="Times New Roman" panose="02020603050405020304" pitchFamily="18" charset="0"/>
              </a:rPr>
              <a:t>KAIST</a:t>
            </a:r>
            <a:r>
              <a:rPr lang="en-US" altLang="ko-KR" sz="2400" b="0" dirty="0" smtClean="0">
                <a:latin typeface="Times New Roman" panose="02020603050405020304" pitchFamily="18" charset="0"/>
                <a:ea typeface="맑은 고딕" pitchFamily="50" charset="-127"/>
                <a:cs typeface="Times New Roman" panose="02020603050405020304" pitchFamily="18" charset="0"/>
              </a:rPr>
              <a:t> Business School</a:t>
            </a:r>
          </a:p>
        </p:txBody>
      </p:sp>
      <p:sp>
        <p:nvSpPr>
          <p:cNvPr id="4" name="Rectangle 5"/>
          <p:cNvSpPr>
            <a:spLocks noChangeArrowheads="1"/>
          </p:cNvSpPr>
          <p:nvPr/>
        </p:nvSpPr>
        <p:spPr bwMode="auto">
          <a:xfrm>
            <a:off x="128464" y="6304972"/>
            <a:ext cx="43924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anchor="ctr">
            <a:spAutoFit/>
          </a:bodyPr>
          <a:lstStyle/>
          <a:p>
            <a:pPr algn="l"/>
            <a:r>
              <a:rPr lang="en-US" altLang="ko-KR" b="0" dirty="0" smtClean="0">
                <a:latin typeface="Times New Roman" panose="02020603050405020304" pitchFamily="18" charset="0"/>
                <a:ea typeface="맑은 고딕" pitchFamily="50" charset="-127"/>
                <a:cs typeface="Times New Roman" panose="02020603050405020304" pitchFamily="18" charset="0"/>
              </a:rPr>
              <a:t>© </a:t>
            </a:r>
            <a:r>
              <a:rPr lang="en-US" altLang="ko-KR" b="0" dirty="0">
                <a:latin typeface="Times New Roman" panose="02020603050405020304" pitchFamily="18" charset="0"/>
                <a:ea typeface="맑은 고딕" pitchFamily="50" charset="-127"/>
                <a:cs typeface="Times New Roman" panose="02020603050405020304" pitchFamily="18" charset="0"/>
              </a:rPr>
              <a:t>Bowon Kim 2018 (Cambridge University Press) </a:t>
            </a:r>
          </a:p>
        </p:txBody>
      </p:sp>
      <p:sp>
        <p:nvSpPr>
          <p:cNvPr id="5" name="Rectangle 4"/>
          <p:cNvSpPr>
            <a:spLocks noChangeArrowheads="1"/>
          </p:cNvSpPr>
          <p:nvPr/>
        </p:nvSpPr>
        <p:spPr bwMode="auto">
          <a:xfrm>
            <a:off x="272481" y="1797535"/>
            <a:ext cx="9361040" cy="1146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150000"/>
              </a:lnSpc>
              <a:spcBef>
                <a:spcPct val="0"/>
              </a:spcBef>
            </a:pPr>
            <a:r>
              <a:rPr lang="en-US" altLang="ko-KR" sz="3200" dirty="0" smtClean="0">
                <a:latin typeface="Times New Roman" panose="02020603050405020304" pitchFamily="18" charset="0"/>
                <a:ea typeface="맑은 고딕" pitchFamily="50" charset="-127"/>
                <a:cs typeface="Times New Roman" panose="02020603050405020304" pitchFamily="18" charset="0"/>
              </a:rPr>
              <a:t>On-Line </a:t>
            </a:r>
            <a:r>
              <a:rPr lang="en-US" altLang="ko-KR" sz="3200" dirty="0">
                <a:latin typeface="Times New Roman" panose="02020603050405020304" pitchFamily="18" charset="0"/>
                <a:ea typeface="맑은 고딕" pitchFamily="50" charset="-127"/>
                <a:cs typeface="Times New Roman" panose="02020603050405020304" pitchFamily="18" charset="0"/>
              </a:rPr>
              <a:t>Chapter 2 </a:t>
            </a:r>
            <a:r>
              <a:rPr lang="en-US" altLang="ko-KR" sz="3200" b="0" dirty="0">
                <a:latin typeface="Times New Roman" panose="02020603050405020304" pitchFamily="18" charset="0"/>
                <a:ea typeface="맑은 고딕" pitchFamily="50" charset="-127"/>
                <a:cs typeface="Times New Roman" panose="02020603050405020304" pitchFamily="18" charset="0"/>
              </a:rPr>
              <a:t>Learning and Learning </a:t>
            </a:r>
            <a:r>
              <a:rPr lang="en-US" altLang="ko-KR" sz="3200" b="0" dirty="0" smtClean="0">
                <a:latin typeface="Times New Roman" panose="02020603050405020304" pitchFamily="18" charset="0"/>
                <a:ea typeface="맑은 고딕" pitchFamily="50" charset="-127"/>
                <a:cs typeface="Times New Roman" panose="02020603050405020304" pitchFamily="18" charset="0"/>
              </a:rPr>
              <a:t>Perspective</a:t>
            </a:r>
          </a:p>
        </p:txBody>
      </p:sp>
      <p:sp>
        <p:nvSpPr>
          <p:cNvPr id="6" name="Rectangle 4"/>
          <p:cNvSpPr>
            <a:spLocks noChangeArrowheads="1"/>
          </p:cNvSpPr>
          <p:nvPr/>
        </p:nvSpPr>
        <p:spPr bwMode="auto">
          <a:xfrm>
            <a:off x="128464" y="57415"/>
            <a:ext cx="7200800" cy="491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a:lnSpc>
                <a:spcPct val="150000"/>
              </a:lnSpc>
              <a:spcBef>
                <a:spcPct val="0"/>
              </a:spcBef>
            </a:pPr>
            <a:r>
              <a:rPr lang="en-US" altLang="ko-KR" sz="2400" dirty="0" smtClean="0">
                <a:latin typeface="Times New Roman" panose="02020603050405020304" pitchFamily="18" charset="0"/>
                <a:ea typeface="맑은 고딕" pitchFamily="50" charset="-127"/>
                <a:cs typeface="Times New Roman" panose="02020603050405020304" pitchFamily="18" charset="0"/>
              </a:rPr>
              <a:t>Supply Chain Management: A Learning Perspective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4. THE </a:t>
            </a:r>
            <a:r>
              <a:rPr lang="en-US" altLang="ko-KR" sz="3200" dirty="0">
                <a:solidFill>
                  <a:schemeClr val="tx1"/>
                </a:solidFill>
                <a:latin typeface="Times New Roman" pitchFamily="18" charset="0"/>
                <a:ea typeface="맑은 고딕" pitchFamily="50" charset="-127"/>
                <a:cs typeface="Times New Roman" pitchFamily="18" charset="0"/>
              </a:rPr>
              <a:t>LEARNING </a:t>
            </a:r>
            <a:r>
              <a:rPr lang="en-US" altLang="ko-KR" sz="3200" dirty="0" smtClean="0">
                <a:solidFill>
                  <a:schemeClr val="tx1"/>
                </a:solidFill>
                <a:latin typeface="Times New Roman" pitchFamily="18" charset="0"/>
                <a:ea typeface="맑은 고딕" pitchFamily="50" charset="-127"/>
                <a:cs typeface="Times New Roman" pitchFamily="18" charset="0"/>
              </a:rPr>
              <a:t>ALGORITHM</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400" b="1" dirty="0" smtClean="0">
                <a:latin typeface="Times New Roman" pitchFamily="18" charset="0"/>
              </a:rPr>
              <a:t>Learning circumstance</a:t>
            </a:r>
            <a:r>
              <a:rPr kumimoji="0" lang="en-US" altLang="ko-KR" sz="2400" dirty="0" smtClean="0">
                <a:latin typeface="Times New Roman" pitchFamily="18" charset="0"/>
              </a:rPr>
              <a:t>, underpinning </a:t>
            </a:r>
            <a:r>
              <a:rPr kumimoji="0" lang="en-US" altLang="ko-KR" sz="2400" dirty="0">
                <a:latin typeface="Times New Roman" pitchFamily="18" charset="0"/>
              </a:rPr>
              <a:t>the entire learning </a:t>
            </a:r>
            <a:r>
              <a:rPr kumimoji="0" lang="en-US" altLang="ko-KR" sz="2400" dirty="0" smtClean="0">
                <a:latin typeface="Times New Roman" pitchFamily="18" charset="0"/>
              </a:rPr>
              <a:t>process, designates </a:t>
            </a:r>
            <a:r>
              <a:rPr kumimoji="0" lang="en-US" altLang="ko-KR" sz="2400" dirty="0">
                <a:latin typeface="Times New Roman" pitchFamily="18" charset="0"/>
              </a:rPr>
              <a:t>the basic conditions for effective learning in operations. </a:t>
            </a:r>
            <a:endParaRPr kumimoji="0" lang="en-US" altLang="ko-KR" sz="24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The </a:t>
            </a:r>
            <a:r>
              <a:rPr kumimoji="0" lang="en-US" altLang="ko-KR" sz="2000" dirty="0">
                <a:latin typeface="Times New Roman" pitchFamily="18" charset="0"/>
              </a:rPr>
              <a:t>first element </a:t>
            </a:r>
            <a:r>
              <a:rPr kumimoji="0" lang="en-US" altLang="ko-KR" sz="2000" dirty="0" smtClean="0">
                <a:latin typeface="Times New Roman" pitchFamily="18" charset="0"/>
              </a:rPr>
              <a:t>– the </a:t>
            </a:r>
            <a:r>
              <a:rPr kumimoji="0" lang="en-US" altLang="ko-KR" sz="2000" dirty="0">
                <a:latin typeface="Times New Roman" pitchFamily="18" charset="0"/>
              </a:rPr>
              <a:t>synchronous operations </a:t>
            </a:r>
            <a:r>
              <a:rPr kumimoji="0" lang="en-US" altLang="ko-KR" sz="2000" dirty="0" smtClean="0">
                <a:latin typeface="Times New Roman" pitchFamily="18" charset="0"/>
              </a:rPr>
              <a:t>systems</a:t>
            </a:r>
          </a:p>
          <a:p>
            <a:pPr lvl="2" algn="just">
              <a:spcBef>
                <a:spcPts val="600"/>
              </a:spcBef>
              <a:buFont typeface="Symbol" pitchFamily="18" charset="2"/>
              <a:buChar char="·"/>
            </a:pPr>
            <a:r>
              <a:rPr kumimoji="0" lang="en-US" altLang="ko-KR" sz="1800" dirty="0" smtClean="0">
                <a:latin typeface="Times New Roman" pitchFamily="18" charset="0"/>
              </a:rPr>
              <a:t>Consistent with principles </a:t>
            </a:r>
            <a:r>
              <a:rPr kumimoji="0" lang="en-US" altLang="ko-KR" sz="1800" dirty="0">
                <a:latin typeface="Times New Roman" pitchFamily="18" charset="0"/>
              </a:rPr>
              <a:t>of the pull system </a:t>
            </a:r>
            <a:r>
              <a:rPr kumimoji="0" lang="en-US" altLang="ko-KR" sz="1800" dirty="0" smtClean="0">
                <a:latin typeface="Times New Roman" pitchFamily="18" charset="0"/>
              </a:rPr>
              <a:t>– a process </a:t>
            </a:r>
            <a:r>
              <a:rPr kumimoji="0" lang="en-US" altLang="ko-KR" sz="1800" dirty="0">
                <a:latin typeface="Times New Roman" pitchFamily="18" charset="0"/>
              </a:rPr>
              <a:t>of the synchronous operations system produces a product only when its immediate downstream process demands the product. </a:t>
            </a:r>
            <a:endParaRPr kumimoji="0" lang="en-US" altLang="ko-KR" sz="18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In </a:t>
            </a:r>
            <a:r>
              <a:rPr kumimoji="0" lang="en-US" altLang="ko-KR" sz="1800" dirty="0">
                <a:latin typeface="Times New Roman" pitchFamily="18" charset="0"/>
              </a:rPr>
              <a:t>theory, all the processes in the synchronous operations system operate in exactly the same time intervals; that is, in perfect synchronization. </a:t>
            </a:r>
            <a:endParaRPr kumimoji="0" lang="en-US" altLang="ko-KR" sz="18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Then, </a:t>
            </a:r>
            <a:r>
              <a:rPr kumimoji="0" lang="en-US" altLang="ko-KR" sz="1800" dirty="0">
                <a:latin typeface="Times New Roman" pitchFamily="18" charset="0"/>
              </a:rPr>
              <a:t>it becomes possible </a:t>
            </a:r>
            <a:r>
              <a:rPr kumimoji="0" lang="en-US" altLang="ko-KR" sz="1800" dirty="0" smtClean="0">
                <a:latin typeface="Times New Roman" pitchFamily="18" charset="0"/>
              </a:rPr>
              <a:t>to </a:t>
            </a:r>
            <a:r>
              <a:rPr kumimoji="0" lang="en-US" altLang="ko-KR" sz="1800" dirty="0">
                <a:latin typeface="Times New Roman" pitchFamily="18" charset="0"/>
              </a:rPr>
              <a:t>identify serious problems in the production </a:t>
            </a:r>
            <a:r>
              <a:rPr kumimoji="0" lang="en-US" altLang="ko-KR" sz="1800" dirty="0" smtClean="0">
                <a:latin typeface="Times New Roman" pitchFamily="18" charset="0"/>
              </a:rPr>
              <a:t>system </a:t>
            </a:r>
            <a:r>
              <a:rPr kumimoji="0" lang="en-US" altLang="ko-KR" sz="1800" dirty="0" smtClean="0">
                <a:latin typeface="Times New Roman" pitchFamily="18" charset="0"/>
                <a:sym typeface="Wingdings" panose="05000000000000000000" pitchFamily="2" charset="2"/>
              </a:rPr>
              <a:t></a:t>
            </a:r>
            <a:r>
              <a:rPr kumimoji="0" lang="en-US" altLang="ko-KR" sz="1800" dirty="0" smtClean="0">
                <a:latin typeface="Times New Roman" pitchFamily="18" charset="0"/>
              </a:rPr>
              <a:t> </a:t>
            </a:r>
            <a:r>
              <a:rPr kumimoji="0" lang="en-US" altLang="ko-KR" sz="1800" dirty="0">
                <a:latin typeface="Times New Roman" pitchFamily="18" charset="0"/>
              </a:rPr>
              <a:t>identifying the contingencies – significant operations problems – is the first step toward operations learning</a:t>
            </a:r>
            <a:r>
              <a:rPr kumimoji="0" lang="en-US" altLang="ko-KR" sz="1800" dirty="0" smtClean="0">
                <a:latin typeface="Times New Roman" pitchFamily="18" charset="0"/>
              </a:rPr>
              <a:t>.</a:t>
            </a:r>
            <a:endParaRPr kumimoji="0" lang="en-US" altLang="ko-KR" sz="1800" dirty="0">
              <a:latin typeface="Times New Roman" pitchFamily="18" charset="0"/>
            </a:endParaRPr>
          </a:p>
        </p:txBody>
      </p:sp>
    </p:spTree>
    <p:extLst>
      <p:ext uri="{BB962C8B-B14F-4D97-AF65-F5344CB8AC3E}">
        <p14:creationId xmlns:p14="http://schemas.microsoft.com/office/powerpoint/2010/main" val="2099110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4. THE </a:t>
            </a:r>
            <a:r>
              <a:rPr lang="en-US" altLang="ko-KR" sz="3200" dirty="0">
                <a:solidFill>
                  <a:schemeClr val="tx1"/>
                </a:solidFill>
                <a:latin typeface="Times New Roman" pitchFamily="18" charset="0"/>
                <a:ea typeface="맑은 고딕" pitchFamily="50" charset="-127"/>
                <a:cs typeface="Times New Roman" pitchFamily="18" charset="0"/>
              </a:rPr>
              <a:t>LEARNING </a:t>
            </a:r>
            <a:r>
              <a:rPr lang="en-US" altLang="ko-KR" sz="3200" dirty="0" smtClean="0">
                <a:solidFill>
                  <a:schemeClr val="tx1"/>
                </a:solidFill>
                <a:latin typeface="Times New Roman" pitchFamily="18" charset="0"/>
                <a:ea typeface="맑은 고딕" pitchFamily="50" charset="-127"/>
                <a:cs typeface="Times New Roman" pitchFamily="18" charset="0"/>
              </a:rPr>
              <a:t>ALGORITHM</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400" b="1" dirty="0" smtClean="0">
                <a:latin typeface="Times New Roman" pitchFamily="18" charset="0"/>
              </a:rPr>
              <a:t>Learning circumstance</a:t>
            </a:r>
            <a:endParaRPr kumimoji="0" lang="en-US" altLang="ko-KR" sz="24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The </a:t>
            </a:r>
            <a:r>
              <a:rPr kumimoji="0" lang="en-US" altLang="ko-KR" sz="2000" dirty="0">
                <a:latin typeface="Times New Roman" pitchFamily="18" charset="0"/>
              </a:rPr>
              <a:t>second element </a:t>
            </a:r>
            <a:r>
              <a:rPr kumimoji="0" lang="en-US" altLang="ko-KR" sz="2000" dirty="0" smtClean="0">
                <a:latin typeface="Times New Roman" pitchFamily="18" charset="0"/>
              </a:rPr>
              <a:t>– the </a:t>
            </a:r>
            <a:r>
              <a:rPr kumimoji="0" lang="en-US" altLang="ko-KR" sz="2000" dirty="0">
                <a:latin typeface="Times New Roman" pitchFamily="18" charset="0"/>
              </a:rPr>
              <a:t>contingent inventory system. </a:t>
            </a:r>
            <a:endParaRPr kumimoji="0" lang="en-US" altLang="ko-KR" sz="20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When </a:t>
            </a:r>
            <a:r>
              <a:rPr kumimoji="0" lang="en-US" altLang="ko-KR" sz="1800" dirty="0">
                <a:latin typeface="Times New Roman" pitchFamily="18" charset="0"/>
              </a:rPr>
              <a:t>the false alarms are mingled with legitimate signals about significant problems in operations, it becomes very difficult </a:t>
            </a:r>
            <a:r>
              <a:rPr kumimoji="0" lang="en-US" altLang="ko-KR" sz="1800" dirty="0" smtClean="0">
                <a:latin typeface="Times New Roman" pitchFamily="18" charset="0"/>
              </a:rPr>
              <a:t>to </a:t>
            </a:r>
            <a:r>
              <a:rPr kumimoji="0" lang="en-US" altLang="ko-KR" sz="1800" dirty="0">
                <a:latin typeface="Times New Roman" pitchFamily="18" charset="0"/>
              </a:rPr>
              <a:t>learn efficiently. </a:t>
            </a:r>
            <a:endParaRPr kumimoji="0" lang="en-US" altLang="ko-KR" sz="18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As such, </a:t>
            </a:r>
            <a:r>
              <a:rPr kumimoji="0" lang="en-US" altLang="ko-KR" sz="1800" dirty="0">
                <a:latin typeface="Times New Roman" pitchFamily="18" charset="0"/>
              </a:rPr>
              <a:t>the contingent inventory system is better than the pure pull system when it comes to operations </a:t>
            </a:r>
            <a:r>
              <a:rPr kumimoji="0" lang="en-US" altLang="ko-KR" sz="1800" dirty="0" smtClean="0">
                <a:latin typeface="Times New Roman" pitchFamily="18" charset="0"/>
              </a:rPr>
              <a:t>learning, acting </a:t>
            </a:r>
            <a:r>
              <a:rPr kumimoji="0" lang="en-US" altLang="ko-KR" sz="1800" dirty="0">
                <a:latin typeface="Times New Roman" pitchFamily="18" charset="0"/>
              </a:rPr>
              <a:t>as a mechanism to initiate the learning </a:t>
            </a:r>
            <a:r>
              <a:rPr kumimoji="0" lang="en-US" altLang="ko-KR" sz="1800" dirty="0" smtClean="0">
                <a:latin typeface="Times New Roman" pitchFamily="18" charset="0"/>
              </a:rPr>
              <a:t>process.</a:t>
            </a:r>
          </a:p>
          <a:p>
            <a:pPr lvl="1" algn="just">
              <a:spcBef>
                <a:spcPts val="600"/>
              </a:spcBef>
              <a:buFont typeface="Symbol" pitchFamily="18" charset="2"/>
              <a:buChar char="·"/>
            </a:pPr>
            <a:r>
              <a:rPr kumimoji="0" lang="en-US" altLang="ko-KR" sz="2000" dirty="0" smtClean="0">
                <a:latin typeface="Times New Roman" pitchFamily="18" charset="0"/>
              </a:rPr>
              <a:t>The </a:t>
            </a:r>
            <a:r>
              <a:rPr kumimoji="0" lang="en-US" altLang="ko-KR" sz="2000" dirty="0">
                <a:latin typeface="Times New Roman" pitchFamily="18" charset="0"/>
              </a:rPr>
              <a:t>third element </a:t>
            </a:r>
            <a:r>
              <a:rPr kumimoji="0" lang="en-US" altLang="ko-KR" sz="2000" dirty="0" smtClean="0">
                <a:latin typeface="Times New Roman" pitchFamily="18" charset="0"/>
              </a:rPr>
              <a:t>– the </a:t>
            </a:r>
            <a:r>
              <a:rPr kumimoji="0" lang="en-US" altLang="ko-KR" sz="2000" dirty="0">
                <a:latin typeface="Times New Roman" pitchFamily="18" charset="0"/>
              </a:rPr>
              <a:t>effective inspection resource allocation, which should support the firm’s contingent inventory </a:t>
            </a:r>
            <a:r>
              <a:rPr kumimoji="0" lang="en-US" altLang="ko-KR" sz="2000" dirty="0" smtClean="0">
                <a:latin typeface="Times New Roman" pitchFamily="18" charset="0"/>
              </a:rPr>
              <a:t>system</a:t>
            </a:r>
          </a:p>
          <a:p>
            <a:pPr lvl="2" algn="just">
              <a:spcBef>
                <a:spcPts val="600"/>
              </a:spcBef>
              <a:buFont typeface="Symbol" pitchFamily="18" charset="2"/>
              <a:buChar char="·"/>
            </a:pPr>
            <a:r>
              <a:rPr kumimoji="0" lang="en-US" altLang="ko-KR" sz="1800" dirty="0">
                <a:latin typeface="Times New Roman" pitchFamily="18" charset="0"/>
              </a:rPr>
              <a:t>The contingent inventory system assumes 100% inspection throughout the production process </a:t>
            </a:r>
            <a:r>
              <a:rPr kumimoji="0" lang="en-US" altLang="ko-KR" sz="1800" dirty="0" smtClean="0">
                <a:latin typeface="Times New Roman" pitchFamily="18" charset="0"/>
                <a:sym typeface="Wingdings" panose="05000000000000000000" pitchFamily="2" charset="2"/>
              </a:rPr>
              <a:t></a:t>
            </a:r>
            <a:r>
              <a:rPr kumimoji="0" lang="en-US" altLang="ko-KR" sz="1800" dirty="0" smtClean="0">
                <a:latin typeface="Times New Roman" pitchFamily="18" charset="0"/>
              </a:rPr>
              <a:t> </a:t>
            </a:r>
            <a:r>
              <a:rPr kumimoji="0" lang="en-US" altLang="ko-KR" sz="1800" dirty="0">
                <a:latin typeface="Times New Roman" pitchFamily="18" charset="0"/>
              </a:rPr>
              <a:t>how to allocate inspection resources appropriately is a relevant issue for the learning circumstance. </a:t>
            </a:r>
          </a:p>
        </p:txBody>
      </p:sp>
    </p:spTree>
    <p:extLst>
      <p:ext uri="{BB962C8B-B14F-4D97-AF65-F5344CB8AC3E}">
        <p14:creationId xmlns:p14="http://schemas.microsoft.com/office/powerpoint/2010/main" val="11101078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4. THE </a:t>
            </a:r>
            <a:r>
              <a:rPr lang="en-US" altLang="ko-KR" sz="3200" dirty="0">
                <a:solidFill>
                  <a:schemeClr val="tx1"/>
                </a:solidFill>
                <a:latin typeface="Times New Roman" pitchFamily="18" charset="0"/>
                <a:ea typeface="맑은 고딕" pitchFamily="50" charset="-127"/>
                <a:cs typeface="Times New Roman" pitchFamily="18" charset="0"/>
              </a:rPr>
              <a:t>LEARNING </a:t>
            </a:r>
            <a:r>
              <a:rPr lang="en-US" altLang="ko-KR" sz="3200" dirty="0" smtClean="0">
                <a:solidFill>
                  <a:schemeClr val="tx1"/>
                </a:solidFill>
                <a:latin typeface="Times New Roman" pitchFamily="18" charset="0"/>
                <a:ea typeface="맑은 고딕" pitchFamily="50" charset="-127"/>
                <a:cs typeface="Times New Roman" pitchFamily="18" charset="0"/>
              </a:rPr>
              <a:t>ALGORITHM</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400" b="1" dirty="0" smtClean="0">
                <a:latin typeface="Times New Roman" pitchFamily="18" charset="0"/>
              </a:rPr>
              <a:t>Learning preliminary</a:t>
            </a:r>
            <a:r>
              <a:rPr kumimoji="0" lang="en-US" altLang="ko-KR" sz="2400" dirty="0" smtClean="0">
                <a:latin typeface="Times New Roman" pitchFamily="18" charset="0"/>
              </a:rPr>
              <a:t>, supported by </a:t>
            </a:r>
            <a:r>
              <a:rPr kumimoji="0" lang="en-US" altLang="ko-KR" sz="2400" dirty="0">
                <a:latin typeface="Times New Roman" pitchFamily="18" charset="0"/>
              </a:rPr>
              <a:t>the learning </a:t>
            </a:r>
            <a:r>
              <a:rPr kumimoji="0" lang="en-US" altLang="ko-KR" sz="2400" dirty="0" smtClean="0">
                <a:latin typeface="Times New Roman" pitchFamily="18" charset="0"/>
              </a:rPr>
              <a:t>circumstance, enables </a:t>
            </a:r>
            <a:r>
              <a:rPr kumimoji="0" lang="en-US" altLang="ko-KR" sz="2400" dirty="0">
                <a:latin typeface="Times New Roman" pitchFamily="18" charset="0"/>
              </a:rPr>
              <a:t>the </a:t>
            </a:r>
            <a:r>
              <a:rPr kumimoji="0" lang="en-US" altLang="ko-KR" sz="2400" dirty="0" smtClean="0">
                <a:latin typeface="Times New Roman" pitchFamily="18" charset="0"/>
              </a:rPr>
              <a:t>decision maker </a:t>
            </a:r>
            <a:r>
              <a:rPr kumimoji="0" lang="en-US" altLang="ko-KR" sz="2400" dirty="0">
                <a:latin typeface="Times New Roman" pitchFamily="18" charset="0"/>
              </a:rPr>
              <a:t>to figure out when to engage in the learning process. </a:t>
            </a:r>
            <a:endParaRPr kumimoji="0" lang="en-US" altLang="ko-KR" sz="24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There </a:t>
            </a:r>
            <a:r>
              <a:rPr kumimoji="0" lang="en-US" altLang="ko-KR" sz="2000" dirty="0">
                <a:latin typeface="Times New Roman" pitchFamily="18" charset="0"/>
              </a:rPr>
              <a:t>are two elements comprising this building block: a learning triggering scheme and an intelligent information system. </a:t>
            </a:r>
            <a:endParaRPr kumimoji="0" lang="en-US" altLang="ko-KR" sz="20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The </a:t>
            </a:r>
            <a:r>
              <a:rPr kumimoji="0" lang="en-US" altLang="ko-KR" sz="2000" dirty="0">
                <a:latin typeface="Times New Roman" pitchFamily="18" charset="0"/>
              </a:rPr>
              <a:t>learning triggering scheme is in essence the contingent inventory of the learning circumstance. </a:t>
            </a:r>
            <a:endParaRPr kumimoji="0" lang="en-US" altLang="ko-KR" sz="20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From </a:t>
            </a:r>
            <a:r>
              <a:rPr kumimoji="0" lang="en-US" altLang="ko-KR" sz="1800" dirty="0">
                <a:latin typeface="Times New Roman" pitchFamily="18" charset="0"/>
              </a:rPr>
              <a:t>the perspective of learning circumstance, the contingent inventory constitutes the overall learning environment. </a:t>
            </a:r>
            <a:endParaRPr kumimoji="0" lang="en-US" altLang="ko-KR" sz="18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On </a:t>
            </a:r>
            <a:r>
              <a:rPr kumimoji="0" lang="en-US" altLang="ko-KR" sz="1800" dirty="0">
                <a:latin typeface="Times New Roman" pitchFamily="18" charset="0"/>
              </a:rPr>
              <a:t>the other hand, from the perspective of learning preliminary, it is a tool, which the </a:t>
            </a:r>
            <a:r>
              <a:rPr kumimoji="0" lang="en-US" altLang="ko-KR" sz="1800" dirty="0" smtClean="0">
                <a:latin typeface="Times New Roman" pitchFamily="18" charset="0"/>
              </a:rPr>
              <a:t>decision maker </a:t>
            </a:r>
            <a:r>
              <a:rPr kumimoji="0" lang="en-US" altLang="ko-KR" sz="1800" dirty="0">
                <a:latin typeface="Times New Roman" pitchFamily="18" charset="0"/>
              </a:rPr>
              <a:t>uses in finding out an appropriate moment to start the learning process</a:t>
            </a:r>
            <a:r>
              <a:rPr kumimoji="0" lang="en-US" altLang="ko-KR" sz="1800" dirty="0" smtClean="0">
                <a:latin typeface="Times New Roman" pitchFamily="18" charset="0"/>
              </a:rPr>
              <a:t>.</a:t>
            </a:r>
            <a:endParaRPr kumimoji="0" lang="en-US" altLang="ko-KR" sz="2400" dirty="0">
              <a:latin typeface="Times New Roman" pitchFamily="18" charset="0"/>
            </a:endParaRPr>
          </a:p>
          <a:p>
            <a:pPr lvl="1" algn="just">
              <a:spcBef>
                <a:spcPts val="600"/>
              </a:spcBef>
              <a:buFont typeface="Symbol" pitchFamily="18" charset="2"/>
              <a:buChar char="·"/>
            </a:pPr>
            <a:r>
              <a:rPr kumimoji="0" lang="en-US" altLang="ko-KR" sz="2000" dirty="0">
                <a:latin typeface="Times New Roman" pitchFamily="18" charset="0"/>
              </a:rPr>
              <a:t>The </a:t>
            </a:r>
            <a:r>
              <a:rPr kumimoji="0" lang="en-US" altLang="ko-KR" sz="2000" dirty="0" smtClean="0">
                <a:latin typeface="Times New Roman" pitchFamily="18" charset="0"/>
              </a:rPr>
              <a:t>intelligent </a:t>
            </a:r>
            <a:r>
              <a:rPr kumimoji="0" lang="en-US" altLang="ko-KR" sz="2000" dirty="0">
                <a:latin typeface="Times New Roman" pitchFamily="18" charset="0"/>
              </a:rPr>
              <a:t>information </a:t>
            </a:r>
            <a:r>
              <a:rPr kumimoji="0" lang="en-US" altLang="ko-KR" sz="2000" dirty="0" smtClean="0">
                <a:latin typeface="Times New Roman" pitchFamily="18" charset="0"/>
              </a:rPr>
              <a:t>system enables the </a:t>
            </a:r>
            <a:r>
              <a:rPr kumimoji="0" lang="en-US" altLang="ko-KR" sz="2000" dirty="0">
                <a:latin typeface="Times New Roman" pitchFamily="18" charset="0"/>
              </a:rPr>
              <a:t>firm </a:t>
            </a:r>
            <a:r>
              <a:rPr kumimoji="0" lang="en-US" altLang="ko-KR" sz="2000" dirty="0" smtClean="0">
                <a:latin typeface="Times New Roman" pitchFamily="18" charset="0"/>
              </a:rPr>
              <a:t>to </a:t>
            </a:r>
            <a:r>
              <a:rPr kumimoji="0" lang="en-US" altLang="ko-KR" sz="2000" dirty="0">
                <a:latin typeface="Times New Roman" pitchFamily="18" charset="0"/>
              </a:rPr>
              <a:t>direct the operations </a:t>
            </a:r>
            <a:r>
              <a:rPr kumimoji="0" lang="en-US" altLang="ko-KR" sz="2000" dirty="0" smtClean="0">
                <a:latin typeface="Times New Roman" pitchFamily="18" charset="0"/>
              </a:rPr>
              <a:t>activities and </a:t>
            </a:r>
            <a:r>
              <a:rPr kumimoji="0" lang="en-US" altLang="ko-KR" sz="2000" dirty="0">
                <a:latin typeface="Times New Roman" pitchFamily="18" charset="0"/>
              </a:rPr>
              <a:t>manage the learning process. </a:t>
            </a:r>
            <a:r>
              <a:rPr kumimoji="0" lang="en-US" altLang="ko-KR" sz="2000" dirty="0" smtClean="0">
                <a:latin typeface="Times New Roman" pitchFamily="18" charset="0"/>
              </a:rPr>
              <a:t>It is </a:t>
            </a:r>
            <a:r>
              <a:rPr kumimoji="0" lang="en-US" altLang="ko-KR" sz="2000" dirty="0">
                <a:latin typeface="Times New Roman" pitchFamily="18" charset="0"/>
              </a:rPr>
              <a:t>also part of the learning circumstance.</a:t>
            </a:r>
          </a:p>
          <a:p>
            <a:pPr algn="just">
              <a:spcBef>
                <a:spcPts val="600"/>
              </a:spcBef>
              <a:buFont typeface="Symbol" pitchFamily="18" charset="2"/>
              <a:buChar char="·"/>
            </a:pPr>
            <a:endParaRPr kumimoji="0" lang="en-US" altLang="ko-KR" sz="2400" dirty="0">
              <a:latin typeface="Times New Roman" pitchFamily="18" charset="0"/>
            </a:endParaRPr>
          </a:p>
        </p:txBody>
      </p:sp>
    </p:spTree>
    <p:extLst>
      <p:ext uri="{BB962C8B-B14F-4D97-AF65-F5344CB8AC3E}">
        <p14:creationId xmlns:p14="http://schemas.microsoft.com/office/powerpoint/2010/main" val="17466410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4. THE </a:t>
            </a:r>
            <a:r>
              <a:rPr lang="en-US" altLang="ko-KR" sz="3200" dirty="0">
                <a:solidFill>
                  <a:schemeClr val="tx1"/>
                </a:solidFill>
                <a:latin typeface="Times New Roman" pitchFamily="18" charset="0"/>
                <a:ea typeface="맑은 고딕" pitchFamily="50" charset="-127"/>
                <a:cs typeface="Times New Roman" pitchFamily="18" charset="0"/>
              </a:rPr>
              <a:t>LEARNING </a:t>
            </a:r>
            <a:r>
              <a:rPr lang="en-US" altLang="ko-KR" sz="3200" dirty="0" smtClean="0">
                <a:solidFill>
                  <a:schemeClr val="tx1"/>
                </a:solidFill>
                <a:latin typeface="Times New Roman" pitchFamily="18" charset="0"/>
                <a:ea typeface="맑은 고딕" pitchFamily="50" charset="-127"/>
                <a:cs typeface="Times New Roman" pitchFamily="18" charset="0"/>
              </a:rPr>
              <a:t>ALGORITHM</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400" b="1" dirty="0" smtClean="0">
                <a:latin typeface="Times New Roman" pitchFamily="18" charset="0"/>
              </a:rPr>
              <a:t>Learning </a:t>
            </a:r>
            <a:r>
              <a:rPr kumimoji="0" lang="en-US" altLang="ko-KR" sz="2400" b="1" dirty="0">
                <a:latin typeface="Times New Roman" pitchFamily="18" charset="0"/>
              </a:rPr>
              <a:t>algorithm </a:t>
            </a:r>
            <a:r>
              <a:rPr kumimoji="0" lang="en-US" altLang="ko-KR" sz="2400" dirty="0" smtClean="0">
                <a:latin typeface="Times New Roman" pitchFamily="18" charset="0"/>
              </a:rPr>
              <a:t>is a detailed learning process</a:t>
            </a:r>
            <a:r>
              <a:rPr kumimoji="0" lang="en-US" altLang="ko-KR" sz="2400" b="1" dirty="0" smtClean="0">
                <a:latin typeface="Times New Roman" pitchFamily="18" charset="0"/>
              </a:rPr>
              <a:t> (</a:t>
            </a:r>
            <a:r>
              <a:rPr kumimoji="0" lang="en-US" altLang="ko-KR" sz="2400" dirty="0" smtClean="0">
                <a:latin typeface="Times New Roman" pitchFamily="18" charset="0"/>
              </a:rPr>
              <a:t>Figure A2.28) </a:t>
            </a:r>
          </a:p>
          <a:p>
            <a:pPr lvl="1" algn="just">
              <a:spcBef>
                <a:spcPts val="600"/>
              </a:spcBef>
              <a:buFont typeface="Symbol" pitchFamily="18" charset="2"/>
              <a:buChar char="·"/>
            </a:pPr>
            <a:r>
              <a:rPr kumimoji="0" lang="en-US" altLang="ko-KR" sz="2000" dirty="0" smtClean="0">
                <a:latin typeface="Times New Roman" pitchFamily="18" charset="0"/>
              </a:rPr>
              <a:t>It starts </a:t>
            </a:r>
            <a:r>
              <a:rPr kumimoji="0" lang="en-US" altLang="ko-KR" sz="2000" dirty="0">
                <a:latin typeface="Times New Roman" pitchFamily="18" charset="0"/>
              </a:rPr>
              <a:t>after the firm knows that there indeed exist contingencies in the production process – the existential </a:t>
            </a:r>
            <a:r>
              <a:rPr kumimoji="0" lang="en-US" altLang="ko-KR" sz="2000" dirty="0" smtClean="0">
                <a:latin typeface="Times New Roman" pitchFamily="18" charset="0"/>
              </a:rPr>
              <a:t>understanding, connected </a:t>
            </a:r>
            <a:r>
              <a:rPr kumimoji="0" lang="en-US" altLang="ko-KR" sz="2000" dirty="0">
                <a:latin typeface="Times New Roman" pitchFamily="18" charset="0"/>
              </a:rPr>
              <a:t>with the learning preliminary and also the learning circumstance at least indirectly. </a:t>
            </a:r>
            <a:endParaRPr kumimoji="0" lang="en-US" altLang="ko-KR" sz="20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It </a:t>
            </a:r>
            <a:r>
              <a:rPr kumimoji="0" lang="en-US" altLang="ko-KR" sz="2000" dirty="0">
                <a:latin typeface="Times New Roman" pitchFamily="18" charset="0"/>
              </a:rPr>
              <a:t>is triggered by the learning-triggering scheme in the learning preliminary, which in turn is based on the contingent inventory in the learning circumstance</a:t>
            </a:r>
            <a:r>
              <a:rPr kumimoji="0" lang="en-US" altLang="ko-KR" sz="2000" dirty="0" smtClean="0">
                <a:latin typeface="Times New Roman" pitchFamily="18" charset="0"/>
              </a:rPr>
              <a:t>. </a:t>
            </a:r>
            <a:endParaRPr kumimoji="0" lang="en-US" altLang="ko-KR" sz="2000" dirty="0">
              <a:latin typeface="Times New Roman" pitchFamily="18" charset="0"/>
            </a:endParaRPr>
          </a:p>
        </p:txBody>
      </p:sp>
    </p:spTree>
    <p:extLst>
      <p:ext uri="{BB962C8B-B14F-4D97-AF65-F5344CB8AC3E}">
        <p14:creationId xmlns:p14="http://schemas.microsoft.com/office/powerpoint/2010/main" val="22602127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4. THE </a:t>
            </a:r>
            <a:r>
              <a:rPr lang="en-US" altLang="ko-KR" sz="3200" dirty="0">
                <a:solidFill>
                  <a:schemeClr val="tx1"/>
                </a:solidFill>
                <a:latin typeface="Times New Roman" pitchFamily="18" charset="0"/>
                <a:ea typeface="맑은 고딕" pitchFamily="50" charset="-127"/>
                <a:cs typeface="Times New Roman" pitchFamily="18" charset="0"/>
              </a:rPr>
              <a:t>LEARNING </a:t>
            </a:r>
            <a:r>
              <a:rPr lang="en-US" altLang="ko-KR" sz="3200" dirty="0" smtClean="0">
                <a:solidFill>
                  <a:schemeClr val="tx1"/>
                </a:solidFill>
                <a:latin typeface="Times New Roman" pitchFamily="18" charset="0"/>
                <a:ea typeface="맑은 고딕" pitchFamily="50" charset="-127"/>
                <a:cs typeface="Times New Roman" pitchFamily="18" charset="0"/>
              </a:rPr>
              <a:t>ALGORITHM</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b="1" dirty="0" smtClean="0">
                <a:latin typeface="Times New Roman" pitchFamily="18" charset="0"/>
              </a:rPr>
              <a:t>Learning </a:t>
            </a:r>
            <a:r>
              <a:rPr kumimoji="0" lang="en-US" altLang="ko-KR" b="1" dirty="0">
                <a:latin typeface="Times New Roman" pitchFamily="18" charset="0"/>
              </a:rPr>
              <a:t>routine </a:t>
            </a:r>
            <a:endParaRPr kumimoji="0" lang="en-US" altLang="ko-KR" dirty="0">
              <a:latin typeface="Times New Roman" pitchFamily="18" charset="0"/>
            </a:endParaRPr>
          </a:p>
          <a:p>
            <a:pPr lvl="1" algn="just">
              <a:spcBef>
                <a:spcPts val="600"/>
              </a:spcBef>
              <a:buFont typeface="Symbol" pitchFamily="18" charset="2"/>
              <a:buChar char="·"/>
            </a:pPr>
            <a:r>
              <a:rPr kumimoji="0" lang="en-US" altLang="ko-KR" sz="1800" dirty="0" smtClean="0">
                <a:latin typeface="Times New Roman" pitchFamily="18" charset="0"/>
              </a:rPr>
              <a:t>Once </a:t>
            </a:r>
            <a:r>
              <a:rPr kumimoji="0" lang="en-US" altLang="ko-KR" sz="1800" dirty="0">
                <a:latin typeface="Times New Roman" pitchFamily="18" charset="0"/>
              </a:rPr>
              <a:t>the </a:t>
            </a:r>
            <a:r>
              <a:rPr kumimoji="0" lang="en-US" altLang="ko-KR" sz="1800" dirty="0" smtClean="0">
                <a:latin typeface="Times New Roman" pitchFamily="18" charset="0"/>
              </a:rPr>
              <a:t>decision maker </a:t>
            </a:r>
            <a:r>
              <a:rPr kumimoji="0" lang="en-US" altLang="ko-KR" sz="1800" dirty="0">
                <a:latin typeface="Times New Roman" pitchFamily="18" charset="0"/>
              </a:rPr>
              <a:t>clarifies whether the significant deviation is caused by contingent or underlying reasons, or fluctuates randomly around a certain value, the learning routine can start. </a:t>
            </a:r>
            <a:endParaRPr kumimoji="0" lang="en-US" altLang="ko-KR" sz="1800" dirty="0" smtClean="0">
              <a:latin typeface="Times New Roman" pitchFamily="18" charset="0"/>
            </a:endParaRPr>
          </a:p>
          <a:p>
            <a:pPr lvl="1" algn="just">
              <a:spcBef>
                <a:spcPts val="600"/>
              </a:spcBef>
              <a:buFont typeface="Symbol" pitchFamily="18" charset="2"/>
              <a:buChar char="·"/>
            </a:pPr>
            <a:r>
              <a:rPr kumimoji="0" lang="en-US" altLang="ko-KR" sz="1800" dirty="0" smtClean="0">
                <a:latin typeface="Times New Roman" pitchFamily="18" charset="0"/>
              </a:rPr>
              <a:t>It </a:t>
            </a:r>
            <a:r>
              <a:rPr kumimoji="0" lang="en-US" altLang="ko-KR" sz="1800" dirty="0">
                <a:latin typeface="Times New Roman" pitchFamily="18" charset="0"/>
              </a:rPr>
              <a:t>mainly consists of procedural steps, through which the formalized learning process proceeds. It can be done either on site or off site. </a:t>
            </a:r>
            <a:endParaRPr kumimoji="0" lang="en-US" altLang="ko-KR" sz="2000" dirty="0" smtClean="0">
              <a:latin typeface="Times New Roman" pitchFamily="18" charset="0"/>
            </a:endParaRPr>
          </a:p>
          <a:p>
            <a:pPr lvl="1" algn="just">
              <a:spcBef>
                <a:spcPts val="600"/>
              </a:spcBef>
              <a:buFont typeface="Symbol" pitchFamily="18" charset="2"/>
              <a:buChar char="·"/>
            </a:pPr>
            <a:r>
              <a:rPr kumimoji="0" lang="en-US" altLang="ko-KR" sz="1800" dirty="0" smtClean="0">
                <a:latin typeface="Times New Roman" pitchFamily="18" charset="0"/>
              </a:rPr>
              <a:t>Using </a:t>
            </a:r>
            <a:r>
              <a:rPr kumimoji="0" lang="en-US" altLang="ko-KR" sz="1800" dirty="0">
                <a:latin typeface="Times New Roman" pitchFamily="18" charset="0"/>
              </a:rPr>
              <a:t>the chosen learning method, the company needs to conduct physical analyses of the operations problem to understand the basic structure of the </a:t>
            </a:r>
            <a:r>
              <a:rPr kumimoji="0" lang="en-US" altLang="ko-KR" sz="1800" dirty="0" smtClean="0">
                <a:latin typeface="Times New Roman" pitchFamily="18" charset="0"/>
              </a:rPr>
              <a:t>issue, i.e., to </a:t>
            </a:r>
            <a:r>
              <a:rPr kumimoji="0" lang="en-US" altLang="ko-KR" sz="1800" dirty="0">
                <a:latin typeface="Times New Roman" pitchFamily="18" charset="0"/>
              </a:rPr>
              <a:t>develop a proper </a:t>
            </a:r>
            <a:r>
              <a:rPr kumimoji="0" lang="en-US" altLang="ko-KR" sz="1800" dirty="0" smtClean="0">
                <a:latin typeface="Times New Roman" pitchFamily="18" charset="0"/>
              </a:rPr>
              <a:t>experiment.</a:t>
            </a:r>
          </a:p>
          <a:p>
            <a:pPr lvl="1" algn="just">
              <a:spcBef>
                <a:spcPts val="600"/>
              </a:spcBef>
              <a:buFont typeface="Symbol" pitchFamily="18" charset="2"/>
              <a:buChar char="·"/>
            </a:pPr>
            <a:r>
              <a:rPr kumimoji="0" lang="en-US" altLang="ko-KR" sz="1800" dirty="0" smtClean="0">
                <a:latin typeface="Times New Roman" pitchFamily="18" charset="0"/>
              </a:rPr>
              <a:t>Once </a:t>
            </a:r>
            <a:r>
              <a:rPr kumimoji="0" lang="en-US" altLang="ko-KR" sz="1800" dirty="0">
                <a:latin typeface="Times New Roman" pitchFamily="18" charset="0"/>
              </a:rPr>
              <a:t>the experiment is done, its outcomes need to be recorded using the intelligent information systems in place and the data to be further analyzed moving up the stages of knowledge. </a:t>
            </a:r>
            <a:endParaRPr kumimoji="0" lang="en-US" altLang="ko-KR" sz="1800" dirty="0" smtClean="0">
              <a:latin typeface="Times New Roman" pitchFamily="18" charset="0"/>
            </a:endParaRPr>
          </a:p>
          <a:p>
            <a:pPr lvl="1" algn="just">
              <a:spcBef>
                <a:spcPts val="600"/>
              </a:spcBef>
              <a:buFont typeface="Symbol" pitchFamily="18" charset="2"/>
              <a:buChar char="·"/>
            </a:pPr>
            <a:r>
              <a:rPr kumimoji="0" lang="en-US" altLang="ko-KR" sz="1800" dirty="0" smtClean="0">
                <a:latin typeface="Times New Roman" pitchFamily="18" charset="0"/>
              </a:rPr>
              <a:t>The </a:t>
            </a:r>
            <a:r>
              <a:rPr kumimoji="0" lang="en-US" altLang="ko-KR" sz="1800" dirty="0">
                <a:latin typeface="Times New Roman" pitchFamily="18" charset="0"/>
              </a:rPr>
              <a:t>learning outcomes from this activity must be stored in a way that they can be readily available for next rounds of learning</a:t>
            </a:r>
            <a:r>
              <a:rPr kumimoji="0" lang="en-US" altLang="ko-KR" sz="1800" dirty="0" smtClean="0">
                <a:latin typeface="Times New Roman" pitchFamily="18" charset="0"/>
              </a:rPr>
              <a:t>.</a:t>
            </a:r>
            <a:endParaRPr kumimoji="0" lang="en-US" altLang="ko-KR" sz="2000" b="1" dirty="0">
              <a:latin typeface="Times New Roman" pitchFamily="18" charset="0"/>
            </a:endParaRPr>
          </a:p>
          <a:p>
            <a:pPr algn="just">
              <a:spcBef>
                <a:spcPts val="600"/>
              </a:spcBef>
              <a:buFont typeface="Symbol" pitchFamily="18" charset="2"/>
              <a:buChar char="·"/>
            </a:pPr>
            <a:r>
              <a:rPr kumimoji="0" lang="en-US" altLang="ko-KR" b="1" dirty="0">
                <a:latin typeface="Times New Roman" pitchFamily="18" charset="0"/>
              </a:rPr>
              <a:t>Iteration of the learning algorithm </a:t>
            </a:r>
            <a:r>
              <a:rPr kumimoji="0" lang="en-US" altLang="ko-KR" dirty="0">
                <a:latin typeface="Times New Roman" pitchFamily="18" charset="0"/>
              </a:rPr>
              <a:t>– Once the learning routine is completed, one full cycle of learning is finished. </a:t>
            </a:r>
            <a:r>
              <a:rPr kumimoji="0" lang="en-US" altLang="ko-KR" dirty="0" smtClean="0">
                <a:latin typeface="Times New Roman" pitchFamily="18" charset="0"/>
              </a:rPr>
              <a:t>The </a:t>
            </a:r>
            <a:r>
              <a:rPr kumimoji="0" lang="en-US" altLang="ko-KR" dirty="0">
                <a:latin typeface="Times New Roman" pitchFamily="18" charset="0"/>
              </a:rPr>
              <a:t>learning process itself must go on or iterate continuously. </a:t>
            </a:r>
          </a:p>
        </p:txBody>
      </p:sp>
    </p:spTree>
    <p:extLst>
      <p:ext uri="{BB962C8B-B14F-4D97-AF65-F5344CB8AC3E}">
        <p14:creationId xmlns:p14="http://schemas.microsoft.com/office/powerpoint/2010/main" val="1144394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5. INTEGRATED LEARNING ALGORITHM</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400" dirty="0" smtClean="0">
                <a:latin typeface="Times New Roman" pitchFamily="18" charset="0"/>
              </a:rPr>
              <a:t>The </a:t>
            </a:r>
            <a:r>
              <a:rPr kumimoji="0" lang="en-US" altLang="ko-KR" sz="2400" b="1" dirty="0">
                <a:latin typeface="Times New Roman" pitchFamily="18" charset="0"/>
              </a:rPr>
              <a:t>integrated model </a:t>
            </a:r>
            <a:r>
              <a:rPr kumimoji="0" lang="en-US" altLang="ko-KR" sz="2400" dirty="0">
                <a:latin typeface="Times New Roman" pitchFamily="18" charset="0"/>
              </a:rPr>
              <a:t>(Figure </a:t>
            </a:r>
            <a:r>
              <a:rPr kumimoji="0" lang="en-US" altLang="ko-KR" sz="2400" dirty="0" smtClean="0">
                <a:latin typeface="Times New Roman" pitchFamily="18" charset="0"/>
              </a:rPr>
              <a:t>A2.31), a </a:t>
            </a:r>
            <a:r>
              <a:rPr kumimoji="0" lang="en-US" altLang="ko-KR" sz="2400" dirty="0">
                <a:latin typeface="Times New Roman" pitchFamily="18" charset="0"/>
              </a:rPr>
              <a:t>theoretical extension of the original one in Figure </a:t>
            </a:r>
            <a:r>
              <a:rPr kumimoji="0" lang="en-US" altLang="ko-KR" sz="2400" dirty="0" smtClean="0">
                <a:latin typeface="Times New Roman" pitchFamily="18" charset="0"/>
              </a:rPr>
              <a:t>A2.28. </a:t>
            </a:r>
          </a:p>
          <a:p>
            <a:pPr algn="just">
              <a:spcBef>
                <a:spcPts val="600"/>
              </a:spcBef>
              <a:buFont typeface="Symbol" pitchFamily="18" charset="2"/>
              <a:buChar char="·"/>
            </a:pPr>
            <a:r>
              <a:rPr kumimoji="0" lang="en-US" altLang="ko-KR" sz="2400" dirty="0" smtClean="0">
                <a:latin typeface="Times New Roman" pitchFamily="18" charset="0"/>
              </a:rPr>
              <a:t>The </a:t>
            </a:r>
            <a:r>
              <a:rPr kumimoji="0" lang="en-US" altLang="ko-KR" sz="2400" dirty="0">
                <a:latin typeface="Times New Roman" pitchFamily="18" charset="0"/>
              </a:rPr>
              <a:t>most important characteristics of the integrated model. </a:t>
            </a:r>
            <a:endParaRPr kumimoji="0" lang="en-US" altLang="ko-KR" sz="2400" dirty="0" smtClean="0">
              <a:latin typeface="Times New Roman" pitchFamily="18" charset="0"/>
            </a:endParaRPr>
          </a:p>
          <a:p>
            <a:pPr lvl="1" algn="just">
              <a:spcBef>
                <a:spcPts val="600"/>
              </a:spcBef>
              <a:buFont typeface="Symbol" pitchFamily="18" charset="2"/>
              <a:buChar char="·"/>
            </a:pPr>
            <a:r>
              <a:rPr kumimoji="0" lang="en-US" altLang="ko-KR" sz="2000" dirty="0">
                <a:latin typeface="Times New Roman" pitchFamily="18" charset="0"/>
              </a:rPr>
              <a:t>Separation of learning into continuous and current </a:t>
            </a:r>
            <a:r>
              <a:rPr kumimoji="0" lang="en-US" altLang="ko-KR" sz="2000" dirty="0" smtClean="0">
                <a:latin typeface="Times New Roman" pitchFamily="18" charset="0"/>
              </a:rPr>
              <a:t>– the </a:t>
            </a:r>
            <a:r>
              <a:rPr kumimoji="0" lang="en-US" altLang="ko-KR" sz="2000" dirty="0">
                <a:latin typeface="Times New Roman" pitchFamily="18" charset="0"/>
              </a:rPr>
              <a:t>most important difference between the integrated and the original learning algorithm. </a:t>
            </a:r>
            <a:endParaRPr kumimoji="0" lang="en-US" altLang="ko-KR" sz="20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The </a:t>
            </a:r>
            <a:r>
              <a:rPr kumimoji="0" lang="en-US" altLang="ko-KR" sz="1800" dirty="0">
                <a:latin typeface="Times New Roman" pitchFamily="18" charset="0"/>
              </a:rPr>
              <a:t>integrated learning algorithm helps the firm engage in two different learning processes at the same time, one for the immediate problem solving and the other for the long-term </a:t>
            </a:r>
            <a:r>
              <a:rPr kumimoji="0" lang="en-US" altLang="ko-KR" sz="1800" dirty="0" smtClean="0">
                <a:latin typeface="Times New Roman" pitchFamily="18" charset="0"/>
              </a:rPr>
              <a:t>improvement, i.e., </a:t>
            </a:r>
            <a:r>
              <a:rPr kumimoji="0" lang="en-US" altLang="ko-KR" sz="1800" dirty="0">
                <a:latin typeface="Times New Roman" pitchFamily="18" charset="0"/>
              </a:rPr>
              <a:t>it can solve the current managerial problems and enhance its capability at the same time. </a:t>
            </a:r>
            <a:endParaRPr kumimoji="0" lang="en-US" altLang="ko-KR" sz="18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Although </a:t>
            </a:r>
            <a:r>
              <a:rPr kumimoji="0" lang="en-US" altLang="ko-KR" sz="1800" dirty="0">
                <a:latin typeface="Times New Roman" pitchFamily="18" charset="0"/>
              </a:rPr>
              <a:t>the two learning processes are distinct, there are constant feedback and feed-forward between the current and continuous learning</a:t>
            </a:r>
            <a:r>
              <a:rPr kumimoji="0" lang="en-US" altLang="ko-KR" sz="1800" dirty="0" smtClean="0">
                <a:latin typeface="Times New Roman" pitchFamily="18" charset="0"/>
              </a:rPr>
              <a:t>.</a:t>
            </a:r>
            <a:endParaRPr kumimoji="0" lang="en-US" altLang="ko-KR" sz="2000" dirty="0">
              <a:latin typeface="Times New Roman" pitchFamily="18" charset="0"/>
            </a:endParaRPr>
          </a:p>
          <a:p>
            <a:pPr lvl="1" algn="just">
              <a:spcBef>
                <a:spcPts val="600"/>
              </a:spcBef>
              <a:buFont typeface="Symbol" pitchFamily="18" charset="2"/>
              <a:buChar char="·"/>
            </a:pPr>
            <a:r>
              <a:rPr kumimoji="0" lang="en-US" altLang="ko-KR" sz="2000" dirty="0">
                <a:latin typeface="Times New Roman" pitchFamily="18" charset="0"/>
              </a:rPr>
              <a:t>Designed for </a:t>
            </a:r>
            <a:r>
              <a:rPr kumimoji="0" lang="en-US" altLang="ko-KR" sz="2000" dirty="0" err="1">
                <a:latin typeface="Times New Roman" pitchFamily="18" charset="0"/>
              </a:rPr>
              <a:t>TQM</a:t>
            </a:r>
            <a:r>
              <a:rPr kumimoji="0" lang="en-US" altLang="ko-KR" sz="2000" dirty="0">
                <a:latin typeface="Times New Roman" pitchFamily="18" charset="0"/>
              </a:rPr>
              <a:t> </a:t>
            </a:r>
            <a:r>
              <a:rPr kumimoji="0" lang="en-US" altLang="ko-KR" sz="2000" dirty="0" smtClean="0">
                <a:latin typeface="Times New Roman" pitchFamily="18" charset="0"/>
              </a:rPr>
              <a:t>– it </a:t>
            </a:r>
            <a:r>
              <a:rPr kumimoji="0" lang="en-US" altLang="ko-KR" sz="2000" dirty="0">
                <a:latin typeface="Times New Roman" pitchFamily="18" charset="0"/>
              </a:rPr>
              <a:t>is designed for </a:t>
            </a:r>
            <a:r>
              <a:rPr kumimoji="0" lang="en-US" altLang="ko-KR" sz="2000" dirty="0" err="1">
                <a:latin typeface="Times New Roman" pitchFamily="18" charset="0"/>
              </a:rPr>
              <a:t>TQM</a:t>
            </a:r>
            <a:r>
              <a:rPr kumimoji="0" lang="en-US" altLang="ko-KR" sz="2000" dirty="0">
                <a:latin typeface="Times New Roman" pitchFamily="18" charset="0"/>
              </a:rPr>
              <a:t> by focusing on both quality and capability improvement simultaneously. </a:t>
            </a:r>
          </a:p>
          <a:p>
            <a:pPr algn="just">
              <a:spcBef>
                <a:spcPts val="600"/>
              </a:spcBef>
              <a:buFont typeface="Symbol" pitchFamily="18" charset="2"/>
              <a:buChar char="·"/>
            </a:pPr>
            <a:endParaRPr kumimoji="0" lang="en-US" altLang="ko-KR" sz="2400" dirty="0">
              <a:latin typeface="Times New Roman" pitchFamily="18" charset="0"/>
            </a:endParaRPr>
          </a:p>
        </p:txBody>
      </p:sp>
    </p:spTree>
    <p:extLst>
      <p:ext uri="{BB962C8B-B14F-4D97-AF65-F5344CB8AC3E}">
        <p14:creationId xmlns:p14="http://schemas.microsoft.com/office/powerpoint/2010/main" val="41790222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A2.22 </a:t>
            </a:r>
            <a:r>
              <a:rPr lang="en-US" altLang="ko-KR" sz="3200" dirty="0" smtClean="0">
                <a:solidFill>
                  <a:schemeClr val="tx1"/>
                </a:solidFill>
                <a:latin typeface="Times New Roman" pitchFamily="18" charset="0"/>
              </a:rPr>
              <a:t>Process </a:t>
            </a:r>
            <a:r>
              <a:rPr lang="en-US" altLang="ko-KR" sz="3200" dirty="0">
                <a:solidFill>
                  <a:schemeClr val="tx1"/>
                </a:solidFill>
                <a:latin typeface="Times New Roman" pitchFamily="18" charset="0"/>
              </a:rPr>
              <a:t>and </a:t>
            </a:r>
            <a:r>
              <a:rPr lang="en-US" altLang="ko-KR" sz="3200" dirty="0" smtClean="0">
                <a:solidFill>
                  <a:schemeClr val="tx1"/>
                </a:solidFill>
                <a:latin typeface="Times New Roman" pitchFamily="18" charset="0"/>
              </a:rPr>
              <a:t>capability</a:t>
            </a:r>
            <a:endParaRPr lang="en-US" altLang="ko-KR" sz="3200" dirty="0">
              <a:solidFill>
                <a:schemeClr val="tx1"/>
              </a:solidFill>
              <a:latin typeface="Times New Roman" pitchFamily="18" charset="0"/>
            </a:endParaRPr>
          </a:p>
        </p:txBody>
      </p:sp>
      <p:sp>
        <p:nvSpPr>
          <p:cNvPr id="34" name="Rectangle 2"/>
          <p:cNvSpPr>
            <a:spLocks noChangeArrowheads="1"/>
          </p:cNvSpPr>
          <p:nvPr/>
        </p:nvSpPr>
        <p:spPr bwMode="auto">
          <a:xfrm>
            <a:off x="5867400" y="3167161"/>
            <a:ext cx="1219200" cy="457200"/>
          </a:xfrm>
          <a:prstGeom prst="rect">
            <a:avLst/>
          </a:prstGeom>
          <a:solidFill>
            <a:srgbClr val="FFFF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Final Process</a:t>
            </a:r>
          </a:p>
        </p:txBody>
      </p:sp>
      <p:sp>
        <p:nvSpPr>
          <p:cNvPr id="35" name="Rectangle 4"/>
          <p:cNvSpPr>
            <a:spLocks noChangeArrowheads="1"/>
          </p:cNvSpPr>
          <p:nvPr/>
        </p:nvSpPr>
        <p:spPr bwMode="auto">
          <a:xfrm>
            <a:off x="1447800" y="3167161"/>
            <a:ext cx="1219200" cy="457200"/>
          </a:xfrm>
          <a:prstGeom prst="rect">
            <a:avLst/>
          </a:prstGeom>
          <a:solidFill>
            <a:srgbClr val="FFFF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Initial Process </a:t>
            </a:r>
          </a:p>
        </p:txBody>
      </p:sp>
      <p:sp>
        <p:nvSpPr>
          <p:cNvPr id="36" name="Rectangle 5"/>
          <p:cNvSpPr>
            <a:spLocks noChangeArrowheads="1"/>
          </p:cNvSpPr>
          <p:nvPr/>
        </p:nvSpPr>
        <p:spPr bwMode="auto">
          <a:xfrm>
            <a:off x="3657600" y="3167161"/>
            <a:ext cx="1219200" cy="457200"/>
          </a:xfrm>
          <a:prstGeom prst="rect">
            <a:avLst/>
          </a:prstGeom>
          <a:solidFill>
            <a:srgbClr val="FFFF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Mid Process</a:t>
            </a:r>
          </a:p>
        </p:txBody>
      </p:sp>
      <p:sp>
        <p:nvSpPr>
          <p:cNvPr id="37" name="Rectangle 6"/>
          <p:cNvSpPr>
            <a:spLocks noChangeArrowheads="1"/>
          </p:cNvSpPr>
          <p:nvPr/>
        </p:nvSpPr>
        <p:spPr bwMode="auto">
          <a:xfrm>
            <a:off x="8077200" y="4310161"/>
            <a:ext cx="1219200" cy="457200"/>
          </a:xfrm>
          <a:prstGeom prst="rect">
            <a:avLst/>
          </a:prstGeom>
          <a:solidFill>
            <a:srgbClr val="FFFF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Customer</a:t>
            </a:r>
          </a:p>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Market</a:t>
            </a:r>
          </a:p>
        </p:txBody>
      </p:sp>
      <p:sp>
        <p:nvSpPr>
          <p:cNvPr id="38" name="Line 7"/>
          <p:cNvSpPr>
            <a:spLocks noChangeShapeType="1"/>
          </p:cNvSpPr>
          <p:nvPr/>
        </p:nvSpPr>
        <p:spPr bwMode="auto">
          <a:xfrm>
            <a:off x="2667000" y="3395761"/>
            <a:ext cx="9906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39" name="Line 10"/>
          <p:cNvSpPr>
            <a:spLocks noChangeShapeType="1"/>
          </p:cNvSpPr>
          <p:nvPr/>
        </p:nvSpPr>
        <p:spPr bwMode="auto">
          <a:xfrm>
            <a:off x="4876800" y="3395761"/>
            <a:ext cx="9906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40" name="Line 13"/>
          <p:cNvSpPr>
            <a:spLocks noChangeShapeType="1"/>
          </p:cNvSpPr>
          <p:nvPr/>
        </p:nvSpPr>
        <p:spPr bwMode="auto">
          <a:xfrm>
            <a:off x="7086600" y="3395761"/>
            <a:ext cx="9906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41" name="Text Box 15"/>
          <p:cNvSpPr txBox="1">
            <a:spLocks noChangeArrowheads="1"/>
          </p:cNvSpPr>
          <p:nvPr/>
        </p:nvSpPr>
        <p:spPr bwMode="auto">
          <a:xfrm>
            <a:off x="3413125" y="5262661"/>
            <a:ext cx="1758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800" b="0" smtClean="0">
                <a:solidFill>
                  <a:srgbClr val="000000"/>
                </a:solidFill>
                <a:latin typeface="Times New Roman" panose="02020603050405020304" pitchFamily="18" charset="0"/>
              </a:rPr>
              <a:t>Basic Capability </a:t>
            </a:r>
          </a:p>
        </p:txBody>
      </p:sp>
      <p:sp>
        <p:nvSpPr>
          <p:cNvPr id="42" name="AutoShape 16"/>
          <p:cNvSpPr>
            <a:spLocks noChangeArrowheads="1"/>
          </p:cNvSpPr>
          <p:nvPr/>
        </p:nvSpPr>
        <p:spPr bwMode="auto">
          <a:xfrm>
            <a:off x="3352800" y="4995961"/>
            <a:ext cx="609600" cy="990600"/>
          </a:xfrm>
          <a:prstGeom prst="curvedRightArrow">
            <a:avLst>
              <a:gd name="adj1" fmla="val 32500"/>
              <a:gd name="adj2" fmla="val 65000"/>
              <a:gd name="adj3" fmla="val 33333"/>
            </a:avLst>
          </a:prstGeom>
          <a:solidFill>
            <a:srgbClr val="FF0000"/>
          </a:solidFill>
          <a:ln w="1905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43" name="AutoShape 17"/>
          <p:cNvSpPr>
            <a:spLocks noChangeArrowheads="1"/>
          </p:cNvSpPr>
          <p:nvPr/>
        </p:nvSpPr>
        <p:spPr bwMode="auto">
          <a:xfrm rot="10343749">
            <a:off x="4572000" y="4919761"/>
            <a:ext cx="609600" cy="990600"/>
          </a:xfrm>
          <a:prstGeom prst="curvedRightArrow">
            <a:avLst>
              <a:gd name="adj1" fmla="val 32500"/>
              <a:gd name="adj2" fmla="val 65000"/>
              <a:gd name="adj3" fmla="val 33333"/>
            </a:avLst>
          </a:prstGeom>
          <a:solidFill>
            <a:srgbClr val="FF0000"/>
          </a:solidFill>
          <a:ln w="1905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44" name="Text Box 18"/>
          <p:cNvSpPr txBox="1">
            <a:spLocks noChangeArrowheads="1"/>
          </p:cNvSpPr>
          <p:nvPr/>
        </p:nvSpPr>
        <p:spPr bwMode="auto">
          <a:xfrm>
            <a:off x="1295400" y="3802161"/>
            <a:ext cx="157286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400" b="0" dirty="0" smtClean="0">
                <a:solidFill>
                  <a:srgbClr val="000000"/>
                </a:solidFill>
                <a:latin typeface="Times New Roman" panose="02020603050405020304" pitchFamily="18" charset="0"/>
              </a:rPr>
              <a:t>Process Capability </a:t>
            </a:r>
          </a:p>
        </p:txBody>
      </p:sp>
      <p:sp>
        <p:nvSpPr>
          <p:cNvPr id="45" name="AutoShape 19"/>
          <p:cNvSpPr>
            <a:spLocks noChangeArrowheads="1"/>
          </p:cNvSpPr>
          <p:nvPr/>
        </p:nvSpPr>
        <p:spPr bwMode="auto">
          <a:xfrm>
            <a:off x="1311275" y="3548161"/>
            <a:ext cx="365125" cy="952500"/>
          </a:xfrm>
          <a:prstGeom prst="curvedRightArrow">
            <a:avLst>
              <a:gd name="adj1" fmla="val 52174"/>
              <a:gd name="adj2" fmla="val 104348"/>
              <a:gd name="adj3" fmla="val 33333"/>
            </a:avLst>
          </a:prstGeom>
          <a:solidFill>
            <a:srgbClr val="008000"/>
          </a:solidFill>
          <a:ln w="1905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46" name="AutoShape 21"/>
          <p:cNvSpPr>
            <a:spLocks noChangeArrowheads="1"/>
          </p:cNvSpPr>
          <p:nvPr/>
        </p:nvSpPr>
        <p:spPr bwMode="auto">
          <a:xfrm rot="10894966">
            <a:off x="2438400" y="3471961"/>
            <a:ext cx="365125" cy="952500"/>
          </a:xfrm>
          <a:prstGeom prst="curvedRightArrow">
            <a:avLst>
              <a:gd name="adj1" fmla="val 52174"/>
              <a:gd name="adj2" fmla="val 104348"/>
              <a:gd name="adj3" fmla="val 33333"/>
            </a:avLst>
          </a:prstGeom>
          <a:solidFill>
            <a:srgbClr val="008000"/>
          </a:solidFill>
          <a:ln w="1905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47" name="Text Box 22"/>
          <p:cNvSpPr txBox="1">
            <a:spLocks noChangeArrowheads="1"/>
          </p:cNvSpPr>
          <p:nvPr/>
        </p:nvSpPr>
        <p:spPr bwMode="auto">
          <a:xfrm>
            <a:off x="3505200" y="3802161"/>
            <a:ext cx="157286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400" b="0" dirty="0" smtClean="0">
                <a:solidFill>
                  <a:srgbClr val="000000"/>
                </a:solidFill>
                <a:latin typeface="Times New Roman" panose="02020603050405020304" pitchFamily="18" charset="0"/>
              </a:rPr>
              <a:t>Process Capability </a:t>
            </a:r>
          </a:p>
        </p:txBody>
      </p:sp>
      <p:sp>
        <p:nvSpPr>
          <p:cNvPr id="48" name="AutoShape 23"/>
          <p:cNvSpPr>
            <a:spLocks noChangeArrowheads="1"/>
          </p:cNvSpPr>
          <p:nvPr/>
        </p:nvSpPr>
        <p:spPr bwMode="auto">
          <a:xfrm>
            <a:off x="3521075" y="3548161"/>
            <a:ext cx="365125" cy="952500"/>
          </a:xfrm>
          <a:prstGeom prst="curvedRightArrow">
            <a:avLst>
              <a:gd name="adj1" fmla="val 52174"/>
              <a:gd name="adj2" fmla="val 104348"/>
              <a:gd name="adj3" fmla="val 33333"/>
            </a:avLst>
          </a:prstGeom>
          <a:solidFill>
            <a:srgbClr val="008000"/>
          </a:solidFill>
          <a:ln w="1905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49" name="AutoShape 24"/>
          <p:cNvSpPr>
            <a:spLocks noChangeArrowheads="1"/>
          </p:cNvSpPr>
          <p:nvPr/>
        </p:nvSpPr>
        <p:spPr bwMode="auto">
          <a:xfrm rot="10894966">
            <a:off x="4648200" y="3471961"/>
            <a:ext cx="365125" cy="952500"/>
          </a:xfrm>
          <a:prstGeom prst="curvedRightArrow">
            <a:avLst>
              <a:gd name="adj1" fmla="val 52174"/>
              <a:gd name="adj2" fmla="val 104348"/>
              <a:gd name="adj3" fmla="val 33333"/>
            </a:avLst>
          </a:prstGeom>
          <a:solidFill>
            <a:srgbClr val="008000"/>
          </a:solidFill>
          <a:ln w="1905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50" name="Text Box 25"/>
          <p:cNvSpPr txBox="1">
            <a:spLocks noChangeArrowheads="1"/>
          </p:cNvSpPr>
          <p:nvPr/>
        </p:nvSpPr>
        <p:spPr bwMode="auto">
          <a:xfrm>
            <a:off x="5715000" y="3802161"/>
            <a:ext cx="157286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400" b="0" dirty="0" smtClean="0">
                <a:solidFill>
                  <a:srgbClr val="000000"/>
                </a:solidFill>
                <a:latin typeface="Times New Roman" panose="02020603050405020304" pitchFamily="18" charset="0"/>
              </a:rPr>
              <a:t>Process Capability </a:t>
            </a:r>
          </a:p>
        </p:txBody>
      </p:sp>
      <p:sp>
        <p:nvSpPr>
          <p:cNvPr id="51" name="AutoShape 26"/>
          <p:cNvSpPr>
            <a:spLocks noChangeArrowheads="1"/>
          </p:cNvSpPr>
          <p:nvPr/>
        </p:nvSpPr>
        <p:spPr bwMode="auto">
          <a:xfrm>
            <a:off x="5730875" y="3548161"/>
            <a:ext cx="365125" cy="952500"/>
          </a:xfrm>
          <a:prstGeom prst="curvedRightArrow">
            <a:avLst>
              <a:gd name="adj1" fmla="val 52174"/>
              <a:gd name="adj2" fmla="val 104348"/>
              <a:gd name="adj3" fmla="val 33333"/>
            </a:avLst>
          </a:prstGeom>
          <a:solidFill>
            <a:srgbClr val="008000"/>
          </a:solidFill>
          <a:ln w="1905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52" name="AutoShape 27"/>
          <p:cNvSpPr>
            <a:spLocks noChangeArrowheads="1"/>
          </p:cNvSpPr>
          <p:nvPr/>
        </p:nvSpPr>
        <p:spPr bwMode="auto">
          <a:xfrm rot="10894966">
            <a:off x="6858000" y="3471961"/>
            <a:ext cx="365125" cy="952500"/>
          </a:xfrm>
          <a:prstGeom prst="curvedRightArrow">
            <a:avLst>
              <a:gd name="adj1" fmla="val 52174"/>
              <a:gd name="adj2" fmla="val 104348"/>
              <a:gd name="adj3" fmla="val 33333"/>
            </a:avLst>
          </a:prstGeom>
          <a:solidFill>
            <a:srgbClr val="008000"/>
          </a:solidFill>
          <a:ln w="1905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53" name="Line 28"/>
          <p:cNvSpPr>
            <a:spLocks noChangeShapeType="1"/>
          </p:cNvSpPr>
          <p:nvPr/>
        </p:nvSpPr>
        <p:spPr bwMode="auto">
          <a:xfrm>
            <a:off x="2057400" y="4614961"/>
            <a:ext cx="0" cy="381000"/>
          </a:xfrm>
          <a:prstGeom prst="line">
            <a:avLst/>
          </a:prstGeom>
          <a:noFill/>
          <a:ln w="25400">
            <a:solidFill>
              <a:srgbClr val="00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54" name="Line 29"/>
          <p:cNvSpPr>
            <a:spLocks noChangeShapeType="1"/>
          </p:cNvSpPr>
          <p:nvPr/>
        </p:nvSpPr>
        <p:spPr bwMode="auto">
          <a:xfrm>
            <a:off x="2057400" y="4995961"/>
            <a:ext cx="449580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55" name="Line 30"/>
          <p:cNvSpPr>
            <a:spLocks noChangeShapeType="1"/>
          </p:cNvSpPr>
          <p:nvPr/>
        </p:nvSpPr>
        <p:spPr bwMode="auto">
          <a:xfrm>
            <a:off x="4343400" y="4614961"/>
            <a:ext cx="0" cy="381000"/>
          </a:xfrm>
          <a:prstGeom prst="line">
            <a:avLst/>
          </a:prstGeom>
          <a:noFill/>
          <a:ln w="25400">
            <a:solidFill>
              <a:srgbClr val="00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56" name="Line 31"/>
          <p:cNvSpPr>
            <a:spLocks noChangeShapeType="1"/>
          </p:cNvSpPr>
          <p:nvPr/>
        </p:nvSpPr>
        <p:spPr bwMode="auto">
          <a:xfrm>
            <a:off x="6553200" y="4614961"/>
            <a:ext cx="0" cy="381000"/>
          </a:xfrm>
          <a:prstGeom prst="line">
            <a:avLst/>
          </a:prstGeom>
          <a:noFill/>
          <a:ln w="25400">
            <a:solidFill>
              <a:srgbClr val="00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57" name="Text Box 32"/>
          <p:cNvSpPr txBox="1">
            <a:spLocks noChangeArrowheads="1"/>
          </p:cNvSpPr>
          <p:nvPr/>
        </p:nvSpPr>
        <p:spPr bwMode="auto">
          <a:xfrm>
            <a:off x="2743200" y="4691161"/>
            <a:ext cx="811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400" i="1" smtClean="0">
                <a:solidFill>
                  <a:srgbClr val="000000"/>
                </a:solidFill>
                <a:latin typeface="Times New Roman" panose="02020603050405020304" pitchFamily="18" charset="0"/>
              </a:rPr>
              <a:t>Support </a:t>
            </a:r>
          </a:p>
        </p:txBody>
      </p:sp>
      <p:sp>
        <p:nvSpPr>
          <p:cNvPr id="58" name="Text Box 33"/>
          <p:cNvSpPr txBox="1">
            <a:spLocks noChangeArrowheads="1"/>
          </p:cNvSpPr>
          <p:nvPr/>
        </p:nvSpPr>
        <p:spPr bwMode="auto">
          <a:xfrm>
            <a:off x="5105400" y="4691161"/>
            <a:ext cx="811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400" i="1" smtClean="0">
                <a:solidFill>
                  <a:srgbClr val="000000"/>
                </a:solidFill>
                <a:latin typeface="Times New Roman" panose="02020603050405020304" pitchFamily="18" charset="0"/>
              </a:rPr>
              <a:t>Support </a:t>
            </a:r>
          </a:p>
        </p:txBody>
      </p:sp>
      <p:sp>
        <p:nvSpPr>
          <p:cNvPr id="59" name="Rectangle 34"/>
          <p:cNvSpPr>
            <a:spLocks noChangeArrowheads="1"/>
          </p:cNvSpPr>
          <p:nvPr/>
        </p:nvSpPr>
        <p:spPr bwMode="auto">
          <a:xfrm>
            <a:off x="1066800" y="1490761"/>
            <a:ext cx="6400800" cy="4876800"/>
          </a:xfrm>
          <a:prstGeom prst="rect">
            <a:avLst/>
          </a:prstGeom>
          <a:noFill/>
          <a:ln w="31750">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60" name="Text Box 35"/>
          <p:cNvSpPr txBox="1">
            <a:spLocks noChangeArrowheads="1"/>
          </p:cNvSpPr>
          <p:nvPr/>
        </p:nvSpPr>
        <p:spPr bwMode="auto">
          <a:xfrm>
            <a:off x="3352800" y="1871761"/>
            <a:ext cx="1924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800" b="0" smtClean="0">
                <a:solidFill>
                  <a:srgbClr val="000000"/>
                </a:solidFill>
                <a:latin typeface="Times New Roman" panose="02020603050405020304" pitchFamily="18" charset="0"/>
              </a:rPr>
              <a:t>System Capability </a:t>
            </a:r>
          </a:p>
        </p:txBody>
      </p:sp>
      <p:sp>
        <p:nvSpPr>
          <p:cNvPr id="61" name="AutoShape 36"/>
          <p:cNvSpPr>
            <a:spLocks noChangeArrowheads="1"/>
          </p:cNvSpPr>
          <p:nvPr/>
        </p:nvSpPr>
        <p:spPr bwMode="auto">
          <a:xfrm>
            <a:off x="3292475" y="1605061"/>
            <a:ext cx="609600" cy="990600"/>
          </a:xfrm>
          <a:prstGeom prst="curvedRightArrow">
            <a:avLst>
              <a:gd name="adj1" fmla="val 32500"/>
              <a:gd name="adj2" fmla="val 65000"/>
              <a:gd name="adj3" fmla="val 33333"/>
            </a:avLst>
          </a:prstGeom>
          <a:solidFill>
            <a:srgbClr val="0000FF"/>
          </a:solidFill>
          <a:ln w="1905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62" name="AutoShape 37"/>
          <p:cNvSpPr>
            <a:spLocks noChangeArrowheads="1"/>
          </p:cNvSpPr>
          <p:nvPr/>
        </p:nvSpPr>
        <p:spPr bwMode="auto">
          <a:xfrm rot="10343749">
            <a:off x="4648200" y="1490761"/>
            <a:ext cx="609600" cy="990600"/>
          </a:xfrm>
          <a:prstGeom prst="curvedRightArrow">
            <a:avLst>
              <a:gd name="adj1" fmla="val 32500"/>
              <a:gd name="adj2" fmla="val 65000"/>
              <a:gd name="adj3" fmla="val 33333"/>
            </a:avLst>
          </a:prstGeom>
          <a:solidFill>
            <a:srgbClr val="0000FF"/>
          </a:solidFill>
          <a:ln w="1905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63" name="Line 38"/>
          <p:cNvSpPr>
            <a:spLocks noChangeShapeType="1"/>
          </p:cNvSpPr>
          <p:nvPr/>
        </p:nvSpPr>
        <p:spPr bwMode="auto">
          <a:xfrm>
            <a:off x="1981200" y="2709961"/>
            <a:ext cx="0" cy="38100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64" name="Line 39"/>
          <p:cNvSpPr>
            <a:spLocks noChangeShapeType="1"/>
          </p:cNvSpPr>
          <p:nvPr/>
        </p:nvSpPr>
        <p:spPr bwMode="auto">
          <a:xfrm>
            <a:off x="1981200" y="2709961"/>
            <a:ext cx="449580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65" name="Line 40"/>
          <p:cNvSpPr>
            <a:spLocks noChangeShapeType="1"/>
          </p:cNvSpPr>
          <p:nvPr/>
        </p:nvSpPr>
        <p:spPr bwMode="auto">
          <a:xfrm>
            <a:off x="4267200" y="2328961"/>
            <a:ext cx="0" cy="762000"/>
          </a:xfrm>
          <a:prstGeom prst="line">
            <a:avLst/>
          </a:prstGeom>
          <a:noFill/>
          <a:ln w="25400">
            <a:solidFill>
              <a:srgbClr val="00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66" name="Line 41"/>
          <p:cNvSpPr>
            <a:spLocks noChangeShapeType="1"/>
          </p:cNvSpPr>
          <p:nvPr/>
        </p:nvSpPr>
        <p:spPr bwMode="auto">
          <a:xfrm>
            <a:off x="6477000" y="2709961"/>
            <a:ext cx="0" cy="38100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67" name="Text Box 42"/>
          <p:cNvSpPr txBox="1">
            <a:spLocks noChangeArrowheads="1"/>
          </p:cNvSpPr>
          <p:nvPr/>
        </p:nvSpPr>
        <p:spPr bwMode="auto">
          <a:xfrm>
            <a:off x="2667000" y="2405161"/>
            <a:ext cx="9794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400" i="1" smtClean="0">
                <a:solidFill>
                  <a:srgbClr val="000000"/>
                </a:solidFill>
                <a:latin typeface="Times New Roman" panose="02020603050405020304" pitchFamily="18" charset="0"/>
              </a:rPr>
              <a:t>Constitute </a:t>
            </a:r>
          </a:p>
        </p:txBody>
      </p:sp>
      <p:sp>
        <p:nvSpPr>
          <p:cNvPr id="68" name="Text Box 44"/>
          <p:cNvSpPr txBox="1">
            <a:spLocks noChangeArrowheads="1"/>
          </p:cNvSpPr>
          <p:nvPr/>
        </p:nvSpPr>
        <p:spPr bwMode="auto">
          <a:xfrm>
            <a:off x="4953000" y="2405161"/>
            <a:ext cx="9794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400" i="1" smtClean="0">
                <a:solidFill>
                  <a:srgbClr val="000000"/>
                </a:solidFill>
                <a:latin typeface="Times New Roman" panose="02020603050405020304" pitchFamily="18" charset="0"/>
              </a:rPr>
              <a:t>Constitute </a:t>
            </a:r>
          </a:p>
        </p:txBody>
      </p:sp>
      <p:sp>
        <p:nvSpPr>
          <p:cNvPr id="69" name="Line 45"/>
          <p:cNvSpPr>
            <a:spLocks noChangeShapeType="1"/>
          </p:cNvSpPr>
          <p:nvPr/>
        </p:nvSpPr>
        <p:spPr bwMode="auto">
          <a:xfrm>
            <a:off x="4267200" y="1185961"/>
            <a:ext cx="441960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70" name="Line 46"/>
          <p:cNvSpPr>
            <a:spLocks noChangeShapeType="1"/>
          </p:cNvSpPr>
          <p:nvPr/>
        </p:nvSpPr>
        <p:spPr bwMode="auto">
          <a:xfrm>
            <a:off x="8686800" y="1185961"/>
            <a:ext cx="0" cy="1981200"/>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71" name="Line 47"/>
          <p:cNvSpPr>
            <a:spLocks noChangeShapeType="1"/>
          </p:cNvSpPr>
          <p:nvPr/>
        </p:nvSpPr>
        <p:spPr bwMode="auto">
          <a:xfrm>
            <a:off x="4267200" y="1185961"/>
            <a:ext cx="0" cy="60960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72" name="Rectangle 48"/>
          <p:cNvSpPr>
            <a:spLocks noChangeArrowheads="1"/>
          </p:cNvSpPr>
          <p:nvPr/>
        </p:nvSpPr>
        <p:spPr bwMode="auto">
          <a:xfrm>
            <a:off x="8077200" y="3167161"/>
            <a:ext cx="1219200" cy="457200"/>
          </a:xfrm>
          <a:prstGeom prst="rect">
            <a:avLst/>
          </a:prstGeom>
          <a:solidFill>
            <a:srgbClr val="FFFF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Value </a:t>
            </a:r>
          </a:p>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Created </a:t>
            </a:r>
          </a:p>
        </p:txBody>
      </p:sp>
      <p:sp>
        <p:nvSpPr>
          <p:cNvPr id="73" name="Line 49"/>
          <p:cNvSpPr>
            <a:spLocks noChangeShapeType="1"/>
          </p:cNvSpPr>
          <p:nvPr/>
        </p:nvSpPr>
        <p:spPr bwMode="auto">
          <a:xfrm>
            <a:off x="8686800" y="3624361"/>
            <a:ext cx="0" cy="685800"/>
          </a:xfrm>
          <a:prstGeom prst="line">
            <a:avLst/>
          </a:prstGeom>
          <a:noFill/>
          <a:ln w="25400">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Tree>
    <p:extLst>
      <p:ext uri="{BB962C8B-B14F-4D97-AF65-F5344CB8AC3E}">
        <p14:creationId xmlns:p14="http://schemas.microsoft.com/office/powerpoint/2010/main" val="3401050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A2.23 </a:t>
            </a:r>
            <a:r>
              <a:rPr lang="en-US" altLang="ko-KR" sz="3200" dirty="0" smtClean="0">
                <a:solidFill>
                  <a:schemeClr val="tx1"/>
                </a:solidFill>
                <a:latin typeface="Times New Roman" pitchFamily="18" charset="0"/>
              </a:rPr>
              <a:t>Basic </a:t>
            </a:r>
            <a:r>
              <a:rPr lang="en-US" altLang="ko-KR" sz="3200" dirty="0">
                <a:solidFill>
                  <a:schemeClr val="tx1"/>
                </a:solidFill>
                <a:latin typeface="Times New Roman" pitchFamily="18" charset="0"/>
              </a:rPr>
              <a:t>capability supporting other </a:t>
            </a:r>
            <a:r>
              <a:rPr lang="en-US" altLang="ko-KR" sz="3200" dirty="0" smtClean="0">
                <a:solidFill>
                  <a:schemeClr val="tx1"/>
                </a:solidFill>
                <a:latin typeface="Times New Roman" pitchFamily="18" charset="0"/>
              </a:rPr>
              <a:t>capabilities</a:t>
            </a:r>
            <a:endParaRPr lang="en-US" altLang="ko-KR" sz="3200" dirty="0">
              <a:solidFill>
                <a:schemeClr val="tx1"/>
              </a:solidFill>
              <a:latin typeface="Times New Roman" pitchFamily="18" charset="0"/>
            </a:endParaRPr>
          </a:p>
        </p:txBody>
      </p:sp>
      <p:pic>
        <p:nvPicPr>
          <p:cNvPr id="74" name="그림 73"/>
          <p:cNvPicPr/>
          <p:nvPr/>
        </p:nvPicPr>
        <p:blipFill>
          <a:blip r:embed="rId2">
            <a:extLst>
              <a:ext uri="{28A0092B-C50C-407E-A947-70E740481C1C}">
                <a14:useLocalDpi xmlns:a14="http://schemas.microsoft.com/office/drawing/2010/main" val="0"/>
              </a:ext>
            </a:extLst>
          </a:blip>
          <a:srcRect/>
          <a:stretch>
            <a:fillRect/>
          </a:stretch>
        </p:blipFill>
        <p:spPr bwMode="auto">
          <a:xfrm>
            <a:off x="1707482" y="1412776"/>
            <a:ext cx="6989933" cy="4800238"/>
          </a:xfrm>
          <a:prstGeom prst="rect">
            <a:avLst/>
          </a:prstGeom>
          <a:noFill/>
        </p:spPr>
      </p:pic>
    </p:spTree>
    <p:extLst>
      <p:ext uri="{BB962C8B-B14F-4D97-AF65-F5344CB8AC3E}">
        <p14:creationId xmlns:p14="http://schemas.microsoft.com/office/powerpoint/2010/main" val="4540725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A2.24 </a:t>
            </a:r>
            <a:r>
              <a:rPr lang="en-US" altLang="ko-KR" sz="3200" dirty="0" smtClean="0">
                <a:solidFill>
                  <a:schemeClr val="tx1"/>
                </a:solidFill>
                <a:latin typeface="Times New Roman" pitchFamily="18" charset="0"/>
              </a:rPr>
              <a:t>The </a:t>
            </a:r>
            <a:r>
              <a:rPr lang="en-US" altLang="ko-KR" sz="3200" dirty="0">
                <a:solidFill>
                  <a:schemeClr val="tx1"/>
                </a:solidFill>
                <a:latin typeface="Times New Roman" pitchFamily="18" charset="0"/>
              </a:rPr>
              <a:t>dynamic view of learning in </a:t>
            </a:r>
            <a:r>
              <a:rPr lang="en-US" altLang="ko-KR" sz="3200" dirty="0" smtClean="0">
                <a:solidFill>
                  <a:schemeClr val="tx1"/>
                </a:solidFill>
                <a:latin typeface="Times New Roman" pitchFamily="18" charset="0"/>
              </a:rPr>
              <a:t>operations</a:t>
            </a:r>
            <a:endParaRPr lang="en-US" altLang="ko-KR" sz="3200" dirty="0">
              <a:solidFill>
                <a:schemeClr val="tx1"/>
              </a:solidFill>
              <a:latin typeface="Times New Roman" pitchFamily="18" charset="0"/>
            </a:endParaRPr>
          </a:p>
        </p:txBody>
      </p:sp>
      <p:sp>
        <p:nvSpPr>
          <p:cNvPr id="3" name="Rectangle 3"/>
          <p:cNvSpPr>
            <a:spLocks noChangeArrowheads="1"/>
          </p:cNvSpPr>
          <p:nvPr/>
        </p:nvSpPr>
        <p:spPr bwMode="auto">
          <a:xfrm>
            <a:off x="457200" y="3352800"/>
            <a:ext cx="1752600" cy="533400"/>
          </a:xfrm>
          <a:prstGeom prst="rect">
            <a:avLst/>
          </a:prstGeom>
          <a:solidFill>
            <a:srgbClr val="99CCFF"/>
          </a:solidFill>
          <a:ln w="12700" cap="sq">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Theoretical, Complete </a:t>
            </a:r>
          </a:p>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Knowledge</a:t>
            </a:r>
            <a:endParaRPr kumimoji="0" lang="en-US" altLang="ko-KR"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 name="Rectangle 4"/>
          <p:cNvSpPr>
            <a:spLocks noChangeArrowheads="1"/>
          </p:cNvSpPr>
          <p:nvPr/>
        </p:nvSpPr>
        <p:spPr bwMode="auto">
          <a:xfrm>
            <a:off x="457200" y="4800600"/>
            <a:ext cx="1752600" cy="533400"/>
          </a:xfrm>
          <a:prstGeom prst="rect">
            <a:avLst/>
          </a:prstGeom>
          <a:solidFill>
            <a:srgbClr val="99CCFF"/>
          </a:solidFill>
          <a:ln w="12700" cap="sq">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Systems Incomplete</a:t>
            </a:r>
          </a:p>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Knowledge</a:t>
            </a:r>
            <a:endParaRPr kumimoji="0" lang="en-US" altLang="ko-KR" sz="2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 name="Rectangle 5"/>
          <p:cNvSpPr>
            <a:spLocks noChangeArrowheads="1"/>
          </p:cNvSpPr>
          <p:nvPr/>
        </p:nvSpPr>
        <p:spPr bwMode="auto">
          <a:xfrm rot="16200000">
            <a:off x="2019300" y="4076700"/>
            <a:ext cx="1981200" cy="533400"/>
          </a:xfrm>
          <a:prstGeom prst="rect">
            <a:avLst/>
          </a:prstGeom>
          <a:solidFill>
            <a:srgbClr val="CCFFFF"/>
          </a:solidFill>
          <a:ln w="12700" cap="sq">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Production Process</a:t>
            </a:r>
            <a:endParaRPr kumimoji="0" lang="en-US" altLang="ko-KR"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 name="Rectangle 6"/>
          <p:cNvSpPr>
            <a:spLocks noChangeArrowheads="1"/>
          </p:cNvSpPr>
          <p:nvPr/>
        </p:nvSpPr>
        <p:spPr bwMode="auto">
          <a:xfrm>
            <a:off x="3733800" y="3352800"/>
            <a:ext cx="1219200" cy="533400"/>
          </a:xfrm>
          <a:prstGeom prst="rect">
            <a:avLst/>
          </a:prstGeom>
          <a:solidFill>
            <a:srgbClr val="99CCFF"/>
          </a:solidFill>
          <a:ln w="12700" cap="sq">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Realized</a:t>
            </a:r>
          </a:p>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Outcomes</a:t>
            </a:r>
            <a:endParaRPr kumimoji="0" lang="en-US" altLang="ko-KR"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 name="Rectangle 7"/>
          <p:cNvSpPr>
            <a:spLocks noChangeArrowheads="1"/>
          </p:cNvSpPr>
          <p:nvPr/>
        </p:nvSpPr>
        <p:spPr bwMode="auto">
          <a:xfrm>
            <a:off x="3733800" y="4800600"/>
            <a:ext cx="1219200" cy="533400"/>
          </a:xfrm>
          <a:prstGeom prst="rect">
            <a:avLst/>
          </a:prstGeom>
          <a:solidFill>
            <a:srgbClr val="99CCFF"/>
          </a:solidFill>
          <a:ln w="12700" cap="sq">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Ideal Outcomes/</a:t>
            </a:r>
          </a:p>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Objectives</a:t>
            </a:r>
            <a:endParaRPr kumimoji="0" lang="en-US" altLang="ko-KR"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 name="AutoShape 8"/>
          <p:cNvSpPr>
            <a:spLocks noChangeArrowheads="1"/>
          </p:cNvSpPr>
          <p:nvPr/>
        </p:nvSpPr>
        <p:spPr bwMode="auto">
          <a:xfrm>
            <a:off x="3886200" y="4191000"/>
            <a:ext cx="914400" cy="381000"/>
          </a:xfrm>
          <a:prstGeom prst="octagon">
            <a:avLst>
              <a:gd name="adj" fmla="val 29287"/>
            </a:avLst>
          </a:prstGeom>
          <a:solidFill>
            <a:srgbClr val="CCFFCC"/>
          </a:solidFill>
          <a:ln w="12700" cap="sq">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Gap</a:t>
            </a:r>
          </a:p>
        </p:txBody>
      </p:sp>
      <p:sp>
        <p:nvSpPr>
          <p:cNvPr id="9" name="Rectangle 9"/>
          <p:cNvSpPr>
            <a:spLocks noChangeArrowheads="1"/>
          </p:cNvSpPr>
          <p:nvPr/>
        </p:nvSpPr>
        <p:spPr bwMode="auto">
          <a:xfrm>
            <a:off x="5257800" y="4114800"/>
            <a:ext cx="1524000" cy="533400"/>
          </a:xfrm>
          <a:prstGeom prst="rect">
            <a:avLst/>
          </a:prstGeom>
          <a:solidFill>
            <a:srgbClr val="FF99CC"/>
          </a:solidFill>
          <a:ln w="12700" cap="sq">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Contingencies</a:t>
            </a:r>
            <a:endParaRPr kumimoji="0" lang="en-US" altLang="ko-KR" sz="2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 name="Rectangle 10"/>
          <p:cNvSpPr>
            <a:spLocks noChangeArrowheads="1"/>
          </p:cNvSpPr>
          <p:nvPr/>
        </p:nvSpPr>
        <p:spPr bwMode="auto">
          <a:xfrm>
            <a:off x="7315200" y="4114800"/>
            <a:ext cx="1600200" cy="533400"/>
          </a:xfrm>
          <a:prstGeom prst="rect">
            <a:avLst/>
          </a:prstGeom>
          <a:solidFill>
            <a:srgbClr val="FFFF99"/>
          </a:solidFill>
          <a:ln w="12700" cap="sq">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Substantive </a:t>
            </a:r>
          </a:p>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Production Problems</a:t>
            </a:r>
            <a:endParaRPr kumimoji="0" lang="en-US" altLang="ko-KR" sz="2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 name="Rectangle 11"/>
          <p:cNvSpPr>
            <a:spLocks noChangeArrowheads="1"/>
          </p:cNvSpPr>
          <p:nvPr/>
        </p:nvSpPr>
        <p:spPr bwMode="auto">
          <a:xfrm>
            <a:off x="5257800" y="4800600"/>
            <a:ext cx="1524000" cy="533400"/>
          </a:xfrm>
          <a:prstGeom prst="rect">
            <a:avLst/>
          </a:prstGeom>
          <a:solidFill>
            <a:srgbClr val="FFFF99"/>
          </a:solidFill>
          <a:ln w="12700" cap="sq">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Production Systems </a:t>
            </a:r>
          </a:p>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Abstract Problems</a:t>
            </a:r>
            <a:endParaRPr kumimoji="0" lang="en-US" altLang="ko-KR"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 name="Rectangle 12"/>
          <p:cNvSpPr>
            <a:spLocks noChangeArrowheads="1"/>
          </p:cNvSpPr>
          <p:nvPr/>
        </p:nvSpPr>
        <p:spPr bwMode="auto">
          <a:xfrm>
            <a:off x="7315200" y="5638800"/>
            <a:ext cx="1600200" cy="533400"/>
          </a:xfrm>
          <a:prstGeom prst="rect">
            <a:avLst/>
          </a:prstGeom>
          <a:solidFill>
            <a:srgbClr val="FF99CC"/>
          </a:solidFill>
          <a:ln w="12700" cap="sq">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Production</a:t>
            </a:r>
          </a:p>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Learning</a:t>
            </a:r>
            <a:endParaRPr kumimoji="0" lang="en-US" altLang="ko-KR" sz="2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 name="AutoShape 13"/>
          <p:cNvSpPr>
            <a:spLocks noChangeArrowheads="1"/>
          </p:cNvSpPr>
          <p:nvPr/>
        </p:nvSpPr>
        <p:spPr bwMode="auto">
          <a:xfrm>
            <a:off x="457200" y="1905000"/>
            <a:ext cx="1752600" cy="533400"/>
          </a:xfrm>
          <a:prstGeom prst="octagon">
            <a:avLst>
              <a:gd name="adj" fmla="val 29287"/>
            </a:avLst>
          </a:prstGeom>
          <a:solidFill>
            <a:srgbClr val="FFFF00"/>
          </a:solidFill>
          <a:ln w="12700" cap="sq">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8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Dynamic Macro</a:t>
            </a:r>
          </a:p>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8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Environment</a:t>
            </a:r>
          </a:p>
        </p:txBody>
      </p:sp>
      <p:sp>
        <p:nvSpPr>
          <p:cNvPr id="14" name="Line 14"/>
          <p:cNvSpPr>
            <a:spLocks noChangeShapeType="1"/>
          </p:cNvSpPr>
          <p:nvPr/>
        </p:nvSpPr>
        <p:spPr bwMode="auto">
          <a:xfrm>
            <a:off x="1295400" y="2438400"/>
            <a:ext cx="0" cy="914400"/>
          </a:xfrm>
          <a:prstGeom prst="line">
            <a:avLst/>
          </a:prstGeom>
          <a:noFill/>
          <a:ln w="12700" cap="sq">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5" name="Line 15"/>
          <p:cNvSpPr>
            <a:spLocks noChangeShapeType="1"/>
          </p:cNvSpPr>
          <p:nvPr/>
        </p:nvSpPr>
        <p:spPr bwMode="auto">
          <a:xfrm flipV="1">
            <a:off x="1295400" y="3886200"/>
            <a:ext cx="0" cy="914400"/>
          </a:xfrm>
          <a:prstGeom prst="line">
            <a:avLst/>
          </a:prstGeom>
          <a:noFill/>
          <a:ln w="12700" cap="sq">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6" name="Line 16"/>
          <p:cNvSpPr>
            <a:spLocks noChangeShapeType="1"/>
          </p:cNvSpPr>
          <p:nvPr/>
        </p:nvSpPr>
        <p:spPr bwMode="auto">
          <a:xfrm flipH="1">
            <a:off x="1295400" y="6019800"/>
            <a:ext cx="6019800" cy="0"/>
          </a:xfrm>
          <a:prstGeom prst="line">
            <a:avLst/>
          </a:prstGeom>
          <a:noFill/>
          <a:ln w="12700" cap="sq">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7" name="Line 17"/>
          <p:cNvSpPr>
            <a:spLocks noChangeShapeType="1"/>
          </p:cNvSpPr>
          <p:nvPr/>
        </p:nvSpPr>
        <p:spPr bwMode="auto">
          <a:xfrm flipV="1">
            <a:off x="1295400" y="5334000"/>
            <a:ext cx="0" cy="685800"/>
          </a:xfrm>
          <a:prstGeom prst="line">
            <a:avLst/>
          </a:prstGeom>
          <a:noFill/>
          <a:ln w="12700" cap="sq">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8" name="Line 18"/>
          <p:cNvSpPr>
            <a:spLocks noChangeShapeType="1"/>
          </p:cNvSpPr>
          <p:nvPr/>
        </p:nvSpPr>
        <p:spPr bwMode="auto">
          <a:xfrm>
            <a:off x="2209800" y="3657600"/>
            <a:ext cx="533400" cy="0"/>
          </a:xfrm>
          <a:prstGeom prst="line">
            <a:avLst/>
          </a:prstGeom>
          <a:noFill/>
          <a:ln w="12700" cap="sq">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9" name="Line 19"/>
          <p:cNvSpPr>
            <a:spLocks noChangeShapeType="1"/>
          </p:cNvSpPr>
          <p:nvPr/>
        </p:nvSpPr>
        <p:spPr bwMode="auto">
          <a:xfrm>
            <a:off x="3276600" y="3657600"/>
            <a:ext cx="457200" cy="0"/>
          </a:xfrm>
          <a:prstGeom prst="line">
            <a:avLst/>
          </a:prstGeom>
          <a:noFill/>
          <a:ln w="12700" cap="sq">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20" name="Line 20"/>
          <p:cNvSpPr>
            <a:spLocks noChangeShapeType="1"/>
          </p:cNvSpPr>
          <p:nvPr/>
        </p:nvSpPr>
        <p:spPr bwMode="auto">
          <a:xfrm>
            <a:off x="2209800" y="5105400"/>
            <a:ext cx="533400" cy="0"/>
          </a:xfrm>
          <a:prstGeom prst="line">
            <a:avLst/>
          </a:prstGeom>
          <a:noFill/>
          <a:ln w="12700" cap="sq">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21" name="Line 21"/>
          <p:cNvSpPr>
            <a:spLocks noChangeShapeType="1"/>
          </p:cNvSpPr>
          <p:nvPr/>
        </p:nvSpPr>
        <p:spPr bwMode="auto">
          <a:xfrm>
            <a:off x="3276600" y="5105400"/>
            <a:ext cx="457200" cy="0"/>
          </a:xfrm>
          <a:prstGeom prst="line">
            <a:avLst/>
          </a:prstGeom>
          <a:noFill/>
          <a:ln w="12700" cap="sq">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22" name="Line 22"/>
          <p:cNvSpPr>
            <a:spLocks noChangeShapeType="1"/>
          </p:cNvSpPr>
          <p:nvPr/>
        </p:nvSpPr>
        <p:spPr bwMode="auto">
          <a:xfrm>
            <a:off x="4343400" y="3886200"/>
            <a:ext cx="0" cy="304800"/>
          </a:xfrm>
          <a:prstGeom prst="line">
            <a:avLst/>
          </a:prstGeom>
          <a:noFill/>
          <a:ln w="12700" cap="sq">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23" name="Line 23"/>
          <p:cNvSpPr>
            <a:spLocks noChangeShapeType="1"/>
          </p:cNvSpPr>
          <p:nvPr/>
        </p:nvSpPr>
        <p:spPr bwMode="auto">
          <a:xfrm flipV="1">
            <a:off x="4343400" y="4572000"/>
            <a:ext cx="0" cy="228600"/>
          </a:xfrm>
          <a:prstGeom prst="line">
            <a:avLst/>
          </a:prstGeom>
          <a:noFill/>
          <a:ln w="12700" cap="sq">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24" name="Line 24"/>
          <p:cNvSpPr>
            <a:spLocks noChangeShapeType="1"/>
          </p:cNvSpPr>
          <p:nvPr/>
        </p:nvSpPr>
        <p:spPr bwMode="auto">
          <a:xfrm>
            <a:off x="4800600" y="4419600"/>
            <a:ext cx="457200" cy="0"/>
          </a:xfrm>
          <a:prstGeom prst="line">
            <a:avLst/>
          </a:prstGeom>
          <a:noFill/>
          <a:ln w="12700" cap="sq">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25" name="Line 25"/>
          <p:cNvSpPr>
            <a:spLocks noChangeShapeType="1"/>
          </p:cNvSpPr>
          <p:nvPr/>
        </p:nvSpPr>
        <p:spPr bwMode="auto">
          <a:xfrm>
            <a:off x="4953000" y="5105400"/>
            <a:ext cx="304800" cy="0"/>
          </a:xfrm>
          <a:prstGeom prst="line">
            <a:avLst/>
          </a:prstGeom>
          <a:noFill/>
          <a:ln w="12700" cap="sq">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26" name="Line 26"/>
          <p:cNvSpPr>
            <a:spLocks noChangeShapeType="1"/>
          </p:cNvSpPr>
          <p:nvPr/>
        </p:nvSpPr>
        <p:spPr bwMode="auto">
          <a:xfrm>
            <a:off x="6781800" y="4419600"/>
            <a:ext cx="533400" cy="0"/>
          </a:xfrm>
          <a:prstGeom prst="line">
            <a:avLst/>
          </a:prstGeom>
          <a:noFill/>
          <a:ln w="12700" cap="sq">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27" name="Line 27"/>
          <p:cNvSpPr>
            <a:spLocks noChangeShapeType="1"/>
          </p:cNvSpPr>
          <p:nvPr/>
        </p:nvSpPr>
        <p:spPr bwMode="auto">
          <a:xfrm>
            <a:off x="8077200" y="4648200"/>
            <a:ext cx="0" cy="990600"/>
          </a:xfrm>
          <a:prstGeom prst="line">
            <a:avLst/>
          </a:prstGeom>
          <a:noFill/>
          <a:ln w="12700" cap="sq">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28" name="Line 28"/>
          <p:cNvSpPr>
            <a:spLocks noChangeShapeType="1"/>
          </p:cNvSpPr>
          <p:nvPr/>
        </p:nvSpPr>
        <p:spPr bwMode="auto">
          <a:xfrm>
            <a:off x="6781800" y="5029200"/>
            <a:ext cx="914400" cy="0"/>
          </a:xfrm>
          <a:prstGeom prst="line">
            <a:avLst/>
          </a:prstGeom>
          <a:noFill/>
          <a:ln w="12700" cap="sq">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29" name="Line 29"/>
          <p:cNvSpPr>
            <a:spLocks noChangeShapeType="1"/>
          </p:cNvSpPr>
          <p:nvPr/>
        </p:nvSpPr>
        <p:spPr bwMode="auto">
          <a:xfrm>
            <a:off x="7696200" y="5029200"/>
            <a:ext cx="0" cy="609600"/>
          </a:xfrm>
          <a:prstGeom prst="line">
            <a:avLst/>
          </a:prstGeom>
          <a:noFill/>
          <a:ln w="12700" cap="sq">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30" name="Line 30"/>
          <p:cNvSpPr>
            <a:spLocks noChangeShapeType="1"/>
          </p:cNvSpPr>
          <p:nvPr/>
        </p:nvSpPr>
        <p:spPr bwMode="auto">
          <a:xfrm flipH="1">
            <a:off x="6019800" y="5867400"/>
            <a:ext cx="1295400" cy="0"/>
          </a:xfrm>
          <a:prstGeom prst="line">
            <a:avLst/>
          </a:prstGeom>
          <a:noFill/>
          <a:ln w="12700" cap="sq">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31" name="Line 31"/>
          <p:cNvSpPr>
            <a:spLocks noChangeShapeType="1"/>
          </p:cNvSpPr>
          <p:nvPr/>
        </p:nvSpPr>
        <p:spPr bwMode="auto">
          <a:xfrm flipV="1">
            <a:off x="6019800" y="5334000"/>
            <a:ext cx="0" cy="533400"/>
          </a:xfrm>
          <a:prstGeom prst="line">
            <a:avLst/>
          </a:prstGeom>
          <a:noFill/>
          <a:ln w="12700" cap="sq">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32" name="Text Box 32"/>
          <p:cNvSpPr txBox="1">
            <a:spLocks noChangeArrowheads="1"/>
          </p:cNvSpPr>
          <p:nvPr/>
        </p:nvSpPr>
        <p:spPr bwMode="auto">
          <a:xfrm>
            <a:off x="1295400" y="2590800"/>
            <a:ext cx="20542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eaLnBrk="0" latinLnBrk="0" hangingPunct="0">
              <a:spcBef>
                <a:spcPct val="0"/>
              </a:spcBef>
            </a:pPr>
            <a:r>
              <a:rPr kumimoji="0" lang="en-US" altLang="ko-KR" sz="1600" smtClean="0">
                <a:solidFill>
                  <a:srgbClr val="000000"/>
                </a:solidFill>
                <a:ea typeface="굴림" panose="020B0600000101010101" pitchFamily="50" charset="-127"/>
              </a:rPr>
              <a:t>Changes/Evolution in</a:t>
            </a:r>
          </a:p>
          <a:p>
            <a:pPr algn="l" eaLnBrk="0" latinLnBrk="0" hangingPunct="0">
              <a:spcBef>
                <a:spcPct val="0"/>
              </a:spcBef>
            </a:pPr>
            <a:r>
              <a:rPr kumimoji="0" lang="en-US" altLang="ko-KR" sz="1600" smtClean="0">
                <a:solidFill>
                  <a:srgbClr val="000000"/>
                </a:solidFill>
                <a:ea typeface="굴림" panose="020B0600000101010101" pitchFamily="50" charset="-127"/>
              </a:rPr>
              <a:t>Complete Knowledge</a:t>
            </a:r>
            <a:endParaRPr kumimoji="0" lang="en-US" altLang="ko-KR" smtClean="0">
              <a:solidFill>
                <a:srgbClr val="000000"/>
              </a:solidFill>
              <a:ea typeface="굴림" panose="020B0600000101010101" pitchFamily="50" charset="-127"/>
            </a:endParaRPr>
          </a:p>
        </p:txBody>
      </p:sp>
      <p:sp>
        <p:nvSpPr>
          <p:cNvPr id="33" name="Text Box 33"/>
          <p:cNvSpPr txBox="1">
            <a:spLocks noChangeArrowheads="1"/>
          </p:cNvSpPr>
          <p:nvPr/>
        </p:nvSpPr>
        <p:spPr bwMode="auto">
          <a:xfrm>
            <a:off x="1295400" y="3962400"/>
            <a:ext cx="1033463"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eaLnBrk="0" latinLnBrk="0" hangingPunct="0">
              <a:spcBef>
                <a:spcPct val="0"/>
              </a:spcBef>
            </a:pPr>
            <a:r>
              <a:rPr kumimoji="0" lang="en-US" altLang="ko-KR" sz="1400" smtClean="0">
                <a:solidFill>
                  <a:srgbClr val="000000"/>
                </a:solidFill>
                <a:ea typeface="굴림" panose="020B0600000101010101" pitchFamily="50" charset="-127"/>
              </a:rPr>
              <a:t>Pursuit of </a:t>
            </a:r>
          </a:p>
          <a:p>
            <a:pPr algn="l" eaLnBrk="0" latinLnBrk="0" hangingPunct="0">
              <a:spcBef>
                <a:spcPct val="0"/>
              </a:spcBef>
            </a:pPr>
            <a:r>
              <a:rPr kumimoji="0" lang="en-US" altLang="ko-KR" sz="1400" smtClean="0">
                <a:solidFill>
                  <a:srgbClr val="000000"/>
                </a:solidFill>
                <a:ea typeface="굴림" panose="020B0600000101010101" pitchFamily="50" charset="-127"/>
              </a:rPr>
              <a:t>Complete </a:t>
            </a:r>
          </a:p>
          <a:p>
            <a:pPr algn="l" eaLnBrk="0" latinLnBrk="0" hangingPunct="0">
              <a:spcBef>
                <a:spcPct val="0"/>
              </a:spcBef>
            </a:pPr>
            <a:r>
              <a:rPr kumimoji="0" lang="en-US" altLang="ko-KR" sz="1400" smtClean="0">
                <a:solidFill>
                  <a:srgbClr val="000000"/>
                </a:solidFill>
                <a:ea typeface="굴림" panose="020B0600000101010101" pitchFamily="50" charset="-127"/>
              </a:rPr>
              <a:t>Knowledge</a:t>
            </a:r>
            <a:endParaRPr kumimoji="0" lang="en-US" altLang="ko-KR" sz="2000" smtClean="0">
              <a:solidFill>
                <a:srgbClr val="000000"/>
              </a:solidFill>
              <a:ea typeface="굴림" panose="020B0600000101010101" pitchFamily="50" charset="-127"/>
            </a:endParaRPr>
          </a:p>
        </p:txBody>
      </p:sp>
      <p:sp>
        <p:nvSpPr>
          <p:cNvPr id="34" name="Text Box 34"/>
          <p:cNvSpPr txBox="1">
            <a:spLocks noChangeArrowheads="1"/>
          </p:cNvSpPr>
          <p:nvPr/>
        </p:nvSpPr>
        <p:spPr bwMode="auto">
          <a:xfrm>
            <a:off x="6858000" y="5029200"/>
            <a:ext cx="928688"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eaLnBrk="0" latinLnBrk="0" hangingPunct="0">
              <a:spcBef>
                <a:spcPct val="0"/>
              </a:spcBef>
            </a:pPr>
            <a:r>
              <a:rPr kumimoji="0" lang="en-US" altLang="ko-KR" sz="1200" smtClean="0">
                <a:solidFill>
                  <a:srgbClr val="000000"/>
                </a:solidFill>
                <a:ea typeface="굴림" panose="020B0600000101010101" pitchFamily="50" charset="-127"/>
              </a:rPr>
              <a:t>Conceptual</a:t>
            </a:r>
          </a:p>
          <a:p>
            <a:pPr algn="l" eaLnBrk="0" latinLnBrk="0" hangingPunct="0">
              <a:spcBef>
                <a:spcPct val="0"/>
              </a:spcBef>
            </a:pPr>
            <a:r>
              <a:rPr kumimoji="0" lang="en-US" altLang="ko-KR" sz="1200" smtClean="0">
                <a:solidFill>
                  <a:srgbClr val="000000"/>
                </a:solidFill>
                <a:ea typeface="굴림" panose="020B0600000101010101" pitchFamily="50" charset="-127"/>
              </a:rPr>
              <a:t>Problem</a:t>
            </a:r>
          </a:p>
          <a:p>
            <a:pPr algn="l" eaLnBrk="0" latinLnBrk="0" hangingPunct="0">
              <a:spcBef>
                <a:spcPct val="0"/>
              </a:spcBef>
            </a:pPr>
            <a:r>
              <a:rPr kumimoji="0" lang="en-US" altLang="ko-KR" sz="1200" smtClean="0">
                <a:solidFill>
                  <a:srgbClr val="000000"/>
                </a:solidFill>
                <a:ea typeface="굴림" panose="020B0600000101010101" pitchFamily="50" charset="-127"/>
              </a:rPr>
              <a:t>Solving</a:t>
            </a:r>
            <a:endParaRPr kumimoji="0" lang="en-US" altLang="ko-KR" sz="1800" smtClean="0">
              <a:solidFill>
                <a:srgbClr val="000000"/>
              </a:solidFill>
              <a:ea typeface="굴림" panose="020B0600000101010101" pitchFamily="50" charset="-127"/>
            </a:endParaRPr>
          </a:p>
        </p:txBody>
      </p:sp>
      <p:sp>
        <p:nvSpPr>
          <p:cNvPr id="35" name="Text Box 35"/>
          <p:cNvSpPr txBox="1">
            <a:spLocks noChangeArrowheads="1"/>
          </p:cNvSpPr>
          <p:nvPr/>
        </p:nvSpPr>
        <p:spPr bwMode="auto">
          <a:xfrm rot="16117295">
            <a:off x="8005763" y="4846637"/>
            <a:ext cx="782638"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eaLnBrk="0" latinLnBrk="0" hangingPunct="0">
              <a:spcBef>
                <a:spcPct val="0"/>
              </a:spcBef>
            </a:pPr>
            <a:r>
              <a:rPr kumimoji="0" lang="en-US" altLang="ko-KR" sz="1200" smtClean="0">
                <a:solidFill>
                  <a:srgbClr val="000000"/>
                </a:solidFill>
                <a:ea typeface="굴림" panose="020B0600000101010101" pitchFamily="50" charset="-127"/>
              </a:rPr>
              <a:t>Realized </a:t>
            </a:r>
          </a:p>
          <a:p>
            <a:pPr algn="l" eaLnBrk="0" latinLnBrk="0" hangingPunct="0">
              <a:spcBef>
                <a:spcPct val="0"/>
              </a:spcBef>
            </a:pPr>
            <a:r>
              <a:rPr kumimoji="0" lang="en-US" altLang="ko-KR" sz="1200" smtClean="0">
                <a:solidFill>
                  <a:srgbClr val="000000"/>
                </a:solidFill>
                <a:ea typeface="굴림" panose="020B0600000101010101" pitchFamily="50" charset="-127"/>
              </a:rPr>
              <a:t>Problem</a:t>
            </a:r>
          </a:p>
          <a:p>
            <a:pPr algn="l" eaLnBrk="0" latinLnBrk="0" hangingPunct="0">
              <a:spcBef>
                <a:spcPct val="0"/>
              </a:spcBef>
            </a:pPr>
            <a:r>
              <a:rPr kumimoji="0" lang="en-US" altLang="ko-KR" sz="1200" smtClean="0">
                <a:solidFill>
                  <a:srgbClr val="000000"/>
                </a:solidFill>
                <a:ea typeface="굴림" panose="020B0600000101010101" pitchFamily="50" charset="-127"/>
              </a:rPr>
              <a:t> Solving</a:t>
            </a:r>
            <a:endParaRPr kumimoji="0" lang="en-US" altLang="ko-KR" sz="1800" smtClean="0">
              <a:solidFill>
                <a:srgbClr val="000000"/>
              </a:solidFill>
              <a:ea typeface="굴림" panose="020B0600000101010101" pitchFamily="50" charset="-127"/>
            </a:endParaRPr>
          </a:p>
        </p:txBody>
      </p:sp>
    </p:spTree>
    <p:extLst>
      <p:ext uri="{BB962C8B-B14F-4D97-AF65-F5344CB8AC3E}">
        <p14:creationId xmlns:p14="http://schemas.microsoft.com/office/powerpoint/2010/main" val="42018611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A2.25 </a:t>
            </a:r>
            <a:r>
              <a:rPr lang="en-US" altLang="ko-KR" sz="3200" dirty="0" smtClean="0">
                <a:solidFill>
                  <a:schemeClr val="tx1"/>
                </a:solidFill>
                <a:latin typeface="Times New Roman" pitchFamily="18" charset="0"/>
              </a:rPr>
              <a:t>Knowledge stages*</a:t>
            </a:r>
            <a:endParaRPr lang="en-US" altLang="ko-KR" sz="3200" dirty="0">
              <a:solidFill>
                <a:schemeClr val="tx1"/>
              </a:solidFill>
              <a:latin typeface="Times New Roman" pitchFamily="18" charset="0"/>
            </a:endParaRPr>
          </a:p>
        </p:txBody>
      </p:sp>
      <p:sp>
        <p:nvSpPr>
          <p:cNvPr id="36" name="Rectangle 3"/>
          <p:cNvSpPr>
            <a:spLocks noChangeArrowheads="1"/>
          </p:cNvSpPr>
          <p:nvPr/>
        </p:nvSpPr>
        <p:spPr bwMode="auto">
          <a:xfrm>
            <a:off x="896268" y="1916832"/>
            <a:ext cx="78486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lstStyle>
            <a:lvl1pPr marL="342900" indent="-342900">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latinLnBrk="0">
              <a:lnSpc>
                <a:spcPct val="90000"/>
              </a:lnSpc>
            </a:pPr>
            <a:r>
              <a:rPr kumimoji="0" lang="en-US" altLang="ko-KR" sz="2400" dirty="0" smtClean="0">
                <a:solidFill>
                  <a:srgbClr val="3333CC"/>
                </a:solidFill>
                <a:ea typeface="굴림" panose="020B0600000101010101" pitchFamily="50" charset="-127"/>
              </a:rPr>
              <a:t>Stages of Knowledge</a:t>
            </a:r>
          </a:p>
          <a:p>
            <a:pPr lvl="1" algn="just" latinLnBrk="0">
              <a:lnSpc>
                <a:spcPct val="90000"/>
              </a:lnSpc>
              <a:buFontTx/>
              <a:buNone/>
            </a:pPr>
            <a:r>
              <a:rPr kumimoji="0" lang="en-US" altLang="ko-KR" sz="2000" b="0" dirty="0" smtClean="0">
                <a:solidFill>
                  <a:srgbClr val="000000"/>
                </a:solidFill>
                <a:ea typeface="굴림" panose="020B0600000101010101" pitchFamily="50" charset="-127"/>
              </a:rPr>
              <a:t>1. </a:t>
            </a:r>
            <a:r>
              <a:rPr kumimoji="0" lang="en-US" altLang="ko-KR" sz="2000" dirty="0" smtClean="0">
                <a:solidFill>
                  <a:srgbClr val="000000"/>
                </a:solidFill>
                <a:ea typeface="굴림" panose="020B0600000101010101" pitchFamily="50" charset="-127"/>
              </a:rPr>
              <a:t>Capable of recognizing good output without any sense of how</a:t>
            </a:r>
          </a:p>
          <a:p>
            <a:pPr lvl="1" algn="just" latinLnBrk="0">
              <a:lnSpc>
                <a:spcPct val="90000"/>
              </a:lnSpc>
              <a:buFontTx/>
              <a:buNone/>
            </a:pPr>
            <a:r>
              <a:rPr kumimoji="0" lang="en-US" altLang="ko-KR" sz="2000" b="0" dirty="0" smtClean="0">
                <a:solidFill>
                  <a:srgbClr val="000000"/>
                </a:solidFill>
                <a:ea typeface="굴림" panose="020B0600000101010101" pitchFamily="50" charset="-127"/>
              </a:rPr>
              <a:t>2. </a:t>
            </a:r>
            <a:r>
              <a:rPr kumimoji="0" lang="en-US" altLang="ko-KR" sz="2000" dirty="0" smtClean="0">
                <a:solidFill>
                  <a:srgbClr val="000000"/>
                </a:solidFill>
                <a:ea typeface="굴림" panose="020B0600000101010101" pitchFamily="50" charset="-127"/>
              </a:rPr>
              <a:t>Begin to recognize variables (key dimensions)</a:t>
            </a:r>
          </a:p>
          <a:p>
            <a:pPr lvl="1" algn="just" latinLnBrk="0">
              <a:lnSpc>
                <a:spcPct val="90000"/>
              </a:lnSpc>
              <a:buFontTx/>
              <a:buNone/>
            </a:pPr>
            <a:r>
              <a:rPr kumimoji="0" lang="en-US" altLang="ko-KR" sz="2000" b="0" dirty="0" smtClean="0">
                <a:solidFill>
                  <a:srgbClr val="000000"/>
                </a:solidFill>
                <a:ea typeface="굴림" panose="020B0600000101010101" pitchFamily="50" charset="-127"/>
              </a:rPr>
              <a:t>3. </a:t>
            </a:r>
            <a:r>
              <a:rPr kumimoji="0" lang="en-US" altLang="ko-KR" sz="2000" dirty="0" smtClean="0">
                <a:solidFill>
                  <a:srgbClr val="000000"/>
                </a:solidFill>
                <a:ea typeface="굴림" panose="020B0600000101010101" pitchFamily="50" charset="-127"/>
              </a:rPr>
              <a:t>Perceive the relevance of variables</a:t>
            </a:r>
          </a:p>
          <a:p>
            <a:pPr lvl="1" algn="just" latinLnBrk="0">
              <a:lnSpc>
                <a:spcPct val="90000"/>
              </a:lnSpc>
              <a:buFontTx/>
              <a:buNone/>
            </a:pPr>
            <a:r>
              <a:rPr kumimoji="0" lang="en-US" altLang="ko-KR" sz="2000" b="0" dirty="0" smtClean="0">
                <a:solidFill>
                  <a:srgbClr val="000000"/>
                </a:solidFill>
                <a:ea typeface="굴림" panose="020B0600000101010101" pitchFamily="50" charset="-127"/>
              </a:rPr>
              <a:t>4. </a:t>
            </a:r>
            <a:r>
              <a:rPr kumimoji="0" lang="en-US" altLang="ko-KR" sz="2000" dirty="0" smtClean="0">
                <a:solidFill>
                  <a:srgbClr val="000000"/>
                </a:solidFill>
                <a:ea typeface="굴림" panose="020B0600000101010101" pitchFamily="50" charset="-127"/>
              </a:rPr>
              <a:t>Ability to measure the variables</a:t>
            </a:r>
          </a:p>
          <a:p>
            <a:pPr lvl="1" algn="just" latinLnBrk="0">
              <a:lnSpc>
                <a:spcPct val="90000"/>
              </a:lnSpc>
              <a:buFontTx/>
              <a:buNone/>
            </a:pPr>
            <a:r>
              <a:rPr kumimoji="0" lang="en-US" altLang="ko-KR" sz="2000" b="0" dirty="0" smtClean="0">
                <a:solidFill>
                  <a:srgbClr val="000000"/>
                </a:solidFill>
                <a:ea typeface="굴림" panose="020B0600000101010101" pitchFamily="50" charset="-127"/>
              </a:rPr>
              <a:t>5. </a:t>
            </a:r>
            <a:r>
              <a:rPr kumimoji="0" lang="en-US" altLang="ko-KR" sz="2000" dirty="0" smtClean="0">
                <a:solidFill>
                  <a:srgbClr val="000000"/>
                </a:solidFill>
                <a:ea typeface="굴림" panose="020B0600000101010101" pitchFamily="50" charset="-127"/>
              </a:rPr>
              <a:t>Local control over them (can control primary variables locally)</a:t>
            </a:r>
          </a:p>
          <a:p>
            <a:pPr lvl="1" algn="just" latinLnBrk="0">
              <a:lnSpc>
                <a:spcPct val="90000"/>
              </a:lnSpc>
              <a:buFontTx/>
              <a:buNone/>
            </a:pPr>
            <a:r>
              <a:rPr kumimoji="0" lang="en-US" altLang="ko-KR" sz="2000" b="0" dirty="0" smtClean="0">
                <a:solidFill>
                  <a:srgbClr val="000000"/>
                </a:solidFill>
                <a:ea typeface="굴림" panose="020B0600000101010101" pitchFamily="50" charset="-127"/>
              </a:rPr>
              <a:t>6. </a:t>
            </a:r>
            <a:r>
              <a:rPr kumimoji="0" lang="en-US" altLang="ko-KR" sz="2000" dirty="0" smtClean="0">
                <a:solidFill>
                  <a:srgbClr val="000000"/>
                </a:solidFill>
                <a:ea typeface="굴림" panose="020B0600000101010101" pitchFamily="50" charset="-127"/>
              </a:rPr>
              <a:t>How the local changes in a variable affect output</a:t>
            </a:r>
          </a:p>
          <a:p>
            <a:pPr lvl="1" algn="just" latinLnBrk="0">
              <a:lnSpc>
                <a:spcPct val="90000"/>
              </a:lnSpc>
              <a:buFontTx/>
              <a:buNone/>
            </a:pPr>
            <a:r>
              <a:rPr kumimoji="0" lang="en-US" altLang="ko-KR" sz="2000" b="0" dirty="0" smtClean="0">
                <a:solidFill>
                  <a:srgbClr val="000000"/>
                </a:solidFill>
                <a:ea typeface="굴림" panose="020B0600000101010101" pitchFamily="50" charset="-127"/>
              </a:rPr>
              <a:t>7. </a:t>
            </a:r>
            <a:r>
              <a:rPr kumimoji="0" lang="en-US" altLang="ko-KR" sz="2000" dirty="0" smtClean="0">
                <a:solidFill>
                  <a:srgbClr val="000000"/>
                </a:solidFill>
                <a:ea typeface="굴림" panose="020B0600000101010101" pitchFamily="50" charset="-127"/>
              </a:rPr>
              <a:t>Can control secondary variables</a:t>
            </a:r>
          </a:p>
          <a:p>
            <a:pPr lvl="1" algn="just" latinLnBrk="0">
              <a:lnSpc>
                <a:spcPct val="90000"/>
              </a:lnSpc>
              <a:buFontTx/>
              <a:buNone/>
            </a:pPr>
            <a:r>
              <a:rPr kumimoji="0" lang="en-US" altLang="ko-KR" sz="2000" b="0" dirty="0" smtClean="0">
                <a:solidFill>
                  <a:srgbClr val="000000"/>
                </a:solidFill>
                <a:ea typeface="굴림" panose="020B0600000101010101" pitchFamily="50" charset="-127"/>
              </a:rPr>
              <a:t>8. </a:t>
            </a:r>
            <a:r>
              <a:rPr kumimoji="0" lang="en-US" altLang="ko-KR" sz="2000" dirty="0" smtClean="0">
                <a:solidFill>
                  <a:srgbClr val="000000"/>
                </a:solidFill>
                <a:ea typeface="굴림" panose="020B0600000101010101" pitchFamily="50" charset="-127"/>
              </a:rPr>
              <a:t>Complete knowledge</a:t>
            </a:r>
          </a:p>
        </p:txBody>
      </p:sp>
      <p:sp>
        <p:nvSpPr>
          <p:cNvPr id="4" name="직사각형 3"/>
          <p:cNvSpPr/>
          <p:nvPr/>
        </p:nvSpPr>
        <p:spPr>
          <a:xfrm>
            <a:off x="209941" y="6173436"/>
            <a:ext cx="9542573" cy="230832"/>
          </a:xfrm>
          <a:prstGeom prst="rect">
            <a:avLst/>
          </a:prstGeom>
        </p:spPr>
        <p:txBody>
          <a:bodyPr wrap="square">
            <a:spAutoFit/>
          </a:bodyPr>
          <a:lstStyle/>
          <a:p>
            <a:pPr algn="l"/>
            <a:r>
              <a:rPr lang="en-US" altLang="ko-KR" sz="900" b="0" dirty="0" smtClean="0">
                <a:latin typeface="Times New Roman" panose="02020603050405020304" pitchFamily="18" charset="0"/>
                <a:cs typeface="Times New Roman" panose="02020603050405020304" pitchFamily="18" charset="0"/>
              </a:rPr>
              <a:t>* </a:t>
            </a:r>
            <a:r>
              <a:rPr lang="en-US" altLang="ko-KR" sz="900" b="0" dirty="0" err="1" smtClean="0">
                <a:latin typeface="Times New Roman" panose="02020603050405020304" pitchFamily="18" charset="0"/>
                <a:cs typeface="Times New Roman" panose="02020603050405020304" pitchFamily="18" charset="0"/>
              </a:rPr>
              <a:t>Jaikumar</a:t>
            </a:r>
            <a:r>
              <a:rPr lang="en-US" altLang="ko-KR" sz="900" b="0" dirty="0">
                <a:latin typeface="Times New Roman" panose="02020603050405020304" pitchFamily="18" charset="0"/>
                <a:cs typeface="Times New Roman" panose="02020603050405020304" pitchFamily="18" charset="0"/>
              </a:rPr>
              <a:t>, R. and R. E. Bohn (1992). A dynamic approach to operations management: An alternative to static optimization. International Journal of Production Economics, 27 (3), 265-282.</a:t>
            </a:r>
            <a:endParaRPr lang="ko-KR" altLang="en-US" sz="900" b="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18908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9849544" cy="908720"/>
          </a:xfrm>
          <a:noFill/>
          <a:ln/>
        </p:spPr>
        <p:txBody>
          <a:bodyPr lIns="92075" tIns="46038" rIns="92075" bIns="46038"/>
          <a:lstStyle/>
          <a:p>
            <a:r>
              <a:rPr lang="en-US" altLang="ko-KR" sz="3200" dirty="0">
                <a:solidFill>
                  <a:schemeClr val="tx1"/>
                </a:solidFill>
                <a:latin typeface="Times New Roman" pitchFamily="18" charset="0"/>
                <a:ea typeface="맑은 고딕" pitchFamily="50" charset="-127"/>
                <a:cs typeface="Times New Roman" pitchFamily="18" charset="0"/>
              </a:rPr>
              <a:t>1</a:t>
            </a:r>
            <a:r>
              <a:rPr lang="en-US" altLang="ko-KR" sz="3200" dirty="0" smtClean="0">
                <a:solidFill>
                  <a:schemeClr val="tx1"/>
                </a:solidFill>
                <a:latin typeface="Times New Roman" pitchFamily="18" charset="0"/>
                <a:ea typeface="맑은 고딕" pitchFamily="50" charset="-127"/>
                <a:cs typeface="Times New Roman" pitchFamily="18" charset="0"/>
              </a:rPr>
              <a:t>. </a:t>
            </a:r>
            <a:r>
              <a:rPr lang="fr-FR" altLang="ko-KR" sz="3200" dirty="0" smtClean="0">
                <a:solidFill>
                  <a:schemeClr val="tx1"/>
                </a:solidFill>
                <a:latin typeface="Times New Roman" pitchFamily="18" charset="0"/>
                <a:ea typeface="맑은 고딕" pitchFamily="50" charset="-127"/>
                <a:cs typeface="Times New Roman" pitchFamily="18" charset="0"/>
              </a:rPr>
              <a:t>HORIZONTAL </a:t>
            </a:r>
            <a:r>
              <a:rPr lang="fr-FR" altLang="ko-KR" sz="3200" dirty="0">
                <a:solidFill>
                  <a:schemeClr val="tx1"/>
                </a:solidFill>
                <a:latin typeface="Times New Roman" pitchFamily="18" charset="0"/>
                <a:ea typeface="맑은 고딕" pitchFamily="50" charset="-127"/>
                <a:cs typeface="Times New Roman" pitchFamily="18" charset="0"/>
              </a:rPr>
              <a:t>VERSUS VERTICAL </a:t>
            </a:r>
            <a:r>
              <a:rPr lang="fr-FR" altLang="ko-KR" sz="3200" dirty="0" smtClean="0">
                <a:solidFill>
                  <a:schemeClr val="tx1"/>
                </a:solidFill>
                <a:latin typeface="Times New Roman" pitchFamily="18" charset="0"/>
                <a:ea typeface="맑은 고딕" pitchFamily="50" charset="-127"/>
                <a:cs typeface="Times New Roman" pitchFamily="18" charset="0"/>
              </a:rPr>
              <a:t/>
            </a:r>
            <a:br>
              <a:rPr lang="fr-FR" altLang="ko-KR" sz="3200" dirty="0" smtClean="0">
                <a:solidFill>
                  <a:schemeClr val="tx1"/>
                </a:solidFill>
                <a:latin typeface="Times New Roman" pitchFamily="18" charset="0"/>
                <a:ea typeface="맑은 고딕" pitchFamily="50" charset="-127"/>
                <a:cs typeface="Times New Roman" pitchFamily="18" charset="0"/>
              </a:rPr>
            </a:br>
            <a:r>
              <a:rPr lang="fr-FR" altLang="ko-KR" sz="3200" dirty="0">
                <a:solidFill>
                  <a:schemeClr val="tx1"/>
                </a:solidFill>
                <a:latin typeface="Times New Roman" pitchFamily="18" charset="0"/>
                <a:ea typeface="맑은 고딕" pitchFamily="50" charset="-127"/>
                <a:cs typeface="Times New Roman" pitchFamily="18" charset="0"/>
              </a:rPr>
              <a:t> </a:t>
            </a:r>
            <a:r>
              <a:rPr lang="fr-FR" altLang="ko-KR" sz="3200" dirty="0" smtClean="0">
                <a:solidFill>
                  <a:schemeClr val="tx1"/>
                </a:solidFill>
                <a:latin typeface="Times New Roman" pitchFamily="18" charset="0"/>
                <a:ea typeface="맑은 고딕" pitchFamily="50" charset="-127"/>
                <a:cs typeface="Times New Roman" pitchFamily="18" charset="0"/>
              </a:rPr>
              <a:t>   PERSPECTIVE </a:t>
            </a:r>
            <a:r>
              <a:rPr lang="fr-FR" altLang="ko-KR" sz="3200" dirty="0">
                <a:solidFill>
                  <a:schemeClr val="tx1"/>
                </a:solidFill>
                <a:latin typeface="Times New Roman" pitchFamily="18" charset="0"/>
                <a:ea typeface="맑은 고딕" pitchFamily="50" charset="-127"/>
                <a:cs typeface="Times New Roman" pitchFamily="18" charset="0"/>
              </a:rPr>
              <a:t>ON </a:t>
            </a:r>
            <a:r>
              <a:rPr lang="fr-FR" altLang="ko-KR" sz="3200" dirty="0" smtClean="0">
                <a:solidFill>
                  <a:schemeClr val="tx1"/>
                </a:solidFill>
                <a:latin typeface="Times New Roman" pitchFamily="18" charset="0"/>
                <a:ea typeface="맑은 고딕" pitchFamily="50" charset="-127"/>
                <a:cs typeface="Times New Roman" pitchFamily="18" charset="0"/>
              </a:rPr>
              <a:t>CAPABILITIES</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dirty="0" smtClean="0">
                <a:latin typeface="Times New Roman" pitchFamily="18" charset="0"/>
              </a:rPr>
              <a:t>Figure A2.22 </a:t>
            </a:r>
            <a:r>
              <a:rPr kumimoji="0" lang="en-US" altLang="ko-KR" dirty="0">
                <a:latin typeface="Times New Roman" pitchFamily="18" charset="0"/>
              </a:rPr>
              <a:t>shows where in the production process each of the capabilities is </a:t>
            </a:r>
            <a:r>
              <a:rPr kumimoji="0" lang="en-US" altLang="ko-KR" dirty="0" smtClean="0">
                <a:latin typeface="Times New Roman" pitchFamily="18" charset="0"/>
              </a:rPr>
              <a:t>relevant, while </a:t>
            </a:r>
            <a:r>
              <a:rPr kumimoji="0" lang="en-US" altLang="ko-KR" dirty="0">
                <a:latin typeface="Times New Roman" pitchFamily="18" charset="0"/>
              </a:rPr>
              <a:t>Figure </a:t>
            </a:r>
            <a:r>
              <a:rPr kumimoji="0" lang="en-US" altLang="ko-KR" dirty="0" smtClean="0">
                <a:latin typeface="Times New Roman" pitchFamily="18" charset="0"/>
              </a:rPr>
              <a:t>A2.23 </a:t>
            </a:r>
            <a:r>
              <a:rPr kumimoji="0" lang="en-US" altLang="ko-KR" dirty="0">
                <a:latin typeface="Times New Roman" pitchFamily="18" charset="0"/>
              </a:rPr>
              <a:t>depicts another “chain relationship” among the </a:t>
            </a:r>
            <a:r>
              <a:rPr kumimoji="0" lang="en-US" altLang="ko-KR">
                <a:latin typeface="Times New Roman" pitchFamily="18" charset="0"/>
              </a:rPr>
              <a:t>capabilities</a:t>
            </a:r>
            <a:r>
              <a:rPr kumimoji="0" lang="en-US" altLang="ko-KR" smtClean="0">
                <a:latin typeface="Times New Roman" pitchFamily="18" charset="0"/>
              </a:rPr>
              <a:t>.</a:t>
            </a:r>
            <a:endParaRPr kumimoji="0" lang="en-US" altLang="ko-KR" dirty="0" smtClean="0">
              <a:latin typeface="Times New Roman" pitchFamily="18" charset="0"/>
            </a:endParaRPr>
          </a:p>
          <a:p>
            <a:pPr lvl="1" algn="just">
              <a:spcBef>
                <a:spcPts val="600"/>
              </a:spcBef>
              <a:buFont typeface="Symbol" pitchFamily="18" charset="2"/>
              <a:buChar char="·"/>
            </a:pPr>
            <a:r>
              <a:rPr kumimoji="0" lang="en-US" altLang="ko-KR" dirty="0" smtClean="0">
                <a:latin typeface="Times New Roman" pitchFamily="18" charset="0"/>
              </a:rPr>
              <a:t>Firm </a:t>
            </a:r>
            <a:r>
              <a:rPr kumimoji="0" lang="en-US" altLang="ko-KR" dirty="0">
                <a:latin typeface="Times New Roman" pitchFamily="18" charset="0"/>
              </a:rPr>
              <a:t>must first develop its basic capability, which will support both control and system capability. </a:t>
            </a:r>
            <a:endParaRPr kumimoji="0" lang="en-US" altLang="ko-KR" dirty="0" smtClean="0">
              <a:latin typeface="Times New Roman" pitchFamily="18" charset="0"/>
            </a:endParaRPr>
          </a:p>
          <a:p>
            <a:pPr lvl="1" algn="just">
              <a:spcBef>
                <a:spcPts val="600"/>
              </a:spcBef>
              <a:buFont typeface="Symbol" pitchFamily="18" charset="2"/>
              <a:buChar char="·"/>
            </a:pPr>
            <a:r>
              <a:rPr kumimoji="0" lang="en-US" altLang="ko-KR" dirty="0" smtClean="0">
                <a:latin typeface="Times New Roman" pitchFamily="18" charset="0"/>
              </a:rPr>
              <a:t>Supported </a:t>
            </a:r>
            <a:r>
              <a:rPr kumimoji="0" lang="en-US" altLang="ko-KR" dirty="0">
                <a:latin typeface="Times New Roman" pitchFamily="18" charset="0"/>
              </a:rPr>
              <a:t>by basic capability, control capability is associated with individual processes. </a:t>
            </a:r>
            <a:endParaRPr kumimoji="0" lang="en-US" altLang="ko-KR" dirty="0" smtClean="0">
              <a:latin typeface="Times New Roman" pitchFamily="18" charset="0"/>
            </a:endParaRPr>
          </a:p>
          <a:p>
            <a:pPr lvl="1" algn="just">
              <a:spcBef>
                <a:spcPts val="600"/>
              </a:spcBef>
              <a:buFont typeface="Symbol" pitchFamily="18" charset="2"/>
              <a:buChar char="·"/>
            </a:pPr>
            <a:r>
              <a:rPr kumimoji="0" lang="en-US" altLang="ko-KR" dirty="0" smtClean="0">
                <a:latin typeface="Times New Roman" pitchFamily="18" charset="0"/>
              </a:rPr>
              <a:t>Company’s </a:t>
            </a:r>
            <a:r>
              <a:rPr kumimoji="0" lang="en-US" altLang="ko-KR" dirty="0">
                <a:latin typeface="Times New Roman" pitchFamily="18" charset="0"/>
              </a:rPr>
              <a:t>system capability is the one the market will observe and evaluate, and it can be forged only when the company is able to integrate control capabilities from the entire organization’s perspective. </a:t>
            </a:r>
            <a:endParaRPr kumimoji="0" lang="en-US" altLang="ko-KR" dirty="0" smtClean="0">
              <a:latin typeface="Times New Roman" pitchFamily="18" charset="0"/>
            </a:endParaRPr>
          </a:p>
          <a:p>
            <a:pPr algn="just">
              <a:spcBef>
                <a:spcPts val="600"/>
              </a:spcBef>
              <a:buFont typeface="Symbol" pitchFamily="18" charset="2"/>
              <a:buChar char="·"/>
            </a:pPr>
            <a:r>
              <a:rPr kumimoji="0" lang="en-US" altLang="ko-KR" dirty="0" smtClean="0">
                <a:latin typeface="Times New Roman" pitchFamily="18" charset="0"/>
              </a:rPr>
              <a:t>Regarding </a:t>
            </a:r>
            <a:r>
              <a:rPr kumimoji="0" lang="en-US" altLang="ko-KR" dirty="0">
                <a:latin typeface="Times New Roman" pitchFamily="18" charset="0"/>
              </a:rPr>
              <a:t>applicability, basic capability is the most open to generalization, since its knowledge and skills are so general as to be useful for a wide variety of processes. </a:t>
            </a:r>
            <a:endParaRPr kumimoji="0" lang="en-US" altLang="ko-KR" dirty="0" smtClean="0">
              <a:latin typeface="Times New Roman" pitchFamily="18" charset="0"/>
            </a:endParaRPr>
          </a:p>
          <a:p>
            <a:pPr algn="just">
              <a:spcBef>
                <a:spcPts val="600"/>
              </a:spcBef>
              <a:buFont typeface="Symbol" pitchFamily="18" charset="2"/>
              <a:buChar char="·"/>
            </a:pPr>
            <a:r>
              <a:rPr kumimoji="0" lang="en-US" altLang="ko-KR" dirty="0" smtClean="0">
                <a:latin typeface="Times New Roman" pitchFamily="18" charset="0"/>
              </a:rPr>
              <a:t>Regarding </a:t>
            </a:r>
            <a:r>
              <a:rPr kumimoji="0" lang="en-US" altLang="ko-KR" dirty="0">
                <a:latin typeface="Times New Roman" pitchFamily="18" charset="0"/>
              </a:rPr>
              <a:t>the decision time horizon, basic capability requires the longest perspective in that it takes time for the company’s employees to acquire basic knowledge and </a:t>
            </a:r>
            <a:r>
              <a:rPr kumimoji="0" lang="en-US" altLang="ko-KR" dirty="0" smtClean="0">
                <a:latin typeface="Times New Roman" pitchFamily="18" charset="0"/>
              </a:rPr>
              <a:t>skills and also </a:t>
            </a:r>
            <a:r>
              <a:rPr kumimoji="0" lang="en-US" altLang="ko-KR" dirty="0">
                <a:latin typeface="Times New Roman" pitchFamily="18" charset="0"/>
              </a:rPr>
              <a:t>also because the basic capability needs the most comprehensive bases for individual learning</a:t>
            </a:r>
            <a:r>
              <a:rPr kumimoji="0" lang="en-US" altLang="ko-KR" dirty="0" smtClean="0">
                <a:latin typeface="Times New Roman" pitchFamily="18" charset="0"/>
              </a:rPr>
              <a:t>.</a:t>
            </a:r>
            <a:endParaRPr kumimoji="0" lang="en-US" altLang="ko-KR" dirty="0">
              <a:latin typeface="Times New Roman" pitchFamily="18" charset="0"/>
            </a:endParaRPr>
          </a:p>
        </p:txBody>
      </p:sp>
    </p:spTree>
    <p:extLst>
      <p:ext uri="{BB962C8B-B14F-4D97-AF65-F5344CB8AC3E}">
        <p14:creationId xmlns:p14="http://schemas.microsoft.com/office/powerpoint/2010/main" val="31748192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2800" b="1" dirty="0">
                <a:solidFill>
                  <a:schemeClr val="tx1"/>
                </a:solidFill>
                <a:latin typeface="Times New Roman" pitchFamily="18" charset="0"/>
              </a:rPr>
              <a:t>Figure </a:t>
            </a:r>
            <a:r>
              <a:rPr lang="en-US" altLang="ko-KR" sz="2800" b="1" dirty="0" smtClean="0">
                <a:solidFill>
                  <a:schemeClr val="tx1"/>
                </a:solidFill>
                <a:latin typeface="Times New Roman" pitchFamily="18" charset="0"/>
              </a:rPr>
              <a:t>A2.26 </a:t>
            </a:r>
            <a:r>
              <a:rPr lang="en-US" altLang="ko-KR" sz="2800" dirty="0" smtClean="0">
                <a:solidFill>
                  <a:schemeClr val="tx1"/>
                </a:solidFill>
                <a:latin typeface="Times New Roman" pitchFamily="18" charset="0"/>
              </a:rPr>
              <a:t>Knowledge </a:t>
            </a:r>
            <a:r>
              <a:rPr lang="en-US" altLang="ko-KR" sz="2800" dirty="0">
                <a:solidFill>
                  <a:schemeClr val="tx1"/>
                </a:solidFill>
                <a:latin typeface="Times New Roman" pitchFamily="18" charset="0"/>
              </a:rPr>
              <a:t>development and management </a:t>
            </a:r>
            <a:r>
              <a:rPr lang="en-US" altLang="ko-KR" sz="2800" dirty="0" smtClean="0">
                <a:solidFill>
                  <a:schemeClr val="tx1"/>
                </a:solidFill>
                <a:latin typeface="Times New Roman" pitchFamily="18" charset="0"/>
              </a:rPr>
              <a:t>approaches*</a:t>
            </a:r>
            <a:endParaRPr lang="en-US" altLang="ko-KR" sz="2800" dirty="0">
              <a:solidFill>
                <a:schemeClr val="tx1"/>
              </a:solidFill>
              <a:latin typeface="Times New Roman" pitchFamily="18" charset="0"/>
            </a:endParaRPr>
          </a:p>
        </p:txBody>
      </p:sp>
      <p:sp>
        <p:nvSpPr>
          <p:cNvPr id="4" name="Rectangle 3"/>
          <p:cNvSpPr>
            <a:spLocks noChangeArrowheads="1"/>
          </p:cNvSpPr>
          <p:nvPr/>
        </p:nvSpPr>
        <p:spPr bwMode="auto">
          <a:xfrm>
            <a:off x="2438400" y="1447800"/>
            <a:ext cx="5257800" cy="3657600"/>
          </a:xfrm>
          <a:prstGeom prst="rect">
            <a:avLst/>
          </a:prstGeom>
          <a:solidFill>
            <a:srgbClr val="CCFFFF"/>
          </a:solidFill>
          <a:ln w="12700" cap="sq">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 name="Text Box 4"/>
          <p:cNvSpPr txBox="1">
            <a:spLocks noChangeArrowheads="1"/>
          </p:cNvSpPr>
          <p:nvPr/>
        </p:nvSpPr>
        <p:spPr bwMode="auto">
          <a:xfrm>
            <a:off x="2133600" y="47244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eaLnBrk="0" latinLnBrk="0" hangingPunct="0">
              <a:spcBef>
                <a:spcPct val="0"/>
              </a:spcBef>
            </a:pPr>
            <a:r>
              <a:rPr kumimoji="0" lang="ko-KR" altLang="en-US" b="0" smtClean="0">
                <a:solidFill>
                  <a:srgbClr val="000000"/>
                </a:solidFill>
                <a:ea typeface="굴림" panose="020B0600000101010101" pitchFamily="50" charset="-127"/>
              </a:rPr>
              <a:t>1</a:t>
            </a:r>
          </a:p>
        </p:txBody>
      </p:sp>
      <p:sp>
        <p:nvSpPr>
          <p:cNvPr id="6" name="Text Box 5"/>
          <p:cNvSpPr txBox="1">
            <a:spLocks noChangeArrowheads="1"/>
          </p:cNvSpPr>
          <p:nvPr/>
        </p:nvSpPr>
        <p:spPr bwMode="auto">
          <a:xfrm>
            <a:off x="2133600" y="13716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eaLnBrk="0" latinLnBrk="0" hangingPunct="0">
              <a:spcBef>
                <a:spcPct val="0"/>
              </a:spcBef>
            </a:pPr>
            <a:r>
              <a:rPr kumimoji="0" lang="ko-KR" altLang="en-US" b="0" smtClean="0">
                <a:solidFill>
                  <a:srgbClr val="000000"/>
                </a:solidFill>
                <a:ea typeface="굴림" panose="020B0600000101010101" pitchFamily="50" charset="-127"/>
              </a:rPr>
              <a:t>8</a:t>
            </a:r>
          </a:p>
        </p:txBody>
      </p:sp>
      <p:sp>
        <p:nvSpPr>
          <p:cNvPr id="7" name="Line 6"/>
          <p:cNvSpPr>
            <a:spLocks noChangeShapeType="1"/>
          </p:cNvSpPr>
          <p:nvPr/>
        </p:nvSpPr>
        <p:spPr bwMode="auto">
          <a:xfrm flipV="1">
            <a:off x="2057400" y="1600200"/>
            <a:ext cx="0" cy="3352800"/>
          </a:xfrm>
          <a:prstGeom prst="line">
            <a:avLst/>
          </a:prstGeom>
          <a:noFill/>
          <a:ln w="12700" cap="sq">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8" name="Text Box 7"/>
          <p:cNvSpPr txBox="1">
            <a:spLocks noChangeArrowheads="1"/>
          </p:cNvSpPr>
          <p:nvPr/>
        </p:nvSpPr>
        <p:spPr bwMode="auto">
          <a:xfrm rot="16200000">
            <a:off x="386557" y="3072606"/>
            <a:ext cx="2800350"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eaLnBrk="0" latinLnBrk="0" hangingPunct="0">
              <a:spcBef>
                <a:spcPct val="0"/>
              </a:spcBef>
            </a:pPr>
            <a:r>
              <a:rPr kumimoji="0" lang="en-US" altLang="ko-KR" sz="1800" b="0" smtClean="0">
                <a:solidFill>
                  <a:srgbClr val="000000"/>
                </a:solidFill>
                <a:ea typeface="굴림" panose="020B0600000101010101" pitchFamily="50" charset="-127"/>
              </a:rPr>
              <a:t>Production knowledge stage</a:t>
            </a:r>
            <a:endParaRPr kumimoji="0" lang="en-US" altLang="ko-KR" b="0" smtClean="0">
              <a:solidFill>
                <a:srgbClr val="000000"/>
              </a:solidFill>
              <a:ea typeface="굴림" panose="020B0600000101010101" pitchFamily="50" charset="-127"/>
            </a:endParaRPr>
          </a:p>
        </p:txBody>
      </p:sp>
      <p:sp>
        <p:nvSpPr>
          <p:cNvPr id="9" name="Line 8"/>
          <p:cNvSpPr>
            <a:spLocks noChangeShapeType="1"/>
          </p:cNvSpPr>
          <p:nvPr/>
        </p:nvSpPr>
        <p:spPr bwMode="auto">
          <a:xfrm>
            <a:off x="2438400" y="5334000"/>
            <a:ext cx="5257800" cy="0"/>
          </a:xfrm>
          <a:prstGeom prst="line">
            <a:avLst/>
          </a:prstGeom>
          <a:noFill/>
          <a:ln w="12700" cap="sq">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0" name="Line 9"/>
          <p:cNvSpPr>
            <a:spLocks noChangeShapeType="1"/>
          </p:cNvSpPr>
          <p:nvPr/>
        </p:nvSpPr>
        <p:spPr bwMode="auto">
          <a:xfrm>
            <a:off x="7162800" y="5638800"/>
            <a:ext cx="533400" cy="0"/>
          </a:xfrm>
          <a:prstGeom prst="line">
            <a:avLst/>
          </a:prstGeom>
          <a:noFill/>
          <a:ln w="12700" cap="sq">
            <a:solidFill>
              <a:srgbClr val="000000"/>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1" name="Line 10"/>
          <p:cNvSpPr>
            <a:spLocks noChangeShapeType="1"/>
          </p:cNvSpPr>
          <p:nvPr/>
        </p:nvSpPr>
        <p:spPr bwMode="auto">
          <a:xfrm rot="10840924">
            <a:off x="2438400" y="5562600"/>
            <a:ext cx="533400" cy="0"/>
          </a:xfrm>
          <a:prstGeom prst="line">
            <a:avLst/>
          </a:prstGeom>
          <a:noFill/>
          <a:ln w="12700" cap="sq">
            <a:solidFill>
              <a:srgbClr val="000000"/>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2" name="Text Box 11"/>
          <p:cNvSpPr txBox="1">
            <a:spLocks noChangeArrowheads="1"/>
          </p:cNvSpPr>
          <p:nvPr/>
        </p:nvSpPr>
        <p:spPr bwMode="auto">
          <a:xfrm>
            <a:off x="3048000" y="5410200"/>
            <a:ext cx="1720850" cy="738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eaLnBrk="0" latinLnBrk="0" hangingPunct="0">
              <a:spcBef>
                <a:spcPct val="0"/>
              </a:spcBef>
            </a:pPr>
            <a:r>
              <a:rPr kumimoji="0" lang="en-US" altLang="ko-KR" sz="1400" b="0" smtClean="0">
                <a:solidFill>
                  <a:srgbClr val="000000"/>
                </a:solidFill>
                <a:ea typeface="굴림" panose="020B0600000101010101" pitchFamily="50" charset="-127"/>
              </a:rPr>
              <a:t>Management by </a:t>
            </a:r>
          </a:p>
          <a:p>
            <a:pPr algn="l" eaLnBrk="0" latinLnBrk="0" hangingPunct="0">
              <a:spcBef>
                <a:spcPct val="0"/>
              </a:spcBef>
            </a:pPr>
            <a:r>
              <a:rPr kumimoji="0" lang="en-US" altLang="ko-KR" sz="1400" b="0" smtClean="0">
                <a:solidFill>
                  <a:srgbClr val="000000"/>
                </a:solidFill>
                <a:ea typeface="굴림" panose="020B0600000101010101" pitchFamily="50" charset="-127"/>
              </a:rPr>
              <a:t>professional </a:t>
            </a:r>
          </a:p>
          <a:p>
            <a:pPr algn="l" eaLnBrk="0" latinLnBrk="0" hangingPunct="0">
              <a:spcBef>
                <a:spcPct val="0"/>
              </a:spcBef>
            </a:pPr>
            <a:r>
              <a:rPr kumimoji="0" lang="en-US" altLang="ko-KR" sz="1400" b="0" smtClean="0">
                <a:solidFill>
                  <a:srgbClr val="000000"/>
                </a:solidFill>
                <a:ea typeface="굴림" panose="020B0600000101010101" pitchFamily="50" charset="-127"/>
              </a:rPr>
              <a:t>experience/expertise</a:t>
            </a:r>
            <a:endParaRPr kumimoji="0" lang="en-US" altLang="ko-KR" b="0" smtClean="0">
              <a:solidFill>
                <a:srgbClr val="000000"/>
              </a:solidFill>
              <a:ea typeface="굴림" panose="020B0600000101010101" pitchFamily="50" charset="-127"/>
            </a:endParaRPr>
          </a:p>
        </p:txBody>
      </p:sp>
      <p:sp>
        <p:nvSpPr>
          <p:cNvPr id="13" name="Text Box 12"/>
          <p:cNvSpPr txBox="1">
            <a:spLocks noChangeArrowheads="1"/>
          </p:cNvSpPr>
          <p:nvPr/>
        </p:nvSpPr>
        <p:spPr bwMode="auto">
          <a:xfrm>
            <a:off x="5638800" y="5410200"/>
            <a:ext cx="1804988" cy="738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eaLnBrk="0" latinLnBrk="0" hangingPunct="0">
              <a:spcBef>
                <a:spcPct val="0"/>
              </a:spcBef>
            </a:pPr>
            <a:r>
              <a:rPr kumimoji="0" lang="en-US" altLang="ko-KR" sz="1400" b="0" smtClean="0">
                <a:solidFill>
                  <a:srgbClr val="000000"/>
                </a:solidFill>
                <a:ea typeface="굴림" panose="020B0600000101010101" pitchFamily="50" charset="-127"/>
              </a:rPr>
              <a:t>Management by </a:t>
            </a:r>
          </a:p>
          <a:p>
            <a:pPr algn="l" eaLnBrk="0" latinLnBrk="0" hangingPunct="0">
              <a:spcBef>
                <a:spcPct val="0"/>
              </a:spcBef>
            </a:pPr>
            <a:r>
              <a:rPr kumimoji="0" lang="en-US" altLang="ko-KR" sz="1400" b="0" smtClean="0">
                <a:solidFill>
                  <a:srgbClr val="000000"/>
                </a:solidFill>
                <a:ea typeface="굴림" panose="020B0600000101010101" pitchFamily="50" charset="-127"/>
              </a:rPr>
              <a:t>procedure and </a:t>
            </a:r>
          </a:p>
          <a:p>
            <a:pPr algn="l" eaLnBrk="0" latinLnBrk="0" hangingPunct="0">
              <a:spcBef>
                <a:spcPct val="0"/>
              </a:spcBef>
            </a:pPr>
            <a:r>
              <a:rPr kumimoji="0" lang="en-US" altLang="ko-KR" sz="1400" b="0" smtClean="0">
                <a:solidFill>
                  <a:srgbClr val="000000"/>
                </a:solidFill>
                <a:ea typeface="굴림" panose="020B0600000101010101" pitchFamily="50" charset="-127"/>
              </a:rPr>
              <a:t>structured knowledge</a:t>
            </a:r>
            <a:endParaRPr kumimoji="0" lang="en-US" altLang="ko-KR" b="0" smtClean="0">
              <a:solidFill>
                <a:srgbClr val="000000"/>
              </a:solidFill>
              <a:ea typeface="굴림" panose="020B0600000101010101" pitchFamily="50" charset="-127"/>
            </a:endParaRPr>
          </a:p>
        </p:txBody>
      </p:sp>
      <p:sp>
        <p:nvSpPr>
          <p:cNvPr id="14" name="Oval 13"/>
          <p:cNvSpPr>
            <a:spLocks noChangeArrowheads="1"/>
          </p:cNvSpPr>
          <p:nvPr/>
        </p:nvSpPr>
        <p:spPr bwMode="auto">
          <a:xfrm rot="19652047">
            <a:off x="2401888" y="2719388"/>
            <a:ext cx="5156200" cy="1066800"/>
          </a:xfrm>
          <a:prstGeom prst="ellipse">
            <a:avLst/>
          </a:prstGeom>
          <a:solidFill>
            <a:srgbClr val="FFFF00"/>
          </a:solidFill>
          <a:ln w="25400" cap="sq">
            <a:solidFill>
              <a:srgbClr val="00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 name="Text Box 14"/>
          <p:cNvSpPr txBox="1">
            <a:spLocks noChangeArrowheads="1"/>
          </p:cNvSpPr>
          <p:nvPr/>
        </p:nvSpPr>
        <p:spPr bwMode="auto">
          <a:xfrm>
            <a:off x="2662238" y="1676400"/>
            <a:ext cx="158750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0" latinLnBrk="0" hangingPunct="0">
              <a:spcBef>
                <a:spcPct val="0"/>
              </a:spcBef>
            </a:pPr>
            <a:r>
              <a:rPr kumimoji="0" lang="en-US" altLang="ko-KR" b="0" smtClean="0">
                <a:solidFill>
                  <a:srgbClr val="0000FF"/>
                </a:solidFill>
                <a:ea typeface="굴림" panose="020B0600000101010101" pitchFamily="50" charset="-127"/>
              </a:rPr>
              <a:t>Ineffective </a:t>
            </a:r>
          </a:p>
          <a:p>
            <a:pPr eaLnBrk="0" latinLnBrk="0" hangingPunct="0">
              <a:spcBef>
                <a:spcPct val="0"/>
              </a:spcBef>
            </a:pPr>
            <a:r>
              <a:rPr kumimoji="0" lang="en-US" altLang="ko-KR" b="0" smtClean="0">
                <a:solidFill>
                  <a:srgbClr val="0000FF"/>
                </a:solidFill>
                <a:ea typeface="굴림" panose="020B0600000101010101" pitchFamily="50" charset="-127"/>
              </a:rPr>
              <a:t>region</a:t>
            </a:r>
          </a:p>
        </p:txBody>
      </p:sp>
      <p:sp>
        <p:nvSpPr>
          <p:cNvPr id="16" name="Text Box 15"/>
          <p:cNvSpPr txBox="1">
            <a:spLocks noChangeArrowheads="1"/>
          </p:cNvSpPr>
          <p:nvPr/>
        </p:nvSpPr>
        <p:spPr bwMode="auto">
          <a:xfrm>
            <a:off x="6015038" y="4191000"/>
            <a:ext cx="158750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0" latinLnBrk="0" hangingPunct="0">
              <a:spcBef>
                <a:spcPct val="0"/>
              </a:spcBef>
            </a:pPr>
            <a:r>
              <a:rPr kumimoji="0" lang="en-US" altLang="ko-KR" b="0" smtClean="0">
                <a:solidFill>
                  <a:srgbClr val="0000FF"/>
                </a:solidFill>
                <a:ea typeface="굴림" panose="020B0600000101010101" pitchFamily="50" charset="-127"/>
              </a:rPr>
              <a:t>Ineffective </a:t>
            </a:r>
          </a:p>
          <a:p>
            <a:pPr eaLnBrk="0" latinLnBrk="0" hangingPunct="0">
              <a:spcBef>
                <a:spcPct val="0"/>
              </a:spcBef>
            </a:pPr>
            <a:r>
              <a:rPr kumimoji="0" lang="en-US" altLang="ko-KR" b="0" smtClean="0">
                <a:solidFill>
                  <a:srgbClr val="0000FF"/>
                </a:solidFill>
                <a:ea typeface="굴림" panose="020B0600000101010101" pitchFamily="50" charset="-127"/>
              </a:rPr>
              <a:t>region</a:t>
            </a:r>
          </a:p>
        </p:txBody>
      </p:sp>
      <p:sp>
        <p:nvSpPr>
          <p:cNvPr id="17" name="Text Box 16"/>
          <p:cNvSpPr txBox="1">
            <a:spLocks noChangeArrowheads="1"/>
          </p:cNvSpPr>
          <p:nvPr/>
        </p:nvSpPr>
        <p:spPr bwMode="auto">
          <a:xfrm>
            <a:off x="4419600" y="2819400"/>
            <a:ext cx="142240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eaLnBrk="0" latinLnBrk="0" hangingPunct="0">
              <a:spcBef>
                <a:spcPct val="0"/>
              </a:spcBef>
            </a:pPr>
            <a:r>
              <a:rPr kumimoji="0" lang="en-US" altLang="ko-KR" smtClean="0">
                <a:solidFill>
                  <a:srgbClr val="FF3300"/>
                </a:solidFill>
                <a:ea typeface="굴림" panose="020B0600000101010101" pitchFamily="50" charset="-127"/>
              </a:rPr>
              <a:t>Effective </a:t>
            </a:r>
          </a:p>
          <a:p>
            <a:pPr algn="l" eaLnBrk="0" latinLnBrk="0" hangingPunct="0">
              <a:spcBef>
                <a:spcPct val="0"/>
              </a:spcBef>
            </a:pPr>
            <a:r>
              <a:rPr kumimoji="0" lang="en-US" altLang="ko-KR" smtClean="0">
                <a:solidFill>
                  <a:srgbClr val="FF3300"/>
                </a:solidFill>
                <a:ea typeface="굴림" panose="020B0600000101010101" pitchFamily="50" charset="-127"/>
              </a:rPr>
              <a:t>region</a:t>
            </a:r>
            <a:endParaRPr kumimoji="0" lang="en-US" altLang="ko-KR" b="0" smtClean="0">
              <a:solidFill>
                <a:srgbClr val="808080"/>
              </a:solidFill>
              <a:ea typeface="굴림" panose="020B0600000101010101" pitchFamily="50" charset="-127"/>
            </a:endParaRPr>
          </a:p>
        </p:txBody>
      </p:sp>
      <p:sp>
        <p:nvSpPr>
          <p:cNvPr id="18" name="직사각형 17"/>
          <p:cNvSpPr/>
          <p:nvPr/>
        </p:nvSpPr>
        <p:spPr>
          <a:xfrm>
            <a:off x="208701" y="6256422"/>
            <a:ext cx="9542573" cy="230832"/>
          </a:xfrm>
          <a:prstGeom prst="rect">
            <a:avLst/>
          </a:prstGeom>
        </p:spPr>
        <p:txBody>
          <a:bodyPr wrap="square">
            <a:spAutoFit/>
          </a:bodyPr>
          <a:lstStyle/>
          <a:p>
            <a:pPr algn="l"/>
            <a:r>
              <a:rPr lang="en-US" altLang="ko-KR" sz="900" b="0" dirty="0" smtClean="0">
                <a:latin typeface="Times New Roman" panose="02020603050405020304" pitchFamily="18" charset="0"/>
                <a:cs typeface="Times New Roman" panose="02020603050405020304" pitchFamily="18" charset="0"/>
              </a:rPr>
              <a:t>* </a:t>
            </a:r>
            <a:r>
              <a:rPr lang="en-US" altLang="ko-KR" sz="900" b="0" dirty="0" err="1" smtClean="0">
                <a:latin typeface="Times New Roman" panose="02020603050405020304" pitchFamily="18" charset="0"/>
                <a:cs typeface="Times New Roman" panose="02020603050405020304" pitchFamily="18" charset="0"/>
              </a:rPr>
              <a:t>Jaikumar</a:t>
            </a:r>
            <a:r>
              <a:rPr lang="en-US" altLang="ko-KR" sz="900" b="0" dirty="0">
                <a:latin typeface="Times New Roman" panose="02020603050405020304" pitchFamily="18" charset="0"/>
                <a:cs typeface="Times New Roman" panose="02020603050405020304" pitchFamily="18" charset="0"/>
              </a:rPr>
              <a:t>, R. and R. E. Bohn (1992). A dynamic approach to operations management: An alternative to static optimization. International Journal of Production Economics, 27 (3), 265-282.</a:t>
            </a:r>
            <a:endParaRPr lang="ko-KR" altLang="en-US" sz="900" b="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23783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A2.27 </a:t>
            </a:r>
            <a:r>
              <a:rPr lang="en-US" altLang="ko-KR" sz="3200" dirty="0" smtClean="0">
                <a:solidFill>
                  <a:schemeClr val="tx1"/>
                </a:solidFill>
                <a:latin typeface="Times New Roman" pitchFamily="18" charset="0"/>
              </a:rPr>
              <a:t>A learning model</a:t>
            </a:r>
            <a:endParaRPr lang="en-US" altLang="ko-KR" sz="3200" dirty="0">
              <a:solidFill>
                <a:schemeClr val="tx1"/>
              </a:solidFill>
              <a:latin typeface="Times New Roman" pitchFamily="18" charset="0"/>
            </a:endParaRPr>
          </a:p>
        </p:txBody>
      </p:sp>
      <p:sp>
        <p:nvSpPr>
          <p:cNvPr id="4" name="Rectangle 1028"/>
          <p:cNvSpPr>
            <a:spLocks noChangeArrowheads="1"/>
          </p:cNvSpPr>
          <p:nvPr/>
        </p:nvSpPr>
        <p:spPr bwMode="auto">
          <a:xfrm>
            <a:off x="1295400" y="3826024"/>
            <a:ext cx="2209800" cy="1676400"/>
          </a:xfrm>
          <a:prstGeom prst="rect">
            <a:avLst/>
          </a:prstGeom>
          <a:solidFill>
            <a:srgbClr val="CCFFFF"/>
          </a:solidFill>
          <a:ln w="12700" cap="sq">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eaLnBrk="0" fontAlgn="auto" latinLnBrk="0" hangingPunct="0">
              <a:lnSpc>
                <a:spcPct val="100000"/>
              </a:lnSpc>
              <a:spcBef>
                <a:spcPct val="0"/>
              </a:spcBef>
              <a:spcAft>
                <a:spcPts val="0"/>
              </a:spcAft>
              <a:buClrTx/>
              <a:buSzTx/>
              <a:buFontTx/>
              <a:buNone/>
              <a:tabLst/>
              <a:defRPr/>
            </a:pPr>
            <a:r>
              <a:rPr kumimoji="0" lang="ko-KR" altLang="en-US" sz="1600" b="0" i="0" u="none" strike="noStrike" kern="0" cap="none" spc="0" normalizeH="0" baseline="0" noProof="0" smtClean="0">
                <a:ln>
                  <a:noFill/>
                </a:ln>
                <a:solidFill>
                  <a:srgbClr val="808080"/>
                </a:solidFill>
                <a:effectLst/>
                <a:uLnTx/>
                <a:uFillTx/>
                <a:latin typeface="Times New Roman" panose="02020603050405020304" pitchFamily="18" charset="0"/>
                <a:ea typeface="굴림" panose="020B0600000101010101" pitchFamily="50" charset="-127"/>
              </a:rPr>
              <a:t> </a:t>
            </a:r>
            <a:r>
              <a:rPr kumimoji="0" lang="en-US" altLang="ko-KR" sz="1600" b="0" i="0" u="sng"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Learning Circumstance</a:t>
            </a:r>
            <a:endParaRPr kumimoji="0"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6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Synchronous operations</a:t>
            </a:r>
          </a:p>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6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systems</a:t>
            </a:r>
          </a:p>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6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Contingent inventory</a:t>
            </a:r>
          </a:p>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6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Inspection resource </a:t>
            </a:r>
          </a:p>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6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allocation</a:t>
            </a:r>
            <a:endParaRPr kumimoji="0" lang="en-US" altLang="ko-KR" sz="2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 name="Rectangle 1029"/>
          <p:cNvSpPr>
            <a:spLocks noChangeArrowheads="1"/>
          </p:cNvSpPr>
          <p:nvPr/>
        </p:nvSpPr>
        <p:spPr bwMode="auto">
          <a:xfrm>
            <a:off x="1295400" y="1463824"/>
            <a:ext cx="2209800" cy="1676400"/>
          </a:xfrm>
          <a:prstGeom prst="rect">
            <a:avLst/>
          </a:prstGeom>
          <a:solidFill>
            <a:srgbClr val="CCFFFF"/>
          </a:solidFill>
          <a:ln w="12700" cap="sq">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eaLnBrk="0" fontAlgn="auto" latinLnBrk="0" hangingPunct="0">
              <a:lnSpc>
                <a:spcPct val="100000"/>
              </a:lnSpc>
              <a:spcBef>
                <a:spcPct val="0"/>
              </a:spcBef>
              <a:spcAft>
                <a:spcPts val="0"/>
              </a:spcAft>
              <a:buClrTx/>
              <a:buSzTx/>
              <a:buFontTx/>
              <a:buNone/>
              <a:tabLst/>
              <a:defRPr/>
            </a:pPr>
            <a:r>
              <a:rPr kumimoji="0" lang="ko-KR" altLang="en-US" sz="1600" b="0" i="0" u="none" strike="noStrike" kern="0" cap="none" spc="0" normalizeH="0" baseline="0" noProof="0" smtClean="0">
                <a:ln>
                  <a:noFill/>
                </a:ln>
                <a:solidFill>
                  <a:srgbClr val="808080"/>
                </a:solidFill>
                <a:effectLst/>
                <a:uLnTx/>
                <a:uFillTx/>
                <a:latin typeface="Times New Roman" panose="02020603050405020304" pitchFamily="18" charset="0"/>
                <a:ea typeface="굴림" panose="020B0600000101010101" pitchFamily="50" charset="-127"/>
              </a:rPr>
              <a:t>  </a:t>
            </a:r>
            <a:r>
              <a:rPr kumimoji="0" lang="en-US" altLang="ko-KR" sz="1600" b="0" i="0" u="sng"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Learning Preliminary</a:t>
            </a:r>
            <a:endParaRPr kumimoji="0"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6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Intelligent information</a:t>
            </a:r>
          </a:p>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6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systems</a:t>
            </a:r>
          </a:p>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6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Learning triggering</a:t>
            </a:r>
          </a:p>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6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scheme</a:t>
            </a:r>
            <a:endParaRPr kumimoji="0" lang="en-US" altLang="ko-KR" sz="2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 name="Rectangle 1030"/>
          <p:cNvSpPr>
            <a:spLocks noChangeArrowheads="1"/>
          </p:cNvSpPr>
          <p:nvPr/>
        </p:nvSpPr>
        <p:spPr bwMode="auto">
          <a:xfrm>
            <a:off x="4419600" y="2606824"/>
            <a:ext cx="2209800" cy="1676400"/>
          </a:xfrm>
          <a:prstGeom prst="rect">
            <a:avLst/>
          </a:prstGeom>
          <a:solidFill>
            <a:srgbClr val="FFFF99"/>
          </a:solidFill>
          <a:ln w="12700" cap="sq">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eaLnBrk="0" fontAlgn="auto" latinLnBrk="0" hangingPunct="0">
              <a:lnSpc>
                <a:spcPct val="100000"/>
              </a:lnSpc>
              <a:spcBef>
                <a:spcPct val="0"/>
              </a:spcBef>
              <a:spcAft>
                <a:spcPts val="0"/>
              </a:spcAft>
              <a:buClrTx/>
              <a:buSzTx/>
              <a:buFontTx/>
              <a:buNone/>
              <a:tabLst/>
              <a:defRPr/>
            </a:pPr>
            <a:r>
              <a:rPr kumimoji="0" lang="ko-KR" altLang="en-US" sz="1600" b="0" i="0" u="none" strike="noStrike" kern="0" cap="none" spc="0" normalizeH="0" baseline="0" noProof="0" smtClean="0">
                <a:ln>
                  <a:noFill/>
                </a:ln>
                <a:solidFill>
                  <a:srgbClr val="808080"/>
                </a:solidFill>
                <a:effectLst/>
                <a:uLnTx/>
                <a:uFillTx/>
                <a:latin typeface="Times New Roman" panose="02020603050405020304" pitchFamily="18" charset="0"/>
                <a:ea typeface="굴림" panose="020B0600000101010101" pitchFamily="50" charset="-127"/>
              </a:rPr>
              <a:t>   </a:t>
            </a:r>
            <a:r>
              <a:rPr kumimoji="0" lang="en-US" altLang="ko-KR" sz="1600" b="0" i="0" u="sng"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Learning Algorithm</a:t>
            </a:r>
            <a:endParaRPr kumimoji="0"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6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Random versus </a:t>
            </a:r>
          </a:p>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6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systematic deviation</a:t>
            </a:r>
          </a:p>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6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Special versus common</a:t>
            </a:r>
          </a:p>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6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causes</a:t>
            </a:r>
            <a:endParaRPr kumimoji="0" lang="en-US" altLang="ko-KR" sz="2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 name="Rectangle 1031"/>
          <p:cNvSpPr>
            <a:spLocks noChangeArrowheads="1"/>
          </p:cNvSpPr>
          <p:nvPr/>
        </p:nvSpPr>
        <p:spPr bwMode="auto">
          <a:xfrm>
            <a:off x="7543800" y="2835424"/>
            <a:ext cx="838200" cy="1066800"/>
          </a:xfrm>
          <a:prstGeom prst="rect">
            <a:avLst/>
          </a:prstGeom>
          <a:solidFill>
            <a:srgbClr val="FFCC99"/>
          </a:solidFill>
          <a:ln w="12700" cap="sq">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20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Process</a:t>
            </a:r>
          </a:p>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20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Control</a:t>
            </a:r>
            <a:endParaRPr kumimoji="0" lang="en-US" altLang="ko-KR" sz="24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endParaRPr>
          </a:p>
        </p:txBody>
      </p:sp>
      <p:sp>
        <p:nvSpPr>
          <p:cNvPr id="8" name="Line 1032"/>
          <p:cNvSpPr>
            <a:spLocks noChangeShapeType="1"/>
          </p:cNvSpPr>
          <p:nvPr/>
        </p:nvSpPr>
        <p:spPr bwMode="auto">
          <a:xfrm flipV="1">
            <a:off x="2362200" y="3140224"/>
            <a:ext cx="0" cy="685800"/>
          </a:xfrm>
          <a:prstGeom prst="line">
            <a:avLst/>
          </a:prstGeom>
          <a:noFill/>
          <a:ln w="38100" cap="sq">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9" name="Line 1033"/>
          <p:cNvSpPr>
            <a:spLocks noChangeShapeType="1"/>
          </p:cNvSpPr>
          <p:nvPr/>
        </p:nvSpPr>
        <p:spPr bwMode="auto">
          <a:xfrm>
            <a:off x="3505200" y="2835424"/>
            <a:ext cx="914400" cy="0"/>
          </a:xfrm>
          <a:prstGeom prst="line">
            <a:avLst/>
          </a:prstGeom>
          <a:noFill/>
          <a:ln w="38100" cap="sq">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0" name="Line 1034"/>
          <p:cNvSpPr>
            <a:spLocks noChangeShapeType="1"/>
          </p:cNvSpPr>
          <p:nvPr/>
        </p:nvSpPr>
        <p:spPr bwMode="auto">
          <a:xfrm>
            <a:off x="3505200" y="4130824"/>
            <a:ext cx="914400" cy="0"/>
          </a:xfrm>
          <a:prstGeom prst="line">
            <a:avLst/>
          </a:prstGeom>
          <a:noFill/>
          <a:ln w="38100" cap="sq">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1" name="Line 1035"/>
          <p:cNvSpPr>
            <a:spLocks noChangeShapeType="1"/>
          </p:cNvSpPr>
          <p:nvPr/>
        </p:nvSpPr>
        <p:spPr bwMode="auto">
          <a:xfrm>
            <a:off x="6629400" y="3368824"/>
            <a:ext cx="914400" cy="0"/>
          </a:xfrm>
          <a:prstGeom prst="line">
            <a:avLst/>
          </a:prstGeom>
          <a:noFill/>
          <a:ln w="38100" cap="sq">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2" name="Line 1036"/>
          <p:cNvSpPr>
            <a:spLocks noChangeShapeType="1"/>
          </p:cNvSpPr>
          <p:nvPr/>
        </p:nvSpPr>
        <p:spPr bwMode="auto">
          <a:xfrm flipV="1">
            <a:off x="8001000" y="1844824"/>
            <a:ext cx="0" cy="990600"/>
          </a:xfrm>
          <a:prstGeom prst="line">
            <a:avLst/>
          </a:prstGeom>
          <a:noFill/>
          <a:ln w="38100">
            <a:solidFill>
              <a:srgbClr val="000000"/>
            </a:solidFill>
            <a:prstDash val="sysDot"/>
            <a:round/>
            <a:headEnd type="stealth"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3" name="Line 1037"/>
          <p:cNvSpPr>
            <a:spLocks noChangeShapeType="1"/>
          </p:cNvSpPr>
          <p:nvPr/>
        </p:nvSpPr>
        <p:spPr bwMode="auto">
          <a:xfrm>
            <a:off x="3505200" y="1844824"/>
            <a:ext cx="4495800" cy="0"/>
          </a:xfrm>
          <a:prstGeom prst="line">
            <a:avLst/>
          </a:prstGeom>
          <a:noFill/>
          <a:ln w="38100">
            <a:solidFill>
              <a:srgbClr val="000000"/>
            </a:solidFill>
            <a:prstDash val="sysDot"/>
            <a:round/>
            <a:headEnd type="stealth" w="med" len="me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4" name="Line 1038"/>
          <p:cNvSpPr>
            <a:spLocks noChangeShapeType="1"/>
          </p:cNvSpPr>
          <p:nvPr/>
        </p:nvSpPr>
        <p:spPr bwMode="auto">
          <a:xfrm flipV="1">
            <a:off x="8001000" y="3902224"/>
            <a:ext cx="0" cy="990600"/>
          </a:xfrm>
          <a:prstGeom prst="line">
            <a:avLst/>
          </a:prstGeom>
          <a:noFill/>
          <a:ln w="38100">
            <a:solidFill>
              <a:srgbClr val="000000"/>
            </a:solidFill>
            <a:prstDash val="sysDot"/>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5" name="Line 1039"/>
          <p:cNvSpPr>
            <a:spLocks noChangeShapeType="1"/>
          </p:cNvSpPr>
          <p:nvPr/>
        </p:nvSpPr>
        <p:spPr bwMode="auto">
          <a:xfrm>
            <a:off x="3505200" y="4892824"/>
            <a:ext cx="4495800" cy="0"/>
          </a:xfrm>
          <a:prstGeom prst="line">
            <a:avLst/>
          </a:prstGeom>
          <a:noFill/>
          <a:ln w="38100">
            <a:solidFill>
              <a:srgbClr val="000000"/>
            </a:solidFill>
            <a:prstDash val="sysDot"/>
            <a:round/>
            <a:headEnd type="stealth" w="med" len="me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6" name="Line 1040"/>
          <p:cNvSpPr>
            <a:spLocks noChangeShapeType="1"/>
          </p:cNvSpPr>
          <p:nvPr/>
        </p:nvSpPr>
        <p:spPr bwMode="auto">
          <a:xfrm>
            <a:off x="4038600" y="5273824"/>
            <a:ext cx="685800" cy="0"/>
          </a:xfrm>
          <a:prstGeom prst="line">
            <a:avLst/>
          </a:prstGeom>
          <a:noFill/>
          <a:ln w="38100">
            <a:solidFill>
              <a:srgbClr val="000000"/>
            </a:solidFill>
            <a:prstDash val="sysDot"/>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7" name="Text Box 1041"/>
          <p:cNvSpPr txBox="1">
            <a:spLocks noChangeArrowheads="1"/>
          </p:cNvSpPr>
          <p:nvPr/>
        </p:nvSpPr>
        <p:spPr bwMode="auto">
          <a:xfrm>
            <a:off x="4876800" y="5121424"/>
            <a:ext cx="32289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eaLnBrk="0" latinLnBrk="0" hangingPunct="0">
              <a:spcBef>
                <a:spcPct val="0"/>
              </a:spcBef>
            </a:pPr>
            <a:r>
              <a:rPr kumimoji="0" lang="en-US" altLang="ko-KR" sz="1400" b="0" i="1" smtClean="0">
                <a:solidFill>
                  <a:srgbClr val="000000"/>
                </a:solidFill>
                <a:ea typeface="굴림" panose="020B0600000101010101" pitchFamily="50" charset="-127"/>
              </a:rPr>
              <a:t>Feedback and feed-forward of information</a:t>
            </a:r>
            <a:endParaRPr kumimoji="0" lang="en-US" altLang="ko-KR" b="0" smtClean="0">
              <a:solidFill>
                <a:srgbClr val="000000"/>
              </a:solidFill>
              <a:ea typeface="굴림" panose="020B0600000101010101" pitchFamily="50" charset="-127"/>
            </a:endParaRPr>
          </a:p>
        </p:txBody>
      </p:sp>
      <p:sp>
        <p:nvSpPr>
          <p:cNvPr id="18" name="Line 1042"/>
          <p:cNvSpPr>
            <a:spLocks noChangeShapeType="1"/>
          </p:cNvSpPr>
          <p:nvPr/>
        </p:nvSpPr>
        <p:spPr bwMode="auto">
          <a:xfrm>
            <a:off x="4038600" y="5502424"/>
            <a:ext cx="685800" cy="0"/>
          </a:xfrm>
          <a:prstGeom prst="line">
            <a:avLst/>
          </a:prstGeom>
          <a:noFill/>
          <a:ln w="38100" cap="sq">
            <a:solidFill>
              <a:srgbClr val="000000"/>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9" name="Text Box 1043"/>
          <p:cNvSpPr txBox="1">
            <a:spLocks noChangeArrowheads="1"/>
          </p:cNvSpPr>
          <p:nvPr/>
        </p:nvSpPr>
        <p:spPr bwMode="auto">
          <a:xfrm>
            <a:off x="4876800" y="5350024"/>
            <a:ext cx="1255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eaLnBrk="0" latinLnBrk="0" hangingPunct="0">
              <a:spcBef>
                <a:spcPct val="0"/>
              </a:spcBef>
            </a:pPr>
            <a:r>
              <a:rPr kumimoji="0" lang="en-US" altLang="ko-KR" sz="1400" b="0" i="1" smtClean="0">
                <a:solidFill>
                  <a:srgbClr val="000000"/>
                </a:solidFill>
                <a:ea typeface="굴림" panose="020B0600000101010101" pitchFamily="50" charset="-127"/>
              </a:rPr>
              <a:t>Main influence</a:t>
            </a:r>
            <a:endParaRPr kumimoji="0" lang="en-US" altLang="ko-KR" b="0" smtClean="0">
              <a:solidFill>
                <a:srgbClr val="000000"/>
              </a:solidFill>
              <a:ea typeface="굴림" panose="020B0600000101010101" pitchFamily="50" charset="-127"/>
            </a:endParaRPr>
          </a:p>
        </p:txBody>
      </p:sp>
    </p:spTree>
    <p:extLst>
      <p:ext uri="{BB962C8B-B14F-4D97-AF65-F5344CB8AC3E}">
        <p14:creationId xmlns:p14="http://schemas.microsoft.com/office/powerpoint/2010/main" val="22958237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A2.28 </a:t>
            </a:r>
            <a:r>
              <a:rPr lang="en-US" altLang="ko-KR" sz="3200" dirty="0">
                <a:solidFill>
                  <a:schemeClr val="tx1"/>
                </a:solidFill>
                <a:latin typeface="Times New Roman" pitchFamily="18" charset="0"/>
              </a:rPr>
              <a:t>A </a:t>
            </a:r>
            <a:r>
              <a:rPr lang="en-US" altLang="ko-KR" sz="3200" dirty="0" smtClean="0">
                <a:solidFill>
                  <a:schemeClr val="tx1"/>
                </a:solidFill>
                <a:latin typeface="Times New Roman" pitchFamily="18" charset="0"/>
              </a:rPr>
              <a:t>learning algorithm</a:t>
            </a:r>
            <a:endParaRPr lang="en-US" altLang="ko-KR" sz="3200" dirty="0">
              <a:solidFill>
                <a:schemeClr val="tx1"/>
              </a:solidFill>
              <a:latin typeface="Times New Roman" pitchFamily="18" charset="0"/>
            </a:endParaRPr>
          </a:p>
        </p:txBody>
      </p:sp>
      <p:pic>
        <p:nvPicPr>
          <p:cNvPr id="49" name="그림 48"/>
          <p:cNvPicPr>
            <a:picLocks noChangeAspect="1"/>
          </p:cNvPicPr>
          <p:nvPr/>
        </p:nvPicPr>
        <p:blipFill>
          <a:blip r:embed="rId2"/>
          <a:stretch>
            <a:fillRect/>
          </a:stretch>
        </p:blipFill>
        <p:spPr>
          <a:xfrm>
            <a:off x="704528" y="637584"/>
            <a:ext cx="7881313" cy="5988252"/>
          </a:xfrm>
          <a:prstGeom prst="rect">
            <a:avLst/>
          </a:prstGeom>
        </p:spPr>
      </p:pic>
    </p:spTree>
    <p:extLst>
      <p:ext uri="{BB962C8B-B14F-4D97-AF65-F5344CB8AC3E}">
        <p14:creationId xmlns:p14="http://schemas.microsoft.com/office/powerpoint/2010/main" val="35309097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A2.29 </a:t>
            </a:r>
            <a:r>
              <a:rPr lang="en-US" altLang="ko-KR" sz="3200" dirty="0" smtClean="0">
                <a:solidFill>
                  <a:schemeClr val="tx1"/>
                </a:solidFill>
                <a:latin typeface="Times New Roman" pitchFamily="18" charset="0"/>
              </a:rPr>
              <a:t>Contingent </a:t>
            </a:r>
            <a:r>
              <a:rPr lang="en-US" altLang="ko-KR" sz="3200" dirty="0">
                <a:solidFill>
                  <a:schemeClr val="tx1"/>
                </a:solidFill>
                <a:latin typeface="Times New Roman" pitchFamily="18" charset="0"/>
              </a:rPr>
              <a:t>and underlying </a:t>
            </a:r>
            <a:r>
              <a:rPr lang="en-US" altLang="ko-KR" sz="3200" dirty="0" smtClean="0">
                <a:solidFill>
                  <a:schemeClr val="tx1"/>
                </a:solidFill>
                <a:latin typeface="Times New Roman" pitchFamily="18" charset="0"/>
              </a:rPr>
              <a:t>causes</a:t>
            </a:r>
            <a:endParaRPr lang="en-US" altLang="ko-KR" sz="3200" dirty="0">
              <a:solidFill>
                <a:schemeClr val="tx1"/>
              </a:solidFill>
              <a:latin typeface="Times New Roman" pitchFamily="18" charset="0"/>
            </a:endParaRPr>
          </a:p>
        </p:txBody>
      </p:sp>
      <p:sp>
        <p:nvSpPr>
          <p:cNvPr id="3" name="Line 2"/>
          <p:cNvSpPr>
            <a:spLocks noChangeShapeType="1"/>
          </p:cNvSpPr>
          <p:nvPr/>
        </p:nvSpPr>
        <p:spPr bwMode="auto">
          <a:xfrm>
            <a:off x="2459038" y="1974850"/>
            <a:ext cx="0" cy="2819400"/>
          </a:xfrm>
          <a:prstGeom prst="line">
            <a:avLst/>
          </a:prstGeom>
          <a:noFill/>
          <a:ln w="222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4" name="Line 3"/>
          <p:cNvSpPr>
            <a:spLocks noChangeShapeType="1"/>
          </p:cNvSpPr>
          <p:nvPr/>
        </p:nvSpPr>
        <p:spPr bwMode="auto">
          <a:xfrm>
            <a:off x="2459038" y="4794250"/>
            <a:ext cx="3505200" cy="0"/>
          </a:xfrm>
          <a:prstGeom prst="line">
            <a:avLst/>
          </a:prstGeom>
          <a:noFill/>
          <a:ln w="222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5" name="Freeform 4"/>
          <p:cNvSpPr>
            <a:spLocks/>
          </p:cNvSpPr>
          <p:nvPr/>
        </p:nvSpPr>
        <p:spPr bwMode="auto">
          <a:xfrm>
            <a:off x="2687638" y="2355850"/>
            <a:ext cx="2781300" cy="2311400"/>
          </a:xfrm>
          <a:custGeom>
            <a:avLst/>
            <a:gdLst>
              <a:gd name="T0" fmla="*/ 24185 w 2760"/>
              <a:gd name="T1" fmla="*/ 2288286 h 1600"/>
              <a:gd name="T2" fmla="*/ 24185 w 2760"/>
              <a:gd name="T3" fmla="*/ 2218944 h 1600"/>
              <a:gd name="T4" fmla="*/ 169297 w 2760"/>
              <a:gd name="T5" fmla="*/ 1733550 h 1600"/>
              <a:gd name="T6" fmla="*/ 362778 w 2760"/>
              <a:gd name="T7" fmla="*/ 1456182 h 1600"/>
              <a:gd name="T8" fmla="*/ 701371 w 2760"/>
              <a:gd name="T9" fmla="*/ 1525524 h 1600"/>
              <a:gd name="T10" fmla="*/ 894853 w 2760"/>
              <a:gd name="T11" fmla="*/ 1594866 h 1600"/>
              <a:gd name="T12" fmla="*/ 1039964 w 2760"/>
              <a:gd name="T13" fmla="*/ 1525524 h 1600"/>
              <a:gd name="T14" fmla="*/ 1088335 w 2760"/>
              <a:gd name="T15" fmla="*/ 1317498 h 1600"/>
              <a:gd name="T16" fmla="*/ 1088335 w 2760"/>
              <a:gd name="T17" fmla="*/ 832104 h 1600"/>
              <a:gd name="T18" fmla="*/ 1281817 w 2760"/>
              <a:gd name="T19" fmla="*/ 554736 h 1600"/>
              <a:gd name="T20" fmla="*/ 1523669 w 2760"/>
              <a:gd name="T21" fmla="*/ 624078 h 1600"/>
              <a:gd name="T22" fmla="*/ 1765521 w 2760"/>
              <a:gd name="T23" fmla="*/ 970788 h 1600"/>
              <a:gd name="T24" fmla="*/ 1959003 w 2760"/>
              <a:gd name="T25" fmla="*/ 1040130 h 1600"/>
              <a:gd name="T26" fmla="*/ 2007373 w 2760"/>
              <a:gd name="T27" fmla="*/ 762762 h 1600"/>
              <a:gd name="T28" fmla="*/ 1959003 w 2760"/>
              <a:gd name="T29" fmla="*/ 346710 h 1600"/>
              <a:gd name="T30" fmla="*/ 2055743 w 2760"/>
              <a:gd name="T31" fmla="*/ 208026 h 1600"/>
              <a:gd name="T32" fmla="*/ 2249225 w 2760"/>
              <a:gd name="T33" fmla="*/ 485394 h 1600"/>
              <a:gd name="T34" fmla="*/ 2442707 w 2760"/>
              <a:gd name="T35" fmla="*/ 554736 h 1600"/>
              <a:gd name="T36" fmla="*/ 2491077 w 2760"/>
              <a:gd name="T37" fmla="*/ 416052 h 1600"/>
              <a:gd name="T38" fmla="*/ 2394337 w 2760"/>
              <a:gd name="T39" fmla="*/ 138684 h 1600"/>
              <a:gd name="T40" fmla="*/ 2491077 w 2760"/>
              <a:gd name="T41" fmla="*/ 0 h 1600"/>
              <a:gd name="T42" fmla="*/ 2781300 w 2760"/>
              <a:gd name="T43" fmla="*/ 138684 h 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760" h="1600">
                <a:moveTo>
                  <a:pt x="24" y="1584"/>
                </a:moveTo>
                <a:cubicBezTo>
                  <a:pt x="12" y="1592"/>
                  <a:pt x="0" y="1600"/>
                  <a:pt x="24" y="1536"/>
                </a:cubicBezTo>
                <a:cubicBezTo>
                  <a:pt x="48" y="1472"/>
                  <a:pt x="112" y="1288"/>
                  <a:pt x="168" y="1200"/>
                </a:cubicBezTo>
                <a:cubicBezTo>
                  <a:pt x="224" y="1112"/>
                  <a:pt x="272" y="1032"/>
                  <a:pt x="360" y="1008"/>
                </a:cubicBezTo>
                <a:cubicBezTo>
                  <a:pt x="448" y="984"/>
                  <a:pt x="608" y="1040"/>
                  <a:pt x="696" y="1056"/>
                </a:cubicBezTo>
                <a:cubicBezTo>
                  <a:pt x="784" y="1072"/>
                  <a:pt x="832" y="1104"/>
                  <a:pt x="888" y="1104"/>
                </a:cubicBezTo>
                <a:cubicBezTo>
                  <a:pt x="944" y="1104"/>
                  <a:pt x="1000" y="1088"/>
                  <a:pt x="1032" y="1056"/>
                </a:cubicBezTo>
                <a:cubicBezTo>
                  <a:pt x="1064" y="1024"/>
                  <a:pt x="1072" y="992"/>
                  <a:pt x="1080" y="912"/>
                </a:cubicBezTo>
                <a:cubicBezTo>
                  <a:pt x="1088" y="832"/>
                  <a:pt x="1048" y="664"/>
                  <a:pt x="1080" y="576"/>
                </a:cubicBezTo>
                <a:cubicBezTo>
                  <a:pt x="1112" y="488"/>
                  <a:pt x="1200" y="408"/>
                  <a:pt x="1272" y="384"/>
                </a:cubicBezTo>
                <a:cubicBezTo>
                  <a:pt x="1344" y="360"/>
                  <a:pt x="1432" y="384"/>
                  <a:pt x="1512" y="432"/>
                </a:cubicBezTo>
                <a:cubicBezTo>
                  <a:pt x="1592" y="480"/>
                  <a:pt x="1680" y="624"/>
                  <a:pt x="1752" y="672"/>
                </a:cubicBezTo>
                <a:cubicBezTo>
                  <a:pt x="1824" y="720"/>
                  <a:pt x="1904" y="744"/>
                  <a:pt x="1944" y="720"/>
                </a:cubicBezTo>
                <a:cubicBezTo>
                  <a:pt x="1984" y="696"/>
                  <a:pt x="1992" y="608"/>
                  <a:pt x="1992" y="528"/>
                </a:cubicBezTo>
                <a:cubicBezTo>
                  <a:pt x="1992" y="448"/>
                  <a:pt x="1936" y="304"/>
                  <a:pt x="1944" y="240"/>
                </a:cubicBezTo>
                <a:cubicBezTo>
                  <a:pt x="1952" y="176"/>
                  <a:pt x="1992" y="128"/>
                  <a:pt x="2040" y="144"/>
                </a:cubicBezTo>
                <a:cubicBezTo>
                  <a:pt x="2088" y="160"/>
                  <a:pt x="2168" y="296"/>
                  <a:pt x="2232" y="336"/>
                </a:cubicBezTo>
                <a:cubicBezTo>
                  <a:pt x="2296" y="376"/>
                  <a:pt x="2384" y="392"/>
                  <a:pt x="2424" y="384"/>
                </a:cubicBezTo>
                <a:cubicBezTo>
                  <a:pt x="2464" y="376"/>
                  <a:pt x="2480" y="336"/>
                  <a:pt x="2472" y="288"/>
                </a:cubicBezTo>
                <a:cubicBezTo>
                  <a:pt x="2464" y="240"/>
                  <a:pt x="2376" y="144"/>
                  <a:pt x="2376" y="96"/>
                </a:cubicBezTo>
                <a:cubicBezTo>
                  <a:pt x="2376" y="48"/>
                  <a:pt x="2408" y="0"/>
                  <a:pt x="2472" y="0"/>
                </a:cubicBezTo>
                <a:cubicBezTo>
                  <a:pt x="2536" y="0"/>
                  <a:pt x="2712" y="80"/>
                  <a:pt x="2760" y="96"/>
                </a:cubicBezTo>
              </a:path>
            </a:pathLst>
          </a:custGeom>
          <a:noFill/>
          <a:ln w="28575">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kumimoji="0" lang="ko-KR" altLang="en-US" sz="2400" b="0" smtClean="0">
              <a:solidFill>
                <a:srgbClr val="000000"/>
              </a:solidFill>
              <a:latin typeface="Times New Roman" panose="02020603050405020304" pitchFamily="18" charset="0"/>
              <a:ea typeface="+mn-ea"/>
            </a:endParaRPr>
          </a:p>
        </p:txBody>
      </p:sp>
      <p:sp>
        <p:nvSpPr>
          <p:cNvPr id="6" name="Freeform 5"/>
          <p:cNvSpPr>
            <a:spLocks/>
          </p:cNvSpPr>
          <p:nvPr/>
        </p:nvSpPr>
        <p:spPr bwMode="auto">
          <a:xfrm>
            <a:off x="2611438" y="2355850"/>
            <a:ext cx="3048000" cy="2133600"/>
          </a:xfrm>
          <a:custGeom>
            <a:avLst/>
            <a:gdLst>
              <a:gd name="T0" fmla="*/ 0 w 1920"/>
              <a:gd name="T1" fmla="*/ 2133600 h 1344"/>
              <a:gd name="T2" fmla="*/ 838200 w 1920"/>
              <a:gd name="T3" fmla="*/ 1447800 h 1344"/>
              <a:gd name="T4" fmla="*/ 1295400 w 1920"/>
              <a:gd name="T5" fmla="*/ 990600 h 1344"/>
              <a:gd name="T6" fmla="*/ 1905000 w 1920"/>
              <a:gd name="T7" fmla="*/ 533400 h 1344"/>
              <a:gd name="T8" fmla="*/ 2667000 w 1920"/>
              <a:gd name="T9" fmla="*/ 152400 h 1344"/>
              <a:gd name="T10" fmla="*/ 3048000 w 1920"/>
              <a:gd name="T11" fmla="*/ 0 h 13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20" h="1344">
                <a:moveTo>
                  <a:pt x="0" y="1344"/>
                </a:moveTo>
                <a:cubicBezTo>
                  <a:pt x="196" y="1188"/>
                  <a:pt x="392" y="1032"/>
                  <a:pt x="528" y="912"/>
                </a:cubicBezTo>
                <a:cubicBezTo>
                  <a:pt x="664" y="792"/>
                  <a:pt x="704" y="720"/>
                  <a:pt x="816" y="624"/>
                </a:cubicBezTo>
                <a:cubicBezTo>
                  <a:pt x="928" y="528"/>
                  <a:pt x="1056" y="424"/>
                  <a:pt x="1200" y="336"/>
                </a:cubicBezTo>
                <a:cubicBezTo>
                  <a:pt x="1344" y="248"/>
                  <a:pt x="1560" y="152"/>
                  <a:pt x="1680" y="96"/>
                </a:cubicBezTo>
                <a:cubicBezTo>
                  <a:pt x="1800" y="40"/>
                  <a:pt x="1860" y="20"/>
                  <a:pt x="1920" y="0"/>
                </a:cubicBezTo>
              </a:path>
            </a:pathLst>
          </a:custGeom>
          <a:noFill/>
          <a:ln w="28575" cap="flat">
            <a:solidFill>
              <a:srgbClr val="FF0000"/>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kumimoji="0" lang="ko-KR" altLang="en-US" sz="2400" b="0" smtClean="0">
              <a:solidFill>
                <a:srgbClr val="000000"/>
              </a:solidFill>
              <a:latin typeface="Times New Roman" panose="02020603050405020304" pitchFamily="18" charset="0"/>
              <a:ea typeface="+mn-ea"/>
            </a:endParaRPr>
          </a:p>
        </p:txBody>
      </p:sp>
      <p:sp>
        <p:nvSpPr>
          <p:cNvPr id="7" name="Line 6"/>
          <p:cNvSpPr>
            <a:spLocks noChangeShapeType="1"/>
          </p:cNvSpPr>
          <p:nvPr/>
        </p:nvSpPr>
        <p:spPr bwMode="auto">
          <a:xfrm>
            <a:off x="4135438" y="2432050"/>
            <a:ext cx="304800" cy="457200"/>
          </a:xfrm>
          <a:prstGeom prst="line">
            <a:avLst/>
          </a:prstGeom>
          <a:noFill/>
          <a:ln w="9525">
            <a:solidFill>
              <a:srgbClr val="000000"/>
            </a:solidFill>
            <a:round/>
            <a:headEnd type="none"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8" name="Text Box 7"/>
          <p:cNvSpPr txBox="1">
            <a:spLocks noChangeArrowheads="1"/>
          </p:cNvSpPr>
          <p:nvPr/>
        </p:nvSpPr>
        <p:spPr bwMode="auto">
          <a:xfrm>
            <a:off x="3449638" y="2127250"/>
            <a:ext cx="13557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latinLnBrk="0">
              <a:spcBef>
                <a:spcPct val="0"/>
              </a:spcBef>
            </a:pPr>
            <a:r>
              <a:rPr kumimoji="0" lang="en-US" altLang="ko-KR" sz="1200" smtClean="0">
                <a:solidFill>
                  <a:srgbClr val="000000"/>
                </a:solidFill>
                <a:ea typeface="굴림" panose="020B0600000101010101" pitchFamily="50" charset="-127"/>
              </a:rPr>
              <a:t>Underlying Cause</a:t>
            </a:r>
          </a:p>
        </p:txBody>
      </p:sp>
      <p:sp>
        <p:nvSpPr>
          <p:cNvPr id="9" name="Text Box 8"/>
          <p:cNvSpPr txBox="1">
            <a:spLocks noChangeArrowheads="1"/>
          </p:cNvSpPr>
          <p:nvPr/>
        </p:nvSpPr>
        <p:spPr bwMode="auto">
          <a:xfrm>
            <a:off x="5507038" y="4718050"/>
            <a:ext cx="5619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latinLnBrk="0">
              <a:spcBef>
                <a:spcPct val="0"/>
              </a:spcBef>
            </a:pPr>
            <a:r>
              <a:rPr kumimoji="0" lang="en-US" altLang="ko-KR" sz="1200" smtClean="0">
                <a:solidFill>
                  <a:srgbClr val="000000"/>
                </a:solidFill>
                <a:ea typeface="굴림" panose="020B0600000101010101" pitchFamily="50" charset="-127"/>
              </a:rPr>
              <a:t>Time </a:t>
            </a:r>
          </a:p>
        </p:txBody>
      </p:sp>
      <p:sp>
        <p:nvSpPr>
          <p:cNvPr id="10" name="Text Box 9"/>
          <p:cNvSpPr txBox="1">
            <a:spLocks noChangeArrowheads="1"/>
          </p:cNvSpPr>
          <p:nvPr/>
        </p:nvSpPr>
        <p:spPr bwMode="auto">
          <a:xfrm rot="16200000">
            <a:off x="1632745" y="2516981"/>
            <a:ext cx="13208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latinLnBrk="0">
              <a:spcBef>
                <a:spcPct val="0"/>
              </a:spcBef>
            </a:pPr>
            <a:r>
              <a:rPr kumimoji="0" lang="en-US" altLang="ko-KR" sz="1200" smtClean="0">
                <a:solidFill>
                  <a:srgbClr val="000000"/>
                </a:solidFill>
                <a:ea typeface="굴림" panose="020B0600000101010101" pitchFamily="50" charset="-127"/>
              </a:rPr>
              <a:t>Process Measure </a:t>
            </a:r>
          </a:p>
        </p:txBody>
      </p:sp>
      <p:sp>
        <p:nvSpPr>
          <p:cNvPr id="11" name="Line 10"/>
          <p:cNvSpPr>
            <a:spLocks noChangeShapeType="1"/>
          </p:cNvSpPr>
          <p:nvPr/>
        </p:nvSpPr>
        <p:spPr bwMode="auto">
          <a:xfrm>
            <a:off x="3602038" y="3651250"/>
            <a:ext cx="0" cy="1143000"/>
          </a:xfrm>
          <a:prstGeom prst="line">
            <a:avLst/>
          </a:prstGeom>
          <a:noFill/>
          <a:ln w="15875">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2" name="Line 11"/>
          <p:cNvSpPr>
            <a:spLocks noChangeShapeType="1"/>
          </p:cNvSpPr>
          <p:nvPr/>
        </p:nvSpPr>
        <p:spPr bwMode="auto">
          <a:xfrm>
            <a:off x="4059238" y="2889250"/>
            <a:ext cx="0" cy="1905000"/>
          </a:xfrm>
          <a:prstGeom prst="line">
            <a:avLst/>
          </a:prstGeom>
          <a:noFill/>
          <a:ln w="15875">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3" name="Line 12"/>
          <p:cNvSpPr>
            <a:spLocks noChangeShapeType="1"/>
          </p:cNvSpPr>
          <p:nvPr/>
        </p:nvSpPr>
        <p:spPr bwMode="auto">
          <a:xfrm>
            <a:off x="3602038" y="3651250"/>
            <a:ext cx="8382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4" name="Line 13"/>
          <p:cNvSpPr>
            <a:spLocks noChangeShapeType="1"/>
          </p:cNvSpPr>
          <p:nvPr/>
        </p:nvSpPr>
        <p:spPr bwMode="auto">
          <a:xfrm>
            <a:off x="3602038" y="3956050"/>
            <a:ext cx="8382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5" name="Line 14"/>
          <p:cNvSpPr>
            <a:spLocks noChangeShapeType="1"/>
          </p:cNvSpPr>
          <p:nvPr/>
        </p:nvSpPr>
        <p:spPr bwMode="auto">
          <a:xfrm>
            <a:off x="3221038" y="2889250"/>
            <a:ext cx="8382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6" name="Line 15"/>
          <p:cNvSpPr>
            <a:spLocks noChangeShapeType="1"/>
          </p:cNvSpPr>
          <p:nvPr/>
        </p:nvSpPr>
        <p:spPr bwMode="auto">
          <a:xfrm>
            <a:off x="3221038" y="3270250"/>
            <a:ext cx="8382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7" name="Line 16"/>
          <p:cNvSpPr>
            <a:spLocks noChangeShapeType="1"/>
          </p:cNvSpPr>
          <p:nvPr/>
        </p:nvSpPr>
        <p:spPr bwMode="auto">
          <a:xfrm>
            <a:off x="4287838" y="3651250"/>
            <a:ext cx="0" cy="304800"/>
          </a:xfrm>
          <a:prstGeom prst="line">
            <a:avLst/>
          </a:prstGeom>
          <a:noFill/>
          <a:ln w="9525">
            <a:solidFill>
              <a:srgbClr val="000000"/>
            </a:solidFill>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8" name="Line 17"/>
          <p:cNvSpPr>
            <a:spLocks noChangeShapeType="1"/>
          </p:cNvSpPr>
          <p:nvPr/>
        </p:nvSpPr>
        <p:spPr bwMode="auto">
          <a:xfrm>
            <a:off x="3449638" y="2889250"/>
            <a:ext cx="0" cy="381000"/>
          </a:xfrm>
          <a:prstGeom prst="line">
            <a:avLst/>
          </a:prstGeom>
          <a:noFill/>
          <a:ln w="9525">
            <a:solidFill>
              <a:srgbClr val="000000"/>
            </a:solidFill>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19" name="Text Box 18"/>
          <p:cNvSpPr txBox="1">
            <a:spLocks noChangeArrowheads="1"/>
          </p:cNvSpPr>
          <p:nvPr/>
        </p:nvSpPr>
        <p:spPr bwMode="auto">
          <a:xfrm>
            <a:off x="4516438" y="3575050"/>
            <a:ext cx="911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latinLnBrk="0">
              <a:spcBef>
                <a:spcPct val="0"/>
              </a:spcBef>
            </a:pPr>
            <a:r>
              <a:rPr kumimoji="0" lang="en-US" altLang="ko-KR" sz="1200" smtClean="0">
                <a:solidFill>
                  <a:srgbClr val="000000"/>
                </a:solidFill>
                <a:ea typeface="굴림" panose="020B0600000101010101" pitchFamily="50" charset="-127"/>
              </a:rPr>
              <a:t>Contingent</a:t>
            </a:r>
          </a:p>
          <a:p>
            <a:pPr latinLnBrk="0">
              <a:spcBef>
                <a:spcPct val="0"/>
              </a:spcBef>
            </a:pPr>
            <a:r>
              <a:rPr kumimoji="0" lang="en-US" altLang="ko-KR" sz="1200" smtClean="0">
                <a:solidFill>
                  <a:srgbClr val="000000"/>
                </a:solidFill>
                <a:ea typeface="굴림" panose="020B0600000101010101" pitchFamily="50" charset="-127"/>
              </a:rPr>
              <a:t>Cause</a:t>
            </a:r>
          </a:p>
        </p:txBody>
      </p:sp>
      <p:sp>
        <p:nvSpPr>
          <p:cNvPr id="20" name="Text Box 19"/>
          <p:cNvSpPr txBox="1">
            <a:spLocks noChangeArrowheads="1"/>
          </p:cNvSpPr>
          <p:nvPr/>
        </p:nvSpPr>
        <p:spPr bwMode="auto">
          <a:xfrm>
            <a:off x="2459038" y="2813050"/>
            <a:ext cx="911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latinLnBrk="0">
              <a:spcBef>
                <a:spcPct val="0"/>
              </a:spcBef>
            </a:pPr>
            <a:r>
              <a:rPr kumimoji="0" lang="en-US" altLang="ko-KR" sz="1200" smtClean="0">
                <a:solidFill>
                  <a:srgbClr val="000000"/>
                </a:solidFill>
                <a:ea typeface="굴림" panose="020B0600000101010101" pitchFamily="50" charset="-127"/>
              </a:rPr>
              <a:t>Contingent</a:t>
            </a:r>
          </a:p>
          <a:p>
            <a:pPr latinLnBrk="0">
              <a:spcBef>
                <a:spcPct val="0"/>
              </a:spcBef>
            </a:pPr>
            <a:r>
              <a:rPr kumimoji="0" lang="en-US" altLang="ko-KR" sz="1200" smtClean="0">
                <a:solidFill>
                  <a:srgbClr val="000000"/>
                </a:solidFill>
                <a:ea typeface="굴림" panose="020B0600000101010101" pitchFamily="50" charset="-127"/>
              </a:rPr>
              <a:t>Cause</a:t>
            </a:r>
          </a:p>
        </p:txBody>
      </p:sp>
      <p:sp>
        <p:nvSpPr>
          <p:cNvPr id="21" name="Text Box 20"/>
          <p:cNvSpPr txBox="1">
            <a:spLocks noChangeArrowheads="1"/>
          </p:cNvSpPr>
          <p:nvPr/>
        </p:nvSpPr>
        <p:spPr bwMode="auto">
          <a:xfrm>
            <a:off x="3449638" y="4794250"/>
            <a:ext cx="3032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latinLnBrk="0">
              <a:spcBef>
                <a:spcPct val="0"/>
              </a:spcBef>
            </a:pPr>
            <a:r>
              <a:rPr kumimoji="0" lang="en-US" altLang="ko-KR" sz="1200" i="1" smtClean="0">
                <a:solidFill>
                  <a:srgbClr val="000000"/>
                </a:solidFill>
                <a:ea typeface="굴림" panose="020B0600000101010101" pitchFamily="50" charset="-127"/>
              </a:rPr>
              <a:t>t</a:t>
            </a:r>
            <a:r>
              <a:rPr kumimoji="0" lang="en-US" altLang="ko-KR" sz="1200" i="1" baseline="-25000" smtClean="0">
                <a:solidFill>
                  <a:srgbClr val="000000"/>
                </a:solidFill>
                <a:ea typeface="굴림" panose="020B0600000101010101" pitchFamily="50" charset="-127"/>
              </a:rPr>
              <a:t>1 </a:t>
            </a:r>
          </a:p>
        </p:txBody>
      </p:sp>
      <p:sp>
        <p:nvSpPr>
          <p:cNvPr id="22" name="Text Box 21"/>
          <p:cNvSpPr txBox="1">
            <a:spLocks noChangeArrowheads="1"/>
          </p:cNvSpPr>
          <p:nvPr/>
        </p:nvSpPr>
        <p:spPr bwMode="auto">
          <a:xfrm>
            <a:off x="3906838" y="4794250"/>
            <a:ext cx="3032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latinLnBrk="0">
              <a:spcBef>
                <a:spcPct val="0"/>
              </a:spcBef>
            </a:pPr>
            <a:r>
              <a:rPr kumimoji="0" lang="en-US" altLang="ko-KR" sz="1200" i="1" smtClean="0">
                <a:solidFill>
                  <a:srgbClr val="000000"/>
                </a:solidFill>
                <a:ea typeface="굴림" panose="020B0600000101010101" pitchFamily="50" charset="-127"/>
              </a:rPr>
              <a:t>t</a:t>
            </a:r>
            <a:r>
              <a:rPr kumimoji="0" lang="en-US" altLang="ko-KR" sz="1200" i="1" baseline="-25000" smtClean="0">
                <a:solidFill>
                  <a:srgbClr val="000000"/>
                </a:solidFill>
                <a:ea typeface="굴림" panose="020B0600000101010101" pitchFamily="50" charset="-127"/>
              </a:rPr>
              <a:t>2 </a:t>
            </a:r>
          </a:p>
        </p:txBody>
      </p:sp>
      <p:sp>
        <p:nvSpPr>
          <p:cNvPr id="23" name="Text Box 22"/>
          <p:cNvSpPr txBox="1">
            <a:spLocks noChangeArrowheads="1"/>
          </p:cNvSpPr>
          <p:nvPr/>
        </p:nvSpPr>
        <p:spPr bwMode="auto">
          <a:xfrm>
            <a:off x="4287838" y="3651250"/>
            <a:ext cx="3365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latinLnBrk="0">
              <a:spcBef>
                <a:spcPct val="0"/>
              </a:spcBef>
            </a:pPr>
            <a:r>
              <a:rPr kumimoji="0" lang="en-US" altLang="ko-KR" sz="1200" i="1" smtClean="0">
                <a:solidFill>
                  <a:srgbClr val="000000"/>
                </a:solidFill>
                <a:ea typeface="굴림" panose="020B0600000101010101" pitchFamily="50" charset="-127"/>
              </a:rPr>
              <a:t>d</a:t>
            </a:r>
            <a:r>
              <a:rPr kumimoji="0" lang="en-US" altLang="ko-KR" sz="1200" i="1" baseline="-25000" smtClean="0">
                <a:solidFill>
                  <a:srgbClr val="000000"/>
                </a:solidFill>
                <a:ea typeface="굴림" panose="020B0600000101010101" pitchFamily="50" charset="-127"/>
              </a:rPr>
              <a:t>1 </a:t>
            </a:r>
          </a:p>
        </p:txBody>
      </p:sp>
      <p:sp>
        <p:nvSpPr>
          <p:cNvPr id="24" name="Text Box 23"/>
          <p:cNvSpPr txBox="1">
            <a:spLocks noChangeArrowheads="1"/>
          </p:cNvSpPr>
          <p:nvPr/>
        </p:nvSpPr>
        <p:spPr bwMode="auto">
          <a:xfrm>
            <a:off x="3144838" y="2965450"/>
            <a:ext cx="3365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latinLnBrk="0">
              <a:spcBef>
                <a:spcPct val="0"/>
              </a:spcBef>
            </a:pPr>
            <a:r>
              <a:rPr kumimoji="0" lang="en-US" altLang="ko-KR" sz="1200" i="1" smtClean="0">
                <a:solidFill>
                  <a:srgbClr val="000000"/>
                </a:solidFill>
                <a:ea typeface="굴림" panose="020B0600000101010101" pitchFamily="50" charset="-127"/>
              </a:rPr>
              <a:t>d</a:t>
            </a:r>
            <a:r>
              <a:rPr kumimoji="0" lang="en-US" altLang="ko-KR" sz="1200" i="1" baseline="-25000" smtClean="0">
                <a:solidFill>
                  <a:srgbClr val="000000"/>
                </a:solidFill>
                <a:ea typeface="굴림" panose="020B0600000101010101" pitchFamily="50" charset="-127"/>
              </a:rPr>
              <a:t>2 </a:t>
            </a:r>
          </a:p>
        </p:txBody>
      </p:sp>
      <p:sp>
        <p:nvSpPr>
          <p:cNvPr id="25" name="Line 24"/>
          <p:cNvSpPr>
            <a:spLocks noChangeShapeType="1"/>
          </p:cNvSpPr>
          <p:nvPr/>
        </p:nvSpPr>
        <p:spPr bwMode="auto">
          <a:xfrm>
            <a:off x="2382838" y="4337050"/>
            <a:ext cx="3581400" cy="0"/>
          </a:xfrm>
          <a:prstGeom prst="line">
            <a:avLst/>
          </a:prstGeom>
          <a:noFill/>
          <a:ln w="28575">
            <a:solidFill>
              <a:srgbClr val="80008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kumimoji="0" lang="ko-KR" altLang="en-US" sz="2400" b="0" smtClean="0">
              <a:solidFill>
                <a:srgbClr val="000000"/>
              </a:solidFill>
              <a:latin typeface="Times New Roman" panose="02020603050405020304" pitchFamily="18" charset="0"/>
              <a:ea typeface="+mn-ea"/>
            </a:endParaRPr>
          </a:p>
        </p:txBody>
      </p:sp>
      <p:sp>
        <p:nvSpPr>
          <p:cNvPr id="26" name="Line 25"/>
          <p:cNvSpPr>
            <a:spLocks noChangeShapeType="1"/>
          </p:cNvSpPr>
          <p:nvPr/>
        </p:nvSpPr>
        <p:spPr bwMode="auto">
          <a:xfrm>
            <a:off x="6116638" y="4337050"/>
            <a:ext cx="304800"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27" name="Line 26"/>
          <p:cNvSpPr>
            <a:spLocks noChangeShapeType="1"/>
          </p:cNvSpPr>
          <p:nvPr/>
        </p:nvSpPr>
        <p:spPr bwMode="auto">
          <a:xfrm flipV="1">
            <a:off x="6269038" y="2127250"/>
            <a:ext cx="0" cy="2209800"/>
          </a:xfrm>
          <a:prstGeom prst="line">
            <a:avLst/>
          </a:prstGeom>
          <a:noFill/>
          <a:ln w="19050">
            <a:solidFill>
              <a:srgbClr val="FF0000"/>
            </a:solidFill>
            <a:round/>
            <a:headEnd type="none"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kumimoji="0" lang="ko-KR" altLang="en-US" sz="2400" b="0" smtClean="0">
              <a:solidFill>
                <a:srgbClr val="000000"/>
              </a:solidFill>
              <a:latin typeface="Times New Roman" panose="02020603050405020304" pitchFamily="18" charset="0"/>
              <a:ea typeface="+mn-ea"/>
            </a:endParaRPr>
          </a:p>
        </p:txBody>
      </p:sp>
      <p:sp>
        <p:nvSpPr>
          <p:cNvPr id="28" name="Line 27"/>
          <p:cNvSpPr>
            <a:spLocks noChangeShapeType="1"/>
          </p:cNvSpPr>
          <p:nvPr/>
        </p:nvSpPr>
        <p:spPr bwMode="auto">
          <a:xfrm>
            <a:off x="6269038" y="4337050"/>
            <a:ext cx="0" cy="457200"/>
          </a:xfrm>
          <a:prstGeom prst="line">
            <a:avLst/>
          </a:prstGeom>
          <a:noFill/>
          <a:ln w="22225">
            <a:solidFill>
              <a:srgbClr val="0080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kumimoji="0" lang="ko-KR" altLang="en-US" sz="2400" b="0" smtClean="0">
              <a:solidFill>
                <a:srgbClr val="000000"/>
              </a:solidFill>
              <a:latin typeface="Times New Roman" panose="02020603050405020304" pitchFamily="18" charset="0"/>
              <a:ea typeface="+mn-ea"/>
            </a:endParaRPr>
          </a:p>
        </p:txBody>
      </p:sp>
      <p:sp>
        <p:nvSpPr>
          <p:cNvPr id="29" name="Text Box 28"/>
          <p:cNvSpPr txBox="1">
            <a:spLocks noChangeArrowheads="1"/>
          </p:cNvSpPr>
          <p:nvPr/>
        </p:nvSpPr>
        <p:spPr bwMode="auto">
          <a:xfrm>
            <a:off x="6269038" y="3041650"/>
            <a:ext cx="15525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latinLnBrk="0">
              <a:spcBef>
                <a:spcPct val="0"/>
              </a:spcBef>
            </a:pPr>
            <a:r>
              <a:rPr kumimoji="0" lang="en-US" altLang="ko-KR" sz="1200" smtClean="0">
                <a:solidFill>
                  <a:srgbClr val="000000"/>
                </a:solidFill>
                <a:ea typeface="굴림" panose="020B0600000101010101" pitchFamily="50" charset="-127"/>
              </a:rPr>
              <a:t>Significant Deviation</a:t>
            </a:r>
          </a:p>
        </p:txBody>
      </p:sp>
      <p:sp>
        <p:nvSpPr>
          <p:cNvPr id="30" name="Text Box 29"/>
          <p:cNvSpPr txBox="1">
            <a:spLocks noChangeArrowheads="1"/>
          </p:cNvSpPr>
          <p:nvPr/>
        </p:nvSpPr>
        <p:spPr bwMode="auto">
          <a:xfrm>
            <a:off x="6269038" y="4337050"/>
            <a:ext cx="1670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latinLnBrk="0">
              <a:spcBef>
                <a:spcPct val="0"/>
              </a:spcBef>
            </a:pPr>
            <a:r>
              <a:rPr kumimoji="0" lang="en-US" altLang="ko-KR" sz="1200" smtClean="0">
                <a:solidFill>
                  <a:srgbClr val="000000"/>
                </a:solidFill>
                <a:ea typeface="굴림" panose="020B0600000101010101" pitchFamily="50" charset="-127"/>
              </a:rPr>
              <a:t>Insignificant Deviation</a:t>
            </a:r>
          </a:p>
          <a:p>
            <a:pPr latinLnBrk="0">
              <a:spcBef>
                <a:spcPct val="0"/>
              </a:spcBef>
            </a:pPr>
            <a:r>
              <a:rPr kumimoji="0" lang="en-US" altLang="ko-KR" sz="1200" smtClean="0">
                <a:solidFill>
                  <a:srgbClr val="000000"/>
                </a:solidFill>
                <a:ea typeface="굴림" panose="020B0600000101010101" pitchFamily="50" charset="-127"/>
              </a:rPr>
              <a:t>In control </a:t>
            </a:r>
          </a:p>
        </p:txBody>
      </p:sp>
      <p:sp>
        <p:nvSpPr>
          <p:cNvPr id="31" name="Text Box 30"/>
          <p:cNvSpPr txBox="1">
            <a:spLocks noChangeArrowheads="1"/>
          </p:cNvSpPr>
          <p:nvPr/>
        </p:nvSpPr>
        <p:spPr bwMode="auto">
          <a:xfrm>
            <a:off x="2078038" y="4184650"/>
            <a:ext cx="3365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latinLnBrk="0">
              <a:spcBef>
                <a:spcPct val="0"/>
              </a:spcBef>
            </a:pPr>
            <a:r>
              <a:rPr kumimoji="0" lang="en-US" altLang="ko-KR" sz="1200" i="1" smtClean="0">
                <a:solidFill>
                  <a:srgbClr val="000000"/>
                </a:solidFill>
                <a:ea typeface="굴림" panose="020B0600000101010101" pitchFamily="50" charset="-127"/>
              </a:rPr>
              <a:t>g  </a:t>
            </a:r>
            <a:endParaRPr kumimoji="0" lang="en-US" altLang="ko-KR" sz="1200" i="1" baseline="-25000" smtClean="0">
              <a:solidFill>
                <a:srgbClr val="000000"/>
              </a:solidFill>
              <a:ea typeface="굴림" panose="020B0600000101010101" pitchFamily="50" charset="-127"/>
            </a:endParaRPr>
          </a:p>
        </p:txBody>
      </p:sp>
      <p:sp>
        <p:nvSpPr>
          <p:cNvPr id="32" name="Line 31"/>
          <p:cNvSpPr>
            <a:spLocks noChangeShapeType="1"/>
          </p:cNvSpPr>
          <p:nvPr/>
        </p:nvSpPr>
        <p:spPr bwMode="auto">
          <a:xfrm>
            <a:off x="2763838" y="4337050"/>
            <a:ext cx="0" cy="457200"/>
          </a:xfrm>
          <a:prstGeom prst="line">
            <a:avLst/>
          </a:prstGeom>
          <a:noFill/>
          <a:ln w="15875">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33" name="Text Box 32"/>
          <p:cNvSpPr txBox="1">
            <a:spLocks noChangeArrowheads="1"/>
          </p:cNvSpPr>
          <p:nvPr/>
        </p:nvSpPr>
        <p:spPr bwMode="auto">
          <a:xfrm>
            <a:off x="2611438" y="4794250"/>
            <a:ext cx="3032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latinLnBrk="0">
              <a:spcBef>
                <a:spcPct val="0"/>
              </a:spcBef>
            </a:pPr>
            <a:r>
              <a:rPr kumimoji="0" lang="en-US" altLang="ko-KR" sz="1200" i="1" smtClean="0">
                <a:solidFill>
                  <a:srgbClr val="000000"/>
                </a:solidFill>
                <a:ea typeface="굴림" panose="020B0600000101010101" pitchFamily="50" charset="-127"/>
              </a:rPr>
              <a:t>t</a:t>
            </a:r>
            <a:r>
              <a:rPr kumimoji="0" lang="en-US" altLang="ko-KR" sz="1200" i="1" baseline="-25000" smtClean="0">
                <a:solidFill>
                  <a:srgbClr val="000000"/>
                </a:solidFill>
                <a:ea typeface="굴림" panose="020B0600000101010101" pitchFamily="50" charset="-127"/>
              </a:rPr>
              <a:t>0 </a:t>
            </a:r>
          </a:p>
        </p:txBody>
      </p:sp>
      <p:sp>
        <p:nvSpPr>
          <p:cNvPr id="34" name="Line 33"/>
          <p:cNvSpPr>
            <a:spLocks noChangeShapeType="1"/>
          </p:cNvSpPr>
          <p:nvPr/>
        </p:nvSpPr>
        <p:spPr bwMode="auto">
          <a:xfrm>
            <a:off x="4745038" y="3194050"/>
            <a:ext cx="457200" cy="152400"/>
          </a:xfrm>
          <a:prstGeom prst="line">
            <a:avLst/>
          </a:prstGeom>
          <a:noFill/>
          <a:ln w="9525">
            <a:solidFill>
              <a:srgbClr val="008000"/>
            </a:solidFill>
            <a:round/>
            <a:headEnd type="stealth" w="med" len="lg"/>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kumimoji="0" lang="ko-KR" altLang="en-US" sz="2400" b="0" smtClean="0">
              <a:solidFill>
                <a:srgbClr val="000000"/>
              </a:solidFill>
              <a:latin typeface="Times New Roman" panose="02020603050405020304" pitchFamily="18" charset="0"/>
              <a:ea typeface="+mn-ea"/>
            </a:endParaRPr>
          </a:p>
        </p:txBody>
      </p:sp>
      <p:sp>
        <p:nvSpPr>
          <p:cNvPr id="35" name="Text Box 34"/>
          <p:cNvSpPr txBox="1">
            <a:spLocks noChangeArrowheads="1"/>
          </p:cNvSpPr>
          <p:nvPr/>
        </p:nvSpPr>
        <p:spPr bwMode="auto">
          <a:xfrm>
            <a:off x="5133976" y="2813050"/>
            <a:ext cx="81121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latinLnBrk="0">
              <a:spcBef>
                <a:spcPct val="0"/>
              </a:spcBef>
            </a:pPr>
            <a:r>
              <a:rPr kumimoji="0" lang="en-US" altLang="ko-KR" sz="1200" i="1" smtClean="0">
                <a:solidFill>
                  <a:srgbClr val="009900"/>
                </a:solidFill>
                <a:ea typeface="굴림" panose="020B0600000101010101" pitchFamily="50" charset="-127"/>
              </a:rPr>
              <a:t>Actual </a:t>
            </a:r>
          </a:p>
          <a:p>
            <a:pPr latinLnBrk="0">
              <a:spcBef>
                <a:spcPct val="0"/>
              </a:spcBef>
            </a:pPr>
            <a:r>
              <a:rPr kumimoji="0" lang="en-US" altLang="ko-KR" sz="1200" i="1" smtClean="0">
                <a:solidFill>
                  <a:srgbClr val="009900"/>
                </a:solidFill>
                <a:ea typeface="굴림" panose="020B0600000101010101" pitchFamily="50" charset="-127"/>
              </a:rPr>
              <a:t>Dynamics</a:t>
            </a:r>
          </a:p>
          <a:p>
            <a:pPr latinLnBrk="0">
              <a:spcBef>
                <a:spcPct val="0"/>
              </a:spcBef>
            </a:pPr>
            <a:r>
              <a:rPr kumimoji="0" lang="en-US" altLang="ko-KR" sz="1200" i="1" smtClean="0">
                <a:solidFill>
                  <a:srgbClr val="009900"/>
                </a:solidFill>
                <a:ea typeface="굴림" panose="020B0600000101010101" pitchFamily="50" charset="-127"/>
              </a:rPr>
              <a:t>of the</a:t>
            </a:r>
          </a:p>
          <a:p>
            <a:pPr latinLnBrk="0">
              <a:spcBef>
                <a:spcPct val="0"/>
              </a:spcBef>
            </a:pPr>
            <a:r>
              <a:rPr kumimoji="0" lang="en-US" altLang="ko-KR" sz="1200" i="1" smtClean="0">
                <a:solidFill>
                  <a:srgbClr val="009900"/>
                </a:solidFill>
                <a:ea typeface="굴림" panose="020B0600000101010101" pitchFamily="50" charset="-127"/>
              </a:rPr>
              <a:t>Process </a:t>
            </a:r>
          </a:p>
        </p:txBody>
      </p:sp>
    </p:spTree>
    <p:extLst>
      <p:ext uri="{BB962C8B-B14F-4D97-AF65-F5344CB8AC3E}">
        <p14:creationId xmlns:p14="http://schemas.microsoft.com/office/powerpoint/2010/main" val="13564824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A2.30 </a:t>
            </a:r>
            <a:r>
              <a:rPr lang="en-US" altLang="ko-KR" sz="3200" dirty="0" smtClean="0">
                <a:solidFill>
                  <a:schemeClr val="tx1"/>
                </a:solidFill>
                <a:latin typeface="Times New Roman" pitchFamily="18" charset="0"/>
              </a:rPr>
              <a:t>Random deviation</a:t>
            </a:r>
            <a:endParaRPr lang="en-US" altLang="ko-KR" sz="3200" dirty="0">
              <a:solidFill>
                <a:schemeClr val="tx1"/>
              </a:solidFill>
              <a:latin typeface="Times New Roman" pitchFamily="18" charset="0"/>
            </a:endParaRPr>
          </a:p>
        </p:txBody>
      </p:sp>
      <p:sp>
        <p:nvSpPr>
          <p:cNvPr id="3" name="Line 2"/>
          <p:cNvSpPr>
            <a:spLocks noChangeShapeType="1"/>
          </p:cNvSpPr>
          <p:nvPr/>
        </p:nvSpPr>
        <p:spPr bwMode="auto">
          <a:xfrm>
            <a:off x="2720752" y="1977752"/>
            <a:ext cx="0" cy="2819400"/>
          </a:xfrm>
          <a:prstGeom prst="line">
            <a:avLst/>
          </a:prstGeom>
          <a:noFill/>
          <a:ln w="222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4" name="Line 3"/>
          <p:cNvSpPr>
            <a:spLocks noChangeShapeType="1"/>
          </p:cNvSpPr>
          <p:nvPr/>
        </p:nvSpPr>
        <p:spPr bwMode="auto">
          <a:xfrm>
            <a:off x="2720752" y="4797152"/>
            <a:ext cx="3505200" cy="0"/>
          </a:xfrm>
          <a:prstGeom prst="line">
            <a:avLst/>
          </a:prstGeom>
          <a:noFill/>
          <a:ln w="222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mn-ea"/>
            </a:endParaRPr>
          </a:p>
        </p:txBody>
      </p:sp>
      <p:sp>
        <p:nvSpPr>
          <p:cNvPr id="5" name="Text Box 8"/>
          <p:cNvSpPr txBox="1">
            <a:spLocks noChangeArrowheads="1"/>
          </p:cNvSpPr>
          <p:nvPr/>
        </p:nvSpPr>
        <p:spPr bwMode="auto">
          <a:xfrm>
            <a:off x="5768752" y="4797152"/>
            <a:ext cx="5619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latinLnBrk="0">
              <a:spcBef>
                <a:spcPct val="0"/>
              </a:spcBef>
            </a:pPr>
            <a:r>
              <a:rPr kumimoji="0" lang="en-US" altLang="ko-KR" sz="1200" smtClean="0">
                <a:solidFill>
                  <a:srgbClr val="000000"/>
                </a:solidFill>
                <a:ea typeface="굴림" panose="020B0600000101010101" pitchFamily="50" charset="-127"/>
              </a:rPr>
              <a:t>Time </a:t>
            </a:r>
          </a:p>
        </p:txBody>
      </p:sp>
      <p:sp>
        <p:nvSpPr>
          <p:cNvPr id="6" name="Text Box 9"/>
          <p:cNvSpPr txBox="1">
            <a:spLocks noChangeArrowheads="1"/>
          </p:cNvSpPr>
          <p:nvPr/>
        </p:nvSpPr>
        <p:spPr bwMode="auto">
          <a:xfrm rot="16200000">
            <a:off x="1903190" y="2452415"/>
            <a:ext cx="13033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latinLnBrk="0">
              <a:spcBef>
                <a:spcPct val="0"/>
              </a:spcBef>
            </a:pPr>
            <a:r>
              <a:rPr kumimoji="0" lang="en-US" altLang="ko-KR" sz="1200" smtClean="0">
                <a:solidFill>
                  <a:srgbClr val="000000"/>
                </a:solidFill>
                <a:ea typeface="굴림" panose="020B0600000101010101" pitchFamily="50" charset="-127"/>
              </a:rPr>
              <a:t>Process measure </a:t>
            </a:r>
          </a:p>
        </p:txBody>
      </p:sp>
      <p:sp>
        <p:nvSpPr>
          <p:cNvPr id="7" name="Line 24"/>
          <p:cNvSpPr>
            <a:spLocks noChangeShapeType="1"/>
          </p:cNvSpPr>
          <p:nvPr/>
        </p:nvSpPr>
        <p:spPr bwMode="auto">
          <a:xfrm>
            <a:off x="2644552" y="4035152"/>
            <a:ext cx="3124200" cy="0"/>
          </a:xfrm>
          <a:prstGeom prst="line">
            <a:avLst/>
          </a:prstGeom>
          <a:noFill/>
          <a:ln w="28575">
            <a:solidFill>
              <a:srgbClr val="80008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kumimoji="0" lang="ko-KR" altLang="en-US" sz="2400" b="0" smtClean="0">
              <a:solidFill>
                <a:srgbClr val="000000"/>
              </a:solidFill>
              <a:latin typeface="Times New Roman" panose="02020603050405020304" pitchFamily="18" charset="0"/>
              <a:ea typeface="+mn-ea"/>
            </a:endParaRPr>
          </a:p>
        </p:txBody>
      </p:sp>
      <p:sp>
        <p:nvSpPr>
          <p:cNvPr id="8" name="Text Box 30"/>
          <p:cNvSpPr txBox="1">
            <a:spLocks noChangeArrowheads="1"/>
          </p:cNvSpPr>
          <p:nvPr/>
        </p:nvSpPr>
        <p:spPr bwMode="auto">
          <a:xfrm>
            <a:off x="2415952" y="3882752"/>
            <a:ext cx="3365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latinLnBrk="0">
              <a:spcBef>
                <a:spcPct val="0"/>
              </a:spcBef>
            </a:pPr>
            <a:r>
              <a:rPr kumimoji="0" lang="en-US" altLang="ko-KR" sz="1200" i="1" smtClean="0">
                <a:solidFill>
                  <a:srgbClr val="000000"/>
                </a:solidFill>
                <a:ea typeface="굴림" panose="020B0600000101010101" pitchFamily="50" charset="-127"/>
              </a:rPr>
              <a:t>g  </a:t>
            </a:r>
            <a:endParaRPr kumimoji="0" lang="en-US" altLang="ko-KR" sz="1200" i="1" baseline="-25000" smtClean="0">
              <a:solidFill>
                <a:srgbClr val="000000"/>
              </a:solidFill>
              <a:ea typeface="굴림" panose="020B0600000101010101" pitchFamily="50" charset="-127"/>
            </a:endParaRPr>
          </a:p>
        </p:txBody>
      </p:sp>
      <p:graphicFrame>
        <p:nvGraphicFramePr>
          <p:cNvPr id="9" name="Object 36"/>
          <p:cNvGraphicFramePr>
            <a:graphicFrameLocks noChangeAspect="1"/>
          </p:cNvGraphicFramePr>
          <p:nvPr>
            <p:extLst>
              <p:ext uri="{D42A27DB-BD31-4B8C-83A1-F6EECF244321}">
                <p14:modId xmlns:p14="http://schemas.microsoft.com/office/powerpoint/2010/main" val="3298736320"/>
              </p:ext>
            </p:extLst>
          </p:nvPr>
        </p:nvGraphicFramePr>
        <p:xfrm>
          <a:off x="2720752" y="3120752"/>
          <a:ext cx="2895600" cy="866775"/>
        </p:xfrm>
        <a:graphic>
          <a:graphicData uri="http://schemas.openxmlformats.org/presentationml/2006/ole">
            <mc:AlternateContent xmlns:mc="http://schemas.openxmlformats.org/markup-compatibility/2006">
              <mc:Choice xmlns:v="urn:schemas-microsoft-com:vml" Requires="v">
                <p:oleObj spid="_x0000_s1050" name="Chart" r:id="rId3" imgW="4353410" imgH="790764" progId="Excel.Chart.8">
                  <p:embed/>
                </p:oleObj>
              </mc:Choice>
              <mc:Fallback>
                <p:oleObj name="Chart" r:id="rId3" imgW="4353410" imgH="790764" progId="Excel.Chart.8">
                  <p:embed/>
                  <p:pic>
                    <p:nvPicPr>
                      <p:cNvPr id="9" name="Object 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0752" y="3120752"/>
                        <a:ext cx="2895600"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Line 37"/>
          <p:cNvSpPr>
            <a:spLocks noChangeShapeType="1"/>
          </p:cNvSpPr>
          <p:nvPr/>
        </p:nvSpPr>
        <p:spPr bwMode="auto">
          <a:xfrm>
            <a:off x="2644552" y="3577952"/>
            <a:ext cx="3200400" cy="0"/>
          </a:xfrm>
          <a:prstGeom prst="line">
            <a:avLst/>
          </a:prstGeom>
          <a:noFill/>
          <a:ln w="25400">
            <a:solidFill>
              <a:srgbClr val="8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kumimoji="0" lang="ko-KR" altLang="en-US" sz="2400" b="0" smtClean="0">
              <a:solidFill>
                <a:srgbClr val="000000"/>
              </a:solidFill>
              <a:latin typeface="Times New Roman" panose="02020603050405020304" pitchFamily="18" charset="0"/>
              <a:ea typeface="+mn-ea"/>
            </a:endParaRPr>
          </a:p>
        </p:txBody>
      </p:sp>
      <p:sp>
        <p:nvSpPr>
          <p:cNvPr id="11" name="Text Box 38"/>
          <p:cNvSpPr txBox="1">
            <a:spLocks noChangeArrowheads="1"/>
          </p:cNvSpPr>
          <p:nvPr/>
        </p:nvSpPr>
        <p:spPr bwMode="auto">
          <a:xfrm>
            <a:off x="1958752" y="3349352"/>
            <a:ext cx="904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latinLnBrk="0">
              <a:spcBef>
                <a:spcPct val="0"/>
              </a:spcBef>
            </a:pPr>
            <a:r>
              <a:rPr kumimoji="0" lang="en-US" altLang="ko-KR" sz="1200" i="1" smtClean="0">
                <a:solidFill>
                  <a:srgbClr val="000000"/>
                </a:solidFill>
                <a:ea typeface="굴림" panose="020B0600000101010101" pitchFamily="50" charset="-127"/>
              </a:rPr>
              <a:t>Process</a:t>
            </a:r>
          </a:p>
          <a:p>
            <a:pPr latinLnBrk="0">
              <a:spcBef>
                <a:spcPct val="0"/>
              </a:spcBef>
            </a:pPr>
            <a:r>
              <a:rPr kumimoji="0" lang="en-US" altLang="ko-KR" sz="1200" i="1" smtClean="0">
                <a:solidFill>
                  <a:srgbClr val="000000"/>
                </a:solidFill>
                <a:ea typeface="굴림" panose="020B0600000101010101" pitchFamily="50" charset="-127"/>
              </a:rPr>
              <a:t>Self-mean  </a:t>
            </a:r>
            <a:endParaRPr kumimoji="0" lang="en-US" altLang="ko-KR" sz="1200" i="1" baseline="-25000" smtClean="0">
              <a:solidFill>
                <a:srgbClr val="000000"/>
              </a:solidFill>
              <a:ea typeface="굴림" panose="020B0600000101010101" pitchFamily="50" charset="-127"/>
            </a:endParaRPr>
          </a:p>
        </p:txBody>
      </p:sp>
      <p:sp>
        <p:nvSpPr>
          <p:cNvPr id="12" name="Line 39"/>
          <p:cNvSpPr>
            <a:spLocks noChangeShapeType="1"/>
          </p:cNvSpPr>
          <p:nvPr/>
        </p:nvSpPr>
        <p:spPr bwMode="auto">
          <a:xfrm>
            <a:off x="5616352" y="3577952"/>
            <a:ext cx="0" cy="457200"/>
          </a:xfrm>
          <a:prstGeom prst="line">
            <a:avLst/>
          </a:prstGeom>
          <a:noFill/>
          <a:ln w="25400" cmpd="dbl">
            <a:solidFill>
              <a:srgbClr val="FF0000"/>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kumimoji="0" lang="ko-KR" altLang="en-US" sz="2400" b="0" smtClean="0">
              <a:solidFill>
                <a:srgbClr val="000000"/>
              </a:solidFill>
              <a:latin typeface="Times New Roman" panose="02020603050405020304" pitchFamily="18" charset="0"/>
              <a:ea typeface="+mn-ea"/>
            </a:endParaRPr>
          </a:p>
        </p:txBody>
      </p:sp>
      <p:sp>
        <p:nvSpPr>
          <p:cNvPr id="13" name="Text Box 40"/>
          <p:cNvSpPr txBox="1">
            <a:spLocks noChangeArrowheads="1"/>
          </p:cNvSpPr>
          <p:nvPr/>
        </p:nvSpPr>
        <p:spPr bwMode="auto">
          <a:xfrm>
            <a:off x="5768752" y="3673202"/>
            <a:ext cx="21002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latinLnBrk="0">
              <a:spcBef>
                <a:spcPct val="0"/>
              </a:spcBef>
            </a:pPr>
            <a:r>
              <a:rPr kumimoji="0" lang="en-US" altLang="ko-KR" sz="1200" i="1" smtClean="0">
                <a:solidFill>
                  <a:srgbClr val="000000"/>
                </a:solidFill>
                <a:ea typeface="굴림" panose="020B0600000101010101" pitchFamily="50" charset="-127"/>
              </a:rPr>
              <a:t>Need for parallel adjustment   </a:t>
            </a:r>
            <a:endParaRPr kumimoji="0" lang="en-US" altLang="ko-KR" sz="1200" i="1" baseline="-25000" smtClean="0">
              <a:solidFill>
                <a:srgbClr val="000000"/>
              </a:solidFill>
              <a:ea typeface="굴림" panose="020B0600000101010101" pitchFamily="50" charset="-127"/>
            </a:endParaRPr>
          </a:p>
        </p:txBody>
      </p:sp>
    </p:spTree>
    <p:extLst>
      <p:ext uri="{BB962C8B-B14F-4D97-AF65-F5344CB8AC3E}">
        <p14:creationId xmlns:p14="http://schemas.microsoft.com/office/powerpoint/2010/main" val="40717941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A2.31 </a:t>
            </a:r>
            <a:r>
              <a:rPr lang="en-US" altLang="ko-KR" sz="3200" dirty="0" smtClean="0">
                <a:solidFill>
                  <a:schemeClr val="tx1"/>
                </a:solidFill>
                <a:latin typeface="Times New Roman" pitchFamily="18" charset="0"/>
              </a:rPr>
              <a:t>Integrated </a:t>
            </a:r>
            <a:r>
              <a:rPr lang="en-US" altLang="ko-KR" sz="3200" dirty="0">
                <a:solidFill>
                  <a:schemeClr val="tx1"/>
                </a:solidFill>
                <a:latin typeface="Times New Roman" pitchFamily="18" charset="0"/>
              </a:rPr>
              <a:t>learning </a:t>
            </a:r>
            <a:r>
              <a:rPr lang="en-US" altLang="ko-KR" sz="3200" dirty="0" smtClean="0">
                <a:solidFill>
                  <a:schemeClr val="tx1"/>
                </a:solidFill>
                <a:latin typeface="Times New Roman" pitchFamily="18" charset="0"/>
              </a:rPr>
              <a:t>algorithm</a:t>
            </a:r>
            <a:endParaRPr lang="en-US" altLang="ko-KR" sz="3200" dirty="0">
              <a:solidFill>
                <a:schemeClr val="tx1"/>
              </a:solidFill>
              <a:latin typeface="Times New Roman" pitchFamily="18" charset="0"/>
            </a:endParaRPr>
          </a:p>
        </p:txBody>
      </p:sp>
      <p:pic>
        <p:nvPicPr>
          <p:cNvPr id="2" name="그림 1"/>
          <p:cNvPicPr>
            <a:picLocks noChangeAspect="1"/>
          </p:cNvPicPr>
          <p:nvPr/>
        </p:nvPicPr>
        <p:blipFill>
          <a:blip r:embed="rId2"/>
          <a:stretch>
            <a:fillRect/>
          </a:stretch>
        </p:blipFill>
        <p:spPr>
          <a:xfrm>
            <a:off x="2072680" y="637584"/>
            <a:ext cx="4934218" cy="6173385"/>
          </a:xfrm>
          <a:prstGeom prst="rect">
            <a:avLst/>
          </a:prstGeom>
        </p:spPr>
      </p:pic>
    </p:spTree>
    <p:extLst>
      <p:ext uri="{BB962C8B-B14F-4D97-AF65-F5344CB8AC3E}">
        <p14:creationId xmlns:p14="http://schemas.microsoft.com/office/powerpoint/2010/main" val="20551734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A2.32 </a:t>
            </a:r>
            <a:r>
              <a:rPr lang="en-US" altLang="ko-KR" sz="3200" dirty="0" smtClean="0">
                <a:solidFill>
                  <a:schemeClr val="tx1"/>
                </a:solidFill>
                <a:latin typeface="Times New Roman" pitchFamily="18" charset="0"/>
              </a:rPr>
              <a:t>Daewoo’s globalization</a:t>
            </a:r>
            <a:endParaRPr lang="en-US" altLang="ko-KR" sz="3200" dirty="0">
              <a:solidFill>
                <a:schemeClr val="tx1"/>
              </a:solidFill>
              <a:latin typeface="Times New Roman" pitchFamily="18" charset="0"/>
            </a:endParaRPr>
          </a:p>
        </p:txBody>
      </p:sp>
      <p:sp>
        <p:nvSpPr>
          <p:cNvPr id="32" name="Line 11"/>
          <p:cNvSpPr>
            <a:spLocks noChangeShapeType="1"/>
          </p:cNvSpPr>
          <p:nvPr/>
        </p:nvSpPr>
        <p:spPr bwMode="auto">
          <a:xfrm>
            <a:off x="538163" y="4572000"/>
            <a:ext cx="8185150" cy="0"/>
          </a:xfrm>
          <a:prstGeom prst="line">
            <a:avLst/>
          </a:prstGeom>
          <a:noFill/>
          <a:ln w="12700">
            <a:solidFill>
              <a:srgbClr val="000000"/>
            </a:solidFill>
            <a:round/>
            <a:headEnd type="oval" w="med" len="me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3" name="Line 12"/>
          <p:cNvSpPr>
            <a:spLocks noChangeShapeType="1"/>
          </p:cNvSpPr>
          <p:nvPr/>
        </p:nvSpPr>
        <p:spPr bwMode="auto">
          <a:xfrm flipV="1">
            <a:off x="500063" y="4648200"/>
            <a:ext cx="0" cy="457200"/>
          </a:xfrm>
          <a:prstGeom prst="line">
            <a:avLst/>
          </a:prstGeom>
          <a:noFill/>
          <a:ln w="50800">
            <a:solidFill>
              <a:srgbClr val="000000"/>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4" name="Rectangle 13"/>
          <p:cNvSpPr>
            <a:spLocks noChangeArrowheads="1"/>
          </p:cNvSpPr>
          <p:nvPr/>
        </p:nvSpPr>
        <p:spPr bwMode="auto">
          <a:xfrm>
            <a:off x="7315200" y="4572000"/>
            <a:ext cx="1543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800" b="0" i="1" smtClean="0">
                <a:solidFill>
                  <a:srgbClr val="000000"/>
                </a:solidFill>
                <a:latin typeface="Arial" panose="020B0604020202020204" pitchFamily="34" charset="0"/>
              </a:rPr>
              <a:t>Time Horizon</a:t>
            </a:r>
          </a:p>
        </p:txBody>
      </p:sp>
      <p:sp>
        <p:nvSpPr>
          <p:cNvPr id="35" name="Rectangle 14"/>
          <p:cNvSpPr>
            <a:spLocks noChangeArrowheads="1"/>
          </p:cNvSpPr>
          <p:nvPr/>
        </p:nvSpPr>
        <p:spPr bwMode="auto">
          <a:xfrm>
            <a:off x="331788" y="5157788"/>
            <a:ext cx="21145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800" b="0" smtClean="0">
                <a:solidFill>
                  <a:srgbClr val="000000"/>
                </a:solidFill>
                <a:latin typeface="Arial" panose="020B0604020202020204" pitchFamily="34" charset="0"/>
              </a:rPr>
              <a:t>Firm establishment</a:t>
            </a:r>
          </a:p>
          <a:p>
            <a:pPr algn="l">
              <a:spcBef>
                <a:spcPct val="0"/>
              </a:spcBef>
            </a:pPr>
            <a:r>
              <a:rPr lang="en-US" altLang="ko-KR" sz="1800" b="0" smtClean="0">
                <a:solidFill>
                  <a:srgbClr val="000000"/>
                </a:solidFill>
                <a:latin typeface="Arial" panose="020B0604020202020204" pitchFamily="34" charset="0"/>
              </a:rPr>
              <a:t>(1978)</a:t>
            </a:r>
          </a:p>
        </p:txBody>
      </p:sp>
      <p:sp>
        <p:nvSpPr>
          <p:cNvPr id="36" name="Line 15"/>
          <p:cNvSpPr>
            <a:spLocks noChangeShapeType="1"/>
          </p:cNvSpPr>
          <p:nvPr/>
        </p:nvSpPr>
        <p:spPr bwMode="auto">
          <a:xfrm flipV="1">
            <a:off x="3167063" y="4648200"/>
            <a:ext cx="0" cy="457200"/>
          </a:xfrm>
          <a:prstGeom prst="line">
            <a:avLst/>
          </a:prstGeom>
          <a:noFill/>
          <a:ln w="50800">
            <a:solidFill>
              <a:srgbClr val="000000"/>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7" name="Rectangle 16"/>
          <p:cNvSpPr>
            <a:spLocks noChangeArrowheads="1"/>
          </p:cNvSpPr>
          <p:nvPr/>
        </p:nvSpPr>
        <p:spPr bwMode="auto">
          <a:xfrm>
            <a:off x="2798763" y="5157788"/>
            <a:ext cx="112871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spcBef>
                <a:spcPct val="0"/>
              </a:spcBef>
            </a:pPr>
            <a:r>
              <a:rPr lang="en-US" altLang="ko-KR" sz="1800" b="0" smtClean="0">
                <a:solidFill>
                  <a:srgbClr val="000000"/>
                </a:solidFill>
                <a:latin typeface="Arial" panose="020B0604020202020204" pitchFamily="34" charset="0"/>
              </a:rPr>
              <a:t>1</a:t>
            </a:r>
            <a:r>
              <a:rPr lang="en-US" altLang="ko-KR" sz="1800" b="0" baseline="30000" smtClean="0">
                <a:solidFill>
                  <a:srgbClr val="000000"/>
                </a:solidFill>
                <a:latin typeface="Arial" panose="020B0604020202020204" pitchFamily="34" charset="0"/>
              </a:rPr>
              <a:t>st</a:t>
            </a:r>
            <a:r>
              <a:rPr lang="en-US" altLang="ko-KR" sz="1800" b="0" i="1" smtClean="0">
                <a:solidFill>
                  <a:srgbClr val="000000"/>
                </a:solidFill>
                <a:latin typeface="Arial" panose="020B0604020202020204" pitchFamily="34" charset="0"/>
              </a:rPr>
              <a:t> </a:t>
            </a:r>
            <a:r>
              <a:rPr lang="en-US" altLang="ko-KR" sz="1800" b="0" smtClean="0">
                <a:solidFill>
                  <a:srgbClr val="000000"/>
                </a:solidFill>
                <a:latin typeface="Arial" panose="020B0604020202020204" pitchFamily="34" charset="0"/>
              </a:rPr>
              <a:t>export</a:t>
            </a:r>
          </a:p>
          <a:p>
            <a:pPr>
              <a:spcBef>
                <a:spcPct val="0"/>
              </a:spcBef>
            </a:pPr>
            <a:r>
              <a:rPr lang="en-US" altLang="ko-KR" sz="1800" b="0" smtClean="0">
                <a:solidFill>
                  <a:srgbClr val="000000"/>
                </a:solidFill>
                <a:latin typeface="Arial" panose="020B0604020202020204" pitchFamily="34" charset="0"/>
              </a:rPr>
              <a:t>(1986)</a:t>
            </a:r>
          </a:p>
        </p:txBody>
      </p:sp>
      <p:sp>
        <p:nvSpPr>
          <p:cNvPr id="38" name="Line 17"/>
          <p:cNvSpPr>
            <a:spLocks noChangeShapeType="1"/>
          </p:cNvSpPr>
          <p:nvPr/>
        </p:nvSpPr>
        <p:spPr bwMode="auto">
          <a:xfrm flipV="1">
            <a:off x="5867400" y="4648200"/>
            <a:ext cx="0" cy="457200"/>
          </a:xfrm>
          <a:prstGeom prst="line">
            <a:avLst/>
          </a:prstGeom>
          <a:noFill/>
          <a:ln w="50800">
            <a:solidFill>
              <a:srgbClr val="000000"/>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9" name="Rectangle 18"/>
          <p:cNvSpPr>
            <a:spLocks noChangeArrowheads="1"/>
          </p:cNvSpPr>
          <p:nvPr/>
        </p:nvSpPr>
        <p:spPr bwMode="auto">
          <a:xfrm>
            <a:off x="5210175" y="5181600"/>
            <a:ext cx="143351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spcBef>
                <a:spcPct val="0"/>
              </a:spcBef>
            </a:pPr>
            <a:r>
              <a:rPr lang="en-US" altLang="ko-KR" sz="1800" b="0" smtClean="0">
                <a:solidFill>
                  <a:srgbClr val="000000"/>
                </a:solidFill>
                <a:latin typeface="Arial" panose="020B0604020202020204" pitchFamily="34" charset="0"/>
              </a:rPr>
              <a:t>1</a:t>
            </a:r>
            <a:r>
              <a:rPr lang="en-US" altLang="ko-KR" sz="1800" b="0" baseline="30000" smtClean="0">
                <a:solidFill>
                  <a:srgbClr val="000000"/>
                </a:solidFill>
                <a:latin typeface="Arial" panose="020B0604020202020204" pitchFamily="34" charset="0"/>
              </a:rPr>
              <a:t>st</a:t>
            </a:r>
            <a:r>
              <a:rPr lang="en-US" altLang="ko-KR" sz="1800" b="0" smtClean="0">
                <a:solidFill>
                  <a:srgbClr val="000000"/>
                </a:solidFill>
                <a:latin typeface="Arial" panose="020B0604020202020204" pitchFamily="34" charset="0"/>
              </a:rPr>
              <a:t> MFG FDI</a:t>
            </a:r>
          </a:p>
          <a:p>
            <a:pPr>
              <a:spcBef>
                <a:spcPct val="0"/>
              </a:spcBef>
            </a:pPr>
            <a:r>
              <a:rPr lang="en-US" altLang="ko-KR" sz="1800" b="0" smtClean="0">
                <a:solidFill>
                  <a:srgbClr val="000000"/>
                </a:solidFill>
                <a:latin typeface="Arial" panose="020B0604020202020204" pitchFamily="34" charset="0"/>
              </a:rPr>
              <a:t>(1994)</a:t>
            </a:r>
          </a:p>
        </p:txBody>
      </p:sp>
      <p:sp>
        <p:nvSpPr>
          <p:cNvPr id="40" name="Line 19"/>
          <p:cNvSpPr>
            <a:spLocks noChangeShapeType="1"/>
          </p:cNvSpPr>
          <p:nvPr/>
        </p:nvSpPr>
        <p:spPr bwMode="auto">
          <a:xfrm flipV="1">
            <a:off x="3235325" y="1957388"/>
            <a:ext cx="2590800" cy="0"/>
          </a:xfrm>
          <a:prstGeom prst="line">
            <a:avLst/>
          </a:prstGeom>
          <a:noFill/>
          <a:ln w="12700">
            <a:solidFill>
              <a:srgbClr val="000000"/>
            </a:solidFill>
            <a:round/>
            <a:headEnd type="oval" w="med" len="me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1" name="Line 20"/>
          <p:cNvSpPr>
            <a:spLocks noChangeShapeType="1"/>
          </p:cNvSpPr>
          <p:nvPr/>
        </p:nvSpPr>
        <p:spPr bwMode="auto">
          <a:xfrm>
            <a:off x="5867400" y="1600200"/>
            <a:ext cx="2667000" cy="0"/>
          </a:xfrm>
          <a:prstGeom prst="line">
            <a:avLst/>
          </a:prstGeom>
          <a:noFill/>
          <a:ln w="12700">
            <a:solidFill>
              <a:srgbClr val="000000"/>
            </a:solidFill>
            <a:round/>
            <a:headEnd type="oval" w="med" len="me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2" name="Rectangle 21"/>
          <p:cNvSpPr>
            <a:spLocks noChangeArrowheads="1"/>
          </p:cNvSpPr>
          <p:nvPr/>
        </p:nvSpPr>
        <p:spPr bwMode="auto">
          <a:xfrm>
            <a:off x="6477000" y="1600200"/>
            <a:ext cx="1365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800" b="0" i="1" smtClean="0">
                <a:solidFill>
                  <a:srgbClr val="000000"/>
                </a:solidFill>
                <a:latin typeface="Arial" panose="020B0604020202020204" pitchFamily="34" charset="0"/>
              </a:rPr>
              <a:t>Global Firm</a:t>
            </a:r>
          </a:p>
        </p:txBody>
      </p:sp>
      <p:sp>
        <p:nvSpPr>
          <p:cNvPr id="43" name="Rectangle 22"/>
          <p:cNvSpPr>
            <a:spLocks noChangeArrowheads="1"/>
          </p:cNvSpPr>
          <p:nvPr/>
        </p:nvSpPr>
        <p:spPr bwMode="auto">
          <a:xfrm>
            <a:off x="3429000" y="1981200"/>
            <a:ext cx="1974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800" b="0" i="1" smtClean="0">
                <a:solidFill>
                  <a:srgbClr val="000000"/>
                </a:solidFill>
                <a:latin typeface="Arial" panose="020B0604020202020204" pitchFamily="34" charset="0"/>
              </a:rPr>
              <a:t>Ethnocentric Firm</a:t>
            </a:r>
          </a:p>
        </p:txBody>
      </p:sp>
      <p:sp>
        <p:nvSpPr>
          <p:cNvPr id="44" name="Line 23"/>
          <p:cNvSpPr>
            <a:spLocks noChangeShapeType="1"/>
          </p:cNvSpPr>
          <p:nvPr/>
        </p:nvSpPr>
        <p:spPr bwMode="auto">
          <a:xfrm>
            <a:off x="544513" y="6019800"/>
            <a:ext cx="2503487" cy="0"/>
          </a:xfrm>
          <a:prstGeom prst="line">
            <a:avLst/>
          </a:prstGeom>
          <a:noFill/>
          <a:ln w="12700">
            <a:solidFill>
              <a:srgbClr val="000000"/>
            </a:solidFill>
            <a:prstDash val="dash"/>
            <a:round/>
            <a:headEnd type="stealth"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5" name="Line 24"/>
          <p:cNvSpPr>
            <a:spLocks noChangeShapeType="1"/>
          </p:cNvSpPr>
          <p:nvPr/>
        </p:nvSpPr>
        <p:spPr bwMode="auto">
          <a:xfrm>
            <a:off x="3314700" y="6019800"/>
            <a:ext cx="2400300" cy="0"/>
          </a:xfrm>
          <a:prstGeom prst="line">
            <a:avLst/>
          </a:prstGeom>
          <a:noFill/>
          <a:ln w="12700">
            <a:solidFill>
              <a:srgbClr val="000000"/>
            </a:solidFill>
            <a:prstDash val="dash"/>
            <a:round/>
            <a:headEnd type="stealth"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6" name="Line 25"/>
          <p:cNvSpPr>
            <a:spLocks noChangeShapeType="1"/>
          </p:cNvSpPr>
          <p:nvPr/>
        </p:nvSpPr>
        <p:spPr bwMode="auto">
          <a:xfrm>
            <a:off x="5954713" y="6019800"/>
            <a:ext cx="2732087" cy="0"/>
          </a:xfrm>
          <a:prstGeom prst="line">
            <a:avLst/>
          </a:prstGeom>
          <a:noFill/>
          <a:ln w="12700">
            <a:solidFill>
              <a:srgbClr val="000000"/>
            </a:solidFill>
            <a:prstDash val="dash"/>
            <a:round/>
            <a:headEnd type="stealth"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7" name="Rectangle 26"/>
          <p:cNvSpPr>
            <a:spLocks noChangeArrowheads="1"/>
          </p:cNvSpPr>
          <p:nvPr/>
        </p:nvSpPr>
        <p:spPr bwMode="auto">
          <a:xfrm>
            <a:off x="788988" y="6072188"/>
            <a:ext cx="1797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800" b="0" smtClean="0">
                <a:solidFill>
                  <a:srgbClr val="000000"/>
                </a:solidFill>
                <a:latin typeface="Arial" panose="020B0604020202020204" pitchFamily="34" charset="0"/>
              </a:rPr>
              <a:t>Domestic Stage</a:t>
            </a:r>
          </a:p>
        </p:txBody>
      </p:sp>
      <p:sp>
        <p:nvSpPr>
          <p:cNvPr id="48" name="Rectangle 27"/>
          <p:cNvSpPr>
            <a:spLocks noChangeArrowheads="1"/>
          </p:cNvSpPr>
          <p:nvPr/>
        </p:nvSpPr>
        <p:spPr bwMode="auto">
          <a:xfrm>
            <a:off x="6351588" y="6072188"/>
            <a:ext cx="21669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800" b="0" smtClean="0">
                <a:solidFill>
                  <a:srgbClr val="000000"/>
                </a:solidFill>
                <a:latin typeface="Arial" panose="020B0604020202020204" pitchFamily="34" charset="0"/>
              </a:rPr>
              <a:t>Globalization Stage</a:t>
            </a:r>
          </a:p>
        </p:txBody>
      </p:sp>
      <p:sp>
        <p:nvSpPr>
          <p:cNvPr id="49" name="Line 28"/>
          <p:cNvSpPr>
            <a:spLocks noChangeShapeType="1"/>
          </p:cNvSpPr>
          <p:nvPr/>
        </p:nvSpPr>
        <p:spPr bwMode="auto">
          <a:xfrm>
            <a:off x="609600" y="2271713"/>
            <a:ext cx="2554288" cy="0"/>
          </a:xfrm>
          <a:prstGeom prst="line">
            <a:avLst/>
          </a:prstGeom>
          <a:noFill/>
          <a:ln w="12700">
            <a:solidFill>
              <a:srgbClr val="000000"/>
            </a:solidFill>
            <a:round/>
            <a:headEnd type="oval" w="med" len="me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0" name="Rectangle 29"/>
          <p:cNvSpPr>
            <a:spLocks noChangeArrowheads="1"/>
          </p:cNvSpPr>
          <p:nvPr/>
        </p:nvSpPr>
        <p:spPr bwMode="auto">
          <a:xfrm>
            <a:off x="838200" y="2286000"/>
            <a:ext cx="1657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800" b="0" i="1" smtClean="0">
                <a:solidFill>
                  <a:srgbClr val="000000"/>
                </a:solidFill>
                <a:latin typeface="Arial" panose="020B0604020202020204" pitchFamily="34" charset="0"/>
              </a:rPr>
              <a:t>Domestic Firm</a:t>
            </a:r>
          </a:p>
        </p:txBody>
      </p:sp>
      <p:sp>
        <p:nvSpPr>
          <p:cNvPr id="51" name="Line 30"/>
          <p:cNvSpPr>
            <a:spLocks noChangeShapeType="1"/>
          </p:cNvSpPr>
          <p:nvPr/>
        </p:nvSpPr>
        <p:spPr bwMode="auto">
          <a:xfrm>
            <a:off x="5257800" y="3810000"/>
            <a:ext cx="0" cy="762000"/>
          </a:xfrm>
          <a:prstGeom prst="line">
            <a:avLst/>
          </a:prstGeom>
          <a:noFill/>
          <a:ln w="12700">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2" name="Rectangle 31"/>
          <p:cNvSpPr>
            <a:spLocks noChangeArrowheads="1"/>
          </p:cNvSpPr>
          <p:nvPr/>
        </p:nvSpPr>
        <p:spPr bwMode="auto">
          <a:xfrm>
            <a:off x="3810000" y="6096000"/>
            <a:ext cx="1504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800" b="0" smtClean="0">
                <a:solidFill>
                  <a:srgbClr val="000000"/>
                </a:solidFill>
                <a:latin typeface="Arial" panose="020B0604020202020204" pitchFamily="34" charset="0"/>
              </a:rPr>
              <a:t>Export Stage</a:t>
            </a:r>
          </a:p>
        </p:txBody>
      </p:sp>
      <p:sp>
        <p:nvSpPr>
          <p:cNvPr id="53" name="Rectangle 32"/>
          <p:cNvSpPr>
            <a:spLocks noChangeArrowheads="1"/>
          </p:cNvSpPr>
          <p:nvPr/>
        </p:nvSpPr>
        <p:spPr bwMode="auto">
          <a:xfrm>
            <a:off x="3200400" y="3429000"/>
            <a:ext cx="2601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600" b="0" smtClean="0">
                <a:solidFill>
                  <a:srgbClr val="000000"/>
                </a:solidFill>
                <a:latin typeface="Arial" panose="020B0604020202020204" pitchFamily="34" charset="0"/>
              </a:rPr>
              <a:t>Dissolve J/V (with GM)(92)</a:t>
            </a:r>
          </a:p>
        </p:txBody>
      </p:sp>
      <p:sp>
        <p:nvSpPr>
          <p:cNvPr id="54" name="Line 33"/>
          <p:cNvSpPr>
            <a:spLocks noChangeShapeType="1"/>
          </p:cNvSpPr>
          <p:nvPr/>
        </p:nvSpPr>
        <p:spPr bwMode="auto">
          <a:xfrm>
            <a:off x="5867400" y="3352800"/>
            <a:ext cx="0" cy="1219200"/>
          </a:xfrm>
          <a:prstGeom prst="line">
            <a:avLst/>
          </a:prstGeom>
          <a:noFill/>
          <a:ln w="12700">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5" name="Rectangle 34"/>
          <p:cNvSpPr>
            <a:spLocks noChangeArrowheads="1"/>
          </p:cNvSpPr>
          <p:nvPr/>
        </p:nvSpPr>
        <p:spPr bwMode="auto">
          <a:xfrm>
            <a:off x="4114800" y="2895600"/>
            <a:ext cx="2800831" cy="339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600" b="0" dirty="0" smtClean="0">
                <a:solidFill>
                  <a:srgbClr val="000000"/>
                </a:solidFill>
                <a:latin typeface="Arial" panose="020B0604020202020204" pitchFamily="34" charset="0"/>
              </a:rPr>
              <a:t>Warding technical center(94)</a:t>
            </a:r>
          </a:p>
        </p:txBody>
      </p:sp>
      <p:sp>
        <p:nvSpPr>
          <p:cNvPr id="56" name="Line 35"/>
          <p:cNvSpPr>
            <a:spLocks noChangeShapeType="1"/>
          </p:cNvSpPr>
          <p:nvPr/>
        </p:nvSpPr>
        <p:spPr bwMode="auto">
          <a:xfrm>
            <a:off x="8382000" y="4191000"/>
            <a:ext cx="0" cy="381000"/>
          </a:xfrm>
          <a:prstGeom prst="line">
            <a:avLst/>
          </a:prstGeom>
          <a:noFill/>
          <a:ln w="12700">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7" name="Rectangle 36"/>
          <p:cNvSpPr>
            <a:spLocks noChangeArrowheads="1"/>
          </p:cNvSpPr>
          <p:nvPr/>
        </p:nvSpPr>
        <p:spPr bwMode="auto">
          <a:xfrm>
            <a:off x="7315200" y="3200400"/>
            <a:ext cx="18288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0"/>
              </a:spcBef>
            </a:pPr>
            <a:r>
              <a:rPr lang="en-US" altLang="ko-KR" sz="1600" b="0" dirty="0" smtClean="0">
                <a:solidFill>
                  <a:srgbClr val="000000"/>
                </a:solidFill>
                <a:latin typeface="Arial" panose="020B0604020202020204" pitchFamily="34" charset="0"/>
              </a:rPr>
              <a:t>9   Nations  </a:t>
            </a:r>
          </a:p>
          <a:p>
            <a:pPr algn="l">
              <a:spcBef>
                <a:spcPct val="0"/>
              </a:spcBef>
            </a:pPr>
            <a:r>
              <a:rPr lang="en-US" altLang="ko-KR" sz="1600" b="0" dirty="0" smtClean="0">
                <a:solidFill>
                  <a:srgbClr val="000000"/>
                </a:solidFill>
                <a:latin typeface="Arial" panose="020B0604020202020204" pitchFamily="34" charset="0"/>
              </a:rPr>
              <a:t>11 </a:t>
            </a:r>
            <a:r>
              <a:rPr lang="en-US" altLang="ko-KR" sz="1600" b="0" dirty="0" err="1" smtClean="0">
                <a:solidFill>
                  <a:srgbClr val="000000"/>
                </a:solidFill>
                <a:latin typeface="Arial" panose="020B0604020202020204" pitchFamily="34" charset="0"/>
              </a:rPr>
              <a:t>MFG</a:t>
            </a:r>
            <a:r>
              <a:rPr lang="en-US" altLang="ko-KR" sz="1600" b="0" dirty="0" smtClean="0">
                <a:solidFill>
                  <a:srgbClr val="000000"/>
                </a:solidFill>
                <a:latin typeface="Arial" panose="020B0604020202020204" pitchFamily="34" charset="0"/>
              </a:rPr>
              <a:t> Sub</a:t>
            </a:r>
          </a:p>
          <a:p>
            <a:pPr algn="l">
              <a:spcBef>
                <a:spcPct val="0"/>
              </a:spcBef>
            </a:pPr>
            <a:r>
              <a:rPr lang="en-US" altLang="ko-KR" sz="1600" b="0" dirty="0" smtClean="0">
                <a:solidFill>
                  <a:srgbClr val="000000"/>
                </a:solidFill>
                <a:latin typeface="Arial" panose="020B0604020202020204" pitchFamily="34" charset="0"/>
              </a:rPr>
              <a:t>30 MKG Sub</a:t>
            </a:r>
          </a:p>
          <a:p>
            <a:pPr algn="l">
              <a:spcBef>
                <a:spcPct val="0"/>
              </a:spcBef>
            </a:pPr>
            <a:r>
              <a:rPr lang="en-US" altLang="ko-KR" sz="1600" b="0" dirty="0" smtClean="0">
                <a:solidFill>
                  <a:srgbClr val="000000"/>
                </a:solidFill>
                <a:latin typeface="Arial" panose="020B0604020202020204" pitchFamily="34" charset="0"/>
              </a:rPr>
              <a:t>(‘97)</a:t>
            </a:r>
          </a:p>
        </p:txBody>
      </p:sp>
      <p:sp>
        <p:nvSpPr>
          <p:cNvPr id="58" name="Rectangle 37"/>
          <p:cNvSpPr>
            <a:spLocks noChangeArrowheads="1"/>
          </p:cNvSpPr>
          <p:nvPr/>
        </p:nvSpPr>
        <p:spPr bwMode="auto">
          <a:xfrm>
            <a:off x="2895600" y="3886200"/>
            <a:ext cx="2114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600" b="0" smtClean="0">
                <a:solidFill>
                  <a:srgbClr val="000000"/>
                </a:solidFill>
                <a:latin typeface="Arial" panose="020B0604020202020204" pitchFamily="34" charset="0"/>
              </a:rPr>
              <a:t>Algeria MKG Sub(91)</a:t>
            </a:r>
          </a:p>
        </p:txBody>
      </p:sp>
      <p:sp>
        <p:nvSpPr>
          <p:cNvPr id="59" name="Line 38"/>
          <p:cNvSpPr>
            <a:spLocks noChangeShapeType="1"/>
          </p:cNvSpPr>
          <p:nvPr/>
        </p:nvSpPr>
        <p:spPr bwMode="auto">
          <a:xfrm>
            <a:off x="4876800" y="4191000"/>
            <a:ext cx="0" cy="381000"/>
          </a:xfrm>
          <a:prstGeom prst="line">
            <a:avLst/>
          </a:prstGeom>
          <a:noFill/>
          <a:ln w="12700">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Tree>
    <p:extLst>
      <p:ext uri="{BB962C8B-B14F-4D97-AF65-F5344CB8AC3E}">
        <p14:creationId xmlns:p14="http://schemas.microsoft.com/office/powerpoint/2010/main" val="36930305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A2.33a </a:t>
            </a:r>
            <a:r>
              <a:rPr lang="en-US" altLang="ko-KR" sz="3200" dirty="0" smtClean="0">
                <a:solidFill>
                  <a:schemeClr val="tx1"/>
                </a:solidFill>
                <a:latin typeface="Times New Roman" pitchFamily="18" charset="0"/>
              </a:rPr>
              <a:t>Daewoo’s </a:t>
            </a:r>
            <a:r>
              <a:rPr lang="en-US" altLang="ko-KR" sz="3200" dirty="0">
                <a:solidFill>
                  <a:schemeClr val="tx1"/>
                </a:solidFill>
                <a:latin typeface="Times New Roman" pitchFamily="18" charset="0"/>
              </a:rPr>
              <a:t>globalization by </a:t>
            </a:r>
            <a:r>
              <a:rPr lang="en-US" altLang="ko-KR" sz="3200" dirty="0" smtClean="0">
                <a:solidFill>
                  <a:schemeClr val="tx1"/>
                </a:solidFill>
                <a:latin typeface="Times New Roman" pitchFamily="18" charset="0"/>
              </a:rPr>
              <a:t>function</a:t>
            </a:r>
            <a:br>
              <a:rPr lang="en-US" altLang="ko-KR" sz="3200" dirty="0" smtClean="0">
                <a:solidFill>
                  <a:schemeClr val="tx1"/>
                </a:solidFill>
                <a:latin typeface="Times New Roman" pitchFamily="18" charset="0"/>
              </a:rPr>
            </a:br>
            <a:r>
              <a:rPr lang="en-US" altLang="ko-KR" dirty="0" smtClean="0">
                <a:solidFill>
                  <a:schemeClr val="tx1"/>
                </a:solidFill>
                <a:latin typeface="Times New Roman" pitchFamily="18" charset="0"/>
              </a:rPr>
              <a:t>(a) Manufacturing</a:t>
            </a:r>
            <a:endParaRPr lang="en-US" altLang="ko-KR" sz="3200" dirty="0">
              <a:solidFill>
                <a:schemeClr val="tx1"/>
              </a:solidFill>
              <a:latin typeface="Times New Roman" pitchFamily="18" charset="0"/>
            </a:endParaRPr>
          </a:p>
        </p:txBody>
      </p:sp>
      <p:sp>
        <p:nvSpPr>
          <p:cNvPr id="31" name="Freeform 3"/>
          <p:cNvSpPr>
            <a:spLocks/>
          </p:cNvSpPr>
          <p:nvPr/>
        </p:nvSpPr>
        <p:spPr bwMode="auto">
          <a:xfrm>
            <a:off x="1112838" y="965200"/>
            <a:ext cx="7848600" cy="5257800"/>
          </a:xfrm>
          <a:custGeom>
            <a:avLst/>
            <a:gdLst>
              <a:gd name="T0" fmla="*/ 0 w 5232"/>
              <a:gd name="T1" fmla="*/ 0 h 3552"/>
              <a:gd name="T2" fmla="*/ 0 w 5232"/>
              <a:gd name="T3" fmla="*/ 3552 h 3552"/>
              <a:gd name="T4" fmla="*/ 5232 w 5232"/>
              <a:gd name="T5" fmla="*/ 3552 h 3552"/>
            </a:gdLst>
            <a:ahLst/>
            <a:cxnLst>
              <a:cxn ang="0">
                <a:pos x="T0" y="T1"/>
              </a:cxn>
              <a:cxn ang="0">
                <a:pos x="T2" y="T3"/>
              </a:cxn>
              <a:cxn ang="0">
                <a:pos x="T4" y="T5"/>
              </a:cxn>
            </a:cxnLst>
            <a:rect l="0" t="0" r="r" b="b"/>
            <a:pathLst>
              <a:path w="5232" h="3552">
                <a:moveTo>
                  <a:pt x="0" y="0"/>
                </a:moveTo>
                <a:lnTo>
                  <a:pt x="0" y="3552"/>
                </a:lnTo>
                <a:lnTo>
                  <a:pt x="5232" y="3552"/>
                </a:lnTo>
              </a:path>
            </a:pathLst>
          </a:custGeom>
          <a:noFill/>
          <a:ln w="9525">
            <a:solidFill>
              <a:srgbClr val="000000"/>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0" name="Text Box 4"/>
          <p:cNvSpPr txBox="1">
            <a:spLocks noChangeArrowheads="1"/>
          </p:cNvSpPr>
          <p:nvPr/>
        </p:nvSpPr>
        <p:spPr bwMode="auto">
          <a:xfrm>
            <a:off x="8656638" y="6235700"/>
            <a:ext cx="579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Year</a:t>
            </a:r>
          </a:p>
        </p:txBody>
      </p:sp>
      <p:sp>
        <p:nvSpPr>
          <p:cNvPr id="61" name="Line 5"/>
          <p:cNvSpPr>
            <a:spLocks noChangeShapeType="1"/>
          </p:cNvSpPr>
          <p:nvPr/>
        </p:nvSpPr>
        <p:spPr bwMode="auto">
          <a:xfrm>
            <a:off x="1874838" y="9652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2" name="Line 6"/>
          <p:cNvSpPr>
            <a:spLocks noChangeShapeType="1"/>
          </p:cNvSpPr>
          <p:nvPr/>
        </p:nvSpPr>
        <p:spPr bwMode="auto">
          <a:xfrm>
            <a:off x="5380038" y="9652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3" name="Line 7"/>
          <p:cNvSpPr>
            <a:spLocks noChangeShapeType="1"/>
          </p:cNvSpPr>
          <p:nvPr/>
        </p:nvSpPr>
        <p:spPr bwMode="auto">
          <a:xfrm>
            <a:off x="7285038" y="9652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4" name="Line 8"/>
          <p:cNvSpPr>
            <a:spLocks noChangeShapeType="1"/>
          </p:cNvSpPr>
          <p:nvPr/>
        </p:nvSpPr>
        <p:spPr bwMode="auto">
          <a:xfrm>
            <a:off x="6370638" y="9652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5" name="Line 9"/>
          <p:cNvSpPr>
            <a:spLocks noChangeShapeType="1"/>
          </p:cNvSpPr>
          <p:nvPr/>
        </p:nvSpPr>
        <p:spPr bwMode="auto">
          <a:xfrm>
            <a:off x="2713038" y="9652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6" name="Line 10"/>
          <p:cNvSpPr>
            <a:spLocks noChangeShapeType="1"/>
          </p:cNvSpPr>
          <p:nvPr/>
        </p:nvSpPr>
        <p:spPr bwMode="auto">
          <a:xfrm>
            <a:off x="3551238" y="9652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7" name="Line 11"/>
          <p:cNvSpPr>
            <a:spLocks noChangeShapeType="1"/>
          </p:cNvSpPr>
          <p:nvPr/>
        </p:nvSpPr>
        <p:spPr bwMode="auto">
          <a:xfrm>
            <a:off x="4465638" y="9652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8" name="Line 12"/>
          <p:cNvSpPr>
            <a:spLocks noChangeShapeType="1"/>
          </p:cNvSpPr>
          <p:nvPr/>
        </p:nvSpPr>
        <p:spPr bwMode="auto">
          <a:xfrm>
            <a:off x="8199438" y="9652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9" name="Text Box 13"/>
          <p:cNvSpPr txBox="1">
            <a:spLocks noChangeArrowheads="1"/>
          </p:cNvSpPr>
          <p:nvPr/>
        </p:nvSpPr>
        <p:spPr bwMode="auto">
          <a:xfrm>
            <a:off x="128464" y="3267075"/>
            <a:ext cx="10080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2000" b="0" smtClean="0">
                <a:solidFill>
                  <a:srgbClr val="000000"/>
                </a:solidFill>
                <a:latin typeface="Times New Roman" panose="02020603050405020304" pitchFamily="18" charset="0"/>
                <a:ea typeface="굴림" panose="020B0600000101010101" pitchFamily="50" charset="-127"/>
              </a:rPr>
              <a:t>Eastern </a:t>
            </a:r>
          </a:p>
          <a:p>
            <a:pPr algn="l">
              <a:spcBef>
                <a:spcPct val="0"/>
              </a:spcBef>
            </a:pPr>
            <a:r>
              <a:rPr lang="en-US" altLang="ko-KR" sz="2000" b="0" smtClean="0">
                <a:solidFill>
                  <a:srgbClr val="000000"/>
                </a:solidFill>
                <a:latin typeface="Times New Roman" panose="02020603050405020304" pitchFamily="18" charset="0"/>
                <a:ea typeface="굴림" panose="020B0600000101010101" pitchFamily="50" charset="-127"/>
              </a:rPr>
              <a:t>Europe</a:t>
            </a:r>
          </a:p>
        </p:txBody>
      </p:sp>
      <p:sp>
        <p:nvSpPr>
          <p:cNvPr id="70" name="Line 14"/>
          <p:cNvSpPr>
            <a:spLocks noChangeShapeType="1"/>
          </p:cNvSpPr>
          <p:nvPr/>
        </p:nvSpPr>
        <p:spPr bwMode="auto">
          <a:xfrm>
            <a:off x="1112838" y="1879600"/>
            <a:ext cx="7848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1" name="Line 15"/>
          <p:cNvSpPr>
            <a:spLocks noChangeShapeType="1"/>
          </p:cNvSpPr>
          <p:nvPr/>
        </p:nvSpPr>
        <p:spPr bwMode="auto">
          <a:xfrm>
            <a:off x="1112838" y="4699000"/>
            <a:ext cx="7848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2" name="Line 16"/>
          <p:cNvSpPr>
            <a:spLocks noChangeShapeType="1"/>
          </p:cNvSpPr>
          <p:nvPr/>
        </p:nvSpPr>
        <p:spPr bwMode="auto">
          <a:xfrm>
            <a:off x="1112838" y="3403600"/>
            <a:ext cx="7848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3" name="Text Box 17"/>
          <p:cNvSpPr txBox="1">
            <a:spLocks noChangeArrowheads="1"/>
          </p:cNvSpPr>
          <p:nvPr/>
        </p:nvSpPr>
        <p:spPr bwMode="auto">
          <a:xfrm>
            <a:off x="7894638" y="62357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1997</a:t>
            </a:r>
          </a:p>
        </p:txBody>
      </p:sp>
      <p:sp>
        <p:nvSpPr>
          <p:cNvPr id="74" name="Text Box 18"/>
          <p:cNvSpPr txBox="1">
            <a:spLocks noChangeArrowheads="1"/>
          </p:cNvSpPr>
          <p:nvPr/>
        </p:nvSpPr>
        <p:spPr bwMode="auto">
          <a:xfrm>
            <a:off x="6980238" y="62230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1996</a:t>
            </a:r>
          </a:p>
        </p:txBody>
      </p:sp>
      <p:sp>
        <p:nvSpPr>
          <p:cNvPr id="75" name="Text Box 19"/>
          <p:cNvSpPr txBox="1">
            <a:spLocks noChangeArrowheads="1"/>
          </p:cNvSpPr>
          <p:nvPr/>
        </p:nvSpPr>
        <p:spPr bwMode="auto">
          <a:xfrm>
            <a:off x="6065838" y="62230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1995</a:t>
            </a:r>
          </a:p>
        </p:txBody>
      </p:sp>
      <p:sp>
        <p:nvSpPr>
          <p:cNvPr id="76" name="Text Box 20"/>
          <p:cNvSpPr txBox="1">
            <a:spLocks noChangeArrowheads="1"/>
          </p:cNvSpPr>
          <p:nvPr/>
        </p:nvSpPr>
        <p:spPr bwMode="auto">
          <a:xfrm>
            <a:off x="5075238" y="62230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1994</a:t>
            </a:r>
          </a:p>
        </p:txBody>
      </p:sp>
      <p:sp>
        <p:nvSpPr>
          <p:cNvPr id="77" name="Text Box 21"/>
          <p:cNvSpPr txBox="1">
            <a:spLocks noChangeArrowheads="1"/>
          </p:cNvSpPr>
          <p:nvPr/>
        </p:nvSpPr>
        <p:spPr bwMode="auto">
          <a:xfrm>
            <a:off x="4160838" y="62230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1993</a:t>
            </a:r>
          </a:p>
        </p:txBody>
      </p:sp>
      <p:sp>
        <p:nvSpPr>
          <p:cNvPr id="78" name="Text Box 22"/>
          <p:cNvSpPr txBox="1">
            <a:spLocks noChangeArrowheads="1"/>
          </p:cNvSpPr>
          <p:nvPr/>
        </p:nvSpPr>
        <p:spPr bwMode="auto">
          <a:xfrm>
            <a:off x="3246438" y="62230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1992</a:t>
            </a:r>
          </a:p>
        </p:txBody>
      </p:sp>
      <p:sp>
        <p:nvSpPr>
          <p:cNvPr id="79" name="Text Box 23"/>
          <p:cNvSpPr txBox="1">
            <a:spLocks noChangeArrowheads="1"/>
          </p:cNvSpPr>
          <p:nvPr/>
        </p:nvSpPr>
        <p:spPr bwMode="auto">
          <a:xfrm>
            <a:off x="2408238" y="62230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1991</a:t>
            </a:r>
          </a:p>
        </p:txBody>
      </p:sp>
      <p:sp>
        <p:nvSpPr>
          <p:cNvPr id="80" name="Text Box 24"/>
          <p:cNvSpPr txBox="1">
            <a:spLocks noChangeArrowheads="1"/>
          </p:cNvSpPr>
          <p:nvPr/>
        </p:nvSpPr>
        <p:spPr bwMode="auto">
          <a:xfrm>
            <a:off x="1570038" y="62230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1990</a:t>
            </a:r>
          </a:p>
        </p:txBody>
      </p:sp>
      <p:sp>
        <p:nvSpPr>
          <p:cNvPr id="81" name="Line 25"/>
          <p:cNvSpPr>
            <a:spLocks noChangeShapeType="1"/>
          </p:cNvSpPr>
          <p:nvPr/>
        </p:nvSpPr>
        <p:spPr bwMode="auto">
          <a:xfrm flipV="1">
            <a:off x="2484438" y="1879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2" name="Line 26"/>
          <p:cNvSpPr>
            <a:spLocks noChangeShapeType="1"/>
          </p:cNvSpPr>
          <p:nvPr/>
        </p:nvSpPr>
        <p:spPr bwMode="auto">
          <a:xfrm flipV="1">
            <a:off x="3322638" y="1879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3" name="Line 27"/>
          <p:cNvSpPr>
            <a:spLocks noChangeShapeType="1"/>
          </p:cNvSpPr>
          <p:nvPr/>
        </p:nvSpPr>
        <p:spPr bwMode="auto">
          <a:xfrm flipV="1">
            <a:off x="4237038" y="1879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4" name="Line 28"/>
          <p:cNvSpPr>
            <a:spLocks noChangeShapeType="1"/>
          </p:cNvSpPr>
          <p:nvPr/>
        </p:nvSpPr>
        <p:spPr bwMode="auto">
          <a:xfrm flipV="1">
            <a:off x="5151438" y="1651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5" name="Line 29"/>
          <p:cNvSpPr>
            <a:spLocks noChangeShapeType="1"/>
          </p:cNvSpPr>
          <p:nvPr/>
        </p:nvSpPr>
        <p:spPr bwMode="auto">
          <a:xfrm flipV="1">
            <a:off x="5151438" y="1727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6" name="Line 30"/>
          <p:cNvSpPr>
            <a:spLocks noChangeShapeType="1"/>
          </p:cNvSpPr>
          <p:nvPr/>
        </p:nvSpPr>
        <p:spPr bwMode="auto">
          <a:xfrm flipV="1">
            <a:off x="5151438" y="1803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7" name="Line 31"/>
          <p:cNvSpPr>
            <a:spLocks noChangeShapeType="1"/>
          </p:cNvSpPr>
          <p:nvPr/>
        </p:nvSpPr>
        <p:spPr bwMode="auto">
          <a:xfrm flipV="1">
            <a:off x="5151438" y="1879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8" name="Line 32"/>
          <p:cNvSpPr>
            <a:spLocks noChangeShapeType="1"/>
          </p:cNvSpPr>
          <p:nvPr/>
        </p:nvSpPr>
        <p:spPr bwMode="auto">
          <a:xfrm flipV="1">
            <a:off x="6142038" y="1651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9" name="Line 33"/>
          <p:cNvSpPr>
            <a:spLocks noChangeShapeType="1"/>
          </p:cNvSpPr>
          <p:nvPr/>
        </p:nvSpPr>
        <p:spPr bwMode="auto">
          <a:xfrm flipV="1">
            <a:off x="6142038" y="1727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0" name="Line 34"/>
          <p:cNvSpPr>
            <a:spLocks noChangeShapeType="1"/>
          </p:cNvSpPr>
          <p:nvPr/>
        </p:nvSpPr>
        <p:spPr bwMode="auto">
          <a:xfrm flipV="1">
            <a:off x="6142038" y="1803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1" name="Line 35"/>
          <p:cNvSpPr>
            <a:spLocks noChangeShapeType="1"/>
          </p:cNvSpPr>
          <p:nvPr/>
        </p:nvSpPr>
        <p:spPr bwMode="auto">
          <a:xfrm flipV="1">
            <a:off x="6142038" y="1879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2" name="Line 36"/>
          <p:cNvSpPr>
            <a:spLocks noChangeShapeType="1"/>
          </p:cNvSpPr>
          <p:nvPr/>
        </p:nvSpPr>
        <p:spPr bwMode="auto">
          <a:xfrm flipV="1">
            <a:off x="6142038" y="1422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3" name="Line 37"/>
          <p:cNvSpPr>
            <a:spLocks noChangeShapeType="1"/>
          </p:cNvSpPr>
          <p:nvPr/>
        </p:nvSpPr>
        <p:spPr bwMode="auto">
          <a:xfrm flipV="1">
            <a:off x="6142038" y="1498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4" name="Line 38"/>
          <p:cNvSpPr>
            <a:spLocks noChangeShapeType="1"/>
          </p:cNvSpPr>
          <p:nvPr/>
        </p:nvSpPr>
        <p:spPr bwMode="auto">
          <a:xfrm flipV="1">
            <a:off x="6142038" y="15748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5" name="Line 39"/>
          <p:cNvSpPr>
            <a:spLocks noChangeShapeType="1"/>
          </p:cNvSpPr>
          <p:nvPr/>
        </p:nvSpPr>
        <p:spPr bwMode="auto">
          <a:xfrm flipV="1">
            <a:off x="7056438" y="1651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6" name="Line 40"/>
          <p:cNvSpPr>
            <a:spLocks noChangeShapeType="1"/>
          </p:cNvSpPr>
          <p:nvPr/>
        </p:nvSpPr>
        <p:spPr bwMode="auto">
          <a:xfrm flipV="1">
            <a:off x="7056438" y="1727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7" name="Line 41"/>
          <p:cNvSpPr>
            <a:spLocks noChangeShapeType="1"/>
          </p:cNvSpPr>
          <p:nvPr/>
        </p:nvSpPr>
        <p:spPr bwMode="auto">
          <a:xfrm flipV="1">
            <a:off x="7056438" y="1803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8" name="Line 42"/>
          <p:cNvSpPr>
            <a:spLocks noChangeShapeType="1"/>
          </p:cNvSpPr>
          <p:nvPr/>
        </p:nvSpPr>
        <p:spPr bwMode="auto">
          <a:xfrm flipV="1">
            <a:off x="7056438" y="1879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9" name="Line 43"/>
          <p:cNvSpPr>
            <a:spLocks noChangeShapeType="1"/>
          </p:cNvSpPr>
          <p:nvPr/>
        </p:nvSpPr>
        <p:spPr bwMode="auto">
          <a:xfrm flipV="1">
            <a:off x="7056438" y="1422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0" name="Line 44"/>
          <p:cNvSpPr>
            <a:spLocks noChangeShapeType="1"/>
          </p:cNvSpPr>
          <p:nvPr/>
        </p:nvSpPr>
        <p:spPr bwMode="auto">
          <a:xfrm flipV="1">
            <a:off x="7056438" y="1498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1" name="Line 45"/>
          <p:cNvSpPr>
            <a:spLocks noChangeShapeType="1"/>
          </p:cNvSpPr>
          <p:nvPr/>
        </p:nvSpPr>
        <p:spPr bwMode="auto">
          <a:xfrm flipV="1">
            <a:off x="7056438" y="15748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2" name="Line 46"/>
          <p:cNvSpPr>
            <a:spLocks noChangeShapeType="1"/>
          </p:cNvSpPr>
          <p:nvPr/>
        </p:nvSpPr>
        <p:spPr bwMode="auto">
          <a:xfrm flipV="1">
            <a:off x="7056438" y="1346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3" name="Line 47"/>
          <p:cNvSpPr>
            <a:spLocks noChangeShapeType="1"/>
          </p:cNvSpPr>
          <p:nvPr/>
        </p:nvSpPr>
        <p:spPr bwMode="auto">
          <a:xfrm flipV="1">
            <a:off x="7970838" y="1651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4" name="Line 48"/>
          <p:cNvSpPr>
            <a:spLocks noChangeShapeType="1"/>
          </p:cNvSpPr>
          <p:nvPr/>
        </p:nvSpPr>
        <p:spPr bwMode="auto">
          <a:xfrm flipV="1">
            <a:off x="7970838" y="1727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5" name="Line 49"/>
          <p:cNvSpPr>
            <a:spLocks noChangeShapeType="1"/>
          </p:cNvSpPr>
          <p:nvPr/>
        </p:nvSpPr>
        <p:spPr bwMode="auto">
          <a:xfrm flipV="1">
            <a:off x="7970838" y="1803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6" name="Line 50"/>
          <p:cNvSpPr>
            <a:spLocks noChangeShapeType="1"/>
          </p:cNvSpPr>
          <p:nvPr/>
        </p:nvSpPr>
        <p:spPr bwMode="auto">
          <a:xfrm flipV="1">
            <a:off x="7970838" y="1879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7" name="Line 51"/>
          <p:cNvSpPr>
            <a:spLocks noChangeShapeType="1"/>
          </p:cNvSpPr>
          <p:nvPr/>
        </p:nvSpPr>
        <p:spPr bwMode="auto">
          <a:xfrm flipV="1">
            <a:off x="7970838" y="1422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8" name="Line 52"/>
          <p:cNvSpPr>
            <a:spLocks noChangeShapeType="1"/>
          </p:cNvSpPr>
          <p:nvPr/>
        </p:nvSpPr>
        <p:spPr bwMode="auto">
          <a:xfrm flipV="1">
            <a:off x="7970838" y="1498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9" name="Line 53"/>
          <p:cNvSpPr>
            <a:spLocks noChangeShapeType="1"/>
          </p:cNvSpPr>
          <p:nvPr/>
        </p:nvSpPr>
        <p:spPr bwMode="auto">
          <a:xfrm flipV="1">
            <a:off x="7970838" y="15748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0" name="Line 54"/>
          <p:cNvSpPr>
            <a:spLocks noChangeShapeType="1"/>
          </p:cNvSpPr>
          <p:nvPr/>
        </p:nvSpPr>
        <p:spPr bwMode="auto">
          <a:xfrm flipV="1">
            <a:off x="7970838" y="1346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1" name="Text Box 55"/>
          <p:cNvSpPr txBox="1">
            <a:spLocks noChangeArrowheads="1"/>
          </p:cNvSpPr>
          <p:nvPr/>
        </p:nvSpPr>
        <p:spPr bwMode="auto">
          <a:xfrm>
            <a:off x="2103438" y="2032000"/>
            <a:ext cx="1554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Philippines(Bus)</a:t>
            </a:r>
          </a:p>
        </p:txBody>
      </p:sp>
      <p:sp>
        <p:nvSpPr>
          <p:cNvPr id="112" name="Text Box 56"/>
          <p:cNvSpPr txBox="1">
            <a:spLocks noChangeArrowheads="1"/>
          </p:cNvSpPr>
          <p:nvPr/>
        </p:nvSpPr>
        <p:spPr bwMode="auto">
          <a:xfrm>
            <a:off x="4618038" y="1955800"/>
            <a:ext cx="1247775"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India</a:t>
            </a:r>
          </a:p>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PhilippinesA</a:t>
            </a:r>
          </a:p>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PhilippinesB</a:t>
            </a:r>
          </a:p>
        </p:txBody>
      </p:sp>
      <p:sp>
        <p:nvSpPr>
          <p:cNvPr id="113" name="Text Box 57"/>
          <p:cNvSpPr txBox="1">
            <a:spLocks noChangeArrowheads="1"/>
          </p:cNvSpPr>
          <p:nvPr/>
        </p:nvSpPr>
        <p:spPr bwMode="auto">
          <a:xfrm>
            <a:off x="5837238" y="1968500"/>
            <a:ext cx="1122363"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Vietnam</a:t>
            </a:r>
          </a:p>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China(Bus)</a:t>
            </a:r>
          </a:p>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Indonesia</a:t>
            </a:r>
          </a:p>
        </p:txBody>
      </p:sp>
      <p:sp>
        <p:nvSpPr>
          <p:cNvPr id="114" name="Text Box 58"/>
          <p:cNvSpPr txBox="1">
            <a:spLocks noChangeArrowheads="1"/>
          </p:cNvSpPr>
          <p:nvPr/>
        </p:nvSpPr>
        <p:spPr bwMode="auto">
          <a:xfrm>
            <a:off x="6980238" y="1955800"/>
            <a:ext cx="669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China</a:t>
            </a:r>
          </a:p>
        </p:txBody>
      </p:sp>
      <p:sp>
        <p:nvSpPr>
          <p:cNvPr id="115" name="Text Box 59"/>
          <p:cNvSpPr txBox="1">
            <a:spLocks noChangeArrowheads="1"/>
          </p:cNvSpPr>
          <p:nvPr/>
        </p:nvSpPr>
        <p:spPr bwMode="auto">
          <a:xfrm>
            <a:off x="128464" y="1743075"/>
            <a:ext cx="97975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2000" b="0" dirty="0" smtClean="0">
                <a:solidFill>
                  <a:srgbClr val="000000"/>
                </a:solidFill>
                <a:latin typeface="Times New Roman" panose="02020603050405020304" pitchFamily="18" charset="0"/>
                <a:ea typeface="굴림" panose="020B0600000101010101" pitchFamily="50" charset="-127"/>
              </a:rPr>
              <a:t>Asia</a:t>
            </a:r>
          </a:p>
          <a:p>
            <a:pPr algn="l">
              <a:spcBef>
                <a:spcPct val="0"/>
              </a:spcBef>
            </a:pPr>
            <a:r>
              <a:rPr lang="en-US" altLang="ko-KR" sz="2000" b="0" dirty="0" smtClean="0">
                <a:solidFill>
                  <a:srgbClr val="000000"/>
                </a:solidFill>
                <a:latin typeface="Times New Roman" panose="02020603050405020304" pitchFamily="18" charset="0"/>
                <a:ea typeface="굴림" panose="020B0600000101010101" pitchFamily="50" charset="-127"/>
              </a:rPr>
              <a:t>-Pacific</a:t>
            </a:r>
          </a:p>
        </p:txBody>
      </p:sp>
      <p:sp>
        <p:nvSpPr>
          <p:cNvPr id="116" name="Text Box 60"/>
          <p:cNvSpPr txBox="1">
            <a:spLocks noChangeArrowheads="1"/>
          </p:cNvSpPr>
          <p:nvPr/>
        </p:nvSpPr>
        <p:spPr bwMode="auto">
          <a:xfrm>
            <a:off x="128464" y="4562475"/>
            <a:ext cx="9794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2000" b="0" smtClean="0">
                <a:solidFill>
                  <a:srgbClr val="000000"/>
                </a:solidFill>
                <a:latin typeface="Times New Roman" panose="02020603050405020304" pitchFamily="18" charset="0"/>
                <a:ea typeface="굴림" panose="020B0600000101010101" pitchFamily="50" charset="-127"/>
              </a:rPr>
              <a:t>Middle </a:t>
            </a:r>
          </a:p>
          <a:p>
            <a:pPr algn="l">
              <a:spcBef>
                <a:spcPct val="0"/>
              </a:spcBef>
            </a:pPr>
            <a:r>
              <a:rPr lang="en-US" altLang="ko-KR" sz="2000" b="0" smtClean="0">
                <a:solidFill>
                  <a:srgbClr val="000000"/>
                </a:solidFill>
                <a:latin typeface="Times New Roman" panose="02020603050405020304" pitchFamily="18" charset="0"/>
                <a:ea typeface="굴림" panose="020B0600000101010101" pitchFamily="50" charset="-127"/>
              </a:rPr>
              <a:t>East</a:t>
            </a:r>
          </a:p>
        </p:txBody>
      </p:sp>
      <p:sp>
        <p:nvSpPr>
          <p:cNvPr id="117" name="Text Box 61"/>
          <p:cNvSpPr txBox="1">
            <a:spLocks noChangeArrowheads="1"/>
          </p:cNvSpPr>
          <p:nvPr/>
        </p:nvSpPr>
        <p:spPr bwMode="auto">
          <a:xfrm>
            <a:off x="128464" y="5400675"/>
            <a:ext cx="8318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2000" b="0" smtClean="0">
                <a:solidFill>
                  <a:srgbClr val="000000"/>
                </a:solidFill>
                <a:latin typeface="Times New Roman" panose="02020603050405020304" pitchFamily="18" charset="0"/>
                <a:ea typeface="굴림" panose="020B0600000101010101" pitchFamily="50" charset="-127"/>
              </a:rPr>
              <a:t>Africa</a:t>
            </a:r>
          </a:p>
        </p:txBody>
      </p:sp>
      <p:sp>
        <p:nvSpPr>
          <p:cNvPr id="118" name="Line 62"/>
          <p:cNvSpPr>
            <a:spLocks noChangeShapeType="1"/>
          </p:cNvSpPr>
          <p:nvPr/>
        </p:nvSpPr>
        <p:spPr bwMode="auto">
          <a:xfrm>
            <a:off x="1112838" y="5461000"/>
            <a:ext cx="7848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9" name="Line 63"/>
          <p:cNvSpPr>
            <a:spLocks noChangeShapeType="1"/>
          </p:cNvSpPr>
          <p:nvPr/>
        </p:nvSpPr>
        <p:spPr bwMode="auto">
          <a:xfrm flipV="1">
            <a:off x="4214813" y="3403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0" name="Text Box 64"/>
          <p:cNvSpPr txBox="1">
            <a:spLocks noChangeArrowheads="1"/>
          </p:cNvSpPr>
          <p:nvPr/>
        </p:nvSpPr>
        <p:spPr bwMode="auto">
          <a:xfrm>
            <a:off x="3856038" y="3479800"/>
            <a:ext cx="1100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Uzbekistan</a:t>
            </a:r>
          </a:p>
        </p:txBody>
      </p:sp>
      <p:sp>
        <p:nvSpPr>
          <p:cNvPr id="121" name="Line 65"/>
          <p:cNvSpPr>
            <a:spLocks noChangeShapeType="1"/>
          </p:cNvSpPr>
          <p:nvPr/>
        </p:nvSpPr>
        <p:spPr bwMode="auto">
          <a:xfrm flipV="1">
            <a:off x="5129213" y="3403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2" name="Text Box 66"/>
          <p:cNvSpPr txBox="1">
            <a:spLocks noChangeArrowheads="1"/>
          </p:cNvSpPr>
          <p:nvPr/>
        </p:nvSpPr>
        <p:spPr bwMode="auto">
          <a:xfrm>
            <a:off x="4900613" y="3492500"/>
            <a:ext cx="919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Romania</a:t>
            </a:r>
          </a:p>
        </p:txBody>
      </p:sp>
      <p:sp>
        <p:nvSpPr>
          <p:cNvPr id="123" name="Line 67"/>
          <p:cNvSpPr>
            <a:spLocks noChangeShapeType="1"/>
          </p:cNvSpPr>
          <p:nvPr/>
        </p:nvSpPr>
        <p:spPr bwMode="auto">
          <a:xfrm flipV="1">
            <a:off x="5129213" y="3327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4" name="Line 68"/>
          <p:cNvSpPr>
            <a:spLocks noChangeShapeType="1"/>
          </p:cNvSpPr>
          <p:nvPr/>
        </p:nvSpPr>
        <p:spPr bwMode="auto">
          <a:xfrm flipV="1">
            <a:off x="6119813" y="3403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5" name="Line 69"/>
          <p:cNvSpPr>
            <a:spLocks noChangeShapeType="1"/>
          </p:cNvSpPr>
          <p:nvPr/>
        </p:nvSpPr>
        <p:spPr bwMode="auto">
          <a:xfrm flipV="1">
            <a:off x="6119813" y="3327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6" name="Line 70"/>
          <p:cNvSpPr>
            <a:spLocks noChangeShapeType="1"/>
          </p:cNvSpPr>
          <p:nvPr/>
        </p:nvSpPr>
        <p:spPr bwMode="auto">
          <a:xfrm flipV="1">
            <a:off x="6119813" y="3251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7" name="Line 71"/>
          <p:cNvSpPr>
            <a:spLocks noChangeShapeType="1"/>
          </p:cNvSpPr>
          <p:nvPr/>
        </p:nvSpPr>
        <p:spPr bwMode="auto">
          <a:xfrm flipV="1">
            <a:off x="6119813" y="3175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8" name="Text Box 72"/>
          <p:cNvSpPr txBox="1">
            <a:spLocks noChangeArrowheads="1"/>
          </p:cNvSpPr>
          <p:nvPr/>
        </p:nvSpPr>
        <p:spPr bwMode="auto">
          <a:xfrm>
            <a:off x="6013451" y="3492500"/>
            <a:ext cx="7493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Czeck</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Poland</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(FSL)</a:t>
            </a:r>
          </a:p>
        </p:txBody>
      </p:sp>
      <p:sp>
        <p:nvSpPr>
          <p:cNvPr id="129" name="Line 73"/>
          <p:cNvSpPr>
            <a:spLocks noChangeShapeType="1"/>
          </p:cNvSpPr>
          <p:nvPr/>
        </p:nvSpPr>
        <p:spPr bwMode="auto">
          <a:xfrm flipV="1">
            <a:off x="7034213" y="3403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0" name="Line 74"/>
          <p:cNvSpPr>
            <a:spLocks noChangeShapeType="1"/>
          </p:cNvSpPr>
          <p:nvPr/>
        </p:nvSpPr>
        <p:spPr bwMode="auto">
          <a:xfrm flipV="1">
            <a:off x="7034213" y="3327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1" name="Line 75"/>
          <p:cNvSpPr>
            <a:spLocks noChangeShapeType="1"/>
          </p:cNvSpPr>
          <p:nvPr/>
        </p:nvSpPr>
        <p:spPr bwMode="auto">
          <a:xfrm flipV="1">
            <a:off x="7034213" y="3251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2" name="Line 76"/>
          <p:cNvSpPr>
            <a:spLocks noChangeShapeType="1"/>
          </p:cNvSpPr>
          <p:nvPr/>
        </p:nvSpPr>
        <p:spPr bwMode="auto">
          <a:xfrm flipV="1">
            <a:off x="7034213" y="3175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3" name="Line 77"/>
          <p:cNvSpPr>
            <a:spLocks noChangeShapeType="1"/>
          </p:cNvSpPr>
          <p:nvPr/>
        </p:nvSpPr>
        <p:spPr bwMode="auto">
          <a:xfrm flipV="1">
            <a:off x="7034213" y="30988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4" name="Text Box 78"/>
          <p:cNvSpPr txBox="1">
            <a:spLocks noChangeArrowheads="1"/>
          </p:cNvSpPr>
          <p:nvPr/>
        </p:nvSpPr>
        <p:spPr bwMode="auto">
          <a:xfrm>
            <a:off x="6905626" y="3492500"/>
            <a:ext cx="749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Poland</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(FSO)</a:t>
            </a:r>
          </a:p>
        </p:txBody>
      </p:sp>
      <p:sp>
        <p:nvSpPr>
          <p:cNvPr id="135" name="Line 79"/>
          <p:cNvSpPr>
            <a:spLocks noChangeShapeType="1"/>
          </p:cNvSpPr>
          <p:nvPr/>
        </p:nvSpPr>
        <p:spPr bwMode="auto">
          <a:xfrm flipV="1">
            <a:off x="7970838" y="3403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6" name="Line 80"/>
          <p:cNvSpPr>
            <a:spLocks noChangeShapeType="1"/>
          </p:cNvSpPr>
          <p:nvPr/>
        </p:nvSpPr>
        <p:spPr bwMode="auto">
          <a:xfrm flipV="1">
            <a:off x="7970838" y="3327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7" name="Line 81"/>
          <p:cNvSpPr>
            <a:spLocks noChangeShapeType="1"/>
          </p:cNvSpPr>
          <p:nvPr/>
        </p:nvSpPr>
        <p:spPr bwMode="auto">
          <a:xfrm flipV="1">
            <a:off x="7970838" y="3251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8" name="Line 82"/>
          <p:cNvSpPr>
            <a:spLocks noChangeShapeType="1"/>
          </p:cNvSpPr>
          <p:nvPr/>
        </p:nvSpPr>
        <p:spPr bwMode="auto">
          <a:xfrm flipV="1">
            <a:off x="7970838" y="3175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9" name="Line 83"/>
          <p:cNvSpPr>
            <a:spLocks noChangeShapeType="1"/>
          </p:cNvSpPr>
          <p:nvPr/>
        </p:nvSpPr>
        <p:spPr bwMode="auto">
          <a:xfrm flipV="1">
            <a:off x="7970838" y="30988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0" name="Line 84"/>
          <p:cNvSpPr>
            <a:spLocks noChangeShapeType="1"/>
          </p:cNvSpPr>
          <p:nvPr/>
        </p:nvSpPr>
        <p:spPr bwMode="auto">
          <a:xfrm flipV="1">
            <a:off x="7970838" y="3022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1" name="Text Box 85"/>
          <p:cNvSpPr txBox="1">
            <a:spLocks noChangeArrowheads="1"/>
          </p:cNvSpPr>
          <p:nvPr/>
        </p:nvSpPr>
        <p:spPr bwMode="auto">
          <a:xfrm>
            <a:off x="7818438" y="3479800"/>
            <a:ext cx="8397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Ukraine</a:t>
            </a:r>
          </a:p>
        </p:txBody>
      </p:sp>
      <p:sp>
        <p:nvSpPr>
          <p:cNvPr id="142" name="Line 86"/>
          <p:cNvSpPr>
            <a:spLocks noChangeShapeType="1"/>
          </p:cNvSpPr>
          <p:nvPr/>
        </p:nvSpPr>
        <p:spPr bwMode="auto">
          <a:xfrm flipV="1">
            <a:off x="4237038" y="4699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3" name="Text Box 87"/>
          <p:cNvSpPr txBox="1">
            <a:spLocks noChangeArrowheads="1"/>
          </p:cNvSpPr>
          <p:nvPr/>
        </p:nvSpPr>
        <p:spPr bwMode="auto">
          <a:xfrm>
            <a:off x="4160838" y="4787900"/>
            <a:ext cx="5127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Iran</a:t>
            </a:r>
          </a:p>
        </p:txBody>
      </p:sp>
      <p:sp>
        <p:nvSpPr>
          <p:cNvPr id="144" name="Line 88"/>
          <p:cNvSpPr>
            <a:spLocks noChangeShapeType="1"/>
          </p:cNvSpPr>
          <p:nvPr/>
        </p:nvSpPr>
        <p:spPr bwMode="auto">
          <a:xfrm flipV="1">
            <a:off x="7970838" y="4699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5" name="Line 89"/>
          <p:cNvSpPr>
            <a:spLocks noChangeShapeType="1"/>
          </p:cNvSpPr>
          <p:nvPr/>
        </p:nvSpPr>
        <p:spPr bwMode="auto">
          <a:xfrm flipV="1">
            <a:off x="7056438" y="4699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6" name="Line 90"/>
          <p:cNvSpPr>
            <a:spLocks noChangeShapeType="1"/>
          </p:cNvSpPr>
          <p:nvPr/>
        </p:nvSpPr>
        <p:spPr bwMode="auto">
          <a:xfrm flipV="1">
            <a:off x="6142038" y="4699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7" name="Line 91"/>
          <p:cNvSpPr>
            <a:spLocks noChangeShapeType="1"/>
          </p:cNvSpPr>
          <p:nvPr/>
        </p:nvSpPr>
        <p:spPr bwMode="auto">
          <a:xfrm flipV="1">
            <a:off x="5151438" y="4699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8" name="Line 92"/>
          <p:cNvSpPr>
            <a:spLocks noChangeShapeType="1"/>
          </p:cNvSpPr>
          <p:nvPr/>
        </p:nvSpPr>
        <p:spPr bwMode="auto">
          <a:xfrm flipV="1">
            <a:off x="7970838" y="5461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9" name="Text Box 93"/>
          <p:cNvSpPr txBox="1">
            <a:spLocks noChangeArrowheads="1"/>
          </p:cNvSpPr>
          <p:nvPr/>
        </p:nvSpPr>
        <p:spPr bwMode="auto">
          <a:xfrm>
            <a:off x="7818438" y="5549900"/>
            <a:ext cx="919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Morocco</a:t>
            </a:r>
          </a:p>
        </p:txBody>
      </p:sp>
    </p:spTree>
    <p:extLst>
      <p:ext uri="{BB962C8B-B14F-4D97-AF65-F5344CB8AC3E}">
        <p14:creationId xmlns:p14="http://schemas.microsoft.com/office/powerpoint/2010/main" val="33639540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A2.33b </a:t>
            </a:r>
            <a:r>
              <a:rPr lang="en-US" altLang="ko-KR" sz="3200" dirty="0" smtClean="0">
                <a:solidFill>
                  <a:schemeClr val="tx1"/>
                </a:solidFill>
                <a:latin typeface="Times New Roman" pitchFamily="18" charset="0"/>
              </a:rPr>
              <a:t>Daewoo’s </a:t>
            </a:r>
            <a:r>
              <a:rPr lang="en-US" altLang="ko-KR" sz="3200" dirty="0">
                <a:solidFill>
                  <a:schemeClr val="tx1"/>
                </a:solidFill>
                <a:latin typeface="Times New Roman" pitchFamily="18" charset="0"/>
              </a:rPr>
              <a:t>globalization by </a:t>
            </a:r>
            <a:r>
              <a:rPr lang="en-US" altLang="ko-KR" sz="3200" dirty="0" smtClean="0">
                <a:solidFill>
                  <a:schemeClr val="tx1"/>
                </a:solidFill>
                <a:latin typeface="Times New Roman" pitchFamily="18" charset="0"/>
              </a:rPr>
              <a:t>function</a:t>
            </a:r>
            <a:br>
              <a:rPr lang="en-US" altLang="ko-KR" sz="3200" dirty="0" smtClean="0">
                <a:solidFill>
                  <a:schemeClr val="tx1"/>
                </a:solidFill>
                <a:latin typeface="Times New Roman" pitchFamily="18" charset="0"/>
              </a:rPr>
            </a:br>
            <a:r>
              <a:rPr lang="en-US" altLang="ko-KR" dirty="0" smtClean="0">
                <a:solidFill>
                  <a:schemeClr val="tx1"/>
                </a:solidFill>
                <a:latin typeface="Times New Roman" pitchFamily="18" charset="0"/>
              </a:rPr>
              <a:t>(b) Marketing</a:t>
            </a:r>
            <a:endParaRPr lang="en-US" altLang="ko-KR" sz="3200" dirty="0">
              <a:solidFill>
                <a:schemeClr val="tx1"/>
              </a:solidFill>
              <a:latin typeface="Times New Roman" pitchFamily="18" charset="0"/>
            </a:endParaRPr>
          </a:p>
        </p:txBody>
      </p:sp>
      <p:sp>
        <p:nvSpPr>
          <p:cNvPr id="150" name="Freeform 3"/>
          <p:cNvSpPr>
            <a:spLocks/>
          </p:cNvSpPr>
          <p:nvPr/>
        </p:nvSpPr>
        <p:spPr bwMode="auto">
          <a:xfrm>
            <a:off x="1181100" y="1104900"/>
            <a:ext cx="7848600" cy="5257800"/>
          </a:xfrm>
          <a:custGeom>
            <a:avLst/>
            <a:gdLst>
              <a:gd name="T0" fmla="*/ 0 w 5232"/>
              <a:gd name="T1" fmla="*/ 0 h 3552"/>
              <a:gd name="T2" fmla="*/ 0 w 5232"/>
              <a:gd name="T3" fmla="*/ 3552 h 3552"/>
              <a:gd name="T4" fmla="*/ 5232 w 5232"/>
              <a:gd name="T5" fmla="*/ 3552 h 3552"/>
            </a:gdLst>
            <a:ahLst/>
            <a:cxnLst>
              <a:cxn ang="0">
                <a:pos x="T0" y="T1"/>
              </a:cxn>
              <a:cxn ang="0">
                <a:pos x="T2" y="T3"/>
              </a:cxn>
              <a:cxn ang="0">
                <a:pos x="T4" y="T5"/>
              </a:cxn>
            </a:cxnLst>
            <a:rect l="0" t="0" r="r" b="b"/>
            <a:pathLst>
              <a:path w="5232" h="3552">
                <a:moveTo>
                  <a:pt x="0" y="0"/>
                </a:moveTo>
                <a:lnTo>
                  <a:pt x="0" y="3552"/>
                </a:lnTo>
                <a:lnTo>
                  <a:pt x="5232" y="3552"/>
                </a:lnTo>
              </a:path>
            </a:pathLst>
          </a:custGeom>
          <a:noFill/>
          <a:ln w="9525">
            <a:solidFill>
              <a:srgbClr val="000000"/>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1" name="Text Box 4"/>
          <p:cNvSpPr txBox="1">
            <a:spLocks noChangeArrowheads="1"/>
          </p:cNvSpPr>
          <p:nvPr/>
        </p:nvSpPr>
        <p:spPr bwMode="auto">
          <a:xfrm>
            <a:off x="8724900" y="6375400"/>
            <a:ext cx="579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Year</a:t>
            </a:r>
          </a:p>
        </p:txBody>
      </p:sp>
      <p:sp>
        <p:nvSpPr>
          <p:cNvPr id="152" name="Line 5"/>
          <p:cNvSpPr>
            <a:spLocks noChangeShapeType="1"/>
          </p:cNvSpPr>
          <p:nvPr/>
        </p:nvSpPr>
        <p:spPr bwMode="auto">
          <a:xfrm>
            <a:off x="1943100" y="11049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3" name="Line 6"/>
          <p:cNvSpPr>
            <a:spLocks noChangeShapeType="1"/>
          </p:cNvSpPr>
          <p:nvPr/>
        </p:nvSpPr>
        <p:spPr bwMode="auto">
          <a:xfrm>
            <a:off x="5448300" y="11049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4" name="Line 7"/>
          <p:cNvSpPr>
            <a:spLocks noChangeShapeType="1"/>
          </p:cNvSpPr>
          <p:nvPr/>
        </p:nvSpPr>
        <p:spPr bwMode="auto">
          <a:xfrm>
            <a:off x="7353300" y="11049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5" name="Line 8"/>
          <p:cNvSpPr>
            <a:spLocks noChangeShapeType="1"/>
          </p:cNvSpPr>
          <p:nvPr/>
        </p:nvSpPr>
        <p:spPr bwMode="auto">
          <a:xfrm>
            <a:off x="6438900" y="11049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6" name="Line 9"/>
          <p:cNvSpPr>
            <a:spLocks noChangeShapeType="1"/>
          </p:cNvSpPr>
          <p:nvPr/>
        </p:nvSpPr>
        <p:spPr bwMode="auto">
          <a:xfrm>
            <a:off x="2781300" y="11049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7" name="Line 10"/>
          <p:cNvSpPr>
            <a:spLocks noChangeShapeType="1"/>
          </p:cNvSpPr>
          <p:nvPr/>
        </p:nvSpPr>
        <p:spPr bwMode="auto">
          <a:xfrm>
            <a:off x="3619500" y="11049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8" name="Line 11"/>
          <p:cNvSpPr>
            <a:spLocks noChangeShapeType="1"/>
          </p:cNvSpPr>
          <p:nvPr/>
        </p:nvSpPr>
        <p:spPr bwMode="auto">
          <a:xfrm>
            <a:off x="4533900" y="11049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9" name="Line 12"/>
          <p:cNvSpPr>
            <a:spLocks noChangeShapeType="1"/>
          </p:cNvSpPr>
          <p:nvPr/>
        </p:nvSpPr>
        <p:spPr bwMode="auto">
          <a:xfrm>
            <a:off x="8267700" y="11049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0" name="Text Box 13"/>
          <p:cNvSpPr txBox="1">
            <a:spLocks noChangeArrowheads="1"/>
          </p:cNvSpPr>
          <p:nvPr/>
        </p:nvSpPr>
        <p:spPr bwMode="auto">
          <a:xfrm>
            <a:off x="200472" y="3635375"/>
            <a:ext cx="9445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2000" b="0" smtClean="0">
                <a:solidFill>
                  <a:srgbClr val="000000"/>
                </a:solidFill>
                <a:latin typeface="Times New Roman" panose="02020603050405020304" pitchFamily="18" charset="0"/>
                <a:ea typeface="굴림" panose="020B0600000101010101" pitchFamily="50" charset="-127"/>
              </a:rPr>
              <a:t>Eastern</a:t>
            </a:r>
          </a:p>
          <a:p>
            <a:pPr algn="l">
              <a:spcBef>
                <a:spcPct val="0"/>
              </a:spcBef>
            </a:pPr>
            <a:r>
              <a:rPr lang="en-US" altLang="ko-KR" sz="2000" b="0" smtClean="0">
                <a:solidFill>
                  <a:srgbClr val="000000"/>
                </a:solidFill>
                <a:latin typeface="Times New Roman" panose="02020603050405020304" pitchFamily="18" charset="0"/>
                <a:ea typeface="굴림" panose="020B0600000101010101" pitchFamily="50" charset="-127"/>
              </a:rPr>
              <a:t>Europe</a:t>
            </a:r>
          </a:p>
        </p:txBody>
      </p:sp>
      <p:sp>
        <p:nvSpPr>
          <p:cNvPr id="161" name="Line 14"/>
          <p:cNvSpPr>
            <a:spLocks noChangeShapeType="1"/>
          </p:cNvSpPr>
          <p:nvPr/>
        </p:nvSpPr>
        <p:spPr bwMode="auto">
          <a:xfrm>
            <a:off x="1181100" y="2552700"/>
            <a:ext cx="7848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2" name="Line 15"/>
          <p:cNvSpPr>
            <a:spLocks noChangeShapeType="1"/>
          </p:cNvSpPr>
          <p:nvPr/>
        </p:nvSpPr>
        <p:spPr bwMode="auto">
          <a:xfrm>
            <a:off x="1181100" y="3771900"/>
            <a:ext cx="7848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3" name="Text Box 16"/>
          <p:cNvSpPr txBox="1">
            <a:spLocks noChangeArrowheads="1"/>
          </p:cNvSpPr>
          <p:nvPr/>
        </p:nvSpPr>
        <p:spPr bwMode="auto">
          <a:xfrm>
            <a:off x="7962900" y="63754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1997</a:t>
            </a:r>
          </a:p>
        </p:txBody>
      </p:sp>
      <p:sp>
        <p:nvSpPr>
          <p:cNvPr id="164" name="Text Box 17"/>
          <p:cNvSpPr txBox="1">
            <a:spLocks noChangeArrowheads="1"/>
          </p:cNvSpPr>
          <p:nvPr/>
        </p:nvSpPr>
        <p:spPr bwMode="auto">
          <a:xfrm>
            <a:off x="7048500" y="63627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1996</a:t>
            </a:r>
          </a:p>
        </p:txBody>
      </p:sp>
      <p:sp>
        <p:nvSpPr>
          <p:cNvPr id="165" name="Text Box 18"/>
          <p:cNvSpPr txBox="1">
            <a:spLocks noChangeArrowheads="1"/>
          </p:cNvSpPr>
          <p:nvPr/>
        </p:nvSpPr>
        <p:spPr bwMode="auto">
          <a:xfrm>
            <a:off x="6134100" y="63627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1995</a:t>
            </a:r>
          </a:p>
        </p:txBody>
      </p:sp>
      <p:sp>
        <p:nvSpPr>
          <p:cNvPr id="166" name="Text Box 19"/>
          <p:cNvSpPr txBox="1">
            <a:spLocks noChangeArrowheads="1"/>
          </p:cNvSpPr>
          <p:nvPr/>
        </p:nvSpPr>
        <p:spPr bwMode="auto">
          <a:xfrm>
            <a:off x="5143500" y="63627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1994</a:t>
            </a:r>
          </a:p>
        </p:txBody>
      </p:sp>
      <p:sp>
        <p:nvSpPr>
          <p:cNvPr id="167" name="Text Box 20"/>
          <p:cNvSpPr txBox="1">
            <a:spLocks noChangeArrowheads="1"/>
          </p:cNvSpPr>
          <p:nvPr/>
        </p:nvSpPr>
        <p:spPr bwMode="auto">
          <a:xfrm>
            <a:off x="4229100" y="63627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1993</a:t>
            </a:r>
          </a:p>
        </p:txBody>
      </p:sp>
      <p:sp>
        <p:nvSpPr>
          <p:cNvPr id="168" name="Text Box 21"/>
          <p:cNvSpPr txBox="1">
            <a:spLocks noChangeArrowheads="1"/>
          </p:cNvSpPr>
          <p:nvPr/>
        </p:nvSpPr>
        <p:spPr bwMode="auto">
          <a:xfrm>
            <a:off x="3314700" y="63627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1992</a:t>
            </a:r>
          </a:p>
        </p:txBody>
      </p:sp>
      <p:sp>
        <p:nvSpPr>
          <p:cNvPr id="169" name="Text Box 22"/>
          <p:cNvSpPr txBox="1">
            <a:spLocks noChangeArrowheads="1"/>
          </p:cNvSpPr>
          <p:nvPr/>
        </p:nvSpPr>
        <p:spPr bwMode="auto">
          <a:xfrm>
            <a:off x="2476500" y="63627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1991</a:t>
            </a:r>
          </a:p>
        </p:txBody>
      </p:sp>
      <p:sp>
        <p:nvSpPr>
          <p:cNvPr id="170" name="Text Box 23"/>
          <p:cNvSpPr txBox="1">
            <a:spLocks noChangeArrowheads="1"/>
          </p:cNvSpPr>
          <p:nvPr/>
        </p:nvSpPr>
        <p:spPr bwMode="auto">
          <a:xfrm>
            <a:off x="1638300" y="63627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1990</a:t>
            </a:r>
          </a:p>
        </p:txBody>
      </p:sp>
      <p:sp>
        <p:nvSpPr>
          <p:cNvPr id="171" name="Text Box 24"/>
          <p:cNvSpPr txBox="1">
            <a:spLocks noChangeArrowheads="1"/>
          </p:cNvSpPr>
          <p:nvPr/>
        </p:nvSpPr>
        <p:spPr bwMode="auto">
          <a:xfrm>
            <a:off x="200472" y="1273175"/>
            <a:ext cx="97975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2000" b="0" dirty="0" smtClean="0">
                <a:solidFill>
                  <a:srgbClr val="000000"/>
                </a:solidFill>
                <a:latin typeface="Times New Roman" panose="02020603050405020304" pitchFamily="18" charset="0"/>
                <a:ea typeface="굴림" panose="020B0600000101010101" pitchFamily="50" charset="-127"/>
              </a:rPr>
              <a:t>Asia</a:t>
            </a:r>
          </a:p>
          <a:p>
            <a:pPr algn="l">
              <a:spcBef>
                <a:spcPct val="0"/>
              </a:spcBef>
            </a:pPr>
            <a:r>
              <a:rPr lang="en-US" altLang="ko-KR" sz="2000" b="0" dirty="0" smtClean="0">
                <a:solidFill>
                  <a:srgbClr val="000000"/>
                </a:solidFill>
                <a:latin typeface="Times New Roman" panose="02020603050405020304" pitchFamily="18" charset="0"/>
                <a:ea typeface="굴림" panose="020B0600000101010101" pitchFamily="50" charset="-127"/>
              </a:rPr>
              <a:t>-Pacific</a:t>
            </a:r>
          </a:p>
        </p:txBody>
      </p:sp>
      <p:sp>
        <p:nvSpPr>
          <p:cNvPr id="172" name="Text Box 25"/>
          <p:cNvSpPr txBox="1">
            <a:spLocks noChangeArrowheads="1"/>
          </p:cNvSpPr>
          <p:nvPr/>
        </p:nvSpPr>
        <p:spPr bwMode="auto">
          <a:xfrm>
            <a:off x="200472" y="5768975"/>
            <a:ext cx="8318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2000" b="0" smtClean="0">
                <a:solidFill>
                  <a:srgbClr val="000000"/>
                </a:solidFill>
                <a:latin typeface="Times New Roman" panose="02020603050405020304" pitchFamily="18" charset="0"/>
                <a:ea typeface="굴림" panose="020B0600000101010101" pitchFamily="50" charset="-127"/>
              </a:rPr>
              <a:t>Africa</a:t>
            </a:r>
          </a:p>
        </p:txBody>
      </p:sp>
      <p:sp>
        <p:nvSpPr>
          <p:cNvPr id="173" name="Line 26"/>
          <p:cNvSpPr>
            <a:spLocks noChangeShapeType="1"/>
          </p:cNvSpPr>
          <p:nvPr/>
        </p:nvSpPr>
        <p:spPr bwMode="auto">
          <a:xfrm>
            <a:off x="1181100" y="5753100"/>
            <a:ext cx="7848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4" name="Line 27"/>
          <p:cNvSpPr>
            <a:spLocks noChangeShapeType="1"/>
          </p:cNvSpPr>
          <p:nvPr/>
        </p:nvSpPr>
        <p:spPr bwMode="auto">
          <a:xfrm flipV="1">
            <a:off x="4305300" y="3771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5" name="Text Box 28"/>
          <p:cNvSpPr txBox="1">
            <a:spLocks noChangeArrowheads="1"/>
          </p:cNvSpPr>
          <p:nvPr/>
        </p:nvSpPr>
        <p:spPr bwMode="auto">
          <a:xfrm>
            <a:off x="3924300" y="3860800"/>
            <a:ext cx="1133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Kazakhstan</a:t>
            </a:r>
          </a:p>
        </p:txBody>
      </p:sp>
      <p:sp>
        <p:nvSpPr>
          <p:cNvPr id="176" name="Line 29"/>
          <p:cNvSpPr>
            <a:spLocks noChangeShapeType="1"/>
          </p:cNvSpPr>
          <p:nvPr/>
        </p:nvSpPr>
        <p:spPr bwMode="auto">
          <a:xfrm flipV="1">
            <a:off x="5219700" y="3771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7" name="Text Box 30"/>
          <p:cNvSpPr txBox="1">
            <a:spLocks noChangeArrowheads="1"/>
          </p:cNvSpPr>
          <p:nvPr/>
        </p:nvSpPr>
        <p:spPr bwMode="auto">
          <a:xfrm>
            <a:off x="5005388" y="3860800"/>
            <a:ext cx="1077912"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Hungary</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Azerbaijan</a:t>
            </a:r>
          </a:p>
        </p:txBody>
      </p:sp>
      <p:sp>
        <p:nvSpPr>
          <p:cNvPr id="178" name="Line 31"/>
          <p:cNvSpPr>
            <a:spLocks noChangeShapeType="1"/>
          </p:cNvSpPr>
          <p:nvPr/>
        </p:nvSpPr>
        <p:spPr bwMode="auto">
          <a:xfrm flipV="1">
            <a:off x="5219700" y="3619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9" name="Line 32"/>
          <p:cNvSpPr>
            <a:spLocks noChangeShapeType="1"/>
          </p:cNvSpPr>
          <p:nvPr/>
        </p:nvSpPr>
        <p:spPr bwMode="auto">
          <a:xfrm flipV="1">
            <a:off x="5219700" y="3695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0" name="Line 33"/>
          <p:cNvSpPr>
            <a:spLocks noChangeShapeType="1"/>
          </p:cNvSpPr>
          <p:nvPr/>
        </p:nvSpPr>
        <p:spPr bwMode="auto">
          <a:xfrm flipV="1">
            <a:off x="6210300" y="3771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1" name="Line 34"/>
          <p:cNvSpPr>
            <a:spLocks noChangeShapeType="1"/>
          </p:cNvSpPr>
          <p:nvPr/>
        </p:nvSpPr>
        <p:spPr bwMode="auto">
          <a:xfrm flipV="1">
            <a:off x="6210300" y="3619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2" name="Line 35"/>
          <p:cNvSpPr>
            <a:spLocks noChangeShapeType="1"/>
          </p:cNvSpPr>
          <p:nvPr/>
        </p:nvSpPr>
        <p:spPr bwMode="auto">
          <a:xfrm flipV="1">
            <a:off x="6210300" y="3695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3" name="Line 36"/>
          <p:cNvSpPr>
            <a:spLocks noChangeShapeType="1"/>
          </p:cNvSpPr>
          <p:nvPr/>
        </p:nvSpPr>
        <p:spPr bwMode="auto">
          <a:xfrm flipV="1">
            <a:off x="7124700" y="3771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4" name="Line 37"/>
          <p:cNvSpPr>
            <a:spLocks noChangeShapeType="1"/>
          </p:cNvSpPr>
          <p:nvPr/>
        </p:nvSpPr>
        <p:spPr bwMode="auto">
          <a:xfrm flipV="1">
            <a:off x="7124700" y="3619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5" name="Line 38"/>
          <p:cNvSpPr>
            <a:spLocks noChangeShapeType="1"/>
          </p:cNvSpPr>
          <p:nvPr/>
        </p:nvSpPr>
        <p:spPr bwMode="auto">
          <a:xfrm flipV="1">
            <a:off x="7124700" y="3695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6" name="Line 39"/>
          <p:cNvSpPr>
            <a:spLocks noChangeShapeType="1"/>
          </p:cNvSpPr>
          <p:nvPr/>
        </p:nvSpPr>
        <p:spPr bwMode="auto">
          <a:xfrm flipV="1">
            <a:off x="7124700" y="3543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7" name="Line 40"/>
          <p:cNvSpPr>
            <a:spLocks noChangeShapeType="1"/>
          </p:cNvSpPr>
          <p:nvPr/>
        </p:nvSpPr>
        <p:spPr bwMode="auto">
          <a:xfrm flipV="1">
            <a:off x="7124700" y="3467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8" name="Text Box 41"/>
          <p:cNvSpPr txBox="1">
            <a:spLocks noChangeArrowheads="1"/>
          </p:cNvSpPr>
          <p:nvPr/>
        </p:nvSpPr>
        <p:spPr bwMode="auto">
          <a:xfrm>
            <a:off x="6878638" y="3860800"/>
            <a:ext cx="8858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Poland</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Bulgaria</a:t>
            </a:r>
          </a:p>
        </p:txBody>
      </p:sp>
      <p:sp>
        <p:nvSpPr>
          <p:cNvPr id="189" name="Line 42"/>
          <p:cNvSpPr>
            <a:spLocks noChangeShapeType="1"/>
          </p:cNvSpPr>
          <p:nvPr/>
        </p:nvSpPr>
        <p:spPr bwMode="auto">
          <a:xfrm flipV="1">
            <a:off x="8039100" y="3771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0" name="Line 43"/>
          <p:cNvSpPr>
            <a:spLocks noChangeShapeType="1"/>
          </p:cNvSpPr>
          <p:nvPr/>
        </p:nvSpPr>
        <p:spPr bwMode="auto">
          <a:xfrm flipV="1">
            <a:off x="8039100" y="3619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1" name="Line 44"/>
          <p:cNvSpPr>
            <a:spLocks noChangeShapeType="1"/>
          </p:cNvSpPr>
          <p:nvPr/>
        </p:nvSpPr>
        <p:spPr bwMode="auto">
          <a:xfrm flipV="1">
            <a:off x="8039100" y="3695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2" name="Line 45"/>
          <p:cNvSpPr>
            <a:spLocks noChangeShapeType="1"/>
          </p:cNvSpPr>
          <p:nvPr/>
        </p:nvSpPr>
        <p:spPr bwMode="auto">
          <a:xfrm flipV="1">
            <a:off x="8039100" y="3543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3" name="Line 46"/>
          <p:cNvSpPr>
            <a:spLocks noChangeShapeType="1"/>
          </p:cNvSpPr>
          <p:nvPr/>
        </p:nvSpPr>
        <p:spPr bwMode="auto">
          <a:xfrm flipV="1">
            <a:off x="8039100" y="3467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4" name="Line 47"/>
          <p:cNvSpPr>
            <a:spLocks noChangeShapeType="1"/>
          </p:cNvSpPr>
          <p:nvPr/>
        </p:nvSpPr>
        <p:spPr bwMode="auto">
          <a:xfrm>
            <a:off x="1181100" y="1409700"/>
            <a:ext cx="7848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5" name="Text Box 48"/>
          <p:cNvSpPr txBox="1">
            <a:spLocks noChangeArrowheads="1"/>
          </p:cNvSpPr>
          <p:nvPr/>
        </p:nvSpPr>
        <p:spPr bwMode="auto">
          <a:xfrm>
            <a:off x="200472" y="2339975"/>
            <a:ext cx="10287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2000" b="0" smtClean="0">
                <a:solidFill>
                  <a:srgbClr val="000000"/>
                </a:solidFill>
                <a:latin typeface="Times New Roman" panose="02020603050405020304" pitchFamily="18" charset="0"/>
                <a:ea typeface="굴림" panose="020B0600000101010101" pitchFamily="50" charset="-127"/>
              </a:rPr>
              <a:t>Western</a:t>
            </a:r>
          </a:p>
          <a:p>
            <a:pPr algn="l">
              <a:spcBef>
                <a:spcPct val="0"/>
              </a:spcBef>
            </a:pPr>
            <a:r>
              <a:rPr lang="en-US" altLang="ko-KR" sz="2000" b="0" smtClean="0">
                <a:solidFill>
                  <a:srgbClr val="000000"/>
                </a:solidFill>
                <a:latin typeface="Times New Roman" panose="02020603050405020304" pitchFamily="18" charset="0"/>
                <a:ea typeface="굴림" panose="020B0600000101010101" pitchFamily="50" charset="-127"/>
              </a:rPr>
              <a:t>Europe</a:t>
            </a:r>
          </a:p>
        </p:txBody>
      </p:sp>
      <p:sp>
        <p:nvSpPr>
          <p:cNvPr id="196" name="Line 49"/>
          <p:cNvSpPr>
            <a:spLocks noChangeShapeType="1"/>
          </p:cNvSpPr>
          <p:nvPr/>
        </p:nvSpPr>
        <p:spPr bwMode="auto">
          <a:xfrm flipV="1">
            <a:off x="5219700" y="2552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7" name="Text Box 50"/>
          <p:cNvSpPr txBox="1">
            <a:spLocks noChangeArrowheads="1"/>
          </p:cNvSpPr>
          <p:nvPr/>
        </p:nvSpPr>
        <p:spPr bwMode="auto">
          <a:xfrm>
            <a:off x="4905375" y="2628900"/>
            <a:ext cx="10572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ko-KR" b="0" smtClean="0">
                <a:solidFill>
                  <a:srgbClr val="000000"/>
                </a:solidFill>
                <a:latin typeface="Times New Roman" panose="02020603050405020304" pitchFamily="18" charset="0"/>
                <a:ea typeface="굴림" panose="020B0600000101010101" pitchFamily="50" charset="-127"/>
              </a:rPr>
              <a:t>U.K., Italy</a:t>
            </a:r>
          </a:p>
          <a:p>
            <a:pPr>
              <a:spcBef>
                <a:spcPct val="0"/>
              </a:spcBef>
            </a:pPr>
            <a:r>
              <a:rPr lang="en-US" altLang="ko-KR" b="0" smtClean="0">
                <a:solidFill>
                  <a:srgbClr val="000000"/>
                </a:solidFill>
                <a:latin typeface="Times New Roman" panose="02020603050405020304" pitchFamily="18" charset="0"/>
                <a:ea typeface="굴림" panose="020B0600000101010101" pitchFamily="50" charset="-127"/>
              </a:rPr>
              <a:t>Austria, Spain</a:t>
            </a:r>
          </a:p>
          <a:p>
            <a:pPr>
              <a:spcBef>
                <a:spcPct val="0"/>
              </a:spcBef>
            </a:pPr>
            <a:r>
              <a:rPr lang="en-US" altLang="ko-KR" b="0" smtClean="0">
                <a:solidFill>
                  <a:srgbClr val="000000"/>
                </a:solidFill>
                <a:latin typeface="Times New Roman" panose="02020603050405020304" pitchFamily="18" charset="0"/>
                <a:ea typeface="굴림" panose="020B0600000101010101" pitchFamily="50" charset="-127"/>
              </a:rPr>
              <a:t>Germany</a:t>
            </a:r>
          </a:p>
          <a:p>
            <a:pPr>
              <a:spcBef>
                <a:spcPct val="0"/>
              </a:spcBef>
            </a:pPr>
            <a:r>
              <a:rPr lang="en-US" altLang="ko-KR" b="0" smtClean="0">
                <a:solidFill>
                  <a:srgbClr val="000000"/>
                </a:solidFill>
                <a:latin typeface="Times New Roman" panose="02020603050405020304" pitchFamily="18" charset="0"/>
                <a:ea typeface="굴림" panose="020B0600000101010101" pitchFamily="50" charset="-127"/>
              </a:rPr>
              <a:t>Benelux</a:t>
            </a:r>
          </a:p>
        </p:txBody>
      </p:sp>
      <p:sp>
        <p:nvSpPr>
          <p:cNvPr id="198" name="Line 51"/>
          <p:cNvSpPr>
            <a:spLocks noChangeShapeType="1"/>
          </p:cNvSpPr>
          <p:nvPr/>
        </p:nvSpPr>
        <p:spPr bwMode="auto">
          <a:xfrm flipV="1">
            <a:off x="5219700" y="2247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9" name="Line 52"/>
          <p:cNvSpPr>
            <a:spLocks noChangeShapeType="1"/>
          </p:cNvSpPr>
          <p:nvPr/>
        </p:nvSpPr>
        <p:spPr bwMode="auto">
          <a:xfrm flipV="1">
            <a:off x="5219700" y="2324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0" name="Line 53"/>
          <p:cNvSpPr>
            <a:spLocks noChangeShapeType="1"/>
          </p:cNvSpPr>
          <p:nvPr/>
        </p:nvSpPr>
        <p:spPr bwMode="auto">
          <a:xfrm flipV="1">
            <a:off x="5219700" y="2400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1" name="Line 54"/>
          <p:cNvSpPr>
            <a:spLocks noChangeShapeType="1"/>
          </p:cNvSpPr>
          <p:nvPr/>
        </p:nvSpPr>
        <p:spPr bwMode="auto">
          <a:xfrm flipV="1">
            <a:off x="5219700" y="2476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2" name="Line 55"/>
          <p:cNvSpPr>
            <a:spLocks noChangeShapeType="1"/>
          </p:cNvSpPr>
          <p:nvPr/>
        </p:nvSpPr>
        <p:spPr bwMode="auto">
          <a:xfrm flipV="1">
            <a:off x="6210300" y="2552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3" name="Line 56"/>
          <p:cNvSpPr>
            <a:spLocks noChangeShapeType="1"/>
          </p:cNvSpPr>
          <p:nvPr/>
        </p:nvSpPr>
        <p:spPr bwMode="auto">
          <a:xfrm flipV="1">
            <a:off x="6210300" y="2247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4" name="Line 57"/>
          <p:cNvSpPr>
            <a:spLocks noChangeShapeType="1"/>
          </p:cNvSpPr>
          <p:nvPr/>
        </p:nvSpPr>
        <p:spPr bwMode="auto">
          <a:xfrm flipV="1">
            <a:off x="6210300" y="2324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5" name="Line 58"/>
          <p:cNvSpPr>
            <a:spLocks noChangeShapeType="1"/>
          </p:cNvSpPr>
          <p:nvPr/>
        </p:nvSpPr>
        <p:spPr bwMode="auto">
          <a:xfrm flipV="1">
            <a:off x="6210300" y="2400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6" name="Line 59"/>
          <p:cNvSpPr>
            <a:spLocks noChangeShapeType="1"/>
          </p:cNvSpPr>
          <p:nvPr/>
        </p:nvSpPr>
        <p:spPr bwMode="auto">
          <a:xfrm flipV="1">
            <a:off x="6210300" y="2476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7" name="Line 60"/>
          <p:cNvSpPr>
            <a:spLocks noChangeShapeType="1"/>
          </p:cNvSpPr>
          <p:nvPr/>
        </p:nvSpPr>
        <p:spPr bwMode="auto">
          <a:xfrm flipV="1">
            <a:off x="5219700" y="2171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8" name="Line 61"/>
          <p:cNvSpPr>
            <a:spLocks noChangeShapeType="1"/>
          </p:cNvSpPr>
          <p:nvPr/>
        </p:nvSpPr>
        <p:spPr bwMode="auto">
          <a:xfrm flipV="1">
            <a:off x="6210300" y="2095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9" name="Line 62"/>
          <p:cNvSpPr>
            <a:spLocks noChangeShapeType="1"/>
          </p:cNvSpPr>
          <p:nvPr/>
        </p:nvSpPr>
        <p:spPr bwMode="auto">
          <a:xfrm flipV="1">
            <a:off x="6210300" y="2171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0" name="Text Box 63"/>
          <p:cNvSpPr txBox="1">
            <a:spLocks noChangeArrowheads="1"/>
          </p:cNvSpPr>
          <p:nvPr/>
        </p:nvSpPr>
        <p:spPr bwMode="auto">
          <a:xfrm>
            <a:off x="6057900" y="2641600"/>
            <a:ext cx="7381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France</a:t>
            </a:r>
          </a:p>
        </p:txBody>
      </p:sp>
      <p:sp>
        <p:nvSpPr>
          <p:cNvPr id="211" name="Line 64"/>
          <p:cNvSpPr>
            <a:spLocks noChangeShapeType="1"/>
          </p:cNvSpPr>
          <p:nvPr/>
        </p:nvSpPr>
        <p:spPr bwMode="auto">
          <a:xfrm flipV="1">
            <a:off x="7124700" y="2552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2" name="Line 65"/>
          <p:cNvSpPr>
            <a:spLocks noChangeShapeType="1"/>
          </p:cNvSpPr>
          <p:nvPr/>
        </p:nvSpPr>
        <p:spPr bwMode="auto">
          <a:xfrm flipV="1">
            <a:off x="7124700" y="2247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3" name="Line 66"/>
          <p:cNvSpPr>
            <a:spLocks noChangeShapeType="1"/>
          </p:cNvSpPr>
          <p:nvPr/>
        </p:nvSpPr>
        <p:spPr bwMode="auto">
          <a:xfrm flipV="1">
            <a:off x="7124700" y="2324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4" name="Line 67"/>
          <p:cNvSpPr>
            <a:spLocks noChangeShapeType="1"/>
          </p:cNvSpPr>
          <p:nvPr/>
        </p:nvSpPr>
        <p:spPr bwMode="auto">
          <a:xfrm flipV="1">
            <a:off x="7124700" y="2400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5" name="Line 68"/>
          <p:cNvSpPr>
            <a:spLocks noChangeShapeType="1"/>
          </p:cNvSpPr>
          <p:nvPr/>
        </p:nvSpPr>
        <p:spPr bwMode="auto">
          <a:xfrm flipV="1">
            <a:off x="7124700" y="2476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6" name="Line 69"/>
          <p:cNvSpPr>
            <a:spLocks noChangeShapeType="1"/>
          </p:cNvSpPr>
          <p:nvPr/>
        </p:nvSpPr>
        <p:spPr bwMode="auto">
          <a:xfrm flipV="1">
            <a:off x="7124700" y="2095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7" name="Line 70"/>
          <p:cNvSpPr>
            <a:spLocks noChangeShapeType="1"/>
          </p:cNvSpPr>
          <p:nvPr/>
        </p:nvSpPr>
        <p:spPr bwMode="auto">
          <a:xfrm flipV="1">
            <a:off x="7124700" y="2171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8" name="Line 71"/>
          <p:cNvSpPr>
            <a:spLocks noChangeShapeType="1"/>
          </p:cNvSpPr>
          <p:nvPr/>
        </p:nvSpPr>
        <p:spPr bwMode="auto">
          <a:xfrm flipV="1">
            <a:off x="7124700" y="2019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9" name="Text Box 72"/>
          <p:cNvSpPr txBox="1">
            <a:spLocks noChangeArrowheads="1"/>
          </p:cNvSpPr>
          <p:nvPr/>
        </p:nvSpPr>
        <p:spPr bwMode="auto">
          <a:xfrm>
            <a:off x="6896100" y="2628900"/>
            <a:ext cx="1157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Switzerland</a:t>
            </a:r>
          </a:p>
        </p:txBody>
      </p:sp>
      <p:sp>
        <p:nvSpPr>
          <p:cNvPr id="220" name="Line 73"/>
          <p:cNvSpPr>
            <a:spLocks noChangeShapeType="1"/>
          </p:cNvSpPr>
          <p:nvPr/>
        </p:nvSpPr>
        <p:spPr bwMode="auto">
          <a:xfrm flipV="1">
            <a:off x="8039100" y="2552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1" name="Line 74"/>
          <p:cNvSpPr>
            <a:spLocks noChangeShapeType="1"/>
          </p:cNvSpPr>
          <p:nvPr/>
        </p:nvSpPr>
        <p:spPr bwMode="auto">
          <a:xfrm flipV="1">
            <a:off x="8039100" y="2247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2" name="Line 75"/>
          <p:cNvSpPr>
            <a:spLocks noChangeShapeType="1"/>
          </p:cNvSpPr>
          <p:nvPr/>
        </p:nvSpPr>
        <p:spPr bwMode="auto">
          <a:xfrm flipV="1">
            <a:off x="8039100" y="2324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3" name="Line 76"/>
          <p:cNvSpPr>
            <a:spLocks noChangeShapeType="1"/>
          </p:cNvSpPr>
          <p:nvPr/>
        </p:nvSpPr>
        <p:spPr bwMode="auto">
          <a:xfrm flipV="1">
            <a:off x="8039100" y="2400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4" name="Line 77"/>
          <p:cNvSpPr>
            <a:spLocks noChangeShapeType="1"/>
          </p:cNvSpPr>
          <p:nvPr/>
        </p:nvSpPr>
        <p:spPr bwMode="auto">
          <a:xfrm flipV="1">
            <a:off x="8039100" y="2476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5" name="Line 78"/>
          <p:cNvSpPr>
            <a:spLocks noChangeShapeType="1"/>
          </p:cNvSpPr>
          <p:nvPr/>
        </p:nvSpPr>
        <p:spPr bwMode="auto">
          <a:xfrm flipV="1">
            <a:off x="8039100" y="2095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6" name="Line 79"/>
          <p:cNvSpPr>
            <a:spLocks noChangeShapeType="1"/>
          </p:cNvSpPr>
          <p:nvPr/>
        </p:nvSpPr>
        <p:spPr bwMode="auto">
          <a:xfrm flipV="1">
            <a:off x="8039100" y="2171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7" name="Line 80"/>
          <p:cNvSpPr>
            <a:spLocks noChangeShapeType="1"/>
          </p:cNvSpPr>
          <p:nvPr/>
        </p:nvSpPr>
        <p:spPr bwMode="auto">
          <a:xfrm flipV="1">
            <a:off x="8039100" y="2019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8" name="Line 81"/>
          <p:cNvSpPr>
            <a:spLocks noChangeShapeType="1"/>
          </p:cNvSpPr>
          <p:nvPr/>
        </p:nvSpPr>
        <p:spPr bwMode="auto">
          <a:xfrm>
            <a:off x="1181100" y="4914900"/>
            <a:ext cx="7848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9" name="Text Box 82"/>
          <p:cNvSpPr txBox="1">
            <a:spLocks noChangeArrowheads="1"/>
          </p:cNvSpPr>
          <p:nvPr/>
        </p:nvSpPr>
        <p:spPr bwMode="auto">
          <a:xfrm>
            <a:off x="200472" y="4625975"/>
            <a:ext cx="10572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2000" b="0" smtClean="0">
                <a:solidFill>
                  <a:srgbClr val="000000"/>
                </a:solidFill>
                <a:latin typeface="Times New Roman" panose="02020603050405020304" pitchFamily="18" charset="0"/>
                <a:ea typeface="굴림" panose="020B0600000101010101" pitchFamily="50" charset="-127"/>
              </a:rPr>
              <a:t>Latin</a:t>
            </a:r>
          </a:p>
          <a:p>
            <a:pPr algn="l">
              <a:spcBef>
                <a:spcPct val="0"/>
              </a:spcBef>
            </a:pPr>
            <a:r>
              <a:rPr lang="en-US" altLang="ko-KR" sz="2000" b="0" smtClean="0">
                <a:solidFill>
                  <a:srgbClr val="000000"/>
                </a:solidFill>
                <a:latin typeface="Times New Roman" panose="02020603050405020304" pitchFamily="18" charset="0"/>
                <a:ea typeface="굴림" panose="020B0600000101010101" pitchFamily="50" charset="-127"/>
              </a:rPr>
              <a:t>America</a:t>
            </a:r>
          </a:p>
        </p:txBody>
      </p:sp>
      <p:sp>
        <p:nvSpPr>
          <p:cNvPr id="230" name="Line 83"/>
          <p:cNvSpPr>
            <a:spLocks noChangeShapeType="1"/>
          </p:cNvSpPr>
          <p:nvPr/>
        </p:nvSpPr>
        <p:spPr bwMode="auto">
          <a:xfrm flipV="1">
            <a:off x="2552700" y="5753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1" name="Text Box 84"/>
          <p:cNvSpPr txBox="1">
            <a:spLocks noChangeArrowheads="1"/>
          </p:cNvSpPr>
          <p:nvPr/>
        </p:nvSpPr>
        <p:spPr bwMode="auto">
          <a:xfrm>
            <a:off x="2400300" y="5842000"/>
            <a:ext cx="795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Algeria</a:t>
            </a:r>
          </a:p>
        </p:txBody>
      </p:sp>
      <p:sp>
        <p:nvSpPr>
          <p:cNvPr id="232" name="Line 85"/>
          <p:cNvSpPr>
            <a:spLocks noChangeShapeType="1"/>
          </p:cNvSpPr>
          <p:nvPr/>
        </p:nvSpPr>
        <p:spPr bwMode="auto">
          <a:xfrm flipV="1">
            <a:off x="4305300" y="5753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3" name="Line 86"/>
          <p:cNvSpPr>
            <a:spLocks noChangeShapeType="1"/>
          </p:cNvSpPr>
          <p:nvPr/>
        </p:nvSpPr>
        <p:spPr bwMode="auto">
          <a:xfrm flipV="1">
            <a:off x="5219700" y="5753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4" name="Line 87"/>
          <p:cNvSpPr>
            <a:spLocks noChangeShapeType="1"/>
          </p:cNvSpPr>
          <p:nvPr/>
        </p:nvSpPr>
        <p:spPr bwMode="auto">
          <a:xfrm flipV="1">
            <a:off x="6210300" y="5753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5" name="Line 88"/>
          <p:cNvSpPr>
            <a:spLocks noChangeShapeType="1"/>
          </p:cNvSpPr>
          <p:nvPr/>
        </p:nvSpPr>
        <p:spPr bwMode="auto">
          <a:xfrm flipV="1">
            <a:off x="7124700" y="5753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6" name="Line 89"/>
          <p:cNvSpPr>
            <a:spLocks noChangeShapeType="1"/>
          </p:cNvSpPr>
          <p:nvPr/>
        </p:nvSpPr>
        <p:spPr bwMode="auto">
          <a:xfrm flipV="1">
            <a:off x="3390900" y="5753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7" name="Line 90"/>
          <p:cNvSpPr>
            <a:spLocks noChangeShapeType="1"/>
          </p:cNvSpPr>
          <p:nvPr/>
        </p:nvSpPr>
        <p:spPr bwMode="auto">
          <a:xfrm flipV="1">
            <a:off x="8039100" y="5753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8" name="Line 91"/>
          <p:cNvSpPr>
            <a:spLocks noChangeShapeType="1"/>
          </p:cNvSpPr>
          <p:nvPr/>
        </p:nvSpPr>
        <p:spPr bwMode="auto">
          <a:xfrm flipV="1">
            <a:off x="3390900" y="4914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9" name="Line 92"/>
          <p:cNvSpPr>
            <a:spLocks noChangeShapeType="1"/>
          </p:cNvSpPr>
          <p:nvPr/>
        </p:nvSpPr>
        <p:spPr bwMode="auto">
          <a:xfrm flipV="1">
            <a:off x="3390900" y="4838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0" name="Line 93"/>
          <p:cNvSpPr>
            <a:spLocks noChangeShapeType="1"/>
          </p:cNvSpPr>
          <p:nvPr/>
        </p:nvSpPr>
        <p:spPr bwMode="auto">
          <a:xfrm flipV="1">
            <a:off x="4305300" y="4914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1" name="Line 94"/>
          <p:cNvSpPr>
            <a:spLocks noChangeShapeType="1"/>
          </p:cNvSpPr>
          <p:nvPr/>
        </p:nvSpPr>
        <p:spPr bwMode="auto">
          <a:xfrm flipV="1">
            <a:off x="4305300" y="4838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2" name="Line 95"/>
          <p:cNvSpPr>
            <a:spLocks noChangeShapeType="1"/>
          </p:cNvSpPr>
          <p:nvPr/>
        </p:nvSpPr>
        <p:spPr bwMode="auto">
          <a:xfrm flipV="1">
            <a:off x="4305300" y="4762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3" name="Line 96"/>
          <p:cNvSpPr>
            <a:spLocks noChangeShapeType="1"/>
          </p:cNvSpPr>
          <p:nvPr/>
        </p:nvSpPr>
        <p:spPr bwMode="auto">
          <a:xfrm flipV="1">
            <a:off x="4305300" y="4686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4" name="Line 97"/>
          <p:cNvSpPr>
            <a:spLocks noChangeShapeType="1"/>
          </p:cNvSpPr>
          <p:nvPr/>
        </p:nvSpPr>
        <p:spPr bwMode="auto">
          <a:xfrm flipV="1">
            <a:off x="5219700" y="4914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5" name="Line 98"/>
          <p:cNvSpPr>
            <a:spLocks noChangeShapeType="1"/>
          </p:cNvSpPr>
          <p:nvPr/>
        </p:nvSpPr>
        <p:spPr bwMode="auto">
          <a:xfrm flipV="1">
            <a:off x="5219700" y="4838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6" name="Line 99"/>
          <p:cNvSpPr>
            <a:spLocks noChangeShapeType="1"/>
          </p:cNvSpPr>
          <p:nvPr/>
        </p:nvSpPr>
        <p:spPr bwMode="auto">
          <a:xfrm flipV="1">
            <a:off x="5219700" y="4762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7" name="Line 100"/>
          <p:cNvSpPr>
            <a:spLocks noChangeShapeType="1"/>
          </p:cNvSpPr>
          <p:nvPr/>
        </p:nvSpPr>
        <p:spPr bwMode="auto">
          <a:xfrm flipV="1">
            <a:off x="5219700" y="4686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8" name="Line 101"/>
          <p:cNvSpPr>
            <a:spLocks noChangeShapeType="1"/>
          </p:cNvSpPr>
          <p:nvPr/>
        </p:nvSpPr>
        <p:spPr bwMode="auto">
          <a:xfrm flipV="1">
            <a:off x="6210300" y="4914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9" name="Line 102"/>
          <p:cNvSpPr>
            <a:spLocks noChangeShapeType="1"/>
          </p:cNvSpPr>
          <p:nvPr/>
        </p:nvSpPr>
        <p:spPr bwMode="auto">
          <a:xfrm flipV="1">
            <a:off x="6210300" y="4838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0" name="Line 103"/>
          <p:cNvSpPr>
            <a:spLocks noChangeShapeType="1"/>
          </p:cNvSpPr>
          <p:nvPr/>
        </p:nvSpPr>
        <p:spPr bwMode="auto">
          <a:xfrm flipV="1">
            <a:off x="6210300" y="4762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1" name="Line 104"/>
          <p:cNvSpPr>
            <a:spLocks noChangeShapeType="1"/>
          </p:cNvSpPr>
          <p:nvPr/>
        </p:nvSpPr>
        <p:spPr bwMode="auto">
          <a:xfrm flipV="1">
            <a:off x="6210300" y="4686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2" name="Line 105"/>
          <p:cNvSpPr>
            <a:spLocks noChangeShapeType="1"/>
          </p:cNvSpPr>
          <p:nvPr/>
        </p:nvSpPr>
        <p:spPr bwMode="auto">
          <a:xfrm flipV="1">
            <a:off x="7124700" y="4914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3" name="Line 106"/>
          <p:cNvSpPr>
            <a:spLocks noChangeShapeType="1"/>
          </p:cNvSpPr>
          <p:nvPr/>
        </p:nvSpPr>
        <p:spPr bwMode="auto">
          <a:xfrm flipV="1">
            <a:off x="7124700" y="4838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4" name="Line 107"/>
          <p:cNvSpPr>
            <a:spLocks noChangeShapeType="1"/>
          </p:cNvSpPr>
          <p:nvPr/>
        </p:nvSpPr>
        <p:spPr bwMode="auto">
          <a:xfrm flipV="1">
            <a:off x="7124700" y="4762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5" name="Line 108"/>
          <p:cNvSpPr>
            <a:spLocks noChangeShapeType="1"/>
          </p:cNvSpPr>
          <p:nvPr/>
        </p:nvSpPr>
        <p:spPr bwMode="auto">
          <a:xfrm flipV="1">
            <a:off x="7124700" y="4686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6" name="Line 109"/>
          <p:cNvSpPr>
            <a:spLocks noChangeShapeType="1"/>
          </p:cNvSpPr>
          <p:nvPr/>
        </p:nvSpPr>
        <p:spPr bwMode="auto">
          <a:xfrm flipV="1">
            <a:off x="8039100" y="4914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7" name="Line 110"/>
          <p:cNvSpPr>
            <a:spLocks noChangeShapeType="1"/>
          </p:cNvSpPr>
          <p:nvPr/>
        </p:nvSpPr>
        <p:spPr bwMode="auto">
          <a:xfrm flipV="1">
            <a:off x="8039100" y="4838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8" name="Line 111"/>
          <p:cNvSpPr>
            <a:spLocks noChangeShapeType="1"/>
          </p:cNvSpPr>
          <p:nvPr/>
        </p:nvSpPr>
        <p:spPr bwMode="auto">
          <a:xfrm flipV="1">
            <a:off x="8039100" y="4762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9" name="Line 112"/>
          <p:cNvSpPr>
            <a:spLocks noChangeShapeType="1"/>
          </p:cNvSpPr>
          <p:nvPr/>
        </p:nvSpPr>
        <p:spPr bwMode="auto">
          <a:xfrm flipV="1">
            <a:off x="8039100" y="4686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0" name="Line 113"/>
          <p:cNvSpPr>
            <a:spLocks noChangeShapeType="1"/>
          </p:cNvSpPr>
          <p:nvPr/>
        </p:nvSpPr>
        <p:spPr bwMode="auto">
          <a:xfrm flipV="1">
            <a:off x="7124700" y="4610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1" name="Line 114"/>
          <p:cNvSpPr>
            <a:spLocks noChangeShapeType="1"/>
          </p:cNvSpPr>
          <p:nvPr/>
        </p:nvSpPr>
        <p:spPr bwMode="auto">
          <a:xfrm flipV="1">
            <a:off x="8039100" y="4610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2" name="Text Box 115"/>
          <p:cNvSpPr txBox="1">
            <a:spLocks noChangeArrowheads="1"/>
          </p:cNvSpPr>
          <p:nvPr/>
        </p:nvSpPr>
        <p:spPr bwMode="auto">
          <a:xfrm>
            <a:off x="3314700" y="5003800"/>
            <a:ext cx="6254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Peru</a:t>
            </a:r>
          </a:p>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Chile</a:t>
            </a:r>
          </a:p>
        </p:txBody>
      </p:sp>
      <p:sp>
        <p:nvSpPr>
          <p:cNvPr id="263" name="Text Box 116"/>
          <p:cNvSpPr txBox="1">
            <a:spLocks noChangeArrowheads="1"/>
          </p:cNvSpPr>
          <p:nvPr/>
        </p:nvSpPr>
        <p:spPr bwMode="auto">
          <a:xfrm>
            <a:off x="4006850" y="5003800"/>
            <a:ext cx="104298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Colombia</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Venezuela</a:t>
            </a:r>
          </a:p>
        </p:txBody>
      </p:sp>
      <p:sp>
        <p:nvSpPr>
          <p:cNvPr id="264" name="Text Box 117"/>
          <p:cNvSpPr txBox="1">
            <a:spLocks noChangeArrowheads="1"/>
          </p:cNvSpPr>
          <p:nvPr/>
        </p:nvSpPr>
        <p:spPr bwMode="auto">
          <a:xfrm>
            <a:off x="6972300" y="4914900"/>
            <a:ext cx="8620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Ecuador</a:t>
            </a:r>
          </a:p>
        </p:txBody>
      </p:sp>
      <p:sp>
        <p:nvSpPr>
          <p:cNvPr id="265" name="Line 118"/>
          <p:cNvSpPr>
            <a:spLocks noChangeShapeType="1"/>
          </p:cNvSpPr>
          <p:nvPr/>
        </p:nvSpPr>
        <p:spPr bwMode="auto">
          <a:xfrm flipV="1">
            <a:off x="5219700" y="1409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6" name="Line 119"/>
          <p:cNvSpPr>
            <a:spLocks noChangeShapeType="1"/>
          </p:cNvSpPr>
          <p:nvPr/>
        </p:nvSpPr>
        <p:spPr bwMode="auto">
          <a:xfrm flipV="1">
            <a:off x="5219700" y="1333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7" name="Line 120"/>
          <p:cNvSpPr>
            <a:spLocks noChangeShapeType="1"/>
          </p:cNvSpPr>
          <p:nvPr/>
        </p:nvSpPr>
        <p:spPr bwMode="auto">
          <a:xfrm flipV="1">
            <a:off x="6210300" y="1409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8" name="Line 121"/>
          <p:cNvSpPr>
            <a:spLocks noChangeShapeType="1"/>
          </p:cNvSpPr>
          <p:nvPr/>
        </p:nvSpPr>
        <p:spPr bwMode="auto">
          <a:xfrm flipV="1">
            <a:off x="6210300" y="1333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9" name="Line 122"/>
          <p:cNvSpPr>
            <a:spLocks noChangeShapeType="1"/>
          </p:cNvSpPr>
          <p:nvPr/>
        </p:nvSpPr>
        <p:spPr bwMode="auto">
          <a:xfrm flipV="1">
            <a:off x="6210300" y="1257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70" name="Line 123"/>
          <p:cNvSpPr>
            <a:spLocks noChangeShapeType="1"/>
          </p:cNvSpPr>
          <p:nvPr/>
        </p:nvSpPr>
        <p:spPr bwMode="auto">
          <a:xfrm flipV="1">
            <a:off x="7124700" y="1409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71" name="Line 124"/>
          <p:cNvSpPr>
            <a:spLocks noChangeShapeType="1"/>
          </p:cNvSpPr>
          <p:nvPr/>
        </p:nvSpPr>
        <p:spPr bwMode="auto">
          <a:xfrm flipV="1">
            <a:off x="7124700" y="1333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72" name="Line 125"/>
          <p:cNvSpPr>
            <a:spLocks noChangeShapeType="1"/>
          </p:cNvSpPr>
          <p:nvPr/>
        </p:nvSpPr>
        <p:spPr bwMode="auto">
          <a:xfrm flipV="1">
            <a:off x="7124700" y="1257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73" name="Line 126"/>
          <p:cNvSpPr>
            <a:spLocks noChangeShapeType="1"/>
          </p:cNvSpPr>
          <p:nvPr/>
        </p:nvSpPr>
        <p:spPr bwMode="auto">
          <a:xfrm flipV="1">
            <a:off x="7124700" y="1181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74" name="Line 127"/>
          <p:cNvSpPr>
            <a:spLocks noChangeShapeType="1"/>
          </p:cNvSpPr>
          <p:nvPr/>
        </p:nvSpPr>
        <p:spPr bwMode="auto">
          <a:xfrm flipV="1">
            <a:off x="8039100" y="1409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75" name="Line 128"/>
          <p:cNvSpPr>
            <a:spLocks noChangeShapeType="1"/>
          </p:cNvSpPr>
          <p:nvPr/>
        </p:nvSpPr>
        <p:spPr bwMode="auto">
          <a:xfrm flipV="1">
            <a:off x="8039100" y="1333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76" name="Line 129"/>
          <p:cNvSpPr>
            <a:spLocks noChangeShapeType="1"/>
          </p:cNvSpPr>
          <p:nvPr/>
        </p:nvSpPr>
        <p:spPr bwMode="auto">
          <a:xfrm flipV="1">
            <a:off x="8039100" y="1257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77" name="Line 130"/>
          <p:cNvSpPr>
            <a:spLocks noChangeShapeType="1"/>
          </p:cNvSpPr>
          <p:nvPr/>
        </p:nvSpPr>
        <p:spPr bwMode="auto">
          <a:xfrm flipV="1">
            <a:off x="8039100" y="1181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78" name="Text Box 131"/>
          <p:cNvSpPr txBox="1">
            <a:spLocks noChangeArrowheads="1"/>
          </p:cNvSpPr>
          <p:nvPr/>
        </p:nvSpPr>
        <p:spPr bwMode="auto">
          <a:xfrm>
            <a:off x="5143500" y="1498600"/>
            <a:ext cx="9318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Thailand</a:t>
            </a:r>
          </a:p>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Australia</a:t>
            </a:r>
          </a:p>
        </p:txBody>
      </p:sp>
      <p:sp>
        <p:nvSpPr>
          <p:cNvPr id="279" name="Text Box 132"/>
          <p:cNvSpPr txBox="1">
            <a:spLocks noChangeArrowheads="1"/>
          </p:cNvSpPr>
          <p:nvPr/>
        </p:nvSpPr>
        <p:spPr bwMode="auto">
          <a:xfrm>
            <a:off x="6057900" y="1498600"/>
            <a:ext cx="9763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Myanmar</a:t>
            </a:r>
          </a:p>
        </p:txBody>
      </p:sp>
      <p:sp>
        <p:nvSpPr>
          <p:cNvPr id="280" name="Text Box 133"/>
          <p:cNvSpPr txBox="1">
            <a:spLocks noChangeArrowheads="1"/>
          </p:cNvSpPr>
          <p:nvPr/>
        </p:nvSpPr>
        <p:spPr bwMode="auto">
          <a:xfrm>
            <a:off x="6972300" y="1498600"/>
            <a:ext cx="885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Vietnam</a:t>
            </a:r>
          </a:p>
        </p:txBody>
      </p:sp>
    </p:spTree>
    <p:extLst>
      <p:ext uri="{BB962C8B-B14F-4D97-AF65-F5344CB8AC3E}">
        <p14:creationId xmlns:p14="http://schemas.microsoft.com/office/powerpoint/2010/main" val="10351564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A2.34a </a:t>
            </a:r>
            <a:r>
              <a:rPr lang="en-US" altLang="ko-KR" sz="3200" dirty="0" smtClean="0">
                <a:solidFill>
                  <a:schemeClr val="tx1"/>
                </a:solidFill>
                <a:latin typeface="Times New Roman" pitchFamily="18" charset="0"/>
              </a:rPr>
              <a:t>Daewoo’s </a:t>
            </a:r>
            <a:r>
              <a:rPr lang="en-US" altLang="ko-KR" sz="3200" dirty="0">
                <a:solidFill>
                  <a:schemeClr val="tx1"/>
                </a:solidFill>
                <a:latin typeface="Times New Roman" pitchFamily="18" charset="0"/>
              </a:rPr>
              <a:t>globalization </a:t>
            </a:r>
            <a:r>
              <a:rPr lang="en-US" altLang="ko-KR" sz="3200" dirty="0" smtClean="0">
                <a:solidFill>
                  <a:schemeClr val="tx1"/>
                </a:solidFill>
                <a:latin typeface="Times New Roman" pitchFamily="18" charset="0"/>
              </a:rPr>
              <a:t>by region </a:t>
            </a:r>
            <a:br>
              <a:rPr lang="en-US" altLang="ko-KR" sz="3200" dirty="0" smtClean="0">
                <a:solidFill>
                  <a:schemeClr val="tx1"/>
                </a:solidFill>
                <a:latin typeface="Times New Roman" pitchFamily="18" charset="0"/>
              </a:rPr>
            </a:br>
            <a:r>
              <a:rPr lang="en-US" altLang="ko-KR" dirty="0" smtClean="0">
                <a:solidFill>
                  <a:schemeClr val="tx1"/>
                </a:solidFill>
                <a:latin typeface="Times New Roman" pitchFamily="18" charset="0"/>
              </a:rPr>
              <a:t>(a) Western Europe</a:t>
            </a:r>
            <a:endParaRPr lang="en-US" altLang="ko-KR" sz="3200" dirty="0">
              <a:solidFill>
                <a:schemeClr val="tx1"/>
              </a:solidFill>
              <a:latin typeface="Times New Roman" pitchFamily="18" charset="0"/>
            </a:endParaRPr>
          </a:p>
        </p:txBody>
      </p:sp>
      <p:sp>
        <p:nvSpPr>
          <p:cNvPr id="3" name="Freeform 3"/>
          <p:cNvSpPr>
            <a:spLocks/>
          </p:cNvSpPr>
          <p:nvPr/>
        </p:nvSpPr>
        <p:spPr bwMode="auto">
          <a:xfrm>
            <a:off x="1181100" y="1079500"/>
            <a:ext cx="7848600" cy="5257800"/>
          </a:xfrm>
          <a:custGeom>
            <a:avLst/>
            <a:gdLst>
              <a:gd name="T0" fmla="*/ 0 w 5232"/>
              <a:gd name="T1" fmla="*/ 0 h 3552"/>
              <a:gd name="T2" fmla="*/ 0 w 5232"/>
              <a:gd name="T3" fmla="*/ 3552 h 3552"/>
              <a:gd name="T4" fmla="*/ 5232 w 5232"/>
              <a:gd name="T5" fmla="*/ 3552 h 3552"/>
            </a:gdLst>
            <a:ahLst/>
            <a:cxnLst>
              <a:cxn ang="0">
                <a:pos x="T0" y="T1"/>
              </a:cxn>
              <a:cxn ang="0">
                <a:pos x="T2" y="T3"/>
              </a:cxn>
              <a:cxn ang="0">
                <a:pos x="T4" y="T5"/>
              </a:cxn>
            </a:cxnLst>
            <a:rect l="0" t="0" r="r" b="b"/>
            <a:pathLst>
              <a:path w="5232" h="3552">
                <a:moveTo>
                  <a:pt x="0" y="0"/>
                </a:moveTo>
                <a:lnTo>
                  <a:pt x="0" y="3552"/>
                </a:lnTo>
                <a:lnTo>
                  <a:pt x="5232" y="3552"/>
                </a:lnTo>
              </a:path>
            </a:pathLst>
          </a:custGeom>
          <a:noFill/>
          <a:ln w="9525">
            <a:solidFill>
              <a:srgbClr val="000000"/>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 name="Text Box 4"/>
          <p:cNvSpPr txBox="1">
            <a:spLocks noChangeArrowheads="1"/>
          </p:cNvSpPr>
          <p:nvPr/>
        </p:nvSpPr>
        <p:spPr bwMode="auto">
          <a:xfrm>
            <a:off x="8724900" y="6350000"/>
            <a:ext cx="579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Year</a:t>
            </a:r>
          </a:p>
        </p:txBody>
      </p:sp>
      <p:sp>
        <p:nvSpPr>
          <p:cNvPr id="5" name="Line 5"/>
          <p:cNvSpPr>
            <a:spLocks noChangeShapeType="1"/>
          </p:cNvSpPr>
          <p:nvPr/>
        </p:nvSpPr>
        <p:spPr bwMode="auto">
          <a:xfrm>
            <a:off x="1943100" y="10795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 name="Line 6"/>
          <p:cNvSpPr>
            <a:spLocks noChangeShapeType="1"/>
          </p:cNvSpPr>
          <p:nvPr/>
        </p:nvSpPr>
        <p:spPr bwMode="auto">
          <a:xfrm>
            <a:off x="5448300" y="10795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 name="Line 7"/>
          <p:cNvSpPr>
            <a:spLocks noChangeShapeType="1"/>
          </p:cNvSpPr>
          <p:nvPr/>
        </p:nvSpPr>
        <p:spPr bwMode="auto">
          <a:xfrm>
            <a:off x="7353300" y="10795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 name="Line 8"/>
          <p:cNvSpPr>
            <a:spLocks noChangeShapeType="1"/>
          </p:cNvSpPr>
          <p:nvPr/>
        </p:nvSpPr>
        <p:spPr bwMode="auto">
          <a:xfrm>
            <a:off x="6438900" y="10795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 name="Line 9"/>
          <p:cNvSpPr>
            <a:spLocks noChangeShapeType="1"/>
          </p:cNvSpPr>
          <p:nvPr/>
        </p:nvSpPr>
        <p:spPr bwMode="auto">
          <a:xfrm>
            <a:off x="2781300" y="10795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 name="Line 10"/>
          <p:cNvSpPr>
            <a:spLocks noChangeShapeType="1"/>
          </p:cNvSpPr>
          <p:nvPr/>
        </p:nvSpPr>
        <p:spPr bwMode="auto">
          <a:xfrm>
            <a:off x="3619500" y="10795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 name="Line 11"/>
          <p:cNvSpPr>
            <a:spLocks noChangeShapeType="1"/>
          </p:cNvSpPr>
          <p:nvPr/>
        </p:nvSpPr>
        <p:spPr bwMode="auto">
          <a:xfrm>
            <a:off x="4533900" y="10795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 name="Line 12"/>
          <p:cNvSpPr>
            <a:spLocks noChangeShapeType="1"/>
          </p:cNvSpPr>
          <p:nvPr/>
        </p:nvSpPr>
        <p:spPr bwMode="auto">
          <a:xfrm>
            <a:off x="8267700" y="10795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 name="Text Box 13"/>
          <p:cNvSpPr txBox="1">
            <a:spLocks noChangeArrowheads="1"/>
          </p:cNvSpPr>
          <p:nvPr/>
        </p:nvSpPr>
        <p:spPr bwMode="auto">
          <a:xfrm>
            <a:off x="84304" y="1536700"/>
            <a:ext cx="846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2400" b="0" smtClean="0">
                <a:solidFill>
                  <a:srgbClr val="000000"/>
                </a:solidFill>
                <a:latin typeface="Times New Roman" panose="02020603050405020304" pitchFamily="18" charset="0"/>
                <a:ea typeface="굴림" panose="020B0600000101010101" pitchFamily="50" charset="-127"/>
              </a:rPr>
              <a:t>MFG</a:t>
            </a:r>
          </a:p>
        </p:txBody>
      </p:sp>
      <p:sp>
        <p:nvSpPr>
          <p:cNvPr id="14" name="Text Box 14"/>
          <p:cNvSpPr txBox="1">
            <a:spLocks noChangeArrowheads="1"/>
          </p:cNvSpPr>
          <p:nvPr/>
        </p:nvSpPr>
        <p:spPr bwMode="auto">
          <a:xfrm>
            <a:off x="84304" y="2679700"/>
            <a:ext cx="8969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2400" b="0" smtClean="0">
                <a:solidFill>
                  <a:srgbClr val="000000"/>
                </a:solidFill>
                <a:latin typeface="Times New Roman" panose="02020603050405020304" pitchFamily="18" charset="0"/>
                <a:ea typeface="굴림" panose="020B0600000101010101" pitchFamily="50" charset="-127"/>
              </a:rPr>
              <a:t>MKG</a:t>
            </a:r>
          </a:p>
        </p:txBody>
      </p:sp>
      <p:sp>
        <p:nvSpPr>
          <p:cNvPr id="15" name="Text Box 15"/>
          <p:cNvSpPr txBox="1">
            <a:spLocks noChangeArrowheads="1"/>
          </p:cNvSpPr>
          <p:nvPr/>
        </p:nvSpPr>
        <p:spPr bwMode="auto">
          <a:xfrm>
            <a:off x="84304" y="4356100"/>
            <a:ext cx="844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2400" b="0" smtClean="0">
                <a:solidFill>
                  <a:srgbClr val="000000"/>
                </a:solidFill>
                <a:latin typeface="Times New Roman" panose="02020603050405020304" pitchFamily="18" charset="0"/>
                <a:ea typeface="굴림" panose="020B0600000101010101" pitchFamily="50" charset="-127"/>
              </a:rPr>
              <a:t>R&amp;D</a:t>
            </a:r>
          </a:p>
        </p:txBody>
      </p:sp>
      <p:sp>
        <p:nvSpPr>
          <p:cNvPr id="16" name="Line 16"/>
          <p:cNvSpPr>
            <a:spLocks noChangeShapeType="1"/>
          </p:cNvSpPr>
          <p:nvPr/>
        </p:nvSpPr>
        <p:spPr bwMode="auto">
          <a:xfrm>
            <a:off x="1181100" y="1841500"/>
            <a:ext cx="7848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 name="Line 17"/>
          <p:cNvSpPr>
            <a:spLocks noChangeShapeType="1"/>
          </p:cNvSpPr>
          <p:nvPr/>
        </p:nvSpPr>
        <p:spPr bwMode="auto">
          <a:xfrm>
            <a:off x="1181100" y="4584700"/>
            <a:ext cx="7848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 name="Line 18"/>
          <p:cNvSpPr>
            <a:spLocks noChangeShapeType="1"/>
          </p:cNvSpPr>
          <p:nvPr/>
        </p:nvSpPr>
        <p:spPr bwMode="auto">
          <a:xfrm>
            <a:off x="1181100" y="2908300"/>
            <a:ext cx="7848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 name="Text Box 19"/>
          <p:cNvSpPr txBox="1">
            <a:spLocks noChangeArrowheads="1"/>
          </p:cNvSpPr>
          <p:nvPr/>
        </p:nvSpPr>
        <p:spPr bwMode="auto">
          <a:xfrm>
            <a:off x="7962900" y="63500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1997</a:t>
            </a:r>
          </a:p>
        </p:txBody>
      </p:sp>
      <p:sp>
        <p:nvSpPr>
          <p:cNvPr id="20" name="Text Box 20"/>
          <p:cNvSpPr txBox="1">
            <a:spLocks noChangeArrowheads="1"/>
          </p:cNvSpPr>
          <p:nvPr/>
        </p:nvSpPr>
        <p:spPr bwMode="auto">
          <a:xfrm>
            <a:off x="7048500" y="63373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1996</a:t>
            </a:r>
          </a:p>
        </p:txBody>
      </p:sp>
      <p:sp>
        <p:nvSpPr>
          <p:cNvPr id="21" name="Text Box 21"/>
          <p:cNvSpPr txBox="1">
            <a:spLocks noChangeArrowheads="1"/>
          </p:cNvSpPr>
          <p:nvPr/>
        </p:nvSpPr>
        <p:spPr bwMode="auto">
          <a:xfrm>
            <a:off x="6134100" y="63373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1995</a:t>
            </a:r>
          </a:p>
        </p:txBody>
      </p:sp>
      <p:sp>
        <p:nvSpPr>
          <p:cNvPr id="22" name="Text Box 22"/>
          <p:cNvSpPr txBox="1">
            <a:spLocks noChangeArrowheads="1"/>
          </p:cNvSpPr>
          <p:nvPr/>
        </p:nvSpPr>
        <p:spPr bwMode="auto">
          <a:xfrm>
            <a:off x="5143500" y="63373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1994</a:t>
            </a:r>
          </a:p>
        </p:txBody>
      </p:sp>
      <p:sp>
        <p:nvSpPr>
          <p:cNvPr id="23" name="Text Box 23"/>
          <p:cNvSpPr txBox="1">
            <a:spLocks noChangeArrowheads="1"/>
          </p:cNvSpPr>
          <p:nvPr/>
        </p:nvSpPr>
        <p:spPr bwMode="auto">
          <a:xfrm>
            <a:off x="4229100" y="63373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1993</a:t>
            </a:r>
          </a:p>
        </p:txBody>
      </p:sp>
      <p:sp>
        <p:nvSpPr>
          <p:cNvPr id="24" name="Text Box 24"/>
          <p:cNvSpPr txBox="1">
            <a:spLocks noChangeArrowheads="1"/>
          </p:cNvSpPr>
          <p:nvPr/>
        </p:nvSpPr>
        <p:spPr bwMode="auto">
          <a:xfrm>
            <a:off x="3314700" y="63373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1992</a:t>
            </a:r>
          </a:p>
        </p:txBody>
      </p:sp>
      <p:sp>
        <p:nvSpPr>
          <p:cNvPr id="25" name="Text Box 25"/>
          <p:cNvSpPr txBox="1">
            <a:spLocks noChangeArrowheads="1"/>
          </p:cNvSpPr>
          <p:nvPr/>
        </p:nvSpPr>
        <p:spPr bwMode="auto">
          <a:xfrm>
            <a:off x="2476500" y="63373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1991</a:t>
            </a:r>
          </a:p>
        </p:txBody>
      </p:sp>
      <p:sp>
        <p:nvSpPr>
          <p:cNvPr id="26" name="Text Box 26"/>
          <p:cNvSpPr txBox="1">
            <a:spLocks noChangeArrowheads="1"/>
          </p:cNvSpPr>
          <p:nvPr/>
        </p:nvSpPr>
        <p:spPr bwMode="auto">
          <a:xfrm>
            <a:off x="1638300" y="63373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1990</a:t>
            </a:r>
          </a:p>
        </p:txBody>
      </p:sp>
      <p:sp>
        <p:nvSpPr>
          <p:cNvPr id="27" name="Line 27"/>
          <p:cNvSpPr>
            <a:spLocks noChangeShapeType="1"/>
          </p:cNvSpPr>
          <p:nvPr/>
        </p:nvSpPr>
        <p:spPr bwMode="auto">
          <a:xfrm flipV="1">
            <a:off x="5219700" y="2908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8" name="Text Box 28"/>
          <p:cNvSpPr txBox="1">
            <a:spLocks noChangeArrowheads="1"/>
          </p:cNvSpPr>
          <p:nvPr/>
        </p:nvSpPr>
        <p:spPr bwMode="auto">
          <a:xfrm>
            <a:off x="4972050" y="2997200"/>
            <a:ext cx="941388"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U.K.</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Italy</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Austria</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Spain</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Benelux</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Germany</a:t>
            </a:r>
          </a:p>
        </p:txBody>
      </p:sp>
      <p:sp>
        <p:nvSpPr>
          <p:cNvPr id="29" name="Line 29"/>
          <p:cNvSpPr>
            <a:spLocks noChangeShapeType="1"/>
          </p:cNvSpPr>
          <p:nvPr/>
        </p:nvSpPr>
        <p:spPr bwMode="auto">
          <a:xfrm flipV="1">
            <a:off x="5219700" y="2603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0" name="Line 30"/>
          <p:cNvSpPr>
            <a:spLocks noChangeShapeType="1"/>
          </p:cNvSpPr>
          <p:nvPr/>
        </p:nvSpPr>
        <p:spPr bwMode="auto">
          <a:xfrm flipV="1">
            <a:off x="5219700" y="2679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1" name="Line 31"/>
          <p:cNvSpPr>
            <a:spLocks noChangeShapeType="1"/>
          </p:cNvSpPr>
          <p:nvPr/>
        </p:nvSpPr>
        <p:spPr bwMode="auto">
          <a:xfrm flipV="1">
            <a:off x="5219700" y="2755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2" name="Line 32"/>
          <p:cNvSpPr>
            <a:spLocks noChangeShapeType="1"/>
          </p:cNvSpPr>
          <p:nvPr/>
        </p:nvSpPr>
        <p:spPr bwMode="auto">
          <a:xfrm flipV="1">
            <a:off x="5219700" y="2832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3" name="Line 33"/>
          <p:cNvSpPr>
            <a:spLocks noChangeShapeType="1"/>
          </p:cNvSpPr>
          <p:nvPr/>
        </p:nvSpPr>
        <p:spPr bwMode="auto">
          <a:xfrm flipV="1">
            <a:off x="6210300" y="2908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4" name="Line 34"/>
          <p:cNvSpPr>
            <a:spLocks noChangeShapeType="1"/>
          </p:cNvSpPr>
          <p:nvPr/>
        </p:nvSpPr>
        <p:spPr bwMode="auto">
          <a:xfrm flipV="1">
            <a:off x="6210300" y="2603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5" name="Line 35"/>
          <p:cNvSpPr>
            <a:spLocks noChangeShapeType="1"/>
          </p:cNvSpPr>
          <p:nvPr/>
        </p:nvSpPr>
        <p:spPr bwMode="auto">
          <a:xfrm flipV="1">
            <a:off x="6210300" y="2679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6" name="Line 36"/>
          <p:cNvSpPr>
            <a:spLocks noChangeShapeType="1"/>
          </p:cNvSpPr>
          <p:nvPr/>
        </p:nvSpPr>
        <p:spPr bwMode="auto">
          <a:xfrm flipV="1">
            <a:off x="6210300" y="2755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7" name="Line 37"/>
          <p:cNvSpPr>
            <a:spLocks noChangeShapeType="1"/>
          </p:cNvSpPr>
          <p:nvPr/>
        </p:nvSpPr>
        <p:spPr bwMode="auto">
          <a:xfrm flipV="1">
            <a:off x="6210300" y="2832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8" name="Line 38"/>
          <p:cNvSpPr>
            <a:spLocks noChangeShapeType="1"/>
          </p:cNvSpPr>
          <p:nvPr/>
        </p:nvSpPr>
        <p:spPr bwMode="auto">
          <a:xfrm flipV="1">
            <a:off x="5219700" y="2527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9" name="Line 39"/>
          <p:cNvSpPr>
            <a:spLocks noChangeShapeType="1"/>
          </p:cNvSpPr>
          <p:nvPr/>
        </p:nvSpPr>
        <p:spPr bwMode="auto">
          <a:xfrm flipV="1">
            <a:off x="6210300" y="2451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0" name="Line 40"/>
          <p:cNvSpPr>
            <a:spLocks noChangeShapeType="1"/>
          </p:cNvSpPr>
          <p:nvPr/>
        </p:nvSpPr>
        <p:spPr bwMode="auto">
          <a:xfrm flipV="1">
            <a:off x="6210300" y="2527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1" name="Text Box 41"/>
          <p:cNvSpPr txBox="1">
            <a:spLocks noChangeArrowheads="1"/>
          </p:cNvSpPr>
          <p:nvPr/>
        </p:nvSpPr>
        <p:spPr bwMode="auto">
          <a:xfrm>
            <a:off x="6057900" y="2997200"/>
            <a:ext cx="7381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France</a:t>
            </a:r>
          </a:p>
        </p:txBody>
      </p:sp>
      <p:sp>
        <p:nvSpPr>
          <p:cNvPr id="42" name="Line 42"/>
          <p:cNvSpPr>
            <a:spLocks noChangeShapeType="1"/>
          </p:cNvSpPr>
          <p:nvPr/>
        </p:nvSpPr>
        <p:spPr bwMode="auto">
          <a:xfrm flipV="1">
            <a:off x="7124700" y="2908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3" name="Line 43"/>
          <p:cNvSpPr>
            <a:spLocks noChangeShapeType="1"/>
          </p:cNvSpPr>
          <p:nvPr/>
        </p:nvSpPr>
        <p:spPr bwMode="auto">
          <a:xfrm flipV="1">
            <a:off x="7124700" y="2603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4" name="Line 44"/>
          <p:cNvSpPr>
            <a:spLocks noChangeShapeType="1"/>
          </p:cNvSpPr>
          <p:nvPr/>
        </p:nvSpPr>
        <p:spPr bwMode="auto">
          <a:xfrm flipV="1">
            <a:off x="7124700" y="2679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5" name="Line 45"/>
          <p:cNvSpPr>
            <a:spLocks noChangeShapeType="1"/>
          </p:cNvSpPr>
          <p:nvPr/>
        </p:nvSpPr>
        <p:spPr bwMode="auto">
          <a:xfrm flipV="1">
            <a:off x="7124700" y="2755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6" name="Line 46"/>
          <p:cNvSpPr>
            <a:spLocks noChangeShapeType="1"/>
          </p:cNvSpPr>
          <p:nvPr/>
        </p:nvSpPr>
        <p:spPr bwMode="auto">
          <a:xfrm flipV="1">
            <a:off x="7124700" y="2832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7" name="Line 47"/>
          <p:cNvSpPr>
            <a:spLocks noChangeShapeType="1"/>
          </p:cNvSpPr>
          <p:nvPr/>
        </p:nvSpPr>
        <p:spPr bwMode="auto">
          <a:xfrm flipV="1">
            <a:off x="7124700" y="2451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8" name="Line 48"/>
          <p:cNvSpPr>
            <a:spLocks noChangeShapeType="1"/>
          </p:cNvSpPr>
          <p:nvPr/>
        </p:nvSpPr>
        <p:spPr bwMode="auto">
          <a:xfrm flipV="1">
            <a:off x="7124700" y="2527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9" name="Line 49"/>
          <p:cNvSpPr>
            <a:spLocks noChangeShapeType="1"/>
          </p:cNvSpPr>
          <p:nvPr/>
        </p:nvSpPr>
        <p:spPr bwMode="auto">
          <a:xfrm flipV="1">
            <a:off x="7124700" y="2374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0" name="Text Box 50"/>
          <p:cNvSpPr txBox="1">
            <a:spLocks noChangeArrowheads="1"/>
          </p:cNvSpPr>
          <p:nvPr/>
        </p:nvSpPr>
        <p:spPr bwMode="auto">
          <a:xfrm>
            <a:off x="6819900" y="2984500"/>
            <a:ext cx="1157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Switzerland</a:t>
            </a:r>
          </a:p>
        </p:txBody>
      </p:sp>
      <p:sp>
        <p:nvSpPr>
          <p:cNvPr id="51" name="Line 51"/>
          <p:cNvSpPr>
            <a:spLocks noChangeShapeType="1"/>
          </p:cNvSpPr>
          <p:nvPr/>
        </p:nvSpPr>
        <p:spPr bwMode="auto">
          <a:xfrm flipV="1">
            <a:off x="8039100" y="2908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2" name="Line 52"/>
          <p:cNvSpPr>
            <a:spLocks noChangeShapeType="1"/>
          </p:cNvSpPr>
          <p:nvPr/>
        </p:nvSpPr>
        <p:spPr bwMode="auto">
          <a:xfrm flipV="1">
            <a:off x="8039100" y="2603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3" name="Line 53"/>
          <p:cNvSpPr>
            <a:spLocks noChangeShapeType="1"/>
          </p:cNvSpPr>
          <p:nvPr/>
        </p:nvSpPr>
        <p:spPr bwMode="auto">
          <a:xfrm flipV="1">
            <a:off x="8039100" y="2679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4" name="Line 54"/>
          <p:cNvSpPr>
            <a:spLocks noChangeShapeType="1"/>
          </p:cNvSpPr>
          <p:nvPr/>
        </p:nvSpPr>
        <p:spPr bwMode="auto">
          <a:xfrm flipV="1">
            <a:off x="8039100" y="2755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5" name="Line 55"/>
          <p:cNvSpPr>
            <a:spLocks noChangeShapeType="1"/>
          </p:cNvSpPr>
          <p:nvPr/>
        </p:nvSpPr>
        <p:spPr bwMode="auto">
          <a:xfrm flipV="1">
            <a:off x="8039100" y="2832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6" name="Line 56"/>
          <p:cNvSpPr>
            <a:spLocks noChangeShapeType="1"/>
          </p:cNvSpPr>
          <p:nvPr/>
        </p:nvSpPr>
        <p:spPr bwMode="auto">
          <a:xfrm flipV="1">
            <a:off x="8039100" y="24511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7" name="Line 57"/>
          <p:cNvSpPr>
            <a:spLocks noChangeShapeType="1"/>
          </p:cNvSpPr>
          <p:nvPr/>
        </p:nvSpPr>
        <p:spPr bwMode="auto">
          <a:xfrm flipV="1">
            <a:off x="8039100" y="25273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8" name="Line 58"/>
          <p:cNvSpPr>
            <a:spLocks noChangeShapeType="1"/>
          </p:cNvSpPr>
          <p:nvPr/>
        </p:nvSpPr>
        <p:spPr bwMode="auto">
          <a:xfrm flipV="1">
            <a:off x="8039100" y="2374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9" name="Line 59"/>
          <p:cNvSpPr>
            <a:spLocks noChangeShapeType="1"/>
          </p:cNvSpPr>
          <p:nvPr/>
        </p:nvSpPr>
        <p:spPr bwMode="auto">
          <a:xfrm flipV="1">
            <a:off x="5219700" y="4584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0" name="Text Box 60"/>
          <p:cNvSpPr txBox="1">
            <a:spLocks noChangeArrowheads="1"/>
          </p:cNvSpPr>
          <p:nvPr/>
        </p:nvSpPr>
        <p:spPr bwMode="auto">
          <a:xfrm>
            <a:off x="5149850" y="4673600"/>
            <a:ext cx="577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U.K.</a:t>
            </a:r>
          </a:p>
        </p:txBody>
      </p:sp>
      <p:sp>
        <p:nvSpPr>
          <p:cNvPr id="61" name="Line 61"/>
          <p:cNvSpPr>
            <a:spLocks noChangeShapeType="1"/>
          </p:cNvSpPr>
          <p:nvPr/>
        </p:nvSpPr>
        <p:spPr bwMode="auto">
          <a:xfrm flipV="1">
            <a:off x="6210300" y="4584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2" name="Text Box 62"/>
          <p:cNvSpPr txBox="1">
            <a:spLocks noChangeArrowheads="1"/>
          </p:cNvSpPr>
          <p:nvPr/>
        </p:nvSpPr>
        <p:spPr bwMode="auto">
          <a:xfrm>
            <a:off x="5961063" y="4673600"/>
            <a:ext cx="9413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Germany</a:t>
            </a:r>
          </a:p>
        </p:txBody>
      </p:sp>
      <p:sp>
        <p:nvSpPr>
          <p:cNvPr id="63" name="Line 63"/>
          <p:cNvSpPr>
            <a:spLocks noChangeShapeType="1"/>
          </p:cNvSpPr>
          <p:nvPr/>
        </p:nvSpPr>
        <p:spPr bwMode="auto">
          <a:xfrm flipV="1">
            <a:off x="6210300" y="4508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4" name="Line 64"/>
          <p:cNvSpPr>
            <a:spLocks noChangeShapeType="1"/>
          </p:cNvSpPr>
          <p:nvPr/>
        </p:nvSpPr>
        <p:spPr bwMode="auto">
          <a:xfrm flipV="1">
            <a:off x="7124700" y="4584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5" name="Line 65"/>
          <p:cNvSpPr>
            <a:spLocks noChangeShapeType="1"/>
          </p:cNvSpPr>
          <p:nvPr/>
        </p:nvSpPr>
        <p:spPr bwMode="auto">
          <a:xfrm flipV="1">
            <a:off x="7124700" y="4508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6" name="Line 66"/>
          <p:cNvSpPr>
            <a:spLocks noChangeShapeType="1"/>
          </p:cNvSpPr>
          <p:nvPr/>
        </p:nvSpPr>
        <p:spPr bwMode="auto">
          <a:xfrm flipV="1">
            <a:off x="8039100" y="4584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7" name="Line 67"/>
          <p:cNvSpPr>
            <a:spLocks noChangeShapeType="1"/>
          </p:cNvSpPr>
          <p:nvPr/>
        </p:nvSpPr>
        <p:spPr bwMode="auto">
          <a:xfrm flipV="1">
            <a:off x="8039100" y="45085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8" name="Line 68"/>
          <p:cNvSpPr>
            <a:spLocks noChangeShapeType="1"/>
          </p:cNvSpPr>
          <p:nvPr/>
        </p:nvSpPr>
        <p:spPr bwMode="auto">
          <a:xfrm>
            <a:off x="1181100" y="5422900"/>
            <a:ext cx="7848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9" name="Text Box 69"/>
          <p:cNvSpPr txBox="1">
            <a:spLocks noChangeArrowheads="1"/>
          </p:cNvSpPr>
          <p:nvPr/>
        </p:nvSpPr>
        <p:spPr bwMode="auto">
          <a:xfrm>
            <a:off x="84304" y="5118100"/>
            <a:ext cx="16002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0"/>
              </a:spcBef>
            </a:pPr>
            <a:r>
              <a:rPr lang="en-US" altLang="ko-KR" sz="1800" b="0" smtClean="0">
                <a:solidFill>
                  <a:srgbClr val="000000"/>
                </a:solidFill>
                <a:latin typeface="Times New Roman" panose="02020603050405020304" pitchFamily="18" charset="0"/>
                <a:ea typeface="굴림" panose="020B0600000101010101" pitchFamily="50" charset="-127"/>
              </a:rPr>
              <a:t>Technology</a:t>
            </a:r>
          </a:p>
          <a:p>
            <a:pPr algn="l">
              <a:spcBef>
                <a:spcPct val="0"/>
              </a:spcBef>
            </a:pPr>
            <a:r>
              <a:rPr lang="en-US" altLang="ko-KR" sz="1800" b="0" smtClean="0">
                <a:solidFill>
                  <a:srgbClr val="000000"/>
                </a:solidFill>
                <a:latin typeface="Times New Roman" panose="02020603050405020304" pitchFamily="18" charset="0"/>
                <a:ea typeface="굴림" panose="020B0600000101010101" pitchFamily="50" charset="-127"/>
              </a:rPr>
              <a:t>Alliance</a:t>
            </a:r>
          </a:p>
        </p:txBody>
      </p:sp>
      <p:sp>
        <p:nvSpPr>
          <p:cNvPr id="70" name="Line 70"/>
          <p:cNvSpPr>
            <a:spLocks noChangeShapeType="1"/>
          </p:cNvSpPr>
          <p:nvPr/>
        </p:nvSpPr>
        <p:spPr bwMode="auto">
          <a:xfrm flipV="1">
            <a:off x="6210300" y="5422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1" name="Text Box 71"/>
          <p:cNvSpPr txBox="1">
            <a:spLocks noChangeArrowheads="1"/>
          </p:cNvSpPr>
          <p:nvPr/>
        </p:nvSpPr>
        <p:spPr bwMode="auto">
          <a:xfrm>
            <a:off x="5964238" y="5511800"/>
            <a:ext cx="9413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France</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Germany</a:t>
            </a:r>
          </a:p>
        </p:txBody>
      </p:sp>
      <p:sp>
        <p:nvSpPr>
          <p:cNvPr id="72" name="Line 72"/>
          <p:cNvSpPr>
            <a:spLocks noChangeShapeType="1"/>
          </p:cNvSpPr>
          <p:nvPr/>
        </p:nvSpPr>
        <p:spPr bwMode="auto">
          <a:xfrm flipV="1">
            <a:off x="6210300" y="5346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3" name="Line 73"/>
          <p:cNvSpPr>
            <a:spLocks noChangeShapeType="1"/>
          </p:cNvSpPr>
          <p:nvPr/>
        </p:nvSpPr>
        <p:spPr bwMode="auto">
          <a:xfrm flipV="1">
            <a:off x="7124700" y="5422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4" name="Line 74"/>
          <p:cNvSpPr>
            <a:spLocks noChangeShapeType="1"/>
          </p:cNvSpPr>
          <p:nvPr/>
        </p:nvSpPr>
        <p:spPr bwMode="auto">
          <a:xfrm flipV="1">
            <a:off x="7124700" y="5346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5" name="Line 75"/>
          <p:cNvSpPr>
            <a:spLocks noChangeShapeType="1"/>
          </p:cNvSpPr>
          <p:nvPr/>
        </p:nvSpPr>
        <p:spPr bwMode="auto">
          <a:xfrm flipV="1">
            <a:off x="8039100" y="54229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6" name="Line 76"/>
          <p:cNvSpPr>
            <a:spLocks noChangeShapeType="1"/>
          </p:cNvSpPr>
          <p:nvPr/>
        </p:nvSpPr>
        <p:spPr bwMode="auto">
          <a:xfrm flipV="1">
            <a:off x="8039100" y="53467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Tree>
    <p:extLst>
      <p:ext uri="{BB962C8B-B14F-4D97-AF65-F5344CB8AC3E}">
        <p14:creationId xmlns:p14="http://schemas.microsoft.com/office/powerpoint/2010/main" val="28581033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9649072"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2. THE </a:t>
            </a:r>
            <a:r>
              <a:rPr lang="en-US" altLang="ko-KR" sz="3200" dirty="0">
                <a:solidFill>
                  <a:schemeClr val="tx1"/>
                </a:solidFill>
                <a:latin typeface="Times New Roman" pitchFamily="18" charset="0"/>
                <a:ea typeface="맑은 고딕" pitchFamily="50" charset="-127"/>
                <a:cs typeface="Times New Roman" pitchFamily="18" charset="0"/>
              </a:rPr>
              <a:t>DYNAMIC VIEW OF LEARNING </a:t>
            </a:r>
            <a:r>
              <a:rPr lang="en-US" altLang="ko-KR" sz="3200" dirty="0" smtClean="0">
                <a:solidFill>
                  <a:schemeClr val="tx1"/>
                </a:solidFill>
                <a:latin typeface="Times New Roman" pitchFamily="18" charset="0"/>
                <a:ea typeface="맑은 고딕" pitchFamily="50" charset="-127"/>
                <a:cs typeface="Times New Roman" pitchFamily="18" charset="0"/>
              </a:rPr>
              <a:t>PROCESS</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400" dirty="0" smtClean="0">
                <a:latin typeface="Times New Roman" pitchFamily="18" charset="0"/>
              </a:rPr>
              <a:t>The </a:t>
            </a:r>
            <a:r>
              <a:rPr kumimoji="0" lang="en-US" altLang="ko-KR" sz="2400" dirty="0">
                <a:latin typeface="Times New Roman" pitchFamily="18" charset="0"/>
              </a:rPr>
              <a:t>dynamic view of operations learning </a:t>
            </a:r>
            <a:r>
              <a:rPr kumimoji="0" lang="en-US" altLang="ko-KR" sz="2400" dirty="0" smtClean="0">
                <a:latin typeface="Times New Roman" pitchFamily="18" charset="0"/>
              </a:rPr>
              <a:t>based on </a:t>
            </a:r>
            <a:r>
              <a:rPr kumimoji="0" lang="en-US" altLang="ko-KR" sz="2400" dirty="0">
                <a:latin typeface="Times New Roman" pitchFamily="18" charset="0"/>
              </a:rPr>
              <a:t>and consistent </a:t>
            </a:r>
            <a:r>
              <a:rPr kumimoji="0" lang="en-US" altLang="ko-KR" sz="2400" dirty="0" smtClean="0">
                <a:latin typeface="Times New Roman" pitchFamily="18" charset="0"/>
              </a:rPr>
              <a:t>with </a:t>
            </a:r>
            <a:r>
              <a:rPr kumimoji="0" lang="en-US" altLang="ko-KR" sz="2400" dirty="0">
                <a:latin typeface="Times New Roman" pitchFamily="18" charset="0"/>
              </a:rPr>
              <a:t>the principles of the dynamic approach to operations </a:t>
            </a:r>
            <a:r>
              <a:rPr kumimoji="0" lang="en-US" altLang="ko-KR" sz="2400" dirty="0" smtClean="0">
                <a:latin typeface="Times New Roman" pitchFamily="18" charset="0"/>
              </a:rPr>
              <a:t>management (Figure A2.24) </a:t>
            </a:r>
          </a:p>
          <a:p>
            <a:pPr lvl="1" algn="just">
              <a:spcBef>
                <a:spcPts val="600"/>
              </a:spcBef>
              <a:buFont typeface="Symbol" pitchFamily="18" charset="2"/>
              <a:buChar char="·"/>
            </a:pPr>
            <a:r>
              <a:rPr kumimoji="0" lang="en-US" altLang="ko-KR" sz="2000" dirty="0" smtClean="0">
                <a:latin typeface="Times New Roman" pitchFamily="18" charset="0"/>
              </a:rPr>
              <a:t>First</a:t>
            </a:r>
            <a:r>
              <a:rPr kumimoji="0" lang="en-US" altLang="ko-KR" sz="2000" dirty="0">
                <a:latin typeface="Times New Roman" pitchFamily="18" charset="0"/>
              </a:rPr>
              <a:t>, the production system sets up its goal grounded on and bound by its current level of knowledge, </a:t>
            </a:r>
            <a:r>
              <a:rPr kumimoji="0" lang="en-US" altLang="ko-KR" sz="2000" dirty="0" smtClean="0">
                <a:latin typeface="Times New Roman" pitchFamily="18" charset="0"/>
              </a:rPr>
              <a:t>incomplete and/or uncertain</a:t>
            </a:r>
          </a:p>
          <a:p>
            <a:pPr lvl="1" algn="just">
              <a:spcBef>
                <a:spcPts val="600"/>
              </a:spcBef>
              <a:buFont typeface="Symbol" pitchFamily="18" charset="2"/>
              <a:buChar char="·"/>
            </a:pPr>
            <a:r>
              <a:rPr kumimoji="0" lang="en-US" altLang="ko-KR" sz="2000" dirty="0" smtClean="0">
                <a:latin typeface="Times New Roman" pitchFamily="18" charset="0"/>
              </a:rPr>
              <a:t>Then</a:t>
            </a:r>
            <a:r>
              <a:rPr kumimoji="0" lang="en-US" altLang="ko-KR" sz="2000" dirty="0">
                <a:latin typeface="Times New Roman" pitchFamily="18" charset="0"/>
              </a:rPr>
              <a:t>, the production system starts </a:t>
            </a:r>
            <a:r>
              <a:rPr kumimoji="0" lang="en-US" altLang="ko-KR" sz="2000" dirty="0" smtClean="0">
                <a:latin typeface="Times New Roman" pitchFamily="18" charset="0"/>
              </a:rPr>
              <a:t>manufacturing </a:t>
            </a:r>
            <a:r>
              <a:rPr kumimoji="0" lang="en-US" altLang="ko-KR" sz="2000" dirty="0">
                <a:latin typeface="Times New Roman" pitchFamily="18" charset="0"/>
              </a:rPr>
              <a:t>products through </a:t>
            </a:r>
            <a:r>
              <a:rPr kumimoji="0" lang="en-US" altLang="ko-KR" sz="2000" dirty="0" smtClean="0">
                <a:latin typeface="Times New Roman" pitchFamily="18" charset="0"/>
              </a:rPr>
              <a:t>its processes</a:t>
            </a:r>
            <a:r>
              <a:rPr kumimoji="0" lang="en-US" altLang="ko-KR" sz="2000" dirty="0">
                <a:latin typeface="Times New Roman" pitchFamily="18" charset="0"/>
              </a:rPr>
              <a:t>. </a:t>
            </a:r>
            <a:endParaRPr kumimoji="0" lang="en-US" altLang="ko-KR" sz="20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But</a:t>
            </a:r>
            <a:r>
              <a:rPr kumimoji="0" lang="en-US" altLang="ko-KR" sz="2000" dirty="0">
                <a:latin typeface="Times New Roman" pitchFamily="18" charset="0"/>
              </a:rPr>
              <a:t>, its control over its production processes </a:t>
            </a:r>
            <a:r>
              <a:rPr kumimoji="0" lang="en-US" altLang="ko-KR" sz="2000" dirty="0" smtClean="0">
                <a:latin typeface="Times New Roman" pitchFamily="18" charset="0"/>
              </a:rPr>
              <a:t>incomplete </a:t>
            </a:r>
            <a:r>
              <a:rPr kumimoji="0" lang="en-US" altLang="ko-KR" sz="2000" dirty="0">
                <a:latin typeface="Times New Roman" pitchFamily="18" charset="0"/>
              </a:rPr>
              <a:t>and the outcome </a:t>
            </a:r>
            <a:r>
              <a:rPr kumimoji="0" lang="en-US" altLang="ko-KR" sz="2000" dirty="0" smtClean="0">
                <a:latin typeface="Times New Roman" pitchFamily="18" charset="0"/>
              </a:rPr>
              <a:t>uncertain</a:t>
            </a:r>
            <a:r>
              <a:rPr kumimoji="0" lang="en-US" altLang="ko-KR" sz="2000" dirty="0">
                <a:latin typeface="Times New Roman" pitchFamily="18" charset="0"/>
              </a:rPr>
              <a:t>. </a:t>
            </a:r>
            <a:endParaRPr kumimoji="0" lang="en-US" altLang="ko-KR" sz="20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There </a:t>
            </a:r>
            <a:r>
              <a:rPr kumimoji="0" lang="en-US" altLang="ko-KR" sz="2000" dirty="0">
                <a:latin typeface="Times New Roman" pitchFamily="18" charset="0"/>
              </a:rPr>
              <a:t>exists a gap between the realized outcome and the goal set up by the production system. The realized outcome is governed by the complete knowledge, </a:t>
            </a:r>
            <a:r>
              <a:rPr kumimoji="0" lang="en-US" altLang="ko-KR" sz="2000" dirty="0" smtClean="0">
                <a:latin typeface="Times New Roman" pitchFamily="18" charset="0"/>
              </a:rPr>
              <a:t>whereas </a:t>
            </a:r>
            <a:r>
              <a:rPr kumimoji="0" lang="en-US" altLang="ko-KR" sz="2000" dirty="0">
                <a:latin typeface="Times New Roman" pitchFamily="18" charset="0"/>
              </a:rPr>
              <a:t>the goal is based on the firm’s incomplete knowledge about the production processes</a:t>
            </a:r>
            <a:r>
              <a:rPr kumimoji="0" lang="en-US" altLang="ko-KR" sz="2000" dirty="0" smtClean="0">
                <a:latin typeface="Times New Roman" pitchFamily="18" charset="0"/>
              </a:rPr>
              <a:t>.</a:t>
            </a:r>
            <a:endParaRPr kumimoji="0" lang="en-US" altLang="ko-KR" sz="1400" dirty="0">
              <a:latin typeface="Times New Roman" pitchFamily="18" charset="0"/>
            </a:endParaRPr>
          </a:p>
        </p:txBody>
      </p:sp>
    </p:spTree>
    <p:extLst>
      <p:ext uri="{BB962C8B-B14F-4D97-AF65-F5344CB8AC3E}">
        <p14:creationId xmlns:p14="http://schemas.microsoft.com/office/powerpoint/2010/main" val="36836730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A2.34b </a:t>
            </a:r>
            <a:r>
              <a:rPr lang="en-US" altLang="ko-KR" sz="3200" dirty="0" smtClean="0">
                <a:solidFill>
                  <a:schemeClr val="tx1"/>
                </a:solidFill>
                <a:latin typeface="Times New Roman" pitchFamily="18" charset="0"/>
              </a:rPr>
              <a:t>Daewoo’s </a:t>
            </a:r>
            <a:r>
              <a:rPr lang="en-US" altLang="ko-KR" sz="3200" dirty="0">
                <a:solidFill>
                  <a:schemeClr val="tx1"/>
                </a:solidFill>
                <a:latin typeface="Times New Roman" pitchFamily="18" charset="0"/>
              </a:rPr>
              <a:t>globalization </a:t>
            </a:r>
            <a:r>
              <a:rPr lang="en-US" altLang="ko-KR" sz="3200" dirty="0" smtClean="0">
                <a:solidFill>
                  <a:schemeClr val="tx1"/>
                </a:solidFill>
                <a:latin typeface="Times New Roman" pitchFamily="18" charset="0"/>
              </a:rPr>
              <a:t>by region </a:t>
            </a:r>
            <a:br>
              <a:rPr lang="en-US" altLang="ko-KR" sz="3200" dirty="0" smtClean="0">
                <a:solidFill>
                  <a:schemeClr val="tx1"/>
                </a:solidFill>
                <a:latin typeface="Times New Roman" pitchFamily="18" charset="0"/>
              </a:rPr>
            </a:br>
            <a:r>
              <a:rPr lang="en-US" altLang="ko-KR" dirty="0" smtClean="0">
                <a:solidFill>
                  <a:schemeClr val="tx1"/>
                </a:solidFill>
                <a:latin typeface="Times New Roman" pitchFamily="18" charset="0"/>
              </a:rPr>
              <a:t>(b) Eastern Europe</a:t>
            </a:r>
            <a:endParaRPr lang="en-US" altLang="ko-KR" sz="3200" dirty="0">
              <a:solidFill>
                <a:schemeClr val="tx1"/>
              </a:solidFill>
              <a:latin typeface="Times New Roman" pitchFamily="18" charset="0"/>
            </a:endParaRPr>
          </a:p>
        </p:txBody>
      </p:sp>
      <p:sp>
        <p:nvSpPr>
          <p:cNvPr id="3" name="Freeform 3"/>
          <p:cNvSpPr>
            <a:spLocks/>
          </p:cNvSpPr>
          <p:nvPr/>
        </p:nvSpPr>
        <p:spPr bwMode="auto">
          <a:xfrm>
            <a:off x="1295400" y="1066800"/>
            <a:ext cx="7848600" cy="5257800"/>
          </a:xfrm>
          <a:custGeom>
            <a:avLst/>
            <a:gdLst>
              <a:gd name="T0" fmla="*/ 0 w 5232"/>
              <a:gd name="T1" fmla="*/ 0 h 3552"/>
              <a:gd name="T2" fmla="*/ 0 w 5232"/>
              <a:gd name="T3" fmla="*/ 3552 h 3552"/>
              <a:gd name="T4" fmla="*/ 5232 w 5232"/>
              <a:gd name="T5" fmla="*/ 3552 h 3552"/>
            </a:gdLst>
            <a:ahLst/>
            <a:cxnLst>
              <a:cxn ang="0">
                <a:pos x="T0" y="T1"/>
              </a:cxn>
              <a:cxn ang="0">
                <a:pos x="T2" y="T3"/>
              </a:cxn>
              <a:cxn ang="0">
                <a:pos x="T4" y="T5"/>
              </a:cxn>
            </a:cxnLst>
            <a:rect l="0" t="0" r="r" b="b"/>
            <a:pathLst>
              <a:path w="5232" h="3552">
                <a:moveTo>
                  <a:pt x="0" y="0"/>
                </a:moveTo>
                <a:lnTo>
                  <a:pt x="0" y="3552"/>
                </a:lnTo>
                <a:lnTo>
                  <a:pt x="5232" y="3552"/>
                </a:lnTo>
              </a:path>
            </a:pathLst>
          </a:custGeom>
          <a:noFill/>
          <a:ln w="9525">
            <a:solidFill>
              <a:srgbClr val="000000"/>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 name="Text Box 4"/>
          <p:cNvSpPr txBox="1">
            <a:spLocks noChangeArrowheads="1"/>
          </p:cNvSpPr>
          <p:nvPr/>
        </p:nvSpPr>
        <p:spPr bwMode="auto">
          <a:xfrm>
            <a:off x="8839200" y="6337300"/>
            <a:ext cx="579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Year</a:t>
            </a:r>
          </a:p>
        </p:txBody>
      </p:sp>
      <p:sp>
        <p:nvSpPr>
          <p:cNvPr id="5" name="Line 5"/>
          <p:cNvSpPr>
            <a:spLocks noChangeShapeType="1"/>
          </p:cNvSpPr>
          <p:nvPr/>
        </p:nvSpPr>
        <p:spPr bwMode="auto">
          <a:xfrm>
            <a:off x="2057400" y="10668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 name="Line 6"/>
          <p:cNvSpPr>
            <a:spLocks noChangeShapeType="1"/>
          </p:cNvSpPr>
          <p:nvPr/>
        </p:nvSpPr>
        <p:spPr bwMode="auto">
          <a:xfrm>
            <a:off x="5562600" y="10668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 name="Line 7"/>
          <p:cNvSpPr>
            <a:spLocks noChangeShapeType="1"/>
          </p:cNvSpPr>
          <p:nvPr/>
        </p:nvSpPr>
        <p:spPr bwMode="auto">
          <a:xfrm>
            <a:off x="7467600" y="10668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 name="Line 8"/>
          <p:cNvSpPr>
            <a:spLocks noChangeShapeType="1"/>
          </p:cNvSpPr>
          <p:nvPr/>
        </p:nvSpPr>
        <p:spPr bwMode="auto">
          <a:xfrm>
            <a:off x="6553200" y="10668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 name="Line 9"/>
          <p:cNvSpPr>
            <a:spLocks noChangeShapeType="1"/>
          </p:cNvSpPr>
          <p:nvPr/>
        </p:nvSpPr>
        <p:spPr bwMode="auto">
          <a:xfrm>
            <a:off x="2895600" y="10668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 name="Line 10"/>
          <p:cNvSpPr>
            <a:spLocks noChangeShapeType="1"/>
          </p:cNvSpPr>
          <p:nvPr/>
        </p:nvSpPr>
        <p:spPr bwMode="auto">
          <a:xfrm>
            <a:off x="3733800" y="10668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 name="Line 11"/>
          <p:cNvSpPr>
            <a:spLocks noChangeShapeType="1"/>
          </p:cNvSpPr>
          <p:nvPr/>
        </p:nvSpPr>
        <p:spPr bwMode="auto">
          <a:xfrm>
            <a:off x="4648200" y="10668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 name="Line 12"/>
          <p:cNvSpPr>
            <a:spLocks noChangeShapeType="1"/>
          </p:cNvSpPr>
          <p:nvPr/>
        </p:nvSpPr>
        <p:spPr bwMode="auto">
          <a:xfrm>
            <a:off x="8382000" y="10668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 name="Text Box 13"/>
          <p:cNvSpPr txBox="1">
            <a:spLocks noChangeArrowheads="1"/>
          </p:cNvSpPr>
          <p:nvPr/>
        </p:nvSpPr>
        <p:spPr bwMode="auto">
          <a:xfrm>
            <a:off x="457200" y="1752600"/>
            <a:ext cx="846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2400" b="0" smtClean="0">
                <a:solidFill>
                  <a:srgbClr val="000000"/>
                </a:solidFill>
                <a:latin typeface="Times New Roman" panose="02020603050405020304" pitchFamily="18" charset="0"/>
                <a:ea typeface="굴림" panose="020B0600000101010101" pitchFamily="50" charset="-127"/>
              </a:rPr>
              <a:t>MFG</a:t>
            </a:r>
          </a:p>
        </p:txBody>
      </p:sp>
      <p:sp>
        <p:nvSpPr>
          <p:cNvPr id="14" name="Text Box 14"/>
          <p:cNvSpPr txBox="1">
            <a:spLocks noChangeArrowheads="1"/>
          </p:cNvSpPr>
          <p:nvPr/>
        </p:nvSpPr>
        <p:spPr bwMode="auto">
          <a:xfrm>
            <a:off x="457200" y="3200400"/>
            <a:ext cx="8969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2400" b="0" smtClean="0">
                <a:solidFill>
                  <a:srgbClr val="000000"/>
                </a:solidFill>
                <a:latin typeface="Times New Roman" panose="02020603050405020304" pitchFamily="18" charset="0"/>
                <a:ea typeface="굴림" panose="020B0600000101010101" pitchFamily="50" charset="-127"/>
              </a:rPr>
              <a:t>MKG</a:t>
            </a:r>
          </a:p>
        </p:txBody>
      </p:sp>
      <p:sp>
        <p:nvSpPr>
          <p:cNvPr id="15" name="Text Box 15"/>
          <p:cNvSpPr txBox="1">
            <a:spLocks noChangeArrowheads="1"/>
          </p:cNvSpPr>
          <p:nvPr/>
        </p:nvSpPr>
        <p:spPr bwMode="auto">
          <a:xfrm>
            <a:off x="457200" y="4648200"/>
            <a:ext cx="844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2400" b="0" smtClean="0">
                <a:solidFill>
                  <a:srgbClr val="000000"/>
                </a:solidFill>
                <a:latin typeface="Times New Roman" panose="02020603050405020304" pitchFamily="18" charset="0"/>
                <a:ea typeface="굴림" panose="020B0600000101010101" pitchFamily="50" charset="-127"/>
              </a:rPr>
              <a:t>R&amp;D</a:t>
            </a:r>
          </a:p>
        </p:txBody>
      </p:sp>
      <p:sp>
        <p:nvSpPr>
          <p:cNvPr id="16" name="Line 16"/>
          <p:cNvSpPr>
            <a:spLocks noChangeShapeType="1"/>
          </p:cNvSpPr>
          <p:nvPr/>
        </p:nvSpPr>
        <p:spPr bwMode="auto">
          <a:xfrm>
            <a:off x="1295400" y="1981200"/>
            <a:ext cx="7848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 name="Line 17"/>
          <p:cNvSpPr>
            <a:spLocks noChangeShapeType="1"/>
          </p:cNvSpPr>
          <p:nvPr/>
        </p:nvSpPr>
        <p:spPr bwMode="auto">
          <a:xfrm>
            <a:off x="1295400" y="4876800"/>
            <a:ext cx="7848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 name="Line 18"/>
          <p:cNvSpPr>
            <a:spLocks noChangeShapeType="1"/>
          </p:cNvSpPr>
          <p:nvPr/>
        </p:nvSpPr>
        <p:spPr bwMode="auto">
          <a:xfrm>
            <a:off x="1295400" y="3429000"/>
            <a:ext cx="7848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 name="Text Box 19"/>
          <p:cNvSpPr txBox="1">
            <a:spLocks noChangeArrowheads="1"/>
          </p:cNvSpPr>
          <p:nvPr/>
        </p:nvSpPr>
        <p:spPr bwMode="auto">
          <a:xfrm>
            <a:off x="8077200" y="63373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1997</a:t>
            </a:r>
          </a:p>
        </p:txBody>
      </p:sp>
      <p:sp>
        <p:nvSpPr>
          <p:cNvPr id="20" name="Text Box 20"/>
          <p:cNvSpPr txBox="1">
            <a:spLocks noChangeArrowheads="1"/>
          </p:cNvSpPr>
          <p:nvPr/>
        </p:nvSpPr>
        <p:spPr bwMode="auto">
          <a:xfrm>
            <a:off x="7162800" y="63246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1996</a:t>
            </a:r>
          </a:p>
        </p:txBody>
      </p:sp>
      <p:sp>
        <p:nvSpPr>
          <p:cNvPr id="21" name="Text Box 21"/>
          <p:cNvSpPr txBox="1">
            <a:spLocks noChangeArrowheads="1"/>
          </p:cNvSpPr>
          <p:nvPr/>
        </p:nvSpPr>
        <p:spPr bwMode="auto">
          <a:xfrm>
            <a:off x="6248400" y="63246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1995</a:t>
            </a:r>
          </a:p>
        </p:txBody>
      </p:sp>
      <p:sp>
        <p:nvSpPr>
          <p:cNvPr id="22" name="Text Box 22"/>
          <p:cNvSpPr txBox="1">
            <a:spLocks noChangeArrowheads="1"/>
          </p:cNvSpPr>
          <p:nvPr/>
        </p:nvSpPr>
        <p:spPr bwMode="auto">
          <a:xfrm>
            <a:off x="5257800" y="63246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1994</a:t>
            </a:r>
          </a:p>
        </p:txBody>
      </p:sp>
      <p:sp>
        <p:nvSpPr>
          <p:cNvPr id="23" name="Text Box 23"/>
          <p:cNvSpPr txBox="1">
            <a:spLocks noChangeArrowheads="1"/>
          </p:cNvSpPr>
          <p:nvPr/>
        </p:nvSpPr>
        <p:spPr bwMode="auto">
          <a:xfrm>
            <a:off x="4343400" y="63246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1993</a:t>
            </a:r>
          </a:p>
        </p:txBody>
      </p:sp>
      <p:sp>
        <p:nvSpPr>
          <p:cNvPr id="24" name="Text Box 24"/>
          <p:cNvSpPr txBox="1">
            <a:spLocks noChangeArrowheads="1"/>
          </p:cNvSpPr>
          <p:nvPr/>
        </p:nvSpPr>
        <p:spPr bwMode="auto">
          <a:xfrm>
            <a:off x="3429000" y="63246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1992</a:t>
            </a:r>
          </a:p>
        </p:txBody>
      </p:sp>
      <p:sp>
        <p:nvSpPr>
          <p:cNvPr id="25" name="Text Box 25"/>
          <p:cNvSpPr txBox="1">
            <a:spLocks noChangeArrowheads="1"/>
          </p:cNvSpPr>
          <p:nvPr/>
        </p:nvSpPr>
        <p:spPr bwMode="auto">
          <a:xfrm>
            <a:off x="2590800" y="63246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1991</a:t>
            </a:r>
          </a:p>
        </p:txBody>
      </p:sp>
      <p:sp>
        <p:nvSpPr>
          <p:cNvPr id="26" name="Text Box 26"/>
          <p:cNvSpPr txBox="1">
            <a:spLocks noChangeArrowheads="1"/>
          </p:cNvSpPr>
          <p:nvPr/>
        </p:nvSpPr>
        <p:spPr bwMode="auto">
          <a:xfrm>
            <a:off x="1752600" y="63246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1990</a:t>
            </a:r>
          </a:p>
        </p:txBody>
      </p:sp>
      <p:sp>
        <p:nvSpPr>
          <p:cNvPr id="27" name="Line 27"/>
          <p:cNvSpPr>
            <a:spLocks noChangeShapeType="1"/>
          </p:cNvSpPr>
          <p:nvPr/>
        </p:nvSpPr>
        <p:spPr bwMode="auto">
          <a:xfrm flipV="1">
            <a:off x="4419600" y="1981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8" name="Text Box 28"/>
          <p:cNvSpPr txBox="1">
            <a:spLocks noChangeArrowheads="1"/>
          </p:cNvSpPr>
          <p:nvPr/>
        </p:nvSpPr>
        <p:spPr bwMode="auto">
          <a:xfrm>
            <a:off x="4038600" y="2057400"/>
            <a:ext cx="1100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Uzbekistan</a:t>
            </a:r>
          </a:p>
        </p:txBody>
      </p:sp>
      <p:sp>
        <p:nvSpPr>
          <p:cNvPr id="29" name="Line 29"/>
          <p:cNvSpPr>
            <a:spLocks noChangeShapeType="1"/>
          </p:cNvSpPr>
          <p:nvPr/>
        </p:nvSpPr>
        <p:spPr bwMode="auto">
          <a:xfrm flipV="1">
            <a:off x="4419600" y="3429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0" name="Text Box 30"/>
          <p:cNvSpPr txBox="1">
            <a:spLocks noChangeArrowheads="1"/>
          </p:cNvSpPr>
          <p:nvPr/>
        </p:nvSpPr>
        <p:spPr bwMode="auto">
          <a:xfrm>
            <a:off x="4038600" y="3517900"/>
            <a:ext cx="1133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Kazakhstan</a:t>
            </a:r>
          </a:p>
        </p:txBody>
      </p:sp>
      <p:sp>
        <p:nvSpPr>
          <p:cNvPr id="31" name="Line 31"/>
          <p:cNvSpPr>
            <a:spLocks noChangeShapeType="1"/>
          </p:cNvSpPr>
          <p:nvPr/>
        </p:nvSpPr>
        <p:spPr bwMode="auto">
          <a:xfrm flipV="1">
            <a:off x="5334000" y="1981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2" name="Text Box 32"/>
          <p:cNvSpPr txBox="1">
            <a:spLocks noChangeArrowheads="1"/>
          </p:cNvSpPr>
          <p:nvPr/>
        </p:nvSpPr>
        <p:spPr bwMode="auto">
          <a:xfrm>
            <a:off x="5105400" y="2070100"/>
            <a:ext cx="919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Romania</a:t>
            </a:r>
          </a:p>
        </p:txBody>
      </p:sp>
      <p:sp>
        <p:nvSpPr>
          <p:cNvPr id="33" name="Line 33"/>
          <p:cNvSpPr>
            <a:spLocks noChangeShapeType="1"/>
          </p:cNvSpPr>
          <p:nvPr/>
        </p:nvSpPr>
        <p:spPr bwMode="auto">
          <a:xfrm flipV="1">
            <a:off x="5334000" y="1905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4" name="Line 34"/>
          <p:cNvSpPr>
            <a:spLocks noChangeShapeType="1"/>
          </p:cNvSpPr>
          <p:nvPr/>
        </p:nvSpPr>
        <p:spPr bwMode="auto">
          <a:xfrm flipV="1">
            <a:off x="6324600" y="1981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5" name="Line 35"/>
          <p:cNvSpPr>
            <a:spLocks noChangeShapeType="1"/>
          </p:cNvSpPr>
          <p:nvPr/>
        </p:nvSpPr>
        <p:spPr bwMode="auto">
          <a:xfrm flipV="1">
            <a:off x="6324600" y="1905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6" name="Line 36"/>
          <p:cNvSpPr>
            <a:spLocks noChangeShapeType="1"/>
          </p:cNvSpPr>
          <p:nvPr/>
        </p:nvSpPr>
        <p:spPr bwMode="auto">
          <a:xfrm flipV="1">
            <a:off x="6324600" y="18288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7" name="Line 37"/>
          <p:cNvSpPr>
            <a:spLocks noChangeShapeType="1"/>
          </p:cNvSpPr>
          <p:nvPr/>
        </p:nvSpPr>
        <p:spPr bwMode="auto">
          <a:xfrm flipV="1">
            <a:off x="6324600" y="1752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8" name="Text Box 38"/>
          <p:cNvSpPr txBox="1">
            <a:spLocks noChangeArrowheads="1"/>
          </p:cNvSpPr>
          <p:nvPr/>
        </p:nvSpPr>
        <p:spPr bwMode="auto">
          <a:xfrm>
            <a:off x="6218238" y="2070100"/>
            <a:ext cx="7493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Czeck</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Poland</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(FSL)</a:t>
            </a:r>
          </a:p>
        </p:txBody>
      </p:sp>
      <p:sp>
        <p:nvSpPr>
          <p:cNvPr id="39" name="Line 39"/>
          <p:cNvSpPr>
            <a:spLocks noChangeShapeType="1"/>
          </p:cNvSpPr>
          <p:nvPr/>
        </p:nvSpPr>
        <p:spPr bwMode="auto">
          <a:xfrm flipV="1">
            <a:off x="7239000" y="1981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0" name="Line 40"/>
          <p:cNvSpPr>
            <a:spLocks noChangeShapeType="1"/>
          </p:cNvSpPr>
          <p:nvPr/>
        </p:nvSpPr>
        <p:spPr bwMode="auto">
          <a:xfrm flipV="1">
            <a:off x="7239000" y="1905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1" name="Line 41"/>
          <p:cNvSpPr>
            <a:spLocks noChangeShapeType="1"/>
          </p:cNvSpPr>
          <p:nvPr/>
        </p:nvSpPr>
        <p:spPr bwMode="auto">
          <a:xfrm flipV="1">
            <a:off x="7239000" y="18288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2" name="Line 42"/>
          <p:cNvSpPr>
            <a:spLocks noChangeShapeType="1"/>
          </p:cNvSpPr>
          <p:nvPr/>
        </p:nvSpPr>
        <p:spPr bwMode="auto">
          <a:xfrm flipV="1">
            <a:off x="7239000" y="1752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3" name="Line 43"/>
          <p:cNvSpPr>
            <a:spLocks noChangeShapeType="1"/>
          </p:cNvSpPr>
          <p:nvPr/>
        </p:nvSpPr>
        <p:spPr bwMode="auto">
          <a:xfrm flipV="1">
            <a:off x="7239000" y="1676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4" name="Text Box 44"/>
          <p:cNvSpPr txBox="1">
            <a:spLocks noChangeArrowheads="1"/>
          </p:cNvSpPr>
          <p:nvPr/>
        </p:nvSpPr>
        <p:spPr bwMode="auto">
          <a:xfrm>
            <a:off x="7110413" y="2070100"/>
            <a:ext cx="749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Poland</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(FSO)</a:t>
            </a:r>
          </a:p>
        </p:txBody>
      </p:sp>
      <p:sp>
        <p:nvSpPr>
          <p:cNvPr id="45" name="Line 45"/>
          <p:cNvSpPr>
            <a:spLocks noChangeShapeType="1"/>
          </p:cNvSpPr>
          <p:nvPr/>
        </p:nvSpPr>
        <p:spPr bwMode="auto">
          <a:xfrm flipV="1">
            <a:off x="8153400" y="1981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6" name="Line 46"/>
          <p:cNvSpPr>
            <a:spLocks noChangeShapeType="1"/>
          </p:cNvSpPr>
          <p:nvPr/>
        </p:nvSpPr>
        <p:spPr bwMode="auto">
          <a:xfrm flipV="1">
            <a:off x="8153400" y="1905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7" name="Line 47"/>
          <p:cNvSpPr>
            <a:spLocks noChangeShapeType="1"/>
          </p:cNvSpPr>
          <p:nvPr/>
        </p:nvSpPr>
        <p:spPr bwMode="auto">
          <a:xfrm flipV="1">
            <a:off x="8153400" y="18288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8" name="Line 48"/>
          <p:cNvSpPr>
            <a:spLocks noChangeShapeType="1"/>
          </p:cNvSpPr>
          <p:nvPr/>
        </p:nvSpPr>
        <p:spPr bwMode="auto">
          <a:xfrm flipV="1">
            <a:off x="8153400" y="1752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9" name="Line 49"/>
          <p:cNvSpPr>
            <a:spLocks noChangeShapeType="1"/>
          </p:cNvSpPr>
          <p:nvPr/>
        </p:nvSpPr>
        <p:spPr bwMode="auto">
          <a:xfrm flipV="1">
            <a:off x="8153400" y="1676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0" name="Line 50"/>
          <p:cNvSpPr>
            <a:spLocks noChangeShapeType="1"/>
          </p:cNvSpPr>
          <p:nvPr/>
        </p:nvSpPr>
        <p:spPr bwMode="auto">
          <a:xfrm flipV="1">
            <a:off x="8153400" y="1600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1" name="Text Box 51"/>
          <p:cNvSpPr txBox="1">
            <a:spLocks noChangeArrowheads="1"/>
          </p:cNvSpPr>
          <p:nvPr/>
        </p:nvSpPr>
        <p:spPr bwMode="auto">
          <a:xfrm>
            <a:off x="8001000" y="2057400"/>
            <a:ext cx="8397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Ukraine</a:t>
            </a:r>
          </a:p>
        </p:txBody>
      </p:sp>
      <p:sp>
        <p:nvSpPr>
          <p:cNvPr id="52" name="Line 52"/>
          <p:cNvSpPr>
            <a:spLocks noChangeShapeType="1"/>
          </p:cNvSpPr>
          <p:nvPr/>
        </p:nvSpPr>
        <p:spPr bwMode="auto">
          <a:xfrm flipV="1">
            <a:off x="5334000" y="3429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3" name="Text Box 53"/>
          <p:cNvSpPr txBox="1">
            <a:spLocks noChangeArrowheads="1"/>
          </p:cNvSpPr>
          <p:nvPr/>
        </p:nvSpPr>
        <p:spPr bwMode="auto">
          <a:xfrm>
            <a:off x="5119688" y="3517900"/>
            <a:ext cx="1077912"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Hungary</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Azerbaijan</a:t>
            </a:r>
          </a:p>
        </p:txBody>
      </p:sp>
      <p:sp>
        <p:nvSpPr>
          <p:cNvPr id="54" name="Line 54"/>
          <p:cNvSpPr>
            <a:spLocks noChangeShapeType="1"/>
          </p:cNvSpPr>
          <p:nvPr/>
        </p:nvSpPr>
        <p:spPr bwMode="auto">
          <a:xfrm flipV="1">
            <a:off x="5334000" y="3276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5" name="Line 55"/>
          <p:cNvSpPr>
            <a:spLocks noChangeShapeType="1"/>
          </p:cNvSpPr>
          <p:nvPr/>
        </p:nvSpPr>
        <p:spPr bwMode="auto">
          <a:xfrm flipV="1">
            <a:off x="5334000" y="33528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6" name="Line 56"/>
          <p:cNvSpPr>
            <a:spLocks noChangeShapeType="1"/>
          </p:cNvSpPr>
          <p:nvPr/>
        </p:nvSpPr>
        <p:spPr bwMode="auto">
          <a:xfrm flipV="1">
            <a:off x="6324600" y="3429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7" name="Line 57"/>
          <p:cNvSpPr>
            <a:spLocks noChangeShapeType="1"/>
          </p:cNvSpPr>
          <p:nvPr/>
        </p:nvSpPr>
        <p:spPr bwMode="auto">
          <a:xfrm flipV="1">
            <a:off x="6324600" y="3276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8" name="Line 58"/>
          <p:cNvSpPr>
            <a:spLocks noChangeShapeType="1"/>
          </p:cNvSpPr>
          <p:nvPr/>
        </p:nvSpPr>
        <p:spPr bwMode="auto">
          <a:xfrm flipV="1">
            <a:off x="6324600" y="33528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9" name="Line 59"/>
          <p:cNvSpPr>
            <a:spLocks noChangeShapeType="1"/>
          </p:cNvSpPr>
          <p:nvPr/>
        </p:nvSpPr>
        <p:spPr bwMode="auto">
          <a:xfrm flipV="1">
            <a:off x="7239000" y="3429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0" name="Line 60"/>
          <p:cNvSpPr>
            <a:spLocks noChangeShapeType="1"/>
          </p:cNvSpPr>
          <p:nvPr/>
        </p:nvSpPr>
        <p:spPr bwMode="auto">
          <a:xfrm flipV="1">
            <a:off x="7239000" y="3276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1" name="Line 61"/>
          <p:cNvSpPr>
            <a:spLocks noChangeShapeType="1"/>
          </p:cNvSpPr>
          <p:nvPr/>
        </p:nvSpPr>
        <p:spPr bwMode="auto">
          <a:xfrm flipV="1">
            <a:off x="7239000" y="33528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2" name="Line 62"/>
          <p:cNvSpPr>
            <a:spLocks noChangeShapeType="1"/>
          </p:cNvSpPr>
          <p:nvPr/>
        </p:nvSpPr>
        <p:spPr bwMode="auto">
          <a:xfrm flipV="1">
            <a:off x="7239000" y="3200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3" name="Line 63"/>
          <p:cNvSpPr>
            <a:spLocks noChangeShapeType="1"/>
          </p:cNvSpPr>
          <p:nvPr/>
        </p:nvSpPr>
        <p:spPr bwMode="auto">
          <a:xfrm flipV="1">
            <a:off x="7239000" y="3124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4" name="Text Box 64"/>
          <p:cNvSpPr txBox="1">
            <a:spLocks noChangeArrowheads="1"/>
          </p:cNvSpPr>
          <p:nvPr/>
        </p:nvSpPr>
        <p:spPr bwMode="auto">
          <a:xfrm>
            <a:off x="6992938" y="3517900"/>
            <a:ext cx="8858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Poland</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Bulgaria</a:t>
            </a:r>
          </a:p>
        </p:txBody>
      </p:sp>
      <p:sp>
        <p:nvSpPr>
          <p:cNvPr id="65" name="Line 65"/>
          <p:cNvSpPr>
            <a:spLocks noChangeShapeType="1"/>
          </p:cNvSpPr>
          <p:nvPr/>
        </p:nvSpPr>
        <p:spPr bwMode="auto">
          <a:xfrm flipV="1">
            <a:off x="8153400" y="3429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6" name="Line 66"/>
          <p:cNvSpPr>
            <a:spLocks noChangeShapeType="1"/>
          </p:cNvSpPr>
          <p:nvPr/>
        </p:nvSpPr>
        <p:spPr bwMode="auto">
          <a:xfrm flipV="1">
            <a:off x="8153400" y="3276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7" name="Line 67"/>
          <p:cNvSpPr>
            <a:spLocks noChangeShapeType="1"/>
          </p:cNvSpPr>
          <p:nvPr/>
        </p:nvSpPr>
        <p:spPr bwMode="auto">
          <a:xfrm flipV="1">
            <a:off x="8153400" y="33528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8" name="Line 68"/>
          <p:cNvSpPr>
            <a:spLocks noChangeShapeType="1"/>
          </p:cNvSpPr>
          <p:nvPr/>
        </p:nvSpPr>
        <p:spPr bwMode="auto">
          <a:xfrm flipV="1">
            <a:off x="8153400" y="3200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9" name="Line 69"/>
          <p:cNvSpPr>
            <a:spLocks noChangeShapeType="1"/>
          </p:cNvSpPr>
          <p:nvPr/>
        </p:nvSpPr>
        <p:spPr bwMode="auto">
          <a:xfrm flipV="1">
            <a:off x="8153400" y="3124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0" name="Line 70"/>
          <p:cNvSpPr>
            <a:spLocks noChangeShapeType="1"/>
          </p:cNvSpPr>
          <p:nvPr/>
        </p:nvSpPr>
        <p:spPr bwMode="auto">
          <a:xfrm flipV="1">
            <a:off x="7239000" y="48768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1" name="Text Box 71"/>
          <p:cNvSpPr txBox="1">
            <a:spLocks noChangeArrowheads="1"/>
          </p:cNvSpPr>
          <p:nvPr/>
        </p:nvSpPr>
        <p:spPr bwMode="auto">
          <a:xfrm>
            <a:off x="7110413" y="4965700"/>
            <a:ext cx="749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Poland</a:t>
            </a:r>
          </a:p>
          <a:p>
            <a:pPr>
              <a:spcBef>
                <a:spcPct val="0"/>
              </a:spcBef>
            </a:pPr>
            <a:r>
              <a:rPr lang="en-US" altLang="ko-KR" sz="1600" b="0" smtClean="0">
                <a:solidFill>
                  <a:srgbClr val="000000"/>
                </a:solidFill>
                <a:latin typeface="Times New Roman" panose="02020603050405020304" pitchFamily="18" charset="0"/>
                <a:ea typeface="굴림" panose="020B0600000101010101" pitchFamily="50" charset="-127"/>
              </a:rPr>
              <a:t>(FSO)</a:t>
            </a:r>
          </a:p>
        </p:txBody>
      </p:sp>
      <p:sp>
        <p:nvSpPr>
          <p:cNvPr id="72" name="Line 72"/>
          <p:cNvSpPr>
            <a:spLocks noChangeShapeType="1"/>
          </p:cNvSpPr>
          <p:nvPr/>
        </p:nvSpPr>
        <p:spPr bwMode="auto">
          <a:xfrm flipV="1">
            <a:off x="8153400" y="48768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Tree>
    <p:extLst>
      <p:ext uri="{BB962C8B-B14F-4D97-AF65-F5344CB8AC3E}">
        <p14:creationId xmlns:p14="http://schemas.microsoft.com/office/powerpoint/2010/main" val="10257244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A2.35 </a:t>
            </a:r>
            <a:r>
              <a:rPr lang="en-US" altLang="ko-KR" sz="3200" dirty="0">
                <a:solidFill>
                  <a:schemeClr val="tx1"/>
                </a:solidFill>
                <a:latin typeface="Times New Roman" pitchFamily="18" charset="0"/>
              </a:rPr>
              <a:t>Hyundai’s </a:t>
            </a:r>
            <a:r>
              <a:rPr lang="en-US" altLang="ko-KR" sz="3200" dirty="0" smtClean="0">
                <a:solidFill>
                  <a:schemeClr val="tx1"/>
                </a:solidFill>
                <a:latin typeface="Times New Roman" pitchFamily="18" charset="0"/>
              </a:rPr>
              <a:t>globalization</a:t>
            </a:r>
            <a:endParaRPr lang="en-US" altLang="ko-KR" sz="3200" dirty="0">
              <a:solidFill>
                <a:schemeClr val="tx1"/>
              </a:solidFill>
              <a:latin typeface="Times New Roman" pitchFamily="18" charset="0"/>
            </a:endParaRPr>
          </a:p>
        </p:txBody>
      </p:sp>
      <p:sp>
        <p:nvSpPr>
          <p:cNvPr id="134" name="Line 3"/>
          <p:cNvSpPr>
            <a:spLocks noChangeShapeType="1"/>
          </p:cNvSpPr>
          <p:nvPr/>
        </p:nvSpPr>
        <p:spPr bwMode="auto">
          <a:xfrm>
            <a:off x="809625" y="4416425"/>
            <a:ext cx="8185150" cy="0"/>
          </a:xfrm>
          <a:prstGeom prst="line">
            <a:avLst/>
          </a:prstGeom>
          <a:noFill/>
          <a:ln w="12700">
            <a:solidFill>
              <a:srgbClr val="000000"/>
            </a:solidFill>
            <a:round/>
            <a:headEnd type="oval" w="med" len="me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5" name="Line 4"/>
          <p:cNvSpPr>
            <a:spLocks noChangeShapeType="1"/>
          </p:cNvSpPr>
          <p:nvPr/>
        </p:nvSpPr>
        <p:spPr bwMode="auto">
          <a:xfrm flipV="1">
            <a:off x="771525" y="4492625"/>
            <a:ext cx="0" cy="457200"/>
          </a:xfrm>
          <a:prstGeom prst="line">
            <a:avLst/>
          </a:prstGeom>
          <a:noFill/>
          <a:ln w="50800">
            <a:solidFill>
              <a:srgbClr val="000000"/>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6" name="Rectangle 5"/>
          <p:cNvSpPr>
            <a:spLocks noChangeArrowheads="1"/>
          </p:cNvSpPr>
          <p:nvPr/>
        </p:nvSpPr>
        <p:spPr bwMode="auto">
          <a:xfrm>
            <a:off x="7586662" y="4416425"/>
            <a:ext cx="1543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800" b="0" i="1" smtClean="0">
                <a:solidFill>
                  <a:srgbClr val="000000"/>
                </a:solidFill>
                <a:latin typeface="Arial" panose="020B0604020202020204" pitchFamily="34" charset="0"/>
              </a:rPr>
              <a:t>Time Horizon</a:t>
            </a:r>
          </a:p>
        </p:txBody>
      </p:sp>
      <p:sp>
        <p:nvSpPr>
          <p:cNvPr id="137" name="Rectangle 6"/>
          <p:cNvSpPr>
            <a:spLocks noChangeArrowheads="1"/>
          </p:cNvSpPr>
          <p:nvPr/>
        </p:nvSpPr>
        <p:spPr bwMode="auto">
          <a:xfrm>
            <a:off x="603250" y="5002213"/>
            <a:ext cx="1619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800" b="0" smtClean="0">
                <a:solidFill>
                  <a:srgbClr val="000000"/>
                </a:solidFill>
                <a:latin typeface="Arial" panose="020B0604020202020204" pitchFamily="34" charset="0"/>
              </a:rPr>
              <a:t>Establishment</a:t>
            </a:r>
          </a:p>
          <a:p>
            <a:pPr algn="l">
              <a:spcBef>
                <a:spcPct val="0"/>
              </a:spcBef>
            </a:pPr>
            <a:r>
              <a:rPr lang="en-US" altLang="ko-KR" sz="1800" b="0" smtClean="0">
                <a:solidFill>
                  <a:srgbClr val="000000"/>
                </a:solidFill>
                <a:latin typeface="Arial" panose="020B0604020202020204" pitchFamily="34" charset="0"/>
              </a:rPr>
              <a:t>(1967)</a:t>
            </a:r>
          </a:p>
        </p:txBody>
      </p:sp>
      <p:sp>
        <p:nvSpPr>
          <p:cNvPr id="138" name="Line 7"/>
          <p:cNvSpPr>
            <a:spLocks noChangeShapeType="1"/>
          </p:cNvSpPr>
          <p:nvPr/>
        </p:nvSpPr>
        <p:spPr bwMode="auto">
          <a:xfrm flipV="1">
            <a:off x="2938462" y="4492625"/>
            <a:ext cx="0" cy="457200"/>
          </a:xfrm>
          <a:prstGeom prst="line">
            <a:avLst/>
          </a:prstGeom>
          <a:noFill/>
          <a:ln w="50800">
            <a:solidFill>
              <a:srgbClr val="000000"/>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9" name="Rectangle 8"/>
          <p:cNvSpPr>
            <a:spLocks noChangeArrowheads="1"/>
          </p:cNvSpPr>
          <p:nvPr/>
        </p:nvSpPr>
        <p:spPr bwMode="auto">
          <a:xfrm>
            <a:off x="2357437" y="5026025"/>
            <a:ext cx="112871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spcBef>
                <a:spcPct val="0"/>
              </a:spcBef>
            </a:pPr>
            <a:r>
              <a:rPr lang="en-US" altLang="ko-KR" sz="1800" b="0" smtClean="0">
                <a:solidFill>
                  <a:srgbClr val="000000"/>
                </a:solidFill>
                <a:latin typeface="Arial" panose="020B0604020202020204" pitchFamily="34" charset="0"/>
              </a:rPr>
              <a:t>1</a:t>
            </a:r>
            <a:r>
              <a:rPr lang="en-US" altLang="ko-KR" sz="1800" b="0" baseline="30000" smtClean="0">
                <a:solidFill>
                  <a:srgbClr val="000000"/>
                </a:solidFill>
                <a:latin typeface="Arial" panose="020B0604020202020204" pitchFamily="34" charset="0"/>
              </a:rPr>
              <a:t>st</a:t>
            </a:r>
            <a:r>
              <a:rPr lang="en-US" altLang="ko-KR" sz="1800" b="0" smtClean="0">
                <a:solidFill>
                  <a:srgbClr val="000000"/>
                </a:solidFill>
                <a:latin typeface="Arial" panose="020B0604020202020204" pitchFamily="34" charset="0"/>
              </a:rPr>
              <a:t> export</a:t>
            </a:r>
          </a:p>
          <a:p>
            <a:pPr>
              <a:spcBef>
                <a:spcPct val="0"/>
              </a:spcBef>
            </a:pPr>
            <a:r>
              <a:rPr lang="en-US" altLang="ko-KR" sz="1800" b="0" smtClean="0">
                <a:solidFill>
                  <a:srgbClr val="000000"/>
                </a:solidFill>
                <a:latin typeface="Arial" panose="020B0604020202020204" pitchFamily="34" charset="0"/>
              </a:rPr>
              <a:t>(1976)</a:t>
            </a:r>
          </a:p>
        </p:txBody>
      </p:sp>
      <p:sp>
        <p:nvSpPr>
          <p:cNvPr id="140" name="Line 9"/>
          <p:cNvSpPr>
            <a:spLocks noChangeShapeType="1"/>
          </p:cNvSpPr>
          <p:nvPr/>
        </p:nvSpPr>
        <p:spPr bwMode="auto">
          <a:xfrm flipV="1">
            <a:off x="5605462" y="4492625"/>
            <a:ext cx="0" cy="457200"/>
          </a:xfrm>
          <a:prstGeom prst="line">
            <a:avLst/>
          </a:prstGeom>
          <a:noFill/>
          <a:ln w="50800">
            <a:solidFill>
              <a:srgbClr val="000000"/>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1" name="Rectangle 10"/>
          <p:cNvSpPr>
            <a:spLocks noChangeArrowheads="1"/>
          </p:cNvSpPr>
          <p:nvPr/>
        </p:nvSpPr>
        <p:spPr bwMode="auto">
          <a:xfrm>
            <a:off x="4872037" y="5026025"/>
            <a:ext cx="143351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spcBef>
                <a:spcPct val="0"/>
              </a:spcBef>
            </a:pPr>
            <a:r>
              <a:rPr lang="en-US" altLang="ko-KR" sz="1800" b="0" smtClean="0">
                <a:solidFill>
                  <a:srgbClr val="000000"/>
                </a:solidFill>
                <a:latin typeface="Arial" panose="020B0604020202020204" pitchFamily="34" charset="0"/>
              </a:rPr>
              <a:t>1</a:t>
            </a:r>
            <a:r>
              <a:rPr lang="en-US" altLang="ko-KR" sz="1800" b="0" baseline="30000" smtClean="0">
                <a:solidFill>
                  <a:srgbClr val="000000"/>
                </a:solidFill>
                <a:latin typeface="Arial" panose="020B0604020202020204" pitchFamily="34" charset="0"/>
              </a:rPr>
              <a:t>st</a:t>
            </a:r>
            <a:r>
              <a:rPr lang="en-US" altLang="ko-KR" sz="1800" b="0" smtClean="0">
                <a:solidFill>
                  <a:srgbClr val="000000"/>
                </a:solidFill>
                <a:latin typeface="Arial" panose="020B0604020202020204" pitchFamily="34" charset="0"/>
              </a:rPr>
              <a:t> MFG FDI</a:t>
            </a:r>
          </a:p>
          <a:p>
            <a:pPr>
              <a:spcBef>
                <a:spcPct val="0"/>
              </a:spcBef>
            </a:pPr>
            <a:r>
              <a:rPr lang="en-US" altLang="ko-KR" sz="1800" b="0" smtClean="0">
                <a:solidFill>
                  <a:srgbClr val="000000"/>
                </a:solidFill>
                <a:latin typeface="Arial" panose="020B0604020202020204" pitchFamily="34" charset="0"/>
              </a:rPr>
              <a:t>(1988)</a:t>
            </a:r>
          </a:p>
        </p:txBody>
      </p:sp>
      <p:sp>
        <p:nvSpPr>
          <p:cNvPr id="142" name="Line 11"/>
          <p:cNvSpPr>
            <a:spLocks noChangeShapeType="1"/>
          </p:cNvSpPr>
          <p:nvPr/>
        </p:nvSpPr>
        <p:spPr bwMode="auto">
          <a:xfrm flipV="1">
            <a:off x="3014662" y="1749425"/>
            <a:ext cx="2514600" cy="0"/>
          </a:xfrm>
          <a:prstGeom prst="line">
            <a:avLst/>
          </a:prstGeom>
          <a:noFill/>
          <a:ln w="12700">
            <a:solidFill>
              <a:srgbClr val="000000"/>
            </a:solidFill>
            <a:round/>
            <a:headEnd type="oval" w="med" len="me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3" name="Line 12"/>
          <p:cNvSpPr>
            <a:spLocks noChangeShapeType="1"/>
          </p:cNvSpPr>
          <p:nvPr/>
        </p:nvSpPr>
        <p:spPr bwMode="auto">
          <a:xfrm>
            <a:off x="5681662" y="1444625"/>
            <a:ext cx="3124200" cy="0"/>
          </a:xfrm>
          <a:prstGeom prst="line">
            <a:avLst/>
          </a:prstGeom>
          <a:noFill/>
          <a:ln w="12700">
            <a:solidFill>
              <a:srgbClr val="000000"/>
            </a:solidFill>
            <a:round/>
            <a:headEnd type="oval" w="med" len="me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4" name="Rectangle 13"/>
          <p:cNvSpPr>
            <a:spLocks noChangeArrowheads="1"/>
          </p:cNvSpPr>
          <p:nvPr/>
        </p:nvSpPr>
        <p:spPr bwMode="auto">
          <a:xfrm>
            <a:off x="6748462" y="1444625"/>
            <a:ext cx="1365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800" b="0" i="1" smtClean="0">
                <a:solidFill>
                  <a:srgbClr val="000000"/>
                </a:solidFill>
                <a:latin typeface="Arial" panose="020B0604020202020204" pitchFamily="34" charset="0"/>
              </a:rPr>
              <a:t>Global Firm</a:t>
            </a:r>
          </a:p>
        </p:txBody>
      </p:sp>
      <p:sp>
        <p:nvSpPr>
          <p:cNvPr id="145" name="Rectangle 14"/>
          <p:cNvSpPr>
            <a:spLocks noChangeArrowheads="1"/>
          </p:cNvSpPr>
          <p:nvPr/>
        </p:nvSpPr>
        <p:spPr bwMode="auto">
          <a:xfrm>
            <a:off x="3243262" y="1825625"/>
            <a:ext cx="1974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800" b="0" i="1" smtClean="0">
                <a:solidFill>
                  <a:srgbClr val="000000"/>
                </a:solidFill>
                <a:latin typeface="Arial" panose="020B0604020202020204" pitchFamily="34" charset="0"/>
              </a:rPr>
              <a:t>Ethnocentric Firm</a:t>
            </a:r>
          </a:p>
        </p:txBody>
      </p:sp>
      <p:sp>
        <p:nvSpPr>
          <p:cNvPr id="146" name="Line 15"/>
          <p:cNvSpPr>
            <a:spLocks noChangeShapeType="1"/>
          </p:cNvSpPr>
          <p:nvPr/>
        </p:nvSpPr>
        <p:spPr bwMode="auto">
          <a:xfrm>
            <a:off x="815975" y="5864225"/>
            <a:ext cx="1970087" cy="0"/>
          </a:xfrm>
          <a:prstGeom prst="line">
            <a:avLst/>
          </a:prstGeom>
          <a:noFill/>
          <a:ln w="12700">
            <a:solidFill>
              <a:srgbClr val="000000"/>
            </a:solidFill>
            <a:prstDash val="dash"/>
            <a:round/>
            <a:headEnd type="stealth"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7" name="Line 16"/>
          <p:cNvSpPr>
            <a:spLocks noChangeShapeType="1"/>
          </p:cNvSpPr>
          <p:nvPr/>
        </p:nvSpPr>
        <p:spPr bwMode="auto">
          <a:xfrm>
            <a:off x="3090862" y="5864225"/>
            <a:ext cx="2438400" cy="0"/>
          </a:xfrm>
          <a:prstGeom prst="line">
            <a:avLst/>
          </a:prstGeom>
          <a:noFill/>
          <a:ln w="12700">
            <a:solidFill>
              <a:srgbClr val="000000"/>
            </a:solidFill>
            <a:prstDash val="dash"/>
            <a:round/>
            <a:headEnd type="stealth"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8" name="Line 17"/>
          <p:cNvSpPr>
            <a:spLocks noChangeShapeType="1"/>
          </p:cNvSpPr>
          <p:nvPr/>
        </p:nvSpPr>
        <p:spPr bwMode="auto">
          <a:xfrm>
            <a:off x="5681662" y="5864225"/>
            <a:ext cx="3276600" cy="0"/>
          </a:xfrm>
          <a:prstGeom prst="line">
            <a:avLst/>
          </a:prstGeom>
          <a:noFill/>
          <a:ln w="12700">
            <a:solidFill>
              <a:srgbClr val="000000"/>
            </a:solidFill>
            <a:prstDash val="dash"/>
            <a:round/>
            <a:headEnd type="stealth"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9" name="Rectangle 18"/>
          <p:cNvSpPr>
            <a:spLocks noChangeArrowheads="1"/>
          </p:cNvSpPr>
          <p:nvPr/>
        </p:nvSpPr>
        <p:spPr bwMode="auto">
          <a:xfrm>
            <a:off x="957262" y="5940425"/>
            <a:ext cx="1797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800" b="0" smtClean="0">
                <a:solidFill>
                  <a:srgbClr val="000000"/>
                </a:solidFill>
                <a:latin typeface="Arial" panose="020B0604020202020204" pitchFamily="34" charset="0"/>
              </a:rPr>
              <a:t>Domestic Stage</a:t>
            </a:r>
          </a:p>
        </p:txBody>
      </p:sp>
      <p:sp>
        <p:nvSpPr>
          <p:cNvPr id="281" name="Rectangle 19"/>
          <p:cNvSpPr>
            <a:spLocks noChangeArrowheads="1"/>
          </p:cNvSpPr>
          <p:nvPr/>
        </p:nvSpPr>
        <p:spPr bwMode="auto">
          <a:xfrm>
            <a:off x="6215062" y="5940425"/>
            <a:ext cx="2165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800" b="0" smtClean="0">
                <a:solidFill>
                  <a:srgbClr val="000000"/>
                </a:solidFill>
                <a:latin typeface="Arial" panose="020B0604020202020204" pitchFamily="34" charset="0"/>
              </a:rPr>
              <a:t>Globalization Stage</a:t>
            </a:r>
          </a:p>
        </p:txBody>
      </p:sp>
      <p:sp>
        <p:nvSpPr>
          <p:cNvPr id="282" name="Rectangle 20"/>
          <p:cNvSpPr>
            <a:spLocks noChangeArrowheads="1"/>
          </p:cNvSpPr>
          <p:nvPr/>
        </p:nvSpPr>
        <p:spPr bwMode="auto">
          <a:xfrm>
            <a:off x="881062" y="2130425"/>
            <a:ext cx="1657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800" b="0" i="1" smtClean="0">
                <a:solidFill>
                  <a:srgbClr val="000000"/>
                </a:solidFill>
                <a:latin typeface="Arial" panose="020B0604020202020204" pitchFamily="34" charset="0"/>
              </a:rPr>
              <a:t>Domestic Firm</a:t>
            </a:r>
          </a:p>
        </p:txBody>
      </p:sp>
      <p:sp>
        <p:nvSpPr>
          <p:cNvPr id="283" name="Line 21"/>
          <p:cNvSpPr>
            <a:spLocks noChangeShapeType="1"/>
          </p:cNvSpPr>
          <p:nvPr/>
        </p:nvSpPr>
        <p:spPr bwMode="auto">
          <a:xfrm>
            <a:off x="4233862" y="3654425"/>
            <a:ext cx="0" cy="762000"/>
          </a:xfrm>
          <a:prstGeom prst="line">
            <a:avLst/>
          </a:prstGeom>
          <a:noFill/>
          <a:ln w="12700">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84" name="Rectangle 22"/>
          <p:cNvSpPr>
            <a:spLocks noChangeArrowheads="1"/>
          </p:cNvSpPr>
          <p:nvPr/>
        </p:nvSpPr>
        <p:spPr bwMode="auto">
          <a:xfrm>
            <a:off x="3471862" y="5940425"/>
            <a:ext cx="1504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800" b="0" smtClean="0">
                <a:solidFill>
                  <a:srgbClr val="000000"/>
                </a:solidFill>
                <a:latin typeface="Arial" panose="020B0604020202020204" pitchFamily="34" charset="0"/>
              </a:rPr>
              <a:t>Export Stage</a:t>
            </a:r>
          </a:p>
        </p:txBody>
      </p:sp>
      <p:sp>
        <p:nvSpPr>
          <p:cNvPr id="285" name="Rectangle 23"/>
          <p:cNvSpPr>
            <a:spLocks noChangeArrowheads="1"/>
          </p:cNvSpPr>
          <p:nvPr/>
        </p:nvSpPr>
        <p:spPr bwMode="auto">
          <a:xfrm>
            <a:off x="2252662" y="3273425"/>
            <a:ext cx="2193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600" b="0" smtClean="0">
                <a:solidFill>
                  <a:srgbClr val="000000"/>
                </a:solidFill>
                <a:latin typeface="Arial" panose="020B0604020202020204" pitchFamily="34" charset="0"/>
              </a:rPr>
              <a:t>Canada MKG Sub(83)</a:t>
            </a:r>
          </a:p>
        </p:txBody>
      </p:sp>
      <p:sp>
        <p:nvSpPr>
          <p:cNvPr id="286" name="Line 24"/>
          <p:cNvSpPr>
            <a:spLocks noChangeShapeType="1"/>
          </p:cNvSpPr>
          <p:nvPr/>
        </p:nvSpPr>
        <p:spPr bwMode="auto">
          <a:xfrm>
            <a:off x="5605462" y="2816225"/>
            <a:ext cx="0" cy="1600200"/>
          </a:xfrm>
          <a:prstGeom prst="line">
            <a:avLst/>
          </a:prstGeom>
          <a:noFill/>
          <a:ln w="12700">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87" name="Rectangle 25"/>
          <p:cNvSpPr>
            <a:spLocks noChangeArrowheads="1"/>
          </p:cNvSpPr>
          <p:nvPr/>
        </p:nvSpPr>
        <p:spPr bwMode="auto">
          <a:xfrm>
            <a:off x="3624262" y="2435225"/>
            <a:ext cx="21828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600" b="0" smtClean="0">
                <a:solidFill>
                  <a:srgbClr val="000000"/>
                </a:solidFill>
                <a:latin typeface="Arial" panose="020B0604020202020204" pitchFamily="34" charset="0"/>
              </a:rPr>
              <a:t>Canada MFG Sub(88)</a:t>
            </a:r>
          </a:p>
        </p:txBody>
      </p:sp>
      <p:sp>
        <p:nvSpPr>
          <p:cNvPr id="288" name="Line 26"/>
          <p:cNvSpPr>
            <a:spLocks noChangeShapeType="1"/>
          </p:cNvSpPr>
          <p:nvPr/>
        </p:nvSpPr>
        <p:spPr bwMode="auto">
          <a:xfrm>
            <a:off x="8653462" y="4035425"/>
            <a:ext cx="0" cy="381000"/>
          </a:xfrm>
          <a:prstGeom prst="line">
            <a:avLst/>
          </a:prstGeom>
          <a:noFill/>
          <a:ln w="12700">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89" name="Rectangle 27"/>
          <p:cNvSpPr>
            <a:spLocks noChangeArrowheads="1"/>
          </p:cNvSpPr>
          <p:nvPr/>
        </p:nvSpPr>
        <p:spPr bwMode="auto">
          <a:xfrm>
            <a:off x="6811962" y="2663825"/>
            <a:ext cx="220345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600" b="0" smtClean="0">
                <a:solidFill>
                  <a:srgbClr val="000000"/>
                </a:solidFill>
                <a:latin typeface="Arial" panose="020B0604020202020204" pitchFamily="34" charset="0"/>
              </a:rPr>
              <a:t>3 Nations R&amp;D Sub</a:t>
            </a:r>
          </a:p>
          <a:p>
            <a:pPr algn="l">
              <a:spcBef>
                <a:spcPct val="0"/>
              </a:spcBef>
            </a:pPr>
            <a:r>
              <a:rPr lang="en-US" altLang="ko-KR" sz="1600" b="0" smtClean="0">
                <a:solidFill>
                  <a:srgbClr val="000000"/>
                </a:solidFill>
                <a:latin typeface="Arial" panose="020B0604020202020204" pitchFamily="34" charset="0"/>
              </a:rPr>
              <a:t>3 Nations 3 MFG Sub</a:t>
            </a:r>
          </a:p>
          <a:p>
            <a:pPr algn="l">
              <a:spcBef>
                <a:spcPct val="0"/>
              </a:spcBef>
            </a:pPr>
            <a:r>
              <a:rPr lang="en-US" altLang="ko-KR" sz="1600" b="0" smtClean="0">
                <a:solidFill>
                  <a:srgbClr val="000000"/>
                </a:solidFill>
                <a:latin typeface="Arial" panose="020B0604020202020204" pitchFamily="34" charset="0"/>
              </a:rPr>
              <a:t>9 Nations 10 T.A.</a:t>
            </a:r>
          </a:p>
          <a:p>
            <a:pPr algn="l">
              <a:spcBef>
                <a:spcPct val="0"/>
              </a:spcBef>
            </a:pPr>
            <a:r>
              <a:rPr lang="en-US" altLang="ko-KR" sz="1600" b="0" smtClean="0">
                <a:solidFill>
                  <a:srgbClr val="000000"/>
                </a:solidFill>
                <a:latin typeface="Arial" panose="020B0604020202020204" pitchFamily="34" charset="0"/>
              </a:rPr>
              <a:t>3 Nations 3 MKG Sub</a:t>
            </a:r>
          </a:p>
          <a:p>
            <a:pPr algn="l">
              <a:spcBef>
                <a:spcPct val="0"/>
              </a:spcBef>
            </a:pPr>
            <a:r>
              <a:rPr lang="en-US" altLang="ko-KR" sz="1600" b="0" smtClean="0">
                <a:solidFill>
                  <a:srgbClr val="000000"/>
                </a:solidFill>
                <a:latin typeface="Arial" panose="020B0604020202020204" pitchFamily="34" charset="0"/>
              </a:rPr>
              <a:t>Many local dealership </a:t>
            </a:r>
          </a:p>
          <a:p>
            <a:pPr algn="l">
              <a:spcBef>
                <a:spcPct val="0"/>
              </a:spcBef>
            </a:pPr>
            <a:r>
              <a:rPr lang="en-US" altLang="ko-KR" sz="1600" b="0" smtClean="0">
                <a:solidFill>
                  <a:srgbClr val="000000"/>
                </a:solidFill>
                <a:latin typeface="Arial" panose="020B0604020202020204" pitchFamily="34" charset="0"/>
              </a:rPr>
              <a:t>(‘97)</a:t>
            </a:r>
          </a:p>
        </p:txBody>
      </p:sp>
      <p:sp>
        <p:nvSpPr>
          <p:cNvPr id="290" name="Rectangle 28"/>
          <p:cNvSpPr>
            <a:spLocks noChangeArrowheads="1"/>
          </p:cNvSpPr>
          <p:nvPr/>
        </p:nvSpPr>
        <p:spPr bwMode="auto">
          <a:xfrm>
            <a:off x="804862" y="3730625"/>
            <a:ext cx="2578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600" b="0" smtClean="0">
                <a:solidFill>
                  <a:srgbClr val="000000"/>
                </a:solidFill>
                <a:latin typeface="Arial" panose="020B0604020202020204" pitchFamily="34" charset="0"/>
              </a:rPr>
              <a:t>Netherlands MKG Sub(78)</a:t>
            </a:r>
          </a:p>
        </p:txBody>
      </p:sp>
      <p:sp>
        <p:nvSpPr>
          <p:cNvPr id="291" name="Line 29"/>
          <p:cNvSpPr>
            <a:spLocks noChangeShapeType="1"/>
          </p:cNvSpPr>
          <p:nvPr/>
        </p:nvSpPr>
        <p:spPr bwMode="auto">
          <a:xfrm>
            <a:off x="3319462" y="4035425"/>
            <a:ext cx="0" cy="381000"/>
          </a:xfrm>
          <a:prstGeom prst="line">
            <a:avLst/>
          </a:prstGeom>
          <a:noFill/>
          <a:ln w="12700">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92" name="Line 30"/>
          <p:cNvSpPr>
            <a:spLocks noChangeShapeType="1"/>
          </p:cNvSpPr>
          <p:nvPr/>
        </p:nvSpPr>
        <p:spPr bwMode="auto">
          <a:xfrm>
            <a:off x="4005262" y="4035425"/>
            <a:ext cx="0" cy="381000"/>
          </a:xfrm>
          <a:prstGeom prst="line">
            <a:avLst/>
          </a:prstGeom>
          <a:noFill/>
          <a:ln w="12700">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93" name="Rectangle 31"/>
          <p:cNvSpPr>
            <a:spLocks noChangeArrowheads="1"/>
          </p:cNvSpPr>
          <p:nvPr/>
        </p:nvSpPr>
        <p:spPr bwMode="auto">
          <a:xfrm>
            <a:off x="3243262" y="3730625"/>
            <a:ext cx="1063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pPr>
            <a:r>
              <a:rPr lang="en-US" altLang="ko-KR" sz="1600" b="0" smtClean="0">
                <a:solidFill>
                  <a:srgbClr val="000000"/>
                </a:solidFill>
                <a:latin typeface="Arial" panose="020B0604020202020204" pitchFamily="34" charset="0"/>
              </a:rPr>
              <a:t>Close(82)</a:t>
            </a:r>
          </a:p>
        </p:txBody>
      </p:sp>
      <p:sp>
        <p:nvSpPr>
          <p:cNvPr id="294" name="Line 32"/>
          <p:cNvSpPr>
            <a:spLocks noChangeShapeType="1"/>
          </p:cNvSpPr>
          <p:nvPr/>
        </p:nvSpPr>
        <p:spPr bwMode="auto">
          <a:xfrm>
            <a:off x="5224462" y="3273425"/>
            <a:ext cx="0" cy="1143000"/>
          </a:xfrm>
          <a:prstGeom prst="line">
            <a:avLst/>
          </a:prstGeom>
          <a:noFill/>
          <a:ln w="12700">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95" name="Rectangle 33"/>
          <p:cNvSpPr>
            <a:spLocks noChangeArrowheads="1"/>
          </p:cNvSpPr>
          <p:nvPr/>
        </p:nvSpPr>
        <p:spPr bwMode="auto">
          <a:xfrm>
            <a:off x="3167062" y="2892425"/>
            <a:ext cx="22621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600" b="0" smtClean="0">
                <a:solidFill>
                  <a:srgbClr val="000000"/>
                </a:solidFill>
                <a:latin typeface="Arial" panose="020B0604020202020204" pitchFamily="34" charset="0"/>
              </a:rPr>
              <a:t>R&amp;D Sub at U.S.A.(86)</a:t>
            </a:r>
          </a:p>
        </p:txBody>
      </p:sp>
      <p:sp>
        <p:nvSpPr>
          <p:cNvPr id="296" name="Line 34"/>
          <p:cNvSpPr>
            <a:spLocks noChangeShapeType="1"/>
          </p:cNvSpPr>
          <p:nvPr/>
        </p:nvSpPr>
        <p:spPr bwMode="auto">
          <a:xfrm flipV="1">
            <a:off x="804862" y="2130425"/>
            <a:ext cx="2057400" cy="0"/>
          </a:xfrm>
          <a:prstGeom prst="line">
            <a:avLst/>
          </a:prstGeom>
          <a:noFill/>
          <a:ln w="12700">
            <a:solidFill>
              <a:srgbClr val="000000"/>
            </a:solidFill>
            <a:round/>
            <a:headEnd type="oval" w="med" len="me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97" name="Line 35"/>
          <p:cNvSpPr>
            <a:spLocks noChangeShapeType="1"/>
          </p:cNvSpPr>
          <p:nvPr/>
        </p:nvSpPr>
        <p:spPr bwMode="auto">
          <a:xfrm>
            <a:off x="6748462" y="2435225"/>
            <a:ext cx="0" cy="1981200"/>
          </a:xfrm>
          <a:prstGeom prst="line">
            <a:avLst/>
          </a:prstGeom>
          <a:noFill/>
          <a:ln w="12700">
            <a:solidFill>
              <a:srgbClr val="00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98" name="Rectangle 36"/>
          <p:cNvSpPr>
            <a:spLocks noChangeArrowheads="1"/>
          </p:cNvSpPr>
          <p:nvPr/>
        </p:nvSpPr>
        <p:spPr bwMode="auto">
          <a:xfrm>
            <a:off x="5681662" y="2054225"/>
            <a:ext cx="1371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spcBef>
                <a:spcPct val="0"/>
              </a:spcBef>
            </a:pPr>
            <a:r>
              <a:rPr lang="en-US" altLang="ko-KR" sz="1600" b="0" smtClean="0">
                <a:solidFill>
                  <a:srgbClr val="000000"/>
                </a:solidFill>
                <a:latin typeface="Arial" panose="020B0604020202020204" pitchFamily="34" charset="0"/>
              </a:rPr>
              <a:t>First T.A.(93)</a:t>
            </a:r>
          </a:p>
        </p:txBody>
      </p:sp>
    </p:spTree>
    <p:extLst>
      <p:ext uri="{BB962C8B-B14F-4D97-AF65-F5344CB8AC3E}">
        <p14:creationId xmlns:p14="http://schemas.microsoft.com/office/powerpoint/2010/main" val="34156385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A2.36a </a:t>
            </a:r>
            <a:r>
              <a:rPr lang="en-US" altLang="ko-KR" sz="3200" dirty="0">
                <a:solidFill>
                  <a:schemeClr val="tx1"/>
                </a:solidFill>
                <a:latin typeface="Times New Roman" pitchFamily="18" charset="0"/>
              </a:rPr>
              <a:t>Hyundai’s </a:t>
            </a:r>
            <a:r>
              <a:rPr lang="en-US" altLang="ko-KR" sz="3200" dirty="0" smtClean="0">
                <a:solidFill>
                  <a:schemeClr val="tx1"/>
                </a:solidFill>
                <a:latin typeface="Times New Roman" pitchFamily="18" charset="0"/>
              </a:rPr>
              <a:t>globalization by </a:t>
            </a:r>
            <a:r>
              <a:rPr lang="en-US" altLang="ko-KR" sz="3200" dirty="0">
                <a:solidFill>
                  <a:schemeClr val="tx1"/>
                </a:solidFill>
                <a:latin typeface="Times New Roman" pitchFamily="18" charset="0"/>
              </a:rPr>
              <a:t>function </a:t>
            </a:r>
            <a:br>
              <a:rPr lang="en-US" altLang="ko-KR" sz="3200" dirty="0">
                <a:solidFill>
                  <a:schemeClr val="tx1"/>
                </a:solidFill>
                <a:latin typeface="Times New Roman" pitchFamily="18" charset="0"/>
              </a:rPr>
            </a:br>
            <a:r>
              <a:rPr lang="en-US" altLang="ko-KR" dirty="0" smtClean="0">
                <a:solidFill>
                  <a:schemeClr val="tx1"/>
                </a:solidFill>
                <a:latin typeface="Times New Roman" pitchFamily="18" charset="0"/>
              </a:rPr>
              <a:t>(a) Manufacturing </a:t>
            </a:r>
            <a:endParaRPr lang="en-US" altLang="ko-KR" sz="3200" dirty="0">
              <a:solidFill>
                <a:schemeClr val="tx1"/>
              </a:solidFill>
              <a:latin typeface="Times New Roman" pitchFamily="18" charset="0"/>
            </a:endParaRPr>
          </a:p>
        </p:txBody>
      </p:sp>
      <p:sp>
        <p:nvSpPr>
          <p:cNvPr id="3" name="Freeform 11"/>
          <p:cNvSpPr>
            <a:spLocks/>
          </p:cNvSpPr>
          <p:nvPr/>
        </p:nvSpPr>
        <p:spPr bwMode="auto">
          <a:xfrm>
            <a:off x="931863" y="963475"/>
            <a:ext cx="8382000" cy="5257800"/>
          </a:xfrm>
          <a:custGeom>
            <a:avLst/>
            <a:gdLst>
              <a:gd name="T0" fmla="*/ 0 w 5232"/>
              <a:gd name="T1" fmla="*/ 0 h 3552"/>
              <a:gd name="T2" fmla="*/ 0 w 5232"/>
              <a:gd name="T3" fmla="*/ 5257800 h 3552"/>
              <a:gd name="T4" fmla="*/ 8382000 w 5232"/>
              <a:gd name="T5" fmla="*/ 5257800 h 3552"/>
              <a:gd name="T6" fmla="*/ 0 60000 65536"/>
              <a:gd name="T7" fmla="*/ 0 60000 65536"/>
              <a:gd name="T8" fmla="*/ 0 60000 65536"/>
            </a:gdLst>
            <a:ahLst/>
            <a:cxnLst>
              <a:cxn ang="T6">
                <a:pos x="T0" y="T1"/>
              </a:cxn>
              <a:cxn ang="T7">
                <a:pos x="T2" y="T3"/>
              </a:cxn>
              <a:cxn ang="T8">
                <a:pos x="T4" y="T5"/>
              </a:cxn>
            </a:cxnLst>
            <a:rect l="0" t="0" r="r" b="b"/>
            <a:pathLst>
              <a:path w="5232" h="3552">
                <a:moveTo>
                  <a:pt x="0" y="0"/>
                </a:moveTo>
                <a:lnTo>
                  <a:pt x="0" y="3552"/>
                </a:lnTo>
                <a:lnTo>
                  <a:pt x="5232" y="3552"/>
                </a:lnTo>
              </a:path>
            </a:pathLst>
          </a:custGeom>
          <a:noFill/>
          <a:ln w="9525">
            <a:solidFill>
              <a:srgbClr val="000000"/>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 name="Text Box 12"/>
          <p:cNvSpPr txBox="1">
            <a:spLocks noChangeArrowheads="1"/>
          </p:cNvSpPr>
          <p:nvPr/>
        </p:nvSpPr>
        <p:spPr bwMode="auto">
          <a:xfrm>
            <a:off x="8951913" y="6518137"/>
            <a:ext cx="579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Year</a:t>
            </a:r>
          </a:p>
        </p:txBody>
      </p:sp>
      <p:sp>
        <p:nvSpPr>
          <p:cNvPr id="5" name="Line 13"/>
          <p:cNvSpPr>
            <a:spLocks noChangeShapeType="1"/>
          </p:cNvSpPr>
          <p:nvPr/>
        </p:nvSpPr>
        <p:spPr bwMode="auto">
          <a:xfrm>
            <a:off x="2913063" y="97458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 name="Line 14"/>
          <p:cNvSpPr>
            <a:spLocks noChangeShapeType="1"/>
          </p:cNvSpPr>
          <p:nvPr/>
        </p:nvSpPr>
        <p:spPr bwMode="auto">
          <a:xfrm>
            <a:off x="5808663" y="97458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 name="Line 15"/>
          <p:cNvSpPr>
            <a:spLocks noChangeShapeType="1"/>
          </p:cNvSpPr>
          <p:nvPr/>
        </p:nvSpPr>
        <p:spPr bwMode="auto">
          <a:xfrm>
            <a:off x="7332663" y="97458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 name="Line 16"/>
          <p:cNvSpPr>
            <a:spLocks noChangeShapeType="1"/>
          </p:cNvSpPr>
          <p:nvPr/>
        </p:nvSpPr>
        <p:spPr bwMode="auto">
          <a:xfrm>
            <a:off x="6570663" y="97458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 name="Line 17"/>
          <p:cNvSpPr>
            <a:spLocks noChangeShapeType="1"/>
          </p:cNvSpPr>
          <p:nvPr/>
        </p:nvSpPr>
        <p:spPr bwMode="auto">
          <a:xfrm>
            <a:off x="3598863" y="97458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 name="Line 18"/>
          <p:cNvSpPr>
            <a:spLocks noChangeShapeType="1"/>
          </p:cNvSpPr>
          <p:nvPr/>
        </p:nvSpPr>
        <p:spPr bwMode="auto">
          <a:xfrm>
            <a:off x="4284663" y="97458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 name="Line 19"/>
          <p:cNvSpPr>
            <a:spLocks noChangeShapeType="1"/>
          </p:cNvSpPr>
          <p:nvPr/>
        </p:nvSpPr>
        <p:spPr bwMode="auto">
          <a:xfrm>
            <a:off x="5046663" y="97458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 name="Line 20"/>
          <p:cNvSpPr>
            <a:spLocks noChangeShapeType="1"/>
          </p:cNvSpPr>
          <p:nvPr/>
        </p:nvSpPr>
        <p:spPr bwMode="auto">
          <a:xfrm>
            <a:off x="8094663" y="97458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 name="Text Box 21"/>
          <p:cNvSpPr txBox="1">
            <a:spLocks noChangeArrowheads="1"/>
          </p:cNvSpPr>
          <p:nvPr/>
        </p:nvSpPr>
        <p:spPr bwMode="auto">
          <a:xfrm>
            <a:off x="57150" y="1742366"/>
            <a:ext cx="9191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Western</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Europe</a:t>
            </a:r>
          </a:p>
        </p:txBody>
      </p:sp>
      <p:sp>
        <p:nvSpPr>
          <p:cNvPr id="14" name="Line 22"/>
          <p:cNvSpPr>
            <a:spLocks noChangeShapeType="1"/>
          </p:cNvSpPr>
          <p:nvPr/>
        </p:nvSpPr>
        <p:spPr bwMode="auto">
          <a:xfrm>
            <a:off x="931863" y="1496875"/>
            <a:ext cx="8382000" cy="11112"/>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 name="Line 23"/>
          <p:cNvSpPr>
            <a:spLocks noChangeShapeType="1"/>
          </p:cNvSpPr>
          <p:nvPr/>
        </p:nvSpPr>
        <p:spPr bwMode="auto">
          <a:xfrm>
            <a:off x="931863" y="5089387"/>
            <a:ext cx="83820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 name="Line 24"/>
          <p:cNvSpPr>
            <a:spLocks noChangeShapeType="1"/>
          </p:cNvSpPr>
          <p:nvPr/>
        </p:nvSpPr>
        <p:spPr bwMode="auto">
          <a:xfrm>
            <a:off x="931863" y="3630475"/>
            <a:ext cx="8382000" cy="11112"/>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 name="Text Box 25"/>
          <p:cNvSpPr txBox="1">
            <a:spLocks noChangeArrowheads="1"/>
          </p:cNvSpPr>
          <p:nvPr/>
        </p:nvSpPr>
        <p:spPr bwMode="auto">
          <a:xfrm>
            <a:off x="7789863" y="623238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1997</a:t>
            </a:r>
          </a:p>
        </p:txBody>
      </p:sp>
      <p:sp>
        <p:nvSpPr>
          <p:cNvPr id="18" name="Text Box 26"/>
          <p:cNvSpPr txBox="1">
            <a:spLocks noChangeArrowheads="1"/>
          </p:cNvSpPr>
          <p:nvPr/>
        </p:nvSpPr>
        <p:spPr bwMode="auto">
          <a:xfrm>
            <a:off x="7027863" y="623238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1996</a:t>
            </a:r>
          </a:p>
        </p:txBody>
      </p:sp>
      <p:sp>
        <p:nvSpPr>
          <p:cNvPr id="19" name="Text Box 27"/>
          <p:cNvSpPr txBox="1">
            <a:spLocks noChangeArrowheads="1"/>
          </p:cNvSpPr>
          <p:nvPr/>
        </p:nvSpPr>
        <p:spPr bwMode="auto">
          <a:xfrm>
            <a:off x="6265863" y="623238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1995</a:t>
            </a:r>
          </a:p>
        </p:txBody>
      </p:sp>
      <p:sp>
        <p:nvSpPr>
          <p:cNvPr id="20" name="Text Box 28"/>
          <p:cNvSpPr txBox="1">
            <a:spLocks noChangeArrowheads="1"/>
          </p:cNvSpPr>
          <p:nvPr/>
        </p:nvSpPr>
        <p:spPr bwMode="auto">
          <a:xfrm>
            <a:off x="5503863" y="623238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1994</a:t>
            </a:r>
          </a:p>
        </p:txBody>
      </p:sp>
      <p:sp>
        <p:nvSpPr>
          <p:cNvPr id="21" name="Text Box 29"/>
          <p:cNvSpPr txBox="1">
            <a:spLocks noChangeArrowheads="1"/>
          </p:cNvSpPr>
          <p:nvPr/>
        </p:nvSpPr>
        <p:spPr bwMode="auto">
          <a:xfrm>
            <a:off x="4741863" y="623238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1993</a:t>
            </a:r>
          </a:p>
        </p:txBody>
      </p:sp>
      <p:sp>
        <p:nvSpPr>
          <p:cNvPr id="22" name="Text Box 30"/>
          <p:cNvSpPr txBox="1">
            <a:spLocks noChangeArrowheads="1"/>
          </p:cNvSpPr>
          <p:nvPr/>
        </p:nvSpPr>
        <p:spPr bwMode="auto">
          <a:xfrm>
            <a:off x="3979863" y="623238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1992</a:t>
            </a:r>
          </a:p>
        </p:txBody>
      </p:sp>
      <p:sp>
        <p:nvSpPr>
          <p:cNvPr id="23" name="Text Box 31"/>
          <p:cNvSpPr txBox="1">
            <a:spLocks noChangeArrowheads="1"/>
          </p:cNvSpPr>
          <p:nvPr/>
        </p:nvSpPr>
        <p:spPr bwMode="auto">
          <a:xfrm>
            <a:off x="3294063" y="623238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1991</a:t>
            </a:r>
          </a:p>
        </p:txBody>
      </p:sp>
      <p:sp>
        <p:nvSpPr>
          <p:cNvPr id="24" name="Text Box 32"/>
          <p:cNvSpPr txBox="1">
            <a:spLocks noChangeArrowheads="1"/>
          </p:cNvSpPr>
          <p:nvPr/>
        </p:nvSpPr>
        <p:spPr bwMode="auto">
          <a:xfrm>
            <a:off x="2608263" y="623238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1990</a:t>
            </a:r>
          </a:p>
        </p:txBody>
      </p:sp>
      <p:sp>
        <p:nvSpPr>
          <p:cNvPr id="25" name="Line 33"/>
          <p:cNvSpPr>
            <a:spLocks noChangeShapeType="1"/>
          </p:cNvSpPr>
          <p:nvPr/>
        </p:nvSpPr>
        <p:spPr bwMode="auto">
          <a:xfrm flipV="1">
            <a:off x="1312863" y="1496875"/>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 name="Text Box 34"/>
          <p:cNvSpPr txBox="1">
            <a:spLocks noChangeArrowheads="1"/>
          </p:cNvSpPr>
          <p:nvPr/>
        </p:nvSpPr>
        <p:spPr bwMode="auto">
          <a:xfrm>
            <a:off x="1160463" y="1598475"/>
            <a:ext cx="7191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Canada</a:t>
            </a:r>
          </a:p>
        </p:txBody>
      </p:sp>
      <p:sp>
        <p:nvSpPr>
          <p:cNvPr id="27" name="Text Box 35"/>
          <p:cNvSpPr txBox="1">
            <a:spLocks noChangeArrowheads="1"/>
          </p:cNvSpPr>
          <p:nvPr/>
        </p:nvSpPr>
        <p:spPr bwMode="auto">
          <a:xfrm>
            <a:off x="57150" y="1208966"/>
            <a:ext cx="9302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North</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America</a:t>
            </a:r>
          </a:p>
        </p:txBody>
      </p:sp>
      <p:sp>
        <p:nvSpPr>
          <p:cNvPr id="28" name="Text Box 36"/>
          <p:cNvSpPr txBox="1">
            <a:spLocks noChangeArrowheads="1"/>
          </p:cNvSpPr>
          <p:nvPr/>
        </p:nvSpPr>
        <p:spPr bwMode="auto">
          <a:xfrm>
            <a:off x="57150" y="4714166"/>
            <a:ext cx="8064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Middle</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East</a:t>
            </a:r>
          </a:p>
        </p:txBody>
      </p:sp>
      <p:sp>
        <p:nvSpPr>
          <p:cNvPr id="29" name="Text Box 37"/>
          <p:cNvSpPr txBox="1">
            <a:spLocks noChangeArrowheads="1"/>
          </p:cNvSpPr>
          <p:nvPr/>
        </p:nvSpPr>
        <p:spPr bwMode="auto">
          <a:xfrm>
            <a:off x="57150" y="5476166"/>
            <a:ext cx="7381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Africa</a:t>
            </a:r>
          </a:p>
        </p:txBody>
      </p:sp>
      <p:sp>
        <p:nvSpPr>
          <p:cNvPr id="30" name="Line 38"/>
          <p:cNvSpPr>
            <a:spLocks noChangeShapeType="1"/>
          </p:cNvSpPr>
          <p:nvPr/>
        </p:nvSpPr>
        <p:spPr bwMode="auto">
          <a:xfrm>
            <a:off x="931863" y="5698987"/>
            <a:ext cx="83820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1" name="Line 39"/>
          <p:cNvSpPr>
            <a:spLocks noChangeShapeType="1"/>
          </p:cNvSpPr>
          <p:nvPr/>
        </p:nvSpPr>
        <p:spPr bwMode="auto">
          <a:xfrm>
            <a:off x="1541463" y="963475"/>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2" name="Line 40"/>
          <p:cNvSpPr>
            <a:spLocks noChangeShapeType="1"/>
          </p:cNvSpPr>
          <p:nvPr/>
        </p:nvSpPr>
        <p:spPr bwMode="auto">
          <a:xfrm>
            <a:off x="2227263" y="963475"/>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3" name="Text Box 41"/>
          <p:cNvSpPr txBox="1">
            <a:spLocks noChangeArrowheads="1"/>
          </p:cNvSpPr>
          <p:nvPr/>
        </p:nvSpPr>
        <p:spPr bwMode="auto">
          <a:xfrm>
            <a:off x="1922463" y="6221275"/>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1989</a:t>
            </a:r>
          </a:p>
        </p:txBody>
      </p:sp>
      <p:sp>
        <p:nvSpPr>
          <p:cNvPr id="34" name="Text Box 42"/>
          <p:cNvSpPr txBox="1">
            <a:spLocks noChangeArrowheads="1"/>
          </p:cNvSpPr>
          <p:nvPr/>
        </p:nvSpPr>
        <p:spPr bwMode="auto">
          <a:xfrm>
            <a:off x="1236663" y="6221275"/>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1988</a:t>
            </a:r>
          </a:p>
        </p:txBody>
      </p:sp>
      <p:sp>
        <p:nvSpPr>
          <p:cNvPr id="35" name="Line 43"/>
          <p:cNvSpPr>
            <a:spLocks noChangeShapeType="1"/>
          </p:cNvSpPr>
          <p:nvPr/>
        </p:nvSpPr>
        <p:spPr bwMode="auto">
          <a:xfrm>
            <a:off x="855663" y="2117587"/>
            <a:ext cx="84582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6" name="Text Box 44"/>
          <p:cNvSpPr txBox="1">
            <a:spLocks noChangeArrowheads="1"/>
          </p:cNvSpPr>
          <p:nvPr/>
        </p:nvSpPr>
        <p:spPr bwMode="auto">
          <a:xfrm>
            <a:off x="57150" y="3266366"/>
            <a:ext cx="84830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Asia</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-Pacific</a:t>
            </a:r>
          </a:p>
        </p:txBody>
      </p:sp>
      <p:sp>
        <p:nvSpPr>
          <p:cNvPr id="37" name="Line 45"/>
          <p:cNvSpPr>
            <a:spLocks noChangeShapeType="1"/>
          </p:cNvSpPr>
          <p:nvPr/>
        </p:nvSpPr>
        <p:spPr bwMode="auto">
          <a:xfrm>
            <a:off x="931863" y="4403587"/>
            <a:ext cx="83820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38" name="Text Box 46"/>
          <p:cNvSpPr txBox="1">
            <a:spLocks noChangeArrowheads="1"/>
          </p:cNvSpPr>
          <p:nvPr/>
        </p:nvSpPr>
        <p:spPr bwMode="auto">
          <a:xfrm>
            <a:off x="57150" y="4028366"/>
            <a:ext cx="9302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Latin</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America</a:t>
            </a:r>
          </a:p>
        </p:txBody>
      </p:sp>
      <p:sp>
        <p:nvSpPr>
          <p:cNvPr id="39" name="Text Box 47"/>
          <p:cNvSpPr txBox="1">
            <a:spLocks noChangeArrowheads="1"/>
          </p:cNvSpPr>
          <p:nvPr/>
        </p:nvSpPr>
        <p:spPr bwMode="auto">
          <a:xfrm>
            <a:off x="57150" y="2301166"/>
            <a:ext cx="8620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Eastern</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Europe</a:t>
            </a:r>
          </a:p>
        </p:txBody>
      </p:sp>
      <p:sp>
        <p:nvSpPr>
          <p:cNvPr id="40" name="Line 48"/>
          <p:cNvSpPr>
            <a:spLocks noChangeShapeType="1"/>
          </p:cNvSpPr>
          <p:nvPr/>
        </p:nvSpPr>
        <p:spPr bwMode="auto">
          <a:xfrm>
            <a:off x="931863" y="2639875"/>
            <a:ext cx="8382000" cy="11112"/>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1" name="Line 49"/>
          <p:cNvSpPr>
            <a:spLocks noChangeShapeType="1"/>
          </p:cNvSpPr>
          <p:nvPr/>
        </p:nvSpPr>
        <p:spPr bwMode="auto">
          <a:xfrm flipV="1">
            <a:off x="4818063" y="56989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2" name="Text Box 50"/>
          <p:cNvSpPr txBox="1">
            <a:spLocks noChangeArrowheads="1"/>
          </p:cNvSpPr>
          <p:nvPr/>
        </p:nvSpPr>
        <p:spPr bwMode="auto">
          <a:xfrm>
            <a:off x="4519613" y="5775187"/>
            <a:ext cx="97631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Botswana1</a:t>
            </a:r>
          </a:p>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(TA)</a:t>
            </a:r>
          </a:p>
        </p:txBody>
      </p:sp>
      <p:sp>
        <p:nvSpPr>
          <p:cNvPr id="43" name="Line 51"/>
          <p:cNvSpPr>
            <a:spLocks noChangeShapeType="1"/>
          </p:cNvSpPr>
          <p:nvPr/>
        </p:nvSpPr>
        <p:spPr bwMode="auto">
          <a:xfrm flipV="1">
            <a:off x="5580063" y="56989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4" name="Line 52"/>
          <p:cNvSpPr>
            <a:spLocks noChangeShapeType="1"/>
          </p:cNvSpPr>
          <p:nvPr/>
        </p:nvSpPr>
        <p:spPr bwMode="auto">
          <a:xfrm flipV="1">
            <a:off x="5580063" y="56227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5" name="Text Box 53"/>
          <p:cNvSpPr txBox="1">
            <a:spLocks noChangeArrowheads="1"/>
          </p:cNvSpPr>
          <p:nvPr/>
        </p:nvSpPr>
        <p:spPr bwMode="auto">
          <a:xfrm>
            <a:off x="5329238" y="5786300"/>
            <a:ext cx="94456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Zimbabwe</a:t>
            </a:r>
          </a:p>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(TA)</a:t>
            </a:r>
          </a:p>
        </p:txBody>
      </p:sp>
      <p:sp>
        <p:nvSpPr>
          <p:cNvPr id="46" name="Line 54"/>
          <p:cNvSpPr>
            <a:spLocks noChangeShapeType="1"/>
          </p:cNvSpPr>
          <p:nvPr/>
        </p:nvSpPr>
        <p:spPr bwMode="auto">
          <a:xfrm flipV="1">
            <a:off x="6342063" y="56989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7" name="Line 55"/>
          <p:cNvSpPr>
            <a:spLocks noChangeShapeType="1"/>
          </p:cNvSpPr>
          <p:nvPr/>
        </p:nvSpPr>
        <p:spPr bwMode="auto">
          <a:xfrm flipV="1">
            <a:off x="6342063" y="56227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8" name="Line 56"/>
          <p:cNvSpPr>
            <a:spLocks noChangeShapeType="1"/>
          </p:cNvSpPr>
          <p:nvPr/>
        </p:nvSpPr>
        <p:spPr bwMode="auto">
          <a:xfrm flipV="1">
            <a:off x="6342063" y="5546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49" name="Text Box 57"/>
          <p:cNvSpPr txBox="1">
            <a:spLocks noChangeArrowheads="1"/>
          </p:cNvSpPr>
          <p:nvPr/>
        </p:nvSpPr>
        <p:spPr bwMode="auto">
          <a:xfrm>
            <a:off x="6321426" y="5786300"/>
            <a:ext cx="60801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Egypt</a:t>
            </a:r>
          </a:p>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(TA)</a:t>
            </a:r>
          </a:p>
        </p:txBody>
      </p:sp>
      <p:sp>
        <p:nvSpPr>
          <p:cNvPr id="50" name="Text Box 58"/>
          <p:cNvSpPr txBox="1">
            <a:spLocks noChangeArrowheads="1"/>
          </p:cNvSpPr>
          <p:nvPr/>
        </p:nvSpPr>
        <p:spPr bwMode="auto">
          <a:xfrm>
            <a:off x="5884863" y="3641587"/>
            <a:ext cx="133826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Philippines(TA)</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Indonesia(TA)</a:t>
            </a:r>
          </a:p>
        </p:txBody>
      </p:sp>
      <p:sp>
        <p:nvSpPr>
          <p:cNvPr id="51" name="Line 59"/>
          <p:cNvSpPr>
            <a:spLocks noChangeShapeType="1"/>
          </p:cNvSpPr>
          <p:nvPr/>
        </p:nvSpPr>
        <p:spPr bwMode="auto">
          <a:xfrm flipV="1">
            <a:off x="6342063" y="3641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2" name="Line 60"/>
          <p:cNvSpPr>
            <a:spLocks noChangeShapeType="1"/>
          </p:cNvSpPr>
          <p:nvPr/>
        </p:nvSpPr>
        <p:spPr bwMode="auto">
          <a:xfrm flipV="1">
            <a:off x="6342063" y="35653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3" name="Line 61"/>
          <p:cNvSpPr>
            <a:spLocks noChangeShapeType="1"/>
          </p:cNvSpPr>
          <p:nvPr/>
        </p:nvSpPr>
        <p:spPr bwMode="auto">
          <a:xfrm flipV="1">
            <a:off x="6342063" y="2117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4" name="Text Box 62"/>
          <p:cNvSpPr txBox="1">
            <a:spLocks noChangeArrowheads="1"/>
          </p:cNvSpPr>
          <p:nvPr/>
        </p:nvSpPr>
        <p:spPr bwMode="auto">
          <a:xfrm>
            <a:off x="5961063" y="2193787"/>
            <a:ext cx="15007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Netherlands(TA*)</a:t>
            </a:r>
          </a:p>
        </p:txBody>
      </p:sp>
      <p:sp>
        <p:nvSpPr>
          <p:cNvPr id="55" name="Line 63"/>
          <p:cNvSpPr>
            <a:spLocks noChangeShapeType="1"/>
          </p:cNvSpPr>
          <p:nvPr/>
        </p:nvSpPr>
        <p:spPr bwMode="auto">
          <a:xfrm flipV="1">
            <a:off x="7104063" y="4403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6" name="Text Box 64"/>
          <p:cNvSpPr txBox="1">
            <a:spLocks noChangeArrowheads="1"/>
          </p:cNvSpPr>
          <p:nvPr/>
        </p:nvSpPr>
        <p:spPr bwMode="auto">
          <a:xfrm>
            <a:off x="6869113" y="4414700"/>
            <a:ext cx="9366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Venezuela</a:t>
            </a:r>
          </a:p>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(TA)</a:t>
            </a:r>
          </a:p>
        </p:txBody>
      </p:sp>
      <p:sp>
        <p:nvSpPr>
          <p:cNvPr id="57" name="Line 65"/>
          <p:cNvSpPr>
            <a:spLocks noChangeShapeType="1"/>
          </p:cNvSpPr>
          <p:nvPr/>
        </p:nvSpPr>
        <p:spPr bwMode="auto">
          <a:xfrm flipV="1">
            <a:off x="7104063" y="3641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8" name="Line 66"/>
          <p:cNvSpPr>
            <a:spLocks noChangeShapeType="1"/>
          </p:cNvSpPr>
          <p:nvPr/>
        </p:nvSpPr>
        <p:spPr bwMode="auto">
          <a:xfrm flipV="1">
            <a:off x="7104063" y="35653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9" name="Line 67"/>
          <p:cNvSpPr>
            <a:spLocks noChangeShapeType="1"/>
          </p:cNvSpPr>
          <p:nvPr/>
        </p:nvSpPr>
        <p:spPr bwMode="auto">
          <a:xfrm flipV="1">
            <a:off x="7104063" y="34891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0" name="Text Box 68"/>
          <p:cNvSpPr txBox="1">
            <a:spLocks noChangeArrowheads="1"/>
          </p:cNvSpPr>
          <p:nvPr/>
        </p:nvSpPr>
        <p:spPr bwMode="auto">
          <a:xfrm>
            <a:off x="7027863" y="3652700"/>
            <a:ext cx="609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China</a:t>
            </a:r>
          </a:p>
        </p:txBody>
      </p:sp>
      <p:sp>
        <p:nvSpPr>
          <p:cNvPr id="61" name="Line 69"/>
          <p:cNvSpPr>
            <a:spLocks noChangeShapeType="1"/>
          </p:cNvSpPr>
          <p:nvPr/>
        </p:nvSpPr>
        <p:spPr bwMode="auto">
          <a:xfrm flipV="1">
            <a:off x="7104063" y="26509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2" name="Text Box 70"/>
          <p:cNvSpPr txBox="1">
            <a:spLocks noChangeArrowheads="1"/>
          </p:cNvSpPr>
          <p:nvPr/>
        </p:nvSpPr>
        <p:spPr bwMode="auto">
          <a:xfrm>
            <a:off x="6951663" y="2650987"/>
            <a:ext cx="984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Czeck(TA)</a:t>
            </a:r>
          </a:p>
        </p:txBody>
      </p:sp>
      <p:sp>
        <p:nvSpPr>
          <p:cNvPr id="63" name="Line 71"/>
          <p:cNvSpPr>
            <a:spLocks noChangeShapeType="1"/>
          </p:cNvSpPr>
          <p:nvPr/>
        </p:nvSpPr>
        <p:spPr bwMode="auto">
          <a:xfrm flipV="1">
            <a:off x="7866063" y="3641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4" name="Line 72"/>
          <p:cNvSpPr>
            <a:spLocks noChangeShapeType="1"/>
          </p:cNvSpPr>
          <p:nvPr/>
        </p:nvSpPr>
        <p:spPr bwMode="auto">
          <a:xfrm flipV="1">
            <a:off x="7866063" y="35653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5" name="Line 73"/>
          <p:cNvSpPr>
            <a:spLocks noChangeShapeType="1"/>
          </p:cNvSpPr>
          <p:nvPr/>
        </p:nvSpPr>
        <p:spPr bwMode="auto">
          <a:xfrm flipV="1">
            <a:off x="7866063" y="34891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6" name="Line 74"/>
          <p:cNvSpPr>
            <a:spLocks noChangeShapeType="1"/>
          </p:cNvSpPr>
          <p:nvPr/>
        </p:nvSpPr>
        <p:spPr bwMode="auto">
          <a:xfrm flipV="1">
            <a:off x="7866063" y="34129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7" name="Text Box 75"/>
          <p:cNvSpPr txBox="1">
            <a:spLocks noChangeArrowheads="1"/>
          </p:cNvSpPr>
          <p:nvPr/>
        </p:nvSpPr>
        <p:spPr bwMode="auto">
          <a:xfrm>
            <a:off x="7702551" y="3652700"/>
            <a:ext cx="7175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Taiwan</a:t>
            </a:r>
          </a:p>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(TA)</a:t>
            </a:r>
          </a:p>
        </p:txBody>
      </p:sp>
      <p:sp>
        <p:nvSpPr>
          <p:cNvPr id="68" name="Line 76"/>
          <p:cNvSpPr>
            <a:spLocks noChangeShapeType="1"/>
          </p:cNvSpPr>
          <p:nvPr/>
        </p:nvSpPr>
        <p:spPr bwMode="auto">
          <a:xfrm flipV="1">
            <a:off x="7866063" y="50893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9" name="Text Box 77"/>
          <p:cNvSpPr txBox="1">
            <a:spLocks noChangeArrowheads="1"/>
          </p:cNvSpPr>
          <p:nvPr/>
        </p:nvSpPr>
        <p:spPr bwMode="auto">
          <a:xfrm>
            <a:off x="7789863" y="5100500"/>
            <a:ext cx="6969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Turkey</a:t>
            </a:r>
          </a:p>
        </p:txBody>
      </p:sp>
      <p:sp>
        <p:nvSpPr>
          <p:cNvPr id="70" name="Line 78"/>
          <p:cNvSpPr>
            <a:spLocks noChangeShapeType="1"/>
          </p:cNvSpPr>
          <p:nvPr/>
        </p:nvSpPr>
        <p:spPr bwMode="auto">
          <a:xfrm flipV="1">
            <a:off x="4818063" y="15079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1" name="Line 79"/>
          <p:cNvSpPr>
            <a:spLocks noChangeShapeType="1"/>
          </p:cNvSpPr>
          <p:nvPr/>
        </p:nvSpPr>
        <p:spPr bwMode="auto">
          <a:xfrm flipV="1">
            <a:off x="1998663" y="1496875"/>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2" name="Line 80"/>
          <p:cNvSpPr>
            <a:spLocks noChangeShapeType="1"/>
          </p:cNvSpPr>
          <p:nvPr/>
        </p:nvSpPr>
        <p:spPr bwMode="auto">
          <a:xfrm flipV="1">
            <a:off x="2684463" y="15079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3" name="Line 81"/>
          <p:cNvSpPr>
            <a:spLocks noChangeShapeType="1"/>
          </p:cNvSpPr>
          <p:nvPr/>
        </p:nvSpPr>
        <p:spPr bwMode="auto">
          <a:xfrm flipV="1">
            <a:off x="3370263" y="15079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4" name="Line 82"/>
          <p:cNvSpPr>
            <a:spLocks noChangeShapeType="1"/>
          </p:cNvSpPr>
          <p:nvPr/>
        </p:nvSpPr>
        <p:spPr bwMode="auto">
          <a:xfrm flipV="1">
            <a:off x="4056063" y="15079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5" name="Line 83"/>
          <p:cNvSpPr>
            <a:spLocks noChangeShapeType="1"/>
          </p:cNvSpPr>
          <p:nvPr/>
        </p:nvSpPr>
        <p:spPr bwMode="auto">
          <a:xfrm>
            <a:off x="8856663" y="97458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6" name="Text Box 84"/>
          <p:cNvSpPr txBox="1">
            <a:spLocks noChangeArrowheads="1"/>
          </p:cNvSpPr>
          <p:nvPr/>
        </p:nvSpPr>
        <p:spPr bwMode="auto">
          <a:xfrm>
            <a:off x="8551863" y="623238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1998</a:t>
            </a:r>
          </a:p>
        </p:txBody>
      </p:sp>
      <p:sp>
        <p:nvSpPr>
          <p:cNvPr id="77" name="Line 85"/>
          <p:cNvSpPr>
            <a:spLocks noChangeShapeType="1"/>
          </p:cNvSpPr>
          <p:nvPr/>
        </p:nvSpPr>
        <p:spPr bwMode="auto">
          <a:xfrm flipV="1">
            <a:off x="8628063" y="3641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8" name="Line 86"/>
          <p:cNvSpPr>
            <a:spLocks noChangeShapeType="1"/>
          </p:cNvSpPr>
          <p:nvPr/>
        </p:nvSpPr>
        <p:spPr bwMode="auto">
          <a:xfrm flipV="1">
            <a:off x="8628063" y="35653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9" name="Line 87"/>
          <p:cNvSpPr>
            <a:spLocks noChangeShapeType="1"/>
          </p:cNvSpPr>
          <p:nvPr/>
        </p:nvSpPr>
        <p:spPr bwMode="auto">
          <a:xfrm flipV="1">
            <a:off x="8628063" y="34891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0" name="Line 88"/>
          <p:cNvSpPr>
            <a:spLocks noChangeShapeType="1"/>
          </p:cNvSpPr>
          <p:nvPr/>
        </p:nvSpPr>
        <p:spPr bwMode="auto">
          <a:xfrm flipV="1">
            <a:off x="8628063" y="34129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1" name="Text Box 89"/>
          <p:cNvSpPr txBox="1">
            <a:spLocks noChangeArrowheads="1"/>
          </p:cNvSpPr>
          <p:nvPr/>
        </p:nvSpPr>
        <p:spPr bwMode="auto">
          <a:xfrm>
            <a:off x="8293101" y="3641587"/>
            <a:ext cx="114141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Pakistan(TA)</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Malaysia</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India</a:t>
            </a:r>
          </a:p>
        </p:txBody>
      </p:sp>
      <p:sp>
        <p:nvSpPr>
          <p:cNvPr id="82" name="Line 90"/>
          <p:cNvSpPr>
            <a:spLocks noChangeShapeType="1"/>
          </p:cNvSpPr>
          <p:nvPr/>
        </p:nvSpPr>
        <p:spPr bwMode="auto">
          <a:xfrm flipV="1">
            <a:off x="8628063" y="33367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3" name="Line 91"/>
          <p:cNvSpPr>
            <a:spLocks noChangeShapeType="1"/>
          </p:cNvSpPr>
          <p:nvPr/>
        </p:nvSpPr>
        <p:spPr bwMode="auto">
          <a:xfrm flipV="1">
            <a:off x="8628063" y="3260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4" name="Line 92"/>
          <p:cNvSpPr>
            <a:spLocks noChangeShapeType="1"/>
          </p:cNvSpPr>
          <p:nvPr/>
        </p:nvSpPr>
        <p:spPr bwMode="auto">
          <a:xfrm flipV="1">
            <a:off x="8628063" y="31843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5" name="Line 93"/>
          <p:cNvSpPr>
            <a:spLocks noChangeShapeType="1"/>
          </p:cNvSpPr>
          <p:nvPr/>
        </p:nvSpPr>
        <p:spPr bwMode="auto">
          <a:xfrm flipV="1">
            <a:off x="7866063" y="4403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6" name="Line 94"/>
          <p:cNvSpPr>
            <a:spLocks noChangeShapeType="1"/>
          </p:cNvSpPr>
          <p:nvPr/>
        </p:nvSpPr>
        <p:spPr bwMode="auto">
          <a:xfrm flipV="1">
            <a:off x="8628063" y="4403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7" name="Line 95"/>
          <p:cNvSpPr>
            <a:spLocks noChangeShapeType="1"/>
          </p:cNvSpPr>
          <p:nvPr/>
        </p:nvSpPr>
        <p:spPr bwMode="auto">
          <a:xfrm flipV="1">
            <a:off x="8628063" y="50893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8" name="Line 96"/>
          <p:cNvSpPr>
            <a:spLocks noChangeShapeType="1"/>
          </p:cNvSpPr>
          <p:nvPr/>
        </p:nvSpPr>
        <p:spPr bwMode="auto">
          <a:xfrm flipV="1">
            <a:off x="7104063" y="56989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9" name="Line 97"/>
          <p:cNvSpPr>
            <a:spLocks noChangeShapeType="1"/>
          </p:cNvSpPr>
          <p:nvPr/>
        </p:nvSpPr>
        <p:spPr bwMode="auto">
          <a:xfrm flipV="1">
            <a:off x="7104063" y="56227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0" name="Line 98"/>
          <p:cNvSpPr>
            <a:spLocks noChangeShapeType="1"/>
          </p:cNvSpPr>
          <p:nvPr/>
        </p:nvSpPr>
        <p:spPr bwMode="auto">
          <a:xfrm flipV="1">
            <a:off x="7104063" y="5546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1" name="Line 99"/>
          <p:cNvSpPr>
            <a:spLocks noChangeShapeType="1"/>
          </p:cNvSpPr>
          <p:nvPr/>
        </p:nvSpPr>
        <p:spPr bwMode="auto">
          <a:xfrm flipV="1">
            <a:off x="7866063" y="56989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2" name="Line 100"/>
          <p:cNvSpPr>
            <a:spLocks noChangeShapeType="1"/>
          </p:cNvSpPr>
          <p:nvPr/>
        </p:nvSpPr>
        <p:spPr bwMode="auto">
          <a:xfrm flipV="1">
            <a:off x="7866063" y="56227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3" name="Line 101"/>
          <p:cNvSpPr>
            <a:spLocks noChangeShapeType="1"/>
          </p:cNvSpPr>
          <p:nvPr/>
        </p:nvSpPr>
        <p:spPr bwMode="auto">
          <a:xfrm flipV="1">
            <a:off x="7866063" y="5546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4" name="Line 102"/>
          <p:cNvSpPr>
            <a:spLocks noChangeShapeType="1"/>
          </p:cNvSpPr>
          <p:nvPr/>
        </p:nvSpPr>
        <p:spPr bwMode="auto">
          <a:xfrm flipV="1">
            <a:off x="8628063" y="56989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5" name="Line 103"/>
          <p:cNvSpPr>
            <a:spLocks noChangeShapeType="1"/>
          </p:cNvSpPr>
          <p:nvPr/>
        </p:nvSpPr>
        <p:spPr bwMode="auto">
          <a:xfrm flipV="1">
            <a:off x="8628063" y="56227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6" name="Line 104"/>
          <p:cNvSpPr>
            <a:spLocks noChangeShapeType="1"/>
          </p:cNvSpPr>
          <p:nvPr/>
        </p:nvSpPr>
        <p:spPr bwMode="auto">
          <a:xfrm flipV="1">
            <a:off x="8628063" y="5546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7" name="Line 105"/>
          <p:cNvSpPr>
            <a:spLocks noChangeShapeType="1"/>
          </p:cNvSpPr>
          <p:nvPr/>
        </p:nvSpPr>
        <p:spPr bwMode="auto">
          <a:xfrm flipV="1">
            <a:off x="7866063" y="26509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8" name="Line 106"/>
          <p:cNvSpPr>
            <a:spLocks noChangeShapeType="1"/>
          </p:cNvSpPr>
          <p:nvPr/>
        </p:nvSpPr>
        <p:spPr bwMode="auto">
          <a:xfrm flipV="1">
            <a:off x="8628063" y="26509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9" name="Line 107"/>
          <p:cNvSpPr>
            <a:spLocks noChangeShapeType="1"/>
          </p:cNvSpPr>
          <p:nvPr/>
        </p:nvSpPr>
        <p:spPr bwMode="auto">
          <a:xfrm flipV="1">
            <a:off x="7104063" y="2117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0" name="Line 108"/>
          <p:cNvSpPr>
            <a:spLocks noChangeShapeType="1"/>
          </p:cNvSpPr>
          <p:nvPr/>
        </p:nvSpPr>
        <p:spPr bwMode="auto">
          <a:xfrm flipV="1">
            <a:off x="7866063" y="2117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1" name="Line 109"/>
          <p:cNvSpPr>
            <a:spLocks noChangeShapeType="1"/>
          </p:cNvSpPr>
          <p:nvPr/>
        </p:nvSpPr>
        <p:spPr bwMode="auto">
          <a:xfrm flipV="1">
            <a:off x="8628063" y="2117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2" name="Text Box 110"/>
          <p:cNvSpPr txBox="1">
            <a:spLocks noChangeArrowheads="1"/>
          </p:cNvSpPr>
          <p:nvPr/>
        </p:nvSpPr>
        <p:spPr bwMode="auto">
          <a:xfrm>
            <a:off x="4665663" y="1584187"/>
            <a:ext cx="855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(Closing)</a:t>
            </a:r>
          </a:p>
        </p:txBody>
      </p:sp>
      <p:sp>
        <p:nvSpPr>
          <p:cNvPr id="103" name="Text Box 111"/>
          <p:cNvSpPr txBox="1">
            <a:spLocks noChangeArrowheads="1"/>
          </p:cNvSpPr>
          <p:nvPr/>
        </p:nvSpPr>
        <p:spPr bwMode="auto">
          <a:xfrm>
            <a:off x="91281" y="6461273"/>
            <a:ext cx="215475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 TA: Technical agreement</a:t>
            </a:r>
          </a:p>
        </p:txBody>
      </p:sp>
      <p:sp>
        <p:nvSpPr>
          <p:cNvPr id="104" name="Line 112"/>
          <p:cNvSpPr>
            <a:spLocks noChangeShapeType="1"/>
          </p:cNvSpPr>
          <p:nvPr/>
        </p:nvSpPr>
        <p:spPr bwMode="auto">
          <a:xfrm flipV="1">
            <a:off x="7104063" y="54703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5" name="Line 113"/>
          <p:cNvSpPr>
            <a:spLocks noChangeShapeType="1"/>
          </p:cNvSpPr>
          <p:nvPr/>
        </p:nvSpPr>
        <p:spPr bwMode="auto">
          <a:xfrm flipV="1">
            <a:off x="7866063" y="54703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6" name="Line 114"/>
          <p:cNvSpPr>
            <a:spLocks noChangeShapeType="1"/>
          </p:cNvSpPr>
          <p:nvPr/>
        </p:nvSpPr>
        <p:spPr bwMode="auto">
          <a:xfrm flipV="1">
            <a:off x="8628063" y="54703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7" name="Text Box 115"/>
          <p:cNvSpPr txBox="1">
            <a:spLocks noChangeArrowheads="1"/>
          </p:cNvSpPr>
          <p:nvPr/>
        </p:nvSpPr>
        <p:spPr bwMode="auto">
          <a:xfrm>
            <a:off x="6881813" y="5775187"/>
            <a:ext cx="97631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Botswana2</a:t>
            </a:r>
          </a:p>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(TA)</a:t>
            </a:r>
          </a:p>
        </p:txBody>
      </p:sp>
      <p:sp>
        <p:nvSpPr>
          <p:cNvPr id="108" name="Line 116"/>
          <p:cNvSpPr>
            <a:spLocks noChangeShapeType="1"/>
          </p:cNvSpPr>
          <p:nvPr/>
        </p:nvSpPr>
        <p:spPr bwMode="auto">
          <a:xfrm flipV="1">
            <a:off x="4056063" y="3641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9" name="Line 117"/>
          <p:cNvSpPr>
            <a:spLocks noChangeShapeType="1"/>
          </p:cNvSpPr>
          <p:nvPr/>
        </p:nvSpPr>
        <p:spPr bwMode="auto">
          <a:xfrm flipV="1">
            <a:off x="4818063" y="3641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0" name="Line 118"/>
          <p:cNvSpPr>
            <a:spLocks noChangeShapeType="1"/>
          </p:cNvSpPr>
          <p:nvPr/>
        </p:nvSpPr>
        <p:spPr bwMode="auto">
          <a:xfrm flipV="1">
            <a:off x="5580063" y="36415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1" name="Text Box 119"/>
          <p:cNvSpPr txBox="1">
            <a:spLocks noChangeArrowheads="1"/>
          </p:cNvSpPr>
          <p:nvPr/>
        </p:nvSpPr>
        <p:spPr bwMode="auto">
          <a:xfrm>
            <a:off x="3903663" y="3717787"/>
            <a:ext cx="8159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Thailand</a:t>
            </a:r>
          </a:p>
        </p:txBody>
      </p:sp>
      <p:sp>
        <p:nvSpPr>
          <p:cNvPr id="112" name="Line 120"/>
          <p:cNvSpPr>
            <a:spLocks noChangeShapeType="1"/>
          </p:cNvSpPr>
          <p:nvPr/>
        </p:nvSpPr>
        <p:spPr bwMode="auto">
          <a:xfrm flipV="1">
            <a:off x="6342063" y="34891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3" name="Line 121"/>
          <p:cNvSpPr>
            <a:spLocks noChangeShapeType="1"/>
          </p:cNvSpPr>
          <p:nvPr/>
        </p:nvSpPr>
        <p:spPr bwMode="auto">
          <a:xfrm flipV="1">
            <a:off x="7104063" y="34129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4" name="Line 122"/>
          <p:cNvSpPr>
            <a:spLocks noChangeShapeType="1"/>
          </p:cNvSpPr>
          <p:nvPr/>
        </p:nvSpPr>
        <p:spPr bwMode="auto">
          <a:xfrm flipV="1">
            <a:off x="7866063" y="33367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5" name="Line 123"/>
          <p:cNvSpPr>
            <a:spLocks noChangeShapeType="1"/>
          </p:cNvSpPr>
          <p:nvPr/>
        </p:nvSpPr>
        <p:spPr bwMode="auto">
          <a:xfrm flipV="1">
            <a:off x="8628063" y="31081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6" name="Line 124"/>
          <p:cNvSpPr>
            <a:spLocks noChangeShapeType="1"/>
          </p:cNvSpPr>
          <p:nvPr/>
        </p:nvSpPr>
        <p:spPr bwMode="auto">
          <a:xfrm flipV="1">
            <a:off x="8628063" y="257478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7" name="Text Box 125"/>
          <p:cNvSpPr txBox="1">
            <a:spLocks noChangeArrowheads="1"/>
          </p:cNvSpPr>
          <p:nvPr/>
        </p:nvSpPr>
        <p:spPr bwMode="auto">
          <a:xfrm>
            <a:off x="8399463" y="2662100"/>
            <a:ext cx="8270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Romania</a:t>
            </a:r>
          </a:p>
        </p:txBody>
      </p:sp>
    </p:spTree>
    <p:extLst>
      <p:ext uri="{BB962C8B-B14F-4D97-AF65-F5344CB8AC3E}">
        <p14:creationId xmlns:p14="http://schemas.microsoft.com/office/powerpoint/2010/main" val="18095628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A2.36b </a:t>
            </a:r>
            <a:r>
              <a:rPr lang="en-US" altLang="ko-KR" sz="3200" dirty="0">
                <a:solidFill>
                  <a:schemeClr val="tx1"/>
                </a:solidFill>
                <a:latin typeface="Times New Roman" pitchFamily="18" charset="0"/>
              </a:rPr>
              <a:t>Hyundai’s </a:t>
            </a:r>
            <a:r>
              <a:rPr lang="en-US" altLang="ko-KR" sz="3200" dirty="0" smtClean="0">
                <a:solidFill>
                  <a:schemeClr val="tx1"/>
                </a:solidFill>
                <a:latin typeface="Times New Roman" pitchFamily="18" charset="0"/>
              </a:rPr>
              <a:t>globalization by </a:t>
            </a:r>
            <a:r>
              <a:rPr lang="en-US" altLang="ko-KR" sz="3200" dirty="0">
                <a:solidFill>
                  <a:schemeClr val="tx1"/>
                </a:solidFill>
                <a:latin typeface="Times New Roman" pitchFamily="18" charset="0"/>
              </a:rPr>
              <a:t>function </a:t>
            </a:r>
            <a:br>
              <a:rPr lang="en-US" altLang="ko-KR" sz="3200" dirty="0">
                <a:solidFill>
                  <a:schemeClr val="tx1"/>
                </a:solidFill>
                <a:latin typeface="Times New Roman" pitchFamily="18" charset="0"/>
              </a:rPr>
            </a:br>
            <a:r>
              <a:rPr lang="en-US" altLang="ko-KR" dirty="0" smtClean="0">
                <a:solidFill>
                  <a:schemeClr val="tx1"/>
                </a:solidFill>
                <a:latin typeface="Times New Roman" pitchFamily="18" charset="0"/>
              </a:rPr>
              <a:t>(b) R&amp;D </a:t>
            </a:r>
            <a:endParaRPr lang="en-US" altLang="ko-KR" sz="3200" dirty="0">
              <a:solidFill>
                <a:schemeClr val="tx1"/>
              </a:solidFill>
              <a:latin typeface="Times New Roman" pitchFamily="18" charset="0"/>
            </a:endParaRPr>
          </a:p>
        </p:txBody>
      </p:sp>
      <p:sp>
        <p:nvSpPr>
          <p:cNvPr id="118" name="Freeform 3"/>
          <p:cNvSpPr>
            <a:spLocks/>
          </p:cNvSpPr>
          <p:nvPr/>
        </p:nvSpPr>
        <p:spPr bwMode="auto">
          <a:xfrm>
            <a:off x="965886" y="978315"/>
            <a:ext cx="8382000" cy="5257800"/>
          </a:xfrm>
          <a:custGeom>
            <a:avLst/>
            <a:gdLst>
              <a:gd name="T0" fmla="*/ 0 w 5232"/>
              <a:gd name="T1" fmla="*/ 0 h 3552"/>
              <a:gd name="T2" fmla="*/ 0 w 5232"/>
              <a:gd name="T3" fmla="*/ 5257800 h 3552"/>
              <a:gd name="T4" fmla="*/ 8382000 w 5232"/>
              <a:gd name="T5" fmla="*/ 5257800 h 3552"/>
              <a:gd name="T6" fmla="*/ 0 60000 65536"/>
              <a:gd name="T7" fmla="*/ 0 60000 65536"/>
              <a:gd name="T8" fmla="*/ 0 60000 65536"/>
            </a:gdLst>
            <a:ahLst/>
            <a:cxnLst>
              <a:cxn ang="T6">
                <a:pos x="T0" y="T1"/>
              </a:cxn>
              <a:cxn ang="T7">
                <a:pos x="T2" y="T3"/>
              </a:cxn>
              <a:cxn ang="T8">
                <a:pos x="T4" y="T5"/>
              </a:cxn>
            </a:cxnLst>
            <a:rect l="0" t="0" r="r" b="b"/>
            <a:pathLst>
              <a:path w="5232" h="3552">
                <a:moveTo>
                  <a:pt x="0" y="0"/>
                </a:moveTo>
                <a:lnTo>
                  <a:pt x="0" y="3552"/>
                </a:lnTo>
                <a:lnTo>
                  <a:pt x="5232" y="3552"/>
                </a:lnTo>
              </a:path>
            </a:pathLst>
          </a:custGeom>
          <a:noFill/>
          <a:ln w="9525">
            <a:solidFill>
              <a:srgbClr val="000000"/>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9" name="Text Box 4"/>
          <p:cNvSpPr txBox="1">
            <a:spLocks noChangeArrowheads="1"/>
          </p:cNvSpPr>
          <p:nvPr/>
        </p:nvSpPr>
        <p:spPr bwMode="auto">
          <a:xfrm>
            <a:off x="8997049" y="6520277"/>
            <a:ext cx="579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Year</a:t>
            </a:r>
          </a:p>
        </p:txBody>
      </p:sp>
      <p:sp>
        <p:nvSpPr>
          <p:cNvPr id="120" name="Line 5"/>
          <p:cNvSpPr>
            <a:spLocks noChangeShapeType="1"/>
          </p:cNvSpPr>
          <p:nvPr/>
        </p:nvSpPr>
        <p:spPr bwMode="auto">
          <a:xfrm>
            <a:off x="2947086" y="98942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1" name="Line 6"/>
          <p:cNvSpPr>
            <a:spLocks noChangeShapeType="1"/>
          </p:cNvSpPr>
          <p:nvPr/>
        </p:nvSpPr>
        <p:spPr bwMode="auto">
          <a:xfrm>
            <a:off x="5842686" y="98942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2" name="Line 7"/>
          <p:cNvSpPr>
            <a:spLocks noChangeShapeType="1"/>
          </p:cNvSpPr>
          <p:nvPr/>
        </p:nvSpPr>
        <p:spPr bwMode="auto">
          <a:xfrm>
            <a:off x="7366686" y="98942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3" name="Line 8"/>
          <p:cNvSpPr>
            <a:spLocks noChangeShapeType="1"/>
          </p:cNvSpPr>
          <p:nvPr/>
        </p:nvSpPr>
        <p:spPr bwMode="auto">
          <a:xfrm>
            <a:off x="6604686" y="98942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4" name="Line 9"/>
          <p:cNvSpPr>
            <a:spLocks noChangeShapeType="1"/>
          </p:cNvSpPr>
          <p:nvPr/>
        </p:nvSpPr>
        <p:spPr bwMode="auto">
          <a:xfrm>
            <a:off x="3632886" y="98942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5" name="Line 10"/>
          <p:cNvSpPr>
            <a:spLocks noChangeShapeType="1"/>
          </p:cNvSpPr>
          <p:nvPr/>
        </p:nvSpPr>
        <p:spPr bwMode="auto">
          <a:xfrm>
            <a:off x="4318686" y="98942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6" name="Line 11"/>
          <p:cNvSpPr>
            <a:spLocks noChangeShapeType="1"/>
          </p:cNvSpPr>
          <p:nvPr/>
        </p:nvSpPr>
        <p:spPr bwMode="auto">
          <a:xfrm>
            <a:off x="5080686" y="98942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7" name="Line 12"/>
          <p:cNvSpPr>
            <a:spLocks noChangeShapeType="1"/>
          </p:cNvSpPr>
          <p:nvPr/>
        </p:nvSpPr>
        <p:spPr bwMode="auto">
          <a:xfrm>
            <a:off x="8128686" y="98942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8" name="Text Box 13"/>
          <p:cNvSpPr txBox="1">
            <a:spLocks noChangeArrowheads="1"/>
          </p:cNvSpPr>
          <p:nvPr/>
        </p:nvSpPr>
        <p:spPr bwMode="auto">
          <a:xfrm>
            <a:off x="127686" y="1887952"/>
            <a:ext cx="9191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Western</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Europe</a:t>
            </a:r>
          </a:p>
        </p:txBody>
      </p:sp>
      <p:sp>
        <p:nvSpPr>
          <p:cNvPr id="129" name="Line 14"/>
          <p:cNvSpPr>
            <a:spLocks noChangeShapeType="1"/>
          </p:cNvSpPr>
          <p:nvPr/>
        </p:nvSpPr>
        <p:spPr bwMode="auto">
          <a:xfrm>
            <a:off x="965886" y="1511715"/>
            <a:ext cx="8382000" cy="11112"/>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0" name="Line 15"/>
          <p:cNvSpPr>
            <a:spLocks noChangeShapeType="1"/>
          </p:cNvSpPr>
          <p:nvPr/>
        </p:nvSpPr>
        <p:spPr bwMode="auto">
          <a:xfrm>
            <a:off x="965886" y="5104227"/>
            <a:ext cx="83820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1" name="Line 16"/>
          <p:cNvSpPr>
            <a:spLocks noChangeShapeType="1"/>
          </p:cNvSpPr>
          <p:nvPr/>
        </p:nvSpPr>
        <p:spPr bwMode="auto">
          <a:xfrm>
            <a:off x="965886" y="3645315"/>
            <a:ext cx="8382000" cy="11112"/>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2" name="Text Box 17"/>
          <p:cNvSpPr txBox="1">
            <a:spLocks noChangeArrowheads="1"/>
          </p:cNvSpPr>
          <p:nvPr/>
        </p:nvSpPr>
        <p:spPr bwMode="auto">
          <a:xfrm>
            <a:off x="7823886" y="624722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1996</a:t>
            </a:r>
          </a:p>
        </p:txBody>
      </p:sp>
      <p:sp>
        <p:nvSpPr>
          <p:cNvPr id="133" name="Text Box 18"/>
          <p:cNvSpPr txBox="1">
            <a:spLocks noChangeArrowheads="1"/>
          </p:cNvSpPr>
          <p:nvPr/>
        </p:nvSpPr>
        <p:spPr bwMode="auto">
          <a:xfrm>
            <a:off x="7061886" y="624722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1994</a:t>
            </a:r>
          </a:p>
        </p:txBody>
      </p:sp>
      <p:sp>
        <p:nvSpPr>
          <p:cNvPr id="134" name="Text Box 19"/>
          <p:cNvSpPr txBox="1">
            <a:spLocks noChangeArrowheads="1"/>
          </p:cNvSpPr>
          <p:nvPr/>
        </p:nvSpPr>
        <p:spPr bwMode="auto">
          <a:xfrm>
            <a:off x="6299886" y="624722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1992</a:t>
            </a:r>
          </a:p>
        </p:txBody>
      </p:sp>
      <p:sp>
        <p:nvSpPr>
          <p:cNvPr id="135" name="Text Box 20"/>
          <p:cNvSpPr txBox="1">
            <a:spLocks noChangeArrowheads="1"/>
          </p:cNvSpPr>
          <p:nvPr/>
        </p:nvSpPr>
        <p:spPr bwMode="auto">
          <a:xfrm>
            <a:off x="5537886" y="624722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1990</a:t>
            </a:r>
          </a:p>
        </p:txBody>
      </p:sp>
      <p:sp>
        <p:nvSpPr>
          <p:cNvPr id="136" name="Text Box 21"/>
          <p:cNvSpPr txBox="1">
            <a:spLocks noChangeArrowheads="1"/>
          </p:cNvSpPr>
          <p:nvPr/>
        </p:nvSpPr>
        <p:spPr bwMode="auto">
          <a:xfrm>
            <a:off x="4775886" y="624722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1988</a:t>
            </a:r>
          </a:p>
        </p:txBody>
      </p:sp>
      <p:sp>
        <p:nvSpPr>
          <p:cNvPr id="137" name="Text Box 22"/>
          <p:cNvSpPr txBox="1">
            <a:spLocks noChangeArrowheads="1"/>
          </p:cNvSpPr>
          <p:nvPr/>
        </p:nvSpPr>
        <p:spPr bwMode="auto">
          <a:xfrm>
            <a:off x="4013886" y="624722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1986</a:t>
            </a:r>
          </a:p>
        </p:txBody>
      </p:sp>
      <p:sp>
        <p:nvSpPr>
          <p:cNvPr id="138" name="Text Box 23"/>
          <p:cNvSpPr txBox="1">
            <a:spLocks noChangeArrowheads="1"/>
          </p:cNvSpPr>
          <p:nvPr/>
        </p:nvSpPr>
        <p:spPr bwMode="auto">
          <a:xfrm>
            <a:off x="3328086" y="624722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1984</a:t>
            </a:r>
          </a:p>
        </p:txBody>
      </p:sp>
      <p:sp>
        <p:nvSpPr>
          <p:cNvPr id="139" name="Text Box 24"/>
          <p:cNvSpPr txBox="1">
            <a:spLocks noChangeArrowheads="1"/>
          </p:cNvSpPr>
          <p:nvPr/>
        </p:nvSpPr>
        <p:spPr bwMode="auto">
          <a:xfrm>
            <a:off x="2642286" y="624722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1982</a:t>
            </a:r>
          </a:p>
        </p:txBody>
      </p:sp>
      <p:sp>
        <p:nvSpPr>
          <p:cNvPr id="140" name="Text Box 25"/>
          <p:cNvSpPr txBox="1">
            <a:spLocks noChangeArrowheads="1"/>
          </p:cNvSpPr>
          <p:nvPr/>
        </p:nvSpPr>
        <p:spPr bwMode="auto">
          <a:xfrm>
            <a:off x="127686" y="1278352"/>
            <a:ext cx="9302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North</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America</a:t>
            </a:r>
          </a:p>
        </p:txBody>
      </p:sp>
      <p:sp>
        <p:nvSpPr>
          <p:cNvPr id="141" name="Text Box 26"/>
          <p:cNvSpPr txBox="1">
            <a:spLocks noChangeArrowheads="1"/>
          </p:cNvSpPr>
          <p:nvPr/>
        </p:nvSpPr>
        <p:spPr bwMode="auto">
          <a:xfrm>
            <a:off x="127686" y="4783552"/>
            <a:ext cx="8064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Middle</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East</a:t>
            </a:r>
          </a:p>
        </p:txBody>
      </p:sp>
      <p:sp>
        <p:nvSpPr>
          <p:cNvPr id="142" name="Text Box 27"/>
          <p:cNvSpPr txBox="1">
            <a:spLocks noChangeArrowheads="1"/>
          </p:cNvSpPr>
          <p:nvPr/>
        </p:nvSpPr>
        <p:spPr bwMode="auto">
          <a:xfrm>
            <a:off x="127686" y="5545552"/>
            <a:ext cx="7381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Africa</a:t>
            </a:r>
          </a:p>
        </p:txBody>
      </p:sp>
      <p:sp>
        <p:nvSpPr>
          <p:cNvPr id="143" name="Line 28"/>
          <p:cNvSpPr>
            <a:spLocks noChangeShapeType="1"/>
          </p:cNvSpPr>
          <p:nvPr/>
        </p:nvSpPr>
        <p:spPr bwMode="auto">
          <a:xfrm>
            <a:off x="965886" y="5713827"/>
            <a:ext cx="83820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4" name="Line 29"/>
          <p:cNvSpPr>
            <a:spLocks noChangeShapeType="1"/>
          </p:cNvSpPr>
          <p:nvPr/>
        </p:nvSpPr>
        <p:spPr bwMode="auto">
          <a:xfrm>
            <a:off x="1575486" y="978315"/>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5" name="Line 30"/>
          <p:cNvSpPr>
            <a:spLocks noChangeShapeType="1"/>
          </p:cNvSpPr>
          <p:nvPr/>
        </p:nvSpPr>
        <p:spPr bwMode="auto">
          <a:xfrm>
            <a:off x="2261286" y="978315"/>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6" name="Text Box 31"/>
          <p:cNvSpPr txBox="1">
            <a:spLocks noChangeArrowheads="1"/>
          </p:cNvSpPr>
          <p:nvPr/>
        </p:nvSpPr>
        <p:spPr bwMode="auto">
          <a:xfrm>
            <a:off x="1956486" y="6236115"/>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1980</a:t>
            </a:r>
          </a:p>
        </p:txBody>
      </p:sp>
      <p:sp>
        <p:nvSpPr>
          <p:cNvPr id="147" name="Text Box 32"/>
          <p:cNvSpPr txBox="1">
            <a:spLocks noChangeArrowheads="1"/>
          </p:cNvSpPr>
          <p:nvPr/>
        </p:nvSpPr>
        <p:spPr bwMode="auto">
          <a:xfrm>
            <a:off x="1270686" y="6236115"/>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1978</a:t>
            </a:r>
          </a:p>
        </p:txBody>
      </p:sp>
      <p:sp>
        <p:nvSpPr>
          <p:cNvPr id="148" name="Line 33"/>
          <p:cNvSpPr>
            <a:spLocks noChangeShapeType="1"/>
          </p:cNvSpPr>
          <p:nvPr/>
        </p:nvSpPr>
        <p:spPr bwMode="auto">
          <a:xfrm>
            <a:off x="889686" y="2208627"/>
            <a:ext cx="84582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9" name="Text Box 34"/>
          <p:cNvSpPr txBox="1">
            <a:spLocks noChangeArrowheads="1"/>
          </p:cNvSpPr>
          <p:nvPr/>
        </p:nvSpPr>
        <p:spPr bwMode="auto">
          <a:xfrm>
            <a:off x="89586" y="3304002"/>
            <a:ext cx="84830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Asia</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-Pacific</a:t>
            </a:r>
          </a:p>
        </p:txBody>
      </p:sp>
      <p:sp>
        <p:nvSpPr>
          <p:cNvPr id="150" name="Line 35"/>
          <p:cNvSpPr>
            <a:spLocks noChangeShapeType="1"/>
          </p:cNvSpPr>
          <p:nvPr/>
        </p:nvSpPr>
        <p:spPr bwMode="auto">
          <a:xfrm>
            <a:off x="965886" y="4418427"/>
            <a:ext cx="83820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1" name="Text Box 36"/>
          <p:cNvSpPr txBox="1">
            <a:spLocks noChangeArrowheads="1"/>
          </p:cNvSpPr>
          <p:nvPr/>
        </p:nvSpPr>
        <p:spPr bwMode="auto">
          <a:xfrm>
            <a:off x="127686" y="4097752"/>
            <a:ext cx="9302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Latin</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America</a:t>
            </a:r>
          </a:p>
        </p:txBody>
      </p:sp>
      <p:sp>
        <p:nvSpPr>
          <p:cNvPr id="152" name="Text Box 37"/>
          <p:cNvSpPr txBox="1">
            <a:spLocks noChangeArrowheads="1"/>
          </p:cNvSpPr>
          <p:nvPr/>
        </p:nvSpPr>
        <p:spPr bwMode="auto">
          <a:xfrm>
            <a:off x="127686" y="2573752"/>
            <a:ext cx="8620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Eastern</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Europe</a:t>
            </a:r>
          </a:p>
        </p:txBody>
      </p:sp>
      <p:sp>
        <p:nvSpPr>
          <p:cNvPr id="153" name="Line 38"/>
          <p:cNvSpPr>
            <a:spLocks noChangeShapeType="1"/>
          </p:cNvSpPr>
          <p:nvPr/>
        </p:nvSpPr>
        <p:spPr bwMode="auto">
          <a:xfrm>
            <a:off x="965886" y="2883315"/>
            <a:ext cx="8382000" cy="11112"/>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4" name="Line 39"/>
          <p:cNvSpPr>
            <a:spLocks noChangeShapeType="1"/>
          </p:cNvSpPr>
          <p:nvPr/>
        </p:nvSpPr>
        <p:spPr bwMode="auto">
          <a:xfrm>
            <a:off x="8890686" y="989427"/>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5" name="Text Box 40"/>
          <p:cNvSpPr txBox="1">
            <a:spLocks noChangeArrowheads="1"/>
          </p:cNvSpPr>
          <p:nvPr/>
        </p:nvSpPr>
        <p:spPr bwMode="auto">
          <a:xfrm>
            <a:off x="8585886" y="6247227"/>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1998</a:t>
            </a:r>
          </a:p>
        </p:txBody>
      </p:sp>
      <p:sp>
        <p:nvSpPr>
          <p:cNvPr id="156" name="Line 41"/>
          <p:cNvSpPr>
            <a:spLocks noChangeShapeType="1"/>
          </p:cNvSpPr>
          <p:nvPr/>
        </p:nvSpPr>
        <p:spPr bwMode="auto">
          <a:xfrm flipV="1">
            <a:off x="4090086" y="15228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7" name="Line 42"/>
          <p:cNvSpPr>
            <a:spLocks noChangeShapeType="1"/>
          </p:cNvSpPr>
          <p:nvPr/>
        </p:nvSpPr>
        <p:spPr bwMode="auto">
          <a:xfrm flipV="1">
            <a:off x="4852086" y="15228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8" name="Line 43"/>
          <p:cNvSpPr>
            <a:spLocks noChangeShapeType="1"/>
          </p:cNvSpPr>
          <p:nvPr/>
        </p:nvSpPr>
        <p:spPr bwMode="auto">
          <a:xfrm flipV="1">
            <a:off x="5614086" y="15228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9" name="Line 44"/>
          <p:cNvSpPr>
            <a:spLocks noChangeShapeType="1"/>
          </p:cNvSpPr>
          <p:nvPr/>
        </p:nvSpPr>
        <p:spPr bwMode="auto">
          <a:xfrm flipV="1">
            <a:off x="6376086" y="15228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0" name="Line 45"/>
          <p:cNvSpPr>
            <a:spLocks noChangeShapeType="1"/>
          </p:cNvSpPr>
          <p:nvPr/>
        </p:nvSpPr>
        <p:spPr bwMode="auto">
          <a:xfrm flipV="1">
            <a:off x="7138086" y="15228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1" name="Line 46"/>
          <p:cNvSpPr>
            <a:spLocks noChangeShapeType="1"/>
          </p:cNvSpPr>
          <p:nvPr/>
        </p:nvSpPr>
        <p:spPr bwMode="auto">
          <a:xfrm flipV="1">
            <a:off x="7900086" y="15228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2" name="Line 47"/>
          <p:cNvSpPr>
            <a:spLocks noChangeShapeType="1"/>
          </p:cNvSpPr>
          <p:nvPr/>
        </p:nvSpPr>
        <p:spPr bwMode="auto">
          <a:xfrm flipV="1">
            <a:off x="8662086" y="15228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3" name="Text Box 48"/>
          <p:cNvSpPr txBox="1">
            <a:spLocks noChangeArrowheads="1"/>
          </p:cNvSpPr>
          <p:nvPr/>
        </p:nvSpPr>
        <p:spPr bwMode="auto">
          <a:xfrm>
            <a:off x="6909486" y="2284827"/>
            <a:ext cx="8461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Germany</a:t>
            </a:r>
          </a:p>
        </p:txBody>
      </p:sp>
      <p:sp>
        <p:nvSpPr>
          <p:cNvPr id="164" name="Line 49"/>
          <p:cNvSpPr>
            <a:spLocks noChangeShapeType="1"/>
          </p:cNvSpPr>
          <p:nvPr/>
        </p:nvSpPr>
        <p:spPr bwMode="auto">
          <a:xfrm flipV="1">
            <a:off x="7138086" y="22086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5" name="Line 50"/>
          <p:cNvSpPr>
            <a:spLocks noChangeShapeType="1"/>
          </p:cNvSpPr>
          <p:nvPr/>
        </p:nvSpPr>
        <p:spPr bwMode="auto">
          <a:xfrm flipV="1">
            <a:off x="7900086" y="22086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6" name="Line 51"/>
          <p:cNvSpPr>
            <a:spLocks noChangeShapeType="1"/>
          </p:cNvSpPr>
          <p:nvPr/>
        </p:nvSpPr>
        <p:spPr bwMode="auto">
          <a:xfrm flipV="1">
            <a:off x="8662086" y="22086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7" name="Text Box 52"/>
          <p:cNvSpPr txBox="1">
            <a:spLocks noChangeArrowheads="1"/>
          </p:cNvSpPr>
          <p:nvPr/>
        </p:nvSpPr>
        <p:spPr bwMode="auto">
          <a:xfrm>
            <a:off x="4013886" y="1610140"/>
            <a:ext cx="5889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U.S.1</a:t>
            </a:r>
          </a:p>
        </p:txBody>
      </p:sp>
      <p:sp>
        <p:nvSpPr>
          <p:cNvPr id="168" name="Line 53"/>
          <p:cNvSpPr>
            <a:spLocks noChangeShapeType="1"/>
          </p:cNvSpPr>
          <p:nvPr/>
        </p:nvSpPr>
        <p:spPr bwMode="auto">
          <a:xfrm flipV="1">
            <a:off x="7138086" y="14466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9" name="Line 54"/>
          <p:cNvSpPr>
            <a:spLocks noChangeShapeType="1"/>
          </p:cNvSpPr>
          <p:nvPr/>
        </p:nvSpPr>
        <p:spPr bwMode="auto">
          <a:xfrm flipV="1">
            <a:off x="6376086" y="14466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0" name="Line 55"/>
          <p:cNvSpPr>
            <a:spLocks noChangeShapeType="1"/>
          </p:cNvSpPr>
          <p:nvPr/>
        </p:nvSpPr>
        <p:spPr bwMode="auto">
          <a:xfrm flipV="1">
            <a:off x="5614086" y="14466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1" name="Line 56"/>
          <p:cNvSpPr>
            <a:spLocks noChangeShapeType="1"/>
          </p:cNvSpPr>
          <p:nvPr/>
        </p:nvSpPr>
        <p:spPr bwMode="auto">
          <a:xfrm flipV="1">
            <a:off x="4852086" y="14466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2" name="Line 57"/>
          <p:cNvSpPr>
            <a:spLocks noChangeShapeType="1"/>
          </p:cNvSpPr>
          <p:nvPr/>
        </p:nvSpPr>
        <p:spPr bwMode="auto">
          <a:xfrm flipV="1">
            <a:off x="8662086" y="14466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3" name="Line 58"/>
          <p:cNvSpPr>
            <a:spLocks noChangeShapeType="1"/>
          </p:cNvSpPr>
          <p:nvPr/>
        </p:nvSpPr>
        <p:spPr bwMode="auto">
          <a:xfrm flipV="1">
            <a:off x="7900086" y="14466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4" name="Text Box 59"/>
          <p:cNvSpPr txBox="1">
            <a:spLocks noChangeArrowheads="1"/>
          </p:cNvSpPr>
          <p:nvPr/>
        </p:nvSpPr>
        <p:spPr bwMode="auto">
          <a:xfrm>
            <a:off x="4775886" y="1610140"/>
            <a:ext cx="5889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U.S.2</a:t>
            </a:r>
          </a:p>
        </p:txBody>
      </p:sp>
      <p:sp>
        <p:nvSpPr>
          <p:cNvPr id="175" name="Line 60"/>
          <p:cNvSpPr>
            <a:spLocks noChangeShapeType="1"/>
          </p:cNvSpPr>
          <p:nvPr/>
        </p:nvSpPr>
        <p:spPr bwMode="auto">
          <a:xfrm flipV="1">
            <a:off x="5614086" y="13704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6" name="Line 61"/>
          <p:cNvSpPr>
            <a:spLocks noChangeShapeType="1"/>
          </p:cNvSpPr>
          <p:nvPr/>
        </p:nvSpPr>
        <p:spPr bwMode="auto">
          <a:xfrm flipV="1">
            <a:off x="6376086" y="13704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7" name="Line 62"/>
          <p:cNvSpPr>
            <a:spLocks noChangeShapeType="1"/>
          </p:cNvSpPr>
          <p:nvPr/>
        </p:nvSpPr>
        <p:spPr bwMode="auto">
          <a:xfrm flipV="1">
            <a:off x="7138086" y="13704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8" name="Line 63"/>
          <p:cNvSpPr>
            <a:spLocks noChangeShapeType="1"/>
          </p:cNvSpPr>
          <p:nvPr/>
        </p:nvSpPr>
        <p:spPr bwMode="auto">
          <a:xfrm flipV="1">
            <a:off x="7900086" y="13704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9" name="Line 64"/>
          <p:cNvSpPr>
            <a:spLocks noChangeShapeType="1"/>
          </p:cNvSpPr>
          <p:nvPr/>
        </p:nvSpPr>
        <p:spPr bwMode="auto">
          <a:xfrm flipV="1">
            <a:off x="8662086" y="13704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0" name="Text Box 65"/>
          <p:cNvSpPr txBox="1">
            <a:spLocks noChangeArrowheads="1"/>
          </p:cNvSpPr>
          <p:nvPr/>
        </p:nvSpPr>
        <p:spPr bwMode="auto">
          <a:xfrm>
            <a:off x="5537886" y="1599027"/>
            <a:ext cx="5889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U.S.3</a:t>
            </a:r>
          </a:p>
        </p:txBody>
      </p:sp>
      <p:sp>
        <p:nvSpPr>
          <p:cNvPr id="181" name="Line 66"/>
          <p:cNvSpPr>
            <a:spLocks noChangeShapeType="1"/>
          </p:cNvSpPr>
          <p:nvPr/>
        </p:nvSpPr>
        <p:spPr bwMode="auto">
          <a:xfrm flipV="1">
            <a:off x="7900086" y="36564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2" name="Text Box 67"/>
          <p:cNvSpPr txBox="1">
            <a:spLocks noChangeArrowheads="1"/>
          </p:cNvSpPr>
          <p:nvPr/>
        </p:nvSpPr>
        <p:spPr bwMode="auto">
          <a:xfrm>
            <a:off x="6299886" y="3667540"/>
            <a:ext cx="590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Japan</a:t>
            </a:r>
          </a:p>
        </p:txBody>
      </p:sp>
      <p:sp>
        <p:nvSpPr>
          <p:cNvPr id="183" name="Line 68"/>
          <p:cNvSpPr>
            <a:spLocks noChangeShapeType="1"/>
          </p:cNvSpPr>
          <p:nvPr/>
        </p:nvSpPr>
        <p:spPr bwMode="auto">
          <a:xfrm flipV="1">
            <a:off x="8662086" y="36564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4" name="Line 69"/>
          <p:cNvSpPr>
            <a:spLocks noChangeShapeType="1"/>
          </p:cNvSpPr>
          <p:nvPr/>
        </p:nvSpPr>
        <p:spPr bwMode="auto">
          <a:xfrm flipV="1">
            <a:off x="6376086" y="36564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5" name="Line 70"/>
          <p:cNvSpPr>
            <a:spLocks noChangeShapeType="1"/>
          </p:cNvSpPr>
          <p:nvPr/>
        </p:nvSpPr>
        <p:spPr bwMode="auto">
          <a:xfrm flipV="1">
            <a:off x="7138086" y="3656427"/>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Tree>
    <p:extLst>
      <p:ext uri="{BB962C8B-B14F-4D97-AF65-F5344CB8AC3E}">
        <p14:creationId xmlns:p14="http://schemas.microsoft.com/office/powerpoint/2010/main" val="4270382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A2.37 </a:t>
            </a:r>
            <a:r>
              <a:rPr lang="en-US" altLang="ko-KR" sz="3200" dirty="0">
                <a:solidFill>
                  <a:schemeClr val="tx1"/>
                </a:solidFill>
                <a:latin typeface="Times New Roman" pitchFamily="18" charset="0"/>
              </a:rPr>
              <a:t>Hyundai’s </a:t>
            </a:r>
            <a:r>
              <a:rPr lang="en-US" altLang="ko-KR" sz="3200" dirty="0" smtClean="0">
                <a:solidFill>
                  <a:schemeClr val="tx1"/>
                </a:solidFill>
                <a:latin typeface="Times New Roman" pitchFamily="18" charset="0"/>
              </a:rPr>
              <a:t>globalization by region </a:t>
            </a:r>
            <a:r>
              <a:rPr lang="en-US" altLang="ko-KR" sz="3200" dirty="0">
                <a:solidFill>
                  <a:schemeClr val="tx1"/>
                </a:solidFill>
                <a:latin typeface="Times New Roman" pitchFamily="18" charset="0"/>
              </a:rPr>
              <a:t/>
            </a:r>
            <a:br>
              <a:rPr lang="en-US" altLang="ko-KR" sz="3200" dirty="0">
                <a:solidFill>
                  <a:schemeClr val="tx1"/>
                </a:solidFill>
                <a:latin typeface="Times New Roman" pitchFamily="18" charset="0"/>
              </a:rPr>
            </a:br>
            <a:r>
              <a:rPr lang="en-US" altLang="ko-KR" dirty="0" smtClean="0">
                <a:solidFill>
                  <a:schemeClr val="tx1"/>
                </a:solidFill>
                <a:latin typeface="Times New Roman" pitchFamily="18" charset="0"/>
              </a:rPr>
              <a:t>(a) North America</a:t>
            </a:r>
            <a:endParaRPr lang="en-US" altLang="ko-KR" sz="3200" dirty="0">
              <a:solidFill>
                <a:schemeClr val="tx1"/>
              </a:solidFill>
              <a:latin typeface="Times New Roman" pitchFamily="18" charset="0"/>
            </a:endParaRPr>
          </a:p>
        </p:txBody>
      </p:sp>
      <p:sp>
        <p:nvSpPr>
          <p:cNvPr id="71" name="Freeform 3"/>
          <p:cNvSpPr>
            <a:spLocks/>
          </p:cNvSpPr>
          <p:nvPr/>
        </p:nvSpPr>
        <p:spPr bwMode="auto">
          <a:xfrm>
            <a:off x="1120421" y="899080"/>
            <a:ext cx="8382000" cy="5399088"/>
          </a:xfrm>
          <a:custGeom>
            <a:avLst/>
            <a:gdLst>
              <a:gd name="T0" fmla="*/ 0 w 5232"/>
              <a:gd name="T1" fmla="*/ 0 h 3552"/>
              <a:gd name="T2" fmla="*/ 0 w 5232"/>
              <a:gd name="T3" fmla="*/ 5399088 h 3552"/>
              <a:gd name="T4" fmla="*/ 8382000 w 5232"/>
              <a:gd name="T5" fmla="*/ 5399088 h 3552"/>
              <a:gd name="T6" fmla="*/ 0 60000 65536"/>
              <a:gd name="T7" fmla="*/ 0 60000 65536"/>
              <a:gd name="T8" fmla="*/ 0 60000 65536"/>
            </a:gdLst>
            <a:ahLst/>
            <a:cxnLst>
              <a:cxn ang="T6">
                <a:pos x="T0" y="T1"/>
              </a:cxn>
              <a:cxn ang="T7">
                <a:pos x="T2" y="T3"/>
              </a:cxn>
              <a:cxn ang="T8">
                <a:pos x="T4" y="T5"/>
              </a:cxn>
            </a:cxnLst>
            <a:rect l="0" t="0" r="r" b="b"/>
            <a:pathLst>
              <a:path w="5232" h="3552">
                <a:moveTo>
                  <a:pt x="0" y="0"/>
                </a:moveTo>
                <a:lnTo>
                  <a:pt x="0" y="3552"/>
                </a:lnTo>
                <a:lnTo>
                  <a:pt x="5232" y="3552"/>
                </a:lnTo>
              </a:path>
            </a:pathLst>
          </a:custGeom>
          <a:noFill/>
          <a:ln w="9525">
            <a:solidFill>
              <a:srgbClr val="000000"/>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2" name="Text Box 4"/>
          <p:cNvSpPr txBox="1">
            <a:spLocks noChangeArrowheads="1"/>
          </p:cNvSpPr>
          <p:nvPr/>
        </p:nvSpPr>
        <p:spPr bwMode="auto">
          <a:xfrm>
            <a:off x="9140471" y="6595030"/>
            <a:ext cx="579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Year</a:t>
            </a:r>
          </a:p>
        </p:txBody>
      </p:sp>
      <p:sp>
        <p:nvSpPr>
          <p:cNvPr id="73" name="Line 5"/>
          <p:cNvSpPr>
            <a:spLocks noChangeShapeType="1"/>
          </p:cNvSpPr>
          <p:nvPr/>
        </p:nvSpPr>
        <p:spPr bwMode="auto">
          <a:xfrm>
            <a:off x="2568221" y="1127680"/>
            <a:ext cx="0" cy="51816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4" name="Line 6"/>
          <p:cNvSpPr>
            <a:spLocks noChangeShapeType="1"/>
          </p:cNvSpPr>
          <p:nvPr/>
        </p:nvSpPr>
        <p:spPr bwMode="auto">
          <a:xfrm>
            <a:off x="5463821" y="1127680"/>
            <a:ext cx="0" cy="51816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5" name="Line 7"/>
          <p:cNvSpPr>
            <a:spLocks noChangeShapeType="1"/>
          </p:cNvSpPr>
          <p:nvPr/>
        </p:nvSpPr>
        <p:spPr bwMode="auto">
          <a:xfrm>
            <a:off x="6987821" y="1127680"/>
            <a:ext cx="0" cy="51816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6" name="Line 8"/>
          <p:cNvSpPr>
            <a:spLocks noChangeShapeType="1"/>
          </p:cNvSpPr>
          <p:nvPr/>
        </p:nvSpPr>
        <p:spPr bwMode="auto">
          <a:xfrm>
            <a:off x="6225821" y="112768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7" name="Line 9"/>
          <p:cNvSpPr>
            <a:spLocks noChangeShapeType="1"/>
          </p:cNvSpPr>
          <p:nvPr/>
        </p:nvSpPr>
        <p:spPr bwMode="auto">
          <a:xfrm>
            <a:off x="3254021" y="1127680"/>
            <a:ext cx="0" cy="51816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8" name="Line 10"/>
          <p:cNvSpPr>
            <a:spLocks noChangeShapeType="1"/>
          </p:cNvSpPr>
          <p:nvPr/>
        </p:nvSpPr>
        <p:spPr bwMode="auto">
          <a:xfrm>
            <a:off x="3939821" y="1127680"/>
            <a:ext cx="0" cy="51816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9" name="Line 11"/>
          <p:cNvSpPr>
            <a:spLocks noChangeShapeType="1"/>
          </p:cNvSpPr>
          <p:nvPr/>
        </p:nvSpPr>
        <p:spPr bwMode="auto">
          <a:xfrm>
            <a:off x="4701821" y="1127680"/>
            <a:ext cx="0" cy="51816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0" name="Line 12"/>
          <p:cNvSpPr>
            <a:spLocks noChangeShapeType="1"/>
          </p:cNvSpPr>
          <p:nvPr/>
        </p:nvSpPr>
        <p:spPr bwMode="auto">
          <a:xfrm>
            <a:off x="7826021" y="105148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1" name="Line 13"/>
          <p:cNvSpPr>
            <a:spLocks noChangeShapeType="1"/>
          </p:cNvSpPr>
          <p:nvPr/>
        </p:nvSpPr>
        <p:spPr bwMode="auto">
          <a:xfrm>
            <a:off x="1120421" y="3413680"/>
            <a:ext cx="8610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2" name="Text Box 14"/>
          <p:cNvSpPr txBox="1">
            <a:spLocks noChangeArrowheads="1"/>
          </p:cNvSpPr>
          <p:nvPr/>
        </p:nvSpPr>
        <p:spPr bwMode="auto">
          <a:xfrm>
            <a:off x="7445021" y="630928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1996</a:t>
            </a:r>
          </a:p>
        </p:txBody>
      </p:sp>
      <p:sp>
        <p:nvSpPr>
          <p:cNvPr id="83" name="Text Box 15"/>
          <p:cNvSpPr txBox="1">
            <a:spLocks noChangeArrowheads="1"/>
          </p:cNvSpPr>
          <p:nvPr/>
        </p:nvSpPr>
        <p:spPr bwMode="auto">
          <a:xfrm>
            <a:off x="6683021" y="630928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1995</a:t>
            </a:r>
          </a:p>
        </p:txBody>
      </p:sp>
      <p:sp>
        <p:nvSpPr>
          <p:cNvPr id="84" name="Text Box 16"/>
          <p:cNvSpPr txBox="1">
            <a:spLocks noChangeArrowheads="1"/>
          </p:cNvSpPr>
          <p:nvPr/>
        </p:nvSpPr>
        <p:spPr bwMode="auto">
          <a:xfrm>
            <a:off x="5921021" y="630928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1994</a:t>
            </a:r>
          </a:p>
        </p:txBody>
      </p:sp>
      <p:sp>
        <p:nvSpPr>
          <p:cNvPr id="85" name="Text Box 17"/>
          <p:cNvSpPr txBox="1">
            <a:spLocks noChangeArrowheads="1"/>
          </p:cNvSpPr>
          <p:nvPr/>
        </p:nvSpPr>
        <p:spPr bwMode="auto">
          <a:xfrm>
            <a:off x="5159021" y="630928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1993</a:t>
            </a:r>
          </a:p>
        </p:txBody>
      </p:sp>
      <p:sp>
        <p:nvSpPr>
          <p:cNvPr id="86" name="Text Box 18"/>
          <p:cNvSpPr txBox="1">
            <a:spLocks noChangeArrowheads="1"/>
          </p:cNvSpPr>
          <p:nvPr/>
        </p:nvSpPr>
        <p:spPr bwMode="auto">
          <a:xfrm>
            <a:off x="4397021" y="630928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1992</a:t>
            </a:r>
          </a:p>
        </p:txBody>
      </p:sp>
      <p:sp>
        <p:nvSpPr>
          <p:cNvPr id="87" name="Text Box 19"/>
          <p:cNvSpPr txBox="1">
            <a:spLocks noChangeArrowheads="1"/>
          </p:cNvSpPr>
          <p:nvPr/>
        </p:nvSpPr>
        <p:spPr bwMode="auto">
          <a:xfrm>
            <a:off x="3635021" y="630928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1991</a:t>
            </a:r>
          </a:p>
        </p:txBody>
      </p:sp>
      <p:sp>
        <p:nvSpPr>
          <p:cNvPr id="88" name="Text Box 20"/>
          <p:cNvSpPr txBox="1">
            <a:spLocks noChangeArrowheads="1"/>
          </p:cNvSpPr>
          <p:nvPr/>
        </p:nvSpPr>
        <p:spPr bwMode="auto">
          <a:xfrm>
            <a:off x="2263421" y="630928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1989</a:t>
            </a:r>
          </a:p>
        </p:txBody>
      </p:sp>
      <p:sp>
        <p:nvSpPr>
          <p:cNvPr id="89" name="Line 21"/>
          <p:cNvSpPr>
            <a:spLocks noChangeShapeType="1"/>
          </p:cNvSpPr>
          <p:nvPr/>
        </p:nvSpPr>
        <p:spPr bwMode="auto">
          <a:xfrm>
            <a:off x="1730021" y="1127680"/>
            <a:ext cx="0" cy="51816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0" name="Text Box 22"/>
          <p:cNvSpPr txBox="1">
            <a:spLocks noChangeArrowheads="1"/>
          </p:cNvSpPr>
          <p:nvPr/>
        </p:nvSpPr>
        <p:spPr bwMode="auto">
          <a:xfrm>
            <a:off x="1425221" y="6309280"/>
            <a:ext cx="6588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-1988</a:t>
            </a:r>
          </a:p>
        </p:txBody>
      </p:sp>
      <p:sp>
        <p:nvSpPr>
          <p:cNvPr id="91" name="Text Box 23"/>
          <p:cNvSpPr txBox="1">
            <a:spLocks noChangeArrowheads="1"/>
          </p:cNvSpPr>
          <p:nvPr/>
        </p:nvSpPr>
        <p:spPr bwMode="auto">
          <a:xfrm>
            <a:off x="83401" y="3275180"/>
            <a:ext cx="82747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Marketing</a:t>
            </a:r>
          </a:p>
        </p:txBody>
      </p:sp>
      <p:sp>
        <p:nvSpPr>
          <p:cNvPr id="92" name="Line 24"/>
          <p:cNvSpPr>
            <a:spLocks noChangeShapeType="1"/>
          </p:cNvSpPr>
          <p:nvPr/>
        </p:nvSpPr>
        <p:spPr bwMode="auto">
          <a:xfrm>
            <a:off x="8511821" y="112768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3" name="Text Box 25"/>
          <p:cNvSpPr txBox="1">
            <a:spLocks noChangeArrowheads="1"/>
          </p:cNvSpPr>
          <p:nvPr/>
        </p:nvSpPr>
        <p:spPr bwMode="auto">
          <a:xfrm>
            <a:off x="8207021" y="630928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1997</a:t>
            </a:r>
          </a:p>
        </p:txBody>
      </p:sp>
      <p:sp>
        <p:nvSpPr>
          <p:cNvPr id="94" name="Line 26"/>
          <p:cNvSpPr>
            <a:spLocks noChangeShapeType="1"/>
          </p:cNvSpPr>
          <p:nvPr/>
        </p:nvSpPr>
        <p:spPr bwMode="auto">
          <a:xfrm flipV="1">
            <a:off x="8334738" y="486909"/>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5" name="Text Box 27"/>
          <p:cNvSpPr txBox="1">
            <a:spLocks noChangeArrowheads="1"/>
          </p:cNvSpPr>
          <p:nvPr/>
        </p:nvSpPr>
        <p:spPr bwMode="auto">
          <a:xfrm>
            <a:off x="3025421" y="630928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1990</a:t>
            </a:r>
          </a:p>
        </p:txBody>
      </p:sp>
      <p:sp>
        <p:nvSpPr>
          <p:cNvPr id="96" name="Text Box 28"/>
          <p:cNvSpPr txBox="1">
            <a:spLocks noChangeArrowheads="1"/>
          </p:cNvSpPr>
          <p:nvPr/>
        </p:nvSpPr>
        <p:spPr bwMode="auto">
          <a:xfrm>
            <a:off x="8868138" y="338692"/>
            <a:ext cx="5572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Agent</a:t>
            </a:r>
          </a:p>
        </p:txBody>
      </p:sp>
      <p:sp>
        <p:nvSpPr>
          <p:cNvPr id="97" name="Line 29"/>
          <p:cNvSpPr>
            <a:spLocks noChangeShapeType="1"/>
          </p:cNvSpPr>
          <p:nvPr/>
        </p:nvSpPr>
        <p:spPr bwMode="auto">
          <a:xfrm flipV="1">
            <a:off x="8340371" y="727966"/>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8" name="Text Box 30"/>
          <p:cNvSpPr txBox="1">
            <a:spLocks noChangeArrowheads="1"/>
          </p:cNvSpPr>
          <p:nvPr/>
        </p:nvSpPr>
        <p:spPr bwMode="auto">
          <a:xfrm>
            <a:off x="8853635" y="609362"/>
            <a:ext cx="7810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Sales Sub</a:t>
            </a:r>
          </a:p>
        </p:txBody>
      </p:sp>
      <p:sp>
        <p:nvSpPr>
          <p:cNvPr id="99" name="Line 31"/>
          <p:cNvSpPr>
            <a:spLocks noChangeShapeType="1"/>
          </p:cNvSpPr>
          <p:nvPr/>
        </p:nvSpPr>
        <p:spPr bwMode="auto">
          <a:xfrm>
            <a:off x="1120421" y="1802368"/>
            <a:ext cx="8610600" cy="11112"/>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0" name="Line 32"/>
          <p:cNvSpPr>
            <a:spLocks noChangeShapeType="1"/>
          </p:cNvSpPr>
          <p:nvPr/>
        </p:nvSpPr>
        <p:spPr bwMode="auto">
          <a:xfrm>
            <a:off x="9197621" y="105148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1" name="Text Box 33"/>
          <p:cNvSpPr txBox="1">
            <a:spLocks noChangeArrowheads="1"/>
          </p:cNvSpPr>
          <p:nvPr/>
        </p:nvSpPr>
        <p:spPr bwMode="auto">
          <a:xfrm>
            <a:off x="8892821" y="630928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1998</a:t>
            </a:r>
          </a:p>
        </p:txBody>
      </p:sp>
      <p:sp>
        <p:nvSpPr>
          <p:cNvPr id="102" name="Line 34"/>
          <p:cNvSpPr>
            <a:spLocks noChangeShapeType="1"/>
          </p:cNvSpPr>
          <p:nvPr/>
        </p:nvSpPr>
        <p:spPr bwMode="auto">
          <a:xfrm>
            <a:off x="1120421" y="4785280"/>
            <a:ext cx="8610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3" name="Text Box 35"/>
          <p:cNvSpPr txBox="1">
            <a:spLocks noChangeArrowheads="1"/>
          </p:cNvSpPr>
          <p:nvPr/>
        </p:nvSpPr>
        <p:spPr bwMode="auto">
          <a:xfrm>
            <a:off x="83401" y="4524930"/>
            <a:ext cx="51809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R&amp;D</a:t>
            </a:r>
          </a:p>
        </p:txBody>
      </p:sp>
      <p:sp>
        <p:nvSpPr>
          <p:cNvPr id="104" name="Text Box 36"/>
          <p:cNvSpPr txBox="1">
            <a:spLocks noChangeArrowheads="1"/>
          </p:cNvSpPr>
          <p:nvPr/>
        </p:nvSpPr>
        <p:spPr bwMode="auto">
          <a:xfrm>
            <a:off x="80475" y="1645317"/>
            <a:ext cx="110158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Manufacturing</a:t>
            </a:r>
          </a:p>
        </p:txBody>
      </p:sp>
      <p:sp>
        <p:nvSpPr>
          <p:cNvPr id="105" name="Line 37"/>
          <p:cNvSpPr>
            <a:spLocks noChangeShapeType="1"/>
          </p:cNvSpPr>
          <p:nvPr/>
        </p:nvSpPr>
        <p:spPr bwMode="auto">
          <a:xfrm flipV="1">
            <a:off x="1501421" y="1799193"/>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6" name="Text Box 38"/>
          <p:cNvSpPr txBox="1">
            <a:spLocks noChangeArrowheads="1"/>
          </p:cNvSpPr>
          <p:nvPr/>
        </p:nvSpPr>
        <p:spPr bwMode="auto">
          <a:xfrm>
            <a:off x="1120421" y="1889680"/>
            <a:ext cx="1073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Canada(‘88)</a:t>
            </a:r>
          </a:p>
        </p:txBody>
      </p:sp>
      <p:sp>
        <p:nvSpPr>
          <p:cNvPr id="107" name="Line 39"/>
          <p:cNvSpPr>
            <a:spLocks noChangeShapeType="1"/>
          </p:cNvSpPr>
          <p:nvPr/>
        </p:nvSpPr>
        <p:spPr bwMode="auto">
          <a:xfrm flipV="1">
            <a:off x="5235221" y="18134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8" name="Line 40"/>
          <p:cNvSpPr>
            <a:spLocks noChangeShapeType="1"/>
          </p:cNvSpPr>
          <p:nvPr/>
        </p:nvSpPr>
        <p:spPr bwMode="auto">
          <a:xfrm flipV="1">
            <a:off x="2339621" y="18134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09" name="Line 41"/>
          <p:cNvSpPr>
            <a:spLocks noChangeShapeType="1"/>
          </p:cNvSpPr>
          <p:nvPr/>
        </p:nvSpPr>
        <p:spPr bwMode="auto">
          <a:xfrm flipV="1">
            <a:off x="3025421" y="18134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0" name="Line 42"/>
          <p:cNvSpPr>
            <a:spLocks noChangeShapeType="1"/>
          </p:cNvSpPr>
          <p:nvPr/>
        </p:nvSpPr>
        <p:spPr bwMode="auto">
          <a:xfrm flipV="1">
            <a:off x="3711221" y="18134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1" name="Line 43"/>
          <p:cNvSpPr>
            <a:spLocks noChangeShapeType="1"/>
          </p:cNvSpPr>
          <p:nvPr/>
        </p:nvSpPr>
        <p:spPr bwMode="auto">
          <a:xfrm flipV="1">
            <a:off x="4473221" y="18134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2" name="Text Box 44"/>
          <p:cNvSpPr txBox="1">
            <a:spLocks noChangeArrowheads="1"/>
          </p:cNvSpPr>
          <p:nvPr/>
        </p:nvSpPr>
        <p:spPr bwMode="auto">
          <a:xfrm>
            <a:off x="5159021" y="1889680"/>
            <a:ext cx="855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(Closing)</a:t>
            </a:r>
          </a:p>
        </p:txBody>
      </p:sp>
      <p:sp>
        <p:nvSpPr>
          <p:cNvPr id="113" name="Line 45"/>
          <p:cNvSpPr>
            <a:spLocks noChangeShapeType="1"/>
          </p:cNvSpPr>
          <p:nvPr/>
        </p:nvSpPr>
        <p:spPr bwMode="auto">
          <a:xfrm flipV="1">
            <a:off x="3711221" y="34136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4" name="Line 46"/>
          <p:cNvSpPr>
            <a:spLocks noChangeShapeType="1"/>
          </p:cNvSpPr>
          <p:nvPr/>
        </p:nvSpPr>
        <p:spPr bwMode="auto">
          <a:xfrm flipV="1">
            <a:off x="4473221" y="34136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5" name="Text Box 47"/>
          <p:cNvSpPr txBox="1">
            <a:spLocks noChangeArrowheads="1"/>
          </p:cNvSpPr>
          <p:nvPr/>
        </p:nvSpPr>
        <p:spPr bwMode="auto">
          <a:xfrm>
            <a:off x="1349021" y="3413680"/>
            <a:ext cx="9477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Canada(‘83)</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U.S.(‘85)</a:t>
            </a:r>
          </a:p>
        </p:txBody>
      </p:sp>
      <p:sp>
        <p:nvSpPr>
          <p:cNvPr id="116" name="Line 48"/>
          <p:cNvSpPr>
            <a:spLocks noChangeShapeType="1"/>
          </p:cNvSpPr>
          <p:nvPr/>
        </p:nvSpPr>
        <p:spPr bwMode="auto">
          <a:xfrm flipV="1">
            <a:off x="5235221" y="34136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7" name="Line 49"/>
          <p:cNvSpPr>
            <a:spLocks noChangeShapeType="1"/>
          </p:cNvSpPr>
          <p:nvPr/>
        </p:nvSpPr>
        <p:spPr bwMode="auto">
          <a:xfrm flipV="1">
            <a:off x="5997221" y="34136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6" name="Line 50"/>
          <p:cNvSpPr>
            <a:spLocks noChangeShapeType="1"/>
          </p:cNvSpPr>
          <p:nvPr/>
        </p:nvSpPr>
        <p:spPr bwMode="auto">
          <a:xfrm flipV="1">
            <a:off x="6759221" y="34136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7" name="Line 51"/>
          <p:cNvSpPr>
            <a:spLocks noChangeShapeType="1"/>
          </p:cNvSpPr>
          <p:nvPr/>
        </p:nvSpPr>
        <p:spPr bwMode="auto">
          <a:xfrm flipV="1">
            <a:off x="7597421" y="34136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8" name="Line 52"/>
          <p:cNvSpPr>
            <a:spLocks noChangeShapeType="1"/>
          </p:cNvSpPr>
          <p:nvPr/>
        </p:nvSpPr>
        <p:spPr bwMode="auto">
          <a:xfrm flipV="1">
            <a:off x="8283221" y="34136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9" name="Line 53"/>
          <p:cNvSpPr>
            <a:spLocks noChangeShapeType="1"/>
          </p:cNvSpPr>
          <p:nvPr/>
        </p:nvSpPr>
        <p:spPr bwMode="auto">
          <a:xfrm flipV="1">
            <a:off x="1501421" y="34136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0" name="Line 54"/>
          <p:cNvSpPr>
            <a:spLocks noChangeShapeType="1"/>
          </p:cNvSpPr>
          <p:nvPr/>
        </p:nvSpPr>
        <p:spPr bwMode="auto">
          <a:xfrm flipV="1">
            <a:off x="3711221" y="33374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1" name="Line 55"/>
          <p:cNvSpPr>
            <a:spLocks noChangeShapeType="1"/>
          </p:cNvSpPr>
          <p:nvPr/>
        </p:nvSpPr>
        <p:spPr bwMode="auto">
          <a:xfrm flipV="1">
            <a:off x="6759221" y="33374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2" name="Line 56"/>
          <p:cNvSpPr>
            <a:spLocks noChangeShapeType="1"/>
          </p:cNvSpPr>
          <p:nvPr/>
        </p:nvSpPr>
        <p:spPr bwMode="auto">
          <a:xfrm flipV="1">
            <a:off x="5997221" y="33374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3" name="Line 57"/>
          <p:cNvSpPr>
            <a:spLocks noChangeShapeType="1"/>
          </p:cNvSpPr>
          <p:nvPr/>
        </p:nvSpPr>
        <p:spPr bwMode="auto">
          <a:xfrm flipV="1">
            <a:off x="5235221" y="33374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4" name="Line 58"/>
          <p:cNvSpPr>
            <a:spLocks noChangeShapeType="1"/>
          </p:cNvSpPr>
          <p:nvPr/>
        </p:nvSpPr>
        <p:spPr bwMode="auto">
          <a:xfrm flipV="1">
            <a:off x="4473221" y="33374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5" name="Line 59"/>
          <p:cNvSpPr>
            <a:spLocks noChangeShapeType="1"/>
          </p:cNvSpPr>
          <p:nvPr/>
        </p:nvSpPr>
        <p:spPr bwMode="auto">
          <a:xfrm flipV="1">
            <a:off x="8283221" y="33374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6" name="Line 60"/>
          <p:cNvSpPr>
            <a:spLocks noChangeShapeType="1"/>
          </p:cNvSpPr>
          <p:nvPr/>
        </p:nvSpPr>
        <p:spPr bwMode="auto">
          <a:xfrm flipV="1">
            <a:off x="7597421" y="33374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7" name="Line 61"/>
          <p:cNvSpPr>
            <a:spLocks noChangeShapeType="1"/>
          </p:cNvSpPr>
          <p:nvPr/>
        </p:nvSpPr>
        <p:spPr bwMode="auto">
          <a:xfrm flipV="1">
            <a:off x="1501421" y="33374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8" name="Line 62"/>
          <p:cNvSpPr>
            <a:spLocks noChangeShapeType="1"/>
          </p:cNvSpPr>
          <p:nvPr/>
        </p:nvSpPr>
        <p:spPr bwMode="auto">
          <a:xfrm flipV="1">
            <a:off x="3025421" y="34136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99" name="Line 63"/>
          <p:cNvSpPr>
            <a:spLocks noChangeShapeType="1"/>
          </p:cNvSpPr>
          <p:nvPr/>
        </p:nvSpPr>
        <p:spPr bwMode="auto">
          <a:xfrm flipV="1">
            <a:off x="3025421" y="33374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0" name="Line 64"/>
          <p:cNvSpPr>
            <a:spLocks noChangeShapeType="1"/>
          </p:cNvSpPr>
          <p:nvPr/>
        </p:nvSpPr>
        <p:spPr bwMode="auto">
          <a:xfrm flipV="1">
            <a:off x="2339621" y="34136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1" name="Line 65"/>
          <p:cNvSpPr>
            <a:spLocks noChangeShapeType="1"/>
          </p:cNvSpPr>
          <p:nvPr/>
        </p:nvSpPr>
        <p:spPr bwMode="auto">
          <a:xfrm flipV="1">
            <a:off x="2339621" y="33374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2" name="Line 66"/>
          <p:cNvSpPr>
            <a:spLocks noChangeShapeType="1"/>
          </p:cNvSpPr>
          <p:nvPr/>
        </p:nvSpPr>
        <p:spPr bwMode="auto">
          <a:xfrm flipV="1">
            <a:off x="8969021" y="34136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3" name="Line 67"/>
          <p:cNvSpPr>
            <a:spLocks noChangeShapeType="1"/>
          </p:cNvSpPr>
          <p:nvPr/>
        </p:nvSpPr>
        <p:spPr bwMode="auto">
          <a:xfrm flipV="1">
            <a:off x="8969021" y="33374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4" name="Line 68"/>
          <p:cNvSpPr>
            <a:spLocks noChangeShapeType="1"/>
          </p:cNvSpPr>
          <p:nvPr/>
        </p:nvSpPr>
        <p:spPr bwMode="auto">
          <a:xfrm flipV="1">
            <a:off x="1501421" y="47852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5" name="Line 69"/>
          <p:cNvSpPr>
            <a:spLocks noChangeShapeType="1"/>
          </p:cNvSpPr>
          <p:nvPr/>
        </p:nvSpPr>
        <p:spPr bwMode="auto">
          <a:xfrm flipV="1">
            <a:off x="2339621" y="47852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6" name="Line 70"/>
          <p:cNvSpPr>
            <a:spLocks noChangeShapeType="1"/>
          </p:cNvSpPr>
          <p:nvPr/>
        </p:nvSpPr>
        <p:spPr bwMode="auto">
          <a:xfrm flipV="1">
            <a:off x="3025421" y="47852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7" name="Line 71"/>
          <p:cNvSpPr>
            <a:spLocks noChangeShapeType="1"/>
          </p:cNvSpPr>
          <p:nvPr/>
        </p:nvSpPr>
        <p:spPr bwMode="auto">
          <a:xfrm flipV="1">
            <a:off x="3711221" y="47852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8" name="Line 72"/>
          <p:cNvSpPr>
            <a:spLocks noChangeShapeType="1"/>
          </p:cNvSpPr>
          <p:nvPr/>
        </p:nvSpPr>
        <p:spPr bwMode="auto">
          <a:xfrm flipV="1">
            <a:off x="4473221" y="47852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09" name="Line 73"/>
          <p:cNvSpPr>
            <a:spLocks noChangeShapeType="1"/>
          </p:cNvSpPr>
          <p:nvPr/>
        </p:nvSpPr>
        <p:spPr bwMode="auto">
          <a:xfrm flipV="1">
            <a:off x="5235221" y="47852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0" name="Line 74"/>
          <p:cNvSpPr>
            <a:spLocks noChangeShapeType="1"/>
          </p:cNvSpPr>
          <p:nvPr/>
        </p:nvSpPr>
        <p:spPr bwMode="auto">
          <a:xfrm flipV="1">
            <a:off x="5997221" y="47852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1" name="Text Box 75"/>
          <p:cNvSpPr txBox="1">
            <a:spLocks noChangeArrowheads="1"/>
          </p:cNvSpPr>
          <p:nvPr/>
        </p:nvSpPr>
        <p:spPr bwMode="auto">
          <a:xfrm>
            <a:off x="1272821" y="4937680"/>
            <a:ext cx="9429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U.S.1(‘86)</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U.S.2(‘88)</a:t>
            </a:r>
          </a:p>
        </p:txBody>
      </p:sp>
      <p:sp>
        <p:nvSpPr>
          <p:cNvPr id="212" name="Line 76"/>
          <p:cNvSpPr>
            <a:spLocks noChangeShapeType="1"/>
          </p:cNvSpPr>
          <p:nvPr/>
        </p:nvSpPr>
        <p:spPr bwMode="auto">
          <a:xfrm flipV="1">
            <a:off x="4473221" y="47090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3" name="Line 77"/>
          <p:cNvSpPr>
            <a:spLocks noChangeShapeType="1"/>
          </p:cNvSpPr>
          <p:nvPr/>
        </p:nvSpPr>
        <p:spPr bwMode="auto">
          <a:xfrm flipV="1">
            <a:off x="3711221" y="47090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4" name="Line 78"/>
          <p:cNvSpPr>
            <a:spLocks noChangeShapeType="1"/>
          </p:cNvSpPr>
          <p:nvPr/>
        </p:nvSpPr>
        <p:spPr bwMode="auto">
          <a:xfrm flipV="1">
            <a:off x="3025421" y="47090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5" name="Line 79"/>
          <p:cNvSpPr>
            <a:spLocks noChangeShapeType="1"/>
          </p:cNvSpPr>
          <p:nvPr/>
        </p:nvSpPr>
        <p:spPr bwMode="auto">
          <a:xfrm flipV="1">
            <a:off x="2339621" y="47090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6" name="Line 80"/>
          <p:cNvSpPr>
            <a:spLocks noChangeShapeType="1"/>
          </p:cNvSpPr>
          <p:nvPr/>
        </p:nvSpPr>
        <p:spPr bwMode="auto">
          <a:xfrm flipV="1">
            <a:off x="5997221" y="47090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7" name="Line 81"/>
          <p:cNvSpPr>
            <a:spLocks noChangeShapeType="1"/>
          </p:cNvSpPr>
          <p:nvPr/>
        </p:nvSpPr>
        <p:spPr bwMode="auto">
          <a:xfrm flipV="1">
            <a:off x="5235221" y="47090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8" name="Line 82"/>
          <p:cNvSpPr>
            <a:spLocks noChangeShapeType="1"/>
          </p:cNvSpPr>
          <p:nvPr/>
        </p:nvSpPr>
        <p:spPr bwMode="auto">
          <a:xfrm flipV="1">
            <a:off x="3025421" y="46328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19" name="Line 83"/>
          <p:cNvSpPr>
            <a:spLocks noChangeShapeType="1"/>
          </p:cNvSpPr>
          <p:nvPr/>
        </p:nvSpPr>
        <p:spPr bwMode="auto">
          <a:xfrm flipV="1">
            <a:off x="3711221" y="46328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0" name="Line 84"/>
          <p:cNvSpPr>
            <a:spLocks noChangeShapeType="1"/>
          </p:cNvSpPr>
          <p:nvPr/>
        </p:nvSpPr>
        <p:spPr bwMode="auto">
          <a:xfrm flipV="1">
            <a:off x="4473221" y="46328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1" name="Line 85"/>
          <p:cNvSpPr>
            <a:spLocks noChangeShapeType="1"/>
          </p:cNvSpPr>
          <p:nvPr/>
        </p:nvSpPr>
        <p:spPr bwMode="auto">
          <a:xfrm flipV="1">
            <a:off x="5235221" y="46328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2" name="Line 86"/>
          <p:cNvSpPr>
            <a:spLocks noChangeShapeType="1"/>
          </p:cNvSpPr>
          <p:nvPr/>
        </p:nvSpPr>
        <p:spPr bwMode="auto">
          <a:xfrm flipV="1">
            <a:off x="5997221" y="46328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3" name="Text Box 87"/>
          <p:cNvSpPr txBox="1">
            <a:spLocks noChangeArrowheads="1"/>
          </p:cNvSpPr>
          <p:nvPr/>
        </p:nvSpPr>
        <p:spPr bwMode="auto">
          <a:xfrm>
            <a:off x="2949221" y="4861480"/>
            <a:ext cx="5889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U.S.3</a:t>
            </a:r>
          </a:p>
        </p:txBody>
      </p:sp>
      <p:sp>
        <p:nvSpPr>
          <p:cNvPr id="224" name="Line 88"/>
          <p:cNvSpPr>
            <a:spLocks noChangeShapeType="1"/>
          </p:cNvSpPr>
          <p:nvPr/>
        </p:nvSpPr>
        <p:spPr bwMode="auto">
          <a:xfrm flipV="1">
            <a:off x="1501421" y="47090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5" name="Line 89"/>
          <p:cNvSpPr>
            <a:spLocks noChangeShapeType="1"/>
          </p:cNvSpPr>
          <p:nvPr/>
        </p:nvSpPr>
        <p:spPr bwMode="auto">
          <a:xfrm flipV="1">
            <a:off x="6759221" y="47852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6" name="Line 90"/>
          <p:cNvSpPr>
            <a:spLocks noChangeShapeType="1"/>
          </p:cNvSpPr>
          <p:nvPr/>
        </p:nvSpPr>
        <p:spPr bwMode="auto">
          <a:xfrm flipV="1">
            <a:off x="6759221" y="47090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7" name="Line 91"/>
          <p:cNvSpPr>
            <a:spLocks noChangeShapeType="1"/>
          </p:cNvSpPr>
          <p:nvPr/>
        </p:nvSpPr>
        <p:spPr bwMode="auto">
          <a:xfrm flipV="1">
            <a:off x="6759221" y="46328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8" name="Line 92"/>
          <p:cNvSpPr>
            <a:spLocks noChangeShapeType="1"/>
          </p:cNvSpPr>
          <p:nvPr/>
        </p:nvSpPr>
        <p:spPr bwMode="auto">
          <a:xfrm flipV="1">
            <a:off x="7597421" y="47852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29" name="Line 93"/>
          <p:cNvSpPr>
            <a:spLocks noChangeShapeType="1"/>
          </p:cNvSpPr>
          <p:nvPr/>
        </p:nvSpPr>
        <p:spPr bwMode="auto">
          <a:xfrm flipV="1">
            <a:off x="7597421" y="47090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0" name="Line 94"/>
          <p:cNvSpPr>
            <a:spLocks noChangeShapeType="1"/>
          </p:cNvSpPr>
          <p:nvPr/>
        </p:nvSpPr>
        <p:spPr bwMode="auto">
          <a:xfrm flipV="1">
            <a:off x="7597421" y="46328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1" name="Line 95"/>
          <p:cNvSpPr>
            <a:spLocks noChangeShapeType="1"/>
          </p:cNvSpPr>
          <p:nvPr/>
        </p:nvSpPr>
        <p:spPr bwMode="auto">
          <a:xfrm flipV="1">
            <a:off x="8283221" y="47852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2" name="Line 96"/>
          <p:cNvSpPr>
            <a:spLocks noChangeShapeType="1"/>
          </p:cNvSpPr>
          <p:nvPr/>
        </p:nvSpPr>
        <p:spPr bwMode="auto">
          <a:xfrm flipV="1">
            <a:off x="8283221" y="47090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3" name="Line 97"/>
          <p:cNvSpPr>
            <a:spLocks noChangeShapeType="1"/>
          </p:cNvSpPr>
          <p:nvPr/>
        </p:nvSpPr>
        <p:spPr bwMode="auto">
          <a:xfrm flipV="1">
            <a:off x="8283221" y="46328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4" name="Line 98"/>
          <p:cNvSpPr>
            <a:spLocks noChangeShapeType="1"/>
          </p:cNvSpPr>
          <p:nvPr/>
        </p:nvSpPr>
        <p:spPr bwMode="auto">
          <a:xfrm flipV="1">
            <a:off x="8969021" y="47852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5" name="Line 99"/>
          <p:cNvSpPr>
            <a:spLocks noChangeShapeType="1"/>
          </p:cNvSpPr>
          <p:nvPr/>
        </p:nvSpPr>
        <p:spPr bwMode="auto">
          <a:xfrm flipV="1">
            <a:off x="8969021" y="47090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6" name="Line 100"/>
          <p:cNvSpPr>
            <a:spLocks noChangeShapeType="1"/>
          </p:cNvSpPr>
          <p:nvPr/>
        </p:nvSpPr>
        <p:spPr bwMode="auto">
          <a:xfrm flipV="1">
            <a:off x="8969021" y="463288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Tree>
    <p:extLst>
      <p:ext uri="{BB962C8B-B14F-4D97-AF65-F5344CB8AC3E}">
        <p14:creationId xmlns:p14="http://schemas.microsoft.com/office/powerpoint/2010/main" val="24218772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A2.37 </a:t>
            </a:r>
            <a:r>
              <a:rPr lang="en-US" altLang="ko-KR" sz="3200" dirty="0">
                <a:solidFill>
                  <a:schemeClr val="tx1"/>
                </a:solidFill>
                <a:latin typeface="Times New Roman" pitchFamily="18" charset="0"/>
              </a:rPr>
              <a:t>Hyundai’s </a:t>
            </a:r>
            <a:r>
              <a:rPr lang="en-US" altLang="ko-KR" sz="3200" dirty="0" smtClean="0">
                <a:solidFill>
                  <a:schemeClr val="tx1"/>
                </a:solidFill>
                <a:latin typeface="Times New Roman" pitchFamily="18" charset="0"/>
              </a:rPr>
              <a:t>globalization by region </a:t>
            </a:r>
            <a:r>
              <a:rPr lang="en-US" altLang="ko-KR" sz="3200" dirty="0">
                <a:solidFill>
                  <a:schemeClr val="tx1"/>
                </a:solidFill>
                <a:latin typeface="Times New Roman" pitchFamily="18" charset="0"/>
              </a:rPr>
              <a:t/>
            </a:r>
            <a:br>
              <a:rPr lang="en-US" altLang="ko-KR" sz="3200" dirty="0">
                <a:solidFill>
                  <a:schemeClr val="tx1"/>
                </a:solidFill>
                <a:latin typeface="Times New Roman" pitchFamily="18" charset="0"/>
              </a:rPr>
            </a:br>
            <a:r>
              <a:rPr lang="en-US" altLang="ko-KR" dirty="0" smtClean="0">
                <a:solidFill>
                  <a:schemeClr val="tx1"/>
                </a:solidFill>
                <a:latin typeface="Times New Roman" pitchFamily="18" charset="0"/>
              </a:rPr>
              <a:t>(b) Asia-Pacific</a:t>
            </a:r>
            <a:endParaRPr lang="en-US" altLang="ko-KR" sz="3200" dirty="0">
              <a:solidFill>
                <a:schemeClr val="tx1"/>
              </a:solidFill>
              <a:latin typeface="Times New Roman" pitchFamily="18" charset="0"/>
            </a:endParaRPr>
          </a:p>
        </p:txBody>
      </p:sp>
      <p:sp>
        <p:nvSpPr>
          <p:cNvPr id="118" name="Freeform 3"/>
          <p:cNvSpPr>
            <a:spLocks/>
          </p:cNvSpPr>
          <p:nvPr/>
        </p:nvSpPr>
        <p:spPr bwMode="auto">
          <a:xfrm>
            <a:off x="954657" y="838200"/>
            <a:ext cx="8382000" cy="5399088"/>
          </a:xfrm>
          <a:custGeom>
            <a:avLst/>
            <a:gdLst>
              <a:gd name="T0" fmla="*/ 0 w 5232"/>
              <a:gd name="T1" fmla="*/ 0 h 3552"/>
              <a:gd name="T2" fmla="*/ 0 w 5232"/>
              <a:gd name="T3" fmla="*/ 5399088 h 3552"/>
              <a:gd name="T4" fmla="*/ 8382000 w 5232"/>
              <a:gd name="T5" fmla="*/ 5399088 h 3552"/>
              <a:gd name="T6" fmla="*/ 0 60000 65536"/>
              <a:gd name="T7" fmla="*/ 0 60000 65536"/>
              <a:gd name="T8" fmla="*/ 0 60000 65536"/>
            </a:gdLst>
            <a:ahLst/>
            <a:cxnLst>
              <a:cxn ang="T6">
                <a:pos x="T0" y="T1"/>
              </a:cxn>
              <a:cxn ang="T7">
                <a:pos x="T2" y="T3"/>
              </a:cxn>
              <a:cxn ang="T8">
                <a:pos x="T4" y="T5"/>
              </a:cxn>
            </a:cxnLst>
            <a:rect l="0" t="0" r="r" b="b"/>
            <a:pathLst>
              <a:path w="5232" h="3552">
                <a:moveTo>
                  <a:pt x="0" y="0"/>
                </a:moveTo>
                <a:lnTo>
                  <a:pt x="0" y="3552"/>
                </a:lnTo>
                <a:lnTo>
                  <a:pt x="5232" y="3552"/>
                </a:lnTo>
              </a:path>
            </a:pathLst>
          </a:custGeom>
          <a:noFill/>
          <a:ln w="9525">
            <a:solidFill>
              <a:srgbClr val="000000"/>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19" name="Text Box 4"/>
          <p:cNvSpPr txBox="1">
            <a:spLocks noChangeArrowheads="1"/>
          </p:cNvSpPr>
          <p:nvPr/>
        </p:nvSpPr>
        <p:spPr bwMode="auto">
          <a:xfrm>
            <a:off x="8974707" y="6534150"/>
            <a:ext cx="579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Year</a:t>
            </a:r>
          </a:p>
        </p:txBody>
      </p:sp>
      <p:sp>
        <p:nvSpPr>
          <p:cNvPr id="120" name="Line 5"/>
          <p:cNvSpPr>
            <a:spLocks noChangeShapeType="1"/>
          </p:cNvSpPr>
          <p:nvPr/>
        </p:nvSpPr>
        <p:spPr bwMode="auto">
          <a:xfrm>
            <a:off x="2402457" y="1066800"/>
            <a:ext cx="0" cy="51816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1" name="Line 6"/>
          <p:cNvSpPr>
            <a:spLocks noChangeShapeType="1"/>
          </p:cNvSpPr>
          <p:nvPr/>
        </p:nvSpPr>
        <p:spPr bwMode="auto">
          <a:xfrm>
            <a:off x="5298057" y="1066800"/>
            <a:ext cx="0" cy="51816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2" name="Line 7"/>
          <p:cNvSpPr>
            <a:spLocks noChangeShapeType="1"/>
          </p:cNvSpPr>
          <p:nvPr/>
        </p:nvSpPr>
        <p:spPr bwMode="auto">
          <a:xfrm>
            <a:off x="6822057" y="1066800"/>
            <a:ext cx="0" cy="51816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3" name="Line 8"/>
          <p:cNvSpPr>
            <a:spLocks noChangeShapeType="1"/>
          </p:cNvSpPr>
          <p:nvPr/>
        </p:nvSpPr>
        <p:spPr bwMode="auto">
          <a:xfrm>
            <a:off x="6060057" y="10668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4" name="Line 9"/>
          <p:cNvSpPr>
            <a:spLocks noChangeShapeType="1"/>
          </p:cNvSpPr>
          <p:nvPr/>
        </p:nvSpPr>
        <p:spPr bwMode="auto">
          <a:xfrm>
            <a:off x="3088257" y="1066800"/>
            <a:ext cx="0" cy="51816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5" name="Line 10"/>
          <p:cNvSpPr>
            <a:spLocks noChangeShapeType="1"/>
          </p:cNvSpPr>
          <p:nvPr/>
        </p:nvSpPr>
        <p:spPr bwMode="auto">
          <a:xfrm>
            <a:off x="3774057" y="1066800"/>
            <a:ext cx="0" cy="51816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6" name="Line 11"/>
          <p:cNvSpPr>
            <a:spLocks noChangeShapeType="1"/>
          </p:cNvSpPr>
          <p:nvPr/>
        </p:nvSpPr>
        <p:spPr bwMode="auto">
          <a:xfrm>
            <a:off x="4536057" y="1066800"/>
            <a:ext cx="0" cy="51816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7" name="Line 12"/>
          <p:cNvSpPr>
            <a:spLocks noChangeShapeType="1"/>
          </p:cNvSpPr>
          <p:nvPr/>
        </p:nvSpPr>
        <p:spPr bwMode="auto">
          <a:xfrm>
            <a:off x="7660257" y="9906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8" name="Line 13"/>
          <p:cNvSpPr>
            <a:spLocks noChangeShapeType="1"/>
          </p:cNvSpPr>
          <p:nvPr/>
        </p:nvSpPr>
        <p:spPr bwMode="auto">
          <a:xfrm>
            <a:off x="954657" y="3352800"/>
            <a:ext cx="8610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29" name="Text Box 14"/>
          <p:cNvSpPr txBox="1">
            <a:spLocks noChangeArrowheads="1"/>
          </p:cNvSpPr>
          <p:nvPr/>
        </p:nvSpPr>
        <p:spPr bwMode="auto">
          <a:xfrm>
            <a:off x="7279257" y="62484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1996</a:t>
            </a:r>
          </a:p>
        </p:txBody>
      </p:sp>
      <p:sp>
        <p:nvSpPr>
          <p:cNvPr id="130" name="Text Box 15"/>
          <p:cNvSpPr txBox="1">
            <a:spLocks noChangeArrowheads="1"/>
          </p:cNvSpPr>
          <p:nvPr/>
        </p:nvSpPr>
        <p:spPr bwMode="auto">
          <a:xfrm>
            <a:off x="6517257" y="62484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1995</a:t>
            </a:r>
          </a:p>
        </p:txBody>
      </p:sp>
      <p:sp>
        <p:nvSpPr>
          <p:cNvPr id="131" name="Text Box 16"/>
          <p:cNvSpPr txBox="1">
            <a:spLocks noChangeArrowheads="1"/>
          </p:cNvSpPr>
          <p:nvPr/>
        </p:nvSpPr>
        <p:spPr bwMode="auto">
          <a:xfrm>
            <a:off x="5755257" y="62484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1994</a:t>
            </a:r>
          </a:p>
        </p:txBody>
      </p:sp>
      <p:sp>
        <p:nvSpPr>
          <p:cNvPr id="132" name="Text Box 17"/>
          <p:cNvSpPr txBox="1">
            <a:spLocks noChangeArrowheads="1"/>
          </p:cNvSpPr>
          <p:nvPr/>
        </p:nvSpPr>
        <p:spPr bwMode="auto">
          <a:xfrm>
            <a:off x="4993257" y="62484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1993</a:t>
            </a:r>
          </a:p>
        </p:txBody>
      </p:sp>
      <p:sp>
        <p:nvSpPr>
          <p:cNvPr id="133" name="Text Box 18"/>
          <p:cNvSpPr txBox="1">
            <a:spLocks noChangeArrowheads="1"/>
          </p:cNvSpPr>
          <p:nvPr/>
        </p:nvSpPr>
        <p:spPr bwMode="auto">
          <a:xfrm>
            <a:off x="4231257" y="62484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1992</a:t>
            </a:r>
          </a:p>
        </p:txBody>
      </p:sp>
      <p:sp>
        <p:nvSpPr>
          <p:cNvPr id="134" name="Text Box 19"/>
          <p:cNvSpPr txBox="1">
            <a:spLocks noChangeArrowheads="1"/>
          </p:cNvSpPr>
          <p:nvPr/>
        </p:nvSpPr>
        <p:spPr bwMode="auto">
          <a:xfrm>
            <a:off x="3469257" y="62484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1991</a:t>
            </a:r>
          </a:p>
        </p:txBody>
      </p:sp>
      <p:sp>
        <p:nvSpPr>
          <p:cNvPr id="135" name="Text Box 20"/>
          <p:cNvSpPr txBox="1">
            <a:spLocks noChangeArrowheads="1"/>
          </p:cNvSpPr>
          <p:nvPr/>
        </p:nvSpPr>
        <p:spPr bwMode="auto">
          <a:xfrm>
            <a:off x="2097657" y="62484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1989</a:t>
            </a:r>
          </a:p>
        </p:txBody>
      </p:sp>
      <p:sp>
        <p:nvSpPr>
          <p:cNvPr id="136" name="Line 21"/>
          <p:cNvSpPr>
            <a:spLocks noChangeShapeType="1"/>
          </p:cNvSpPr>
          <p:nvPr/>
        </p:nvSpPr>
        <p:spPr bwMode="auto">
          <a:xfrm>
            <a:off x="1564257" y="1066800"/>
            <a:ext cx="0" cy="51816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37" name="Text Box 22"/>
          <p:cNvSpPr txBox="1">
            <a:spLocks noChangeArrowheads="1"/>
          </p:cNvSpPr>
          <p:nvPr/>
        </p:nvSpPr>
        <p:spPr bwMode="auto">
          <a:xfrm>
            <a:off x="1183257" y="6248400"/>
            <a:ext cx="6588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-1988</a:t>
            </a:r>
          </a:p>
        </p:txBody>
      </p:sp>
      <p:sp>
        <p:nvSpPr>
          <p:cNvPr id="139" name="Line 24"/>
          <p:cNvSpPr>
            <a:spLocks noChangeShapeType="1"/>
          </p:cNvSpPr>
          <p:nvPr/>
        </p:nvSpPr>
        <p:spPr bwMode="auto">
          <a:xfrm>
            <a:off x="8346057" y="10668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0" name="Text Box 25"/>
          <p:cNvSpPr txBox="1">
            <a:spLocks noChangeArrowheads="1"/>
          </p:cNvSpPr>
          <p:nvPr/>
        </p:nvSpPr>
        <p:spPr bwMode="auto">
          <a:xfrm>
            <a:off x="8041257" y="62484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1997</a:t>
            </a:r>
          </a:p>
        </p:txBody>
      </p:sp>
      <p:sp>
        <p:nvSpPr>
          <p:cNvPr id="141" name="Line 27"/>
          <p:cNvSpPr>
            <a:spLocks noChangeShapeType="1"/>
          </p:cNvSpPr>
          <p:nvPr/>
        </p:nvSpPr>
        <p:spPr bwMode="auto">
          <a:xfrm flipV="1">
            <a:off x="2859657" y="33528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2" name="Text Box 28"/>
          <p:cNvSpPr txBox="1">
            <a:spLocks noChangeArrowheads="1"/>
          </p:cNvSpPr>
          <p:nvPr/>
        </p:nvSpPr>
        <p:spPr bwMode="auto">
          <a:xfrm>
            <a:off x="2707257" y="3389313"/>
            <a:ext cx="87153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Philippines</a:t>
            </a:r>
          </a:p>
        </p:txBody>
      </p:sp>
      <p:sp>
        <p:nvSpPr>
          <p:cNvPr id="143" name="Line 29"/>
          <p:cNvSpPr>
            <a:spLocks noChangeShapeType="1"/>
          </p:cNvSpPr>
          <p:nvPr/>
        </p:nvSpPr>
        <p:spPr bwMode="auto">
          <a:xfrm flipV="1">
            <a:off x="2173857" y="33528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4" name="Text Box 30"/>
          <p:cNvSpPr txBox="1">
            <a:spLocks noChangeArrowheads="1"/>
          </p:cNvSpPr>
          <p:nvPr/>
        </p:nvSpPr>
        <p:spPr bwMode="auto">
          <a:xfrm>
            <a:off x="2859657" y="62484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1990</a:t>
            </a:r>
          </a:p>
        </p:txBody>
      </p:sp>
      <p:sp>
        <p:nvSpPr>
          <p:cNvPr id="145" name="Text Box 31"/>
          <p:cNvSpPr txBox="1">
            <a:spLocks noChangeArrowheads="1"/>
          </p:cNvSpPr>
          <p:nvPr/>
        </p:nvSpPr>
        <p:spPr bwMode="auto">
          <a:xfrm>
            <a:off x="2173857" y="3352800"/>
            <a:ext cx="5572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Guam</a:t>
            </a:r>
          </a:p>
        </p:txBody>
      </p:sp>
      <p:sp>
        <p:nvSpPr>
          <p:cNvPr id="146" name="Line 32"/>
          <p:cNvSpPr>
            <a:spLocks noChangeShapeType="1"/>
          </p:cNvSpPr>
          <p:nvPr/>
        </p:nvSpPr>
        <p:spPr bwMode="auto">
          <a:xfrm flipV="1">
            <a:off x="1335657" y="33528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7" name="Text Box 33"/>
          <p:cNvSpPr txBox="1">
            <a:spLocks noChangeArrowheads="1"/>
          </p:cNvSpPr>
          <p:nvPr/>
        </p:nvSpPr>
        <p:spPr bwMode="auto">
          <a:xfrm>
            <a:off x="1030857" y="3352800"/>
            <a:ext cx="10493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Australia(‘85)</a:t>
            </a:r>
          </a:p>
        </p:txBody>
      </p:sp>
      <p:sp>
        <p:nvSpPr>
          <p:cNvPr id="148" name="Line 34"/>
          <p:cNvSpPr>
            <a:spLocks noChangeShapeType="1"/>
          </p:cNvSpPr>
          <p:nvPr/>
        </p:nvSpPr>
        <p:spPr bwMode="auto">
          <a:xfrm flipV="1">
            <a:off x="2173857" y="32766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49" name="Line 35"/>
          <p:cNvSpPr>
            <a:spLocks noChangeShapeType="1"/>
          </p:cNvSpPr>
          <p:nvPr/>
        </p:nvSpPr>
        <p:spPr bwMode="auto">
          <a:xfrm flipV="1">
            <a:off x="2859657" y="32766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0" name="Line 36"/>
          <p:cNvSpPr>
            <a:spLocks noChangeShapeType="1"/>
          </p:cNvSpPr>
          <p:nvPr/>
        </p:nvSpPr>
        <p:spPr bwMode="auto">
          <a:xfrm flipV="1">
            <a:off x="2859657" y="32004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1" name="Line 37"/>
          <p:cNvSpPr>
            <a:spLocks noChangeShapeType="1"/>
          </p:cNvSpPr>
          <p:nvPr/>
        </p:nvSpPr>
        <p:spPr bwMode="auto">
          <a:xfrm flipV="1">
            <a:off x="3545457" y="33528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2" name="Line 38"/>
          <p:cNvSpPr>
            <a:spLocks noChangeShapeType="1"/>
          </p:cNvSpPr>
          <p:nvPr/>
        </p:nvSpPr>
        <p:spPr bwMode="auto">
          <a:xfrm flipV="1">
            <a:off x="3545457" y="32766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3" name="Line 39"/>
          <p:cNvSpPr>
            <a:spLocks noChangeShapeType="1"/>
          </p:cNvSpPr>
          <p:nvPr/>
        </p:nvSpPr>
        <p:spPr bwMode="auto">
          <a:xfrm flipV="1">
            <a:off x="3545457" y="32004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4" name="Line 40"/>
          <p:cNvSpPr>
            <a:spLocks noChangeShapeType="1"/>
          </p:cNvSpPr>
          <p:nvPr/>
        </p:nvSpPr>
        <p:spPr bwMode="auto">
          <a:xfrm flipV="1">
            <a:off x="4307457" y="33528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5" name="Line 41"/>
          <p:cNvSpPr>
            <a:spLocks noChangeShapeType="1"/>
          </p:cNvSpPr>
          <p:nvPr/>
        </p:nvSpPr>
        <p:spPr bwMode="auto">
          <a:xfrm flipV="1">
            <a:off x="4307457" y="32766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6" name="Line 42"/>
          <p:cNvSpPr>
            <a:spLocks noChangeShapeType="1"/>
          </p:cNvSpPr>
          <p:nvPr/>
        </p:nvSpPr>
        <p:spPr bwMode="auto">
          <a:xfrm flipV="1">
            <a:off x="4307457" y="32004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7" name="Line 43"/>
          <p:cNvSpPr>
            <a:spLocks noChangeShapeType="1"/>
          </p:cNvSpPr>
          <p:nvPr/>
        </p:nvSpPr>
        <p:spPr bwMode="auto">
          <a:xfrm flipV="1">
            <a:off x="5069457" y="33528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8" name="Line 44"/>
          <p:cNvSpPr>
            <a:spLocks noChangeShapeType="1"/>
          </p:cNvSpPr>
          <p:nvPr/>
        </p:nvSpPr>
        <p:spPr bwMode="auto">
          <a:xfrm flipV="1">
            <a:off x="5069457" y="32766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59" name="Line 45"/>
          <p:cNvSpPr>
            <a:spLocks noChangeShapeType="1"/>
          </p:cNvSpPr>
          <p:nvPr/>
        </p:nvSpPr>
        <p:spPr bwMode="auto">
          <a:xfrm flipV="1">
            <a:off x="5069457" y="32004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0" name="Line 46"/>
          <p:cNvSpPr>
            <a:spLocks noChangeShapeType="1"/>
          </p:cNvSpPr>
          <p:nvPr/>
        </p:nvSpPr>
        <p:spPr bwMode="auto">
          <a:xfrm flipV="1">
            <a:off x="5831457" y="33528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1" name="Line 47"/>
          <p:cNvSpPr>
            <a:spLocks noChangeShapeType="1"/>
          </p:cNvSpPr>
          <p:nvPr/>
        </p:nvSpPr>
        <p:spPr bwMode="auto">
          <a:xfrm flipV="1">
            <a:off x="5831457" y="32766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2" name="Line 48"/>
          <p:cNvSpPr>
            <a:spLocks noChangeShapeType="1"/>
          </p:cNvSpPr>
          <p:nvPr/>
        </p:nvSpPr>
        <p:spPr bwMode="auto">
          <a:xfrm flipV="1">
            <a:off x="5831457" y="32004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3" name="Line 49"/>
          <p:cNvSpPr>
            <a:spLocks noChangeShapeType="1"/>
          </p:cNvSpPr>
          <p:nvPr/>
        </p:nvSpPr>
        <p:spPr bwMode="auto">
          <a:xfrm flipV="1">
            <a:off x="6593457" y="33528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4" name="Line 50"/>
          <p:cNvSpPr>
            <a:spLocks noChangeShapeType="1"/>
          </p:cNvSpPr>
          <p:nvPr/>
        </p:nvSpPr>
        <p:spPr bwMode="auto">
          <a:xfrm flipV="1">
            <a:off x="6593457" y="32766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5" name="Line 51"/>
          <p:cNvSpPr>
            <a:spLocks noChangeShapeType="1"/>
          </p:cNvSpPr>
          <p:nvPr/>
        </p:nvSpPr>
        <p:spPr bwMode="auto">
          <a:xfrm flipV="1">
            <a:off x="6593457" y="32004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6" name="Line 52"/>
          <p:cNvSpPr>
            <a:spLocks noChangeShapeType="1"/>
          </p:cNvSpPr>
          <p:nvPr/>
        </p:nvSpPr>
        <p:spPr bwMode="auto">
          <a:xfrm flipV="1">
            <a:off x="7355457" y="33528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7" name="Line 53"/>
          <p:cNvSpPr>
            <a:spLocks noChangeShapeType="1"/>
          </p:cNvSpPr>
          <p:nvPr/>
        </p:nvSpPr>
        <p:spPr bwMode="auto">
          <a:xfrm flipV="1">
            <a:off x="7355457" y="32766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8" name="Line 54"/>
          <p:cNvSpPr>
            <a:spLocks noChangeShapeType="1"/>
          </p:cNvSpPr>
          <p:nvPr/>
        </p:nvSpPr>
        <p:spPr bwMode="auto">
          <a:xfrm flipV="1">
            <a:off x="7355457" y="32004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69" name="Line 55"/>
          <p:cNvSpPr>
            <a:spLocks noChangeShapeType="1"/>
          </p:cNvSpPr>
          <p:nvPr/>
        </p:nvSpPr>
        <p:spPr bwMode="auto">
          <a:xfrm flipV="1">
            <a:off x="8117457" y="33528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0" name="Line 56"/>
          <p:cNvSpPr>
            <a:spLocks noChangeShapeType="1"/>
          </p:cNvSpPr>
          <p:nvPr/>
        </p:nvSpPr>
        <p:spPr bwMode="auto">
          <a:xfrm flipV="1">
            <a:off x="8117457" y="32766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1" name="Line 57"/>
          <p:cNvSpPr>
            <a:spLocks noChangeShapeType="1"/>
          </p:cNvSpPr>
          <p:nvPr/>
        </p:nvSpPr>
        <p:spPr bwMode="auto">
          <a:xfrm flipV="1">
            <a:off x="8117457" y="32004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2" name="Line 58"/>
          <p:cNvSpPr>
            <a:spLocks noChangeShapeType="1"/>
          </p:cNvSpPr>
          <p:nvPr/>
        </p:nvSpPr>
        <p:spPr bwMode="auto">
          <a:xfrm flipV="1">
            <a:off x="3545457" y="31242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3" name="Text Box 59"/>
          <p:cNvSpPr txBox="1">
            <a:spLocks noChangeArrowheads="1"/>
          </p:cNvSpPr>
          <p:nvPr/>
        </p:nvSpPr>
        <p:spPr bwMode="auto">
          <a:xfrm>
            <a:off x="3469257" y="3389313"/>
            <a:ext cx="7778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Mongolia</a:t>
            </a:r>
          </a:p>
        </p:txBody>
      </p:sp>
      <p:sp>
        <p:nvSpPr>
          <p:cNvPr id="174" name="Line 60"/>
          <p:cNvSpPr>
            <a:spLocks noChangeShapeType="1"/>
          </p:cNvSpPr>
          <p:nvPr/>
        </p:nvSpPr>
        <p:spPr bwMode="auto">
          <a:xfrm flipV="1">
            <a:off x="4307457" y="31242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5" name="Line 61"/>
          <p:cNvSpPr>
            <a:spLocks noChangeShapeType="1"/>
          </p:cNvSpPr>
          <p:nvPr/>
        </p:nvSpPr>
        <p:spPr bwMode="auto">
          <a:xfrm flipV="1">
            <a:off x="4307457" y="30480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6" name="Text Box 62"/>
          <p:cNvSpPr txBox="1">
            <a:spLocks noChangeArrowheads="1"/>
          </p:cNvSpPr>
          <p:nvPr/>
        </p:nvSpPr>
        <p:spPr bwMode="auto">
          <a:xfrm>
            <a:off x="4231257" y="3389313"/>
            <a:ext cx="8270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Hongkong</a:t>
            </a:r>
          </a:p>
        </p:txBody>
      </p:sp>
      <p:sp>
        <p:nvSpPr>
          <p:cNvPr id="177" name="Line 63"/>
          <p:cNvSpPr>
            <a:spLocks noChangeShapeType="1"/>
          </p:cNvSpPr>
          <p:nvPr/>
        </p:nvSpPr>
        <p:spPr bwMode="auto">
          <a:xfrm flipV="1">
            <a:off x="5069457" y="31242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8" name="Line 64"/>
          <p:cNvSpPr>
            <a:spLocks noChangeShapeType="1"/>
          </p:cNvSpPr>
          <p:nvPr/>
        </p:nvSpPr>
        <p:spPr bwMode="auto">
          <a:xfrm flipV="1">
            <a:off x="5069457" y="30480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79" name="Line 65"/>
          <p:cNvSpPr>
            <a:spLocks noChangeShapeType="1"/>
          </p:cNvSpPr>
          <p:nvPr/>
        </p:nvSpPr>
        <p:spPr bwMode="auto">
          <a:xfrm flipV="1">
            <a:off x="5831457" y="31242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0" name="Line 66"/>
          <p:cNvSpPr>
            <a:spLocks noChangeShapeType="1"/>
          </p:cNvSpPr>
          <p:nvPr/>
        </p:nvSpPr>
        <p:spPr bwMode="auto">
          <a:xfrm flipV="1">
            <a:off x="5831457" y="30480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1" name="Line 67"/>
          <p:cNvSpPr>
            <a:spLocks noChangeShapeType="1"/>
          </p:cNvSpPr>
          <p:nvPr/>
        </p:nvSpPr>
        <p:spPr bwMode="auto">
          <a:xfrm flipV="1">
            <a:off x="6593457" y="31242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2" name="Line 68"/>
          <p:cNvSpPr>
            <a:spLocks noChangeShapeType="1"/>
          </p:cNvSpPr>
          <p:nvPr/>
        </p:nvSpPr>
        <p:spPr bwMode="auto">
          <a:xfrm flipV="1">
            <a:off x="6593457" y="30480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3" name="Line 69"/>
          <p:cNvSpPr>
            <a:spLocks noChangeShapeType="1"/>
          </p:cNvSpPr>
          <p:nvPr/>
        </p:nvSpPr>
        <p:spPr bwMode="auto">
          <a:xfrm flipV="1">
            <a:off x="7355457" y="31242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4" name="Line 70"/>
          <p:cNvSpPr>
            <a:spLocks noChangeShapeType="1"/>
          </p:cNvSpPr>
          <p:nvPr/>
        </p:nvSpPr>
        <p:spPr bwMode="auto">
          <a:xfrm flipV="1">
            <a:off x="7355457" y="30480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185" name="Line 71"/>
          <p:cNvSpPr>
            <a:spLocks noChangeShapeType="1"/>
          </p:cNvSpPr>
          <p:nvPr/>
        </p:nvSpPr>
        <p:spPr bwMode="auto">
          <a:xfrm flipV="1">
            <a:off x="8117457" y="31242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7" name="Line 72"/>
          <p:cNvSpPr>
            <a:spLocks noChangeShapeType="1"/>
          </p:cNvSpPr>
          <p:nvPr/>
        </p:nvSpPr>
        <p:spPr bwMode="auto">
          <a:xfrm flipV="1">
            <a:off x="8117457" y="30480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8" name="Line 73"/>
          <p:cNvSpPr>
            <a:spLocks noChangeShapeType="1"/>
          </p:cNvSpPr>
          <p:nvPr/>
        </p:nvSpPr>
        <p:spPr bwMode="auto">
          <a:xfrm flipV="1">
            <a:off x="8117457" y="29718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39" name="Text Box 74"/>
          <p:cNvSpPr txBox="1">
            <a:spLocks noChangeArrowheads="1"/>
          </p:cNvSpPr>
          <p:nvPr/>
        </p:nvSpPr>
        <p:spPr bwMode="auto">
          <a:xfrm>
            <a:off x="8117457" y="3362325"/>
            <a:ext cx="6429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Taiwan</a:t>
            </a:r>
          </a:p>
        </p:txBody>
      </p:sp>
      <p:sp>
        <p:nvSpPr>
          <p:cNvPr id="240" name="Line 78"/>
          <p:cNvSpPr>
            <a:spLocks noChangeShapeType="1"/>
          </p:cNvSpPr>
          <p:nvPr/>
        </p:nvSpPr>
        <p:spPr bwMode="auto">
          <a:xfrm>
            <a:off x="954657" y="1741488"/>
            <a:ext cx="8610600" cy="11112"/>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1" name="Text Box 79"/>
          <p:cNvSpPr txBox="1">
            <a:spLocks noChangeArrowheads="1"/>
          </p:cNvSpPr>
          <p:nvPr/>
        </p:nvSpPr>
        <p:spPr bwMode="auto">
          <a:xfrm>
            <a:off x="6136257" y="1752600"/>
            <a:ext cx="133826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Philippines(TA)</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Indonesia(TA)</a:t>
            </a:r>
          </a:p>
        </p:txBody>
      </p:sp>
      <p:sp>
        <p:nvSpPr>
          <p:cNvPr id="242" name="Line 80"/>
          <p:cNvSpPr>
            <a:spLocks noChangeShapeType="1"/>
          </p:cNvSpPr>
          <p:nvPr/>
        </p:nvSpPr>
        <p:spPr bwMode="auto">
          <a:xfrm flipV="1">
            <a:off x="6669657" y="1752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3" name="Line 81"/>
          <p:cNvSpPr>
            <a:spLocks noChangeShapeType="1"/>
          </p:cNvSpPr>
          <p:nvPr/>
        </p:nvSpPr>
        <p:spPr bwMode="auto">
          <a:xfrm flipV="1">
            <a:off x="6669657" y="1676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4" name="Line 82"/>
          <p:cNvSpPr>
            <a:spLocks noChangeShapeType="1"/>
          </p:cNvSpPr>
          <p:nvPr/>
        </p:nvSpPr>
        <p:spPr bwMode="auto">
          <a:xfrm flipV="1">
            <a:off x="7431657" y="1752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5" name="Line 83"/>
          <p:cNvSpPr>
            <a:spLocks noChangeShapeType="1"/>
          </p:cNvSpPr>
          <p:nvPr/>
        </p:nvSpPr>
        <p:spPr bwMode="auto">
          <a:xfrm flipV="1">
            <a:off x="7431657" y="1676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6" name="Line 84"/>
          <p:cNvSpPr>
            <a:spLocks noChangeShapeType="1"/>
          </p:cNvSpPr>
          <p:nvPr/>
        </p:nvSpPr>
        <p:spPr bwMode="auto">
          <a:xfrm flipV="1">
            <a:off x="7431657" y="1600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7" name="Text Box 85"/>
          <p:cNvSpPr txBox="1">
            <a:spLocks noChangeArrowheads="1"/>
          </p:cNvSpPr>
          <p:nvPr/>
        </p:nvSpPr>
        <p:spPr bwMode="auto">
          <a:xfrm>
            <a:off x="7355457" y="1763713"/>
            <a:ext cx="609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China</a:t>
            </a:r>
          </a:p>
        </p:txBody>
      </p:sp>
      <p:sp>
        <p:nvSpPr>
          <p:cNvPr id="248" name="Line 86"/>
          <p:cNvSpPr>
            <a:spLocks noChangeShapeType="1"/>
          </p:cNvSpPr>
          <p:nvPr/>
        </p:nvSpPr>
        <p:spPr bwMode="auto">
          <a:xfrm flipV="1">
            <a:off x="8117457" y="1752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49" name="Line 87"/>
          <p:cNvSpPr>
            <a:spLocks noChangeShapeType="1"/>
          </p:cNvSpPr>
          <p:nvPr/>
        </p:nvSpPr>
        <p:spPr bwMode="auto">
          <a:xfrm flipV="1">
            <a:off x="8117457" y="1676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0" name="Line 88"/>
          <p:cNvSpPr>
            <a:spLocks noChangeShapeType="1"/>
          </p:cNvSpPr>
          <p:nvPr/>
        </p:nvSpPr>
        <p:spPr bwMode="auto">
          <a:xfrm flipV="1">
            <a:off x="8117457" y="1600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1" name="Line 89"/>
          <p:cNvSpPr>
            <a:spLocks noChangeShapeType="1"/>
          </p:cNvSpPr>
          <p:nvPr/>
        </p:nvSpPr>
        <p:spPr bwMode="auto">
          <a:xfrm flipV="1">
            <a:off x="8117457" y="1524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2" name="Text Box 90"/>
          <p:cNvSpPr txBox="1">
            <a:spLocks noChangeArrowheads="1"/>
          </p:cNvSpPr>
          <p:nvPr/>
        </p:nvSpPr>
        <p:spPr bwMode="auto">
          <a:xfrm>
            <a:off x="7953945" y="1839913"/>
            <a:ext cx="7175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Taiwan</a:t>
            </a:r>
          </a:p>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(TA)</a:t>
            </a:r>
          </a:p>
        </p:txBody>
      </p:sp>
      <p:sp>
        <p:nvSpPr>
          <p:cNvPr id="253" name="Line 91"/>
          <p:cNvSpPr>
            <a:spLocks noChangeShapeType="1"/>
          </p:cNvSpPr>
          <p:nvPr/>
        </p:nvSpPr>
        <p:spPr bwMode="auto">
          <a:xfrm flipV="1">
            <a:off x="8803257" y="1752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4" name="Line 92"/>
          <p:cNvSpPr>
            <a:spLocks noChangeShapeType="1"/>
          </p:cNvSpPr>
          <p:nvPr/>
        </p:nvSpPr>
        <p:spPr bwMode="auto">
          <a:xfrm flipV="1">
            <a:off x="8803257" y="1676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5" name="Line 93"/>
          <p:cNvSpPr>
            <a:spLocks noChangeShapeType="1"/>
          </p:cNvSpPr>
          <p:nvPr/>
        </p:nvSpPr>
        <p:spPr bwMode="auto">
          <a:xfrm flipV="1">
            <a:off x="8803257" y="1600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6" name="Line 94"/>
          <p:cNvSpPr>
            <a:spLocks noChangeShapeType="1"/>
          </p:cNvSpPr>
          <p:nvPr/>
        </p:nvSpPr>
        <p:spPr bwMode="auto">
          <a:xfrm flipV="1">
            <a:off x="8803257" y="1524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7" name="Text Box 95"/>
          <p:cNvSpPr txBox="1">
            <a:spLocks noChangeArrowheads="1"/>
          </p:cNvSpPr>
          <p:nvPr/>
        </p:nvSpPr>
        <p:spPr bwMode="auto">
          <a:xfrm>
            <a:off x="8492107" y="1839913"/>
            <a:ext cx="1141413"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Pakistan(TA)</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Malaysia</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India</a:t>
            </a:r>
          </a:p>
        </p:txBody>
      </p:sp>
      <p:sp>
        <p:nvSpPr>
          <p:cNvPr id="258" name="Line 96"/>
          <p:cNvSpPr>
            <a:spLocks noChangeShapeType="1"/>
          </p:cNvSpPr>
          <p:nvPr/>
        </p:nvSpPr>
        <p:spPr bwMode="auto">
          <a:xfrm flipV="1">
            <a:off x="8803257" y="14478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59" name="Line 97"/>
          <p:cNvSpPr>
            <a:spLocks noChangeShapeType="1"/>
          </p:cNvSpPr>
          <p:nvPr/>
        </p:nvSpPr>
        <p:spPr bwMode="auto">
          <a:xfrm flipV="1">
            <a:off x="8803257" y="1371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0" name="Line 98"/>
          <p:cNvSpPr>
            <a:spLocks noChangeShapeType="1"/>
          </p:cNvSpPr>
          <p:nvPr/>
        </p:nvSpPr>
        <p:spPr bwMode="auto">
          <a:xfrm flipV="1">
            <a:off x="8803257" y="1295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1" name="Line 99"/>
          <p:cNvSpPr>
            <a:spLocks noChangeShapeType="1"/>
          </p:cNvSpPr>
          <p:nvPr/>
        </p:nvSpPr>
        <p:spPr bwMode="auto">
          <a:xfrm>
            <a:off x="9031857" y="990600"/>
            <a:ext cx="0" cy="5257800"/>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2" name="Line 100"/>
          <p:cNvSpPr>
            <a:spLocks noChangeShapeType="1"/>
          </p:cNvSpPr>
          <p:nvPr/>
        </p:nvSpPr>
        <p:spPr bwMode="auto">
          <a:xfrm flipV="1">
            <a:off x="8803257" y="33528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3" name="Line 101"/>
          <p:cNvSpPr>
            <a:spLocks noChangeShapeType="1"/>
          </p:cNvSpPr>
          <p:nvPr/>
        </p:nvSpPr>
        <p:spPr bwMode="auto">
          <a:xfrm flipV="1">
            <a:off x="8803257" y="32766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4" name="Line 102"/>
          <p:cNvSpPr>
            <a:spLocks noChangeShapeType="1"/>
          </p:cNvSpPr>
          <p:nvPr/>
        </p:nvSpPr>
        <p:spPr bwMode="auto">
          <a:xfrm flipV="1">
            <a:off x="8803257" y="32004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5" name="Line 103"/>
          <p:cNvSpPr>
            <a:spLocks noChangeShapeType="1"/>
          </p:cNvSpPr>
          <p:nvPr/>
        </p:nvSpPr>
        <p:spPr bwMode="auto">
          <a:xfrm flipV="1">
            <a:off x="8803257" y="31242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6" name="Line 104"/>
          <p:cNvSpPr>
            <a:spLocks noChangeShapeType="1"/>
          </p:cNvSpPr>
          <p:nvPr/>
        </p:nvSpPr>
        <p:spPr bwMode="auto">
          <a:xfrm flipV="1">
            <a:off x="8803257" y="30480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7" name="Line 105"/>
          <p:cNvSpPr>
            <a:spLocks noChangeShapeType="1"/>
          </p:cNvSpPr>
          <p:nvPr/>
        </p:nvSpPr>
        <p:spPr bwMode="auto">
          <a:xfrm flipV="1">
            <a:off x="8803257" y="2971800"/>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68" name="Text Box 106"/>
          <p:cNvSpPr txBox="1">
            <a:spLocks noChangeArrowheads="1"/>
          </p:cNvSpPr>
          <p:nvPr/>
        </p:nvSpPr>
        <p:spPr bwMode="auto">
          <a:xfrm>
            <a:off x="8727057" y="62484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1998</a:t>
            </a:r>
          </a:p>
        </p:txBody>
      </p:sp>
      <p:sp>
        <p:nvSpPr>
          <p:cNvPr id="269" name="Line 107"/>
          <p:cNvSpPr>
            <a:spLocks noChangeShapeType="1"/>
          </p:cNvSpPr>
          <p:nvPr/>
        </p:nvSpPr>
        <p:spPr bwMode="auto">
          <a:xfrm flipV="1">
            <a:off x="8117457" y="4724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70" name="Text Box 108"/>
          <p:cNvSpPr txBox="1">
            <a:spLocks noChangeArrowheads="1"/>
          </p:cNvSpPr>
          <p:nvPr/>
        </p:nvSpPr>
        <p:spPr bwMode="auto">
          <a:xfrm>
            <a:off x="4231257" y="4735513"/>
            <a:ext cx="590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Japan</a:t>
            </a:r>
          </a:p>
        </p:txBody>
      </p:sp>
      <p:sp>
        <p:nvSpPr>
          <p:cNvPr id="271" name="Line 109"/>
          <p:cNvSpPr>
            <a:spLocks noChangeShapeType="1"/>
          </p:cNvSpPr>
          <p:nvPr/>
        </p:nvSpPr>
        <p:spPr bwMode="auto">
          <a:xfrm flipV="1">
            <a:off x="8803257" y="4724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72" name="Line 110"/>
          <p:cNvSpPr>
            <a:spLocks noChangeShapeType="1"/>
          </p:cNvSpPr>
          <p:nvPr/>
        </p:nvSpPr>
        <p:spPr bwMode="auto">
          <a:xfrm>
            <a:off x="954657" y="4724400"/>
            <a:ext cx="8610600" cy="0"/>
          </a:xfrm>
          <a:prstGeom prst="line">
            <a:avLst/>
          </a:prstGeom>
          <a:noFill/>
          <a:ln w="9525" cap="rnd">
            <a:solidFill>
              <a:srgbClr val="00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75" name="Line 113"/>
          <p:cNvSpPr>
            <a:spLocks noChangeShapeType="1"/>
          </p:cNvSpPr>
          <p:nvPr/>
        </p:nvSpPr>
        <p:spPr bwMode="auto">
          <a:xfrm flipV="1">
            <a:off x="4307457" y="1752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76" name="Line 114"/>
          <p:cNvSpPr>
            <a:spLocks noChangeShapeType="1"/>
          </p:cNvSpPr>
          <p:nvPr/>
        </p:nvSpPr>
        <p:spPr bwMode="auto">
          <a:xfrm flipV="1">
            <a:off x="5069457" y="1752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77" name="Line 115"/>
          <p:cNvSpPr>
            <a:spLocks noChangeShapeType="1"/>
          </p:cNvSpPr>
          <p:nvPr/>
        </p:nvSpPr>
        <p:spPr bwMode="auto">
          <a:xfrm flipV="1">
            <a:off x="5831457" y="17526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78" name="Line 116"/>
          <p:cNvSpPr>
            <a:spLocks noChangeShapeType="1"/>
          </p:cNvSpPr>
          <p:nvPr/>
        </p:nvSpPr>
        <p:spPr bwMode="auto">
          <a:xfrm flipV="1">
            <a:off x="6669657" y="1600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79" name="Line 117"/>
          <p:cNvSpPr>
            <a:spLocks noChangeShapeType="1"/>
          </p:cNvSpPr>
          <p:nvPr/>
        </p:nvSpPr>
        <p:spPr bwMode="auto">
          <a:xfrm flipV="1">
            <a:off x="7431657" y="15240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80" name="Line 118"/>
          <p:cNvSpPr>
            <a:spLocks noChangeShapeType="1"/>
          </p:cNvSpPr>
          <p:nvPr/>
        </p:nvSpPr>
        <p:spPr bwMode="auto">
          <a:xfrm flipV="1">
            <a:off x="8117457" y="14478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81" name="Line 119"/>
          <p:cNvSpPr>
            <a:spLocks noChangeShapeType="1"/>
          </p:cNvSpPr>
          <p:nvPr/>
        </p:nvSpPr>
        <p:spPr bwMode="auto">
          <a:xfrm flipV="1">
            <a:off x="8803257" y="12192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82" name="Text Box 120"/>
          <p:cNvSpPr txBox="1">
            <a:spLocks noChangeArrowheads="1"/>
          </p:cNvSpPr>
          <p:nvPr/>
        </p:nvSpPr>
        <p:spPr bwMode="auto">
          <a:xfrm>
            <a:off x="4155057" y="1828800"/>
            <a:ext cx="8159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Thailand</a:t>
            </a:r>
          </a:p>
        </p:txBody>
      </p:sp>
      <p:sp>
        <p:nvSpPr>
          <p:cNvPr id="283" name="Line 121"/>
          <p:cNvSpPr>
            <a:spLocks noChangeShapeType="1"/>
          </p:cNvSpPr>
          <p:nvPr/>
        </p:nvSpPr>
        <p:spPr bwMode="auto">
          <a:xfrm flipV="1">
            <a:off x="5069457" y="4724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84" name="Line 122"/>
          <p:cNvSpPr>
            <a:spLocks noChangeShapeType="1"/>
          </p:cNvSpPr>
          <p:nvPr/>
        </p:nvSpPr>
        <p:spPr bwMode="auto">
          <a:xfrm flipV="1">
            <a:off x="4307457" y="4724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85" name="Line 123"/>
          <p:cNvSpPr>
            <a:spLocks noChangeShapeType="1"/>
          </p:cNvSpPr>
          <p:nvPr/>
        </p:nvSpPr>
        <p:spPr bwMode="auto">
          <a:xfrm flipV="1">
            <a:off x="5831457" y="4724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86" name="Line 124"/>
          <p:cNvSpPr>
            <a:spLocks noChangeShapeType="1"/>
          </p:cNvSpPr>
          <p:nvPr/>
        </p:nvSpPr>
        <p:spPr bwMode="auto">
          <a:xfrm flipV="1">
            <a:off x="6593457" y="4724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87" name="Line 125"/>
          <p:cNvSpPr>
            <a:spLocks noChangeShapeType="1"/>
          </p:cNvSpPr>
          <p:nvPr/>
        </p:nvSpPr>
        <p:spPr bwMode="auto">
          <a:xfrm flipV="1">
            <a:off x="7431657" y="4724400"/>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88" name="Text Box 23"/>
          <p:cNvSpPr txBox="1">
            <a:spLocks noChangeArrowheads="1"/>
          </p:cNvSpPr>
          <p:nvPr/>
        </p:nvSpPr>
        <p:spPr bwMode="auto">
          <a:xfrm>
            <a:off x="-76584" y="3187212"/>
            <a:ext cx="82747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Marketing</a:t>
            </a:r>
          </a:p>
        </p:txBody>
      </p:sp>
      <p:sp>
        <p:nvSpPr>
          <p:cNvPr id="289" name="Text Box 35"/>
          <p:cNvSpPr txBox="1">
            <a:spLocks noChangeArrowheads="1"/>
          </p:cNvSpPr>
          <p:nvPr/>
        </p:nvSpPr>
        <p:spPr bwMode="auto">
          <a:xfrm>
            <a:off x="-74984" y="4524930"/>
            <a:ext cx="51809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R&amp;D</a:t>
            </a:r>
          </a:p>
        </p:txBody>
      </p:sp>
      <p:sp>
        <p:nvSpPr>
          <p:cNvPr id="290" name="Text Box 36"/>
          <p:cNvSpPr txBox="1">
            <a:spLocks noChangeArrowheads="1"/>
          </p:cNvSpPr>
          <p:nvPr/>
        </p:nvSpPr>
        <p:spPr bwMode="auto">
          <a:xfrm>
            <a:off x="-81818" y="1593059"/>
            <a:ext cx="110158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Manufacturing</a:t>
            </a:r>
          </a:p>
        </p:txBody>
      </p:sp>
      <p:sp>
        <p:nvSpPr>
          <p:cNvPr id="291" name="Line 26"/>
          <p:cNvSpPr>
            <a:spLocks noChangeShapeType="1"/>
          </p:cNvSpPr>
          <p:nvPr/>
        </p:nvSpPr>
        <p:spPr bwMode="auto">
          <a:xfrm flipV="1">
            <a:off x="8334738" y="486909"/>
            <a:ext cx="457200" cy="0"/>
          </a:xfrm>
          <a:prstGeom prst="line">
            <a:avLst/>
          </a:prstGeom>
          <a:noFill/>
          <a:ln w="571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92" name="Text Box 28"/>
          <p:cNvSpPr txBox="1">
            <a:spLocks noChangeArrowheads="1"/>
          </p:cNvSpPr>
          <p:nvPr/>
        </p:nvSpPr>
        <p:spPr bwMode="auto">
          <a:xfrm>
            <a:off x="8868138" y="338692"/>
            <a:ext cx="5572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Agent</a:t>
            </a:r>
          </a:p>
        </p:txBody>
      </p:sp>
      <p:sp>
        <p:nvSpPr>
          <p:cNvPr id="293" name="Line 29"/>
          <p:cNvSpPr>
            <a:spLocks noChangeShapeType="1"/>
          </p:cNvSpPr>
          <p:nvPr/>
        </p:nvSpPr>
        <p:spPr bwMode="auto">
          <a:xfrm flipV="1">
            <a:off x="8340371" y="727966"/>
            <a:ext cx="457200"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294" name="Text Box 30"/>
          <p:cNvSpPr txBox="1">
            <a:spLocks noChangeArrowheads="1"/>
          </p:cNvSpPr>
          <p:nvPr/>
        </p:nvSpPr>
        <p:spPr bwMode="auto">
          <a:xfrm>
            <a:off x="8853635" y="609362"/>
            <a:ext cx="7810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Sales Sub</a:t>
            </a:r>
          </a:p>
        </p:txBody>
      </p:sp>
    </p:spTree>
    <p:extLst>
      <p:ext uri="{BB962C8B-B14F-4D97-AF65-F5344CB8AC3E}">
        <p14:creationId xmlns:p14="http://schemas.microsoft.com/office/powerpoint/2010/main" val="16838514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smtClean="0">
                <a:solidFill>
                  <a:schemeClr val="tx1"/>
                </a:solidFill>
                <a:latin typeface="Times New Roman" pitchFamily="18" charset="0"/>
              </a:rPr>
              <a:t>Table A2.2 </a:t>
            </a:r>
            <a:r>
              <a:rPr lang="en-US" altLang="ko-KR" sz="3200" dirty="0">
                <a:solidFill>
                  <a:schemeClr val="tx1"/>
                </a:solidFill>
                <a:latin typeface="Times New Roman" pitchFamily="18" charset="0"/>
              </a:rPr>
              <a:t>Comparison of chaebols – Daewoo </a:t>
            </a:r>
            <a:r>
              <a:rPr lang="en-US" altLang="ko-KR" sz="3200" dirty="0" smtClean="0">
                <a:solidFill>
                  <a:schemeClr val="tx1"/>
                </a:solidFill>
                <a:latin typeface="Times New Roman" pitchFamily="18" charset="0"/>
              </a:rPr>
              <a:t>and Hyundai</a:t>
            </a:r>
            <a:endParaRPr lang="en-US" altLang="ko-KR" sz="3200" dirty="0">
              <a:solidFill>
                <a:schemeClr val="tx1"/>
              </a:solidFill>
              <a:latin typeface="Times New Roman" pitchFamily="18" charset="0"/>
            </a:endParaRPr>
          </a:p>
        </p:txBody>
      </p:sp>
      <p:graphicFrame>
        <p:nvGraphicFramePr>
          <p:cNvPr id="4" name="표 3"/>
          <p:cNvGraphicFramePr>
            <a:graphicFrameLocks noGrp="1"/>
          </p:cNvGraphicFramePr>
          <p:nvPr>
            <p:extLst>
              <p:ext uri="{D42A27DB-BD31-4B8C-83A1-F6EECF244321}">
                <p14:modId xmlns:p14="http://schemas.microsoft.com/office/powerpoint/2010/main" val="3989813158"/>
              </p:ext>
            </p:extLst>
          </p:nvPr>
        </p:nvGraphicFramePr>
        <p:xfrm>
          <a:off x="560512" y="1288434"/>
          <a:ext cx="8568951" cy="4968553"/>
        </p:xfrm>
        <a:graphic>
          <a:graphicData uri="http://schemas.openxmlformats.org/drawingml/2006/table">
            <a:tbl>
              <a:tblPr firstRow="1" firstCol="1" bandRow="1" bandCol="1"/>
              <a:tblGrid>
                <a:gridCol w="2732654">
                  <a:extLst>
                    <a:ext uri="{9D8B030D-6E8A-4147-A177-3AD203B41FA5}">
                      <a16:colId xmlns:a16="http://schemas.microsoft.com/office/drawing/2014/main" val="3943707673"/>
                    </a:ext>
                  </a:extLst>
                </a:gridCol>
                <a:gridCol w="2895527">
                  <a:extLst>
                    <a:ext uri="{9D8B030D-6E8A-4147-A177-3AD203B41FA5}">
                      <a16:colId xmlns:a16="http://schemas.microsoft.com/office/drawing/2014/main" val="963673177"/>
                    </a:ext>
                  </a:extLst>
                </a:gridCol>
                <a:gridCol w="2940770">
                  <a:extLst>
                    <a:ext uri="{9D8B030D-6E8A-4147-A177-3AD203B41FA5}">
                      <a16:colId xmlns:a16="http://schemas.microsoft.com/office/drawing/2014/main" val="2995278956"/>
                    </a:ext>
                  </a:extLst>
                </a:gridCol>
              </a:tblGrid>
              <a:tr h="331236">
                <a:tc>
                  <a:txBody>
                    <a:bodyPr/>
                    <a:lstStyle/>
                    <a:p>
                      <a:pPr algn="ctr" latinLnBrk="0">
                        <a:lnSpc>
                          <a:spcPct val="115000"/>
                        </a:lnSpc>
                        <a:spcAft>
                          <a:spcPts val="0"/>
                        </a:spcAft>
                      </a:pPr>
                      <a:r>
                        <a:rPr lang="en-US" sz="1800" kern="0" dirty="0">
                          <a:effectLst/>
                          <a:latin typeface="Times New Roman" panose="02020603050405020304" pitchFamily="18" charset="0"/>
                          <a:ea typeface="맑은 고딕" panose="020B0503020000020004" pitchFamily="50" charset="-127"/>
                          <a:cs typeface="Times New Roman" panose="02020603050405020304" pitchFamily="18" charset="0"/>
                        </a:rPr>
                        <a:t>Attributes</a:t>
                      </a:r>
                      <a:endParaRPr lang="ko-KR"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latinLnBrk="0">
                        <a:lnSpc>
                          <a:spcPct val="115000"/>
                        </a:lnSpc>
                        <a:spcAft>
                          <a:spcPts val="0"/>
                        </a:spcAft>
                      </a:pPr>
                      <a:r>
                        <a:rPr lang="en-US" sz="1800" i="1" kern="0">
                          <a:effectLst/>
                          <a:latin typeface="Times New Roman" panose="02020603050405020304" pitchFamily="18" charset="0"/>
                          <a:ea typeface="맑은 고딕" panose="020B0503020000020004" pitchFamily="50" charset="-127"/>
                          <a:cs typeface="Times New Roman" panose="02020603050405020304" pitchFamily="18" charset="0"/>
                        </a:rPr>
                        <a:t>Daewoo </a:t>
                      </a:r>
                      <a:r>
                        <a:rPr lang="en-US" sz="1800" kern="0">
                          <a:effectLst/>
                          <a:latin typeface="Times New Roman" panose="02020603050405020304" pitchFamily="18" charset="0"/>
                          <a:ea typeface="맑은 고딕" panose="020B0503020000020004" pitchFamily="50" charset="-127"/>
                          <a:cs typeface="Times New Roman" panose="02020603050405020304" pitchFamily="18" charset="0"/>
                        </a:rPr>
                        <a:t>Motor Co.</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latinLnBrk="0">
                        <a:lnSpc>
                          <a:spcPct val="115000"/>
                        </a:lnSpc>
                        <a:spcAft>
                          <a:spcPts val="0"/>
                        </a:spcAft>
                      </a:pPr>
                      <a:r>
                        <a:rPr lang="en-US" sz="1800" i="1" kern="0">
                          <a:effectLst/>
                          <a:latin typeface="Times New Roman" panose="02020603050405020304" pitchFamily="18" charset="0"/>
                          <a:ea typeface="맑은 고딕" panose="020B0503020000020004" pitchFamily="50" charset="-127"/>
                          <a:cs typeface="Times New Roman" panose="02020603050405020304" pitchFamily="18" charset="0"/>
                        </a:rPr>
                        <a:t>Hyundai</a:t>
                      </a:r>
                      <a:r>
                        <a:rPr lang="en-US" sz="1800" kern="0">
                          <a:effectLst/>
                          <a:latin typeface="Times New Roman" panose="02020603050405020304" pitchFamily="18" charset="0"/>
                          <a:ea typeface="맑은 고딕" panose="020B0503020000020004" pitchFamily="50" charset="-127"/>
                          <a:cs typeface="Times New Roman" panose="02020603050405020304" pitchFamily="18" charset="0"/>
                        </a:rPr>
                        <a:t> Motor Co.</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4882388"/>
                  </a:ext>
                </a:extLst>
              </a:tr>
              <a:tr h="662474">
                <a:tc>
                  <a:txBody>
                    <a:bodyPr/>
                    <a:lstStyle/>
                    <a:p>
                      <a:pPr algn="l" latinLnBrk="0">
                        <a:lnSpc>
                          <a:spcPct val="115000"/>
                        </a:lnSpc>
                        <a:spcAft>
                          <a:spcPts val="0"/>
                        </a:spcAft>
                      </a:pPr>
                      <a:r>
                        <a:rPr lang="en-US" sz="1800" kern="0">
                          <a:effectLst/>
                          <a:latin typeface="Times New Roman" panose="02020603050405020304" pitchFamily="18" charset="0"/>
                          <a:ea typeface="맑은 고딕" panose="020B0503020000020004" pitchFamily="50" charset="-127"/>
                          <a:cs typeface="Times New Roman" panose="02020603050405020304" pitchFamily="18" charset="0"/>
                        </a:rPr>
                        <a:t>Market share in the Korean car market (in 1993)</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lnSpc>
                          <a:spcPct val="115000"/>
                        </a:lnSpc>
                        <a:spcBef>
                          <a:spcPts val="600"/>
                        </a:spcBef>
                        <a:spcAft>
                          <a:spcPts val="0"/>
                        </a:spcAft>
                      </a:pPr>
                      <a:r>
                        <a:rPr lang="en-US" sz="1800" kern="0">
                          <a:effectLst/>
                          <a:latin typeface="Times New Roman" panose="02020603050405020304" pitchFamily="18" charset="0"/>
                          <a:ea typeface="맑은 고딕" panose="020B0503020000020004" pitchFamily="50" charset="-127"/>
                          <a:cs typeface="Times New Roman" panose="02020603050405020304" pitchFamily="18" charset="0"/>
                        </a:rPr>
                        <a:t>About 20%</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lnSpc>
                          <a:spcPct val="115000"/>
                        </a:lnSpc>
                        <a:spcBef>
                          <a:spcPts val="600"/>
                        </a:spcBef>
                        <a:spcAft>
                          <a:spcPts val="0"/>
                        </a:spcAft>
                      </a:pPr>
                      <a:r>
                        <a:rPr lang="en-US" sz="1800" kern="0" dirty="0">
                          <a:effectLst/>
                          <a:latin typeface="Times New Roman" panose="02020603050405020304" pitchFamily="18" charset="0"/>
                          <a:ea typeface="맑은 고딕" panose="020B0503020000020004" pitchFamily="50" charset="-127"/>
                          <a:cs typeface="Times New Roman" panose="02020603050405020304" pitchFamily="18" charset="0"/>
                        </a:rPr>
                        <a:t>About 50%</a:t>
                      </a:r>
                      <a:endParaRPr lang="ko-KR"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0354654"/>
                  </a:ext>
                </a:extLst>
              </a:tr>
              <a:tr h="662474">
                <a:tc>
                  <a:txBody>
                    <a:bodyPr/>
                    <a:lstStyle/>
                    <a:p>
                      <a:pPr algn="l" latinLnBrk="0">
                        <a:lnSpc>
                          <a:spcPct val="115000"/>
                        </a:lnSpc>
                        <a:spcAft>
                          <a:spcPts val="0"/>
                        </a:spcAft>
                      </a:pPr>
                      <a:r>
                        <a:rPr lang="en-US" sz="1800" kern="0">
                          <a:effectLst/>
                          <a:latin typeface="Times New Roman" panose="02020603050405020304" pitchFamily="18" charset="0"/>
                          <a:ea typeface="맑은 고딕" panose="020B0503020000020004" pitchFamily="50" charset="-127"/>
                          <a:cs typeface="Times New Roman" panose="02020603050405020304" pitchFamily="18" charset="0"/>
                        </a:rPr>
                        <a:t>Time (year) to enter the automobile industry</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lnSpc>
                          <a:spcPct val="115000"/>
                        </a:lnSpc>
                        <a:spcBef>
                          <a:spcPts val="600"/>
                        </a:spcBef>
                        <a:spcAft>
                          <a:spcPts val="0"/>
                        </a:spcAft>
                      </a:pPr>
                      <a:r>
                        <a:rPr lang="en-US" sz="1800" kern="0">
                          <a:effectLst/>
                          <a:latin typeface="Times New Roman" panose="02020603050405020304" pitchFamily="18" charset="0"/>
                          <a:ea typeface="맑은 고딕" panose="020B0503020000020004" pitchFamily="50" charset="-127"/>
                          <a:cs typeface="Times New Roman" panose="02020603050405020304" pitchFamily="18" charset="0"/>
                        </a:rPr>
                        <a:t>1978</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lnSpc>
                          <a:spcPct val="115000"/>
                        </a:lnSpc>
                        <a:spcBef>
                          <a:spcPts val="600"/>
                        </a:spcBef>
                        <a:spcAft>
                          <a:spcPts val="0"/>
                        </a:spcAft>
                      </a:pPr>
                      <a:r>
                        <a:rPr lang="en-US" sz="1800" kern="0">
                          <a:effectLst/>
                          <a:latin typeface="Times New Roman" panose="02020603050405020304" pitchFamily="18" charset="0"/>
                          <a:ea typeface="맑은 고딕" panose="020B0503020000020004" pitchFamily="50" charset="-127"/>
                          <a:cs typeface="Times New Roman" panose="02020603050405020304" pitchFamily="18" charset="0"/>
                        </a:rPr>
                        <a:t>1967</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1020419"/>
                  </a:ext>
                </a:extLst>
              </a:tr>
              <a:tr h="662474">
                <a:tc>
                  <a:txBody>
                    <a:bodyPr/>
                    <a:lstStyle/>
                    <a:p>
                      <a:pPr algn="l" latinLnBrk="0">
                        <a:lnSpc>
                          <a:spcPct val="115000"/>
                        </a:lnSpc>
                        <a:spcAft>
                          <a:spcPts val="0"/>
                        </a:spcAft>
                      </a:pPr>
                      <a:r>
                        <a:rPr lang="en-US" sz="1800" kern="0">
                          <a:effectLst/>
                          <a:latin typeface="Times New Roman" panose="02020603050405020304" pitchFamily="18" charset="0"/>
                          <a:ea typeface="맑은 고딕" panose="020B0503020000020004" pitchFamily="50" charset="-127"/>
                          <a:cs typeface="Times New Roman" panose="02020603050405020304" pitchFamily="18" charset="0"/>
                        </a:rPr>
                        <a:t>Total asset – business group as a whole (as of 1996)</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lnSpc>
                          <a:spcPct val="115000"/>
                        </a:lnSpc>
                        <a:spcBef>
                          <a:spcPts val="600"/>
                        </a:spcBef>
                        <a:spcAft>
                          <a:spcPts val="0"/>
                        </a:spcAft>
                      </a:pPr>
                      <a:r>
                        <a:rPr lang="en-US" sz="1800" kern="0" dirty="0" smtClean="0">
                          <a:effectLst/>
                          <a:latin typeface="Times New Roman" panose="02020603050405020304" pitchFamily="18" charset="0"/>
                          <a:ea typeface="맑은 고딕" panose="020B0503020000020004" pitchFamily="50" charset="-127"/>
                          <a:cs typeface="Times New Roman" panose="02020603050405020304" pitchFamily="18" charset="0"/>
                        </a:rPr>
                        <a:t>US$39.1 </a:t>
                      </a:r>
                      <a:r>
                        <a:rPr lang="en-US" sz="1800" kern="0" dirty="0">
                          <a:effectLst/>
                          <a:latin typeface="Times New Roman" panose="02020603050405020304" pitchFamily="18" charset="0"/>
                          <a:ea typeface="맑은 고딕" panose="020B0503020000020004" pitchFamily="50" charset="-127"/>
                          <a:cs typeface="Times New Roman" panose="02020603050405020304" pitchFamily="18" charset="0"/>
                        </a:rPr>
                        <a:t>billion</a:t>
                      </a:r>
                      <a:endParaRPr lang="ko-KR"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lnSpc>
                          <a:spcPct val="115000"/>
                        </a:lnSpc>
                        <a:spcBef>
                          <a:spcPts val="600"/>
                        </a:spcBef>
                        <a:spcAft>
                          <a:spcPts val="0"/>
                        </a:spcAft>
                      </a:pPr>
                      <a:r>
                        <a:rPr lang="en-US" sz="1800" kern="0" dirty="0" smtClean="0">
                          <a:effectLst/>
                          <a:latin typeface="Times New Roman" panose="02020603050405020304" pitchFamily="18" charset="0"/>
                          <a:ea typeface="맑은 고딕" panose="020B0503020000020004" pitchFamily="50" charset="-127"/>
                          <a:cs typeface="Times New Roman" panose="02020603050405020304" pitchFamily="18" charset="0"/>
                        </a:rPr>
                        <a:t>US$54.6 </a:t>
                      </a:r>
                      <a:r>
                        <a:rPr lang="en-US" sz="1800" kern="0" dirty="0">
                          <a:effectLst/>
                          <a:latin typeface="Times New Roman" panose="02020603050405020304" pitchFamily="18" charset="0"/>
                          <a:ea typeface="맑은 고딕" panose="020B0503020000020004" pitchFamily="50" charset="-127"/>
                          <a:cs typeface="Times New Roman" panose="02020603050405020304" pitchFamily="18" charset="0"/>
                        </a:rPr>
                        <a:t>billion</a:t>
                      </a:r>
                      <a:endParaRPr lang="ko-KR"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9649789"/>
                  </a:ext>
                </a:extLst>
              </a:tr>
              <a:tr h="2649895">
                <a:tc>
                  <a:txBody>
                    <a:bodyPr/>
                    <a:lstStyle/>
                    <a:p>
                      <a:pPr algn="l" latinLnBrk="0">
                        <a:lnSpc>
                          <a:spcPct val="115000"/>
                        </a:lnSpc>
                        <a:spcAft>
                          <a:spcPts val="0"/>
                        </a:spcAft>
                      </a:pPr>
                      <a:r>
                        <a:rPr lang="en-US" sz="1800" kern="0">
                          <a:effectLst/>
                          <a:latin typeface="Times New Roman" panose="02020603050405020304" pitchFamily="18" charset="0"/>
                          <a:ea typeface="맑은 고딕" panose="020B0503020000020004" pitchFamily="50" charset="-127"/>
                          <a:cs typeface="Times New Roman" panose="02020603050405020304" pitchFamily="18" charset="0"/>
                        </a:rPr>
                        <a:t>Business portfolio (sales ratio) – business group as a whole ( as of 1997)</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42900" lvl="0" indent="-342900" algn="l" latinLnBrk="0">
                        <a:lnSpc>
                          <a:spcPct val="115000"/>
                        </a:lnSpc>
                        <a:spcAft>
                          <a:spcPts val="0"/>
                        </a:spcAft>
                        <a:buFont typeface="Symbol" panose="05050102010706020507" pitchFamily="18" charset="2"/>
                        <a:buChar char="-"/>
                        <a:tabLst>
                          <a:tab pos="228600" algn="l"/>
                        </a:tabLst>
                      </a:pPr>
                      <a:r>
                        <a:rPr lang="en-US" sz="1800" kern="0">
                          <a:effectLst/>
                          <a:latin typeface="Times New Roman" panose="02020603050405020304" pitchFamily="18" charset="0"/>
                          <a:ea typeface="맑은 고딕" panose="020B0503020000020004" pitchFamily="50" charset="-127"/>
                          <a:cs typeface="Times New Roman" panose="02020603050405020304" pitchFamily="18" charset="0"/>
                        </a:rPr>
                        <a:t>Automobile: 17%</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p>
                      <a:pPr marL="342900" lvl="0" indent="-342900" algn="l" latinLnBrk="0">
                        <a:lnSpc>
                          <a:spcPct val="115000"/>
                        </a:lnSpc>
                        <a:spcAft>
                          <a:spcPts val="0"/>
                        </a:spcAft>
                        <a:buFont typeface="Symbol" panose="05050102010706020507" pitchFamily="18" charset="2"/>
                        <a:buChar char="-"/>
                        <a:tabLst>
                          <a:tab pos="228600" algn="l"/>
                        </a:tabLst>
                      </a:pPr>
                      <a:r>
                        <a:rPr lang="en-US" sz="1800" kern="0">
                          <a:effectLst/>
                          <a:latin typeface="Times New Roman" panose="02020603050405020304" pitchFamily="18" charset="0"/>
                          <a:ea typeface="맑은 고딕" panose="020B0503020000020004" pitchFamily="50" charset="-127"/>
                          <a:cs typeface="Times New Roman" panose="02020603050405020304" pitchFamily="18" charset="0"/>
                        </a:rPr>
                        <a:t>Construction: 10%</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p>
                      <a:pPr marL="342900" lvl="0" indent="-342900" algn="l" latinLnBrk="0">
                        <a:lnSpc>
                          <a:spcPct val="115000"/>
                        </a:lnSpc>
                        <a:spcAft>
                          <a:spcPts val="0"/>
                        </a:spcAft>
                        <a:buFont typeface="Symbol" panose="05050102010706020507" pitchFamily="18" charset="2"/>
                        <a:buChar char="-"/>
                        <a:tabLst>
                          <a:tab pos="228600" algn="l"/>
                        </a:tabLst>
                      </a:pPr>
                      <a:r>
                        <a:rPr lang="en-US" sz="1800" kern="0">
                          <a:effectLst/>
                          <a:latin typeface="Times New Roman" panose="02020603050405020304" pitchFamily="18" charset="0"/>
                          <a:ea typeface="맑은 고딕" panose="020B0503020000020004" pitchFamily="50" charset="-127"/>
                          <a:cs typeface="Times New Roman" panose="02020603050405020304" pitchFamily="18" charset="0"/>
                        </a:rPr>
                        <a:t>Electronics: 16%</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p>
                      <a:pPr marL="342900" lvl="0" indent="-342900" algn="l" latinLnBrk="0">
                        <a:lnSpc>
                          <a:spcPct val="115000"/>
                        </a:lnSpc>
                        <a:spcAft>
                          <a:spcPts val="0"/>
                        </a:spcAft>
                        <a:buFont typeface="Symbol" panose="05050102010706020507" pitchFamily="18" charset="2"/>
                        <a:buChar char="-"/>
                        <a:tabLst>
                          <a:tab pos="228600" algn="l"/>
                        </a:tabLst>
                      </a:pPr>
                      <a:r>
                        <a:rPr lang="en-US" sz="1800" kern="0">
                          <a:effectLst/>
                          <a:latin typeface="Times New Roman" panose="02020603050405020304" pitchFamily="18" charset="0"/>
                          <a:ea typeface="맑은 고딕" panose="020B0503020000020004" pitchFamily="50" charset="-127"/>
                          <a:cs typeface="Times New Roman" panose="02020603050405020304" pitchFamily="18" charset="0"/>
                        </a:rPr>
                        <a:t>Heavy Industry: 10%</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p>
                      <a:pPr marL="342900" lvl="0" indent="-342900" algn="l" latinLnBrk="0">
                        <a:lnSpc>
                          <a:spcPct val="115000"/>
                        </a:lnSpc>
                        <a:spcAft>
                          <a:spcPts val="0"/>
                        </a:spcAft>
                        <a:buFont typeface="Symbol" panose="05050102010706020507" pitchFamily="18" charset="2"/>
                        <a:buChar char="-"/>
                        <a:tabLst>
                          <a:tab pos="228600" algn="l"/>
                        </a:tabLst>
                      </a:pPr>
                      <a:r>
                        <a:rPr lang="en-US" sz="1800" kern="0">
                          <a:effectLst/>
                          <a:latin typeface="Times New Roman" panose="02020603050405020304" pitchFamily="18" charset="0"/>
                          <a:ea typeface="맑은 고딕" panose="020B0503020000020004" pitchFamily="50" charset="-127"/>
                          <a:cs typeface="Times New Roman" panose="02020603050405020304" pitchFamily="18" charset="0"/>
                        </a:rPr>
                        <a:t>Petrochemical: -</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p>
                      <a:pPr marL="342900" lvl="0" indent="-342900" algn="l" latinLnBrk="0">
                        <a:lnSpc>
                          <a:spcPct val="115000"/>
                        </a:lnSpc>
                        <a:spcAft>
                          <a:spcPts val="0"/>
                        </a:spcAft>
                        <a:buFont typeface="Symbol" panose="05050102010706020507" pitchFamily="18" charset="2"/>
                        <a:buChar char="-"/>
                        <a:tabLst>
                          <a:tab pos="228600" algn="l"/>
                        </a:tabLst>
                      </a:pPr>
                      <a:r>
                        <a:rPr lang="en-US" sz="1800" b="1" kern="0">
                          <a:effectLst/>
                          <a:latin typeface="Times New Roman" panose="02020603050405020304" pitchFamily="18" charset="0"/>
                          <a:ea typeface="맑은 고딕" panose="020B0503020000020004" pitchFamily="50" charset="-127"/>
                          <a:cs typeface="Times New Roman" panose="02020603050405020304" pitchFamily="18" charset="0"/>
                        </a:rPr>
                        <a:t>Textile/Trade: 42%</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p>
                      <a:pPr marL="342900" lvl="0" indent="-342900" algn="l" latinLnBrk="0">
                        <a:lnSpc>
                          <a:spcPct val="115000"/>
                        </a:lnSpc>
                        <a:spcAft>
                          <a:spcPts val="0"/>
                        </a:spcAft>
                        <a:buFont typeface="Symbol" panose="05050102010706020507" pitchFamily="18" charset="2"/>
                        <a:buChar char="-"/>
                        <a:tabLst>
                          <a:tab pos="228600" algn="l"/>
                        </a:tabLst>
                      </a:pPr>
                      <a:r>
                        <a:rPr lang="en-US" sz="1800" kern="0">
                          <a:effectLst/>
                          <a:latin typeface="Times New Roman" panose="02020603050405020304" pitchFamily="18" charset="0"/>
                          <a:ea typeface="맑은 고딕" panose="020B0503020000020004" pitchFamily="50" charset="-127"/>
                          <a:cs typeface="Times New Roman" panose="02020603050405020304" pitchFamily="18" charset="0"/>
                        </a:rPr>
                        <a:t>Logistics/Shipping: -</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p>
                      <a:pPr marL="342900" lvl="0" indent="-342900" algn="l" latinLnBrk="0">
                        <a:lnSpc>
                          <a:spcPct val="115000"/>
                        </a:lnSpc>
                        <a:spcAft>
                          <a:spcPts val="0"/>
                        </a:spcAft>
                        <a:buFont typeface="Symbol" panose="05050102010706020507" pitchFamily="18" charset="2"/>
                        <a:buChar char="-"/>
                        <a:tabLst>
                          <a:tab pos="228600" algn="l"/>
                        </a:tabLst>
                      </a:pPr>
                      <a:r>
                        <a:rPr lang="en-US" sz="1800" kern="0">
                          <a:effectLst/>
                          <a:latin typeface="Times New Roman" panose="02020603050405020304" pitchFamily="18" charset="0"/>
                          <a:ea typeface="맑은 고딕" panose="020B0503020000020004" pitchFamily="50" charset="-127"/>
                          <a:cs typeface="Times New Roman" panose="02020603050405020304" pitchFamily="18" charset="0"/>
                        </a:rPr>
                        <a:t>Financial/Services: 5%</a:t>
                      </a:r>
                      <a:endParaRPr lang="ko-KR"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42900" lvl="0" indent="-342900" algn="l" latinLnBrk="0">
                        <a:lnSpc>
                          <a:spcPct val="115000"/>
                        </a:lnSpc>
                        <a:spcAft>
                          <a:spcPts val="0"/>
                        </a:spcAft>
                        <a:buFont typeface="Symbol" panose="05050102010706020507" pitchFamily="18" charset="2"/>
                        <a:buChar char="-"/>
                        <a:tabLst>
                          <a:tab pos="228600" algn="l"/>
                        </a:tabLst>
                      </a:pPr>
                      <a:r>
                        <a:rPr lang="en-US" sz="1800" b="1" kern="0" dirty="0">
                          <a:effectLst/>
                          <a:latin typeface="Times New Roman" panose="02020603050405020304" pitchFamily="18" charset="0"/>
                          <a:ea typeface="맑은 고딕" panose="020B0503020000020004" pitchFamily="50" charset="-127"/>
                          <a:cs typeface="Times New Roman" panose="02020603050405020304" pitchFamily="18" charset="0"/>
                        </a:rPr>
                        <a:t>Automobile: 33%</a:t>
                      </a:r>
                      <a:endParaRPr lang="ko-KR"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p>
                      <a:pPr marL="342900" lvl="0" indent="-342900" algn="l" latinLnBrk="0">
                        <a:lnSpc>
                          <a:spcPct val="115000"/>
                        </a:lnSpc>
                        <a:spcAft>
                          <a:spcPts val="0"/>
                        </a:spcAft>
                        <a:buFont typeface="Symbol" panose="05050102010706020507" pitchFamily="18" charset="2"/>
                        <a:buChar char="-"/>
                        <a:tabLst>
                          <a:tab pos="228600" algn="l"/>
                        </a:tabLst>
                      </a:pPr>
                      <a:r>
                        <a:rPr lang="en-US" sz="1800" kern="0" dirty="0">
                          <a:effectLst/>
                          <a:latin typeface="Times New Roman" panose="02020603050405020304" pitchFamily="18" charset="0"/>
                          <a:ea typeface="맑은 고딕" panose="020B0503020000020004" pitchFamily="50" charset="-127"/>
                          <a:cs typeface="Times New Roman" panose="02020603050405020304" pitchFamily="18" charset="0"/>
                        </a:rPr>
                        <a:t>Construction: 14%</a:t>
                      </a:r>
                      <a:endParaRPr lang="ko-KR"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p>
                      <a:pPr marL="342900" lvl="0" indent="-342900" algn="l" latinLnBrk="0">
                        <a:lnSpc>
                          <a:spcPct val="115000"/>
                        </a:lnSpc>
                        <a:spcAft>
                          <a:spcPts val="0"/>
                        </a:spcAft>
                        <a:buFont typeface="Symbol" panose="05050102010706020507" pitchFamily="18" charset="2"/>
                        <a:buChar char="-"/>
                        <a:tabLst>
                          <a:tab pos="228600" algn="l"/>
                        </a:tabLst>
                      </a:pPr>
                      <a:r>
                        <a:rPr lang="en-US" sz="1800" kern="0" dirty="0">
                          <a:effectLst/>
                          <a:latin typeface="Times New Roman" panose="02020603050405020304" pitchFamily="18" charset="0"/>
                          <a:ea typeface="맑은 고딕" panose="020B0503020000020004" pitchFamily="50" charset="-127"/>
                          <a:cs typeface="Times New Roman" panose="02020603050405020304" pitchFamily="18" charset="0"/>
                        </a:rPr>
                        <a:t>Electronics: 6%</a:t>
                      </a:r>
                      <a:endParaRPr lang="ko-KR"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p>
                      <a:pPr marL="342900" lvl="0" indent="-342900" algn="l" latinLnBrk="0">
                        <a:lnSpc>
                          <a:spcPct val="115000"/>
                        </a:lnSpc>
                        <a:spcAft>
                          <a:spcPts val="0"/>
                        </a:spcAft>
                        <a:buFont typeface="Symbol" panose="05050102010706020507" pitchFamily="18" charset="2"/>
                        <a:buChar char="-"/>
                        <a:tabLst>
                          <a:tab pos="228600" algn="l"/>
                        </a:tabLst>
                      </a:pPr>
                      <a:r>
                        <a:rPr lang="en-US" sz="1800" kern="0" dirty="0">
                          <a:effectLst/>
                          <a:latin typeface="Times New Roman" panose="02020603050405020304" pitchFamily="18" charset="0"/>
                          <a:ea typeface="맑은 고딕" panose="020B0503020000020004" pitchFamily="50" charset="-127"/>
                          <a:cs typeface="Times New Roman" panose="02020603050405020304" pitchFamily="18" charset="0"/>
                        </a:rPr>
                        <a:t>Heavy Machinery: 15%</a:t>
                      </a:r>
                      <a:endParaRPr lang="ko-KR"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p>
                      <a:pPr marL="342900" lvl="0" indent="-342900" algn="l" latinLnBrk="0">
                        <a:lnSpc>
                          <a:spcPct val="115000"/>
                        </a:lnSpc>
                        <a:spcAft>
                          <a:spcPts val="0"/>
                        </a:spcAft>
                        <a:buFont typeface="Symbol" panose="05050102010706020507" pitchFamily="18" charset="2"/>
                        <a:buChar char="-"/>
                        <a:tabLst>
                          <a:tab pos="228600" algn="l"/>
                        </a:tabLst>
                      </a:pPr>
                      <a:r>
                        <a:rPr lang="en-US" sz="1800" kern="0" dirty="0">
                          <a:effectLst/>
                          <a:latin typeface="Times New Roman" panose="02020603050405020304" pitchFamily="18" charset="0"/>
                          <a:ea typeface="맑은 고딕" panose="020B0503020000020004" pitchFamily="50" charset="-127"/>
                          <a:cs typeface="Times New Roman" panose="02020603050405020304" pitchFamily="18" charset="0"/>
                        </a:rPr>
                        <a:t>Petrochemical: 9%</a:t>
                      </a:r>
                      <a:endParaRPr lang="ko-KR"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p>
                      <a:pPr marL="342900" lvl="0" indent="-342900" algn="l" latinLnBrk="0">
                        <a:lnSpc>
                          <a:spcPct val="115000"/>
                        </a:lnSpc>
                        <a:spcAft>
                          <a:spcPts val="0"/>
                        </a:spcAft>
                        <a:buFont typeface="Symbol" panose="05050102010706020507" pitchFamily="18" charset="2"/>
                        <a:buChar char="-"/>
                        <a:tabLst>
                          <a:tab pos="228600" algn="l"/>
                        </a:tabLst>
                      </a:pPr>
                      <a:r>
                        <a:rPr lang="en-US" sz="1800" kern="0" dirty="0">
                          <a:effectLst/>
                          <a:latin typeface="Times New Roman" panose="02020603050405020304" pitchFamily="18" charset="0"/>
                          <a:ea typeface="맑은 고딕" panose="020B0503020000020004" pitchFamily="50" charset="-127"/>
                          <a:cs typeface="Times New Roman" panose="02020603050405020304" pitchFamily="18" charset="0"/>
                        </a:rPr>
                        <a:t>Textile/Trade: 9%</a:t>
                      </a:r>
                      <a:endParaRPr lang="ko-KR"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p>
                      <a:pPr marL="342900" lvl="0" indent="-342900" algn="l" latinLnBrk="0">
                        <a:lnSpc>
                          <a:spcPct val="115000"/>
                        </a:lnSpc>
                        <a:spcAft>
                          <a:spcPts val="0"/>
                        </a:spcAft>
                        <a:buFont typeface="Symbol" panose="05050102010706020507" pitchFamily="18" charset="2"/>
                        <a:buChar char="-"/>
                        <a:tabLst>
                          <a:tab pos="228600" algn="l"/>
                        </a:tabLst>
                      </a:pPr>
                      <a:r>
                        <a:rPr lang="en-US" sz="1800" kern="0" dirty="0">
                          <a:effectLst/>
                          <a:latin typeface="Times New Roman" panose="02020603050405020304" pitchFamily="18" charset="0"/>
                          <a:ea typeface="맑은 고딕" panose="020B0503020000020004" pitchFamily="50" charset="-127"/>
                          <a:cs typeface="Times New Roman" panose="02020603050405020304" pitchFamily="18" charset="0"/>
                        </a:rPr>
                        <a:t>Logistics/Shipping: 5%</a:t>
                      </a:r>
                      <a:endParaRPr lang="ko-KR"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p>
                      <a:pPr marL="342900" lvl="0" indent="-342900" algn="l" latinLnBrk="0">
                        <a:lnSpc>
                          <a:spcPct val="115000"/>
                        </a:lnSpc>
                        <a:spcAft>
                          <a:spcPts val="0"/>
                        </a:spcAft>
                        <a:buFont typeface="Symbol" panose="05050102010706020507" pitchFamily="18" charset="2"/>
                        <a:buChar char="-"/>
                        <a:tabLst>
                          <a:tab pos="228600" algn="l"/>
                        </a:tabLst>
                      </a:pPr>
                      <a:r>
                        <a:rPr lang="en-US" sz="1800" kern="0" dirty="0">
                          <a:effectLst/>
                          <a:latin typeface="Times New Roman" panose="02020603050405020304" pitchFamily="18" charset="0"/>
                          <a:ea typeface="맑은 고딕" panose="020B0503020000020004" pitchFamily="50" charset="-127"/>
                          <a:cs typeface="Times New Roman" panose="02020603050405020304" pitchFamily="18" charset="0"/>
                        </a:rPr>
                        <a:t>Financial/Services: 9%</a:t>
                      </a:r>
                      <a:endParaRPr lang="ko-KR"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2553673"/>
                  </a:ext>
                </a:extLst>
              </a:tr>
            </a:tbl>
          </a:graphicData>
        </a:graphic>
      </p:graphicFrame>
    </p:spTree>
    <p:extLst>
      <p:ext uri="{BB962C8B-B14F-4D97-AF65-F5344CB8AC3E}">
        <p14:creationId xmlns:p14="http://schemas.microsoft.com/office/powerpoint/2010/main" val="31976174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2600" b="1" dirty="0">
                <a:solidFill>
                  <a:schemeClr val="tx1"/>
                </a:solidFill>
                <a:latin typeface="Times New Roman" pitchFamily="18" charset="0"/>
              </a:rPr>
              <a:t>Figure </a:t>
            </a:r>
            <a:r>
              <a:rPr lang="en-US" altLang="ko-KR" sz="2600" b="1" dirty="0" smtClean="0">
                <a:solidFill>
                  <a:schemeClr val="tx1"/>
                </a:solidFill>
                <a:latin typeface="Times New Roman" pitchFamily="18" charset="0"/>
              </a:rPr>
              <a:t>A2.38 </a:t>
            </a:r>
            <a:r>
              <a:rPr lang="en-US" altLang="ko-KR" sz="2600" dirty="0" smtClean="0">
                <a:solidFill>
                  <a:schemeClr val="tx1"/>
                </a:solidFill>
                <a:latin typeface="Times New Roman" pitchFamily="18" charset="0"/>
              </a:rPr>
              <a:t>Manufacturing </a:t>
            </a:r>
            <a:r>
              <a:rPr lang="en-US" altLang="ko-KR" sz="2600" dirty="0">
                <a:solidFill>
                  <a:schemeClr val="tx1"/>
                </a:solidFill>
                <a:latin typeface="Times New Roman" pitchFamily="18" charset="0"/>
              </a:rPr>
              <a:t>capacity expansion – Daewoo and </a:t>
            </a:r>
            <a:r>
              <a:rPr lang="en-US" altLang="ko-KR" sz="2600" dirty="0" smtClean="0">
                <a:solidFill>
                  <a:schemeClr val="tx1"/>
                </a:solidFill>
                <a:latin typeface="Times New Roman" pitchFamily="18" charset="0"/>
              </a:rPr>
              <a:t>Hyundai</a:t>
            </a:r>
            <a:endParaRPr lang="en-US" altLang="ko-KR" sz="2600" dirty="0">
              <a:solidFill>
                <a:schemeClr val="tx1"/>
              </a:solidFill>
              <a:latin typeface="Times New Roman" pitchFamily="18" charset="0"/>
            </a:endParaRPr>
          </a:p>
        </p:txBody>
      </p:sp>
      <p:pic>
        <p:nvPicPr>
          <p:cNvPr id="138" name="그림 13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528" y="1268760"/>
            <a:ext cx="7560840" cy="4896544"/>
          </a:xfrm>
          <a:prstGeom prst="rect">
            <a:avLst/>
          </a:prstGeom>
          <a:noFill/>
          <a:ln>
            <a:noFill/>
          </a:ln>
        </p:spPr>
      </p:pic>
    </p:spTree>
    <p:extLst>
      <p:ext uri="{BB962C8B-B14F-4D97-AF65-F5344CB8AC3E}">
        <p14:creationId xmlns:p14="http://schemas.microsoft.com/office/powerpoint/2010/main" val="12016967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2600" b="1" dirty="0">
                <a:solidFill>
                  <a:schemeClr val="tx1"/>
                </a:solidFill>
                <a:latin typeface="Times New Roman" pitchFamily="18" charset="0"/>
              </a:rPr>
              <a:t>Figure </a:t>
            </a:r>
            <a:r>
              <a:rPr lang="en-US" altLang="ko-KR" sz="2600" b="1" dirty="0" smtClean="0">
                <a:solidFill>
                  <a:schemeClr val="tx1"/>
                </a:solidFill>
                <a:latin typeface="Times New Roman" pitchFamily="18" charset="0"/>
              </a:rPr>
              <a:t>A2.39 </a:t>
            </a:r>
            <a:r>
              <a:rPr lang="en-US" altLang="ko-KR" sz="2600" dirty="0" smtClean="0">
                <a:solidFill>
                  <a:schemeClr val="tx1"/>
                </a:solidFill>
                <a:latin typeface="Times New Roman" pitchFamily="18" charset="0"/>
              </a:rPr>
              <a:t>Domestic </a:t>
            </a:r>
            <a:r>
              <a:rPr lang="en-US" altLang="ko-KR" sz="2600" dirty="0">
                <a:solidFill>
                  <a:schemeClr val="tx1"/>
                </a:solidFill>
                <a:latin typeface="Times New Roman" pitchFamily="18" charset="0"/>
              </a:rPr>
              <a:t>versus foreign manufacturing capacity </a:t>
            </a:r>
            <a:r>
              <a:rPr lang="en-US" altLang="ko-KR" sz="2600" dirty="0" smtClean="0">
                <a:solidFill>
                  <a:schemeClr val="tx1"/>
                </a:solidFill>
                <a:latin typeface="Times New Roman" pitchFamily="18" charset="0"/>
              </a:rPr>
              <a:t>expansion</a:t>
            </a:r>
            <a:endParaRPr lang="en-US" altLang="ko-KR" sz="2600" dirty="0">
              <a:solidFill>
                <a:schemeClr val="tx1"/>
              </a:solidFill>
              <a:latin typeface="Times New Roman" pitchFamily="18" charset="0"/>
            </a:endParaRPr>
          </a:p>
        </p:txBody>
      </p:sp>
      <p:pic>
        <p:nvPicPr>
          <p:cNvPr id="4" name="그림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2560" y="980728"/>
            <a:ext cx="7992888" cy="5400600"/>
          </a:xfrm>
          <a:prstGeom prst="rect">
            <a:avLst/>
          </a:prstGeom>
          <a:noFill/>
          <a:ln>
            <a:noFill/>
          </a:ln>
        </p:spPr>
      </p:pic>
    </p:spTree>
    <p:extLst>
      <p:ext uri="{BB962C8B-B14F-4D97-AF65-F5344CB8AC3E}">
        <p14:creationId xmlns:p14="http://schemas.microsoft.com/office/powerpoint/2010/main" val="31480301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2800" b="1" dirty="0">
                <a:solidFill>
                  <a:schemeClr val="tx1"/>
                </a:solidFill>
                <a:latin typeface="Times New Roman" pitchFamily="18" charset="0"/>
              </a:rPr>
              <a:t>Figure </a:t>
            </a:r>
            <a:r>
              <a:rPr lang="en-US" altLang="ko-KR" sz="2800" b="1" dirty="0" smtClean="0">
                <a:solidFill>
                  <a:schemeClr val="tx1"/>
                </a:solidFill>
                <a:latin typeface="Times New Roman" pitchFamily="18" charset="0"/>
              </a:rPr>
              <a:t>A2.40 </a:t>
            </a:r>
            <a:r>
              <a:rPr lang="en-US" altLang="ko-KR" sz="2800" dirty="0" smtClean="0">
                <a:solidFill>
                  <a:schemeClr val="tx1"/>
                </a:solidFill>
                <a:latin typeface="Times New Roman" pitchFamily="18" charset="0"/>
              </a:rPr>
              <a:t>Global </a:t>
            </a:r>
            <a:r>
              <a:rPr lang="en-US" altLang="ko-KR" sz="2800" dirty="0">
                <a:solidFill>
                  <a:schemeClr val="tx1"/>
                </a:solidFill>
                <a:latin typeface="Times New Roman" pitchFamily="18" charset="0"/>
              </a:rPr>
              <a:t>market-function strategy mix – Daewoo and </a:t>
            </a:r>
            <a:r>
              <a:rPr lang="en-US" altLang="ko-KR" sz="2800" dirty="0" smtClean="0">
                <a:solidFill>
                  <a:schemeClr val="tx1"/>
                </a:solidFill>
                <a:latin typeface="Times New Roman" pitchFamily="18" charset="0"/>
              </a:rPr>
              <a:t>Hyundai</a:t>
            </a:r>
            <a:endParaRPr lang="en-US" altLang="ko-KR" sz="2800" dirty="0">
              <a:solidFill>
                <a:schemeClr val="tx1"/>
              </a:solidFill>
              <a:latin typeface="Times New Roman" pitchFamily="18" charset="0"/>
            </a:endParaRPr>
          </a:p>
        </p:txBody>
      </p:sp>
      <p:sp>
        <p:nvSpPr>
          <p:cNvPr id="51" name="Rectangle 2"/>
          <p:cNvSpPr>
            <a:spLocks noChangeArrowheads="1"/>
          </p:cNvSpPr>
          <p:nvPr/>
        </p:nvSpPr>
        <p:spPr bwMode="auto">
          <a:xfrm>
            <a:off x="3124200" y="18387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2" name="Rectangle 3"/>
          <p:cNvSpPr>
            <a:spLocks noChangeArrowheads="1"/>
          </p:cNvSpPr>
          <p:nvPr/>
        </p:nvSpPr>
        <p:spPr bwMode="auto">
          <a:xfrm>
            <a:off x="4572000" y="18387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3" name="Rectangle 4"/>
          <p:cNvSpPr>
            <a:spLocks noChangeArrowheads="1"/>
          </p:cNvSpPr>
          <p:nvPr/>
        </p:nvSpPr>
        <p:spPr bwMode="auto">
          <a:xfrm>
            <a:off x="6019800" y="18387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4" name="Rectangle 5"/>
          <p:cNvSpPr>
            <a:spLocks noChangeArrowheads="1"/>
          </p:cNvSpPr>
          <p:nvPr/>
        </p:nvSpPr>
        <p:spPr bwMode="auto">
          <a:xfrm>
            <a:off x="1676400" y="18387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5" name="Text Box 6"/>
          <p:cNvSpPr txBox="1">
            <a:spLocks noChangeArrowheads="1"/>
          </p:cNvSpPr>
          <p:nvPr/>
        </p:nvSpPr>
        <p:spPr bwMode="auto">
          <a:xfrm>
            <a:off x="3200400" y="1991139"/>
            <a:ext cx="1241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Manufacturing</a:t>
            </a:r>
          </a:p>
        </p:txBody>
      </p:sp>
      <p:sp>
        <p:nvSpPr>
          <p:cNvPr id="56" name="Rectangle 7"/>
          <p:cNvSpPr>
            <a:spLocks noChangeArrowheads="1"/>
          </p:cNvSpPr>
          <p:nvPr/>
        </p:nvSpPr>
        <p:spPr bwMode="auto">
          <a:xfrm>
            <a:off x="3124200" y="23721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7" name="Rectangle 8"/>
          <p:cNvSpPr>
            <a:spLocks noChangeArrowheads="1"/>
          </p:cNvSpPr>
          <p:nvPr/>
        </p:nvSpPr>
        <p:spPr bwMode="auto">
          <a:xfrm>
            <a:off x="4572000" y="23721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8" name="Rectangle 9"/>
          <p:cNvSpPr>
            <a:spLocks noChangeArrowheads="1"/>
          </p:cNvSpPr>
          <p:nvPr/>
        </p:nvSpPr>
        <p:spPr bwMode="auto">
          <a:xfrm>
            <a:off x="6019800" y="23721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59" name="Rectangle 10"/>
          <p:cNvSpPr>
            <a:spLocks noChangeArrowheads="1"/>
          </p:cNvSpPr>
          <p:nvPr/>
        </p:nvSpPr>
        <p:spPr bwMode="auto">
          <a:xfrm>
            <a:off x="1676400" y="23721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0" name="Rectangle 11"/>
          <p:cNvSpPr>
            <a:spLocks noChangeArrowheads="1"/>
          </p:cNvSpPr>
          <p:nvPr/>
        </p:nvSpPr>
        <p:spPr bwMode="auto">
          <a:xfrm>
            <a:off x="3124200" y="29055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1" name="Rectangle 12"/>
          <p:cNvSpPr>
            <a:spLocks noChangeArrowheads="1"/>
          </p:cNvSpPr>
          <p:nvPr/>
        </p:nvSpPr>
        <p:spPr bwMode="auto">
          <a:xfrm>
            <a:off x="4572000" y="29055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2" name="Rectangle 13"/>
          <p:cNvSpPr>
            <a:spLocks noChangeArrowheads="1"/>
          </p:cNvSpPr>
          <p:nvPr/>
        </p:nvSpPr>
        <p:spPr bwMode="auto">
          <a:xfrm>
            <a:off x="6019800" y="29055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3" name="Rectangle 14"/>
          <p:cNvSpPr>
            <a:spLocks noChangeArrowheads="1"/>
          </p:cNvSpPr>
          <p:nvPr/>
        </p:nvSpPr>
        <p:spPr bwMode="auto">
          <a:xfrm>
            <a:off x="1676400" y="29055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4" name="Rectangle 15"/>
          <p:cNvSpPr>
            <a:spLocks noChangeArrowheads="1"/>
          </p:cNvSpPr>
          <p:nvPr/>
        </p:nvSpPr>
        <p:spPr bwMode="auto">
          <a:xfrm>
            <a:off x="3124200" y="34389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5" name="Rectangle 16"/>
          <p:cNvSpPr>
            <a:spLocks noChangeArrowheads="1"/>
          </p:cNvSpPr>
          <p:nvPr/>
        </p:nvSpPr>
        <p:spPr bwMode="auto">
          <a:xfrm>
            <a:off x="4572000" y="34389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6" name="Rectangle 17"/>
          <p:cNvSpPr>
            <a:spLocks noChangeArrowheads="1"/>
          </p:cNvSpPr>
          <p:nvPr/>
        </p:nvSpPr>
        <p:spPr bwMode="auto">
          <a:xfrm>
            <a:off x="6019800" y="34389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7" name="Rectangle 18"/>
          <p:cNvSpPr>
            <a:spLocks noChangeArrowheads="1"/>
          </p:cNvSpPr>
          <p:nvPr/>
        </p:nvSpPr>
        <p:spPr bwMode="auto">
          <a:xfrm>
            <a:off x="1676400" y="34389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8" name="Rectangle 19"/>
          <p:cNvSpPr>
            <a:spLocks noChangeArrowheads="1"/>
          </p:cNvSpPr>
          <p:nvPr/>
        </p:nvSpPr>
        <p:spPr bwMode="auto">
          <a:xfrm>
            <a:off x="3124200" y="39723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69" name="Rectangle 20"/>
          <p:cNvSpPr>
            <a:spLocks noChangeArrowheads="1"/>
          </p:cNvSpPr>
          <p:nvPr/>
        </p:nvSpPr>
        <p:spPr bwMode="auto">
          <a:xfrm>
            <a:off x="4572000" y="39723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0" name="Rectangle 21"/>
          <p:cNvSpPr>
            <a:spLocks noChangeArrowheads="1"/>
          </p:cNvSpPr>
          <p:nvPr/>
        </p:nvSpPr>
        <p:spPr bwMode="auto">
          <a:xfrm>
            <a:off x="6019800" y="39723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1" name="Rectangle 22"/>
          <p:cNvSpPr>
            <a:spLocks noChangeArrowheads="1"/>
          </p:cNvSpPr>
          <p:nvPr/>
        </p:nvSpPr>
        <p:spPr bwMode="auto">
          <a:xfrm>
            <a:off x="1676400" y="39723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2" name="Rectangle 23"/>
          <p:cNvSpPr>
            <a:spLocks noChangeArrowheads="1"/>
          </p:cNvSpPr>
          <p:nvPr/>
        </p:nvSpPr>
        <p:spPr bwMode="auto">
          <a:xfrm>
            <a:off x="3124200" y="45057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3" name="Rectangle 25"/>
          <p:cNvSpPr>
            <a:spLocks noChangeArrowheads="1"/>
          </p:cNvSpPr>
          <p:nvPr/>
        </p:nvSpPr>
        <p:spPr bwMode="auto">
          <a:xfrm>
            <a:off x="6019800" y="45057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4" name="Rectangle 26"/>
          <p:cNvSpPr>
            <a:spLocks noChangeArrowheads="1"/>
          </p:cNvSpPr>
          <p:nvPr/>
        </p:nvSpPr>
        <p:spPr bwMode="auto">
          <a:xfrm>
            <a:off x="1676400" y="45057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5" name="Line 27"/>
          <p:cNvSpPr>
            <a:spLocks noChangeShapeType="1"/>
          </p:cNvSpPr>
          <p:nvPr/>
        </p:nvSpPr>
        <p:spPr bwMode="auto">
          <a:xfrm>
            <a:off x="1676400" y="1838739"/>
            <a:ext cx="1447800" cy="533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76" name="Text Box 28"/>
          <p:cNvSpPr txBox="1">
            <a:spLocks noChangeArrowheads="1"/>
          </p:cNvSpPr>
          <p:nvPr/>
        </p:nvSpPr>
        <p:spPr bwMode="auto">
          <a:xfrm>
            <a:off x="2209800" y="1838739"/>
            <a:ext cx="8159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Function</a:t>
            </a:r>
          </a:p>
        </p:txBody>
      </p:sp>
      <p:sp>
        <p:nvSpPr>
          <p:cNvPr id="77" name="Text Box 29"/>
          <p:cNvSpPr txBox="1">
            <a:spLocks noChangeArrowheads="1"/>
          </p:cNvSpPr>
          <p:nvPr/>
        </p:nvSpPr>
        <p:spPr bwMode="auto">
          <a:xfrm>
            <a:off x="1676400" y="2067339"/>
            <a:ext cx="698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Region</a:t>
            </a:r>
          </a:p>
        </p:txBody>
      </p:sp>
      <p:sp>
        <p:nvSpPr>
          <p:cNvPr id="78" name="Text Box 30"/>
          <p:cNvSpPr txBox="1">
            <a:spLocks noChangeArrowheads="1"/>
          </p:cNvSpPr>
          <p:nvPr/>
        </p:nvSpPr>
        <p:spPr bwMode="auto">
          <a:xfrm>
            <a:off x="4800600" y="1991139"/>
            <a:ext cx="9255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Marketing</a:t>
            </a:r>
          </a:p>
        </p:txBody>
      </p:sp>
      <p:sp>
        <p:nvSpPr>
          <p:cNvPr id="79" name="Text Box 31"/>
          <p:cNvSpPr txBox="1">
            <a:spLocks noChangeArrowheads="1"/>
          </p:cNvSpPr>
          <p:nvPr/>
        </p:nvSpPr>
        <p:spPr bwMode="auto">
          <a:xfrm>
            <a:off x="6477000" y="1991139"/>
            <a:ext cx="5699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R&amp;D</a:t>
            </a:r>
          </a:p>
        </p:txBody>
      </p:sp>
      <p:sp>
        <p:nvSpPr>
          <p:cNvPr id="80" name="Text Box 32"/>
          <p:cNvSpPr txBox="1">
            <a:spLocks noChangeArrowheads="1"/>
          </p:cNvSpPr>
          <p:nvPr/>
        </p:nvSpPr>
        <p:spPr bwMode="auto">
          <a:xfrm>
            <a:off x="1752600" y="2524539"/>
            <a:ext cx="1255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North America</a:t>
            </a:r>
          </a:p>
        </p:txBody>
      </p:sp>
      <p:sp>
        <p:nvSpPr>
          <p:cNvPr id="81" name="Text Box 33"/>
          <p:cNvSpPr txBox="1">
            <a:spLocks noChangeArrowheads="1"/>
          </p:cNvSpPr>
          <p:nvPr/>
        </p:nvSpPr>
        <p:spPr bwMode="auto">
          <a:xfrm>
            <a:off x="1752600" y="3057939"/>
            <a:ext cx="13350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Western Europe</a:t>
            </a:r>
          </a:p>
        </p:txBody>
      </p:sp>
      <p:sp>
        <p:nvSpPr>
          <p:cNvPr id="82" name="Text Box 34"/>
          <p:cNvSpPr txBox="1">
            <a:spLocks noChangeArrowheads="1"/>
          </p:cNvSpPr>
          <p:nvPr/>
        </p:nvSpPr>
        <p:spPr bwMode="auto">
          <a:xfrm>
            <a:off x="1752600" y="3591339"/>
            <a:ext cx="12747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Eastern Europe</a:t>
            </a:r>
          </a:p>
        </p:txBody>
      </p:sp>
      <p:sp>
        <p:nvSpPr>
          <p:cNvPr id="83" name="Text Box 35"/>
          <p:cNvSpPr txBox="1">
            <a:spLocks noChangeArrowheads="1"/>
          </p:cNvSpPr>
          <p:nvPr/>
        </p:nvSpPr>
        <p:spPr bwMode="auto">
          <a:xfrm>
            <a:off x="1752600" y="4124739"/>
            <a:ext cx="1063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Asia-Pacific</a:t>
            </a:r>
          </a:p>
        </p:txBody>
      </p:sp>
      <p:sp>
        <p:nvSpPr>
          <p:cNvPr id="84" name="Text Box 36"/>
          <p:cNvSpPr txBox="1">
            <a:spLocks noChangeArrowheads="1"/>
          </p:cNvSpPr>
          <p:nvPr/>
        </p:nvSpPr>
        <p:spPr bwMode="auto">
          <a:xfrm>
            <a:off x="1752600" y="4454939"/>
            <a:ext cx="1279525"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Others    </a:t>
            </a:r>
          </a:p>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a:t>
            </a:r>
            <a:r>
              <a:rPr kumimoji="0" lang="en-US" altLang="ko-KR" sz="10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(Africa, Middle East</a:t>
            </a:r>
          </a:p>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10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South America)</a:t>
            </a:r>
            <a:endParaRPr kumimoji="0" lang="en-US"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5" name="Rectangle 37"/>
          <p:cNvSpPr>
            <a:spLocks noChangeArrowheads="1"/>
          </p:cNvSpPr>
          <p:nvPr/>
        </p:nvSpPr>
        <p:spPr bwMode="auto">
          <a:xfrm>
            <a:off x="3276600" y="2448339"/>
            <a:ext cx="1143000" cy="914400"/>
          </a:xfrm>
          <a:prstGeom prst="rect">
            <a:avLst/>
          </a:prstGeom>
          <a:solidFill>
            <a:srgbClr val="FFFF00"/>
          </a:solidFill>
          <a:ln w="9525">
            <a:solidFill>
              <a:srgbClr val="000000"/>
            </a:solidFill>
            <a:miter lim="800000"/>
            <a:headEnd/>
            <a:tailEnd/>
          </a:ln>
          <a:effectLst>
            <a:outerShdw dist="107763" dir="2700000" algn="ctr" rotWithShape="0">
              <a:srgbClr val="808080"/>
            </a:outerShdw>
          </a:effec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2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Export</a:t>
            </a:r>
            <a:endParaRPr kumimoji="0" lang="en-US" altLang="ko-KR"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86" name="Rectangle 39"/>
          <p:cNvSpPr>
            <a:spLocks noChangeArrowheads="1"/>
          </p:cNvSpPr>
          <p:nvPr/>
        </p:nvSpPr>
        <p:spPr bwMode="auto">
          <a:xfrm>
            <a:off x="6172200" y="2448339"/>
            <a:ext cx="1143000" cy="381000"/>
          </a:xfrm>
          <a:prstGeom prst="rect">
            <a:avLst/>
          </a:prstGeom>
          <a:solidFill>
            <a:srgbClr val="FFFF99"/>
          </a:solidFill>
          <a:ln w="9525">
            <a:solidFill>
              <a:srgbClr val="000000"/>
            </a:solidFill>
            <a:miter lim="800000"/>
            <a:headEnd/>
            <a:tailEnd/>
          </a:ln>
          <a:effectLst>
            <a:outerShdw dist="107763" dir="13500000" algn="ctr" rotWithShape="0">
              <a:srgbClr val="808080"/>
            </a:outerShdw>
          </a:effec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Hyundai</a:t>
            </a:r>
          </a:p>
        </p:txBody>
      </p:sp>
      <p:sp>
        <p:nvSpPr>
          <p:cNvPr id="87" name="Rectangle 40"/>
          <p:cNvSpPr>
            <a:spLocks noChangeArrowheads="1"/>
          </p:cNvSpPr>
          <p:nvPr/>
        </p:nvSpPr>
        <p:spPr bwMode="auto">
          <a:xfrm>
            <a:off x="4724400" y="2448339"/>
            <a:ext cx="1143000" cy="381000"/>
          </a:xfrm>
          <a:prstGeom prst="rect">
            <a:avLst/>
          </a:prstGeom>
          <a:solidFill>
            <a:srgbClr val="FFFF99"/>
          </a:solidFill>
          <a:ln w="9525">
            <a:solidFill>
              <a:srgbClr val="000000"/>
            </a:solidFill>
            <a:miter lim="800000"/>
            <a:headEnd/>
            <a:tailEnd/>
          </a:ln>
          <a:effectLst>
            <a:outerShdw dist="107763" dir="13500000" algn="ctr" rotWithShape="0">
              <a:srgbClr val="808080"/>
            </a:outerShdw>
          </a:effec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Hyundai</a:t>
            </a:r>
          </a:p>
        </p:txBody>
      </p:sp>
      <p:sp>
        <p:nvSpPr>
          <p:cNvPr id="88" name="AutoShape 41"/>
          <p:cNvSpPr>
            <a:spLocks noChangeArrowheads="1"/>
          </p:cNvSpPr>
          <p:nvPr/>
        </p:nvSpPr>
        <p:spPr bwMode="auto">
          <a:xfrm>
            <a:off x="3124200" y="3515139"/>
            <a:ext cx="1447800" cy="381000"/>
          </a:xfrm>
          <a:prstGeom prst="parallelogram">
            <a:avLst>
              <a:gd name="adj" fmla="val 95000"/>
            </a:avLst>
          </a:prstGeom>
          <a:solidFill>
            <a:srgbClr val="CCFFFF"/>
          </a:solidFill>
          <a:ln w="9525">
            <a:solidFill>
              <a:srgbClr val="000000"/>
            </a:solidFill>
            <a:miter lim="800000"/>
            <a:headEnd/>
            <a:tailEnd/>
          </a:ln>
          <a:effectLst>
            <a:outerShdw dist="107763" dir="2700000" algn="ctr" rotWithShape="0">
              <a:srgbClr val="808080"/>
            </a:outerShdw>
          </a:effec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Daewoo</a:t>
            </a:r>
          </a:p>
        </p:txBody>
      </p:sp>
      <p:sp>
        <p:nvSpPr>
          <p:cNvPr id="89" name="AutoShape 42"/>
          <p:cNvSpPr>
            <a:spLocks noChangeArrowheads="1"/>
          </p:cNvSpPr>
          <p:nvPr/>
        </p:nvSpPr>
        <p:spPr bwMode="auto">
          <a:xfrm>
            <a:off x="6019800" y="2981739"/>
            <a:ext cx="1447800" cy="381000"/>
          </a:xfrm>
          <a:prstGeom prst="parallelogram">
            <a:avLst>
              <a:gd name="adj" fmla="val 95000"/>
            </a:avLst>
          </a:prstGeom>
          <a:solidFill>
            <a:srgbClr val="CCFFFF"/>
          </a:solidFill>
          <a:ln w="9525">
            <a:solidFill>
              <a:srgbClr val="000000"/>
            </a:solidFill>
            <a:miter lim="800000"/>
            <a:headEnd/>
            <a:tailEnd/>
          </a:ln>
          <a:effectLst>
            <a:outerShdw dist="107763" dir="2700000" algn="ctr" rotWithShape="0">
              <a:srgbClr val="808080"/>
            </a:outerShdw>
          </a:effec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Daewoo</a:t>
            </a:r>
          </a:p>
        </p:txBody>
      </p:sp>
      <p:sp>
        <p:nvSpPr>
          <p:cNvPr id="90" name="AutoShape 43"/>
          <p:cNvSpPr>
            <a:spLocks noChangeArrowheads="1"/>
          </p:cNvSpPr>
          <p:nvPr/>
        </p:nvSpPr>
        <p:spPr bwMode="auto">
          <a:xfrm>
            <a:off x="4572000" y="2981739"/>
            <a:ext cx="1447800" cy="381000"/>
          </a:xfrm>
          <a:prstGeom prst="parallelogram">
            <a:avLst>
              <a:gd name="adj" fmla="val 95000"/>
            </a:avLst>
          </a:prstGeom>
          <a:solidFill>
            <a:srgbClr val="CCFFFF"/>
          </a:solidFill>
          <a:ln w="9525">
            <a:solidFill>
              <a:srgbClr val="000000"/>
            </a:solidFill>
            <a:miter lim="800000"/>
            <a:headEnd/>
            <a:tailEnd/>
          </a:ln>
          <a:effectLst>
            <a:outerShdw dist="107763" dir="2700000" algn="ctr" rotWithShape="0">
              <a:srgbClr val="808080"/>
            </a:outerShdw>
          </a:effec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Daewoo</a:t>
            </a:r>
          </a:p>
        </p:txBody>
      </p:sp>
      <p:sp>
        <p:nvSpPr>
          <p:cNvPr id="91" name="AutoShape 45"/>
          <p:cNvSpPr>
            <a:spLocks noChangeArrowheads="1"/>
          </p:cNvSpPr>
          <p:nvPr/>
        </p:nvSpPr>
        <p:spPr bwMode="auto">
          <a:xfrm>
            <a:off x="4572000" y="3515139"/>
            <a:ext cx="1447800" cy="381000"/>
          </a:xfrm>
          <a:prstGeom prst="parallelogram">
            <a:avLst>
              <a:gd name="adj" fmla="val 95000"/>
            </a:avLst>
          </a:prstGeom>
          <a:solidFill>
            <a:srgbClr val="CCFFFF"/>
          </a:solidFill>
          <a:ln w="9525">
            <a:solidFill>
              <a:srgbClr val="000000"/>
            </a:solidFill>
            <a:miter lim="800000"/>
            <a:headEnd/>
            <a:tailEnd/>
          </a:ln>
          <a:effectLst>
            <a:outerShdw dist="107763" dir="2700000" algn="ctr" rotWithShape="0">
              <a:srgbClr val="808080"/>
            </a:outerShdw>
          </a:effec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Daewoo</a:t>
            </a:r>
          </a:p>
        </p:txBody>
      </p:sp>
      <p:sp>
        <p:nvSpPr>
          <p:cNvPr id="92" name="Rectangle 48"/>
          <p:cNvSpPr>
            <a:spLocks noChangeArrowheads="1"/>
          </p:cNvSpPr>
          <p:nvPr/>
        </p:nvSpPr>
        <p:spPr bwMode="auto">
          <a:xfrm>
            <a:off x="6172200" y="3515139"/>
            <a:ext cx="1143000" cy="1447800"/>
          </a:xfrm>
          <a:prstGeom prst="rect">
            <a:avLst/>
          </a:prstGeom>
          <a:solidFill>
            <a:srgbClr val="FFFF00"/>
          </a:solidFill>
          <a:ln w="9525">
            <a:solidFill>
              <a:srgbClr val="000000"/>
            </a:solidFill>
            <a:miter lim="800000"/>
            <a:headEnd/>
            <a:tailEnd/>
          </a:ln>
          <a:effectLst>
            <a:outerShdw dist="107763" dir="2700000" algn="ctr" rotWithShape="0">
              <a:srgbClr val="808080"/>
            </a:outerShdw>
          </a:effec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2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No</a:t>
            </a:r>
          </a:p>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2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Effective</a:t>
            </a:r>
          </a:p>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2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Learning</a:t>
            </a:r>
            <a:endParaRPr kumimoji="0" lang="en-US" altLang="ko-KR"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3" name="Rectangle 49"/>
          <p:cNvSpPr>
            <a:spLocks noChangeArrowheads="1"/>
          </p:cNvSpPr>
          <p:nvPr/>
        </p:nvSpPr>
        <p:spPr bwMode="auto">
          <a:xfrm>
            <a:off x="4572000" y="4505739"/>
            <a:ext cx="1447800" cy="533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
        <p:nvSpPr>
          <p:cNvPr id="94" name="Rectangle 50"/>
          <p:cNvSpPr>
            <a:spLocks noChangeArrowheads="1"/>
          </p:cNvSpPr>
          <p:nvPr/>
        </p:nvSpPr>
        <p:spPr bwMode="auto">
          <a:xfrm>
            <a:off x="3276600" y="4048539"/>
            <a:ext cx="2590800" cy="914400"/>
          </a:xfrm>
          <a:prstGeom prst="rect">
            <a:avLst/>
          </a:prstGeom>
          <a:solidFill>
            <a:srgbClr val="FFFF00"/>
          </a:solidFill>
          <a:ln w="9525">
            <a:solidFill>
              <a:srgbClr val="000000"/>
            </a:solidFill>
            <a:miter lim="800000"/>
            <a:headEnd/>
            <a:tailEnd/>
          </a:ln>
          <a:effectLst>
            <a:outerShdw dist="107763" dir="2700000" algn="ctr" rotWithShape="0">
              <a:srgbClr val="808080"/>
            </a:outerShdw>
          </a:effectLst>
        </p:spPr>
        <p:txBody>
          <a:bodyPr wrap="none" anchor="ctr"/>
          <a:lstStyle>
            <a:lvl1pPr latinLnBrk="1">
              <a:defRPr kumimoji="1" sz="2400">
                <a:solidFill>
                  <a:schemeClr val="tx1"/>
                </a:solidFill>
                <a:latin typeface="Times New Roman" panose="02020603050405020304" pitchFamily="18" charset="0"/>
                <a:ea typeface="굴림" panose="020B0600000101010101" pitchFamily="50" charset="-127"/>
              </a:defRPr>
            </a:lvl1pPr>
            <a:lvl2pPr marL="742950" indent="-285750" latinLnBrk="1">
              <a:defRPr kumimoji="1" sz="2400">
                <a:solidFill>
                  <a:schemeClr val="tx1"/>
                </a:solidFill>
                <a:latin typeface="Times New Roman" panose="02020603050405020304" pitchFamily="18" charset="0"/>
                <a:ea typeface="굴림" panose="020B0600000101010101" pitchFamily="50" charset="-127"/>
              </a:defRPr>
            </a:lvl2pPr>
            <a:lvl3pPr marL="1143000" indent="-228600" latinLnBrk="1">
              <a:defRPr kumimoji="1" sz="2400">
                <a:solidFill>
                  <a:schemeClr val="tx1"/>
                </a:solidFill>
                <a:latin typeface="Times New Roman" panose="02020603050405020304" pitchFamily="18" charset="0"/>
                <a:ea typeface="굴림" panose="020B0600000101010101" pitchFamily="50" charset="-127"/>
              </a:defRPr>
            </a:lvl3pPr>
            <a:lvl4pPr marL="1600200" indent="-228600" latinLnBrk="1">
              <a:defRPr kumimoji="1" sz="2400">
                <a:solidFill>
                  <a:schemeClr val="tx1"/>
                </a:solidFill>
                <a:latin typeface="Times New Roman" panose="02020603050405020304" pitchFamily="18" charset="0"/>
                <a:ea typeface="굴림" panose="020B0600000101010101" pitchFamily="50" charset="-127"/>
              </a:defRPr>
            </a:lvl4pPr>
            <a:lvl5pPr marL="2057400" indent="-228600" latinLnBrk="1">
              <a:defRPr kumimoji="1" sz="2400">
                <a:solidFill>
                  <a:schemeClr val="tx1"/>
                </a:solidFill>
                <a:latin typeface="Times New Roman" panose="02020603050405020304" pitchFamily="18" charset="0"/>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굴림" panose="020B0600000101010101" pitchFamily="50" charset="-127"/>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2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Little </a:t>
            </a:r>
          </a:p>
          <a:p>
            <a:pPr marL="0" marR="0" lvl="0" indent="0" defTabSz="914400" eaLnBrk="0" fontAlgn="auto" latinLnBrk="0" hangingPunct="0">
              <a:lnSpc>
                <a:spcPct val="100000"/>
              </a:lnSpc>
              <a:spcBef>
                <a:spcPct val="0"/>
              </a:spcBef>
              <a:spcAft>
                <a:spcPts val="0"/>
              </a:spcAft>
              <a:buClrTx/>
              <a:buSzTx/>
              <a:buFontTx/>
              <a:buNone/>
              <a:tabLst/>
              <a:defRPr/>
            </a:pPr>
            <a:r>
              <a:rPr kumimoji="0" lang="en-US" altLang="ko-KR" sz="2400" b="0" i="1"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Differentiated</a:t>
            </a:r>
            <a:endParaRPr kumimoji="0" lang="en-US" altLang="ko-KR" sz="2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endParaRPr>
          </a:p>
        </p:txBody>
      </p:sp>
    </p:spTree>
    <p:extLst>
      <p:ext uri="{BB962C8B-B14F-4D97-AF65-F5344CB8AC3E}">
        <p14:creationId xmlns:p14="http://schemas.microsoft.com/office/powerpoint/2010/main" val="29575978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9649072"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2. THE </a:t>
            </a:r>
            <a:r>
              <a:rPr lang="en-US" altLang="ko-KR" sz="3200" dirty="0">
                <a:solidFill>
                  <a:schemeClr val="tx1"/>
                </a:solidFill>
                <a:latin typeface="Times New Roman" pitchFamily="18" charset="0"/>
                <a:ea typeface="맑은 고딕" pitchFamily="50" charset="-127"/>
                <a:cs typeface="Times New Roman" pitchFamily="18" charset="0"/>
              </a:rPr>
              <a:t>DYNAMIC VIEW OF LEARNING </a:t>
            </a:r>
            <a:r>
              <a:rPr lang="en-US" altLang="ko-KR" sz="3200" dirty="0" smtClean="0">
                <a:solidFill>
                  <a:schemeClr val="tx1"/>
                </a:solidFill>
                <a:latin typeface="Times New Roman" pitchFamily="18" charset="0"/>
                <a:ea typeface="맑은 고딕" pitchFamily="50" charset="-127"/>
                <a:cs typeface="Times New Roman" pitchFamily="18" charset="0"/>
              </a:rPr>
              <a:t>PROCESS</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400" dirty="0" smtClean="0">
                <a:latin typeface="Times New Roman" pitchFamily="18" charset="0"/>
              </a:rPr>
              <a:t>Direct learning</a:t>
            </a:r>
            <a:endParaRPr kumimoji="0" lang="en-US" altLang="ko-KR" sz="2400" dirty="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The </a:t>
            </a:r>
            <a:r>
              <a:rPr kumimoji="0" lang="en-US" altLang="ko-KR" sz="2000" dirty="0">
                <a:latin typeface="Times New Roman" pitchFamily="18" charset="0"/>
              </a:rPr>
              <a:t>gap plays an important role in operations </a:t>
            </a:r>
            <a:r>
              <a:rPr kumimoji="0" lang="en-US" altLang="ko-KR" sz="2000" dirty="0" smtClean="0">
                <a:latin typeface="Times New Roman" pitchFamily="18" charset="0"/>
              </a:rPr>
              <a:t>learning </a:t>
            </a:r>
            <a:r>
              <a:rPr kumimoji="0" lang="en-US" altLang="ko-KR" sz="2000" dirty="0" smtClean="0">
                <a:latin typeface="Times New Roman" pitchFamily="18" charset="0"/>
                <a:sym typeface="Wingdings" panose="05000000000000000000" pitchFamily="2" charset="2"/>
              </a:rPr>
              <a:t> </a:t>
            </a:r>
            <a:r>
              <a:rPr kumimoji="0" lang="en-US" altLang="ko-KR" sz="2000" dirty="0" smtClean="0">
                <a:latin typeface="Times New Roman" pitchFamily="18" charset="0"/>
              </a:rPr>
              <a:t>enables </a:t>
            </a:r>
            <a:r>
              <a:rPr kumimoji="0" lang="en-US" altLang="ko-KR" sz="2000" dirty="0">
                <a:latin typeface="Times New Roman" pitchFamily="18" charset="0"/>
              </a:rPr>
              <a:t>the </a:t>
            </a:r>
            <a:r>
              <a:rPr kumimoji="0" lang="en-US" altLang="ko-KR" sz="2000" dirty="0" smtClean="0">
                <a:latin typeface="Times New Roman" pitchFamily="18" charset="0"/>
              </a:rPr>
              <a:t>decision-maker (</a:t>
            </a:r>
            <a:r>
              <a:rPr kumimoji="0" lang="en-US" altLang="ko-KR" sz="2000" dirty="0" err="1" smtClean="0">
                <a:latin typeface="Times New Roman" pitchFamily="18" charset="0"/>
              </a:rPr>
              <a:t>DM</a:t>
            </a:r>
            <a:r>
              <a:rPr kumimoji="0" lang="en-US" altLang="ko-KR" sz="2000" dirty="0" smtClean="0">
                <a:latin typeface="Times New Roman" pitchFamily="18" charset="0"/>
              </a:rPr>
              <a:t>) </a:t>
            </a:r>
            <a:r>
              <a:rPr kumimoji="0" lang="en-US" altLang="ko-KR" sz="2000" dirty="0">
                <a:latin typeface="Times New Roman" pitchFamily="18" charset="0"/>
              </a:rPr>
              <a:t>to identify crucial contingencies in </a:t>
            </a:r>
            <a:r>
              <a:rPr kumimoji="0" lang="en-US" altLang="ko-KR" sz="2000" dirty="0" smtClean="0">
                <a:latin typeface="Times New Roman" pitchFamily="18" charset="0"/>
              </a:rPr>
              <a:t>operations </a:t>
            </a:r>
          </a:p>
          <a:p>
            <a:pPr lvl="2" algn="just">
              <a:spcBef>
                <a:spcPts val="600"/>
              </a:spcBef>
              <a:buFont typeface="Symbol" pitchFamily="18" charset="2"/>
              <a:buChar char="·"/>
            </a:pPr>
            <a:r>
              <a:rPr kumimoji="0" lang="en-US" altLang="ko-KR" sz="1800" dirty="0" smtClean="0">
                <a:latin typeface="Times New Roman" pitchFamily="18" charset="0"/>
              </a:rPr>
              <a:t>The </a:t>
            </a:r>
            <a:r>
              <a:rPr kumimoji="0" lang="en-US" altLang="ko-KR" sz="1800" dirty="0" err="1">
                <a:latin typeface="Times New Roman" pitchFamily="18" charset="0"/>
              </a:rPr>
              <a:t>DM</a:t>
            </a:r>
            <a:r>
              <a:rPr kumimoji="0" lang="en-US" altLang="ko-KR" sz="1800" dirty="0">
                <a:latin typeface="Times New Roman" pitchFamily="18" charset="0"/>
              </a:rPr>
              <a:t> must define substantive problems in the production processes and try to solve them by using the system’s learning capability. </a:t>
            </a:r>
            <a:endParaRPr kumimoji="0" lang="en-US" altLang="ko-KR" sz="18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Once </a:t>
            </a:r>
            <a:r>
              <a:rPr kumimoji="0" lang="en-US" altLang="ko-KR" sz="1800" dirty="0">
                <a:latin typeface="Times New Roman" pitchFamily="18" charset="0"/>
              </a:rPr>
              <a:t>the problem-solving activity is completed, it contributes to enhancing the firm’s learning capability. </a:t>
            </a:r>
            <a:endParaRPr kumimoji="0" lang="en-US" altLang="ko-KR" sz="1800" dirty="0" smtClean="0">
              <a:latin typeface="Times New Roman" pitchFamily="18" charset="0"/>
            </a:endParaRPr>
          </a:p>
          <a:p>
            <a:pPr algn="just">
              <a:spcBef>
                <a:spcPts val="600"/>
              </a:spcBef>
              <a:buFont typeface="Symbol" pitchFamily="18" charset="2"/>
              <a:buChar char="·"/>
            </a:pPr>
            <a:r>
              <a:rPr kumimoji="0" lang="en-US" altLang="ko-KR" sz="2400" dirty="0">
                <a:latin typeface="Times New Roman" pitchFamily="18" charset="0"/>
              </a:rPr>
              <a:t>Indirect learning </a:t>
            </a:r>
            <a:endParaRPr kumimoji="0" lang="en-US" altLang="ko-KR" sz="24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Production syste</a:t>
            </a:r>
            <a:r>
              <a:rPr kumimoji="0" lang="en-US" altLang="ko-KR" sz="2000" dirty="0">
                <a:latin typeface="Times New Roman" pitchFamily="18" charset="0"/>
              </a:rPr>
              <a:t>m</a:t>
            </a:r>
            <a:r>
              <a:rPr kumimoji="0" lang="en-US" altLang="ko-KR" sz="2000" dirty="0" smtClean="0">
                <a:latin typeface="Times New Roman" pitchFamily="18" charset="0"/>
              </a:rPr>
              <a:t> </a:t>
            </a:r>
            <a:r>
              <a:rPr kumimoji="0" lang="en-US" altLang="ko-KR" sz="2000" dirty="0">
                <a:latin typeface="Times New Roman" pitchFamily="18" charset="0"/>
              </a:rPr>
              <a:t>can pro-act by designing an artificial problem in operations. </a:t>
            </a:r>
            <a:endParaRPr kumimoji="0" lang="en-US" altLang="ko-KR" sz="20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It reviews </a:t>
            </a:r>
            <a:r>
              <a:rPr kumimoji="0" lang="en-US" altLang="ko-KR" sz="1800" dirty="0">
                <a:latin typeface="Times New Roman" pitchFamily="18" charset="0"/>
              </a:rPr>
              <a:t>its past experience in operations – near-miss disasters – reconstructs the environment so that it mimics where the experience actually happened, and simulates it to do scenario analyses. </a:t>
            </a:r>
            <a:endParaRPr kumimoji="0" lang="en-US" altLang="ko-KR" sz="18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The </a:t>
            </a:r>
            <a:r>
              <a:rPr kumimoji="0" lang="en-US" altLang="ko-KR" sz="1800" dirty="0">
                <a:latin typeface="Times New Roman" pitchFamily="18" charset="0"/>
              </a:rPr>
              <a:t>firm, or the production system, can learn from its simulation </a:t>
            </a:r>
            <a:r>
              <a:rPr kumimoji="0" lang="en-US" altLang="ko-KR" sz="1800" dirty="0" smtClean="0">
                <a:latin typeface="Times New Roman" pitchFamily="18" charset="0"/>
              </a:rPr>
              <a:t>results.</a:t>
            </a:r>
          </a:p>
        </p:txBody>
      </p:sp>
    </p:spTree>
    <p:extLst>
      <p:ext uri="{BB962C8B-B14F-4D97-AF65-F5344CB8AC3E}">
        <p14:creationId xmlns:p14="http://schemas.microsoft.com/office/powerpoint/2010/main" val="3940377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000" b="1" dirty="0">
                <a:solidFill>
                  <a:schemeClr val="tx1"/>
                </a:solidFill>
                <a:latin typeface="Times New Roman" pitchFamily="18" charset="0"/>
              </a:rPr>
              <a:t>Figure </a:t>
            </a:r>
            <a:r>
              <a:rPr lang="en-US" altLang="ko-KR" sz="3000" b="1" dirty="0" smtClean="0">
                <a:solidFill>
                  <a:schemeClr val="tx1"/>
                </a:solidFill>
                <a:latin typeface="Times New Roman" pitchFamily="18" charset="0"/>
              </a:rPr>
              <a:t>A2.41 </a:t>
            </a:r>
            <a:r>
              <a:rPr lang="en-US" altLang="ko-KR" sz="3000" dirty="0" smtClean="0">
                <a:solidFill>
                  <a:schemeClr val="tx1"/>
                </a:solidFill>
                <a:latin typeface="Times New Roman" pitchFamily="18" charset="0"/>
              </a:rPr>
              <a:t>Global </a:t>
            </a:r>
            <a:r>
              <a:rPr lang="en-US" altLang="ko-KR" sz="3000" dirty="0">
                <a:solidFill>
                  <a:schemeClr val="tx1"/>
                </a:solidFill>
                <a:latin typeface="Times New Roman" pitchFamily="18" charset="0"/>
              </a:rPr>
              <a:t>learning propensity dynamics – </a:t>
            </a:r>
            <a:r>
              <a:rPr lang="en-US" altLang="ko-KR" sz="3000" dirty="0" smtClean="0">
                <a:solidFill>
                  <a:schemeClr val="tx1"/>
                </a:solidFill>
                <a:latin typeface="Times New Roman" pitchFamily="18" charset="0"/>
              </a:rPr>
              <a:t>Daewoo</a:t>
            </a:r>
            <a:endParaRPr lang="en-US" altLang="ko-KR" sz="3000" dirty="0">
              <a:solidFill>
                <a:schemeClr val="tx1"/>
              </a:solidFill>
              <a:latin typeface="Times New Roman" pitchFamily="18" charset="0"/>
            </a:endParaRPr>
          </a:p>
        </p:txBody>
      </p:sp>
      <p:pic>
        <p:nvPicPr>
          <p:cNvPr id="4" name="그림 3"/>
          <p:cNvPicPr/>
          <p:nvPr/>
        </p:nvPicPr>
        <p:blipFill>
          <a:blip r:embed="rId2">
            <a:extLst>
              <a:ext uri="{28A0092B-C50C-407E-A947-70E740481C1C}">
                <a14:useLocalDpi xmlns:a14="http://schemas.microsoft.com/office/drawing/2010/main" val="0"/>
              </a:ext>
            </a:extLst>
          </a:blip>
          <a:srcRect/>
          <a:stretch>
            <a:fillRect/>
          </a:stretch>
        </p:blipFill>
        <p:spPr bwMode="auto">
          <a:xfrm>
            <a:off x="1668860" y="1113453"/>
            <a:ext cx="6624736" cy="5112568"/>
          </a:xfrm>
          <a:prstGeom prst="rect">
            <a:avLst/>
          </a:prstGeom>
          <a:noFill/>
        </p:spPr>
      </p:pic>
    </p:spTree>
    <p:extLst>
      <p:ext uri="{BB962C8B-B14F-4D97-AF65-F5344CB8AC3E}">
        <p14:creationId xmlns:p14="http://schemas.microsoft.com/office/powerpoint/2010/main" val="19821933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000" b="1" dirty="0">
                <a:solidFill>
                  <a:schemeClr val="tx1"/>
                </a:solidFill>
                <a:latin typeface="Times New Roman" pitchFamily="18" charset="0"/>
              </a:rPr>
              <a:t>Figure </a:t>
            </a:r>
            <a:r>
              <a:rPr lang="en-US" altLang="ko-KR" sz="3000" b="1" dirty="0" smtClean="0">
                <a:solidFill>
                  <a:schemeClr val="tx1"/>
                </a:solidFill>
                <a:latin typeface="Times New Roman" pitchFamily="18" charset="0"/>
              </a:rPr>
              <a:t>A2.42 </a:t>
            </a:r>
            <a:r>
              <a:rPr lang="en-US" altLang="ko-KR" sz="3000" dirty="0" smtClean="0">
                <a:solidFill>
                  <a:schemeClr val="tx1"/>
                </a:solidFill>
                <a:latin typeface="Times New Roman" pitchFamily="18" charset="0"/>
              </a:rPr>
              <a:t>Global </a:t>
            </a:r>
            <a:r>
              <a:rPr lang="en-US" altLang="ko-KR" sz="3000" dirty="0">
                <a:solidFill>
                  <a:schemeClr val="tx1"/>
                </a:solidFill>
                <a:latin typeface="Times New Roman" pitchFamily="18" charset="0"/>
              </a:rPr>
              <a:t>learning propensity dynamics – Hyundai</a:t>
            </a:r>
          </a:p>
        </p:txBody>
      </p:sp>
      <p:pic>
        <p:nvPicPr>
          <p:cNvPr id="5" name="그림 4"/>
          <p:cNvPicPr/>
          <p:nvPr/>
        </p:nvPicPr>
        <p:blipFill>
          <a:blip r:embed="rId2">
            <a:extLst>
              <a:ext uri="{28A0092B-C50C-407E-A947-70E740481C1C}">
                <a14:useLocalDpi xmlns:a14="http://schemas.microsoft.com/office/drawing/2010/main" val="0"/>
              </a:ext>
            </a:extLst>
          </a:blip>
          <a:srcRect/>
          <a:stretch>
            <a:fillRect/>
          </a:stretch>
        </p:blipFill>
        <p:spPr bwMode="auto">
          <a:xfrm>
            <a:off x="992560" y="980728"/>
            <a:ext cx="7776864" cy="5328592"/>
          </a:xfrm>
          <a:prstGeom prst="rect">
            <a:avLst/>
          </a:prstGeom>
          <a:noFill/>
        </p:spPr>
      </p:pic>
    </p:spTree>
    <p:extLst>
      <p:ext uri="{BB962C8B-B14F-4D97-AF65-F5344CB8AC3E}">
        <p14:creationId xmlns:p14="http://schemas.microsoft.com/office/powerpoint/2010/main" val="6304347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3. THE </a:t>
            </a:r>
            <a:r>
              <a:rPr lang="en-US" altLang="ko-KR" sz="3200" dirty="0">
                <a:solidFill>
                  <a:schemeClr val="tx1"/>
                </a:solidFill>
                <a:latin typeface="Times New Roman" pitchFamily="18" charset="0"/>
                <a:ea typeface="맑은 고딕" pitchFamily="50" charset="-127"/>
                <a:cs typeface="Times New Roman" pitchFamily="18" charset="0"/>
              </a:rPr>
              <a:t>STAGES OF </a:t>
            </a:r>
            <a:r>
              <a:rPr lang="en-US" altLang="ko-KR" sz="3200" dirty="0" smtClean="0">
                <a:solidFill>
                  <a:schemeClr val="tx1"/>
                </a:solidFill>
                <a:latin typeface="Times New Roman" pitchFamily="18" charset="0"/>
                <a:ea typeface="맑은 고딕" pitchFamily="50" charset="-127"/>
                <a:cs typeface="Times New Roman" pitchFamily="18" charset="0"/>
              </a:rPr>
              <a:t>KNOWLEDGE</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800" dirty="0" smtClean="0">
                <a:latin typeface="Times New Roman" pitchFamily="18" charset="0"/>
              </a:rPr>
              <a:t>Eight </a:t>
            </a:r>
            <a:r>
              <a:rPr kumimoji="0" lang="en-US" altLang="ko-KR" sz="2800" dirty="0">
                <a:latin typeface="Times New Roman" pitchFamily="18" charset="0"/>
              </a:rPr>
              <a:t>stages of knowledge development </a:t>
            </a:r>
            <a:r>
              <a:rPr kumimoji="0" lang="en-US" altLang="ko-KR" sz="2800" dirty="0" smtClean="0">
                <a:latin typeface="Times New Roman" pitchFamily="18" charset="0"/>
              </a:rPr>
              <a:t>(Figure A2.25)</a:t>
            </a:r>
          </a:p>
          <a:p>
            <a:pPr lvl="1" algn="just">
              <a:spcBef>
                <a:spcPts val="600"/>
              </a:spcBef>
              <a:buFont typeface="Symbol" pitchFamily="18" charset="2"/>
              <a:buChar char="·"/>
            </a:pPr>
            <a:r>
              <a:rPr kumimoji="0" lang="en-US" altLang="ko-KR" sz="2400" dirty="0" smtClean="0">
                <a:latin typeface="Times New Roman" pitchFamily="18" charset="0"/>
              </a:rPr>
              <a:t>1</a:t>
            </a:r>
            <a:r>
              <a:rPr kumimoji="0" lang="en-US" altLang="ko-KR" sz="2400" baseline="30000" dirty="0" smtClean="0">
                <a:latin typeface="Times New Roman" pitchFamily="18" charset="0"/>
              </a:rPr>
              <a:t>st</a:t>
            </a:r>
            <a:r>
              <a:rPr kumimoji="0" lang="en-US" altLang="ko-KR" sz="2400" dirty="0" smtClean="0">
                <a:latin typeface="Times New Roman" pitchFamily="18" charset="0"/>
              </a:rPr>
              <a:t> stage: </a:t>
            </a:r>
            <a:r>
              <a:rPr kumimoji="0" lang="en-US" altLang="ko-KR" sz="2400" dirty="0">
                <a:latin typeface="Times New Roman" pitchFamily="18" charset="0"/>
              </a:rPr>
              <a:t>the firm is capable of recognizing the difference between good and bad output, although it might not have a clear idea of how it can recognize </a:t>
            </a:r>
            <a:r>
              <a:rPr kumimoji="0" lang="en-US" altLang="ko-KR" sz="2400" dirty="0" smtClean="0">
                <a:latin typeface="Times New Roman" pitchFamily="18" charset="0"/>
              </a:rPr>
              <a:t>this</a:t>
            </a:r>
            <a:endParaRPr kumimoji="0" lang="en-US" altLang="ko-KR" sz="2400" dirty="0">
              <a:latin typeface="Times New Roman" pitchFamily="18" charset="0"/>
            </a:endParaRPr>
          </a:p>
          <a:p>
            <a:pPr lvl="1" algn="just">
              <a:spcBef>
                <a:spcPts val="600"/>
              </a:spcBef>
              <a:buFont typeface="Symbol" pitchFamily="18" charset="2"/>
              <a:buChar char="·"/>
            </a:pPr>
            <a:r>
              <a:rPr kumimoji="0" lang="en-US" altLang="ko-KR" sz="2400" dirty="0" smtClean="0">
                <a:latin typeface="Times New Roman" pitchFamily="18" charset="0"/>
              </a:rPr>
              <a:t>2</a:t>
            </a:r>
            <a:r>
              <a:rPr kumimoji="0" lang="en-US" altLang="ko-KR" sz="2400" baseline="30000" dirty="0" smtClean="0">
                <a:latin typeface="Times New Roman" pitchFamily="18" charset="0"/>
              </a:rPr>
              <a:t>nd</a:t>
            </a:r>
            <a:r>
              <a:rPr kumimoji="0" lang="en-US" altLang="ko-KR" sz="2400" dirty="0">
                <a:latin typeface="Times New Roman" pitchFamily="18" charset="0"/>
              </a:rPr>
              <a:t> stage: the firm begins to recognize key dimensions – variables, of the output. At this stage, the firm becomes able to understand the basic factors that determine whether the output is good or </a:t>
            </a:r>
            <a:r>
              <a:rPr kumimoji="0" lang="en-US" altLang="ko-KR" sz="2400" dirty="0" smtClean="0">
                <a:latin typeface="Times New Roman" pitchFamily="18" charset="0"/>
              </a:rPr>
              <a:t>bad</a:t>
            </a:r>
          </a:p>
          <a:p>
            <a:pPr lvl="1" algn="just">
              <a:spcBef>
                <a:spcPts val="600"/>
              </a:spcBef>
              <a:buFont typeface="Symbol" pitchFamily="18" charset="2"/>
              <a:buChar char="·"/>
            </a:pPr>
            <a:r>
              <a:rPr kumimoji="0" lang="en-US" altLang="ko-KR" sz="2400" dirty="0" smtClean="0">
                <a:latin typeface="Times New Roman" pitchFamily="18" charset="0"/>
              </a:rPr>
              <a:t>3</a:t>
            </a:r>
            <a:r>
              <a:rPr kumimoji="0" lang="en-US" altLang="ko-KR" sz="2400" baseline="30000" dirty="0" smtClean="0">
                <a:latin typeface="Times New Roman" pitchFamily="18" charset="0"/>
              </a:rPr>
              <a:t>rd</a:t>
            </a:r>
            <a:r>
              <a:rPr kumimoji="0" lang="en-US" altLang="ko-KR" sz="2400" dirty="0" smtClean="0">
                <a:latin typeface="Times New Roman" pitchFamily="18" charset="0"/>
              </a:rPr>
              <a:t> </a:t>
            </a:r>
            <a:r>
              <a:rPr kumimoji="0" lang="en-US" altLang="ko-KR" sz="2400" dirty="0">
                <a:latin typeface="Times New Roman" pitchFamily="18" charset="0"/>
              </a:rPr>
              <a:t>stage: the firm becomes capable of understanding the relevance of the variables to the </a:t>
            </a:r>
            <a:r>
              <a:rPr kumimoji="0" lang="en-US" altLang="ko-KR" sz="2400" dirty="0" smtClean="0">
                <a:latin typeface="Times New Roman" pitchFamily="18" charset="0"/>
              </a:rPr>
              <a:t>output</a:t>
            </a:r>
          </a:p>
          <a:p>
            <a:pPr lvl="1" algn="just">
              <a:spcBef>
                <a:spcPts val="600"/>
              </a:spcBef>
              <a:buFont typeface="Symbol" pitchFamily="18" charset="2"/>
              <a:buChar char="·"/>
            </a:pPr>
            <a:r>
              <a:rPr kumimoji="0" lang="en-US" altLang="ko-KR" sz="2400" dirty="0" smtClean="0">
                <a:latin typeface="Times New Roman" pitchFamily="18" charset="0"/>
              </a:rPr>
              <a:t>4</a:t>
            </a:r>
            <a:r>
              <a:rPr kumimoji="0" lang="en-US" altLang="ko-KR" sz="2400" baseline="30000" dirty="0" smtClean="0">
                <a:latin typeface="Times New Roman" pitchFamily="18" charset="0"/>
              </a:rPr>
              <a:t>th</a:t>
            </a:r>
            <a:r>
              <a:rPr kumimoji="0" lang="en-US" altLang="ko-KR" sz="2400" dirty="0" smtClean="0">
                <a:latin typeface="Times New Roman" pitchFamily="18" charset="0"/>
              </a:rPr>
              <a:t> stage</a:t>
            </a:r>
            <a:r>
              <a:rPr kumimoji="0" lang="en-US" altLang="ko-KR" sz="2400" dirty="0">
                <a:latin typeface="Times New Roman" pitchFamily="18" charset="0"/>
              </a:rPr>
              <a:t>: the firm becomes able to measure the </a:t>
            </a:r>
            <a:r>
              <a:rPr kumimoji="0" lang="en-US" altLang="ko-KR" sz="2400" dirty="0" smtClean="0">
                <a:latin typeface="Times New Roman" pitchFamily="18" charset="0"/>
              </a:rPr>
              <a:t>variables, i.e., it </a:t>
            </a:r>
            <a:r>
              <a:rPr kumimoji="0" lang="en-US" altLang="ko-KR" sz="2400" dirty="0">
                <a:latin typeface="Times New Roman" pitchFamily="18" charset="0"/>
              </a:rPr>
              <a:t>can quantify the key dimensions of the output</a:t>
            </a:r>
            <a:endParaRPr kumimoji="0" lang="en-US" altLang="ko-KR" dirty="0" smtClean="0">
              <a:latin typeface="Times New Roman" pitchFamily="18" charset="0"/>
            </a:endParaRPr>
          </a:p>
        </p:txBody>
      </p:sp>
    </p:spTree>
    <p:extLst>
      <p:ext uri="{BB962C8B-B14F-4D97-AF65-F5344CB8AC3E}">
        <p14:creationId xmlns:p14="http://schemas.microsoft.com/office/powerpoint/2010/main" val="2849362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3. THE </a:t>
            </a:r>
            <a:r>
              <a:rPr lang="en-US" altLang="ko-KR" sz="3200" dirty="0">
                <a:solidFill>
                  <a:schemeClr val="tx1"/>
                </a:solidFill>
                <a:latin typeface="Times New Roman" pitchFamily="18" charset="0"/>
                <a:ea typeface="맑은 고딕" pitchFamily="50" charset="-127"/>
                <a:cs typeface="Times New Roman" pitchFamily="18" charset="0"/>
              </a:rPr>
              <a:t>STAGES OF </a:t>
            </a:r>
            <a:r>
              <a:rPr lang="en-US" altLang="ko-KR" sz="3200" dirty="0" smtClean="0">
                <a:solidFill>
                  <a:schemeClr val="tx1"/>
                </a:solidFill>
                <a:latin typeface="Times New Roman" pitchFamily="18" charset="0"/>
                <a:ea typeface="맑은 고딕" pitchFamily="50" charset="-127"/>
                <a:cs typeface="Times New Roman" pitchFamily="18" charset="0"/>
              </a:rPr>
              <a:t>KNOWLEDGE</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800" dirty="0" smtClean="0">
                <a:latin typeface="Times New Roman" pitchFamily="18" charset="0"/>
              </a:rPr>
              <a:t>Eight </a:t>
            </a:r>
            <a:r>
              <a:rPr kumimoji="0" lang="en-US" altLang="ko-KR" sz="2800" dirty="0">
                <a:latin typeface="Times New Roman" pitchFamily="18" charset="0"/>
              </a:rPr>
              <a:t>stages of knowledge development </a:t>
            </a:r>
            <a:r>
              <a:rPr kumimoji="0" lang="en-US" altLang="ko-KR" sz="2800" dirty="0" smtClean="0">
                <a:latin typeface="Times New Roman" pitchFamily="18" charset="0"/>
              </a:rPr>
              <a:t>(Figure </a:t>
            </a:r>
            <a:r>
              <a:rPr kumimoji="0" lang="en-US" altLang="ko-KR" sz="2800" dirty="0">
                <a:latin typeface="Times New Roman" pitchFamily="18" charset="0"/>
              </a:rPr>
              <a:t>A2.25)</a:t>
            </a:r>
            <a:endParaRPr kumimoji="0" lang="en-US" altLang="ko-KR" sz="2800" dirty="0" smtClean="0">
              <a:latin typeface="Times New Roman" pitchFamily="18" charset="0"/>
            </a:endParaRPr>
          </a:p>
          <a:p>
            <a:pPr lvl="1" algn="just">
              <a:spcBef>
                <a:spcPts val="600"/>
              </a:spcBef>
              <a:buFont typeface="Symbol" pitchFamily="18" charset="2"/>
              <a:buChar char="·"/>
            </a:pPr>
            <a:r>
              <a:rPr kumimoji="0" lang="en-US" altLang="ko-KR" sz="2400" dirty="0" smtClean="0">
                <a:latin typeface="Times New Roman" pitchFamily="18" charset="0"/>
              </a:rPr>
              <a:t>5</a:t>
            </a:r>
            <a:r>
              <a:rPr kumimoji="0" lang="en-US" altLang="ko-KR" sz="2400" baseline="30000" dirty="0" smtClean="0">
                <a:latin typeface="Times New Roman" pitchFamily="18" charset="0"/>
              </a:rPr>
              <a:t>th</a:t>
            </a:r>
            <a:r>
              <a:rPr kumimoji="0" lang="en-US" altLang="ko-KR" sz="2400" dirty="0" smtClean="0">
                <a:latin typeface="Times New Roman" pitchFamily="18" charset="0"/>
              </a:rPr>
              <a:t> stage: the </a:t>
            </a:r>
            <a:r>
              <a:rPr kumimoji="0" lang="en-US" altLang="ko-KR" sz="2400" dirty="0">
                <a:latin typeface="Times New Roman" pitchFamily="18" charset="0"/>
              </a:rPr>
              <a:t>firm must be able to adjust, or control, the </a:t>
            </a:r>
            <a:r>
              <a:rPr kumimoji="0" lang="en-US" altLang="ko-KR" sz="2400" dirty="0" smtClean="0">
                <a:latin typeface="Times New Roman" pitchFamily="18" charset="0"/>
              </a:rPr>
              <a:t>variables</a:t>
            </a:r>
          </a:p>
          <a:p>
            <a:pPr lvl="1" algn="just">
              <a:spcBef>
                <a:spcPts val="600"/>
              </a:spcBef>
              <a:buFont typeface="Symbol" pitchFamily="18" charset="2"/>
              <a:buChar char="·"/>
            </a:pPr>
            <a:r>
              <a:rPr kumimoji="0" lang="en-US" altLang="ko-KR" sz="2400" dirty="0" smtClean="0">
                <a:latin typeface="Times New Roman" pitchFamily="18" charset="0"/>
              </a:rPr>
              <a:t>6</a:t>
            </a:r>
            <a:r>
              <a:rPr kumimoji="0" lang="en-US" altLang="ko-KR" sz="2400" baseline="30000" dirty="0" smtClean="0">
                <a:latin typeface="Times New Roman" pitchFamily="18" charset="0"/>
              </a:rPr>
              <a:t>th</a:t>
            </a:r>
            <a:r>
              <a:rPr kumimoji="0" lang="en-US" altLang="ko-KR" sz="2400" dirty="0">
                <a:latin typeface="Times New Roman" pitchFamily="18" charset="0"/>
              </a:rPr>
              <a:t> stage: the firm now must be able to quantify the cause-and-effect relationship between the variables and the </a:t>
            </a:r>
            <a:r>
              <a:rPr kumimoji="0" lang="en-US" altLang="ko-KR" sz="2400" dirty="0" smtClean="0">
                <a:latin typeface="Times New Roman" pitchFamily="18" charset="0"/>
              </a:rPr>
              <a:t>output</a:t>
            </a:r>
          </a:p>
          <a:p>
            <a:pPr lvl="1" algn="just">
              <a:spcBef>
                <a:spcPts val="600"/>
              </a:spcBef>
              <a:buFont typeface="Symbol" pitchFamily="18" charset="2"/>
              <a:buChar char="·"/>
            </a:pPr>
            <a:r>
              <a:rPr kumimoji="0" lang="en-US" altLang="ko-KR" sz="2400" dirty="0" smtClean="0">
                <a:latin typeface="Times New Roman" pitchFamily="18" charset="0"/>
              </a:rPr>
              <a:t>7</a:t>
            </a:r>
            <a:r>
              <a:rPr kumimoji="0" lang="en-US" altLang="ko-KR" sz="2400" baseline="30000" dirty="0" smtClean="0">
                <a:latin typeface="Times New Roman" pitchFamily="18" charset="0"/>
              </a:rPr>
              <a:t>th</a:t>
            </a:r>
            <a:r>
              <a:rPr kumimoji="0" lang="en-US" altLang="ko-KR" sz="2400" dirty="0">
                <a:latin typeface="Times New Roman" pitchFamily="18" charset="0"/>
              </a:rPr>
              <a:t> stage: the firm gradually recognizes that </a:t>
            </a:r>
            <a:r>
              <a:rPr kumimoji="0" lang="en-US" altLang="ko-KR" sz="2400" dirty="0" smtClean="0">
                <a:latin typeface="Times New Roman" pitchFamily="18" charset="0"/>
              </a:rPr>
              <a:t>the primary variabl</a:t>
            </a:r>
            <a:r>
              <a:rPr kumimoji="0" lang="en-US" altLang="ko-KR" sz="2400" dirty="0">
                <a:latin typeface="Times New Roman" pitchFamily="18" charset="0"/>
              </a:rPr>
              <a:t>e</a:t>
            </a:r>
            <a:r>
              <a:rPr kumimoji="0" lang="en-US" altLang="ko-KR" sz="2400" dirty="0" smtClean="0">
                <a:latin typeface="Times New Roman" pitchFamily="18" charset="0"/>
              </a:rPr>
              <a:t> </a:t>
            </a:r>
            <a:r>
              <a:rPr kumimoji="0" lang="en-US" altLang="ko-KR" sz="2400" dirty="0">
                <a:latin typeface="Times New Roman" pitchFamily="18" charset="0"/>
              </a:rPr>
              <a:t>is not </a:t>
            </a:r>
            <a:r>
              <a:rPr kumimoji="0" lang="en-US" altLang="ko-KR" sz="2400" dirty="0" smtClean="0">
                <a:latin typeface="Times New Roman" pitchFamily="18" charset="0"/>
              </a:rPr>
              <a:t>one-dimensional, </a:t>
            </a:r>
            <a:r>
              <a:rPr kumimoji="0" lang="en-US" altLang="ko-KR" sz="2400" dirty="0">
                <a:latin typeface="Times New Roman" pitchFamily="18" charset="0"/>
              </a:rPr>
              <a:t>it consists of </a:t>
            </a:r>
            <a:r>
              <a:rPr kumimoji="0" lang="en-US" altLang="ko-KR" sz="2400" dirty="0" smtClean="0">
                <a:latin typeface="Times New Roman" pitchFamily="18" charset="0"/>
              </a:rPr>
              <a:t>secondary variables</a:t>
            </a:r>
          </a:p>
          <a:p>
            <a:pPr lvl="1" algn="just">
              <a:spcBef>
                <a:spcPts val="600"/>
              </a:spcBef>
              <a:buFont typeface="Symbol" pitchFamily="18" charset="2"/>
              <a:buChar char="·"/>
            </a:pPr>
            <a:r>
              <a:rPr kumimoji="0" lang="en-US" altLang="ko-KR" sz="2400" dirty="0" smtClean="0">
                <a:latin typeface="Times New Roman" pitchFamily="18" charset="0"/>
              </a:rPr>
              <a:t>8</a:t>
            </a:r>
            <a:r>
              <a:rPr kumimoji="0" lang="en-US" altLang="ko-KR" sz="2400" baseline="30000" dirty="0" smtClean="0">
                <a:latin typeface="Times New Roman" pitchFamily="18" charset="0"/>
              </a:rPr>
              <a:t>th</a:t>
            </a:r>
            <a:r>
              <a:rPr kumimoji="0" lang="en-US" altLang="ko-KR" sz="2400" dirty="0">
                <a:latin typeface="Times New Roman" pitchFamily="18" charset="0"/>
              </a:rPr>
              <a:t> stage: </a:t>
            </a:r>
            <a:r>
              <a:rPr kumimoji="0" lang="en-US" altLang="ko-KR" sz="2400" dirty="0" smtClean="0">
                <a:latin typeface="Times New Roman" pitchFamily="18" charset="0"/>
              </a:rPr>
              <a:t>the </a:t>
            </a:r>
            <a:r>
              <a:rPr kumimoji="0" lang="en-US" altLang="ko-KR" sz="2400" dirty="0">
                <a:latin typeface="Times New Roman" pitchFamily="18" charset="0"/>
              </a:rPr>
              <a:t>firm now has complete knowledge about its production </a:t>
            </a:r>
            <a:r>
              <a:rPr kumimoji="0" lang="en-US" altLang="ko-KR" sz="2400" dirty="0" smtClean="0">
                <a:latin typeface="Times New Roman" pitchFamily="18" charset="0"/>
              </a:rPr>
              <a:t>processes; </a:t>
            </a:r>
            <a:r>
              <a:rPr kumimoji="0" lang="en-US" altLang="ko-KR" sz="2400" dirty="0">
                <a:latin typeface="Times New Roman" pitchFamily="18" charset="0"/>
              </a:rPr>
              <a:t>in reality, it is just an ideal condition that the firm can never </a:t>
            </a:r>
            <a:r>
              <a:rPr kumimoji="0" lang="en-US" altLang="ko-KR" sz="2400" dirty="0" smtClean="0">
                <a:latin typeface="Times New Roman" pitchFamily="18" charset="0"/>
              </a:rPr>
              <a:t>reach. Now move to 1</a:t>
            </a:r>
            <a:r>
              <a:rPr kumimoji="0" lang="en-US" altLang="ko-KR" sz="2400" baseline="30000" dirty="0" smtClean="0">
                <a:latin typeface="Times New Roman" pitchFamily="18" charset="0"/>
              </a:rPr>
              <a:t>st</a:t>
            </a:r>
            <a:r>
              <a:rPr kumimoji="0" lang="en-US" altLang="ko-KR" sz="2400" dirty="0" smtClean="0">
                <a:latin typeface="Times New Roman" pitchFamily="18" charset="0"/>
              </a:rPr>
              <a:t>/2</a:t>
            </a:r>
            <a:r>
              <a:rPr kumimoji="0" lang="en-US" altLang="ko-KR" sz="2400" baseline="30000" dirty="0" smtClean="0">
                <a:latin typeface="Times New Roman" pitchFamily="18" charset="0"/>
              </a:rPr>
              <a:t>nd</a:t>
            </a:r>
            <a:r>
              <a:rPr kumimoji="0" lang="en-US" altLang="ko-KR" sz="2400" dirty="0" smtClean="0">
                <a:latin typeface="Times New Roman" pitchFamily="18" charset="0"/>
              </a:rPr>
              <a:t> stage. </a:t>
            </a:r>
          </a:p>
          <a:p>
            <a:pPr algn="just">
              <a:spcBef>
                <a:spcPts val="600"/>
              </a:spcBef>
              <a:buFont typeface="Symbol" pitchFamily="18" charset="2"/>
              <a:buChar char="·"/>
            </a:pPr>
            <a:r>
              <a:rPr kumimoji="0" lang="en-US" altLang="ko-KR" sz="2800" i="1" dirty="0" smtClean="0">
                <a:latin typeface="Times New Roman" pitchFamily="18" charset="0"/>
              </a:rPr>
              <a:t>Learning </a:t>
            </a:r>
            <a:r>
              <a:rPr kumimoji="0" lang="en-US" altLang="ko-KR" sz="2800" i="1" dirty="0">
                <a:latin typeface="Times New Roman" pitchFamily="18" charset="0"/>
              </a:rPr>
              <a:t>is a continuous process. </a:t>
            </a:r>
          </a:p>
        </p:txBody>
      </p:sp>
    </p:spTree>
    <p:extLst>
      <p:ext uri="{BB962C8B-B14F-4D97-AF65-F5344CB8AC3E}">
        <p14:creationId xmlns:p14="http://schemas.microsoft.com/office/powerpoint/2010/main" val="27438176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3. THE </a:t>
            </a:r>
            <a:r>
              <a:rPr lang="en-US" altLang="ko-KR" sz="3200" dirty="0">
                <a:solidFill>
                  <a:schemeClr val="tx1"/>
                </a:solidFill>
                <a:latin typeface="Times New Roman" pitchFamily="18" charset="0"/>
                <a:ea typeface="맑은 고딕" pitchFamily="50" charset="-127"/>
                <a:cs typeface="Times New Roman" pitchFamily="18" charset="0"/>
              </a:rPr>
              <a:t>STAGES OF </a:t>
            </a:r>
            <a:r>
              <a:rPr lang="en-US" altLang="ko-KR" sz="3200" dirty="0" smtClean="0">
                <a:solidFill>
                  <a:schemeClr val="tx1"/>
                </a:solidFill>
                <a:latin typeface="Times New Roman" pitchFamily="18" charset="0"/>
                <a:ea typeface="맑은 고딕" pitchFamily="50" charset="-127"/>
                <a:cs typeface="Times New Roman" pitchFamily="18" charset="0"/>
              </a:rPr>
              <a:t>KNOWLEDGE</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800" dirty="0">
                <a:latin typeface="Times New Roman" pitchFamily="18" charset="0"/>
              </a:rPr>
              <a:t>Relationship between knowledge stages and management </a:t>
            </a:r>
            <a:r>
              <a:rPr kumimoji="0" lang="en-US" altLang="ko-KR" sz="2800" dirty="0" smtClean="0">
                <a:latin typeface="Times New Roman" pitchFamily="18" charset="0"/>
              </a:rPr>
              <a:t>approaches (Figure A2.26)</a:t>
            </a:r>
          </a:p>
          <a:p>
            <a:pPr lvl="1" algn="just">
              <a:spcBef>
                <a:spcPts val="600"/>
              </a:spcBef>
              <a:buFont typeface="Symbol" pitchFamily="18" charset="2"/>
              <a:buChar char="·"/>
            </a:pPr>
            <a:r>
              <a:rPr kumimoji="0" lang="en-US" altLang="ko-KR" sz="2000" dirty="0">
                <a:latin typeface="Times New Roman" pitchFamily="18" charset="0"/>
              </a:rPr>
              <a:t>As the firm’s knowledge stage advances, it accumulates more objective data and information about the production system’s behavior. </a:t>
            </a:r>
            <a:endParaRPr kumimoji="0" lang="en-US" altLang="ko-KR" sz="20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At </a:t>
            </a:r>
            <a:r>
              <a:rPr kumimoji="0" lang="en-US" altLang="ko-KR" sz="2000" dirty="0">
                <a:latin typeface="Times New Roman" pitchFamily="18" charset="0"/>
              </a:rPr>
              <a:t>a higher stage of knowledge development, it is better for the firm to make use of the structured approaches of control and management. </a:t>
            </a:r>
            <a:endParaRPr kumimoji="0" lang="en-US" altLang="ko-KR" sz="20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On </a:t>
            </a:r>
            <a:r>
              <a:rPr kumimoji="0" lang="en-US" altLang="ko-KR" sz="2000" dirty="0">
                <a:latin typeface="Times New Roman" pitchFamily="18" charset="0"/>
              </a:rPr>
              <a:t>the contrary, when the knowledge stage is low, </a:t>
            </a:r>
            <a:r>
              <a:rPr kumimoji="0" lang="en-US" altLang="ko-KR" sz="2000" dirty="0" smtClean="0">
                <a:latin typeface="Times New Roman" pitchFamily="18" charset="0"/>
              </a:rPr>
              <a:t>the </a:t>
            </a:r>
            <a:r>
              <a:rPr kumimoji="0" lang="en-US" altLang="ko-KR" sz="2000" dirty="0">
                <a:latin typeface="Times New Roman" pitchFamily="18" charset="0"/>
              </a:rPr>
              <a:t>firm probably would have to take up the more unstructured approach to problem-solving. </a:t>
            </a:r>
            <a:endParaRPr kumimoji="0" lang="en-US" altLang="ko-KR" sz="2400" i="1" dirty="0">
              <a:latin typeface="Times New Roman" pitchFamily="18" charset="0"/>
            </a:endParaRPr>
          </a:p>
        </p:txBody>
      </p:sp>
    </p:spTree>
    <p:extLst>
      <p:ext uri="{BB962C8B-B14F-4D97-AF65-F5344CB8AC3E}">
        <p14:creationId xmlns:p14="http://schemas.microsoft.com/office/powerpoint/2010/main" val="27002777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3. THE </a:t>
            </a:r>
            <a:r>
              <a:rPr lang="en-US" altLang="ko-KR" sz="3200" dirty="0">
                <a:solidFill>
                  <a:schemeClr val="tx1"/>
                </a:solidFill>
                <a:latin typeface="Times New Roman" pitchFamily="18" charset="0"/>
                <a:ea typeface="맑은 고딕" pitchFamily="50" charset="-127"/>
                <a:cs typeface="Times New Roman" pitchFamily="18" charset="0"/>
              </a:rPr>
              <a:t>STAGES OF </a:t>
            </a:r>
            <a:r>
              <a:rPr lang="en-US" altLang="ko-KR" sz="3200" dirty="0" smtClean="0">
                <a:solidFill>
                  <a:schemeClr val="tx1"/>
                </a:solidFill>
                <a:latin typeface="Times New Roman" pitchFamily="18" charset="0"/>
                <a:ea typeface="맑은 고딕" pitchFamily="50" charset="-127"/>
                <a:cs typeface="Times New Roman" pitchFamily="18" charset="0"/>
              </a:rPr>
              <a:t>KNOWLEDGE</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800" dirty="0" smtClean="0">
                <a:latin typeface="Times New Roman" pitchFamily="18" charset="0"/>
              </a:rPr>
              <a:t>How </a:t>
            </a:r>
            <a:r>
              <a:rPr kumimoji="0" lang="en-US" altLang="ko-KR" sz="2800" dirty="0">
                <a:latin typeface="Times New Roman" pitchFamily="18" charset="0"/>
              </a:rPr>
              <a:t>is our understanding of the knowledge stages related with </a:t>
            </a:r>
            <a:r>
              <a:rPr kumimoji="0" lang="en-US" altLang="ko-KR" sz="2800" dirty="0" err="1">
                <a:latin typeface="Times New Roman" pitchFamily="18" charset="0"/>
              </a:rPr>
              <a:t>SCM</a:t>
            </a:r>
            <a:r>
              <a:rPr kumimoji="0" lang="en-US" altLang="ko-KR" sz="2800" dirty="0">
                <a:latin typeface="Times New Roman" pitchFamily="18" charset="0"/>
              </a:rPr>
              <a:t>? </a:t>
            </a:r>
            <a:endParaRPr kumimoji="0" lang="en-US" altLang="ko-KR" sz="28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The </a:t>
            </a:r>
            <a:r>
              <a:rPr kumimoji="0" lang="en-US" altLang="ko-KR" sz="2000" dirty="0">
                <a:latin typeface="Times New Roman" pitchFamily="18" charset="0"/>
              </a:rPr>
              <a:t>core of effective </a:t>
            </a:r>
            <a:r>
              <a:rPr kumimoji="0" lang="en-US" altLang="ko-KR" sz="2000" dirty="0" err="1" smtClean="0">
                <a:latin typeface="Times New Roman" pitchFamily="18" charset="0"/>
              </a:rPr>
              <a:t>SCM</a:t>
            </a:r>
            <a:r>
              <a:rPr kumimoji="0" lang="en-US" altLang="ko-KR" sz="2000" dirty="0" smtClean="0">
                <a:latin typeface="Times New Roman" pitchFamily="18" charset="0"/>
              </a:rPr>
              <a:t> is coordination </a:t>
            </a:r>
            <a:r>
              <a:rPr kumimoji="0" lang="en-US" altLang="ko-KR" sz="2000" dirty="0">
                <a:latin typeface="Times New Roman" pitchFamily="18" charset="0"/>
              </a:rPr>
              <a:t>among supply chain partners is the core. Coordination is </a:t>
            </a:r>
            <a:r>
              <a:rPr kumimoji="0" lang="en-US" altLang="ko-KR" sz="2000" dirty="0" smtClean="0">
                <a:latin typeface="Times New Roman" pitchFamily="18" charset="0"/>
              </a:rPr>
              <a:t>related with operations </a:t>
            </a:r>
            <a:r>
              <a:rPr kumimoji="0" lang="en-US" altLang="ko-KR" sz="2000" dirty="0">
                <a:latin typeface="Times New Roman" pitchFamily="18" charset="0"/>
              </a:rPr>
              <a:t>problem-solving that requires intensive attention from the supply chain partners. </a:t>
            </a:r>
            <a:endParaRPr kumimoji="0" lang="en-US" altLang="ko-KR" sz="20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Should </a:t>
            </a:r>
            <a:r>
              <a:rPr kumimoji="0" lang="en-US" altLang="ko-KR" sz="2000" dirty="0">
                <a:latin typeface="Times New Roman" pitchFamily="18" charset="0"/>
              </a:rPr>
              <a:t>the supply chain knowledge stage be low, the </a:t>
            </a:r>
            <a:r>
              <a:rPr kumimoji="0" lang="en-US" altLang="ko-KR" sz="2000" dirty="0" smtClean="0">
                <a:latin typeface="Times New Roman" pitchFamily="18" charset="0"/>
              </a:rPr>
              <a:t>decision-maker </a:t>
            </a:r>
            <a:r>
              <a:rPr kumimoji="0" lang="en-US" altLang="ko-KR" sz="2000" dirty="0">
                <a:latin typeface="Times New Roman" pitchFamily="18" charset="0"/>
              </a:rPr>
              <a:t>probably has to utilize more unstructured approaches, which might have to be based on consensus among the supply chain partners. </a:t>
            </a:r>
            <a:endParaRPr kumimoji="0" lang="en-US" altLang="ko-KR" sz="20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On </a:t>
            </a:r>
            <a:r>
              <a:rPr kumimoji="0" lang="en-US" altLang="ko-KR" sz="2000" dirty="0">
                <a:latin typeface="Times New Roman" pitchFamily="18" charset="0"/>
              </a:rPr>
              <a:t>the other hand, if the supply chain knowledge level is relatively high due to an extended length of the supply chain relationship, the </a:t>
            </a:r>
            <a:r>
              <a:rPr kumimoji="0" lang="en-US" altLang="ko-KR" sz="2000" dirty="0" smtClean="0">
                <a:latin typeface="Times New Roman" pitchFamily="18" charset="0"/>
              </a:rPr>
              <a:t>decision-maker </a:t>
            </a:r>
            <a:r>
              <a:rPr kumimoji="0" lang="en-US" altLang="ko-KR" sz="2000" dirty="0">
                <a:latin typeface="Times New Roman" pitchFamily="18" charset="0"/>
              </a:rPr>
              <a:t>had better take up more structured or formalized tools to control and manage the coordination process</a:t>
            </a:r>
            <a:r>
              <a:rPr kumimoji="0" lang="en-US" altLang="ko-KR" sz="2000" dirty="0" smtClean="0">
                <a:latin typeface="Times New Roman" pitchFamily="18" charset="0"/>
              </a:rPr>
              <a:t>.</a:t>
            </a:r>
            <a:endParaRPr kumimoji="0" lang="en-US" altLang="ko-KR" sz="2400" i="1" dirty="0">
              <a:latin typeface="Times New Roman" pitchFamily="18" charset="0"/>
            </a:endParaRPr>
          </a:p>
        </p:txBody>
      </p:sp>
    </p:spTree>
    <p:extLst>
      <p:ext uri="{BB962C8B-B14F-4D97-AF65-F5344CB8AC3E}">
        <p14:creationId xmlns:p14="http://schemas.microsoft.com/office/powerpoint/2010/main" val="31993593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4. THE </a:t>
            </a:r>
            <a:r>
              <a:rPr lang="en-US" altLang="ko-KR" sz="3200" dirty="0">
                <a:solidFill>
                  <a:schemeClr val="tx1"/>
                </a:solidFill>
                <a:latin typeface="Times New Roman" pitchFamily="18" charset="0"/>
                <a:ea typeface="맑은 고딕" pitchFamily="50" charset="-127"/>
                <a:cs typeface="Times New Roman" pitchFamily="18" charset="0"/>
              </a:rPr>
              <a:t>LEARNING </a:t>
            </a:r>
            <a:r>
              <a:rPr lang="en-US" altLang="ko-KR" sz="3200" dirty="0" smtClean="0">
                <a:solidFill>
                  <a:schemeClr val="tx1"/>
                </a:solidFill>
                <a:latin typeface="Times New Roman" pitchFamily="18" charset="0"/>
                <a:ea typeface="맑은 고딕" pitchFamily="50" charset="-127"/>
                <a:cs typeface="Times New Roman" pitchFamily="18" charset="0"/>
              </a:rPr>
              <a:t>ALGORITHM</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400" dirty="0" smtClean="0">
                <a:latin typeface="Times New Roman" pitchFamily="18" charset="0"/>
              </a:rPr>
              <a:t>It </a:t>
            </a:r>
            <a:r>
              <a:rPr kumimoji="0" lang="en-US" altLang="ko-KR" sz="2400" dirty="0">
                <a:latin typeface="Times New Roman" pitchFamily="18" charset="0"/>
              </a:rPr>
              <a:t>is important for the firm to effectively manage the learning process since the learning in operations is critical to enhancing the firm’s overall capability and implementing coordination in the supply chain. </a:t>
            </a:r>
            <a:endParaRPr kumimoji="0" lang="en-US" altLang="ko-KR" sz="2400" dirty="0" smtClean="0">
              <a:latin typeface="Times New Roman" pitchFamily="18" charset="0"/>
            </a:endParaRPr>
          </a:p>
          <a:p>
            <a:pPr algn="just">
              <a:spcBef>
                <a:spcPts val="600"/>
              </a:spcBef>
              <a:buFont typeface="Symbol" pitchFamily="18" charset="2"/>
              <a:buChar char="·"/>
            </a:pPr>
            <a:r>
              <a:rPr kumimoji="0" lang="en-US" altLang="ko-KR" sz="2400" dirty="0" smtClean="0">
                <a:latin typeface="Times New Roman" pitchFamily="18" charset="0"/>
              </a:rPr>
              <a:t>“How </a:t>
            </a:r>
            <a:r>
              <a:rPr kumimoji="0" lang="en-US" altLang="ko-KR" sz="2400" dirty="0">
                <a:latin typeface="Times New Roman" pitchFamily="18" charset="0"/>
              </a:rPr>
              <a:t>can the firm learn?” </a:t>
            </a:r>
            <a:endParaRPr kumimoji="0" lang="en-US" altLang="ko-KR" sz="24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To </a:t>
            </a:r>
            <a:r>
              <a:rPr kumimoji="0" lang="en-US" altLang="ko-KR" sz="2000" dirty="0">
                <a:latin typeface="Times New Roman" pitchFamily="18" charset="0"/>
              </a:rPr>
              <a:t>postulate a learning model that consists of three building blocks: learning circumstance, learning preliminary, and learning algorithm </a:t>
            </a:r>
            <a:r>
              <a:rPr kumimoji="0" lang="en-US" altLang="ko-KR" sz="2000" dirty="0" smtClean="0">
                <a:latin typeface="Times New Roman" pitchFamily="18" charset="0"/>
              </a:rPr>
              <a:t>(Figure A2.27)</a:t>
            </a:r>
          </a:p>
          <a:p>
            <a:pPr algn="just">
              <a:spcBef>
                <a:spcPts val="600"/>
              </a:spcBef>
              <a:buFont typeface="Symbol" pitchFamily="18" charset="2"/>
              <a:buChar char="·"/>
            </a:pPr>
            <a:r>
              <a:rPr kumimoji="0" lang="en-US" altLang="ko-KR" sz="2400" dirty="0" smtClean="0">
                <a:latin typeface="Times New Roman" pitchFamily="18" charset="0"/>
              </a:rPr>
              <a:t>The </a:t>
            </a:r>
            <a:r>
              <a:rPr kumimoji="0" lang="en-US" altLang="ko-KR" sz="2400" dirty="0">
                <a:latin typeface="Times New Roman" pitchFamily="18" charset="0"/>
              </a:rPr>
              <a:t>primary objective of operations learning is to control the production process better – to enhance the firm’s process controllability</a:t>
            </a:r>
            <a:r>
              <a:rPr kumimoji="0" lang="en-US" altLang="ko-KR" sz="2400" dirty="0" smtClean="0">
                <a:latin typeface="Times New Roman" pitchFamily="18" charset="0"/>
              </a:rPr>
              <a:t>.</a:t>
            </a:r>
          </a:p>
          <a:p>
            <a:pPr lvl="1" algn="just">
              <a:spcBef>
                <a:spcPts val="600"/>
              </a:spcBef>
              <a:buFont typeface="Symbol" pitchFamily="18" charset="2"/>
              <a:buChar char="·"/>
            </a:pPr>
            <a:r>
              <a:rPr kumimoji="0" lang="en-US" altLang="ko-KR" sz="2000" dirty="0" smtClean="0">
                <a:latin typeface="Times New Roman" pitchFamily="18" charset="0"/>
              </a:rPr>
              <a:t>To </a:t>
            </a:r>
            <a:r>
              <a:rPr kumimoji="0" lang="en-US" altLang="ko-KR" sz="2000" dirty="0">
                <a:latin typeface="Times New Roman" pitchFamily="18" charset="0"/>
              </a:rPr>
              <a:t>reduce the process deviation continuously over time</a:t>
            </a:r>
          </a:p>
        </p:txBody>
      </p:sp>
    </p:spTree>
    <p:extLst>
      <p:ext uri="{BB962C8B-B14F-4D97-AF65-F5344CB8AC3E}">
        <p14:creationId xmlns:p14="http://schemas.microsoft.com/office/powerpoint/2010/main" val="404271198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petAmOocYkC3LgM5ZoUiGw"/>
</p:tagLst>
</file>

<file path=ppt/theme/theme1.xml><?xml version="1.0" encoding="utf-8"?>
<a:theme xmlns:a="http://schemas.openxmlformats.org/drawingml/2006/main" name="5_기본 디자인">
  <a:themeElements>
    <a:clrScheme name="5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1"/>
          </a:solidFill>
          <a:miter lim="800000"/>
          <a:headEnd/>
          <a:tailEnd/>
        </a:ln>
        <a:effectLst>
          <a:outerShdw dist="35921" dir="2700000" algn="ctr" rotWithShape="0">
            <a:schemeClr val="bg2"/>
          </a:outerShdw>
        </a:effectLst>
      </a:spPr>
      <a:bodyPr anchor="ctr"/>
      <a:lstStyle>
        <a:defPPr algn="l">
          <a:spcBef>
            <a:spcPct val="0"/>
          </a:spcBef>
          <a:defRPr sz="1600" dirty="0" smtClean="0">
            <a:latin typeface="맑은 고딕" pitchFamily="50" charset="-127"/>
            <a:ea typeface="맑은 고딕" pitchFamily="50" charset="-127"/>
          </a:defRPr>
        </a:defPPr>
      </a:lstStyle>
    </a:spDef>
  </a:objectDefaults>
  <a:extraClrSchemeLst>
    <a:extraClrScheme>
      <a:clrScheme name="5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7_기본 디자인">
  <a:themeElements>
    <a:clrScheme name="7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가을">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6_기본 디자인">
  <a:themeElements>
    <a:clrScheme name="5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1"/>
          </a:solidFill>
          <a:miter lim="800000"/>
          <a:headEnd/>
          <a:tailEnd/>
        </a:ln>
        <a:effectLst>
          <a:outerShdw dist="35921" dir="2700000" algn="ctr" rotWithShape="0">
            <a:schemeClr val="bg2"/>
          </a:outerShdw>
        </a:effectLst>
      </a:spPr>
      <a:bodyPr anchor="ctr"/>
      <a:lstStyle>
        <a:defPPr algn="l">
          <a:spcBef>
            <a:spcPct val="0"/>
          </a:spcBef>
          <a:defRPr sz="1600" dirty="0" smtClean="0">
            <a:latin typeface="맑은 고딕" pitchFamily="50" charset="-127"/>
            <a:ea typeface="맑은 고딕" pitchFamily="50" charset="-127"/>
          </a:defRPr>
        </a:defPPr>
      </a:lstStyle>
    </a:spDef>
  </a:objectDefaults>
  <a:extraClrSchemeLst>
    <a:extraClrScheme>
      <a:clrScheme name="5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NEW COLOUR PRESENTATION">
  <a:themeElements>
    <a:clrScheme name="NEW COLOUR PRESENTATION 6">
      <a:dk1>
        <a:srgbClr val="000000"/>
      </a:dk1>
      <a:lt1>
        <a:srgbClr val="FFFFFF"/>
      </a:lt1>
      <a:dk2>
        <a:srgbClr val="000000"/>
      </a:dk2>
      <a:lt2>
        <a:srgbClr val="9CD100"/>
      </a:lt2>
      <a:accent1>
        <a:srgbClr val="003399"/>
      </a:accent1>
      <a:accent2>
        <a:srgbClr val="7E007E"/>
      </a:accent2>
      <a:accent3>
        <a:srgbClr val="FFFFFF"/>
      </a:accent3>
      <a:accent4>
        <a:srgbClr val="000000"/>
      </a:accent4>
      <a:accent5>
        <a:srgbClr val="AAADCA"/>
      </a:accent5>
      <a:accent6>
        <a:srgbClr val="720072"/>
      </a:accent6>
      <a:hlink>
        <a:srgbClr val="336600"/>
      </a:hlink>
      <a:folHlink>
        <a:srgbClr val="009999"/>
      </a:folHlink>
    </a:clrScheme>
    <a:fontScheme name="NEW COLOUR PRESENTATION">
      <a:majorFont>
        <a:latin typeface="Arial"/>
        <a:ea typeface="HY견고딕"/>
        <a:cs typeface=""/>
      </a:majorFont>
      <a:minorFont>
        <a:latin typeface="Arial"/>
        <a:ea typeface="돋움"/>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nchor="ctr"/>
      <a:lstStyle>
        <a:defPPr eaLnBrk="1" fontAlgn="base" latinLnBrk="1" hangingPunct="1">
          <a:spcBef>
            <a:spcPct val="20000"/>
          </a:spcBef>
          <a:spcAft>
            <a:spcPct val="20000"/>
          </a:spcAft>
          <a:defRPr sz="800" b="1">
            <a:latin typeface="가는각진제목체" pitchFamily="18" charset="-127"/>
            <a:ea typeface="가는각진제목체" pitchFamily="18" charset="-127"/>
          </a:defRPr>
        </a:defPPr>
      </a:lstStyle>
    </a:spDef>
    <a:lnDef>
      <a:spPr bwMode="auto">
        <a:xfrm>
          <a:off x="0" y="0"/>
          <a:ext cx="1" cy="1"/>
        </a:xfrm>
        <a:custGeom>
          <a:avLst/>
          <a:gdLst/>
          <a:ahLst/>
          <a:cxnLst/>
          <a:rect l="0" t="0" r="0" b="0"/>
          <a:pathLst/>
        </a:custGeom>
        <a:solidFill>
          <a:schemeClr val="bg1"/>
        </a:solidFill>
        <a:ln w="9525" cap="flat" cmpd="sng" algn="ctr">
          <a:solidFill>
            <a:srgbClr val="5F5F5F"/>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ctr" defTabSz="273050" rtl="0" eaLnBrk="1" fontAlgn="base" latinLnBrk="1" hangingPunct="1">
          <a:lnSpc>
            <a:spcPct val="100000"/>
          </a:lnSpc>
          <a:spcBef>
            <a:spcPct val="0"/>
          </a:spcBef>
          <a:spcAft>
            <a:spcPct val="0"/>
          </a:spcAft>
          <a:buClrTx/>
          <a:buSzTx/>
          <a:buFontTx/>
          <a:buNone/>
          <a:tabLst/>
          <a:defRPr kumimoji="1" lang="ko-KR" altLang="en-US" sz="1400" b="0" i="0" u="none" strike="noStrike" cap="none" normalizeH="0" baseline="0" smtClean="0">
            <a:ln>
              <a:noFill/>
            </a:ln>
            <a:solidFill>
              <a:schemeClr val="tx1"/>
            </a:solidFill>
            <a:effectLst/>
            <a:latin typeface="Arial" charset="0"/>
            <a:ea typeface="돋움" pitchFamily="50" charset="-127"/>
          </a:defRPr>
        </a:defPPr>
      </a:lstStyle>
    </a:lnDef>
    <a:txDef>
      <a:spPr>
        <a:noFill/>
      </a:spPr>
      <a:bodyPr wrap="none" lIns="0" tIns="0" rIns="0" bIns="0" rtlCol="0" anchor="t" anchorCtr="0">
        <a:spAutoFit/>
      </a:bodyPr>
      <a:lstStyle>
        <a:defPPr algn="l">
          <a:buFont typeface="Arial" pitchFamily="34" charset="0"/>
          <a:buChar char="•"/>
          <a:defRPr sz="1200" dirty="0" smtClean="0">
            <a:latin typeface="+mj-lt"/>
            <a:ea typeface="가는각진제목체" pitchFamily="18" charset="-127"/>
          </a:defRPr>
        </a:defPPr>
      </a:lstStyle>
    </a:txDef>
  </a:objectDefaults>
  <a:extraClrSchemeLst>
    <a:extraClrScheme>
      <a:clrScheme name="NEW COLOUR PRESENTATION 1">
        <a:dk1>
          <a:srgbClr val="9CD100"/>
        </a:dk1>
        <a:lt1>
          <a:srgbClr val="FFFFFF"/>
        </a:lt1>
        <a:dk2>
          <a:srgbClr val="091D5D"/>
        </a:dk2>
        <a:lt2>
          <a:srgbClr val="FFFFFF"/>
        </a:lt2>
        <a:accent1>
          <a:srgbClr val="9773AE"/>
        </a:accent1>
        <a:accent2>
          <a:srgbClr val="DC8240"/>
        </a:accent2>
        <a:accent3>
          <a:srgbClr val="AAABB6"/>
        </a:accent3>
        <a:accent4>
          <a:srgbClr val="DADADA"/>
        </a:accent4>
        <a:accent5>
          <a:srgbClr val="C9BCD3"/>
        </a:accent5>
        <a:accent6>
          <a:srgbClr val="C77539"/>
        </a:accent6>
        <a:hlink>
          <a:srgbClr val="577D3D"/>
        </a:hlink>
        <a:folHlink>
          <a:srgbClr val="549CB5"/>
        </a:folHlink>
      </a:clrScheme>
      <a:clrMap bg1="dk2" tx1="lt1" bg2="dk1" tx2="lt2" accent1="accent1" accent2="accent2" accent3="accent3" accent4="accent4" accent5="accent5" accent6="accent6" hlink="hlink" folHlink="folHlink"/>
    </a:extraClrScheme>
    <a:extraClrScheme>
      <a:clrScheme name="NEW COLOUR PRESENTATION 2">
        <a:dk1>
          <a:srgbClr val="091D5D"/>
        </a:dk1>
        <a:lt1>
          <a:srgbClr val="FFFFFF"/>
        </a:lt1>
        <a:dk2>
          <a:srgbClr val="596E6E"/>
        </a:dk2>
        <a:lt2>
          <a:srgbClr val="9CD100"/>
        </a:lt2>
        <a:accent1>
          <a:srgbClr val="9773AE"/>
        </a:accent1>
        <a:accent2>
          <a:srgbClr val="DC8240"/>
        </a:accent2>
        <a:accent3>
          <a:srgbClr val="FFFFFF"/>
        </a:accent3>
        <a:accent4>
          <a:srgbClr val="06174E"/>
        </a:accent4>
        <a:accent5>
          <a:srgbClr val="C9BCD3"/>
        </a:accent5>
        <a:accent6>
          <a:srgbClr val="C77539"/>
        </a:accent6>
        <a:hlink>
          <a:srgbClr val="577D3D"/>
        </a:hlink>
        <a:folHlink>
          <a:srgbClr val="549CB5"/>
        </a:folHlink>
      </a:clrScheme>
      <a:clrMap bg1="lt1" tx1="dk1" bg2="lt2" tx2="dk2" accent1="accent1" accent2="accent2" accent3="accent3" accent4="accent4" accent5="accent5" accent6="accent6" hlink="hlink" folHlink="folHlink"/>
    </a:extraClrScheme>
    <a:extraClrScheme>
      <a:clrScheme name="NEW COLOUR PRESENTATION 3">
        <a:dk1>
          <a:srgbClr val="FFFFFF"/>
        </a:dk1>
        <a:lt1>
          <a:srgbClr val="FFFFFF"/>
        </a:lt1>
        <a:dk2>
          <a:srgbClr val="596E6E"/>
        </a:dk2>
        <a:lt2>
          <a:srgbClr val="9CD100"/>
        </a:lt2>
        <a:accent1>
          <a:srgbClr val="9773AE"/>
        </a:accent1>
        <a:accent2>
          <a:srgbClr val="DC8240"/>
        </a:accent2>
        <a:accent3>
          <a:srgbClr val="FFFFFF"/>
        </a:accent3>
        <a:accent4>
          <a:srgbClr val="DADADA"/>
        </a:accent4>
        <a:accent5>
          <a:srgbClr val="C9BCD3"/>
        </a:accent5>
        <a:accent6>
          <a:srgbClr val="C77539"/>
        </a:accent6>
        <a:hlink>
          <a:srgbClr val="577D3D"/>
        </a:hlink>
        <a:folHlink>
          <a:srgbClr val="549CB5"/>
        </a:folHlink>
      </a:clrScheme>
      <a:clrMap bg1="lt1" tx1="dk1" bg2="lt2" tx2="dk2" accent1="accent1" accent2="accent2" accent3="accent3" accent4="accent4" accent5="accent5" accent6="accent6" hlink="hlink" folHlink="folHlink"/>
    </a:extraClrScheme>
    <a:extraClrScheme>
      <a:clrScheme name="NEW COLOUR PRESENTATION 4">
        <a:dk1>
          <a:srgbClr val="000000"/>
        </a:dk1>
        <a:lt1>
          <a:srgbClr val="FFFFFF"/>
        </a:lt1>
        <a:dk2>
          <a:srgbClr val="596E6E"/>
        </a:dk2>
        <a:lt2>
          <a:srgbClr val="9CD100"/>
        </a:lt2>
        <a:accent1>
          <a:srgbClr val="9773AE"/>
        </a:accent1>
        <a:accent2>
          <a:srgbClr val="DC8240"/>
        </a:accent2>
        <a:accent3>
          <a:srgbClr val="FFFFFF"/>
        </a:accent3>
        <a:accent4>
          <a:srgbClr val="000000"/>
        </a:accent4>
        <a:accent5>
          <a:srgbClr val="C9BCD3"/>
        </a:accent5>
        <a:accent6>
          <a:srgbClr val="C77539"/>
        </a:accent6>
        <a:hlink>
          <a:srgbClr val="577D3D"/>
        </a:hlink>
        <a:folHlink>
          <a:srgbClr val="549CB5"/>
        </a:folHlink>
      </a:clrScheme>
      <a:clrMap bg1="lt1" tx1="dk1" bg2="lt2" tx2="dk2" accent1="accent1" accent2="accent2" accent3="accent3" accent4="accent4" accent5="accent5" accent6="accent6" hlink="hlink" folHlink="folHlink"/>
    </a:extraClrScheme>
    <a:extraClrScheme>
      <a:clrScheme name="NEW COLOUR PRESENTATION 5">
        <a:dk1>
          <a:srgbClr val="000000"/>
        </a:dk1>
        <a:lt1>
          <a:srgbClr val="FFFFFF"/>
        </a:lt1>
        <a:dk2>
          <a:srgbClr val="596E6E"/>
        </a:dk2>
        <a:lt2>
          <a:srgbClr val="9CD100"/>
        </a:lt2>
        <a:accent1>
          <a:srgbClr val="003399"/>
        </a:accent1>
        <a:accent2>
          <a:srgbClr val="7E007E"/>
        </a:accent2>
        <a:accent3>
          <a:srgbClr val="FFFFFF"/>
        </a:accent3>
        <a:accent4>
          <a:srgbClr val="000000"/>
        </a:accent4>
        <a:accent5>
          <a:srgbClr val="AAADCA"/>
        </a:accent5>
        <a:accent6>
          <a:srgbClr val="720072"/>
        </a:accent6>
        <a:hlink>
          <a:srgbClr val="336600"/>
        </a:hlink>
        <a:folHlink>
          <a:srgbClr val="009999"/>
        </a:folHlink>
      </a:clrScheme>
      <a:clrMap bg1="lt1" tx1="dk1" bg2="lt2" tx2="dk2" accent1="accent1" accent2="accent2" accent3="accent3" accent4="accent4" accent5="accent5" accent6="accent6" hlink="hlink" folHlink="folHlink"/>
    </a:extraClrScheme>
    <a:extraClrScheme>
      <a:clrScheme name="NEW COLOUR PRESENTATION 6">
        <a:dk1>
          <a:srgbClr val="000000"/>
        </a:dk1>
        <a:lt1>
          <a:srgbClr val="FFFFFF"/>
        </a:lt1>
        <a:dk2>
          <a:srgbClr val="000000"/>
        </a:dk2>
        <a:lt2>
          <a:srgbClr val="9CD100"/>
        </a:lt2>
        <a:accent1>
          <a:srgbClr val="003399"/>
        </a:accent1>
        <a:accent2>
          <a:srgbClr val="7E007E"/>
        </a:accent2>
        <a:accent3>
          <a:srgbClr val="FFFFFF"/>
        </a:accent3>
        <a:accent4>
          <a:srgbClr val="000000"/>
        </a:accent4>
        <a:accent5>
          <a:srgbClr val="AAADCA"/>
        </a:accent5>
        <a:accent6>
          <a:srgbClr val="720072"/>
        </a:accent6>
        <a:hlink>
          <a:srgbClr val="336600"/>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8_기본 디자인">
  <a:themeElements>
    <a:clrScheme name="5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1"/>
          </a:solidFill>
          <a:miter lim="800000"/>
          <a:headEnd/>
          <a:tailEnd/>
        </a:ln>
        <a:effectLst>
          <a:outerShdw dist="35921" dir="2700000" algn="ctr" rotWithShape="0">
            <a:schemeClr val="bg2"/>
          </a:outerShdw>
        </a:effectLst>
      </a:spPr>
      <a:bodyPr anchor="ctr"/>
      <a:lstStyle>
        <a:defPPr algn="l">
          <a:spcBef>
            <a:spcPct val="0"/>
          </a:spcBef>
          <a:defRPr sz="1600" dirty="0" smtClean="0">
            <a:latin typeface="맑은 고딕" pitchFamily="50" charset="-127"/>
            <a:ea typeface="맑은 고딕" pitchFamily="50" charset="-127"/>
          </a:defRPr>
        </a:defPPr>
      </a:lstStyle>
    </a:spDef>
  </a:objectDefaults>
  <a:extraClrSchemeLst>
    <a:extraClrScheme>
      <a:clrScheme name="5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9_기본 디자인">
  <a:themeElements>
    <a:clrScheme name="5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1"/>
          </a:solidFill>
          <a:miter lim="800000"/>
          <a:headEnd/>
          <a:tailEnd/>
        </a:ln>
        <a:effectLst>
          <a:outerShdw dist="35921" dir="2700000" algn="ctr" rotWithShape="0">
            <a:schemeClr val="bg2"/>
          </a:outerShdw>
        </a:effectLst>
      </a:spPr>
      <a:bodyPr anchor="ctr"/>
      <a:lstStyle>
        <a:defPPr algn="l">
          <a:spcBef>
            <a:spcPct val="0"/>
          </a:spcBef>
          <a:defRPr sz="1600" dirty="0" smtClean="0">
            <a:latin typeface="맑은 고딕" pitchFamily="50" charset="-127"/>
            <a:ea typeface="맑은 고딕" pitchFamily="50" charset="-127"/>
          </a:defRPr>
        </a:defPPr>
      </a:lstStyle>
    </a:spDef>
  </a:objectDefaults>
  <a:extraClrSchemeLst>
    <a:extraClrScheme>
      <a:clrScheme name="5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테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테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35541</TotalTime>
  <Words>2925</Words>
  <Application>Microsoft Office PowerPoint</Application>
  <PresentationFormat>A4 용지(210x297mm)</PresentationFormat>
  <Paragraphs>601</Paragraphs>
  <Slides>41</Slides>
  <Notes>1</Notes>
  <HiddenSlides>0</HiddenSlides>
  <MMClips>0</MMClips>
  <ScaleCrop>false</ScaleCrop>
  <HeadingPairs>
    <vt:vector size="8" baseType="variant">
      <vt:variant>
        <vt:lpstr>사용한 글꼴</vt:lpstr>
      </vt:variant>
      <vt:variant>
        <vt:i4>13</vt:i4>
      </vt:variant>
      <vt:variant>
        <vt:lpstr>테마</vt:lpstr>
      </vt:variant>
      <vt:variant>
        <vt:i4>6</vt:i4>
      </vt:variant>
      <vt:variant>
        <vt:lpstr>포함된 OLE 서버</vt:lpstr>
      </vt:variant>
      <vt:variant>
        <vt:i4>1</vt:i4>
      </vt:variant>
      <vt:variant>
        <vt:lpstr>슬라이드 제목</vt:lpstr>
      </vt:variant>
      <vt:variant>
        <vt:i4>41</vt:i4>
      </vt:variant>
    </vt:vector>
  </HeadingPairs>
  <TitlesOfParts>
    <vt:vector size="61" baseType="lpstr">
      <vt:lpstr>HY견고딕</vt:lpstr>
      <vt:lpstr>HY얕은샘물M</vt:lpstr>
      <vt:lpstr>가는각진제목체</vt:lpstr>
      <vt:lpstr>굴림</vt:lpstr>
      <vt:lpstr>돋움</vt:lpstr>
      <vt:lpstr>맑은 고딕</vt:lpstr>
      <vt:lpstr>-윤고딕130</vt:lpstr>
      <vt:lpstr>Arial</vt:lpstr>
      <vt:lpstr>Calibri</vt:lpstr>
      <vt:lpstr>Symbol</vt:lpstr>
      <vt:lpstr>Times New Roman</vt:lpstr>
      <vt:lpstr>Tw Cen MT</vt:lpstr>
      <vt:lpstr>Wingdings</vt:lpstr>
      <vt:lpstr>5_기본 디자인</vt:lpstr>
      <vt:lpstr>7_기본 디자인</vt:lpstr>
      <vt:lpstr>6_기본 디자인</vt:lpstr>
      <vt:lpstr>NEW COLOUR PRESENTATION</vt:lpstr>
      <vt:lpstr>8_기본 디자인</vt:lpstr>
      <vt:lpstr>9_기본 디자인</vt:lpstr>
      <vt:lpstr>Chart</vt:lpstr>
      <vt:lpstr>PowerPoint 프레젠테이션</vt:lpstr>
      <vt:lpstr>1. HORIZONTAL VERSUS VERTICAL      PERSPECTIVE ON CAPABILITIES</vt:lpstr>
      <vt:lpstr>2. THE DYNAMIC VIEW OF LEARNING PROCESS</vt:lpstr>
      <vt:lpstr>2. THE DYNAMIC VIEW OF LEARNING PROCESS</vt:lpstr>
      <vt:lpstr>3. THE STAGES OF KNOWLEDGE</vt:lpstr>
      <vt:lpstr>3. THE STAGES OF KNOWLEDGE</vt:lpstr>
      <vt:lpstr>3. THE STAGES OF KNOWLEDGE</vt:lpstr>
      <vt:lpstr>3. THE STAGES OF KNOWLEDGE</vt:lpstr>
      <vt:lpstr>4. THE LEARNING ALGORITHM</vt:lpstr>
      <vt:lpstr>4. THE LEARNING ALGORITHM</vt:lpstr>
      <vt:lpstr>4. THE LEARNING ALGORITHM</vt:lpstr>
      <vt:lpstr>4. THE LEARNING ALGORITHM</vt:lpstr>
      <vt:lpstr>4. THE LEARNING ALGORITHM</vt:lpstr>
      <vt:lpstr>4. THE LEARNING ALGORITHM</vt:lpstr>
      <vt:lpstr>5. INTEGRATED LEARNING ALGORITHM</vt:lpstr>
      <vt:lpstr>Figure A2.22 Process and capability</vt:lpstr>
      <vt:lpstr>Figure A2.23 Basic capability supporting other capabilities</vt:lpstr>
      <vt:lpstr>Figure A2.24 The dynamic view of learning in operations</vt:lpstr>
      <vt:lpstr>Figure A2.25 Knowledge stages*</vt:lpstr>
      <vt:lpstr>Figure A2.26 Knowledge development and management approaches*</vt:lpstr>
      <vt:lpstr>Figure A2.27 A learning model</vt:lpstr>
      <vt:lpstr>Figure A2.28 A learning algorithm</vt:lpstr>
      <vt:lpstr>Figure A2.29 Contingent and underlying causes</vt:lpstr>
      <vt:lpstr>Figure A2.30 Random deviation</vt:lpstr>
      <vt:lpstr>Figure A2.31 Integrated learning algorithm</vt:lpstr>
      <vt:lpstr>Figure A2.32 Daewoo’s globalization</vt:lpstr>
      <vt:lpstr>Figure A2.33a Daewoo’s globalization by function (a) Manufacturing</vt:lpstr>
      <vt:lpstr>Figure A2.33b Daewoo’s globalization by function (b) Marketing</vt:lpstr>
      <vt:lpstr>Figure A2.34a Daewoo’s globalization by region  (a) Western Europe</vt:lpstr>
      <vt:lpstr>Figure A2.34b Daewoo’s globalization by region  (b) Eastern Europe</vt:lpstr>
      <vt:lpstr>Figure A2.35 Hyundai’s globalization</vt:lpstr>
      <vt:lpstr>Figure A2.36a Hyundai’s globalization by function  (a) Manufacturing </vt:lpstr>
      <vt:lpstr>Figure A2.36b Hyundai’s globalization by function  (b) R&amp;D </vt:lpstr>
      <vt:lpstr>Figure A2.37 Hyundai’s globalization by region  (a) North America</vt:lpstr>
      <vt:lpstr>Figure A2.37 Hyundai’s globalization by region  (b) Asia-Pacific</vt:lpstr>
      <vt:lpstr>Table A2.2 Comparison of chaebols – Daewoo and Hyundai</vt:lpstr>
      <vt:lpstr>Figure A2.38 Manufacturing capacity expansion – Daewoo and Hyundai</vt:lpstr>
      <vt:lpstr>Figure A2.39 Domestic versus foreign manufacturing capacity expansion</vt:lpstr>
      <vt:lpstr>Figure A2.40 Global market-function strategy mix – Daewoo and Hyundai</vt:lpstr>
      <vt:lpstr>Figure A2.41 Global learning propensity dynamics – Daewoo</vt:lpstr>
      <vt:lpstr>Figure A2.42 Global learning propensity dynamics – Hyundai</vt:lpstr>
    </vt:vector>
  </TitlesOfParts>
  <Company>대우조선해양(주)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DSME</dc:creator>
  <cp:lastModifiedBy>Bowon Kim</cp:lastModifiedBy>
  <cp:revision>1275</cp:revision>
  <cp:lastPrinted>2013-03-04T01:16:46Z</cp:lastPrinted>
  <dcterms:created xsi:type="dcterms:W3CDTF">2008-01-15T00:28:30Z</dcterms:created>
  <dcterms:modified xsi:type="dcterms:W3CDTF">2017-09-10T08:03:06Z</dcterms:modified>
</cp:coreProperties>
</file>