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theme/theme4.xml" ContentType="application/vnd.openxmlformats-officedocument.theme+xml"/>
  <Override PartName="/ppt/tags/tag1.xml" ContentType="application/vnd.openxmlformats-officedocument.presentationml.tags+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834" r:id="rId1"/>
    <p:sldMasterId id="2147483902" r:id="rId2"/>
    <p:sldMasterId id="2147483925" r:id="rId3"/>
    <p:sldMasterId id="2147483937" r:id="rId4"/>
    <p:sldMasterId id="2147483939" r:id="rId5"/>
    <p:sldMasterId id="2147483951" r:id="rId6"/>
  </p:sldMasterIdLst>
  <p:notesMasterIdLst>
    <p:notesMasterId r:id="rId48"/>
  </p:notesMasterIdLst>
  <p:handoutMasterIdLst>
    <p:handoutMasterId r:id="rId49"/>
  </p:handoutMasterIdLst>
  <p:sldIdLst>
    <p:sldId id="691" r:id="rId7"/>
    <p:sldId id="889" r:id="rId8"/>
    <p:sldId id="925" r:id="rId9"/>
    <p:sldId id="986" r:id="rId10"/>
    <p:sldId id="988" r:id="rId11"/>
    <p:sldId id="989" r:id="rId12"/>
    <p:sldId id="990" r:id="rId13"/>
    <p:sldId id="991" r:id="rId14"/>
    <p:sldId id="987" r:id="rId15"/>
    <p:sldId id="992" r:id="rId16"/>
    <p:sldId id="993" r:id="rId17"/>
    <p:sldId id="932" r:id="rId18"/>
    <p:sldId id="994" r:id="rId19"/>
    <p:sldId id="933" r:id="rId20"/>
    <p:sldId id="995" r:id="rId21"/>
    <p:sldId id="996" r:id="rId22"/>
    <p:sldId id="997" r:id="rId23"/>
    <p:sldId id="998" r:id="rId24"/>
    <p:sldId id="944" r:id="rId25"/>
    <p:sldId id="923" r:id="rId26"/>
    <p:sldId id="945" r:id="rId27"/>
    <p:sldId id="946" r:id="rId28"/>
    <p:sldId id="947" r:id="rId29"/>
    <p:sldId id="926" r:id="rId30"/>
    <p:sldId id="927" r:id="rId31"/>
    <p:sldId id="928" r:id="rId32"/>
    <p:sldId id="929" r:id="rId33"/>
    <p:sldId id="922" r:id="rId34"/>
    <p:sldId id="985" r:id="rId35"/>
    <p:sldId id="930" r:id="rId36"/>
    <p:sldId id="931" r:id="rId37"/>
    <p:sldId id="948" r:id="rId38"/>
    <p:sldId id="949" r:id="rId39"/>
    <p:sldId id="950" r:id="rId40"/>
    <p:sldId id="951" r:id="rId41"/>
    <p:sldId id="952" r:id="rId42"/>
    <p:sldId id="953" r:id="rId43"/>
    <p:sldId id="954" r:id="rId44"/>
    <p:sldId id="955" r:id="rId45"/>
    <p:sldId id="956" r:id="rId46"/>
    <p:sldId id="957" r:id="rId47"/>
  </p:sldIdLst>
  <p:sldSz cx="9906000" cy="6858000" type="A4"/>
  <p:notesSz cx="6797675" cy="9872663"/>
  <p:defaultTextStyle>
    <a:defPPr>
      <a:defRPr lang="ko-KR"/>
    </a:defPPr>
    <a:lvl1pPr algn="ctr" rtl="0" fontAlgn="base" latinLnBrk="1">
      <a:spcBef>
        <a:spcPct val="20000"/>
      </a:spcBef>
      <a:spcAft>
        <a:spcPct val="0"/>
      </a:spcAft>
      <a:defRPr kumimoji="1" sz="1200" b="1" kern="1200">
        <a:solidFill>
          <a:schemeClr val="tx1"/>
        </a:solidFill>
        <a:latin typeface="Arial" charset="0"/>
        <a:ea typeface="돋움" pitchFamily="50" charset="-127"/>
        <a:cs typeface="+mn-cs"/>
      </a:defRPr>
    </a:lvl1pPr>
    <a:lvl2pPr marL="457200" algn="ctr" rtl="0" fontAlgn="base" latinLnBrk="1">
      <a:spcBef>
        <a:spcPct val="20000"/>
      </a:spcBef>
      <a:spcAft>
        <a:spcPct val="0"/>
      </a:spcAft>
      <a:defRPr kumimoji="1" sz="1200" b="1" kern="1200">
        <a:solidFill>
          <a:schemeClr val="tx1"/>
        </a:solidFill>
        <a:latin typeface="Arial" charset="0"/>
        <a:ea typeface="돋움" pitchFamily="50" charset="-127"/>
        <a:cs typeface="+mn-cs"/>
      </a:defRPr>
    </a:lvl2pPr>
    <a:lvl3pPr marL="914400" algn="ctr" rtl="0" fontAlgn="base" latinLnBrk="1">
      <a:spcBef>
        <a:spcPct val="20000"/>
      </a:spcBef>
      <a:spcAft>
        <a:spcPct val="0"/>
      </a:spcAft>
      <a:defRPr kumimoji="1" sz="1200" b="1" kern="1200">
        <a:solidFill>
          <a:schemeClr val="tx1"/>
        </a:solidFill>
        <a:latin typeface="Arial" charset="0"/>
        <a:ea typeface="돋움" pitchFamily="50" charset="-127"/>
        <a:cs typeface="+mn-cs"/>
      </a:defRPr>
    </a:lvl3pPr>
    <a:lvl4pPr marL="1371600" algn="ctr" rtl="0" fontAlgn="base" latinLnBrk="1">
      <a:spcBef>
        <a:spcPct val="20000"/>
      </a:spcBef>
      <a:spcAft>
        <a:spcPct val="0"/>
      </a:spcAft>
      <a:defRPr kumimoji="1" sz="1200" b="1" kern="1200">
        <a:solidFill>
          <a:schemeClr val="tx1"/>
        </a:solidFill>
        <a:latin typeface="Arial" charset="0"/>
        <a:ea typeface="돋움" pitchFamily="50" charset="-127"/>
        <a:cs typeface="+mn-cs"/>
      </a:defRPr>
    </a:lvl4pPr>
    <a:lvl5pPr marL="1828800" algn="ctr" rtl="0" fontAlgn="base" latinLnBrk="1">
      <a:spcBef>
        <a:spcPct val="20000"/>
      </a:spcBef>
      <a:spcAft>
        <a:spcPct val="0"/>
      </a:spcAft>
      <a:defRPr kumimoji="1" sz="1200" b="1" kern="1200">
        <a:solidFill>
          <a:schemeClr val="tx1"/>
        </a:solidFill>
        <a:latin typeface="Arial" charset="0"/>
        <a:ea typeface="돋움" pitchFamily="50" charset="-127"/>
        <a:cs typeface="+mn-cs"/>
      </a:defRPr>
    </a:lvl5pPr>
    <a:lvl6pPr marL="2286000" algn="l" defTabSz="914400" rtl="0" eaLnBrk="1" latinLnBrk="1" hangingPunct="1">
      <a:defRPr kumimoji="1" sz="1200" b="1" kern="1200">
        <a:solidFill>
          <a:schemeClr val="tx1"/>
        </a:solidFill>
        <a:latin typeface="Arial" charset="0"/>
        <a:ea typeface="돋움" pitchFamily="50" charset="-127"/>
        <a:cs typeface="+mn-cs"/>
      </a:defRPr>
    </a:lvl6pPr>
    <a:lvl7pPr marL="2743200" algn="l" defTabSz="914400" rtl="0" eaLnBrk="1" latinLnBrk="1" hangingPunct="1">
      <a:defRPr kumimoji="1" sz="1200" b="1" kern="1200">
        <a:solidFill>
          <a:schemeClr val="tx1"/>
        </a:solidFill>
        <a:latin typeface="Arial" charset="0"/>
        <a:ea typeface="돋움" pitchFamily="50" charset="-127"/>
        <a:cs typeface="+mn-cs"/>
      </a:defRPr>
    </a:lvl7pPr>
    <a:lvl8pPr marL="3200400" algn="l" defTabSz="914400" rtl="0" eaLnBrk="1" latinLnBrk="1" hangingPunct="1">
      <a:defRPr kumimoji="1" sz="1200" b="1" kern="1200">
        <a:solidFill>
          <a:schemeClr val="tx1"/>
        </a:solidFill>
        <a:latin typeface="Arial" charset="0"/>
        <a:ea typeface="돋움" pitchFamily="50" charset="-127"/>
        <a:cs typeface="+mn-cs"/>
      </a:defRPr>
    </a:lvl8pPr>
    <a:lvl9pPr marL="3657600" algn="l" defTabSz="914400" rtl="0" eaLnBrk="1" latinLnBrk="1" hangingPunct="1">
      <a:defRPr kumimoji="1" sz="1200" b="1" kern="1200">
        <a:solidFill>
          <a:schemeClr val="tx1"/>
        </a:solidFill>
        <a:latin typeface="Arial" charset="0"/>
        <a:ea typeface="돋움" pitchFamily="50" charset="-127"/>
        <a:cs typeface="+mn-cs"/>
      </a:defRPr>
    </a:lvl9pPr>
  </p:defaultTextStyle>
  <p:extLst>
    <p:ext uri="{EFAFB233-063F-42B5-8137-9DF3F51BA10A}">
      <p15:sldGuideLst xmlns:p15="http://schemas.microsoft.com/office/powerpoint/2012/main">
        <p15:guide id="1" orient="horz" pos="3566">
          <p15:clr>
            <a:srgbClr val="A4A3A4"/>
          </p15:clr>
        </p15:guide>
        <p15:guide id="2" pos="575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5C"/>
    <a:srgbClr val="0000FF"/>
    <a:srgbClr val="00007A"/>
    <a:srgbClr val="3CAC14"/>
    <a:srgbClr val="00001E"/>
    <a:srgbClr val="0530BB"/>
    <a:srgbClr val="800000"/>
    <a:srgbClr val="FFCDCD"/>
    <a:srgbClr val="1A406F"/>
    <a:srgbClr val="BBE0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스타일 없음, 눈금 없음">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4B1156A-380E-4F78-BDF5-A606A8083BF9}" styleName="보통 스타일 4 - 강조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D7AC3CCA-C797-4891-BE02-D94E43425B78}" styleName="보통 스타일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보통 스타일 4 - 강조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보통 스타일 4 - 강조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450" autoAdjust="0"/>
    <p:restoredTop sz="91824" autoAdjust="0"/>
  </p:normalViewPr>
  <p:slideViewPr>
    <p:cSldViewPr snapToObjects="1">
      <p:cViewPr varScale="1">
        <p:scale>
          <a:sx n="107" d="100"/>
          <a:sy n="107" d="100"/>
        </p:scale>
        <p:origin x="1638" y="96"/>
      </p:cViewPr>
      <p:guideLst>
        <p:guide orient="horz" pos="3566"/>
        <p:guide pos="575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tableStyles" Target="tableStyles.xml"/><Relationship Id="rId5" Type="http://schemas.openxmlformats.org/officeDocument/2006/relationships/slideMaster" Target="slideMasters/slideMaster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notesMaster" Target="notesMasters/notesMaster1.xml"/><Relationship Id="rId8" Type="http://schemas.openxmlformats.org/officeDocument/2006/relationships/slide" Target="slides/slide2.xml"/><Relationship Id="rId51"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3" y="3"/>
            <a:ext cx="2946400" cy="494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17" tIns="43659" rIns="87317" bIns="43659" numCol="1" anchor="t" anchorCtr="0" compatLnSpc="1">
            <a:prstTxWarp prst="textNoShape">
              <a:avLst/>
            </a:prstTxWarp>
          </a:bodyPr>
          <a:lstStyle>
            <a:lvl1pPr algn="l" defTabSz="872353">
              <a:spcBef>
                <a:spcPct val="0"/>
              </a:spcBef>
              <a:defRPr sz="1300" b="0">
                <a:latin typeface="굴림" pitchFamily="50" charset="-127"/>
                <a:ea typeface="굴림" pitchFamily="50" charset="-127"/>
              </a:defRPr>
            </a:lvl1pPr>
          </a:lstStyle>
          <a:p>
            <a:pPr>
              <a:defRPr/>
            </a:pPr>
            <a:endParaRPr lang="en-US" altLang="ko-KR" dirty="0"/>
          </a:p>
        </p:txBody>
      </p:sp>
      <p:sp>
        <p:nvSpPr>
          <p:cNvPr id="15363" name="Rectangle 3"/>
          <p:cNvSpPr>
            <a:spLocks noGrp="1" noChangeArrowheads="1"/>
          </p:cNvSpPr>
          <p:nvPr>
            <p:ph type="dt" sz="quarter" idx="1"/>
          </p:nvPr>
        </p:nvSpPr>
        <p:spPr bwMode="auto">
          <a:xfrm>
            <a:off x="3851282" y="3"/>
            <a:ext cx="2944813" cy="494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17" tIns="43659" rIns="87317" bIns="43659" numCol="1" anchor="t" anchorCtr="0" compatLnSpc="1">
            <a:prstTxWarp prst="textNoShape">
              <a:avLst/>
            </a:prstTxWarp>
          </a:bodyPr>
          <a:lstStyle>
            <a:lvl1pPr algn="r" defTabSz="872353">
              <a:spcBef>
                <a:spcPct val="0"/>
              </a:spcBef>
              <a:defRPr sz="1300" b="0">
                <a:latin typeface="굴림" pitchFamily="50" charset="-127"/>
                <a:ea typeface="굴림" pitchFamily="50" charset="-127"/>
              </a:defRPr>
            </a:lvl1pPr>
          </a:lstStyle>
          <a:p>
            <a:pPr>
              <a:defRPr/>
            </a:pPr>
            <a:endParaRPr lang="en-US" altLang="ko-KR" dirty="0"/>
          </a:p>
        </p:txBody>
      </p:sp>
      <p:sp>
        <p:nvSpPr>
          <p:cNvPr id="15364" name="Rectangle 4"/>
          <p:cNvSpPr>
            <a:spLocks noGrp="1" noChangeArrowheads="1"/>
          </p:cNvSpPr>
          <p:nvPr>
            <p:ph type="ftr" sz="quarter" idx="2"/>
          </p:nvPr>
        </p:nvSpPr>
        <p:spPr bwMode="auto">
          <a:xfrm>
            <a:off x="3" y="9376906"/>
            <a:ext cx="2946400" cy="494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17" tIns="43659" rIns="87317" bIns="43659" numCol="1" anchor="b" anchorCtr="0" compatLnSpc="1">
            <a:prstTxWarp prst="textNoShape">
              <a:avLst/>
            </a:prstTxWarp>
          </a:bodyPr>
          <a:lstStyle>
            <a:lvl1pPr algn="l" defTabSz="872353">
              <a:spcBef>
                <a:spcPct val="0"/>
              </a:spcBef>
              <a:defRPr sz="1300" b="0">
                <a:latin typeface="굴림" pitchFamily="50" charset="-127"/>
                <a:ea typeface="굴림" pitchFamily="50" charset="-127"/>
              </a:defRPr>
            </a:lvl1pPr>
          </a:lstStyle>
          <a:p>
            <a:pPr>
              <a:defRPr/>
            </a:pPr>
            <a:endParaRPr lang="en-US" altLang="ko-KR" dirty="0"/>
          </a:p>
        </p:txBody>
      </p:sp>
      <p:sp>
        <p:nvSpPr>
          <p:cNvPr id="15365" name="Rectangle 5"/>
          <p:cNvSpPr>
            <a:spLocks noGrp="1" noChangeArrowheads="1"/>
          </p:cNvSpPr>
          <p:nvPr>
            <p:ph type="sldNum" sz="quarter" idx="3"/>
          </p:nvPr>
        </p:nvSpPr>
        <p:spPr bwMode="auto">
          <a:xfrm>
            <a:off x="3851282" y="9376906"/>
            <a:ext cx="2944813" cy="494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17" tIns="43659" rIns="87317" bIns="43659" numCol="1" anchor="b" anchorCtr="0" compatLnSpc="1">
            <a:prstTxWarp prst="textNoShape">
              <a:avLst/>
            </a:prstTxWarp>
          </a:bodyPr>
          <a:lstStyle>
            <a:lvl1pPr algn="r" defTabSz="872353">
              <a:spcBef>
                <a:spcPct val="0"/>
              </a:spcBef>
              <a:defRPr sz="1300" b="0">
                <a:latin typeface="굴림" pitchFamily="50" charset="-127"/>
                <a:ea typeface="굴림" pitchFamily="50" charset="-127"/>
              </a:defRPr>
            </a:lvl1pPr>
          </a:lstStyle>
          <a:p>
            <a:pPr>
              <a:defRPr/>
            </a:pPr>
            <a:fld id="{DE1A199B-D5A1-43CE-AA2C-BF74F0EEED0A}" type="slidenum">
              <a:rPr lang="en-US" altLang="ko-KR"/>
              <a:pPr>
                <a:defRPr/>
              </a:pPr>
              <a:t>‹#›</a:t>
            </a:fld>
            <a:endParaRPr lang="en-US" altLang="ko-KR" dirty="0"/>
          </a:p>
        </p:txBody>
      </p:sp>
    </p:spTree>
    <p:extLst>
      <p:ext uri="{BB962C8B-B14F-4D97-AF65-F5344CB8AC3E}">
        <p14:creationId xmlns:p14="http://schemas.microsoft.com/office/powerpoint/2010/main" val="37039443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3" y="3"/>
            <a:ext cx="2946400" cy="494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17" tIns="43659" rIns="87317" bIns="43659" numCol="1" anchor="t" anchorCtr="0" compatLnSpc="1">
            <a:prstTxWarp prst="textNoShape">
              <a:avLst/>
            </a:prstTxWarp>
          </a:bodyPr>
          <a:lstStyle>
            <a:lvl1pPr algn="l" defTabSz="872353">
              <a:spcBef>
                <a:spcPct val="0"/>
              </a:spcBef>
              <a:defRPr sz="1300" b="0">
                <a:latin typeface="굴림" pitchFamily="50" charset="-127"/>
                <a:ea typeface="굴림" pitchFamily="50" charset="-127"/>
              </a:defRPr>
            </a:lvl1pPr>
          </a:lstStyle>
          <a:p>
            <a:pPr>
              <a:defRPr/>
            </a:pPr>
            <a:endParaRPr lang="en-US" altLang="ko-KR" dirty="0"/>
          </a:p>
        </p:txBody>
      </p:sp>
      <p:sp>
        <p:nvSpPr>
          <p:cNvPr id="13315" name="Rectangle 3"/>
          <p:cNvSpPr>
            <a:spLocks noGrp="1" noChangeArrowheads="1"/>
          </p:cNvSpPr>
          <p:nvPr>
            <p:ph type="dt" idx="1"/>
          </p:nvPr>
        </p:nvSpPr>
        <p:spPr bwMode="auto">
          <a:xfrm>
            <a:off x="3851282" y="3"/>
            <a:ext cx="2944813" cy="494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17" tIns="43659" rIns="87317" bIns="43659" numCol="1" anchor="t" anchorCtr="0" compatLnSpc="1">
            <a:prstTxWarp prst="textNoShape">
              <a:avLst/>
            </a:prstTxWarp>
          </a:bodyPr>
          <a:lstStyle>
            <a:lvl1pPr algn="r" defTabSz="872353">
              <a:spcBef>
                <a:spcPct val="0"/>
              </a:spcBef>
              <a:defRPr sz="1300" b="0">
                <a:latin typeface="굴림" pitchFamily="50" charset="-127"/>
                <a:ea typeface="굴림" pitchFamily="50" charset="-127"/>
              </a:defRPr>
            </a:lvl1pPr>
          </a:lstStyle>
          <a:p>
            <a:pPr>
              <a:defRPr/>
            </a:pPr>
            <a:endParaRPr lang="en-US" altLang="ko-KR" dirty="0"/>
          </a:p>
        </p:txBody>
      </p:sp>
      <p:sp>
        <p:nvSpPr>
          <p:cNvPr id="17412" name="Rectangle 4"/>
          <p:cNvSpPr>
            <a:spLocks noGrp="1" noRot="1" noChangeAspect="1" noChangeArrowheads="1" noTextEdit="1"/>
          </p:cNvSpPr>
          <p:nvPr>
            <p:ph type="sldImg" idx="2"/>
          </p:nvPr>
        </p:nvSpPr>
        <p:spPr bwMode="auto">
          <a:xfrm>
            <a:off x="725488" y="741363"/>
            <a:ext cx="5346700" cy="37004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7" name="Rectangle 5"/>
          <p:cNvSpPr>
            <a:spLocks noGrp="1" noChangeArrowheads="1"/>
          </p:cNvSpPr>
          <p:nvPr>
            <p:ph type="body" sz="quarter" idx="3"/>
          </p:nvPr>
        </p:nvSpPr>
        <p:spPr bwMode="auto">
          <a:xfrm>
            <a:off x="677863" y="4687663"/>
            <a:ext cx="5441950" cy="44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17" tIns="43659" rIns="87317" bIns="43659" numCol="1" anchor="t" anchorCtr="0" compatLnSpc="1">
            <a:prstTxWarp prst="textNoShape">
              <a:avLst/>
            </a:prstTxWarp>
          </a:bodyPr>
          <a:lstStyle/>
          <a:p>
            <a:pPr lvl="0"/>
            <a:r>
              <a:rPr lang="ko-KR" altLang="en-US" noProof="0" smtClean="0"/>
              <a:t>마스터 텍스트 스타일을 편집합니다</a:t>
            </a:r>
          </a:p>
          <a:p>
            <a:pPr lvl="1"/>
            <a:r>
              <a:rPr lang="ko-KR" altLang="en-US" noProof="0" smtClean="0"/>
              <a:t>둘째 수준</a:t>
            </a:r>
          </a:p>
          <a:p>
            <a:pPr lvl="2"/>
            <a:r>
              <a:rPr lang="ko-KR" altLang="en-US" noProof="0" smtClean="0"/>
              <a:t>셋째 수준</a:t>
            </a:r>
          </a:p>
          <a:p>
            <a:pPr lvl="3"/>
            <a:r>
              <a:rPr lang="ko-KR" altLang="en-US" noProof="0" smtClean="0"/>
              <a:t>넷째 수준</a:t>
            </a:r>
          </a:p>
          <a:p>
            <a:pPr lvl="4"/>
            <a:r>
              <a:rPr lang="ko-KR" altLang="en-US" noProof="0" smtClean="0"/>
              <a:t>다섯째 수준</a:t>
            </a:r>
          </a:p>
        </p:txBody>
      </p:sp>
      <p:sp>
        <p:nvSpPr>
          <p:cNvPr id="13318" name="Rectangle 6"/>
          <p:cNvSpPr>
            <a:spLocks noGrp="1" noChangeArrowheads="1"/>
          </p:cNvSpPr>
          <p:nvPr>
            <p:ph type="ftr" sz="quarter" idx="4"/>
          </p:nvPr>
        </p:nvSpPr>
        <p:spPr bwMode="auto">
          <a:xfrm>
            <a:off x="3" y="9376906"/>
            <a:ext cx="2946400" cy="494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17" tIns="43659" rIns="87317" bIns="43659" numCol="1" anchor="b" anchorCtr="0" compatLnSpc="1">
            <a:prstTxWarp prst="textNoShape">
              <a:avLst/>
            </a:prstTxWarp>
          </a:bodyPr>
          <a:lstStyle>
            <a:lvl1pPr algn="l" defTabSz="872353">
              <a:spcBef>
                <a:spcPct val="0"/>
              </a:spcBef>
              <a:defRPr sz="1300" b="0">
                <a:latin typeface="굴림" pitchFamily="50" charset="-127"/>
                <a:ea typeface="굴림" pitchFamily="50" charset="-127"/>
              </a:defRPr>
            </a:lvl1pPr>
          </a:lstStyle>
          <a:p>
            <a:pPr>
              <a:defRPr/>
            </a:pPr>
            <a:endParaRPr lang="en-US" altLang="ko-KR" dirty="0"/>
          </a:p>
        </p:txBody>
      </p:sp>
      <p:sp>
        <p:nvSpPr>
          <p:cNvPr id="13319" name="Rectangle 7"/>
          <p:cNvSpPr>
            <a:spLocks noGrp="1" noChangeArrowheads="1"/>
          </p:cNvSpPr>
          <p:nvPr>
            <p:ph type="sldNum" sz="quarter" idx="5"/>
          </p:nvPr>
        </p:nvSpPr>
        <p:spPr bwMode="auto">
          <a:xfrm>
            <a:off x="3851282" y="9376906"/>
            <a:ext cx="2944813" cy="494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17" tIns="43659" rIns="87317" bIns="43659" numCol="1" anchor="b" anchorCtr="0" compatLnSpc="1">
            <a:prstTxWarp prst="textNoShape">
              <a:avLst/>
            </a:prstTxWarp>
          </a:bodyPr>
          <a:lstStyle>
            <a:lvl1pPr algn="r" defTabSz="872353">
              <a:spcBef>
                <a:spcPct val="0"/>
              </a:spcBef>
              <a:defRPr sz="1300" b="0">
                <a:latin typeface="굴림" pitchFamily="50" charset="-127"/>
                <a:ea typeface="굴림" pitchFamily="50" charset="-127"/>
              </a:defRPr>
            </a:lvl1pPr>
          </a:lstStyle>
          <a:p>
            <a:pPr>
              <a:defRPr/>
            </a:pPr>
            <a:fld id="{48122061-C8EA-4685-811D-D78406C7048D}" type="slidenum">
              <a:rPr lang="en-US" altLang="ko-KR"/>
              <a:pPr>
                <a:defRPr/>
              </a:pPr>
              <a:t>‹#›</a:t>
            </a:fld>
            <a:endParaRPr lang="en-US" altLang="ko-KR" dirty="0"/>
          </a:p>
        </p:txBody>
      </p:sp>
    </p:spTree>
    <p:extLst>
      <p:ext uri="{BB962C8B-B14F-4D97-AF65-F5344CB8AC3E}">
        <p14:creationId xmlns:p14="http://schemas.microsoft.com/office/powerpoint/2010/main" val="349024597"/>
      </p:ext>
    </p:extLst>
  </p:cSld>
  <p:clrMap bg1="lt1" tx1="dk1" bg2="lt2" tx2="dk2" accent1="accent1" accent2="accent2" accent3="accent3" accent4="accent4" accent5="accent5" accent6="accent6" hlink="hlink" folHlink="folHlink"/>
  <p:notesStyle>
    <a:lvl1pPr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1pPr>
    <a:lvl2pPr marL="4572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2pPr>
    <a:lvl3pPr marL="9144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3pPr>
    <a:lvl4pPr marL="13716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4pPr>
    <a:lvl5pPr marL="18288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p:spPr>
        <p:txBody>
          <a:bodyPr/>
          <a:lstStyle/>
          <a:p>
            <a:pPr eaLnBrk="1" hangingPunct="1"/>
            <a:endParaRPr lang="ko-KR" altLang="en-US" dirty="0" smtClean="0"/>
          </a:p>
        </p:txBody>
      </p:sp>
    </p:spTree>
    <p:extLst>
      <p:ext uri="{BB962C8B-B14F-4D97-AF65-F5344CB8AC3E}">
        <p14:creationId xmlns:p14="http://schemas.microsoft.com/office/powerpoint/2010/main" val="33102495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5A688F-4CCE-4F8B-8B0F-DD12534B7E48}" type="slidenum">
              <a:rPr lang="en-US" altLang="ko-KR"/>
              <a:pPr/>
              <a:t>27</a:t>
            </a:fld>
            <a:endParaRPr lang="en-US" altLang="ko-KR"/>
          </a:p>
        </p:txBody>
      </p:sp>
      <p:sp>
        <p:nvSpPr>
          <p:cNvPr id="53250" name="Rectangle 2"/>
          <p:cNvSpPr>
            <a:spLocks noGrp="1" noChangeArrowheads="1"/>
          </p:cNvSpPr>
          <p:nvPr>
            <p:ph type="body" idx="1"/>
          </p:nvPr>
        </p:nvSpPr>
        <p:spPr>
          <a:xfrm>
            <a:off x="906357" y="4701513"/>
            <a:ext cx="4984962" cy="4689515"/>
          </a:xfrm>
          <a:noFill/>
          <a:ln/>
        </p:spPr>
        <p:txBody>
          <a:bodyPr lIns="90488" tIns="44450" rIns="90488" bIns="44450"/>
          <a:lstStyle/>
          <a:p>
            <a:endParaRPr lang="en-US" dirty="0"/>
          </a:p>
        </p:txBody>
      </p:sp>
      <p:sp>
        <p:nvSpPr>
          <p:cNvPr id="53251" name="Rectangle 3"/>
          <p:cNvSpPr>
            <a:spLocks noGrp="1" noRot="1" noChangeAspect="1" noChangeArrowheads="1" noTextEdit="1"/>
          </p:cNvSpPr>
          <p:nvPr>
            <p:ph type="sldImg"/>
          </p:nvPr>
        </p:nvSpPr>
        <p:spPr>
          <a:xfrm>
            <a:off x="728663" y="736600"/>
            <a:ext cx="5340350" cy="3698875"/>
          </a:xfrm>
          <a:ln w="12700" cap="flat">
            <a:solidFill>
              <a:schemeClr val="tx1"/>
            </a:solidFill>
          </a:ln>
        </p:spPr>
      </p:sp>
    </p:spTree>
    <p:extLst>
      <p:ext uri="{BB962C8B-B14F-4D97-AF65-F5344CB8AC3E}">
        <p14:creationId xmlns:p14="http://schemas.microsoft.com/office/powerpoint/2010/main" val="2934199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5A688F-4CCE-4F8B-8B0F-DD12534B7E48}" type="slidenum">
              <a:rPr lang="en-US" altLang="ko-KR"/>
              <a:pPr/>
              <a:t>28</a:t>
            </a:fld>
            <a:endParaRPr lang="en-US" altLang="ko-KR"/>
          </a:p>
        </p:txBody>
      </p:sp>
      <p:sp>
        <p:nvSpPr>
          <p:cNvPr id="53250" name="Rectangle 2"/>
          <p:cNvSpPr>
            <a:spLocks noGrp="1" noChangeArrowheads="1"/>
          </p:cNvSpPr>
          <p:nvPr>
            <p:ph type="body" idx="1"/>
          </p:nvPr>
        </p:nvSpPr>
        <p:spPr>
          <a:xfrm>
            <a:off x="906357" y="4701513"/>
            <a:ext cx="4984962" cy="4689515"/>
          </a:xfrm>
          <a:noFill/>
          <a:ln/>
        </p:spPr>
        <p:txBody>
          <a:bodyPr lIns="90488" tIns="44450" rIns="90488" bIns="44450"/>
          <a:lstStyle/>
          <a:p>
            <a:endParaRPr lang="en-US" dirty="0"/>
          </a:p>
        </p:txBody>
      </p:sp>
      <p:sp>
        <p:nvSpPr>
          <p:cNvPr id="53251" name="Rectangle 3"/>
          <p:cNvSpPr>
            <a:spLocks noGrp="1" noRot="1" noChangeAspect="1" noChangeArrowheads="1" noTextEdit="1"/>
          </p:cNvSpPr>
          <p:nvPr>
            <p:ph type="sldImg"/>
          </p:nvPr>
        </p:nvSpPr>
        <p:spPr>
          <a:xfrm>
            <a:off x="728663" y="736600"/>
            <a:ext cx="5340350" cy="3698875"/>
          </a:xfrm>
          <a:ln w="12700" cap="flat">
            <a:solidFill>
              <a:schemeClr val="tx1"/>
            </a:solidFill>
          </a:ln>
        </p:spPr>
      </p:sp>
    </p:spTree>
    <p:extLst>
      <p:ext uri="{BB962C8B-B14F-4D97-AF65-F5344CB8AC3E}">
        <p14:creationId xmlns:p14="http://schemas.microsoft.com/office/powerpoint/2010/main" val="21351296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742950" y="2130425"/>
            <a:ext cx="8420100" cy="1470025"/>
          </a:xfrm>
          <a:prstGeom prst="rect">
            <a:avLst/>
          </a:prstGeo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smtClean="0"/>
              <a:t>마스터 부제목 스타일 편집</a:t>
            </a:r>
            <a:endParaRPr lang="ko-KR" altLang="en-US"/>
          </a:p>
        </p:txBody>
      </p:sp>
    </p:spTree>
    <p:extLst>
      <p:ext uri="{BB962C8B-B14F-4D97-AF65-F5344CB8AC3E}">
        <p14:creationId xmlns:p14="http://schemas.microsoft.com/office/powerpoint/2010/main" val="3014628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95300" y="1600200"/>
            <a:ext cx="8915400" cy="4525963"/>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1875772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7181850" y="274638"/>
            <a:ext cx="2228850" cy="5851525"/>
          </a:xfrm>
          <a:prstGeom prst="rect">
            <a:avLst/>
          </a:prstGeo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95300" y="274638"/>
            <a:ext cx="6534150" cy="5851525"/>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30231126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742950" y="2130425"/>
            <a:ext cx="8420100" cy="1470025"/>
          </a:xfrm>
          <a:prstGeom prst="rect">
            <a:avLst/>
          </a:prstGeo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smtClean="0"/>
              <a:t>마스터 부제목 스타일 편집</a:t>
            </a:r>
            <a:endParaRPr lang="ko-KR" altLang="en-US"/>
          </a:p>
        </p:txBody>
      </p:sp>
    </p:spTree>
    <p:extLst>
      <p:ext uri="{BB962C8B-B14F-4D97-AF65-F5344CB8AC3E}">
        <p14:creationId xmlns:p14="http://schemas.microsoft.com/office/powerpoint/2010/main" val="16774585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a:xfrm>
            <a:off x="495300" y="1600200"/>
            <a:ext cx="8915400" cy="4525963"/>
          </a:xfrm>
          <a:prstGeom prst="rect">
            <a:avLst/>
          </a:prstGeo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3489973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Tree>
    <p:extLst>
      <p:ext uri="{BB962C8B-B14F-4D97-AF65-F5344CB8AC3E}">
        <p14:creationId xmlns:p14="http://schemas.microsoft.com/office/powerpoint/2010/main" val="37366967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34162296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25840714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Tree>
    <p:extLst>
      <p:ext uri="{BB962C8B-B14F-4D97-AF65-F5344CB8AC3E}">
        <p14:creationId xmlns:p14="http://schemas.microsoft.com/office/powerpoint/2010/main" val="21107081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71706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95300" y="273050"/>
            <a:ext cx="3259138" cy="1162050"/>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extLst>
      <p:ext uri="{BB962C8B-B14F-4D97-AF65-F5344CB8AC3E}">
        <p14:creationId xmlns:p14="http://schemas.microsoft.com/office/powerpoint/2010/main" val="432925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a:xfrm>
            <a:off x="495300" y="1600200"/>
            <a:ext cx="8915400" cy="4525963"/>
          </a:xfrm>
          <a:prstGeom prst="rect">
            <a:avLst/>
          </a:prstGeo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18390267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941513" y="4800600"/>
            <a:ext cx="5943600" cy="566738"/>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dirty="0" smtClean="0"/>
          </a:p>
        </p:txBody>
      </p:sp>
      <p:sp>
        <p:nvSpPr>
          <p:cNvPr id="4" name="텍스트 개체 틀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extLst>
      <p:ext uri="{BB962C8B-B14F-4D97-AF65-F5344CB8AC3E}">
        <p14:creationId xmlns:p14="http://schemas.microsoft.com/office/powerpoint/2010/main" val="657398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95300" y="1600200"/>
            <a:ext cx="8915400" cy="4525963"/>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15089570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7181850" y="274638"/>
            <a:ext cx="2228850" cy="5851525"/>
          </a:xfrm>
          <a:prstGeom prst="rect">
            <a:avLst/>
          </a:prstGeo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95300" y="274638"/>
            <a:ext cx="6534150" cy="5851525"/>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277453869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742950" y="2130425"/>
            <a:ext cx="8420100" cy="1470025"/>
          </a:xfrm>
          <a:prstGeom prst="rect">
            <a:avLst/>
          </a:prstGeo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smtClean="0"/>
              <a:t>마스터 부제목 스타일 편집</a:t>
            </a:r>
            <a:endParaRPr lang="ko-KR" altLang="en-US"/>
          </a:p>
        </p:txBody>
      </p:sp>
    </p:spTree>
    <p:extLst>
      <p:ext uri="{BB962C8B-B14F-4D97-AF65-F5344CB8AC3E}">
        <p14:creationId xmlns:p14="http://schemas.microsoft.com/office/powerpoint/2010/main" val="14490037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a:xfrm>
            <a:off x="495300" y="1600200"/>
            <a:ext cx="8915400" cy="4525963"/>
          </a:xfrm>
          <a:prstGeom prst="rect">
            <a:avLst/>
          </a:prstGeo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34282249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Tree>
    <p:extLst>
      <p:ext uri="{BB962C8B-B14F-4D97-AF65-F5344CB8AC3E}">
        <p14:creationId xmlns:p14="http://schemas.microsoft.com/office/powerpoint/2010/main" val="12275115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19614372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34697338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Tree>
    <p:extLst>
      <p:ext uri="{BB962C8B-B14F-4D97-AF65-F5344CB8AC3E}">
        <p14:creationId xmlns:p14="http://schemas.microsoft.com/office/powerpoint/2010/main" val="10372334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5948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Tree>
    <p:extLst>
      <p:ext uri="{BB962C8B-B14F-4D97-AF65-F5344CB8AC3E}">
        <p14:creationId xmlns:p14="http://schemas.microsoft.com/office/powerpoint/2010/main" val="205401896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95300" y="273050"/>
            <a:ext cx="3259138" cy="1162050"/>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extLst>
      <p:ext uri="{BB962C8B-B14F-4D97-AF65-F5344CB8AC3E}">
        <p14:creationId xmlns:p14="http://schemas.microsoft.com/office/powerpoint/2010/main" val="24607313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941513" y="4800600"/>
            <a:ext cx="5943600" cy="566738"/>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dirty="0" smtClean="0"/>
          </a:p>
        </p:txBody>
      </p:sp>
      <p:sp>
        <p:nvSpPr>
          <p:cNvPr id="4" name="텍스트 개체 틀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extLst>
      <p:ext uri="{BB962C8B-B14F-4D97-AF65-F5344CB8AC3E}">
        <p14:creationId xmlns:p14="http://schemas.microsoft.com/office/powerpoint/2010/main" val="42252297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95300" y="1600200"/>
            <a:ext cx="8915400" cy="4525963"/>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3860394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7181850" y="274638"/>
            <a:ext cx="2228850" cy="5851525"/>
          </a:xfrm>
          <a:prstGeom prst="rect">
            <a:avLst/>
          </a:prstGeo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95300" y="274638"/>
            <a:ext cx="6534150" cy="5851525"/>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40991344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15925" y="522288"/>
            <a:ext cx="9074150" cy="576262"/>
          </a:xfrm>
        </p:spPr>
        <p:txBody>
          <a:bodyPr/>
          <a:lstStyle>
            <a:lvl1pPr>
              <a:defRPr b="1">
                <a:latin typeface="+mn-lt"/>
                <a:ea typeface="가는각진제목체" pitchFamily="18" charset="-127"/>
              </a:defRPr>
            </a:lvl1pPr>
          </a:lstStyle>
          <a:p>
            <a:r>
              <a:rPr lang="ko-KR" altLang="en-US" dirty="0" smtClean="0"/>
              <a:t>마스터 제목 스타일 편집</a:t>
            </a:r>
            <a:endParaRPr lang="ko-KR" altLang="en-US" dirty="0"/>
          </a:p>
        </p:txBody>
      </p:sp>
      <p:sp>
        <p:nvSpPr>
          <p:cNvPr id="5" name="Rectangle 8"/>
          <p:cNvSpPr>
            <a:spLocks noGrp="1" noChangeArrowheads="1"/>
          </p:cNvSpPr>
          <p:nvPr>
            <p:ph type="sldNum" sz="quarter" idx="10"/>
          </p:nvPr>
        </p:nvSpPr>
        <p:spPr>
          <a:xfrm>
            <a:off x="4665665" y="6629018"/>
            <a:ext cx="574675" cy="138499"/>
          </a:xfrm>
          <a:prstGeom prst="rect">
            <a:avLst/>
          </a:prstGeom>
        </p:spPr>
        <p:txBody>
          <a:bodyPr/>
          <a:lstStyle>
            <a:lvl1pPr>
              <a:defRPr/>
            </a:lvl1pPr>
          </a:lstStyle>
          <a:p>
            <a:pPr>
              <a:defRPr/>
            </a:pPr>
            <a:fld id="{F414498A-5B3B-4B5E-BD8E-9A7589946F46}" type="slidenum">
              <a:rPr lang="en-GB" altLang="en-GB">
                <a:solidFill>
                  <a:srgbClr val="000000"/>
                </a:solidFill>
              </a:rPr>
              <a:pPr>
                <a:defRPr/>
              </a:pPr>
              <a:t>‹#›</a:t>
            </a:fld>
            <a:endParaRPr lang="en-GB" altLang="en-GB" dirty="0">
              <a:solidFill>
                <a:srgbClr val="000000"/>
              </a:solidFill>
            </a:endParaRPr>
          </a:p>
        </p:txBody>
      </p:sp>
    </p:spTree>
    <p:extLst>
      <p:ext uri="{BB962C8B-B14F-4D97-AF65-F5344CB8AC3E}">
        <p14:creationId xmlns:p14="http://schemas.microsoft.com/office/powerpoint/2010/main" val="2304898148"/>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742950" y="2130425"/>
            <a:ext cx="8420100" cy="1470025"/>
          </a:xfrm>
          <a:prstGeom prst="rect">
            <a:avLst/>
          </a:prstGeo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smtClean="0"/>
              <a:t>마스터 부제목 스타일 편집</a:t>
            </a:r>
            <a:endParaRPr lang="ko-KR" altLang="en-US"/>
          </a:p>
        </p:txBody>
      </p:sp>
    </p:spTree>
    <p:extLst>
      <p:ext uri="{BB962C8B-B14F-4D97-AF65-F5344CB8AC3E}">
        <p14:creationId xmlns:p14="http://schemas.microsoft.com/office/powerpoint/2010/main" val="22392588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a:xfrm>
            <a:off x="495300" y="1600200"/>
            <a:ext cx="8915400" cy="4525963"/>
          </a:xfrm>
          <a:prstGeom prst="rect">
            <a:avLst/>
          </a:prstGeo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413424215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Tree>
    <p:extLst>
      <p:ext uri="{BB962C8B-B14F-4D97-AF65-F5344CB8AC3E}">
        <p14:creationId xmlns:p14="http://schemas.microsoft.com/office/powerpoint/2010/main" val="4742069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20168103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39090069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144347605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Tree>
    <p:extLst>
      <p:ext uri="{BB962C8B-B14F-4D97-AF65-F5344CB8AC3E}">
        <p14:creationId xmlns:p14="http://schemas.microsoft.com/office/powerpoint/2010/main" val="11724871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93382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95300" y="273050"/>
            <a:ext cx="3259138" cy="1162050"/>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extLst>
      <p:ext uri="{BB962C8B-B14F-4D97-AF65-F5344CB8AC3E}">
        <p14:creationId xmlns:p14="http://schemas.microsoft.com/office/powerpoint/2010/main" val="13176606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941513" y="4800600"/>
            <a:ext cx="5943600" cy="566738"/>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dirty="0" smtClean="0"/>
          </a:p>
        </p:txBody>
      </p:sp>
      <p:sp>
        <p:nvSpPr>
          <p:cNvPr id="4" name="텍스트 개체 틀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extLst>
      <p:ext uri="{BB962C8B-B14F-4D97-AF65-F5344CB8AC3E}">
        <p14:creationId xmlns:p14="http://schemas.microsoft.com/office/powerpoint/2010/main" val="114072096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95300" y="1600200"/>
            <a:ext cx="8915400" cy="4525963"/>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80691252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7181850" y="274638"/>
            <a:ext cx="2228850" cy="5851525"/>
          </a:xfrm>
          <a:prstGeom prst="rect">
            <a:avLst/>
          </a:prstGeo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95300" y="274638"/>
            <a:ext cx="6534150" cy="5851525"/>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282056334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742950" y="2130425"/>
            <a:ext cx="8420100" cy="1470025"/>
          </a:xfrm>
          <a:prstGeom prst="rect">
            <a:avLst/>
          </a:prstGeo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smtClean="0"/>
              <a:t>마스터 부제목 스타일 편집</a:t>
            </a:r>
            <a:endParaRPr lang="ko-KR" altLang="en-US"/>
          </a:p>
        </p:txBody>
      </p:sp>
    </p:spTree>
    <p:extLst>
      <p:ext uri="{BB962C8B-B14F-4D97-AF65-F5344CB8AC3E}">
        <p14:creationId xmlns:p14="http://schemas.microsoft.com/office/powerpoint/2010/main" val="144900373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a:xfrm>
            <a:off x="495300" y="1600200"/>
            <a:ext cx="8915400" cy="4525963"/>
          </a:xfrm>
          <a:prstGeom prst="rect">
            <a:avLst/>
          </a:prstGeo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34282249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Tree>
    <p:extLst>
      <p:ext uri="{BB962C8B-B14F-4D97-AF65-F5344CB8AC3E}">
        <p14:creationId xmlns:p14="http://schemas.microsoft.com/office/powerpoint/2010/main" val="122751157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1961437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68742440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346973384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Tree>
    <p:extLst>
      <p:ext uri="{BB962C8B-B14F-4D97-AF65-F5344CB8AC3E}">
        <p14:creationId xmlns:p14="http://schemas.microsoft.com/office/powerpoint/2010/main" val="1037233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594850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95300" y="273050"/>
            <a:ext cx="3259138" cy="1162050"/>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extLst>
      <p:ext uri="{BB962C8B-B14F-4D97-AF65-F5344CB8AC3E}">
        <p14:creationId xmlns:p14="http://schemas.microsoft.com/office/powerpoint/2010/main" val="24607313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941513" y="4800600"/>
            <a:ext cx="5943600" cy="566738"/>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dirty="0" smtClean="0"/>
          </a:p>
        </p:txBody>
      </p:sp>
      <p:sp>
        <p:nvSpPr>
          <p:cNvPr id="4" name="텍스트 개체 틀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extLst>
      <p:ext uri="{BB962C8B-B14F-4D97-AF65-F5344CB8AC3E}">
        <p14:creationId xmlns:p14="http://schemas.microsoft.com/office/powerpoint/2010/main" val="422522973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95300" y="1600200"/>
            <a:ext cx="8915400" cy="4525963"/>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38603948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7181850" y="274638"/>
            <a:ext cx="2228850" cy="5851525"/>
          </a:xfrm>
          <a:prstGeom prst="rect">
            <a:avLst/>
          </a:prstGeo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95300" y="274638"/>
            <a:ext cx="6534150" cy="5851525"/>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4099134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495300" y="274638"/>
            <a:ext cx="8915400" cy="1143000"/>
          </a:xfrm>
          <a:prstGeom prst="rect">
            <a:avLst/>
          </a:prstGeom>
        </p:spPr>
        <p:txBody>
          <a:bodyPr/>
          <a:lstStyle/>
          <a:p>
            <a:r>
              <a:rPr lang="ko-KR" altLang="en-US" smtClean="0"/>
              <a:t>마스터 제목 스타일 편집</a:t>
            </a:r>
            <a:endParaRPr lang="ko-KR" altLang="en-US"/>
          </a:p>
        </p:txBody>
      </p:sp>
    </p:spTree>
    <p:extLst>
      <p:ext uri="{BB962C8B-B14F-4D97-AF65-F5344CB8AC3E}">
        <p14:creationId xmlns:p14="http://schemas.microsoft.com/office/powerpoint/2010/main" val="2417604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87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95300" y="273050"/>
            <a:ext cx="3259138" cy="1162050"/>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extLst>
      <p:ext uri="{BB962C8B-B14F-4D97-AF65-F5344CB8AC3E}">
        <p14:creationId xmlns:p14="http://schemas.microsoft.com/office/powerpoint/2010/main" val="3548696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941513" y="4800600"/>
            <a:ext cx="5943600" cy="566738"/>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dirty="0" smtClean="0"/>
          </a:p>
        </p:txBody>
      </p:sp>
      <p:sp>
        <p:nvSpPr>
          <p:cNvPr id="4" name="텍스트 개체 틀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extLst>
      <p:ext uri="{BB962C8B-B14F-4D97-AF65-F5344CB8AC3E}">
        <p14:creationId xmlns:p14="http://schemas.microsoft.com/office/powerpoint/2010/main" val="3091410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3" Type="http://schemas.openxmlformats.org/officeDocument/2006/relationships/tags" Target="../tags/tag1.xml"/><Relationship Id="rId2" Type="http://schemas.openxmlformats.org/officeDocument/2006/relationships/theme" Target="../theme/theme4.xml"/><Relationship Id="rId1" Type="http://schemas.openxmlformats.org/officeDocument/2006/relationships/slideLayout" Target="../slideLayouts/slideLayout34.xml"/><Relationship Id="rId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5.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6.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ChangeArrowheads="1"/>
          </p:cNvSpPr>
          <p:nvPr/>
        </p:nvSpPr>
        <p:spPr bwMode="auto">
          <a:xfrm>
            <a:off x="-3175" y="0"/>
            <a:ext cx="9909175" cy="908050"/>
          </a:xfrm>
          <a:prstGeom prst="rect">
            <a:avLst/>
          </a:prstGeom>
          <a:solidFill>
            <a:srgbClr val="1A406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ko-KR" altLang="en-US" sz="1400" dirty="0"/>
          </a:p>
        </p:txBody>
      </p:sp>
      <p:sp>
        <p:nvSpPr>
          <p:cNvPr id="1027" name="Rectangle 4"/>
          <p:cNvSpPr>
            <a:spLocks noChangeArrowheads="1"/>
          </p:cNvSpPr>
          <p:nvPr/>
        </p:nvSpPr>
        <p:spPr bwMode="auto">
          <a:xfrm>
            <a:off x="4770438" y="6610350"/>
            <a:ext cx="3651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Lst>
        </p:spPr>
        <p:txBody>
          <a:bodyPr wrap="none"/>
          <a:lstStyle/>
          <a:p>
            <a:fld id="{230F1B5F-2564-4113-802F-DB8CE5CFF316}" type="slidenum">
              <a:rPr lang="ko-KR" altLang="en-US" b="0">
                <a:solidFill>
                  <a:schemeClr val="bg2"/>
                </a:solidFill>
                <a:latin typeface="Calibri" pitchFamily="34" charset="0"/>
                <a:ea typeface="-윤고딕130" pitchFamily="18" charset="-127"/>
              </a:rPr>
              <a:pPr/>
              <a:t>‹#›</a:t>
            </a:fld>
            <a:endParaRPr lang="en-US" altLang="ko-KR" b="0" dirty="0">
              <a:solidFill>
                <a:schemeClr val="bg2"/>
              </a:solidFill>
              <a:latin typeface="Calibri" pitchFamily="34" charset="0"/>
              <a:ea typeface="-윤고딕130" pitchFamily="18" charset="-127"/>
            </a:endParaRPr>
          </a:p>
        </p:txBody>
      </p:sp>
    </p:spTree>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 id="2147483913" r:id="rId11"/>
  </p:sldLayoutIdLst>
  <p:hf sldNum="0" hdr="0" dt="0"/>
  <p:txStyles>
    <p:titleStyle>
      <a:lvl1pPr algn="l" rtl="0" eaLnBrk="0" fontAlgn="base" latinLnBrk="1" hangingPunct="0">
        <a:spcBef>
          <a:spcPct val="0"/>
        </a:spcBef>
        <a:spcAft>
          <a:spcPct val="0"/>
        </a:spcAft>
        <a:defRPr kumimoji="1" sz="2000">
          <a:solidFill>
            <a:schemeClr val="tx2"/>
          </a:solidFill>
          <a:latin typeface="+mj-lt"/>
          <a:ea typeface="+mj-ea"/>
          <a:cs typeface="+mj-cs"/>
        </a:defRPr>
      </a:lvl1pPr>
      <a:lvl2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2pPr>
      <a:lvl3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3pPr>
      <a:lvl4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4pPr>
      <a:lvl5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5pPr>
      <a:lvl6pPr marL="457200" algn="l" rtl="0" fontAlgn="base" latinLnBrk="1">
        <a:spcBef>
          <a:spcPct val="0"/>
        </a:spcBef>
        <a:spcAft>
          <a:spcPct val="0"/>
        </a:spcAft>
        <a:defRPr kumimoji="1" sz="2000">
          <a:solidFill>
            <a:schemeClr val="tx2"/>
          </a:solidFill>
          <a:latin typeface="굴림" pitchFamily="50" charset="-127"/>
          <a:ea typeface="굴림" pitchFamily="50" charset="-127"/>
        </a:defRPr>
      </a:lvl6pPr>
      <a:lvl7pPr marL="914400" algn="l" rtl="0" fontAlgn="base" latinLnBrk="1">
        <a:spcBef>
          <a:spcPct val="0"/>
        </a:spcBef>
        <a:spcAft>
          <a:spcPct val="0"/>
        </a:spcAft>
        <a:defRPr kumimoji="1" sz="2000">
          <a:solidFill>
            <a:schemeClr val="tx2"/>
          </a:solidFill>
          <a:latin typeface="굴림" pitchFamily="50" charset="-127"/>
          <a:ea typeface="굴림" pitchFamily="50" charset="-127"/>
        </a:defRPr>
      </a:lvl7pPr>
      <a:lvl8pPr marL="1371600" algn="l" rtl="0" fontAlgn="base" latinLnBrk="1">
        <a:spcBef>
          <a:spcPct val="0"/>
        </a:spcBef>
        <a:spcAft>
          <a:spcPct val="0"/>
        </a:spcAft>
        <a:defRPr kumimoji="1" sz="2000">
          <a:solidFill>
            <a:schemeClr val="tx2"/>
          </a:solidFill>
          <a:latin typeface="굴림" pitchFamily="50" charset="-127"/>
          <a:ea typeface="굴림" pitchFamily="50" charset="-127"/>
        </a:defRPr>
      </a:lvl8pPr>
      <a:lvl9pPr marL="1828800" algn="l" rtl="0" fontAlgn="base" latinLnBrk="1">
        <a:spcBef>
          <a:spcPct val="0"/>
        </a:spcBef>
        <a:spcAft>
          <a:spcPct val="0"/>
        </a:spcAft>
        <a:defRPr kumimoji="1" sz="2000">
          <a:solidFill>
            <a:schemeClr val="tx2"/>
          </a:solidFill>
          <a:latin typeface="굴림" pitchFamily="50" charset="-127"/>
          <a:ea typeface="굴림" pitchFamily="50" charset="-127"/>
        </a:defRPr>
      </a:lvl9pPr>
    </p:titleStyle>
    <p:bodyStyle>
      <a:lvl1pPr marL="342900" indent="-342900" algn="l" rtl="0" eaLnBrk="0" fontAlgn="base" latinLnBrk="1" hangingPunct="0">
        <a:spcBef>
          <a:spcPct val="20000"/>
        </a:spcBef>
        <a:spcAft>
          <a:spcPct val="0"/>
        </a:spcAft>
        <a:buChar char="•"/>
        <a:defRPr kumimoji="1" sz="2000">
          <a:solidFill>
            <a:schemeClr val="tx1"/>
          </a:solidFill>
          <a:latin typeface="+mn-lt"/>
          <a:ea typeface="+mn-ea"/>
          <a:cs typeface="+mn-cs"/>
        </a:defRPr>
      </a:lvl1pPr>
      <a:lvl2pPr marL="742950" indent="-285750" algn="l" rtl="0" eaLnBrk="0" fontAlgn="base" latinLnBrk="1" hangingPunct="0">
        <a:spcBef>
          <a:spcPct val="20000"/>
        </a:spcBef>
        <a:spcAft>
          <a:spcPct val="0"/>
        </a:spcAft>
        <a:buChar char="–"/>
        <a:defRPr kumimoji="1" sz="1600">
          <a:solidFill>
            <a:schemeClr val="tx1"/>
          </a:solidFill>
          <a:latin typeface="+mn-lt"/>
          <a:ea typeface="+mn-ea"/>
        </a:defRPr>
      </a:lvl2pPr>
      <a:lvl3pPr marL="1143000" indent="-228600" algn="l" rtl="0" eaLnBrk="0" fontAlgn="base" latinLnBrk="1" hangingPunct="0">
        <a:spcBef>
          <a:spcPct val="20000"/>
        </a:spcBef>
        <a:spcAft>
          <a:spcPct val="0"/>
        </a:spcAft>
        <a:buChar char="•"/>
        <a:defRPr kumimoji="1" sz="1400">
          <a:solidFill>
            <a:schemeClr val="tx1"/>
          </a:solidFill>
          <a:latin typeface="+mn-lt"/>
          <a:ea typeface="+mn-ea"/>
        </a:defRPr>
      </a:lvl3pPr>
      <a:lvl4pPr marL="1600200" indent="-228600" algn="l" rtl="0" eaLnBrk="0" fontAlgn="base" latinLnBrk="1" hangingPunct="0">
        <a:spcBef>
          <a:spcPct val="20000"/>
        </a:spcBef>
        <a:spcAft>
          <a:spcPct val="0"/>
        </a:spcAft>
        <a:buChar char="–"/>
        <a:defRPr kumimoji="1" sz="1200">
          <a:solidFill>
            <a:schemeClr val="tx1"/>
          </a:solidFill>
          <a:latin typeface="+mn-lt"/>
          <a:ea typeface="+mn-ea"/>
        </a:defRPr>
      </a:lvl4pPr>
      <a:lvl5pPr marL="2057400" indent="-228600" algn="l" rtl="0" eaLnBrk="0" fontAlgn="base" latinLnBrk="1" hangingPunct="0">
        <a:spcBef>
          <a:spcPct val="20000"/>
        </a:spcBef>
        <a:spcAft>
          <a:spcPct val="0"/>
        </a:spcAft>
        <a:buChar char="»"/>
        <a:defRPr kumimoji="1" sz="1000">
          <a:solidFill>
            <a:schemeClr val="tx1"/>
          </a:solidFill>
          <a:latin typeface="+mn-lt"/>
          <a:ea typeface="+mn-ea"/>
        </a:defRPr>
      </a:lvl5pPr>
      <a:lvl6pPr marL="2514600" indent="-228600" algn="l" rtl="0" fontAlgn="base" latinLnBrk="1">
        <a:spcBef>
          <a:spcPct val="20000"/>
        </a:spcBef>
        <a:spcAft>
          <a:spcPct val="0"/>
        </a:spcAft>
        <a:buChar char="»"/>
        <a:defRPr kumimoji="1" sz="1000">
          <a:solidFill>
            <a:schemeClr val="tx1"/>
          </a:solidFill>
          <a:latin typeface="+mn-lt"/>
          <a:ea typeface="+mn-ea"/>
        </a:defRPr>
      </a:lvl6pPr>
      <a:lvl7pPr marL="2971800" indent="-228600" algn="l" rtl="0" fontAlgn="base" latinLnBrk="1">
        <a:spcBef>
          <a:spcPct val="20000"/>
        </a:spcBef>
        <a:spcAft>
          <a:spcPct val="0"/>
        </a:spcAft>
        <a:buChar char="»"/>
        <a:defRPr kumimoji="1" sz="1000">
          <a:solidFill>
            <a:schemeClr val="tx1"/>
          </a:solidFill>
          <a:latin typeface="+mn-lt"/>
          <a:ea typeface="+mn-ea"/>
        </a:defRPr>
      </a:lvl7pPr>
      <a:lvl8pPr marL="3429000" indent="-228600" algn="l" rtl="0" fontAlgn="base" latinLnBrk="1">
        <a:spcBef>
          <a:spcPct val="20000"/>
        </a:spcBef>
        <a:spcAft>
          <a:spcPct val="0"/>
        </a:spcAft>
        <a:buChar char="»"/>
        <a:defRPr kumimoji="1" sz="1000">
          <a:solidFill>
            <a:schemeClr val="tx1"/>
          </a:solidFill>
          <a:latin typeface="+mn-lt"/>
          <a:ea typeface="+mn-ea"/>
        </a:defRPr>
      </a:lvl8pPr>
      <a:lvl9pPr marL="3886200" indent="-228600" algn="l" rtl="0" fontAlgn="base" latinLnBrk="1">
        <a:spcBef>
          <a:spcPct val="20000"/>
        </a:spcBef>
        <a:spcAft>
          <a:spcPct val="0"/>
        </a:spcAft>
        <a:buChar char="»"/>
        <a:defRPr kumimoji="1" sz="10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6" descr="ship_back"/>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6007100" y="3398838"/>
            <a:ext cx="3898900" cy="345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14" r:id="rId1"/>
    <p:sldLayoutId id="2147483915" r:id="rId2"/>
    <p:sldLayoutId id="2147483916" r:id="rId3"/>
    <p:sldLayoutId id="2147483917" r:id="rId4"/>
    <p:sldLayoutId id="2147483918" r:id="rId5"/>
    <p:sldLayoutId id="2147483919" r:id="rId6"/>
    <p:sldLayoutId id="2147483920" r:id="rId7"/>
    <p:sldLayoutId id="2147483921" r:id="rId8"/>
    <p:sldLayoutId id="2147483922" r:id="rId9"/>
    <p:sldLayoutId id="2147483923" r:id="rId10"/>
    <p:sldLayoutId id="2147483924" r:id="rId11"/>
  </p:sldLayoutIdLst>
  <p:hf sldNum="0" hdr="0" dt="0"/>
  <p:txStyles>
    <p:titleStyle>
      <a:lvl1pPr algn="l" rtl="0" eaLnBrk="0" fontAlgn="base" latinLnBrk="1" hangingPunct="0">
        <a:spcBef>
          <a:spcPct val="0"/>
        </a:spcBef>
        <a:spcAft>
          <a:spcPct val="0"/>
        </a:spcAft>
        <a:defRPr kumimoji="1" sz="2000">
          <a:solidFill>
            <a:schemeClr val="tx2"/>
          </a:solidFill>
          <a:latin typeface="+mj-lt"/>
          <a:ea typeface="+mj-ea"/>
          <a:cs typeface="+mj-cs"/>
        </a:defRPr>
      </a:lvl1pPr>
      <a:lvl2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2pPr>
      <a:lvl3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3pPr>
      <a:lvl4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4pPr>
      <a:lvl5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5pPr>
      <a:lvl6pPr marL="457200" algn="l" rtl="0" fontAlgn="base" latinLnBrk="1">
        <a:spcBef>
          <a:spcPct val="0"/>
        </a:spcBef>
        <a:spcAft>
          <a:spcPct val="0"/>
        </a:spcAft>
        <a:defRPr kumimoji="1" sz="2000">
          <a:solidFill>
            <a:schemeClr val="tx2"/>
          </a:solidFill>
          <a:latin typeface="굴림" pitchFamily="50" charset="-127"/>
          <a:ea typeface="굴림" pitchFamily="50" charset="-127"/>
        </a:defRPr>
      </a:lvl6pPr>
      <a:lvl7pPr marL="914400" algn="l" rtl="0" fontAlgn="base" latinLnBrk="1">
        <a:spcBef>
          <a:spcPct val="0"/>
        </a:spcBef>
        <a:spcAft>
          <a:spcPct val="0"/>
        </a:spcAft>
        <a:defRPr kumimoji="1" sz="2000">
          <a:solidFill>
            <a:schemeClr val="tx2"/>
          </a:solidFill>
          <a:latin typeface="굴림" pitchFamily="50" charset="-127"/>
          <a:ea typeface="굴림" pitchFamily="50" charset="-127"/>
        </a:defRPr>
      </a:lvl7pPr>
      <a:lvl8pPr marL="1371600" algn="l" rtl="0" fontAlgn="base" latinLnBrk="1">
        <a:spcBef>
          <a:spcPct val="0"/>
        </a:spcBef>
        <a:spcAft>
          <a:spcPct val="0"/>
        </a:spcAft>
        <a:defRPr kumimoji="1" sz="2000">
          <a:solidFill>
            <a:schemeClr val="tx2"/>
          </a:solidFill>
          <a:latin typeface="굴림" pitchFamily="50" charset="-127"/>
          <a:ea typeface="굴림" pitchFamily="50" charset="-127"/>
        </a:defRPr>
      </a:lvl8pPr>
      <a:lvl9pPr marL="1828800" algn="l" rtl="0" fontAlgn="base" latinLnBrk="1">
        <a:spcBef>
          <a:spcPct val="0"/>
        </a:spcBef>
        <a:spcAft>
          <a:spcPct val="0"/>
        </a:spcAft>
        <a:defRPr kumimoji="1" sz="2000">
          <a:solidFill>
            <a:schemeClr val="tx2"/>
          </a:solidFill>
          <a:latin typeface="굴림" pitchFamily="50" charset="-127"/>
          <a:ea typeface="굴림" pitchFamily="50" charset="-127"/>
        </a:defRPr>
      </a:lvl9pPr>
    </p:titleStyle>
    <p:bodyStyle>
      <a:lvl1pPr marL="342900" indent="-342900" algn="l" rtl="0" eaLnBrk="0" fontAlgn="base" latinLnBrk="1" hangingPunct="0">
        <a:spcBef>
          <a:spcPct val="20000"/>
        </a:spcBef>
        <a:spcAft>
          <a:spcPct val="0"/>
        </a:spcAft>
        <a:buChar char="•"/>
        <a:defRPr kumimoji="1" sz="2000">
          <a:solidFill>
            <a:schemeClr val="tx1"/>
          </a:solidFill>
          <a:latin typeface="+mn-lt"/>
          <a:ea typeface="+mn-ea"/>
          <a:cs typeface="+mn-cs"/>
        </a:defRPr>
      </a:lvl1pPr>
      <a:lvl2pPr marL="742950" indent="-285750" algn="l" rtl="0" eaLnBrk="0" fontAlgn="base" latinLnBrk="1" hangingPunct="0">
        <a:spcBef>
          <a:spcPct val="20000"/>
        </a:spcBef>
        <a:spcAft>
          <a:spcPct val="0"/>
        </a:spcAft>
        <a:buChar char="–"/>
        <a:defRPr kumimoji="1" sz="1600">
          <a:solidFill>
            <a:schemeClr val="tx1"/>
          </a:solidFill>
          <a:latin typeface="+mn-lt"/>
          <a:ea typeface="+mn-ea"/>
        </a:defRPr>
      </a:lvl2pPr>
      <a:lvl3pPr marL="1143000" indent="-228600" algn="l" rtl="0" eaLnBrk="0" fontAlgn="base" latinLnBrk="1" hangingPunct="0">
        <a:spcBef>
          <a:spcPct val="20000"/>
        </a:spcBef>
        <a:spcAft>
          <a:spcPct val="0"/>
        </a:spcAft>
        <a:buChar char="•"/>
        <a:defRPr kumimoji="1" sz="1400">
          <a:solidFill>
            <a:schemeClr val="tx1"/>
          </a:solidFill>
          <a:latin typeface="+mn-lt"/>
          <a:ea typeface="+mn-ea"/>
        </a:defRPr>
      </a:lvl3pPr>
      <a:lvl4pPr marL="1600200" indent="-228600" algn="l" rtl="0" eaLnBrk="0" fontAlgn="base" latinLnBrk="1" hangingPunct="0">
        <a:spcBef>
          <a:spcPct val="20000"/>
        </a:spcBef>
        <a:spcAft>
          <a:spcPct val="0"/>
        </a:spcAft>
        <a:buChar char="–"/>
        <a:defRPr kumimoji="1" sz="1200">
          <a:solidFill>
            <a:schemeClr val="tx1"/>
          </a:solidFill>
          <a:latin typeface="+mn-lt"/>
          <a:ea typeface="+mn-ea"/>
        </a:defRPr>
      </a:lvl4pPr>
      <a:lvl5pPr marL="2057400" indent="-228600" algn="l" rtl="0" eaLnBrk="0" fontAlgn="base" latinLnBrk="1" hangingPunct="0">
        <a:spcBef>
          <a:spcPct val="20000"/>
        </a:spcBef>
        <a:spcAft>
          <a:spcPct val="0"/>
        </a:spcAft>
        <a:buChar char="»"/>
        <a:defRPr kumimoji="1" sz="1000">
          <a:solidFill>
            <a:schemeClr val="tx1"/>
          </a:solidFill>
          <a:latin typeface="+mn-lt"/>
          <a:ea typeface="+mn-ea"/>
        </a:defRPr>
      </a:lvl5pPr>
      <a:lvl6pPr marL="2514600" indent="-228600" algn="l" rtl="0" fontAlgn="base" latinLnBrk="1">
        <a:spcBef>
          <a:spcPct val="20000"/>
        </a:spcBef>
        <a:spcAft>
          <a:spcPct val="0"/>
        </a:spcAft>
        <a:buChar char="»"/>
        <a:defRPr kumimoji="1" sz="1000">
          <a:solidFill>
            <a:schemeClr val="tx1"/>
          </a:solidFill>
          <a:latin typeface="+mn-lt"/>
          <a:ea typeface="+mn-ea"/>
        </a:defRPr>
      </a:lvl6pPr>
      <a:lvl7pPr marL="2971800" indent="-228600" algn="l" rtl="0" fontAlgn="base" latinLnBrk="1">
        <a:spcBef>
          <a:spcPct val="20000"/>
        </a:spcBef>
        <a:spcAft>
          <a:spcPct val="0"/>
        </a:spcAft>
        <a:buChar char="»"/>
        <a:defRPr kumimoji="1" sz="1000">
          <a:solidFill>
            <a:schemeClr val="tx1"/>
          </a:solidFill>
          <a:latin typeface="+mn-lt"/>
          <a:ea typeface="+mn-ea"/>
        </a:defRPr>
      </a:lvl7pPr>
      <a:lvl8pPr marL="3429000" indent="-228600" algn="l" rtl="0" fontAlgn="base" latinLnBrk="1">
        <a:spcBef>
          <a:spcPct val="20000"/>
        </a:spcBef>
        <a:spcAft>
          <a:spcPct val="0"/>
        </a:spcAft>
        <a:buChar char="»"/>
        <a:defRPr kumimoji="1" sz="1000">
          <a:solidFill>
            <a:schemeClr val="tx1"/>
          </a:solidFill>
          <a:latin typeface="+mn-lt"/>
          <a:ea typeface="+mn-ea"/>
        </a:defRPr>
      </a:lvl8pPr>
      <a:lvl9pPr marL="3886200" indent="-228600" algn="l" rtl="0" fontAlgn="base" latinLnBrk="1">
        <a:spcBef>
          <a:spcPct val="20000"/>
        </a:spcBef>
        <a:spcAft>
          <a:spcPct val="0"/>
        </a:spcAft>
        <a:buChar char="»"/>
        <a:defRPr kumimoji="1" sz="10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ChangeArrowheads="1"/>
          </p:cNvSpPr>
          <p:nvPr/>
        </p:nvSpPr>
        <p:spPr bwMode="auto">
          <a:xfrm>
            <a:off x="-3175" y="0"/>
            <a:ext cx="9909175" cy="908050"/>
          </a:xfrm>
          <a:prstGeom prst="rect">
            <a:avLst/>
          </a:prstGeom>
          <a:solidFill>
            <a:schemeClr val="accent3">
              <a:lumMod val="95000"/>
            </a:schemeClr>
          </a:solidFill>
          <a:ln>
            <a:noFill/>
          </a:ln>
          <a:extLst/>
        </p:spPr>
        <p:txBody>
          <a:bodyPr wrap="none" anchor="ctr"/>
          <a:lstStyle/>
          <a:p>
            <a:endParaRPr lang="ko-KR" altLang="en-US" sz="1400" dirty="0">
              <a:solidFill>
                <a:srgbClr val="000000"/>
              </a:solidFill>
            </a:endParaRPr>
          </a:p>
        </p:txBody>
      </p:sp>
      <p:sp>
        <p:nvSpPr>
          <p:cNvPr id="1027" name="Rectangle 4"/>
          <p:cNvSpPr>
            <a:spLocks noChangeArrowheads="1"/>
          </p:cNvSpPr>
          <p:nvPr/>
        </p:nvSpPr>
        <p:spPr bwMode="auto">
          <a:xfrm>
            <a:off x="4770438" y="6610350"/>
            <a:ext cx="3651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Lst>
        </p:spPr>
        <p:txBody>
          <a:bodyPr wrap="none"/>
          <a:lstStyle/>
          <a:p>
            <a:fld id="{230F1B5F-2564-4113-802F-DB8CE5CFF316}" type="slidenum">
              <a:rPr lang="ko-KR" altLang="en-US" b="0">
                <a:solidFill>
                  <a:srgbClr val="808080"/>
                </a:solidFill>
                <a:latin typeface="Calibri" pitchFamily="34" charset="0"/>
                <a:ea typeface="-윤고딕130" pitchFamily="18" charset="-127"/>
              </a:rPr>
              <a:pPr/>
              <a:t>‹#›</a:t>
            </a:fld>
            <a:endParaRPr lang="en-US" altLang="ko-KR" b="0" dirty="0">
              <a:solidFill>
                <a:srgbClr val="808080"/>
              </a:solidFill>
              <a:latin typeface="Calibri" pitchFamily="34" charset="0"/>
              <a:ea typeface="-윤고딕130" pitchFamily="18" charset="-127"/>
            </a:endParaRPr>
          </a:p>
        </p:txBody>
      </p:sp>
    </p:spTree>
    <p:extLst>
      <p:ext uri="{BB962C8B-B14F-4D97-AF65-F5344CB8AC3E}">
        <p14:creationId xmlns:p14="http://schemas.microsoft.com/office/powerpoint/2010/main" val="2156452381"/>
      </p:ext>
    </p:extLst>
  </p:cSld>
  <p:clrMap bg1="lt1" tx1="dk1" bg2="lt2" tx2="dk2" accent1="accent1" accent2="accent2" accent3="accent3" accent4="accent4" accent5="accent5" accent6="accent6" hlink="hlink" folHlink="folHlink"/>
  <p:sldLayoutIdLst>
    <p:sldLayoutId id="2147483926" r:id="rId1"/>
    <p:sldLayoutId id="2147483927" r:id="rId2"/>
    <p:sldLayoutId id="2147483928" r:id="rId3"/>
    <p:sldLayoutId id="2147483929" r:id="rId4"/>
    <p:sldLayoutId id="2147483930" r:id="rId5"/>
    <p:sldLayoutId id="2147483931" r:id="rId6"/>
    <p:sldLayoutId id="2147483932" r:id="rId7"/>
    <p:sldLayoutId id="2147483933" r:id="rId8"/>
    <p:sldLayoutId id="2147483934" r:id="rId9"/>
    <p:sldLayoutId id="2147483935" r:id="rId10"/>
    <p:sldLayoutId id="2147483936" r:id="rId11"/>
  </p:sldLayoutIdLst>
  <p:timing>
    <p:tnLst>
      <p:par>
        <p:cTn id="1" dur="indefinite" restart="never" nodeType="tmRoot"/>
      </p:par>
    </p:tnLst>
  </p:timing>
  <p:hf sldNum="0" hdr="0" dt="0"/>
  <p:txStyles>
    <p:titleStyle>
      <a:lvl1pPr algn="l" rtl="0" eaLnBrk="0" fontAlgn="base" latinLnBrk="1" hangingPunct="0">
        <a:spcBef>
          <a:spcPct val="0"/>
        </a:spcBef>
        <a:spcAft>
          <a:spcPct val="0"/>
        </a:spcAft>
        <a:defRPr kumimoji="1" sz="2000">
          <a:solidFill>
            <a:schemeClr val="tx2"/>
          </a:solidFill>
          <a:latin typeface="+mj-lt"/>
          <a:ea typeface="+mj-ea"/>
          <a:cs typeface="+mj-cs"/>
        </a:defRPr>
      </a:lvl1pPr>
      <a:lvl2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2pPr>
      <a:lvl3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3pPr>
      <a:lvl4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4pPr>
      <a:lvl5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5pPr>
      <a:lvl6pPr marL="457200" algn="l" rtl="0" fontAlgn="base" latinLnBrk="1">
        <a:spcBef>
          <a:spcPct val="0"/>
        </a:spcBef>
        <a:spcAft>
          <a:spcPct val="0"/>
        </a:spcAft>
        <a:defRPr kumimoji="1" sz="2000">
          <a:solidFill>
            <a:schemeClr val="tx2"/>
          </a:solidFill>
          <a:latin typeface="굴림" pitchFamily="50" charset="-127"/>
          <a:ea typeface="굴림" pitchFamily="50" charset="-127"/>
        </a:defRPr>
      </a:lvl6pPr>
      <a:lvl7pPr marL="914400" algn="l" rtl="0" fontAlgn="base" latinLnBrk="1">
        <a:spcBef>
          <a:spcPct val="0"/>
        </a:spcBef>
        <a:spcAft>
          <a:spcPct val="0"/>
        </a:spcAft>
        <a:defRPr kumimoji="1" sz="2000">
          <a:solidFill>
            <a:schemeClr val="tx2"/>
          </a:solidFill>
          <a:latin typeface="굴림" pitchFamily="50" charset="-127"/>
          <a:ea typeface="굴림" pitchFamily="50" charset="-127"/>
        </a:defRPr>
      </a:lvl7pPr>
      <a:lvl8pPr marL="1371600" algn="l" rtl="0" fontAlgn="base" latinLnBrk="1">
        <a:spcBef>
          <a:spcPct val="0"/>
        </a:spcBef>
        <a:spcAft>
          <a:spcPct val="0"/>
        </a:spcAft>
        <a:defRPr kumimoji="1" sz="2000">
          <a:solidFill>
            <a:schemeClr val="tx2"/>
          </a:solidFill>
          <a:latin typeface="굴림" pitchFamily="50" charset="-127"/>
          <a:ea typeface="굴림" pitchFamily="50" charset="-127"/>
        </a:defRPr>
      </a:lvl8pPr>
      <a:lvl9pPr marL="1828800" algn="l" rtl="0" fontAlgn="base" latinLnBrk="1">
        <a:spcBef>
          <a:spcPct val="0"/>
        </a:spcBef>
        <a:spcAft>
          <a:spcPct val="0"/>
        </a:spcAft>
        <a:defRPr kumimoji="1" sz="2000">
          <a:solidFill>
            <a:schemeClr val="tx2"/>
          </a:solidFill>
          <a:latin typeface="굴림" pitchFamily="50" charset="-127"/>
          <a:ea typeface="굴림" pitchFamily="50" charset="-127"/>
        </a:defRPr>
      </a:lvl9pPr>
    </p:titleStyle>
    <p:bodyStyle>
      <a:lvl1pPr marL="342900" indent="-342900" algn="l" rtl="0" eaLnBrk="0" fontAlgn="base" latinLnBrk="1" hangingPunct="0">
        <a:spcBef>
          <a:spcPct val="20000"/>
        </a:spcBef>
        <a:spcAft>
          <a:spcPct val="0"/>
        </a:spcAft>
        <a:buChar char="•"/>
        <a:defRPr kumimoji="1" sz="2000">
          <a:solidFill>
            <a:schemeClr val="tx1"/>
          </a:solidFill>
          <a:latin typeface="+mn-lt"/>
          <a:ea typeface="+mn-ea"/>
          <a:cs typeface="+mn-cs"/>
        </a:defRPr>
      </a:lvl1pPr>
      <a:lvl2pPr marL="742950" indent="-285750" algn="l" rtl="0" eaLnBrk="0" fontAlgn="base" latinLnBrk="1" hangingPunct="0">
        <a:spcBef>
          <a:spcPct val="20000"/>
        </a:spcBef>
        <a:spcAft>
          <a:spcPct val="0"/>
        </a:spcAft>
        <a:buChar char="–"/>
        <a:defRPr kumimoji="1" sz="1600">
          <a:solidFill>
            <a:schemeClr val="tx1"/>
          </a:solidFill>
          <a:latin typeface="+mn-lt"/>
          <a:ea typeface="+mn-ea"/>
        </a:defRPr>
      </a:lvl2pPr>
      <a:lvl3pPr marL="1143000" indent="-228600" algn="l" rtl="0" eaLnBrk="0" fontAlgn="base" latinLnBrk="1" hangingPunct="0">
        <a:spcBef>
          <a:spcPct val="20000"/>
        </a:spcBef>
        <a:spcAft>
          <a:spcPct val="0"/>
        </a:spcAft>
        <a:buChar char="•"/>
        <a:defRPr kumimoji="1" sz="1400">
          <a:solidFill>
            <a:schemeClr val="tx1"/>
          </a:solidFill>
          <a:latin typeface="+mn-lt"/>
          <a:ea typeface="+mn-ea"/>
        </a:defRPr>
      </a:lvl3pPr>
      <a:lvl4pPr marL="1600200" indent="-228600" algn="l" rtl="0" eaLnBrk="0" fontAlgn="base" latinLnBrk="1" hangingPunct="0">
        <a:spcBef>
          <a:spcPct val="20000"/>
        </a:spcBef>
        <a:spcAft>
          <a:spcPct val="0"/>
        </a:spcAft>
        <a:buChar char="–"/>
        <a:defRPr kumimoji="1" sz="1200">
          <a:solidFill>
            <a:schemeClr val="tx1"/>
          </a:solidFill>
          <a:latin typeface="+mn-lt"/>
          <a:ea typeface="+mn-ea"/>
        </a:defRPr>
      </a:lvl4pPr>
      <a:lvl5pPr marL="2057400" indent="-228600" algn="l" rtl="0" eaLnBrk="0" fontAlgn="base" latinLnBrk="1" hangingPunct="0">
        <a:spcBef>
          <a:spcPct val="20000"/>
        </a:spcBef>
        <a:spcAft>
          <a:spcPct val="0"/>
        </a:spcAft>
        <a:buChar char="»"/>
        <a:defRPr kumimoji="1" sz="1000">
          <a:solidFill>
            <a:schemeClr val="tx1"/>
          </a:solidFill>
          <a:latin typeface="+mn-lt"/>
          <a:ea typeface="+mn-ea"/>
        </a:defRPr>
      </a:lvl5pPr>
      <a:lvl6pPr marL="2514600" indent="-228600" algn="l" rtl="0" fontAlgn="base" latinLnBrk="1">
        <a:spcBef>
          <a:spcPct val="20000"/>
        </a:spcBef>
        <a:spcAft>
          <a:spcPct val="0"/>
        </a:spcAft>
        <a:buChar char="»"/>
        <a:defRPr kumimoji="1" sz="1000">
          <a:solidFill>
            <a:schemeClr val="tx1"/>
          </a:solidFill>
          <a:latin typeface="+mn-lt"/>
          <a:ea typeface="+mn-ea"/>
        </a:defRPr>
      </a:lvl6pPr>
      <a:lvl7pPr marL="2971800" indent="-228600" algn="l" rtl="0" fontAlgn="base" latinLnBrk="1">
        <a:spcBef>
          <a:spcPct val="20000"/>
        </a:spcBef>
        <a:spcAft>
          <a:spcPct val="0"/>
        </a:spcAft>
        <a:buChar char="»"/>
        <a:defRPr kumimoji="1" sz="1000">
          <a:solidFill>
            <a:schemeClr val="tx1"/>
          </a:solidFill>
          <a:latin typeface="+mn-lt"/>
          <a:ea typeface="+mn-ea"/>
        </a:defRPr>
      </a:lvl7pPr>
      <a:lvl8pPr marL="3429000" indent="-228600" algn="l" rtl="0" fontAlgn="base" latinLnBrk="1">
        <a:spcBef>
          <a:spcPct val="20000"/>
        </a:spcBef>
        <a:spcAft>
          <a:spcPct val="0"/>
        </a:spcAft>
        <a:buChar char="»"/>
        <a:defRPr kumimoji="1" sz="1000">
          <a:solidFill>
            <a:schemeClr val="tx1"/>
          </a:solidFill>
          <a:latin typeface="+mn-lt"/>
          <a:ea typeface="+mn-ea"/>
        </a:defRPr>
      </a:lvl8pPr>
      <a:lvl9pPr marL="3886200" indent="-228600" algn="l" rtl="0" fontAlgn="base" latinLnBrk="1">
        <a:spcBef>
          <a:spcPct val="20000"/>
        </a:spcBef>
        <a:spcAft>
          <a:spcPct val="0"/>
        </a:spcAft>
        <a:buChar char="»"/>
        <a:defRPr kumimoji="1" sz="10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bwMode="auto">
          <a:xfrm>
            <a:off x="415925" y="547688"/>
            <a:ext cx="9074150" cy="576262"/>
          </a:xfrm>
          <a:prstGeom prst="rect">
            <a:avLst/>
          </a:prstGeom>
          <a:noFill/>
          <a:ln w="9525" algn="ctr">
            <a:noFill/>
            <a:miter lim="800000"/>
            <a:headEnd/>
            <a:tailEnd/>
          </a:ln>
        </p:spPr>
        <p:txBody>
          <a:bodyPr vert="horz" wrap="square" lIns="0" tIns="0" rIns="0" bIns="36000" numCol="1" anchor="t" anchorCtr="0" compatLnSpc="1">
            <a:prstTxWarp prst="textNoShape">
              <a:avLst/>
            </a:prstTxWarp>
          </a:bodyPr>
          <a:lstStyle/>
          <a:p>
            <a:pPr lvl="0"/>
            <a:r>
              <a:rPr lang="en-GB" altLang="en-GB" smtClean="0"/>
              <a:t>Click to edit Master title style</a:t>
            </a:r>
          </a:p>
        </p:txBody>
      </p:sp>
      <p:sp>
        <p:nvSpPr>
          <p:cNvPr id="12305" name="Text Box 17"/>
          <p:cNvSpPr txBox="1">
            <a:spLocks noChangeArrowheads="1"/>
          </p:cNvSpPr>
          <p:nvPr/>
        </p:nvSpPr>
        <p:spPr bwMode="auto">
          <a:xfrm>
            <a:off x="415925" y="115888"/>
            <a:ext cx="9074150" cy="360362"/>
          </a:xfrm>
          <a:prstGeom prst="rect">
            <a:avLst/>
          </a:prstGeom>
          <a:noFill/>
          <a:ln w="22225">
            <a:noFill/>
            <a:miter lim="800000"/>
            <a:headEnd/>
            <a:tailEnd/>
          </a:ln>
          <a:effectLst/>
        </p:spPr>
        <p:txBody>
          <a:bodyPr lIns="0" tIns="0" rIns="0" bIns="0" anchor="ctr"/>
          <a:lstStyle/>
          <a:p>
            <a:pPr algn="l" eaLnBrk="0" latinLnBrk="0" hangingPunct="0">
              <a:spcBef>
                <a:spcPct val="0"/>
              </a:spcBef>
              <a:tabLst>
                <a:tab pos="4267200" algn="ctr"/>
                <a:tab pos="9048750" algn="r"/>
                <a:tab pos="9144000" algn="r"/>
              </a:tabLst>
              <a:defRPr/>
            </a:pPr>
            <a:r>
              <a:rPr kumimoji="0" lang="ko-KR" altLang="en-GB" sz="1000" b="0" dirty="0">
                <a:solidFill>
                  <a:srgbClr val="000000"/>
                </a:solidFill>
                <a:ea typeface="HY견고딕" pitchFamily="18" charset="-127"/>
              </a:rPr>
              <a:t>		</a:t>
            </a:r>
          </a:p>
        </p:txBody>
      </p:sp>
      <p:pic>
        <p:nvPicPr>
          <p:cNvPr id="2050" name="Picture 2"/>
          <p:cNvPicPr>
            <a:picLocks noChangeAspect="1" noChangeArrowheads="1"/>
          </p:cNvPicPr>
          <p:nvPr userDrawn="1"/>
        </p:nvPicPr>
        <p:blipFill>
          <a:blip r:embed="rId4" cstate="print"/>
          <a:srcRect/>
          <a:stretch>
            <a:fillRect/>
          </a:stretch>
        </p:blipFill>
        <p:spPr bwMode="auto">
          <a:xfrm>
            <a:off x="8913550" y="6525430"/>
            <a:ext cx="876300" cy="266700"/>
          </a:xfrm>
          <a:prstGeom prst="rect">
            <a:avLst/>
          </a:prstGeom>
          <a:noFill/>
          <a:ln w="9525">
            <a:noFill/>
            <a:miter lim="800000"/>
            <a:headEnd/>
            <a:tailEnd/>
          </a:ln>
        </p:spPr>
      </p:pic>
      <p:sp>
        <p:nvSpPr>
          <p:cNvPr id="7" name="슬라이드 번호 개체 틀 3"/>
          <p:cNvSpPr>
            <a:spLocks noGrp="1"/>
          </p:cNvSpPr>
          <p:nvPr>
            <p:ph type="sldNum" sz="quarter" idx="10"/>
            <p:custDataLst>
              <p:tags r:id="rId3"/>
            </p:custDataLst>
          </p:nvPr>
        </p:nvSpPr>
        <p:spPr>
          <a:xfrm>
            <a:off x="4665665" y="6629018"/>
            <a:ext cx="574675" cy="138499"/>
          </a:xfrm>
          <a:prstGeom prst="rect">
            <a:avLst/>
          </a:prstGeom>
        </p:spPr>
        <p:txBody>
          <a:bodyPr anchor="ctr" anchorCtr="0"/>
          <a:lstStyle>
            <a:lvl1pPr>
              <a:defRPr sz="1000">
                <a:latin typeface="Calibri" pitchFamily="34" charset="0"/>
                <a:cs typeface="Calibri" pitchFamily="34" charset="0"/>
              </a:defRPr>
            </a:lvl1pPr>
          </a:lstStyle>
          <a:p>
            <a:pPr>
              <a:spcBef>
                <a:spcPct val="0"/>
              </a:spcBef>
              <a:defRPr/>
            </a:pPr>
            <a:fld id="{4165A8E1-EAC2-478C-A85B-5B9DC64AFAE2}" type="slidenum">
              <a:rPr lang="en-GB" altLang="en-GB" b="0" smtClean="0">
                <a:solidFill>
                  <a:srgbClr val="000000"/>
                </a:solidFill>
              </a:rPr>
              <a:pPr>
                <a:spcBef>
                  <a:spcPct val="0"/>
                </a:spcBef>
                <a:defRPr/>
              </a:pPr>
              <a:t>‹#›</a:t>
            </a:fld>
            <a:endParaRPr lang="en-GB" altLang="en-GB" b="0" dirty="0" smtClean="0">
              <a:solidFill>
                <a:srgbClr val="000000"/>
              </a:solidFill>
            </a:endParaRPr>
          </a:p>
        </p:txBody>
      </p:sp>
    </p:spTree>
    <p:extLst>
      <p:ext uri="{BB962C8B-B14F-4D97-AF65-F5344CB8AC3E}">
        <p14:creationId xmlns:p14="http://schemas.microsoft.com/office/powerpoint/2010/main" val="2171396950"/>
      </p:ext>
    </p:extLst>
  </p:cSld>
  <p:clrMap bg1="lt1" tx1="dk1" bg2="lt2" tx2="dk2" accent1="accent1" accent2="accent2" accent3="accent3" accent4="accent4" accent5="accent5" accent6="accent6" hlink="hlink" folHlink="folHlink"/>
  <p:sldLayoutIdLst>
    <p:sldLayoutId id="2147483938" r:id="rId1"/>
  </p:sldLayoutIdLst>
  <p:timing>
    <p:tnLst>
      <p:par>
        <p:cTn id="1" dur="indefinite" restart="never" nodeType="tmRoot"/>
      </p:par>
    </p:tnLst>
  </p:timing>
  <p:hf sldNum="0" hdr="0" dt="0"/>
  <p:txStyles>
    <p:titleStyle>
      <a:lvl1pPr algn="l" rtl="0" eaLnBrk="0" fontAlgn="base" hangingPunct="0">
        <a:spcBef>
          <a:spcPct val="0"/>
        </a:spcBef>
        <a:spcAft>
          <a:spcPct val="0"/>
        </a:spcAft>
        <a:defRPr>
          <a:solidFill>
            <a:schemeClr val="tx1"/>
          </a:solidFill>
          <a:latin typeface="+mj-lt"/>
          <a:ea typeface="+mj-ea"/>
          <a:cs typeface="+mj-cs"/>
        </a:defRPr>
      </a:lvl1pPr>
      <a:lvl2pPr algn="l" rtl="0" eaLnBrk="0" fontAlgn="base" hangingPunct="0">
        <a:spcBef>
          <a:spcPct val="0"/>
        </a:spcBef>
        <a:spcAft>
          <a:spcPct val="0"/>
        </a:spcAft>
        <a:defRPr>
          <a:solidFill>
            <a:schemeClr val="tx1"/>
          </a:solidFill>
          <a:latin typeface="Arial" charset="0"/>
          <a:ea typeface="HY견고딕" pitchFamily="18" charset="-127"/>
        </a:defRPr>
      </a:lvl2pPr>
      <a:lvl3pPr algn="l" rtl="0" eaLnBrk="0" fontAlgn="base" hangingPunct="0">
        <a:spcBef>
          <a:spcPct val="0"/>
        </a:spcBef>
        <a:spcAft>
          <a:spcPct val="0"/>
        </a:spcAft>
        <a:defRPr>
          <a:solidFill>
            <a:schemeClr val="tx1"/>
          </a:solidFill>
          <a:latin typeface="Arial" charset="0"/>
          <a:ea typeface="HY견고딕" pitchFamily="18" charset="-127"/>
        </a:defRPr>
      </a:lvl3pPr>
      <a:lvl4pPr algn="l" rtl="0" eaLnBrk="0" fontAlgn="base" hangingPunct="0">
        <a:spcBef>
          <a:spcPct val="0"/>
        </a:spcBef>
        <a:spcAft>
          <a:spcPct val="0"/>
        </a:spcAft>
        <a:defRPr>
          <a:solidFill>
            <a:schemeClr val="tx1"/>
          </a:solidFill>
          <a:latin typeface="Arial" charset="0"/>
          <a:ea typeface="HY견고딕" pitchFamily="18" charset="-127"/>
        </a:defRPr>
      </a:lvl4pPr>
      <a:lvl5pPr algn="l" rtl="0" eaLnBrk="0" fontAlgn="base" hangingPunct="0">
        <a:spcBef>
          <a:spcPct val="0"/>
        </a:spcBef>
        <a:spcAft>
          <a:spcPct val="0"/>
        </a:spcAft>
        <a:defRPr>
          <a:solidFill>
            <a:schemeClr val="tx1"/>
          </a:solidFill>
          <a:latin typeface="Arial" charset="0"/>
          <a:ea typeface="HY견고딕" pitchFamily="18" charset="-127"/>
        </a:defRPr>
      </a:lvl5pPr>
      <a:lvl6pPr marL="457200" algn="l" rtl="0" fontAlgn="base">
        <a:spcBef>
          <a:spcPct val="0"/>
        </a:spcBef>
        <a:spcAft>
          <a:spcPct val="0"/>
        </a:spcAft>
        <a:defRPr>
          <a:solidFill>
            <a:srgbClr val="000066"/>
          </a:solidFill>
          <a:latin typeface="Arial" charset="0"/>
          <a:ea typeface="HY견고딕" pitchFamily="18" charset="-127"/>
        </a:defRPr>
      </a:lvl6pPr>
      <a:lvl7pPr marL="914400" algn="l" rtl="0" fontAlgn="base">
        <a:spcBef>
          <a:spcPct val="0"/>
        </a:spcBef>
        <a:spcAft>
          <a:spcPct val="0"/>
        </a:spcAft>
        <a:defRPr>
          <a:solidFill>
            <a:srgbClr val="000066"/>
          </a:solidFill>
          <a:latin typeface="Arial" charset="0"/>
          <a:ea typeface="HY견고딕" pitchFamily="18" charset="-127"/>
        </a:defRPr>
      </a:lvl7pPr>
      <a:lvl8pPr marL="1371600" algn="l" rtl="0" fontAlgn="base">
        <a:spcBef>
          <a:spcPct val="0"/>
        </a:spcBef>
        <a:spcAft>
          <a:spcPct val="0"/>
        </a:spcAft>
        <a:defRPr>
          <a:solidFill>
            <a:srgbClr val="000066"/>
          </a:solidFill>
          <a:latin typeface="Arial" charset="0"/>
          <a:ea typeface="HY견고딕" pitchFamily="18" charset="-127"/>
        </a:defRPr>
      </a:lvl8pPr>
      <a:lvl9pPr marL="1828800" algn="l" rtl="0" fontAlgn="base">
        <a:spcBef>
          <a:spcPct val="0"/>
        </a:spcBef>
        <a:spcAft>
          <a:spcPct val="0"/>
        </a:spcAft>
        <a:defRPr>
          <a:solidFill>
            <a:srgbClr val="000066"/>
          </a:solidFill>
          <a:latin typeface="Arial" charset="0"/>
          <a:ea typeface="HY견고딕" pitchFamily="18" charset="-127"/>
        </a:defRPr>
      </a:lvl9pPr>
    </p:titleStyle>
    <p:bodyStyle>
      <a:lvl1pPr marL="342900" indent="-342900" algn="l" rtl="0" eaLnBrk="0" fontAlgn="base" latinLnBrk="1" hangingPunct="0">
        <a:spcBef>
          <a:spcPct val="0"/>
        </a:spcBef>
        <a:spcAft>
          <a:spcPct val="0"/>
        </a:spcAft>
        <a:tabLst>
          <a:tab pos="5715000" algn="l"/>
        </a:tabLst>
        <a:defRPr kumimoji="1" sz="1400">
          <a:solidFill>
            <a:schemeClr val="tx1"/>
          </a:solidFill>
          <a:latin typeface="+mn-lt"/>
          <a:ea typeface="+mn-ea"/>
          <a:cs typeface="+mn-cs"/>
        </a:defRPr>
      </a:lvl1pPr>
      <a:lvl2pPr marL="171450" indent="-169863" algn="l" rtl="0" eaLnBrk="0" fontAlgn="base" latinLnBrk="1" hangingPunct="0">
        <a:spcBef>
          <a:spcPct val="0"/>
        </a:spcBef>
        <a:spcAft>
          <a:spcPct val="0"/>
        </a:spcAft>
        <a:buChar char="•"/>
        <a:tabLst>
          <a:tab pos="5715000" algn="l"/>
        </a:tabLst>
        <a:defRPr kumimoji="1" sz="1200">
          <a:solidFill>
            <a:schemeClr val="tx1"/>
          </a:solidFill>
          <a:latin typeface="+mn-lt"/>
          <a:ea typeface="+mn-ea"/>
        </a:defRPr>
      </a:lvl2pPr>
      <a:lvl3pPr marL="276225" indent="-103188" algn="l" rtl="0" eaLnBrk="0" fontAlgn="base" latinLnBrk="1" hangingPunct="0">
        <a:spcBef>
          <a:spcPct val="0"/>
        </a:spcBef>
        <a:spcAft>
          <a:spcPct val="0"/>
        </a:spcAft>
        <a:buChar char="–"/>
        <a:tabLst>
          <a:tab pos="5715000" algn="l"/>
        </a:tabLst>
        <a:defRPr kumimoji="1" sz="1200">
          <a:solidFill>
            <a:schemeClr val="tx1"/>
          </a:solidFill>
          <a:latin typeface="+mn-lt"/>
          <a:ea typeface="+mn-ea"/>
        </a:defRPr>
      </a:lvl3pPr>
      <a:lvl4pPr marL="352425" indent="-74613" algn="l" rtl="0" eaLnBrk="0" fontAlgn="base" latinLnBrk="1" hangingPunct="0">
        <a:spcBef>
          <a:spcPct val="0"/>
        </a:spcBef>
        <a:spcAft>
          <a:spcPct val="0"/>
        </a:spcAft>
        <a:buFont typeface="Times New Roman" pitchFamily="18" charset="0"/>
        <a:buChar char="▫"/>
        <a:tabLst>
          <a:tab pos="5715000" algn="l"/>
        </a:tabLst>
        <a:defRPr kumimoji="1" sz="1200">
          <a:solidFill>
            <a:schemeClr val="tx1"/>
          </a:solidFill>
          <a:latin typeface="+mn-lt"/>
          <a:ea typeface="+mn-ea"/>
        </a:defRPr>
      </a:lvl4pPr>
      <a:lvl5pPr marL="2001838" indent="-187325" algn="l" rtl="0" eaLnBrk="0" fontAlgn="base" latinLnBrk="1" hangingPunct="0">
        <a:lnSpc>
          <a:spcPts val="1600"/>
        </a:lnSpc>
        <a:spcBef>
          <a:spcPct val="0"/>
        </a:spcBef>
        <a:spcAft>
          <a:spcPct val="0"/>
        </a:spcAft>
        <a:buChar char="–"/>
        <a:tabLst>
          <a:tab pos="5715000" algn="l"/>
        </a:tabLst>
        <a:defRPr kumimoji="1" sz="1200">
          <a:solidFill>
            <a:schemeClr val="tx1"/>
          </a:solidFill>
          <a:latin typeface="굴림" pitchFamily="50" charset="-127"/>
          <a:ea typeface="굴림" pitchFamily="50" charset="-127"/>
        </a:defRPr>
      </a:lvl5pPr>
      <a:lvl6pPr marL="2459038" indent="-187325" algn="l" rtl="0" fontAlgn="base" latinLnBrk="1">
        <a:lnSpc>
          <a:spcPts val="1600"/>
        </a:lnSpc>
        <a:spcBef>
          <a:spcPct val="0"/>
        </a:spcBef>
        <a:spcAft>
          <a:spcPct val="0"/>
        </a:spcAft>
        <a:buChar char="–"/>
        <a:tabLst>
          <a:tab pos="5715000" algn="l"/>
        </a:tabLst>
        <a:defRPr kumimoji="1" sz="1200">
          <a:solidFill>
            <a:schemeClr val="tx1"/>
          </a:solidFill>
          <a:latin typeface="굴림" pitchFamily="50" charset="-127"/>
          <a:ea typeface="굴림" pitchFamily="50" charset="-127"/>
        </a:defRPr>
      </a:lvl6pPr>
      <a:lvl7pPr marL="2916238" indent="-187325" algn="l" rtl="0" fontAlgn="base" latinLnBrk="1">
        <a:lnSpc>
          <a:spcPts val="1600"/>
        </a:lnSpc>
        <a:spcBef>
          <a:spcPct val="0"/>
        </a:spcBef>
        <a:spcAft>
          <a:spcPct val="0"/>
        </a:spcAft>
        <a:buChar char="–"/>
        <a:tabLst>
          <a:tab pos="5715000" algn="l"/>
        </a:tabLst>
        <a:defRPr kumimoji="1" sz="1200">
          <a:solidFill>
            <a:schemeClr val="tx1"/>
          </a:solidFill>
          <a:latin typeface="굴림" pitchFamily="50" charset="-127"/>
          <a:ea typeface="굴림" pitchFamily="50" charset="-127"/>
        </a:defRPr>
      </a:lvl7pPr>
      <a:lvl8pPr marL="3373438" indent="-187325" algn="l" rtl="0" fontAlgn="base" latinLnBrk="1">
        <a:lnSpc>
          <a:spcPts val="1600"/>
        </a:lnSpc>
        <a:spcBef>
          <a:spcPct val="0"/>
        </a:spcBef>
        <a:spcAft>
          <a:spcPct val="0"/>
        </a:spcAft>
        <a:buChar char="–"/>
        <a:tabLst>
          <a:tab pos="5715000" algn="l"/>
        </a:tabLst>
        <a:defRPr kumimoji="1" sz="1200">
          <a:solidFill>
            <a:schemeClr val="tx1"/>
          </a:solidFill>
          <a:latin typeface="굴림" pitchFamily="50" charset="-127"/>
          <a:ea typeface="굴림" pitchFamily="50" charset="-127"/>
        </a:defRPr>
      </a:lvl8pPr>
      <a:lvl9pPr marL="3830638" indent="-187325" algn="l" rtl="0" fontAlgn="base" latinLnBrk="1">
        <a:lnSpc>
          <a:spcPts val="1600"/>
        </a:lnSpc>
        <a:spcBef>
          <a:spcPct val="0"/>
        </a:spcBef>
        <a:spcAft>
          <a:spcPct val="0"/>
        </a:spcAft>
        <a:buChar char="–"/>
        <a:tabLst>
          <a:tab pos="5715000" algn="l"/>
        </a:tabLst>
        <a:defRPr kumimoji="1" sz="1200">
          <a:solidFill>
            <a:schemeClr val="tx1"/>
          </a:solidFill>
          <a:latin typeface="굴림" pitchFamily="50" charset="-127"/>
          <a:ea typeface="굴림" pitchFamily="50" charset="-127"/>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ChangeArrowheads="1"/>
          </p:cNvSpPr>
          <p:nvPr/>
        </p:nvSpPr>
        <p:spPr bwMode="auto">
          <a:xfrm>
            <a:off x="-3175" y="0"/>
            <a:ext cx="9909175" cy="908050"/>
          </a:xfrm>
          <a:prstGeom prst="rect">
            <a:avLst/>
          </a:prstGeom>
          <a:solidFill>
            <a:srgbClr val="1A406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ko-KR" altLang="en-US" sz="1400" dirty="0">
              <a:solidFill>
                <a:srgbClr val="000000"/>
              </a:solidFill>
            </a:endParaRPr>
          </a:p>
        </p:txBody>
      </p:sp>
      <p:sp>
        <p:nvSpPr>
          <p:cNvPr id="1027" name="Rectangle 4"/>
          <p:cNvSpPr>
            <a:spLocks noChangeArrowheads="1"/>
          </p:cNvSpPr>
          <p:nvPr/>
        </p:nvSpPr>
        <p:spPr bwMode="auto">
          <a:xfrm>
            <a:off x="4770438" y="6610350"/>
            <a:ext cx="3651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Lst>
        </p:spPr>
        <p:txBody>
          <a:bodyPr wrap="none"/>
          <a:lstStyle/>
          <a:p>
            <a:fld id="{230F1B5F-2564-4113-802F-DB8CE5CFF316}" type="slidenum">
              <a:rPr lang="ko-KR" altLang="en-US" b="0">
                <a:solidFill>
                  <a:srgbClr val="808080"/>
                </a:solidFill>
                <a:latin typeface="Calibri" pitchFamily="34" charset="0"/>
                <a:ea typeface="-윤고딕130" pitchFamily="18" charset="-127"/>
              </a:rPr>
              <a:pPr/>
              <a:t>‹#›</a:t>
            </a:fld>
            <a:endParaRPr lang="en-US" altLang="ko-KR" b="0" dirty="0">
              <a:solidFill>
                <a:srgbClr val="808080"/>
              </a:solidFill>
              <a:latin typeface="Calibri" pitchFamily="34" charset="0"/>
              <a:ea typeface="-윤고딕130" pitchFamily="18" charset="-127"/>
            </a:endParaRPr>
          </a:p>
        </p:txBody>
      </p:sp>
    </p:spTree>
    <p:extLst>
      <p:ext uri="{BB962C8B-B14F-4D97-AF65-F5344CB8AC3E}">
        <p14:creationId xmlns:p14="http://schemas.microsoft.com/office/powerpoint/2010/main" val="467274568"/>
      </p:ext>
    </p:extLst>
  </p:cSld>
  <p:clrMap bg1="lt1" tx1="dk1" bg2="lt2" tx2="dk2" accent1="accent1" accent2="accent2" accent3="accent3" accent4="accent4" accent5="accent5" accent6="accent6" hlink="hlink" folHlink="folHlink"/>
  <p:sldLayoutIdLst>
    <p:sldLayoutId id="2147483940" r:id="rId1"/>
    <p:sldLayoutId id="2147483941" r:id="rId2"/>
    <p:sldLayoutId id="2147483942" r:id="rId3"/>
    <p:sldLayoutId id="2147483943" r:id="rId4"/>
    <p:sldLayoutId id="2147483944" r:id="rId5"/>
    <p:sldLayoutId id="2147483945" r:id="rId6"/>
    <p:sldLayoutId id="2147483946" r:id="rId7"/>
    <p:sldLayoutId id="2147483947" r:id="rId8"/>
    <p:sldLayoutId id="2147483948" r:id="rId9"/>
    <p:sldLayoutId id="2147483949" r:id="rId10"/>
    <p:sldLayoutId id="2147483950" r:id="rId11"/>
  </p:sldLayoutIdLst>
  <p:hf sldNum="0" hdr="0" dt="0"/>
  <p:txStyles>
    <p:titleStyle>
      <a:lvl1pPr algn="l" rtl="0" eaLnBrk="0" fontAlgn="base" latinLnBrk="1" hangingPunct="0">
        <a:spcBef>
          <a:spcPct val="0"/>
        </a:spcBef>
        <a:spcAft>
          <a:spcPct val="0"/>
        </a:spcAft>
        <a:defRPr kumimoji="1" sz="2000">
          <a:solidFill>
            <a:schemeClr val="tx2"/>
          </a:solidFill>
          <a:latin typeface="+mj-lt"/>
          <a:ea typeface="+mj-ea"/>
          <a:cs typeface="+mj-cs"/>
        </a:defRPr>
      </a:lvl1pPr>
      <a:lvl2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2pPr>
      <a:lvl3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3pPr>
      <a:lvl4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4pPr>
      <a:lvl5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5pPr>
      <a:lvl6pPr marL="457200" algn="l" rtl="0" fontAlgn="base" latinLnBrk="1">
        <a:spcBef>
          <a:spcPct val="0"/>
        </a:spcBef>
        <a:spcAft>
          <a:spcPct val="0"/>
        </a:spcAft>
        <a:defRPr kumimoji="1" sz="2000">
          <a:solidFill>
            <a:schemeClr val="tx2"/>
          </a:solidFill>
          <a:latin typeface="굴림" pitchFamily="50" charset="-127"/>
          <a:ea typeface="굴림" pitchFamily="50" charset="-127"/>
        </a:defRPr>
      </a:lvl6pPr>
      <a:lvl7pPr marL="914400" algn="l" rtl="0" fontAlgn="base" latinLnBrk="1">
        <a:spcBef>
          <a:spcPct val="0"/>
        </a:spcBef>
        <a:spcAft>
          <a:spcPct val="0"/>
        </a:spcAft>
        <a:defRPr kumimoji="1" sz="2000">
          <a:solidFill>
            <a:schemeClr val="tx2"/>
          </a:solidFill>
          <a:latin typeface="굴림" pitchFamily="50" charset="-127"/>
          <a:ea typeface="굴림" pitchFamily="50" charset="-127"/>
        </a:defRPr>
      </a:lvl7pPr>
      <a:lvl8pPr marL="1371600" algn="l" rtl="0" fontAlgn="base" latinLnBrk="1">
        <a:spcBef>
          <a:spcPct val="0"/>
        </a:spcBef>
        <a:spcAft>
          <a:spcPct val="0"/>
        </a:spcAft>
        <a:defRPr kumimoji="1" sz="2000">
          <a:solidFill>
            <a:schemeClr val="tx2"/>
          </a:solidFill>
          <a:latin typeface="굴림" pitchFamily="50" charset="-127"/>
          <a:ea typeface="굴림" pitchFamily="50" charset="-127"/>
        </a:defRPr>
      </a:lvl8pPr>
      <a:lvl9pPr marL="1828800" algn="l" rtl="0" fontAlgn="base" latinLnBrk="1">
        <a:spcBef>
          <a:spcPct val="0"/>
        </a:spcBef>
        <a:spcAft>
          <a:spcPct val="0"/>
        </a:spcAft>
        <a:defRPr kumimoji="1" sz="2000">
          <a:solidFill>
            <a:schemeClr val="tx2"/>
          </a:solidFill>
          <a:latin typeface="굴림" pitchFamily="50" charset="-127"/>
          <a:ea typeface="굴림" pitchFamily="50" charset="-127"/>
        </a:defRPr>
      </a:lvl9pPr>
    </p:titleStyle>
    <p:bodyStyle>
      <a:lvl1pPr marL="342900" indent="-342900" algn="l" rtl="0" eaLnBrk="0" fontAlgn="base" latinLnBrk="1" hangingPunct="0">
        <a:spcBef>
          <a:spcPct val="20000"/>
        </a:spcBef>
        <a:spcAft>
          <a:spcPct val="0"/>
        </a:spcAft>
        <a:buChar char="•"/>
        <a:defRPr kumimoji="1" sz="2000">
          <a:solidFill>
            <a:schemeClr val="tx1"/>
          </a:solidFill>
          <a:latin typeface="+mn-lt"/>
          <a:ea typeface="+mn-ea"/>
          <a:cs typeface="+mn-cs"/>
        </a:defRPr>
      </a:lvl1pPr>
      <a:lvl2pPr marL="742950" indent="-285750" algn="l" rtl="0" eaLnBrk="0" fontAlgn="base" latinLnBrk="1" hangingPunct="0">
        <a:spcBef>
          <a:spcPct val="20000"/>
        </a:spcBef>
        <a:spcAft>
          <a:spcPct val="0"/>
        </a:spcAft>
        <a:buChar char="–"/>
        <a:defRPr kumimoji="1" sz="1600">
          <a:solidFill>
            <a:schemeClr val="tx1"/>
          </a:solidFill>
          <a:latin typeface="+mn-lt"/>
          <a:ea typeface="+mn-ea"/>
        </a:defRPr>
      </a:lvl2pPr>
      <a:lvl3pPr marL="1143000" indent="-228600" algn="l" rtl="0" eaLnBrk="0" fontAlgn="base" latinLnBrk="1" hangingPunct="0">
        <a:spcBef>
          <a:spcPct val="20000"/>
        </a:spcBef>
        <a:spcAft>
          <a:spcPct val="0"/>
        </a:spcAft>
        <a:buChar char="•"/>
        <a:defRPr kumimoji="1" sz="1400">
          <a:solidFill>
            <a:schemeClr val="tx1"/>
          </a:solidFill>
          <a:latin typeface="+mn-lt"/>
          <a:ea typeface="+mn-ea"/>
        </a:defRPr>
      </a:lvl3pPr>
      <a:lvl4pPr marL="1600200" indent="-228600" algn="l" rtl="0" eaLnBrk="0" fontAlgn="base" latinLnBrk="1" hangingPunct="0">
        <a:spcBef>
          <a:spcPct val="20000"/>
        </a:spcBef>
        <a:spcAft>
          <a:spcPct val="0"/>
        </a:spcAft>
        <a:buChar char="–"/>
        <a:defRPr kumimoji="1" sz="1200">
          <a:solidFill>
            <a:schemeClr val="tx1"/>
          </a:solidFill>
          <a:latin typeface="+mn-lt"/>
          <a:ea typeface="+mn-ea"/>
        </a:defRPr>
      </a:lvl4pPr>
      <a:lvl5pPr marL="2057400" indent="-228600" algn="l" rtl="0" eaLnBrk="0" fontAlgn="base" latinLnBrk="1" hangingPunct="0">
        <a:spcBef>
          <a:spcPct val="20000"/>
        </a:spcBef>
        <a:spcAft>
          <a:spcPct val="0"/>
        </a:spcAft>
        <a:buChar char="»"/>
        <a:defRPr kumimoji="1" sz="1000">
          <a:solidFill>
            <a:schemeClr val="tx1"/>
          </a:solidFill>
          <a:latin typeface="+mn-lt"/>
          <a:ea typeface="+mn-ea"/>
        </a:defRPr>
      </a:lvl5pPr>
      <a:lvl6pPr marL="2514600" indent="-228600" algn="l" rtl="0" fontAlgn="base" latinLnBrk="1">
        <a:spcBef>
          <a:spcPct val="20000"/>
        </a:spcBef>
        <a:spcAft>
          <a:spcPct val="0"/>
        </a:spcAft>
        <a:buChar char="»"/>
        <a:defRPr kumimoji="1" sz="1000">
          <a:solidFill>
            <a:schemeClr val="tx1"/>
          </a:solidFill>
          <a:latin typeface="+mn-lt"/>
          <a:ea typeface="+mn-ea"/>
        </a:defRPr>
      </a:lvl6pPr>
      <a:lvl7pPr marL="2971800" indent="-228600" algn="l" rtl="0" fontAlgn="base" latinLnBrk="1">
        <a:spcBef>
          <a:spcPct val="20000"/>
        </a:spcBef>
        <a:spcAft>
          <a:spcPct val="0"/>
        </a:spcAft>
        <a:buChar char="»"/>
        <a:defRPr kumimoji="1" sz="1000">
          <a:solidFill>
            <a:schemeClr val="tx1"/>
          </a:solidFill>
          <a:latin typeface="+mn-lt"/>
          <a:ea typeface="+mn-ea"/>
        </a:defRPr>
      </a:lvl7pPr>
      <a:lvl8pPr marL="3429000" indent="-228600" algn="l" rtl="0" fontAlgn="base" latinLnBrk="1">
        <a:spcBef>
          <a:spcPct val="20000"/>
        </a:spcBef>
        <a:spcAft>
          <a:spcPct val="0"/>
        </a:spcAft>
        <a:buChar char="»"/>
        <a:defRPr kumimoji="1" sz="1000">
          <a:solidFill>
            <a:schemeClr val="tx1"/>
          </a:solidFill>
          <a:latin typeface="+mn-lt"/>
          <a:ea typeface="+mn-ea"/>
        </a:defRPr>
      </a:lvl8pPr>
      <a:lvl9pPr marL="3886200" indent="-228600" algn="l" rtl="0" fontAlgn="base" latinLnBrk="1">
        <a:spcBef>
          <a:spcPct val="20000"/>
        </a:spcBef>
        <a:spcAft>
          <a:spcPct val="0"/>
        </a:spcAft>
        <a:buChar char="»"/>
        <a:defRPr kumimoji="1" sz="10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ChangeArrowheads="1"/>
          </p:cNvSpPr>
          <p:nvPr/>
        </p:nvSpPr>
        <p:spPr bwMode="auto">
          <a:xfrm>
            <a:off x="-3175" y="0"/>
            <a:ext cx="9909175" cy="908050"/>
          </a:xfrm>
          <a:prstGeom prst="rect">
            <a:avLst/>
          </a:prstGeom>
          <a:solidFill>
            <a:srgbClr val="1A406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ko-KR" altLang="en-US" sz="1400" dirty="0">
              <a:solidFill>
                <a:srgbClr val="000000"/>
              </a:solidFill>
            </a:endParaRPr>
          </a:p>
        </p:txBody>
      </p:sp>
      <p:sp>
        <p:nvSpPr>
          <p:cNvPr id="1027" name="Rectangle 4"/>
          <p:cNvSpPr>
            <a:spLocks noChangeArrowheads="1"/>
          </p:cNvSpPr>
          <p:nvPr/>
        </p:nvSpPr>
        <p:spPr bwMode="auto">
          <a:xfrm>
            <a:off x="4770438" y="6610350"/>
            <a:ext cx="3651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Lst>
        </p:spPr>
        <p:txBody>
          <a:bodyPr wrap="none"/>
          <a:lstStyle/>
          <a:p>
            <a:fld id="{230F1B5F-2564-4113-802F-DB8CE5CFF316}" type="slidenum">
              <a:rPr lang="ko-KR" altLang="en-US" b="0">
                <a:solidFill>
                  <a:srgbClr val="808080"/>
                </a:solidFill>
                <a:latin typeface="Calibri" pitchFamily="34" charset="0"/>
                <a:ea typeface="-윤고딕130" pitchFamily="18" charset="-127"/>
              </a:rPr>
              <a:pPr/>
              <a:t>‹#›</a:t>
            </a:fld>
            <a:endParaRPr lang="en-US" altLang="ko-KR" b="0" dirty="0">
              <a:solidFill>
                <a:srgbClr val="808080"/>
              </a:solidFill>
              <a:latin typeface="Calibri" pitchFamily="34" charset="0"/>
              <a:ea typeface="-윤고딕130" pitchFamily="18" charset="-127"/>
            </a:endParaRPr>
          </a:p>
        </p:txBody>
      </p:sp>
    </p:spTree>
    <p:extLst>
      <p:ext uri="{BB962C8B-B14F-4D97-AF65-F5344CB8AC3E}">
        <p14:creationId xmlns:p14="http://schemas.microsoft.com/office/powerpoint/2010/main" val="2156452381"/>
      </p:ext>
    </p:extLst>
  </p:cSld>
  <p:clrMap bg1="lt1" tx1="dk1" bg2="lt2" tx2="dk2" accent1="accent1" accent2="accent2" accent3="accent3" accent4="accent4" accent5="accent5" accent6="accent6" hlink="hlink" folHlink="folHlink"/>
  <p:sldLayoutIdLst>
    <p:sldLayoutId id="2147483952" r:id="rId1"/>
    <p:sldLayoutId id="2147483953" r:id="rId2"/>
    <p:sldLayoutId id="2147483954" r:id="rId3"/>
    <p:sldLayoutId id="2147483955" r:id="rId4"/>
    <p:sldLayoutId id="2147483956" r:id="rId5"/>
    <p:sldLayoutId id="2147483957" r:id="rId6"/>
    <p:sldLayoutId id="2147483958" r:id="rId7"/>
    <p:sldLayoutId id="2147483959" r:id="rId8"/>
    <p:sldLayoutId id="2147483960" r:id="rId9"/>
    <p:sldLayoutId id="2147483961" r:id="rId10"/>
    <p:sldLayoutId id="2147483962" r:id="rId11"/>
  </p:sldLayoutIdLst>
  <p:hf sldNum="0" hdr="0" dt="0"/>
  <p:txStyles>
    <p:titleStyle>
      <a:lvl1pPr algn="l" rtl="0" eaLnBrk="0" fontAlgn="base" latinLnBrk="1" hangingPunct="0">
        <a:spcBef>
          <a:spcPct val="0"/>
        </a:spcBef>
        <a:spcAft>
          <a:spcPct val="0"/>
        </a:spcAft>
        <a:defRPr kumimoji="1" sz="2000">
          <a:solidFill>
            <a:schemeClr val="tx2"/>
          </a:solidFill>
          <a:latin typeface="+mj-lt"/>
          <a:ea typeface="+mj-ea"/>
          <a:cs typeface="+mj-cs"/>
        </a:defRPr>
      </a:lvl1pPr>
      <a:lvl2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2pPr>
      <a:lvl3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3pPr>
      <a:lvl4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4pPr>
      <a:lvl5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5pPr>
      <a:lvl6pPr marL="457200" algn="l" rtl="0" fontAlgn="base" latinLnBrk="1">
        <a:spcBef>
          <a:spcPct val="0"/>
        </a:spcBef>
        <a:spcAft>
          <a:spcPct val="0"/>
        </a:spcAft>
        <a:defRPr kumimoji="1" sz="2000">
          <a:solidFill>
            <a:schemeClr val="tx2"/>
          </a:solidFill>
          <a:latin typeface="굴림" pitchFamily="50" charset="-127"/>
          <a:ea typeface="굴림" pitchFamily="50" charset="-127"/>
        </a:defRPr>
      </a:lvl6pPr>
      <a:lvl7pPr marL="914400" algn="l" rtl="0" fontAlgn="base" latinLnBrk="1">
        <a:spcBef>
          <a:spcPct val="0"/>
        </a:spcBef>
        <a:spcAft>
          <a:spcPct val="0"/>
        </a:spcAft>
        <a:defRPr kumimoji="1" sz="2000">
          <a:solidFill>
            <a:schemeClr val="tx2"/>
          </a:solidFill>
          <a:latin typeface="굴림" pitchFamily="50" charset="-127"/>
          <a:ea typeface="굴림" pitchFamily="50" charset="-127"/>
        </a:defRPr>
      </a:lvl7pPr>
      <a:lvl8pPr marL="1371600" algn="l" rtl="0" fontAlgn="base" latinLnBrk="1">
        <a:spcBef>
          <a:spcPct val="0"/>
        </a:spcBef>
        <a:spcAft>
          <a:spcPct val="0"/>
        </a:spcAft>
        <a:defRPr kumimoji="1" sz="2000">
          <a:solidFill>
            <a:schemeClr val="tx2"/>
          </a:solidFill>
          <a:latin typeface="굴림" pitchFamily="50" charset="-127"/>
          <a:ea typeface="굴림" pitchFamily="50" charset="-127"/>
        </a:defRPr>
      </a:lvl8pPr>
      <a:lvl9pPr marL="1828800" algn="l" rtl="0" fontAlgn="base" latinLnBrk="1">
        <a:spcBef>
          <a:spcPct val="0"/>
        </a:spcBef>
        <a:spcAft>
          <a:spcPct val="0"/>
        </a:spcAft>
        <a:defRPr kumimoji="1" sz="2000">
          <a:solidFill>
            <a:schemeClr val="tx2"/>
          </a:solidFill>
          <a:latin typeface="굴림" pitchFamily="50" charset="-127"/>
          <a:ea typeface="굴림" pitchFamily="50" charset="-127"/>
        </a:defRPr>
      </a:lvl9pPr>
    </p:titleStyle>
    <p:bodyStyle>
      <a:lvl1pPr marL="342900" indent="-342900" algn="l" rtl="0" eaLnBrk="0" fontAlgn="base" latinLnBrk="1" hangingPunct="0">
        <a:spcBef>
          <a:spcPct val="20000"/>
        </a:spcBef>
        <a:spcAft>
          <a:spcPct val="0"/>
        </a:spcAft>
        <a:buChar char="•"/>
        <a:defRPr kumimoji="1" sz="2000">
          <a:solidFill>
            <a:schemeClr val="tx1"/>
          </a:solidFill>
          <a:latin typeface="+mn-lt"/>
          <a:ea typeface="+mn-ea"/>
          <a:cs typeface="+mn-cs"/>
        </a:defRPr>
      </a:lvl1pPr>
      <a:lvl2pPr marL="742950" indent="-285750" algn="l" rtl="0" eaLnBrk="0" fontAlgn="base" latinLnBrk="1" hangingPunct="0">
        <a:spcBef>
          <a:spcPct val="20000"/>
        </a:spcBef>
        <a:spcAft>
          <a:spcPct val="0"/>
        </a:spcAft>
        <a:buChar char="–"/>
        <a:defRPr kumimoji="1" sz="1600">
          <a:solidFill>
            <a:schemeClr val="tx1"/>
          </a:solidFill>
          <a:latin typeface="+mn-lt"/>
          <a:ea typeface="+mn-ea"/>
        </a:defRPr>
      </a:lvl2pPr>
      <a:lvl3pPr marL="1143000" indent="-228600" algn="l" rtl="0" eaLnBrk="0" fontAlgn="base" latinLnBrk="1" hangingPunct="0">
        <a:spcBef>
          <a:spcPct val="20000"/>
        </a:spcBef>
        <a:spcAft>
          <a:spcPct val="0"/>
        </a:spcAft>
        <a:buChar char="•"/>
        <a:defRPr kumimoji="1" sz="1400">
          <a:solidFill>
            <a:schemeClr val="tx1"/>
          </a:solidFill>
          <a:latin typeface="+mn-lt"/>
          <a:ea typeface="+mn-ea"/>
        </a:defRPr>
      </a:lvl3pPr>
      <a:lvl4pPr marL="1600200" indent="-228600" algn="l" rtl="0" eaLnBrk="0" fontAlgn="base" latinLnBrk="1" hangingPunct="0">
        <a:spcBef>
          <a:spcPct val="20000"/>
        </a:spcBef>
        <a:spcAft>
          <a:spcPct val="0"/>
        </a:spcAft>
        <a:buChar char="–"/>
        <a:defRPr kumimoji="1" sz="1200">
          <a:solidFill>
            <a:schemeClr val="tx1"/>
          </a:solidFill>
          <a:latin typeface="+mn-lt"/>
          <a:ea typeface="+mn-ea"/>
        </a:defRPr>
      </a:lvl4pPr>
      <a:lvl5pPr marL="2057400" indent="-228600" algn="l" rtl="0" eaLnBrk="0" fontAlgn="base" latinLnBrk="1" hangingPunct="0">
        <a:spcBef>
          <a:spcPct val="20000"/>
        </a:spcBef>
        <a:spcAft>
          <a:spcPct val="0"/>
        </a:spcAft>
        <a:buChar char="»"/>
        <a:defRPr kumimoji="1" sz="1000">
          <a:solidFill>
            <a:schemeClr val="tx1"/>
          </a:solidFill>
          <a:latin typeface="+mn-lt"/>
          <a:ea typeface="+mn-ea"/>
        </a:defRPr>
      </a:lvl5pPr>
      <a:lvl6pPr marL="2514600" indent="-228600" algn="l" rtl="0" fontAlgn="base" latinLnBrk="1">
        <a:spcBef>
          <a:spcPct val="20000"/>
        </a:spcBef>
        <a:spcAft>
          <a:spcPct val="0"/>
        </a:spcAft>
        <a:buChar char="»"/>
        <a:defRPr kumimoji="1" sz="1000">
          <a:solidFill>
            <a:schemeClr val="tx1"/>
          </a:solidFill>
          <a:latin typeface="+mn-lt"/>
          <a:ea typeface="+mn-ea"/>
        </a:defRPr>
      </a:lvl6pPr>
      <a:lvl7pPr marL="2971800" indent="-228600" algn="l" rtl="0" fontAlgn="base" latinLnBrk="1">
        <a:spcBef>
          <a:spcPct val="20000"/>
        </a:spcBef>
        <a:spcAft>
          <a:spcPct val="0"/>
        </a:spcAft>
        <a:buChar char="»"/>
        <a:defRPr kumimoji="1" sz="1000">
          <a:solidFill>
            <a:schemeClr val="tx1"/>
          </a:solidFill>
          <a:latin typeface="+mn-lt"/>
          <a:ea typeface="+mn-ea"/>
        </a:defRPr>
      </a:lvl7pPr>
      <a:lvl8pPr marL="3429000" indent="-228600" algn="l" rtl="0" fontAlgn="base" latinLnBrk="1">
        <a:spcBef>
          <a:spcPct val="20000"/>
        </a:spcBef>
        <a:spcAft>
          <a:spcPct val="0"/>
        </a:spcAft>
        <a:buChar char="»"/>
        <a:defRPr kumimoji="1" sz="1000">
          <a:solidFill>
            <a:schemeClr val="tx1"/>
          </a:solidFill>
          <a:latin typeface="+mn-lt"/>
          <a:ea typeface="+mn-ea"/>
        </a:defRPr>
      </a:lvl8pPr>
      <a:lvl9pPr marL="3886200" indent="-228600" algn="l" rtl="0" fontAlgn="base" latinLnBrk="1">
        <a:spcBef>
          <a:spcPct val="20000"/>
        </a:spcBef>
        <a:spcAft>
          <a:spcPct val="0"/>
        </a:spcAft>
        <a:buChar char="»"/>
        <a:defRPr kumimoji="1" sz="10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ChangeArrowheads="1"/>
          </p:cNvSpPr>
          <p:nvPr/>
        </p:nvSpPr>
        <p:spPr bwMode="auto">
          <a:xfrm>
            <a:off x="1172581" y="4301575"/>
            <a:ext cx="7560840" cy="9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square" anchor="ctr">
            <a:spAutoFit/>
          </a:bodyPr>
          <a:lstStyle/>
          <a:p>
            <a:r>
              <a:rPr lang="en-US" altLang="ko-KR" sz="2400" b="0" dirty="0" smtClean="0">
                <a:latin typeface="Times New Roman" panose="02020603050405020304" pitchFamily="18" charset="0"/>
                <a:ea typeface="맑은 고딕" pitchFamily="50" charset="-127"/>
                <a:cs typeface="Times New Roman" panose="02020603050405020304" pitchFamily="18" charset="0"/>
              </a:rPr>
              <a:t>Professor Bowon Kim</a:t>
            </a:r>
          </a:p>
          <a:p>
            <a:r>
              <a:rPr lang="en-US" altLang="ko-KR" sz="2400" b="0" dirty="0" err="1" smtClean="0">
                <a:latin typeface="Times New Roman" panose="02020603050405020304" pitchFamily="18" charset="0"/>
                <a:ea typeface="맑은 고딕" pitchFamily="50" charset="-127"/>
                <a:cs typeface="Times New Roman" panose="02020603050405020304" pitchFamily="18" charset="0"/>
              </a:rPr>
              <a:t>KAIST</a:t>
            </a:r>
            <a:r>
              <a:rPr lang="en-US" altLang="ko-KR" sz="2400" b="0" dirty="0" smtClean="0">
                <a:latin typeface="Times New Roman" panose="02020603050405020304" pitchFamily="18" charset="0"/>
                <a:ea typeface="맑은 고딕" pitchFamily="50" charset="-127"/>
                <a:cs typeface="Times New Roman" panose="02020603050405020304" pitchFamily="18" charset="0"/>
              </a:rPr>
              <a:t> Business School</a:t>
            </a:r>
          </a:p>
        </p:txBody>
      </p:sp>
      <p:sp>
        <p:nvSpPr>
          <p:cNvPr id="4" name="Rectangle 5"/>
          <p:cNvSpPr>
            <a:spLocks noChangeArrowheads="1"/>
          </p:cNvSpPr>
          <p:nvPr/>
        </p:nvSpPr>
        <p:spPr bwMode="auto">
          <a:xfrm>
            <a:off x="128464" y="6304972"/>
            <a:ext cx="453650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square" anchor="ctr">
            <a:spAutoFit/>
          </a:bodyPr>
          <a:lstStyle/>
          <a:p>
            <a:pPr algn="l"/>
            <a:r>
              <a:rPr lang="en-US" altLang="ko-KR" b="0" dirty="0" smtClean="0">
                <a:latin typeface="Times New Roman" panose="02020603050405020304" pitchFamily="18" charset="0"/>
                <a:ea typeface="맑은 고딕" pitchFamily="50" charset="-127"/>
                <a:cs typeface="Times New Roman" panose="02020603050405020304" pitchFamily="18" charset="0"/>
              </a:rPr>
              <a:t>© </a:t>
            </a:r>
            <a:r>
              <a:rPr lang="en-US" altLang="ko-KR" b="0" dirty="0">
                <a:latin typeface="Times New Roman" panose="02020603050405020304" pitchFamily="18" charset="0"/>
                <a:ea typeface="맑은 고딕" pitchFamily="50" charset="-127"/>
                <a:cs typeface="Times New Roman" panose="02020603050405020304" pitchFamily="18" charset="0"/>
              </a:rPr>
              <a:t>Bowon Kim 2018 (Cambridge University Press</a:t>
            </a:r>
            <a:r>
              <a:rPr lang="en-US" altLang="ko-KR" b="0" dirty="0" smtClean="0">
                <a:latin typeface="Times New Roman" panose="02020603050405020304" pitchFamily="18" charset="0"/>
                <a:ea typeface="맑은 고딕" pitchFamily="50" charset="-127"/>
                <a:cs typeface="Times New Roman" panose="02020603050405020304" pitchFamily="18" charset="0"/>
              </a:rPr>
              <a:t>)</a:t>
            </a:r>
            <a:r>
              <a:rPr lang="en-US" altLang="ko-KR" b="0" dirty="0" smtClean="0">
                <a:latin typeface="Times New Roman" panose="02020603050405020304" pitchFamily="18" charset="0"/>
                <a:ea typeface="맑은 고딕" pitchFamily="50" charset="-127"/>
                <a:cs typeface="Times New Roman" panose="02020603050405020304" pitchFamily="18" charset="0"/>
              </a:rPr>
              <a:t> </a:t>
            </a:r>
            <a:endParaRPr lang="en-US" altLang="ko-KR" b="0" dirty="0" smtClean="0">
              <a:latin typeface="Times New Roman" panose="02020603050405020304" pitchFamily="18" charset="0"/>
              <a:ea typeface="맑은 고딕" pitchFamily="50" charset="-127"/>
              <a:cs typeface="Times New Roman" panose="02020603050405020304" pitchFamily="18" charset="0"/>
            </a:endParaRPr>
          </a:p>
        </p:txBody>
      </p:sp>
      <p:sp>
        <p:nvSpPr>
          <p:cNvPr id="5" name="Rectangle 4"/>
          <p:cNvSpPr>
            <a:spLocks noChangeArrowheads="1"/>
          </p:cNvSpPr>
          <p:nvPr/>
        </p:nvSpPr>
        <p:spPr bwMode="auto">
          <a:xfrm>
            <a:off x="596517" y="1853337"/>
            <a:ext cx="8712967" cy="1146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nSpc>
                <a:spcPct val="150000"/>
              </a:lnSpc>
              <a:spcBef>
                <a:spcPct val="0"/>
              </a:spcBef>
            </a:pPr>
            <a:r>
              <a:rPr lang="en-US" altLang="ko-KR" sz="3600" dirty="0" smtClean="0">
                <a:latin typeface="Times New Roman" panose="02020603050405020304" pitchFamily="18" charset="0"/>
                <a:ea typeface="맑은 고딕" pitchFamily="50" charset="-127"/>
                <a:cs typeface="Times New Roman" panose="02020603050405020304" pitchFamily="18" charset="0"/>
              </a:rPr>
              <a:t>Chapter </a:t>
            </a:r>
            <a:r>
              <a:rPr lang="en-US" altLang="ko-KR" sz="3600" dirty="0">
                <a:latin typeface="Times New Roman" panose="02020603050405020304" pitchFamily="18" charset="0"/>
                <a:ea typeface="맑은 고딕" pitchFamily="50" charset="-127"/>
                <a:cs typeface="Times New Roman" panose="02020603050405020304" pitchFamily="18" charset="0"/>
              </a:rPr>
              <a:t>2 </a:t>
            </a:r>
            <a:r>
              <a:rPr lang="en-US" altLang="ko-KR" sz="3600" b="0" dirty="0">
                <a:latin typeface="Times New Roman" panose="02020603050405020304" pitchFamily="18" charset="0"/>
                <a:ea typeface="맑은 고딕" pitchFamily="50" charset="-127"/>
                <a:cs typeface="Times New Roman" panose="02020603050405020304" pitchFamily="18" charset="0"/>
              </a:rPr>
              <a:t>Learning and Learning </a:t>
            </a:r>
            <a:r>
              <a:rPr lang="en-US" altLang="ko-KR" sz="3600" b="0" dirty="0" smtClean="0">
                <a:latin typeface="Times New Roman" panose="02020603050405020304" pitchFamily="18" charset="0"/>
                <a:ea typeface="맑은 고딕" pitchFamily="50" charset="-127"/>
                <a:cs typeface="Times New Roman" panose="02020603050405020304" pitchFamily="18" charset="0"/>
              </a:rPr>
              <a:t>Perspective</a:t>
            </a:r>
          </a:p>
        </p:txBody>
      </p:sp>
      <p:sp>
        <p:nvSpPr>
          <p:cNvPr id="6" name="Rectangle 4"/>
          <p:cNvSpPr>
            <a:spLocks noChangeArrowheads="1"/>
          </p:cNvSpPr>
          <p:nvPr/>
        </p:nvSpPr>
        <p:spPr bwMode="auto">
          <a:xfrm>
            <a:off x="128464" y="57415"/>
            <a:ext cx="7200800" cy="491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a:lnSpc>
                <a:spcPct val="150000"/>
              </a:lnSpc>
              <a:spcBef>
                <a:spcPct val="0"/>
              </a:spcBef>
            </a:pPr>
            <a:r>
              <a:rPr lang="en-US" altLang="ko-KR" sz="2400" dirty="0" smtClean="0">
                <a:latin typeface="Times New Roman" panose="02020603050405020304" pitchFamily="18" charset="0"/>
                <a:ea typeface="맑은 고딕" pitchFamily="50" charset="-127"/>
                <a:cs typeface="Times New Roman" panose="02020603050405020304" pitchFamily="18" charset="0"/>
              </a:rPr>
              <a:t>Supply Chain Management: A Learning Perspective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9577064"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2. LEARNING </a:t>
            </a:r>
            <a:r>
              <a:rPr lang="en-US" altLang="ko-KR" sz="3200" dirty="0">
                <a:solidFill>
                  <a:schemeClr val="tx1"/>
                </a:solidFill>
                <a:latin typeface="Times New Roman" pitchFamily="18" charset="0"/>
                <a:ea typeface="맑은 고딕" pitchFamily="50" charset="-127"/>
                <a:cs typeface="Times New Roman" pitchFamily="18" charset="0"/>
              </a:rPr>
              <a:t>IN </a:t>
            </a:r>
            <a:r>
              <a:rPr lang="en-US" altLang="ko-KR" sz="3200" dirty="0" smtClean="0">
                <a:solidFill>
                  <a:schemeClr val="tx1"/>
                </a:solidFill>
                <a:latin typeface="Times New Roman" pitchFamily="18" charset="0"/>
                <a:ea typeface="맑은 고딕" pitchFamily="50" charset="-127"/>
                <a:cs typeface="Times New Roman" pitchFamily="18" charset="0"/>
              </a:rPr>
              <a:t>OPERATIONS</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800" dirty="0" smtClean="0">
                <a:latin typeface="Times New Roman" pitchFamily="18" charset="0"/>
              </a:rPr>
              <a:t>Key </a:t>
            </a:r>
            <a:r>
              <a:rPr kumimoji="0" lang="en-US" altLang="ko-KR" sz="2800" dirty="0">
                <a:latin typeface="Times New Roman" pitchFamily="18" charset="0"/>
              </a:rPr>
              <a:t>components.</a:t>
            </a:r>
          </a:p>
          <a:p>
            <a:pPr lvl="1" algn="just">
              <a:spcBef>
                <a:spcPts val="600"/>
              </a:spcBef>
              <a:buFont typeface="Symbol" pitchFamily="18" charset="2"/>
              <a:buChar char="·"/>
            </a:pPr>
            <a:r>
              <a:rPr kumimoji="0" lang="en-US" altLang="ko-KR" sz="2400" dirty="0" smtClean="0">
                <a:latin typeface="Times New Roman" pitchFamily="18" charset="0"/>
              </a:rPr>
              <a:t>Learning </a:t>
            </a:r>
            <a:r>
              <a:rPr kumimoji="0" lang="en-US" altLang="ko-KR" sz="2400" dirty="0">
                <a:latin typeface="Times New Roman" pitchFamily="18" charset="0"/>
              </a:rPr>
              <a:t>is a process </a:t>
            </a:r>
            <a:endParaRPr kumimoji="0" lang="en-US" altLang="ko-KR" sz="2400" dirty="0" smtClean="0">
              <a:latin typeface="Times New Roman" pitchFamily="18" charset="0"/>
            </a:endParaRPr>
          </a:p>
          <a:p>
            <a:pPr lvl="1" algn="just">
              <a:spcBef>
                <a:spcPts val="600"/>
              </a:spcBef>
              <a:buFont typeface="Symbol" pitchFamily="18" charset="2"/>
              <a:buChar char="·"/>
            </a:pPr>
            <a:r>
              <a:rPr kumimoji="0" lang="en-US" altLang="ko-KR" sz="2400" dirty="0" smtClean="0">
                <a:latin typeface="Times New Roman" pitchFamily="18" charset="0"/>
              </a:rPr>
              <a:t>Understanding </a:t>
            </a:r>
            <a:r>
              <a:rPr kumimoji="0" lang="en-US" altLang="ko-KR" sz="2400" dirty="0">
                <a:latin typeface="Times New Roman" pitchFamily="18" charset="0"/>
              </a:rPr>
              <a:t>the complex cause-and-effect relationship </a:t>
            </a:r>
            <a:r>
              <a:rPr kumimoji="0" lang="en-US" altLang="ko-KR" sz="2400" dirty="0" smtClean="0">
                <a:latin typeface="Times New Roman" pitchFamily="18" charset="0"/>
              </a:rPr>
              <a:t>Generating </a:t>
            </a:r>
            <a:r>
              <a:rPr kumimoji="0" lang="en-US" altLang="ko-KR" sz="2400" dirty="0">
                <a:latin typeface="Times New Roman" pitchFamily="18" charset="0"/>
              </a:rPr>
              <a:t>operations knowledge </a:t>
            </a:r>
            <a:endParaRPr kumimoji="0" lang="en-US" altLang="ko-KR" sz="2400" dirty="0" smtClean="0">
              <a:latin typeface="Times New Roman" pitchFamily="18" charset="0"/>
            </a:endParaRPr>
          </a:p>
          <a:p>
            <a:pPr lvl="1" algn="just">
              <a:spcBef>
                <a:spcPts val="600"/>
              </a:spcBef>
              <a:buFont typeface="Symbol" pitchFamily="18" charset="2"/>
              <a:buChar char="·"/>
            </a:pPr>
            <a:r>
              <a:rPr kumimoji="0" lang="en-US" altLang="ko-KR" sz="2400" dirty="0" smtClean="0">
                <a:latin typeface="Times New Roman" pitchFamily="18" charset="0"/>
              </a:rPr>
              <a:t>Applying </a:t>
            </a:r>
            <a:r>
              <a:rPr kumimoji="0" lang="en-US" altLang="ko-KR" sz="2400" dirty="0">
                <a:latin typeface="Times New Roman" pitchFamily="18" charset="0"/>
              </a:rPr>
              <a:t>the knowledge to solving operations problems </a:t>
            </a:r>
            <a:endParaRPr kumimoji="0" lang="en-US" altLang="ko-KR" sz="2400" dirty="0" smtClean="0">
              <a:latin typeface="Times New Roman" pitchFamily="18" charset="0"/>
            </a:endParaRPr>
          </a:p>
          <a:p>
            <a:pPr lvl="1" algn="just">
              <a:spcBef>
                <a:spcPts val="600"/>
              </a:spcBef>
              <a:buFont typeface="Symbol" pitchFamily="18" charset="2"/>
              <a:buChar char="·"/>
            </a:pPr>
            <a:r>
              <a:rPr kumimoji="0" lang="en-US" altLang="ko-KR" sz="2400" dirty="0" smtClean="0">
                <a:latin typeface="Times New Roman" pitchFamily="18" charset="0"/>
              </a:rPr>
              <a:t>Improving </a:t>
            </a:r>
            <a:r>
              <a:rPr kumimoji="0" lang="en-US" altLang="ko-KR" sz="2400" dirty="0">
                <a:latin typeface="Times New Roman" pitchFamily="18" charset="0"/>
              </a:rPr>
              <a:t>performance and </a:t>
            </a:r>
            <a:r>
              <a:rPr kumimoji="0" lang="en-US" altLang="ko-KR" sz="2400" dirty="0" smtClean="0">
                <a:latin typeface="Times New Roman" pitchFamily="18" charset="0"/>
              </a:rPr>
              <a:t>capability</a:t>
            </a:r>
            <a:endParaRPr kumimoji="0" lang="en-US" altLang="ko-KR" sz="2400" dirty="0">
              <a:latin typeface="Times New Roman" pitchFamily="18" charset="0"/>
            </a:endParaRPr>
          </a:p>
          <a:p>
            <a:pPr algn="just">
              <a:spcBef>
                <a:spcPts val="600"/>
              </a:spcBef>
              <a:buFont typeface="Symbol" pitchFamily="18" charset="2"/>
              <a:buChar char="·"/>
            </a:pPr>
            <a:r>
              <a:rPr kumimoji="0" lang="en-US" altLang="ko-KR" sz="2800" dirty="0">
                <a:latin typeface="Times New Roman" pitchFamily="18" charset="0"/>
              </a:rPr>
              <a:t>Figure 2.7 depicts the learning </a:t>
            </a:r>
            <a:r>
              <a:rPr kumimoji="0" lang="en-US" altLang="ko-KR" sz="2800" dirty="0" smtClean="0">
                <a:latin typeface="Times New Roman" pitchFamily="18" charset="0"/>
              </a:rPr>
              <a:t>process</a:t>
            </a:r>
          </a:p>
          <a:p>
            <a:pPr lvl="1" algn="just">
              <a:spcBef>
                <a:spcPts val="600"/>
              </a:spcBef>
              <a:buFont typeface="Symbol" pitchFamily="18" charset="2"/>
              <a:buChar char="·"/>
            </a:pPr>
            <a:r>
              <a:rPr kumimoji="0" lang="en-US" altLang="ko-KR" sz="2400" dirty="0" smtClean="0">
                <a:latin typeface="Times New Roman" pitchFamily="18" charset="0"/>
              </a:rPr>
              <a:t>A </a:t>
            </a:r>
            <a:r>
              <a:rPr kumimoji="0" lang="en-US" altLang="ko-KR" sz="2400" dirty="0">
                <a:latin typeface="Times New Roman" pitchFamily="18" charset="0"/>
              </a:rPr>
              <a:t>closed loop comprised of continuous feedback </a:t>
            </a:r>
            <a:r>
              <a:rPr kumimoji="0" lang="en-US" altLang="ko-KR" sz="2400" dirty="0" smtClean="0">
                <a:latin typeface="Times New Roman" pitchFamily="18" charset="0"/>
              </a:rPr>
              <a:t>interactions</a:t>
            </a:r>
          </a:p>
          <a:p>
            <a:pPr lvl="1" algn="just">
              <a:spcBef>
                <a:spcPts val="600"/>
              </a:spcBef>
              <a:buFont typeface="Symbol" pitchFamily="18" charset="2"/>
              <a:buChar char="·"/>
            </a:pPr>
            <a:r>
              <a:rPr kumimoji="0" lang="en-US" altLang="ko-KR" sz="2400" dirty="0" smtClean="0">
                <a:latin typeface="Times New Roman" pitchFamily="18" charset="0"/>
              </a:rPr>
              <a:t>It </a:t>
            </a:r>
            <a:r>
              <a:rPr kumimoji="0" lang="en-US" altLang="ko-KR" sz="2400" dirty="0">
                <a:latin typeface="Times New Roman" pitchFamily="18" charset="0"/>
              </a:rPr>
              <a:t>itself consists of successive cause-and-effect </a:t>
            </a:r>
            <a:r>
              <a:rPr kumimoji="0" lang="en-US" altLang="ko-KR" sz="2400" dirty="0" smtClean="0">
                <a:latin typeface="Times New Roman" pitchFamily="18" charset="0"/>
              </a:rPr>
              <a:t>relationships</a:t>
            </a:r>
            <a:endParaRPr kumimoji="0" lang="en-US" altLang="ko-KR" sz="2400" dirty="0">
              <a:latin typeface="Times New Roman" pitchFamily="18" charset="0"/>
            </a:endParaRPr>
          </a:p>
        </p:txBody>
      </p:sp>
    </p:spTree>
    <p:extLst>
      <p:ext uri="{BB962C8B-B14F-4D97-AF65-F5344CB8AC3E}">
        <p14:creationId xmlns:p14="http://schemas.microsoft.com/office/powerpoint/2010/main" val="6805840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9577064"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3. DYNAMIC </a:t>
            </a:r>
            <a:r>
              <a:rPr lang="en-US" altLang="ko-KR" sz="3200" dirty="0">
                <a:solidFill>
                  <a:schemeClr val="tx1"/>
                </a:solidFill>
                <a:latin typeface="Times New Roman" pitchFamily="18" charset="0"/>
                <a:ea typeface="맑은 고딕" pitchFamily="50" charset="-127"/>
                <a:cs typeface="Times New Roman" pitchFamily="18" charset="0"/>
              </a:rPr>
              <a:t>OPERATIONS AND KNOWLEDGE </a:t>
            </a:r>
            <a:r>
              <a:rPr lang="en-US" altLang="ko-KR" sz="3200" dirty="0" smtClean="0">
                <a:solidFill>
                  <a:schemeClr val="tx1"/>
                </a:solidFill>
                <a:latin typeface="Times New Roman" pitchFamily="18" charset="0"/>
                <a:ea typeface="맑은 고딕" pitchFamily="50" charset="-127"/>
                <a:cs typeface="Times New Roman" pitchFamily="18" charset="0"/>
              </a:rPr>
              <a:t>DEVELOPMENT</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800" dirty="0">
                <a:latin typeface="Times New Roman" pitchFamily="18" charset="0"/>
              </a:rPr>
              <a:t>Figure </a:t>
            </a:r>
            <a:r>
              <a:rPr kumimoji="0" lang="en-US" altLang="ko-KR" sz="2800" dirty="0" smtClean="0">
                <a:latin typeface="Times New Roman" pitchFamily="18" charset="0"/>
              </a:rPr>
              <a:t>2.9: a </a:t>
            </a:r>
            <a:r>
              <a:rPr kumimoji="0" lang="en-US" altLang="ko-KR" sz="2800" dirty="0">
                <a:latin typeface="Times New Roman" pitchFamily="18" charset="0"/>
              </a:rPr>
              <a:t>static versus dynamic view of operations </a:t>
            </a:r>
            <a:r>
              <a:rPr kumimoji="0" lang="en-US" altLang="ko-KR" sz="2800" dirty="0" smtClean="0">
                <a:latin typeface="Times New Roman" pitchFamily="18" charset="0"/>
              </a:rPr>
              <a:t>management*</a:t>
            </a:r>
            <a:endParaRPr kumimoji="0" lang="en-US" altLang="ko-KR" sz="2800" dirty="0">
              <a:latin typeface="Times New Roman" pitchFamily="18" charset="0"/>
            </a:endParaRPr>
          </a:p>
        </p:txBody>
      </p:sp>
      <p:sp>
        <p:nvSpPr>
          <p:cNvPr id="5" name="Text Box 2"/>
          <p:cNvSpPr txBox="1">
            <a:spLocks noChangeArrowheads="1"/>
          </p:cNvSpPr>
          <p:nvPr/>
        </p:nvSpPr>
        <p:spPr bwMode="auto">
          <a:xfrm>
            <a:off x="1731640" y="2103512"/>
            <a:ext cx="15033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fontAlgn="auto">
              <a:spcBef>
                <a:spcPts val="0"/>
              </a:spcBef>
              <a:spcAft>
                <a:spcPts val="0"/>
              </a:spcAft>
            </a:pPr>
            <a:r>
              <a:rPr kumimoji="0" lang="en-US" altLang="ko-KR" b="0" i="1" u="sng">
                <a:solidFill>
                  <a:prstClr val="black"/>
                </a:solidFill>
                <a:ea typeface="굴림" panose="020B0600000101010101" pitchFamily="50" charset="-127"/>
              </a:rPr>
              <a:t>Static OM </a:t>
            </a:r>
            <a:endParaRPr kumimoji="0" lang="en-US" altLang="ko-KR" b="0">
              <a:solidFill>
                <a:prstClr val="black"/>
              </a:solidFill>
              <a:ea typeface="굴림" panose="020B0600000101010101" pitchFamily="50" charset="-127"/>
            </a:endParaRPr>
          </a:p>
        </p:txBody>
      </p:sp>
      <p:sp>
        <p:nvSpPr>
          <p:cNvPr id="6" name="Text Box 3"/>
          <p:cNvSpPr txBox="1">
            <a:spLocks noChangeArrowheads="1"/>
          </p:cNvSpPr>
          <p:nvPr/>
        </p:nvSpPr>
        <p:spPr bwMode="auto">
          <a:xfrm>
            <a:off x="741040" y="2636912"/>
            <a:ext cx="3843338" cy="378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fontAlgn="auto">
              <a:spcBef>
                <a:spcPts val="0"/>
              </a:spcBef>
              <a:spcAft>
                <a:spcPts val="0"/>
              </a:spcAft>
              <a:buFontTx/>
              <a:buChar char="•"/>
            </a:pPr>
            <a:r>
              <a:rPr kumimoji="0" lang="ko-KR" altLang="en-US" sz="1600" b="0">
                <a:solidFill>
                  <a:prstClr val="black"/>
                </a:solidFill>
                <a:ea typeface="굴림" panose="020B0600000101010101" pitchFamily="50" charset="-127"/>
              </a:rPr>
              <a:t> </a:t>
            </a:r>
            <a:r>
              <a:rPr kumimoji="0" lang="en-US" altLang="ko-KR" sz="1600" b="0">
                <a:solidFill>
                  <a:prstClr val="black"/>
                </a:solidFill>
                <a:ea typeface="굴림" panose="020B0600000101010101" pitchFamily="50" charset="-127"/>
              </a:rPr>
              <a:t>Known production technology; no need </a:t>
            </a:r>
          </a:p>
          <a:p>
            <a:pPr algn="l" fontAlgn="auto">
              <a:spcBef>
                <a:spcPts val="0"/>
              </a:spcBef>
              <a:spcAft>
                <a:spcPts val="0"/>
              </a:spcAft>
            </a:pPr>
            <a:r>
              <a:rPr kumimoji="0" lang="en-US" altLang="ko-KR" sz="1600" b="0">
                <a:solidFill>
                  <a:prstClr val="black"/>
                </a:solidFill>
                <a:ea typeface="굴림" panose="020B0600000101010101" pitchFamily="50" charset="-127"/>
              </a:rPr>
              <a:t>  for internal organizational learning or </a:t>
            </a:r>
          </a:p>
          <a:p>
            <a:pPr algn="l" fontAlgn="auto">
              <a:spcBef>
                <a:spcPts val="0"/>
              </a:spcBef>
              <a:spcAft>
                <a:spcPts val="0"/>
              </a:spcAft>
            </a:pPr>
            <a:r>
              <a:rPr kumimoji="0" lang="en-US" altLang="ko-KR" sz="1600" b="0">
                <a:solidFill>
                  <a:prstClr val="black"/>
                </a:solidFill>
                <a:ea typeface="굴림" panose="020B0600000101010101" pitchFamily="50" charset="-127"/>
              </a:rPr>
              <a:t>  research; “one optimal way”</a:t>
            </a:r>
          </a:p>
          <a:p>
            <a:pPr algn="l" fontAlgn="auto">
              <a:spcBef>
                <a:spcPts val="0"/>
              </a:spcBef>
              <a:spcAft>
                <a:spcPts val="0"/>
              </a:spcAft>
              <a:buFontTx/>
              <a:buChar char="•"/>
            </a:pPr>
            <a:r>
              <a:rPr kumimoji="0" lang="en-US" altLang="ko-KR" sz="1600" b="0">
                <a:solidFill>
                  <a:prstClr val="black"/>
                </a:solidFill>
                <a:ea typeface="굴림" panose="020B0600000101010101" pitchFamily="50" charset="-127"/>
              </a:rPr>
              <a:t> Labor’s role: performing procedures; </a:t>
            </a:r>
          </a:p>
          <a:p>
            <a:pPr algn="l" fontAlgn="auto">
              <a:spcBef>
                <a:spcPts val="0"/>
              </a:spcBef>
              <a:spcAft>
                <a:spcPts val="0"/>
              </a:spcAft>
            </a:pPr>
            <a:r>
              <a:rPr kumimoji="0" lang="en-US" altLang="ko-KR" sz="1600" b="0">
                <a:solidFill>
                  <a:prstClr val="black"/>
                </a:solidFill>
                <a:ea typeface="굴림" panose="020B0600000101010101" pitchFamily="50" charset="-127"/>
              </a:rPr>
              <a:t>  ‘procedure’=defined set of actions; </a:t>
            </a:r>
          </a:p>
          <a:p>
            <a:pPr algn="l" fontAlgn="auto">
              <a:spcBef>
                <a:spcPts val="0"/>
              </a:spcBef>
              <a:spcAft>
                <a:spcPts val="0"/>
              </a:spcAft>
            </a:pPr>
            <a:r>
              <a:rPr kumimoji="0" lang="en-US" altLang="ko-KR" sz="1600" b="0">
                <a:solidFill>
                  <a:prstClr val="black"/>
                </a:solidFill>
                <a:ea typeface="굴림" panose="020B0600000101010101" pitchFamily="50" charset="-127"/>
              </a:rPr>
              <a:t>  management=specify procedure and </a:t>
            </a:r>
          </a:p>
          <a:p>
            <a:pPr algn="l" fontAlgn="auto">
              <a:spcBef>
                <a:spcPts val="0"/>
              </a:spcBef>
              <a:spcAft>
                <a:spcPts val="0"/>
              </a:spcAft>
            </a:pPr>
            <a:r>
              <a:rPr kumimoji="0" lang="en-US" altLang="ko-KR" sz="1600" b="0">
                <a:solidFill>
                  <a:prstClr val="black"/>
                </a:solidFill>
                <a:ea typeface="굴림" panose="020B0600000101010101" pitchFamily="50" charset="-127"/>
              </a:rPr>
              <a:t>  monitor</a:t>
            </a:r>
          </a:p>
          <a:p>
            <a:pPr algn="l" fontAlgn="auto">
              <a:spcBef>
                <a:spcPts val="0"/>
              </a:spcBef>
              <a:spcAft>
                <a:spcPts val="0"/>
              </a:spcAft>
              <a:buFontTx/>
              <a:buChar char="•"/>
            </a:pPr>
            <a:r>
              <a:rPr kumimoji="0" lang="en-US" altLang="ko-KR" sz="1600" b="0">
                <a:solidFill>
                  <a:prstClr val="black"/>
                </a:solidFill>
                <a:ea typeface="굴림" panose="020B0600000101010101" pitchFamily="50" charset="-127"/>
              </a:rPr>
              <a:t> Known and stationary environment; </a:t>
            </a:r>
          </a:p>
          <a:p>
            <a:pPr algn="l" fontAlgn="auto">
              <a:spcBef>
                <a:spcPts val="0"/>
              </a:spcBef>
              <a:spcAft>
                <a:spcPts val="0"/>
              </a:spcAft>
            </a:pPr>
            <a:r>
              <a:rPr kumimoji="0" lang="en-US" altLang="ko-KR" sz="1600" b="0">
                <a:solidFill>
                  <a:prstClr val="black"/>
                </a:solidFill>
                <a:ea typeface="굴림" panose="020B0600000101010101" pitchFamily="50" charset="-127"/>
              </a:rPr>
              <a:t>  product markets, input markets, workers, </a:t>
            </a:r>
          </a:p>
          <a:p>
            <a:pPr algn="l" fontAlgn="auto">
              <a:spcBef>
                <a:spcPts val="0"/>
              </a:spcBef>
              <a:spcAft>
                <a:spcPts val="0"/>
              </a:spcAft>
            </a:pPr>
            <a:r>
              <a:rPr kumimoji="0" lang="en-US" altLang="ko-KR" sz="1600" b="0">
                <a:solidFill>
                  <a:prstClr val="black"/>
                </a:solidFill>
                <a:ea typeface="굴림" panose="020B0600000101010101" pitchFamily="50" charset="-127"/>
              </a:rPr>
              <a:t>  machines=deterministic + unchanging</a:t>
            </a:r>
          </a:p>
          <a:p>
            <a:pPr algn="l" fontAlgn="auto">
              <a:spcBef>
                <a:spcPts val="0"/>
              </a:spcBef>
              <a:spcAft>
                <a:spcPts val="0"/>
              </a:spcAft>
              <a:buFontTx/>
              <a:buChar char="•"/>
            </a:pPr>
            <a:r>
              <a:rPr kumimoji="0" lang="en-US" altLang="ko-KR" sz="1600" b="0">
                <a:solidFill>
                  <a:prstClr val="black"/>
                </a:solidFill>
                <a:ea typeface="굴림" panose="020B0600000101010101" pitchFamily="50" charset="-127"/>
              </a:rPr>
              <a:t> Homogeneous inputs: labor, raw materials,</a:t>
            </a:r>
          </a:p>
          <a:p>
            <a:pPr algn="l" fontAlgn="auto">
              <a:spcBef>
                <a:spcPts val="0"/>
              </a:spcBef>
              <a:spcAft>
                <a:spcPts val="0"/>
              </a:spcAft>
            </a:pPr>
            <a:r>
              <a:rPr kumimoji="0" lang="en-US" altLang="ko-KR" sz="1600" b="0">
                <a:solidFill>
                  <a:prstClr val="black"/>
                </a:solidFill>
                <a:ea typeface="굴림" panose="020B0600000101010101" pitchFamily="50" charset="-127"/>
              </a:rPr>
              <a:t>  ……; standardized and available in </a:t>
            </a:r>
          </a:p>
          <a:p>
            <a:pPr algn="l" fontAlgn="auto">
              <a:spcBef>
                <a:spcPts val="0"/>
              </a:spcBef>
              <a:spcAft>
                <a:spcPts val="0"/>
              </a:spcAft>
            </a:pPr>
            <a:r>
              <a:rPr kumimoji="0" lang="en-US" altLang="ko-KR" sz="1600" b="0">
                <a:solidFill>
                  <a:prstClr val="black"/>
                </a:solidFill>
                <a:ea typeface="굴림" panose="020B0600000101010101" pitchFamily="50" charset="-127"/>
              </a:rPr>
              <a:t>  complete markets</a:t>
            </a:r>
          </a:p>
          <a:p>
            <a:pPr algn="l" fontAlgn="auto">
              <a:spcBef>
                <a:spcPts val="0"/>
              </a:spcBef>
              <a:spcAft>
                <a:spcPts val="0"/>
              </a:spcAft>
              <a:buFontTx/>
              <a:buChar char="•"/>
            </a:pPr>
            <a:r>
              <a:rPr kumimoji="0" lang="en-US" altLang="ko-KR" sz="1600" b="0">
                <a:solidFill>
                  <a:prstClr val="black"/>
                </a:solidFill>
                <a:ea typeface="굴림" panose="020B0600000101010101" pitchFamily="50" charset="-127"/>
              </a:rPr>
              <a:t> Known goal/purpose/objective function:</a:t>
            </a:r>
          </a:p>
          <a:p>
            <a:pPr algn="l" fontAlgn="auto">
              <a:spcBef>
                <a:spcPts val="0"/>
              </a:spcBef>
              <a:spcAft>
                <a:spcPts val="0"/>
              </a:spcAft>
            </a:pPr>
            <a:r>
              <a:rPr kumimoji="0" lang="en-US" altLang="ko-KR" sz="1600" b="0">
                <a:solidFill>
                  <a:prstClr val="black"/>
                </a:solidFill>
                <a:ea typeface="굴림" panose="020B0600000101010101" pitchFamily="50" charset="-127"/>
              </a:rPr>
              <a:t>  well-defined</a:t>
            </a:r>
          </a:p>
        </p:txBody>
      </p:sp>
      <p:sp>
        <p:nvSpPr>
          <p:cNvPr id="7" name="Text Box 4"/>
          <p:cNvSpPr txBox="1">
            <a:spLocks noChangeArrowheads="1"/>
          </p:cNvSpPr>
          <p:nvPr/>
        </p:nvSpPr>
        <p:spPr bwMode="auto">
          <a:xfrm>
            <a:off x="5770240" y="2103512"/>
            <a:ext cx="27146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fontAlgn="auto">
              <a:spcBef>
                <a:spcPts val="0"/>
              </a:spcBef>
              <a:spcAft>
                <a:spcPts val="0"/>
              </a:spcAft>
            </a:pPr>
            <a:r>
              <a:rPr kumimoji="0" lang="en-US" altLang="ko-KR" b="0" i="1" u="sng">
                <a:solidFill>
                  <a:srgbClr val="0000FF"/>
                </a:solidFill>
                <a:ea typeface="굴림" panose="020B0600000101010101" pitchFamily="50" charset="-127"/>
              </a:rPr>
              <a:t>Dynamic Approach  </a:t>
            </a:r>
            <a:endParaRPr kumimoji="0" lang="en-US" altLang="ko-KR" b="0" i="1">
              <a:solidFill>
                <a:srgbClr val="0000FF"/>
              </a:solidFill>
              <a:ea typeface="굴림" panose="020B0600000101010101" pitchFamily="50" charset="-127"/>
            </a:endParaRPr>
          </a:p>
        </p:txBody>
      </p:sp>
      <p:sp>
        <p:nvSpPr>
          <p:cNvPr id="8" name="Text Box 5"/>
          <p:cNvSpPr txBox="1">
            <a:spLocks noChangeArrowheads="1"/>
          </p:cNvSpPr>
          <p:nvPr/>
        </p:nvSpPr>
        <p:spPr bwMode="auto">
          <a:xfrm>
            <a:off x="5313040" y="2636912"/>
            <a:ext cx="3654425" cy="375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fontAlgn="auto">
              <a:spcBef>
                <a:spcPts val="0"/>
              </a:spcBef>
              <a:spcAft>
                <a:spcPts val="0"/>
              </a:spcAft>
              <a:buFontTx/>
              <a:buChar char="•"/>
            </a:pPr>
            <a:r>
              <a:rPr kumimoji="0" lang="ko-KR" altLang="en-US" sz="1600" b="0" dirty="0">
                <a:solidFill>
                  <a:srgbClr val="0000FF"/>
                </a:solidFill>
                <a:ea typeface="굴림" panose="020B0600000101010101" pitchFamily="50" charset="-127"/>
              </a:rPr>
              <a:t> </a:t>
            </a:r>
            <a:r>
              <a:rPr kumimoji="0" lang="en-US" altLang="ko-KR" sz="1600" b="0" dirty="0">
                <a:solidFill>
                  <a:srgbClr val="0000FF"/>
                </a:solidFill>
                <a:ea typeface="굴림" panose="020B0600000101010101" pitchFamily="50" charset="-127"/>
              </a:rPr>
              <a:t>Knowledge not consumed by use; not</a:t>
            </a:r>
          </a:p>
          <a:p>
            <a:pPr algn="l" fontAlgn="auto">
              <a:spcBef>
                <a:spcPts val="0"/>
              </a:spcBef>
              <a:spcAft>
                <a:spcPts val="0"/>
              </a:spcAft>
            </a:pPr>
            <a:r>
              <a:rPr kumimoji="0" lang="en-US" altLang="ko-KR" sz="1600" b="0" dirty="0">
                <a:solidFill>
                  <a:srgbClr val="0000FF"/>
                </a:solidFill>
                <a:ea typeface="굴림" panose="020B0600000101010101" pitchFamily="50" charset="-127"/>
              </a:rPr>
              <a:t>  automatically generated by experience</a:t>
            </a:r>
          </a:p>
          <a:p>
            <a:pPr algn="l" fontAlgn="auto">
              <a:spcBef>
                <a:spcPts val="0"/>
              </a:spcBef>
              <a:spcAft>
                <a:spcPts val="0"/>
              </a:spcAft>
            </a:pPr>
            <a:r>
              <a:rPr kumimoji="0" lang="en-US" altLang="ko-KR" sz="1600" b="0" dirty="0">
                <a:solidFill>
                  <a:srgbClr val="0000FF"/>
                </a:solidFill>
                <a:ea typeface="굴림" panose="020B0600000101010101" pitchFamily="50" charset="-127"/>
                <a:sym typeface="Symbol" panose="05050102010706020507" pitchFamily="18" charset="2"/>
              </a:rPr>
              <a:t>   need to manage/control</a:t>
            </a:r>
            <a:endParaRPr kumimoji="0" lang="en-US" altLang="ko-KR" sz="1600" b="0" dirty="0">
              <a:solidFill>
                <a:srgbClr val="0000FF"/>
              </a:solidFill>
              <a:ea typeface="굴림" panose="020B0600000101010101" pitchFamily="50" charset="-127"/>
            </a:endParaRPr>
          </a:p>
          <a:p>
            <a:pPr algn="l" fontAlgn="auto">
              <a:spcBef>
                <a:spcPts val="0"/>
              </a:spcBef>
              <a:spcAft>
                <a:spcPts val="0"/>
              </a:spcAft>
              <a:buFontTx/>
              <a:buChar char="•"/>
            </a:pPr>
            <a:r>
              <a:rPr kumimoji="0" lang="en-US" altLang="ko-KR" sz="1600" b="0" dirty="0">
                <a:solidFill>
                  <a:srgbClr val="0000FF"/>
                </a:solidFill>
                <a:ea typeface="굴림" panose="020B0600000101010101" pitchFamily="50" charset="-127"/>
              </a:rPr>
              <a:t> Learning must be intertwined with </a:t>
            </a:r>
          </a:p>
          <a:p>
            <a:pPr algn="l" fontAlgn="auto">
              <a:spcBef>
                <a:spcPts val="0"/>
              </a:spcBef>
              <a:spcAft>
                <a:spcPts val="0"/>
              </a:spcAft>
            </a:pPr>
            <a:r>
              <a:rPr kumimoji="0" lang="en-US" altLang="ko-KR" sz="1600" b="0" dirty="0">
                <a:solidFill>
                  <a:srgbClr val="0000FF"/>
                </a:solidFill>
                <a:ea typeface="굴림" panose="020B0600000101010101" pitchFamily="50" charset="-127"/>
              </a:rPr>
              <a:t>  production</a:t>
            </a:r>
          </a:p>
          <a:p>
            <a:pPr algn="l" fontAlgn="auto">
              <a:spcBef>
                <a:spcPts val="0"/>
              </a:spcBef>
              <a:spcAft>
                <a:spcPts val="0"/>
              </a:spcAft>
            </a:pPr>
            <a:endParaRPr kumimoji="0" lang="en-US" altLang="ko-KR" sz="1600" b="0" dirty="0">
              <a:solidFill>
                <a:srgbClr val="0000FF"/>
              </a:solidFill>
              <a:ea typeface="굴림" panose="020B0600000101010101" pitchFamily="50" charset="-127"/>
            </a:endParaRPr>
          </a:p>
          <a:p>
            <a:pPr algn="l" fontAlgn="auto">
              <a:spcBef>
                <a:spcPts val="0"/>
              </a:spcBef>
              <a:spcAft>
                <a:spcPts val="0"/>
              </a:spcAft>
            </a:pPr>
            <a:endParaRPr kumimoji="0" lang="en-US" altLang="ko-KR" sz="1600" b="0" dirty="0">
              <a:solidFill>
                <a:srgbClr val="0000FF"/>
              </a:solidFill>
              <a:ea typeface="굴림" panose="020B0600000101010101" pitchFamily="50" charset="-127"/>
            </a:endParaRPr>
          </a:p>
          <a:p>
            <a:pPr algn="l" fontAlgn="auto">
              <a:spcBef>
                <a:spcPts val="0"/>
              </a:spcBef>
              <a:spcAft>
                <a:spcPts val="0"/>
              </a:spcAft>
              <a:buFontTx/>
              <a:buChar char="•"/>
            </a:pPr>
            <a:r>
              <a:rPr kumimoji="0" lang="en-US" altLang="ko-KR" sz="1600" b="0" dirty="0">
                <a:solidFill>
                  <a:srgbClr val="0000FF"/>
                </a:solidFill>
                <a:ea typeface="굴림" panose="020B0600000101010101" pitchFamily="50" charset="-127"/>
              </a:rPr>
              <a:t> Contingencies due to gaps in knowledge </a:t>
            </a:r>
          </a:p>
          <a:p>
            <a:pPr algn="l" fontAlgn="auto">
              <a:spcBef>
                <a:spcPts val="0"/>
              </a:spcBef>
              <a:spcAft>
                <a:spcPts val="0"/>
              </a:spcAft>
            </a:pPr>
            <a:r>
              <a:rPr kumimoji="0" lang="en-US" altLang="ko-KR" sz="1600" b="0" dirty="0">
                <a:solidFill>
                  <a:srgbClr val="0000FF"/>
                </a:solidFill>
                <a:ea typeface="굴림" panose="020B0600000101010101" pitchFamily="50" charset="-127"/>
              </a:rPr>
              <a:t>  about the internal and external world</a:t>
            </a:r>
          </a:p>
          <a:p>
            <a:pPr algn="l" fontAlgn="auto">
              <a:spcBef>
                <a:spcPts val="0"/>
              </a:spcBef>
              <a:spcAft>
                <a:spcPts val="0"/>
              </a:spcAft>
            </a:pPr>
            <a:endParaRPr kumimoji="0" lang="en-US" altLang="ko-KR" sz="1600" b="0" dirty="0">
              <a:solidFill>
                <a:srgbClr val="0000FF"/>
              </a:solidFill>
              <a:ea typeface="굴림" panose="020B0600000101010101" pitchFamily="50" charset="-127"/>
            </a:endParaRPr>
          </a:p>
          <a:p>
            <a:pPr algn="l" fontAlgn="auto">
              <a:spcBef>
                <a:spcPts val="0"/>
              </a:spcBef>
              <a:spcAft>
                <a:spcPts val="0"/>
              </a:spcAft>
              <a:buFontTx/>
              <a:buChar char="•"/>
            </a:pPr>
            <a:r>
              <a:rPr kumimoji="0" lang="en-US" altLang="ko-KR" sz="1600" b="0" dirty="0">
                <a:solidFill>
                  <a:srgbClr val="0000FF"/>
                </a:solidFill>
                <a:ea typeface="굴림" panose="020B0600000101010101" pitchFamily="50" charset="-127"/>
              </a:rPr>
              <a:t> Problem solving: fundamental in OM; </a:t>
            </a:r>
          </a:p>
          <a:p>
            <a:pPr algn="l" fontAlgn="auto">
              <a:spcBef>
                <a:spcPts val="0"/>
              </a:spcBef>
              <a:spcAft>
                <a:spcPts val="0"/>
              </a:spcAft>
            </a:pPr>
            <a:r>
              <a:rPr kumimoji="0" lang="en-US" altLang="ko-KR" sz="1600" b="0" dirty="0">
                <a:solidFill>
                  <a:srgbClr val="0000FF"/>
                </a:solidFill>
                <a:ea typeface="굴림" panose="020B0600000101010101" pitchFamily="50" charset="-127"/>
              </a:rPr>
              <a:t>  identify and solve the problems that lead </a:t>
            </a:r>
          </a:p>
          <a:p>
            <a:pPr algn="l" fontAlgn="auto">
              <a:spcBef>
                <a:spcPts val="0"/>
              </a:spcBef>
              <a:spcAft>
                <a:spcPts val="0"/>
              </a:spcAft>
            </a:pPr>
            <a:r>
              <a:rPr kumimoji="0" lang="en-US" altLang="ko-KR" sz="1600" b="0" dirty="0">
                <a:solidFill>
                  <a:srgbClr val="0000FF"/>
                </a:solidFill>
                <a:ea typeface="굴림" panose="020B0600000101010101" pitchFamily="50" charset="-127"/>
              </a:rPr>
              <a:t>  to pinpoint contingencies; implications </a:t>
            </a:r>
          </a:p>
          <a:p>
            <a:pPr algn="l" fontAlgn="auto">
              <a:spcBef>
                <a:spcPts val="0"/>
              </a:spcBef>
              <a:spcAft>
                <a:spcPts val="0"/>
              </a:spcAft>
            </a:pPr>
            <a:r>
              <a:rPr kumimoji="0" lang="en-US" altLang="ko-KR" sz="1600" b="0" dirty="0">
                <a:solidFill>
                  <a:srgbClr val="0000FF"/>
                </a:solidFill>
                <a:ea typeface="굴림" panose="020B0600000101010101" pitchFamily="50" charset="-127"/>
              </a:rPr>
              <a:t>  for control = focus on contingencies and </a:t>
            </a:r>
          </a:p>
          <a:p>
            <a:pPr algn="l" fontAlgn="auto">
              <a:spcBef>
                <a:spcPts val="0"/>
              </a:spcBef>
              <a:spcAft>
                <a:spcPts val="0"/>
              </a:spcAft>
            </a:pPr>
            <a:r>
              <a:rPr kumimoji="0" lang="en-US" altLang="ko-KR" sz="1600" b="0" dirty="0">
                <a:solidFill>
                  <a:srgbClr val="0000FF"/>
                </a:solidFill>
                <a:ea typeface="굴림" panose="020B0600000101010101" pitchFamily="50" charset="-127"/>
              </a:rPr>
              <a:t>  related problems</a:t>
            </a:r>
          </a:p>
        </p:txBody>
      </p:sp>
      <p:sp>
        <p:nvSpPr>
          <p:cNvPr id="9" name="Line 6"/>
          <p:cNvSpPr>
            <a:spLocks noChangeShapeType="1"/>
          </p:cNvSpPr>
          <p:nvPr/>
        </p:nvSpPr>
        <p:spPr bwMode="auto">
          <a:xfrm>
            <a:off x="4474840" y="3094112"/>
            <a:ext cx="762000" cy="0"/>
          </a:xfrm>
          <a:prstGeom prst="line">
            <a:avLst/>
          </a:prstGeom>
          <a:noFill/>
          <a:ln w="28575" cap="sq">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l" fontAlgn="auto">
              <a:spcBef>
                <a:spcPts val="0"/>
              </a:spcBef>
              <a:spcAft>
                <a:spcPts val="0"/>
              </a:spcAft>
            </a:pPr>
            <a:endParaRPr kumimoji="0" lang="ko-KR" altLang="en-US" sz="1800" b="0">
              <a:solidFill>
                <a:prstClr val="black"/>
              </a:solidFill>
              <a:latin typeface="맑은 고딕" panose="020F0502020204030204"/>
              <a:ea typeface="맑은 고딕" panose="020B0503020000020004" pitchFamily="50" charset="-127"/>
            </a:endParaRPr>
          </a:p>
        </p:txBody>
      </p:sp>
      <p:sp>
        <p:nvSpPr>
          <p:cNvPr id="10" name="Line 7"/>
          <p:cNvSpPr>
            <a:spLocks noChangeShapeType="1"/>
          </p:cNvSpPr>
          <p:nvPr/>
        </p:nvSpPr>
        <p:spPr bwMode="auto">
          <a:xfrm>
            <a:off x="4474840" y="3094112"/>
            <a:ext cx="762000" cy="533400"/>
          </a:xfrm>
          <a:prstGeom prst="line">
            <a:avLst/>
          </a:prstGeom>
          <a:noFill/>
          <a:ln w="28575" cap="sq">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l" fontAlgn="auto">
              <a:spcBef>
                <a:spcPts val="0"/>
              </a:spcBef>
              <a:spcAft>
                <a:spcPts val="0"/>
              </a:spcAft>
            </a:pPr>
            <a:endParaRPr kumimoji="0" lang="ko-KR" altLang="en-US" sz="1800" b="0">
              <a:solidFill>
                <a:prstClr val="black"/>
              </a:solidFill>
              <a:latin typeface="맑은 고딕" panose="020F0502020204030204"/>
              <a:ea typeface="맑은 고딕" panose="020B0503020000020004" pitchFamily="50" charset="-127"/>
            </a:endParaRPr>
          </a:p>
        </p:txBody>
      </p:sp>
      <p:sp>
        <p:nvSpPr>
          <p:cNvPr id="11" name="Line 8"/>
          <p:cNvSpPr>
            <a:spLocks noChangeShapeType="1"/>
          </p:cNvSpPr>
          <p:nvPr/>
        </p:nvSpPr>
        <p:spPr bwMode="auto">
          <a:xfrm>
            <a:off x="4474840" y="3703712"/>
            <a:ext cx="762000" cy="0"/>
          </a:xfrm>
          <a:prstGeom prst="line">
            <a:avLst/>
          </a:prstGeom>
          <a:noFill/>
          <a:ln w="28575" cap="sq">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l" fontAlgn="auto">
              <a:spcBef>
                <a:spcPts val="0"/>
              </a:spcBef>
              <a:spcAft>
                <a:spcPts val="0"/>
              </a:spcAft>
            </a:pPr>
            <a:endParaRPr kumimoji="0" lang="ko-KR" altLang="en-US" sz="1800" b="0">
              <a:solidFill>
                <a:prstClr val="black"/>
              </a:solidFill>
              <a:latin typeface="맑은 고딕" panose="020F0502020204030204"/>
              <a:ea typeface="맑은 고딕" panose="020B0503020000020004" pitchFamily="50" charset="-127"/>
            </a:endParaRPr>
          </a:p>
        </p:txBody>
      </p:sp>
      <p:sp>
        <p:nvSpPr>
          <p:cNvPr id="12" name="Line 9"/>
          <p:cNvSpPr>
            <a:spLocks noChangeShapeType="1"/>
          </p:cNvSpPr>
          <p:nvPr/>
        </p:nvSpPr>
        <p:spPr bwMode="auto">
          <a:xfrm>
            <a:off x="4474840" y="4694312"/>
            <a:ext cx="762000" cy="0"/>
          </a:xfrm>
          <a:prstGeom prst="line">
            <a:avLst/>
          </a:prstGeom>
          <a:noFill/>
          <a:ln w="28575" cap="sq">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l" fontAlgn="auto">
              <a:spcBef>
                <a:spcPts val="0"/>
              </a:spcBef>
              <a:spcAft>
                <a:spcPts val="0"/>
              </a:spcAft>
            </a:pPr>
            <a:endParaRPr kumimoji="0" lang="ko-KR" altLang="en-US" sz="1800" b="0">
              <a:solidFill>
                <a:prstClr val="black"/>
              </a:solidFill>
              <a:latin typeface="맑은 고딕" panose="020F0502020204030204"/>
              <a:ea typeface="맑은 고딕" panose="020B0503020000020004" pitchFamily="50" charset="-127"/>
            </a:endParaRPr>
          </a:p>
        </p:txBody>
      </p:sp>
      <p:sp>
        <p:nvSpPr>
          <p:cNvPr id="13" name="Line 10"/>
          <p:cNvSpPr>
            <a:spLocks noChangeShapeType="1"/>
          </p:cNvSpPr>
          <p:nvPr/>
        </p:nvSpPr>
        <p:spPr bwMode="auto">
          <a:xfrm flipV="1">
            <a:off x="4474840" y="4846712"/>
            <a:ext cx="762000" cy="533400"/>
          </a:xfrm>
          <a:prstGeom prst="line">
            <a:avLst/>
          </a:prstGeom>
          <a:noFill/>
          <a:ln w="28575" cap="sq">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l" fontAlgn="auto">
              <a:spcBef>
                <a:spcPts val="0"/>
              </a:spcBef>
              <a:spcAft>
                <a:spcPts val="0"/>
              </a:spcAft>
            </a:pPr>
            <a:endParaRPr kumimoji="0" lang="ko-KR" altLang="en-US" sz="1800" b="0">
              <a:solidFill>
                <a:prstClr val="black"/>
              </a:solidFill>
              <a:latin typeface="맑은 고딕" panose="020F0502020204030204"/>
              <a:ea typeface="맑은 고딕" panose="020B0503020000020004" pitchFamily="50" charset="-127"/>
            </a:endParaRPr>
          </a:p>
        </p:txBody>
      </p:sp>
      <p:sp>
        <p:nvSpPr>
          <p:cNvPr id="14" name="Line 11"/>
          <p:cNvSpPr>
            <a:spLocks noChangeShapeType="1"/>
          </p:cNvSpPr>
          <p:nvPr/>
        </p:nvSpPr>
        <p:spPr bwMode="auto">
          <a:xfrm>
            <a:off x="4474840" y="5989712"/>
            <a:ext cx="762000" cy="0"/>
          </a:xfrm>
          <a:prstGeom prst="line">
            <a:avLst/>
          </a:prstGeom>
          <a:noFill/>
          <a:ln w="28575" cap="sq">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l" fontAlgn="auto">
              <a:spcBef>
                <a:spcPts val="0"/>
              </a:spcBef>
              <a:spcAft>
                <a:spcPts val="0"/>
              </a:spcAft>
            </a:pPr>
            <a:endParaRPr kumimoji="0" lang="ko-KR" altLang="en-US" sz="1800" b="0">
              <a:solidFill>
                <a:prstClr val="black"/>
              </a:solidFill>
              <a:latin typeface="맑은 고딕" panose="020F0502020204030204"/>
              <a:ea typeface="맑은 고딕" panose="020B0503020000020004" pitchFamily="50" charset="-127"/>
            </a:endParaRPr>
          </a:p>
        </p:txBody>
      </p:sp>
      <p:sp>
        <p:nvSpPr>
          <p:cNvPr id="2" name="직사각형 1"/>
          <p:cNvSpPr/>
          <p:nvPr/>
        </p:nvSpPr>
        <p:spPr>
          <a:xfrm>
            <a:off x="203777" y="6509669"/>
            <a:ext cx="9542573" cy="230832"/>
          </a:xfrm>
          <a:prstGeom prst="rect">
            <a:avLst/>
          </a:prstGeom>
        </p:spPr>
        <p:txBody>
          <a:bodyPr wrap="square">
            <a:spAutoFit/>
          </a:bodyPr>
          <a:lstStyle/>
          <a:p>
            <a:pPr algn="l"/>
            <a:r>
              <a:rPr lang="en-US" altLang="ko-KR" sz="900" b="0" dirty="0" smtClean="0">
                <a:latin typeface="Times New Roman" panose="02020603050405020304" pitchFamily="18" charset="0"/>
                <a:cs typeface="Times New Roman" panose="02020603050405020304" pitchFamily="18" charset="0"/>
              </a:rPr>
              <a:t>* </a:t>
            </a:r>
            <a:r>
              <a:rPr lang="en-US" altLang="ko-KR" sz="900" b="0" dirty="0" err="1" smtClean="0">
                <a:latin typeface="Times New Roman" panose="02020603050405020304" pitchFamily="18" charset="0"/>
                <a:cs typeface="Times New Roman" panose="02020603050405020304" pitchFamily="18" charset="0"/>
              </a:rPr>
              <a:t>Jaikumar</a:t>
            </a:r>
            <a:r>
              <a:rPr lang="en-US" altLang="ko-KR" sz="900" b="0" dirty="0">
                <a:latin typeface="Times New Roman" panose="02020603050405020304" pitchFamily="18" charset="0"/>
                <a:cs typeface="Times New Roman" panose="02020603050405020304" pitchFamily="18" charset="0"/>
              </a:rPr>
              <a:t>, R. and R. E. Bohn (1992). A dynamic approach to operations management: An alternative to static optimization. International Journal of Production Economics, 27 (3), 265-282.</a:t>
            </a:r>
            <a:endParaRPr lang="ko-KR" altLang="en-US" sz="900" b="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782274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8750300"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4. LEARNING </a:t>
            </a:r>
            <a:r>
              <a:rPr lang="en-US" altLang="ko-KR" sz="3200" dirty="0">
                <a:solidFill>
                  <a:schemeClr val="tx1"/>
                </a:solidFill>
                <a:latin typeface="Times New Roman" pitchFamily="18" charset="0"/>
                <a:ea typeface="맑은 고딕" pitchFamily="50" charset="-127"/>
                <a:cs typeface="Times New Roman" pitchFamily="18" charset="0"/>
              </a:rPr>
              <a:t>PROPENSITY MODEL </a:t>
            </a:r>
            <a:r>
              <a:rPr lang="en-US" altLang="ko-KR" sz="3200" dirty="0" smtClean="0">
                <a:solidFill>
                  <a:schemeClr val="tx1"/>
                </a:solidFill>
                <a:latin typeface="Times New Roman" pitchFamily="18" charset="0"/>
                <a:ea typeface="맑은 고딕" pitchFamily="50" charset="-127"/>
                <a:cs typeface="Times New Roman" pitchFamily="18" charset="0"/>
              </a:rPr>
              <a:t>II</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400" dirty="0" smtClean="0">
                <a:latin typeface="Times New Roman" pitchFamily="18" charset="0"/>
              </a:rPr>
              <a:t>Figure 2.5 shows </a:t>
            </a:r>
            <a:r>
              <a:rPr kumimoji="0" lang="en-US" altLang="ko-KR" sz="2400" dirty="0">
                <a:latin typeface="Times New Roman" pitchFamily="18" charset="0"/>
              </a:rPr>
              <a:t>the learning propensity model (</a:t>
            </a:r>
            <a:r>
              <a:rPr kumimoji="0" lang="en-US" altLang="ko-KR" sz="2400" dirty="0" err="1">
                <a:latin typeface="Times New Roman" pitchFamily="18" charset="0"/>
              </a:rPr>
              <a:t>LPM</a:t>
            </a:r>
            <a:r>
              <a:rPr kumimoji="0" lang="en-US" altLang="ko-KR" sz="2400" dirty="0">
                <a:latin typeface="Times New Roman" pitchFamily="18" charset="0"/>
              </a:rPr>
              <a:t>) </a:t>
            </a:r>
            <a:r>
              <a:rPr kumimoji="0" lang="en-US" altLang="ko-KR" sz="2400" dirty="0" smtClean="0">
                <a:latin typeface="Times New Roman" pitchFamily="18" charset="0"/>
                <a:sym typeface="Wingdings" panose="05000000000000000000" pitchFamily="2" charset="2"/>
              </a:rPr>
              <a:t></a:t>
            </a:r>
            <a:r>
              <a:rPr kumimoji="0" lang="en-US" altLang="ko-KR" sz="2400" dirty="0" smtClean="0">
                <a:latin typeface="Times New Roman" pitchFamily="18" charset="0"/>
              </a:rPr>
              <a:t> based on it, we further developed </a:t>
            </a:r>
            <a:r>
              <a:rPr kumimoji="0" lang="en-US" altLang="ko-KR" sz="2400" dirty="0" err="1">
                <a:latin typeface="Times New Roman" pitchFamily="18" charset="0"/>
              </a:rPr>
              <a:t>LPM</a:t>
            </a:r>
            <a:r>
              <a:rPr kumimoji="0" lang="en-US" altLang="ko-KR" sz="2400" dirty="0">
                <a:latin typeface="Times New Roman" pitchFamily="18" charset="0"/>
              </a:rPr>
              <a:t> II (Figure 2.10</a:t>
            </a:r>
            <a:r>
              <a:rPr kumimoji="0" lang="en-US" altLang="ko-KR" sz="2400" dirty="0" smtClean="0">
                <a:latin typeface="Times New Roman" pitchFamily="18" charset="0"/>
              </a:rPr>
              <a:t>)</a:t>
            </a:r>
          </a:p>
          <a:p>
            <a:pPr lvl="1" algn="just">
              <a:spcBef>
                <a:spcPts val="600"/>
              </a:spcBef>
              <a:buFont typeface="Symbol" pitchFamily="18" charset="2"/>
              <a:buChar char="·"/>
            </a:pPr>
            <a:r>
              <a:rPr kumimoji="0" lang="en-US" altLang="ko-KR" sz="1800" dirty="0" err="1" smtClean="0">
                <a:latin typeface="Times New Roman" pitchFamily="18" charset="0"/>
              </a:rPr>
              <a:t>LPM</a:t>
            </a:r>
            <a:r>
              <a:rPr kumimoji="0" lang="en-US" altLang="ko-KR" sz="1800" dirty="0" smtClean="0">
                <a:latin typeface="Times New Roman" pitchFamily="18" charset="0"/>
              </a:rPr>
              <a:t> II has </a:t>
            </a:r>
            <a:r>
              <a:rPr kumimoji="0" lang="en-US" altLang="ko-KR" sz="1800" dirty="0">
                <a:latin typeface="Times New Roman" pitchFamily="18" charset="0"/>
              </a:rPr>
              <a:t>a formal mechanism to evaluate the validity of the current learning (i.e., dynamics of the original learning propensity) and thus to enable the company to decide whether to halt an undesirable dynamic or vicious </a:t>
            </a:r>
            <a:r>
              <a:rPr kumimoji="0" lang="en-US" altLang="ko-KR" sz="1800" dirty="0" smtClean="0">
                <a:latin typeface="Times New Roman" pitchFamily="18" charset="0"/>
              </a:rPr>
              <a:t>circle.</a:t>
            </a:r>
          </a:p>
          <a:p>
            <a:pPr lvl="1" algn="just">
              <a:spcBef>
                <a:spcPts val="600"/>
              </a:spcBef>
              <a:buFont typeface="Symbol" pitchFamily="18" charset="2"/>
              <a:buChar char="·"/>
            </a:pPr>
            <a:r>
              <a:rPr kumimoji="0" lang="en-US" altLang="ko-KR" sz="1800" dirty="0" smtClean="0">
                <a:latin typeface="Times New Roman" pitchFamily="18" charset="0"/>
              </a:rPr>
              <a:t>It provides </a:t>
            </a:r>
            <a:r>
              <a:rPr kumimoji="0" lang="en-US" altLang="ko-KR" sz="1800" dirty="0">
                <a:latin typeface="Times New Roman" pitchFamily="18" charset="0"/>
              </a:rPr>
              <a:t>the company with flexibility in sustaining its learning </a:t>
            </a:r>
            <a:r>
              <a:rPr kumimoji="0" lang="en-US" altLang="ko-KR" sz="1800" dirty="0" smtClean="0">
                <a:latin typeface="Times New Roman" pitchFamily="18" charset="0"/>
              </a:rPr>
              <a:t>process; </a:t>
            </a:r>
            <a:r>
              <a:rPr kumimoji="0" lang="en-US" altLang="ko-KR" sz="1800" dirty="0">
                <a:latin typeface="Times New Roman" pitchFamily="18" charset="0"/>
              </a:rPr>
              <a:t>far easier to brake a vicious cycle before than after it is solidly </a:t>
            </a:r>
            <a:r>
              <a:rPr kumimoji="0" lang="en-US" altLang="ko-KR" sz="1800" dirty="0" smtClean="0">
                <a:latin typeface="Times New Roman" pitchFamily="18" charset="0"/>
              </a:rPr>
              <a:t>formed; </a:t>
            </a:r>
            <a:r>
              <a:rPr kumimoji="0" lang="en-US" altLang="ko-KR" sz="1800" dirty="0">
                <a:latin typeface="Times New Roman" pitchFamily="18" charset="0"/>
              </a:rPr>
              <a:t>preemptive intervention costs much less than ex post fixing. </a:t>
            </a:r>
            <a:endParaRPr kumimoji="0" lang="en-US" altLang="ko-KR" sz="1800" dirty="0" smtClean="0">
              <a:latin typeface="Times New Roman" pitchFamily="18" charset="0"/>
            </a:endParaRPr>
          </a:p>
          <a:p>
            <a:pPr lvl="1" algn="just">
              <a:spcBef>
                <a:spcPts val="600"/>
              </a:spcBef>
              <a:buFont typeface="Symbol" pitchFamily="18" charset="2"/>
              <a:buChar char="·"/>
            </a:pPr>
            <a:r>
              <a:rPr kumimoji="0" lang="en-US" altLang="ko-KR" sz="1800" dirty="0" smtClean="0">
                <a:latin typeface="Times New Roman" pitchFamily="18" charset="0"/>
              </a:rPr>
              <a:t>By </a:t>
            </a:r>
            <a:r>
              <a:rPr kumimoji="0" lang="en-US" altLang="ko-KR" sz="1800" dirty="0">
                <a:latin typeface="Times New Roman" pitchFamily="18" charset="0"/>
              </a:rPr>
              <a:t>changing the course of a potentially damaging propensity among its managers, the company increases its chance to learn in the right direction. </a:t>
            </a:r>
            <a:endParaRPr kumimoji="0" lang="en-US" altLang="ko-KR" sz="1800" dirty="0" smtClean="0">
              <a:latin typeface="Times New Roman" pitchFamily="18" charset="0"/>
            </a:endParaRPr>
          </a:p>
          <a:p>
            <a:pPr lvl="1" algn="just">
              <a:spcBef>
                <a:spcPts val="600"/>
              </a:spcBef>
              <a:buFont typeface="Symbol" pitchFamily="18" charset="2"/>
              <a:buChar char="·"/>
            </a:pPr>
            <a:r>
              <a:rPr kumimoji="0" lang="en-US" altLang="ko-KR" sz="1800" dirty="0" smtClean="0">
                <a:latin typeface="Times New Roman" pitchFamily="18" charset="0"/>
              </a:rPr>
              <a:t>How to determine </a:t>
            </a:r>
            <a:r>
              <a:rPr kumimoji="0" lang="en-US" altLang="ko-KR" sz="1800" dirty="0">
                <a:latin typeface="Times New Roman" pitchFamily="18" charset="0"/>
              </a:rPr>
              <a:t>whether a certain learning propensity would be eventually helpful or detrimental to the </a:t>
            </a:r>
            <a:r>
              <a:rPr kumimoji="0" lang="en-US" altLang="ko-KR" sz="1800" dirty="0" smtClean="0">
                <a:latin typeface="Times New Roman" pitchFamily="18" charset="0"/>
              </a:rPr>
              <a:t>company </a:t>
            </a:r>
            <a:r>
              <a:rPr kumimoji="0" lang="en-US" altLang="ko-KR" sz="1800" dirty="0" smtClean="0">
                <a:latin typeface="Times New Roman" pitchFamily="18" charset="0"/>
                <a:sym typeface="Wingdings" panose="05000000000000000000" pitchFamily="2" charset="2"/>
              </a:rPr>
              <a:t> </a:t>
            </a:r>
            <a:r>
              <a:rPr kumimoji="0" lang="en-US" altLang="ko-KR" sz="1800" dirty="0" smtClean="0">
                <a:latin typeface="Times New Roman" pitchFamily="18" charset="0"/>
              </a:rPr>
              <a:t>to </a:t>
            </a:r>
            <a:r>
              <a:rPr kumimoji="0" lang="en-US" altLang="ko-KR" sz="1800" dirty="0">
                <a:latin typeface="Times New Roman" pitchFamily="18" charset="0"/>
              </a:rPr>
              <a:t>learn how to learn in a simulated, as well as actual, </a:t>
            </a:r>
            <a:r>
              <a:rPr kumimoji="0" lang="en-US" altLang="ko-KR" sz="1800" dirty="0" smtClean="0">
                <a:latin typeface="Times New Roman" pitchFamily="18" charset="0"/>
              </a:rPr>
              <a:t>environment; a </a:t>
            </a:r>
            <a:r>
              <a:rPr kumimoji="0" lang="en-US" altLang="ko-KR" sz="1800" dirty="0">
                <a:latin typeface="Times New Roman" pitchFamily="18" charset="0"/>
              </a:rPr>
              <a:t>constant learning-and-updating </a:t>
            </a:r>
            <a:r>
              <a:rPr kumimoji="0" lang="en-US" altLang="ko-KR" sz="1800" dirty="0" smtClean="0">
                <a:latin typeface="Times New Roman" pitchFamily="18" charset="0"/>
              </a:rPr>
              <a:t>process</a:t>
            </a:r>
            <a:endParaRPr kumimoji="0" lang="en-US" altLang="ko-KR" sz="1800" dirty="0">
              <a:latin typeface="Times New Roman" pitchFamily="18" charset="0"/>
            </a:endParaRPr>
          </a:p>
        </p:txBody>
      </p:sp>
    </p:spTree>
    <p:extLst>
      <p:ext uri="{BB962C8B-B14F-4D97-AF65-F5344CB8AC3E}">
        <p14:creationId xmlns:p14="http://schemas.microsoft.com/office/powerpoint/2010/main" val="36836730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8750300" cy="908720"/>
          </a:xfrm>
          <a:noFill/>
          <a:ln/>
        </p:spPr>
        <p:txBody>
          <a:bodyPr lIns="92075" tIns="46038" rIns="92075" bIns="46038"/>
          <a:lstStyle/>
          <a:p>
            <a:r>
              <a:rPr lang="en-US" altLang="ko-KR" sz="3200" dirty="0">
                <a:solidFill>
                  <a:schemeClr val="tx1"/>
                </a:solidFill>
                <a:latin typeface="Times New Roman" pitchFamily="18" charset="0"/>
                <a:ea typeface="맑은 고딕" pitchFamily="50" charset="-127"/>
                <a:cs typeface="Times New Roman" pitchFamily="18" charset="0"/>
              </a:rPr>
              <a:t>4. LEARNING PROPENSITY </a:t>
            </a:r>
            <a:r>
              <a:rPr lang="en-US" altLang="ko-KR" sz="3200" dirty="0" smtClean="0">
                <a:solidFill>
                  <a:schemeClr val="tx1"/>
                </a:solidFill>
                <a:latin typeface="Times New Roman" pitchFamily="18" charset="0"/>
                <a:ea typeface="맑은 고딕" pitchFamily="50" charset="-127"/>
                <a:cs typeface="Times New Roman" pitchFamily="18" charset="0"/>
              </a:rPr>
              <a:t>MODEL</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tabLst>
                <a:tab pos="1074738" algn="l"/>
              </a:tabLst>
            </a:pPr>
            <a:r>
              <a:rPr kumimoji="0" lang="en-US" altLang="ko-KR" sz="2800" b="1" dirty="0" smtClean="0">
                <a:latin typeface="Times New Roman" pitchFamily="18" charset="0"/>
              </a:rPr>
              <a:t>Learning and SCM:</a:t>
            </a:r>
            <a:r>
              <a:rPr kumimoji="0" lang="en-US" altLang="ko-KR" sz="2800" dirty="0" smtClean="0">
                <a:latin typeface="Times New Roman" pitchFamily="18" charset="0"/>
              </a:rPr>
              <a:t> Why </a:t>
            </a:r>
            <a:r>
              <a:rPr kumimoji="0" lang="en-US" altLang="ko-KR" sz="2800" dirty="0">
                <a:latin typeface="Times New Roman" pitchFamily="18" charset="0"/>
              </a:rPr>
              <a:t>and how learning is related to supply chain </a:t>
            </a:r>
            <a:r>
              <a:rPr kumimoji="0" lang="en-US" altLang="ko-KR" sz="2800" dirty="0" smtClean="0">
                <a:latin typeface="Times New Roman" pitchFamily="18" charset="0"/>
              </a:rPr>
              <a:t>management? </a:t>
            </a:r>
          </a:p>
          <a:p>
            <a:pPr lvl="1" algn="just">
              <a:spcBef>
                <a:spcPts val="600"/>
              </a:spcBef>
              <a:buFont typeface="Symbol" pitchFamily="18" charset="2"/>
              <a:buChar char="·"/>
            </a:pPr>
            <a:r>
              <a:rPr kumimoji="0" lang="en-US" altLang="ko-KR" sz="2400" dirty="0" smtClean="0">
                <a:latin typeface="Times New Roman" pitchFamily="18" charset="0"/>
              </a:rPr>
              <a:t>Coordination </a:t>
            </a:r>
            <a:r>
              <a:rPr kumimoji="0" lang="en-US" altLang="ko-KR" sz="2400" dirty="0">
                <a:latin typeface="Times New Roman" pitchFamily="18" charset="0"/>
              </a:rPr>
              <a:t>between strategic supply chain partners is the key to successful implementation of various initiatives for effective </a:t>
            </a:r>
            <a:r>
              <a:rPr kumimoji="0" lang="en-US" altLang="ko-KR" sz="2400" dirty="0" err="1">
                <a:latin typeface="Times New Roman" pitchFamily="18" charset="0"/>
              </a:rPr>
              <a:t>SCM</a:t>
            </a:r>
            <a:r>
              <a:rPr kumimoji="0" lang="en-US" altLang="ko-KR" sz="2400" dirty="0">
                <a:latin typeface="Times New Roman" pitchFamily="18" charset="0"/>
              </a:rPr>
              <a:t> and such coordination cannot be forged without mutual learning between the partners. </a:t>
            </a:r>
            <a:endParaRPr kumimoji="0" lang="en-US" altLang="ko-KR" sz="2400" dirty="0" smtClean="0">
              <a:latin typeface="Times New Roman" pitchFamily="18" charset="0"/>
            </a:endParaRPr>
          </a:p>
          <a:p>
            <a:pPr lvl="1" algn="just">
              <a:spcBef>
                <a:spcPts val="600"/>
              </a:spcBef>
              <a:buFont typeface="Symbol" pitchFamily="18" charset="2"/>
              <a:buChar char="·"/>
            </a:pPr>
            <a:r>
              <a:rPr kumimoji="0" lang="en-US" altLang="ko-KR" sz="2400" dirty="0" smtClean="0">
                <a:latin typeface="Times New Roman" pitchFamily="18" charset="0"/>
              </a:rPr>
              <a:t>Building </a:t>
            </a:r>
            <a:r>
              <a:rPr kumimoji="0" lang="en-US" altLang="ko-KR" sz="2400" dirty="0">
                <a:latin typeface="Times New Roman" pitchFamily="18" charset="0"/>
              </a:rPr>
              <a:t>a relationship that facilitates the coordination between strategic partners is the process of learning, learning from each other as well as learning how to solve supply chain problems together more effectively</a:t>
            </a:r>
            <a:r>
              <a:rPr kumimoji="0" lang="en-US" altLang="ko-KR" sz="2400" dirty="0" smtClean="0">
                <a:latin typeface="Times New Roman" pitchFamily="18" charset="0"/>
              </a:rPr>
              <a:t>.</a:t>
            </a:r>
            <a:endParaRPr kumimoji="0" lang="en-US" altLang="ko-KR" sz="1800" dirty="0">
              <a:latin typeface="Times New Roman" pitchFamily="18" charset="0"/>
            </a:endParaRPr>
          </a:p>
        </p:txBody>
      </p:sp>
    </p:spTree>
    <p:extLst>
      <p:ext uri="{BB962C8B-B14F-4D97-AF65-F5344CB8AC3E}">
        <p14:creationId xmlns:p14="http://schemas.microsoft.com/office/powerpoint/2010/main" val="27752200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8750300"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5. </a:t>
            </a:r>
            <a:r>
              <a:rPr lang="en-US" altLang="ko-KR" sz="3200" dirty="0" err="1" smtClean="0">
                <a:solidFill>
                  <a:schemeClr val="tx1"/>
                </a:solidFill>
                <a:latin typeface="Times New Roman" pitchFamily="18" charset="0"/>
                <a:ea typeface="맑은 고딕" pitchFamily="50" charset="-127"/>
                <a:cs typeface="Times New Roman" pitchFamily="18" charset="0"/>
              </a:rPr>
              <a:t>SCM</a:t>
            </a:r>
            <a:r>
              <a:rPr lang="en-US" altLang="ko-KR" sz="3200" dirty="0" smtClean="0">
                <a:solidFill>
                  <a:schemeClr val="tx1"/>
                </a:solidFill>
                <a:latin typeface="Times New Roman" pitchFamily="18" charset="0"/>
                <a:ea typeface="맑은 고딕" pitchFamily="50" charset="-127"/>
                <a:cs typeface="Times New Roman" pitchFamily="18" charset="0"/>
              </a:rPr>
              <a:t> </a:t>
            </a:r>
            <a:r>
              <a:rPr lang="en-US" altLang="ko-KR" sz="3200" dirty="0">
                <a:solidFill>
                  <a:schemeClr val="tx1"/>
                </a:solidFill>
                <a:latin typeface="Times New Roman" pitchFamily="18" charset="0"/>
                <a:ea typeface="맑은 고딕" pitchFamily="50" charset="-127"/>
                <a:cs typeface="Times New Roman" pitchFamily="18" charset="0"/>
              </a:rPr>
              <a:t>AND OPERATIONS </a:t>
            </a:r>
            <a:r>
              <a:rPr lang="en-US" altLang="ko-KR" sz="3200" dirty="0" smtClean="0">
                <a:solidFill>
                  <a:schemeClr val="tx1"/>
                </a:solidFill>
                <a:latin typeface="Times New Roman" pitchFamily="18" charset="0"/>
                <a:ea typeface="맑은 고딕" pitchFamily="50" charset="-127"/>
                <a:cs typeface="Times New Roman" pitchFamily="18" charset="0"/>
              </a:rPr>
              <a:t>CAPABILITY</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800" dirty="0">
                <a:latin typeface="Times New Roman" pitchFamily="18" charset="0"/>
              </a:rPr>
              <a:t>The company should have strong operations capabilities in order to implement its supply chain strategy effectively. </a:t>
            </a:r>
            <a:endParaRPr kumimoji="0" lang="en-US" altLang="ko-KR" sz="2800" dirty="0" smtClean="0">
              <a:latin typeface="Times New Roman" pitchFamily="18" charset="0"/>
            </a:endParaRPr>
          </a:p>
          <a:p>
            <a:pPr algn="just">
              <a:spcBef>
                <a:spcPts val="600"/>
              </a:spcBef>
              <a:buFont typeface="Symbol" pitchFamily="18" charset="2"/>
              <a:buChar char="·"/>
            </a:pPr>
            <a:r>
              <a:rPr kumimoji="0" lang="en-US" altLang="ko-KR" sz="2800" dirty="0" smtClean="0">
                <a:latin typeface="Times New Roman" pitchFamily="18" charset="0"/>
              </a:rPr>
              <a:t>Two perspectives</a:t>
            </a:r>
            <a:r>
              <a:rPr kumimoji="0" lang="en-US" altLang="ko-KR" sz="2800" dirty="0">
                <a:latin typeface="Times New Roman" pitchFamily="18" charset="0"/>
              </a:rPr>
              <a:t> , horizontal and </a:t>
            </a:r>
            <a:r>
              <a:rPr kumimoji="0" lang="en-US" altLang="ko-KR" sz="2800" dirty="0" smtClean="0">
                <a:latin typeface="Times New Roman" pitchFamily="18" charset="0"/>
              </a:rPr>
              <a:t>vertical, </a:t>
            </a:r>
            <a:r>
              <a:rPr kumimoji="0" lang="en-US" altLang="ko-KR" sz="2800" dirty="0">
                <a:latin typeface="Times New Roman" pitchFamily="18" charset="0"/>
              </a:rPr>
              <a:t>that help us understand essential characteristics of operations </a:t>
            </a:r>
            <a:r>
              <a:rPr kumimoji="0" lang="en-US" altLang="ko-KR" sz="2800" dirty="0" smtClean="0">
                <a:latin typeface="Times New Roman" pitchFamily="18" charset="0"/>
              </a:rPr>
              <a:t>capability. </a:t>
            </a:r>
            <a:endParaRPr kumimoji="0" lang="en-US" altLang="ko-KR" sz="2000" dirty="0" smtClean="0">
              <a:latin typeface="Times New Roman" pitchFamily="18" charset="0"/>
            </a:endParaRPr>
          </a:p>
        </p:txBody>
      </p:sp>
    </p:spTree>
    <p:extLst>
      <p:ext uri="{BB962C8B-B14F-4D97-AF65-F5344CB8AC3E}">
        <p14:creationId xmlns:p14="http://schemas.microsoft.com/office/powerpoint/2010/main" val="28493629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8750300"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5. </a:t>
            </a:r>
            <a:r>
              <a:rPr lang="en-US" altLang="ko-KR" sz="3200" dirty="0" err="1" smtClean="0">
                <a:solidFill>
                  <a:schemeClr val="tx1"/>
                </a:solidFill>
                <a:latin typeface="Times New Roman" pitchFamily="18" charset="0"/>
                <a:ea typeface="맑은 고딕" pitchFamily="50" charset="-127"/>
                <a:cs typeface="Times New Roman" pitchFamily="18" charset="0"/>
              </a:rPr>
              <a:t>SCM</a:t>
            </a:r>
            <a:r>
              <a:rPr lang="en-US" altLang="ko-KR" sz="3200" dirty="0" smtClean="0">
                <a:solidFill>
                  <a:schemeClr val="tx1"/>
                </a:solidFill>
                <a:latin typeface="Times New Roman" pitchFamily="18" charset="0"/>
                <a:ea typeface="맑은 고딕" pitchFamily="50" charset="-127"/>
                <a:cs typeface="Times New Roman" pitchFamily="18" charset="0"/>
              </a:rPr>
              <a:t> </a:t>
            </a:r>
            <a:r>
              <a:rPr lang="en-US" altLang="ko-KR" sz="3200" dirty="0">
                <a:solidFill>
                  <a:schemeClr val="tx1"/>
                </a:solidFill>
                <a:latin typeface="Times New Roman" pitchFamily="18" charset="0"/>
                <a:ea typeface="맑은 고딕" pitchFamily="50" charset="-127"/>
                <a:cs typeface="Times New Roman" pitchFamily="18" charset="0"/>
              </a:rPr>
              <a:t>AND OPERATIONS </a:t>
            </a:r>
            <a:r>
              <a:rPr lang="en-US" altLang="ko-KR" sz="3200" dirty="0" smtClean="0">
                <a:solidFill>
                  <a:schemeClr val="tx1"/>
                </a:solidFill>
                <a:latin typeface="Times New Roman" pitchFamily="18" charset="0"/>
                <a:ea typeface="맑은 고딕" pitchFamily="50" charset="-127"/>
                <a:cs typeface="Times New Roman" pitchFamily="18" charset="0"/>
              </a:rPr>
              <a:t>CAPABILITY</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400" dirty="0" smtClean="0">
                <a:latin typeface="Times New Roman" pitchFamily="18" charset="0"/>
              </a:rPr>
              <a:t>5.1</a:t>
            </a:r>
            <a:r>
              <a:rPr kumimoji="0" lang="en-US" altLang="ko-KR" sz="2400" dirty="0">
                <a:latin typeface="Times New Roman" pitchFamily="18" charset="0"/>
              </a:rPr>
              <a:t>.	</a:t>
            </a:r>
            <a:r>
              <a:rPr kumimoji="0" lang="en-US" altLang="ko-KR" sz="2400" dirty="0" smtClean="0">
                <a:latin typeface="Times New Roman" pitchFamily="18" charset="0"/>
              </a:rPr>
              <a:t> Horizontal perspective: controllability</a:t>
            </a:r>
            <a:r>
              <a:rPr kumimoji="0" lang="en-US" altLang="ko-KR" sz="2400" dirty="0">
                <a:latin typeface="Times New Roman" pitchFamily="18" charset="0"/>
              </a:rPr>
              <a:t>, flexibility, and integrating </a:t>
            </a:r>
            <a:r>
              <a:rPr kumimoji="0" lang="en-US" altLang="ko-KR" sz="2400" dirty="0" smtClean="0">
                <a:latin typeface="Times New Roman" pitchFamily="18" charset="0"/>
              </a:rPr>
              <a:t>capability</a:t>
            </a:r>
          </a:p>
          <a:p>
            <a:pPr lvl="1" algn="just">
              <a:spcBef>
                <a:spcPts val="600"/>
              </a:spcBef>
              <a:buFont typeface="Symbol" pitchFamily="18" charset="2"/>
              <a:buChar char="·"/>
            </a:pPr>
            <a:r>
              <a:rPr kumimoji="0" lang="en-US" altLang="ko-KR" sz="2000" dirty="0" smtClean="0">
                <a:latin typeface="Times New Roman" pitchFamily="18" charset="0"/>
              </a:rPr>
              <a:t>Three </a:t>
            </a:r>
            <a:r>
              <a:rPr kumimoji="0" lang="en-US" altLang="ko-KR" sz="2000" dirty="0">
                <a:latin typeface="Times New Roman" pitchFamily="18" charset="0"/>
              </a:rPr>
              <a:t>representative capabilities: controllability (i.e., efficiency), flexibility, and integrating </a:t>
            </a:r>
            <a:r>
              <a:rPr kumimoji="0" lang="en-US" altLang="ko-KR" sz="2000" dirty="0" smtClean="0">
                <a:latin typeface="Times New Roman" pitchFamily="18" charset="0"/>
              </a:rPr>
              <a:t>capability</a:t>
            </a:r>
          </a:p>
          <a:p>
            <a:pPr lvl="1" algn="just">
              <a:spcBef>
                <a:spcPts val="600"/>
              </a:spcBef>
              <a:buFont typeface="Symbol" pitchFamily="18" charset="2"/>
              <a:buChar char="·"/>
            </a:pPr>
            <a:r>
              <a:rPr kumimoji="0" lang="en-US" altLang="ko-KR" sz="2000" dirty="0" smtClean="0">
                <a:latin typeface="Times New Roman" pitchFamily="18" charset="0"/>
              </a:rPr>
              <a:t>Controllability: ability </a:t>
            </a:r>
            <a:r>
              <a:rPr kumimoji="0" lang="en-US" altLang="ko-KR" sz="2000" dirty="0">
                <a:latin typeface="Times New Roman" pitchFamily="18" charset="0"/>
              </a:rPr>
              <a:t>to control </a:t>
            </a:r>
            <a:r>
              <a:rPr kumimoji="0" lang="en-US" altLang="ko-KR" sz="2000" dirty="0" smtClean="0">
                <a:latin typeface="Times New Roman" pitchFamily="18" charset="0"/>
              </a:rPr>
              <a:t>the firm’s processes </a:t>
            </a:r>
            <a:r>
              <a:rPr kumimoji="0" lang="en-US" altLang="ko-KR" sz="2000" dirty="0">
                <a:latin typeface="Times New Roman" pitchFamily="18" charset="0"/>
              </a:rPr>
              <a:t>so that it can attain an enhanced level of </a:t>
            </a:r>
            <a:r>
              <a:rPr kumimoji="0" lang="en-US" altLang="ko-KR" sz="2000" dirty="0" smtClean="0">
                <a:latin typeface="Times New Roman" pitchFamily="18" charset="0"/>
              </a:rPr>
              <a:t>efficiency, e.g., </a:t>
            </a:r>
            <a:r>
              <a:rPr kumimoji="0" lang="en-US" altLang="ko-KR" sz="2000" dirty="0">
                <a:latin typeface="Times New Roman" pitchFamily="18" charset="0"/>
              </a:rPr>
              <a:t>to achieve a high conformance </a:t>
            </a:r>
            <a:r>
              <a:rPr kumimoji="0" lang="en-US" altLang="ko-KR" sz="2000" dirty="0" smtClean="0">
                <a:latin typeface="Times New Roman" pitchFamily="18" charset="0"/>
              </a:rPr>
              <a:t>quality</a:t>
            </a:r>
          </a:p>
          <a:p>
            <a:pPr lvl="2" algn="just">
              <a:spcBef>
                <a:spcPts val="600"/>
              </a:spcBef>
              <a:buFont typeface="Symbol" pitchFamily="18" charset="2"/>
              <a:buChar char="·"/>
            </a:pPr>
            <a:r>
              <a:rPr kumimoji="0" lang="en-US" altLang="ko-KR" sz="1800" dirty="0" smtClean="0">
                <a:latin typeface="Times New Roman" pitchFamily="18" charset="0"/>
              </a:rPr>
              <a:t>One </a:t>
            </a:r>
            <a:r>
              <a:rPr kumimoji="0" lang="en-US" altLang="ko-KR" sz="1800" dirty="0">
                <a:latin typeface="Times New Roman" pitchFamily="18" charset="0"/>
              </a:rPr>
              <a:t>important source of controllability </a:t>
            </a:r>
            <a:r>
              <a:rPr kumimoji="0" lang="en-US" altLang="ko-KR" sz="1800" dirty="0" smtClean="0">
                <a:latin typeface="Times New Roman" pitchFamily="18" charset="0"/>
                <a:sym typeface="Wingdings" panose="05000000000000000000" pitchFamily="2" charset="2"/>
              </a:rPr>
              <a:t> economies of </a:t>
            </a:r>
            <a:r>
              <a:rPr kumimoji="0" lang="en-US" altLang="ko-KR" sz="1800" dirty="0" smtClean="0">
                <a:latin typeface="Times New Roman" pitchFamily="18" charset="0"/>
              </a:rPr>
              <a:t>scale</a:t>
            </a:r>
          </a:p>
          <a:p>
            <a:pPr lvl="1" algn="just">
              <a:spcBef>
                <a:spcPts val="600"/>
              </a:spcBef>
              <a:buFont typeface="Symbol" pitchFamily="18" charset="2"/>
              <a:buChar char="·"/>
            </a:pPr>
            <a:r>
              <a:rPr kumimoji="0" lang="en-US" altLang="ko-KR" sz="2000" dirty="0" smtClean="0">
                <a:latin typeface="Times New Roman" pitchFamily="18" charset="0"/>
              </a:rPr>
              <a:t>Flexibility: ability </a:t>
            </a:r>
            <a:r>
              <a:rPr kumimoji="0" lang="en-US" altLang="ko-KR" sz="2000" dirty="0">
                <a:latin typeface="Times New Roman" pitchFamily="18" charset="0"/>
              </a:rPr>
              <a:t>to be </a:t>
            </a:r>
            <a:r>
              <a:rPr kumimoji="0" lang="en-US" altLang="ko-KR" sz="2000" dirty="0" smtClean="0">
                <a:latin typeface="Times New Roman" pitchFamily="18" charset="0"/>
              </a:rPr>
              <a:t>nimble </a:t>
            </a:r>
            <a:r>
              <a:rPr kumimoji="0" lang="en-US" altLang="ko-KR" sz="2000" dirty="0">
                <a:latin typeface="Times New Roman" pitchFamily="18" charset="0"/>
              </a:rPr>
              <a:t>to deal with uncertainties in the </a:t>
            </a:r>
            <a:r>
              <a:rPr kumimoji="0" lang="en-US" altLang="ko-KR" sz="2000" dirty="0" smtClean="0">
                <a:latin typeface="Times New Roman" pitchFamily="18" charset="0"/>
              </a:rPr>
              <a:t>market </a:t>
            </a:r>
          </a:p>
          <a:p>
            <a:pPr lvl="2" algn="just">
              <a:spcBef>
                <a:spcPts val="600"/>
              </a:spcBef>
              <a:buFont typeface="Symbol" pitchFamily="18" charset="2"/>
              <a:buChar char="·"/>
            </a:pPr>
            <a:r>
              <a:rPr kumimoji="0" lang="en-US" altLang="ko-KR" sz="1800" dirty="0" smtClean="0">
                <a:latin typeface="Times New Roman" pitchFamily="18" charset="0"/>
              </a:rPr>
              <a:t>Essence </a:t>
            </a:r>
            <a:r>
              <a:rPr kumimoji="0" lang="en-US" altLang="ko-KR" sz="1800" dirty="0">
                <a:latin typeface="Times New Roman" pitchFamily="18" charset="0"/>
              </a:rPr>
              <a:t>of flexibility is “responsiveness” to diverse market demands. </a:t>
            </a:r>
            <a:endParaRPr kumimoji="0" lang="en-US" altLang="ko-KR" sz="1800" dirty="0" smtClean="0">
              <a:latin typeface="Times New Roman" pitchFamily="18" charset="0"/>
            </a:endParaRPr>
          </a:p>
          <a:p>
            <a:pPr lvl="1" algn="just">
              <a:spcBef>
                <a:spcPts val="600"/>
              </a:spcBef>
              <a:buFont typeface="Symbol" pitchFamily="18" charset="2"/>
              <a:buChar char="·"/>
            </a:pPr>
            <a:r>
              <a:rPr kumimoji="0" lang="en-US" altLang="ko-KR" sz="2000" dirty="0" smtClean="0">
                <a:latin typeface="Times New Roman" pitchFamily="18" charset="0"/>
              </a:rPr>
              <a:t>Important </a:t>
            </a:r>
            <a:r>
              <a:rPr kumimoji="0" lang="en-US" altLang="ko-KR" sz="2000" dirty="0">
                <a:latin typeface="Times New Roman" pitchFamily="18" charset="0"/>
              </a:rPr>
              <a:t>for the firm to have both controllability and flexibility: to be competitive in the market, the firm needs both efficiency and responsiveness at the same time. </a:t>
            </a:r>
            <a:endParaRPr kumimoji="0" lang="en-US" altLang="ko-KR" sz="2000" dirty="0" smtClean="0">
              <a:latin typeface="Times New Roman" pitchFamily="18" charset="0"/>
            </a:endParaRPr>
          </a:p>
          <a:p>
            <a:pPr lvl="2" algn="just">
              <a:spcBef>
                <a:spcPts val="600"/>
              </a:spcBef>
              <a:buFont typeface="Symbol" pitchFamily="18" charset="2"/>
              <a:buChar char="·"/>
            </a:pPr>
            <a:r>
              <a:rPr kumimoji="0" lang="en-US" altLang="ko-KR" sz="1800" dirty="0" smtClean="0">
                <a:latin typeface="Times New Roman" pitchFamily="18" charset="0"/>
              </a:rPr>
              <a:t>But, there </a:t>
            </a:r>
            <a:r>
              <a:rPr kumimoji="0" lang="en-US" altLang="ko-KR" sz="1800" dirty="0">
                <a:latin typeface="Times New Roman" pitchFamily="18" charset="0"/>
              </a:rPr>
              <a:t>exists an inverse relationship between controllability and flexibility. </a:t>
            </a:r>
            <a:r>
              <a:rPr kumimoji="0" lang="en-US" altLang="ko-KR" sz="1800" dirty="0" smtClean="0">
                <a:latin typeface="Times New Roman" pitchFamily="18" charset="0"/>
              </a:rPr>
              <a:t>(Figure 2.11)</a:t>
            </a:r>
          </a:p>
        </p:txBody>
      </p:sp>
    </p:spTree>
    <p:extLst>
      <p:ext uri="{BB962C8B-B14F-4D97-AF65-F5344CB8AC3E}">
        <p14:creationId xmlns:p14="http://schemas.microsoft.com/office/powerpoint/2010/main" val="25745362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8750300"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5. </a:t>
            </a:r>
            <a:r>
              <a:rPr lang="en-US" altLang="ko-KR" sz="3200" dirty="0" err="1" smtClean="0">
                <a:solidFill>
                  <a:schemeClr val="tx1"/>
                </a:solidFill>
                <a:latin typeface="Times New Roman" pitchFamily="18" charset="0"/>
                <a:ea typeface="맑은 고딕" pitchFamily="50" charset="-127"/>
                <a:cs typeface="Times New Roman" pitchFamily="18" charset="0"/>
              </a:rPr>
              <a:t>SCM</a:t>
            </a:r>
            <a:r>
              <a:rPr lang="en-US" altLang="ko-KR" sz="3200" dirty="0" smtClean="0">
                <a:solidFill>
                  <a:schemeClr val="tx1"/>
                </a:solidFill>
                <a:latin typeface="Times New Roman" pitchFamily="18" charset="0"/>
                <a:ea typeface="맑은 고딕" pitchFamily="50" charset="-127"/>
                <a:cs typeface="Times New Roman" pitchFamily="18" charset="0"/>
              </a:rPr>
              <a:t> </a:t>
            </a:r>
            <a:r>
              <a:rPr lang="en-US" altLang="ko-KR" sz="3200" dirty="0">
                <a:solidFill>
                  <a:schemeClr val="tx1"/>
                </a:solidFill>
                <a:latin typeface="Times New Roman" pitchFamily="18" charset="0"/>
                <a:ea typeface="맑은 고딕" pitchFamily="50" charset="-127"/>
                <a:cs typeface="Times New Roman" pitchFamily="18" charset="0"/>
              </a:rPr>
              <a:t>AND OPERATIONS </a:t>
            </a:r>
            <a:r>
              <a:rPr lang="en-US" altLang="ko-KR" sz="3200" dirty="0" smtClean="0">
                <a:solidFill>
                  <a:schemeClr val="tx1"/>
                </a:solidFill>
                <a:latin typeface="Times New Roman" pitchFamily="18" charset="0"/>
                <a:ea typeface="맑은 고딕" pitchFamily="50" charset="-127"/>
                <a:cs typeface="Times New Roman" pitchFamily="18" charset="0"/>
              </a:rPr>
              <a:t>CAPABILITY</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400" dirty="0" smtClean="0">
                <a:latin typeface="Times New Roman" pitchFamily="18" charset="0"/>
              </a:rPr>
              <a:t>5.2</a:t>
            </a:r>
            <a:r>
              <a:rPr kumimoji="0" lang="en-US" altLang="ko-KR" sz="2400" dirty="0">
                <a:latin typeface="Times New Roman" pitchFamily="18" charset="0"/>
              </a:rPr>
              <a:t>.	Effects of integrating capability on the </a:t>
            </a:r>
            <a:r>
              <a:rPr kumimoji="0" lang="en-US" altLang="ko-KR" sz="2400" dirty="0" smtClean="0">
                <a:latin typeface="Times New Roman" pitchFamily="18" charset="0"/>
              </a:rPr>
              <a:t>tradeoff</a:t>
            </a:r>
          </a:p>
          <a:p>
            <a:pPr lvl="1" algn="just">
              <a:spcBef>
                <a:spcPts val="600"/>
              </a:spcBef>
              <a:buFont typeface="Symbol" pitchFamily="18" charset="2"/>
              <a:buChar char="·"/>
            </a:pPr>
            <a:r>
              <a:rPr kumimoji="0" lang="en-US" altLang="ko-KR" sz="2000" dirty="0" smtClean="0">
                <a:latin typeface="Times New Roman" pitchFamily="18" charset="0"/>
              </a:rPr>
              <a:t>Integrating capability: ability for </a:t>
            </a:r>
            <a:r>
              <a:rPr kumimoji="0" lang="en-US" altLang="ko-KR" sz="2000" dirty="0">
                <a:latin typeface="Times New Roman" pitchFamily="18" charset="0"/>
              </a:rPr>
              <a:t>the company to shift its capability </a:t>
            </a:r>
            <a:r>
              <a:rPr kumimoji="0" lang="en-US" altLang="ko-KR" sz="2000" dirty="0" smtClean="0">
                <a:latin typeface="Times New Roman" pitchFamily="18" charset="0"/>
              </a:rPr>
              <a:t>curve so as to mitigate the tradeoff between controllability and flexibility (Figure 2.11)</a:t>
            </a:r>
          </a:p>
          <a:p>
            <a:pPr lvl="1" algn="just">
              <a:spcBef>
                <a:spcPts val="600"/>
              </a:spcBef>
              <a:buFont typeface="Symbol" pitchFamily="18" charset="2"/>
              <a:buChar char="·"/>
            </a:pPr>
            <a:r>
              <a:rPr kumimoji="0" lang="en-US" altLang="ko-KR" sz="2000" dirty="0" smtClean="0">
                <a:latin typeface="Times New Roman" pitchFamily="18" charset="0"/>
              </a:rPr>
              <a:t>Long-term dynamics</a:t>
            </a:r>
          </a:p>
          <a:p>
            <a:pPr lvl="2" algn="just">
              <a:spcBef>
                <a:spcPts val="600"/>
              </a:spcBef>
              <a:buFont typeface="Symbol" pitchFamily="18" charset="2"/>
              <a:buChar char="·"/>
            </a:pPr>
            <a:r>
              <a:rPr kumimoji="0" lang="en-US" altLang="ko-KR" sz="1800" dirty="0" smtClean="0">
                <a:latin typeface="Times New Roman" pitchFamily="18" charset="0"/>
              </a:rPr>
              <a:t>Possible to improve controllability (efficiency) and flexibility simultaneously by developing integrating capability </a:t>
            </a:r>
          </a:p>
          <a:p>
            <a:pPr lvl="2" algn="just">
              <a:spcBef>
                <a:spcPts val="600"/>
              </a:spcBef>
              <a:buFont typeface="Symbol" pitchFamily="18" charset="2"/>
              <a:buChar char="·"/>
            </a:pPr>
            <a:r>
              <a:rPr kumimoji="0" lang="en-US" altLang="ko-KR" sz="1800" dirty="0" smtClean="0">
                <a:latin typeface="Times New Roman" pitchFamily="18" charset="0"/>
              </a:rPr>
              <a:t>Example: BMW case in Figure 2.12 ~ 2.14</a:t>
            </a:r>
          </a:p>
          <a:p>
            <a:pPr lvl="1" algn="just">
              <a:spcBef>
                <a:spcPts val="600"/>
              </a:spcBef>
              <a:buFont typeface="Symbol" pitchFamily="18" charset="2"/>
              <a:buChar char="·"/>
            </a:pPr>
            <a:r>
              <a:rPr kumimoji="0" lang="en-US" altLang="ko-KR" sz="2000" dirty="0" smtClean="0">
                <a:latin typeface="Times New Roman" pitchFamily="18" charset="0"/>
              </a:rPr>
              <a:t>Caveat: </a:t>
            </a:r>
            <a:r>
              <a:rPr kumimoji="0" lang="en-US" altLang="ko-KR" sz="2000" dirty="0">
                <a:latin typeface="Times New Roman" pitchFamily="18" charset="0"/>
              </a:rPr>
              <a:t>although in the long‐run the company can overcome the tradeoff between capabilities as long as it enhances its integrating capability, that doesn’t mean that the company can ignore the short‐term tradeoff completely. </a:t>
            </a:r>
            <a:endParaRPr kumimoji="0" lang="en-US" altLang="ko-KR" sz="2000" dirty="0" smtClean="0">
              <a:latin typeface="Times New Roman" pitchFamily="18" charset="0"/>
            </a:endParaRPr>
          </a:p>
          <a:p>
            <a:pPr lvl="2" algn="just">
              <a:spcBef>
                <a:spcPts val="600"/>
              </a:spcBef>
              <a:buFont typeface="Symbol" pitchFamily="18" charset="2"/>
              <a:buChar char="·"/>
            </a:pPr>
            <a:r>
              <a:rPr kumimoji="0" lang="en-US" altLang="ko-KR" sz="1800" dirty="0" smtClean="0">
                <a:latin typeface="Times New Roman" pitchFamily="18" charset="0"/>
              </a:rPr>
              <a:t>Unless </a:t>
            </a:r>
            <a:r>
              <a:rPr kumimoji="0" lang="en-US" altLang="ko-KR" sz="1800" dirty="0">
                <a:latin typeface="Times New Roman" pitchFamily="18" charset="0"/>
              </a:rPr>
              <a:t>the company deals with the short‐term tradeoff successfully, it might not be able to improve its integrating capability in the first place. </a:t>
            </a:r>
            <a:endParaRPr kumimoji="0" lang="en-US" altLang="ko-KR" sz="1800" dirty="0" smtClean="0">
              <a:latin typeface="Times New Roman" pitchFamily="18" charset="0"/>
            </a:endParaRPr>
          </a:p>
          <a:p>
            <a:pPr lvl="2" algn="just">
              <a:spcBef>
                <a:spcPts val="600"/>
              </a:spcBef>
              <a:buFont typeface="Symbol" pitchFamily="18" charset="2"/>
              <a:buChar char="·"/>
            </a:pPr>
            <a:r>
              <a:rPr kumimoji="0" lang="en-US" altLang="ko-KR" sz="1800" dirty="0" smtClean="0">
                <a:latin typeface="Times New Roman" pitchFamily="18" charset="0"/>
              </a:rPr>
              <a:t>Not </a:t>
            </a:r>
            <a:r>
              <a:rPr kumimoji="0" lang="en-US" altLang="ko-KR" sz="1800" dirty="0">
                <a:latin typeface="Times New Roman" pitchFamily="18" charset="0"/>
              </a:rPr>
              <a:t>whether to manage both short‐term and long‐term capability dynamics, but how to balance </a:t>
            </a:r>
            <a:r>
              <a:rPr kumimoji="0" lang="en-US" altLang="ko-KR" sz="1800" dirty="0" smtClean="0">
                <a:latin typeface="Times New Roman" pitchFamily="18" charset="0"/>
              </a:rPr>
              <a:t>both </a:t>
            </a:r>
            <a:r>
              <a:rPr kumimoji="0" lang="en-US" altLang="ko-KR" sz="1800" dirty="0">
                <a:latin typeface="Times New Roman" pitchFamily="18" charset="0"/>
              </a:rPr>
              <a:t>dynamics </a:t>
            </a:r>
            <a:r>
              <a:rPr kumimoji="0" lang="en-US" altLang="ko-KR" sz="1800" dirty="0" smtClean="0">
                <a:latin typeface="Times New Roman" pitchFamily="18" charset="0"/>
              </a:rPr>
              <a:t>optimally</a:t>
            </a:r>
          </a:p>
          <a:p>
            <a:pPr lvl="1" algn="just">
              <a:spcBef>
                <a:spcPts val="600"/>
              </a:spcBef>
              <a:buFont typeface="Symbol" pitchFamily="18" charset="2"/>
              <a:buChar char="·"/>
            </a:pPr>
            <a:endParaRPr kumimoji="0" lang="en-US" altLang="ko-KR" sz="1800" dirty="0" smtClean="0">
              <a:latin typeface="Times New Roman" pitchFamily="18" charset="0"/>
            </a:endParaRPr>
          </a:p>
        </p:txBody>
      </p:sp>
    </p:spTree>
    <p:extLst>
      <p:ext uri="{BB962C8B-B14F-4D97-AF65-F5344CB8AC3E}">
        <p14:creationId xmlns:p14="http://schemas.microsoft.com/office/powerpoint/2010/main" val="14293977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8750300"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5. </a:t>
            </a:r>
            <a:r>
              <a:rPr lang="en-US" altLang="ko-KR" sz="3200" dirty="0" err="1" smtClean="0">
                <a:solidFill>
                  <a:schemeClr val="tx1"/>
                </a:solidFill>
                <a:latin typeface="Times New Roman" pitchFamily="18" charset="0"/>
                <a:ea typeface="맑은 고딕" pitchFamily="50" charset="-127"/>
                <a:cs typeface="Times New Roman" pitchFamily="18" charset="0"/>
              </a:rPr>
              <a:t>SCM</a:t>
            </a:r>
            <a:r>
              <a:rPr lang="en-US" altLang="ko-KR" sz="3200" dirty="0" smtClean="0">
                <a:solidFill>
                  <a:schemeClr val="tx1"/>
                </a:solidFill>
                <a:latin typeface="Times New Roman" pitchFamily="18" charset="0"/>
                <a:ea typeface="맑은 고딕" pitchFamily="50" charset="-127"/>
                <a:cs typeface="Times New Roman" pitchFamily="18" charset="0"/>
              </a:rPr>
              <a:t> </a:t>
            </a:r>
            <a:r>
              <a:rPr lang="en-US" altLang="ko-KR" sz="3200" dirty="0">
                <a:solidFill>
                  <a:schemeClr val="tx1"/>
                </a:solidFill>
                <a:latin typeface="Times New Roman" pitchFamily="18" charset="0"/>
                <a:ea typeface="맑은 고딕" pitchFamily="50" charset="-127"/>
                <a:cs typeface="Times New Roman" pitchFamily="18" charset="0"/>
              </a:rPr>
              <a:t>AND OPERATIONS </a:t>
            </a:r>
            <a:r>
              <a:rPr lang="en-US" altLang="ko-KR" sz="3200" dirty="0" smtClean="0">
                <a:solidFill>
                  <a:schemeClr val="tx1"/>
                </a:solidFill>
                <a:latin typeface="Times New Roman" pitchFamily="18" charset="0"/>
                <a:ea typeface="맑은 고딕" pitchFamily="50" charset="-127"/>
                <a:cs typeface="Times New Roman" pitchFamily="18" charset="0"/>
              </a:rPr>
              <a:t>CAPABILITY</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400" dirty="0" smtClean="0">
                <a:latin typeface="Times New Roman" pitchFamily="18" charset="0"/>
              </a:rPr>
              <a:t>5.3</a:t>
            </a:r>
            <a:r>
              <a:rPr kumimoji="0" lang="en-US" altLang="ko-KR" sz="2400" dirty="0">
                <a:latin typeface="Times New Roman" pitchFamily="18" charset="0"/>
              </a:rPr>
              <a:t>.	Vertical perspective: chain of capability – basic, control, and system </a:t>
            </a:r>
            <a:r>
              <a:rPr kumimoji="0" lang="en-US" altLang="ko-KR" sz="2400" dirty="0" smtClean="0">
                <a:latin typeface="Times New Roman" pitchFamily="18" charset="0"/>
              </a:rPr>
              <a:t>capability (Figure 2.16)</a:t>
            </a:r>
          </a:p>
          <a:p>
            <a:pPr lvl="1" algn="just">
              <a:spcBef>
                <a:spcPts val="600"/>
              </a:spcBef>
              <a:buFont typeface="Symbol" pitchFamily="18" charset="2"/>
              <a:buChar char="·"/>
            </a:pPr>
            <a:r>
              <a:rPr kumimoji="0" lang="en-US" altLang="ko-KR" sz="2000" dirty="0" smtClean="0">
                <a:latin typeface="Times New Roman" pitchFamily="18" charset="0"/>
              </a:rPr>
              <a:t>Chain of capability</a:t>
            </a:r>
          </a:p>
          <a:p>
            <a:pPr lvl="2" algn="just">
              <a:spcBef>
                <a:spcPts val="600"/>
              </a:spcBef>
              <a:buFont typeface="Symbol" pitchFamily="18" charset="2"/>
              <a:buChar char="·"/>
            </a:pPr>
            <a:r>
              <a:rPr kumimoji="0" lang="en-US" altLang="ko-KR" sz="1800" dirty="0" smtClean="0">
                <a:latin typeface="Times New Roman" pitchFamily="18" charset="0"/>
              </a:rPr>
              <a:t>Basic capability: consisting </a:t>
            </a:r>
            <a:r>
              <a:rPr kumimoji="0" lang="en-US" altLang="ko-KR" sz="1800" dirty="0">
                <a:latin typeface="Times New Roman" pitchFamily="18" charset="0"/>
              </a:rPr>
              <a:t>of the most elementary knowledge and skills a company must </a:t>
            </a:r>
            <a:r>
              <a:rPr kumimoji="0" lang="en-US" altLang="ko-KR" sz="1800" dirty="0" smtClean="0">
                <a:latin typeface="Times New Roman" pitchFamily="18" charset="0"/>
              </a:rPr>
              <a:t>have, e.g., </a:t>
            </a:r>
            <a:r>
              <a:rPr kumimoji="0" lang="en-US" altLang="ko-KR" sz="1800" dirty="0">
                <a:latin typeface="Times New Roman" pitchFamily="18" charset="0"/>
              </a:rPr>
              <a:t>employees’ general understanding of production processes, quality, safety, quantitative skills, economic and engineering concepts, and cultural </a:t>
            </a:r>
            <a:r>
              <a:rPr kumimoji="0" lang="en-US" altLang="ko-KR" sz="1800" dirty="0" smtClean="0">
                <a:latin typeface="Times New Roman" pitchFamily="18" charset="0"/>
              </a:rPr>
              <a:t>aspects</a:t>
            </a:r>
          </a:p>
          <a:p>
            <a:pPr lvl="2" algn="just">
              <a:spcBef>
                <a:spcPts val="600"/>
              </a:spcBef>
              <a:buFont typeface="Symbol" pitchFamily="18" charset="2"/>
              <a:buChar char="·"/>
            </a:pPr>
            <a:r>
              <a:rPr kumimoji="0" lang="en-US" altLang="ko-KR" sz="1800" dirty="0" smtClean="0">
                <a:latin typeface="Times New Roman" pitchFamily="18" charset="0"/>
              </a:rPr>
              <a:t>Control </a:t>
            </a:r>
            <a:r>
              <a:rPr kumimoji="0" lang="en-US" altLang="ko-KR" sz="1800" dirty="0">
                <a:latin typeface="Times New Roman" pitchFamily="18" charset="0"/>
              </a:rPr>
              <a:t>(or process) </a:t>
            </a:r>
            <a:r>
              <a:rPr kumimoji="0" lang="en-US" altLang="ko-KR" sz="1800" dirty="0" smtClean="0">
                <a:latin typeface="Times New Roman" pitchFamily="18" charset="0"/>
              </a:rPr>
              <a:t>capability: coupled </a:t>
            </a:r>
            <a:r>
              <a:rPr kumimoji="0" lang="en-US" altLang="ko-KR" sz="1800" dirty="0">
                <a:latin typeface="Times New Roman" pitchFamily="18" charset="0"/>
              </a:rPr>
              <a:t>with a particular process or </a:t>
            </a:r>
            <a:r>
              <a:rPr kumimoji="0" lang="en-US" altLang="ko-KR" sz="1800" dirty="0" smtClean="0">
                <a:latin typeface="Times New Roman" pitchFamily="18" charset="0"/>
              </a:rPr>
              <a:t>processes, </a:t>
            </a:r>
            <a:r>
              <a:rPr kumimoji="0" lang="en-US" altLang="ko-KR" sz="1800" dirty="0">
                <a:latin typeface="Times New Roman" pitchFamily="18" charset="0"/>
              </a:rPr>
              <a:t>more focused and clearly attached to a certain process or </a:t>
            </a:r>
            <a:r>
              <a:rPr kumimoji="0" lang="en-US" altLang="ko-KR" sz="1800" dirty="0" smtClean="0">
                <a:latin typeface="Times New Roman" pitchFamily="18" charset="0"/>
              </a:rPr>
              <a:t>processes, “</a:t>
            </a:r>
            <a:r>
              <a:rPr kumimoji="0" lang="en-US" altLang="ko-KR" sz="1800" dirty="0">
                <a:latin typeface="Times New Roman" pitchFamily="18" charset="0"/>
              </a:rPr>
              <a:t>less general” </a:t>
            </a:r>
            <a:endParaRPr kumimoji="0" lang="en-US" altLang="ko-KR" sz="1800" dirty="0" smtClean="0">
              <a:latin typeface="Times New Roman" pitchFamily="18" charset="0"/>
            </a:endParaRPr>
          </a:p>
          <a:p>
            <a:pPr lvl="2" algn="just">
              <a:spcBef>
                <a:spcPts val="600"/>
              </a:spcBef>
              <a:buFont typeface="Symbol" pitchFamily="18" charset="2"/>
              <a:buChar char="·"/>
            </a:pPr>
            <a:r>
              <a:rPr kumimoji="0" lang="en-US" altLang="ko-KR" sz="1800" dirty="0" smtClean="0">
                <a:latin typeface="Times New Roman" pitchFamily="18" charset="0"/>
              </a:rPr>
              <a:t>System capability</a:t>
            </a:r>
            <a:r>
              <a:rPr kumimoji="0" lang="en-US" altLang="ko-KR" sz="1800" dirty="0">
                <a:latin typeface="Times New Roman" pitchFamily="18" charset="0"/>
              </a:rPr>
              <a:t>: company’s capacity to meet the customers’ demands for </a:t>
            </a:r>
            <a:r>
              <a:rPr kumimoji="0" lang="en-US" altLang="ko-KR" sz="1800" dirty="0" smtClean="0">
                <a:latin typeface="Times New Roman" pitchFamily="18" charset="0"/>
              </a:rPr>
              <a:t>the </a:t>
            </a:r>
            <a:r>
              <a:rPr kumimoji="0" lang="en-US" altLang="ko-KR" sz="1800" dirty="0">
                <a:latin typeface="Times New Roman" pitchFamily="18" charset="0"/>
              </a:rPr>
              <a:t>attributes of the final </a:t>
            </a:r>
            <a:r>
              <a:rPr kumimoji="0" lang="en-US" altLang="ko-KR" sz="1800" dirty="0" smtClean="0">
                <a:latin typeface="Times New Roman" pitchFamily="18" charset="0"/>
              </a:rPr>
              <a:t>products such as high </a:t>
            </a:r>
            <a:r>
              <a:rPr kumimoji="0" lang="en-US" altLang="ko-KR" sz="1800" dirty="0">
                <a:latin typeface="Times New Roman" pitchFamily="18" charset="0"/>
              </a:rPr>
              <a:t>quality, diverse product lines, high delivery speed, and responsive after-sales </a:t>
            </a:r>
            <a:r>
              <a:rPr kumimoji="0" lang="en-US" altLang="ko-KR" sz="1800" dirty="0" smtClean="0">
                <a:latin typeface="Times New Roman" pitchFamily="18" charset="0"/>
              </a:rPr>
              <a:t>services</a:t>
            </a:r>
          </a:p>
          <a:p>
            <a:pPr lvl="1" algn="just">
              <a:spcBef>
                <a:spcPts val="600"/>
              </a:spcBef>
              <a:buFont typeface="Symbol" pitchFamily="18" charset="2"/>
              <a:buChar char="·"/>
            </a:pPr>
            <a:r>
              <a:rPr kumimoji="0" lang="en-US" altLang="ko-KR" sz="2000" dirty="0" smtClean="0">
                <a:latin typeface="Times New Roman" pitchFamily="18" charset="0"/>
              </a:rPr>
              <a:t>Interrelationship between capabilities</a:t>
            </a:r>
          </a:p>
          <a:p>
            <a:pPr lvl="2" algn="just">
              <a:spcBef>
                <a:spcPts val="600"/>
              </a:spcBef>
              <a:buFont typeface="Symbol" pitchFamily="18" charset="2"/>
              <a:buChar char="·"/>
            </a:pPr>
            <a:r>
              <a:rPr kumimoji="0" lang="en-US" altLang="ko-KR" sz="1800" dirty="0" smtClean="0">
                <a:latin typeface="Times New Roman" pitchFamily="18" charset="0"/>
              </a:rPr>
              <a:t>The </a:t>
            </a:r>
            <a:r>
              <a:rPr kumimoji="0" lang="en-US" altLang="ko-KR" sz="1800" dirty="0">
                <a:latin typeface="Times New Roman" pitchFamily="18" charset="0"/>
              </a:rPr>
              <a:t>company can expect to have a satisfactory level of system capability only when its control capabilities for the production processes are well developed, which in turn need to be firmly based on the basic capability.</a:t>
            </a:r>
            <a:endParaRPr kumimoji="0" lang="en-US" altLang="ko-KR" sz="1800" dirty="0" smtClean="0">
              <a:latin typeface="Times New Roman" pitchFamily="18" charset="0"/>
            </a:endParaRPr>
          </a:p>
          <a:p>
            <a:pPr lvl="1" algn="just">
              <a:spcBef>
                <a:spcPts val="600"/>
              </a:spcBef>
              <a:buFont typeface="Symbol" pitchFamily="18" charset="2"/>
              <a:buChar char="·"/>
            </a:pPr>
            <a:endParaRPr kumimoji="0" lang="en-US" altLang="ko-KR" sz="1800" dirty="0" smtClean="0">
              <a:latin typeface="Times New Roman" pitchFamily="18" charset="0"/>
            </a:endParaRPr>
          </a:p>
          <a:p>
            <a:pPr lvl="1" algn="just">
              <a:spcBef>
                <a:spcPts val="600"/>
              </a:spcBef>
              <a:buFont typeface="Symbol" pitchFamily="18" charset="2"/>
              <a:buChar char="·"/>
            </a:pPr>
            <a:endParaRPr kumimoji="0" lang="en-US" altLang="ko-KR" sz="1800" dirty="0" smtClean="0">
              <a:latin typeface="Times New Roman" pitchFamily="18" charset="0"/>
            </a:endParaRPr>
          </a:p>
        </p:txBody>
      </p:sp>
    </p:spTree>
    <p:extLst>
      <p:ext uri="{BB962C8B-B14F-4D97-AF65-F5344CB8AC3E}">
        <p14:creationId xmlns:p14="http://schemas.microsoft.com/office/powerpoint/2010/main" val="16557107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8750300"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5. </a:t>
            </a:r>
            <a:r>
              <a:rPr lang="en-US" altLang="ko-KR" sz="3200" dirty="0" err="1" smtClean="0">
                <a:solidFill>
                  <a:schemeClr val="tx1"/>
                </a:solidFill>
                <a:latin typeface="Times New Roman" pitchFamily="18" charset="0"/>
                <a:ea typeface="맑은 고딕" pitchFamily="50" charset="-127"/>
                <a:cs typeface="Times New Roman" pitchFamily="18" charset="0"/>
              </a:rPr>
              <a:t>SCM</a:t>
            </a:r>
            <a:r>
              <a:rPr lang="en-US" altLang="ko-KR" sz="3200" dirty="0" smtClean="0">
                <a:solidFill>
                  <a:schemeClr val="tx1"/>
                </a:solidFill>
                <a:latin typeface="Times New Roman" pitchFamily="18" charset="0"/>
                <a:ea typeface="맑은 고딕" pitchFamily="50" charset="-127"/>
                <a:cs typeface="Times New Roman" pitchFamily="18" charset="0"/>
              </a:rPr>
              <a:t> </a:t>
            </a:r>
            <a:r>
              <a:rPr lang="en-US" altLang="ko-KR" sz="3200" dirty="0">
                <a:solidFill>
                  <a:schemeClr val="tx1"/>
                </a:solidFill>
                <a:latin typeface="Times New Roman" pitchFamily="18" charset="0"/>
                <a:ea typeface="맑은 고딕" pitchFamily="50" charset="-127"/>
                <a:cs typeface="Times New Roman" pitchFamily="18" charset="0"/>
              </a:rPr>
              <a:t>AND OPERATIONS </a:t>
            </a:r>
            <a:r>
              <a:rPr lang="en-US" altLang="ko-KR" sz="3200" dirty="0" smtClean="0">
                <a:solidFill>
                  <a:schemeClr val="tx1"/>
                </a:solidFill>
                <a:latin typeface="Times New Roman" pitchFamily="18" charset="0"/>
                <a:ea typeface="맑은 고딕" pitchFamily="50" charset="-127"/>
                <a:cs typeface="Times New Roman" pitchFamily="18" charset="0"/>
              </a:rPr>
              <a:t>CAPABILITY</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fr-FR" altLang="ko-KR" sz="2400" dirty="0" smtClean="0">
                <a:latin typeface="Times New Roman" pitchFamily="18" charset="0"/>
              </a:rPr>
              <a:t>5.4. Incremental </a:t>
            </a:r>
            <a:r>
              <a:rPr kumimoji="0" lang="fr-FR" altLang="ko-KR" sz="2400" dirty="0">
                <a:latin typeface="Times New Roman" pitchFamily="18" charset="0"/>
              </a:rPr>
              <a:t>versus radical </a:t>
            </a:r>
            <a:r>
              <a:rPr kumimoji="0" lang="fr-FR" altLang="ko-KR" sz="2400" dirty="0" smtClean="0">
                <a:latin typeface="Times New Roman" pitchFamily="18" charset="0"/>
              </a:rPr>
              <a:t>improvement</a:t>
            </a:r>
            <a:endParaRPr kumimoji="0" lang="en-US" altLang="ko-KR" sz="2400" dirty="0" smtClean="0">
              <a:latin typeface="Times New Roman" pitchFamily="18" charset="0"/>
            </a:endParaRPr>
          </a:p>
          <a:p>
            <a:pPr lvl="1" algn="just">
              <a:spcBef>
                <a:spcPts val="600"/>
              </a:spcBef>
              <a:buFont typeface="Symbol" pitchFamily="18" charset="2"/>
              <a:buChar char="·"/>
            </a:pPr>
            <a:r>
              <a:rPr kumimoji="0" lang="en-US" altLang="ko-KR" sz="2000" dirty="0" smtClean="0">
                <a:latin typeface="Times New Roman" pitchFamily="18" charset="0"/>
              </a:rPr>
              <a:t>Conflict between radical and incremental improvement? </a:t>
            </a:r>
          </a:p>
          <a:p>
            <a:pPr lvl="1" algn="just">
              <a:spcBef>
                <a:spcPts val="600"/>
              </a:spcBef>
              <a:buFont typeface="Symbol" pitchFamily="18" charset="2"/>
              <a:buChar char="·"/>
            </a:pPr>
            <a:r>
              <a:rPr kumimoji="0" lang="en-US" altLang="ko-KR" sz="2000" dirty="0" smtClean="0">
                <a:latin typeface="Times New Roman" pitchFamily="18" charset="0"/>
              </a:rPr>
              <a:t>An </a:t>
            </a:r>
            <a:r>
              <a:rPr kumimoji="0" lang="en-US" altLang="ko-KR" sz="2000" dirty="0">
                <a:latin typeface="Times New Roman" pitchFamily="18" charset="0"/>
              </a:rPr>
              <a:t>integrated framework to reconcile the potential conflict</a:t>
            </a:r>
            <a:endParaRPr kumimoji="0" lang="en-US" altLang="ko-KR" sz="2000" dirty="0" smtClean="0">
              <a:latin typeface="Times New Roman" pitchFamily="18" charset="0"/>
            </a:endParaRPr>
          </a:p>
          <a:p>
            <a:pPr lvl="2" algn="just">
              <a:spcBef>
                <a:spcPts val="600"/>
              </a:spcBef>
              <a:buFont typeface="Symbol" pitchFamily="18" charset="2"/>
              <a:buChar char="·"/>
            </a:pPr>
            <a:r>
              <a:rPr kumimoji="0" lang="en-US" altLang="ko-KR" sz="1800" dirty="0" smtClean="0">
                <a:latin typeface="Times New Roman" pitchFamily="18" charset="0"/>
              </a:rPr>
              <a:t>There </a:t>
            </a:r>
            <a:r>
              <a:rPr kumimoji="0" lang="en-US" altLang="ko-KR" sz="1800" dirty="0">
                <a:latin typeface="Times New Roman" pitchFamily="18" charset="0"/>
              </a:rPr>
              <a:t>are both incremental and radical elements in a company’s innovation or improvement </a:t>
            </a:r>
            <a:r>
              <a:rPr kumimoji="0" lang="en-US" altLang="ko-KR" sz="1800" dirty="0" smtClean="0">
                <a:latin typeface="Times New Roman" pitchFamily="18" charset="0"/>
              </a:rPr>
              <a:t>dynamics (Figure 2.18)</a:t>
            </a:r>
          </a:p>
          <a:p>
            <a:pPr lvl="2" algn="just">
              <a:spcBef>
                <a:spcPts val="600"/>
              </a:spcBef>
              <a:buFont typeface="Symbol" pitchFamily="18" charset="2"/>
              <a:buChar char="·"/>
            </a:pPr>
            <a:r>
              <a:rPr kumimoji="0" lang="en-US" altLang="ko-KR" sz="1800" dirty="0" smtClean="0">
                <a:latin typeface="Times New Roman" pitchFamily="18" charset="0"/>
              </a:rPr>
              <a:t>Since </a:t>
            </a:r>
            <a:r>
              <a:rPr kumimoji="0" lang="en-US" altLang="ko-KR" sz="1800" dirty="0">
                <a:latin typeface="Times New Roman" pitchFamily="18" charset="0"/>
              </a:rPr>
              <a:t>it takes a long-term, sustained effort to build basic capability, the company might observe only “incremental improvement” in basic capability over time. </a:t>
            </a:r>
            <a:endParaRPr kumimoji="0" lang="en-US" altLang="ko-KR" sz="1800" dirty="0" smtClean="0">
              <a:latin typeface="Times New Roman" pitchFamily="18" charset="0"/>
            </a:endParaRPr>
          </a:p>
          <a:p>
            <a:pPr lvl="2" algn="just">
              <a:spcBef>
                <a:spcPts val="600"/>
              </a:spcBef>
              <a:buFont typeface="Symbol" pitchFamily="18" charset="2"/>
              <a:buChar char="·"/>
            </a:pPr>
            <a:r>
              <a:rPr kumimoji="0" lang="en-US" altLang="ko-KR" sz="1800" dirty="0">
                <a:latin typeface="Times New Roman" pitchFamily="18" charset="0"/>
              </a:rPr>
              <a:t>A</a:t>
            </a:r>
            <a:r>
              <a:rPr kumimoji="0" lang="en-US" altLang="ko-KR" sz="1800" dirty="0" smtClean="0">
                <a:latin typeface="Times New Roman" pitchFamily="18" charset="0"/>
              </a:rPr>
              <a:t>n </a:t>
            </a:r>
            <a:r>
              <a:rPr kumimoji="0" lang="en-US" altLang="ko-KR" sz="1800" dirty="0">
                <a:latin typeface="Times New Roman" pitchFamily="18" charset="0"/>
              </a:rPr>
              <a:t>accumulation of incremental improvements in basic capability will help the employees enhance their </a:t>
            </a:r>
            <a:r>
              <a:rPr kumimoji="0" lang="en-US" altLang="ko-KR" sz="1800" dirty="0" smtClean="0">
                <a:latin typeface="Times New Roman" pitchFamily="18" charset="0"/>
              </a:rPr>
              <a:t>process or system </a:t>
            </a:r>
            <a:r>
              <a:rPr kumimoji="0" lang="en-US" altLang="ko-KR" sz="1800" dirty="0">
                <a:latin typeface="Times New Roman" pitchFamily="18" charset="0"/>
              </a:rPr>
              <a:t>capability in a discontinuous, radical manner. </a:t>
            </a:r>
            <a:endParaRPr kumimoji="0" lang="en-US" altLang="ko-KR" sz="1800" dirty="0" smtClean="0">
              <a:latin typeface="Times New Roman" pitchFamily="18" charset="0"/>
            </a:endParaRPr>
          </a:p>
          <a:p>
            <a:pPr lvl="1" algn="just">
              <a:spcBef>
                <a:spcPts val="600"/>
              </a:spcBef>
              <a:buFont typeface="Symbol" pitchFamily="18" charset="2"/>
              <a:buChar char="·"/>
            </a:pPr>
            <a:r>
              <a:rPr kumimoji="0" lang="en-US" altLang="ko-KR" sz="2000" dirty="0" smtClean="0">
                <a:latin typeface="Times New Roman" pitchFamily="18" charset="0"/>
              </a:rPr>
              <a:t>The </a:t>
            </a:r>
            <a:r>
              <a:rPr kumimoji="0" lang="en-US" altLang="ko-KR" sz="2000" dirty="0">
                <a:latin typeface="Times New Roman" pitchFamily="18" charset="0"/>
              </a:rPr>
              <a:t>more critical issue is not whether a company focuses more on a particular type of improvement, but on how it harmonizes the two different types of improvement in order to optimize its operations </a:t>
            </a:r>
            <a:r>
              <a:rPr kumimoji="0" lang="en-US" altLang="ko-KR" sz="2000" dirty="0" smtClean="0">
                <a:latin typeface="Times New Roman" pitchFamily="18" charset="0"/>
              </a:rPr>
              <a:t>performance</a:t>
            </a:r>
            <a:endParaRPr kumimoji="0" lang="en-US" altLang="ko-KR" sz="1800" dirty="0" smtClean="0">
              <a:latin typeface="Times New Roman" pitchFamily="18" charset="0"/>
            </a:endParaRPr>
          </a:p>
        </p:txBody>
      </p:sp>
    </p:spTree>
    <p:extLst>
      <p:ext uri="{BB962C8B-B14F-4D97-AF65-F5344CB8AC3E}">
        <p14:creationId xmlns:p14="http://schemas.microsoft.com/office/powerpoint/2010/main" val="30021411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9849544" cy="908720"/>
          </a:xfrm>
          <a:noFill/>
          <a:ln/>
        </p:spPr>
        <p:txBody>
          <a:bodyPr lIns="92075" tIns="46038" rIns="92075" bIns="46038"/>
          <a:lstStyle/>
          <a:p>
            <a:r>
              <a:rPr lang="en-US" altLang="ko-KR" sz="3200" dirty="0">
                <a:solidFill>
                  <a:schemeClr val="tx1"/>
                </a:solidFill>
                <a:latin typeface="Times New Roman" pitchFamily="18" charset="0"/>
                <a:ea typeface="맑은 고딕" pitchFamily="50" charset="-127"/>
                <a:cs typeface="Times New Roman" pitchFamily="18" charset="0"/>
              </a:rPr>
              <a:t>Discussion questions</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444724" y="1340768"/>
            <a:ext cx="9073008" cy="4114800"/>
          </a:xfrm>
          <a:noFill/>
          <a:ln/>
        </p:spPr>
        <p:txBody>
          <a:bodyPr lIns="92075" tIns="46038" rIns="92075" bIns="46038"/>
          <a:lstStyle/>
          <a:p>
            <a:pPr marL="457200" indent="-457200" algn="just">
              <a:spcBef>
                <a:spcPts val="300"/>
              </a:spcBef>
              <a:buFont typeface="+mj-lt"/>
              <a:buAutoNum type="arabicPeriod"/>
            </a:pPr>
            <a:r>
              <a:rPr kumimoji="0" lang="en-US" altLang="ko-KR" sz="1800" dirty="0" smtClean="0">
                <a:latin typeface="Times New Roman" pitchFamily="18" charset="0"/>
              </a:rPr>
              <a:t>Can </a:t>
            </a:r>
            <a:r>
              <a:rPr kumimoji="0" lang="en-US" altLang="ko-KR" sz="1800" dirty="0">
                <a:latin typeface="Times New Roman" pitchFamily="18" charset="0"/>
              </a:rPr>
              <a:t>you define a learning organization? </a:t>
            </a:r>
          </a:p>
          <a:p>
            <a:pPr marL="457200" indent="-457200" algn="just">
              <a:spcBef>
                <a:spcPts val="300"/>
              </a:spcBef>
              <a:buFont typeface="+mj-lt"/>
              <a:buAutoNum type="arabicPeriod"/>
            </a:pPr>
            <a:r>
              <a:rPr kumimoji="0" lang="en-US" altLang="ko-KR" sz="1800" dirty="0" smtClean="0">
                <a:latin typeface="Times New Roman" pitchFamily="18" charset="0"/>
              </a:rPr>
              <a:t>Why </a:t>
            </a:r>
            <a:r>
              <a:rPr kumimoji="0" lang="en-US" altLang="ko-KR" sz="1800" dirty="0">
                <a:latin typeface="Times New Roman" pitchFamily="18" charset="0"/>
              </a:rPr>
              <a:t>is it important to take a learning perspective in studying supply chain management?</a:t>
            </a:r>
          </a:p>
          <a:p>
            <a:pPr marL="457200" indent="-457200" algn="just">
              <a:spcBef>
                <a:spcPts val="300"/>
              </a:spcBef>
              <a:buFont typeface="+mj-lt"/>
              <a:buAutoNum type="arabicPeriod"/>
            </a:pPr>
            <a:r>
              <a:rPr kumimoji="0" lang="en-US" altLang="ko-KR" sz="1800" dirty="0" smtClean="0">
                <a:latin typeface="Times New Roman" pitchFamily="18" charset="0"/>
              </a:rPr>
              <a:t>Explain </a:t>
            </a:r>
            <a:r>
              <a:rPr kumimoji="0" lang="en-US" altLang="ko-KR" sz="1800" dirty="0">
                <a:latin typeface="Times New Roman" pitchFamily="18" charset="0"/>
              </a:rPr>
              <a:t>and compare single-loop and double-loop learning.</a:t>
            </a:r>
          </a:p>
          <a:p>
            <a:pPr marL="457200" indent="-457200" algn="just">
              <a:spcBef>
                <a:spcPts val="300"/>
              </a:spcBef>
              <a:buFont typeface="+mj-lt"/>
              <a:buAutoNum type="arabicPeriod"/>
            </a:pPr>
            <a:r>
              <a:rPr kumimoji="0" lang="en-US" altLang="ko-KR" sz="1800" dirty="0" smtClean="0">
                <a:latin typeface="Times New Roman" pitchFamily="18" charset="0"/>
              </a:rPr>
              <a:t>What </a:t>
            </a:r>
            <a:r>
              <a:rPr kumimoji="0" lang="en-US" altLang="ko-KR" sz="1800" dirty="0">
                <a:latin typeface="Times New Roman" pitchFamily="18" charset="0"/>
              </a:rPr>
              <a:t>is the learning propensity model (</a:t>
            </a:r>
            <a:r>
              <a:rPr kumimoji="0" lang="en-US" altLang="ko-KR" sz="1800" dirty="0" err="1">
                <a:latin typeface="Times New Roman" pitchFamily="18" charset="0"/>
              </a:rPr>
              <a:t>LPM</a:t>
            </a:r>
            <a:r>
              <a:rPr kumimoji="0" lang="en-US" altLang="ko-KR" sz="1800" dirty="0">
                <a:latin typeface="Times New Roman" pitchFamily="18" charset="0"/>
              </a:rPr>
              <a:t>)?</a:t>
            </a:r>
          </a:p>
          <a:p>
            <a:pPr marL="457200" indent="-457200" algn="just">
              <a:spcBef>
                <a:spcPts val="300"/>
              </a:spcBef>
              <a:buFont typeface="+mj-lt"/>
              <a:buAutoNum type="arabicPeriod"/>
            </a:pPr>
            <a:r>
              <a:rPr kumimoji="0" lang="en-US" altLang="ko-KR" sz="1800" dirty="0" smtClean="0">
                <a:latin typeface="Times New Roman" pitchFamily="18" charset="0"/>
              </a:rPr>
              <a:t>Can </a:t>
            </a:r>
            <a:r>
              <a:rPr kumimoji="0" lang="en-US" altLang="ko-KR" sz="1800" dirty="0">
                <a:latin typeface="Times New Roman" pitchFamily="18" charset="0"/>
              </a:rPr>
              <a:t>you suggest a case to which you can apply the </a:t>
            </a:r>
            <a:r>
              <a:rPr kumimoji="0" lang="en-US" altLang="ko-KR" sz="1800" dirty="0" err="1">
                <a:latin typeface="Times New Roman" pitchFamily="18" charset="0"/>
              </a:rPr>
              <a:t>LPM</a:t>
            </a:r>
            <a:r>
              <a:rPr kumimoji="0" lang="en-US" altLang="ko-KR" sz="1800" dirty="0">
                <a:latin typeface="Times New Roman" pitchFamily="18" charset="0"/>
              </a:rPr>
              <a:t> to analyze a managerial problem? </a:t>
            </a:r>
          </a:p>
          <a:p>
            <a:pPr marL="457200" indent="-457200" algn="just">
              <a:spcBef>
                <a:spcPts val="300"/>
              </a:spcBef>
              <a:buFont typeface="+mj-lt"/>
              <a:buAutoNum type="arabicPeriod"/>
            </a:pPr>
            <a:r>
              <a:rPr kumimoji="0" lang="en-US" altLang="ko-KR" sz="1800" dirty="0" smtClean="0">
                <a:latin typeface="Times New Roman" pitchFamily="18" charset="0"/>
              </a:rPr>
              <a:t>What </a:t>
            </a:r>
            <a:r>
              <a:rPr kumimoji="0" lang="en-US" altLang="ko-KR" sz="1800" dirty="0">
                <a:latin typeface="Times New Roman" pitchFamily="18" charset="0"/>
              </a:rPr>
              <a:t>are the major differences between static and dynamic operations management? Why do you think such differences occur?</a:t>
            </a:r>
          </a:p>
          <a:p>
            <a:pPr marL="457200" indent="-457200" algn="just">
              <a:spcBef>
                <a:spcPts val="300"/>
              </a:spcBef>
              <a:buFont typeface="+mj-lt"/>
              <a:buAutoNum type="arabicPeriod"/>
            </a:pPr>
            <a:r>
              <a:rPr kumimoji="0" lang="en-US" altLang="ko-KR" sz="1800" dirty="0" smtClean="0">
                <a:latin typeface="Times New Roman" pitchFamily="18" charset="0"/>
              </a:rPr>
              <a:t>Define </a:t>
            </a:r>
            <a:r>
              <a:rPr kumimoji="0" lang="en-US" altLang="ko-KR" sz="1800" dirty="0">
                <a:latin typeface="Times New Roman" pitchFamily="18" charset="0"/>
              </a:rPr>
              <a:t>controllability, flexibility, and integrating capability, respectively. Why do you think there is a short-term tradeoff relationship between capabilities? Is there such a relationship in the long run? Why or why not? </a:t>
            </a:r>
          </a:p>
          <a:p>
            <a:pPr marL="457200" indent="-457200" algn="just">
              <a:spcBef>
                <a:spcPts val="300"/>
              </a:spcBef>
              <a:buFont typeface="+mj-lt"/>
              <a:buAutoNum type="arabicPeriod"/>
            </a:pPr>
            <a:r>
              <a:rPr kumimoji="0" lang="en-US" altLang="ko-KR" sz="1800" dirty="0" smtClean="0">
                <a:latin typeface="Times New Roman" pitchFamily="18" charset="0"/>
              </a:rPr>
              <a:t>Explain </a:t>
            </a:r>
            <a:r>
              <a:rPr kumimoji="0" lang="en-US" altLang="ko-KR" sz="1800" dirty="0">
                <a:latin typeface="Times New Roman" pitchFamily="18" charset="0"/>
              </a:rPr>
              <a:t>the concept of chain of capability. In what ways is it different from the horizontal model consisting of controllability, flexibility, and integrating capability? </a:t>
            </a:r>
          </a:p>
          <a:p>
            <a:pPr marL="457200" indent="-457200" algn="just">
              <a:spcBef>
                <a:spcPts val="300"/>
              </a:spcBef>
              <a:buFont typeface="+mj-lt"/>
              <a:buAutoNum type="arabicPeriod"/>
            </a:pPr>
            <a:r>
              <a:rPr kumimoji="0" lang="en-US" altLang="ko-KR" sz="1800" dirty="0" smtClean="0">
                <a:latin typeface="Times New Roman" pitchFamily="18" charset="0"/>
              </a:rPr>
              <a:t>Define </a:t>
            </a:r>
            <a:r>
              <a:rPr kumimoji="0" lang="en-US" altLang="ko-KR" sz="1800" dirty="0">
                <a:latin typeface="Times New Roman" pitchFamily="18" charset="0"/>
              </a:rPr>
              <a:t>radical and incremental improvements. Which one do you think is more realistic for your (future) business? Explain why. </a:t>
            </a:r>
          </a:p>
          <a:p>
            <a:pPr marL="457200" indent="-457200" algn="just">
              <a:spcBef>
                <a:spcPts val="300"/>
              </a:spcBef>
              <a:buFont typeface="+mj-lt"/>
              <a:buAutoNum type="arabicPeriod"/>
            </a:pPr>
            <a:r>
              <a:rPr kumimoji="0" lang="en-US" altLang="ko-KR" sz="1800" dirty="0" smtClean="0">
                <a:latin typeface="Times New Roman" pitchFamily="18" charset="0"/>
              </a:rPr>
              <a:t>Explain </a:t>
            </a:r>
            <a:r>
              <a:rPr kumimoji="0" lang="en-US" altLang="ko-KR" sz="1800" dirty="0">
                <a:latin typeface="Times New Roman" pitchFamily="18" charset="0"/>
              </a:rPr>
              <a:t>how you can reconcile the two different improvement patterns by using the chain of </a:t>
            </a:r>
            <a:r>
              <a:rPr kumimoji="0" lang="en-US" altLang="ko-KR" sz="1800">
                <a:latin typeface="Times New Roman" pitchFamily="18" charset="0"/>
              </a:rPr>
              <a:t>capability</a:t>
            </a:r>
            <a:r>
              <a:rPr kumimoji="0" lang="en-US" altLang="ko-KR" sz="1800" smtClean="0">
                <a:latin typeface="Times New Roman" pitchFamily="18" charset="0"/>
              </a:rPr>
              <a:t>. </a:t>
            </a:r>
            <a:endParaRPr kumimoji="0" lang="en-US" altLang="ko-KR" sz="1800" dirty="0">
              <a:latin typeface="Times New Roman" pitchFamily="18" charset="0"/>
            </a:endParaRPr>
          </a:p>
        </p:txBody>
      </p:sp>
    </p:spTree>
    <p:extLst>
      <p:ext uri="{BB962C8B-B14F-4D97-AF65-F5344CB8AC3E}">
        <p14:creationId xmlns:p14="http://schemas.microsoft.com/office/powerpoint/2010/main" val="34996544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8750300"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Key Learning Points</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980319"/>
            <a:ext cx="8253040" cy="4114800"/>
          </a:xfrm>
          <a:noFill/>
          <a:ln/>
        </p:spPr>
        <p:txBody>
          <a:bodyPr lIns="92075" tIns="46038" rIns="92075" bIns="46038"/>
          <a:lstStyle/>
          <a:p>
            <a:pPr algn="just">
              <a:spcBef>
                <a:spcPts val="600"/>
              </a:spcBef>
              <a:buFont typeface="Symbol" pitchFamily="18" charset="2"/>
              <a:buChar char="·"/>
            </a:pPr>
            <a:r>
              <a:rPr kumimoji="0" lang="en-US" altLang="ko-KR" dirty="0" smtClean="0">
                <a:latin typeface="Times New Roman" pitchFamily="18" charset="0"/>
              </a:rPr>
              <a:t>Learning </a:t>
            </a:r>
            <a:r>
              <a:rPr kumimoji="0" lang="en-US" altLang="ko-KR" dirty="0">
                <a:latin typeface="Times New Roman" pitchFamily="18" charset="0"/>
              </a:rPr>
              <a:t>in operations is a process through which the company identifies, analyzes, and internalizes complex cause-and-effect relationships among key factors in management. </a:t>
            </a:r>
          </a:p>
          <a:p>
            <a:pPr algn="just">
              <a:spcBef>
                <a:spcPts val="600"/>
              </a:spcBef>
              <a:buFont typeface="Symbol" pitchFamily="18" charset="2"/>
              <a:buChar char="·"/>
            </a:pPr>
            <a:r>
              <a:rPr kumimoji="0" lang="en-US" altLang="ko-KR" dirty="0" smtClean="0">
                <a:latin typeface="Times New Roman" pitchFamily="18" charset="0"/>
              </a:rPr>
              <a:t>Learning </a:t>
            </a:r>
            <a:r>
              <a:rPr kumimoji="0" lang="en-US" altLang="ko-KR" dirty="0">
                <a:latin typeface="Times New Roman" pitchFamily="18" charset="0"/>
              </a:rPr>
              <a:t>capability is the company’s ability to enhance its performance through applying its understanding of those cause-and-effect relationships to solving real-world managerial problems.</a:t>
            </a:r>
          </a:p>
          <a:p>
            <a:pPr algn="just">
              <a:spcBef>
                <a:spcPts val="600"/>
              </a:spcBef>
              <a:buFont typeface="Symbol" pitchFamily="18" charset="2"/>
              <a:buChar char="·"/>
            </a:pPr>
            <a:r>
              <a:rPr kumimoji="0" lang="en-US" altLang="ko-KR" dirty="0" smtClean="0">
                <a:latin typeface="Times New Roman" pitchFamily="18" charset="0"/>
              </a:rPr>
              <a:t>Three </a:t>
            </a:r>
            <a:r>
              <a:rPr kumimoji="0" lang="en-US" altLang="ko-KR" dirty="0">
                <a:latin typeface="Times New Roman" pitchFamily="18" charset="0"/>
              </a:rPr>
              <a:t>representative operations or managerial capabilities are controllability (i.e., efficiency), flexibility, and integrating capability.</a:t>
            </a:r>
          </a:p>
          <a:p>
            <a:pPr algn="just">
              <a:spcBef>
                <a:spcPts val="600"/>
              </a:spcBef>
              <a:buFont typeface="Symbol" pitchFamily="18" charset="2"/>
              <a:buChar char="·"/>
            </a:pPr>
            <a:r>
              <a:rPr kumimoji="0" lang="en-US" altLang="ko-KR" dirty="0" smtClean="0">
                <a:latin typeface="Times New Roman" pitchFamily="18" charset="0"/>
              </a:rPr>
              <a:t>There </a:t>
            </a:r>
            <a:r>
              <a:rPr kumimoji="0" lang="en-US" altLang="ko-KR" dirty="0">
                <a:latin typeface="Times New Roman" pitchFamily="18" charset="0"/>
              </a:rPr>
              <a:t>is a tradeoff relationship between efficiency and flexibility.</a:t>
            </a:r>
          </a:p>
          <a:p>
            <a:pPr algn="just">
              <a:spcBef>
                <a:spcPts val="600"/>
              </a:spcBef>
              <a:buFont typeface="Symbol" pitchFamily="18" charset="2"/>
              <a:buChar char="·"/>
            </a:pPr>
            <a:r>
              <a:rPr kumimoji="0" lang="en-US" altLang="ko-KR" dirty="0" smtClean="0">
                <a:latin typeface="Times New Roman" pitchFamily="18" charset="0"/>
              </a:rPr>
              <a:t>It </a:t>
            </a:r>
            <a:r>
              <a:rPr kumimoji="0" lang="en-US" altLang="ko-KR" dirty="0">
                <a:latin typeface="Times New Roman" pitchFamily="18" charset="0"/>
              </a:rPr>
              <a:t>is the integrating capability that enables the company to mitigate the tradeoff. </a:t>
            </a:r>
          </a:p>
          <a:p>
            <a:pPr algn="just">
              <a:spcBef>
                <a:spcPts val="600"/>
              </a:spcBef>
              <a:buFont typeface="Symbol" pitchFamily="18" charset="2"/>
              <a:buChar char="·"/>
            </a:pPr>
            <a:r>
              <a:rPr kumimoji="0" lang="en-US" altLang="ko-KR" dirty="0" smtClean="0">
                <a:latin typeface="Times New Roman" pitchFamily="18" charset="0"/>
              </a:rPr>
              <a:t>Chain </a:t>
            </a:r>
            <a:r>
              <a:rPr kumimoji="0" lang="en-US" altLang="ko-KR" dirty="0">
                <a:latin typeface="Times New Roman" pitchFamily="18" charset="0"/>
              </a:rPr>
              <a:t>of capability postulates that three capabilities, basic – process – system-level capability, are dynamically linked with each other. </a:t>
            </a:r>
          </a:p>
          <a:p>
            <a:pPr algn="just">
              <a:spcBef>
                <a:spcPts val="600"/>
              </a:spcBef>
              <a:buFont typeface="Symbol" pitchFamily="18" charset="2"/>
              <a:buChar char="·"/>
            </a:pPr>
            <a:r>
              <a:rPr kumimoji="0" lang="en-US" altLang="ko-KR" dirty="0" smtClean="0">
                <a:latin typeface="Times New Roman" pitchFamily="18" charset="0"/>
              </a:rPr>
              <a:t>The </a:t>
            </a:r>
            <a:r>
              <a:rPr kumimoji="0" lang="en-US" altLang="ko-KR" dirty="0">
                <a:latin typeface="Times New Roman" pitchFamily="18" charset="0"/>
              </a:rPr>
              <a:t>principle ‘chain of capability’ helps the manager understand and reconcile the contrasting relationship between incremental and radical changes in the organization</a:t>
            </a:r>
            <a:r>
              <a:rPr kumimoji="0" lang="en-US" altLang="ko-KR">
                <a:latin typeface="Times New Roman" pitchFamily="18" charset="0"/>
              </a:rPr>
              <a:t>. </a:t>
            </a:r>
            <a:endParaRPr kumimoji="0" lang="en-US" altLang="ko-KR" dirty="0">
              <a:latin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721080" cy="566266"/>
          </a:xfrm>
        </p:spPr>
        <p:txBody>
          <a:bodyPr/>
          <a:lstStyle/>
          <a:p>
            <a:r>
              <a:rPr lang="en-US" altLang="ko-KR" sz="3000" b="1" dirty="0">
                <a:solidFill>
                  <a:schemeClr val="tx1"/>
                </a:solidFill>
                <a:latin typeface="Times New Roman" pitchFamily="18" charset="0"/>
              </a:rPr>
              <a:t>Figure </a:t>
            </a:r>
            <a:r>
              <a:rPr lang="en-US" altLang="ko-KR" sz="3000" b="1" dirty="0" smtClean="0">
                <a:solidFill>
                  <a:schemeClr val="tx1"/>
                </a:solidFill>
                <a:latin typeface="Times New Roman" pitchFamily="18" charset="0"/>
              </a:rPr>
              <a:t>2.1 </a:t>
            </a:r>
            <a:r>
              <a:rPr lang="en-US" altLang="ko-KR" sz="3000" dirty="0" smtClean="0">
                <a:solidFill>
                  <a:schemeClr val="tx1"/>
                </a:solidFill>
                <a:latin typeface="Times New Roman" pitchFamily="18" charset="0"/>
              </a:rPr>
              <a:t>Example </a:t>
            </a:r>
            <a:r>
              <a:rPr lang="en-US" altLang="ko-KR" sz="3000" dirty="0">
                <a:solidFill>
                  <a:schemeClr val="tx1"/>
                </a:solidFill>
                <a:latin typeface="Times New Roman" pitchFamily="18" charset="0"/>
              </a:rPr>
              <a:t>of cause-and-effect analysis for </a:t>
            </a:r>
            <a:r>
              <a:rPr lang="en-US" altLang="ko-KR" sz="3000" dirty="0" smtClean="0">
                <a:solidFill>
                  <a:schemeClr val="tx1"/>
                </a:solidFill>
                <a:latin typeface="Times New Roman" pitchFamily="18" charset="0"/>
              </a:rPr>
              <a:t>learning</a:t>
            </a:r>
            <a:endParaRPr lang="en-US" altLang="ko-KR" sz="3000" dirty="0">
              <a:solidFill>
                <a:schemeClr val="tx1"/>
              </a:solidFill>
              <a:latin typeface="Times New Roman" pitchFamily="18" charset="0"/>
            </a:endParaRPr>
          </a:p>
        </p:txBody>
      </p:sp>
      <p:grpSp>
        <p:nvGrpSpPr>
          <p:cNvPr id="54" name="Group 4"/>
          <p:cNvGrpSpPr>
            <a:grpSpLocks noChangeAspect="1"/>
          </p:cNvGrpSpPr>
          <p:nvPr/>
        </p:nvGrpSpPr>
        <p:grpSpPr bwMode="auto">
          <a:xfrm>
            <a:off x="3838401" y="1493247"/>
            <a:ext cx="1346200" cy="841375"/>
            <a:chOff x="3416" y="1895"/>
            <a:chExt cx="848" cy="530"/>
          </a:xfrm>
        </p:grpSpPr>
        <p:sp>
          <p:nvSpPr>
            <p:cNvPr id="55" name="AutoShape 3"/>
            <p:cNvSpPr>
              <a:spLocks noChangeAspect="1" noChangeArrowheads="1" noTextEdit="1"/>
            </p:cNvSpPr>
            <p:nvPr/>
          </p:nvSpPr>
          <p:spPr bwMode="auto">
            <a:xfrm>
              <a:off x="3416" y="1895"/>
              <a:ext cx="848" cy="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56" name="Rectangle 5"/>
            <p:cNvSpPr>
              <a:spLocks noChangeArrowheads="1"/>
            </p:cNvSpPr>
            <p:nvPr/>
          </p:nvSpPr>
          <p:spPr bwMode="auto">
            <a:xfrm>
              <a:off x="3756" y="2023"/>
              <a:ext cx="255"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Poor</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57" name="Rectangle 6"/>
            <p:cNvSpPr>
              <a:spLocks noChangeArrowheads="1"/>
            </p:cNvSpPr>
            <p:nvPr/>
          </p:nvSpPr>
          <p:spPr bwMode="auto">
            <a:xfrm>
              <a:off x="3568" y="2140"/>
              <a:ext cx="667"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Performance?</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grpSp>
      <p:grpSp>
        <p:nvGrpSpPr>
          <p:cNvPr id="58" name="Group 4"/>
          <p:cNvGrpSpPr>
            <a:grpSpLocks noChangeAspect="1"/>
          </p:cNvGrpSpPr>
          <p:nvPr/>
        </p:nvGrpSpPr>
        <p:grpSpPr bwMode="auto">
          <a:xfrm>
            <a:off x="2764457" y="3325692"/>
            <a:ext cx="3470275" cy="2397125"/>
            <a:chOff x="2747" y="1405"/>
            <a:chExt cx="2186" cy="1510"/>
          </a:xfrm>
        </p:grpSpPr>
        <p:sp>
          <p:nvSpPr>
            <p:cNvPr id="59" name="AutoShape 3"/>
            <p:cNvSpPr>
              <a:spLocks noChangeAspect="1" noChangeArrowheads="1" noTextEdit="1"/>
            </p:cNvSpPr>
            <p:nvPr/>
          </p:nvSpPr>
          <p:spPr bwMode="auto">
            <a:xfrm>
              <a:off x="2747" y="1405"/>
              <a:ext cx="2186" cy="1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60" name="Rectangle 5"/>
            <p:cNvSpPr>
              <a:spLocks noChangeArrowheads="1"/>
            </p:cNvSpPr>
            <p:nvPr/>
          </p:nvSpPr>
          <p:spPr bwMode="auto">
            <a:xfrm>
              <a:off x="3278" y="1651"/>
              <a:ext cx="241"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Poor</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61" name="Rectangle 6"/>
            <p:cNvSpPr>
              <a:spLocks noChangeArrowheads="1"/>
            </p:cNvSpPr>
            <p:nvPr/>
          </p:nvSpPr>
          <p:spPr bwMode="auto">
            <a:xfrm>
              <a:off x="3115" y="1766"/>
              <a:ext cx="579"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Performance</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62" name="Rectangle 7"/>
            <p:cNvSpPr>
              <a:spLocks noChangeArrowheads="1"/>
            </p:cNvSpPr>
            <p:nvPr/>
          </p:nvSpPr>
          <p:spPr bwMode="auto">
            <a:xfrm>
              <a:off x="4230" y="2474"/>
              <a:ext cx="591"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Low Demand</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63" name="Arc 8"/>
            <p:cNvSpPr>
              <a:spLocks/>
            </p:cNvSpPr>
            <p:nvPr/>
          </p:nvSpPr>
          <p:spPr bwMode="auto">
            <a:xfrm>
              <a:off x="3370" y="1895"/>
              <a:ext cx="955" cy="736"/>
            </a:xfrm>
            <a:custGeom>
              <a:avLst/>
              <a:gdLst>
                <a:gd name="G0" fmla="+- 21380 0 0"/>
                <a:gd name="G1" fmla="+- 0 0 0"/>
                <a:gd name="G2" fmla="+- 21600 0 0"/>
                <a:gd name="T0" fmla="*/ 27945 w 27945"/>
                <a:gd name="T1" fmla="*/ 20578 h 21600"/>
                <a:gd name="T2" fmla="*/ 0 w 27945"/>
                <a:gd name="T3" fmla="*/ 3073 h 21600"/>
                <a:gd name="T4" fmla="*/ 21380 w 27945"/>
                <a:gd name="T5" fmla="*/ 0 h 21600"/>
              </a:gdLst>
              <a:ahLst/>
              <a:cxnLst>
                <a:cxn ang="0">
                  <a:pos x="T0" y="T1"/>
                </a:cxn>
                <a:cxn ang="0">
                  <a:pos x="T2" y="T3"/>
                </a:cxn>
                <a:cxn ang="0">
                  <a:pos x="T4" y="T5"/>
                </a:cxn>
              </a:cxnLst>
              <a:rect l="0" t="0" r="r" b="b"/>
              <a:pathLst>
                <a:path w="27945" h="21600" fill="none" extrusionOk="0">
                  <a:moveTo>
                    <a:pt x="27945" y="20578"/>
                  </a:moveTo>
                  <a:cubicBezTo>
                    <a:pt x="25822" y="21255"/>
                    <a:pt x="23607" y="21599"/>
                    <a:pt x="21380" y="21599"/>
                  </a:cubicBezTo>
                  <a:cubicBezTo>
                    <a:pt x="10637" y="21599"/>
                    <a:pt x="1528" y="13705"/>
                    <a:pt x="-1" y="3073"/>
                  </a:cubicBezTo>
                </a:path>
                <a:path w="27945" h="21600" stroke="0" extrusionOk="0">
                  <a:moveTo>
                    <a:pt x="27945" y="20578"/>
                  </a:moveTo>
                  <a:cubicBezTo>
                    <a:pt x="25822" y="21255"/>
                    <a:pt x="23607" y="21599"/>
                    <a:pt x="21380" y="21599"/>
                  </a:cubicBezTo>
                  <a:cubicBezTo>
                    <a:pt x="10637" y="21599"/>
                    <a:pt x="1528" y="13705"/>
                    <a:pt x="-1" y="3073"/>
                  </a:cubicBezTo>
                  <a:lnTo>
                    <a:pt x="21380" y="0"/>
                  </a:lnTo>
                  <a:close/>
                </a:path>
              </a:pathLst>
            </a:custGeom>
            <a:noFill/>
            <a:ln w="38100">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64" name="Freeform 9"/>
            <p:cNvSpPr>
              <a:spLocks/>
            </p:cNvSpPr>
            <p:nvPr/>
          </p:nvSpPr>
          <p:spPr bwMode="auto">
            <a:xfrm>
              <a:off x="3332" y="1880"/>
              <a:ext cx="72" cy="126"/>
            </a:xfrm>
            <a:custGeom>
              <a:avLst/>
              <a:gdLst>
                <a:gd name="T0" fmla="*/ 36 w 72"/>
                <a:gd name="T1" fmla="*/ 0 h 126"/>
                <a:gd name="T2" fmla="*/ 0 w 72"/>
                <a:gd name="T3" fmla="*/ 126 h 126"/>
                <a:gd name="T4" fmla="*/ 72 w 72"/>
                <a:gd name="T5" fmla="*/ 120 h 126"/>
                <a:gd name="T6" fmla="*/ 36 w 72"/>
                <a:gd name="T7" fmla="*/ 0 h 126"/>
              </a:gdLst>
              <a:ahLst/>
              <a:cxnLst>
                <a:cxn ang="0">
                  <a:pos x="T0" y="T1"/>
                </a:cxn>
                <a:cxn ang="0">
                  <a:pos x="T2" y="T3"/>
                </a:cxn>
                <a:cxn ang="0">
                  <a:pos x="T4" y="T5"/>
                </a:cxn>
                <a:cxn ang="0">
                  <a:pos x="T6" y="T7"/>
                </a:cxn>
              </a:cxnLst>
              <a:rect l="0" t="0" r="r" b="b"/>
              <a:pathLst>
                <a:path w="72" h="126">
                  <a:moveTo>
                    <a:pt x="36" y="0"/>
                  </a:moveTo>
                  <a:lnTo>
                    <a:pt x="0" y="126"/>
                  </a:lnTo>
                  <a:lnTo>
                    <a:pt x="72" y="120"/>
                  </a:lnTo>
                  <a:lnTo>
                    <a:pt x="36" y="0"/>
                  </a:lnTo>
                  <a:close/>
                </a:path>
              </a:pathLst>
            </a:cu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a:p>
          </p:txBody>
        </p:sp>
      </p:grpSp>
      <p:sp>
        <p:nvSpPr>
          <p:cNvPr id="2" name="TextBox 1"/>
          <p:cNvSpPr txBox="1"/>
          <p:nvPr/>
        </p:nvSpPr>
        <p:spPr>
          <a:xfrm>
            <a:off x="1325240" y="1419448"/>
            <a:ext cx="393057" cy="307777"/>
          </a:xfrm>
          <a:prstGeom prst="rect">
            <a:avLst/>
          </a:prstGeom>
          <a:noFill/>
        </p:spPr>
        <p:txBody>
          <a:bodyPr wrap="none" rtlCol="0">
            <a:spAutoFit/>
          </a:bodyPr>
          <a:lstStyle/>
          <a:p>
            <a:r>
              <a:rPr lang="en-US" altLang="ko-KR" sz="1400" dirty="0" smtClean="0">
                <a:latin typeface="Times New Roman" panose="02020603050405020304" pitchFamily="18" charset="0"/>
                <a:cs typeface="Times New Roman" panose="02020603050405020304" pitchFamily="18" charset="0"/>
              </a:rPr>
              <a:t>(a)</a:t>
            </a:r>
            <a:endParaRPr lang="ko-KR" altLang="en-US" sz="1400" dirty="0">
              <a:latin typeface="Times New Roman" panose="02020603050405020304" pitchFamily="18" charset="0"/>
              <a:cs typeface="Times New Roman" panose="02020603050405020304" pitchFamily="18" charset="0"/>
            </a:endParaRPr>
          </a:p>
        </p:txBody>
      </p:sp>
      <p:sp>
        <p:nvSpPr>
          <p:cNvPr id="65" name="TextBox 64"/>
          <p:cNvSpPr txBox="1"/>
          <p:nvPr/>
        </p:nvSpPr>
        <p:spPr>
          <a:xfrm>
            <a:off x="1320432" y="3171803"/>
            <a:ext cx="402674" cy="307777"/>
          </a:xfrm>
          <a:prstGeom prst="rect">
            <a:avLst/>
          </a:prstGeom>
          <a:noFill/>
        </p:spPr>
        <p:txBody>
          <a:bodyPr wrap="none" rtlCol="0">
            <a:spAutoFit/>
          </a:bodyPr>
          <a:lstStyle/>
          <a:p>
            <a:r>
              <a:rPr lang="en-US" altLang="ko-KR" sz="1400" dirty="0" smtClean="0">
                <a:latin typeface="Times New Roman" panose="02020603050405020304" pitchFamily="18" charset="0"/>
                <a:cs typeface="Times New Roman" panose="02020603050405020304" pitchFamily="18" charset="0"/>
              </a:rPr>
              <a:t>(b)</a:t>
            </a:r>
            <a:endParaRPr lang="ko-KR"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891259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721080" cy="566266"/>
          </a:xfrm>
        </p:spPr>
        <p:txBody>
          <a:bodyPr/>
          <a:lstStyle/>
          <a:p>
            <a:r>
              <a:rPr lang="en-US" altLang="ko-KR" sz="3000" b="1" dirty="0">
                <a:solidFill>
                  <a:schemeClr val="tx1"/>
                </a:solidFill>
                <a:latin typeface="Times New Roman" pitchFamily="18" charset="0"/>
              </a:rPr>
              <a:t>Figure </a:t>
            </a:r>
            <a:r>
              <a:rPr lang="en-US" altLang="ko-KR" sz="3000" b="1" dirty="0" smtClean="0">
                <a:solidFill>
                  <a:schemeClr val="tx1"/>
                </a:solidFill>
                <a:latin typeface="Times New Roman" pitchFamily="18" charset="0"/>
              </a:rPr>
              <a:t>2.1 </a:t>
            </a:r>
            <a:r>
              <a:rPr lang="en-US" altLang="ko-KR" sz="3000" dirty="0" smtClean="0">
                <a:solidFill>
                  <a:schemeClr val="tx1"/>
                </a:solidFill>
                <a:latin typeface="Times New Roman" pitchFamily="18" charset="0"/>
              </a:rPr>
              <a:t>Example </a:t>
            </a:r>
            <a:r>
              <a:rPr lang="en-US" altLang="ko-KR" sz="3000" dirty="0">
                <a:solidFill>
                  <a:schemeClr val="tx1"/>
                </a:solidFill>
                <a:latin typeface="Times New Roman" pitchFamily="18" charset="0"/>
              </a:rPr>
              <a:t>of cause-and-effect analysis for </a:t>
            </a:r>
            <a:r>
              <a:rPr lang="en-US" altLang="ko-KR" sz="3000" dirty="0" smtClean="0">
                <a:solidFill>
                  <a:schemeClr val="tx1"/>
                </a:solidFill>
                <a:latin typeface="Times New Roman" pitchFamily="18" charset="0"/>
              </a:rPr>
              <a:t>learning</a:t>
            </a:r>
            <a:endParaRPr lang="en-US" altLang="ko-KR" sz="3000" dirty="0">
              <a:solidFill>
                <a:schemeClr val="tx1"/>
              </a:solidFill>
              <a:latin typeface="Times New Roman" pitchFamily="18" charset="0"/>
            </a:endParaRPr>
          </a:p>
        </p:txBody>
      </p:sp>
      <p:pic>
        <p:nvPicPr>
          <p:cNvPr id="2" name="그림 1"/>
          <p:cNvPicPr>
            <a:picLocks noChangeAspect="1"/>
          </p:cNvPicPr>
          <p:nvPr/>
        </p:nvPicPr>
        <p:blipFill>
          <a:blip r:embed="rId2"/>
          <a:stretch>
            <a:fillRect/>
          </a:stretch>
        </p:blipFill>
        <p:spPr>
          <a:xfrm>
            <a:off x="2557064" y="1676248"/>
            <a:ext cx="4791871" cy="3505504"/>
          </a:xfrm>
          <a:prstGeom prst="rect">
            <a:avLst/>
          </a:prstGeom>
        </p:spPr>
      </p:pic>
      <p:sp>
        <p:nvSpPr>
          <p:cNvPr id="15" name="TextBox 14"/>
          <p:cNvSpPr txBox="1"/>
          <p:nvPr/>
        </p:nvSpPr>
        <p:spPr>
          <a:xfrm>
            <a:off x="1325240" y="1419448"/>
            <a:ext cx="393057" cy="307777"/>
          </a:xfrm>
          <a:prstGeom prst="rect">
            <a:avLst/>
          </a:prstGeom>
          <a:noFill/>
        </p:spPr>
        <p:txBody>
          <a:bodyPr wrap="none" rtlCol="0">
            <a:spAutoFit/>
          </a:bodyPr>
          <a:lstStyle/>
          <a:p>
            <a:r>
              <a:rPr lang="en-US" altLang="ko-KR" sz="1400" dirty="0" smtClean="0">
                <a:latin typeface="Times New Roman" panose="02020603050405020304" pitchFamily="18" charset="0"/>
                <a:cs typeface="Times New Roman" panose="02020603050405020304" pitchFamily="18" charset="0"/>
              </a:rPr>
              <a:t>(c)</a:t>
            </a:r>
            <a:endParaRPr lang="ko-KR"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702171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721080" cy="566266"/>
          </a:xfrm>
        </p:spPr>
        <p:txBody>
          <a:bodyPr/>
          <a:lstStyle/>
          <a:p>
            <a:r>
              <a:rPr lang="en-US" altLang="ko-KR" sz="3000" b="1" dirty="0">
                <a:solidFill>
                  <a:schemeClr val="tx1"/>
                </a:solidFill>
                <a:latin typeface="Times New Roman" pitchFamily="18" charset="0"/>
              </a:rPr>
              <a:t>Figure </a:t>
            </a:r>
            <a:r>
              <a:rPr lang="en-US" altLang="ko-KR" sz="3000" b="1" dirty="0" smtClean="0">
                <a:solidFill>
                  <a:schemeClr val="tx1"/>
                </a:solidFill>
                <a:latin typeface="Times New Roman" pitchFamily="18" charset="0"/>
              </a:rPr>
              <a:t>2.1 </a:t>
            </a:r>
            <a:r>
              <a:rPr lang="en-US" altLang="ko-KR" sz="3000" dirty="0" smtClean="0">
                <a:solidFill>
                  <a:schemeClr val="tx1"/>
                </a:solidFill>
                <a:latin typeface="Times New Roman" pitchFamily="18" charset="0"/>
              </a:rPr>
              <a:t>Example </a:t>
            </a:r>
            <a:r>
              <a:rPr lang="en-US" altLang="ko-KR" sz="3000" dirty="0">
                <a:solidFill>
                  <a:schemeClr val="tx1"/>
                </a:solidFill>
                <a:latin typeface="Times New Roman" pitchFamily="18" charset="0"/>
              </a:rPr>
              <a:t>of cause-and-effect analysis for </a:t>
            </a:r>
            <a:r>
              <a:rPr lang="en-US" altLang="ko-KR" sz="3000" dirty="0" smtClean="0">
                <a:solidFill>
                  <a:schemeClr val="tx1"/>
                </a:solidFill>
                <a:latin typeface="Times New Roman" pitchFamily="18" charset="0"/>
              </a:rPr>
              <a:t>learning</a:t>
            </a:r>
            <a:endParaRPr lang="en-US" altLang="ko-KR" sz="3000" dirty="0">
              <a:solidFill>
                <a:schemeClr val="tx1"/>
              </a:solidFill>
              <a:latin typeface="Times New Roman" pitchFamily="18" charset="0"/>
            </a:endParaRPr>
          </a:p>
        </p:txBody>
      </p:sp>
      <p:pic>
        <p:nvPicPr>
          <p:cNvPr id="3" name="그림 2"/>
          <p:cNvPicPr>
            <a:picLocks noChangeAspect="1"/>
          </p:cNvPicPr>
          <p:nvPr/>
        </p:nvPicPr>
        <p:blipFill>
          <a:blip r:embed="rId2"/>
          <a:stretch>
            <a:fillRect/>
          </a:stretch>
        </p:blipFill>
        <p:spPr>
          <a:xfrm>
            <a:off x="1484075" y="1633572"/>
            <a:ext cx="6937849" cy="3590855"/>
          </a:xfrm>
          <a:prstGeom prst="rect">
            <a:avLst/>
          </a:prstGeom>
        </p:spPr>
      </p:pic>
      <p:sp>
        <p:nvSpPr>
          <p:cNvPr id="5" name="TextBox 4"/>
          <p:cNvSpPr txBox="1"/>
          <p:nvPr/>
        </p:nvSpPr>
        <p:spPr>
          <a:xfrm>
            <a:off x="1320432" y="1419448"/>
            <a:ext cx="402674" cy="307777"/>
          </a:xfrm>
          <a:prstGeom prst="rect">
            <a:avLst/>
          </a:prstGeom>
          <a:noFill/>
        </p:spPr>
        <p:txBody>
          <a:bodyPr wrap="none" rtlCol="0">
            <a:spAutoFit/>
          </a:bodyPr>
          <a:lstStyle/>
          <a:p>
            <a:r>
              <a:rPr lang="en-US" altLang="ko-KR" sz="1400" dirty="0" smtClean="0">
                <a:latin typeface="Times New Roman" panose="02020603050405020304" pitchFamily="18" charset="0"/>
                <a:cs typeface="Times New Roman" panose="02020603050405020304" pitchFamily="18" charset="0"/>
              </a:rPr>
              <a:t>(d)</a:t>
            </a:r>
            <a:endParaRPr lang="ko-KR"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30774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721080" cy="566266"/>
          </a:xfrm>
        </p:spPr>
        <p:txBody>
          <a:bodyPr/>
          <a:lstStyle/>
          <a:p>
            <a:r>
              <a:rPr lang="en-US" altLang="ko-KR" sz="3000" b="1" dirty="0">
                <a:solidFill>
                  <a:schemeClr val="tx1"/>
                </a:solidFill>
                <a:latin typeface="Times New Roman" pitchFamily="18" charset="0"/>
              </a:rPr>
              <a:t>Figure </a:t>
            </a:r>
            <a:r>
              <a:rPr lang="en-US" altLang="ko-KR" sz="3000" b="1" dirty="0" smtClean="0">
                <a:solidFill>
                  <a:schemeClr val="tx1"/>
                </a:solidFill>
                <a:latin typeface="Times New Roman" pitchFamily="18" charset="0"/>
              </a:rPr>
              <a:t>2.1 </a:t>
            </a:r>
            <a:r>
              <a:rPr lang="en-US" altLang="ko-KR" sz="3000" dirty="0" smtClean="0">
                <a:solidFill>
                  <a:schemeClr val="tx1"/>
                </a:solidFill>
                <a:latin typeface="Times New Roman" pitchFamily="18" charset="0"/>
              </a:rPr>
              <a:t>Example </a:t>
            </a:r>
            <a:r>
              <a:rPr lang="en-US" altLang="ko-KR" sz="3000" dirty="0">
                <a:solidFill>
                  <a:schemeClr val="tx1"/>
                </a:solidFill>
                <a:latin typeface="Times New Roman" pitchFamily="18" charset="0"/>
              </a:rPr>
              <a:t>of cause-and-effect analysis for </a:t>
            </a:r>
            <a:r>
              <a:rPr lang="en-US" altLang="ko-KR" sz="3000" dirty="0" smtClean="0">
                <a:solidFill>
                  <a:schemeClr val="tx1"/>
                </a:solidFill>
                <a:latin typeface="Times New Roman" pitchFamily="18" charset="0"/>
              </a:rPr>
              <a:t>learning</a:t>
            </a:r>
            <a:endParaRPr lang="en-US" altLang="ko-KR" sz="3000" dirty="0">
              <a:solidFill>
                <a:schemeClr val="tx1"/>
              </a:solidFill>
              <a:latin typeface="Times New Roman" pitchFamily="18" charset="0"/>
            </a:endParaRPr>
          </a:p>
        </p:txBody>
      </p:sp>
      <p:pic>
        <p:nvPicPr>
          <p:cNvPr id="2" name="그림 1"/>
          <p:cNvPicPr>
            <a:picLocks noChangeAspect="1"/>
          </p:cNvPicPr>
          <p:nvPr/>
        </p:nvPicPr>
        <p:blipFill>
          <a:blip r:embed="rId2"/>
          <a:stretch>
            <a:fillRect/>
          </a:stretch>
        </p:blipFill>
        <p:spPr>
          <a:xfrm>
            <a:off x="1575523" y="1164139"/>
            <a:ext cx="6754953" cy="4529721"/>
          </a:xfrm>
          <a:prstGeom prst="rect">
            <a:avLst/>
          </a:prstGeom>
        </p:spPr>
      </p:pic>
      <p:sp>
        <p:nvSpPr>
          <p:cNvPr id="5" name="TextBox 4"/>
          <p:cNvSpPr txBox="1"/>
          <p:nvPr/>
        </p:nvSpPr>
        <p:spPr>
          <a:xfrm>
            <a:off x="1325240" y="1419448"/>
            <a:ext cx="393057" cy="307777"/>
          </a:xfrm>
          <a:prstGeom prst="rect">
            <a:avLst/>
          </a:prstGeom>
          <a:noFill/>
        </p:spPr>
        <p:txBody>
          <a:bodyPr wrap="none" rtlCol="0">
            <a:spAutoFit/>
          </a:bodyPr>
          <a:lstStyle/>
          <a:p>
            <a:r>
              <a:rPr lang="en-US" altLang="ko-KR" sz="1400" dirty="0" smtClean="0">
                <a:latin typeface="Times New Roman" panose="02020603050405020304" pitchFamily="18" charset="0"/>
                <a:cs typeface="Times New Roman" panose="02020603050405020304" pitchFamily="18" charset="0"/>
              </a:rPr>
              <a:t>(e)</a:t>
            </a:r>
            <a:endParaRPr lang="ko-KR"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246555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8915400"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2.2 </a:t>
            </a:r>
            <a:r>
              <a:rPr lang="en-US" altLang="ko-KR" sz="3200" dirty="0" smtClean="0">
                <a:solidFill>
                  <a:schemeClr val="tx1"/>
                </a:solidFill>
                <a:latin typeface="Times New Roman" pitchFamily="18" charset="0"/>
              </a:rPr>
              <a:t>Single-loop learning</a:t>
            </a:r>
            <a:endParaRPr lang="en-US" altLang="ko-KR" sz="3200" dirty="0">
              <a:solidFill>
                <a:schemeClr val="tx1"/>
              </a:solidFill>
              <a:latin typeface="Times New Roman" pitchFamily="18" charset="0"/>
            </a:endParaRPr>
          </a:p>
        </p:txBody>
      </p:sp>
      <p:sp>
        <p:nvSpPr>
          <p:cNvPr id="4" name="Rectangle 2"/>
          <p:cNvSpPr>
            <a:spLocks noChangeArrowheads="1"/>
          </p:cNvSpPr>
          <p:nvPr/>
        </p:nvSpPr>
        <p:spPr bwMode="auto">
          <a:xfrm>
            <a:off x="845096" y="3442252"/>
            <a:ext cx="1219200" cy="6096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600" b="1">
                <a:latin typeface="Times New Roman" panose="02020603050405020304" pitchFamily="18" charset="0"/>
              </a:rPr>
              <a:t>Root Causes</a:t>
            </a:r>
          </a:p>
        </p:txBody>
      </p:sp>
      <p:sp>
        <p:nvSpPr>
          <p:cNvPr id="5" name="Rectangle 3"/>
          <p:cNvSpPr>
            <a:spLocks noChangeArrowheads="1"/>
          </p:cNvSpPr>
          <p:nvPr/>
        </p:nvSpPr>
        <p:spPr bwMode="auto">
          <a:xfrm>
            <a:off x="2521496" y="3442252"/>
            <a:ext cx="1219200" cy="6096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600" b="1">
                <a:latin typeface="Times New Roman" panose="02020603050405020304" pitchFamily="18" charset="0"/>
              </a:rPr>
              <a:t>Symptoms</a:t>
            </a:r>
          </a:p>
        </p:txBody>
      </p:sp>
      <p:sp>
        <p:nvSpPr>
          <p:cNvPr id="6" name="Rectangle 4"/>
          <p:cNvSpPr>
            <a:spLocks noChangeArrowheads="1"/>
          </p:cNvSpPr>
          <p:nvPr/>
        </p:nvSpPr>
        <p:spPr bwMode="auto">
          <a:xfrm>
            <a:off x="4197896" y="3442252"/>
            <a:ext cx="1219200" cy="6096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400" b="1">
                <a:latin typeface="Times New Roman" panose="02020603050405020304" pitchFamily="18" charset="0"/>
              </a:rPr>
              <a:t>Consequences</a:t>
            </a:r>
          </a:p>
        </p:txBody>
      </p:sp>
      <p:sp>
        <p:nvSpPr>
          <p:cNvPr id="7" name="Rectangle 5"/>
          <p:cNvSpPr>
            <a:spLocks noChangeArrowheads="1"/>
          </p:cNvSpPr>
          <p:nvPr/>
        </p:nvSpPr>
        <p:spPr bwMode="auto">
          <a:xfrm>
            <a:off x="7245896" y="3442252"/>
            <a:ext cx="1219200" cy="6096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600" b="1">
                <a:latin typeface="Times New Roman" panose="02020603050405020304" pitchFamily="18" charset="0"/>
              </a:rPr>
              <a:t>Goals</a:t>
            </a:r>
          </a:p>
        </p:txBody>
      </p:sp>
      <p:sp>
        <p:nvSpPr>
          <p:cNvPr id="8" name="AutoShape 6"/>
          <p:cNvSpPr>
            <a:spLocks noChangeArrowheads="1"/>
          </p:cNvSpPr>
          <p:nvPr/>
        </p:nvSpPr>
        <p:spPr bwMode="auto">
          <a:xfrm>
            <a:off x="5874296" y="3289852"/>
            <a:ext cx="914400" cy="914400"/>
          </a:xfrm>
          <a:prstGeom prst="diamond">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600" b="1">
                <a:latin typeface="Times New Roman" panose="02020603050405020304" pitchFamily="18" charset="0"/>
              </a:rPr>
              <a:t>Fit?</a:t>
            </a:r>
          </a:p>
        </p:txBody>
      </p:sp>
      <p:sp>
        <p:nvSpPr>
          <p:cNvPr id="9" name="Line 7"/>
          <p:cNvSpPr>
            <a:spLocks noChangeShapeType="1"/>
          </p:cNvSpPr>
          <p:nvPr/>
        </p:nvSpPr>
        <p:spPr bwMode="auto">
          <a:xfrm>
            <a:off x="5417096" y="3747052"/>
            <a:ext cx="457200"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0" name="Line 8"/>
          <p:cNvSpPr>
            <a:spLocks noChangeShapeType="1"/>
          </p:cNvSpPr>
          <p:nvPr/>
        </p:nvSpPr>
        <p:spPr bwMode="auto">
          <a:xfrm>
            <a:off x="6788696" y="3747052"/>
            <a:ext cx="457200" cy="0"/>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1" name="Line 9"/>
          <p:cNvSpPr>
            <a:spLocks noChangeShapeType="1"/>
          </p:cNvSpPr>
          <p:nvPr/>
        </p:nvSpPr>
        <p:spPr bwMode="auto">
          <a:xfrm>
            <a:off x="3740696" y="3747052"/>
            <a:ext cx="457200"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2" name="Line 10"/>
          <p:cNvSpPr>
            <a:spLocks noChangeShapeType="1"/>
          </p:cNvSpPr>
          <p:nvPr/>
        </p:nvSpPr>
        <p:spPr bwMode="auto">
          <a:xfrm>
            <a:off x="2064296" y="3747052"/>
            <a:ext cx="457200"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3" name="Rectangle 11"/>
          <p:cNvSpPr>
            <a:spLocks noChangeArrowheads="1"/>
          </p:cNvSpPr>
          <p:nvPr/>
        </p:nvSpPr>
        <p:spPr bwMode="auto">
          <a:xfrm>
            <a:off x="3359696" y="1994452"/>
            <a:ext cx="1219200" cy="609600"/>
          </a:xfrm>
          <a:prstGeom prst="rect">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400" b="1">
                <a:latin typeface="Times New Roman" panose="02020603050405020304" pitchFamily="18" charset="0"/>
              </a:rPr>
              <a:t>Strategy </a:t>
            </a:r>
          </a:p>
          <a:p>
            <a:pPr algn="ctr" eaLnBrk="1" hangingPunct="1">
              <a:spcBef>
                <a:spcPct val="0"/>
              </a:spcBef>
              <a:buFontTx/>
              <a:buNone/>
            </a:pPr>
            <a:r>
              <a:rPr lang="en-US" altLang="ko-KR" sz="1400" b="1">
                <a:latin typeface="Times New Roman" panose="02020603050405020304" pitchFamily="18" charset="0"/>
              </a:rPr>
              <a:t> Implementation</a:t>
            </a:r>
            <a:r>
              <a:rPr lang="en-US" altLang="ko-KR" sz="1600" b="1">
                <a:latin typeface="Times New Roman" panose="02020603050405020304" pitchFamily="18" charset="0"/>
              </a:rPr>
              <a:t> </a:t>
            </a:r>
          </a:p>
        </p:txBody>
      </p:sp>
      <p:sp>
        <p:nvSpPr>
          <p:cNvPr id="14" name="Line 12"/>
          <p:cNvSpPr>
            <a:spLocks noChangeShapeType="1"/>
          </p:cNvSpPr>
          <p:nvPr/>
        </p:nvSpPr>
        <p:spPr bwMode="auto">
          <a:xfrm flipV="1">
            <a:off x="7855496" y="2299252"/>
            <a:ext cx="0" cy="11430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5" name="Line 13"/>
          <p:cNvSpPr>
            <a:spLocks noChangeShapeType="1"/>
          </p:cNvSpPr>
          <p:nvPr/>
        </p:nvSpPr>
        <p:spPr bwMode="auto">
          <a:xfrm flipH="1">
            <a:off x="4578896" y="2299252"/>
            <a:ext cx="3276600"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6" name="Line 14"/>
          <p:cNvSpPr>
            <a:spLocks noChangeShapeType="1"/>
          </p:cNvSpPr>
          <p:nvPr/>
        </p:nvSpPr>
        <p:spPr bwMode="auto">
          <a:xfrm>
            <a:off x="3893096" y="2604052"/>
            <a:ext cx="0" cy="11430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7" name="Line 15"/>
          <p:cNvSpPr>
            <a:spLocks noChangeShapeType="1"/>
          </p:cNvSpPr>
          <p:nvPr/>
        </p:nvSpPr>
        <p:spPr bwMode="auto">
          <a:xfrm flipV="1">
            <a:off x="6331496" y="2299252"/>
            <a:ext cx="0" cy="9906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8" name="Text Box 16"/>
          <p:cNvSpPr txBox="1">
            <a:spLocks noChangeArrowheads="1"/>
          </p:cNvSpPr>
          <p:nvPr/>
        </p:nvSpPr>
        <p:spPr bwMode="auto">
          <a:xfrm>
            <a:off x="6331496" y="2985052"/>
            <a:ext cx="357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eaLnBrk="1" hangingPunct="1">
              <a:spcBef>
                <a:spcPct val="0"/>
              </a:spcBef>
              <a:buFontTx/>
              <a:buNone/>
            </a:pPr>
            <a:r>
              <a:rPr lang="en-US" altLang="ko-KR" sz="1400" b="1">
                <a:latin typeface="Times New Roman" panose="02020603050405020304" pitchFamily="18" charset="0"/>
              </a:rPr>
              <a:t>Y </a:t>
            </a:r>
          </a:p>
        </p:txBody>
      </p:sp>
      <p:sp>
        <p:nvSpPr>
          <p:cNvPr id="19" name="Line 17"/>
          <p:cNvSpPr>
            <a:spLocks noChangeShapeType="1"/>
          </p:cNvSpPr>
          <p:nvPr/>
        </p:nvSpPr>
        <p:spPr bwMode="auto">
          <a:xfrm>
            <a:off x="3131096" y="4051852"/>
            <a:ext cx="0" cy="1143000"/>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20" name="Rectangle 18"/>
          <p:cNvSpPr>
            <a:spLocks noChangeArrowheads="1"/>
          </p:cNvSpPr>
          <p:nvPr/>
        </p:nvSpPr>
        <p:spPr bwMode="auto">
          <a:xfrm>
            <a:off x="3359696" y="4890052"/>
            <a:ext cx="1219200" cy="609600"/>
          </a:xfrm>
          <a:prstGeom prst="rect">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600" b="1">
                <a:latin typeface="Times New Roman" panose="02020603050405020304" pitchFamily="18" charset="0"/>
              </a:rPr>
              <a:t>Corrective </a:t>
            </a:r>
          </a:p>
          <a:p>
            <a:pPr algn="ctr" eaLnBrk="1" hangingPunct="1">
              <a:spcBef>
                <a:spcPct val="0"/>
              </a:spcBef>
              <a:buFontTx/>
              <a:buNone/>
            </a:pPr>
            <a:r>
              <a:rPr lang="en-US" altLang="ko-KR" sz="1600" b="1">
                <a:latin typeface="Times New Roman" panose="02020603050405020304" pitchFamily="18" charset="0"/>
              </a:rPr>
              <a:t>Measures  </a:t>
            </a:r>
          </a:p>
        </p:txBody>
      </p:sp>
      <p:sp>
        <p:nvSpPr>
          <p:cNvPr id="21" name="Line 19"/>
          <p:cNvSpPr>
            <a:spLocks noChangeShapeType="1"/>
          </p:cNvSpPr>
          <p:nvPr/>
        </p:nvSpPr>
        <p:spPr bwMode="auto">
          <a:xfrm>
            <a:off x="3131096" y="5194852"/>
            <a:ext cx="2286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22" name="Line 20"/>
          <p:cNvSpPr>
            <a:spLocks noChangeShapeType="1"/>
          </p:cNvSpPr>
          <p:nvPr/>
        </p:nvSpPr>
        <p:spPr bwMode="auto">
          <a:xfrm flipV="1">
            <a:off x="6331496" y="4204252"/>
            <a:ext cx="0" cy="9906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23" name="Line 21"/>
          <p:cNvSpPr>
            <a:spLocks noChangeShapeType="1"/>
          </p:cNvSpPr>
          <p:nvPr/>
        </p:nvSpPr>
        <p:spPr bwMode="auto">
          <a:xfrm>
            <a:off x="4578896" y="5194852"/>
            <a:ext cx="1752600" cy="0"/>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24" name="Text Box 22"/>
          <p:cNvSpPr txBox="1">
            <a:spLocks noChangeArrowheads="1"/>
          </p:cNvSpPr>
          <p:nvPr/>
        </p:nvSpPr>
        <p:spPr bwMode="auto">
          <a:xfrm>
            <a:off x="6026696" y="4204252"/>
            <a:ext cx="357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eaLnBrk="1" hangingPunct="1">
              <a:spcBef>
                <a:spcPct val="0"/>
              </a:spcBef>
              <a:buFontTx/>
              <a:buNone/>
            </a:pPr>
            <a:r>
              <a:rPr lang="en-US" altLang="ko-KR" sz="1400" b="1">
                <a:latin typeface="Times New Roman" panose="02020603050405020304" pitchFamily="18" charset="0"/>
              </a:rPr>
              <a:t>N </a:t>
            </a:r>
          </a:p>
        </p:txBody>
      </p:sp>
      <p:sp>
        <p:nvSpPr>
          <p:cNvPr id="25" name="Rectangle 23"/>
          <p:cNvSpPr>
            <a:spLocks noChangeArrowheads="1"/>
          </p:cNvSpPr>
          <p:nvPr/>
        </p:nvSpPr>
        <p:spPr bwMode="auto">
          <a:xfrm>
            <a:off x="2216696" y="1613452"/>
            <a:ext cx="6553200" cy="4267200"/>
          </a:xfrm>
          <a:prstGeom prst="rect">
            <a:avLst/>
          </a:prstGeom>
          <a:noFill/>
          <a:ln w="31750">
            <a:solidFill>
              <a:schemeClr val="tx1"/>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eaLnBrk="1" hangingPunct="1">
              <a:spcBef>
                <a:spcPct val="0"/>
              </a:spcBef>
              <a:buFontTx/>
              <a:buNone/>
            </a:pPr>
            <a:endParaRPr lang="ko-KR" altLang="en-US" sz="2400"/>
          </a:p>
        </p:txBody>
      </p:sp>
      <p:sp>
        <p:nvSpPr>
          <p:cNvPr id="26" name="Text Box 24"/>
          <p:cNvSpPr txBox="1">
            <a:spLocks noChangeArrowheads="1"/>
          </p:cNvSpPr>
          <p:nvPr/>
        </p:nvSpPr>
        <p:spPr bwMode="auto">
          <a:xfrm>
            <a:off x="616496" y="1232452"/>
            <a:ext cx="19827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eaLnBrk="1" hangingPunct="1">
              <a:spcBef>
                <a:spcPct val="0"/>
              </a:spcBef>
              <a:buFontTx/>
              <a:buNone/>
            </a:pPr>
            <a:r>
              <a:rPr lang="en-US" altLang="ko-KR" sz="1600" b="1">
                <a:latin typeface="Times New Roman" panose="02020603050405020304" pitchFamily="18" charset="0"/>
              </a:rPr>
              <a:t>Single-loop learning </a:t>
            </a:r>
          </a:p>
        </p:txBody>
      </p:sp>
      <p:sp>
        <p:nvSpPr>
          <p:cNvPr id="27" name="Text Box 25"/>
          <p:cNvSpPr txBox="1">
            <a:spLocks noChangeArrowheads="1"/>
          </p:cNvSpPr>
          <p:nvPr/>
        </p:nvSpPr>
        <p:spPr bwMode="auto">
          <a:xfrm>
            <a:off x="5188496" y="2299252"/>
            <a:ext cx="1108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eaLnBrk="1" hangingPunct="1">
              <a:spcBef>
                <a:spcPct val="0"/>
              </a:spcBef>
              <a:buFontTx/>
              <a:buNone/>
            </a:pPr>
            <a:r>
              <a:rPr lang="en-US" altLang="ko-KR" sz="1400" b="1" i="1">
                <a:solidFill>
                  <a:srgbClr val="FF0000"/>
                </a:solidFill>
                <a:latin typeface="Times New Roman" panose="02020603050405020304" pitchFamily="18" charset="0"/>
              </a:rPr>
              <a:t>Reinforcing </a:t>
            </a:r>
          </a:p>
        </p:txBody>
      </p:sp>
      <p:sp>
        <p:nvSpPr>
          <p:cNvPr id="28" name="Text Box 26"/>
          <p:cNvSpPr txBox="1">
            <a:spLocks noChangeArrowheads="1"/>
          </p:cNvSpPr>
          <p:nvPr/>
        </p:nvSpPr>
        <p:spPr bwMode="auto">
          <a:xfrm>
            <a:off x="5188496" y="4890052"/>
            <a:ext cx="10239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eaLnBrk="1" hangingPunct="1">
              <a:spcBef>
                <a:spcPct val="0"/>
              </a:spcBef>
              <a:buFontTx/>
              <a:buNone/>
            </a:pPr>
            <a:r>
              <a:rPr lang="en-US" altLang="ko-KR" sz="1400" b="1" i="1">
                <a:solidFill>
                  <a:srgbClr val="FF0000"/>
                </a:solidFill>
                <a:latin typeface="Times New Roman" panose="02020603050405020304" pitchFamily="18" charset="0"/>
              </a:rPr>
              <a:t>Rectifying  </a:t>
            </a:r>
          </a:p>
        </p:txBody>
      </p:sp>
    </p:spTree>
    <p:extLst>
      <p:ext uri="{BB962C8B-B14F-4D97-AF65-F5344CB8AC3E}">
        <p14:creationId xmlns:p14="http://schemas.microsoft.com/office/powerpoint/2010/main" val="9648503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8915400"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2.3 </a:t>
            </a:r>
            <a:r>
              <a:rPr lang="en-US" altLang="ko-KR" sz="3200" dirty="0" smtClean="0">
                <a:solidFill>
                  <a:schemeClr val="tx1"/>
                </a:solidFill>
                <a:latin typeface="Times New Roman" pitchFamily="18" charset="0"/>
              </a:rPr>
              <a:t>Double-loop learning</a:t>
            </a:r>
            <a:endParaRPr lang="en-US" altLang="ko-KR" sz="3200" dirty="0">
              <a:solidFill>
                <a:schemeClr val="tx1"/>
              </a:solidFill>
              <a:latin typeface="Times New Roman" pitchFamily="18" charset="0"/>
            </a:endParaRPr>
          </a:p>
        </p:txBody>
      </p:sp>
      <p:sp>
        <p:nvSpPr>
          <p:cNvPr id="5" name="Rectangle 2"/>
          <p:cNvSpPr>
            <a:spLocks noChangeArrowheads="1"/>
          </p:cNvSpPr>
          <p:nvPr/>
        </p:nvSpPr>
        <p:spPr bwMode="auto">
          <a:xfrm>
            <a:off x="1019606" y="3505200"/>
            <a:ext cx="1219200" cy="6096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600" b="1">
                <a:latin typeface="Times New Roman" panose="02020603050405020304" pitchFamily="18" charset="0"/>
              </a:rPr>
              <a:t>Root Causes</a:t>
            </a:r>
          </a:p>
        </p:txBody>
      </p:sp>
      <p:sp>
        <p:nvSpPr>
          <p:cNvPr id="6" name="Rectangle 3"/>
          <p:cNvSpPr>
            <a:spLocks noChangeArrowheads="1"/>
          </p:cNvSpPr>
          <p:nvPr/>
        </p:nvSpPr>
        <p:spPr bwMode="auto">
          <a:xfrm>
            <a:off x="2696006" y="3505200"/>
            <a:ext cx="1219200" cy="6096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600" b="1">
                <a:latin typeface="Times New Roman" panose="02020603050405020304" pitchFamily="18" charset="0"/>
              </a:rPr>
              <a:t>Symptoms</a:t>
            </a:r>
          </a:p>
        </p:txBody>
      </p:sp>
      <p:sp>
        <p:nvSpPr>
          <p:cNvPr id="7" name="Rectangle 4"/>
          <p:cNvSpPr>
            <a:spLocks noChangeArrowheads="1"/>
          </p:cNvSpPr>
          <p:nvPr/>
        </p:nvSpPr>
        <p:spPr bwMode="auto">
          <a:xfrm>
            <a:off x="4372406" y="3505200"/>
            <a:ext cx="1219200" cy="6096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400" b="1">
                <a:latin typeface="Times New Roman" panose="02020603050405020304" pitchFamily="18" charset="0"/>
              </a:rPr>
              <a:t>Consequences</a:t>
            </a:r>
          </a:p>
        </p:txBody>
      </p:sp>
      <p:sp>
        <p:nvSpPr>
          <p:cNvPr id="8" name="Rectangle 5"/>
          <p:cNvSpPr>
            <a:spLocks noChangeArrowheads="1"/>
          </p:cNvSpPr>
          <p:nvPr/>
        </p:nvSpPr>
        <p:spPr bwMode="auto">
          <a:xfrm>
            <a:off x="7420406" y="3505200"/>
            <a:ext cx="1219200" cy="6096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600" b="1">
                <a:latin typeface="Times New Roman" panose="02020603050405020304" pitchFamily="18" charset="0"/>
              </a:rPr>
              <a:t>Goals</a:t>
            </a:r>
          </a:p>
        </p:txBody>
      </p:sp>
      <p:sp>
        <p:nvSpPr>
          <p:cNvPr id="9" name="AutoShape 6"/>
          <p:cNvSpPr>
            <a:spLocks noChangeArrowheads="1"/>
          </p:cNvSpPr>
          <p:nvPr/>
        </p:nvSpPr>
        <p:spPr bwMode="auto">
          <a:xfrm>
            <a:off x="6048806" y="3352800"/>
            <a:ext cx="914400" cy="914400"/>
          </a:xfrm>
          <a:prstGeom prst="diamond">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600" b="1">
                <a:latin typeface="Times New Roman" panose="02020603050405020304" pitchFamily="18" charset="0"/>
              </a:rPr>
              <a:t>Fit?</a:t>
            </a:r>
          </a:p>
        </p:txBody>
      </p:sp>
      <p:sp>
        <p:nvSpPr>
          <p:cNvPr id="10" name="Line 7"/>
          <p:cNvSpPr>
            <a:spLocks noChangeShapeType="1"/>
          </p:cNvSpPr>
          <p:nvPr/>
        </p:nvSpPr>
        <p:spPr bwMode="auto">
          <a:xfrm>
            <a:off x="5591606" y="3810000"/>
            <a:ext cx="457200"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1" name="Line 8"/>
          <p:cNvSpPr>
            <a:spLocks noChangeShapeType="1"/>
          </p:cNvSpPr>
          <p:nvPr/>
        </p:nvSpPr>
        <p:spPr bwMode="auto">
          <a:xfrm>
            <a:off x="6963206" y="3810000"/>
            <a:ext cx="457200" cy="0"/>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2" name="Line 9"/>
          <p:cNvSpPr>
            <a:spLocks noChangeShapeType="1"/>
          </p:cNvSpPr>
          <p:nvPr/>
        </p:nvSpPr>
        <p:spPr bwMode="auto">
          <a:xfrm>
            <a:off x="3915206" y="3810000"/>
            <a:ext cx="457200"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3" name="Line 10"/>
          <p:cNvSpPr>
            <a:spLocks noChangeShapeType="1"/>
          </p:cNvSpPr>
          <p:nvPr/>
        </p:nvSpPr>
        <p:spPr bwMode="auto">
          <a:xfrm>
            <a:off x="2238806" y="3810000"/>
            <a:ext cx="457200"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4" name="Rectangle 11"/>
          <p:cNvSpPr>
            <a:spLocks noChangeArrowheads="1"/>
          </p:cNvSpPr>
          <p:nvPr/>
        </p:nvSpPr>
        <p:spPr bwMode="auto">
          <a:xfrm>
            <a:off x="3534206" y="2057400"/>
            <a:ext cx="1219200" cy="609600"/>
          </a:xfrm>
          <a:prstGeom prst="rect">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400" b="1">
                <a:latin typeface="Times New Roman" panose="02020603050405020304" pitchFamily="18" charset="0"/>
              </a:rPr>
              <a:t>Strategy </a:t>
            </a:r>
          </a:p>
          <a:p>
            <a:pPr algn="ctr" eaLnBrk="1" hangingPunct="1">
              <a:spcBef>
                <a:spcPct val="0"/>
              </a:spcBef>
              <a:buFontTx/>
              <a:buNone/>
            </a:pPr>
            <a:r>
              <a:rPr lang="en-US" altLang="ko-KR" sz="1400" b="1">
                <a:latin typeface="Times New Roman" panose="02020603050405020304" pitchFamily="18" charset="0"/>
              </a:rPr>
              <a:t> Implementation</a:t>
            </a:r>
            <a:r>
              <a:rPr lang="en-US" altLang="ko-KR" sz="1600" b="1">
                <a:latin typeface="Times New Roman" panose="02020603050405020304" pitchFamily="18" charset="0"/>
              </a:rPr>
              <a:t> </a:t>
            </a:r>
          </a:p>
        </p:txBody>
      </p:sp>
      <p:sp>
        <p:nvSpPr>
          <p:cNvPr id="15" name="Line 12"/>
          <p:cNvSpPr>
            <a:spLocks noChangeShapeType="1"/>
          </p:cNvSpPr>
          <p:nvPr/>
        </p:nvSpPr>
        <p:spPr bwMode="auto">
          <a:xfrm flipV="1">
            <a:off x="8030006" y="2362200"/>
            <a:ext cx="0" cy="11430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6" name="Line 13"/>
          <p:cNvSpPr>
            <a:spLocks noChangeShapeType="1"/>
          </p:cNvSpPr>
          <p:nvPr/>
        </p:nvSpPr>
        <p:spPr bwMode="auto">
          <a:xfrm flipH="1">
            <a:off x="4753406" y="2362200"/>
            <a:ext cx="3276600"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7" name="Line 14"/>
          <p:cNvSpPr>
            <a:spLocks noChangeShapeType="1"/>
          </p:cNvSpPr>
          <p:nvPr/>
        </p:nvSpPr>
        <p:spPr bwMode="auto">
          <a:xfrm>
            <a:off x="4067606" y="2667000"/>
            <a:ext cx="0" cy="11430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8" name="Line 15"/>
          <p:cNvSpPr>
            <a:spLocks noChangeShapeType="1"/>
          </p:cNvSpPr>
          <p:nvPr/>
        </p:nvSpPr>
        <p:spPr bwMode="auto">
          <a:xfrm flipV="1">
            <a:off x="6506006" y="2362200"/>
            <a:ext cx="0" cy="9906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9" name="Text Box 16"/>
          <p:cNvSpPr txBox="1">
            <a:spLocks noChangeArrowheads="1"/>
          </p:cNvSpPr>
          <p:nvPr/>
        </p:nvSpPr>
        <p:spPr bwMode="auto">
          <a:xfrm>
            <a:off x="6506006" y="3048000"/>
            <a:ext cx="357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eaLnBrk="1" hangingPunct="1">
              <a:spcBef>
                <a:spcPct val="0"/>
              </a:spcBef>
              <a:buFontTx/>
              <a:buNone/>
            </a:pPr>
            <a:r>
              <a:rPr lang="en-US" altLang="ko-KR" sz="1400" b="1">
                <a:latin typeface="Times New Roman" panose="02020603050405020304" pitchFamily="18" charset="0"/>
              </a:rPr>
              <a:t>Y </a:t>
            </a:r>
          </a:p>
        </p:txBody>
      </p:sp>
      <p:sp>
        <p:nvSpPr>
          <p:cNvPr id="20" name="Line 17"/>
          <p:cNvSpPr>
            <a:spLocks noChangeShapeType="1"/>
          </p:cNvSpPr>
          <p:nvPr/>
        </p:nvSpPr>
        <p:spPr bwMode="auto">
          <a:xfrm>
            <a:off x="1553006" y="4114800"/>
            <a:ext cx="0" cy="1143000"/>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21" name="Rectangle 18"/>
          <p:cNvSpPr>
            <a:spLocks noChangeArrowheads="1"/>
          </p:cNvSpPr>
          <p:nvPr/>
        </p:nvSpPr>
        <p:spPr bwMode="auto">
          <a:xfrm>
            <a:off x="3534206" y="4953000"/>
            <a:ext cx="1219200" cy="609600"/>
          </a:xfrm>
          <a:prstGeom prst="rect">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600" b="1">
                <a:latin typeface="Times New Roman" panose="02020603050405020304" pitchFamily="18" charset="0"/>
              </a:rPr>
              <a:t>Corrective </a:t>
            </a:r>
          </a:p>
          <a:p>
            <a:pPr algn="ctr" eaLnBrk="1" hangingPunct="1">
              <a:spcBef>
                <a:spcPct val="0"/>
              </a:spcBef>
              <a:buFontTx/>
              <a:buNone/>
            </a:pPr>
            <a:r>
              <a:rPr lang="en-US" altLang="ko-KR" sz="1600" b="1">
                <a:latin typeface="Times New Roman" panose="02020603050405020304" pitchFamily="18" charset="0"/>
              </a:rPr>
              <a:t>Measures  </a:t>
            </a:r>
          </a:p>
        </p:txBody>
      </p:sp>
      <p:sp>
        <p:nvSpPr>
          <p:cNvPr id="22" name="Line 19"/>
          <p:cNvSpPr>
            <a:spLocks noChangeShapeType="1"/>
          </p:cNvSpPr>
          <p:nvPr/>
        </p:nvSpPr>
        <p:spPr bwMode="auto">
          <a:xfrm>
            <a:off x="1553006" y="5257800"/>
            <a:ext cx="19812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23" name="Line 20"/>
          <p:cNvSpPr>
            <a:spLocks noChangeShapeType="1"/>
          </p:cNvSpPr>
          <p:nvPr/>
        </p:nvSpPr>
        <p:spPr bwMode="auto">
          <a:xfrm flipV="1">
            <a:off x="6506006" y="4267200"/>
            <a:ext cx="0" cy="9906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24" name="Line 21"/>
          <p:cNvSpPr>
            <a:spLocks noChangeShapeType="1"/>
          </p:cNvSpPr>
          <p:nvPr/>
        </p:nvSpPr>
        <p:spPr bwMode="auto">
          <a:xfrm>
            <a:off x="4753406" y="5257800"/>
            <a:ext cx="1752600" cy="0"/>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25" name="Text Box 22"/>
          <p:cNvSpPr txBox="1">
            <a:spLocks noChangeArrowheads="1"/>
          </p:cNvSpPr>
          <p:nvPr/>
        </p:nvSpPr>
        <p:spPr bwMode="auto">
          <a:xfrm>
            <a:off x="6201206" y="4267200"/>
            <a:ext cx="357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eaLnBrk="1" hangingPunct="1">
              <a:spcBef>
                <a:spcPct val="0"/>
              </a:spcBef>
              <a:buFontTx/>
              <a:buNone/>
            </a:pPr>
            <a:r>
              <a:rPr lang="en-US" altLang="ko-KR" sz="1400" b="1">
                <a:latin typeface="Times New Roman" panose="02020603050405020304" pitchFamily="18" charset="0"/>
              </a:rPr>
              <a:t>N </a:t>
            </a:r>
          </a:p>
        </p:txBody>
      </p:sp>
      <p:sp>
        <p:nvSpPr>
          <p:cNvPr id="26" name="Rectangle 23"/>
          <p:cNvSpPr>
            <a:spLocks noChangeArrowheads="1"/>
          </p:cNvSpPr>
          <p:nvPr/>
        </p:nvSpPr>
        <p:spPr bwMode="auto">
          <a:xfrm>
            <a:off x="714806" y="1676400"/>
            <a:ext cx="8229600" cy="4267200"/>
          </a:xfrm>
          <a:prstGeom prst="rect">
            <a:avLst/>
          </a:prstGeom>
          <a:noFill/>
          <a:ln w="31750">
            <a:solidFill>
              <a:schemeClr val="tx1"/>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eaLnBrk="1" hangingPunct="1">
              <a:spcBef>
                <a:spcPct val="0"/>
              </a:spcBef>
              <a:buFontTx/>
              <a:buNone/>
            </a:pPr>
            <a:endParaRPr lang="ko-KR" altLang="en-US" sz="2400"/>
          </a:p>
        </p:txBody>
      </p:sp>
      <p:sp>
        <p:nvSpPr>
          <p:cNvPr id="27" name="Text Box 24"/>
          <p:cNvSpPr txBox="1">
            <a:spLocks noChangeArrowheads="1"/>
          </p:cNvSpPr>
          <p:nvPr/>
        </p:nvSpPr>
        <p:spPr bwMode="auto">
          <a:xfrm>
            <a:off x="791006" y="1295400"/>
            <a:ext cx="2071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eaLnBrk="1" hangingPunct="1">
              <a:spcBef>
                <a:spcPct val="0"/>
              </a:spcBef>
              <a:buFontTx/>
              <a:buNone/>
            </a:pPr>
            <a:r>
              <a:rPr lang="en-US" altLang="ko-KR" sz="1600" b="1">
                <a:latin typeface="Times New Roman" panose="02020603050405020304" pitchFamily="18" charset="0"/>
              </a:rPr>
              <a:t>Double-loop learning </a:t>
            </a:r>
          </a:p>
        </p:txBody>
      </p:sp>
      <p:sp>
        <p:nvSpPr>
          <p:cNvPr id="28" name="Text Box 25"/>
          <p:cNvSpPr txBox="1">
            <a:spLocks noChangeArrowheads="1"/>
          </p:cNvSpPr>
          <p:nvPr/>
        </p:nvSpPr>
        <p:spPr bwMode="auto">
          <a:xfrm>
            <a:off x="5363006" y="2362200"/>
            <a:ext cx="1108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eaLnBrk="1" hangingPunct="1">
              <a:spcBef>
                <a:spcPct val="0"/>
              </a:spcBef>
              <a:buFontTx/>
              <a:buNone/>
            </a:pPr>
            <a:r>
              <a:rPr lang="en-US" altLang="ko-KR" sz="1400" b="1" i="1">
                <a:solidFill>
                  <a:srgbClr val="FF0000"/>
                </a:solidFill>
                <a:latin typeface="Times New Roman" panose="02020603050405020304" pitchFamily="18" charset="0"/>
              </a:rPr>
              <a:t>Reinforcing </a:t>
            </a:r>
          </a:p>
        </p:txBody>
      </p:sp>
      <p:sp>
        <p:nvSpPr>
          <p:cNvPr id="29" name="Text Box 26"/>
          <p:cNvSpPr txBox="1">
            <a:spLocks noChangeArrowheads="1"/>
          </p:cNvSpPr>
          <p:nvPr/>
        </p:nvSpPr>
        <p:spPr bwMode="auto">
          <a:xfrm>
            <a:off x="5363006" y="4724400"/>
            <a:ext cx="1144588"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eaLnBrk="1" hangingPunct="1">
              <a:spcBef>
                <a:spcPct val="0"/>
              </a:spcBef>
              <a:buFontTx/>
              <a:buNone/>
            </a:pPr>
            <a:r>
              <a:rPr lang="en-US" altLang="ko-KR" sz="1400" b="1" i="1">
                <a:solidFill>
                  <a:srgbClr val="FF0000"/>
                </a:solidFill>
                <a:latin typeface="Times New Roman" panose="02020603050405020304" pitchFamily="18" charset="0"/>
              </a:rPr>
              <a:t>Eliminating </a:t>
            </a:r>
          </a:p>
          <a:p>
            <a:pPr eaLnBrk="1" hangingPunct="1">
              <a:spcBef>
                <a:spcPct val="0"/>
              </a:spcBef>
              <a:buFontTx/>
              <a:buNone/>
            </a:pPr>
            <a:r>
              <a:rPr lang="en-US" altLang="ko-KR" sz="1400" b="1" i="1">
                <a:solidFill>
                  <a:srgbClr val="FF0000"/>
                </a:solidFill>
                <a:latin typeface="Times New Roman" panose="02020603050405020304" pitchFamily="18" charset="0"/>
              </a:rPr>
              <a:t>Root Causes </a:t>
            </a:r>
          </a:p>
        </p:txBody>
      </p:sp>
    </p:spTree>
    <p:extLst>
      <p:ext uri="{BB962C8B-B14F-4D97-AF65-F5344CB8AC3E}">
        <p14:creationId xmlns:p14="http://schemas.microsoft.com/office/powerpoint/2010/main" val="28368831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8915400"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2.4 </a:t>
            </a:r>
            <a:r>
              <a:rPr lang="en-US" altLang="ko-KR" sz="3200" dirty="0" smtClean="0">
                <a:solidFill>
                  <a:schemeClr val="tx1"/>
                </a:solidFill>
                <a:latin typeface="Times New Roman" pitchFamily="18" charset="0"/>
              </a:rPr>
              <a:t>Integrated </a:t>
            </a:r>
            <a:r>
              <a:rPr lang="en-US" altLang="ko-KR" sz="3200" dirty="0">
                <a:solidFill>
                  <a:schemeClr val="tx1"/>
                </a:solidFill>
                <a:latin typeface="Times New Roman" pitchFamily="18" charset="0"/>
              </a:rPr>
              <a:t>learning  </a:t>
            </a:r>
          </a:p>
        </p:txBody>
      </p:sp>
      <p:sp>
        <p:nvSpPr>
          <p:cNvPr id="4" name="Rectangle 2"/>
          <p:cNvSpPr>
            <a:spLocks noChangeArrowheads="1"/>
          </p:cNvSpPr>
          <p:nvPr/>
        </p:nvSpPr>
        <p:spPr bwMode="auto">
          <a:xfrm>
            <a:off x="1047056" y="3155950"/>
            <a:ext cx="1219200" cy="6096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600" b="1">
                <a:latin typeface="Times New Roman" panose="02020603050405020304" pitchFamily="18" charset="0"/>
              </a:rPr>
              <a:t>Root Causes</a:t>
            </a:r>
          </a:p>
        </p:txBody>
      </p:sp>
      <p:sp>
        <p:nvSpPr>
          <p:cNvPr id="6" name="Rectangle 3"/>
          <p:cNvSpPr>
            <a:spLocks noChangeArrowheads="1"/>
          </p:cNvSpPr>
          <p:nvPr/>
        </p:nvSpPr>
        <p:spPr bwMode="auto">
          <a:xfrm>
            <a:off x="2723456" y="3155950"/>
            <a:ext cx="1219200" cy="6096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600" b="1">
                <a:latin typeface="Times New Roman" panose="02020603050405020304" pitchFamily="18" charset="0"/>
              </a:rPr>
              <a:t>Symptoms</a:t>
            </a:r>
          </a:p>
        </p:txBody>
      </p:sp>
      <p:sp>
        <p:nvSpPr>
          <p:cNvPr id="7" name="Rectangle 4"/>
          <p:cNvSpPr>
            <a:spLocks noChangeArrowheads="1"/>
          </p:cNvSpPr>
          <p:nvPr/>
        </p:nvSpPr>
        <p:spPr bwMode="auto">
          <a:xfrm>
            <a:off x="4399856" y="3155950"/>
            <a:ext cx="1219200" cy="6096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400" b="1">
                <a:latin typeface="Times New Roman" panose="02020603050405020304" pitchFamily="18" charset="0"/>
              </a:rPr>
              <a:t>Consequences</a:t>
            </a:r>
          </a:p>
        </p:txBody>
      </p:sp>
      <p:sp>
        <p:nvSpPr>
          <p:cNvPr id="8" name="Rectangle 5"/>
          <p:cNvSpPr>
            <a:spLocks noChangeArrowheads="1"/>
          </p:cNvSpPr>
          <p:nvPr/>
        </p:nvSpPr>
        <p:spPr bwMode="auto">
          <a:xfrm>
            <a:off x="7447856" y="3155950"/>
            <a:ext cx="1219200" cy="6096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600" b="1">
                <a:latin typeface="Times New Roman" panose="02020603050405020304" pitchFamily="18" charset="0"/>
              </a:rPr>
              <a:t>Goals</a:t>
            </a:r>
          </a:p>
        </p:txBody>
      </p:sp>
      <p:sp>
        <p:nvSpPr>
          <p:cNvPr id="9" name="AutoShape 6"/>
          <p:cNvSpPr>
            <a:spLocks noChangeArrowheads="1"/>
          </p:cNvSpPr>
          <p:nvPr/>
        </p:nvSpPr>
        <p:spPr bwMode="auto">
          <a:xfrm>
            <a:off x="6076256" y="3003550"/>
            <a:ext cx="914400" cy="914400"/>
          </a:xfrm>
          <a:prstGeom prst="diamond">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600" b="1">
                <a:latin typeface="Times New Roman" panose="02020603050405020304" pitchFamily="18" charset="0"/>
              </a:rPr>
              <a:t>Fit?</a:t>
            </a:r>
          </a:p>
        </p:txBody>
      </p:sp>
      <p:sp>
        <p:nvSpPr>
          <p:cNvPr id="10" name="Line 7"/>
          <p:cNvSpPr>
            <a:spLocks noChangeShapeType="1"/>
          </p:cNvSpPr>
          <p:nvPr/>
        </p:nvSpPr>
        <p:spPr bwMode="auto">
          <a:xfrm>
            <a:off x="5619056" y="3460750"/>
            <a:ext cx="457200"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1" name="Line 8"/>
          <p:cNvSpPr>
            <a:spLocks noChangeShapeType="1"/>
          </p:cNvSpPr>
          <p:nvPr/>
        </p:nvSpPr>
        <p:spPr bwMode="auto">
          <a:xfrm>
            <a:off x="6990656" y="3460750"/>
            <a:ext cx="457200" cy="0"/>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2" name="Line 9"/>
          <p:cNvSpPr>
            <a:spLocks noChangeShapeType="1"/>
          </p:cNvSpPr>
          <p:nvPr/>
        </p:nvSpPr>
        <p:spPr bwMode="auto">
          <a:xfrm>
            <a:off x="3942656" y="3460750"/>
            <a:ext cx="457200"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3" name="Line 10"/>
          <p:cNvSpPr>
            <a:spLocks noChangeShapeType="1"/>
          </p:cNvSpPr>
          <p:nvPr/>
        </p:nvSpPr>
        <p:spPr bwMode="auto">
          <a:xfrm>
            <a:off x="2266256" y="3460750"/>
            <a:ext cx="457200"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4" name="Rectangle 11"/>
          <p:cNvSpPr>
            <a:spLocks noChangeArrowheads="1"/>
          </p:cNvSpPr>
          <p:nvPr/>
        </p:nvSpPr>
        <p:spPr bwMode="auto">
          <a:xfrm>
            <a:off x="3561656" y="1708150"/>
            <a:ext cx="1219200" cy="609600"/>
          </a:xfrm>
          <a:prstGeom prst="rect">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400" b="1">
                <a:latin typeface="Times New Roman" panose="02020603050405020304" pitchFamily="18" charset="0"/>
              </a:rPr>
              <a:t>Strategy </a:t>
            </a:r>
          </a:p>
          <a:p>
            <a:pPr algn="ctr" eaLnBrk="1" hangingPunct="1">
              <a:spcBef>
                <a:spcPct val="0"/>
              </a:spcBef>
              <a:buFontTx/>
              <a:buNone/>
            </a:pPr>
            <a:r>
              <a:rPr lang="en-US" altLang="ko-KR" sz="1400" b="1">
                <a:latin typeface="Times New Roman" panose="02020603050405020304" pitchFamily="18" charset="0"/>
              </a:rPr>
              <a:t> Implementation</a:t>
            </a:r>
            <a:r>
              <a:rPr lang="en-US" altLang="ko-KR" sz="1600" b="1">
                <a:latin typeface="Times New Roman" panose="02020603050405020304" pitchFamily="18" charset="0"/>
              </a:rPr>
              <a:t> </a:t>
            </a:r>
          </a:p>
        </p:txBody>
      </p:sp>
      <p:sp>
        <p:nvSpPr>
          <p:cNvPr id="15" name="Line 12"/>
          <p:cNvSpPr>
            <a:spLocks noChangeShapeType="1"/>
          </p:cNvSpPr>
          <p:nvPr/>
        </p:nvSpPr>
        <p:spPr bwMode="auto">
          <a:xfrm flipV="1">
            <a:off x="8057456" y="2012950"/>
            <a:ext cx="0" cy="11430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6" name="Line 13"/>
          <p:cNvSpPr>
            <a:spLocks noChangeShapeType="1"/>
          </p:cNvSpPr>
          <p:nvPr/>
        </p:nvSpPr>
        <p:spPr bwMode="auto">
          <a:xfrm flipH="1">
            <a:off x="4780856" y="2012950"/>
            <a:ext cx="3276600"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7" name="Line 14"/>
          <p:cNvSpPr>
            <a:spLocks noChangeShapeType="1"/>
          </p:cNvSpPr>
          <p:nvPr/>
        </p:nvSpPr>
        <p:spPr bwMode="auto">
          <a:xfrm>
            <a:off x="4095056" y="2317750"/>
            <a:ext cx="0" cy="11430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8" name="Line 15"/>
          <p:cNvSpPr>
            <a:spLocks noChangeShapeType="1"/>
          </p:cNvSpPr>
          <p:nvPr/>
        </p:nvSpPr>
        <p:spPr bwMode="auto">
          <a:xfrm flipV="1">
            <a:off x="6533456" y="2012950"/>
            <a:ext cx="0" cy="9906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19" name="Text Box 16"/>
          <p:cNvSpPr txBox="1">
            <a:spLocks noChangeArrowheads="1"/>
          </p:cNvSpPr>
          <p:nvPr/>
        </p:nvSpPr>
        <p:spPr bwMode="auto">
          <a:xfrm>
            <a:off x="6533456" y="2698750"/>
            <a:ext cx="357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eaLnBrk="1" hangingPunct="1">
              <a:spcBef>
                <a:spcPct val="0"/>
              </a:spcBef>
              <a:buFontTx/>
              <a:buNone/>
            </a:pPr>
            <a:r>
              <a:rPr lang="en-US" altLang="ko-KR" sz="1400" b="1">
                <a:latin typeface="Times New Roman" panose="02020603050405020304" pitchFamily="18" charset="0"/>
              </a:rPr>
              <a:t>Y </a:t>
            </a:r>
          </a:p>
        </p:txBody>
      </p:sp>
      <p:sp>
        <p:nvSpPr>
          <p:cNvPr id="20" name="Line 17"/>
          <p:cNvSpPr>
            <a:spLocks noChangeShapeType="1"/>
          </p:cNvSpPr>
          <p:nvPr/>
        </p:nvSpPr>
        <p:spPr bwMode="auto">
          <a:xfrm>
            <a:off x="3333056" y="3765550"/>
            <a:ext cx="0" cy="1143000"/>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21" name="Rectangle 18"/>
          <p:cNvSpPr>
            <a:spLocks noChangeArrowheads="1"/>
          </p:cNvSpPr>
          <p:nvPr/>
        </p:nvSpPr>
        <p:spPr bwMode="auto">
          <a:xfrm>
            <a:off x="3561656" y="4603750"/>
            <a:ext cx="1219200" cy="609600"/>
          </a:xfrm>
          <a:prstGeom prst="rect">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200" b="1">
                <a:latin typeface="Times New Roman" panose="02020603050405020304" pitchFamily="18" charset="0"/>
              </a:rPr>
              <a:t>Single-loop</a:t>
            </a:r>
          </a:p>
          <a:p>
            <a:pPr algn="ctr" eaLnBrk="1" hangingPunct="1">
              <a:spcBef>
                <a:spcPct val="0"/>
              </a:spcBef>
              <a:buFontTx/>
              <a:buNone/>
            </a:pPr>
            <a:r>
              <a:rPr lang="en-US" altLang="ko-KR" sz="1200" b="1">
                <a:latin typeface="Times New Roman" panose="02020603050405020304" pitchFamily="18" charset="0"/>
              </a:rPr>
              <a:t>Corrective </a:t>
            </a:r>
          </a:p>
          <a:p>
            <a:pPr algn="ctr" eaLnBrk="1" hangingPunct="1">
              <a:spcBef>
                <a:spcPct val="0"/>
              </a:spcBef>
              <a:buFontTx/>
              <a:buNone/>
            </a:pPr>
            <a:r>
              <a:rPr lang="en-US" altLang="ko-KR" sz="1200" b="1">
                <a:latin typeface="Times New Roman" panose="02020603050405020304" pitchFamily="18" charset="0"/>
              </a:rPr>
              <a:t>Measures  </a:t>
            </a:r>
          </a:p>
        </p:txBody>
      </p:sp>
      <p:sp>
        <p:nvSpPr>
          <p:cNvPr id="22" name="Line 19"/>
          <p:cNvSpPr>
            <a:spLocks noChangeShapeType="1"/>
          </p:cNvSpPr>
          <p:nvPr/>
        </p:nvSpPr>
        <p:spPr bwMode="auto">
          <a:xfrm>
            <a:off x="3333056" y="4908550"/>
            <a:ext cx="2286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23" name="Line 20"/>
          <p:cNvSpPr>
            <a:spLocks noChangeShapeType="1"/>
          </p:cNvSpPr>
          <p:nvPr/>
        </p:nvSpPr>
        <p:spPr bwMode="auto">
          <a:xfrm flipV="1">
            <a:off x="6533456" y="3917950"/>
            <a:ext cx="0" cy="533400"/>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24" name="Line 21"/>
          <p:cNvSpPr>
            <a:spLocks noChangeShapeType="1"/>
          </p:cNvSpPr>
          <p:nvPr/>
        </p:nvSpPr>
        <p:spPr bwMode="auto">
          <a:xfrm>
            <a:off x="4780856" y="4908550"/>
            <a:ext cx="1295400" cy="0"/>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25" name="Text Box 22"/>
          <p:cNvSpPr txBox="1">
            <a:spLocks noChangeArrowheads="1"/>
          </p:cNvSpPr>
          <p:nvPr/>
        </p:nvSpPr>
        <p:spPr bwMode="auto">
          <a:xfrm>
            <a:off x="6228656" y="3917950"/>
            <a:ext cx="357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eaLnBrk="1" hangingPunct="1">
              <a:spcBef>
                <a:spcPct val="0"/>
              </a:spcBef>
              <a:buFontTx/>
              <a:buNone/>
            </a:pPr>
            <a:r>
              <a:rPr lang="en-US" altLang="ko-KR" sz="1400" b="1">
                <a:latin typeface="Times New Roman" panose="02020603050405020304" pitchFamily="18" charset="0"/>
              </a:rPr>
              <a:t>N </a:t>
            </a:r>
          </a:p>
        </p:txBody>
      </p:sp>
      <p:sp>
        <p:nvSpPr>
          <p:cNvPr id="26" name="Rectangle 23"/>
          <p:cNvSpPr>
            <a:spLocks noChangeArrowheads="1"/>
          </p:cNvSpPr>
          <p:nvPr/>
        </p:nvSpPr>
        <p:spPr bwMode="auto">
          <a:xfrm>
            <a:off x="742256" y="1327150"/>
            <a:ext cx="8229600" cy="5257800"/>
          </a:xfrm>
          <a:prstGeom prst="rect">
            <a:avLst/>
          </a:prstGeom>
          <a:noFill/>
          <a:ln w="31750">
            <a:solidFill>
              <a:schemeClr val="tx1"/>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eaLnBrk="1" hangingPunct="1">
              <a:spcBef>
                <a:spcPct val="0"/>
              </a:spcBef>
              <a:buFontTx/>
              <a:buNone/>
            </a:pPr>
            <a:endParaRPr lang="ko-KR" altLang="en-US" sz="2400"/>
          </a:p>
        </p:txBody>
      </p:sp>
      <p:sp>
        <p:nvSpPr>
          <p:cNvPr id="27" name="Text Box 24"/>
          <p:cNvSpPr txBox="1">
            <a:spLocks noChangeArrowheads="1"/>
          </p:cNvSpPr>
          <p:nvPr/>
        </p:nvSpPr>
        <p:spPr bwMode="auto">
          <a:xfrm>
            <a:off x="818456" y="946150"/>
            <a:ext cx="1925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eaLnBrk="1" hangingPunct="1">
              <a:spcBef>
                <a:spcPct val="0"/>
              </a:spcBef>
              <a:buFontTx/>
              <a:buNone/>
            </a:pPr>
            <a:r>
              <a:rPr lang="en-US" altLang="ko-KR" sz="1600" b="1">
                <a:latin typeface="Times New Roman" panose="02020603050405020304" pitchFamily="18" charset="0"/>
              </a:rPr>
              <a:t>Integrated learning </a:t>
            </a:r>
          </a:p>
        </p:txBody>
      </p:sp>
      <p:sp>
        <p:nvSpPr>
          <p:cNvPr id="28" name="AutoShape 25"/>
          <p:cNvSpPr>
            <a:spLocks noChangeArrowheads="1"/>
          </p:cNvSpPr>
          <p:nvPr/>
        </p:nvSpPr>
        <p:spPr bwMode="auto">
          <a:xfrm>
            <a:off x="6076256" y="4451350"/>
            <a:ext cx="914400" cy="914400"/>
          </a:xfrm>
          <a:prstGeom prst="diamond">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000" b="1">
                <a:latin typeface="Times New Roman" panose="02020603050405020304" pitchFamily="18" charset="0"/>
              </a:rPr>
              <a:t>Significant?</a:t>
            </a:r>
          </a:p>
        </p:txBody>
      </p:sp>
      <p:sp>
        <p:nvSpPr>
          <p:cNvPr id="29" name="Text Box 26"/>
          <p:cNvSpPr txBox="1">
            <a:spLocks noChangeArrowheads="1"/>
          </p:cNvSpPr>
          <p:nvPr/>
        </p:nvSpPr>
        <p:spPr bwMode="auto">
          <a:xfrm>
            <a:off x="5771456" y="4603750"/>
            <a:ext cx="357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eaLnBrk="1" hangingPunct="1">
              <a:spcBef>
                <a:spcPct val="0"/>
              </a:spcBef>
              <a:buFontTx/>
              <a:buNone/>
            </a:pPr>
            <a:r>
              <a:rPr lang="en-US" altLang="ko-KR" sz="1400" b="1">
                <a:latin typeface="Times New Roman" panose="02020603050405020304" pitchFamily="18" charset="0"/>
              </a:rPr>
              <a:t>N </a:t>
            </a:r>
          </a:p>
        </p:txBody>
      </p:sp>
      <p:sp>
        <p:nvSpPr>
          <p:cNvPr id="30" name="Line 27"/>
          <p:cNvSpPr>
            <a:spLocks noChangeShapeType="1"/>
          </p:cNvSpPr>
          <p:nvPr/>
        </p:nvSpPr>
        <p:spPr bwMode="auto">
          <a:xfrm flipV="1">
            <a:off x="6533456" y="5365750"/>
            <a:ext cx="0" cy="5334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31" name="Text Box 28"/>
          <p:cNvSpPr txBox="1">
            <a:spLocks noChangeArrowheads="1"/>
          </p:cNvSpPr>
          <p:nvPr/>
        </p:nvSpPr>
        <p:spPr bwMode="auto">
          <a:xfrm>
            <a:off x="6228656" y="5365750"/>
            <a:ext cx="401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eaLnBrk="1" hangingPunct="1">
              <a:spcBef>
                <a:spcPct val="0"/>
              </a:spcBef>
              <a:buFontTx/>
              <a:buNone/>
            </a:pPr>
            <a:r>
              <a:rPr lang="en-US" altLang="ko-KR" sz="1400" b="1">
                <a:latin typeface="Times New Roman" panose="02020603050405020304" pitchFamily="18" charset="0"/>
              </a:rPr>
              <a:t>Y  </a:t>
            </a:r>
          </a:p>
        </p:txBody>
      </p:sp>
      <p:sp>
        <p:nvSpPr>
          <p:cNvPr id="32" name="Line 29"/>
          <p:cNvSpPr>
            <a:spLocks noChangeShapeType="1"/>
          </p:cNvSpPr>
          <p:nvPr/>
        </p:nvSpPr>
        <p:spPr bwMode="auto">
          <a:xfrm>
            <a:off x="1656656" y="3765550"/>
            <a:ext cx="0" cy="2133600"/>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33" name="Rectangle 30"/>
          <p:cNvSpPr>
            <a:spLocks noChangeArrowheads="1"/>
          </p:cNvSpPr>
          <p:nvPr/>
        </p:nvSpPr>
        <p:spPr bwMode="auto">
          <a:xfrm>
            <a:off x="3561656" y="5594350"/>
            <a:ext cx="1219200" cy="609600"/>
          </a:xfrm>
          <a:prstGeom prst="rect">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ctr" eaLnBrk="1" hangingPunct="1">
              <a:spcBef>
                <a:spcPct val="0"/>
              </a:spcBef>
              <a:buFontTx/>
              <a:buNone/>
            </a:pPr>
            <a:r>
              <a:rPr lang="en-US" altLang="ko-KR" sz="1200" b="1">
                <a:latin typeface="Times New Roman" panose="02020603050405020304" pitchFamily="18" charset="0"/>
              </a:rPr>
              <a:t>Double-loop</a:t>
            </a:r>
          </a:p>
          <a:p>
            <a:pPr algn="ctr" eaLnBrk="1" hangingPunct="1">
              <a:spcBef>
                <a:spcPct val="0"/>
              </a:spcBef>
              <a:buFontTx/>
              <a:buNone/>
            </a:pPr>
            <a:r>
              <a:rPr lang="en-US" altLang="ko-KR" sz="1200" b="1">
                <a:latin typeface="Times New Roman" panose="02020603050405020304" pitchFamily="18" charset="0"/>
              </a:rPr>
              <a:t>Corrective </a:t>
            </a:r>
          </a:p>
          <a:p>
            <a:pPr algn="ctr" eaLnBrk="1" hangingPunct="1">
              <a:spcBef>
                <a:spcPct val="0"/>
              </a:spcBef>
              <a:buFontTx/>
              <a:buNone/>
            </a:pPr>
            <a:r>
              <a:rPr lang="en-US" altLang="ko-KR" sz="1200" b="1">
                <a:latin typeface="Times New Roman" panose="02020603050405020304" pitchFamily="18" charset="0"/>
              </a:rPr>
              <a:t>Measures  </a:t>
            </a:r>
          </a:p>
        </p:txBody>
      </p:sp>
      <p:sp>
        <p:nvSpPr>
          <p:cNvPr id="34" name="Line 31"/>
          <p:cNvSpPr>
            <a:spLocks noChangeShapeType="1"/>
          </p:cNvSpPr>
          <p:nvPr/>
        </p:nvSpPr>
        <p:spPr bwMode="auto">
          <a:xfrm>
            <a:off x="1656656" y="5899150"/>
            <a:ext cx="19050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35" name="Line 33"/>
          <p:cNvSpPr>
            <a:spLocks noChangeShapeType="1"/>
          </p:cNvSpPr>
          <p:nvPr/>
        </p:nvSpPr>
        <p:spPr bwMode="auto">
          <a:xfrm>
            <a:off x="4780856" y="5899150"/>
            <a:ext cx="1752600" cy="0"/>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sp>
        <p:nvSpPr>
          <p:cNvPr id="36" name="Text Box 35"/>
          <p:cNvSpPr txBox="1">
            <a:spLocks noChangeArrowheads="1"/>
          </p:cNvSpPr>
          <p:nvPr/>
        </p:nvSpPr>
        <p:spPr bwMode="auto">
          <a:xfrm>
            <a:off x="5390456" y="2012950"/>
            <a:ext cx="1108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eaLnBrk="1" hangingPunct="1">
              <a:spcBef>
                <a:spcPct val="0"/>
              </a:spcBef>
              <a:buFontTx/>
              <a:buNone/>
            </a:pPr>
            <a:r>
              <a:rPr lang="en-US" altLang="ko-KR" sz="1400" b="1" i="1">
                <a:solidFill>
                  <a:srgbClr val="FF0000"/>
                </a:solidFill>
                <a:latin typeface="Times New Roman" panose="02020603050405020304" pitchFamily="18" charset="0"/>
              </a:rPr>
              <a:t>Reinforcing </a:t>
            </a:r>
          </a:p>
        </p:txBody>
      </p:sp>
      <p:sp>
        <p:nvSpPr>
          <p:cNvPr id="37" name="Text Box 36"/>
          <p:cNvSpPr txBox="1">
            <a:spLocks noChangeArrowheads="1"/>
          </p:cNvSpPr>
          <p:nvPr/>
        </p:nvSpPr>
        <p:spPr bwMode="auto">
          <a:xfrm>
            <a:off x="5390456" y="4375150"/>
            <a:ext cx="10239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eaLnBrk="1" hangingPunct="1">
              <a:spcBef>
                <a:spcPct val="0"/>
              </a:spcBef>
              <a:buFontTx/>
              <a:buNone/>
            </a:pPr>
            <a:r>
              <a:rPr lang="en-US" altLang="ko-KR" sz="1400" b="1" i="1">
                <a:solidFill>
                  <a:srgbClr val="FF0000"/>
                </a:solidFill>
                <a:latin typeface="Times New Roman" panose="02020603050405020304" pitchFamily="18" charset="0"/>
              </a:rPr>
              <a:t>Rectifying  </a:t>
            </a:r>
          </a:p>
        </p:txBody>
      </p:sp>
      <p:sp>
        <p:nvSpPr>
          <p:cNvPr id="38" name="Text Box 37"/>
          <p:cNvSpPr txBox="1">
            <a:spLocks noChangeArrowheads="1"/>
          </p:cNvSpPr>
          <p:nvPr/>
        </p:nvSpPr>
        <p:spPr bwMode="auto">
          <a:xfrm>
            <a:off x="5390456" y="5441950"/>
            <a:ext cx="1144588"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eaLnBrk="1" hangingPunct="1">
              <a:spcBef>
                <a:spcPct val="0"/>
              </a:spcBef>
              <a:buFontTx/>
              <a:buNone/>
            </a:pPr>
            <a:r>
              <a:rPr lang="en-US" altLang="ko-KR" sz="1400" b="1" i="1">
                <a:solidFill>
                  <a:srgbClr val="FF0000"/>
                </a:solidFill>
                <a:latin typeface="Times New Roman" panose="02020603050405020304" pitchFamily="18" charset="0"/>
              </a:rPr>
              <a:t>Eliminating </a:t>
            </a:r>
          </a:p>
          <a:p>
            <a:pPr eaLnBrk="1" hangingPunct="1">
              <a:spcBef>
                <a:spcPct val="0"/>
              </a:spcBef>
              <a:buFontTx/>
              <a:buNone/>
            </a:pPr>
            <a:r>
              <a:rPr lang="en-US" altLang="ko-KR" sz="1400" b="1" i="1">
                <a:solidFill>
                  <a:srgbClr val="FF0000"/>
                </a:solidFill>
                <a:latin typeface="Times New Roman" panose="02020603050405020304" pitchFamily="18" charset="0"/>
              </a:rPr>
              <a:t>Root Causes </a:t>
            </a:r>
          </a:p>
        </p:txBody>
      </p:sp>
    </p:spTree>
    <p:extLst>
      <p:ext uri="{BB962C8B-B14F-4D97-AF65-F5344CB8AC3E}">
        <p14:creationId xmlns:p14="http://schemas.microsoft.com/office/powerpoint/2010/main" val="8455451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8915400"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2.5 </a:t>
            </a:r>
            <a:r>
              <a:rPr lang="en-US" altLang="ko-KR" sz="3200" dirty="0" smtClean="0">
                <a:solidFill>
                  <a:schemeClr val="tx1"/>
                </a:solidFill>
                <a:latin typeface="Times New Roman" pitchFamily="18" charset="0"/>
              </a:rPr>
              <a:t>Learning </a:t>
            </a:r>
            <a:r>
              <a:rPr lang="en-US" altLang="ko-KR" sz="3200" dirty="0">
                <a:solidFill>
                  <a:schemeClr val="tx1"/>
                </a:solidFill>
                <a:latin typeface="Times New Roman" pitchFamily="18" charset="0"/>
              </a:rPr>
              <a:t>propensity model (</a:t>
            </a:r>
            <a:r>
              <a:rPr lang="en-US" altLang="ko-KR" sz="3200" dirty="0" err="1">
                <a:solidFill>
                  <a:schemeClr val="tx1"/>
                </a:solidFill>
                <a:latin typeface="Times New Roman" pitchFamily="18" charset="0"/>
              </a:rPr>
              <a:t>LPM</a:t>
            </a:r>
            <a:r>
              <a:rPr lang="en-US" altLang="ko-KR" sz="3200" dirty="0" smtClean="0">
                <a:solidFill>
                  <a:schemeClr val="tx1"/>
                </a:solidFill>
                <a:latin typeface="Times New Roman" pitchFamily="18" charset="0"/>
              </a:rPr>
              <a:t>)</a:t>
            </a:r>
            <a:endParaRPr lang="en-US" altLang="ko-KR" sz="3200" dirty="0">
              <a:solidFill>
                <a:schemeClr val="tx1"/>
              </a:solidFill>
              <a:latin typeface="Times New Roman" pitchFamily="18" charset="0"/>
            </a:endParaRPr>
          </a:p>
        </p:txBody>
      </p:sp>
      <p:sp>
        <p:nvSpPr>
          <p:cNvPr id="28" name="Rectangle 2"/>
          <p:cNvSpPr>
            <a:spLocks noChangeArrowheads="1"/>
          </p:cNvSpPr>
          <p:nvPr/>
        </p:nvSpPr>
        <p:spPr bwMode="auto">
          <a:xfrm>
            <a:off x="2238375" y="1025624"/>
            <a:ext cx="1752600" cy="914400"/>
          </a:xfrm>
          <a:prstGeom prst="rect">
            <a:avLst/>
          </a:prstGeom>
          <a:solidFill>
            <a:srgbClr val="FFFF99"/>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ko-KR"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 </a:t>
            </a:r>
            <a:r>
              <a:rPr kumimoji="1" lang="en-US" altLang="ko-KR" sz="1200" b="0" i="0" u="sng" strike="noStrike" kern="0" cap="none" spc="0" normalizeH="0" baseline="0" noProof="0" smtClean="0">
                <a:ln>
                  <a:noFill/>
                </a:ln>
                <a:solidFill>
                  <a:srgbClr val="FF0000"/>
                </a:solidFill>
                <a:effectLst/>
                <a:uLnTx/>
                <a:uFillTx/>
                <a:latin typeface="Times New Roman" panose="02020603050405020304" pitchFamily="18" charset="0"/>
                <a:ea typeface="굴림" panose="020B0600000101010101" pitchFamily="50" charset="-127"/>
              </a:rPr>
              <a:t>Determining Factors</a:t>
            </a:r>
            <a:endParaRPr kumimoji="1" lang="en-US" altLang="ko-KR" sz="1200" b="0" i="0" u="none" strike="noStrike" kern="0" cap="none" spc="0" normalizeH="0" baseline="0" noProof="0" smtClean="0">
              <a:ln>
                <a:noFill/>
              </a:ln>
              <a:solidFill>
                <a:srgbClr val="FF0000"/>
              </a:solidFill>
              <a:effectLst/>
              <a:uLnTx/>
              <a:uFillTx/>
              <a:latin typeface="Times New Roman" panose="02020603050405020304" pitchFamily="18" charset="0"/>
              <a:ea typeface="굴림" panose="020B0600000101010101" pitchFamily="50" charset="-127"/>
            </a:endParaRP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smtClean="0">
                <a:ln>
                  <a:noFill/>
                </a:ln>
                <a:solidFill>
                  <a:srgbClr val="FF0000"/>
                </a:solidFill>
                <a:effectLst/>
                <a:uLnTx/>
                <a:uFillTx/>
                <a:latin typeface="Times New Roman" panose="02020603050405020304" pitchFamily="18" charset="0"/>
                <a:ea typeface="굴림" panose="020B0600000101010101" pitchFamily="50" charset="-127"/>
              </a:rPr>
              <a:t>- top management</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smtClean="0">
                <a:ln>
                  <a:noFill/>
                </a:ln>
                <a:solidFill>
                  <a:srgbClr val="FF0000"/>
                </a:solidFill>
                <a:effectLst/>
                <a:uLnTx/>
                <a:uFillTx/>
                <a:latin typeface="Times New Roman" panose="02020603050405020304" pitchFamily="18" charset="0"/>
                <a:ea typeface="굴림" panose="020B0600000101010101" pitchFamily="50" charset="-127"/>
              </a:rPr>
              <a:t>- infrastructure/logistic</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smtClean="0">
                <a:ln>
                  <a:noFill/>
                </a:ln>
                <a:solidFill>
                  <a:srgbClr val="FF0000"/>
                </a:solidFill>
                <a:effectLst/>
                <a:uLnTx/>
                <a:uFillTx/>
                <a:latin typeface="Times New Roman" panose="02020603050405020304" pitchFamily="18" charset="0"/>
                <a:ea typeface="굴림" panose="020B0600000101010101" pitchFamily="50" charset="-127"/>
              </a:rPr>
              <a:t>- product mix</a:t>
            </a:r>
          </a:p>
        </p:txBody>
      </p:sp>
      <p:sp>
        <p:nvSpPr>
          <p:cNvPr id="29" name="Rectangle 3"/>
          <p:cNvSpPr>
            <a:spLocks noChangeArrowheads="1"/>
          </p:cNvSpPr>
          <p:nvPr/>
        </p:nvSpPr>
        <p:spPr bwMode="auto">
          <a:xfrm>
            <a:off x="5972175" y="1025624"/>
            <a:ext cx="1752600" cy="914400"/>
          </a:xfrm>
          <a:prstGeom prst="rect">
            <a:avLst/>
          </a:prstGeom>
          <a:solidFill>
            <a:srgbClr val="FFFF99"/>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ko-KR" altLang="ko-KR" sz="1400" b="0" i="0" u="none" strike="noStrike" kern="0" cap="none" spc="0" normalizeH="0" baseline="0" noProof="0" dirty="0" smtClean="0">
                <a:ln>
                  <a:noFill/>
                </a:ln>
                <a:solidFill>
                  <a:srgbClr val="000000"/>
                </a:solidFill>
                <a:effectLst/>
                <a:uLnTx/>
                <a:uFillTx/>
                <a:latin typeface="Times New Roman" panose="02020603050405020304" pitchFamily="18" charset="0"/>
                <a:ea typeface="굴림" panose="020B0600000101010101" pitchFamily="50" charset="-127"/>
              </a:rPr>
              <a:t>   </a:t>
            </a:r>
            <a:r>
              <a:rPr kumimoji="1" lang="en-US" altLang="ko-KR" sz="1200" b="0" i="0" u="sng" strike="noStrike" kern="0" cap="none" spc="0" normalizeH="0" baseline="0" noProof="0" dirty="0" smtClean="0">
                <a:ln>
                  <a:noFill/>
                </a:ln>
                <a:solidFill>
                  <a:srgbClr val="FF0000"/>
                </a:solidFill>
                <a:effectLst/>
                <a:uLnTx/>
                <a:uFillTx/>
                <a:latin typeface="Times New Roman" panose="02020603050405020304" pitchFamily="18" charset="0"/>
                <a:ea typeface="굴림" panose="020B0600000101010101" pitchFamily="50" charset="-127"/>
              </a:rPr>
              <a:t>System Objectives</a:t>
            </a:r>
            <a:endParaRPr kumimoji="1" lang="en-US" altLang="ko-KR" sz="1200" b="0" i="0" u="none" strike="noStrike" kern="0" cap="none" spc="0" normalizeH="0" baseline="0" noProof="0" dirty="0" smtClean="0">
              <a:ln>
                <a:noFill/>
              </a:ln>
              <a:solidFill>
                <a:srgbClr val="FF0000"/>
              </a:solidFill>
              <a:effectLst/>
              <a:uLnTx/>
              <a:uFillTx/>
              <a:latin typeface="Times New Roman" panose="02020603050405020304" pitchFamily="18" charset="0"/>
              <a:ea typeface="굴림" panose="020B0600000101010101" pitchFamily="50" charset="-127"/>
            </a:endParaRP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dirty="0" smtClean="0">
                <a:ln>
                  <a:noFill/>
                </a:ln>
                <a:solidFill>
                  <a:srgbClr val="FF0000"/>
                </a:solidFill>
                <a:effectLst/>
                <a:uLnTx/>
                <a:uFillTx/>
                <a:latin typeface="Times New Roman" panose="02020603050405020304" pitchFamily="18" charset="0"/>
                <a:ea typeface="굴림" panose="020B0600000101010101" pitchFamily="50" charset="-127"/>
              </a:rPr>
              <a:t>- cost reduction</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dirty="0" smtClean="0">
                <a:ln>
                  <a:noFill/>
                </a:ln>
                <a:solidFill>
                  <a:srgbClr val="FF0000"/>
                </a:solidFill>
                <a:effectLst/>
                <a:uLnTx/>
                <a:uFillTx/>
                <a:latin typeface="Times New Roman" panose="02020603050405020304" pitchFamily="18" charset="0"/>
                <a:ea typeface="굴림" panose="020B0600000101010101" pitchFamily="50" charset="-127"/>
              </a:rPr>
              <a:t>- lead-time</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dirty="0" smtClean="0">
                <a:ln>
                  <a:noFill/>
                </a:ln>
                <a:solidFill>
                  <a:srgbClr val="FF0000"/>
                </a:solidFill>
                <a:effectLst/>
                <a:uLnTx/>
                <a:uFillTx/>
                <a:latin typeface="Times New Roman" panose="02020603050405020304" pitchFamily="18" charset="0"/>
                <a:ea typeface="굴림" panose="020B0600000101010101" pitchFamily="50" charset="-127"/>
              </a:rPr>
              <a:t>- product quality</a:t>
            </a:r>
          </a:p>
        </p:txBody>
      </p:sp>
      <p:sp>
        <p:nvSpPr>
          <p:cNvPr id="30" name="Rectangle 4"/>
          <p:cNvSpPr>
            <a:spLocks noChangeArrowheads="1"/>
          </p:cNvSpPr>
          <p:nvPr/>
        </p:nvSpPr>
        <p:spPr bwMode="auto">
          <a:xfrm>
            <a:off x="4143375" y="2397224"/>
            <a:ext cx="1752600" cy="914400"/>
          </a:xfrm>
          <a:prstGeom prst="rect">
            <a:avLst/>
          </a:prstGeom>
          <a:solidFill>
            <a:srgbClr val="CC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ko-KR"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 </a:t>
            </a:r>
            <a:r>
              <a:rPr kumimoji="1" lang="en-US" altLang="ko-KR" sz="1200" b="0" i="0" u="sng" strike="noStrike" kern="0" cap="none" spc="0" normalizeH="0" baseline="0" noProof="0" smtClean="0">
                <a:ln>
                  <a:noFill/>
                </a:ln>
                <a:solidFill>
                  <a:srgbClr val="FF0000"/>
                </a:solidFill>
                <a:effectLst/>
                <a:uLnTx/>
                <a:uFillTx/>
                <a:latin typeface="Times New Roman" panose="02020603050405020304" pitchFamily="18" charset="0"/>
                <a:ea typeface="굴림" panose="020B0600000101010101" pitchFamily="50" charset="-127"/>
              </a:rPr>
              <a:t>Learning Propensity</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smtClean="0">
                <a:ln>
                  <a:noFill/>
                </a:ln>
                <a:solidFill>
                  <a:srgbClr val="FF0000"/>
                </a:solidFill>
                <a:effectLst/>
                <a:uLnTx/>
                <a:uFillTx/>
                <a:latin typeface="Times New Roman" panose="02020603050405020304" pitchFamily="18" charset="0"/>
                <a:ea typeface="굴림" panose="020B0600000101010101" pitchFamily="50" charset="-127"/>
              </a:rPr>
              <a:t>- middle managers’</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smtClean="0">
                <a:ln>
                  <a:noFill/>
                </a:ln>
                <a:solidFill>
                  <a:srgbClr val="FF0000"/>
                </a:solidFill>
                <a:effectLst/>
                <a:uLnTx/>
                <a:uFillTx/>
                <a:latin typeface="Times New Roman" panose="02020603050405020304" pitchFamily="18" charset="0"/>
                <a:ea typeface="굴림" panose="020B0600000101010101" pitchFamily="50" charset="-127"/>
              </a:rPr>
              <a:t>  learning intention</a:t>
            </a:r>
          </a:p>
          <a:p>
            <a:pPr marL="0" marR="0" lvl="0" indent="0" algn="l"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smtClean="0">
                <a:ln>
                  <a:noFill/>
                </a:ln>
                <a:solidFill>
                  <a:srgbClr val="FF0000"/>
                </a:solidFill>
                <a:effectLst/>
                <a:uLnTx/>
                <a:uFillTx/>
                <a:latin typeface="Times New Roman" panose="02020603050405020304" pitchFamily="18" charset="0"/>
                <a:ea typeface="굴림" panose="020B0600000101010101" pitchFamily="50" charset="-127"/>
              </a:rPr>
              <a:t>- induced bias</a:t>
            </a:r>
          </a:p>
        </p:txBody>
      </p:sp>
      <p:sp>
        <p:nvSpPr>
          <p:cNvPr id="31" name="Oval 5"/>
          <p:cNvSpPr>
            <a:spLocks noChangeArrowheads="1"/>
          </p:cNvSpPr>
          <p:nvPr/>
        </p:nvSpPr>
        <p:spPr bwMode="auto">
          <a:xfrm>
            <a:off x="2314575" y="3692624"/>
            <a:ext cx="1600200" cy="914400"/>
          </a:xfrm>
          <a:prstGeom prst="ellipse">
            <a:avLst/>
          </a:prstGeom>
          <a:solidFill>
            <a:srgbClr val="CC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Perceived</a:t>
            </a:r>
          </a:p>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Effectiveness of</a:t>
            </a:r>
          </a:p>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Learning </a:t>
            </a:r>
          </a:p>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Mechanism</a:t>
            </a:r>
          </a:p>
        </p:txBody>
      </p:sp>
      <p:sp>
        <p:nvSpPr>
          <p:cNvPr id="32" name="Oval 6"/>
          <p:cNvSpPr>
            <a:spLocks noChangeArrowheads="1"/>
          </p:cNvSpPr>
          <p:nvPr/>
        </p:nvSpPr>
        <p:spPr bwMode="auto">
          <a:xfrm>
            <a:off x="6200775" y="3692624"/>
            <a:ext cx="1600200" cy="914400"/>
          </a:xfrm>
          <a:prstGeom prst="ellipse">
            <a:avLst/>
          </a:prstGeom>
          <a:solidFill>
            <a:srgbClr val="CC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Realized</a:t>
            </a:r>
          </a:p>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Effectiveness of</a:t>
            </a:r>
          </a:p>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Learning </a:t>
            </a:r>
          </a:p>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2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Mechanism</a:t>
            </a:r>
          </a:p>
        </p:txBody>
      </p:sp>
      <p:sp>
        <p:nvSpPr>
          <p:cNvPr id="33" name="Rectangle 7"/>
          <p:cNvSpPr>
            <a:spLocks noChangeArrowheads="1"/>
          </p:cNvSpPr>
          <p:nvPr/>
        </p:nvSpPr>
        <p:spPr bwMode="auto">
          <a:xfrm>
            <a:off x="2162175" y="5445224"/>
            <a:ext cx="5715000" cy="914400"/>
          </a:xfrm>
          <a:prstGeom prst="rect">
            <a:avLst/>
          </a:prstGeom>
          <a:solidFill>
            <a:srgbClr val="CCFFCC"/>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r>
              <a:rPr kumimoji="1" lang="ko-KR" altLang="ko-KR" sz="1400" b="0" i="0" u="none" strike="noStrike" kern="0" cap="none" spc="0" normalizeH="0" baseline="0" noProof="0" smtClean="0">
                <a:ln>
                  <a:noFill/>
                </a:ln>
                <a:solidFill>
                  <a:srgbClr val="000000"/>
                </a:solidFill>
                <a:effectLst/>
                <a:uLnTx/>
                <a:uFillTx/>
                <a:latin typeface="Times New Roman" panose="02020603050405020304" pitchFamily="18" charset="0"/>
                <a:ea typeface="굴림" panose="020B0600000101010101" pitchFamily="50" charset="-127"/>
              </a:rPr>
              <a:t> </a:t>
            </a:r>
          </a:p>
        </p:txBody>
      </p:sp>
      <p:sp>
        <p:nvSpPr>
          <p:cNvPr id="34" name="Text Box 8"/>
          <p:cNvSpPr txBox="1">
            <a:spLocks noChangeArrowheads="1"/>
          </p:cNvSpPr>
          <p:nvPr/>
        </p:nvSpPr>
        <p:spPr bwMode="auto">
          <a:xfrm>
            <a:off x="2238375" y="5445224"/>
            <a:ext cx="5530850"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ko-KR" altLang="ko-KR" sz="1400" b="0" smtClean="0">
                <a:solidFill>
                  <a:srgbClr val="000000"/>
                </a:solidFill>
                <a:latin typeface="Times New Roman" panose="02020603050405020304" pitchFamily="18" charset="0"/>
              </a:rPr>
              <a:t>                                       </a:t>
            </a:r>
            <a:r>
              <a:rPr lang="en-US" altLang="ko-KR" sz="1400" b="0" smtClean="0">
                <a:solidFill>
                  <a:srgbClr val="000000"/>
                </a:solidFill>
                <a:latin typeface="Times New Roman" panose="02020603050405020304" pitchFamily="18" charset="0"/>
              </a:rPr>
              <a:t>      </a:t>
            </a:r>
            <a:r>
              <a:rPr lang="en-US" altLang="ko-KR" sz="1400" u="sng" smtClean="0">
                <a:solidFill>
                  <a:srgbClr val="0000FF"/>
                </a:solidFill>
                <a:latin typeface="Times New Roman" panose="02020603050405020304" pitchFamily="18" charset="0"/>
              </a:rPr>
              <a:t>Optimal Dynamics</a:t>
            </a:r>
          </a:p>
          <a:p>
            <a:pPr algn="l">
              <a:spcBef>
                <a:spcPct val="0"/>
              </a:spcBef>
              <a:buFontTx/>
              <a:buNone/>
            </a:pPr>
            <a:r>
              <a:rPr lang="en-US" altLang="ko-KR" sz="1400" smtClean="0">
                <a:solidFill>
                  <a:srgbClr val="0000FF"/>
                </a:solidFill>
                <a:latin typeface="Times New Roman" panose="02020603050405020304" pitchFamily="18" charset="0"/>
              </a:rPr>
              <a:t>- managerial attention/resource allocation: focused accumulation of </a:t>
            </a:r>
          </a:p>
          <a:p>
            <a:pPr algn="l">
              <a:spcBef>
                <a:spcPct val="0"/>
              </a:spcBef>
              <a:buFontTx/>
              <a:buNone/>
            </a:pPr>
            <a:r>
              <a:rPr lang="en-US" altLang="ko-KR" sz="1400" smtClean="0">
                <a:solidFill>
                  <a:srgbClr val="0000FF"/>
                </a:solidFill>
                <a:latin typeface="Times New Roman" panose="02020603050405020304" pitchFamily="18" charset="0"/>
              </a:rPr>
              <a:t>  experience derived from intentional learning/systematized knowledge</a:t>
            </a:r>
          </a:p>
          <a:p>
            <a:pPr algn="l">
              <a:spcBef>
                <a:spcPct val="0"/>
              </a:spcBef>
              <a:buFontTx/>
              <a:buNone/>
            </a:pPr>
            <a:r>
              <a:rPr lang="en-US" altLang="ko-KR" sz="1400" smtClean="0">
                <a:solidFill>
                  <a:srgbClr val="0000FF"/>
                </a:solidFill>
                <a:latin typeface="Times New Roman" panose="02020603050405020304" pitchFamily="18" charset="0"/>
              </a:rPr>
              <a:t>- learning-induced bias: internal versus external</a:t>
            </a:r>
          </a:p>
        </p:txBody>
      </p:sp>
      <p:sp>
        <p:nvSpPr>
          <p:cNvPr id="35" name="Line 9"/>
          <p:cNvSpPr>
            <a:spLocks noChangeShapeType="1"/>
          </p:cNvSpPr>
          <p:nvPr/>
        </p:nvSpPr>
        <p:spPr bwMode="auto">
          <a:xfrm>
            <a:off x="3990975" y="1482824"/>
            <a:ext cx="1981200" cy="0"/>
          </a:xfrm>
          <a:prstGeom prst="line">
            <a:avLst/>
          </a:prstGeom>
          <a:noFill/>
          <a:ln w="285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36" name="Line 10"/>
          <p:cNvSpPr>
            <a:spLocks noChangeShapeType="1"/>
          </p:cNvSpPr>
          <p:nvPr/>
        </p:nvSpPr>
        <p:spPr bwMode="auto">
          <a:xfrm>
            <a:off x="3000375" y="1940024"/>
            <a:ext cx="1143000" cy="762000"/>
          </a:xfrm>
          <a:prstGeom prst="line">
            <a:avLst/>
          </a:prstGeom>
          <a:noFill/>
          <a:ln w="285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37" name="Line 11"/>
          <p:cNvSpPr>
            <a:spLocks noChangeShapeType="1"/>
          </p:cNvSpPr>
          <p:nvPr/>
        </p:nvSpPr>
        <p:spPr bwMode="auto">
          <a:xfrm flipH="1">
            <a:off x="5895975" y="1940024"/>
            <a:ext cx="914400" cy="762000"/>
          </a:xfrm>
          <a:prstGeom prst="line">
            <a:avLst/>
          </a:prstGeom>
          <a:noFill/>
          <a:ln w="285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38" name="Line 12"/>
          <p:cNvSpPr>
            <a:spLocks noChangeShapeType="1"/>
          </p:cNvSpPr>
          <p:nvPr/>
        </p:nvSpPr>
        <p:spPr bwMode="auto">
          <a:xfrm flipH="1">
            <a:off x="3076575" y="3006824"/>
            <a:ext cx="1066800" cy="685800"/>
          </a:xfrm>
          <a:prstGeom prst="line">
            <a:avLst/>
          </a:prstGeom>
          <a:noFill/>
          <a:ln w="285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39" name="Line 13"/>
          <p:cNvSpPr>
            <a:spLocks noChangeShapeType="1"/>
          </p:cNvSpPr>
          <p:nvPr/>
        </p:nvSpPr>
        <p:spPr bwMode="auto">
          <a:xfrm>
            <a:off x="5895975" y="2930624"/>
            <a:ext cx="1066800" cy="762000"/>
          </a:xfrm>
          <a:prstGeom prst="line">
            <a:avLst/>
          </a:prstGeom>
          <a:noFill/>
          <a:ln w="28575">
            <a:solidFill>
              <a:srgbClr val="00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40" name="Line 14"/>
          <p:cNvSpPr>
            <a:spLocks noChangeShapeType="1"/>
          </p:cNvSpPr>
          <p:nvPr/>
        </p:nvSpPr>
        <p:spPr bwMode="auto">
          <a:xfrm>
            <a:off x="3076575" y="4607024"/>
            <a:ext cx="0" cy="838200"/>
          </a:xfrm>
          <a:prstGeom prst="line">
            <a:avLst/>
          </a:prstGeom>
          <a:noFill/>
          <a:ln w="285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41" name="Line 15"/>
          <p:cNvSpPr>
            <a:spLocks noChangeShapeType="1"/>
          </p:cNvSpPr>
          <p:nvPr/>
        </p:nvSpPr>
        <p:spPr bwMode="auto">
          <a:xfrm flipV="1">
            <a:off x="7038975" y="4607024"/>
            <a:ext cx="0" cy="838200"/>
          </a:xfrm>
          <a:prstGeom prst="line">
            <a:avLst/>
          </a:prstGeom>
          <a:noFill/>
          <a:ln w="285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42" name="Line 16"/>
          <p:cNvSpPr>
            <a:spLocks noChangeShapeType="1"/>
          </p:cNvSpPr>
          <p:nvPr/>
        </p:nvSpPr>
        <p:spPr bwMode="auto">
          <a:xfrm flipH="1">
            <a:off x="1704975" y="5902424"/>
            <a:ext cx="457200"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43" name="Line 17"/>
          <p:cNvSpPr>
            <a:spLocks noChangeShapeType="1"/>
          </p:cNvSpPr>
          <p:nvPr/>
        </p:nvSpPr>
        <p:spPr bwMode="auto">
          <a:xfrm flipV="1">
            <a:off x="1704975" y="1482824"/>
            <a:ext cx="0" cy="441960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44" name="Line 18"/>
          <p:cNvSpPr>
            <a:spLocks noChangeShapeType="1"/>
          </p:cNvSpPr>
          <p:nvPr/>
        </p:nvSpPr>
        <p:spPr bwMode="auto">
          <a:xfrm>
            <a:off x="1704975" y="1482824"/>
            <a:ext cx="533400" cy="0"/>
          </a:xfrm>
          <a:prstGeom prst="line">
            <a:avLst/>
          </a:prstGeom>
          <a:noFill/>
          <a:ln w="285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45" name="Text Box 19"/>
          <p:cNvSpPr txBox="1">
            <a:spLocks noChangeArrowheads="1"/>
          </p:cNvSpPr>
          <p:nvPr/>
        </p:nvSpPr>
        <p:spPr bwMode="auto">
          <a:xfrm>
            <a:off x="1628775" y="1965424"/>
            <a:ext cx="1019175"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200" i="1" smtClean="0">
                <a:solidFill>
                  <a:srgbClr val="000000"/>
                </a:solidFill>
                <a:latin typeface="Times New Roman" panose="02020603050405020304" pitchFamily="18" charset="0"/>
              </a:rPr>
              <a:t>Reinforce</a:t>
            </a:r>
          </a:p>
          <a:p>
            <a:pPr algn="l">
              <a:spcBef>
                <a:spcPct val="0"/>
              </a:spcBef>
              <a:buFontTx/>
              <a:buNone/>
            </a:pPr>
            <a:r>
              <a:rPr lang="en-US" altLang="ko-KR" sz="1200" i="1" smtClean="0">
                <a:solidFill>
                  <a:srgbClr val="000000"/>
                </a:solidFill>
                <a:latin typeface="Times New Roman" panose="02020603050405020304" pitchFamily="18" charset="0"/>
              </a:rPr>
              <a:t>Determining </a:t>
            </a:r>
          </a:p>
          <a:p>
            <a:pPr algn="l">
              <a:spcBef>
                <a:spcPct val="0"/>
              </a:spcBef>
              <a:buFontTx/>
              <a:buNone/>
            </a:pPr>
            <a:r>
              <a:rPr lang="en-US" altLang="ko-KR" sz="1200" i="1" smtClean="0">
                <a:solidFill>
                  <a:srgbClr val="000000"/>
                </a:solidFill>
                <a:latin typeface="Times New Roman" panose="02020603050405020304" pitchFamily="18" charset="0"/>
              </a:rPr>
              <a:t>Factors</a:t>
            </a:r>
          </a:p>
        </p:txBody>
      </p:sp>
      <p:sp>
        <p:nvSpPr>
          <p:cNvPr id="46" name="Text Box 20"/>
          <p:cNvSpPr txBox="1">
            <a:spLocks noChangeArrowheads="1"/>
          </p:cNvSpPr>
          <p:nvPr/>
        </p:nvSpPr>
        <p:spPr bwMode="auto">
          <a:xfrm>
            <a:off x="1628775" y="4403824"/>
            <a:ext cx="9223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200" i="1" smtClean="0">
                <a:solidFill>
                  <a:srgbClr val="000000"/>
                </a:solidFill>
                <a:latin typeface="Times New Roman" panose="02020603050405020304" pitchFamily="18" charset="0"/>
              </a:rPr>
              <a:t>Substantive</a:t>
            </a:r>
          </a:p>
          <a:p>
            <a:pPr algn="l">
              <a:spcBef>
                <a:spcPct val="0"/>
              </a:spcBef>
              <a:buFontTx/>
              <a:buNone/>
            </a:pPr>
            <a:r>
              <a:rPr lang="en-US" altLang="ko-KR" sz="1200" i="1" smtClean="0">
                <a:solidFill>
                  <a:srgbClr val="000000"/>
                </a:solidFill>
                <a:latin typeface="Times New Roman" panose="02020603050405020304" pitchFamily="18" charset="0"/>
              </a:rPr>
              <a:t>Investment/</a:t>
            </a:r>
          </a:p>
          <a:p>
            <a:pPr algn="l">
              <a:spcBef>
                <a:spcPct val="0"/>
              </a:spcBef>
              <a:buFontTx/>
              <a:buNone/>
            </a:pPr>
            <a:r>
              <a:rPr lang="en-US" altLang="ko-KR" sz="1200" i="1" smtClean="0">
                <a:solidFill>
                  <a:srgbClr val="000000"/>
                </a:solidFill>
                <a:latin typeface="Times New Roman" panose="02020603050405020304" pitchFamily="18" charset="0"/>
              </a:rPr>
              <a:t>Cumulative</a:t>
            </a:r>
          </a:p>
          <a:p>
            <a:pPr algn="l">
              <a:spcBef>
                <a:spcPct val="0"/>
              </a:spcBef>
              <a:buFontTx/>
              <a:buNone/>
            </a:pPr>
            <a:r>
              <a:rPr lang="en-US" altLang="ko-KR" sz="1200" i="1" smtClean="0">
                <a:solidFill>
                  <a:srgbClr val="000000"/>
                </a:solidFill>
                <a:latin typeface="Times New Roman" panose="02020603050405020304" pitchFamily="18" charset="0"/>
              </a:rPr>
              <a:t>Experience</a:t>
            </a:r>
          </a:p>
        </p:txBody>
      </p:sp>
      <p:sp>
        <p:nvSpPr>
          <p:cNvPr id="47" name="Text Box 21"/>
          <p:cNvSpPr txBox="1">
            <a:spLocks noChangeArrowheads="1"/>
          </p:cNvSpPr>
          <p:nvPr/>
        </p:nvSpPr>
        <p:spPr bwMode="auto">
          <a:xfrm>
            <a:off x="4316413" y="4127599"/>
            <a:ext cx="1316037"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eaLnBrk="0" latinLnBrk="0" hangingPunct="0">
              <a:spcBef>
                <a:spcPct val="0"/>
              </a:spcBef>
              <a:buFontTx/>
              <a:buNone/>
            </a:pPr>
            <a:r>
              <a:rPr kumimoji="0" lang="en-US" altLang="ko-KR" sz="1400" i="1" smtClean="0">
                <a:solidFill>
                  <a:srgbClr val="000000"/>
                </a:solidFill>
                <a:latin typeface="Times New Roman" panose="02020603050405020304" pitchFamily="18" charset="0"/>
              </a:rPr>
              <a:t>   Reinforcing </a:t>
            </a:r>
          </a:p>
          <a:p>
            <a:pPr eaLnBrk="0" latinLnBrk="0" hangingPunct="0">
              <a:spcBef>
                <a:spcPct val="0"/>
              </a:spcBef>
              <a:buFontTx/>
              <a:buNone/>
            </a:pPr>
            <a:r>
              <a:rPr kumimoji="0" lang="en-US" altLang="ko-KR" sz="1400" i="1" smtClean="0">
                <a:solidFill>
                  <a:srgbClr val="000000"/>
                </a:solidFill>
                <a:latin typeface="Times New Roman" panose="02020603050405020304" pitchFamily="18" charset="0"/>
              </a:rPr>
              <a:t>Learning Cycle</a:t>
            </a:r>
            <a:endParaRPr kumimoji="0" lang="en-US" altLang="ko-KR" sz="2400" smtClean="0">
              <a:solidFill>
                <a:srgbClr val="000000"/>
              </a:solidFill>
              <a:latin typeface="Times New Roman" panose="02020603050405020304" pitchFamily="18" charset="0"/>
            </a:endParaRPr>
          </a:p>
        </p:txBody>
      </p:sp>
      <p:sp>
        <p:nvSpPr>
          <p:cNvPr id="48" name="AutoShape 22"/>
          <p:cNvSpPr>
            <a:spLocks noChangeArrowheads="1"/>
          </p:cNvSpPr>
          <p:nvPr/>
        </p:nvSpPr>
        <p:spPr bwMode="auto">
          <a:xfrm>
            <a:off x="3997325" y="3719612"/>
            <a:ext cx="746125" cy="1500187"/>
          </a:xfrm>
          <a:prstGeom prst="curvedRightArrow">
            <a:avLst>
              <a:gd name="adj1" fmla="val 40213"/>
              <a:gd name="adj2" fmla="val 80426"/>
              <a:gd name="adj3" fmla="val 33333"/>
            </a:avLst>
          </a:prstGeom>
          <a:solidFill>
            <a:srgbClr val="FF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49" name="AutoShape 23"/>
          <p:cNvSpPr>
            <a:spLocks noChangeArrowheads="1"/>
          </p:cNvSpPr>
          <p:nvPr/>
        </p:nvSpPr>
        <p:spPr bwMode="auto">
          <a:xfrm rot="10833226">
            <a:off x="5286375" y="3540224"/>
            <a:ext cx="746125" cy="1560513"/>
          </a:xfrm>
          <a:prstGeom prst="curvedRightArrow">
            <a:avLst>
              <a:gd name="adj1" fmla="val 41830"/>
              <a:gd name="adj2" fmla="val 83660"/>
              <a:gd name="adj3" fmla="val 33333"/>
            </a:avLst>
          </a:prstGeom>
          <a:solidFill>
            <a:srgbClr val="FF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Tree>
    <p:extLst>
      <p:ext uri="{BB962C8B-B14F-4D97-AF65-F5344CB8AC3E}">
        <p14:creationId xmlns:p14="http://schemas.microsoft.com/office/powerpoint/2010/main" val="5194409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제목 1"/>
          <p:cNvSpPr txBox="1">
            <a:spLocks/>
          </p:cNvSpPr>
          <p:nvPr/>
        </p:nvSpPr>
        <p:spPr>
          <a:xfrm>
            <a:off x="56456" y="71318"/>
            <a:ext cx="9849544" cy="566266"/>
          </a:xfrm>
          <a:prstGeom prst="rect">
            <a:avLst/>
          </a:prstGeom>
        </p:spPr>
        <p:txBody>
          <a:bodyPr/>
          <a:lstStyle>
            <a:lvl1pPr algn="l" rtl="0" eaLnBrk="0" fontAlgn="base" latinLnBrk="1" hangingPunct="0">
              <a:spcBef>
                <a:spcPct val="0"/>
              </a:spcBef>
              <a:spcAft>
                <a:spcPct val="0"/>
              </a:spcAft>
              <a:defRPr kumimoji="1" sz="2000">
                <a:solidFill>
                  <a:schemeClr val="tx2"/>
                </a:solidFill>
                <a:latin typeface="+mj-lt"/>
                <a:ea typeface="+mj-ea"/>
                <a:cs typeface="+mj-cs"/>
              </a:defRPr>
            </a:lvl1pPr>
            <a:lvl2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2pPr>
            <a:lvl3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3pPr>
            <a:lvl4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4pPr>
            <a:lvl5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5pPr>
            <a:lvl6pPr marL="457200" algn="l" rtl="0" fontAlgn="base" latinLnBrk="1">
              <a:spcBef>
                <a:spcPct val="0"/>
              </a:spcBef>
              <a:spcAft>
                <a:spcPct val="0"/>
              </a:spcAft>
              <a:defRPr kumimoji="1" sz="2000">
                <a:solidFill>
                  <a:schemeClr val="tx2"/>
                </a:solidFill>
                <a:latin typeface="굴림" pitchFamily="50" charset="-127"/>
                <a:ea typeface="굴림" pitchFamily="50" charset="-127"/>
              </a:defRPr>
            </a:lvl6pPr>
            <a:lvl7pPr marL="914400" algn="l" rtl="0" fontAlgn="base" latinLnBrk="1">
              <a:spcBef>
                <a:spcPct val="0"/>
              </a:spcBef>
              <a:spcAft>
                <a:spcPct val="0"/>
              </a:spcAft>
              <a:defRPr kumimoji="1" sz="2000">
                <a:solidFill>
                  <a:schemeClr val="tx2"/>
                </a:solidFill>
                <a:latin typeface="굴림" pitchFamily="50" charset="-127"/>
                <a:ea typeface="굴림" pitchFamily="50" charset="-127"/>
              </a:defRPr>
            </a:lvl7pPr>
            <a:lvl8pPr marL="1371600" algn="l" rtl="0" fontAlgn="base" latinLnBrk="1">
              <a:spcBef>
                <a:spcPct val="0"/>
              </a:spcBef>
              <a:spcAft>
                <a:spcPct val="0"/>
              </a:spcAft>
              <a:defRPr kumimoji="1" sz="2000">
                <a:solidFill>
                  <a:schemeClr val="tx2"/>
                </a:solidFill>
                <a:latin typeface="굴림" pitchFamily="50" charset="-127"/>
                <a:ea typeface="굴림" pitchFamily="50" charset="-127"/>
              </a:defRPr>
            </a:lvl8pPr>
            <a:lvl9pPr marL="1828800" algn="l" rtl="0" fontAlgn="base" latinLnBrk="1">
              <a:spcBef>
                <a:spcPct val="0"/>
              </a:spcBef>
              <a:spcAft>
                <a:spcPct val="0"/>
              </a:spcAft>
              <a:defRPr kumimoji="1" sz="2000">
                <a:solidFill>
                  <a:schemeClr val="tx2"/>
                </a:solidFill>
                <a:latin typeface="굴림" pitchFamily="50" charset="-127"/>
                <a:ea typeface="굴림" pitchFamily="50" charset="-127"/>
              </a:defRPr>
            </a:lvl9pPr>
          </a:lstStyle>
          <a:p>
            <a:r>
              <a:rPr lang="en-US" altLang="ko-KR" sz="2600" kern="0" dirty="0" smtClean="0">
                <a:solidFill>
                  <a:schemeClr val="tx1"/>
                </a:solidFill>
                <a:latin typeface="Times New Roman" pitchFamily="18" charset="0"/>
              </a:rPr>
              <a:t>Table </a:t>
            </a:r>
            <a:r>
              <a:rPr lang="en-US" altLang="ko-KR" sz="2600" kern="0" dirty="0">
                <a:solidFill>
                  <a:schemeClr val="tx1"/>
                </a:solidFill>
                <a:latin typeface="Times New Roman" pitchFamily="18" charset="0"/>
              </a:rPr>
              <a:t>2.1 </a:t>
            </a:r>
            <a:r>
              <a:rPr lang="en-US" altLang="ko-KR" sz="2600" b="0" kern="0" dirty="0">
                <a:solidFill>
                  <a:schemeClr val="tx1"/>
                </a:solidFill>
                <a:latin typeface="Times New Roman" pitchFamily="18" charset="0"/>
              </a:rPr>
              <a:t>Pros and cons of on-site versus off-site learning </a:t>
            </a:r>
            <a:r>
              <a:rPr lang="en-US" altLang="ko-KR" sz="2600" b="0" kern="0" dirty="0" smtClean="0">
                <a:solidFill>
                  <a:schemeClr val="tx1"/>
                </a:solidFill>
                <a:latin typeface="Times New Roman" pitchFamily="18" charset="0"/>
              </a:rPr>
              <a:t>approaches</a:t>
            </a:r>
            <a:endParaRPr lang="en-US" altLang="ko-KR" sz="2600" b="0" kern="0" dirty="0">
              <a:solidFill>
                <a:schemeClr val="tx1"/>
              </a:solidFill>
              <a:latin typeface="Times New Roman" pitchFamily="18" charset="0"/>
            </a:endParaRPr>
          </a:p>
        </p:txBody>
      </p:sp>
      <p:graphicFrame>
        <p:nvGraphicFramePr>
          <p:cNvPr id="2" name="표 1"/>
          <p:cNvGraphicFramePr>
            <a:graphicFrameLocks noGrp="1"/>
          </p:cNvGraphicFramePr>
          <p:nvPr>
            <p:extLst>
              <p:ext uri="{D42A27DB-BD31-4B8C-83A1-F6EECF244321}">
                <p14:modId xmlns:p14="http://schemas.microsoft.com/office/powerpoint/2010/main" val="2102108400"/>
              </p:ext>
            </p:extLst>
          </p:nvPr>
        </p:nvGraphicFramePr>
        <p:xfrm>
          <a:off x="416496" y="2420888"/>
          <a:ext cx="9073008" cy="2127448"/>
        </p:xfrm>
        <a:graphic>
          <a:graphicData uri="http://schemas.openxmlformats.org/drawingml/2006/table">
            <a:tbl>
              <a:tblPr firstRow="1" bandRow="1" bandCol="1"/>
              <a:tblGrid>
                <a:gridCol w="1110047">
                  <a:extLst>
                    <a:ext uri="{9D8B030D-6E8A-4147-A177-3AD203B41FA5}">
                      <a16:colId xmlns:a16="http://schemas.microsoft.com/office/drawing/2014/main" val="490466084"/>
                    </a:ext>
                  </a:extLst>
                </a:gridCol>
                <a:gridCol w="3980417">
                  <a:extLst>
                    <a:ext uri="{9D8B030D-6E8A-4147-A177-3AD203B41FA5}">
                      <a16:colId xmlns:a16="http://schemas.microsoft.com/office/drawing/2014/main" val="2524724021"/>
                    </a:ext>
                  </a:extLst>
                </a:gridCol>
                <a:gridCol w="3982544">
                  <a:extLst>
                    <a:ext uri="{9D8B030D-6E8A-4147-A177-3AD203B41FA5}">
                      <a16:colId xmlns:a16="http://schemas.microsoft.com/office/drawing/2014/main" val="596130140"/>
                    </a:ext>
                  </a:extLst>
                </a:gridCol>
              </a:tblGrid>
              <a:tr h="432048">
                <a:tc>
                  <a:txBody>
                    <a:bodyPr/>
                    <a:lstStyle/>
                    <a:p>
                      <a:pPr algn="ctr" latinLnBrk="0">
                        <a:lnSpc>
                          <a:spcPct val="115000"/>
                        </a:lnSpc>
                        <a:spcAft>
                          <a:spcPts val="0"/>
                        </a:spcAft>
                      </a:pPr>
                      <a:r>
                        <a:rPr lang="en-US" sz="1800" kern="0">
                          <a:effectLst/>
                          <a:latin typeface="Times New Roman" panose="02020603050405020304" pitchFamily="18" charset="0"/>
                          <a:ea typeface="바탕" panose="02030600000101010101" pitchFamily="18" charset="-127"/>
                          <a:cs typeface="Times New Roman" panose="02020603050405020304" pitchFamily="18" charset="0"/>
                        </a:rPr>
                        <a:t> </a:t>
                      </a:r>
                      <a:endParaRPr lang="ko-KR" sz="18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latinLnBrk="0">
                        <a:lnSpc>
                          <a:spcPct val="115000"/>
                        </a:lnSpc>
                        <a:spcAft>
                          <a:spcPts val="0"/>
                        </a:spcAft>
                      </a:pPr>
                      <a:r>
                        <a:rPr lang="en-US" sz="1800" kern="0">
                          <a:effectLst/>
                          <a:latin typeface="Times New Roman" panose="02020603050405020304" pitchFamily="18" charset="0"/>
                          <a:ea typeface="바탕" panose="02030600000101010101" pitchFamily="18" charset="-127"/>
                          <a:cs typeface="Times New Roman" panose="02020603050405020304" pitchFamily="18" charset="0"/>
                        </a:rPr>
                        <a:t>On-site (on-shop) approaches</a:t>
                      </a:r>
                      <a:endParaRPr lang="ko-KR" sz="18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latinLnBrk="0">
                        <a:lnSpc>
                          <a:spcPct val="115000"/>
                        </a:lnSpc>
                        <a:spcAft>
                          <a:spcPts val="0"/>
                        </a:spcAft>
                      </a:pPr>
                      <a:r>
                        <a:rPr lang="en-US" sz="1800" kern="0">
                          <a:effectLst/>
                          <a:latin typeface="Times New Roman" panose="02020603050405020304" pitchFamily="18" charset="0"/>
                          <a:ea typeface="바탕" panose="02030600000101010101" pitchFamily="18" charset="-127"/>
                          <a:cs typeface="Times New Roman" panose="02020603050405020304" pitchFamily="18" charset="0"/>
                        </a:rPr>
                        <a:t>Off-site (off-shop) approaches</a:t>
                      </a:r>
                      <a:endParaRPr lang="ko-KR" sz="18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8686021"/>
                  </a:ext>
                </a:extLst>
              </a:tr>
              <a:tr h="1027720">
                <a:tc>
                  <a:txBody>
                    <a:bodyPr/>
                    <a:lstStyle/>
                    <a:p>
                      <a:pPr algn="just" latinLnBrk="0">
                        <a:lnSpc>
                          <a:spcPct val="115000"/>
                        </a:lnSpc>
                        <a:spcAft>
                          <a:spcPts val="0"/>
                        </a:spcAft>
                      </a:pPr>
                      <a:r>
                        <a:rPr lang="en-US" sz="1800" kern="0">
                          <a:effectLst/>
                          <a:latin typeface="Times New Roman" panose="02020603050405020304" pitchFamily="18" charset="0"/>
                          <a:ea typeface="바탕" panose="02030600000101010101" pitchFamily="18" charset="-127"/>
                          <a:cs typeface="Times New Roman" panose="02020603050405020304" pitchFamily="18" charset="0"/>
                        </a:rPr>
                        <a:t>Pros</a:t>
                      </a:r>
                      <a:endParaRPr lang="ko-KR" sz="18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l" latinLnBrk="0">
                        <a:lnSpc>
                          <a:spcPct val="115000"/>
                        </a:lnSpc>
                        <a:spcAft>
                          <a:spcPts val="0"/>
                        </a:spcAft>
                        <a:buFont typeface="Times New Roman" panose="02020603050405020304" pitchFamily="18" charset="0"/>
                        <a:buChar char="-"/>
                        <a:tabLst>
                          <a:tab pos="228600" algn="l"/>
                        </a:tabLst>
                      </a:pPr>
                      <a:r>
                        <a:rPr lang="en-US" sz="1800" kern="0">
                          <a:effectLst/>
                          <a:latin typeface="Times New Roman" panose="02020603050405020304" pitchFamily="18" charset="0"/>
                          <a:ea typeface="바탕" panose="02030600000101010101" pitchFamily="18" charset="-127"/>
                          <a:cs typeface="Times New Roman" panose="02020603050405020304" pitchFamily="18" charset="0"/>
                        </a:rPr>
                        <a:t>System-specific solutions</a:t>
                      </a:r>
                      <a:endParaRPr lang="ko-KR" sz="1800" kern="100">
                        <a:effectLst/>
                        <a:latin typeface="맑은 고딕" panose="020B0503020000020004" pitchFamily="50" charset="-127"/>
                        <a:ea typeface="Times New Roman" panose="02020603050405020304" pitchFamily="18" charset="0"/>
                        <a:cs typeface="Times New Roman" panose="02020603050405020304" pitchFamily="18" charset="0"/>
                      </a:endParaRPr>
                    </a:p>
                    <a:p>
                      <a:pPr marL="342900" lvl="0" indent="-342900" algn="l" latinLnBrk="0">
                        <a:lnSpc>
                          <a:spcPct val="115000"/>
                        </a:lnSpc>
                        <a:spcAft>
                          <a:spcPts val="0"/>
                        </a:spcAft>
                        <a:buFont typeface="Times New Roman" panose="02020603050405020304" pitchFamily="18" charset="0"/>
                        <a:buChar char="-"/>
                        <a:tabLst>
                          <a:tab pos="228600" algn="l"/>
                        </a:tabLst>
                      </a:pPr>
                      <a:r>
                        <a:rPr lang="en-US" sz="1800" kern="0">
                          <a:effectLst/>
                          <a:latin typeface="Times New Roman" panose="02020603050405020304" pitchFamily="18" charset="0"/>
                          <a:ea typeface="바탕" panose="02030600000101010101" pitchFamily="18" charset="-127"/>
                          <a:cs typeface="Times New Roman" panose="02020603050405020304" pitchFamily="18" charset="0"/>
                        </a:rPr>
                        <a:t>Utilizing internal expertise</a:t>
                      </a:r>
                      <a:endParaRPr lang="ko-KR" sz="1800" kern="100">
                        <a:effectLst/>
                        <a:latin typeface="맑은 고딕" panose="020B0503020000020004" pitchFamily="50" charset="-127"/>
                        <a:ea typeface="Times New Roman" panose="02020603050405020304" pitchFamily="18" charset="0"/>
                        <a:cs typeface="Times New Roman" panose="02020603050405020304" pitchFamily="18" charset="0"/>
                      </a:endParaRPr>
                    </a:p>
                    <a:p>
                      <a:pPr marL="342900" lvl="0" indent="-342900" algn="l" latinLnBrk="0">
                        <a:lnSpc>
                          <a:spcPct val="115000"/>
                        </a:lnSpc>
                        <a:spcAft>
                          <a:spcPts val="0"/>
                        </a:spcAft>
                        <a:buFont typeface="Times New Roman" panose="02020603050405020304" pitchFamily="18" charset="0"/>
                        <a:buChar char="-"/>
                        <a:tabLst>
                          <a:tab pos="228600" algn="l"/>
                        </a:tabLst>
                      </a:pPr>
                      <a:r>
                        <a:rPr lang="en-US" sz="1800" kern="0">
                          <a:effectLst/>
                          <a:latin typeface="Times New Roman" panose="02020603050405020304" pitchFamily="18" charset="0"/>
                          <a:ea typeface="바탕" panose="02030600000101010101" pitchFamily="18" charset="-127"/>
                          <a:cs typeface="Times New Roman" panose="02020603050405020304" pitchFamily="18" charset="0"/>
                        </a:rPr>
                        <a:t>Avoiding leakage of knowledge</a:t>
                      </a:r>
                      <a:endParaRPr lang="ko-KR" sz="1800" kern="100">
                        <a:effectLst/>
                        <a:latin typeface="맑은 고딕" panose="020B0503020000020004" pitchFamily="50" charset="-127"/>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l" latinLnBrk="0">
                        <a:lnSpc>
                          <a:spcPct val="115000"/>
                        </a:lnSpc>
                        <a:spcAft>
                          <a:spcPts val="0"/>
                        </a:spcAft>
                        <a:buFont typeface="Times New Roman" panose="02020603050405020304" pitchFamily="18" charset="0"/>
                        <a:buChar char="-"/>
                        <a:tabLst>
                          <a:tab pos="228600" algn="l"/>
                        </a:tabLst>
                      </a:pPr>
                      <a:r>
                        <a:rPr lang="en-US" sz="1800" kern="0">
                          <a:effectLst/>
                          <a:latin typeface="Times New Roman" panose="02020603050405020304" pitchFamily="18" charset="0"/>
                          <a:ea typeface="바탕" panose="02030600000101010101" pitchFamily="18" charset="-127"/>
                          <a:cs typeface="Times New Roman" panose="02020603050405020304" pitchFamily="18" charset="0"/>
                        </a:rPr>
                        <a:t>Avoiding interruption of operations</a:t>
                      </a:r>
                      <a:endParaRPr lang="ko-KR" sz="1800" kern="100">
                        <a:effectLst/>
                        <a:latin typeface="맑은 고딕" panose="020B0503020000020004" pitchFamily="50" charset="-127"/>
                        <a:ea typeface="Times New Roman" panose="02020603050405020304" pitchFamily="18" charset="0"/>
                        <a:cs typeface="Times New Roman" panose="02020603050405020304" pitchFamily="18" charset="0"/>
                      </a:endParaRPr>
                    </a:p>
                    <a:p>
                      <a:pPr marL="342900" lvl="0" indent="-342900" algn="l" latinLnBrk="0">
                        <a:lnSpc>
                          <a:spcPct val="115000"/>
                        </a:lnSpc>
                        <a:spcAft>
                          <a:spcPts val="0"/>
                        </a:spcAft>
                        <a:buFont typeface="Times New Roman" panose="02020603050405020304" pitchFamily="18" charset="0"/>
                        <a:buChar char="-"/>
                        <a:tabLst>
                          <a:tab pos="228600" algn="l"/>
                        </a:tabLst>
                      </a:pPr>
                      <a:r>
                        <a:rPr lang="en-US" sz="1800" kern="0">
                          <a:effectLst/>
                          <a:latin typeface="Times New Roman" panose="02020603050405020304" pitchFamily="18" charset="0"/>
                          <a:ea typeface="바탕" panose="02030600000101010101" pitchFamily="18" charset="-127"/>
                          <a:cs typeface="Times New Roman" panose="02020603050405020304" pitchFamily="18" charset="0"/>
                        </a:rPr>
                        <a:t>Utilizing wide range of expertise</a:t>
                      </a:r>
                      <a:endParaRPr lang="ko-KR" sz="1800" kern="100">
                        <a:effectLst/>
                        <a:latin typeface="맑은 고딕" panose="020B0503020000020004" pitchFamily="50" charset="-127"/>
                        <a:ea typeface="Times New Roman" panose="02020603050405020304" pitchFamily="18" charset="0"/>
                        <a:cs typeface="Times New Roman" panose="02020603050405020304" pitchFamily="18" charset="0"/>
                      </a:endParaRPr>
                    </a:p>
                    <a:p>
                      <a:pPr marL="342900" lvl="0" indent="-342900" algn="l" latinLnBrk="0">
                        <a:lnSpc>
                          <a:spcPct val="115000"/>
                        </a:lnSpc>
                        <a:spcAft>
                          <a:spcPts val="0"/>
                        </a:spcAft>
                        <a:buFont typeface="Times New Roman" panose="02020603050405020304" pitchFamily="18" charset="0"/>
                        <a:buChar char="-"/>
                        <a:tabLst>
                          <a:tab pos="228600" algn="l"/>
                        </a:tabLst>
                      </a:pPr>
                      <a:r>
                        <a:rPr lang="en-US" sz="1800" kern="0">
                          <a:effectLst/>
                          <a:latin typeface="Times New Roman" panose="02020603050405020304" pitchFamily="18" charset="0"/>
                          <a:ea typeface="바탕" panose="02030600000101010101" pitchFamily="18" charset="-127"/>
                          <a:cs typeface="Times New Roman" panose="02020603050405020304" pitchFamily="18" charset="0"/>
                        </a:rPr>
                        <a:t>Developing generalizable solutions </a:t>
                      </a:r>
                      <a:endParaRPr lang="ko-KR" sz="1800" kern="100">
                        <a:effectLst/>
                        <a:latin typeface="맑은 고딕" panose="020B0503020000020004" pitchFamily="50" charset="-127"/>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2854040"/>
                  </a:ext>
                </a:extLst>
              </a:tr>
              <a:tr h="667680">
                <a:tc>
                  <a:txBody>
                    <a:bodyPr/>
                    <a:lstStyle/>
                    <a:p>
                      <a:pPr algn="just" latinLnBrk="0">
                        <a:lnSpc>
                          <a:spcPct val="115000"/>
                        </a:lnSpc>
                        <a:spcAft>
                          <a:spcPts val="0"/>
                        </a:spcAft>
                      </a:pPr>
                      <a:r>
                        <a:rPr lang="en-US" sz="1800" kern="0">
                          <a:effectLst/>
                          <a:latin typeface="Times New Roman" panose="02020603050405020304" pitchFamily="18" charset="0"/>
                          <a:ea typeface="바탕" panose="02030600000101010101" pitchFamily="18" charset="-127"/>
                          <a:cs typeface="Times New Roman" panose="02020603050405020304" pitchFamily="18" charset="0"/>
                        </a:rPr>
                        <a:t>Cons</a:t>
                      </a:r>
                      <a:endParaRPr lang="ko-KR" sz="18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42900" lvl="0" indent="-342900" algn="l" latinLnBrk="0">
                        <a:lnSpc>
                          <a:spcPct val="115000"/>
                        </a:lnSpc>
                        <a:spcAft>
                          <a:spcPts val="0"/>
                        </a:spcAft>
                        <a:buFont typeface="Times New Roman" panose="02020603050405020304" pitchFamily="18" charset="0"/>
                        <a:buChar char="-"/>
                        <a:tabLst>
                          <a:tab pos="228600" algn="l"/>
                        </a:tabLst>
                      </a:pPr>
                      <a:r>
                        <a:rPr lang="en-US" sz="1800" kern="0">
                          <a:effectLst/>
                          <a:latin typeface="Times New Roman" panose="02020603050405020304" pitchFamily="18" charset="0"/>
                          <a:ea typeface="바탕" panose="02030600000101010101" pitchFamily="18" charset="-127"/>
                          <a:cs typeface="Times New Roman" panose="02020603050405020304" pitchFamily="18" charset="0"/>
                        </a:rPr>
                        <a:t>Interrupting the on-going operations</a:t>
                      </a:r>
                      <a:endParaRPr lang="ko-KR" sz="1800" kern="100">
                        <a:effectLst/>
                        <a:latin typeface="맑은 고딕" panose="020B0503020000020004" pitchFamily="50" charset="-127"/>
                        <a:ea typeface="Times New Roman" panose="02020603050405020304" pitchFamily="18" charset="0"/>
                        <a:cs typeface="Times New Roman" panose="02020603050405020304" pitchFamily="18" charset="0"/>
                      </a:endParaRPr>
                    </a:p>
                    <a:p>
                      <a:pPr marL="342900" lvl="0" indent="-342900" algn="l" latinLnBrk="0">
                        <a:lnSpc>
                          <a:spcPct val="115000"/>
                        </a:lnSpc>
                        <a:spcAft>
                          <a:spcPts val="0"/>
                        </a:spcAft>
                        <a:buFont typeface="Times New Roman" panose="02020603050405020304" pitchFamily="18" charset="0"/>
                        <a:buChar char="-"/>
                        <a:tabLst>
                          <a:tab pos="228600" algn="l"/>
                        </a:tabLst>
                      </a:pPr>
                      <a:r>
                        <a:rPr lang="en-US" sz="1800" kern="0">
                          <a:effectLst/>
                          <a:latin typeface="Times New Roman" panose="02020603050405020304" pitchFamily="18" charset="0"/>
                          <a:ea typeface="바탕" panose="02030600000101010101" pitchFamily="18" charset="-127"/>
                          <a:cs typeface="Times New Roman" panose="02020603050405020304" pitchFamily="18" charset="0"/>
                        </a:rPr>
                        <a:t>Solutions with limited applicability</a:t>
                      </a:r>
                      <a:endParaRPr lang="ko-KR" sz="1800" kern="100">
                        <a:effectLst/>
                        <a:latin typeface="맑은 고딕" panose="020B0503020000020004" pitchFamily="50" charset="-127"/>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42900" lvl="0" indent="-342900" algn="l" latinLnBrk="0">
                        <a:lnSpc>
                          <a:spcPct val="115000"/>
                        </a:lnSpc>
                        <a:spcAft>
                          <a:spcPts val="0"/>
                        </a:spcAft>
                        <a:buFont typeface="Times New Roman" panose="02020603050405020304" pitchFamily="18" charset="0"/>
                        <a:buChar char="-"/>
                        <a:tabLst>
                          <a:tab pos="228600" algn="l"/>
                        </a:tabLst>
                      </a:pPr>
                      <a:r>
                        <a:rPr lang="en-US" sz="1800" kern="0" dirty="0">
                          <a:effectLst/>
                          <a:latin typeface="Times New Roman" panose="02020603050405020304" pitchFamily="18" charset="0"/>
                          <a:ea typeface="바탕" panose="02030600000101010101" pitchFamily="18" charset="-127"/>
                          <a:cs typeface="Times New Roman" panose="02020603050405020304" pitchFamily="18" charset="0"/>
                        </a:rPr>
                        <a:t>Difficulty in maintaining fidelity</a:t>
                      </a:r>
                      <a:endParaRPr lang="ko-KR" sz="1800" kern="100" dirty="0">
                        <a:effectLst/>
                        <a:latin typeface="맑은 고딕" panose="020B0503020000020004" pitchFamily="50" charset="-127"/>
                        <a:ea typeface="Times New Roman" panose="02020603050405020304" pitchFamily="18" charset="0"/>
                        <a:cs typeface="Times New Roman" panose="02020603050405020304" pitchFamily="18" charset="0"/>
                      </a:endParaRPr>
                    </a:p>
                    <a:p>
                      <a:pPr marL="342900" lvl="0" indent="-342900" algn="l" latinLnBrk="0">
                        <a:lnSpc>
                          <a:spcPct val="115000"/>
                        </a:lnSpc>
                        <a:spcAft>
                          <a:spcPts val="0"/>
                        </a:spcAft>
                        <a:buFont typeface="Times New Roman" panose="02020603050405020304" pitchFamily="18" charset="0"/>
                        <a:buChar char="-"/>
                        <a:tabLst>
                          <a:tab pos="228600" algn="l"/>
                        </a:tabLst>
                      </a:pPr>
                      <a:r>
                        <a:rPr lang="en-US" sz="1800" kern="0" dirty="0">
                          <a:effectLst/>
                          <a:latin typeface="Times New Roman" panose="02020603050405020304" pitchFamily="18" charset="0"/>
                          <a:ea typeface="바탕" panose="02030600000101010101" pitchFamily="18" charset="-127"/>
                          <a:cs typeface="Times New Roman" panose="02020603050405020304" pitchFamily="18" charset="0"/>
                        </a:rPr>
                        <a:t>Excessive lead-time</a:t>
                      </a:r>
                      <a:endParaRPr lang="ko-KR" sz="1800" kern="100" dirty="0">
                        <a:effectLst/>
                        <a:latin typeface="맑은 고딕" panose="020B0503020000020004" pitchFamily="50" charset="-127"/>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5433814"/>
                  </a:ext>
                </a:extLst>
              </a:tr>
            </a:tbl>
          </a:graphicData>
        </a:graphic>
      </p:graphicFrame>
    </p:spTree>
    <p:extLst>
      <p:ext uri="{BB962C8B-B14F-4D97-AF65-F5344CB8AC3E}">
        <p14:creationId xmlns:p14="http://schemas.microsoft.com/office/powerpoint/2010/main" val="381595328"/>
      </p:ext>
    </p:extLst>
  </p:cSld>
  <p:clrMapOvr>
    <a:masterClrMapping/>
  </p:clrMapOvr>
  <p:transition spd="med">
    <p:strips dir="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제목 1"/>
          <p:cNvSpPr txBox="1">
            <a:spLocks/>
          </p:cNvSpPr>
          <p:nvPr/>
        </p:nvSpPr>
        <p:spPr>
          <a:xfrm>
            <a:off x="56456" y="71318"/>
            <a:ext cx="9849544" cy="566266"/>
          </a:xfrm>
          <a:prstGeom prst="rect">
            <a:avLst/>
          </a:prstGeom>
        </p:spPr>
        <p:txBody>
          <a:bodyPr/>
          <a:lstStyle>
            <a:lvl1pPr algn="l" rtl="0" eaLnBrk="0" fontAlgn="base" latinLnBrk="1" hangingPunct="0">
              <a:spcBef>
                <a:spcPct val="0"/>
              </a:spcBef>
              <a:spcAft>
                <a:spcPct val="0"/>
              </a:spcAft>
              <a:defRPr kumimoji="1" sz="2000">
                <a:solidFill>
                  <a:schemeClr val="tx2"/>
                </a:solidFill>
                <a:latin typeface="+mj-lt"/>
                <a:ea typeface="+mj-ea"/>
                <a:cs typeface="+mj-cs"/>
              </a:defRPr>
            </a:lvl1pPr>
            <a:lvl2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2pPr>
            <a:lvl3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3pPr>
            <a:lvl4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4pPr>
            <a:lvl5pPr algn="l" rtl="0" eaLnBrk="0" fontAlgn="base" latinLnBrk="1" hangingPunct="0">
              <a:spcBef>
                <a:spcPct val="0"/>
              </a:spcBef>
              <a:spcAft>
                <a:spcPct val="0"/>
              </a:spcAft>
              <a:defRPr kumimoji="1" sz="2000">
                <a:solidFill>
                  <a:schemeClr val="tx2"/>
                </a:solidFill>
                <a:latin typeface="굴림" pitchFamily="50" charset="-127"/>
                <a:ea typeface="굴림" pitchFamily="50" charset="-127"/>
              </a:defRPr>
            </a:lvl5pPr>
            <a:lvl6pPr marL="457200" algn="l" rtl="0" fontAlgn="base" latinLnBrk="1">
              <a:spcBef>
                <a:spcPct val="0"/>
              </a:spcBef>
              <a:spcAft>
                <a:spcPct val="0"/>
              </a:spcAft>
              <a:defRPr kumimoji="1" sz="2000">
                <a:solidFill>
                  <a:schemeClr val="tx2"/>
                </a:solidFill>
                <a:latin typeface="굴림" pitchFamily="50" charset="-127"/>
                <a:ea typeface="굴림" pitchFamily="50" charset="-127"/>
              </a:defRPr>
            </a:lvl6pPr>
            <a:lvl7pPr marL="914400" algn="l" rtl="0" fontAlgn="base" latinLnBrk="1">
              <a:spcBef>
                <a:spcPct val="0"/>
              </a:spcBef>
              <a:spcAft>
                <a:spcPct val="0"/>
              </a:spcAft>
              <a:defRPr kumimoji="1" sz="2000">
                <a:solidFill>
                  <a:schemeClr val="tx2"/>
                </a:solidFill>
                <a:latin typeface="굴림" pitchFamily="50" charset="-127"/>
                <a:ea typeface="굴림" pitchFamily="50" charset="-127"/>
              </a:defRPr>
            </a:lvl7pPr>
            <a:lvl8pPr marL="1371600" algn="l" rtl="0" fontAlgn="base" latinLnBrk="1">
              <a:spcBef>
                <a:spcPct val="0"/>
              </a:spcBef>
              <a:spcAft>
                <a:spcPct val="0"/>
              </a:spcAft>
              <a:defRPr kumimoji="1" sz="2000">
                <a:solidFill>
                  <a:schemeClr val="tx2"/>
                </a:solidFill>
                <a:latin typeface="굴림" pitchFamily="50" charset="-127"/>
                <a:ea typeface="굴림" pitchFamily="50" charset="-127"/>
              </a:defRPr>
            </a:lvl8pPr>
            <a:lvl9pPr marL="1828800" algn="l" rtl="0" fontAlgn="base" latinLnBrk="1">
              <a:spcBef>
                <a:spcPct val="0"/>
              </a:spcBef>
              <a:spcAft>
                <a:spcPct val="0"/>
              </a:spcAft>
              <a:defRPr kumimoji="1" sz="2000">
                <a:solidFill>
                  <a:schemeClr val="tx2"/>
                </a:solidFill>
                <a:latin typeface="굴림" pitchFamily="50" charset="-127"/>
                <a:ea typeface="굴림" pitchFamily="50" charset="-127"/>
              </a:defRPr>
            </a:lvl9pPr>
          </a:lstStyle>
          <a:p>
            <a:r>
              <a:rPr lang="en-US" altLang="ko-KR" sz="3000" b="1" kern="0" dirty="0" smtClean="0">
                <a:solidFill>
                  <a:schemeClr val="tx1"/>
                </a:solidFill>
                <a:latin typeface="Times New Roman" pitchFamily="18" charset="0"/>
              </a:rPr>
              <a:t>Figure 2.6 </a:t>
            </a:r>
            <a:r>
              <a:rPr lang="en-US" altLang="ko-KR" sz="3000" b="0" kern="0" dirty="0" smtClean="0">
                <a:solidFill>
                  <a:schemeClr val="tx1"/>
                </a:solidFill>
                <a:latin typeface="Times New Roman" pitchFamily="18" charset="0"/>
              </a:rPr>
              <a:t>Parsimony </a:t>
            </a:r>
            <a:r>
              <a:rPr lang="en-US" altLang="ko-KR" sz="3000" b="0" kern="0" dirty="0">
                <a:solidFill>
                  <a:schemeClr val="tx1"/>
                </a:solidFill>
                <a:latin typeface="Times New Roman" pitchFamily="18" charset="0"/>
              </a:rPr>
              <a:t>versus </a:t>
            </a:r>
            <a:r>
              <a:rPr lang="en-US" altLang="ko-KR" sz="3000" b="0" kern="0" dirty="0" smtClean="0">
                <a:solidFill>
                  <a:schemeClr val="tx1"/>
                </a:solidFill>
                <a:latin typeface="Times New Roman" pitchFamily="18" charset="0"/>
              </a:rPr>
              <a:t>sufficiency</a:t>
            </a:r>
            <a:endParaRPr lang="en-US" altLang="ko-KR" sz="3000" b="0" kern="0" dirty="0">
              <a:solidFill>
                <a:schemeClr val="tx1"/>
              </a:solidFill>
              <a:latin typeface="Times New Roman" pitchFamily="18" charset="0"/>
            </a:endParaRPr>
          </a:p>
        </p:txBody>
      </p:sp>
      <p:sp>
        <p:nvSpPr>
          <p:cNvPr id="18" name="Line 2"/>
          <p:cNvSpPr>
            <a:spLocks noChangeShapeType="1"/>
          </p:cNvSpPr>
          <p:nvPr/>
        </p:nvSpPr>
        <p:spPr bwMode="auto">
          <a:xfrm>
            <a:off x="2163762" y="1938337"/>
            <a:ext cx="0" cy="304800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20" name="Line 3"/>
          <p:cNvSpPr>
            <a:spLocks noChangeShapeType="1"/>
          </p:cNvSpPr>
          <p:nvPr/>
        </p:nvSpPr>
        <p:spPr bwMode="auto">
          <a:xfrm>
            <a:off x="2163762" y="4986337"/>
            <a:ext cx="502920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22" name="Freeform 5"/>
          <p:cNvSpPr>
            <a:spLocks/>
          </p:cNvSpPr>
          <p:nvPr/>
        </p:nvSpPr>
        <p:spPr bwMode="auto">
          <a:xfrm>
            <a:off x="2392362" y="2395537"/>
            <a:ext cx="4495800" cy="2362200"/>
          </a:xfrm>
          <a:custGeom>
            <a:avLst/>
            <a:gdLst>
              <a:gd name="T0" fmla="*/ 0 w 2832"/>
              <a:gd name="T1" fmla="*/ 0 h 1488"/>
              <a:gd name="T2" fmla="*/ 2147483646 w 2832"/>
              <a:gd name="T3" fmla="*/ 2147483646 h 1488"/>
              <a:gd name="T4" fmla="*/ 2147483646 w 2832"/>
              <a:gd name="T5" fmla="*/ 2147483646 h 1488"/>
              <a:gd name="T6" fmla="*/ 2147483646 w 2832"/>
              <a:gd name="T7" fmla="*/ 2147483646 h 1488"/>
              <a:gd name="T8" fmla="*/ 2147483646 w 2832"/>
              <a:gd name="T9" fmla="*/ 2147483646 h 14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2" h="1488">
                <a:moveTo>
                  <a:pt x="0" y="0"/>
                </a:moveTo>
                <a:cubicBezTo>
                  <a:pt x="16" y="192"/>
                  <a:pt x="32" y="384"/>
                  <a:pt x="192" y="576"/>
                </a:cubicBezTo>
                <a:cubicBezTo>
                  <a:pt x="352" y="768"/>
                  <a:pt x="624" y="1016"/>
                  <a:pt x="960" y="1152"/>
                </a:cubicBezTo>
                <a:cubicBezTo>
                  <a:pt x="1296" y="1288"/>
                  <a:pt x="1896" y="1336"/>
                  <a:pt x="2208" y="1392"/>
                </a:cubicBezTo>
                <a:cubicBezTo>
                  <a:pt x="2520" y="1448"/>
                  <a:pt x="2676" y="1468"/>
                  <a:pt x="2832" y="1488"/>
                </a:cubicBezTo>
              </a:path>
            </a:pathLst>
          </a:custGeom>
          <a:noFill/>
          <a:ln w="38100">
            <a:solidFill>
              <a:srgbClr val="3333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23" name="Freeform 7"/>
          <p:cNvSpPr>
            <a:spLocks/>
          </p:cNvSpPr>
          <p:nvPr/>
        </p:nvSpPr>
        <p:spPr bwMode="auto">
          <a:xfrm>
            <a:off x="2290762" y="2471737"/>
            <a:ext cx="4216400" cy="2222500"/>
          </a:xfrm>
          <a:custGeom>
            <a:avLst/>
            <a:gdLst>
              <a:gd name="T0" fmla="*/ 2147483646 w 2656"/>
              <a:gd name="T1" fmla="*/ 2147483646 h 1400"/>
              <a:gd name="T2" fmla="*/ 2147483646 w 2656"/>
              <a:gd name="T3" fmla="*/ 2147483646 h 1400"/>
              <a:gd name="T4" fmla="*/ 2147483646 w 2656"/>
              <a:gd name="T5" fmla="*/ 2147483646 h 1400"/>
              <a:gd name="T6" fmla="*/ 2147483646 w 2656"/>
              <a:gd name="T7" fmla="*/ 2147483646 h 1400"/>
              <a:gd name="T8" fmla="*/ 2147483646 w 2656"/>
              <a:gd name="T9" fmla="*/ 2147483646 h 1400"/>
              <a:gd name="T10" fmla="*/ 2147483646 w 2656"/>
              <a:gd name="T11" fmla="*/ 0 h 14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56" h="1400">
                <a:moveTo>
                  <a:pt x="64" y="1392"/>
                </a:moveTo>
                <a:cubicBezTo>
                  <a:pt x="32" y="1396"/>
                  <a:pt x="0" y="1400"/>
                  <a:pt x="112" y="1392"/>
                </a:cubicBezTo>
                <a:cubicBezTo>
                  <a:pt x="224" y="1384"/>
                  <a:pt x="504" y="1392"/>
                  <a:pt x="736" y="1344"/>
                </a:cubicBezTo>
                <a:cubicBezTo>
                  <a:pt x="968" y="1296"/>
                  <a:pt x="1256" y="1224"/>
                  <a:pt x="1504" y="1104"/>
                </a:cubicBezTo>
                <a:cubicBezTo>
                  <a:pt x="1752" y="984"/>
                  <a:pt x="2032" y="808"/>
                  <a:pt x="2224" y="624"/>
                </a:cubicBezTo>
                <a:cubicBezTo>
                  <a:pt x="2416" y="440"/>
                  <a:pt x="2536" y="220"/>
                  <a:pt x="2656" y="0"/>
                </a:cubicBezTo>
              </a:path>
            </a:pathLst>
          </a:custGeom>
          <a:noFill/>
          <a:ln w="3810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latinLnBrk="0" hangingPunct="0">
              <a:spcBef>
                <a:spcPct val="0"/>
              </a:spcBef>
            </a:pPr>
            <a:endParaRPr lang="ko-KR" altLang="en-US" sz="2400" b="0" smtClean="0">
              <a:solidFill>
                <a:srgbClr val="000000"/>
              </a:solidFill>
              <a:latin typeface="굴림" panose="020B0600000101010101" pitchFamily="50" charset="-127"/>
              <a:ea typeface="굴림" panose="020B0600000101010101" pitchFamily="50" charset="-127"/>
            </a:endParaRPr>
          </a:p>
        </p:txBody>
      </p:sp>
      <p:sp>
        <p:nvSpPr>
          <p:cNvPr id="24" name="Freeform 8"/>
          <p:cNvSpPr>
            <a:spLocks/>
          </p:cNvSpPr>
          <p:nvPr/>
        </p:nvSpPr>
        <p:spPr bwMode="auto">
          <a:xfrm>
            <a:off x="2905125" y="2039937"/>
            <a:ext cx="2971800" cy="1270000"/>
          </a:xfrm>
          <a:custGeom>
            <a:avLst/>
            <a:gdLst>
              <a:gd name="T0" fmla="*/ 0 w 1872"/>
              <a:gd name="T1" fmla="*/ 2147483646 h 800"/>
              <a:gd name="T2" fmla="*/ 2147483646 w 1872"/>
              <a:gd name="T3" fmla="*/ 2147483646 h 800"/>
              <a:gd name="T4" fmla="*/ 2147483646 w 1872"/>
              <a:gd name="T5" fmla="*/ 2147483646 h 800"/>
              <a:gd name="T6" fmla="*/ 2147483646 w 1872"/>
              <a:gd name="T7" fmla="*/ 2147483646 h 800"/>
              <a:gd name="T8" fmla="*/ 2147483646 w 1872"/>
              <a:gd name="T9" fmla="*/ 2147483646 h 800"/>
              <a:gd name="T10" fmla="*/ 2147483646 w 1872"/>
              <a:gd name="T11" fmla="*/ 0 h 8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872" h="800">
                <a:moveTo>
                  <a:pt x="0" y="144"/>
                </a:moveTo>
                <a:cubicBezTo>
                  <a:pt x="52" y="216"/>
                  <a:pt x="104" y="288"/>
                  <a:pt x="240" y="384"/>
                </a:cubicBezTo>
                <a:cubicBezTo>
                  <a:pt x="376" y="480"/>
                  <a:pt x="648" y="656"/>
                  <a:pt x="816" y="720"/>
                </a:cubicBezTo>
                <a:cubicBezTo>
                  <a:pt x="984" y="784"/>
                  <a:pt x="1128" y="800"/>
                  <a:pt x="1248" y="768"/>
                </a:cubicBezTo>
                <a:cubicBezTo>
                  <a:pt x="1368" y="736"/>
                  <a:pt x="1432" y="656"/>
                  <a:pt x="1536" y="528"/>
                </a:cubicBezTo>
                <a:cubicBezTo>
                  <a:pt x="1640" y="400"/>
                  <a:pt x="1756" y="200"/>
                  <a:pt x="1872" y="0"/>
                </a:cubicBezTo>
              </a:path>
            </a:pathLst>
          </a:cu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latinLnBrk="0" hangingPunct="0">
              <a:spcBef>
                <a:spcPct val="0"/>
              </a:spcBef>
            </a:pPr>
            <a:endParaRPr lang="ko-KR" altLang="en-US" sz="2400" b="0" smtClean="0">
              <a:solidFill>
                <a:srgbClr val="000000"/>
              </a:solidFill>
              <a:latin typeface="굴림" panose="020B0600000101010101" pitchFamily="50" charset="-127"/>
              <a:ea typeface="굴림" panose="020B0600000101010101" pitchFamily="50" charset="-127"/>
            </a:endParaRPr>
          </a:p>
        </p:txBody>
      </p:sp>
      <p:sp>
        <p:nvSpPr>
          <p:cNvPr id="25" name="Line 9"/>
          <p:cNvSpPr>
            <a:spLocks noChangeShapeType="1"/>
          </p:cNvSpPr>
          <p:nvPr/>
        </p:nvSpPr>
        <p:spPr bwMode="auto">
          <a:xfrm>
            <a:off x="4754562" y="3309937"/>
            <a:ext cx="0" cy="1676400"/>
          </a:xfrm>
          <a:prstGeom prst="line">
            <a:avLst/>
          </a:prstGeom>
          <a:noFill/>
          <a:ln w="25400">
            <a:solidFill>
              <a:srgbClr val="00008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latinLnBrk="0" hangingPunct="0">
              <a:spcBef>
                <a:spcPct val="0"/>
              </a:spcBef>
            </a:pPr>
            <a:endParaRPr lang="ko-KR" altLang="en-US" sz="2400" b="0" smtClean="0">
              <a:solidFill>
                <a:srgbClr val="000000"/>
              </a:solidFill>
              <a:latin typeface="굴림" panose="020B0600000101010101" pitchFamily="50" charset="-127"/>
              <a:ea typeface="굴림" panose="020B0600000101010101" pitchFamily="50" charset="-127"/>
            </a:endParaRPr>
          </a:p>
        </p:txBody>
      </p:sp>
      <p:sp>
        <p:nvSpPr>
          <p:cNvPr id="26" name="Text Box 10"/>
          <p:cNvSpPr txBox="1">
            <a:spLocks noChangeArrowheads="1"/>
          </p:cNvSpPr>
          <p:nvPr/>
        </p:nvSpPr>
        <p:spPr bwMode="auto">
          <a:xfrm>
            <a:off x="6091237" y="4910137"/>
            <a:ext cx="168592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spcBef>
                <a:spcPct val="0"/>
              </a:spcBef>
              <a:buFontTx/>
              <a:buNone/>
            </a:pPr>
            <a:r>
              <a:rPr lang="en-US" altLang="ko-KR" sz="1400" b="0" smtClean="0">
                <a:solidFill>
                  <a:srgbClr val="000000"/>
                </a:solidFill>
                <a:latin typeface="Times New Roman" panose="02020603050405020304" pitchFamily="18" charset="0"/>
              </a:rPr>
              <a:t>Amount of data used</a:t>
            </a:r>
          </a:p>
          <a:p>
            <a:pPr>
              <a:spcBef>
                <a:spcPct val="0"/>
              </a:spcBef>
              <a:buFontTx/>
              <a:buNone/>
            </a:pPr>
            <a:r>
              <a:rPr lang="en-US" altLang="ko-KR" sz="1400" b="0" smtClean="0">
                <a:solidFill>
                  <a:srgbClr val="000000"/>
                </a:solidFill>
                <a:latin typeface="Times New Roman" panose="02020603050405020304" pitchFamily="18" charset="0"/>
              </a:rPr>
              <a:t>for decision-making</a:t>
            </a:r>
          </a:p>
        </p:txBody>
      </p:sp>
      <p:sp>
        <p:nvSpPr>
          <p:cNvPr id="27" name="Text Box 11"/>
          <p:cNvSpPr txBox="1">
            <a:spLocks noChangeArrowheads="1"/>
          </p:cNvSpPr>
          <p:nvPr/>
        </p:nvSpPr>
        <p:spPr bwMode="auto">
          <a:xfrm>
            <a:off x="1554162" y="1862137"/>
            <a:ext cx="5746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spcBef>
                <a:spcPct val="0"/>
              </a:spcBef>
              <a:buFontTx/>
              <a:buNone/>
            </a:pPr>
            <a:r>
              <a:rPr lang="en-US" altLang="ko-KR" sz="1400" b="0" smtClean="0">
                <a:solidFill>
                  <a:srgbClr val="000000"/>
                </a:solidFill>
                <a:latin typeface="Times New Roman" panose="02020603050405020304" pitchFamily="18" charset="0"/>
              </a:rPr>
              <a:t>Cost </a:t>
            </a:r>
          </a:p>
        </p:txBody>
      </p:sp>
      <p:sp>
        <p:nvSpPr>
          <p:cNvPr id="28" name="Text Box 12"/>
          <p:cNvSpPr txBox="1">
            <a:spLocks noChangeArrowheads="1"/>
          </p:cNvSpPr>
          <p:nvPr/>
        </p:nvSpPr>
        <p:spPr bwMode="auto">
          <a:xfrm>
            <a:off x="6165850" y="2471737"/>
            <a:ext cx="2114550" cy="738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spcBef>
                <a:spcPct val="0"/>
              </a:spcBef>
              <a:buFontTx/>
              <a:buNone/>
            </a:pPr>
            <a:r>
              <a:rPr lang="en-US" altLang="ko-KR" sz="1400" b="0" i="1" smtClean="0">
                <a:solidFill>
                  <a:srgbClr val="000000"/>
                </a:solidFill>
                <a:latin typeface="Times New Roman" panose="02020603050405020304" pitchFamily="18" charset="0"/>
              </a:rPr>
              <a:t>(1) Cost due to </a:t>
            </a:r>
          </a:p>
          <a:p>
            <a:pPr>
              <a:spcBef>
                <a:spcPct val="0"/>
              </a:spcBef>
              <a:buFontTx/>
              <a:buNone/>
            </a:pPr>
            <a:r>
              <a:rPr lang="en-US" altLang="ko-KR" sz="1400" b="0" i="1" smtClean="0">
                <a:solidFill>
                  <a:srgbClr val="000000"/>
                </a:solidFill>
                <a:latin typeface="Times New Roman" panose="02020603050405020304" pitchFamily="18" charset="0"/>
              </a:rPr>
              <a:t>lack of parsimony</a:t>
            </a:r>
          </a:p>
          <a:p>
            <a:pPr>
              <a:spcBef>
                <a:spcPct val="0"/>
              </a:spcBef>
              <a:buFontTx/>
              <a:buNone/>
            </a:pPr>
            <a:r>
              <a:rPr lang="en-US" altLang="ko-KR" sz="1400" b="0" i="1" smtClean="0">
                <a:solidFill>
                  <a:srgbClr val="000000"/>
                </a:solidFill>
                <a:latin typeface="Times New Roman" panose="02020603050405020304" pitchFamily="18" charset="0"/>
              </a:rPr>
              <a:t>(e.g., data collection cost) </a:t>
            </a:r>
          </a:p>
        </p:txBody>
      </p:sp>
      <p:sp>
        <p:nvSpPr>
          <p:cNvPr id="29" name="Text Box 13"/>
          <p:cNvSpPr txBox="1">
            <a:spLocks noChangeArrowheads="1"/>
          </p:cNvSpPr>
          <p:nvPr/>
        </p:nvSpPr>
        <p:spPr bwMode="auto">
          <a:xfrm>
            <a:off x="5819775" y="3933825"/>
            <a:ext cx="2497137" cy="73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spcBef>
                <a:spcPct val="0"/>
              </a:spcBef>
              <a:buFontTx/>
              <a:buNone/>
            </a:pPr>
            <a:r>
              <a:rPr lang="en-US" altLang="ko-KR" sz="1400" b="0" i="1" smtClean="0">
                <a:solidFill>
                  <a:srgbClr val="000000"/>
                </a:solidFill>
                <a:latin typeface="Times New Roman" panose="02020603050405020304" pitchFamily="18" charset="0"/>
              </a:rPr>
              <a:t>(2) Cost due to </a:t>
            </a:r>
          </a:p>
          <a:p>
            <a:pPr>
              <a:spcBef>
                <a:spcPct val="0"/>
              </a:spcBef>
              <a:buFontTx/>
              <a:buNone/>
            </a:pPr>
            <a:r>
              <a:rPr lang="en-US" altLang="ko-KR" sz="1400" b="0" i="1" smtClean="0">
                <a:solidFill>
                  <a:srgbClr val="000000"/>
                </a:solidFill>
                <a:latin typeface="Times New Roman" panose="02020603050405020304" pitchFamily="18" charset="0"/>
              </a:rPr>
              <a:t>lack of sufficiency</a:t>
            </a:r>
          </a:p>
          <a:p>
            <a:pPr>
              <a:spcBef>
                <a:spcPct val="0"/>
              </a:spcBef>
              <a:buFontTx/>
              <a:buNone/>
            </a:pPr>
            <a:r>
              <a:rPr lang="en-US" altLang="ko-KR" sz="1400" b="0" i="1" smtClean="0">
                <a:solidFill>
                  <a:srgbClr val="000000"/>
                </a:solidFill>
                <a:latin typeface="Times New Roman" panose="02020603050405020304" pitchFamily="18" charset="0"/>
              </a:rPr>
              <a:t>(e.g., analysis inaccuracy cost) </a:t>
            </a:r>
          </a:p>
        </p:txBody>
      </p:sp>
      <p:sp>
        <p:nvSpPr>
          <p:cNvPr id="30" name="Text Box 14"/>
          <p:cNvSpPr txBox="1">
            <a:spLocks noChangeArrowheads="1"/>
          </p:cNvSpPr>
          <p:nvPr/>
        </p:nvSpPr>
        <p:spPr bwMode="auto">
          <a:xfrm>
            <a:off x="4076700" y="2166937"/>
            <a:ext cx="15621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spcBef>
                <a:spcPct val="0"/>
              </a:spcBef>
              <a:buFontTx/>
              <a:buNone/>
            </a:pPr>
            <a:r>
              <a:rPr lang="en-US" altLang="ko-KR" sz="1400" b="0" i="1" smtClean="0">
                <a:solidFill>
                  <a:srgbClr val="000000"/>
                </a:solidFill>
                <a:latin typeface="Times New Roman" panose="02020603050405020304" pitchFamily="18" charset="0"/>
              </a:rPr>
              <a:t>Total cost: (1)+(2) </a:t>
            </a:r>
          </a:p>
        </p:txBody>
      </p:sp>
      <p:sp>
        <p:nvSpPr>
          <p:cNvPr id="31" name="Text Box 15"/>
          <p:cNvSpPr txBox="1">
            <a:spLocks noChangeArrowheads="1"/>
          </p:cNvSpPr>
          <p:nvPr/>
        </p:nvSpPr>
        <p:spPr bwMode="auto">
          <a:xfrm>
            <a:off x="4065587" y="4986337"/>
            <a:ext cx="140017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spcBef>
                <a:spcPct val="0"/>
              </a:spcBef>
              <a:buFontTx/>
              <a:buNone/>
            </a:pPr>
            <a:r>
              <a:rPr lang="en-US" altLang="ko-KR" sz="1400" b="0" i="1" smtClean="0">
                <a:solidFill>
                  <a:srgbClr val="FF0000"/>
                </a:solidFill>
                <a:latin typeface="Times New Roman" panose="02020603050405020304" pitchFamily="18" charset="0"/>
              </a:rPr>
              <a:t>Optimal amount </a:t>
            </a:r>
          </a:p>
          <a:p>
            <a:pPr>
              <a:spcBef>
                <a:spcPct val="0"/>
              </a:spcBef>
              <a:buFontTx/>
              <a:buNone/>
            </a:pPr>
            <a:r>
              <a:rPr lang="en-US" altLang="ko-KR" sz="1400" b="0" i="1" smtClean="0">
                <a:solidFill>
                  <a:srgbClr val="FF0000"/>
                </a:solidFill>
                <a:latin typeface="Times New Roman" panose="02020603050405020304" pitchFamily="18" charset="0"/>
              </a:rPr>
              <a:t>of data</a:t>
            </a:r>
          </a:p>
        </p:txBody>
      </p:sp>
    </p:spTree>
    <p:extLst>
      <p:ext uri="{BB962C8B-B14F-4D97-AF65-F5344CB8AC3E}">
        <p14:creationId xmlns:p14="http://schemas.microsoft.com/office/powerpoint/2010/main" val="537824794"/>
      </p:ext>
    </p:extLst>
  </p:cSld>
  <p:clrMapOvr>
    <a:masterClrMapping/>
  </p:clrMapOvr>
  <p:transition spd="med">
    <p:strips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9577064" cy="908720"/>
          </a:xfrm>
          <a:noFill/>
          <a:ln/>
        </p:spPr>
        <p:txBody>
          <a:bodyPr lIns="92075" tIns="46038" rIns="92075" bIns="46038"/>
          <a:lstStyle/>
          <a:p>
            <a:r>
              <a:rPr lang="en-US" altLang="ko-KR" sz="3200" dirty="0">
                <a:solidFill>
                  <a:schemeClr val="tx1"/>
                </a:solidFill>
                <a:latin typeface="Times New Roman" pitchFamily="18" charset="0"/>
                <a:ea typeface="맑은 고딕" pitchFamily="50" charset="-127"/>
                <a:cs typeface="Times New Roman" pitchFamily="18" charset="0"/>
              </a:rPr>
              <a:t>1</a:t>
            </a:r>
            <a:r>
              <a:rPr lang="en-US" altLang="ko-KR" sz="3200" dirty="0" smtClean="0">
                <a:solidFill>
                  <a:schemeClr val="tx1"/>
                </a:solidFill>
                <a:latin typeface="Times New Roman" pitchFamily="18" charset="0"/>
                <a:ea typeface="맑은 고딕" pitchFamily="50" charset="-127"/>
                <a:cs typeface="Times New Roman" pitchFamily="18" charset="0"/>
              </a:rPr>
              <a:t>. A </a:t>
            </a:r>
            <a:r>
              <a:rPr lang="en-US" altLang="ko-KR" sz="3200" dirty="0">
                <a:solidFill>
                  <a:schemeClr val="tx1"/>
                </a:solidFill>
                <a:latin typeface="Times New Roman" pitchFamily="18" charset="0"/>
                <a:ea typeface="맑은 고딕" pitchFamily="50" charset="-127"/>
                <a:cs typeface="Times New Roman" pitchFamily="18" charset="0"/>
              </a:rPr>
              <a:t>LEARNING ORGANIZATION’S </a:t>
            </a:r>
            <a:r>
              <a:rPr lang="en-US" altLang="ko-KR" sz="3200" dirty="0" smtClean="0">
                <a:solidFill>
                  <a:schemeClr val="tx1"/>
                </a:solidFill>
                <a:latin typeface="Times New Roman" pitchFamily="18" charset="0"/>
                <a:ea typeface="맑은 고딕" pitchFamily="50" charset="-127"/>
                <a:cs typeface="Times New Roman" pitchFamily="18" charset="0"/>
              </a:rPr>
              <a:t>PERSPECTIVE</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400" dirty="0" smtClean="0">
                <a:latin typeface="Times New Roman" pitchFamily="18" charset="0"/>
              </a:rPr>
              <a:t>Learning </a:t>
            </a:r>
            <a:r>
              <a:rPr kumimoji="0" lang="en-US" altLang="ko-KR" sz="2400" dirty="0">
                <a:latin typeface="Times New Roman" pitchFamily="18" charset="0"/>
              </a:rPr>
              <a:t>is an essential part of any creative activity. </a:t>
            </a:r>
            <a:endParaRPr kumimoji="0" lang="en-US" altLang="ko-KR" sz="2400" dirty="0" smtClean="0">
              <a:latin typeface="Times New Roman" pitchFamily="18" charset="0"/>
            </a:endParaRPr>
          </a:p>
          <a:p>
            <a:pPr lvl="1" algn="just">
              <a:spcBef>
                <a:spcPts val="600"/>
              </a:spcBef>
              <a:buFont typeface="Symbol" pitchFamily="18" charset="2"/>
              <a:buChar char="·"/>
            </a:pPr>
            <a:r>
              <a:rPr kumimoji="0" lang="en-US" altLang="ko-KR" sz="1800" dirty="0" smtClean="0">
                <a:latin typeface="Times New Roman" pitchFamily="18" charset="0"/>
              </a:rPr>
              <a:t>It </a:t>
            </a:r>
            <a:r>
              <a:rPr kumimoji="0" lang="en-US" altLang="ko-KR" sz="1800" dirty="0">
                <a:latin typeface="Times New Roman" pitchFamily="18" charset="0"/>
              </a:rPr>
              <a:t>is also a word many people use for a variety of different purposes and/or in a variety of different contexts. </a:t>
            </a:r>
            <a:endParaRPr kumimoji="0" lang="en-US" altLang="ko-KR" sz="1800" dirty="0" smtClean="0">
              <a:latin typeface="Times New Roman" pitchFamily="18" charset="0"/>
            </a:endParaRPr>
          </a:p>
          <a:p>
            <a:pPr algn="just">
              <a:spcBef>
                <a:spcPts val="600"/>
              </a:spcBef>
              <a:buFont typeface="Symbol" pitchFamily="18" charset="2"/>
              <a:buChar char="·"/>
            </a:pPr>
            <a:r>
              <a:rPr kumimoji="0" lang="en-US" altLang="ko-KR" sz="2400" dirty="0" smtClean="0">
                <a:latin typeface="Times New Roman" pitchFamily="18" charset="0"/>
              </a:rPr>
              <a:t>We </a:t>
            </a:r>
            <a:r>
              <a:rPr kumimoji="0" lang="en-US" altLang="ko-KR" sz="2400" dirty="0">
                <a:latin typeface="Times New Roman" pitchFamily="18" charset="0"/>
              </a:rPr>
              <a:t>define learning in operations as a process through which the manufacturing system </a:t>
            </a:r>
            <a:r>
              <a:rPr kumimoji="0" lang="en-US" altLang="ko-KR" sz="2400" dirty="0" smtClean="0">
                <a:latin typeface="Times New Roman" pitchFamily="18" charset="0"/>
              </a:rPr>
              <a:t>(i.e., </a:t>
            </a:r>
            <a:r>
              <a:rPr kumimoji="0" lang="en-US" altLang="ko-KR" sz="2400" dirty="0">
                <a:latin typeface="Times New Roman" pitchFamily="18" charset="0"/>
              </a:rPr>
              <a:t>a company) identifies, analyzes, and internalizes complex cause-and-effect relationships among key factors in operations. </a:t>
            </a:r>
            <a:endParaRPr kumimoji="0" lang="en-US" altLang="ko-KR" sz="2400" dirty="0" smtClean="0">
              <a:latin typeface="Times New Roman" pitchFamily="18" charset="0"/>
            </a:endParaRPr>
          </a:p>
          <a:p>
            <a:pPr lvl="1" algn="just">
              <a:spcBef>
                <a:spcPts val="600"/>
              </a:spcBef>
              <a:buFont typeface="Symbol" pitchFamily="18" charset="2"/>
              <a:buChar char="·"/>
            </a:pPr>
            <a:r>
              <a:rPr kumimoji="0" lang="en-US" altLang="ko-KR" sz="1800" dirty="0" smtClean="0">
                <a:latin typeface="Times New Roman" pitchFamily="18" charset="0"/>
              </a:rPr>
              <a:t>Learning </a:t>
            </a:r>
            <a:r>
              <a:rPr kumimoji="0" lang="en-US" altLang="ko-KR" sz="1800" dirty="0">
                <a:latin typeface="Times New Roman" pitchFamily="18" charset="0"/>
              </a:rPr>
              <a:t>capability is the manufacturing system’s ability to enhance its performance in operations through applying its understanding of those cause-and-effect relationships to solving problems in operations </a:t>
            </a:r>
            <a:r>
              <a:rPr kumimoji="0" lang="en-US" altLang="ko-KR" sz="1800" dirty="0" smtClean="0">
                <a:latin typeface="Times New Roman" pitchFamily="18" charset="0"/>
              </a:rPr>
              <a:t>(e.g., </a:t>
            </a:r>
            <a:r>
              <a:rPr kumimoji="0" lang="en-US" altLang="ko-KR" sz="1800" dirty="0">
                <a:latin typeface="Times New Roman" pitchFamily="18" charset="0"/>
              </a:rPr>
              <a:t>manufacturing or service management</a:t>
            </a:r>
            <a:r>
              <a:rPr kumimoji="0" lang="en-US" altLang="ko-KR" sz="1800" dirty="0" smtClean="0">
                <a:latin typeface="Times New Roman" pitchFamily="18" charset="0"/>
              </a:rPr>
              <a:t>).</a:t>
            </a:r>
          </a:p>
          <a:p>
            <a:pPr algn="just">
              <a:spcBef>
                <a:spcPts val="600"/>
              </a:spcBef>
              <a:buFont typeface="Symbol" pitchFamily="18" charset="2"/>
              <a:buChar char="·"/>
            </a:pPr>
            <a:r>
              <a:rPr kumimoji="0" lang="en-US" altLang="ko-KR" sz="2200" dirty="0" smtClean="0">
                <a:latin typeface="Times New Roman" pitchFamily="18" charset="0"/>
              </a:rPr>
              <a:t>An example in </a:t>
            </a:r>
            <a:r>
              <a:rPr kumimoji="0" lang="en-US" altLang="ko-KR" sz="2200" dirty="0">
                <a:latin typeface="Times New Roman" pitchFamily="18" charset="0"/>
              </a:rPr>
              <a:t>Figure </a:t>
            </a:r>
            <a:r>
              <a:rPr kumimoji="0" lang="en-US" altLang="ko-KR" sz="2200" dirty="0" smtClean="0">
                <a:latin typeface="Times New Roman" pitchFamily="18" charset="0"/>
              </a:rPr>
              <a:t>2.1, where the firm tries to find out why its operations performance is unsatisfactory. </a:t>
            </a:r>
            <a:endParaRPr kumimoji="0" lang="en-US" altLang="ko-KR" sz="2200" dirty="0">
              <a:latin typeface="Times New Roman" pitchFamily="18" charset="0"/>
            </a:endParaRPr>
          </a:p>
        </p:txBody>
      </p:sp>
    </p:spTree>
    <p:extLst>
      <p:ext uri="{BB962C8B-B14F-4D97-AF65-F5344CB8AC3E}">
        <p14:creationId xmlns:p14="http://schemas.microsoft.com/office/powerpoint/2010/main" val="31748192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8915400"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2.7 </a:t>
            </a:r>
            <a:r>
              <a:rPr lang="en-US" altLang="ko-KR" sz="3200" dirty="0" smtClean="0">
                <a:solidFill>
                  <a:schemeClr val="tx1"/>
                </a:solidFill>
                <a:latin typeface="Times New Roman" pitchFamily="18" charset="0"/>
              </a:rPr>
              <a:t>Operations learning</a:t>
            </a:r>
            <a:endParaRPr lang="en-US" altLang="ko-KR" sz="3200" dirty="0">
              <a:solidFill>
                <a:schemeClr val="tx1"/>
              </a:solidFill>
              <a:latin typeface="Times New Roman" pitchFamily="18" charset="0"/>
            </a:endParaRPr>
          </a:p>
        </p:txBody>
      </p:sp>
      <p:grpSp>
        <p:nvGrpSpPr>
          <p:cNvPr id="4" name="Group 4"/>
          <p:cNvGrpSpPr>
            <a:grpSpLocks noChangeAspect="1"/>
          </p:cNvGrpSpPr>
          <p:nvPr/>
        </p:nvGrpSpPr>
        <p:grpSpPr bwMode="auto">
          <a:xfrm>
            <a:off x="2105025" y="1181100"/>
            <a:ext cx="5381625" cy="5105400"/>
            <a:chOff x="1185" y="552"/>
            <a:chExt cx="3390" cy="3216"/>
          </a:xfrm>
        </p:grpSpPr>
        <p:sp>
          <p:nvSpPr>
            <p:cNvPr id="6" name="AutoShape 3"/>
            <p:cNvSpPr>
              <a:spLocks noChangeAspect="1" noChangeArrowheads="1" noTextEdit="1"/>
            </p:cNvSpPr>
            <p:nvPr/>
          </p:nvSpPr>
          <p:spPr bwMode="auto">
            <a:xfrm>
              <a:off x="1185" y="552"/>
              <a:ext cx="3390" cy="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7" name="Rectangle 5"/>
            <p:cNvSpPr>
              <a:spLocks noChangeArrowheads="1"/>
            </p:cNvSpPr>
            <p:nvPr/>
          </p:nvSpPr>
          <p:spPr bwMode="auto">
            <a:xfrm>
              <a:off x="1623" y="1254"/>
              <a:ext cx="40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Learning</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8" name="Rectangle 6"/>
            <p:cNvSpPr>
              <a:spLocks noChangeArrowheads="1"/>
            </p:cNvSpPr>
            <p:nvPr/>
          </p:nvSpPr>
          <p:spPr bwMode="auto">
            <a:xfrm>
              <a:off x="1599" y="1368"/>
              <a:ext cx="45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Capability</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9" name="Rectangle 7"/>
            <p:cNvSpPr>
              <a:spLocks noChangeArrowheads="1"/>
            </p:cNvSpPr>
            <p:nvPr/>
          </p:nvSpPr>
          <p:spPr bwMode="auto">
            <a:xfrm>
              <a:off x="2439" y="774"/>
              <a:ext cx="1134"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Identifying&amp;Understanding</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10" name="Rectangle 8"/>
            <p:cNvSpPr>
              <a:spLocks noChangeArrowheads="1"/>
            </p:cNvSpPr>
            <p:nvPr/>
          </p:nvSpPr>
          <p:spPr bwMode="auto">
            <a:xfrm>
              <a:off x="2637" y="882"/>
              <a:ext cx="738"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Cause-and-Effect</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11" name="Rectangle 9"/>
            <p:cNvSpPr>
              <a:spLocks noChangeArrowheads="1"/>
            </p:cNvSpPr>
            <p:nvPr/>
          </p:nvSpPr>
          <p:spPr bwMode="auto">
            <a:xfrm>
              <a:off x="2733" y="990"/>
              <a:ext cx="546"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Relationship</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12" name="Rectangle 10"/>
            <p:cNvSpPr>
              <a:spLocks noChangeArrowheads="1"/>
            </p:cNvSpPr>
            <p:nvPr/>
          </p:nvSpPr>
          <p:spPr bwMode="auto">
            <a:xfrm>
              <a:off x="3849" y="1620"/>
              <a:ext cx="58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Knowledge in</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13" name="Rectangle 11"/>
            <p:cNvSpPr>
              <a:spLocks noChangeArrowheads="1"/>
            </p:cNvSpPr>
            <p:nvPr/>
          </p:nvSpPr>
          <p:spPr bwMode="auto">
            <a:xfrm>
              <a:off x="3897" y="1734"/>
              <a:ext cx="486"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Operations</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14" name="Rectangle 12"/>
            <p:cNvSpPr>
              <a:spLocks noChangeArrowheads="1"/>
            </p:cNvSpPr>
            <p:nvPr/>
          </p:nvSpPr>
          <p:spPr bwMode="auto">
            <a:xfrm>
              <a:off x="3657" y="2724"/>
              <a:ext cx="6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Problem Solving</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15" name="Rectangle 13"/>
            <p:cNvSpPr>
              <a:spLocks noChangeArrowheads="1"/>
            </p:cNvSpPr>
            <p:nvPr/>
          </p:nvSpPr>
          <p:spPr bwMode="auto">
            <a:xfrm>
              <a:off x="3777" y="2838"/>
              <a:ext cx="45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Capability</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16" name="Rectangle 14"/>
            <p:cNvSpPr>
              <a:spLocks noChangeArrowheads="1"/>
            </p:cNvSpPr>
            <p:nvPr/>
          </p:nvSpPr>
          <p:spPr bwMode="auto">
            <a:xfrm>
              <a:off x="2601" y="3234"/>
              <a:ext cx="486"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Operations</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17" name="Rectangle 15"/>
            <p:cNvSpPr>
              <a:spLocks noChangeArrowheads="1"/>
            </p:cNvSpPr>
            <p:nvPr/>
          </p:nvSpPr>
          <p:spPr bwMode="auto">
            <a:xfrm>
              <a:off x="2565" y="3348"/>
              <a:ext cx="55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Performance</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18" name="Rectangle 16"/>
            <p:cNvSpPr>
              <a:spLocks noChangeArrowheads="1"/>
            </p:cNvSpPr>
            <p:nvPr/>
          </p:nvSpPr>
          <p:spPr bwMode="auto">
            <a:xfrm>
              <a:off x="1731" y="2922"/>
              <a:ext cx="468"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Resources</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19" name="Rectangle 17"/>
            <p:cNvSpPr>
              <a:spLocks noChangeArrowheads="1"/>
            </p:cNvSpPr>
            <p:nvPr/>
          </p:nvSpPr>
          <p:spPr bwMode="auto">
            <a:xfrm>
              <a:off x="1395" y="2214"/>
              <a:ext cx="438"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Invenst in</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20" name="Rectangle 18"/>
            <p:cNvSpPr>
              <a:spLocks noChangeArrowheads="1"/>
            </p:cNvSpPr>
            <p:nvPr/>
          </p:nvSpPr>
          <p:spPr bwMode="auto">
            <a:xfrm>
              <a:off x="1413" y="2328"/>
              <a:ext cx="40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Learning</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21" name="Arc 19"/>
            <p:cNvSpPr>
              <a:spLocks/>
            </p:cNvSpPr>
            <p:nvPr/>
          </p:nvSpPr>
          <p:spPr bwMode="auto">
            <a:xfrm>
              <a:off x="1909" y="1000"/>
              <a:ext cx="818" cy="1088"/>
            </a:xfrm>
            <a:custGeom>
              <a:avLst/>
              <a:gdLst>
                <a:gd name="G0" fmla="+- 15106 0 0"/>
                <a:gd name="G1" fmla="+- 20085 0 0"/>
                <a:gd name="G2" fmla="+- 21600 0 0"/>
                <a:gd name="T0" fmla="*/ 0 w 15106"/>
                <a:gd name="T1" fmla="*/ 4646 h 20085"/>
                <a:gd name="T2" fmla="*/ 7160 w 15106"/>
                <a:gd name="T3" fmla="*/ 0 h 20085"/>
                <a:gd name="T4" fmla="*/ 15106 w 15106"/>
                <a:gd name="T5" fmla="*/ 20085 h 20085"/>
              </a:gdLst>
              <a:ahLst/>
              <a:cxnLst>
                <a:cxn ang="0">
                  <a:pos x="T0" y="T1"/>
                </a:cxn>
                <a:cxn ang="0">
                  <a:pos x="T2" y="T3"/>
                </a:cxn>
                <a:cxn ang="0">
                  <a:pos x="T4" y="T5"/>
                </a:cxn>
              </a:cxnLst>
              <a:rect l="0" t="0" r="r" b="b"/>
              <a:pathLst>
                <a:path w="15106" h="20085" fill="none" extrusionOk="0">
                  <a:moveTo>
                    <a:pt x="-1" y="4645"/>
                  </a:moveTo>
                  <a:cubicBezTo>
                    <a:pt x="2053" y="2636"/>
                    <a:pt x="4487" y="1056"/>
                    <a:pt x="7159" y="-1"/>
                  </a:cubicBezTo>
                </a:path>
                <a:path w="15106" h="20085" stroke="0" extrusionOk="0">
                  <a:moveTo>
                    <a:pt x="-1" y="4645"/>
                  </a:moveTo>
                  <a:cubicBezTo>
                    <a:pt x="2053" y="2636"/>
                    <a:pt x="4487" y="1056"/>
                    <a:pt x="7159" y="-1"/>
                  </a:cubicBezTo>
                  <a:lnTo>
                    <a:pt x="15106" y="20085"/>
                  </a:lnTo>
                  <a:close/>
                </a:path>
              </a:pathLst>
            </a:custGeom>
            <a:noFill/>
            <a:ln w="285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22" name="Freeform 20"/>
            <p:cNvSpPr>
              <a:spLocks/>
            </p:cNvSpPr>
            <p:nvPr/>
          </p:nvSpPr>
          <p:spPr bwMode="auto">
            <a:xfrm>
              <a:off x="2289" y="966"/>
              <a:ext cx="120" cy="60"/>
            </a:xfrm>
            <a:custGeom>
              <a:avLst/>
              <a:gdLst>
                <a:gd name="T0" fmla="*/ 120 w 120"/>
                <a:gd name="T1" fmla="*/ 0 h 60"/>
                <a:gd name="T2" fmla="*/ 0 w 120"/>
                <a:gd name="T3" fmla="*/ 0 h 60"/>
                <a:gd name="T4" fmla="*/ 18 w 120"/>
                <a:gd name="T5" fmla="*/ 60 h 60"/>
                <a:gd name="T6" fmla="*/ 120 w 120"/>
                <a:gd name="T7" fmla="*/ 0 h 60"/>
              </a:gdLst>
              <a:ahLst/>
              <a:cxnLst>
                <a:cxn ang="0">
                  <a:pos x="T0" y="T1"/>
                </a:cxn>
                <a:cxn ang="0">
                  <a:pos x="T2" y="T3"/>
                </a:cxn>
                <a:cxn ang="0">
                  <a:pos x="T4" y="T5"/>
                </a:cxn>
                <a:cxn ang="0">
                  <a:pos x="T6" y="T7"/>
                </a:cxn>
              </a:cxnLst>
              <a:rect l="0" t="0" r="r" b="b"/>
              <a:pathLst>
                <a:path w="120" h="60">
                  <a:moveTo>
                    <a:pt x="120" y="0"/>
                  </a:moveTo>
                  <a:lnTo>
                    <a:pt x="0" y="0"/>
                  </a:lnTo>
                  <a:lnTo>
                    <a:pt x="18" y="60"/>
                  </a:lnTo>
                  <a:lnTo>
                    <a:pt x="120" y="0"/>
                  </a:lnTo>
                  <a:close/>
                </a:path>
              </a:pathLst>
            </a:cu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23" name="Rectangle 21"/>
            <p:cNvSpPr>
              <a:spLocks noChangeArrowheads="1"/>
            </p:cNvSpPr>
            <p:nvPr/>
          </p:nvSpPr>
          <p:spPr bwMode="auto">
            <a:xfrm>
              <a:off x="2295" y="1020"/>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0" i="0" u="none" strike="noStrike" cap="none" normalizeH="0" baseline="0" smtClean="0">
                  <a:ln>
                    <a:noFill/>
                  </a:ln>
                  <a:solidFill>
                    <a:srgbClr val="000000"/>
                  </a:solidFill>
                  <a:effectLst/>
                  <a:latin typeface="Times New Roman" panose="02020603050405020304" pitchFamily="18" charset="0"/>
                </a:rPr>
                <a:t>+</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24" name="Arc 22"/>
            <p:cNvSpPr>
              <a:spLocks/>
            </p:cNvSpPr>
            <p:nvPr/>
          </p:nvSpPr>
          <p:spPr bwMode="auto">
            <a:xfrm>
              <a:off x="3069" y="1061"/>
              <a:ext cx="952" cy="961"/>
            </a:xfrm>
            <a:custGeom>
              <a:avLst/>
              <a:gdLst>
                <a:gd name="G0" fmla="+- 0 0 0"/>
                <a:gd name="G1" fmla="+- 19223 0 0"/>
                <a:gd name="G2" fmla="+- 21600 0 0"/>
                <a:gd name="T0" fmla="*/ 9852 w 19049"/>
                <a:gd name="T1" fmla="*/ 0 h 19223"/>
                <a:gd name="T2" fmla="*/ 19049 w 19049"/>
                <a:gd name="T3" fmla="*/ 9040 h 19223"/>
                <a:gd name="T4" fmla="*/ 0 w 19049"/>
                <a:gd name="T5" fmla="*/ 19223 h 19223"/>
              </a:gdLst>
              <a:ahLst/>
              <a:cxnLst>
                <a:cxn ang="0">
                  <a:pos x="T0" y="T1"/>
                </a:cxn>
                <a:cxn ang="0">
                  <a:pos x="T2" y="T3"/>
                </a:cxn>
                <a:cxn ang="0">
                  <a:pos x="T4" y="T5"/>
                </a:cxn>
              </a:cxnLst>
              <a:rect l="0" t="0" r="r" b="b"/>
              <a:pathLst>
                <a:path w="19049" h="19223" fill="none" extrusionOk="0">
                  <a:moveTo>
                    <a:pt x="9851" y="0"/>
                  </a:moveTo>
                  <a:cubicBezTo>
                    <a:pt x="13766" y="2006"/>
                    <a:pt x="16975" y="5160"/>
                    <a:pt x="19049" y="9039"/>
                  </a:cubicBezTo>
                </a:path>
                <a:path w="19049" h="19223" stroke="0" extrusionOk="0">
                  <a:moveTo>
                    <a:pt x="9851" y="0"/>
                  </a:moveTo>
                  <a:cubicBezTo>
                    <a:pt x="13766" y="2006"/>
                    <a:pt x="16975" y="5160"/>
                    <a:pt x="19049" y="9039"/>
                  </a:cubicBezTo>
                  <a:lnTo>
                    <a:pt x="0" y="19223"/>
                  </a:lnTo>
                  <a:close/>
                </a:path>
              </a:pathLst>
            </a:custGeom>
            <a:noFill/>
            <a:ln w="285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25" name="Line 23"/>
            <p:cNvSpPr>
              <a:spLocks noChangeShapeType="1"/>
            </p:cNvSpPr>
            <p:nvPr/>
          </p:nvSpPr>
          <p:spPr bwMode="auto">
            <a:xfrm flipV="1">
              <a:off x="3723" y="1140"/>
              <a:ext cx="108" cy="120"/>
            </a:xfrm>
            <a:prstGeom prst="line">
              <a:avLst/>
            </a:prstGeom>
            <a:noFill/>
            <a:ln w="285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26" name="Freeform 24"/>
            <p:cNvSpPr>
              <a:spLocks/>
            </p:cNvSpPr>
            <p:nvPr/>
          </p:nvSpPr>
          <p:spPr bwMode="auto">
            <a:xfrm>
              <a:off x="3993" y="1500"/>
              <a:ext cx="78" cy="120"/>
            </a:xfrm>
            <a:custGeom>
              <a:avLst/>
              <a:gdLst>
                <a:gd name="T0" fmla="*/ 78 w 78"/>
                <a:gd name="T1" fmla="*/ 120 h 120"/>
                <a:gd name="T2" fmla="*/ 54 w 78"/>
                <a:gd name="T3" fmla="*/ 0 h 120"/>
                <a:gd name="T4" fmla="*/ 0 w 78"/>
                <a:gd name="T5" fmla="*/ 30 h 120"/>
                <a:gd name="T6" fmla="*/ 78 w 78"/>
                <a:gd name="T7" fmla="*/ 120 h 120"/>
              </a:gdLst>
              <a:ahLst/>
              <a:cxnLst>
                <a:cxn ang="0">
                  <a:pos x="T0" y="T1"/>
                </a:cxn>
                <a:cxn ang="0">
                  <a:pos x="T2" y="T3"/>
                </a:cxn>
                <a:cxn ang="0">
                  <a:pos x="T4" y="T5"/>
                </a:cxn>
                <a:cxn ang="0">
                  <a:pos x="T6" y="T7"/>
                </a:cxn>
              </a:cxnLst>
              <a:rect l="0" t="0" r="r" b="b"/>
              <a:pathLst>
                <a:path w="78" h="120">
                  <a:moveTo>
                    <a:pt x="78" y="120"/>
                  </a:moveTo>
                  <a:lnTo>
                    <a:pt x="54" y="0"/>
                  </a:lnTo>
                  <a:lnTo>
                    <a:pt x="0" y="30"/>
                  </a:lnTo>
                  <a:lnTo>
                    <a:pt x="78" y="120"/>
                  </a:lnTo>
                  <a:close/>
                </a:path>
              </a:pathLst>
            </a:cu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27" name="Rectangle 25"/>
            <p:cNvSpPr>
              <a:spLocks noChangeArrowheads="1"/>
            </p:cNvSpPr>
            <p:nvPr/>
          </p:nvSpPr>
          <p:spPr bwMode="auto">
            <a:xfrm>
              <a:off x="3927" y="1488"/>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0" i="0" u="none" strike="noStrike" cap="none" normalizeH="0" baseline="0" smtClean="0">
                  <a:ln>
                    <a:noFill/>
                  </a:ln>
                  <a:solidFill>
                    <a:srgbClr val="000000"/>
                  </a:solidFill>
                  <a:effectLst/>
                  <a:latin typeface="Times New Roman" panose="02020603050405020304" pitchFamily="18" charset="0"/>
                </a:rPr>
                <a:t>+</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28" name="Arc 26"/>
            <p:cNvSpPr>
              <a:spLocks/>
            </p:cNvSpPr>
            <p:nvPr/>
          </p:nvSpPr>
          <p:spPr bwMode="auto">
            <a:xfrm>
              <a:off x="2889" y="1847"/>
              <a:ext cx="1290" cy="770"/>
            </a:xfrm>
            <a:custGeom>
              <a:avLst/>
              <a:gdLst>
                <a:gd name="G0" fmla="+- 0 0 0"/>
                <a:gd name="G1" fmla="+- 4835 0 0"/>
                <a:gd name="G2" fmla="+- 21600 0 0"/>
                <a:gd name="T0" fmla="*/ 21052 w 21600"/>
                <a:gd name="T1" fmla="*/ 0 h 12892"/>
                <a:gd name="T2" fmla="*/ 20041 w 21600"/>
                <a:gd name="T3" fmla="*/ 12892 h 12892"/>
                <a:gd name="T4" fmla="*/ 0 w 21600"/>
                <a:gd name="T5" fmla="*/ 4835 h 12892"/>
              </a:gdLst>
              <a:ahLst/>
              <a:cxnLst>
                <a:cxn ang="0">
                  <a:pos x="T0" y="T1"/>
                </a:cxn>
                <a:cxn ang="0">
                  <a:pos x="T2" y="T3"/>
                </a:cxn>
                <a:cxn ang="0">
                  <a:pos x="T4" y="T5"/>
                </a:cxn>
              </a:cxnLst>
              <a:rect l="0" t="0" r="r" b="b"/>
              <a:pathLst>
                <a:path w="21600" h="12892" fill="none" extrusionOk="0">
                  <a:moveTo>
                    <a:pt x="21051" y="0"/>
                  </a:moveTo>
                  <a:cubicBezTo>
                    <a:pt x="21416" y="1585"/>
                    <a:pt x="21600" y="3207"/>
                    <a:pt x="21600" y="4835"/>
                  </a:cubicBezTo>
                  <a:cubicBezTo>
                    <a:pt x="21600" y="7595"/>
                    <a:pt x="21070" y="10330"/>
                    <a:pt x="20041" y="12892"/>
                  </a:cubicBezTo>
                </a:path>
                <a:path w="21600" h="12892" stroke="0" extrusionOk="0">
                  <a:moveTo>
                    <a:pt x="21051" y="0"/>
                  </a:moveTo>
                  <a:cubicBezTo>
                    <a:pt x="21416" y="1585"/>
                    <a:pt x="21600" y="3207"/>
                    <a:pt x="21600" y="4835"/>
                  </a:cubicBezTo>
                  <a:cubicBezTo>
                    <a:pt x="21600" y="7595"/>
                    <a:pt x="21070" y="10330"/>
                    <a:pt x="20041" y="12892"/>
                  </a:cubicBezTo>
                  <a:lnTo>
                    <a:pt x="0" y="4835"/>
                  </a:lnTo>
                  <a:close/>
                </a:path>
              </a:pathLst>
            </a:custGeom>
            <a:noFill/>
            <a:ln w="285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29" name="Line 27"/>
            <p:cNvSpPr>
              <a:spLocks noChangeShapeType="1"/>
            </p:cNvSpPr>
            <p:nvPr/>
          </p:nvSpPr>
          <p:spPr bwMode="auto">
            <a:xfrm>
              <a:off x="4077" y="2400"/>
              <a:ext cx="156" cy="36"/>
            </a:xfrm>
            <a:prstGeom prst="line">
              <a:avLst/>
            </a:prstGeom>
            <a:noFill/>
            <a:ln w="285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30" name="Freeform 28"/>
            <p:cNvSpPr>
              <a:spLocks/>
            </p:cNvSpPr>
            <p:nvPr/>
          </p:nvSpPr>
          <p:spPr bwMode="auto">
            <a:xfrm>
              <a:off x="4035" y="2604"/>
              <a:ext cx="78" cy="120"/>
            </a:xfrm>
            <a:custGeom>
              <a:avLst/>
              <a:gdLst>
                <a:gd name="T0" fmla="*/ 0 w 78"/>
                <a:gd name="T1" fmla="*/ 120 h 120"/>
                <a:gd name="T2" fmla="*/ 78 w 78"/>
                <a:gd name="T3" fmla="*/ 30 h 120"/>
                <a:gd name="T4" fmla="*/ 18 w 78"/>
                <a:gd name="T5" fmla="*/ 0 h 120"/>
                <a:gd name="T6" fmla="*/ 0 w 78"/>
                <a:gd name="T7" fmla="*/ 120 h 120"/>
              </a:gdLst>
              <a:ahLst/>
              <a:cxnLst>
                <a:cxn ang="0">
                  <a:pos x="T0" y="T1"/>
                </a:cxn>
                <a:cxn ang="0">
                  <a:pos x="T2" y="T3"/>
                </a:cxn>
                <a:cxn ang="0">
                  <a:pos x="T4" y="T5"/>
                </a:cxn>
                <a:cxn ang="0">
                  <a:pos x="T6" y="T7"/>
                </a:cxn>
              </a:cxnLst>
              <a:rect l="0" t="0" r="r" b="b"/>
              <a:pathLst>
                <a:path w="78" h="120">
                  <a:moveTo>
                    <a:pt x="0" y="120"/>
                  </a:moveTo>
                  <a:lnTo>
                    <a:pt x="78" y="30"/>
                  </a:lnTo>
                  <a:lnTo>
                    <a:pt x="18" y="0"/>
                  </a:lnTo>
                  <a:lnTo>
                    <a:pt x="0" y="120"/>
                  </a:lnTo>
                  <a:close/>
                </a:path>
              </a:pathLst>
            </a:cu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31" name="Rectangle 29"/>
            <p:cNvSpPr>
              <a:spLocks noChangeArrowheads="1"/>
            </p:cNvSpPr>
            <p:nvPr/>
          </p:nvSpPr>
          <p:spPr bwMode="auto">
            <a:xfrm>
              <a:off x="3987" y="2526"/>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0" i="0" u="none" strike="noStrike" cap="none" normalizeH="0" baseline="0" smtClean="0">
                  <a:ln>
                    <a:noFill/>
                  </a:ln>
                  <a:solidFill>
                    <a:srgbClr val="000000"/>
                  </a:solidFill>
                  <a:effectLst/>
                  <a:latin typeface="Times New Roman" panose="02020603050405020304" pitchFamily="18" charset="0"/>
                </a:rPr>
                <a:t>+</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32" name="Arc 30"/>
            <p:cNvSpPr>
              <a:spLocks/>
            </p:cNvSpPr>
            <p:nvPr/>
          </p:nvSpPr>
          <p:spPr bwMode="auto">
            <a:xfrm>
              <a:off x="2991" y="2172"/>
              <a:ext cx="895" cy="1169"/>
            </a:xfrm>
            <a:custGeom>
              <a:avLst/>
              <a:gdLst>
                <a:gd name="G0" fmla="+- 0 0 0"/>
                <a:gd name="G1" fmla="+- 0 0 0"/>
                <a:gd name="G2" fmla="+- 21600 0 0"/>
                <a:gd name="T0" fmla="*/ 16276 w 16276"/>
                <a:gd name="T1" fmla="*/ 14200 h 21257"/>
                <a:gd name="T2" fmla="*/ 3835 w 16276"/>
                <a:gd name="T3" fmla="*/ 21257 h 21257"/>
                <a:gd name="T4" fmla="*/ 0 w 16276"/>
                <a:gd name="T5" fmla="*/ 0 h 21257"/>
              </a:gdLst>
              <a:ahLst/>
              <a:cxnLst>
                <a:cxn ang="0">
                  <a:pos x="T0" y="T1"/>
                </a:cxn>
                <a:cxn ang="0">
                  <a:pos x="T2" y="T3"/>
                </a:cxn>
                <a:cxn ang="0">
                  <a:pos x="T4" y="T5"/>
                </a:cxn>
              </a:cxnLst>
              <a:rect l="0" t="0" r="r" b="b"/>
              <a:pathLst>
                <a:path w="16276" h="21257" fill="none" extrusionOk="0">
                  <a:moveTo>
                    <a:pt x="16276" y="14200"/>
                  </a:moveTo>
                  <a:cubicBezTo>
                    <a:pt x="13050" y="17897"/>
                    <a:pt x="8663" y="20385"/>
                    <a:pt x="3834" y="21256"/>
                  </a:cubicBezTo>
                </a:path>
                <a:path w="16276" h="21257" stroke="0" extrusionOk="0">
                  <a:moveTo>
                    <a:pt x="16276" y="14200"/>
                  </a:moveTo>
                  <a:cubicBezTo>
                    <a:pt x="13050" y="17897"/>
                    <a:pt x="8663" y="20385"/>
                    <a:pt x="3834" y="21256"/>
                  </a:cubicBezTo>
                  <a:lnTo>
                    <a:pt x="0" y="0"/>
                  </a:lnTo>
                  <a:close/>
                </a:path>
              </a:pathLst>
            </a:custGeom>
            <a:noFill/>
            <a:ln w="285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33" name="Line 31"/>
            <p:cNvSpPr>
              <a:spLocks noChangeShapeType="1"/>
            </p:cNvSpPr>
            <p:nvPr/>
          </p:nvSpPr>
          <p:spPr bwMode="auto">
            <a:xfrm>
              <a:off x="3507" y="3156"/>
              <a:ext cx="72" cy="144"/>
            </a:xfrm>
            <a:prstGeom prst="line">
              <a:avLst/>
            </a:prstGeom>
            <a:noFill/>
            <a:ln w="285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34" name="Freeform 32"/>
            <p:cNvSpPr>
              <a:spLocks/>
            </p:cNvSpPr>
            <p:nvPr/>
          </p:nvSpPr>
          <p:spPr bwMode="auto">
            <a:xfrm>
              <a:off x="3093" y="3306"/>
              <a:ext cx="114" cy="66"/>
            </a:xfrm>
            <a:custGeom>
              <a:avLst/>
              <a:gdLst>
                <a:gd name="T0" fmla="*/ 0 w 114"/>
                <a:gd name="T1" fmla="*/ 48 h 66"/>
                <a:gd name="T2" fmla="*/ 114 w 114"/>
                <a:gd name="T3" fmla="*/ 66 h 66"/>
                <a:gd name="T4" fmla="*/ 108 w 114"/>
                <a:gd name="T5" fmla="*/ 0 h 66"/>
                <a:gd name="T6" fmla="*/ 0 w 114"/>
                <a:gd name="T7" fmla="*/ 48 h 66"/>
              </a:gdLst>
              <a:ahLst/>
              <a:cxnLst>
                <a:cxn ang="0">
                  <a:pos x="T0" y="T1"/>
                </a:cxn>
                <a:cxn ang="0">
                  <a:pos x="T2" y="T3"/>
                </a:cxn>
                <a:cxn ang="0">
                  <a:pos x="T4" y="T5"/>
                </a:cxn>
                <a:cxn ang="0">
                  <a:pos x="T6" y="T7"/>
                </a:cxn>
              </a:cxnLst>
              <a:rect l="0" t="0" r="r" b="b"/>
              <a:pathLst>
                <a:path w="114" h="66">
                  <a:moveTo>
                    <a:pt x="0" y="48"/>
                  </a:moveTo>
                  <a:lnTo>
                    <a:pt x="114" y="66"/>
                  </a:lnTo>
                  <a:lnTo>
                    <a:pt x="108" y="0"/>
                  </a:lnTo>
                  <a:lnTo>
                    <a:pt x="0" y="48"/>
                  </a:lnTo>
                  <a:close/>
                </a:path>
              </a:pathLst>
            </a:cu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35" name="Rectangle 33"/>
            <p:cNvSpPr>
              <a:spLocks noChangeArrowheads="1"/>
            </p:cNvSpPr>
            <p:nvPr/>
          </p:nvSpPr>
          <p:spPr bwMode="auto">
            <a:xfrm>
              <a:off x="3171" y="3204"/>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0" i="0" u="none" strike="noStrike" cap="none" normalizeH="0" baseline="0" smtClean="0">
                  <a:ln>
                    <a:noFill/>
                  </a:ln>
                  <a:solidFill>
                    <a:srgbClr val="000000"/>
                  </a:solidFill>
                  <a:effectLst/>
                  <a:latin typeface="Times New Roman" panose="02020603050405020304" pitchFamily="18" charset="0"/>
                </a:rPr>
                <a:t>+</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36" name="Arc 34"/>
            <p:cNvSpPr>
              <a:spLocks/>
            </p:cNvSpPr>
            <p:nvPr/>
          </p:nvSpPr>
          <p:spPr bwMode="auto">
            <a:xfrm>
              <a:off x="2092" y="2364"/>
              <a:ext cx="623" cy="970"/>
            </a:xfrm>
            <a:custGeom>
              <a:avLst/>
              <a:gdLst>
                <a:gd name="G0" fmla="+- 13685 0 0"/>
                <a:gd name="G1" fmla="+- 0 0 0"/>
                <a:gd name="G2" fmla="+- 21600 0 0"/>
                <a:gd name="T0" fmla="*/ 10113 w 13685"/>
                <a:gd name="T1" fmla="*/ 21303 h 21303"/>
                <a:gd name="T2" fmla="*/ 0 w 13685"/>
                <a:gd name="T3" fmla="*/ 16712 h 21303"/>
                <a:gd name="T4" fmla="*/ 13685 w 13685"/>
                <a:gd name="T5" fmla="*/ 0 h 21303"/>
              </a:gdLst>
              <a:ahLst/>
              <a:cxnLst>
                <a:cxn ang="0">
                  <a:pos x="T0" y="T1"/>
                </a:cxn>
                <a:cxn ang="0">
                  <a:pos x="T2" y="T3"/>
                </a:cxn>
                <a:cxn ang="0">
                  <a:pos x="T4" y="T5"/>
                </a:cxn>
              </a:cxnLst>
              <a:rect l="0" t="0" r="r" b="b"/>
              <a:pathLst>
                <a:path w="13685" h="21303" fill="none" extrusionOk="0">
                  <a:moveTo>
                    <a:pt x="10113" y="21302"/>
                  </a:moveTo>
                  <a:cubicBezTo>
                    <a:pt x="6399" y="20679"/>
                    <a:pt x="2913" y="19097"/>
                    <a:pt x="0" y="16711"/>
                  </a:cubicBezTo>
                </a:path>
                <a:path w="13685" h="21303" stroke="0" extrusionOk="0">
                  <a:moveTo>
                    <a:pt x="10113" y="21302"/>
                  </a:moveTo>
                  <a:cubicBezTo>
                    <a:pt x="6399" y="20679"/>
                    <a:pt x="2913" y="19097"/>
                    <a:pt x="0" y="16711"/>
                  </a:cubicBezTo>
                  <a:lnTo>
                    <a:pt x="13685" y="0"/>
                  </a:lnTo>
                  <a:close/>
                </a:path>
              </a:pathLst>
            </a:custGeom>
            <a:noFill/>
            <a:ln w="285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37" name="Freeform 35"/>
            <p:cNvSpPr>
              <a:spLocks/>
            </p:cNvSpPr>
            <p:nvPr/>
          </p:nvSpPr>
          <p:spPr bwMode="auto">
            <a:xfrm>
              <a:off x="2013" y="3048"/>
              <a:ext cx="102" cy="102"/>
            </a:xfrm>
            <a:custGeom>
              <a:avLst/>
              <a:gdLst>
                <a:gd name="T0" fmla="*/ 0 w 102"/>
                <a:gd name="T1" fmla="*/ 0 h 102"/>
                <a:gd name="T2" fmla="*/ 54 w 102"/>
                <a:gd name="T3" fmla="*/ 102 h 102"/>
                <a:gd name="T4" fmla="*/ 102 w 102"/>
                <a:gd name="T5" fmla="*/ 54 h 102"/>
                <a:gd name="T6" fmla="*/ 0 w 102"/>
                <a:gd name="T7" fmla="*/ 0 h 102"/>
              </a:gdLst>
              <a:ahLst/>
              <a:cxnLst>
                <a:cxn ang="0">
                  <a:pos x="T0" y="T1"/>
                </a:cxn>
                <a:cxn ang="0">
                  <a:pos x="T2" y="T3"/>
                </a:cxn>
                <a:cxn ang="0">
                  <a:pos x="T4" y="T5"/>
                </a:cxn>
                <a:cxn ang="0">
                  <a:pos x="T6" y="T7"/>
                </a:cxn>
              </a:cxnLst>
              <a:rect l="0" t="0" r="r" b="b"/>
              <a:pathLst>
                <a:path w="102" h="102">
                  <a:moveTo>
                    <a:pt x="0" y="0"/>
                  </a:moveTo>
                  <a:lnTo>
                    <a:pt x="54" y="102"/>
                  </a:lnTo>
                  <a:lnTo>
                    <a:pt x="102" y="54"/>
                  </a:lnTo>
                  <a:lnTo>
                    <a:pt x="0" y="0"/>
                  </a:lnTo>
                  <a:close/>
                </a:path>
              </a:pathLst>
            </a:cu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38" name="Rectangle 36"/>
            <p:cNvSpPr>
              <a:spLocks noChangeArrowheads="1"/>
            </p:cNvSpPr>
            <p:nvPr/>
          </p:nvSpPr>
          <p:spPr bwMode="auto">
            <a:xfrm>
              <a:off x="2121" y="3012"/>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0" i="0" u="none" strike="noStrike" cap="none" normalizeH="0" baseline="0" smtClean="0">
                  <a:ln>
                    <a:noFill/>
                  </a:ln>
                  <a:solidFill>
                    <a:srgbClr val="000000"/>
                  </a:solidFill>
                  <a:effectLst/>
                  <a:latin typeface="Times New Roman" panose="02020603050405020304" pitchFamily="18" charset="0"/>
                </a:rPr>
                <a:t>+</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39" name="Arc 37"/>
            <p:cNvSpPr>
              <a:spLocks/>
            </p:cNvSpPr>
            <p:nvPr/>
          </p:nvSpPr>
          <p:spPr bwMode="auto">
            <a:xfrm>
              <a:off x="1658" y="2058"/>
              <a:ext cx="1201" cy="861"/>
            </a:xfrm>
            <a:custGeom>
              <a:avLst/>
              <a:gdLst>
                <a:gd name="G0" fmla="+- 20020 0 0"/>
                <a:gd name="G1" fmla="+- 0 0 0"/>
                <a:gd name="G2" fmla="+- 21600 0 0"/>
                <a:gd name="T0" fmla="*/ 3870 w 20020"/>
                <a:gd name="T1" fmla="*/ 14344 h 14344"/>
                <a:gd name="T2" fmla="*/ 0 w 20020"/>
                <a:gd name="T3" fmla="*/ 8108 h 14344"/>
                <a:gd name="T4" fmla="*/ 20020 w 20020"/>
                <a:gd name="T5" fmla="*/ 0 h 14344"/>
              </a:gdLst>
              <a:ahLst/>
              <a:cxnLst>
                <a:cxn ang="0">
                  <a:pos x="T0" y="T1"/>
                </a:cxn>
                <a:cxn ang="0">
                  <a:pos x="T2" y="T3"/>
                </a:cxn>
                <a:cxn ang="0">
                  <a:pos x="T4" y="T5"/>
                </a:cxn>
              </a:cxnLst>
              <a:rect l="0" t="0" r="r" b="b"/>
              <a:pathLst>
                <a:path w="20020" h="14344" fill="none" extrusionOk="0">
                  <a:moveTo>
                    <a:pt x="3870" y="14343"/>
                  </a:moveTo>
                  <a:cubicBezTo>
                    <a:pt x="2233" y="12501"/>
                    <a:pt x="924" y="10392"/>
                    <a:pt x="-1" y="8108"/>
                  </a:cubicBezTo>
                </a:path>
                <a:path w="20020" h="14344" stroke="0" extrusionOk="0">
                  <a:moveTo>
                    <a:pt x="3870" y="14343"/>
                  </a:moveTo>
                  <a:cubicBezTo>
                    <a:pt x="2233" y="12501"/>
                    <a:pt x="924" y="10392"/>
                    <a:pt x="-1" y="8108"/>
                  </a:cubicBezTo>
                  <a:lnTo>
                    <a:pt x="20020" y="0"/>
                  </a:lnTo>
                  <a:close/>
                </a:path>
              </a:pathLst>
            </a:custGeom>
            <a:noFill/>
            <a:ln w="285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40" name="Freeform 38"/>
            <p:cNvSpPr>
              <a:spLocks/>
            </p:cNvSpPr>
            <p:nvPr/>
          </p:nvSpPr>
          <p:spPr bwMode="auto">
            <a:xfrm>
              <a:off x="1623" y="2442"/>
              <a:ext cx="66" cy="114"/>
            </a:xfrm>
            <a:custGeom>
              <a:avLst/>
              <a:gdLst>
                <a:gd name="T0" fmla="*/ 0 w 66"/>
                <a:gd name="T1" fmla="*/ 0 h 114"/>
                <a:gd name="T2" fmla="*/ 6 w 66"/>
                <a:gd name="T3" fmla="*/ 114 h 114"/>
                <a:gd name="T4" fmla="*/ 66 w 66"/>
                <a:gd name="T5" fmla="*/ 96 h 114"/>
                <a:gd name="T6" fmla="*/ 0 w 66"/>
                <a:gd name="T7" fmla="*/ 0 h 114"/>
              </a:gdLst>
              <a:ahLst/>
              <a:cxnLst>
                <a:cxn ang="0">
                  <a:pos x="T0" y="T1"/>
                </a:cxn>
                <a:cxn ang="0">
                  <a:pos x="T2" y="T3"/>
                </a:cxn>
                <a:cxn ang="0">
                  <a:pos x="T4" y="T5"/>
                </a:cxn>
                <a:cxn ang="0">
                  <a:pos x="T6" y="T7"/>
                </a:cxn>
              </a:cxnLst>
              <a:rect l="0" t="0" r="r" b="b"/>
              <a:pathLst>
                <a:path w="66" h="114">
                  <a:moveTo>
                    <a:pt x="0" y="0"/>
                  </a:moveTo>
                  <a:lnTo>
                    <a:pt x="6" y="114"/>
                  </a:lnTo>
                  <a:lnTo>
                    <a:pt x="66" y="96"/>
                  </a:lnTo>
                  <a:lnTo>
                    <a:pt x="0" y="0"/>
                  </a:lnTo>
                  <a:close/>
                </a:path>
              </a:pathLst>
            </a:cu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41" name="Rectangle 39"/>
            <p:cNvSpPr>
              <a:spLocks noChangeArrowheads="1"/>
            </p:cNvSpPr>
            <p:nvPr/>
          </p:nvSpPr>
          <p:spPr bwMode="auto">
            <a:xfrm>
              <a:off x="1719" y="2466"/>
              <a:ext cx="78"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0" i="0" u="none" strike="noStrike" cap="none" normalizeH="0" baseline="0" smtClean="0">
                  <a:ln>
                    <a:noFill/>
                  </a:ln>
                  <a:solidFill>
                    <a:srgbClr val="000000"/>
                  </a:solidFill>
                  <a:effectLst/>
                  <a:latin typeface="Times New Roman" panose="02020603050405020304" pitchFamily="18" charset="0"/>
                </a:rPr>
                <a:t>?</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42" name="Arc 40"/>
            <p:cNvSpPr>
              <a:spLocks/>
            </p:cNvSpPr>
            <p:nvPr/>
          </p:nvSpPr>
          <p:spPr bwMode="auto">
            <a:xfrm>
              <a:off x="1581" y="1580"/>
              <a:ext cx="1440" cy="635"/>
            </a:xfrm>
            <a:custGeom>
              <a:avLst/>
              <a:gdLst>
                <a:gd name="G0" fmla="+- 21600 0 0"/>
                <a:gd name="G1" fmla="+- 8346 0 0"/>
                <a:gd name="G2" fmla="+- 21600 0 0"/>
                <a:gd name="T0" fmla="*/ 32 w 21600"/>
                <a:gd name="T1" fmla="*/ 9519 h 9519"/>
                <a:gd name="T2" fmla="*/ 1678 w 21600"/>
                <a:gd name="T3" fmla="*/ 0 h 9519"/>
                <a:gd name="T4" fmla="*/ 21600 w 21600"/>
                <a:gd name="T5" fmla="*/ 8346 h 9519"/>
              </a:gdLst>
              <a:ahLst/>
              <a:cxnLst>
                <a:cxn ang="0">
                  <a:pos x="T0" y="T1"/>
                </a:cxn>
                <a:cxn ang="0">
                  <a:pos x="T2" y="T3"/>
                </a:cxn>
                <a:cxn ang="0">
                  <a:pos x="T4" y="T5"/>
                </a:cxn>
              </a:cxnLst>
              <a:rect l="0" t="0" r="r" b="b"/>
              <a:pathLst>
                <a:path w="21600" h="9519" fill="none" extrusionOk="0">
                  <a:moveTo>
                    <a:pt x="31" y="9519"/>
                  </a:moveTo>
                  <a:cubicBezTo>
                    <a:pt x="10" y="9128"/>
                    <a:pt x="0" y="8737"/>
                    <a:pt x="0" y="8346"/>
                  </a:cubicBezTo>
                  <a:cubicBezTo>
                    <a:pt x="0" y="5480"/>
                    <a:pt x="570" y="2643"/>
                    <a:pt x="1677" y="-1"/>
                  </a:cubicBezTo>
                </a:path>
                <a:path w="21600" h="9519" stroke="0" extrusionOk="0">
                  <a:moveTo>
                    <a:pt x="31" y="9519"/>
                  </a:moveTo>
                  <a:cubicBezTo>
                    <a:pt x="10" y="9128"/>
                    <a:pt x="0" y="8737"/>
                    <a:pt x="0" y="8346"/>
                  </a:cubicBezTo>
                  <a:cubicBezTo>
                    <a:pt x="0" y="5480"/>
                    <a:pt x="570" y="2643"/>
                    <a:pt x="1677" y="-1"/>
                  </a:cubicBezTo>
                  <a:lnTo>
                    <a:pt x="21600" y="8346"/>
                  </a:lnTo>
                  <a:close/>
                </a:path>
              </a:pathLst>
            </a:custGeom>
            <a:noFill/>
            <a:ln w="285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43" name="Line 41"/>
            <p:cNvSpPr>
              <a:spLocks noChangeShapeType="1"/>
            </p:cNvSpPr>
            <p:nvPr/>
          </p:nvSpPr>
          <p:spPr bwMode="auto">
            <a:xfrm flipH="1" flipV="1">
              <a:off x="1521" y="1896"/>
              <a:ext cx="156" cy="24"/>
            </a:xfrm>
            <a:prstGeom prst="line">
              <a:avLst/>
            </a:prstGeom>
            <a:noFill/>
            <a:ln w="285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44" name="Freeform 42"/>
            <p:cNvSpPr>
              <a:spLocks/>
            </p:cNvSpPr>
            <p:nvPr/>
          </p:nvSpPr>
          <p:spPr bwMode="auto">
            <a:xfrm>
              <a:off x="1659" y="1482"/>
              <a:ext cx="84" cy="114"/>
            </a:xfrm>
            <a:custGeom>
              <a:avLst/>
              <a:gdLst>
                <a:gd name="T0" fmla="*/ 84 w 84"/>
                <a:gd name="T1" fmla="*/ 0 h 114"/>
                <a:gd name="T2" fmla="*/ 0 w 84"/>
                <a:gd name="T3" fmla="*/ 84 h 114"/>
                <a:gd name="T4" fmla="*/ 60 w 84"/>
                <a:gd name="T5" fmla="*/ 114 h 114"/>
                <a:gd name="T6" fmla="*/ 84 w 84"/>
                <a:gd name="T7" fmla="*/ 0 h 114"/>
              </a:gdLst>
              <a:ahLst/>
              <a:cxnLst>
                <a:cxn ang="0">
                  <a:pos x="T0" y="T1"/>
                </a:cxn>
                <a:cxn ang="0">
                  <a:pos x="T2" y="T3"/>
                </a:cxn>
                <a:cxn ang="0">
                  <a:pos x="T4" y="T5"/>
                </a:cxn>
                <a:cxn ang="0">
                  <a:pos x="T6" y="T7"/>
                </a:cxn>
              </a:cxnLst>
              <a:rect l="0" t="0" r="r" b="b"/>
              <a:pathLst>
                <a:path w="84" h="114">
                  <a:moveTo>
                    <a:pt x="84" y="0"/>
                  </a:moveTo>
                  <a:lnTo>
                    <a:pt x="0" y="84"/>
                  </a:lnTo>
                  <a:lnTo>
                    <a:pt x="60" y="114"/>
                  </a:lnTo>
                  <a:lnTo>
                    <a:pt x="84" y="0"/>
                  </a:lnTo>
                  <a:close/>
                </a:path>
              </a:pathLst>
            </a:cu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45" name="Rectangle 43"/>
            <p:cNvSpPr>
              <a:spLocks noChangeArrowheads="1"/>
            </p:cNvSpPr>
            <p:nvPr/>
          </p:nvSpPr>
          <p:spPr bwMode="auto">
            <a:xfrm>
              <a:off x="1737" y="1560"/>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0" i="0" u="none" strike="noStrike" cap="none" normalizeH="0" baseline="0" smtClean="0">
                  <a:ln>
                    <a:noFill/>
                  </a:ln>
                  <a:solidFill>
                    <a:srgbClr val="000000"/>
                  </a:solidFill>
                  <a:effectLst/>
                  <a:latin typeface="Times New Roman" panose="02020603050405020304" pitchFamily="18" charset="0"/>
                </a:rPr>
                <a:t>+</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46" name="Arc 44"/>
            <p:cNvSpPr>
              <a:spLocks/>
            </p:cNvSpPr>
            <p:nvPr/>
          </p:nvSpPr>
          <p:spPr bwMode="auto">
            <a:xfrm>
              <a:off x="2745" y="1214"/>
              <a:ext cx="1182" cy="1582"/>
            </a:xfrm>
            <a:custGeom>
              <a:avLst/>
              <a:gdLst>
                <a:gd name="G0" fmla="+- 21600 0 0"/>
                <a:gd name="G1" fmla="+- 7966 0 0"/>
                <a:gd name="G2" fmla="+- 21600 0 0"/>
                <a:gd name="T0" fmla="*/ 16335 w 21600"/>
                <a:gd name="T1" fmla="*/ 28915 h 28915"/>
                <a:gd name="T2" fmla="*/ 1522 w 21600"/>
                <a:gd name="T3" fmla="*/ 0 h 28915"/>
                <a:gd name="T4" fmla="*/ 21600 w 21600"/>
                <a:gd name="T5" fmla="*/ 7966 h 28915"/>
              </a:gdLst>
              <a:ahLst/>
              <a:cxnLst>
                <a:cxn ang="0">
                  <a:pos x="T0" y="T1"/>
                </a:cxn>
                <a:cxn ang="0">
                  <a:pos x="T2" y="T3"/>
                </a:cxn>
                <a:cxn ang="0">
                  <a:pos x="T4" y="T5"/>
                </a:cxn>
              </a:cxnLst>
              <a:rect l="0" t="0" r="r" b="b"/>
              <a:pathLst>
                <a:path w="21600" h="28915" fill="none" extrusionOk="0">
                  <a:moveTo>
                    <a:pt x="16335" y="28914"/>
                  </a:moveTo>
                  <a:cubicBezTo>
                    <a:pt x="6732" y="26501"/>
                    <a:pt x="0" y="17867"/>
                    <a:pt x="0" y="7966"/>
                  </a:cubicBezTo>
                  <a:cubicBezTo>
                    <a:pt x="0" y="5238"/>
                    <a:pt x="516" y="2535"/>
                    <a:pt x="1522" y="0"/>
                  </a:cubicBezTo>
                </a:path>
                <a:path w="21600" h="28915" stroke="0" extrusionOk="0">
                  <a:moveTo>
                    <a:pt x="16335" y="28914"/>
                  </a:moveTo>
                  <a:cubicBezTo>
                    <a:pt x="6732" y="26501"/>
                    <a:pt x="0" y="17867"/>
                    <a:pt x="0" y="7966"/>
                  </a:cubicBezTo>
                  <a:cubicBezTo>
                    <a:pt x="0" y="5238"/>
                    <a:pt x="516" y="2535"/>
                    <a:pt x="1522" y="0"/>
                  </a:cubicBezTo>
                  <a:lnTo>
                    <a:pt x="21600" y="7966"/>
                  </a:lnTo>
                  <a:close/>
                </a:path>
              </a:pathLst>
            </a:custGeom>
            <a:noFill/>
            <a:ln w="28575">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47" name="Freeform 45"/>
            <p:cNvSpPr>
              <a:spLocks/>
            </p:cNvSpPr>
            <p:nvPr/>
          </p:nvSpPr>
          <p:spPr bwMode="auto">
            <a:xfrm>
              <a:off x="2799" y="1110"/>
              <a:ext cx="78" cy="114"/>
            </a:xfrm>
            <a:custGeom>
              <a:avLst/>
              <a:gdLst>
                <a:gd name="T0" fmla="*/ 78 w 78"/>
                <a:gd name="T1" fmla="*/ 0 h 114"/>
                <a:gd name="T2" fmla="*/ 0 w 78"/>
                <a:gd name="T3" fmla="*/ 84 h 114"/>
                <a:gd name="T4" fmla="*/ 54 w 78"/>
                <a:gd name="T5" fmla="*/ 114 h 114"/>
                <a:gd name="T6" fmla="*/ 78 w 78"/>
                <a:gd name="T7" fmla="*/ 0 h 114"/>
              </a:gdLst>
              <a:ahLst/>
              <a:cxnLst>
                <a:cxn ang="0">
                  <a:pos x="T0" y="T1"/>
                </a:cxn>
                <a:cxn ang="0">
                  <a:pos x="T2" y="T3"/>
                </a:cxn>
                <a:cxn ang="0">
                  <a:pos x="T4" y="T5"/>
                </a:cxn>
                <a:cxn ang="0">
                  <a:pos x="T6" y="T7"/>
                </a:cxn>
              </a:cxnLst>
              <a:rect l="0" t="0" r="r" b="b"/>
              <a:pathLst>
                <a:path w="78" h="114">
                  <a:moveTo>
                    <a:pt x="78" y="0"/>
                  </a:moveTo>
                  <a:lnTo>
                    <a:pt x="0" y="84"/>
                  </a:lnTo>
                  <a:lnTo>
                    <a:pt x="54" y="114"/>
                  </a:lnTo>
                  <a:lnTo>
                    <a:pt x="78" y="0"/>
                  </a:lnTo>
                  <a:close/>
                </a:path>
              </a:pathLst>
            </a:cu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48" name="Rectangle 46"/>
            <p:cNvSpPr>
              <a:spLocks noChangeArrowheads="1"/>
            </p:cNvSpPr>
            <p:nvPr/>
          </p:nvSpPr>
          <p:spPr bwMode="auto">
            <a:xfrm>
              <a:off x="2871" y="1188"/>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0" i="0" u="none" strike="noStrike" cap="none" normalizeH="0" baseline="0" smtClean="0">
                  <a:ln>
                    <a:noFill/>
                  </a:ln>
                  <a:solidFill>
                    <a:srgbClr val="000000"/>
                  </a:solidFill>
                  <a:effectLst/>
                  <a:latin typeface="Times New Roman" panose="02020603050405020304" pitchFamily="18" charset="0"/>
                </a:rPr>
                <a:t>+</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23121092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2.8 </a:t>
            </a:r>
            <a:r>
              <a:rPr lang="en-US" altLang="ko-KR" sz="3200" dirty="0" smtClean="0">
                <a:solidFill>
                  <a:schemeClr val="tx1"/>
                </a:solidFill>
                <a:latin typeface="Times New Roman" pitchFamily="18" charset="0"/>
              </a:rPr>
              <a:t>Operations </a:t>
            </a:r>
            <a:r>
              <a:rPr lang="en-US" altLang="ko-KR" sz="3200" dirty="0">
                <a:solidFill>
                  <a:schemeClr val="tx1"/>
                </a:solidFill>
                <a:latin typeface="Times New Roman" pitchFamily="18" charset="0"/>
              </a:rPr>
              <a:t>learning and competing </a:t>
            </a:r>
            <a:r>
              <a:rPr lang="en-US" altLang="ko-KR" sz="3200" dirty="0" smtClean="0">
                <a:solidFill>
                  <a:schemeClr val="tx1"/>
                </a:solidFill>
                <a:latin typeface="Times New Roman" pitchFamily="18" charset="0"/>
              </a:rPr>
              <a:t>alternatives</a:t>
            </a:r>
            <a:endParaRPr lang="en-US" altLang="ko-KR" sz="3200" dirty="0">
              <a:solidFill>
                <a:schemeClr val="tx1"/>
              </a:solidFill>
              <a:latin typeface="Times New Roman" pitchFamily="18" charset="0"/>
            </a:endParaRPr>
          </a:p>
        </p:txBody>
      </p:sp>
      <p:grpSp>
        <p:nvGrpSpPr>
          <p:cNvPr id="5" name="Group 4"/>
          <p:cNvGrpSpPr>
            <a:grpSpLocks noChangeAspect="1"/>
          </p:cNvGrpSpPr>
          <p:nvPr/>
        </p:nvGrpSpPr>
        <p:grpSpPr bwMode="auto">
          <a:xfrm>
            <a:off x="1423366" y="1228725"/>
            <a:ext cx="7219950" cy="5095875"/>
            <a:chOff x="606" y="555"/>
            <a:chExt cx="4548" cy="3210"/>
          </a:xfrm>
        </p:grpSpPr>
        <p:sp>
          <p:nvSpPr>
            <p:cNvPr id="6" name="AutoShape 3"/>
            <p:cNvSpPr>
              <a:spLocks noChangeAspect="1" noChangeArrowheads="1" noTextEdit="1"/>
            </p:cNvSpPr>
            <p:nvPr/>
          </p:nvSpPr>
          <p:spPr bwMode="auto">
            <a:xfrm>
              <a:off x="606" y="555"/>
              <a:ext cx="4548" cy="3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7" name="Rectangle 5"/>
            <p:cNvSpPr>
              <a:spLocks noChangeArrowheads="1"/>
            </p:cNvSpPr>
            <p:nvPr/>
          </p:nvSpPr>
          <p:spPr bwMode="auto">
            <a:xfrm>
              <a:off x="1950" y="1233"/>
              <a:ext cx="40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Learning</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8" name="Rectangle 6"/>
            <p:cNvSpPr>
              <a:spLocks noChangeArrowheads="1"/>
            </p:cNvSpPr>
            <p:nvPr/>
          </p:nvSpPr>
          <p:spPr bwMode="auto">
            <a:xfrm>
              <a:off x="1926" y="1347"/>
              <a:ext cx="45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Capability</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9" name="Rectangle 7"/>
            <p:cNvSpPr>
              <a:spLocks noChangeArrowheads="1"/>
            </p:cNvSpPr>
            <p:nvPr/>
          </p:nvSpPr>
          <p:spPr bwMode="auto">
            <a:xfrm>
              <a:off x="2766" y="753"/>
              <a:ext cx="1134"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Identifying&amp;Understanding</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10" name="Rectangle 8"/>
            <p:cNvSpPr>
              <a:spLocks noChangeArrowheads="1"/>
            </p:cNvSpPr>
            <p:nvPr/>
          </p:nvSpPr>
          <p:spPr bwMode="auto">
            <a:xfrm>
              <a:off x="2964" y="861"/>
              <a:ext cx="738"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Cause-and-Effect</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11" name="Rectangle 9"/>
            <p:cNvSpPr>
              <a:spLocks noChangeArrowheads="1"/>
            </p:cNvSpPr>
            <p:nvPr/>
          </p:nvSpPr>
          <p:spPr bwMode="auto">
            <a:xfrm>
              <a:off x="3060" y="969"/>
              <a:ext cx="546"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Relationship</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12" name="Rectangle 10"/>
            <p:cNvSpPr>
              <a:spLocks noChangeArrowheads="1"/>
            </p:cNvSpPr>
            <p:nvPr/>
          </p:nvSpPr>
          <p:spPr bwMode="auto">
            <a:xfrm>
              <a:off x="4176" y="1599"/>
              <a:ext cx="58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Knowledge in</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13" name="Rectangle 11"/>
            <p:cNvSpPr>
              <a:spLocks noChangeArrowheads="1"/>
            </p:cNvSpPr>
            <p:nvPr/>
          </p:nvSpPr>
          <p:spPr bwMode="auto">
            <a:xfrm>
              <a:off x="4224" y="1713"/>
              <a:ext cx="486"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Operations</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14" name="Rectangle 12"/>
            <p:cNvSpPr>
              <a:spLocks noChangeArrowheads="1"/>
            </p:cNvSpPr>
            <p:nvPr/>
          </p:nvSpPr>
          <p:spPr bwMode="auto">
            <a:xfrm>
              <a:off x="3984" y="2703"/>
              <a:ext cx="6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Problem Solving</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15" name="Rectangle 13"/>
            <p:cNvSpPr>
              <a:spLocks noChangeArrowheads="1"/>
            </p:cNvSpPr>
            <p:nvPr/>
          </p:nvSpPr>
          <p:spPr bwMode="auto">
            <a:xfrm>
              <a:off x="4104" y="2817"/>
              <a:ext cx="45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Capability</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16" name="Rectangle 14"/>
            <p:cNvSpPr>
              <a:spLocks noChangeArrowheads="1"/>
            </p:cNvSpPr>
            <p:nvPr/>
          </p:nvSpPr>
          <p:spPr bwMode="auto">
            <a:xfrm>
              <a:off x="2928" y="3213"/>
              <a:ext cx="486"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Operations</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17" name="Rectangle 15"/>
            <p:cNvSpPr>
              <a:spLocks noChangeArrowheads="1"/>
            </p:cNvSpPr>
            <p:nvPr/>
          </p:nvSpPr>
          <p:spPr bwMode="auto">
            <a:xfrm>
              <a:off x="2892" y="3327"/>
              <a:ext cx="55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Performance</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18" name="Rectangle 16"/>
            <p:cNvSpPr>
              <a:spLocks noChangeArrowheads="1"/>
            </p:cNvSpPr>
            <p:nvPr/>
          </p:nvSpPr>
          <p:spPr bwMode="auto">
            <a:xfrm>
              <a:off x="2058" y="2901"/>
              <a:ext cx="468"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Resources</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19" name="Rectangle 17"/>
            <p:cNvSpPr>
              <a:spLocks noChangeArrowheads="1"/>
            </p:cNvSpPr>
            <p:nvPr/>
          </p:nvSpPr>
          <p:spPr bwMode="auto">
            <a:xfrm>
              <a:off x="1722" y="2193"/>
              <a:ext cx="438"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Invenst in</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20" name="Rectangle 18"/>
            <p:cNvSpPr>
              <a:spLocks noChangeArrowheads="1"/>
            </p:cNvSpPr>
            <p:nvPr/>
          </p:nvSpPr>
          <p:spPr bwMode="auto">
            <a:xfrm>
              <a:off x="1740" y="2307"/>
              <a:ext cx="40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Learning</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21" name="Arc 19"/>
            <p:cNvSpPr>
              <a:spLocks/>
            </p:cNvSpPr>
            <p:nvPr/>
          </p:nvSpPr>
          <p:spPr bwMode="auto">
            <a:xfrm>
              <a:off x="2236" y="979"/>
              <a:ext cx="818" cy="1088"/>
            </a:xfrm>
            <a:custGeom>
              <a:avLst/>
              <a:gdLst>
                <a:gd name="G0" fmla="+- 15106 0 0"/>
                <a:gd name="G1" fmla="+- 20085 0 0"/>
                <a:gd name="G2" fmla="+- 21600 0 0"/>
                <a:gd name="T0" fmla="*/ 0 w 15106"/>
                <a:gd name="T1" fmla="*/ 4646 h 20085"/>
                <a:gd name="T2" fmla="*/ 7160 w 15106"/>
                <a:gd name="T3" fmla="*/ 0 h 20085"/>
                <a:gd name="T4" fmla="*/ 15106 w 15106"/>
                <a:gd name="T5" fmla="*/ 20085 h 20085"/>
              </a:gdLst>
              <a:ahLst/>
              <a:cxnLst>
                <a:cxn ang="0">
                  <a:pos x="T0" y="T1"/>
                </a:cxn>
                <a:cxn ang="0">
                  <a:pos x="T2" y="T3"/>
                </a:cxn>
                <a:cxn ang="0">
                  <a:pos x="T4" y="T5"/>
                </a:cxn>
              </a:cxnLst>
              <a:rect l="0" t="0" r="r" b="b"/>
              <a:pathLst>
                <a:path w="15106" h="20085" fill="none" extrusionOk="0">
                  <a:moveTo>
                    <a:pt x="-1" y="4645"/>
                  </a:moveTo>
                  <a:cubicBezTo>
                    <a:pt x="2053" y="2636"/>
                    <a:pt x="4487" y="1056"/>
                    <a:pt x="7159" y="-1"/>
                  </a:cubicBezTo>
                </a:path>
                <a:path w="15106" h="20085" stroke="0" extrusionOk="0">
                  <a:moveTo>
                    <a:pt x="-1" y="4645"/>
                  </a:moveTo>
                  <a:cubicBezTo>
                    <a:pt x="2053" y="2636"/>
                    <a:pt x="4487" y="1056"/>
                    <a:pt x="7159" y="-1"/>
                  </a:cubicBezTo>
                  <a:lnTo>
                    <a:pt x="15106" y="20085"/>
                  </a:lnTo>
                  <a:close/>
                </a:path>
              </a:pathLst>
            </a:custGeom>
            <a:noFill/>
            <a:ln w="285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22" name="Freeform 20"/>
            <p:cNvSpPr>
              <a:spLocks/>
            </p:cNvSpPr>
            <p:nvPr/>
          </p:nvSpPr>
          <p:spPr bwMode="auto">
            <a:xfrm>
              <a:off x="2616" y="945"/>
              <a:ext cx="120" cy="60"/>
            </a:xfrm>
            <a:custGeom>
              <a:avLst/>
              <a:gdLst>
                <a:gd name="T0" fmla="*/ 120 w 120"/>
                <a:gd name="T1" fmla="*/ 0 h 60"/>
                <a:gd name="T2" fmla="*/ 0 w 120"/>
                <a:gd name="T3" fmla="*/ 0 h 60"/>
                <a:gd name="T4" fmla="*/ 18 w 120"/>
                <a:gd name="T5" fmla="*/ 60 h 60"/>
                <a:gd name="T6" fmla="*/ 120 w 120"/>
                <a:gd name="T7" fmla="*/ 0 h 60"/>
              </a:gdLst>
              <a:ahLst/>
              <a:cxnLst>
                <a:cxn ang="0">
                  <a:pos x="T0" y="T1"/>
                </a:cxn>
                <a:cxn ang="0">
                  <a:pos x="T2" y="T3"/>
                </a:cxn>
                <a:cxn ang="0">
                  <a:pos x="T4" y="T5"/>
                </a:cxn>
                <a:cxn ang="0">
                  <a:pos x="T6" y="T7"/>
                </a:cxn>
              </a:cxnLst>
              <a:rect l="0" t="0" r="r" b="b"/>
              <a:pathLst>
                <a:path w="120" h="60">
                  <a:moveTo>
                    <a:pt x="120" y="0"/>
                  </a:moveTo>
                  <a:lnTo>
                    <a:pt x="0" y="0"/>
                  </a:lnTo>
                  <a:lnTo>
                    <a:pt x="18" y="60"/>
                  </a:lnTo>
                  <a:lnTo>
                    <a:pt x="120" y="0"/>
                  </a:lnTo>
                  <a:close/>
                </a:path>
              </a:pathLst>
            </a:cu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23" name="Rectangle 21"/>
            <p:cNvSpPr>
              <a:spLocks noChangeArrowheads="1"/>
            </p:cNvSpPr>
            <p:nvPr/>
          </p:nvSpPr>
          <p:spPr bwMode="auto">
            <a:xfrm>
              <a:off x="2622" y="999"/>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0" i="0" u="none" strike="noStrike" cap="none" normalizeH="0" baseline="0" smtClean="0">
                  <a:ln>
                    <a:noFill/>
                  </a:ln>
                  <a:solidFill>
                    <a:srgbClr val="000000"/>
                  </a:solidFill>
                  <a:effectLst/>
                  <a:latin typeface="Times New Roman" panose="02020603050405020304" pitchFamily="18" charset="0"/>
                </a:rPr>
                <a:t>+</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24" name="Arc 22"/>
            <p:cNvSpPr>
              <a:spLocks/>
            </p:cNvSpPr>
            <p:nvPr/>
          </p:nvSpPr>
          <p:spPr bwMode="auto">
            <a:xfrm>
              <a:off x="3396" y="1040"/>
              <a:ext cx="952" cy="961"/>
            </a:xfrm>
            <a:custGeom>
              <a:avLst/>
              <a:gdLst>
                <a:gd name="G0" fmla="+- 0 0 0"/>
                <a:gd name="G1" fmla="+- 19223 0 0"/>
                <a:gd name="G2" fmla="+- 21600 0 0"/>
                <a:gd name="T0" fmla="*/ 9852 w 19049"/>
                <a:gd name="T1" fmla="*/ 0 h 19223"/>
                <a:gd name="T2" fmla="*/ 19049 w 19049"/>
                <a:gd name="T3" fmla="*/ 9040 h 19223"/>
                <a:gd name="T4" fmla="*/ 0 w 19049"/>
                <a:gd name="T5" fmla="*/ 19223 h 19223"/>
              </a:gdLst>
              <a:ahLst/>
              <a:cxnLst>
                <a:cxn ang="0">
                  <a:pos x="T0" y="T1"/>
                </a:cxn>
                <a:cxn ang="0">
                  <a:pos x="T2" y="T3"/>
                </a:cxn>
                <a:cxn ang="0">
                  <a:pos x="T4" y="T5"/>
                </a:cxn>
              </a:cxnLst>
              <a:rect l="0" t="0" r="r" b="b"/>
              <a:pathLst>
                <a:path w="19049" h="19223" fill="none" extrusionOk="0">
                  <a:moveTo>
                    <a:pt x="9851" y="0"/>
                  </a:moveTo>
                  <a:cubicBezTo>
                    <a:pt x="13766" y="2006"/>
                    <a:pt x="16975" y="5160"/>
                    <a:pt x="19049" y="9039"/>
                  </a:cubicBezTo>
                </a:path>
                <a:path w="19049" h="19223" stroke="0" extrusionOk="0">
                  <a:moveTo>
                    <a:pt x="9851" y="0"/>
                  </a:moveTo>
                  <a:cubicBezTo>
                    <a:pt x="13766" y="2006"/>
                    <a:pt x="16975" y="5160"/>
                    <a:pt x="19049" y="9039"/>
                  </a:cubicBezTo>
                  <a:lnTo>
                    <a:pt x="0" y="19223"/>
                  </a:lnTo>
                  <a:close/>
                </a:path>
              </a:pathLst>
            </a:custGeom>
            <a:noFill/>
            <a:ln w="285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25" name="Line 23"/>
            <p:cNvSpPr>
              <a:spLocks noChangeShapeType="1"/>
            </p:cNvSpPr>
            <p:nvPr/>
          </p:nvSpPr>
          <p:spPr bwMode="auto">
            <a:xfrm flipV="1">
              <a:off x="4050" y="1119"/>
              <a:ext cx="108" cy="120"/>
            </a:xfrm>
            <a:prstGeom prst="line">
              <a:avLst/>
            </a:prstGeom>
            <a:noFill/>
            <a:ln w="285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26" name="Freeform 24"/>
            <p:cNvSpPr>
              <a:spLocks/>
            </p:cNvSpPr>
            <p:nvPr/>
          </p:nvSpPr>
          <p:spPr bwMode="auto">
            <a:xfrm>
              <a:off x="4320" y="1479"/>
              <a:ext cx="78" cy="120"/>
            </a:xfrm>
            <a:custGeom>
              <a:avLst/>
              <a:gdLst>
                <a:gd name="T0" fmla="*/ 78 w 78"/>
                <a:gd name="T1" fmla="*/ 120 h 120"/>
                <a:gd name="T2" fmla="*/ 54 w 78"/>
                <a:gd name="T3" fmla="*/ 0 h 120"/>
                <a:gd name="T4" fmla="*/ 0 w 78"/>
                <a:gd name="T5" fmla="*/ 30 h 120"/>
                <a:gd name="T6" fmla="*/ 78 w 78"/>
                <a:gd name="T7" fmla="*/ 120 h 120"/>
              </a:gdLst>
              <a:ahLst/>
              <a:cxnLst>
                <a:cxn ang="0">
                  <a:pos x="T0" y="T1"/>
                </a:cxn>
                <a:cxn ang="0">
                  <a:pos x="T2" y="T3"/>
                </a:cxn>
                <a:cxn ang="0">
                  <a:pos x="T4" y="T5"/>
                </a:cxn>
                <a:cxn ang="0">
                  <a:pos x="T6" y="T7"/>
                </a:cxn>
              </a:cxnLst>
              <a:rect l="0" t="0" r="r" b="b"/>
              <a:pathLst>
                <a:path w="78" h="120">
                  <a:moveTo>
                    <a:pt x="78" y="120"/>
                  </a:moveTo>
                  <a:lnTo>
                    <a:pt x="54" y="0"/>
                  </a:lnTo>
                  <a:lnTo>
                    <a:pt x="0" y="30"/>
                  </a:lnTo>
                  <a:lnTo>
                    <a:pt x="78" y="120"/>
                  </a:lnTo>
                  <a:close/>
                </a:path>
              </a:pathLst>
            </a:cu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27" name="Rectangle 25"/>
            <p:cNvSpPr>
              <a:spLocks noChangeArrowheads="1"/>
            </p:cNvSpPr>
            <p:nvPr/>
          </p:nvSpPr>
          <p:spPr bwMode="auto">
            <a:xfrm>
              <a:off x="4254" y="1467"/>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0" i="0" u="none" strike="noStrike" cap="none" normalizeH="0" baseline="0" smtClean="0">
                  <a:ln>
                    <a:noFill/>
                  </a:ln>
                  <a:solidFill>
                    <a:srgbClr val="000000"/>
                  </a:solidFill>
                  <a:effectLst/>
                  <a:latin typeface="Times New Roman" panose="02020603050405020304" pitchFamily="18" charset="0"/>
                </a:rPr>
                <a:t>+</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28" name="Arc 26"/>
            <p:cNvSpPr>
              <a:spLocks/>
            </p:cNvSpPr>
            <p:nvPr/>
          </p:nvSpPr>
          <p:spPr bwMode="auto">
            <a:xfrm>
              <a:off x="3216" y="1826"/>
              <a:ext cx="1290" cy="770"/>
            </a:xfrm>
            <a:custGeom>
              <a:avLst/>
              <a:gdLst>
                <a:gd name="G0" fmla="+- 0 0 0"/>
                <a:gd name="G1" fmla="+- 4835 0 0"/>
                <a:gd name="G2" fmla="+- 21600 0 0"/>
                <a:gd name="T0" fmla="*/ 21052 w 21600"/>
                <a:gd name="T1" fmla="*/ 0 h 12892"/>
                <a:gd name="T2" fmla="*/ 20041 w 21600"/>
                <a:gd name="T3" fmla="*/ 12892 h 12892"/>
                <a:gd name="T4" fmla="*/ 0 w 21600"/>
                <a:gd name="T5" fmla="*/ 4835 h 12892"/>
              </a:gdLst>
              <a:ahLst/>
              <a:cxnLst>
                <a:cxn ang="0">
                  <a:pos x="T0" y="T1"/>
                </a:cxn>
                <a:cxn ang="0">
                  <a:pos x="T2" y="T3"/>
                </a:cxn>
                <a:cxn ang="0">
                  <a:pos x="T4" y="T5"/>
                </a:cxn>
              </a:cxnLst>
              <a:rect l="0" t="0" r="r" b="b"/>
              <a:pathLst>
                <a:path w="21600" h="12892" fill="none" extrusionOk="0">
                  <a:moveTo>
                    <a:pt x="21051" y="0"/>
                  </a:moveTo>
                  <a:cubicBezTo>
                    <a:pt x="21416" y="1585"/>
                    <a:pt x="21600" y="3207"/>
                    <a:pt x="21600" y="4835"/>
                  </a:cubicBezTo>
                  <a:cubicBezTo>
                    <a:pt x="21600" y="7595"/>
                    <a:pt x="21070" y="10330"/>
                    <a:pt x="20041" y="12892"/>
                  </a:cubicBezTo>
                </a:path>
                <a:path w="21600" h="12892" stroke="0" extrusionOk="0">
                  <a:moveTo>
                    <a:pt x="21051" y="0"/>
                  </a:moveTo>
                  <a:cubicBezTo>
                    <a:pt x="21416" y="1585"/>
                    <a:pt x="21600" y="3207"/>
                    <a:pt x="21600" y="4835"/>
                  </a:cubicBezTo>
                  <a:cubicBezTo>
                    <a:pt x="21600" y="7595"/>
                    <a:pt x="21070" y="10330"/>
                    <a:pt x="20041" y="12892"/>
                  </a:cubicBezTo>
                  <a:lnTo>
                    <a:pt x="0" y="4835"/>
                  </a:lnTo>
                  <a:close/>
                </a:path>
              </a:pathLst>
            </a:custGeom>
            <a:noFill/>
            <a:ln w="285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29" name="Line 27"/>
            <p:cNvSpPr>
              <a:spLocks noChangeShapeType="1"/>
            </p:cNvSpPr>
            <p:nvPr/>
          </p:nvSpPr>
          <p:spPr bwMode="auto">
            <a:xfrm>
              <a:off x="4404" y="2379"/>
              <a:ext cx="156" cy="36"/>
            </a:xfrm>
            <a:prstGeom prst="line">
              <a:avLst/>
            </a:prstGeom>
            <a:noFill/>
            <a:ln w="285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30" name="Freeform 28"/>
            <p:cNvSpPr>
              <a:spLocks/>
            </p:cNvSpPr>
            <p:nvPr/>
          </p:nvSpPr>
          <p:spPr bwMode="auto">
            <a:xfrm>
              <a:off x="4362" y="2583"/>
              <a:ext cx="78" cy="120"/>
            </a:xfrm>
            <a:custGeom>
              <a:avLst/>
              <a:gdLst>
                <a:gd name="T0" fmla="*/ 0 w 78"/>
                <a:gd name="T1" fmla="*/ 120 h 120"/>
                <a:gd name="T2" fmla="*/ 78 w 78"/>
                <a:gd name="T3" fmla="*/ 30 h 120"/>
                <a:gd name="T4" fmla="*/ 18 w 78"/>
                <a:gd name="T5" fmla="*/ 0 h 120"/>
                <a:gd name="T6" fmla="*/ 0 w 78"/>
                <a:gd name="T7" fmla="*/ 120 h 120"/>
              </a:gdLst>
              <a:ahLst/>
              <a:cxnLst>
                <a:cxn ang="0">
                  <a:pos x="T0" y="T1"/>
                </a:cxn>
                <a:cxn ang="0">
                  <a:pos x="T2" y="T3"/>
                </a:cxn>
                <a:cxn ang="0">
                  <a:pos x="T4" y="T5"/>
                </a:cxn>
                <a:cxn ang="0">
                  <a:pos x="T6" y="T7"/>
                </a:cxn>
              </a:cxnLst>
              <a:rect l="0" t="0" r="r" b="b"/>
              <a:pathLst>
                <a:path w="78" h="120">
                  <a:moveTo>
                    <a:pt x="0" y="120"/>
                  </a:moveTo>
                  <a:lnTo>
                    <a:pt x="78" y="30"/>
                  </a:lnTo>
                  <a:lnTo>
                    <a:pt x="18" y="0"/>
                  </a:lnTo>
                  <a:lnTo>
                    <a:pt x="0" y="120"/>
                  </a:lnTo>
                  <a:close/>
                </a:path>
              </a:pathLst>
            </a:cu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31" name="Rectangle 29"/>
            <p:cNvSpPr>
              <a:spLocks noChangeArrowheads="1"/>
            </p:cNvSpPr>
            <p:nvPr/>
          </p:nvSpPr>
          <p:spPr bwMode="auto">
            <a:xfrm>
              <a:off x="4314" y="2505"/>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0" i="0" u="none" strike="noStrike" cap="none" normalizeH="0" baseline="0" smtClean="0">
                  <a:ln>
                    <a:noFill/>
                  </a:ln>
                  <a:solidFill>
                    <a:srgbClr val="000000"/>
                  </a:solidFill>
                  <a:effectLst/>
                  <a:latin typeface="Times New Roman" panose="02020603050405020304" pitchFamily="18" charset="0"/>
                </a:rPr>
                <a:t>+</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32" name="Arc 30"/>
            <p:cNvSpPr>
              <a:spLocks/>
            </p:cNvSpPr>
            <p:nvPr/>
          </p:nvSpPr>
          <p:spPr bwMode="auto">
            <a:xfrm>
              <a:off x="3318" y="2151"/>
              <a:ext cx="895" cy="1169"/>
            </a:xfrm>
            <a:custGeom>
              <a:avLst/>
              <a:gdLst>
                <a:gd name="G0" fmla="+- 0 0 0"/>
                <a:gd name="G1" fmla="+- 0 0 0"/>
                <a:gd name="G2" fmla="+- 21600 0 0"/>
                <a:gd name="T0" fmla="*/ 16276 w 16276"/>
                <a:gd name="T1" fmla="*/ 14200 h 21257"/>
                <a:gd name="T2" fmla="*/ 3835 w 16276"/>
                <a:gd name="T3" fmla="*/ 21257 h 21257"/>
                <a:gd name="T4" fmla="*/ 0 w 16276"/>
                <a:gd name="T5" fmla="*/ 0 h 21257"/>
              </a:gdLst>
              <a:ahLst/>
              <a:cxnLst>
                <a:cxn ang="0">
                  <a:pos x="T0" y="T1"/>
                </a:cxn>
                <a:cxn ang="0">
                  <a:pos x="T2" y="T3"/>
                </a:cxn>
                <a:cxn ang="0">
                  <a:pos x="T4" y="T5"/>
                </a:cxn>
              </a:cxnLst>
              <a:rect l="0" t="0" r="r" b="b"/>
              <a:pathLst>
                <a:path w="16276" h="21257" fill="none" extrusionOk="0">
                  <a:moveTo>
                    <a:pt x="16276" y="14200"/>
                  </a:moveTo>
                  <a:cubicBezTo>
                    <a:pt x="13050" y="17897"/>
                    <a:pt x="8663" y="20385"/>
                    <a:pt x="3834" y="21256"/>
                  </a:cubicBezTo>
                </a:path>
                <a:path w="16276" h="21257" stroke="0" extrusionOk="0">
                  <a:moveTo>
                    <a:pt x="16276" y="14200"/>
                  </a:moveTo>
                  <a:cubicBezTo>
                    <a:pt x="13050" y="17897"/>
                    <a:pt x="8663" y="20385"/>
                    <a:pt x="3834" y="21256"/>
                  </a:cubicBezTo>
                  <a:lnTo>
                    <a:pt x="0" y="0"/>
                  </a:lnTo>
                  <a:close/>
                </a:path>
              </a:pathLst>
            </a:custGeom>
            <a:noFill/>
            <a:ln w="285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33" name="Line 31"/>
            <p:cNvSpPr>
              <a:spLocks noChangeShapeType="1"/>
            </p:cNvSpPr>
            <p:nvPr/>
          </p:nvSpPr>
          <p:spPr bwMode="auto">
            <a:xfrm>
              <a:off x="3834" y="3135"/>
              <a:ext cx="72" cy="144"/>
            </a:xfrm>
            <a:prstGeom prst="line">
              <a:avLst/>
            </a:prstGeom>
            <a:noFill/>
            <a:ln w="285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34" name="Freeform 32"/>
            <p:cNvSpPr>
              <a:spLocks/>
            </p:cNvSpPr>
            <p:nvPr/>
          </p:nvSpPr>
          <p:spPr bwMode="auto">
            <a:xfrm>
              <a:off x="3420" y="3285"/>
              <a:ext cx="114" cy="66"/>
            </a:xfrm>
            <a:custGeom>
              <a:avLst/>
              <a:gdLst>
                <a:gd name="T0" fmla="*/ 0 w 114"/>
                <a:gd name="T1" fmla="*/ 48 h 66"/>
                <a:gd name="T2" fmla="*/ 114 w 114"/>
                <a:gd name="T3" fmla="*/ 66 h 66"/>
                <a:gd name="T4" fmla="*/ 108 w 114"/>
                <a:gd name="T5" fmla="*/ 0 h 66"/>
                <a:gd name="T6" fmla="*/ 0 w 114"/>
                <a:gd name="T7" fmla="*/ 48 h 66"/>
              </a:gdLst>
              <a:ahLst/>
              <a:cxnLst>
                <a:cxn ang="0">
                  <a:pos x="T0" y="T1"/>
                </a:cxn>
                <a:cxn ang="0">
                  <a:pos x="T2" y="T3"/>
                </a:cxn>
                <a:cxn ang="0">
                  <a:pos x="T4" y="T5"/>
                </a:cxn>
                <a:cxn ang="0">
                  <a:pos x="T6" y="T7"/>
                </a:cxn>
              </a:cxnLst>
              <a:rect l="0" t="0" r="r" b="b"/>
              <a:pathLst>
                <a:path w="114" h="66">
                  <a:moveTo>
                    <a:pt x="0" y="48"/>
                  </a:moveTo>
                  <a:lnTo>
                    <a:pt x="114" y="66"/>
                  </a:lnTo>
                  <a:lnTo>
                    <a:pt x="108" y="0"/>
                  </a:lnTo>
                  <a:lnTo>
                    <a:pt x="0" y="48"/>
                  </a:lnTo>
                  <a:close/>
                </a:path>
              </a:pathLst>
            </a:cu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35" name="Rectangle 33"/>
            <p:cNvSpPr>
              <a:spLocks noChangeArrowheads="1"/>
            </p:cNvSpPr>
            <p:nvPr/>
          </p:nvSpPr>
          <p:spPr bwMode="auto">
            <a:xfrm>
              <a:off x="3498" y="3183"/>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0" i="0" u="none" strike="noStrike" cap="none" normalizeH="0" baseline="0" smtClean="0">
                  <a:ln>
                    <a:noFill/>
                  </a:ln>
                  <a:solidFill>
                    <a:srgbClr val="000000"/>
                  </a:solidFill>
                  <a:effectLst/>
                  <a:latin typeface="Times New Roman" panose="02020603050405020304" pitchFamily="18" charset="0"/>
                </a:rPr>
                <a:t>+</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36" name="Arc 34"/>
            <p:cNvSpPr>
              <a:spLocks/>
            </p:cNvSpPr>
            <p:nvPr/>
          </p:nvSpPr>
          <p:spPr bwMode="auto">
            <a:xfrm>
              <a:off x="2419" y="2343"/>
              <a:ext cx="623" cy="970"/>
            </a:xfrm>
            <a:custGeom>
              <a:avLst/>
              <a:gdLst>
                <a:gd name="G0" fmla="+- 13685 0 0"/>
                <a:gd name="G1" fmla="+- 0 0 0"/>
                <a:gd name="G2" fmla="+- 21600 0 0"/>
                <a:gd name="T0" fmla="*/ 10113 w 13685"/>
                <a:gd name="T1" fmla="*/ 21303 h 21303"/>
                <a:gd name="T2" fmla="*/ 0 w 13685"/>
                <a:gd name="T3" fmla="*/ 16712 h 21303"/>
                <a:gd name="T4" fmla="*/ 13685 w 13685"/>
                <a:gd name="T5" fmla="*/ 0 h 21303"/>
              </a:gdLst>
              <a:ahLst/>
              <a:cxnLst>
                <a:cxn ang="0">
                  <a:pos x="T0" y="T1"/>
                </a:cxn>
                <a:cxn ang="0">
                  <a:pos x="T2" y="T3"/>
                </a:cxn>
                <a:cxn ang="0">
                  <a:pos x="T4" y="T5"/>
                </a:cxn>
              </a:cxnLst>
              <a:rect l="0" t="0" r="r" b="b"/>
              <a:pathLst>
                <a:path w="13685" h="21303" fill="none" extrusionOk="0">
                  <a:moveTo>
                    <a:pt x="10113" y="21302"/>
                  </a:moveTo>
                  <a:cubicBezTo>
                    <a:pt x="6399" y="20679"/>
                    <a:pt x="2913" y="19097"/>
                    <a:pt x="0" y="16711"/>
                  </a:cubicBezTo>
                </a:path>
                <a:path w="13685" h="21303" stroke="0" extrusionOk="0">
                  <a:moveTo>
                    <a:pt x="10113" y="21302"/>
                  </a:moveTo>
                  <a:cubicBezTo>
                    <a:pt x="6399" y="20679"/>
                    <a:pt x="2913" y="19097"/>
                    <a:pt x="0" y="16711"/>
                  </a:cubicBezTo>
                  <a:lnTo>
                    <a:pt x="13685" y="0"/>
                  </a:lnTo>
                  <a:close/>
                </a:path>
              </a:pathLst>
            </a:custGeom>
            <a:noFill/>
            <a:ln w="285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37" name="Freeform 35"/>
            <p:cNvSpPr>
              <a:spLocks/>
            </p:cNvSpPr>
            <p:nvPr/>
          </p:nvSpPr>
          <p:spPr bwMode="auto">
            <a:xfrm>
              <a:off x="2340" y="3027"/>
              <a:ext cx="102" cy="102"/>
            </a:xfrm>
            <a:custGeom>
              <a:avLst/>
              <a:gdLst>
                <a:gd name="T0" fmla="*/ 0 w 102"/>
                <a:gd name="T1" fmla="*/ 0 h 102"/>
                <a:gd name="T2" fmla="*/ 54 w 102"/>
                <a:gd name="T3" fmla="*/ 102 h 102"/>
                <a:gd name="T4" fmla="*/ 102 w 102"/>
                <a:gd name="T5" fmla="*/ 54 h 102"/>
                <a:gd name="T6" fmla="*/ 0 w 102"/>
                <a:gd name="T7" fmla="*/ 0 h 102"/>
              </a:gdLst>
              <a:ahLst/>
              <a:cxnLst>
                <a:cxn ang="0">
                  <a:pos x="T0" y="T1"/>
                </a:cxn>
                <a:cxn ang="0">
                  <a:pos x="T2" y="T3"/>
                </a:cxn>
                <a:cxn ang="0">
                  <a:pos x="T4" y="T5"/>
                </a:cxn>
                <a:cxn ang="0">
                  <a:pos x="T6" y="T7"/>
                </a:cxn>
              </a:cxnLst>
              <a:rect l="0" t="0" r="r" b="b"/>
              <a:pathLst>
                <a:path w="102" h="102">
                  <a:moveTo>
                    <a:pt x="0" y="0"/>
                  </a:moveTo>
                  <a:lnTo>
                    <a:pt x="54" y="102"/>
                  </a:lnTo>
                  <a:lnTo>
                    <a:pt x="102" y="54"/>
                  </a:lnTo>
                  <a:lnTo>
                    <a:pt x="0" y="0"/>
                  </a:lnTo>
                  <a:close/>
                </a:path>
              </a:pathLst>
            </a:cu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38" name="Rectangle 36"/>
            <p:cNvSpPr>
              <a:spLocks noChangeArrowheads="1"/>
            </p:cNvSpPr>
            <p:nvPr/>
          </p:nvSpPr>
          <p:spPr bwMode="auto">
            <a:xfrm>
              <a:off x="2448" y="2991"/>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0" i="0" u="none" strike="noStrike" cap="none" normalizeH="0" baseline="0" smtClean="0">
                  <a:ln>
                    <a:noFill/>
                  </a:ln>
                  <a:solidFill>
                    <a:srgbClr val="000000"/>
                  </a:solidFill>
                  <a:effectLst/>
                  <a:latin typeface="Times New Roman" panose="02020603050405020304" pitchFamily="18" charset="0"/>
                </a:rPr>
                <a:t>+</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39" name="Arc 37"/>
            <p:cNvSpPr>
              <a:spLocks/>
            </p:cNvSpPr>
            <p:nvPr/>
          </p:nvSpPr>
          <p:spPr bwMode="auto">
            <a:xfrm>
              <a:off x="1985" y="2037"/>
              <a:ext cx="1201" cy="861"/>
            </a:xfrm>
            <a:custGeom>
              <a:avLst/>
              <a:gdLst>
                <a:gd name="G0" fmla="+- 20020 0 0"/>
                <a:gd name="G1" fmla="+- 0 0 0"/>
                <a:gd name="G2" fmla="+- 21600 0 0"/>
                <a:gd name="T0" fmla="*/ 3870 w 20020"/>
                <a:gd name="T1" fmla="*/ 14344 h 14344"/>
                <a:gd name="T2" fmla="*/ 0 w 20020"/>
                <a:gd name="T3" fmla="*/ 8108 h 14344"/>
                <a:gd name="T4" fmla="*/ 20020 w 20020"/>
                <a:gd name="T5" fmla="*/ 0 h 14344"/>
              </a:gdLst>
              <a:ahLst/>
              <a:cxnLst>
                <a:cxn ang="0">
                  <a:pos x="T0" y="T1"/>
                </a:cxn>
                <a:cxn ang="0">
                  <a:pos x="T2" y="T3"/>
                </a:cxn>
                <a:cxn ang="0">
                  <a:pos x="T4" y="T5"/>
                </a:cxn>
              </a:cxnLst>
              <a:rect l="0" t="0" r="r" b="b"/>
              <a:pathLst>
                <a:path w="20020" h="14344" fill="none" extrusionOk="0">
                  <a:moveTo>
                    <a:pt x="3870" y="14343"/>
                  </a:moveTo>
                  <a:cubicBezTo>
                    <a:pt x="2233" y="12501"/>
                    <a:pt x="924" y="10392"/>
                    <a:pt x="-1" y="8108"/>
                  </a:cubicBezTo>
                </a:path>
                <a:path w="20020" h="14344" stroke="0" extrusionOk="0">
                  <a:moveTo>
                    <a:pt x="3870" y="14343"/>
                  </a:moveTo>
                  <a:cubicBezTo>
                    <a:pt x="2233" y="12501"/>
                    <a:pt x="924" y="10392"/>
                    <a:pt x="-1" y="8108"/>
                  </a:cubicBezTo>
                  <a:lnTo>
                    <a:pt x="20020" y="0"/>
                  </a:lnTo>
                  <a:close/>
                </a:path>
              </a:pathLst>
            </a:custGeom>
            <a:noFill/>
            <a:ln w="285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40" name="Freeform 38"/>
            <p:cNvSpPr>
              <a:spLocks/>
            </p:cNvSpPr>
            <p:nvPr/>
          </p:nvSpPr>
          <p:spPr bwMode="auto">
            <a:xfrm>
              <a:off x="1950" y="2421"/>
              <a:ext cx="66" cy="114"/>
            </a:xfrm>
            <a:custGeom>
              <a:avLst/>
              <a:gdLst>
                <a:gd name="T0" fmla="*/ 0 w 66"/>
                <a:gd name="T1" fmla="*/ 0 h 114"/>
                <a:gd name="T2" fmla="*/ 6 w 66"/>
                <a:gd name="T3" fmla="*/ 114 h 114"/>
                <a:gd name="T4" fmla="*/ 66 w 66"/>
                <a:gd name="T5" fmla="*/ 96 h 114"/>
                <a:gd name="T6" fmla="*/ 0 w 66"/>
                <a:gd name="T7" fmla="*/ 0 h 114"/>
              </a:gdLst>
              <a:ahLst/>
              <a:cxnLst>
                <a:cxn ang="0">
                  <a:pos x="T0" y="T1"/>
                </a:cxn>
                <a:cxn ang="0">
                  <a:pos x="T2" y="T3"/>
                </a:cxn>
                <a:cxn ang="0">
                  <a:pos x="T4" y="T5"/>
                </a:cxn>
                <a:cxn ang="0">
                  <a:pos x="T6" y="T7"/>
                </a:cxn>
              </a:cxnLst>
              <a:rect l="0" t="0" r="r" b="b"/>
              <a:pathLst>
                <a:path w="66" h="114">
                  <a:moveTo>
                    <a:pt x="0" y="0"/>
                  </a:moveTo>
                  <a:lnTo>
                    <a:pt x="6" y="114"/>
                  </a:lnTo>
                  <a:lnTo>
                    <a:pt x="66" y="96"/>
                  </a:lnTo>
                  <a:lnTo>
                    <a:pt x="0" y="0"/>
                  </a:lnTo>
                  <a:close/>
                </a:path>
              </a:pathLst>
            </a:cu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41" name="Rectangle 39"/>
            <p:cNvSpPr>
              <a:spLocks noChangeArrowheads="1"/>
            </p:cNvSpPr>
            <p:nvPr/>
          </p:nvSpPr>
          <p:spPr bwMode="auto">
            <a:xfrm>
              <a:off x="2046" y="2445"/>
              <a:ext cx="78"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0" i="0" u="none" strike="noStrike" cap="none" normalizeH="0" baseline="0" smtClean="0">
                  <a:ln>
                    <a:noFill/>
                  </a:ln>
                  <a:solidFill>
                    <a:srgbClr val="000000"/>
                  </a:solidFill>
                  <a:effectLst/>
                  <a:latin typeface="Times New Roman" panose="02020603050405020304" pitchFamily="18" charset="0"/>
                </a:rPr>
                <a:t>?</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42" name="Arc 40"/>
            <p:cNvSpPr>
              <a:spLocks/>
            </p:cNvSpPr>
            <p:nvPr/>
          </p:nvSpPr>
          <p:spPr bwMode="auto">
            <a:xfrm>
              <a:off x="1908" y="1559"/>
              <a:ext cx="1440" cy="635"/>
            </a:xfrm>
            <a:custGeom>
              <a:avLst/>
              <a:gdLst>
                <a:gd name="G0" fmla="+- 21600 0 0"/>
                <a:gd name="G1" fmla="+- 8346 0 0"/>
                <a:gd name="G2" fmla="+- 21600 0 0"/>
                <a:gd name="T0" fmla="*/ 32 w 21600"/>
                <a:gd name="T1" fmla="*/ 9519 h 9519"/>
                <a:gd name="T2" fmla="*/ 1678 w 21600"/>
                <a:gd name="T3" fmla="*/ 0 h 9519"/>
                <a:gd name="T4" fmla="*/ 21600 w 21600"/>
                <a:gd name="T5" fmla="*/ 8346 h 9519"/>
              </a:gdLst>
              <a:ahLst/>
              <a:cxnLst>
                <a:cxn ang="0">
                  <a:pos x="T0" y="T1"/>
                </a:cxn>
                <a:cxn ang="0">
                  <a:pos x="T2" y="T3"/>
                </a:cxn>
                <a:cxn ang="0">
                  <a:pos x="T4" y="T5"/>
                </a:cxn>
              </a:cxnLst>
              <a:rect l="0" t="0" r="r" b="b"/>
              <a:pathLst>
                <a:path w="21600" h="9519" fill="none" extrusionOk="0">
                  <a:moveTo>
                    <a:pt x="31" y="9519"/>
                  </a:moveTo>
                  <a:cubicBezTo>
                    <a:pt x="10" y="9128"/>
                    <a:pt x="0" y="8737"/>
                    <a:pt x="0" y="8346"/>
                  </a:cubicBezTo>
                  <a:cubicBezTo>
                    <a:pt x="0" y="5480"/>
                    <a:pt x="570" y="2643"/>
                    <a:pt x="1677" y="-1"/>
                  </a:cubicBezTo>
                </a:path>
                <a:path w="21600" h="9519" stroke="0" extrusionOk="0">
                  <a:moveTo>
                    <a:pt x="31" y="9519"/>
                  </a:moveTo>
                  <a:cubicBezTo>
                    <a:pt x="10" y="9128"/>
                    <a:pt x="0" y="8737"/>
                    <a:pt x="0" y="8346"/>
                  </a:cubicBezTo>
                  <a:cubicBezTo>
                    <a:pt x="0" y="5480"/>
                    <a:pt x="570" y="2643"/>
                    <a:pt x="1677" y="-1"/>
                  </a:cubicBezTo>
                  <a:lnTo>
                    <a:pt x="21600" y="8346"/>
                  </a:lnTo>
                  <a:close/>
                </a:path>
              </a:pathLst>
            </a:custGeom>
            <a:noFill/>
            <a:ln w="285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43" name="Line 41"/>
            <p:cNvSpPr>
              <a:spLocks noChangeShapeType="1"/>
            </p:cNvSpPr>
            <p:nvPr/>
          </p:nvSpPr>
          <p:spPr bwMode="auto">
            <a:xfrm flipH="1" flipV="1">
              <a:off x="1848" y="1875"/>
              <a:ext cx="156" cy="24"/>
            </a:xfrm>
            <a:prstGeom prst="line">
              <a:avLst/>
            </a:prstGeom>
            <a:noFill/>
            <a:ln w="285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44" name="Freeform 42"/>
            <p:cNvSpPr>
              <a:spLocks/>
            </p:cNvSpPr>
            <p:nvPr/>
          </p:nvSpPr>
          <p:spPr bwMode="auto">
            <a:xfrm>
              <a:off x="1986" y="1461"/>
              <a:ext cx="84" cy="114"/>
            </a:xfrm>
            <a:custGeom>
              <a:avLst/>
              <a:gdLst>
                <a:gd name="T0" fmla="*/ 84 w 84"/>
                <a:gd name="T1" fmla="*/ 0 h 114"/>
                <a:gd name="T2" fmla="*/ 0 w 84"/>
                <a:gd name="T3" fmla="*/ 84 h 114"/>
                <a:gd name="T4" fmla="*/ 60 w 84"/>
                <a:gd name="T5" fmla="*/ 114 h 114"/>
                <a:gd name="T6" fmla="*/ 84 w 84"/>
                <a:gd name="T7" fmla="*/ 0 h 114"/>
              </a:gdLst>
              <a:ahLst/>
              <a:cxnLst>
                <a:cxn ang="0">
                  <a:pos x="T0" y="T1"/>
                </a:cxn>
                <a:cxn ang="0">
                  <a:pos x="T2" y="T3"/>
                </a:cxn>
                <a:cxn ang="0">
                  <a:pos x="T4" y="T5"/>
                </a:cxn>
                <a:cxn ang="0">
                  <a:pos x="T6" y="T7"/>
                </a:cxn>
              </a:cxnLst>
              <a:rect l="0" t="0" r="r" b="b"/>
              <a:pathLst>
                <a:path w="84" h="114">
                  <a:moveTo>
                    <a:pt x="84" y="0"/>
                  </a:moveTo>
                  <a:lnTo>
                    <a:pt x="0" y="84"/>
                  </a:lnTo>
                  <a:lnTo>
                    <a:pt x="60" y="114"/>
                  </a:lnTo>
                  <a:lnTo>
                    <a:pt x="84" y="0"/>
                  </a:lnTo>
                  <a:close/>
                </a:path>
              </a:pathLst>
            </a:cu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45" name="Rectangle 43"/>
            <p:cNvSpPr>
              <a:spLocks noChangeArrowheads="1"/>
            </p:cNvSpPr>
            <p:nvPr/>
          </p:nvSpPr>
          <p:spPr bwMode="auto">
            <a:xfrm>
              <a:off x="2064" y="1539"/>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0" i="0" u="none" strike="noStrike" cap="none" normalizeH="0" baseline="0" smtClean="0">
                  <a:ln>
                    <a:noFill/>
                  </a:ln>
                  <a:solidFill>
                    <a:srgbClr val="000000"/>
                  </a:solidFill>
                  <a:effectLst/>
                  <a:latin typeface="Times New Roman" panose="02020603050405020304" pitchFamily="18" charset="0"/>
                </a:rPr>
                <a:t>+</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46" name="Arc 44"/>
            <p:cNvSpPr>
              <a:spLocks/>
            </p:cNvSpPr>
            <p:nvPr/>
          </p:nvSpPr>
          <p:spPr bwMode="auto">
            <a:xfrm>
              <a:off x="3072" y="1193"/>
              <a:ext cx="1182" cy="1582"/>
            </a:xfrm>
            <a:custGeom>
              <a:avLst/>
              <a:gdLst>
                <a:gd name="G0" fmla="+- 21600 0 0"/>
                <a:gd name="G1" fmla="+- 7966 0 0"/>
                <a:gd name="G2" fmla="+- 21600 0 0"/>
                <a:gd name="T0" fmla="*/ 16335 w 21600"/>
                <a:gd name="T1" fmla="*/ 28915 h 28915"/>
                <a:gd name="T2" fmla="*/ 1522 w 21600"/>
                <a:gd name="T3" fmla="*/ 0 h 28915"/>
                <a:gd name="T4" fmla="*/ 21600 w 21600"/>
                <a:gd name="T5" fmla="*/ 7966 h 28915"/>
              </a:gdLst>
              <a:ahLst/>
              <a:cxnLst>
                <a:cxn ang="0">
                  <a:pos x="T0" y="T1"/>
                </a:cxn>
                <a:cxn ang="0">
                  <a:pos x="T2" y="T3"/>
                </a:cxn>
                <a:cxn ang="0">
                  <a:pos x="T4" y="T5"/>
                </a:cxn>
              </a:cxnLst>
              <a:rect l="0" t="0" r="r" b="b"/>
              <a:pathLst>
                <a:path w="21600" h="28915" fill="none" extrusionOk="0">
                  <a:moveTo>
                    <a:pt x="16335" y="28914"/>
                  </a:moveTo>
                  <a:cubicBezTo>
                    <a:pt x="6732" y="26501"/>
                    <a:pt x="0" y="17867"/>
                    <a:pt x="0" y="7966"/>
                  </a:cubicBezTo>
                  <a:cubicBezTo>
                    <a:pt x="0" y="5238"/>
                    <a:pt x="516" y="2535"/>
                    <a:pt x="1522" y="0"/>
                  </a:cubicBezTo>
                </a:path>
                <a:path w="21600" h="28915" stroke="0" extrusionOk="0">
                  <a:moveTo>
                    <a:pt x="16335" y="28914"/>
                  </a:moveTo>
                  <a:cubicBezTo>
                    <a:pt x="6732" y="26501"/>
                    <a:pt x="0" y="17867"/>
                    <a:pt x="0" y="7966"/>
                  </a:cubicBezTo>
                  <a:cubicBezTo>
                    <a:pt x="0" y="5238"/>
                    <a:pt x="516" y="2535"/>
                    <a:pt x="1522" y="0"/>
                  </a:cubicBezTo>
                  <a:lnTo>
                    <a:pt x="21600" y="7966"/>
                  </a:lnTo>
                  <a:close/>
                </a:path>
              </a:pathLst>
            </a:custGeom>
            <a:noFill/>
            <a:ln w="28575">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47" name="Freeform 45"/>
            <p:cNvSpPr>
              <a:spLocks/>
            </p:cNvSpPr>
            <p:nvPr/>
          </p:nvSpPr>
          <p:spPr bwMode="auto">
            <a:xfrm>
              <a:off x="3126" y="1089"/>
              <a:ext cx="78" cy="114"/>
            </a:xfrm>
            <a:custGeom>
              <a:avLst/>
              <a:gdLst>
                <a:gd name="T0" fmla="*/ 78 w 78"/>
                <a:gd name="T1" fmla="*/ 0 h 114"/>
                <a:gd name="T2" fmla="*/ 0 w 78"/>
                <a:gd name="T3" fmla="*/ 84 h 114"/>
                <a:gd name="T4" fmla="*/ 54 w 78"/>
                <a:gd name="T5" fmla="*/ 114 h 114"/>
                <a:gd name="T6" fmla="*/ 78 w 78"/>
                <a:gd name="T7" fmla="*/ 0 h 114"/>
              </a:gdLst>
              <a:ahLst/>
              <a:cxnLst>
                <a:cxn ang="0">
                  <a:pos x="T0" y="T1"/>
                </a:cxn>
                <a:cxn ang="0">
                  <a:pos x="T2" y="T3"/>
                </a:cxn>
                <a:cxn ang="0">
                  <a:pos x="T4" y="T5"/>
                </a:cxn>
                <a:cxn ang="0">
                  <a:pos x="T6" y="T7"/>
                </a:cxn>
              </a:cxnLst>
              <a:rect l="0" t="0" r="r" b="b"/>
              <a:pathLst>
                <a:path w="78" h="114">
                  <a:moveTo>
                    <a:pt x="78" y="0"/>
                  </a:moveTo>
                  <a:lnTo>
                    <a:pt x="0" y="84"/>
                  </a:lnTo>
                  <a:lnTo>
                    <a:pt x="54" y="114"/>
                  </a:lnTo>
                  <a:lnTo>
                    <a:pt x="78" y="0"/>
                  </a:lnTo>
                  <a:close/>
                </a:path>
              </a:pathLst>
            </a:cu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48" name="Rectangle 46"/>
            <p:cNvSpPr>
              <a:spLocks noChangeArrowheads="1"/>
            </p:cNvSpPr>
            <p:nvPr/>
          </p:nvSpPr>
          <p:spPr bwMode="auto">
            <a:xfrm>
              <a:off x="3198" y="1167"/>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0" i="0" u="none" strike="noStrike" cap="none" normalizeH="0" baseline="0" smtClean="0">
                  <a:ln>
                    <a:noFill/>
                  </a:ln>
                  <a:solidFill>
                    <a:srgbClr val="000000"/>
                  </a:solidFill>
                  <a:effectLst/>
                  <a:latin typeface="Times New Roman" panose="02020603050405020304" pitchFamily="18" charset="0"/>
                </a:rPr>
                <a:t>+</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49" name="Rectangle 47"/>
            <p:cNvSpPr>
              <a:spLocks noChangeArrowheads="1"/>
            </p:cNvSpPr>
            <p:nvPr/>
          </p:nvSpPr>
          <p:spPr bwMode="auto">
            <a:xfrm>
              <a:off x="1092" y="2853"/>
              <a:ext cx="474"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Short-term</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50" name="Rectangle 48"/>
            <p:cNvSpPr>
              <a:spLocks noChangeArrowheads="1"/>
            </p:cNvSpPr>
            <p:nvPr/>
          </p:nvSpPr>
          <p:spPr bwMode="auto">
            <a:xfrm>
              <a:off x="1146" y="2967"/>
              <a:ext cx="366"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Projects</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51" name="Arc 49"/>
            <p:cNvSpPr>
              <a:spLocks/>
            </p:cNvSpPr>
            <p:nvPr/>
          </p:nvSpPr>
          <p:spPr bwMode="auto">
            <a:xfrm>
              <a:off x="1583" y="2427"/>
              <a:ext cx="595" cy="720"/>
            </a:xfrm>
            <a:custGeom>
              <a:avLst/>
              <a:gdLst>
                <a:gd name="G0" fmla="+- 5958 0 0"/>
                <a:gd name="G1" fmla="+- 0 0 0"/>
                <a:gd name="G2" fmla="+- 21600 0 0"/>
                <a:gd name="T0" fmla="*/ 17856 w 17856"/>
                <a:gd name="T1" fmla="*/ 18028 h 21600"/>
                <a:gd name="T2" fmla="*/ 0 w 17856"/>
                <a:gd name="T3" fmla="*/ 20762 h 21600"/>
                <a:gd name="T4" fmla="*/ 5958 w 17856"/>
                <a:gd name="T5" fmla="*/ 0 h 21600"/>
              </a:gdLst>
              <a:ahLst/>
              <a:cxnLst>
                <a:cxn ang="0">
                  <a:pos x="T0" y="T1"/>
                </a:cxn>
                <a:cxn ang="0">
                  <a:pos x="T2" y="T3"/>
                </a:cxn>
                <a:cxn ang="0">
                  <a:pos x="T4" y="T5"/>
                </a:cxn>
              </a:cxnLst>
              <a:rect l="0" t="0" r="r" b="b"/>
              <a:pathLst>
                <a:path w="17856" h="21600" fill="none" extrusionOk="0">
                  <a:moveTo>
                    <a:pt x="17855" y="18027"/>
                  </a:moveTo>
                  <a:cubicBezTo>
                    <a:pt x="14325" y="20357"/>
                    <a:pt x="10188" y="21599"/>
                    <a:pt x="5958" y="21599"/>
                  </a:cubicBezTo>
                  <a:cubicBezTo>
                    <a:pt x="3942" y="21599"/>
                    <a:pt x="1937" y="21317"/>
                    <a:pt x="-1" y="20762"/>
                  </a:cubicBezTo>
                </a:path>
                <a:path w="17856" h="21600" stroke="0" extrusionOk="0">
                  <a:moveTo>
                    <a:pt x="17855" y="18027"/>
                  </a:moveTo>
                  <a:cubicBezTo>
                    <a:pt x="14325" y="20357"/>
                    <a:pt x="10188" y="21599"/>
                    <a:pt x="5958" y="21599"/>
                  </a:cubicBezTo>
                  <a:cubicBezTo>
                    <a:pt x="3942" y="21599"/>
                    <a:pt x="1937" y="21317"/>
                    <a:pt x="-1" y="20762"/>
                  </a:cubicBezTo>
                  <a:lnTo>
                    <a:pt x="5958" y="0"/>
                  </a:lnTo>
                  <a:close/>
                </a:path>
              </a:pathLst>
            </a:custGeom>
            <a:noFill/>
            <a:ln w="28575">
              <a:solidFill>
                <a:srgbClr val="8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52" name="Freeform 50"/>
            <p:cNvSpPr>
              <a:spLocks/>
            </p:cNvSpPr>
            <p:nvPr/>
          </p:nvSpPr>
          <p:spPr bwMode="auto">
            <a:xfrm>
              <a:off x="1482" y="3081"/>
              <a:ext cx="114" cy="66"/>
            </a:xfrm>
            <a:custGeom>
              <a:avLst/>
              <a:gdLst>
                <a:gd name="T0" fmla="*/ 0 w 114"/>
                <a:gd name="T1" fmla="*/ 0 h 66"/>
                <a:gd name="T2" fmla="*/ 90 w 114"/>
                <a:gd name="T3" fmla="*/ 66 h 66"/>
                <a:gd name="T4" fmla="*/ 114 w 114"/>
                <a:gd name="T5" fmla="*/ 6 h 66"/>
                <a:gd name="T6" fmla="*/ 0 w 114"/>
                <a:gd name="T7" fmla="*/ 0 h 66"/>
              </a:gdLst>
              <a:ahLst/>
              <a:cxnLst>
                <a:cxn ang="0">
                  <a:pos x="T0" y="T1"/>
                </a:cxn>
                <a:cxn ang="0">
                  <a:pos x="T2" y="T3"/>
                </a:cxn>
                <a:cxn ang="0">
                  <a:pos x="T4" y="T5"/>
                </a:cxn>
                <a:cxn ang="0">
                  <a:pos x="T6" y="T7"/>
                </a:cxn>
              </a:cxnLst>
              <a:rect l="0" t="0" r="r" b="b"/>
              <a:pathLst>
                <a:path w="114" h="66">
                  <a:moveTo>
                    <a:pt x="0" y="0"/>
                  </a:moveTo>
                  <a:lnTo>
                    <a:pt x="90" y="66"/>
                  </a:lnTo>
                  <a:lnTo>
                    <a:pt x="114" y="6"/>
                  </a:lnTo>
                  <a:lnTo>
                    <a:pt x="0" y="0"/>
                  </a:lnTo>
                  <a:close/>
                </a:path>
              </a:pathLst>
            </a:custGeom>
            <a:solidFill>
              <a:srgbClr val="800000"/>
            </a:solidFill>
            <a:ln w="9525">
              <a:solidFill>
                <a:srgbClr val="800000"/>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53" name="Rectangle 51"/>
            <p:cNvSpPr>
              <a:spLocks noChangeArrowheads="1"/>
            </p:cNvSpPr>
            <p:nvPr/>
          </p:nvSpPr>
          <p:spPr bwMode="auto">
            <a:xfrm>
              <a:off x="1590" y="2985"/>
              <a:ext cx="78"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0" i="0" u="none" strike="noStrike" cap="none" normalizeH="0" baseline="0" smtClean="0">
                  <a:ln>
                    <a:noFill/>
                  </a:ln>
                  <a:solidFill>
                    <a:srgbClr val="000000"/>
                  </a:solidFill>
                  <a:effectLst/>
                  <a:latin typeface="Times New Roman" panose="02020603050405020304" pitchFamily="18" charset="0"/>
                </a:rPr>
                <a:t>?</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54" name="Rectangle 52"/>
            <p:cNvSpPr>
              <a:spLocks noChangeArrowheads="1"/>
            </p:cNvSpPr>
            <p:nvPr/>
          </p:nvSpPr>
          <p:spPr bwMode="auto">
            <a:xfrm>
              <a:off x="906" y="1857"/>
              <a:ext cx="60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Non-Learning</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55" name="Rectangle 53"/>
            <p:cNvSpPr>
              <a:spLocks noChangeArrowheads="1"/>
            </p:cNvSpPr>
            <p:nvPr/>
          </p:nvSpPr>
          <p:spPr bwMode="auto">
            <a:xfrm>
              <a:off x="1032" y="1971"/>
              <a:ext cx="354"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1" i="0" u="none" strike="noStrike" cap="none" normalizeH="0" baseline="0" smtClean="0">
                  <a:ln>
                    <a:noFill/>
                  </a:ln>
                  <a:solidFill>
                    <a:srgbClr val="000000"/>
                  </a:solidFill>
                  <a:effectLst/>
                  <a:latin typeface="Times New Roman" panose="02020603050405020304" pitchFamily="18" charset="0"/>
                </a:rPr>
                <a:t>Activity</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56" name="Arc 54"/>
            <p:cNvSpPr>
              <a:spLocks/>
            </p:cNvSpPr>
            <p:nvPr/>
          </p:nvSpPr>
          <p:spPr bwMode="auto">
            <a:xfrm>
              <a:off x="1098" y="2194"/>
              <a:ext cx="948" cy="661"/>
            </a:xfrm>
            <a:custGeom>
              <a:avLst/>
              <a:gdLst>
                <a:gd name="G0" fmla="+- 21600 0 0"/>
                <a:gd name="G1" fmla="+- 3948 0 0"/>
                <a:gd name="G2" fmla="+- 21600 0 0"/>
                <a:gd name="T0" fmla="*/ 3078 w 21600"/>
                <a:gd name="T1" fmla="*/ 15061 h 15061"/>
                <a:gd name="T2" fmla="*/ 364 w 21600"/>
                <a:gd name="T3" fmla="*/ 0 h 15061"/>
                <a:gd name="T4" fmla="*/ 21600 w 21600"/>
                <a:gd name="T5" fmla="*/ 3948 h 15061"/>
              </a:gdLst>
              <a:ahLst/>
              <a:cxnLst>
                <a:cxn ang="0">
                  <a:pos x="T0" y="T1"/>
                </a:cxn>
                <a:cxn ang="0">
                  <a:pos x="T2" y="T3"/>
                </a:cxn>
                <a:cxn ang="0">
                  <a:pos x="T4" y="T5"/>
                </a:cxn>
              </a:cxnLst>
              <a:rect l="0" t="0" r="r" b="b"/>
              <a:pathLst>
                <a:path w="21600" h="15061" fill="none" extrusionOk="0">
                  <a:moveTo>
                    <a:pt x="3078" y="15060"/>
                  </a:moveTo>
                  <a:cubicBezTo>
                    <a:pt x="1063" y="11704"/>
                    <a:pt x="0" y="7862"/>
                    <a:pt x="0" y="3948"/>
                  </a:cubicBezTo>
                  <a:cubicBezTo>
                    <a:pt x="0" y="2623"/>
                    <a:pt x="121" y="1302"/>
                    <a:pt x="363" y="-1"/>
                  </a:cubicBezTo>
                </a:path>
                <a:path w="21600" h="15061" stroke="0" extrusionOk="0">
                  <a:moveTo>
                    <a:pt x="3078" y="15060"/>
                  </a:moveTo>
                  <a:cubicBezTo>
                    <a:pt x="1063" y="11704"/>
                    <a:pt x="0" y="7862"/>
                    <a:pt x="0" y="3948"/>
                  </a:cubicBezTo>
                  <a:cubicBezTo>
                    <a:pt x="0" y="2623"/>
                    <a:pt x="121" y="1302"/>
                    <a:pt x="363" y="-1"/>
                  </a:cubicBezTo>
                  <a:lnTo>
                    <a:pt x="21600" y="3948"/>
                  </a:lnTo>
                  <a:close/>
                </a:path>
              </a:pathLst>
            </a:custGeom>
            <a:noFill/>
            <a:ln w="28575">
              <a:solidFill>
                <a:srgbClr val="8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57" name="Freeform 55"/>
            <p:cNvSpPr>
              <a:spLocks/>
            </p:cNvSpPr>
            <p:nvPr/>
          </p:nvSpPr>
          <p:spPr bwMode="auto">
            <a:xfrm>
              <a:off x="1080" y="2085"/>
              <a:ext cx="66" cy="114"/>
            </a:xfrm>
            <a:custGeom>
              <a:avLst/>
              <a:gdLst>
                <a:gd name="T0" fmla="*/ 66 w 66"/>
                <a:gd name="T1" fmla="*/ 0 h 114"/>
                <a:gd name="T2" fmla="*/ 0 w 66"/>
                <a:gd name="T3" fmla="*/ 96 h 114"/>
                <a:gd name="T4" fmla="*/ 60 w 66"/>
                <a:gd name="T5" fmla="*/ 114 h 114"/>
                <a:gd name="T6" fmla="*/ 66 w 66"/>
                <a:gd name="T7" fmla="*/ 0 h 114"/>
              </a:gdLst>
              <a:ahLst/>
              <a:cxnLst>
                <a:cxn ang="0">
                  <a:pos x="T0" y="T1"/>
                </a:cxn>
                <a:cxn ang="0">
                  <a:pos x="T2" y="T3"/>
                </a:cxn>
                <a:cxn ang="0">
                  <a:pos x="T4" y="T5"/>
                </a:cxn>
                <a:cxn ang="0">
                  <a:pos x="T6" y="T7"/>
                </a:cxn>
              </a:cxnLst>
              <a:rect l="0" t="0" r="r" b="b"/>
              <a:pathLst>
                <a:path w="66" h="114">
                  <a:moveTo>
                    <a:pt x="66" y="0"/>
                  </a:moveTo>
                  <a:lnTo>
                    <a:pt x="0" y="96"/>
                  </a:lnTo>
                  <a:lnTo>
                    <a:pt x="60" y="114"/>
                  </a:lnTo>
                  <a:lnTo>
                    <a:pt x="66" y="0"/>
                  </a:lnTo>
                  <a:close/>
                </a:path>
              </a:pathLst>
            </a:custGeom>
            <a:solidFill>
              <a:srgbClr val="800000"/>
            </a:solidFill>
            <a:ln w="9525">
              <a:solidFill>
                <a:srgbClr val="800000"/>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58" name="Rectangle 56"/>
            <p:cNvSpPr>
              <a:spLocks noChangeArrowheads="1"/>
            </p:cNvSpPr>
            <p:nvPr/>
          </p:nvSpPr>
          <p:spPr bwMode="auto">
            <a:xfrm>
              <a:off x="1164" y="2157"/>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0" i="0" u="none" strike="noStrike" cap="none" normalizeH="0" baseline="0" smtClean="0">
                  <a:ln>
                    <a:noFill/>
                  </a:ln>
                  <a:solidFill>
                    <a:srgbClr val="000000"/>
                  </a:solidFill>
                  <a:effectLst/>
                  <a:latin typeface="Times New Roman" panose="02020603050405020304" pitchFamily="18" charset="0"/>
                </a:rPr>
                <a:t>+</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59" name="Arc 57"/>
            <p:cNvSpPr>
              <a:spLocks/>
            </p:cNvSpPr>
            <p:nvPr/>
          </p:nvSpPr>
          <p:spPr bwMode="auto">
            <a:xfrm>
              <a:off x="1230" y="1373"/>
              <a:ext cx="780" cy="826"/>
            </a:xfrm>
            <a:custGeom>
              <a:avLst/>
              <a:gdLst>
                <a:gd name="G0" fmla="+- 19782 0 0"/>
                <a:gd name="G1" fmla="+- 20937 0 0"/>
                <a:gd name="G2" fmla="+- 21600 0 0"/>
                <a:gd name="T0" fmla="*/ 0 w 19782"/>
                <a:gd name="T1" fmla="*/ 12263 h 20937"/>
                <a:gd name="T2" fmla="*/ 14472 w 19782"/>
                <a:gd name="T3" fmla="*/ 0 h 20937"/>
                <a:gd name="T4" fmla="*/ 19782 w 19782"/>
                <a:gd name="T5" fmla="*/ 20937 h 20937"/>
              </a:gdLst>
              <a:ahLst/>
              <a:cxnLst>
                <a:cxn ang="0">
                  <a:pos x="T0" y="T1"/>
                </a:cxn>
                <a:cxn ang="0">
                  <a:pos x="T2" y="T3"/>
                </a:cxn>
                <a:cxn ang="0">
                  <a:pos x="T4" y="T5"/>
                </a:cxn>
              </a:cxnLst>
              <a:rect l="0" t="0" r="r" b="b"/>
              <a:pathLst>
                <a:path w="19782" h="20937" fill="none" extrusionOk="0">
                  <a:moveTo>
                    <a:pt x="0" y="12263"/>
                  </a:moveTo>
                  <a:cubicBezTo>
                    <a:pt x="2675" y="6162"/>
                    <a:pt x="8015" y="1637"/>
                    <a:pt x="14471" y="-1"/>
                  </a:cubicBezTo>
                </a:path>
                <a:path w="19782" h="20937" stroke="0" extrusionOk="0">
                  <a:moveTo>
                    <a:pt x="0" y="12263"/>
                  </a:moveTo>
                  <a:cubicBezTo>
                    <a:pt x="2675" y="6162"/>
                    <a:pt x="8015" y="1637"/>
                    <a:pt x="14471" y="-1"/>
                  </a:cubicBezTo>
                  <a:lnTo>
                    <a:pt x="19782" y="20937"/>
                  </a:lnTo>
                  <a:close/>
                </a:path>
              </a:pathLst>
            </a:custGeom>
            <a:noFill/>
            <a:ln w="28575">
              <a:solidFill>
                <a:srgbClr val="8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60" name="Freeform 58"/>
            <p:cNvSpPr>
              <a:spLocks/>
            </p:cNvSpPr>
            <p:nvPr/>
          </p:nvSpPr>
          <p:spPr bwMode="auto">
            <a:xfrm>
              <a:off x="1794" y="1335"/>
              <a:ext cx="120" cy="66"/>
            </a:xfrm>
            <a:custGeom>
              <a:avLst/>
              <a:gdLst>
                <a:gd name="T0" fmla="*/ 120 w 120"/>
                <a:gd name="T1" fmla="*/ 18 h 66"/>
                <a:gd name="T2" fmla="*/ 0 w 120"/>
                <a:gd name="T3" fmla="*/ 0 h 66"/>
                <a:gd name="T4" fmla="*/ 12 w 120"/>
                <a:gd name="T5" fmla="*/ 66 h 66"/>
                <a:gd name="T6" fmla="*/ 120 w 120"/>
                <a:gd name="T7" fmla="*/ 18 h 66"/>
              </a:gdLst>
              <a:ahLst/>
              <a:cxnLst>
                <a:cxn ang="0">
                  <a:pos x="T0" y="T1"/>
                </a:cxn>
                <a:cxn ang="0">
                  <a:pos x="T2" y="T3"/>
                </a:cxn>
                <a:cxn ang="0">
                  <a:pos x="T4" y="T5"/>
                </a:cxn>
                <a:cxn ang="0">
                  <a:pos x="T6" y="T7"/>
                </a:cxn>
              </a:cxnLst>
              <a:rect l="0" t="0" r="r" b="b"/>
              <a:pathLst>
                <a:path w="120" h="66">
                  <a:moveTo>
                    <a:pt x="120" y="18"/>
                  </a:moveTo>
                  <a:lnTo>
                    <a:pt x="0" y="0"/>
                  </a:lnTo>
                  <a:lnTo>
                    <a:pt x="12" y="66"/>
                  </a:lnTo>
                  <a:lnTo>
                    <a:pt x="120" y="18"/>
                  </a:lnTo>
                  <a:close/>
                </a:path>
              </a:pathLst>
            </a:custGeom>
            <a:solidFill>
              <a:srgbClr val="800000"/>
            </a:solidFill>
            <a:ln w="9525">
              <a:solidFill>
                <a:srgbClr val="800000"/>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61" name="Rectangle 59"/>
            <p:cNvSpPr>
              <a:spLocks noChangeArrowheads="1"/>
            </p:cNvSpPr>
            <p:nvPr/>
          </p:nvSpPr>
          <p:spPr bwMode="auto">
            <a:xfrm>
              <a:off x="1794" y="1395"/>
              <a:ext cx="7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0" i="0" u="none" strike="noStrike" cap="none" normalizeH="0" baseline="0" smtClean="0">
                  <a:ln>
                    <a:noFill/>
                  </a:ln>
                  <a:solidFill>
                    <a:srgbClr val="000000"/>
                  </a:solidFill>
                  <a:effectLst/>
                  <a:latin typeface="Times New Roman" panose="02020603050405020304" pitchFamily="18" charset="0"/>
                </a:rPr>
                <a:t>-</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sp>
          <p:nvSpPr>
            <p:cNvPr id="62" name="Arc 60"/>
            <p:cNvSpPr>
              <a:spLocks/>
            </p:cNvSpPr>
            <p:nvPr/>
          </p:nvSpPr>
          <p:spPr bwMode="auto">
            <a:xfrm>
              <a:off x="1415" y="2013"/>
              <a:ext cx="1352" cy="1482"/>
            </a:xfrm>
            <a:custGeom>
              <a:avLst/>
              <a:gdLst>
                <a:gd name="G0" fmla="+- 14964 0 0"/>
                <a:gd name="G1" fmla="+- 0 0 0"/>
                <a:gd name="G2" fmla="+- 21600 0 0"/>
                <a:gd name="T0" fmla="*/ 19705 w 19705"/>
                <a:gd name="T1" fmla="*/ 21073 h 21600"/>
                <a:gd name="T2" fmla="*/ 0 w 19705"/>
                <a:gd name="T3" fmla="*/ 15577 h 21600"/>
                <a:gd name="T4" fmla="*/ 14964 w 19705"/>
                <a:gd name="T5" fmla="*/ 0 h 21600"/>
              </a:gdLst>
              <a:ahLst/>
              <a:cxnLst>
                <a:cxn ang="0">
                  <a:pos x="T0" y="T1"/>
                </a:cxn>
                <a:cxn ang="0">
                  <a:pos x="T2" y="T3"/>
                </a:cxn>
                <a:cxn ang="0">
                  <a:pos x="T4" y="T5"/>
                </a:cxn>
              </a:cxnLst>
              <a:rect l="0" t="0" r="r" b="b"/>
              <a:pathLst>
                <a:path w="19705" h="21600" fill="none" extrusionOk="0">
                  <a:moveTo>
                    <a:pt x="19705" y="21073"/>
                  </a:moveTo>
                  <a:cubicBezTo>
                    <a:pt x="18149" y="21423"/>
                    <a:pt x="16558" y="21599"/>
                    <a:pt x="14964" y="21599"/>
                  </a:cubicBezTo>
                  <a:cubicBezTo>
                    <a:pt x="9385" y="21599"/>
                    <a:pt x="4023" y="19441"/>
                    <a:pt x="0" y="15576"/>
                  </a:cubicBezTo>
                </a:path>
                <a:path w="19705" h="21600" stroke="0" extrusionOk="0">
                  <a:moveTo>
                    <a:pt x="19705" y="21073"/>
                  </a:moveTo>
                  <a:cubicBezTo>
                    <a:pt x="18149" y="21423"/>
                    <a:pt x="16558" y="21599"/>
                    <a:pt x="14964" y="21599"/>
                  </a:cubicBezTo>
                  <a:cubicBezTo>
                    <a:pt x="9385" y="21599"/>
                    <a:pt x="4023" y="19441"/>
                    <a:pt x="0" y="15576"/>
                  </a:cubicBezTo>
                  <a:lnTo>
                    <a:pt x="14964" y="0"/>
                  </a:lnTo>
                  <a:close/>
                </a:path>
              </a:pathLst>
            </a:custGeom>
            <a:noFill/>
            <a:ln w="28575">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63" name="Freeform 61"/>
            <p:cNvSpPr>
              <a:spLocks/>
            </p:cNvSpPr>
            <p:nvPr/>
          </p:nvSpPr>
          <p:spPr bwMode="auto">
            <a:xfrm>
              <a:off x="2760" y="3423"/>
              <a:ext cx="120" cy="60"/>
            </a:xfrm>
            <a:custGeom>
              <a:avLst/>
              <a:gdLst>
                <a:gd name="T0" fmla="*/ 120 w 120"/>
                <a:gd name="T1" fmla="*/ 0 h 60"/>
                <a:gd name="T2" fmla="*/ 0 w 120"/>
                <a:gd name="T3" fmla="*/ 0 h 60"/>
                <a:gd name="T4" fmla="*/ 18 w 120"/>
                <a:gd name="T5" fmla="*/ 60 h 60"/>
                <a:gd name="T6" fmla="*/ 120 w 120"/>
                <a:gd name="T7" fmla="*/ 0 h 60"/>
              </a:gdLst>
              <a:ahLst/>
              <a:cxnLst>
                <a:cxn ang="0">
                  <a:pos x="T0" y="T1"/>
                </a:cxn>
                <a:cxn ang="0">
                  <a:pos x="T2" y="T3"/>
                </a:cxn>
                <a:cxn ang="0">
                  <a:pos x="T4" y="T5"/>
                </a:cxn>
                <a:cxn ang="0">
                  <a:pos x="T6" y="T7"/>
                </a:cxn>
              </a:cxnLst>
              <a:rect l="0" t="0" r="r" b="b"/>
              <a:pathLst>
                <a:path w="120" h="60">
                  <a:moveTo>
                    <a:pt x="120" y="0"/>
                  </a:moveTo>
                  <a:lnTo>
                    <a:pt x="0" y="0"/>
                  </a:lnTo>
                  <a:lnTo>
                    <a:pt x="18" y="60"/>
                  </a:lnTo>
                  <a:lnTo>
                    <a:pt x="120" y="0"/>
                  </a:lnTo>
                  <a:close/>
                </a:path>
              </a:pathLst>
            </a:custGeom>
            <a:solidFill>
              <a:srgbClr val="800080"/>
            </a:solidFill>
            <a:ln w="9525">
              <a:solidFill>
                <a:srgbClr val="800080"/>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64" name="Rectangle 62"/>
            <p:cNvSpPr>
              <a:spLocks noChangeArrowheads="1"/>
            </p:cNvSpPr>
            <p:nvPr/>
          </p:nvSpPr>
          <p:spPr bwMode="auto">
            <a:xfrm>
              <a:off x="2724" y="3321"/>
              <a:ext cx="78"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200" b="0" i="0" u="none" strike="noStrike" cap="none" normalizeH="0" baseline="0" smtClean="0">
                  <a:ln>
                    <a:noFill/>
                  </a:ln>
                  <a:solidFill>
                    <a:srgbClr val="000000"/>
                  </a:solidFill>
                  <a:effectLst/>
                  <a:latin typeface="Times New Roman" panose="02020603050405020304" pitchFamily="18" charset="0"/>
                </a:rPr>
                <a:t>?</a:t>
              </a:r>
              <a:endParaRPr kumimoji="0" lang="ko-KR" altLang="ko-KR" sz="1800" b="0" i="0" u="none" strike="noStrike" cap="none" normalizeH="0" baseline="0" smtClean="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185968619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2800" b="1" dirty="0">
                <a:solidFill>
                  <a:schemeClr val="tx1"/>
                </a:solidFill>
                <a:latin typeface="Times New Roman" pitchFamily="18" charset="0"/>
              </a:rPr>
              <a:t>Figure </a:t>
            </a:r>
            <a:r>
              <a:rPr lang="en-US" altLang="ko-KR" sz="2800" b="1" dirty="0" smtClean="0">
                <a:solidFill>
                  <a:schemeClr val="tx1"/>
                </a:solidFill>
                <a:latin typeface="Times New Roman" pitchFamily="18" charset="0"/>
              </a:rPr>
              <a:t>2.9 </a:t>
            </a:r>
            <a:r>
              <a:rPr lang="en-US" altLang="ko-KR" sz="2800" dirty="0" smtClean="0">
                <a:solidFill>
                  <a:schemeClr val="tx1"/>
                </a:solidFill>
                <a:latin typeface="Times New Roman" pitchFamily="18" charset="0"/>
              </a:rPr>
              <a:t>A </a:t>
            </a:r>
            <a:r>
              <a:rPr lang="en-US" altLang="ko-KR" sz="2800" dirty="0">
                <a:solidFill>
                  <a:schemeClr val="tx1"/>
                </a:solidFill>
                <a:latin typeface="Times New Roman" pitchFamily="18" charset="0"/>
              </a:rPr>
              <a:t>static versus dynamic view of operations </a:t>
            </a:r>
            <a:r>
              <a:rPr lang="en-US" altLang="ko-KR" sz="2800" dirty="0" smtClean="0">
                <a:solidFill>
                  <a:schemeClr val="tx1"/>
                </a:solidFill>
                <a:latin typeface="Times New Roman" pitchFamily="18" charset="0"/>
              </a:rPr>
              <a:t>management</a:t>
            </a:r>
            <a:endParaRPr lang="en-US" altLang="ko-KR" sz="2800" dirty="0">
              <a:solidFill>
                <a:schemeClr val="tx1"/>
              </a:solidFill>
              <a:latin typeface="Times New Roman" pitchFamily="18" charset="0"/>
            </a:endParaRPr>
          </a:p>
        </p:txBody>
      </p:sp>
      <p:sp>
        <p:nvSpPr>
          <p:cNvPr id="65" name="Text Box 2"/>
          <p:cNvSpPr txBox="1">
            <a:spLocks noChangeArrowheads="1"/>
          </p:cNvSpPr>
          <p:nvPr/>
        </p:nvSpPr>
        <p:spPr bwMode="auto">
          <a:xfrm>
            <a:off x="1875656" y="1633538"/>
            <a:ext cx="15033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eaLnBrk="0" latinLnBrk="0" hangingPunct="0">
              <a:spcBef>
                <a:spcPct val="0"/>
              </a:spcBef>
            </a:pPr>
            <a:r>
              <a:rPr kumimoji="0" lang="en-US" altLang="ko-KR" b="0" i="1" u="sng" smtClean="0">
                <a:solidFill>
                  <a:srgbClr val="000000"/>
                </a:solidFill>
                <a:ea typeface="굴림" panose="020B0600000101010101" pitchFamily="50" charset="-127"/>
              </a:rPr>
              <a:t>Static OM </a:t>
            </a:r>
            <a:endParaRPr kumimoji="0" lang="en-US" altLang="ko-KR" b="0" smtClean="0">
              <a:solidFill>
                <a:srgbClr val="000000"/>
              </a:solidFill>
              <a:ea typeface="굴림" panose="020B0600000101010101" pitchFamily="50" charset="-127"/>
            </a:endParaRPr>
          </a:p>
        </p:txBody>
      </p:sp>
      <p:sp>
        <p:nvSpPr>
          <p:cNvPr id="66" name="Text Box 3"/>
          <p:cNvSpPr txBox="1">
            <a:spLocks noChangeArrowheads="1"/>
          </p:cNvSpPr>
          <p:nvPr/>
        </p:nvSpPr>
        <p:spPr bwMode="auto">
          <a:xfrm>
            <a:off x="885056" y="2166938"/>
            <a:ext cx="3843338" cy="378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eaLnBrk="0" latinLnBrk="0" hangingPunct="0">
              <a:spcBef>
                <a:spcPct val="0"/>
              </a:spcBef>
              <a:buFontTx/>
              <a:buChar char="•"/>
            </a:pPr>
            <a:r>
              <a:rPr kumimoji="0" lang="ko-KR" altLang="en-US" sz="1600" b="0" smtClean="0">
                <a:solidFill>
                  <a:srgbClr val="000000"/>
                </a:solidFill>
                <a:ea typeface="굴림" panose="020B0600000101010101" pitchFamily="50" charset="-127"/>
              </a:rPr>
              <a:t> </a:t>
            </a:r>
            <a:r>
              <a:rPr kumimoji="0" lang="en-US" altLang="ko-KR" sz="1600" b="0" smtClean="0">
                <a:solidFill>
                  <a:srgbClr val="000000"/>
                </a:solidFill>
                <a:ea typeface="굴림" panose="020B0600000101010101" pitchFamily="50" charset="-127"/>
              </a:rPr>
              <a:t>Known production technology; no need </a:t>
            </a:r>
          </a:p>
          <a:p>
            <a:pPr algn="l" eaLnBrk="0" latinLnBrk="0" hangingPunct="0">
              <a:spcBef>
                <a:spcPct val="0"/>
              </a:spcBef>
            </a:pPr>
            <a:r>
              <a:rPr kumimoji="0" lang="en-US" altLang="ko-KR" sz="1600" b="0" smtClean="0">
                <a:solidFill>
                  <a:srgbClr val="000000"/>
                </a:solidFill>
                <a:ea typeface="굴림" panose="020B0600000101010101" pitchFamily="50" charset="-127"/>
              </a:rPr>
              <a:t>  for internal organizational learning or </a:t>
            </a:r>
          </a:p>
          <a:p>
            <a:pPr algn="l" eaLnBrk="0" latinLnBrk="0" hangingPunct="0">
              <a:spcBef>
                <a:spcPct val="0"/>
              </a:spcBef>
            </a:pPr>
            <a:r>
              <a:rPr kumimoji="0" lang="en-US" altLang="ko-KR" sz="1600" b="0" smtClean="0">
                <a:solidFill>
                  <a:srgbClr val="000000"/>
                </a:solidFill>
                <a:ea typeface="굴림" panose="020B0600000101010101" pitchFamily="50" charset="-127"/>
              </a:rPr>
              <a:t>  research; “one optimal way”</a:t>
            </a:r>
          </a:p>
          <a:p>
            <a:pPr algn="l" eaLnBrk="0" latinLnBrk="0" hangingPunct="0">
              <a:spcBef>
                <a:spcPct val="0"/>
              </a:spcBef>
              <a:buFontTx/>
              <a:buChar char="•"/>
            </a:pPr>
            <a:r>
              <a:rPr kumimoji="0" lang="en-US" altLang="ko-KR" sz="1600" b="0" smtClean="0">
                <a:solidFill>
                  <a:srgbClr val="000000"/>
                </a:solidFill>
                <a:ea typeface="굴림" panose="020B0600000101010101" pitchFamily="50" charset="-127"/>
              </a:rPr>
              <a:t> Labor’s role: performing procedures; </a:t>
            </a:r>
          </a:p>
          <a:p>
            <a:pPr algn="l" eaLnBrk="0" latinLnBrk="0" hangingPunct="0">
              <a:spcBef>
                <a:spcPct val="0"/>
              </a:spcBef>
            </a:pPr>
            <a:r>
              <a:rPr kumimoji="0" lang="en-US" altLang="ko-KR" sz="1600" b="0" smtClean="0">
                <a:solidFill>
                  <a:srgbClr val="000000"/>
                </a:solidFill>
                <a:ea typeface="굴림" panose="020B0600000101010101" pitchFamily="50" charset="-127"/>
              </a:rPr>
              <a:t>  ‘procedure’=defined set of actions; </a:t>
            </a:r>
          </a:p>
          <a:p>
            <a:pPr algn="l" eaLnBrk="0" latinLnBrk="0" hangingPunct="0">
              <a:spcBef>
                <a:spcPct val="0"/>
              </a:spcBef>
            </a:pPr>
            <a:r>
              <a:rPr kumimoji="0" lang="en-US" altLang="ko-KR" sz="1600" b="0" smtClean="0">
                <a:solidFill>
                  <a:srgbClr val="000000"/>
                </a:solidFill>
                <a:ea typeface="굴림" panose="020B0600000101010101" pitchFamily="50" charset="-127"/>
              </a:rPr>
              <a:t>  management=specify procedure and </a:t>
            </a:r>
          </a:p>
          <a:p>
            <a:pPr algn="l" eaLnBrk="0" latinLnBrk="0" hangingPunct="0">
              <a:spcBef>
                <a:spcPct val="0"/>
              </a:spcBef>
            </a:pPr>
            <a:r>
              <a:rPr kumimoji="0" lang="en-US" altLang="ko-KR" sz="1600" b="0" smtClean="0">
                <a:solidFill>
                  <a:srgbClr val="000000"/>
                </a:solidFill>
                <a:ea typeface="굴림" panose="020B0600000101010101" pitchFamily="50" charset="-127"/>
              </a:rPr>
              <a:t>  monitor</a:t>
            </a:r>
          </a:p>
          <a:p>
            <a:pPr algn="l" eaLnBrk="0" latinLnBrk="0" hangingPunct="0">
              <a:spcBef>
                <a:spcPct val="0"/>
              </a:spcBef>
              <a:buFontTx/>
              <a:buChar char="•"/>
            </a:pPr>
            <a:r>
              <a:rPr kumimoji="0" lang="en-US" altLang="ko-KR" sz="1600" b="0" smtClean="0">
                <a:solidFill>
                  <a:srgbClr val="000000"/>
                </a:solidFill>
                <a:ea typeface="굴림" panose="020B0600000101010101" pitchFamily="50" charset="-127"/>
              </a:rPr>
              <a:t> Known and stationary environment; </a:t>
            </a:r>
          </a:p>
          <a:p>
            <a:pPr algn="l" eaLnBrk="0" latinLnBrk="0" hangingPunct="0">
              <a:spcBef>
                <a:spcPct val="0"/>
              </a:spcBef>
            </a:pPr>
            <a:r>
              <a:rPr kumimoji="0" lang="en-US" altLang="ko-KR" sz="1600" b="0" smtClean="0">
                <a:solidFill>
                  <a:srgbClr val="000000"/>
                </a:solidFill>
                <a:ea typeface="굴림" panose="020B0600000101010101" pitchFamily="50" charset="-127"/>
              </a:rPr>
              <a:t>  product markets, input markets, workers, </a:t>
            </a:r>
          </a:p>
          <a:p>
            <a:pPr algn="l" eaLnBrk="0" latinLnBrk="0" hangingPunct="0">
              <a:spcBef>
                <a:spcPct val="0"/>
              </a:spcBef>
            </a:pPr>
            <a:r>
              <a:rPr kumimoji="0" lang="en-US" altLang="ko-KR" sz="1600" b="0" smtClean="0">
                <a:solidFill>
                  <a:srgbClr val="000000"/>
                </a:solidFill>
                <a:ea typeface="굴림" panose="020B0600000101010101" pitchFamily="50" charset="-127"/>
              </a:rPr>
              <a:t>  machines=deterministic + unchanging</a:t>
            </a:r>
          </a:p>
          <a:p>
            <a:pPr algn="l" eaLnBrk="0" latinLnBrk="0" hangingPunct="0">
              <a:spcBef>
                <a:spcPct val="0"/>
              </a:spcBef>
              <a:buFontTx/>
              <a:buChar char="•"/>
            </a:pPr>
            <a:r>
              <a:rPr kumimoji="0" lang="en-US" altLang="ko-KR" sz="1600" b="0" smtClean="0">
                <a:solidFill>
                  <a:srgbClr val="000000"/>
                </a:solidFill>
                <a:ea typeface="굴림" panose="020B0600000101010101" pitchFamily="50" charset="-127"/>
              </a:rPr>
              <a:t> Homogeneous inputs: labor, raw materials,</a:t>
            </a:r>
          </a:p>
          <a:p>
            <a:pPr algn="l" eaLnBrk="0" latinLnBrk="0" hangingPunct="0">
              <a:spcBef>
                <a:spcPct val="0"/>
              </a:spcBef>
            </a:pPr>
            <a:r>
              <a:rPr kumimoji="0" lang="en-US" altLang="ko-KR" sz="1600" b="0" smtClean="0">
                <a:solidFill>
                  <a:srgbClr val="000000"/>
                </a:solidFill>
                <a:ea typeface="굴림" panose="020B0600000101010101" pitchFamily="50" charset="-127"/>
              </a:rPr>
              <a:t>  ……; standardized and available in </a:t>
            </a:r>
          </a:p>
          <a:p>
            <a:pPr algn="l" eaLnBrk="0" latinLnBrk="0" hangingPunct="0">
              <a:spcBef>
                <a:spcPct val="0"/>
              </a:spcBef>
            </a:pPr>
            <a:r>
              <a:rPr kumimoji="0" lang="en-US" altLang="ko-KR" sz="1600" b="0" smtClean="0">
                <a:solidFill>
                  <a:srgbClr val="000000"/>
                </a:solidFill>
                <a:ea typeface="굴림" panose="020B0600000101010101" pitchFamily="50" charset="-127"/>
              </a:rPr>
              <a:t>  complete markets</a:t>
            </a:r>
          </a:p>
          <a:p>
            <a:pPr algn="l" eaLnBrk="0" latinLnBrk="0" hangingPunct="0">
              <a:spcBef>
                <a:spcPct val="0"/>
              </a:spcBef>
              <a:buFontTx/>
              <a:buChar char="•"/>
            </a:pPr>
            <a:r>
              <a:rPr kumimoji="0" lang="en-US" altLang="ko-KR" sz="1600" b="0" smtClean="0">
                <a:solidFill>
                  <a:srgbClr val="000000"/>
                </a:solidFill>
                <a:ea typeface="굴림" panose="020B0600000101010101" pitchFamily="50" charset="-127"/>
              </a:rPr>
              <a:t> Known goal/purpose/objective function:</a:t>
            </a:r>
          </a:p>
          <a:p>
            <a:pPr algn="l" eaLnBrk="0" latinLnBrk="0" hangingPunct="0">
              <a:spcBef>
                <a:spcPct val="0"/>
              </a:spcBef>
            </a:pPr>
            <a:r>
              <a:rPr kumimoji="0" lang="en-US" altLang="ko-KR" sz="1600" b="0" smtClean="0">
                <a:solidFill>
                  <a:srgbClr val="000000"/>
                </a:solidFill>
                <a:ea typeface="굴림" panose="020B0600000101010101" pitchFamily="50" charset="-127"/>
              </a:rPr>
              <a:t>  well-defined</a:t>
            </a:r>
          </a:p>
        </p:txBody>
      </p:sp>
      <p:sp>
        <p:nvSpPr>
          <p:cNvPr id="67" name="Text Box 4"/>
          <p:cNvSpPr txBox="1">
            <a:spLocks noChangeArrowheads="1"/>
          </p:cNvSpPr>
          <p:nvPr/>
        </p:nvSpPr>
        <p:spPr bwMode="auto">
          <a:xfrm>
            <a:off x="5914256" y="1633538"/>
            <a:ext cx="27146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eaLnBrk="0" latinLnBrk="0" hangingPunct="0">
              <a:spcBef>
                <a:spcPct val="0"/>
              </a:spcBef>
            </a:pPr>
            <a:r>
              <a:rPr kumimoji="0" lang="en-US" altLang="ko-KR" b="0" i="1" u="sng" smtClean="0">
                <a:solidFill>
                  <a:srgbClr val="0000FF"/>
                </a:solidFill>
                <a:ea typeface="굴림" panose="020B0600000101010101" pitchFamily="50" charset="-127"/>
              </a:rPr>
              <a:t>Dynamic Approach  </a:t>
            </a:r>
            <a:endParaRPr kumimoji="0" lang="en-US" altLang="ko-KR" b="0" i="1" smtClean="0">
              <a:solidFill>
                <a:srgbClr val="0000FF"/>
              </a:solidFill>
              <a:ea typeface="굴림" panose="020B0600000101010101" pitchFamily="50" charset="-127"/>
            </a:endParaRPr>
          </a:p>
        </p:txBody>
      </p:sp>
      <p:sp>
        <p:nvSpPr>
          <p:cNvPr id="68" name="Text Box 5"/>
          <p:cNvSpPr txBox="1">
            <a:spLocks noChangeArrowheads="1"/>
          </p:cNvSpPr>
          <p:nvPr/>
        </p:nvSpPr>
        <p:spPr bwMode="auto">
          <a:xfrm>
            <a:off x="5457056" y="2166938"/>
            <a:ext cx="3654425" cy="375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eaLnBrk="0" latinLnBrk="0" hangingPunct="0">
              <a:spcBef>
                <a:spcPct val="0"/>
              </a:spcBef>
              <a:buFontTx/>
              <a:buChar char="•"/>
            </a:pPr>
            <a:r>
              <a:rPr kumimoji="0" lang="ko-KR" altLang="en-US" sz="1600" b="0" smtClean="0">
                <a:solidFill>
                  <a:srgbClr val="0000FF"/>
                </a:solidFill>
                <a:ea typeface="굴림" panose="020B0600000101010101" pitchFamily="50" charset="-127"/>
              </a:rPr>
              <a:t> </a:t>
            </a:r>
            <a:r>
              <a:rPr kumimoji="0" lang="en-US" altLang="ko-KR" sz="1600" b="0" smtClean="0">
                <a:solidFill>
                  <a:srgbClr val="0000FF"/>
                </a:solidFill>
                <a:ea typeface="굴림" panose="020B0600000101010101" pitchFamily="50" charset="-127"/>
              </a:rPr>
              <a:t>Knowledge not consumed by use; not</a:t>
            </a:r>
          </a:p>
          <a:p>
            <a:pPr algn="l" eaLnBrk="0" latinLnBrk="0" hangingPunct="0">
              <a:spcBef>
                <a:spcPct val="0"/>
              </a:spcBef>
            </a:pPr>
            <a:r>
              <a:rPr kumimoji="0" lang="en-US" altLang="ko-KR" sz="1600" b="0" smtClean="0">
                <a:solidFill>
                  <a:srgbClr val="0000FF"/>
                </a:solidFill>
                <a:ea typeface="굴림" panose="020B0600000101010101" pitchFamily="50" charset="-127"/>
              </a:rPr>
              <a:t>  automatically generated by experience</a:t>
            </a:r>
          </a:p>
          <a:p>
            <a:pPr algn="l" eaLnBrk="0" latinLnBrk="0" hangingPunct="0">
              <a:spcBef>
                <a:spcPct val="0"/>
              </a:spcBef>
            </a:pPr>
            <a:r>
              <a:rPr kumimoji="0" lang="en-US" altLang="ko-KR" sz="1600" b="0" smtClean="0">
                <a:solidFill>
                  <a:srgbClr val="0000FF"/>
                </a:solidFill>
                <a:ea typeface="굴림" panose="020B0600000101010101" pitchFamily="50" charset="-127"/>
                <a:sym typeface="Symbol" panose="05050102010706020507" pitchFamily="18" charset="2"/>
              </a:rPr>
              <a:t>   need to manage/control</a:t>
            </a:r>
            <a:endParaRPr kumimoji="0" lang="en-US" altLang="ko-KR" sz="1600" b="0" smtClean="0">
              <a:solidFill>
                <a:srgbClr val="0000FF"/>
              </a:solidFill>
              <a:ea typeface="굴림" panose="020B0600000101010101" pitchFamily="50" charset="-127"/>
            </a:endParaRPr>
          </a:p>
          <a:p>
            <a:pPr algn="l" eaLnBrk="0" latinLnBrk="0" hangingPunct="0">
              <a:spcBef>
                <a:spcPct val="0"/>
              </a:spcBef>
              <a:buFontTx/>
              <a:buChar char="•"/>
            </a:pPr>
            <a:r>
              <a:rPr kumimoji="0" lang="en-US" altLang="ko-KR" sz="1600" b="0" smtClean="0">
                <a:solidFill>
                  <a:srgbClr val="0000FF"/>
                </a:solidFill>
                <a:ea typeface="굴림" panose="020B0600000101010101" pitchFamily="50" charset="-127"/>
              </a:rPr>
              <a:t> Learning must be intertwined with </a:t>
            </a:r>
          </a:p>
          <a:p>
            <a:pPr algn="l" eaLnBrk="0" latinLnBrk="0" hangingPunct="0">
              <a:spcBef>
                <a:spcPct val="0"/>
              </a:spcBef>
            </a:pPr>
            <a:r>
              <a:rPr kumimoji="0" lang="en-US" altLang="ko-KR" sz="1600" b="0" smtClean="0">
                <a:solidFill>
                  <a:srgbClr val="0000FF"/>
                </a:solidFill>
                <a:ea typeface="굴림" panose="020B0600000101010101" pitchFamily="50" charset="-127"/>
              </a:rPr>
              <a:t>  production</a:t>
            </a:r>
          </a:p>
          <a:p>
            <a:pPr algn="l" eaLnBrk="0" latinLnBrk="0" hangingPunct="0">
              <a:spcBef>
                <a:spcPct val="0"/>
              </a:spcBef>
            </a:pPr>
            <a:endParaRPr kumimoji="0" lang="en-US" altLang="ko-KR" sz="1600" b="0" smtClean="0">
              <a:solidFill>
                <a:srgbClr val="0000FF"/>
              </a:solidFill>
              <a:ea typeface="굴림" panose="020B0600000101010101" pitchFamily="50" charset="-127"/>
            </a:endParaRPr>
          </a:p>
          <a:p>
            <a:pPr algn="l" eaLnBrk="0" latinLnBrk="0" hangingPunct="0">
              <a:spcBef>
                <a:spcPct val="0"/>
              </a:spcBef>
            </a:pPr>
            <a:endParaRPr kumimoji="0" lang="en-US" altLang="ko-KR" sz="1600" b="0" smtClean="0">
              <a:solidFill>
                <a:srgbClr val="0000FF"/>
              </a:solidFill>
              <a:ea typeface="굴림" panose="020B0600000101010101" pitchFamily="50" charset="-127"/>
            </a:endParaRPr>
          </a:p>
          <a:p>
            <a:pPr algn="l" eaLnBrk="0" latinLnBrk="0" hangingPunct="0">
              <a:spcBef>
                <a:spcPct val="0"/>
              </a:spcBef>
              <a:buFontTx/>
              <a:buChar char="•"/>
            </a:pPr>
            <a:r>
              <a:rPr kumimoji="0" lang="en-US" altLang="ko-KR" sz="1600" b="0" smtClean="0">
                <a:solidFill>
                  <a:srgbClr val="0000FF"/>
                </a:solidFill>
                <a:ea typeface="굴림" panose="020B0600000101010101" pitchFamily="50" charset="-127"/>
              </a:rPr>
              <a:t> Contingencies due to gaps in knowledge </a:t>
            </a:r>
          </a:p>
          <a:p>
            <a:pPr algn="l" eaLnBrk="0" latinLnBrk="0" hangingPunct="0">
              <a:spcBef>
                <a:spcPct val="0"/>
              </a:spcBef>
            </a:pPr>
            <a:r>
              <a:rPr kumimoji="0" lang="en-US" altLang="ko-KR" sz="1600" b="0" smtClean="0">
                <a:solidFill>
                  <a:srgbClr val="0000FF"/>
                </a:solidFill>
                <a:ea typeface="굴림" panose="020B0600000101010101" pitchFamily="50" charset="-127"/>
              </a:rPr>
              <a:t>  about the internal and external world</a:t>
            </a:r>
          </a:p>
          <a:p>
            <a:pPr algn="l" eaLnBrk="0" latinLnBrk="0" hangingPunct="0">
              <a:spcBef>
                <a:spcPct val="0"/>
              </a:spcBef>
            </a:pPr>
            <a:endParaRPr kumimoji="0" lang="en-US" altLang="ko-KR" sz="1600" b="0" smtClean="0">
              <a:solidFill>
                <a:srgbClr val="0000FF"/>
              </a:solidFill>
              <a:ea typeface="굴림" panose="020B0600000101010101" pitchFamily="50" charset="-127"/>
            </a:endParaRPr>
          </a:p>
          <a:p>
            <a:pPr algn="l" eaLnBrk="0" latinLnBrk="0" hangingPunct="0">
              <a:spcBef>
                <a:spcPct val="0"/>
              </a:spcBef>
              <a:buFontTx/>
              <a:buChar char="•"/>
            </a:pPr>
            <a:r>
              <a:rPr kumimoji="0" lang="en-US" altLang="ko-KR" sz="1600" b="0" smtClean="0">
                <a:solidFill>
                  <a:srgbClr val="0000FF"/>
                </a:solidFill>
                <a:ea typeface="굴림" panose="020B0600000101010101" pitchFamily="50" charset="-127"/>
              </a:rPr>
              <a:t> Problem solving: fundamental in OM; </a:t>
            </a:r>
          </a:p>
          <a:p>
            <a:pPr algn="l" eaLnBrk="0" latinLnBrk="0" hangingPunct="0">
              <a:spcBef>
                <a:spcPct val="0"/>
              </a:spcBef>
            </a:pPr>
            <a:r>
              <a:rPr kumimoji="0" lang="en-US" altLang="ko-KR" sz="1600" b="0" smtClean="0">
                <a:solidFill>
                  <a:srgbClr val="0000FF"/>
                </a:solidFill>
                <a:ea typeface="굴림" panose="020B0600000101010101" pitchFamily="50" charset="-127"/>
              </a:rPr>
              <a:t>  identify and solve the problems that lead </a:t>
            </a:r>
          </a:p>
          <a:p>
            <a:pPr algn="l" eaLnBrk="0" latinLnBrk="0" hangingPunct="0">
              <a:spcBef>
                <a:spcPct val="0"/>
              </a:spcBef>
            </a:pPr>
            <a:r>
              <a:rPr kumimoji="0" lang="en-US" altLang="ko-KR" sz="1600" b="0" smtClean="0">
                <a:solidFill>
                  <a:srgbClr val="0000FF"/>
                </a:solidFill>
                <a:ea typeface="굴림" panose="020B0600000101010101" pitchFamily="50" charset="-127"/>
              </a:rPr>
              <a:t>  to pinpoint contingencies; implications </a:t>
            </a:r>
          </a:p>
          <a:p>
            <a:pPr algn="l" eaLnBrk="0" latinLnBrk="0" hangingPunct="0">
              <a:spcBef>
                <a:spcPct val="0"/>
              </a:spcBef>
            </a:pPr>
            <a:r>
              <a:rPr kumimoji="0" lang="en-US" altLang="ko-KR" sz="1600" b="0" smtClean="0">
                <a:solidFill>
                  <a:srgbClr val="0000FF"/>
                </a:solidFill>
                <a:ea typeface="굴림" panose="020B0600000101010101" pitchFamily="50" charset="-127"/>
              </a:rPr>
              <a:t>  for control = focus on contingencies and </a:t>
            </a:r>
          </a:p>
          <a:p>
            <a:pPr algn="l" eaLnBrk="0" latinLnBrk="0" hangingPunct="0">
              <a:spcBef>
                <a:spcPct val="0"/>
              </a:spcBef>
            </a:pPr>
            <a:r>
              <a:rPr kumimoji="0" lang="en-US" altLang="ko-KR" sz="1600" b="0" smtClean="0">
                <a:solidFill>
                  <a:srgbClr val="0000FF"/>
                </a:solidFill>
                <a:ea typeface="굴림" panose="020B0600000101010101" pitchFamily="50" charset="-127"/>
              </a:rPr>
              <a:t>  related problems</a:t>
            </a:r>
          </a:p>
        </p:txBody>
      </p:sp>
      <p:sp>
        <p:nvSpPr>
          <p:cNvPr id="69" name="Line 6"/>
          <p:cNvSpPr>
            <a:spLocks noChangeShapeType="1"/>
          </p:cNvSpPr>
          <p:nvPr/>
        </p:nvSpPr>
        <p:spPr bwMode="auto">
          <a:xfrm>
            <a:off x="4618856" y="2624138"/>
            <a:ext cx="762000" cy="0"/>
          </a:xfrm>
          <a:prstGeom prst="line">
            <a:avLst/>
          </a:prstGeom>
          <a:noFill/>
          <a:ln w="28575" cap="sq">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l" eaLnBrk="0" latinLnBrk="0" hangingPunct="0">
              <a:spcBef>
                <a:spcPct val="0"/>
              </a:spcBef>
            </a:pPr>
            <a:endParaRPr kumimoji="0" lang="ko-KR" altLang="en-US" sz="2400" b="0" smtClean="0">
              <a:solidFill>
                <a:srgbClr val="000000"/>
              </a:solidFill>
              <a:latin typeface="Times New Roman" panose="02020603050405020304" pitchFamily="18" charset="0"/>
              <a:ea typeface="+mn-ea"/>
            </a:endParaRPr>
          </a:p>
        </p:txBody>
      </p:sp>
      <p:sp>
        <p:nvSpPr>
          <p:cNvPr id="70" name="Line 7"/>
          <p:cNvSpPr>
            <a:spLocks noChangeShapeType="1"/>
          </p:cNvSpPr>
          <p:nvPr/>
        </p:nvSpPr>
        <p:spPr bwMode="auto">
          <a:xfrm>
            <a:off x="4618856" y="2624138"/>
            <a:ext cx="762000" cy="533400"/>
          </a:xfrm>
          <a:prstGeom prst="line">
            <a:avLst/>
          </a:prstGeom>
          <a:noFill/>
          <a:ln w="28575" cap="sq">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l" eaLnBrk="0" latinLnBrk="0" hangingPunct="0">
              <a:spcBef>
                <a:spcPct val="0"/>
              </a:spcBef>
            </a:pPr>
            <a:endParaRPr kumimoji="0" lang="ko-KR" altLang="en-US" sz="2400" b="0" smtClean="0">
              <a:solidFill>
                <a:srgbClr val="000000"/>
              </a:solidFill>
              <a:latin typeface="Times New Roman" panose="02020603050405020304" pitchFamily="18" charset="0"/>
              <a:ea typeface="+mn-ea"/>
            </a:endParaRPr>
          </a:p>
        </p:txBody>
      </p:sp>
      <p:sp>
        <p:nvSpPr>
          <p:cNvPr id="71" name="Line 8"/>
          <p:cNvSpPr>
            <a:spLocks noChangeShapeType="1"/>
          </p:cNvSpPr>
          <p:nvPr/>
        </p:nvSpPr>
        <p:spPr bwMode="auto">
          <a:xfrm>
            <a:off x="4618856" y="3233738"/>
            <a:ext cx="762000" cy="0"/>
          </a:xfrm>
          <a:prstGeom prst="line">
            <a:avLst/>
          </a:prstGeom>
          <a:noFill/>
          <a:ln w="28575" cap="sq">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l" eaLnBrk="0" latinLnBrk="0" hangingPunct="0">
              <a:spcBef>
                <a:spcPct val="0"/>
              </a:spcBef>
            </a:pPr>
            <a:endParaRPr kumimoji="0" lang="ko-KR" altLang="en-US" sz="2400" b="0" smtClean="0">
              <a:solidFill>
                <a:srgbClr val="000000"/>
              </a:solidFill>
              <a:latin typeface="Times New Roman" panose="02020603050405020304" pitchFamily="18" charset="0"/>
              <a:ea typeface="+mn-ea"/>
            </a:endParaRPr>
          </a:p>
        </p:txBody>
      </p:sp>
      <p:sp>
        <p:nvSpPr>
          <p:cNvPr id="72" name="Line 9"/>
          <p:cNvSpPr>
            <a:spLocks noChangeShapeType="1"/>
          </p:cNvSpPr>
          <p:nvPr/>
        </p:nvSpPr>
        <p:spPr bwMode="auto">
          <a:xfrm>
            <a:off x="4618856" y="4224338"/>
            <a:ext cx="762000" cy="0"/>
          </a:xfrm>
          <a:prstGeom prst="line">
            <a:avLst/>
          </a:prstGeom>
          <a:noFill/>
          <a:ln w="28575" cap="sq">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l" eaLnBrk="0" latinLnBrk="0" hangingPunct="0">
              <a:spcBef>
                <a:spcPct val="0"/>
              </a:spcBef>
            </a:pPr>
            <a:endParaRPr kumimoji="0" lang="ko-KR" altLang="en-US" sz="2400" b="0" smtClean="0">
              <a:solidFill>
                <a:srgbClr val="000000"/>
              </a:solidFill>
              <a:latin typeface="Times New Roman" panose="02020603050405020304" pitchFamily="18" charset="0"/>
              <a:ea typeface="+mn-ea"/>
            </a:endParaRPr>
          </a:p>
        </p:txBody>
      </p:sp>
      <p:sp>
        <p:nvSpPr>
          <p:cNvPr id="73" name="Line 10"/>
          <p:cNvSpPr>
            <a:spLocks noChangeShapeType="1"/>
          </p:cNvSpPr>
          <p:nvPr/>
        </p:nvSpPr>
        <p:spPr bwMode="auto">
          <a:xfrm flipV="1">
            <a:off x="4618856" y="4376738"/>
            <a:ext cx="762000" cy="533400"/>
          </a:xfrm>
          <a:prstGeom prst="line">
            <a:avLst/>
          </a:prstGeom>
          <a:noFill/>
          <a:ln w="28575" cap="sq">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l" eaLnBrk="0" latinLnBrk="0" hangingPunct="0">
              <a:spcBef>
                <a:spcPct val="0"/>
              </a:spcBef>
            </a:pPr>
            <a:endParaRPr kumimoji="0" lang="ko-KR" altLang="en-US" sz="2400" b="0" smtClean="0">
              <a:solidFill>
                <a:srgbClr val="000000"/>
              </a:solidFill>
              <a:latin typeface="Times New Roman" panose="02020603050405020304" pitchFamily="18" charset="0"/>
              <a:ea typeface="+mn-ea"/>
            </a:endParaRPr>
          </a:p>
        </p:txBody>
      </p:sp>
      <p:sp>
        <p:nvSpPr>
          <p:cNvPr id="74" name="Line 11"/>
          <p:cNvSpPr>
            <a:spLocks noChangeShapeType="1"/>
          </p:cNvSpPr>
          <p:nvPr/>
        </p:nvSpPr>
        <p:spPr bwMode="auto">
          <a:xfrm>
            <a:off x="4618856" y="5519738"/>
            <a:ext cx="762000" cy="0"/>
          </a:xfrm>
          <a:prstGeom prst="line">
            <a:avLst/>
          </a:prstGeom>
          <a:noFill/>
          <a:ln w="28575" cap="sq">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l" eaLnBrk="0" latinLnBrk="0" hangingPunct="0">
              <a:spcBef>
                <a:spcPct val="0"/>
              </a:spcBef>
            </a:pPr>
            <a:endParaRPr kumimoji="0" lang="ko-KR" altLang="en-US" sz="2400" b="0" smtClean="0">
              <a:solidFill>
                <a:srgbClr val="000000"/>
              </a:solidFill>
              <a:latin typeface="Times New Roman" panose="02020603050405020304" pitchFamily="18" charset="0"/>
              <a:ea typeface="+mn-ea"/>
            </a:endParaRPr>
          </a:p>
        </p:txBody>
      </p:sp>
    </p:spTree>
    <p:extLst>
      <p:ext uri="{BB962C8B-B14F-4D97-AF65-F5344CB8AC3E}">
        <p14:creationId xmlns:p14="http://schemas.microsoft.com/office/powerpoint/2010/main" val="394110903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000" b="1" dirty="0">
                <a:solidFill>
                  <a:schemeClr val="tx1"/>
                </a:solidFill>
                <a:latin typeface="Times New Roman" pitchFamily="18" charset="0"/>
              </a:rPr>
              <a:t>Figure </a:t>
            </a:r>
            <a:r>
              <a:rPr lang="en-US" altLang="ko-KR" sz="3000" b="1" dirty="0" smtClean="0">
                <a:solidFill>
                  <a:schemeClr val="tx1"/>
                </a:solidFill>
                <a:latin typeface="Times New Roman" pitchFamily="18" charset="0"/>
              </a:rPr>
              <a:t>2.10 </a:t>
            </a:r>
            <a:r>
              <a:rPr lang="en-US" altLang="ko-KR" sz="3000" dirty="0" smtClean="0">
                <a:solidFill>
                  <a:schemeClr val="tx1"/>
                </a:solidFill>
                <a:latin typeface="Times New Roman" pitchFamily="18" charset="0"/>
              </a:rPr>
              <a:t>Global </a:t>
            </a:r>
            <a:r>
              <a:rPr lang="en-US" altLang="ko-KR" sz="3000" dirty="0">
                <a:solidFill>
                  <a:schemeClr val="tx1"/>
                </a:solidFill>
                <a:latin typeface="Times New Roman" pitchFamily="18" charset="0"/>
              </a:rPr>
              <a:t>learning propensity dynamics – </a:t>
            </a:r>
            <a:r>
              <a:rPr lang="en-US" altLang="ko-KR" sz="3000" dirty="0" err="1">
                <a:solidFill>
                  <a:schemeClr val="tx1"/>
                </a:solidFill>
                <a:latin typeface="Times New Roman" pitchFamily="18" charset="0"/>
              </a:rPr>
              <a:t>LPM</a:t>
            </a:r>
            <a:r>
              <a:rPr lang="en-US" altLang="ko-KR" sz="3000" dirty="0">
                <a:solidFill>
                  <a:schemeClr val="tx1"/>
                </a:solidFill>
                <a:latin typeface="Times New Roman" pitchFamily="18" charset="0"/>
              </a:rPr>
              <a:t> </a:t>
            </a:r>
            <a:r>
              <a:rPr lang="en-US" altLang="ko-KR" sz="3000" dirty="0" smtClean="0">
                <a:solidFill>
                  <a:schemeClr val="tx1"/>
                </a:solidFill>
                <a:latin typeface="Times New Roman" pitchFamily="18" charset="0"/>
              </a:rPr>
              <a:t>II</a:t>
            </a:r>
            <a:endParaRPr lang="en-US" altLang="ko-KR" sz="3000" dirty="0">
              <a:solidFill>
                <a:schemeClr val="tx1"/>
              </a:solidFill>
              <a:latin typeface="Times New Roman" pitchFamily="18" charset="0"/>
            </a:endParaRPr>
          </a:p>
        </p:txBody>
      </p:sp>
      <p:pic>
        <p:nvPicPr>
          <p:cNvPr id="3" name="그림 2"/>
          <p:cNvPicPr/>
          <p:nvPr/>
        </p:nvPicPr>
        <p:blipFill>
          <a:blip r:embed="rId2">
            <a:extLst>
              <a:ext uri="{28A0092B-C50C-407E-A947-70E740481C1C}">
                <a14:useLocalDpi xmlns:a14="http://schemas.microsoft.com/office/drawing/2010/main" val="0"/>
              </a:ext>
            </a:extLst>
          </a:blip>
          <a:srcRect/>
          <a:stretch>
            <a:fillRect/>
          </a:stretch>
        </p:blipFill>
        <p:spPr bwMode="auto">
          <a:xfrm>
            <a:off x="1928664" y="836712"/>
            <a:ext cx="5396443" cy="5546427"/>
          </a:xfrm>
          <a:prstGeom prst="rect">
            <a:avLst/>
          </a:prstGeom>
          <a:noFill/>
        </p:spPr>
      </p:pic>
    </p:spTree>
    <p:extLst>
      <p:ext uri="{BB962C8B-B14F-4D97-AF65-F5344CB8AC3E}">
        <p14:creationId xmlns:p14="http://schemas.microsoft.com/office/powerpoint/2010/main" val="10348056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000" b="1" dirty="0">
                <a:solidFill>
                  <a:schemeClr val="tx1"/>
                </a:solidFill>
                <a:latin typeface="Times New Roman" pitchFamily="18" charset="0"/>
              </a:rPr>
              <a:t>Figure </a:t>
            </a:r>
            <a:r>
              <a:rPr lang="en-US" altLang="ko-KR" sz="3000" b="1" dirty="0" smtClean="0">
                <a:solidFill>
                  <a:schemeClr val="tx1"/>
                </a:solidFill>
                <a:latin typeface="Times New Roman" pitchFamily="18" charset="0"/>
              </a:rPr>
              <a:t>2.11 </a:t>
            </a:r>
            <a:r>
              <a:rPr lang="en-US" altLang="ko-KR" sz="3000" dirty="0" smtClean="0">
                <a:solidFill>
                  <a:schemeClr val="tx1"/>
                </a:solidFill>
                <a:latin typeface="Times New Roman" pitchFamily="18" charset="0"/>
              </a:rPr>
              <a:t>Controllability</a:t>
            </a:r>
            <a:r>
              <a:rPr lang="en-US" altLang="ko-KR" sz="3000" dirty="0">
                <a:solidFill>
                  <a:schemeClr val="tx1"/>
                </a:solidFill>
                <a:latin typeface="Times New Roman" pitchFamily="18" charset="0"/>
              </a:rPr>
              <a:t>, flexibility, and learning </a:t>
            </a:r>
            <a:r>
              <a:rPr lang="en-US" altLang="ko-KR" sz="3000" dirty="0" smtClean="0">
                <a:solidFill>
                  <a:schemeClr val="tx1"/>
                </a:solidFill>
                <a:latin typeface="Times New Roman" pitchFamily="18" charset="0"/>
              </a:rPr>
              <a:t>capability</a:t>
            </a:r>
            <a:endParaRPr lang="en-US" altLang="ko-KR" sz="3000" dirty="0">
              <a:solidFill>
                <a:schemeClr val="tx1"/>
              </a:solidFill>
              <a:latin typeface="Times New Roman" pitchFamily="18" charset="0"/>
            </a:endParaRPr>
          </a:p>
        </p:txBody>
      </p:sp>
      <p:sp>
        <p:nvSpPr>
          <p:cNvPr id="3" name="Line 2"/>
          <p:cNvSpPr>
            <a:spLocks noChangeShapeType="1"/>
          </p:cNvSpPr>
          <p:nvPr/>
        </p:nvSpPr>
        <p:spPr bwMode="auto">
          <a:xfrm>
            <a:off x="1944688" y="2270401"/>
            <a:ext cx="0" cy="220980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4" name="Line 4"/>
          <p:cNvSpPr>
            <a:spLocks noChangeShapeType="1"/>
          </p:cNvSpPr>
          <p:nvPr/>
        </p:nvSpPr>
        <p:spPr bwMode="auto">
          <a:xfrm>
            <a:off x="1944688" y="4480201"/>
            <a:ext cx="259080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5" name="Arc 5"/>
          <p:cNvSpPr>
            <a:spLocks/>
          </p:cNvSpPr>
          <p:nvPr/>
        </p:nvSpPr>
        <p:spPr bwMode="auto">
          <a:xfrm rot="10800000">
            <a:off x="2249488" y="2651401"/>
            <a:ext cx="1676400" cy="1524000"/>
          </a:xfrm>
          <a:custGeom>
            <a:avLst/>
            <a:gdLst>
              <a:gd name="T0" fmla="*/ 0 w 21600"/>
              <a:gd name="T1" fmla="*/ 0 h 21600"/>
              <a:gd name="T2" fmla="*/ 2147483646 w 21600"/>
              <a:gd name="T3" fmla="*/ 2147483646 h 21600"/>
              <a:gd name="T4" fmla="*/ 0 w 21600"/>
              <a:gd name="T5" fmla="*/ 2147483646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lnTo>
                  <a:pt x="0" y="0"/>
                </a:lnTo>
                <a:close/>
              </a:path>
            </a:pathLst>
          </a:custGeom>
          <a:noFill/>
          <a:ln w="2540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latinLnBrk="0" hangingPunct="0">
              <a:spcBef>
                <a:spcPct val="0"/>
              </a:spcBef>
            </a:pPr>
            <a:endParaRPr lang="ko-KR" altLang="en-US" sz="2400" b="0" smtClean="0">
              <a:solidFill>
                <a:srgbClr val="000000"/>
              </a:solidFill>
              <a:latin typeface="굴림" panose="020B0600000101010101" pitchFamily="50" charset="-127"/>
              <a:ea typeface="굴림" panose="020B0600000101010101" pitchFamily="50" charset="-127"/>
            </a:endParaRPr>
          </a:p>
        </p:txBody>
      </p:sp>
      <p:sp>
        <p:nvSpPr>
          <p:cNvPr id="6" name="Text Box 6"/>
          <p:cNvSpPr txBox="1">
            <a:spLocks noChangeArrowheads="1"/>
          </p:cNvSpPr>
          <p:nvPr/>
        </p:nvSpPr>
        <p:spPr bwMode="auto">
          <a:xfrm>
            <a:off x="3544888" y="4480201"/>
            <a:ext cx="1035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600" b="0" smtClean="0">
                <a:solidFill>
                  <a:srgbClr val="000000"/>
                </a:solidFill>
                <a:latin typeface="Times New Roman" panose="02020603050405020304" pitchFamily="18" charset="0"/>
              </a:rPr>
              <a:t>Flexibility</a:t>
            </a:r>
          </a:p>
        </p:txBody>
      </p:sp>
      <p:sp>
        <p:nvSpPr>
          <p:cNvPr id="7" name="Text Box 7"/>
          <p:cNvSpPr txBox="1">
            <a:spLocks noChangeArrowheads="1"/>
          </p:cNvSpPr>
          <p:nvPr/>
        </p:nvSpPr>
        <p:spPr bwMode="auto">
          <a:xfrm>
            <a:off x="4535488" y="2118001"/>
            <a:ext cx="1385888"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600" b="0" smtClean="0">
                <a:solidFill>
                  <a:srgbClr val="000000"/>
                </a:solidFill>
                <a:latin typeface="Times New Roman" panose="02020603050405020304" pitchFamily="18" charset="0"/>
              </a:rPr>
              <a:t>(b) </a:t>
            </a:r>
          </a:p>
          <a:p>
            <a:pPr algn="l">
              <a:spcBef>
                <a:spcPct val="0"/>
              </a:spcBef>
              <a:buFontTx/>
              <a:buNone/>
            </a:pPr>
            <a:r>
              <a:rPr lang="en-US" altLang="ko-KR" sz="1600" b="0" smtClean="0">
                <a:solidFill>
                  <a:srgbClr val="000000"/>
                </a:solidFill>
                <a:latin typeface="Times New Roman" panose="02020603050405020304" pitchFamily="18" charset="0"/>
              </a:rPr>
              <a:t>Controllability</a:t>
            </a:r>
          </a:p>
        </p:txBody>
      </p:sp>
      <p:sp>
        <p:nvSpPr>
          <p:cNvPr id="8" name="Line 8"/>
          <p:cNvSpPr>
            <a:spLocks noChangeShapeType="1"/>
          </p:cNvSpPr>
          <p:nvPr/>
        </p:nvSpPr>
        <p:spPr bwMode="auto">
          <a:xfrm>
            <a:off x="1944688" y="3337201"/>
            <a:ext cx="457200" cy="0"/>
          </a:xfrm>
          <a:prstGeom prst="line">
            <a:avLst/>
          </a:prstGeom>
          <a:noFill/>
          <a:ln w="190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9" name="Line 9"/>
          <p:cNvSpPr>
            <a:spLocks noChangeShapeType="1"/>
          </p:cNvSpPr>
          <p:nvPr/>
        </p:nvSpPr>
        <p:spPr bwMode="auto">
          <a:xfrm>
            <a:off x="2401888" y="3337201"/>
            <a:ext cx="0" cy="1143000"/>
          </a:xfrm>
          <a:prstGeom prst="line">
            <a:avLst/>
          </a:prstGeom>
          <a:noFill/>
          <a:ln w="190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10" name="Line 10"/>
          <p:cNvSpPr>
            <a:spLocks noChangeShapeType="1"/>
          </p:cNvSpPr>
          <p:nvPr/>
        </p:nvSpPr>
        <p:spPr bwMode="auto">
          <a:xfrm>
            <a:off x="1944688" y="4023001"/>
            <a:ext cx="1219200" cy="0"/>
          </a:xfrm>
          <a:prstGeom prst="line">
            <a:avLst/>
          </a:prstGeom>
          <a:noFill/>
          <a:ln w="190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11" name="Line 11"/>
          <p:cNvSpPr>
            <a:spLocks noChangeShapeType="1"/>
          </p:cNvSpPr>
          <p:nvPr/>
        </p:nvSpPr>
        <p:spPr bwMode="auto">
          <a:xfrm>
            <a:off x="3163888" y="4023001"/>
            <a:ext cx="0" cy="457200"/>
          </a:xfrm>
          <a:prstGeom prst="line">
            <a:avLst/>
          </a:prstGeom>
          <a:noFill/>
          <a:ln w="190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12" name="Text Box 12"/>
          <p:cNvSpPr txBox="1">
            <a:spLocks noChangeArrowheads="1"/>
          </p:cNvSpPr>
          <p:nvPr/>
        </p:nvSpPr>
        <p:spPr bwMode="auto">
          <a:xfrm>
            <a:off x="2249488" y="4480201"/>
            <a:ext cx="3190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200" b="0" smtClean="0">
                <a:solidFill>
                  <a:srgbClr val="000000"/>
                </a:solidFill>
                <a:latin typeface="Times New Roman" panose="02020603050405020304" pitchFamily="18" charset="0"/>
              </a:rPr>
              <a:t>F</a:t>
            </a:r>
            <a:r>
              <a:rPr lang="en-US" altLang="ko-KR" sz="1200" b="0" baseline="-25000" smtClean="0">
                <a:solidFill>
                  <a:srgbClr val="000000"/>
                </a:solidFill>
                <a:latin typeface="Times New Roman" panose="02020603050405020304" pitchFamily="18" charset="0"/>
              </a:rPr>
              <a:t>1</a:t>
            </a:r>
          </a:p>
        </p:txBody>
      </p:sp>
      <p:sp>
        <p:nvSpPr>
          <p:cNvPr id="13" name="Text Box 13"/>
          <p:cNvSpPr txBox="1">
            <a:spLocks noChangeArrowheads="1"/>
          </p:cNvSpPr>
          <p:nvPr/>
        </p:nvSpPr>
        <p:spPr bwMode="auto">
          <a:xfrm>
            <a:off x="3011488" y="4480201"/>
            <a:ext cx="3190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200" b="0" smtClean="0">
                <a:solidFill>
                  <a:srgbClr val="000000"/>
                </a:solidFill>
                <a:latin typeface="Times New Roman" panose="02020603050405020304" pitchFamily="18" charset="0"/>
              </a:rPr>
              <a:t>F</a:t>
            </a:r>
            <a:r>
              <a:rPr lang="en-US" altLang="ko-KR" sz="1200" b="0" baseline="-25000" smtClean="0">
                <a:solidFill>
                  <a:srgbClr val="000000"/>
                </a:solidFill>
                <a:latin typeface="Times New Roman" panose="02020603050405020304" pitchFamily="18" charset="0"/>
              </a:rPr>
              <a:t>2</a:t>
            </a:r>
          </a:p>
        </p:txBody>
      </p:sp>
      <p:sp>
        <p:nvSpPr>
          <p:cNvPr id="14" name="Text Box 14"/>
          <p:cNvSpPr txBox="1">
            <a:spLocks noChangeArrowheads="1"/>
          </p:cNvSpPr>
          <p:nvPr/>
        </p:nvSpPr>
        <p:spPr bwMode="auto">
          <a:xfrm>
            <a:off x="1639888" y="3184801"/>
            <a:ext cx="3365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200" b="0" smtClean="0">
                <a:solidFill>
                  <a:srgbClr val="000000"/>
                </a:solidFill>
                <a:latin typeface="Times New Roman" panose="02020603050405020304" pitchFamily="18" charset="0"/>
              </a:rPr>
              <a:t>C</a:t>
            </a:r>
            <a:r>
              <a:rPr lang="en-US" altLang="ko-KR" sz="1200" b="0" baseline="-25000" smtClean="0">
                <a:solidFill>
                  <a:srgbClr val="000000"/>
                </a:solidFill>
                <a:latin typeface="Times New Roman" panose="02020603050405020304" pitchFamily="18" charset="0"/>
              </a:rPr>
              <a:t>1</a:t>
            </a:r>
          </a:p>
        </p:txBody>
      </p:sp>
      <p:sp>
        <p:nvSpPr>
          <p:cNvPr id="15" name="Text Box 15"/>
          <p:cNvSpPr txBox="1">
            <a:spLocks noChangeArrowheads="1"/>
          </p:cNvSpPr>
          <p:nvPr/>
        </p:nvSpPr>
        <p:spPr bwMode="auto">
          <a:xfrm>
            <a:off x="1639888" y="3870601"/>
            <a:ext cx="3365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200" b="0" smtClean="0">
                <a:solidFill>
                  <a:srgbClr val="000000"/>
                </a:solidFill>
                <a:latin typeface="Times New Roman" panose="02020603050405020304" pitchFamily="18" charset="0"/>
              </a:rPr>
              <a:t>C</a:t>
            </a:r>
            <a:r>
              <a:rPr lang="en-US" altLang="ko-KR" sz="1200" b="0" baseline="-25000" smtClean="0">
                <a:solidFill>
                  <a:srgbClr val="000000"/>
                </a:solidFill>
                <a:latin typeface="Times New Roman" panose="02020603050405020304" pitchFamily="18" charset="0"/>
              </a:rPr>
              <a:t>2</a:t>
            </a:r>
          </a:p>
        </p:txBody>
      </p:sp>
      <p:sp>
        <p:nvSpPr>
          <p:cNvPr id="16" name="Line 16"/>
          <p:cNvSpPr>
            <a:spLocks noChangeShapeType="1"/>
          </p:cNvSpPr>
          <p:nvPr/>
        </p:nvSpPr>
        <p:spPr bwMode="auto">
          <a:xfrm>
            <a:off x="5830888" y="2270401"/>
            <a:ext cx="0" cy="220980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17" name="Line 17"/>
          <p:cNvSpPr>
            <a:spLocks noChangeShapeType="1"/>
          </p:cNvSpPr>
          <p:nvPr/>
        </p:nvSpPr>
        <p:spPr bwMode="auto">
          <a:xfrm>
            <a:off x="5830888" y="4480201"/>
            <a:ext cx="259080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18" name="Arc 18"/>
          <p:cNvSpPr>
            <a:spLocks/>
          </p:cNvSpPr>
          <p:nvPr/>
        </p:nvSpPr>
        <p:spPr bwMode="auto">
          <a:xfrm rot="10800000">
            <a:off x="6135688" y="2651401"/>
            <a:ext cx="1676400" cy="1524000"/>
          </a:xfrm>
          <a:custGeom>
            <a:avLst/>
            <a:gdLst>
              <a:gd name="T0" fmla="*/ 0 w 21600"/>
              <a:gd name="T1" fmla="*/ 0 h 21600"/>
              <a:gd name="T2" fmla="*/ 2147483646 w 21600"/>
              <a:gd name="T3" fmla="*/ 2147483646 h 21600"/>
              <a:gd name="T4" fmla="*/ 0 w 21600"/>
              <a:gd name="T5" fmla="*/ 2147483646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lnTo>
                  <a:pt x="0" y="0"/>
                </a:lnTo>
                <a:close/>
              </a:path>
            </a:pathLst>
          </a:custGeom>
          <a:noFill/>
          <a:ln w="2540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latinLnBrk="0" hangingPunct="0">
              <a:spcBef>
                <a:spcPct val="0"/>
              </a:spcBef>
            </a:pPr>
            <a:endParaRPr lang="ko-KR" altLang="en-US" sz="2400" b="0" smtClean="0">
              <a:solidFill>
                <a:srgbClr val="000000"/>
              </a:solidFill>
              <a:latin typeface="굴림" panose="020B0600000101010101" pitchFamily="50" charset="-127"/>
              <a:ea typeface="굴림" panose="020B0600000101010101" pitchFamily="50" charset="-127"/>
            </a:endParaRPr>
          </a:p>
        </p:txBody>
      </p:sp>
      <p:sp>
        <p:nvSpPr>
          <p:cNvPr id="19" name="Text Box 19"/>
          <p:cNvSpPr txBox="1">
            <a:spLocks noChangeArrowheads="1"/>
          </p:cNvSpPr>
          <p:nvPr/>
        </p:nvSpPr>
        <p:spPr bwMode="auto">
          <a:xfrm>
            <a:off x="7431088" y="4480201"/>
            <a:ext cx="1035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600" b="0" smtClean="0">
                <a:solidFill>
                  <a:srgbClr val="000000"/>
                </a:solidFill>
                <a:latin typeface="Times New Roman" panose="02020603050405020304" pitchFamily="18" charset="0"/>
              </a:rPr>
              <a:t>Flexibility</a:t>
            </a:r>
          </a:p>
        </p:txBody>
      </p:sp>
      <p:sp>
        <p:nvSpPr>
          <p:cNvPr id="20" name="Line 21"/>
          <p:cNvSpPr>
            <a:spLocks noChangeShapeType="1"/>
          </p:cNvSpPr>
          <p:nvPr/>
        </p:nvSpPr>
        <p:spPr bwMode="auto">
          <a:xfrm>
            <a:off x="5830888" y="3337201"/>
            <a:ext cx="990600" cy="0"/>
          </a:xfrm>
          <a:prstGeom prst="line">
            <a:avLst/>
          </a:prstGeom>
          <a:noFill/>
          <a:ln w="190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21" name="Line 24"/>
          <p:cNvSpPr>
            <a:spLocks noChangeShapeType="1"/>
          </p:cNvSpPr>
          <p:nvPr/>
        </p:nvSpPr>
        <p:spPr bwMode="auto">
          <a:xfrm>
            <a:off x="7050088" y="3565801"/>
            <a:ext cx="0" cy="914400"/>
          </a:xfrm>
          <a:prstGeom prst="line">
            <a:avLst/>
          </a:prstGeom>
          <a:noFill/>
          <a:ln w="190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22" name="Text Box 25"/>
          <p:cNvSpPr txBox="1">
            <a:spLocks noChangeArrowheads="1"/>
          </p:cNvSpPr>
          <p:nvPr/>
        </p:nvSpPr>
        <p:spPr bwMode="auto">
          <a:xfrm>
            <a:off x="6135688" y="4480201"/>
            <a:ext cx="3190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200" b="0" smtClean="0">
                <a:solidFill>
                  <a:srgbClr val="000000"/>
                </a:solidFill>
                <a:latin typeface="Times New Roman" panose="02020603050405020304" pitchFamily="18" charset="0"/>
              </a:rPr>
              <a:t>F</a:t>
            </a:r>
            <a:r>
              <a:rPr lang="en-US" altLang="ko-KR" sz="1200" b="0" baseline="-25000" smtClean="0">
                <a:solidFill>
                  <a:srgbClr val="000000"/>
                </a:solidFill>
                <a:latin typeface="Times New Roman" panose="02020603050405020304" pitchFamily="18" charset="0"/>
              </a:rPr>
              <a:t>1</a:t>
            </a:r>
          </a:p>
        </p:txBody>
      </p:sp>
      <p:sp>
        <p:nvSpPr>
          <p:cNvPr id="23" name="Text Box 26"/>
          <p:cNvSpPr txBox="1">
            <a:spLocks noChangeArrowheads="1"/>
          </p:cNvSpPr>
          <p:nvPr/>
        </p:nvSpPr>
        <p:spPr bwMode="auto">
          <a:xfrm>
            <a:off x="6897688" y="4480201"/>
            <a:ext cx="3190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200" b="0" smtClean="0">
                <a:solidFill>
                  <a:srgbClr val="000000"/>
                </a:solidFill>
                <a:latin typeface="Times New Roman" panose="02020603050405020304" pitchFamily="18" charset="0"/>
              </a:rPr>
              <a:t>F</a:t>
            </a:r>
            <a:r>
              <a:rPr lang="en-US" altLang="ko-KR" sz="1200" b="0" baseline="-25000" smtClean="0">
                <a:solidFill>
                  <a:srgbClr val="000000"/>
                </a:solidFill>
                <a:latin typeface="Times New Roman" panose="02020603050405020304" pitchFamily="18" charset="0"/>
              </a:rPr>
              <a:t>2</a:t>
            </a:r>
          </a:p>
        </p:txBody>
      </p:sp>
      <p:sp>
        <p:nvSpPr>
          <p:cNvPr id="24" name="Text Box 27"/>
          <p:cNvSpPr txBox="1">
            <a:spLocks noChangeArrowheads="1"/>
          </p:cNvSpPr>
          <p:nvPr/>
        </p:nvSpPr>
        <p:spPr bwMode="auto">
          <a:xfrm>
            <a:off x="5526088" y="3184801"/>
            <a:ext cx="3365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200" b="0" smtClean="0">
                <a:solidFill>
                  <a:srgbClr val="000000"/>
                </a:solidFill>
                <a:latin typeface="Times New Roman" panose="02020603050405020304" pitchFamily="18" charset="0"/>
              </a:rPr>
              <a:t>C</a:t>
            </a:r>
            <a:r>
              <a:rPr lang="en-US" altLang="ko-KR" sz="1200" b="0" baseline="-25000" smtClean="0">
                <a:solidFill>
                  <a:srgbClr val="000000"/>
                </a:solidFill>
                <a:latin typeface="Times New Roman" panose="02020603050405020304" pitchFamily="18" charset="0"/>
              </a:rPr>
              <a:t>1</a:t>
            </a:r>
          </a:p>
        </p:txBody>
      </p:sp>
      <p:sp>
        <p:nvSpPr>
          <p:cNvPr id="25" name="Text Box 28"/>
          <p:cNvSpPr txBox="1">
            <a:spLocks noChangeArrowheads="1"/>
          </p:cNvSpPr>
          <p:nvPr/>
        </p:nvSpPr>
        <p:spPr bwMode="auto">
          <a:xfrm>
            <a:off x="5526088" y="3870601"/>
            <a:ext cx="3365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200" b="0" smtClean="0">
                <a:solidFill>
                  <a:srgbClr val="000000"/>
                </a:solidFill>
                <a:latin typeface="Times New Roman" panose="02020603050405020304" pitchFamily="18" charset="0"/>
              </a:rPr>
              <a:t>C</a:t>
            </a:r>
            <a:r>
              <a:rPr lang="en-US" altLang="ko-KR" sz="1200" b="0" baseline="-25000" smtClean="0">
                <a:solidFill>
                  <a:srgbClr val="000000"/>
                </a:solidFill>
                <a:latin typeface="Times New Roman" panose="02020603050405020304" pitchFamily="18" charset="0"/>
              </a:rPr>
              <a:t>2</a:t>
            </a:r>
          </a:p>
        </p:txBody>
      </p:sp>
      <p:sp>
        <p:nvSpPr>
          <p:cNvPr id="26" name="Arc 30"/>
          <p:cNvSpPr>
            <a:spLocks/>
          </p:cNvSpPr>
          <p:nvPr/>
        </p:nvSpPr>
        <p:spPr bwMode="auto">
          <a:xfrm rot="10800000">
            <a:off x="6440488" y="2346601"/>
            <a:ext cx="1676400" cy="1524000"/>
          </a:xfrm>
          <a:custGeom>
            <a:avLst/>
            <a:gdLst>
              <a:gd name="T0" fmla="*/ 0 w 21600"/>
              <a:gd name="T1" fmla="*/ 0 h 21600"/>
              <a:gd name="T2" fmla="*/ 2147483646 w 21600"/>
              <a:gd name="T3" fmla="*/ 2147483646 h 21600"/>
              <a:gd name="T4" fmla="*/ 0 w 21600"/>
              <a:gd name="T5" fmla="*/ 2147483646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lnTo>
                  <a:pt x="0" y="0"/>
                </a:lnTo>
                <a:close/>
              </a:path>
            </a:pathLst>
          </a:cu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latinLnBrk="0" hangingPunct="0">
              <a:spcBef>
                <a:spcPct val="0"/>
              </a:spcBef>
            </a:pPr>
            <a:endParaRPr lang="ko-KR" altLang="en-US" sz="2400" b="0" smtClean="0">
              <a:solidFill>
                <a:srgbClr val="000000"/>
              </a:solidFill>
              <a:latin typeface="굴림" panose="020B0600000101010101" pitchFamily="50" charset="-127"/>
              <a:ea typeface="굴림" panose="020B0600000101010101" pitchFamily="50" charset="-127"/>
            </a:endParaRPr>
          </a:p>
        </p:txBody>
      </p:sp>
      <p:sp>
        <p:nvSpPr>
          <p:cNvPr id="27" name="Line 31"/>
          <p:cNvSpPr>
            <a:spLocks noChangeShapeType="1"/>
          </p:cNvSpPr>
          <p:nvPr/>
        </p:nvSpPr>
        <p:spPr bwMode="auto">
          <a:xfrm>
            <a:off x="6821488" y="3337201"/>
            <a:ext cx="0" cy="1143000"/>
          </a:xfrm>
          <a:prstGeom prst="line">
            <a:avLst/>
          </a:prstGeom>
          <a:noFill/>
          <a:ln w="190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28" name="Line 32"/>
          <p:cNvSpPr>
            <a:spLocks noChangeShapeType="1"/>
          </p:cNvSpPr>
          <p:nvPr/>
        </p:nvSpPr>
        <p:spPr bwMode="auto">
          <a:xfrm>
            <a:off x="5830888" y="3565801"/>
            <a:ext cx="1219200" cy="0"/>
          </a:xfrm>
          <a:prstGeom prst="line">
            <a:avLst/>
          </a:prstGeom>
          <a:noFill/>
          <a:ln w="190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29" name="Text Box 33"/>
          <p:cNvSpPr txBox="1">
            <a:spLocks noChangeArrowheads="1"/>
          </p:cNvSpPr>
          <p:nvPr/>
        </p:nvSpPr>
        <p:spPr bwMode="auto">
          <a:xfrm>
            <a:off x="6669088" y="4480201"/>
            <a:ext cx="3698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200" b="0" smtClean="0">
                <a:solidFill>
                  <a:srgbClr val="000000"/>
                </a:solidFill>
                <a:latin typeface="Times New Roman" panose="02020603050405020304" pitchFamily="18" charset="0"/>
              </a:rPr>
              <a:t>F’</a:t>
            </a:r>
            <a:r>
              <a:rPr lang="en-US" altLang="ko-KR" sz="1200" b="0" baseline="-25000" smtClean="0">
                <a:solidFill>
                  <a:srgbClr val="000000"/>
                </a:solidFill>
                <a:latin typeface="Times New Roman" panose="02020603050405020304" pitchFamily="18" charset="0"/>
              </a:rPr>
              <a:t>1</a:t>
            </a:r>
          </a:p>
        </p:txBody>
      </p:sp>
      <p:sp>
        <p:nvSpPr>
          <p:cNvPr id="30" name="Text Box 35"/>
          <p:cNvSpPr txBox="1">
            <a:spLocks noChangeArrowheads="1"/>
          </p:cNvSpPr>
          <p:nvPr/>
        </p:nvSpPr>
        <p:spPr bwMode="auto">
          <a:xfrm>
            <a:off x="5526088" y="3413401"/>
            <a:ext cx="3873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200" b="0" smtClean="0">
                <a:solidFill>
                  <a:srgbClr val="000000"/>
                </a:solidFill>
                <a:latin typeface="Times New Roman" panose="02020603050405020304" pitchFamily="18" charset="0"/>
              </a:rPr>
              <a:t>C’</a:t>
            </a:r>
            <a:r>
              <a:rPr lang="en-US" altLang="ko-KR" sz="1200" b="0" baseline="-25000" smtClean="0">
                <a:solidFill>
                  <a:srgbClr val="000000"/>
                </a:solidFill>
                <a:latin typeface="Times New Roman" panose="02020603050405020304" pitchFamily="18" charset="0"/>
              </a:rPr>
              <a:t>2</a:t>
            </a:r>
          </a:p>
        </p:txBody>
      </p:sp>
      <p:sp>
        <p:nvSpPr>
          <p:cNvPr id="31" name="Line 36"/>
          <p:cNvSpPr>
            <a:spLocks noChangeShapeType="1"/>
          </p:cNvSpPr>
          <p:nvPr/>
        </p:nvSpPr>
        <p:spPr bwMode="auto">
          <a:xfrm flipV="1">
            <a:off x="6135688" y="2194201"/>
            <a:ext cx="228600" cy="304800"/>
          </a:xfrm>
          <a:prstGeom prst="line">
            <a:avLst/>
          </a:prstGeom>
          <a:noFill/>
          <a:ln w="19050">
            <a:solidFill>
              <a:srgbClr val="00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32" name="Text Box 37"/>
          <p:cNvSpPr txBox="1">
            <a:spLocks noChangeArrowheads="1"/>
          </p:cNvSpPr>
          <p:nvPr/>
        </p:nvSpPr>
        <p:spPr bwMode="auto">
          <a:xfrm>
            <a:off x="6440488" y="1914801"/>
            <a:ext cx="201771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400" i="1" smtClean="0">
                <a:solidFill>
                  <a:srgbClr val="000000"/>
                </a:solidFill>
                <a:latin typeface="Times New Roman" panose="02020603050405020304" pitchFamily="18" charset="0"/>
              </a:rPr>
              <a:t>Learning </a:t>
            </a:r>
          </a:p>
          <a:p>
            <a:pPr algn="l">
              <a:spcBef>
                <a:spcPct val="0"/>
              </a:spcBef>
              <a:buFontTx/>
              <a:buNone/>
            </a:pPr>
            <a:r>
              <a:rPr lang="en-US" altLang="ko-KR" sz="1400" i="1" smtClean="0">
                <a:solidFill>
                  <a:srgbClr val="000000"/>
                </a:solidFill>
                <a:latin typeface="Times New Roman" panose="02020603050405020304" pitchFamily="18" charset="0"/>
              </a:rPr>
              <a:t>as Integrating capability </a:t>
            </a:r>
          </a:p>
        </p:txBody>
      </p:sp>
      <p:sp>
        <p:nvSpPr>
          <p:cNvPr id="33" name="Text Box 38"/>
          <p:cNvSpPr txBox="1">
            <a:spLocks noChangeArrowheads="1"/>
          </p:cNvSpPr>
          <p:nvPr/>
        </p:nvSpPr>
        <p:spPr bwMode="auto">
          <a:xfrm>
            <a:off x="649288" y="2118001"/>
            <a:ext cx="1385888"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600" b="0" smtClean="0">
                <a:solidFill>
                  <a:srgbClr val="000000"/>
                </a:solidFill>
                <a:latin typeface="Times New Roman" panose="02020603050405020304" pitchFamily="18" charset="0"/>
              </a:rPr>
              <a:t>(a) </a:t>
            </a:r>
          </a:p>
          <a:p>
            <a:pPr algn="l">
              <a:spcBef>
                <a:spcPct val="0"/>
              </a:spcBef>
              <a:buFontTx/>
              <a:buNone/>
            </a:pPr>
            <a:r>
              <a:rPr lang="en-US" altLang="ko-KR" sz="1600" b="0" smtClean="0">
                <a:solidFill>
                  <a:srgbClr val="000000"/>
                </a:solidFill>
                <a:latin typeface="Times New Roman" panose="02020603050405020304" pitchFamily="18" charset="0"/>
              </a:rPr>
              <a:t>Controllability</a:t>
            </a:r>
          </a:p>
        </p:txBody>
      </p:sp>
      <p:sp>
        <p:nvSpPr>
          <p:cNvPr id="34" name="Text Box 39"/>
          <p:cNvSpPr txBox="1">
            <a:spLocks noChangeArrowheads="1"/>
          </p:cNvSpPr>
          <p:nvPr/>
        </p:nvSpPr>
        <p:spPr bwMode="auto">
          <a:xfrm>
            <a:off x="3925888" y="4023001"/>
            <a:ext cx="32861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200" b="0" i="1" smtClean="0">
                <a:solidFill>
                  <a:srgbClr val="000000"/>
                </a:solidFill>
                <a:latin typeface="Times New Roman" panose="02020603050405020304" pitchFamily="18" charset="0"/>
              </a:rPr>
              <a:t>R</a:t>
            </a:r>
            <a:r>
              <a:rPr lang="en-US" altLang="ko-KR" sz="1200" b="0" i="1" baseline="-25000" smtClean="0">
                <a:solidFill>
                  <a:srgbClr val="000000"/>
                </a:solidFill>
                <a:latin typeface="Times New Roman" panose="02020603050405020304" pitchFamily="18" charset="0"/>
              </a:rPr>
              <a:t>1</a:t>
            </a:r>
          </a:p>
        </p:txBody>
      </p:sp>
      <p:sp>
        <p:nvSpPr>
          <p:cNvPr id="35" name="Text Box 40"/>
          <p:cNvSpPr txBox="1">
            <a:spLocks noChangeArrowheads="1"/>
          </p:cNvSpPr>
          <p:nvPr/>
        </p:nvSpPr>
        <p:spPr bwMode="auto">
          <a:xfrm>
            <a:off x="7812088" y="4023001"/>
            <a:ext cx="32861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200" b="0" i="1" smtClean="0">
                <a:solidFill>
                  <a:srgbClr val="000000"/>
                </a:solidFill>
                <a:latin typeface="Times New Roman" panose="02020603050405020304" pitchFamily="18" charset="0"/>
              </a:rPr>
              <a:t>R</a:t>
            </a:r>
            <a:r>
              <a:rPr lang="en-US" altLang="ko-KR" sz="1200" b="0" i="1" baseline="-25000" smtClean="0">
                <a:solidFill>
                  <a:srgbClr val="000000"/>
                </a:solidFill>
                <a:latin typeface="Times New Roman" panose="02020603050405020304" pitchFamily="18" charset="0"/>
              </a:rPr>
              <a:t>1</a:t>
            </a:r>
          </a:p>
        </p:txBody>
      </p:sp>
      <p:sp>
        <p:nvSpPr>
          <p:cNvPr id="36" name="Text Box 41"/>
          <p:cNvSpPr txBox="1">
            <a:spLocks noChangeArrowheads="1"/>
          </p:cNvSpPr>
          <p:nvPr/>
        </p:nvSpPr>
        <p:spPr bwMode="auto">
          <a:xfrm>
            <a:off x="8116888" y="3718201"/>
            <a:ext cx="32861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200" b="0" i="1" smtClean="0">
                <a:solidFill>
                  <a:srgbClr val="000000"/>
                </a:solidFill>
                <a:latin typeface="Times New Roman" panose="02020603050405020304" pitchFamily="18" charset="0"/>
              </a:rPr>
              <a:t>R</a:t>
            </a:r>
            <a:r>
              <a:rPr lang="en-US" altLang="ko-KR" sz="1200" b="0" i="1" baseline="-25000" smtClean="0">
                <a:solidFill>
                  <a:srgbClr val="000000"/>
                </a:solidFill>
                <a:latin typeface="Times New Roman" panose="02020603050405020304" pitchFamily="18" charset="0"/>
              </a:rPr>
              <a:t>2</a:t>
            </a:r>
          </a:p>
        </p:txBody>
      </p:sp>
    </p:spTree>
    <p:extLst>
      <p:ext uri="{BB962C8B-B14F-4D97-AF65-F5344CB8AC3E}">
        <p14:creationId xmlns:p14="http://schemas.microsoft.com/office/powerpoint/2010/main" val="40522088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2.12 </a:t>
            </a:r>
            <a:r>
              <a:rPr lang="en-US" altLang="ko-KR" sz="3200" dirty="0" smtClean="0">
                <a:solidFill>
                  <a:schemeClr val="tx1"/>
                </a:solidFill>
                <a:latin typeface="Times New Roman" pitchFamily="18" charset="0"/>
              </a:rPr>
              <a:t>BMW </a:t>
            </a:r>
            <a:r>
              <a:rPr lang="en-US" altLang="ko-KR" sz="3200" dirty="0">
                <a:solidFill>
                  <a:schemeClr val="tx1"/>
                </a:solidFill>
                <a:latin typeface="Times New Roman" pitchFamily="18" charset="0"/>
              </a:rPr>
              <a:t>capability </a:t>
            </a:r>
            <a:r>
              <a:rPr lang="en-US" altLang="ko-KR" sz="3200" dirty="0" smtClean="0">
                <a:solidFill>
                  <a:schemeClr val="tx1"/>
                </a:solidFill>
                <a:latin typeface="Times New Roman" pitchFamily="18" charset="0"/>
              </a:rPr>
              <a:t>curves</a:t>
            </a:r>
            <a:endParaRPr lang="en-US" altLang="ko-KR" sz="3200" dirty="0">
              <a:solidFill>
                <a:schemeClr val="tx1"/>
              </a:solidFill>
              <a:latin typeface="Times New Roman" pitchFamily="18" charset="0"/>
            </a:endParaRPr>
          </a:p>
        </p:txBody>
      </p:sp>
      <p:sp>
        <p:nvSpPr>
          <p:cNvPr id="3" name="Text Box 7"/>
          <p:cNvSpPr txBox="1">
            <a:spLocks noChangeArrowheads="1"/>
          </p:cNvSpPr>
          <p:nvPr/>
        </p:nvSpPr>
        <p:spPr bwMode="auto">
          <a:xfrm>
            <a:off x="2004219" y="2056848"/>
            <a:ext cx="973138"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dirty="0" smtClean="0">
                <a:solidFill>
                  <a:srgbClr val="000000"/>
                </a:solidFill>
                <a:latin typeface="Times New Roman" panose="02020603050405020304" pitchFamily="18" charset="0"/>
                <a:cs typeface="Times New Roman" panose="02020603050405020304" pitchFamily="18" charset="0"/>
              </a:rPr>
              <a:t>Controllability</a:t>
            </a:r>
          </a:p>
        </p:txBody>
      </p:sp>
      <p:sp>
        <p:nvSpPr>
          <p:cNvPr id="4" name="Line 16"/>
          <p:cNvSpPr>
            <a:spLocks noChangeShapeType="1"/>
          </p:cNvSpPr>
          <p:nvPr/>
        </p:nvSpPr>
        <p:spPr bwMode="auto">
          <a:xfrm>
            <a:off x="2977357" y="2056848"/>
            <a:ext cx="4762" cy="295275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000000"/>
              </a:solidFill>
              <a:effectLst/>
              <a:uLnTx/>
              <a:uFillTx/>
              <a:latin typeface="Times New Roman" panose="02020603050405020304" pitchFamily="18" charset="0"/>
              <a:ea typeface="굴림" panose="020B0600000101010101" pitchFamily="50" charset="-127"/>
              <a:cs typeface="Times New Roman" panose="02020603050405020304" pitchFamily="18" charset="0"/>
            </a:endParaRPr>
          </a:p>
        </p:txBody>
      </p:sp>
      <p:sp>
        <p:nvSpPr>
          <p:cNvPr id="5" name="Line 17"/>
          <p:cNvSpPr>
            <a:spLocks noChangeShapeType="1"/>
          </p:cNvSpPr>
          <p:nvPr/>
        </p:nvSpPr>
        <p:spPr bwMode="auto">
          <a:xfrm flipV="1">
            <a:off x="2982119" y="5009598"/>
            <a:ext cx="390525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000000"/>
              </a:solidFill>
              <a:effectLst/>
              <a:uLnTx/>
              <a:uFillTx/>
              <a:latin typeface="Times New Roman" panose="02020603050405020304" pitchFamily="18" charset="0"/>
              <a:ea typeface="굴림" panose="020B0600000101010101" pitchFamily="50" charset="-127"/>
              <a:cs typeface="Times New Roman" panose="02020603050405020304" pitchFamily="18" charset="0"/>
            </a:endParaRPr>
          </a:p>
        </p:txBody>
      </p:sp>
      <p:sp>
        <p:nvSpPr>
          <p:cNvPr id="6" name="Arc 18"/>
          <p:cNvSpPr>
            <a:spLocks/>
          </p:cNvSpPr>
          <p:nvPr/>
        </p:nvSpPr>
        <p:spPr bwMode="auto">
          <a:xfrm rot="10800000">
            <a:off x="3050382" y="3360185"/>
            <a:ext cx="1676400" cy="1524000"/>
          </a:xfrm>
          <a:custGeom>
            <a:avLst/>
            <a:gdLst>
              <a:gd name="T0" fmla="*/ 0 w 21600"/>
              <a:gd name="T1" fmla="*/ 0 h 21600"/>
              <a:gd name="T2" fmla="*/ 1676400 w 21600"/>
              <a:gd name="T3" fmla="*/ 1524000 h 21600"/>
              <a:gd name="T4" fmla="*/ 0 w 21600"/>
              <a:gd name="T5" fmla="*/ 15240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lnTo>
                  <a:pt x="0" y="0"/>
                </a:lnTo>
                <a:close/>
              </a:path>
            </a:pathLst>
          </a:custGeom>
          <a:noFill/>
          <a:ln w="25400">
            <a:solidFill>
              <a:srgbClr val="00206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latinLnBrk="0" hangingPunct="0">
              <a:spcBef>
                <a:spcPct val="0"/>
              </a:spcBef>
              <a:defRPr/>
            </a:pPr>
            <a:endParaRPr lang="ko-KR" altLang="en-US" sz="1050" b="0" dirty="0">
              <a:solidFill>
                <a:srgbClr val="000000"/>
              </a:solidFill>
              <a:latin typeface="Times New Roman" panose="02020603050405020304" pitchFamily="18" charset="0"/>
              <a:ea typeface="굴림" panose="020B0600000101010101" pitchFamily="50" charset="-127"/>
              <a:cs typeface="Times New Roman" panose="02020603050405020304" pitchFamily="18" charset="0"/>
            </a:endParaRPr>
          </a:p>
        </p:txBody>
      </p:sp>
      <p:sp>
        <p:nvSpPr>
          <p:cNvPr id="7" name="Text Box 19"/>
          <p:cNvSpPr txBox="1">
            <a:spLocks noChangeArrowheads="1"/>
          </p:cNvSpPr>
          <p:nvPr/>
        </p:nvSpPr>
        <p:spPr bwMode="auto">
          <a:xfrm>
            <a:off x="6144419" y="5009598"/>
            <a:ext cx="742950"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dirty="0" smtClean="0">
                <a:solidFill>
                  <a:srgbClr val="000000"/>
                </a:solidFill>
                <a:latin typeface="Times New Roman" panose="02020603050405020304" pitchFamily="18" charset="0"/>
                <a:cs typeface="Times New Roman" panose="02020603050405020304" pitchFamily="18" charset="0"/>
              </a:rPr>
              <a:t>Flexibility</a:t>
            </a:r>
          </a:p>
        </p:txBody>
      </p:sp>
      <p:sp>
        <p:nvSpPr>
          <p:cNvPr id="8" name="Arc 30"/>
          <p:cNvSpPr>
            <a:spLocks/>
          </p:cNvSpPr>
          <p:nvPr/>
        </p:nvSpPr>
        <p:spPr bwMode="auto">
          <a:xfrm rot="10800000">
            <a:off x="3355182" y="3055385"/>
            <a:ext cx="1676400" cy="1524000"/>
          </a:xfrm>
          <a:custGeom>
            <a:avLst/>
            <a:gdLst>
              <a:gd name="T0" fmla="*/ 0 w 21600"/>
              <a:gd name="T1" fmla="*/ 0 h 21600"/>
              <a:gd name="T2" fmla="*/ 1676400 w 21600"/>
              <a:gd name="T3" fmla="*/ 1524000 h 21600"/>
              <a:gd name="T4" fmla="*/ 0 w 21600"/>
              <a:gd name="T5" fmla="*/ 15240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lnTo>
                  <a:pt x="0" y="0"/>
                </a:lnTo>
                <a:close/>
              </a:path>
            </a:pathLst>
          </a:custGeom>
          <a:noFill/>
          <a:ln w="25400">
            <a:solidFill>
              <a:srgbClr val="00206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latinLnBrk="0" hangingPunct="0">
              <a:spcBef>
                <a:spcPct val="0"/>
              </a:spcBef>
              <a:defRPr/>
            </a:pPr>
            <a:endParaRPr lang="ko-KR" altLang="en-US" sz="1050" b="0" dirty="0">
              <a:solidFill>
                <a:srgbClr val="000000"/>
              </a:solidFill>
              <a:latin typeface="Times New Roman" panose="02020603050405020304" pitchFamily="18" charset="0"/>
              <a:ea typeface="굴림" panose="020B0600000101010101" pitchFamily="50" charset="-127"/>
              <a:cs typeface="Times New Roman" panose="02020603050405020304" pitchFamily="18" charset="0"/>
            </a:endParaRPr>
          </a:p>
        </p:txBody>
      </p:sp>
      <p:sp>
        <p:nvSpPr>
          <p:cNvPr id="9" name="Line 36"/>
          <p:cNvSpPr>
            <a:spLocks noChangeShapeType="1"/>
          </p:cNvSpPr>
          <p:nvPr/>
        </p:nvSpPr>
        <p:spPr bwMode="auto">
          <a:xfrm flipV="1">
            <a:off x="3593307" y="2734710"/>
            <a:ext cx="1573212" cy="1692275"/>
          </a:xfrm>
          <a:prstGeom prst="line">
            <a:avLst/>
          </a:prstGeom>
          <a:noFill/>
          <a:ln w="19050">
            <a:solidFill>
              <a:srgbClr val="000000"/>
            </a:solidFill>
            <a:prstDash val="sysDash"/>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000000"/>
              </a:solidFill>
              <a:effectLst/>
              <a:uLnTx/>
              <a:uFillTx/>
              <a:latin typeface="Times New Roman" panose="02020603050405020304" pitchFamily="18" charset="0"/>
              <a:ea typeface="굴림" panose="020B0600000101010101" pitchFamily="50" charset="-127"/>
              <a:cs typeface="Times New Roman" panose="02020603050405020304" pitchFamily="18" charset="0"/>
            </a:endParaRPr>
          </a:p>
        </p:txBody>
      </p:sp>
      <p:sp>
        <p:nvSpPr>
          <p:cNvPr id="10" name="Text Box 37"/>
          <p:cNvSpPr txBox="1">
            <a:spLocks noChangeArrowheads="1"/>
          </p:cNvSpPr>
          <p:nvPr/>
        </p:nvSpPr>
        <p:spPr bwMode="auto">
          <a:xfrm>
            <a:off x="4588669" y="2153685"/>
            <a:ext cx="1504950"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i="1" dirty="0" smtClean="0">
                <a:solidFill>
                  <a:srgbClr val="000000"/>
                </a:solidFill>
                <a:latin typeface="Times New Roman" panose="02020603050405020304" pitchFamily="18" charset="0"/>
                <a:cs typeface="Times New Roman" panose="02020603050405020304" pitchFamily="18" charset="0"/>
              </a:rPr>
              <a:t>Internal perspective:</a:t>
            </a:r>
          </a:p>
          <a:p>
            <a:pPr algn="l">
              <a:spcBef>
                <a:spcPct val="0"/>
              </a:spcBef>
              <a:defRPr/>
            </a:pPr>
            <a:r>
              <a:rPr lang="en-US" altLang="ko-KR" sz="1050" b="0" i="1" dirty="0">
                <a:solidFill>
                  <a:srgbClr val="000000"/>
                </a:solidFill>
                <a:latin typeface="Times New Roman" panose="02020603050405020304" pitchFamily="18" charset="0"/>
                <a:cs typeface="Times New Roman" panose="02020603050405020304" pitchFamily="18" charset="0"/>
              </a:rPr>
              <a:t>c</a:t>
            </a:r>
            <a:r>
              <a:rPr lang="en-US" altLang="ko-KR" sz="1050" b="0" i="1" dirty="0" smtClean="0">
                <a:solidFill>
                  <a:srgbClr val="000000"/>
                </a:solidFill>
                <a:latin typeface="Times New Roman" panose="02020603050405020304" pitchFamily="18" charset="0"/>
                <a:cs typeface="Times New Roman" panose="02020603050405020304" pitchFamily="18" charset="0"/>
              </a:rPr>
              <a:t>ontinuous increase </a:t>
            </a:r>
          </a:p>
          <a:p>
            <a:pPr algn="l">
              <a:spcBef>
                <a:spcPct val="0"/>
              </a:spcBef>
              <a:defRPr/>
            </a:pPr>
            <a:r>
              <a:rPr lang="en-US" altLang="ko-KR" sz="1050" b="0" i="1" dirty="0" smtClean="0">
                <a:solidFill>
                  <a:srgbClr val="000000"/>
                </a:solidFill>
                <a:latin typeface="Times New Roman" panose="02020603050405020304" pitchFamily="18" charset="0"/>
                <a:cs typeface="Times New Roman" panose="02020603050405020304" pitchFamily="18" charset="0"/>
              </a:rPr>
              <a:t>in integrating capability</a:t>
            </a:r>
          </a:p>
        </p:txBody>
      </p:sp>
      <p:sp>
        <p:nvSpPr>
          <p:cNvPr id="11" name="Text Box 40"/>
          <p:cNvSpPr txBox="1">
            <a:spLocks noChangeArrowheads="1"/>
          </p:cNvSpPr>
          <p:nvPr/>
        </p:nvSpPr>
        <p:spPr bwMode="auto">
          <a:xfrm>
            <a:off x="4726782" y="4731785"/>
            <a:ext cx="1020762"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i="1" dirty="0" smtClean="0">
                <a:solidFill>
                  <a:srgbClr val="000000"/>
                </a:solidFill>
                <a:latin typeface="Times New Roman" panose="02020603050405020304" pitchFamily="18" charset="0"/>
                <a:cs typeface="Times New Roman" panose="02020603050405020304" pitchFamily="18" charset="0"/>
              </a:rPr>
              <a:t>BMW in 1970s</a:t>
            </a:r>
            <a:endParaRPr lang="en-US" altLang="ko-KR" sz="1050" b="0" i="1" baseline="-25000" dirty="0" smtClean="0">
              <a:solidFill>
                <a:srgbClr val="000000"/>
              </a:solidFill>
              <a:latin typeface="Times New Roman" panose="02020603050405020304" pitchFamily="18" charset="0"/>
              <a:cs typeface="Times New Roman" panose="02020603050405020304" pitchFamily="18" charset="0"/>
            </a:endParaRPr>
          </a:p>
        </p:txBody>
      </p:sp>
      <p:sp>
        <p:nvSpPr>
          <p:cNvPr id="12" name="Text Box 41"/>
          <p:cNvSpPr txBox="1">
            <a:spLocks noChangeArrowheads="1"/>
          </p:cNvSpPr>
          <p:nvPr/>
        </p:nvSpPr>
        <p:spPr bwMode="auto">
          <a:xfrm>
            <a:off x="5031582" y="4426985"/>
            <a:ext cx="1020762"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i="1" dirty="0" smtClean="0">
                <a:solidFill>
                  <a:srgbClr val="000000"/>
                </a:solidFill>
                <a:latin typeface="Times New Roman" panose="02020603050405020304" pitchFamily="18" charset="0"/>
                <a:cs typeface="Times New Roman" panose="02020603050405020304" pitchFamily="18" charset="0"/>
              </a:rPr>
              <a:t>BMW in 1980s</a:t>
            </a:r>
            <a:endParaRPr lang="en-US" altLang="ko-KR" sz="1050" b="0" i="1" baseline="-25000" dirty="0" smtClean="0">
              <a:solidFill>
                <a:srgbClr val="000000"/>
              </a:solidFill>
              <a:latin typeface="Times New Roman" panose="02020603050405020304" pitchFamily="18" charset="0"/>
              <a:cs typeface="Times New Roman" panose="02020603050405020304" pitchFamily="18" charset="0"/>
            </a:endParaRPr>
          </a:p>
        </p:txBody>
      </p:sp>
      <p:sp>
        <p:nvSpPr>
          <p:cNvPr id="13" name="Arc 18"/>
          <p:cNvSpPr>
            <a:spLocks/>
          </p:cNvSpPr>
          <p:nvPr/>
        </p:nvSpPr>
        <p:spPr bwMode="auto">
          <a:xfrm rot="10800000">
            <a:off x="3718719" y="2764873"/>
            <a:ext cx="1676400" cy="1524000"/>
          </a:xfrm>
          <a:custGeom>
            <a:avLst/>
            <a:gdLst>
              <a:gd name="T0" fmla="*/ 0 w 21600"/>
              <a:gd name="T1" fmla="*/ 0 h 21600"/>
              <a:gd name="T2" fmla="*/ 1676400 w 21600"/>
              <a:gd name="T3" fmla="*/ 1524000 h 21600"/>
              <a:gd name="T4" fmla="*/ 0 w 21600"/>
              <a:gd name="T5" fmla="*/ 15240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lnTo>
                  <a:pt x="0" y="0"/>
                </a:lnTo>
                <a:close/>
              </a:path>
            </a:pathLst>
          </a:custGeom>
          <a:noFill/>
          <a:ln w="25400">
            <a:solidFill>
              <a:srgbClr val="00206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latinLnBrk="0" hangingPunct="0">
              <a:spcBef>
                <a:spcPct val="0"/>
              </a:spcBef>
              <a:defRPr/>
            </a:pPr>
            <a:endParaRPr lang="ko-KR" altLang="en-US" sz="1050" b="0" dirty="0">
              <a:solidFill>
                <a:srgbClr val="000000"/>
              </a:solidFill>
              <a:latin typeface="Times New Roman" panose="02020603050405020304" pitchFamily="18" charset="0"/>
              <a:ea typeface="굴림" panose="020B0600000101010101" pitchFamily="50" charset="-127"/>
              <a:cs typeface="Times New Roman" panose="02020603050405020304" pitchFamily="18" charset="0"/>
            </a:endParaRPr>
          </a:p>
        </p:txBody>
      </p:sp>
      <p:sp>
        <p:nvSpPr>
          <p:cNvPr id="14" name="Arc 30"/>
          <p:cNvSpPr>
            <a:spLocks/>
          </p:cNvSpPr>
          <p:nvPr/>
        </p:nvSpPr>
        <p:spPr bwMode="auto">
          <a:xfrm rot="10800000">
            <a:off x="4023519" y="2460073"/>
            <a:ext cx="1676400" cy="1524000"/>
          </a:xfrm>
          <a:custGeom>
            <a:avLst/>
            <a:gdLst>
              <a:gd name="T0" fmla="*/ 0 w 21600"/>
              <a:gd name="T1" fmla="*/ 0 h 21600"/>
              <a:gd name="T2" fmla="*/ 1676400 w 21600"/>
              <a:gd name="T3" fmla="*/ 1524000 h 21600"/>
              <a:gd name="T4" fmla="*/ 0 w 21600"/>
              <a:gd name="T5" fmla="*/ 15240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lnTo>
                  <a:pt x="0" y="0"/>
                </a:lnTo>
                <a:close/>
              </a:path>
            </a:pathLst>
          </a:custGeom>
          <a:noFill/>
          <a:ln w="25400">
            <a:solidFill>
              <a:srgbClr val="00206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latinLnBrk="0" hangingPunct="0">
              <a:spcBef>
                <a:spcPct val="0"/>
              </a:spcBef>
              <a:defRPr/>
            </a:pPr>
            <a:endParaRPr lang="ko-KR" altLang="en-US" sz="1050" b="0" dirty="0">
              <a:solidFill>
                <a:srgbClr val="000000"/>
              </a:solidFill>
              <a:latin typeface="Times New Roman" panose="02020603050405020304" pitchFamily="18" charset="0"/>
              <a:ea typeface="굴림" panose="020B0600000101010101" pitchFamily="50" charset="-127"/>
              <a:cs typeface="Times New Roman" panose="02020603050405020304" pitchFamily="18" charset="0"/>
            </a:endParaRPr>
          </a:p>
        </p:txBody>
      </p:sp>
      <p:sp>
        <p:nvSpPr>
          <p:cNvPr id="15" name="Text Box 40"/>
          <p:cNvSpPr txBox="1">
            <a:spLocks noChangeArrowheads="1"/>
          </p:cNvSpPr>
          <p:nvPr/>
        </p:nvSpPr>
        <p:spPr bwMode="auto">
          <a:xfrm>
            <a:off x="5395119" y="4136473"/>
            <a:ext cx="1020763"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i="1" dirty="0" smtClean="0">
                <a:solidFill>
                  <a:srgbClr val="000000"/>
                </a:solidFill>
                <a:latin typeface="Times New Roman" panose="02020603050405020304" pitchFamily="18" charset="0"/>
                <a:cs typeface="Times New Roman" panose="02020603050405020304" pitchFamily="18" charset="0"/>
              </a:rPr>
              <a:t>BMW in 1990s</a:t>
            </a:r>
            <a:endParaRPr lang="en-US" altLang="ko-KR" sz="1050" b="0" i="1" baseline="-25000" dirty="0" smtClean="0">
              <a:solidFill>
                <a:srgbClr val="000000"/>
              </a:solidFill>
              <a:latin typeface="Times New Roman" panose="02020603050405020304" pitchFamily="18" charset="0"/>
              <a:cs typeface="Times New Roman" panose="02020603050405020304" pitchFamily="18" charset="0"/>
            </a:endParaRPr>
          </a:p>
        </p:txBody>
      </p:sp>
      <p:sp>
        <p:nvSpPr>
          <p:cNvPr id="16" name="Text Box 41"/>
          <p:cNvSpPr txBox="1">
            <a:spLocks noChangeArrowheads="1"/>
          </p:cNvSpPr>
          <p:nvPr/>
        </p:nvSpPr>
        <p:spPr bwMode="auto">
          <a:xfrm>
            <a:off x="5699919" y="3831673"/>
            <a:ext cx="1020763"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i="1" dirty="0" smtClean="0">
                <a:solidFill>
                  <a:srgbClr val="000000"/>
                </a:solidFill>
                <a:latin typeface="Times New Roman" panose="02020603050405020304" pitchFamily="18" charset="0"/>
                <a:cs typeface="Times New Roman" panose="02020603050405020304" pitchFamily="18" charset="0"/>
              </a:rPr>
              <a:t>BMW in 2000s</a:t>
            </a:r>
            <a:endParaRPr lang="en-US" altLang="ko-KR" sz="1050" b="0" i="1" baseline="-25000" dirty="0" smtClean="0">
              <a:solidFill>
                <a:srgbClr val="000000"/>
              </a:solidFill>
              <a:latin typeface="Times New Roman" panose="02020603050405020304" pitchFamily="18" charset="0"/>
              <a:cs typeface="Times New Roman" panose="02020603050405020304" pitchFamily="18" charset="0"/>
            </a:endParaRPr>
          </a:p>
        </p:txBody>
      </p:sp>
      <p:sp>
        <p:nvSpPr>
          <p:cNvPr id="17" name="Arc 18"/>
          <p:cNvSpPr>
            <a:spLocks/>
          </p:cNvSpPr>
          <p:nvPr/>
        </p:nvSpPr>
        <p:spPr bwMode="auto">
          <a:xfrm rot="10800000">
            <a:off x="4328319" y="2150510"/>
            <a:ext cx="1676400" cy="1524000"/>
          </a:xfrm>
          <a:custGeom>
            <a:avLst/>
            <a:gdLst>
              <a:gd name="T0" fmla="*/ 0 w 21600"/>
              <a:gd name="T1" fmla="*/ 0 h 21600"/>
              <a:gd name="T2" fmla="*/ 1676400 w 21600"/>
              <a:gd name="T3" fmla="*/ 1524000 h 21600"/>
              <a:gd name="T4" fmla="*/ 0 w 21600"/>
              <a:gd name="T5" fmla="*/ 15240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lnTo>
                  <a:pt x="0" y="0"/>
                </a:lnTo>
                <a:close/>
              </a:path>
            </a:pathLst>
          </a:custGeom>
          <a:noFill/>
          <a:ln w="25400">
            <a:solidFill>
              <a:srgbClr val="00206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latinLnBrk="0" hangingPunct="0">
              <a:spcBef>
                <a:spcPct val="0"/>
              </a:spcBef>
              <a:defRPr/>
            </a:pPr>
            <a:endParaRPr lang="ko-KR" altLang="en-US" sz="1050" b="0" dirty="0">
              <a:solidFill>
                <a:srgbClr val="000000"/>
              </a:solidFill>
              <a:latin typeface="Times New Roman" panose="02020603050405020304" pitchFamily="18" charset="0"/>
              <a:ea typeface="굴림" panose="020B0600000101010101" pitchFamily="50" charset="-127"/>
              <a:cs typeface="Times New Roman" panose="02020603050405020304" pitchFamily="18" charset="0"/>
            </a:endParaRPr>
          </a:p>
        </p:txBody>
      </p:sp>
      <p:sp>
        <p:nvSpPr>
          <p:cNvPr id="18" name="Text Box 40"/>
          <p:cNvSpPr txBox="1">
            <a:spLocks noChangeArrowheads="1"/>
          </p:cNvSpPr>
          <p:nvPr/>
        </p:nvSpPr>
        <p:spPr bwMode="auto">
          <a:xfrm>
            <a:off x="6004719" y="3522110"/>
            <a:ext cx="1020763"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i="1" dirty="0" smtClean="0">
                <a:solidFill>
                  <a:srgbClr val="000000"/>
                </a:solidFill>
                <a:latin typeface="Times New Roman" panose="02020603050405020304" pitchFamily="18" charset="0"/>
                <a:cs typeface="Times New Roman" panose="02020603050405020304" pitchFamily="18" charset="0"/>
              </a:rPr>
              <a:t>BMW in 2010s</a:t>
            </a:r>
            <a:endParaRPr lang="en-US" altLang="ko-KR" sz="1050" b="0" i="1" baseline="-25000" dirty="0" smtClean="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76017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2.13 </a:t>
            </a:r>
            <a:r>
              <a:rPr lang="en-US" altLang="ko-KR" sz="3200" dirty="0">
                <a:solidFill>
                  <a:schemeClr val="tx1"/>
                </a:solidFill>
                <a:latin typeface="Times New Roman" pitchFamily="18" charset="0"/>
              </a:rPr>
              <a:t>BMW </a:t>
            </a:r>
            <a:r>
              <a:rPr lang="en-US" altLang="ko-KR" sz="3200" dirty="0" smtClean="0">
                <a:solidFill>
                  <a:schemeClr val="tx1"/>
                </a:solidFill>
                <a:latin typeface="Times New Roman" pitchFamily="18" charset="0"/>
              </a:rPr>
              <a:t>capability choices</a:t>
            </a:r>
            <a:endParaRPr lang="en-US" altLang="ko-KR" sz="3200" dirty="0">
              <a:solidFill>
                <a:schemeClr val="tx1"/>
              </a:solidFill>
              <a:latin typeface="Times New Roman" pitchFamily="18" charset="0"/>
            </a:endParaRPr>
          </a:p>
        </p:txBody>
      </p:sp>
      <p:sp>
        <p:nvSpPr>
          <p:cNvPr id="19" name="Line 16"/>
          <p:cNvSpPr>
            <a:spLocks noChangeShapeType="1"/>
          </p:cNvSpPr>
          <p:nvPr/>
        </p:nvSpPr>
        <p:spPr bwMode="auto">
          <a:xfrm>
            <a:off x="3203576" y="1758881"/>
            <a:ext cx="4762" cy="295275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000000"/>
              </a:solidFill>
              <a:effectLst/>
              <a:uLnTx/>
              <a:uFillTx/>
              <a:latin typeface="Times New Roman" panose="02020603050405020304" pitchFamily="18" charset="0"/>
              <a:ea typeface="굴림" panose="020B0600000101010101" pitchFamily="50" charset="-127"/>
              <a:cs typeface="Times New Roman" panose="02020603050405020304" pitchFamily="18" charset="0"/>
            </a:endParaRPr>
          </a:p>
        </p:txBody>
      </p:sp>
      <p:sp>
        <p:nvSpPr>
          <p:cNvPr id="20" name="Line 17"/>
          <p:cNvSpPr>
            <a:spLocks noChangeShapeType="1"/>
          </p:cNvSpPr>
          <p:nvPr/>
        </p:nvSpPr>
        <p:spPr bwMode="auto">
          <a:xfrm flipV="1">
            <a:off x="3208338" y="4711631"/>
            <a:ext cx="390525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000000"/>
              </a:solidFill>
              <a:effectLst/>
              <a:uLnTx/>
              <a:uFillTx/>
              <a:latin typeface="Times New Roman" panose="02020603050405020304" pitchFamily="18" charset="0"/>
              <a:ea typeface="굴림" panose="020B0600000101010101" pitchFamily="50" charset="-127"/>
              <a:cs typeface="Times New Roman" panose="02020603050405020304" pitchFamily="18" charset="0"/>
            </a:endParaRPr>
          </a:p>
        </p:txBody>
      </p:sp>
      <p:sp>
        <p:nvSpPr>
          <p:cNvPr id="21" name="Arc 18"/>
          <p:cNvSpPr>
            <a:spLocks/>
          </p:cNvSpPr>
          <p:nvPr/>
        </p:nvSpPr>
        <p:spPr bwMode="auto">
          <a:xfrm rot="10800000">
            <a:off x="3276601" y="3062218"/>
            <a:ext cx="1676400" cy="1524000"/>
          </a:xfrm>
          <a:custGeom>
            <a:avLst/>
            <a:gdLst>
              <a:gd name="T0" fmla="*/ 0 w 21600"/>
              <a:gd name="T1" fmla="*/ 0 h 21600"/>
              <a:gd name="T2" fmla="*/ 1676400 w 21600"/>
              <a:gd name="T3" fmla="*/ 1524000 h 21600"/>
              <a:gd name="T4" fmla="*/ 0 w 21600"/>
              <a:gd name="T5" fmla="*/ 15240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lnTo>
                  <a:pt x="0" y="0"/>
                </a:lnTo>
                <a:close/>
              </a:path>
            </a:pathLst>
          </a:custGeom>
          <a:noFill/>
          <a:ln w="25400">
            <a:solidFill>
              <a:srgbClr val="00206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latinLnBrk="0" hangingPunct="0">
              <a:spcBef>
                <a:spcPct val="0"/>
              </a:spcBef>
              <a:defRPr/>
            </a:pPr>
            <a:endParaRPr lang="ko-KR" altLang="en-US" sz="1050" b="0" dirty="0">
              <a:solidFill>
                <a:srgbClr val="000000"/>
              </a:solidFill>
              <a:latin typeface="Times New Roman" panose="02020603050405020304" pitchFamily="18" charset="0"/>
              <a:ea typeface="굴림" panose="020B0600000101010101" pitchFamily="50" charset="-127"/>
              <a:cs typeface="Times New Roman" panose="02020603050405020304" pitchFamily="18" charset="0"/>
            </a:endParaRPr>
          </a:p>
        </p:txBody>
      </p:sp>
      <p:sp>
        <p:nvSpPr>
          <p:cNvPr id="22" name="Arc 30"/>
          <p:cNvSpPr>
            <a:spLocks/>
          </p:cNvSpPr>
          <p:nvPr/>
        </p:nvSpPr>
        <p:spPr bwMode="auto">
          <a:xfrm rot="10800000">
            <a:off x="3581401" y="2757418"/>
            <a:ext cx="1676400" cy="1524000"/>
          </a:xfrm>
          <a:custGeom>
            <a:avLst/>
            <a:gdLst>
              <a:gd name="T0" fmla="*/ 0 w 21600"/>
              <a:gd name="T1" fmla="*/ 0 h 21600"/>
              <a:gd name="T2" fmla="*/ 1676400 w 21600"/>
              <a:gd name="T3" fmla="*/ 1524000 h 21600"/>
              <a:gd name="T4" fmla="*/ 0 w 21600"/>
              <a:gd name="T5" fmla="*/ 15240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lnTo>
                  <a:pt x="0" y="0"/>
                </a:lnTo>
                <a:close/>
              </a:path>
            </a:pathLst>
          </a:custGeom>
          <a:noFill/>
          <a:ln w="25400">
            <a:solidFill>
              <a:srgbClr val="00206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latinLnBrk="0" hangingPunct="0">
              <a:spcBef>
                <a:spcPct val="0"/>
              </a:spcBef>
              <a:defRPr/>
            </a:pPr>
            <a:endParaRPr lang="ko-KR" altLang="en-US" sz="1050" b="0" dirty="0">
              <a:solidFill>
                <a:srgbClr val="000000"/>
              </a:solidFill>
              <a:latin typeface="Times New Roman" panose="02020603050405020304" pitchFamily="18" charset="0"/>
              <a:ea typeface="굴림" panose="020B0600000101010101" pitchFamily="50" charset="-127"/>
              <a:cs typeface="Times New Roman" panose="02020603050405020304" pitchFamily="18" charset="0"/>
            </a:endParaRPr>
          </a:p>
        </p:txBody>
      </p:sp>
      <p:sp>
        <p:nvSpPr>
          <p:cNvPr id="23" name="Text Box 40"/>
          <p:cNvSpPr txBox="1">
            <a:spLocks noChangeArrowheads="1"/>
          </p:cNvSpPr>
          <p:nvPr/>
        </p:nvSpPr>
        <p:spPr bwMode="auto">
          <a:xfrm>
            <a:off x="4953001" y="4433818"/>
            <a:ext cx="1020762"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i="1" dirty="0" smtClean="0">
                <a:solidFill>
                  <a:srgbClr val="000000"/>
                </a:solidFill>
                <a:latin typeface="Times New Roman" panose="02020603050405020304" pitchFamily="18" charset="0"/>
                <a:cs typeface="Times New Roman" panose="02020603050405020304" pitchFamily="18" charset="0"/>
              </a:rPr>
              <a:t>BMW in 1970s</a:t>
            </a:r>
            <a:endParaRPr lang="en-US" altLang="ko-KR" sz="1050" b="0" i="1" baseline="-25000" dirty="0" smtClean="0">
              <a:solidFill>
                <a:srgbClr val="000000"/>
              </a:solidFill>
              <a:latin typeface="Times New Roman" panose="02020603050405020304" pitchFamily="18" charset="0"/>
              <a:cs typeface="Times New Roman" panose="02020603050405020304" pitchFamily="18" charset="0"/>
            </a:endParaRPr>
          </a:p>
        </p:txBody>
      </p:sp>
      <p:sp>
        <p:nvSpPr>
          <p:cNvPr id="24" name="Text Box 41"/>
          <p:cNvSpPr txBox="1">
            <a:spLocks noChangeArrowheads="1"/>
          </p:cNvSpPr>
          <p:nvPr/>
        </p:nvSpPr>
        <p:spPr bwMode="auto">
          <a:xfrm>
            <a:off x="5257801" y="4129018"/>
            <a:ext cx="1020762"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i="1" dirty="0" smtClean="0">
                <a:solidFill>
                  <a:srgbClr val="000000"/>
                </a:solidFill>
                <a:latin typeface="Times New Roman" panose="02020603050405020304" pitchFamily="18" charset="0"/>
                <a:cs typeface="Times New Roman" panose="02020603050405020304" pitchFamily="18" charset="0"/>
              </a:rPr>
              <a:t>BMW in 1980s</a:t>
            </a:r>
            <a:endParaRPr lang="en-US" altLang="ko-KR" sz="1050" b="0" i="1" baseline="-25000" dirty="0" smtClean="0">
              <a:solidFill>
                <a:srgbClr val="000000"/>
              </a:solidFill>
              <a:latin typeface="Times New Roman" panose="02020603050405020304" pitchFamily="18" charset="0"/>
              <a:cs typeface="Times New Roman" panose="02020603050405020304" pitchFamily="18" charset="0"/>
            </a:endParaRPr>
          </a:p>
        </p:txBody>
      </p:sp>
      <p:sp>
        <p:nvSpPr>
          <p:cNvPr id="25" name="Arc 18"/>
          <p:cNvSpPr>
            <a:spLocks/>
          </p:cNvSpPr>
          <p:nvPr/>
        </p:nvSpPr>
        <p:spPr bwMode="auto">
          <a:xfrm rot="10800000">
            <a:off x="3944938" y="2466906"/>
            <a:ext cx="1676400" cy="1524000"/>
          </a:xfrm>
          <a:custGeom>
            <a:avLst/>
            <a:gdLst>
              <a:gd name="T0" fmla="*/ 0 w 21600"/>
              <a:gd name="T1" fmla="*/ 0 h 21600"/>
              <a:gd name="T2" fmla="*/ 1676400 w 21600"/>
              <a:gd name="T3" fmla="*/ 1524000 h 21600"/>
              <a:gd name="T4" fmla="*/ 0 w 21600"/>
              <a:gd name="T5" fmla="*/ 15240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lnTo>
                  <a:pt x="0" y="0"/>
                </a:lnTo>
                <a:close/>
              </a:path>
            </a:pathLst>
          </a:custGeom>
          <a:noFill/>
          <a:ln w="25400">
            <a:solidFill>
              <a:srgbClr val="00206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latinLnBrk="0" hangingPunct="0">
              <a:spcBef>
                <a:spcPct val="0"/>
              </a:spcBef>
              <a:defRPr/>
            </a:pPr>
            <a:endParaRPr lang="ko-KR" altLang="en-US" sz="1050" b="0" dirty="0">
              <a:solidFill>
                <a:srgbClr val="000000"/>
              </a:solidFill>
              <a:latin typeface="Times New Roman" panose="02020603050405020304" pitchFamily="18" charset="0"/>
              <a:ea typeface="굴림" panose="020B0600000101010101" pitchFamily="50" charset="-127"/>
              <a:cs typeface="Times New Roman" panose="02020603050405020304" pitchFamily="18" charset="0"/>
            </a:endParaRPr>
          </a:p>
        </p:txBody>
      </p:sp>
      <p:sp>
        <p:nvSpPr>
          <p:cNvPr id="26" name="Arc 30"/>
          <p:cNvSpPr>
            <a:spLocks/>
          </p:cNvSpPr>
          <p:nvPr/>
        </p:nvSpPr>
        <p:spPr bwMode="auto">
          <a:xfrm rot="10800000">
            <a:off x="4249738" y="2162106"/>
            <a:ext cx="1676400" cy="1524000"/>
          </a:xfrm>
          <a:custGeom>
            <a:avLst/>
            <a:gdLst>
              <a:gd name="T0" fmla="*/ 0 w 21600"/>
              <a:gd name="T1" fmla="*/ 0 h 21600"/>
              <a:gd name="T2" fmla="*/ 1676400 w 21600"/>
              <a:gd name="T3" fmla="*/ 1524000 h 21600"/>
              <a:gd name="T4" fmla="*/ 0 w 21600"/>
              <a:gd name="T5" fmla="*/ 15240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lnTo>
                  <a:pt x="0" y="0"/>
                </a:lnTo>
                <a:close/>
              </a:path>
            </a:pathLst>
          </a:custGeom>
          <a:noFill/>
          <a:ln w="25400">
            <a:solidFill>
              <a:srgbClr val="00206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latinLnBrk="0" hangingPunct="0">
              <a:spcBef>
                <a:spcPct val="0"/>
              </a:spcBef>
              <a:defRPr/>
            </a:pPr>
            <a:endParaRPr lang="ko-KR" altLang="en-US" sz="1050" b="0" dirty="0">
              <a:solidFill>
                <a:srgbClr val="000000"/>
              </a:solidFill>
              <a:latin typeface="Times New Roman" panose="02020603050405020304" pitchFamily="18" charset="0"/>
              <a:ea typeface="굴림" panose="020B0600000101010101" pitchFamily="50" charset="-127"/>
              <a:cs typeface="Times New Roman" panose="02020603050405020304" pitchFamily="18" charset="0"/>
            </a:endParaRPr>
          </a:p>
        </p:txBody>
      </p:sp>
      <p:sp>
        <p:nvSpPr>
          <p:cNvPr id="27" name="Text Box 40"/>
          <p:cNvSpPr txBox="1">
            <a:spLocks noChangeArrowheads="1"/>
          </p:cNvSpPr>
          <p:nvPr/>
        </p:nvSpPr>
        <p:spPr bwMode="auto">
          <a:xfrm>
            <a:off x="5621338" y="3838506"/>
            <a:ext cx="1020763"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i="1" dirty="0" smtClean="0">
                <a:solidFill>
                  <a:srgbClr val="000000"/>
                </a:solidFill>
                <a:latin typeface="Times New Roman" panose="02020603050405020304" pitchFamily="18" charset="0"/>
                <a:cs typeface="Times New Roman" panose="02020603050405020304" pitchFamily="18" charset="0"/>
              </a:rPr>
              <a:t>BMW in 1990s</a:t>
            </a:r>
            <a:endParaRPr lang="en-US" altLang="ko-KR" sz="1050" b="0" i="1" baseline="-25000" dirty="0" smtClean="0">
              <a:solidFill>
                <a:srgbClr val="000000"/>
              </a:solidFill>
              <a:latin typeface="Times New Roman" panose="02020603050405020304" pitchFamily="18" charset="0"/>
              <a:cs typeface="Times New Roman" panose="02020603050405020304" pitchFamily="18" charset="0"/>
            </a:endParaRPr>
          </a:p>
        </p:txBody>
      </p:sp>
      <p:sp>
        <p:nvSpPr>
          <p:cNvPr id="28" name="Text Box 41"/>
          <p:cNvSpPr txBox="1">
            <a:spLocks noChangeArrowheads="1"/>
          </p:cNvSpPr>
          <p:nvPr/>
        </p:nvSpPr>
        <p:spPr bwMode="auto">
          <a:xfrm>
            <a:off x="5926138" y="3533706"/>
            <a:ext cx="1020763"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i="1" dirty="0" smtClean="0">
                <a:solidFill>
                  <a:srgbClr val="000000"/>
                </a:solidFill>
                <a:latin typeface="Times New Roman" panose="02020603050405020304" pitchFamily="18" charset="0"/>
                <a:cs typeface="Times New Roman" panose="02020603050405020304" pitchFamily="18" charset="0"/>
              </a:rPr>
              <a:t>BMW in 2000s</a:t>
            </a:r>
            <a:endParaRPr lang="en-US" altLang="ko-KR" sz="1050" b="0" i="1" baseline="-25000" dirty="0" smtClean="0">
              <a:solidFill>
                <a:srgbClr val="000000"/>
              </a:solidFill>
              <a:latin typeface="Times New Roman" panose="02020603050405020304" pitchFamily="18" charset="0"/>
              <a:cs typeface="Times New Roman" panose="02020603050405020304" pitchFamily="18" charset="0"/>
            </a:endParaRPr>
          </a:p>
        </p:txBody>
      </p:sp>
      <p:sp>
        <p:nvSpPr>
          <p:cNvPr id="29" name="Arc 18"/>
          <p:cNvSpPr>
            <a:spLocks/>
          </p:cNvSpPr>
          <p:nvPr/>
        </p:nvSpPr>
        <p:spPr bwMode="auto">
          <a:xfrm rot="10800000">
            <a:off x="4554538" y="1852543"/>
            <a:ext cx="1676400" cy="1524000"/>
          </a:xfrm>
          <a:custGeom>
            <a:avLst/>
            <a:gdLst>
              <a:gd name="T0" fmla="*/ 0 w 21600"/>
              <a:gd name="T1" fmla="*/ 0 h 21600"/>
              <a:gd name="T2" fmla="*/ 1676400 w 21600"/>
              <a:gd name="T3" fmla="*/ 1524000 h 21600"/>
              <a:gd name="T4" fmla="*/ 0 w 21600"/>
              <a:gd name="T5" fmla="*/ 15240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lnTo>
                  <a:pt x="0" y="0"/>
                </a:lnTo>
                <a:close/>
              </a:path>
            </a:pathLst>
          </a:custGeom>
          <a:noFill/>
          <a:ln w="25400">
            <a:solidFill>
              <a:srgbClr val="00206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latinLnBrk="0" hangingPunct="0">
              <a:spcBef>
                <a:spcPct val="0"/>
              </a:spcBef>
              <a:defRPr/>
            </a:pPr>
            <a:endParaRPr lang="ko-KR" altLang="en-US" sz="1050" b="0" dirty="0">
              <a:solidFill>
                <a:srgbClr val="000000"/>
              </a:solidFill>
              <a:latin typeface="Times New Roman" panose="02020603050405020304" pitchFamily="18" charset="0"/>
              <a:ea typeface="굴림" panose="020B0600000101010101" pitchFamily="50" charset="-127"/>
              <a:cs typeface="Times New Roman" panose="02020603050405020304" pitchFamily="18" charset="0"/>
            </a:endParaRPr>
          </a:p>
        </p:txBody>
      </p:sp>
      <p:sp>
        <p:nvSpPr>
          <p:cNvPr id="30" name="Text Box 40"/>
          <p:cNvSpPr txBox="1">
            <a:spLocks noChangeArrowheads="1"/>
          </p:cNvSpPr>
          <p:nvPr/>
        </p:nvSpPr>
        <p:spPr bwMode="auto">
          <a:xfrm>
            <a:off x="6230938" y="3224143"/>
            <a:ext cx="1020763"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i="1" dirty="0" smtClean="0">
                <a:solidFill>
                  <a:srgbClr val="000000"/>
                </a:solidFill>
                <a:latin typeface="Times New Roman" panose="02020603050405020304" pitchFamily="18" charset="0"/>
                <a:cs typeface="Times New Roman" panose="02020603050405020304" pitchFamily="18" charset="0"/>
              </a:rPr>
              <a:t>BMW in 2010s</a:t>
            </a:r>
            <a:endParaRPr lang="en-US" altLang="ko-KR" sz="1050" b="0" i="1" baseline="-25000" dirty="0" smtClean="0">
              <a:solidFill>
                <a:srgbClr val="000000"/>
              </a:solidFill>
              <a:latin typeface="Times New Roman" panose="02020603050405020304" pitchFamily="18" charset="0"/>
              <a:cs typeface="Times New Roman" panose="02020603050405020304" pitchFamily="18" charset="0"/>
            </a:endParaRPr>
          </a:p>
        </p:txBody>
      </p:sp>
      <p:sp>
        <p:nvSpPr>
          <p:cNvPr id="31" name="타원 30"/>
          <p:cNvSpPr/>
          <p:nvPr/>
        </p:nvSpPr>
        <p:spPr>
          <a:xfrm>
            <a:off x="3911601" y="4249668"/>
            <a:ext cx="66675" cy="65088"/>
          </a:xfrm>
          <a:prstGeom prst="ellipse">
            <a:avLst/>
          </a:prstGeom>
          <a:solidFill>
            <a:srgbClr val="002060"/>
          </a:solidFill>
          <a:ln w="12700" cap="flat" cmpd="sng" algn="ctr">
            <a:solidFill>
              <a:srgbClr val="002060"/>
            </a:solidFill>
            <a:prstDash val="solid"/>
            <a:miter lim="800000"/>
          </a:ln>
          <a:effectLst/>
        </p:spPr>
        <p:txBody>
          <a:bodyPr anchor="ctr"/>
          <a:lstStyle/>
          <a:p>
            <a:pPr marL="0" marR="0" lvl="0" indent="0"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FFFFFF"/>
              </a:solidFill>
              <a:effectLst/>
              <a:uLnTx/>
              <a:uFillTx/>
              <a:latin typeface="Times New Roman" panose="02020603050405020304" pitchFamily="18" charset="0"/>
              <a:ea typeface="굴림"/>
              <a:cs typeface="Times New Roman" panose="02020603050405020304" pitchFamily="18" charset="0"/>
            </a:endParaRPr>
          </a:p>
        </p:txBody>
      </p:sp>
      <p:sp>
        <p:nvSpPr>
          <p:cNvPr id="32" name="타원 31"/>
          <p:cNvSpPr/>
          <p:nvPr/>
        </p:nvSpPr>
        <p:spPr>
          <a:xfrm>
            <a:off x="4235451" y="3954393"/>
            <a:ext cx="66675" cy="65088"/>
          </a:xfrm>
          <a:prstGeom prst="ellipse">
            <a:avLst/>
          </a:prstGeom>
          <a:solidFill>
            <a:srgbClr val="002060"/>
          </a:solidFill>
          <a:ln w="12700" cap="flat" cmpd="sng" algn="ctr">
            <a:solidFill>
              <a:srgbClr val="002060"/>
            </a:solidFill>
            <a:prstDash val="solid"/>
            <a:miter lim="800000"/>
          </a:ln>
          <a:effectLst/>
        </p:spPr>
        <p:txBody>
          <a:bodyPr anchor="ctr"/>
          <a:lstStyle/>
          <a:p>
            <a:pPr marL="0" marR="0" lvl="0" indent="0"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FFFFFF"/>
              </a:solidFill>
              <a:effectLst/>
              <a:uLnTx/>
              <a:uFillTx/>
              <a:latin typeface="Times New Roman" panose="02020603050405020304" pitchFamily="18" charset="0"/>
              <a:ea typeface="굴림"/>
              <a:cs typeface="Times New Roman" panose="02020603050405020304" pitchFamily="18" charset="0"/>
            </a:endParaRPr>
          </a:p>
        </p:txBody>
      </p:sp>
      <p:sp>
        <p:nvSpPr>
          <p:cNvPr id="33" name="타원 32"/>
          <p:cNvSpPr/>
          <p:nvPr/>
        </p:nvSpPr>
        <p:spPr>
          <a:xfrm>
            <a:off x="4419601" y="3522593"/>
            <a:ext cx="66675" cy="65088"/>
          </a:xfrm>
          <a:prstGeom prst="ellipse">
            <a:avLst/>
          </a:prstGeom>
          <a:solidFill>
            <a:srgbClr val="002060"/>
          </a:solidFill>
          <a:ln w="12700" cap="flat" cmpd="sng" algn="ctr">
            <a:solidFill>
              <a:srgbClr val="002060"/>
            </a:solidFill>
            <a:prstDash val="solid"/>
            <a:miter lim="800000"/>
          </a:ln>
          <a:effectLst/>
        </p:spPr>
        <p:txBody>
          <a:bodyPr anchor="ctr"/>
          <a:lstStyle/>
          <a:p>
            <a:pPr marL="0" marR="0" lvl="0" indent="0"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FFFFFF"/>
              </a:solidFill>
              <a:effectLst/>
              <a:uLnTx/>
              <a:uFillTx/>
              <a:latin typeface="Times New Roman" panose="02020603050405020304" pitchFamily="18" charset="0"/>
              <a:ea typeface="굴림"/>
              <a:cs typeface="Times New Roman" panose="02020603050405020304" pitchFamily="18" charset="0"/>
            </a:endParaRPr>
          </a:p>
        </p:txBody>
      </p:sp>
      <p:sp>
        <p:nvSpPr>
          <p:cNvPr id="34" name="타원 33"/>
          <p:cNvSpPr/>
          <p:nvPr/>
        </p:nvSpPr>
        <p:spPr>
          <a:xfrm>
            <a:off x="4725988" y="3224143"/>
            <a:ext cx="66675" cy="63500"/>
          </a:xfrm>
          <a:prstGeom prst="ellipse">
            <a:avLst/>
          </a:prstGeom>
          <a:solidFill>
            <a:srgbClr val="002060"/>
          </a:solidFill>
          <a:ln w="12700" cap="flat" cmpd="sng" algn="ctr">
            <a:solidFill>
              <a:srgbClr val="002060"/>
            </a:solidFill>
            <a:prstDash val="solid"/>
            <a:miter lim="800000"/>
          </a:ln>
          <a:effectLst/>
        </p:spPr>
        <p:txBody>
          <a:bodyPr anchor="ctr"/>
          <a:lstStyle/>
          <a:p>
            <a:pPr marL="0" marR="0" lvl="0" indent="0"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FFFFFF"/>
              </a:solidFill>
              <a:effectLst/>
              <a:uLnTx/>
              <a:uFillTx/>
              <a:latin typeface="Times New Roman" panose="02020603050405020304" pitchFamily="18" charset="0"/>
              <a:ea typeface="굴림"/>
              <a:cs typeface="Times New Roman" panose="02020603050405020304" pitchFamily="18" charset="0"/>
            </a:endParaRPr>
          </a:p>
        </p:txBody>
      </p:sp>
      <p:sp>
        <p:nvSpPr>
          <p:cNvPr id="35" name="타원 34"/>
          <p:cNvSpPr/>
          <p:nvPr/>
        </p:nvSpPr>
        <p:spPr>
          <a:xfrm>
            <a:off x="5024438" y="2922518"/>
            <a:ext cx="66675" cy="65088"/>
          </a:xfrm>
          <a:prstGeom prst="ellipse">
            <a:avLst/>
          </a:prstGeom>
          <a:solidFill>
            <a:srgbClr val="002060"/>
          </a:solidFill>
          <a:ln w="12700" cap="flat" cmpd="sng" algn="ctr">
            <a:solidFill>
              <a:srgbClr val="002060"/>
            </a:solidFill>
            <a:prstDash val="solid"/>
            <a:miter lim="800000"/>
          </a:ln>
          <a:effectLst/>
        </p:spPr>
        <p:txBody>
          <a:bodyPr anchor="ctr"/>
          <a:lstStyle/>
          <a:p>
            <a:pPr marL="0" marR="0" lvl="0" indent="0"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FFFFFF"/>
              </a:solidFill>
              <a:effectLst/>
              <a:uLnTx/>
              <a:uFillTx/>
              <a:latin typeface="Times New Roman" panose="02020603050405020304" pitchFamily="18" charset="0"/>
              <a:ea typeface="굴림"/>
              <a:cs typeface="Times New Roman" panose="02020603050405020304" pitchFamily="18" charset="0"/>
            </a:endParaRPr>
          </a:p>
        </p:txBody>
      </p:sp>
      <p:sp>
        <p:nvSpPr>
          <p:cNvPr id="36" name="타원 35"/>
          <p:cNvSpPr/>
          <p:nvPr/>
        </p:nvSpPr>
        <p:spPr>
          <a:xfrm>
            <a:off x="3194051" y="5175181"/>
            <a:ext cx="68262" cy="65087"/>
          </a:xfrm>
          <a:prstGeom prst="ellipse">
            <a:avLst/>
          </a:prstGeom>
          <a:solidFill>
            <a:srgbClr val="002060"/>
          </a:solidFill>
          <a:ln w="12700" cap="flat" cmpd="sng" algn="ctr">
            <a:solidFill>
              <a:srgbClr val="002060"/>
            </a:solidFill>
            <a:prstDash val="solid"/>
            <a:miter lim="800000"/>
          </a:ln>
          <a:effectLst/>
        </p:spPr>
        <p:txBody>
          <a:bodyPr anchor="ctr"/>
          <a:lstStyle/>
          <a:p>
            <a:pPr marL="0" marR="0" lvl="0" indent="0"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FFFFFF"/>
              </a:solidFill>
              <a:effectLst/>
              <a:uLnTx/>
              <a:uFillTx/>
              <a:latin typeface="Times New Roman" panose="02020603050405020304" pitchFamily="18" charset="0"/>
              <a:ea typeface="굴림"/>
              <a:cs typeface="Times New Roman" panose="02020603050405020304" pitchFamily="18" charset="0"/>
            </a:endParaRPr>
          </a:p>
        </p:txBody>
      </p:sp>
      <p:sp>
        <p:nvSpPr>
          <p:cNvPr id="37" name="Text Box 40"/>
          <p:cNvSpPr txBox="1">
            <a:spLocks noChangeArrowheads="1"/>
          </p:cNvSpPr>
          <p:nvPr/>
        </p:nvSpPr>
        <p:spPr bwMode="auto">
          <a:xfrm>
            <a:off x="3262313" y="5073581"/>
            <a:ext cx="2266950"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i="1" dirty="0" smtClean="0">
                <a:solidFill>
                  <a:srgbClr val="000000"/>
                </a:solidFill>
                <a:latin typeface="Times New Roman" panose="02020603050405020304" pitchFamily="18" charset="0"/>
                <a:cs typeface="Times New Roman" panose="02020603050405020304" pitchFamily="18" charset="0"/>
              </a:rPr>
              <a:t>Strategic choice made by the company </a:t>
            </a:r>
            <a:endParaRPr lang="en-US" altLang="ko-KR" sz="1050" b="0" i="1" baseline="-25000" dirty="0" smtClean="0">
              <a:solidFill>
                <a:srgbClr val="000000"/>
              </a:solidFill>
              <a:latin typeface="Times New Roman" panose="02020603050405020304" pitchFamily="18" charset="0"/>
              <a:cs typeface="Times New Roman" panose="02020603050405020304" pitchFamily="18" charset="0"/>
            </a:endParaRPr>
          </a:p>
        </p:txBody>
      </p:sp>
      <p:cxnSp>
        <p:nvCxnSpPr>
          <p:cNvPr id="38" name="직선 화살표 연결선 37"/>
          <p:cNvCxnSpPr>
            <a:stCxn id="31" idx="7"/>
            <a:endCxn id="32" idx="6"/>
          </p:cNvCxnSpPr>
          <p:nvPr/>
        </p:nvCxnSpPr>
        <p:spPr>
          <a:xfrm flipV="1">
            <a:off x="3968751" y="3986143"/>
            <a:ext cx="333375" cy="273050"/>
          </a:xfrm>
          <a:prstGeom prst="straightConnector1">
            <a:avLst/>
          </a:prstGeom>
          <a:noFill/>
          <a:ln w="6350" cap="flat" cmpd="sng" algn="ctr">
            <a:solidFill>
              <a:srgbClr val="000000"/>
            </a:solidFill>
            <a:prstDash val="solid"/>
            <a:miter lim="800000"/>
            <a:tailEnd type="triangle"/>
          </a:ln>
          <a:effectLst/>
        </p:spPr>
      </p:cxnSp>
      <p:cxnSp>
        <p:nvCxnSpPr>
          <p:cNvPr id="39" name="직선 화살표 연결선 38"/>
          <p:cNvCxnSpPr>
            <a:endCxn id="33" idx="7"/>
          </p:cNvCxnSpPr>
          <p:nvPr/>
        </p:nvCxnSpPr>
        <p:spPr>
          <a:xfrm flipV="1">
            <a:off x="4268788" y="3532118"/>
            <a:ext cx="207963" cy="452438"/>
          </a:xfrm>
          <a:prstGeom prst="straightConnector1">
            <a:avLst/>
          </a:prstGeom>
          <a:noFill/>
          <a:ln w="6350" cap="flat" cmpd="sng" algn="ctr">
            <a:solidFill>
              <a:srgbClr val="000000"/>
            </a:solidFill>
            <a:prstDash val="solid"/>
            <a:miter lim="800000"/>
            <a:tailEnd type="triangle"/>
          </a:ln>
          <a:effectLst/>
        </p:spPr>
      </p:cxnSp>
      <p:cxnSp>
        <p:nvCxnSpPr>
          <p:cNvPr id="40" name="직선 화살표 연결선 39"/>
          <p:cNvCxnSpPr>
            <a:endCxn id="34" idx="7"/>
          </p:cNvCxnSpPr>
          <p:nvPr/>
        </p:nvCxnSpPr>
        <p:spPr>
          <a:xfrm flipV="1">
            <a:off x="4465638" y="3233668"/>
            <a:ext cx="317500" cy="327025"/>
          </a:xfrm>
          <a:prstGeom prst="straightConnector1">
            <a:avLst/>
          </a:prstGeom>
          <a:noFill/>
          <a:ln w="6350" cap="flat" cmpd="sng" algn="ctr">
            <a:solidFill>
              <a:srgbClr val="000000"/>
            </a:solidFill>
            <a:prstDash val="solid"/>
            <a:miter lim="800000"/>
            <a:tailEnd type="triangle"/>
          </a:ln>
          <a:effectLst/>
        </p:spPr>
      </p:cxnSp>
      <p:cxnSp>
        <p:nvCxnSpPr>
          <p:cNvPr id="41" name="직선 화살표 연결선 40"/>
          <p:cNvCxnSpPr>
            <a:endCxn id="35" idx="7"/>
          </p:cNvCxnSpPr>
          <p:nvPr/>
        </p:nvCxnSpPr>
        <p:spPr>
          <a:xfrm flipV="1">
            <a:off x="4772026" y="2932043"/>
            <a:ext cx="309562" cy="320675"/>
          </a:xfrm>
          <a:prstGeom prst="straightConnector1">
            <a:avLst/>
          </a:prstGeom>
          <a:noFill/>
          <a:ln w="6350" cap="flat" cmpd="sng" algn="ctr">
            <a:solidFill>
              <a:srgbClr val="000000"/>
            </a:solidFill>
            <a:prstDash val="solid"/>
            <a:miter lim="800000"/>
            <a:tailEnd type="triangle"/>
          </a:ln>
          <a:effectLst/>
        </p:spPr>
      </p:cxnSp>
      <p:sp>
        <p:nvSpPr>
          <p:cNvPr id="42" name="Line 9"/>
          <p:cNvSpPr>
            <a:spLocks noChangeShapeType="1"/>
          </p:cNvSpPr>
          <p:nvPr/>
        </p:nvSpPr>
        <p:spPr bwMode="auto">
          <a:xfrm flipH="1">
            <a:off x="4283076" y="4032181"/>
            <a:ext cx="3175" cy="679450"/>
          </a:xfrm>
          <a:prstGeom prst="line">
            <a:avLst/>
          </a:prstGeom>
          <a:noFill/>
          <a:ln w="190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000000"/>
              </a:solidFill>
              <a:effectLst/>
              <a:uLnTx/>
              <a:uFillTx/>
              <a:latin typeface="Times New Roman" panose="02020603050405020304" pitchFamily="18" charset="0"/>
              <a:ea typeface="굴림" panose="020B0600000101010101" pitchFamily="50" charset="-127"/>
              <a:cs typeface="Times New Roman" panose="02020603050405020304" pitchFamily="18" charset="0"/>
            </a:endParaRPr>
          </a:p>
        </p:txBody>
      </p:sp>
      <p:sp>
        <p:nvSpPr>
          <p:cNvPr id="43" name="Line 10"/>
          <p:cNvSpPr>
            <a:spLocks noChangeShapeType="1"/>
          </p:cNvSpPr>
          <p:nvPr/>
        </p:nvSpPr>
        <p:spPr bwMode="auto">
          <a:xfrm>
            <a:off x="3203576" y="4281418"/>
            <a:ext cx="741362" cy="0"/>
          </a:xfrm>
          <a:prstGeom prst="line">
            <a:avLst/>
          </a:prstGeom>
          <a:noFill/>
          <a:ln w="190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000000"/>
              </a:solidFill>
              <a:effectLst/>
              <a:uLnTx/>
              <a:uFillTx/>
              <a:latin typeface="Times New Roman" panose="02020603050405020304" pitchFamily="18" charset="0"/>
              <a:ea typeface="굴림" panose="020B0600000101010101" pitchFamily="50" charset="-127"/>
              <a:cs typeface="Times New Roman" panose="02020603050405020304" pitchFamily="18" charset="0"/>
            </a:endParaRPr>
          </a:p>
        </p:txBody>
      </p:sp>
      <p:sp>
        <p:nvSpPr>
          <p:cNvPr id="44" name="Line 11"/>
          <p:cNvSpPr>
            <a:spLocks noChangeShapeType="1"/>
          </p:cNvSpPr>
          <p:nvPr/>
        </p:nvSpPr>
        <p:spPr bwMode="auto">
          <a:xfrm>
            <a:off x="3944938" y="4249668"/>
            <a:ext cx="0" cy="457200"/>
          </a:xfrm>
          <a:prstGeom prst="line">
            <a:avLst/>
          </a:prstGeom>
          <a:noFill/>
          <a:ln w="190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000000"/>
              </a:solidFill>
              <a:effectLst/>
              <a:uLnTx/>
              <a:uFillTx/>
              <a:latin typeface="Times New Roman" panose="02020603050405020304" pitchFamily="18" charset="0"/>
              <a:ea typeface="굴림" panose="020B0600000101010101" pitchFamily="50" charset="-127"/>
              <a:cs typeface="Times New Roman" panose="02020603050405020304" pitchFamily="18" charset="0"/>
            </a:endParaRPr>
          </a:p>
        </p:txBody>
      </p:sp>
      <p:sp>
        <p:nvSpPr>
          <p:cNvPr id="45" name="Text Box 12"/>
          <p:cNvSpPr txBox="1">
            <a:spLocks noChangeArrowheads="1"/>
          </p:cNvSpPr>
          <p:nvPr/>
        </p:nvSpPr>
        <p:spPr bwMode="auto">
          <a:xfrm>
            <a:off x="3736976" y="4716393"/>
            <a:ext cx="438150"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dirty="0" smtClean="0">
                <a:solidFill>
                  <a:srgbClr val="000000"/>
                </a:solidFill>
                <a:latin typeface="Times New Roman" panose="02020603050405020304" pitchFamily="18" charset="0"/>
                <a:cs typeface="Times New Roman" panose="02020603050405020304" pitchFamily="18" charset="0"/>
              </a:rPr>
              <a:t>F</a:t>
            </a:r>
            <a:r>
              <a:rPr lang="en-US" altLang="ko-KR" sz="1050" b="0" baseline="-25000" dirty="0" smtClean="0">
                <a:solidFill>
                  <a:srgbClr val="000000"/>
                </a:solidFill>
                <a:latin typeface="Times New Roman" panose="02020603050405020304" pitchFamily="18" charset="0"/>
                <a:cs typeface="Times New Roman" panose="02020603050405020304" pitchFamily="18" charset="0"/>
              </a:rPr>
              <a:t>1970</a:t>
            </a:r>
          </a:p>
        </p:txBody>
      </p:sp>
      <p:sp>
        <p:nvSpPr>
          <p:cNvPr id="46" name="Text Box 13"/>
          <p:cNvSpPr txBox="1">
            <a:spLocks noChangeArrowheads="1"/>
          </p:cNvSpPr>
          <p:nvPr/>
        </p:nvSpPr>
        <p:spPr bwMode="auto">
          <a:xfrm>
            <a:off x="4087813" y="4721156"/>
            <a:ext cx="439738"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dirty="0" smtClean="0">
                <a:solidFill>
                  <a:srgbClr val="000000"/>
                </a:solidFill>
                <a:latin typeface="Times New Roman" panose="02020603050405020304" pitchFamily="18" charset="0"/>
                <a:cs typeface="Times New Roman" panose="02020603050405020304" pitchFamily="18" charset="0"/>
              </a:rPr>
              <a:t>F</a:t>
            </a:r>
            <a:r>
              <a:rPr lang="en-US" altLang="ko-KR" sz="1050" b="0" baseline="-25000" dirty="0" smtClean="0">
                <a:solidFill>
                  <a:srgbClr val="000000"/>
                </a:solidFill>
                <a:latin typeface="Times New Roman" panose="02020603050405020304" pitchFamily="18" charset="0"/>
                <a:cs typeface="Times New Roman" panose="02020603050405020304" pitchFamily="18" charset="0"/>
              </a:rPr>
              <a:t>1980</a:t>
            </a:r>
          </a:p>
        </p:txBody>
      </p:sp>
      <p:sp>
        <p:nvSpPr>
          <p:cNvPr id="47" name="Text Box 14"/>
          <p:cNvSpPr txBox="1">
            <a:spLocks noChangeArrowheads="1"/>
          </p:cNvSpPr>
          <p:nvPr/>
        </p:nvSpPr>
        <p:spPr bwMode="auto">
          <a:xfrm>
            <a:off x="2708276" y="3852793"/>
            <a:ext cx="460375"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dirty="0" smtClean="0">
                <a:solidFill>
                  <a:srgbClr val="000000"/>
                </a:solidFill>
                <a:latin typeface="Times New Roman" panose="02020603050405020304" pitchFamily="18" charset="0"/>
                <a:cs typeface="Times New Roman" panose="02020603050405020304" pitchFamily="18" charset="0"/>
              </a:rPr>
              <a:t>C</a:t>
            </a:r>
            <a:r>
              <a:rPr lang="en-US" altLang="ko-KR" sz="1050" b="0" baseline="-25000" dirty="0" smtClean="0">
                <a:solidFill>
                  <a:srgbClr val="000000"/>
                </a:solidFill>
                <a:latin typeface="Times New Roman" panose="02020603050405020304" pitchFamily="18" charset="0"/>
                <a:cs typeface="Times New Roman" panose="02020603050405020304" pitchFamily="18" charset="0"/>
              </a:rPr>
              <a:t>1980</a:t>
            </a:r>
          </a:p>
        </p:txBody>
      </p:sp>
      <p:sp>
        <p:nvSpPr>
          <p:cNvPr id="48" name="Text Box 15"/>
          <p:cNvSpPr txBox="1">
            <a:spLocks noChangeArrowheads="1"/>
          </p:cNvSpPr>
          <p:nvPr/>
        </p:nvSpPr>
        <p:spPr bwMode="auto">
          <a:xfrm>
            <a:off x="2706688" y="4143306"/>
            <a:ext cx="460375"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dirty="0" smtClean="0">
                <a:solidFill>
                  <a:srgbClr val="000000"/>
                </a:solidFill>
                <a:latin typeface="Times New Roman" panose="02020603050405020304" pitchFamily="18" charset="0"/>
                <a:cs typeface="Times New Roman" panose="02020603050405020304" pitchFamily="18" charset="0"/>
              </a:rPr>
              <a:t>C</a:t>
            </a:r>
            <a:r>
              <a:rPr lang="en-US" altLang="ko-KR" sz="1050" b="0" baseline="-25000" dirty="0" smtClean="0">
                <a:solidFill>
                  <a:srgbClr val="000000"/>
                </a:solidFill>
                <a:latin typeface="Times New Roman" panose="02020603050405020304" pitchFamily="18" charset="0"/>
                <a:cs typeface="Times New Roman" panose="02020603050405020304" pitchFamily="18" charset="0"/>
              </a:rPr>
              <a:t>1970</a:t>
            </a:r>
          </a:p>
        </p:txBody>
      </p:sp>
      <p:sp>
        <p:nvSpPr>
          <p:cNvPr id="49" name="Line 10"/>
          <p:cNvSpPr>
            <a:spLocks noChangeShapeType="1"/>
          </p:cNvSpPr>
          <p:nvPr/>
        </p:nvSpPr>
        <p:spPr bwMode="auto">
          <a:xfrm flipV="1">
            <a:off x="3213101" y="3984556"/>
            <a:ext cx="1055687" cy="0"/>
          </a:xfrm>
          <a:prstGeom prst="line">
            <a:avLst/>
          </a:prstGeom>
          <a:noFill/>
          <a:ln w="190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000000"/>
              </a:solidFill>
              <a:effectLst/>
              <a:uLnTx/>
              <a:uFillTx/>
              <a:latin typeface="Times New Roman" panose="02020603050405020304" pitchFamily="18" charset="0"/>
              <a:ea typeface="굴림" panose="020B0600000101010101" pitchFamily="50" charset="-127"/>
              <a:cs typeface="Times New Roman" panose="02020603050405020304" pitchFamily="18" charset="0"/>
            </a:endParaRPr>
          </a:p>
        </p:txBody>
      </p:sp>
      <p:sp>
        <p:nvSpPr>
          <p:cNvPr id="50" name="Text Box 7"/>
          <p:cNvSpPr txBox="1">
            <a:spLocks noChangeArrowheads="1"/>
          </p:cNvSpPr>
          <p:nvPr/>
        </p:nvSpPr>
        <p:spPr bwMode="auto">
          <a:xfrm>
            <a:off x="2254251" y="1758881"/>
            <a:ext cx="974725"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dirty="0" smtClean="0">
                <a:solidFill>
                  <a:srgbClr val="000000"/>
                </a:solidFill>
                <a:latin typeface="Times New Roman" panose="02020603050405020304" pitchFamily="18" charset="0"/>
                <a:cs typeface="Times New Roman" panose="02020603050405020304" pitchFamily="18" charset="0"/>
              </a:rPr>
              <a:t>Controllability</a:t>
            </a:r>
          </a:p>
        </p:txBody>
      </p:sp>
      <p:sp>
        <p:nvSpPr>
          <p:cNvPr id="51" name="Text Box 19"/>
          <p:cNvSpPr txBox="1">
            <a:spLocks noChangeArrowheads="1"/>
          </p:cNvSpPr>
          <p:nvPr/>
        </p:nvSpPr>
        <p:spPr bwMode="auto">
          <a:xfrm>
            <a:off x="6416676" y="4722743"/>
            <a:ext cx="742950"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dirty="0" smtClean="0">
                <a:solidFill>
                  <a:srgbClr val="000000"/>
                </a:solidFill>
                <a:latin typeface="Times New Roman" panose="02020603050405020304" pitchFamily="18" charset="0"/>
                <a:cs typeface="Times New Roman" panose="02020603050405020304" pitchFamily="18" charset="0"/>
              </a:rPr>
              <a:t>Flexibility</a:t>
            </a:r>
          </a:p>
        </p:txBody>
      </p:sp>
    </p:spTree>
    <p:extLst>
      <p:ext uri="{BB962C8B-B14F-4D97-AF65-F5344CB8AC3E}">
        <p14:creationId xmlns:p14="http://schemas.microsoft.com/office/powerpoint/2010/main" val="427303871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000" b="1" dirty="0">
                <a:solidFill>
                  <a:schemeClr val="tx1"/>
                </a:solidFill>
                <a:latin typeface="Times New Roman" pitchFamily="18" charset="0"/>
              </a:rPr>
              <a:t>Figure </a:t>
            </a:r>
            <a:r>
              <a:rPr lang="en-US" altLang="ko-KR" sz="3000" b="1" dirty="0" smtClean="0">
                <a:solidFill>
                  <a:schemeClr val="tx1"/>
                </a:solidFill>
                <a:latin typeface="Times New Roman" pitchFamily="18" charset="0"/>
              </a:rPr>
              <a:t>2.14 </a:t>
            </a:r>
            <a:r>
              <a:rPr lang="en-US" altLang="ko-KR" sz="3000" dirty="0" smtClean="0">
                <a:solidFill>
                  <a:schemeClr val="tx1"/>
                </a:solidFill>
                <a:latin typeface="Times New Roman" pitchFamily="18" charset="0"/>
              </a:rPr>
              <a:t>External </a:t>
            </a:r>
            <a:r>
              <a:rPr lang="en-US" altLang="ko-KR" sz="3000" dirty="0">
                <a:solidFill>
                  <a:schemeClr val="tx1"/>
                </a:solidFill>
                <a:latin typeface="Times New Roman" pitchFamily="18" charset="0"/>
              </a:rPr>
              <a:t>view of BMW capability </a:t>
            </a:r>
            <a:r>
              <a:rPr lang="en-US" altLang="ko-KR" sz="3000" dirty="0" smtClean="0">
                <a:solidFill>
                  <a:schemeClr val="tx1"/>
                </a:solidFill>
                <a:latin typeface="Times New Roman" pitchFamily="18" charset="0"/>
              </a:rPr>
              <a:t>improvement</a:t>
            </a:r>
            <a:endParaRPr lang="en-US" altLang="ko-KR" sz="3000" dirty="0">
              <a:solidFill>
                <a:schemeClr val="tx1"/>
              </a:solidFill>
              <a:latin typeface="Times New Roman" pitchFamily="18" charset="0"/>
            </a:endParaRPr>
          </a:p>
        </p:txBody>
      </p:sp>
      <p:sp>
        <p:nvSpPr>
          <p:cNvPr id="52" name="Line 16"/>
          <p:cNvSpPr>
            <a:spLocks noChangeShapeType="1"/>
          </p:cNvSpPr>
          <p:nvPr/>
        </p:nvSpPr>
        <p:spPr bwMode="auto">
          <a:xfrm>
            <a:off x="3128964" y="1916410"/>
            <a:ext cx="4762" cy="295275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000000"/>
              </a:solidFill>
              <a:effectLst/>
              <a:uLnTx/>
              <a:uFillTx/>
              <a:latin typeface="Times New Roman" panose="02020603050405020304" pitchFamily="18" charset="0"/>
              <a:ea typeface="굴림" panose="020B0600000101010101" pitchFamily="50" charset="-127"/>
              <a:cs typeface="Times New Roman" panose="02020603050405020304" pitchFamily="18" charset="0"/>
            </a:endParaRPr>
          </a:p>
        </p:txBody>
      </p:sp>
      <p:sp>
        <p:nvSpPr>
          <p:cNvPr id="53" name="Line 17"/>
          <p:cNvSpPr>
            <a:spLocks noChangeShapeType="1"/>
          </p:cNvSpPr>
          <p:nvPr/>
        </p:nvSpPr>
        <p:spPr bwMode="auto">
          <a:xfrm flipV="1">
            <a:off x="3133726" y="4869160"/>
            <a:ext cx="390525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000000"/>
              </a:solidFill>
              <a:effectLst/>
              <a:uLnTx/>
              <a:uFillTx/>
              <a:latin typeface="Times New Roman" panose="02020603050405020304" pitchFamily="18" charset="0"/>
              <a:ea typeface="굴림" panose="020B0600000101010101" pitchFamily="50" charset="-127"/>
              <a:cs typeface="Times New Roman" panose="02020603050405020304" pitchFamily="18" charset="0"/>
            </a:endParaRPr>
          </a:p>
        </p:txBody>
      </p:sp>
      <p:sp>
        <p:nvSpPr>
          <p:cNvPr id="54" name="Text Box 37"/>
          <p:cNvSpPr txBox="1">
            <a:spLocks noChangeArrowheads="1"/>
          </p:cNvSpPr>
          <p:nvPr/>
        </p:nvSpPr>
        <p:spPr bwMode="auto">
          <a:xfrm>
            <a:off x="3284539" y="2500610"/>
            <a:ext cx="2065337" cy="41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i="1" dirty="0" smtClean="0">
                <a:solidFill>
                  <a:srgbClr val="FF0000"/>
                </a:solidFill>
                <a:latin typeface="Times New Roman" panose="02020603050405020304" pitchFamily="18" charset="0"/>
                <a:cs typeface="Times New Roman" panose="02020603050405020304" pitchFamily="18" charset="0"/>
              </a:rPr>
              <a:t>External view of  BMW’s</a:t>
            </a:r>
          </a:p>
          <a:p>
            <a:pPr algn="l">
              <a:spcBef>
                <a:spcPct val="0"/>
              </a:spcBef>
              <a:defRPr/>
            </a:pPr>
            <a:r>
              <a:rPr lang="en-US" altLang="ko-KR" sz="1050" b="0" i="1" dirty="0">
                <a:solidFill>
                  <a:srgbClr val="FF0000"/>
                </a:solidFill>
                <a:latin typeface="Times New Roman" panose="02020603050405020304" pitchFamily="18" charset="0"/>
                <a:cs typeface="Times New Roman" panose="02020603050405020304" pitchFamily="18" charset="0"/>
              </a:rPr>
              <a:t>c</a:t>
            </a:r>
            <a:r>
              <a:rPr lang="en-US" altLang="ko-KR" sz="1050" b="0" i="1" dirty="0" smtClean="0">
                <a:solidFill>
                  <a:srgbClr val="FF0000"/>
                </a:solidFill>
                <a:latin typeface="Times New Roman" panose="02020603050405020304" pitchFamily="18" charset="0"/>
                <a:cs typeface="Times New Roman" panose="02020603050405020304" pitchFamily="18" charset="0"/>
              </a:rPr>
              <a:t>apability improvement dynamics  </a:t>
            </a:r>
          </a:p>
        </p:txBody>
      </p:sp>
      <p:sp>
        <p:nvSpPr>
          <p:cNvPr id="55" name="Text Box 40"/>
          <p:cNvSpPr txBox="1">
            <a:spLocks noChangeArrowheads="1"/>
          </p:cNvSpPr>
          <p:nvPr/>
        </p:nvSpPr>
        <p:spPr bwMode="auto">
          <a:xfrm>
            <a:off x="4086226" y="4310360"/>
            <a:ext cx="660400"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i="1" dirty="0" smtClean="0">
                <a:solidFill>
                  <a:srgbClr val="000000"/>
                </a:solidFill>
                <a:latin typeface="Times New Roman" panose="02020603050405020304" pitchFamily="18" charset="0"/>
                <a:cs typeface="Times New Roman" panose="02020603050405020304" pitchFamily="18" charset="0"/>
              </a:rPr>
              <a:t>In 1970s</a:t>
            </a:r>
            <a:endParaRPr lang="en-US" altLang="ko-KR" sz="1050" b="0" i="1" baseline="-25000" dirty="0" smtClean="0">
              <a:solidFill>
                <a:srgbClr val="000000"/>
              </a:solidFill>
              <a:latin typeface="Times New Roman" panose="02020603050405020304" pitchFamily="18" charset="0"/>
              <a:cs typeface="Times New Roman" panose="02020603050405020304" pitchFamily="18" charset="0"/>
            </a:endParaRPr>
          </a:p>
        </p:txBody>
      </p:sp>
      <p:sp>
        <p:nvSpPr>
          <p:cNvPr id="56" name="Text Box 41"/>
          <p:cNvSpPr txBox="1">
            <a:spLocks noChangeArrowheads="1"/>
          </p:cNvSpPr>
          <p:nvPr/>
        </p:nvSpPr>
        <p:spPr bwMode="auto">
          <a:xfrm>
            <a:off x="4391026" y="4005560"/>
            <a:ext cx="660400"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i="1" dirty="0" smtClean="0">
                <a:solidFill>
                  <a:srgbClr val="000000"/>
                </a:solidFill>
                <a:latin typeface="Times New Roman" panose="02020603050405020304" pitchFamily="18" charset="0"/>
                <a:cs typeface="Times New Roman" panose="02020603050405020304" pitchFamily="18" charset="0"/>
              </a:rPr>
              <a:t>In 1980s</a:t>
            </a:r>
            <a:endParaRPr lang="en-US" altLang="ko-KR" sz="1050" b="0" i="1" baseline="-25000" dirty="0" smtClean="0">
              <a:solidFill>
                <a:srgbClr val="000000"/>
              </a:solidFill>
              <a:latin typeface="Times New Roman" panose="02020603050405020304" pitchFamily="18" charset="0"/>
              <a:cs typeface="Times New Roman" panose="02020603050405020304" pitchFamily="18" charset="0"/>
            </a:endParaRPr>
          </a:p>
        </p:txBody>
      </p:sp>
      <p:sp>
        <p:nvSpPr>
          <p:cNvPr id="57" name="Text Box 40"/>
          <p:cNvSpPr txBox="1">
            <a:spLocks noChangeArrowheads="1"/>
          </p:cNvSpPr>
          <p:nvPr/>
        </p:nvSpPr>
        <p:spPr bwMode="auto">
          <a:xfrm>
            <a:off x="4754564" y="3715047"/>
            <a:ext cx="660400"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i="1" dirty="0" smtClean="0">
                <a:solidFill>
                  <a:srgbClr val="000000"/>
                </a:solidFill>
                <a:latin typeface="Times New Roman" panose="02020603050405020304" pitchFamily="18" charset="0"/>
                <a:cs typeface="Times New Roman" panose="02020603050405020304" pitchFamily="18" charset="0"/>
              </a:rPr>
              <a:t>In 1990s</a:t>
            </a:r>
            <a:endParaRPr lang="en-US" altLang="ko-KR" sz="1050" b="0" i="1" baseline="-25000" dirty="0" smtClean="0">
              <a:solidFill>
                <a:srgbClr val="000000"/>
              </a:solidFill>
              <a:latin typeface="Times New Roman" panose="02020603050405020304" pitchFamily="18" charset="0"/>
              <a:cs typeface="Times New Roman" panose="02020603050405020304" pitchFamily="18" charset="0"/>
            </a:endParaRPr>
          </a:p>
        </p:txBody>
      </p:sp>
      <p:sp>
        <p:nvSpPr>
          <p:cNvPr id="58" name="Text Box 41"/>
          <p:cNvSpPr txBox="1">
            <a:spLocks noChangeArrowheads="1"/>
          </p:cNvSpPr>
          <p:nvPr/>
        </p:nvSpPr>
        <p:spPr bwMode="auto">
          <a:xfrm>
            <a:off x="5059364" y="3410247"/>
            <a:ext cx="660400"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i="1" dirty="0" smtClean="0">
                <a:solidFill>
                  <a:srgbClr val="000000"/>
                </a:solidFill>
                <a:latin typeface="Times New Roman" panose="02020603050405020304" pitchFamily="18" charset="0"/>
                <a:cs typeface="Times New Roman" panose="02020603050405020304" pitchFamily="18" charset="0"/>
              </a:rPr>
              <a:t>In 2000s</a:t>
            </a:r>
            <a:endParaRPr lang="en-US" altLang="ko-KR" sz="1050" b="0" i="1" baseline="-25000" dirty="0" smtClean="0">
              <a:solidFill>
                <a:srgbClr val="000000"/>
              </a:solidFill>
              <a:latin typeface="Times New Roman" panose="02020603050405020304" pitchFamily="18" charset="0"/>
              <a:cs typeface="Times New Roman" panose="02020603050405020304" pitchFamily="18" charset="0"/>
            </a:endParaRPr>
          </a:p>
        </p:txBody>
      </p:sp>
      <p:sp>
        <p:nvSpPr>
          <p:cNvPr id="59" name="Text Box 40"/>
          <p:cNvSpPr txBox="1">
            <a:spLocks noChangeArrowheads="1"/>
          </p:cNvSpPr>
          <p:nvPr/>
        </p:nvSpPr>
        <p:spPr bwMode="auto">
          <a:xfrm>
            <a:off x="5364164" y="3099097"/>
            <a:ext cx="1670050"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i="1" dirty="0" smtClean="0">
                <a:solidFill>
                  <a:srgbClr val="000000"/>
                </a:solidFill>
                <a:latin typeface="Times New Roman" panose="02020603050405020304" pitchFamily="18" charset="0"/>
                <a:cs typeface="Times New Roman" panose="02020603050405020304" pitchFamily="18" charset="0"/>
              </a:rPr>
              <a:t>BMW’s capability in 2010s</a:t>
            </a:r>
            <a:endParaRPr lang="en-US" altLang="ko-KR" sz="1050" b="0" i="1" baseline="-25000" dirty="0" smtClean="0">
              <a:solidFill>
                <a:srgbClr val="000000"/>
              </a:solidFill>
              <a:latin typeface="Times New Roman" panose="02020603050405020304" pitchFamily="18" charset="0"/>
              <a:cs typeface="Times New Roman" panose="02020603050405020304" pitchFamily="18" charset="0"/>
            </a:endParaRPr>
          </a:p>
        </p:txBody>
      </p:sp>
      <p:sp>
        <p:nvSpPr>
          <p:cNvPr id="60" name="타원 59"/>
          <p:cNvSpPr/>
          <p:nvPr/>
        </p:nvSpPr>
        <p:spPr>
          <a:xfrm>
            <a:off x="3836989" y="4407197"/>
            <a:ext cx="66675" cy="65088"/>
          </a:xfrm>
          <a:prstGeom prst="ellipse">
            <a:avLst/>
          </a:prstGeom>
          <a:solidFill>
            <a:srgbClr val="002060"/>
          </a:solidFill>
          <a:ln w="12700" cap="flat" cmpd="sng" algn="ctr">
            <a:solidFill>
              <a:srgbClr val="002060"/>
            </a:solidFill>
            <a:prstDash val="solid"/>
            <a:miter lim="800000"/>
          </a:ln>
          <a:effectLst/>
        </p:spPr>
        <p:txBody>
          <a:bodyPr anchor="ctr"/>
          <a:lstStyle/>
          <a:p>
            <a:pPr marL="0" marR="0" lvl="0" indent="0"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FFFFFF"/>
              </a:solidFill>
              <a:effectLst/>
              <a:uLnTx/>
              <a:uFillTx/>
              <a:latin typeface="Times New Roman" panose="02020603050405020304" pitchFamily="18" charset="0"/>
              <a:ea typeface="굴림"/>
              <a:cs typeface="Times New Roman" panose="02020603050405020304" pitchFamily="18" charset="0"/>
            </a:endParaRPr>
          </a:p>
        </p:txBody>
      </p:sp>
      <p:sp>
        <p:nvSpPr>
          <p:cNvPr id="61" name="타원 60"/>
          <p:cNvSpPr/>
          <p:nvPr/>
        </p:nvSpPr>
        <p:spPr>
          <a:xfrm>
            <a:off x="4160839" y="4111922"/>
            <a:ext cx="66675" cy="65088"/>
          </a:xfrm>
          <a:prstGeom prst="ellipse">
            <a:avLst/>
          </a:prstGeom>
          <a:solidFill>
            <a:srgbClr val="002060"/>
          </a:solidFill>
          <a:ln w="12700" cap="flat" cmpd="sng" algn="ctr">
            <a:solidFill>
              <a:srgbClr val="002060"/>
            </a:solidFill>
            <a:prstDash val="solid"/>
            <a:miter lim="800000"/>
          </a:ln>
          <a:effectLst/>
        </p:spPr>
        <p:txBody>
          <a:bodyPr anchor="ctr"/>
          <a:lstStyle/>
          <a:p>
            <a:pPr marL="0" marR="0" lvl="0" indent="0"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FFFFFF"/>
              </a:solidFill>
              <a:effectLst/>
              <a:uLnTx/>
              <a:uFillTx/>
              <a:latin typeface="Times New Roman" panose="02020603050405020304" pitchFamily="18" charset="0"/>
              <a:ea typeface="굴림"/>
              <a:cs typeface="Times New Roman" panose="02020603050405020304" pitchFamily="18" charset="0"/>
            </a:endParaRPr>
          </a:p>
        </p:txBody>
      </p:sp>
      <p:sp>
        <p:nvSpPr>
          <p:cNvPr id="62" name="타원 61"/>
          <p:cNvSpPr/>
          <p:nvPr/>
        </p:nvSpPr>
        <p:spPr>
          <a:xfrm>
            <a:off x="4344989" y="3680122"/>
            <a:ext cx="66675" cy="65088"/>
          </a:xfrm>
          <a:prstGeom prst="ellipse">
            <a:avLst/>
          </a:prstGeom>
          <a:solidFill>
            <a:srgbClr val="002060"/>
          </a:solidFill>
          <a:ln w="12700" cap="flat" cmpd="sng" algn="ctr">
            <a:solidFill>
              <a:srgbClr val="002060"/>
            </a:solidFill>
            <a:prstDash val="solid"/>
            <a:miter lim="800000"/>
          </a:ln>
          <a:effectLst/>
        </p:spPr>
        <p:txBody>
          <a:bodyPr anchor="ctr"/>
          <a:lstStyle/>
          <a:p>
            <a:pPr marL="0" marR="0" lvl="0" indent="0"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FFFFFF"/>
              </a:solidFill>
              <a:effectLst/>
              <a:uLnTx/>
              <a:uFillTx/>
              <a:latin typeface="Times New Roman" panose="02020603050405020304" pitchFamily="18" charset="0"/>
              <a:ea typeface="굴림"/>
              <a:cs typeface="Times New Roman" panose="02020603050405020304" pitchFamily="18" charset="0"/>
            </a:endParaRPr>
          </a:p>
        </p:txBody>
      </p:sp>
      <p:sp>
        <p:nvSpPr>
          <p:cNvPr id="63" name="타원 62"/>
          <p:cNvSpPr/>
          <p:nvPr/>
        </p:nvSpPr>
        <p:spPr>
          <a:xfrm>
            <a:off x="4651376" y="3381672"/>
            <a:ext cx="66675" cy="63500"/>
          </a:xfrm>
          <a:prstGeom prst="ellipse">
            <a:avLst/>
          </a:prstGeom>
          <a:solidFill>
            <a:srgbClr val="002060"/>
          </a:solidFill>
          <a:ln w="12700" cap="flat" cmpd="sng" algn="ctr">
            <a:solidFill>
              <a:srgbClr val="002060"/>
            </a:solidFill>
            <a:prstDash val="solid"/>
            <a:miter lim="800000"/>
          </a:ln>
          <a:effectLst/>
        </p:spPr>
        <p:txBody>
          <a:bodyPr anchor="ctr"/>
          <a:lstStyle/>
          <a:p>
            <a:pPr marL="0" marR="0" lvl="0" indent="0"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FFFFFF"/>
              </a:solidFill>
              <a:effectLst/>
              <a:uLnTx/>
              <a:uFillTx/>
              <a:latin typeface="Times New Roman" panose="02020603050405020304" pitchFamily="18" charset="0"/>
              <a:ea typeface="굴림"/>
              <a:cs typeface="Times New Roman" panose="02020603050405020304" pitchFamily="18" charset="0"/>
            </a:endParaRPr>
          </a:p>
        </p:txBody>
      </p:sp>
      <p:sp>
        <p:nvSpPr>
          <p:cNvPr id="64" name="타원 63"/>
          <p:cNvSpPr/>
          <p:nvPr/>
        </p:nvSpPr>
        <p:spPr>
          <a:xfrm>
            <a:off x="4949826" y="3080047"/>
            <a:ext cx="66675" cy="65088"/>
          </a:xfrm>
          <a:prstGeom prst="ellipse">
            <a:avLst/>
          </a:prstGeom>
          <a:solidFill>
            <a:srgbClr val="002060"/>
          </a:solidFill>
          <a:ln w="12700" cap="flat" cmpd="sng" algn="ctr">
            <a:solidFill>
              <a:srgbClr val="002060"/>
            </a:solidFill>
            <a:prstDash val="solid"/>
            <a:miter lim="800000"/>
          </a:ln>
          <a:effectLst/>
        </p:spPr>
        <p:txBody>
          <a:bodyPr anchor="ctr"/>
          <a:lstStyle/>
          <a:p>
            <a:pPr marL="0" marR="0" lvl="0" indent="0"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FFFFFF"/>
              </a:solidFill>
              <a:effectLst/>
              <a:uLnTx/>
              <a:uFillTx/>
              <a:latin typeface="Times New Roman" panose="02020603050405020304" pitchFamily="18" charset="0"/>
              <a:ea typeface="굴림"/>
              <a:cs typeface="Times New Roman" panose="02020603050405020304" pitchFamily="18" charset="0"/>
            </a:endParaRPr>
          </a:p>
        </p:txBody>
      </p:sp>
      <p:sp>
        <p:nvSpPr>
          <p:cNvPr id="65" name="타원 64"/>
          <p:cNvSpPr/>
          <p:nvPr/>
        </p:nvSpPr>
        <p:spPr>
          <a:xfrm>
            <a:off x="3119439" y="5332710"/>
            <a:ext cx="68262" cy="65087"/>
          </a:xfrm>
          <a:prstGeom prst="ellipse">
            <a:avLst/>
          </a:prstGeom>
          <a:solidFill>
            <a:srgbClr val="002060"/>
          </a:solidFill>
          <a:ln w="12700" cap="flat" cmpd="sng" algn="ctr">
            <a:solidFill>
              <a:srgbClr val="002060"/>
            </a:solidFill>
            <a:prstDash val="solid"/>
            <a:miter lim="800000"/>
          </a:ln>
          <a:effectLst/>
        </p:spPr>
        <p:txBody>
          <a:bodyPr anchor="ctr"/>
          <a:lstStyle/>
          <a:p>
            <a:pPr marL="0" marR="0" lvl="0" indent="0" defTabSz="914400" eaLnBrk="0" fontAlgn="auto" latinLnBrk="0" hangingPunct="0">
              <a:lnSpc>
                <a:spcPct val="100000"/>
              </a:lnSpc>
              <a:spcBef>
                <a:spcPct val="0"/>
              </a:spcBef>
              <a:spcAft>
                <a:spcPts val="0"/>
              </a:spcAft>
              <a:buClrTx/>
              <a:buSzTx/>
              <a:buFontTx/>
              <a:buNone/>
              <a:tabLst/>
              <a:defRPr/>
            </a:pPr>
            <a:endParaRPr kumimoji="0" lang="ko-KR" altLang="en-US" sz="1050" b="0" i="0" u="none" strike="noStrike" kern="0" cap="none" spc="0" normalizeH="0" baseline="0" noProof="0" dirty="0">
              <a:ln>
                <a:noFill/>
              </a:ln>
              <a:solidFill>
                <a:srgbClr val="FFFFFF"/>
              </a:solidFill>
              <a:effectLst/>
              <a:uLnTx/>
              <a:uFillTx/>
              <a:latin typeface="Times New Roman" panose="02020603050405020304" pitchFamily="18" charset="0"/>
              <a:ea typeface="굴림"/>
              <a:cs typeface="Times New Roman" panose="02020603050405020304" pitchFamily="18" charset="0"/>
            </a:endParaRPr>
          </a:p>
        </p:txBody>
      </p:sp>
      <p:sp>
        <p:nvSpPr>
          <p:cNvPr id="66" name="Text Box 40"/>
          <p:cNvSpPr txBox="1">
            <a:spLocks noChangeArrowheads="1"/>
          </p:cNvSpPr>
          <p:nvPr/>
        </p:nvSpPr>
        <p:spPr bwMode="auto">
          <a:xfrm>
            <a:off x="3187701" y="5231110"/>
            <a:ext cx="2266950"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i="1" dirty="0" smtClean="0">
                <a:solidFill>
                  <a:srgbClr val="000000"/>
                </a:solidFill>
                <a:latin typeface="Times New Roman" panose="02020603050405020304" pitchFamily="18" charset="0"/>
                <a:cs typeface="Times New Roman" panose="02020603050405020304" pitchFamily="18" charset="0"/>
              </a:rPr>
              <a:t>Strategic choice made by the company </a:t>
            </a:r>
            <a:endParaRPr lang="en-US" altLang="ko-KR" sz="1050" b="0" i="1" baseline="-25000" dirty="0" smtClean="0">
              <a:solidFill>
                <a:srgbClr val="000000"/>
              </a:solidFill>
              <a:latin typeface="Times New Roman" panose="02020603050405020304" pitchFamily="18" charset="0"/>
              <a:cs typeface="Times New Roman" panose="02020603050405020304" pitchFamily="18" charset="0"/>
            </a:endParaRPr>
          </a:p>
        </p:txBody>
      </p:sp>
      <p:cxnSp>
        <p:nvCxnSpPr>
          <p:cNvPr id="67" name="직선 화살표 연결선 66"/>
          <p:cNvCxnSpPr>
            <a:stCxn id="60" idx="7"/>
            <a:endCxn id="61" idx="6"/>
          </p:cNvCxnSpPr>
          <p:nvPr/>
        </p:nvCxnSpPr>
        <p:spPr>
          <a:xfrm flipV="1">
            <a:off x="3894139" y="4143672"/>
            <a:ext cx="333375" cy="273050"/>
          </a:xfrm>
          <a:prstGeom prst="straightConnector1">
            <a:avLst/>
          </a:prstGeom>
          <a:noFill/>
          <a:ln w="6350" cap="flat" cmpd="sng" algn="ctr">
            <a:solidFill>
              <a:srgbClr val="000000"/>
            </a:solidFill>
            <a:prstDash val="solid"/>
            <a:miter lim="800000"/>
            <a:tailEnd type="triangle"/>
          </a:ln>
          <a:effectLst/>
        </p:spPr>
      </p:cxnSp>
      <p:cxnSp>
        <p:nvCxnSpPr>
          <p:cNvPr id="68" name="직선 화살표 연결선 67"/>
          <p:cNvCxnSpPr>
            <a:endCxn id="62" idx="7"/>
          </p:cNvCxnSpPr>
          <p:nvPr/>
        </p:nvCxnSpPr>
        <p:spPr>
          <a:xfrm flipV="1">
            <a:off x="4194176" y="3689647"/>
            <a:ext cx="207963" cy="452438"/>
          </a:xfrm>
          <a:prstGeom prst="straightConnector1">
            <a:avLst/>
          </a:prstGeom>
          <a:noFill/>
          <a:ln w="6350" cap="flat" cmpd="sng" algn="ctr">
            <a:solidFill>
              <a:srgbClr val="000000"/>
            </a:solidFill>
            <a:prstDash val="solid"/>
            <a:miter lim="800000"/>
            <a:tailEnd type="triangle"/>
          </a:ln>
          <a:effectLst/>
        </p:spPr>
      </p:cxnSp>
      <p:cxnSp>
        <p:nvCxnSpPr>
          <p:cNvPr id="69" name="직선 화살표 연결선 68"/>
          <p:cNvCxnSpPr>
            <a:endCxn id="63" idx="7"/>
          </p:cNvCxnSpPr>
          <p:nvPr/>
        </p:nvCxnSpPr>
        <p:spPr>
          <a:xfrm flipV="1">
            <a:off x="4391026" y="3391197"/>
            <a:ext cx="317500" cy="327025"/>
          </a:xfrm>
          <a:prstGeom prst="straightConnector1">
            <a:avLst/>
          </a:prstGeom>
          <a:noFill/>
          <a:ln w="6350" cap="flat" cmpd="sng" algn="ctr">
            <a:solidFill>
              <a:srgbClr val="000000"/>
            </a:solidFill>
            <a:prstDash val="solid"/>
            <a:miter lim="800000"/>
            <a:tailEnd type="triangle"/>
          </a:ln>
          <a:effectLst/>
        </p:spPr>
      </p:cxnSp>
      <p:cxnSp>
        <p:nvCxnSpPr>
          <p:cNvPr id="70" name="직선 화살표 연결선 69"/>
          <p:cNvCxnSpPr>
            <a:endCxn id="64" idx="7"/>
          </p:cNvCxnSpPr>
          <p:nvPr/>
        </p:nvCxnSpPr>
        <p:spPr>
          <a:xfrm flipV="1">
            <a:off x="4697414" y="3089572"/>
            <a:ext cx="309562" cy="320675"/>
          </a:xfrm>
          <a:prstGeom prst="straightConnector1">
            <a:avLst/>
          </a:prstGeom>
          <a:noFill/>
          <a:ln w="6350" cap="flat" cmpd="sng" algn="ctr">
            <a:solidFill>
              <a:srgbClr val="000000"/>
            </a:solidFill>
            <a:prstDash val="solid"/>
            <a:miter lim="800000"/>
            <a:tailEnd type="triangle"/>
          </a:ln>
          <a:effectLst/>
        </p:spPr>
      </p:cxnSp>
      <p:sp>
        <p:nvSpPr>
          <p:cNvPr id="71" name="Text Box 7"/>
          <p:cNvSpPr txBox="1">
            <a:spLocks noChangeArrowheads="1"/>
          </p:cNvSpPr>
          <p:nvPr/>
        </p:nvSpPr>
        <p:spPr bwMode="auto">
          <a:xfrm>
            <a:off x="2147889" y="1916410"/>
            <a:ext cx="973137"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dirty="0" smtClean="0">
                <a:solidFill>
                  <a:srgbClr val="000000"/>
                </a:solidFill>
                <a:latin typeface="Times New Roman" panose="02020603050405020304" pitchFamily="18" charset="0"/>
                <a:cs typeface="Times New Roman" panose="02020603050405020304" pitchFamily="18" charset="0"/>
              </a:rPr>
              <a:t>Controllability</a:t>
            </a:r>
          </a:p>
        </p:txBody>
      </p:sp>
      <p:sp>
        <p:nvSpPr>
          <p:cNvPr id="72" name="Text Box 19"/>
          <p:cNvSpPr txBox="1">
            <a:spLocks noChangeArrowheads="1"/>
          </p:cNvSpPr>
          <p:nvPr/>
        </p:nvSpPr>
        <p:spPr bwMode="auto">
          <a:xfrm>
            <a:off x="6342064" y="4880272"/>
            <a:ext cx="742950"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defRPr kumimoji="1" sz="2400">
                <a:solidFill>
                  <a:schemeClr val="tx1"/>
                </a:solidFill>
                <a:latin typeface="굴림" panose="020B0600000101010101" pitchFamily="50" charset="-127"/>
                <a:ea typeface="굴림" panose="020B0600000101010101" pitchFamily="50" charset="-127"/>
              </a:defRPr>
            </a:lvl1pPr>
            <a:lvl2pPr marL="742950" indent="-285750" latinLnBrk="1">
              <a:defRPr kumimoji="1" sz="2400">
                <a:solidFill>
                  <a:schemeClr val="tx1"/>
                </a:solidFill>
                <a:latin typeface="굴림" panose="020B0600000101010101" pitchFamily="50" charset="-127"/>
                <a:ea typeface="굴림" panose="020B0600000101010101" pitchFamily="50" charset="-127"/>
              </a:defRPr>
            </a:lvl2pPr>
            <a:lvl3pPr marL="1143000" indent="-228600" latinLnBrk="1">
              <a:defRPr kumimoji="1" sz="2400">
                <a:solidFill>
                  <a:schemeClr val="tx1"/>
                </a:solidFill>
                <a:latin typeface="굴림" panose="020B0600000101010101" pitchFamily="50" charset="-127"/>
                <a:ea typeface="굴림" panose="020B0600000101010101" pitchFamily="50" charset="-127"/>
              </a:defRPr>
            </a:lvl3pPr>
            <a:lvl4pPr marL="1600200" indent="-228600" latinLnBrk="1">
              <a:defRPr kumimoji="1" sz="2400">
                <a:solidFill>
                  <a:schemeClr val="tx1"/>
                </a:solidFill>
                <a:latin typeface="굴림" panose="020B0600000101010101" pitchFamily="50" charset="-127"/>
                <a:ea typeface="굴림" panose="020B0600000101010101" pitchFamily="50" charset="-127"/>
              </a:defRPr>
            </a:lvl4pPr>
            <a:lvl5pPr marL="2057400" indent="-228600" latinLnBrk="1">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algn="l">
              <a:spcBef>
                <a:spcPct val="0"/>
              </a:spcBef>
              <a:defRPr/>
            </a:pPr>
            <a:r>
              <a:rPr lang="en-US" altLang="ko-KR" sz="1050" b="0" dirty="0" smtClean="0">
                <a:solidFill>
                  <a:srgbClr val="000000"/>
                </a:solidFill>
                <a:latin typeface="Times New Roman" panose="02020603050405020304" pitchFamily="18" charset="0"/>
                <a:cs typeface="Times New Roman" panose="02020603050405020304" pitchFamily="18" charset="0"/>
              </a:rPr>
              <a:t>Flexibility</a:t>
            </a:r>
          </a:p>
        </p:txBody>
      </p:sp>
    </p:spTree>
    <p:extLst>
      <p:ext uri="{BB962C8B-B14F-4D97-AF65-F5344CB8AC3E}">
        <p14:creationId xmlns:p14="http://schemas.microsoft.com/office/powerpoint/2010/main" val="117933227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2.15 </a:t>
            </a:r>
            <a:r>
              <a:rPr lang="en-US" altLang="ko-KR" sz="3200" dirty="0" smtClean="0">
                <a:solidFill>
                  <a:schemeClr val="tx1"/>
                </a:solidFill>
                <a:latin typeface="Times New Roman" pitchFamily="18" charset="0"/>
              </a:rPr>
              <a:t>Chain </a:t>
            </a:r>
            <a:r>
              <a:rPr lang="en-US" altLang="ko-KR" sz="3200" dirty="0">
                <a:solidFill>
                  <a:schemeClr val="tx1"/>
                </a:solidFill>
                <a:latin typeface="Times New Roman" pitchFamily="18" charset="0"/>
              </a:rPr>
              <a:t>of </a:t>
            </a:r>
            <a:r>
              <a:rPr lang="en-US" altLang="ko-KR" sz="3200" dirty="0" smtClean="0">
                <a:solidFill>
                  <a:schemeClr val="tx1"/>
                </a:solidFill>
                <a:latin typeface="Times New Roman" pitchFamily="18" charset="0"/>
              </a:rPr>
              <a:t>capability</a:t>
            </a:r>
            <a:endParaRPr lang="en-US" altLang="ko-KR" sz="3200" dirty="0">
              <a:solidFill>
                <a:schemeClr val="tx1"/>
              </a:solidFill>
              <a:latin typeface="Times New Roman" pitchFamily="18" charset="0"/>
            </a:endParaRPr>
          </a:p>
        </p:txBody>
      </p:sp>
      <p:sp>
        <p:nvSpPr>
          <p:cNvPr id="3" name="Rectangle 6"/>
          <p:cNvSpPr>
            <a:spLocks noChangeArrowheads="1"/>
          </p:cNvSpPr>
          <p:nvPr/>
        </p:nvSpPr>
        <p:spPr bwMode="auto">
          <a:xfrm>
            <a:off x="904611" y="2035478"/>
            <a:ext cx="1534054" cy="685800"/>
          </a:xfrm>
          <a:prstGeom prst="rect">
            <a:avLst/>
          </a:prstGeom>
          <a:noFill/>
          <a:ln w="9525" algn="ctr">
            <a:solidFill>
              <a:schemeClr val="tx1"/>
            </a:solidFill>
            <a:miter lim="800000"/>
            <a:headEnd/>
            <a:tailEnd/>
          </a:ln>
          <a:effectLst/>
        </p:spPr>
        <p:txBody>
          <a:bodyPr wrap="none" anchor="ctr"/>
          <a:lstStyle/>
          <a:p>
            <a:pPr algn="ctr"/>
            <a:r>
              <a:rPr lang="en-US" altLang="ko-KR" sz="2000">
                <a:latin typeface="Times New Roman" pitchFamily="18" charset="0"/>
                <a:ea typeface="맑은 고딕" pitchFamily="50" charset="-127"/>
              </a:rPr>
              <a:t>Basic</a:t>
            </a:r>
          </a:p>
          <a:p>
            <a:pPr algn="ctr"/>
            <a:r>
              <a:rPr lang="en-US" altLang="ko-KR" sz="2000">
                <a:latin typeface="Times New Roman" pitchFamily="18" charset="0"/>
                <a:ea typeface="맑은 고딕" pitchFamily="50" charset="-127"/>
              </a:rPr>
              <a:t>capability</a:t>
            </a:r>
          </a:p>
        </p:txBody>
      </p:sp>
      <p:sp>
        <p:nvSpPr>
          <p:cNvPr id="4" name="Rectangle 7"/>
          <p:cNvSpPr>
            <a:spLocks noChangeArrowheads="1"/>
          </p:cNvSpPr>
          <p:nvPr/>
        </p:nvSpPr>
        <p:spPr bwMode="auto">
          <a:xfrm>
            <a:off x="2988998" y="2035478"/>
            <a:ext cx="1671638" cy="685800"/>
          </a:xfrm>
          <a:prstGeom prst="rect">
            <a:avLst/>
          </a:prstGeom>
          <a:noFill/>
          <a:ln w="9525" algn="ctr">
            <a:solidFill>
              <a:schemeClr val="tx1"/>
            </a:solidFill>
            <a:miter lim="800000"/>
            <a:headEnd/>
            <a:tailEnd/>
          </a:ln>
          <a:effectLst/>
        </p:spPr>
        <p:txBody>
          <a:bodyPr wrap="none" anchor="ctr"/>
          <a:lstStyle/>
          <a:p>
            <a:pPr algn="ctr"/>
            <a:r>
              <a:rPr lang="en-US" altLang="ko-KR" sz="2000">
                <a:latin typeface="Times New Roman" pitchFamily="18" charset="0"/>
                <a:ea typeface="맑은 고딕" pitchFamily="50" charset="-127"/>
              </a:rPr>
              <a:t>Process-level</a:t>
            </a:r>
          </a:p>
          <a:p>
            <a:pPr algn="ctr"/>
            <a:r>
              <a:rPr lang="en-US" altLang="ko-KR" sz="2000">
                <a:latin typeface="Times New Roman" pitchFamily="18" charset="0"/>
                <a:ea typeface="맑은 고딕" pitchFamily="50" charset="-127"/>
              </a:rPr>
              <a:t>capability</a:t>
            </a:r>
          </a:p>
        </p:txBody>
      </p:sp>
      <p:sp>
        <p:nvSpPr>
          <p:cNvPr id="5" name="Rectangle 8"/>
          <p:cNvSpPr>
            <a:spLocks noChangeArrowheads="1"/>
          </p:cNvSpPr>
          <p:nvPr/>
        </p:nvSpPr>
        <p:spPr bwMode="auto">
          <a:xfrm>
            <a:off x="5212689" y="2022778"/>
            <a:ext cx="1613165" cy="711200"/>
          </a:xfrm>
          <a:prstGeom prst="rect">
            <a:avLst/>
          </a:prstGeom>
          <a:noFill/>
          <a:ln w="9525" algn="ctr">
            <a:solidFill>
              <a:schemeClr val="tx1"/>
            </a:solidFill>
            <a:miter lim="800000"/>
            <a:headEnd/>
            <a:tailEnd/>
          </a:ln>
          <a:effectLst/>
        </p:spPr>
        <p:txBody>
          <a:bodyPr wrap="none" anchor="ctr"/>
          <a:lstStyle/>
          <a:p>
            <a:pPr algn="ctr"/>
            <a:r>
              <a:rPr lang="en-US" altLang="ko-KR" sz="2000">
                <a:latin typeface="Times New Roman" pitchFamily="18" charset="0"/>
                <a:ea typeface="맑은 고딕" pitchFamily="50" charset="-127"/>
              </a:rPr>
              <a:t>System-level</a:t>
            </a:r>
          </a:p>
          <a:p>
            <a:pPr algn="ctr"/>
            <a:r>
              <a:rPr lang="en-US" altLang="ko-KR" sz="2000">
                <a:latin typeface="Times New Roman" pitchFamily="18" charset="0"/>
                <a:ea typeface="맑은 고딕" pitchFamily="50" charset="-127"/>
              </a:rPr>
              <a:t>capability</a:t>
            </a:r>
          </a:p>
        </p:txBody>
      </p:sp>
      <p:cxnSp>
        <p:nvCxnSpPr>
          <p:cNvPr id="6" name="AutoShape 9"/>
          <p:cNvCxnSpPr>
            <a:cxnSpLocks noChangeShapeType="1"/>
            <a:stCxn id="3" idx="3"/>
            <a:endCxn id="4" idx="1"/>
          </p:cNvCxnSpPr>
          <p:nvPr/>
        </p:nvCxnSpPr>
        <p:spPr bwMode="auto">
          <a:xfrm>
            <a:off x="2438665" y="2378378"/>
            <a:ext cx="550333" cy="0"/>
          </a:xfrm>
          <a:prstGeom prst="straightConnector1">
            <a:avLst/>
          </a:prstGeom>
          <a:noFill/>
          <a:ln w="9525">
            <a:solidFill>
              <a:schemeClr val="tx1"/>
            </a:solidFill>
            <a:round/>
            <a:headEnd/>
            <a:tailEnd type="triangle" w="med" len="med"/>
          </a:ln>
          <a:effectLst/>
        </p:spPr>
      </p:cxnSp>
      <p:cxnSp>
        <p:nvCxnSpPr>
          <p:cNvPr id="7" name="AutoShape 10"/>
          <p:cNvCxnSpPr>
            <a:cxnSpLocks noChangeShapeType="1"/>
            <a:stCxn id="4" idx="3"/>
            <a:endCxn id="5" idx="1"/>
          </p:cNvCxnSpPr>
          <p:nvPr/>
        </p:nvCxnSpPr>
        <p:spPr bwMode="auto">
          <a:xfrm>
            <a:off x="4660636" y="2378378"/>
            <a:ext cx="552053" cy="0"/>
          </a:xfrm>
          <a:prstGeom prst="straightConnector1">
            <a:avLst/>
          </a:prstGeom>
          <a:noFill/>
          <a:ln w="9525">
            <a:solidFill>
              <a:schemeClr val="tx1"/>
            </a:solidFill>
            <a:round/>
            <a:headEnd/>
            <a:tailEnd type="triangle" w="med" len="med"/>
          </a:ln>
          <a:effectLst/>
        </p:spPr>
      </p:cxnSp>
      <p:sp>
        <p:nvSpPr>
          <p:cNvPr id="8" name="Rectangle 11"/>
          <p:cNvSpPr>
            <a:spLocks noChangeArrowheads="1"/>
          </p:cNvSpPr>
          <p:nvPr/>
        </p:nvSpPr>
        <p:spPr bwMode="auto">
          <a:xfrm>
            <a:off x="7377907" y="2022778"/>
            <a:ext cx="1613165" cy="711200"/>
          </a:xfrm>
          <a:prstGeom prst="rect">
            <a:avLst/>
          </a:prstGeom>
          <a:noFill/>
          <a:ln w="9525" algn="ctr">
            <a:solidFill>
              <a:schemeClr val="tx1"/>
            </a:solidFill>
            <a:miter lim="800000"/>
            <a:headEnd/>
            <a:tailEnd/>
          </a:ln>
          <a:effectLst/>
        </p:spPr>
        <p:txBody>
          <a:bodyPr wrap="none" anchor="ctr"/>
          <a:lstStyle/>
          <a:p>
            <a:pPr algn="ctr"/>
            <a:r>
              <a:rPr lang="en-US" altLang="ko-KR" sz="2000">
                <a:latin typeface="Times New Roman" pitchFamily="18" charset="0"/>
                <a:ea typeface="맑은 고딕" pitchFamily="50" charset="-127"/>
              </a:rPr>
              <a:t>Performance</a:t>
            </a:r>
          </a:p>
        </p:txBody>
      </p:sp>
      <p:cxnSp>
        <p:nvCxnSpPr>
          <p:cNvPr id="9" name="AutoShape 12"/>
          <p:cNvCxnSpPr>
            <a:cxnSpLocks noChangeShapeType="1"/>
            <a:stCxn id="5" idx="3"/>
            <a:endCxn id="8" idx="1"/>
          </p:cNvCxnSpPr>
          <p:nvPr/>
        </p:nvCxnSpPr>
        <p:spPr bwMode="auto">
          <a:xfrm>
            <a:off x="6825853" y="2378378"/>
            <a:ext cx="552054" cy="0"/>
          </a:xfrm>
          <a:prstGeom prst="straightConnector1">
            <a:avLst/>
          </a:prstGeom>
          <a:noFill/>
          <a:ln w="9525">
            <a:solidFill>
              <a:schemeClr val="tx1"/>
            </a:solidFill>
            <a:round/>
            <a:headEnd/>
            <a:tailEnd type="triangle" w="med" len="med"/>
          </a:ln>
          <a:effectLst/>
        </p:spPr>
      </p:cxnSp>
      <p:sp>
        <p:nvSpPr>
          <p:cNvPr id="10" name="Text Box 13"/>
          <p:cNvSpPr txBox="1">
            <a:spLocks noChangeArrowheads="1"/>
          </p:cNvSpPr>
          <p:nvPr/>
        </p:nvSpPr>
        <p:spPr bwMode="auto">
          <a:xfrm>
            <a:off x="591609" y="2949879"/>
            <a:ext cx="2029354" cy="2111347"/>
          </a:xfrm>
          <a:prstGeom prst="rect">
            <a:avLst/>
          </a:prstGeom>
          <a:noFill/>
          <a:ln w="9525" algn="ctr">
            <a:solidFill>
              <a:schemeClr val="tx1"/>
            </a:solidFill>
            <a:miter lim="800000"/>
            <a:headEnd/>
            <a:tailEnd/>
          </a:ln>
          <a:effectLst/>
        </p:spPr>
        <p:txBody>
          <a:bodyPr>
            <a:spAutoFit/>
          </a:bodyPr>
          <a:lstStyle/>
          <a:p>
            <a:pPr algn="l">
              <a:buFontTx/>
              <a:buChar char="•"/>
            </a:pPr>
            <a:r>
              <a:rPr lang="en-US" altLang="ko-KR" sz="1600" dirty="0">
                <a:latin typeface="Times New Roman" pitchFamily="18" charset="0"/>
                <a:ea typeface="맑은 고딕" pitchFamily="50" charset="-127"/>
              </a:rPr>
              <a:t> Overall knowledge</a:t>
            </a:r>
          </a:p>
          <a:p>
            <a:pPr algn="l"/>
            <a:r>
              <a:rPr lang="en-US" altLang="ko-KR" sz="1600" dirty="0">
                <a:latin typeface="Times New Roman" pitchFamily="18" charset="0"/>
                <a:ea typeface="맑은 고딕" pitchFamily="50" charset="-127"/>
              </a:rPr>
              <a:t>  and experience in</a:t>
            </a:r>
          </a:p>
          <a:p>
            <a:pPr algn="l">
              <a:buFontTx/>
              <a:buChar char="-"/>
            </a:pPr>
            <a:r>
              <a:rPr lang="en-US" altLang="ko-KR" sz="1600" dirty="0">
                <a:latin typeface="Times New Roman" pitchFamily="18" charset="0"/>
                <a:ea typeface="맑은 고딕" pitchFamily="50" charset="-127"/>
              </a:rPr>
              <a:t> Process</a:t>
            </a:r>
          </a:p>
          <a:p>
            <a:pPr algn="l">
              <a:buFontTx/>
              <a:buChar char="-"/>
            </a:pPr>
            <a:r>
              <a:rPr lang="en-US" altLang="ko-KR" sz="1600" dirty="0">
                <a:latin typeface="Times New Roman" pitchFamily="18" charset="0"/>
                <a:ea typeface="맑은 고딕" pitchFamily="50" charset="-127"/>
              </a:rPr>
              <a:t> Manufacturing </a:t>
            </a:r>
          </a:p>
          <a:p>
            <a:pPr algn="l">
              <a:buFontTx/>
              <a:buChar char="-"/>
            </a:pPr>
            <a:r>
              <a:rPr lang="en-US" altLang="ko-KR" sz="1600" dirty="0">
                <a:latin typeface="Times New Roman" pitchFamily="18" charset="0"/>
                <a:ea typeface="맑은 고딕" pitchFamily="50" charset="-127"/>
              </a:rPr>
              <a:t> Safety</a:t>
            </a:r>
          </a:p>
          <a:p>
            <a:pPr algn="l">
              <a:buFontTx/>
              <a:buChar char="-"/>
            </a:pPr>
            <a:r>
              <a:rPr lang="en-US" altLang="ko-KR" sz="1600" dirty="0">
                <a:latin typeface="Times New Roman" pitchFamily="18" charset="0"/>
                <a:ea typeface="맑은 고딕" pitchFamily="50" charset="-127"/>
              </a:rPr>
              <a:t> Engineering</a:t>
            </a:r>
          </a:p>
          <a:p>
            <a:pPr algn="l">
              <a:buFontTx/>
              <a:buChar char="-"/>
            </a:pPr>
            <a:r>
              <a:rPr lang="en-US" altLang="ko-KR" sz="1600" dirty="0">
                <a:latin typeface="Times New Roman" pitchFamily="18" charset="0"/>
                <a:ea typeface="맑은 고딕" pitchFamily="50" charset="-127"/>
              </a:rPr>
              <a:t> Work ethics</a:t>
            </a:r>
          </a:p>
        </p:txBody>
      </p:sp>
      <p:sp>
        <p:nvSpPr>
          <p:cNvPr id="11" name="Text Box 14"/>
          <p:cNvSpPr txBox="1">
            <a:spLocks noChangeArrowheads="1"/>
          </p:cNvSpPr>
          <p:nvPr/>
        </p:nvSpPr>
        <p:spPr bwMode="auto">
          <a:xfrm>
            <a:off x="2794403" y="2949878"/>
            <a:ext cx="2004074" cy="1815882"/>
          </a:xfrm>
          <a:prstGeom prst="rect">
            <a:avLst/>
          </a:prstGeom>
          <a:noFill/>
          <a:ln w="9525" algn="ctr">
            <a:solidFill>
              <a:schemeClr val="tx1"/>
            </a:solidFill>
            <a:miter lim="800000"/>
            <a:headEnd/>
            <a:tailEnd/>
          </a:ln>
          <a:effectLst/>
        </p:spPr>
        <p:txBody>
          <a:bodyPr wrap="none">
            <a:spAutoFit/>
          </a:bodyPr>
          <a:lstStyle/>
          <a:p>
            <a:pPr algn="l">
              <a:buFontTx/>
              <a:buChar char="•"/>
            </a:pPr>
            <a:r>
              <a:rPr lang="en-US" altLang="ko-KR" sz="1600" dirty="0">
                <a:latin typeface="Times New Roman" pitchFamily="18" charset="0"/>
                <a:ea typeface="맑은 고딕" pitchFamily="50" charset="-127"/>
              </a:rPr>
              <a:t> Individual function</a:t>
            </a:r>
          </a:p>
          <a:p>
            <a:pPr algn="l">
              <a:buFontTx/>
              <a:buChar char="•"/>
            </a:pPr>
            <a:r>
              <a:rPr lang="en-US" altLang="ko-KR" sz="1600" dirty="0">
                <a:latin typeface="Times New Roman" pitchFamily="18" charset="0"/>
                <a:ea typeface="맑은 고딕" pitchFamily="50" charset="-127"/>
              </a:rPr>
              <a:t> Individual process:</a:t>
            </a:r>
          </a:p>
          <a:p>
            <a:pPr algn="l">
              <a:buFontTx/>
              <a:buChar char="-"/>
            </a:pPr>
            <a:r>
              <a:rPr lang="en-US" altLang="ko-KR" sz="1600" dirty="0">
                <a:latin typeface="Times New Roman" pitchFamily="18" charset="0"/>
                <a:ea typeface="맑은 고딕" pitchFamily="50" charset="-127"/>
              </a:rPr>
              <a:t> Assembly</a:t>
            </a:r>
          </a:p>
          <a:p>
            <a:pPr algn="l">
              <a:buFontTx/>
              <a:buChar char="-"/>
            </a:pPr>
            <a:r>
              <a:rPr lang="en-US" altLang="ko-KR" sz="1600" dirty="0">
                <a:latin typeface="Times New Roman" pitchFamily="18" charset="0"/>
                <a:ea typeface="맑은 고딕" pitchFamily="50" charset="-127"/>
              </a:rPr>
              <a:t> Process quality</a:t>
            </a:r>
          </a:p>
          <a:p>
            <a:pPr algn="l">
              <a:buFontTx/>
              <a:buChar char="-"/>
            </a:pPr>
            <a:r>
              <a:rPr lang="en-US" altLang="ko-KR" sz="1600" dirty="0">
                <a:latin typeface="Times New Roman" pitchFamily="18" charset="0"/>
                <a:ea typeface="맑은 고딕" pitchFamily="50" charset="-127"/>
              </a:rPr>
              <a:t> Welding</a:t>
            </a:r>
          </a:p>
          <a:p>
            <a:pPr algn="l">
              <a:buFontTx/>
              <a:buChar char="-"/>
            </a:pPr>
            <a:r>
              <a:rPr lang="en-US" altLang="ko-KR" sz="1600" dirty="0">
                <a:latin typeface="Times New Roman" pitchFamily="18" charset="0"/>
                <a:ea typeface="맑은 고딕" pitchFamily="50" charset="-127"/>
              </a:rPr>
              <a:t> Cutting </a:t>
            </a:r>
          </a:p>
        </p:txBody>
      </p:sp>
      <p:sp>
        <p:nvSpPr>
          <p:cNvPr id="12" name="Text Box 15"/>
          <p:cNvSpPr txBox="1">
            <a:spLocks noChangeArrowheads="1"/>
          </p:cNvSpPr>
          <p:nvPr/>
        </p:nvSpPr>
        <p:spPr bwMode="auto">
          <a:xfrm>
            <a:off x="4959880" y="2949878"/>
            <a:ext cx="2029354" cy="1766637"/>
          </a:xfrm>
          <a:prstGeom prst="rect">
            <a:avLst/>
          </a:prstGeom>
          <a:noFill/>
          <a:ln w="9525" algn="ctr">
            <a:solidFill>
              <a:schemeClr val="tx1"/>
            </a:solidFill>
            <a:miter lim="800000"/>
            <a:headEnd/>
            <a:tailEnd/>
          </a:ln>
          <a:effectLst/>
        </p:spPr>
        <p:txBody>
          <a:bodyPr>
            <a:spAutoFit/>
          </a:bodyPr>
          <a:lstStyle/>
          <a:p>
            <a:pPr algn="l">
              <a:buFontTx/>
              <a:buChar char="•"/>
            </a:pPr>
            <a:r>
              <a:rPr lang="en-US" altLang="ko-KR" sz="1600" dirty="0">
                <a:latin typeface="Times New Roman" pitchFamily="18" charset="0"/>
                <a:ea typeface="맑은 고딕" pitchFamily="50" charset="-127"/>
              </a:rPr>
              <a:t> Responsiveness</a:t>
            </a:r>
            <a:br>
              <a:rPr lang="en-US" altLang="ko-KR" sz="1600" dirty="0">
                <a:latin typeface="Times New Roman" pitchFamily="18" charset="0"/>
                <a:ea typeface="맑은 고딕" pitchFamily="50" charset="-127"/>
              </a:rPr>
            </a:br>
            <a:r>
              <a:rPr lang="en-US" altLang="ko-KR" sz="1600" dirty="0">
                <a:latin typeface="Times New Roman" pitchFamily="18" charset="0"/>
                <a:ea typeface="맑은 고딕" pitchFamily="50" charset="-127"/>
              </a:rPr>
              <a:t>  (quick delivery)</a:t>
            </a:r>
          </a:p>
          <a:p>
            <a:pPr algn="l">
              <a:buFontTx/>
              <a:buChar char="•"/>
            </a:pPr>
            <a:r>
              <a:rPr lang="en-US" altLang="ko-KR" sz="1600" dirty="0">
                <a:latin typeface="Times New Roman" pitchFamily="18" charset="0"/>
                <a:ea typeface="맑은 고딕" pitchFamily="50" charset="-127"/>
              </a:rPr>
              <a:t> Lead-time</a:t>
            </a:r>
          </a:p>
          <a:p>
            <a:pPr algn="l">
              <a:buFontTx/>
              <a:buChar char="•"/>
            </a:pPr>
            <a:r>
              <a:rPr lang="en-US" altLang="ko-KR" sz="1600" dirty="0">
                <a:latin typeface="Times New Roman" pitchFamily="18" charset="0"/>
                <a:ea typeface="맑은 고딕" pitchFamily="50" charset="-127"/>
              </a:rPr>
              <a:t> Overall quality</a:t>
            </a:r>
          </a:p>
          <a:p>
            <a:pPr algn="l">
              <a:buFontTx/>
              <a:buChar char="•"/>
            </a:pPr>
            <a:r>
              <a:rPr lang="en-US" altLang="ko-KR" sz="1600" dirty="0">
                <a:latin typeface="Times New Roman" pitchFamily="18" charset="0"/>
                <a:ea typeface="맑은 고딕" pitchFamily="50" charset="-127"/>
              </a:rPr>
              <a:t> Design</a:t>
            </a:r>
          </a:p>
          <a:p>
            <a:pPr algn="l">
              <a:buFontTx/>
              <a:buChar char="•"/>
            </a:pPr>
            <a:r>
              <a:rPr lang="en-US" altLang="ko-KR" sz="1600" dirty="0">
                <a:latin typeface="Times New Roman" pitchFamily="18" charset="0"/>
                <a:ea typeface="맑은 고딕" pitchFamily="50" charset="-127"/>
              </a:rPr>
              <a:t> NPD capability</a:t>
            </a:r>
          </a:p>
        </p:txBody>
      </p:sp>
      <p:sp>
        <p:nvSpPr>
          <p:cNvPr id="13" name="Text Box 16"/>
          <p:cNvSpPr txBox="1">
            <a:spLocks noChangeArrowheads="1"/>
          </p:cNvSpPr>
          <p:nvPr/>
        </p:nvSpPr>
        <p:spPr bwMode="auto">
          <a:xfrm>
            <a:off x="7144015" y="2949879"/>
            <a:ext cx="2340636" cy="929485"/>
          </a:xfrm>
          <a:prstGeom prst="rect">
            <a:avLst/>
          </a:prstGeom>
          <a:noFill/>
          <a:ln w="9525" algn="ctr">
            <a:solidFill>
              <a:schemeClr val="tx1"/>
            </a:solidFill>
            <a:miter lim="800000"/>
            <a:headEnd/>
            <a:tailEnd/>
          </a:ln>
          <a:effectLst/>
        </p:spPr>
        <p:txBody>
          <a:bodyPr>
            <a:spAutoFit/>
          </a:bodyPr>
          <a:lstStyle/>
          <a:p>
            <a:pPr algn="l">
              <a:buFontTx/>
              <a:buChar char="•"/>
            </a:pPr>
            <a:r>
              <a:rPr lang="en-US" altLang="ko-KR" sz="1600" dirty="0">
                <a:latin typeface="Times New Roman" pitchFamily="18" charset="0"/>
                <a:ea typeface="맑은 고딕" pitchFamily="50" charset="-127"/>
              </a:rPr>
              <a:t> Increased revenues</a:t>
            </a:r>
          </a:p>
          <a:p>
            <a:pPr algn="l">
              <a:buFontTx/>
              <a:buChar char="•"/>
            </a:pPr>
            <a:r>
              <a:rPr lang="en-US" altLang="ko-KR" sz="1600" dirty="0">
                <a:latin typeface="Times New Roman" pitchFamily="18" charset="0"/>
                <a:ea typeface="맑은 고딕" pitchFamily="50" charset="-127"/>
              </a:rPr>
              <a:t> Increased profits</a:t>
            </a:r>
          </a:p>
          <a:p>
            <a:pPr algn="l">
              <a:buFontTx/>
              <a:buChar char="•"/>
            </a:pPr>
            <a:r>
              <a:rPr lang="en-US" altLang="ko-KR" sz="1600" dirty="0">
                <a:latin typeface="Times New Roman" pitchFamily="18" charset="0"/>
                <a:ea typeface="맑은 고딕" pitchFamily="50" charset="-127"/>
              </a:rPr>
              <a:t> Customer satisfaction</a:t>
            </a:r>
          </a:p>
        </p:txBody>
      </p:sp>
      <p:sp>
        <p:nvSpPr>
          <p:cNvPr id="14" name="AutoShape 17"/>
          <p:cNvSpPr>
            <a:spLocks noChangeArrowheads="1"/>
          </p:cNvSpPr>
          <p:nvPr/>
        </p:nvSpPr>
        <p:spPr bwMode="auto">
          <a:xfrm>
            <a:off x="7856804" y="3726374"/>
            <a:ext cx="215102" cy="823496"/>
          </a:xfrm>
          <a:custGeom>
            <a:avLst/>
            <a:gdLst>
              <a:gd name="G0" fmla="+- 9257 0 0"/>
              <a:gd name="G1" fmla="+- 18514 0 0"/>
              <a:gd name="G2" fmla="+- 7200 0 0"/>
              <a:gd name="G3" fmla="*/ 9257 1 2"/>
              <a:gd name="G4" fmla="+- G3 10800 0"/>
              <a:gd name="G5" fmla="+- 21600 9257 18514"/>
              <a:gd name="G6" fmla="+- 18514 7200 0"/>
              <a:gd name="G7" fmla="*/ G6 1 2"/>
              <a:gd name="G8" fmla="*/ 18514 2 1"/>
              <a:gd name="G9" fmla="+- G8 0 21600"/>
              <a:gd name="G10" fmla="*/ 21600 G0 G1"/>
              <a:gd name="G11" fmla="*/ 21600 G4 G1"/>
              <a:gd name="G12" fmla="*/ 21600 G5 G1"/>
              <a:gd name="G13" fmla="*/ 21600 G7 G1"/>
              <a:gd name="G14" fmla="*/ 18514 1 2"/>
              <a:gd name="G15" fmla="+- G5 0 G4"/>
              <a:gd name="G16" fmla="+- G0 0 G4"/>
              <a:gd name="G17" fmla="*/ G2 G15 G16"/>
              <a:gd name="T0" fmla="*/ 15429 w 21600"/>
              <a:gd name="T1" fmla="*/ 0 h 21600"/>
              <a:gd name="T2" fmla="*/ 9257 w 21600"/>
              <a:gd name="T3" fmla="*/ 7200 h 21600"/>
              <a:gd name="T4" fmla="*/ 0 w 21600"/>
              <a:gd name="T5" fmla="*/ 18001 h 21600"/>
              <a:gd name="T6" fmla="*/ 9257 w 21600"/>
              <a:gd name="T7" fmla="*/ 21600 h 21600"/>
              <a:gd name="T8" fmla="*/ 18514 w 21600"/>
              <a:gd name="T9" fmla="*/ 15000 h 21600"/>
              <a:gd name="T10" fmla="*/ 21600 w 21600"/>
              <a:gd name="T11" fmla="*/ 7200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noFill/>
          <a:ln w="9525" algn="ctr">
            <a:noFill/>
            <a:miter lim="800000"/>
            <a:headEnd/>
            <a:tailEnd/>
          </a:ln>
          <a:effectLst/>
        </p:spPr>
        <p:txBody>
          <a:bodyPr wrap="none" anchor="ctr">
            <a:spAutoFit/>
          </a:bodyPr>
          <a:lstStyle/>
          <a:p>
            <a:endParaRPr lang="ko-KR" altLang="en-US"/>
          </a:p>
        </p:txBody>
      </p:sp>
      <p:sp>
        <p:nvSpPr>
          <p:cNvPr id="15" name="Line 18"/>
          <p:cNvSpPr>
            <a:spLocks noChangeShapeType="1"/>
          </p:cNvSpPr>
          <p:nvPr/>
        </p:nvSpPr>
        <p:spPr bwMode="auto">
          <a:xfrm>
            <a:off x="8315193" y="3813479"/>
            <a:ext cx="0" cy="504825"/>
          </a:xfrm>
          <a:prstGeom prst="line">
            <a:avLst/>
          </a:prstGeom>
          <a:noFill/>
          <a:ln w="15875">
            <a:solidFill>
              <a:schemeClr val="tx1"/>
            </a:solidFill>
            <a:round/>
            <a:headEnd/>
            <a:tailEnd/>
          </a:ln>
          <a:effectLst/>
        </p:spPr>
        <p:txBody>
          <a:bodyPr wrap="none">
            <a:spAutoFit/>
          </a:bodyPr>
          <a:lstStyle/>
          <a:p>
            <a:endParaRPr lang="ko-KR" altLang="en-US"/>
          </a:p>
        </p:txBody>
      </p:sp>
      <p:sp>
        <p:nvSpPr>
          <p:cNvPr id="16" name="Line 19"/>
          <p:cNvSpPr>
            <a:spLocks noChangeShapeType="1"/>
          </p:cNvSpPr>
          <p:nvPr/>
        </p:nvSpPr>
        <p:spPr bwMode="auto">
          <a:xfrm flipH="1">
            <a:off x="7066624" y="4318303"/>
            <a:ext cx="1248569" cy="0"/>
          </a:xfrm>
          <a:prstGeom prst="line">
            <a:avLst/>
          </a:prstGeom>
          <a:noFill/>
          <a:ln w="15875">
            <a:solidFill>
              <a:schemeClr val="tx1"/>
            </a:solidFill>
            <a:round/>
            <a:headEnd/>
            <a:tailEnd type="triangle" w="med" len="med"/>
          </a:ln>
          <a:effectLst/>
        </p:spPr>
        <p:txBody>
          <a:bodyPr wrap="none">
            <a:spAutoFit/>
          </a:bodyPr>
          <a:lstStyle/>
          <a:p>
            <a:endParaRPr lang="ko-KR" altLang="en-US"/>
          </a:p>
        </p:txBody>
      </p:sp>
      <p:sp>
        <p:nvSpPr>
          <p:cNvPr id="17" name="Text Box 20"/>
          <p:cNvSpPr txBox="1">
            <a:spLocks noChangeArrowheads="1"/>
          </p:cNvSpPr>
          <p:nvPr/>
        </p:nvSpPr>
        <p:spPr bwMode="auto">
          <a:xfrm>
            <a:off x="7424819" y="4318304"/>
            <a:ext cx="1646605" cy="720197"/>
          </a:xfrm>
          <a:prstGeom prst="rect">
            <a:avLst/>
          </a:prstGeom>
          <a:noFill/>
          <a:ln w="9525" algn="ctr">
            <a:noFill/>
            <a:miter lim="800000"/>
            <a:headEnd/>
            <a:tailEnd/>
          </a:ln>
          <a:effectLst/>
        </p:spPr>
        <p:txBody>
          <a:bodyPr wrap="none">
            <a:spAutoFit/>
          </a:bodyPr>
          <a:lstStyle/>
          <a:p>
            <a:r>
              <a:rPr lang="en-US" altLang="ko-KR" sz="1200" i="1">
                <a:solidFill>
                  <a:srgbClr val="FF0000"/>
                </a:solidFill>
                <a:latin typeface="Times New Roman" pitchFamily="18" charset="0"/>
                <a:ea typeface="맑은 고딕" pitchFamily="50" charset="-127"/>
              </a:rPr>
              <a:t>Customers can observe</a:t>
            </a:r>
          </a:p>
          <a:p>
            <a:r>
              <a:rPr lang="en-US" altLang="ko-KR" sz="1200" i="1">
                <a:solidFill>
                  <a:srgbClr val="FF0000"/>
                </a:solidFill>
                <a:latin typeface="Times New Roman" pitchFamily="18" charset="0"/>
                <a:ea typeface="맑은 고딕" pitchFamily="50" charset="-127"/>
              </a:rPr>
              <a:t>the firm’s system-level</a:t>
            </a:r>
          </a:p>
          <a:p>
            <a:r>
              <a:rPr lang="en-US" altLang="ko-KR" sz="1200" i="1">
                <a:solidFill>
                  <a:srgbClr val="FF0000"/>
                </a:solidFill>
                <a:latin typeface="Times New Roman" pitchFamily="18" charset="0"/>
                <a:ea typeface="맑은 고딕" pitchFamily="50" charset="-127"/>
              </a:rPr>
              <a:t>capability only. </a:t>
            </a:r>
          </a:p>
        </p:txBody>
      </p:sp>
      <p:sp>
        <p:nvSpPr>
          <p:cNvPr id="18" name="Line 21"/>
          <p:cNvSpPr>
            <a:spLocks noChangeShapeType="1"/>
          </p:cNvSpPr>
          <p:nvPr/>
        </p:nvSpPr>
        <p:spPr bwMode="auto">
          <a:xfrm>
            <a:off x="1606286" y="2733978"/>
            <a:ext cx="0" cy="215900"/>
          </a:xfrm>
          <a:prstGeom prst="line">
            <a:avLst/>
          </a:prstGeom>
          <a:noFill/>
          <a:ln w="19050">
            <a:solidFill>
              <a:srgbClr val="0000FF"/>
            </a:solidFill>
            <a:round/>
            <a:headEnd type="oval" w="med" len="med"/>
            <a:tailEnd type="oval" w="med" len="med"/>
          </a:ln>
          <a:effectLst/>
        </p:spPr>
        <p:txBody>
          <a:bodyPr wrap="none">
            <a:spAutoFit/>
          </a:bodyPr>
          <a:lstStyle/>
          <a:p>
            <a:endParaRPr lang="ko-KR" altLang="en-US"/>
          </a:p>
        </p:txBody>
      </p:sp>
      <p:sp>
        <p:nvSpPr>
          <p:cNvPr id="19" name="Line 22"/>
          <p:cNvSpPr>
            <a:spLocks noChangeShapeType="1"/>
          </p:cNvSpPr>
          <p:nvPr/>
        </p:nvSpPr>
        <p:spPr bwMode="auto">
          <a:xfrm>
            <a:off x="3790421" y="2733978"/>
            <a:ext cx="0" cy="215900"/>
          </a:xfrm>
          <a:prstGeom prst="line">
            <a:avLst/>
          </a:prstGeom>
          <a:noFill/>
          <a:ln w="19050">
            <a:solidFill>
              <a:srgbClr val="0000FF"/>
            </a:solidFill>
            <a:round/>
            <a:headEnd type="oval" w="med" len="med"/>
            <a:tailEnd type="oval" w="med" len="med"/>
          </a:ln>
          <a:effectLst/>
        </p:spPr>
        <p:txBody>
          <a:bodyPr wrap="none">
            <a:spAutoFit/>
          </a:bodyPr>
          <a:lstStyle/>
          <a:p>
            <a:endParaRPr lang="ko-KR" altLang="en-US"/>
          </a:p>
        </p:txBody>
      </p:sp>
      <p:sp>
        <p:nvSpPr>
          <p:cNvPr id="20" name="Line 23"/>
          <p:cNvSpPr>
            <a:spLocks noChangeShapeType="1"/>
          </p:cNvSpPr>
          <p:nvPr/>
        </p:nvSpPr>
        <p:spPr bwMode="auto">
          <a:xfrm>
            <a:off x="5974557" y="2733978"/>
            <a:ext cx="0" cy="215900"/>
          </a:xfrm>
          <a:prstGeom prst="line">
            <a:avLst/>
          </a:prstGeom>
          <a:noFill/>
          <a:ln w="19050">
            <a:solidFill>
              <a:srgbClr val="0000FF"/>
            </a:solidFill>
            <a:round/>
            <a:headEnd type="oval" w="med" len="med"/>
            <a:tailEnd type="oval" w="med" len="med"/>
          </a:ln>
          <a:effectLst/>
        </p:spPr>
        <p:txBody>
          <a:bodyPr wrap="none">
            <a:spAutoFit/>
          </a:bodyPr>
          <a:lstStyle/>
          <a:p>
            <a:endParaRPr lang="ko-KR" altLang="en-US"/>
          </a:p>
        </p:txBody>
      </p:sp>
      <p:sp>
        <p:nvSpPr>
          <p:cNvPr id="21" name="Line 24"/>
          <p:cNvSpPr>
            <a:spLocks noChangeShapeType="1"/>
          </p:cNvSpPr>
          <p:nvPr/>
        </p:nvSpPr>
        <p:spPr bwMode="auto">
          <a:xfrm>
            <a:off x="8236082" y="2733978"/>
            <a:ext cx="0" cy="215900"/>
          </a:xfrm>
          <a:prstGeom prst="line">
            <a:avLst/>
          </a:prstGeom>
          <a:noFill/>
          <a:ln w="19050">
            <a:solidFill>
              <a:srgbClr val="0000FF"/>
            </a:solidFill>
            <a:round/>
            <a:headEnd type="oval" w="med" len="med"/>
            <a:tailEnd type="oval" w="med" len="med"/>
          </a:ln>
          <a:effectLst/>
        </p:spPr>
        <p:txBody>
          <a:bodyPr wrap="none">
            <a:spAutoFit/>
          </a:bodyPr>
          <a:lstStyle/>
          <a:p>
            <a:endParaRPr lang="ko-KR" altLang="en-US"/>
          </a:p>
        </p:txBody>
      </p:sp>
    </p:spTree>
    <p:extLst>
      <p:ext uri="{BB962C8B-B14F-4D97-AF65-F5344CB8AC3E}">
        <p14:creationId xmlns:p14="http://schemas.microsoft.com/office/powerpoint/2010/main" val="106381786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2.16 </a:t>
            </a:r>
            <a:r>
              <a:rPr lang="en-US" altLang="ko-KR" sz="3200" dirty="0" smtClean="0">
                <a:solidFill>
                  <a:schemeClr val="tx1"/>
                </a:solidFill>
                <a:latin typeface="Times New Roman" pitchFamily="18" charset="0"/>
              </a:rPr>
              <a:t>Hierarchical </a:t>
            </a:r>
            <a:r>
              <a:rPr lang="en-US" altLang="ko-KR" sz="3200" dirty="0">
                <a:solidFill>
                  <a:schemeClr val="tx1"/>
                </a:solidFill>
                <a:latin typeface="Times New Roman" pitchFamily="18" charset="0"/>
              </a:rPr>
              <a:t>structure of </a:t>
            </a:r>
            <a:r>
              <a:rPr lang="en-US" altLang="ko-KR" sz="3200" dirty="0" smtClean="0">
                <a:solidFill>
                  <a:schemeClr val="tx1"/>
                </a:solidFill>
                <a:latin typeface="Times New Roman" pitchFamily="18" charset="0"/>
              </a:rPr>
              <a:t>capabilities</a:t>
            </a:r>
            <a:endParaRPr lang="en-US" altLang="ko-KR" sz="3200" dirty="0">
              <a:solidFill>
                <a:schemeClr val="tx1"/>
              </a:solidFill>
              <a:latin typeface="Times New Roman" pitchFamily="18" charset="0"/>
            </a:endParaRPr>
          </a:p>
        </p:txBody>
      </p:sp>
      <p:pic>
        <p:nvPicPr>
          <p:cNvPr id="41" name="Picture 12" descr="삼각뿔"/>
          <p:cNvPicPr>
            <a:picLocks noChangeAspect="1" noChangeArrowheads="1"/>
          </p:cNvPicPr>
          <p:nvPr/>
        </p:nvPicPr>
        <p:blipFill>
          <a:blip r:embed="rId2" cstate="print"/>
          <a:srcRect/>
          <a:stretch>
            <a:fillRect/>
          </a:stretch>
        </p:blipFill>
        <p:spPr bwMode="auto">
          <a:xfrm>
            <a:off x="2225410" y="1412738"/>
            <a:ext cx="4602163" cy="4321175"/>
          </a:xfrm>
          <a:prstGeom prst="rect">
            <a:avLst/>
          </a:prstGeom>
          <a:noFill/>
          <a:ln w="9525">
            <a:noFill/>
            <a:miter lim="800000"/>
            <a:headEnd/>
            <a:tailEnd/>
          </a:ln>
        </p:spPr>
      </p:pic>
      <p:cxnSp>
        <p:nvCxnSpPr>
          <p:cNvPr id="42" name="직선 연결선 41"/>
          <p:cNvCxnSpPr/>
          <p:nvPr/>
        </p:nvCxnSpPr>
        <p:spPr>
          <a:xfrm>
            <a:off x="6595401" y="5198927"/>
            <a:ext cx="1083469" cy="1587"/>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3" name="직선 연결선 42"/>
          <p:cNvCxnSpPr/>
          <p:nvPr/>
        </p:nvCxnSpPr>
        <p:spPr>
          <a:xfrm>
            <a:off x="6208449" y="4270238"/>
            <a:ext cx="773906" cy="1588"/>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4" name="직선 연결선 43"/>
          <p:cNvCxnSpPr/>
          <p:nvPr/>
        </p:nvCxnSpPr>
        <p:spPr>
          <a:xfrm>
            <a:off x="5666713" y="3341551"/>
            <a:ext cx="1315641" cy="1587"/>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5" name="직선 연결선 44"/>
          <p:cNvCxnSpPr/>
          <p:nvPr/>
        </p:nvCxnSpPr>
        <p:spPr>
          <a:xfrm>
            <a:off x="4970198" y="2339838"/>
            <a:ext cx="2708671" cy="1588"/>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6" name="직선 화살표 연결선 45"/>
          <p:cNvCxnSpPr/>
          <p:nvPr/>
        </p:nvCxnSpPr>
        <p:spPr>
          <a:xfrm rot="5400000" flipH="1" flipV="1">
            <a:off x="6362369" y="4735310"/>
            <a:ext cx="928687" cy="1720"/>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cxnSp>
        <p:nvCxnSpPr>
          <p:cNvPr id="47" name="직선 화살표 연결선 46"/>
          <p:cNvCxnSpPr/>
          <p:nvPr/>
        </p:nvCxnSpPr>
        <p:spPr>
          <a:xfrm rot="5400000" flipH="1" flipV="1">
            <a:off x="6326650" y="1840504"/>
            <a:ext cx="1000125" cy="1720"/>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cxnSp>
        <p:nvCxnSpPr>
          <p:cNvPr id="48" name="직선 화살표 연결선 47"/>
          <p:cNvCxnSpPr/>
          <p:nvPr/>
        </p:nvCxnSpPr>
        <p:spPr>
          <a:xfrm rot="5400000" flipH="1" flipV="1">
            <a:off x="6290931" y="2804910"/>
            <a:ext cx="1071563" cy="1720"/>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cxnSp>
        <p:nvCxnSpPr>
          <p:cNvPr id="49" name="직선 화살표 연결선 48"/>
          <p:cNvCxnSpPr/>
          <p:nvPr/>
        </p:nvCxnSpPr>
        <p:spPr>
          <a:xfrm rot="5400000" flipH="1" flipV="1">
            <a:off x="6362369" y="3806622"/>
            <a:ext cx="928688" cy="1720"/>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sp>
        <p:nvSpPr>
          <p:cNvPr id="50" name="TextBox 42"/>
          <p:cNvSpPr txBox="1">
            <a:spLocks noChangeArrowheads="1"/>
          </p:cNvSpPr>
          <p:nvPr/>
        </p:nvSpPr>
        <p:spPr bwMode="auto">
          <a:xfrm rot="5400000">
            <a:off x="6650103" y="4595062"/>
            <a:ext cx="714377" cy="307777"/>
          </a:xfrm>
          <a:prstGeom prst="rect">
            <a:avLst/>
          </a:prstGeom>
          <a:noFill/>
          <a:ln w="9525">
            <a:noFill/>
            <a:miter lim="800000"/>
            <a:headEnd/>
            <a:tailEnd/>
          </a:ln>
        </p:spPr>
        <p:txBody>
          <a:bodyPr wrap="square">
            <a:spAutoFit/>
          </a:bodyPr>
          <a:lstStyle/>
          <a:p>
            <a:r>
              <a:rPr kumimoji="0" lang="en-US" altLang="ko-KR" sz="1400" b="1" dirty="0">
                <a:solidFill>
                  <a:srgbClr val="002060"/>
                </a:solidFill>
                <a:latin typeface="Times New Roman" pitchFamily="18" charset="0"/>
                <a:ea typeface="맑은 고딕" pitchFamily="50" charset="-127"/>
                <a:cs typeface="Arial" charset="0"/>
              </a:rPr>
              <a:t>Basic</a:t>
            </a:r>
          </a:p>
        </p:txBody>
      </p:sp>
      <p:sp>
        <p:nvSpPr>
          <p:cNvPr id="51" name="TextBox 43"/>
          <p:cNvSpPr txBox="1">
            <a:spLocks noChangeArrowheads="1"/>
          </p:cNvSpPr>
          <p:nvPr/>
        </p:nvSpPr>
        <p:spPr bwMode="auto">
          <a:xfrm rot="5400000">
            <a:off x="6543742" y="3652802"/>
            <a:ext cx="927099" cy="307777"/>
          </a:xfrm>
          <a:prstGeom prst="rect">
            <a:avLst/>
          </a:prstGeom>
          <a:noFill/>
          <a:ln w="9525">
            <a:noFill/>
            <a:miter lim="800000"/>
            <a:headEnd/>
            <a:tailEnd/>
          </a:ln>
        </p:spPr>
        <p:txBody>
          <a:bodyPr wrap="square">
            <a:spAutoFit/>
          </a:bodyPr>
          <a:lstStyle/>
          <a:p>
            <a:r>
              <a:rPr kumimoji="0" lang="en-US" altLang="ko-KR" sz="1400" b="1" dirty="0" smtClean="0">
                <a:solidFill>
                  <a:srgbClr val="002060"/>
                </a:solidFill>
                <a:latin typeface="Times New Roman" pitchFamily="18" charset="0"/>
                <a:ea typeface="맑은 고딕" pitchFamily="50" charset="-127"/>
                <a:cs typeface="Arial" charset="0"/>
              </a:rPr>
              <a:t>Process</a:t>
            </a:r>
            <a:endParaRPr kumimoji="0" lang="en-US" altLang="ko-KR" sz="1400" b="1" dirty="0">
              <a:solidFill>
                <a:srgbClr val="002060"/>
              </a:solidFill>
              <a:latin typeface="Times New Roman" pitchFamily="18" charset="0"/>
              <a:ea typeface="맑은 고딕" pitchFamily="50" charset="-127"/>
              <a:cs typeface="Arial" charset="0"/>
            </a:endParaRPr>
          </a:p>
        </p:txBody>
      </p:sp>
      <p:sp>
        <p:nvSpPr>
          <p:cNvPr id="52" name="TextBox 44"/>
          <p:cNvSpPr txBox="1">
            <a:spLocks noChangeArrowheads="1"/>
          </p:cNvSpPr>
          <p:nvPr/>
        </p:nvSpPr>
        <p:spPr bwMode="auto">
          <a:xfrm rot="5400000">
            <a:off x="6523897" y="2705857"/>
            <a:ext cx="966787" cy="307777"/>
          </a:xfrm>
          <a:prstGeom prst="rect">
            <a:avLst/>
          </a:prstGeom>
          <a:noFill/>
          <a:ln w="9525">
            <a:noFill/>
            <a:miter lim="800000"/>
            <a:headEnd/>
            <a:tailEnd/>
          </a:ln>
        </p:spPr>
        <p:txBody>
          <a:bodyPr wrap="square">
            <a:spAutoFit/>
          </a:bodyPr>
          <a:lstStyle/>
          <a:p>
            <a:r>
              <a:rPr kumimoji="0" lang="en-US" altLang="ko-KR" sz="1400" b="1" dirty="0">
                <a:solidFill>
                  <a:srgbClr val="002060"/>
                </a:solidFill>
                <a:latin typeface="Times New Roman" pitchFamily="18" charset="0"/>
                <a:ea typeface="맑은 고딕" pitchFamily="50" charset="-127"/>
                <a:cs typeface="Arial" charset="0"/>
              </a:rPr>
              <a:t>System</a:t>
            </a:r>
          </a:p>
        </p:txBody>
      </p:sp>
      <p:cxnSp>
        <p:nvCxnSpPr>
          <p:cNvPr id="53" name="직선 화살표 연결선 52"/>
          <p:cNvCxnSpPr/>
          <p:nvPr/>
        </p:nvCxnSpPr>
        <p:spPr>
          <a:xfrm rot="5400000">
            <a:off x="6250186" y="3770110"/>
            <a:ext cx="2859087" cy="1720"/>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rot="5400000">
            <a:off x="6828367" y="3600899"/>
            <a:ext cx="2000250" cy="338554"/>
          </a:xfrm>
          <a:prstGeom prst="rect">
            <a:avLst/>
          </a:prstGeom>
          <a:noFill/>
        </p:spPr>
        <p:txBody>
          <a:bodyPr>
            <a:spAutoFit/>
          </a:bodyPr>
          <a:lstStyle/>
          <a:p>
            <a:r>
              <a:rPr kumimoji="0" lang="en-US" altLang="ko-KR" sz="1600" b="1">
                <a:solidFill>
                  <a:srgbClr val="002060"/>
                </a:solidFill>
                <a:latin typeface="Times New Roman" pitchFamily="18" charset="0"/>
                <a:ea typeface="맑은 고딕" pitchFamily="50" charset="-127"/>
              </a:rPr>
              <a:t>Chain of capability </a:t>
            </a:r>
          </a:p>
        </p:txBody>
      </p:sp>
      <p:sp>
        <p:nvSpPr>
          <p:cNvPr id="55" name="Rectangle 5"/>
          <p:cNvSpPr>
            <a:spLocks noChangeArrowheads="1"/>
          </p:cNvSpPr>
          <p:nvPr/>
        </p:nvSpPr>
        <p:spPr bwMode="auto">
          <a:xfrm>
            <a:off x="3925565" y="1636420"/>
            <a:ext cx="1199415" cy="492443"/>
          </a:xfrm>
          <a:prstGeom prst="rect">
            <a:avLst/>
          </a:prstGeom>
          <a:noFill/>
          <a:ln w="9525">
            <a:noFill/>
            <a:miter lim="800000"/>
            <a:headEnd/>
            <a:tailEnd/>
          </a:ln>
          <a:effectLst/>
        </p:spPr>
        <p:txBody>
          <a:bodyPr wrap="square" lIns="0" tIns="0" rIns="0" bIns="0" anchor="ctr" anchorCtr="1">
            <a:spAutoFit/>
          </a:bodyPr>
          <a:lstStyle/>
          <a:p>
            <a:pPr defTabSz="787400">
              <a:buSzPct val="120000"/>
            </a:pPr>
            <a:r>
              <a:rPr kumimoji="0" lang="en-US" altLang="ko-KR" sz="1600" b="1" dirty="0">
                <a:solidFill>
                  <a:srgbClr val="262626"/>
                </a:solidFill>
                <a:latin typeface="Times New Roman" pitchFamily="18" charset="0"/>
                <a:ea typeface="맑은 고딕" pitchFamily="50" charset="-127"/>
              </a:rPr>
              <a:t>System level improvement</a:t>
            </a:r>
          </a:p>
        </p:txBody>
      </p:sp>
      <p:sp>
        <p:nvSpPr>
          <p:cNvPr id="56" name="Rectangle 6"/>
          <p:cNvSpPr>
            <a:spLocks noChangeArrowheads="1"/>
          </p:cNvSpPr>
          <p:nvPr/>
        </p:nvSpPr>
        <p:spPr bwMode="auto">
          <a:xfrm>
            <a:off x="3495476" y="2660165"/>
            <a:ext cx="2146300" cy="541687"/>
          </a:xfrm>
          <a:prstGeom prst="rect">
            <a:avLst/>
          </a:prstGeom>
          <a:noFill/>
          <a:ln w="9525">
            <a:noFill/>
            <a:miter lim="800000"/>
            <a:headEnd/>
            <a:tailEnd/>
          </a:ln>
          <a:effectLst/>
        </p:spPr>
        <p:txBody>
          <a:bodyPr wrap="square" lIns="0" tIns="0" rIns="0" bIns="0" anchor="ctr" anchorCtr="1">
            <a:spAutoFit/>
          </a:bodyPr>
          <a:lstStyle/>
          <a:p>
            <a:pPr defTabSz="787400">
              <a:buSzPct val="120000"/>
            </a:pPr>
            <a:r>
              <a:rPr kumimoji="0" lang="en-US" altLang="ko-KR" sz="1600" b="1" dirty="0">
                <a:solidFill>
                  <a:srgbClr val="FF0000"/>
                </a:solidFill>
                <a:latin typeface="Times New Roman" pitchFamily="18" charset="0"/>
                <a:ea typeface="맑은 고딕" pitchFamily="50" charset="-127"/>
              </a:rPr>
              <a:t>Group implement </a:t>
            </a:r>
            <a:endParaRPr kumimoji="0" lang="en-US" altLang="ko-KR" sz="1600" b="1" dirty="0" smtClean="0">
              <a:solidFill>
                <a:srgbClr val="FF0000"/>
              </a:solidFill>
              <a:latin typeface="Times New Roman" pitchFamily="18" charset="0"/>
              <a:ea typeface="맑은 고딕" pitchFamily="50" charset="-127"/>
            </a:endParaRPr>
          </a:p>
          <a:p>
            <a:pPr defTabSz="787400">
              <a:buSzPct val="120000"/>
            </a:pPr>
            <a:r>
              <a:rPr kumimoji="0" lang="en-US" altLang="ko-KR" sz="1600" b="1" dirty="0" smtClean="0">
                <a:solidFill>
                  <a:srgbClr val="FF0000"/>
                </a:solidFill>
                <a:latin typeface="Times New Roman" pitchFamily="18" charset="0"/>
                <a:ea typeface="맑은 고딕" pitchFamily="50" charset="-127"/>
              </a:rPr>
              <a:t>skills</a:t>
            </a:r>
            <a:endParaRPr kumimoji="0" lang="en-US" altLang="ko-KR" sz="1600" b="1" dirty="0">
              <a:solidFill>
                <a:srgbClr val="FF0000"/>
              </a:solidFill>
              <a:latin typeface="Times New Roman" pitchFamily="18" charset="0"/>
              <a:ea typeface="맑은 고딕" pitchFamily="50" charset="-127"/>
            </a:endParaRPr>
          </a:p>
        </p:txBody>
      </p:sp>
      <p:sp>
        <p:nvSpPr>
          <p:cNvPr id="57" name="Rectangle 7"/>
          <p:cNvSpPr>
            <a:spLocks noChangeArrowheads="1"/>
          </p:cNvSpPr>
          <p:nvPr/>
        </p:nvSpPr>
        <p:spPr bwMode="auto">
          <a:xfrm>
            <a:off x="3318534" y="3829472"/>
            <a:ext cx="3058823" cy="246221"/>
          </a:xfrm>
          <a:prstGeom prst="rect">
            <a:avLst/>
          </a:prstGeom>
          <a:noFill/>
          <a:ln w="9525">
            <a:noFill/>
            <a:miter lim="800000"/>
            <a:headEnd/>
            <a:tailEnd/>
          </a:ln>
          <a:effectLst/>
        </p:spPr>
        <p:txBody>
          <a:bodyPr wrap="square" lIns="0" tIns="0" rIns="0" bIns="0" anchor="ctr" anchorCtr="1">
            <a:spAutoFit/>
          </a:bodyPr>
          <a:lstStyle/>
          <a:p>
            <a:pPr defTabSz="787400">
              <a:buSzPct val="120000"/>
            </a:pPr>
            <a:r>
              <a:rPr kumimoji="0" lang="en-US" altLang="ko-KR" sz="1600" b="1" dirty="0">
                <a:solidFill>
                  <a:srgbClr val="FF0000"/>
                </a:solidFill>
                <a:latin typeface="Times New Roman" pitchFamily="18" charset="0"/>
                <a:ea typeface="맑은 고딕" pitchFamily="50" charset="-127"/>
              </a:rPr>
              <a:t>Individual technical skills</a:t>
            </a:r>
          </a:p>
        </p:txBody>
      </p:sp>
      <p:sp>
        <p:nvSpPr>
          <p:cNvPr id="58" name="Rectangle 12"/>
          <p:cNvSpPr>
            <a:spLocks noChangeArrowheads="1"/>
          </p:cNvSpPr>
          <p:nvPr/>
        </p:nvSpPr>
        <p:spPr bwMode="auto">
          <a:xfrm>
            <a:off x="2849184" y="4831184"/>
            <a:ext cx="3767312" cy="246221"/>
          </a:xfrm>
          <a:prstGeom prst="rect">
            <a:avLst/>
          </a:prstGeom>
          <a:noFill/>
          <a:ln w="9525">
            <a:noFill/>
            <a:miter lim="800000"/>
            <a:headEnd/>
            <a:tailEnd/>
          </a:ln>
          <a:effectLst/>
        </p:spPr>
        <p:txBody>
          <a:bodyPr wrap="square" lIns="0" tIns="0" rIns="0" bIns="0" anchor="ctr" anchorCtr="1">
            <a:spAutoFit/>
          </a:bodyPr>
          <a:lstStyle/>
          <a:p>
            <a:pPr defTabSz="787400">
              <a:buSzPct val="120000"/>
            </a:pPr>
            <a:r>
              <a:rPr kumimoji="0" lang="en-US" altLang="ko-KR" sz="1600" b="1" dirty="0">
                <a:solidFill>
                  <a:srgbClr val="FF0000"/>
                </a:solidFill>
                <a:latin typeface="Times New Roman" pitchFamily="18" charset="0"/>
                <a:ea typeface="맑은 고딕" pitchFamily="50" charset="-127"/>
              </a:rPr>
              <a:t>Trust/Mutual goals</a:t>
            </a:r>
          </a:p>
        </p:txBody>
      </p:sp>
      <p:sp>
        <p:nvSpPr>
          <p:cNvPr id="59" name="TextBox 65"/>
          <p:cNvSpPr txBox="1">
            <a:spLocks noChangeArrowheads="1"/>
          </p:cNvSpPr>
          <p:nvPr/>
        </p:nvSpPr>
        <p:spPr bwMode="auto">
          <a:xfrm rot="5400000">
            <a:off x="6351951" y="1687773"/>
            <a:ext cx="1310681" cy="307777"/>
          </a:xfrm>
          <a:prstGeom prst="rect">
            <a:avLst/>
          </a:prstGeom>
          <a:noFill/>
          <a:ln w="9525">
            <a:noFill/>
            <a:miter lim="800000"/>
            <a:headEnd/>
            <a:tailEnd/>
          </a:ln>
        </p:spPr>
        <p:txBody>
          <a:bodyPr wrap="square">
            <a:spAutoFit/>
          </a:bodyPr>
          <a:lstStyle/>
          <a:p>
            <a:r>
              <a:rPr kumimoji="0" lang="en-US" altLang="ko-KR" sz="1400" b="1" dirty="0">
                <a:solidFill>
                  <a:srgbClr val="002060"/>
                </a:solidFill>
                <a:latin typeface="Times New Roman" pitchFamily="18" charset="0"/>
                <a:ea typeface="맑은 고딕" pitchFamily="50" charset="-127"/>
                <a:cs typeface="Arial" charset="0"/>
              </a:rPr>
              <a:t>Performance</a:t>
            </a:r>
          </a:p>
        </p:txBody>
      </p:sp>
    </p:spTree>
    <p:extLst>
      <p:ext uri="{BB962C8B-B14F-4D97-AF65-F5344CB8AC3E}">
        <p14:creationId xmlns:p14="http://schemas.microsoft.com/office/powerpoint/2010/main" val="41102198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9577064" cy="908720"/>
          </a:xfrm>
          <a:noFill/>
          <a:ln/>
        </p:spPr>
        <p:txBody>
          <a:bodyPr lIns="92075" tIns="46038" rIns="92075" bIns="46038"/>
          <a:lstStyle/>
          <a:p>
            <a:r>
              <a:rPr lang="en-US" altLang="ko-KR" sz="3200" dirty="0">
                <a:solidFill>
                  <a:schemeClr val="tx1"/>
                </a:solidFill>
                <a:latin typeface="Times New Roman" pitchFamily="18" charset="0"/>
                <a:ea typeface="맑은 고딕" pitchFamily="50" charset="-127"/>
                <a:cs typeface="Times New Roman" pitchFamily="18" charset="0"/>
              </a:rPr>
              <a:t>1</a:t>
            </a:r>
            <a:r>
              <a:rPr lang="en-US" altLang="ko-KR" sz="3200" dirty="0" smtClean="0">
                <a:solidFill>
                  <a:schemeClr val="tx1"/>
                </a:solidFill>
                <a:latin typeface="Times New Roman" pitchFamily="18" charset="0"/>
                <a:ea typeface="맑은 고딕" pitchFamily="50" charset="-127"/>
                <a:cs typeface="Times New Roman" pitchFamily="18" charset="0"/>
              </a:rPr>
              <a:t>. A </a:t>
            </a:r>
            <a:r>
              <a:rPr lang="en-US" altLang="ko-KR" sz="3200" dirty="0">
                <a:solidFill>
                  <a:schemeClr val="tx1"/>
                </a:solidFill>
                <a:latin typeface="Times New Roman" pitchFamily="18" charset="0"/>
                <a:ea typeface="맑은 고딕" pitchFamily="50" charset="-127"/>
                <a:cs typeface="Times New Roman" pitchFamily="18" charset="0"/>
              </a:rPr>
              <a:t>LEARNING ORGANIZATION’S </a:t>
            </a:r>
            <a:r>
              <a:rPr lang="en-US" altLang="ko-KR" sz="3200" dirty="0" smtClean="0">
                <a:solidFill>
                  <a:schemeClr val="tx1"/>
                </a:solidFill>
                <a:latin typeface="Times New Roman" pitchFamily="18" charset="0"/>
                <a:ea typeface="맑은 고딕" pitchFamily="50" charset="-127"/>
                <a:cs typeface="Times New Roman" pitchFamily="18" charset="0"/>
              </a:rPr>
              <a:t>PERSPECTIVE</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800" dirty="0">
                <a:latin typeface="Times New Roman" pitchFamily="18" charset="0"/>
              </a:rPr>
              <a:t>1.1.	Single-loop versus double-loop </a:t>
            </a:r>
            <a:r>
              <a:rPr kumimoji="0" lang="en-US" altLang="ko-KR" sz="2800" dirty="0" smtClean="0">
                <a:latin typeface="Times New Roman" pitchFamily="18" charset="0"/>
              </a:rPr>
              <a:t>learning </a:t>
            </a:r>
          </a:p>
          <a:p>
            <a:pPr lvl="1" algn="just">
              <a:spcBef>
                <a:spcPts val="600"/>
              </a:spcBef>
              <a:buFont typeface="Symbol" pitchFamily="18" charset="2"/>
              <a:buChar char="·"/>
            </a:pPr>
            <a:r>
              <a:rPr kumimoji="0" lang="en-US" altLang="ko-KR" sz="2000" dirty="0" smtClean="0">
                <a:latin typeface="Times New Roman" pitchFamily="18" charset="0"/>
              </a:rPr>
              <a:t>Figure 2.2 shows a short-term </a:t>
            </a:r>
            <a:r>
              <a:rPr kumimoji="0" lang="en-US" altLang="ko-KR" sz="2000" dirty="0">
                <a:latin typeface="Times New Roman" pitchFamily="18" charset="0"/>
              </a:rPr>
              <a:t>learning, where the organization tries to fix the symptoms without tackling more fundamental causes of the problem</a:t>
            </a:r>
            <a:r>
              <a:rPr kumimoji="0" lang="en-US" altLang="ko-KR" sz="2000" dirty="0" smtClean="0">
                <a:latin typeface="Times New Roman" pitchFamily="18" charset="0"/>
              </a:rPr>
              <a:t>. </a:t>
            </a:r>
          </a:p>
          <a:p>
            <a:pPr lvl="1" algn="just">
              <a:spcBef>
                <a:spcPts val="600"/>
              </a:spcBef>
              <a:buFont typeface="Symbol" pitchFamily="18" charset="2"/>
              <a:buChar char="·"/>
            </a:pPr>
            <a:r>
              <a:rPr kumimoji="0" lang="en-US" altLang="ko-KR" sz="2000" dirty="0">
                <a:latin typeface="Times New Roman" pitchFamily="18" charset="0"/>
              </a:rPr>
              <a:t>Figure 2.3 depicts the double-loop learning that is directly attacking the root causes of the problem. </a:t>
            </a:r>
            <a:endParaRPr kumimoji="0" lang="en-US" altLang="ko-KR" sz="2000" dirty="0" smtClean="0">
              <a:latin typeface="Times New Roman" pitchFamily="18" charset="0"/>
            </a:endParaRPr>
          </a:p>
          <a:p>
            <a:pPr algn="just">
              <a:spcBef>
                <a:spcPts val="600"/>
              </a:spcBef>
              <a:buFont typeface="Symbol" pitchFamily="18" charset="2"/>
              <a:buChar char="·"/>
            </a:pPr>
            <a:r>
              <a:rPr kumimoji="0" lang="en-US" altLang="ko-KR" sz="2800" dirty="0" smtClean="0">
                <a:latin typeface="Times New Roman" pitchFamily="18" charset="0"/>
              </a:rPr>
              <a:t>Integrated learning (Figure 2.4)</a:t>
            </a:r>
          </a:p>
          <a:p>
            <a:pPr lvl="1" algn="just">
              <a:spcBef>
                <a:spcPts val="600"/>
              </a:spcBef>
              <a:buFont typeface="Symbol" pitchFamily="18" charset="2"/>
              <a:buChar char="·"/>
            </a:pPr>
            <a:r>
              <a:rPr kumimoji="0" lang="en-US" altLang="ko-KR" sz="2000" dirty="0" smtClean="0">
                <a:latin typeface="Times New Roman" pitchFamily="18" charset="0"/>
              </a:rPr>
              <a:t>Should </a:t>
            </a:r>
            <a:r>
              <a:rPr kumimoji="0" lang="en-US" altLang="ko-KR" sz="2000" dirty="0">
                <a:latin typeface="Times New Roman" pitchFamily="18" charset="0"/>
              </a:rPr>
              <a:t>a company direct its effort to single-loop learning only at the expense of double-loop learning, or vice versa? </a:t>
            </a:r>
            <a:endParaRPr kumimoji="0" lang="en-US" altLang="ko-KR" sz="2000" dirty="0" smtClean="0">
              <a:latin typeface="Times New Roman" pitchFamily="18" charset="0"/>
            </a:endParaRPr>
          </a:p>
          <a:p>
            <a:pPr lvl="1" algn="just">
              <a:spcBef>
                <a:spcPts val="600"/>
              </a:spcBef>
              <a:buFont typeface="Symbol" pitchFamily="18" charset="2"/>
              <a:buChar char="·"/>
            </a:pPr>
            <a:r>
              <a:rPr kumimoji="0" lang="en-US" altLang="ko-KR" sz="2000" dirty="0" smtClean="0">
                <a:latin typeface="Times New Roman" pitchFamily="18" charset="0"/>
              </a:rPr>
              <a:t>A </a:t>
            </a:r>
            <a:r>
              <a:rPr kumimoji="0" lang="en-US" altLang="ko-KR" sz="2000" dirty="0">
                <a:latin typeface="Times New Roman" pitchFamily="18" charset="0"/>
              </a:rPr>
              <a:t>truly capable company ought to integrate the two types of learning in a balanced way – it should be able to concentrate on either type, alternately depending on the problem context. </a:t>
            </a:r>
            <a:endParaRPr kumimoji="0" lang="en-US" altLang="ko-KR" sz="2000" dirty="0" smtClean="0">
              <a:latin typeface="Times New Roman" pitchFamily="18" charset="0"/>
            </a:endParaRPr>
          </a:p>
          <a:p>
            <a:pPr lvl="1" algn="just">
              <a:spcBef>
                <a:spcPts val="600"/>
              </a:spcBef>
              <a:buFont typeface="Symbol" pitchFamily="18" charset="2"/>
              <a:buChar char="·"/>
            </a:pPr>
            <a:r>
              <a:rPr kumimoji="0" lang="en-US" altLang="ko-KR" sz="2000" dirty="0">
                <a:latin typeface="Times New Roman" pitchFamily="18" charset="0"/>
              </a:rPr>
              <a:t>A</a:t>
            </a:r>
            <a:r>
              <a:rPr kumimoji="0" lang="en-US" altLang="ko-KR" sz="2000" dirty="0" smtClean="0">
                <a:latin typeface="Times New Roman" pitchFamily="18" charset="0"/>
              </a:rPr>
              <a:t> </a:t>
            </a:r>
            <a:r>
              <a:rPr kumimoji="0" lang="en-US" altLang="ko-KR" sz="2000" dirty="0">
                <a:latin typeface="Times New Roman" pitchFamily="18" charset="0"/>
              </a:rPr>
              <a:t>capable company should retain flexibility to comfortably engage in any type of learning the context deems. </a:t>
            </a:r>
            <a:endParaRPr kumimoji="0" lang="en-US" altLang="ko-KR" sz="2400" dirty="0">
              <a:latin typeface="Times New Roman" pitchFamily="18" charset="0"/>
            </a:endParaRPr>
          </a:p>
        </p:txBody>
      </p:sp>
    </p:spTree>
    <p:extLst>
      <p:ext uri="{BB962C8B-B14F-4D97-AF65-F5344CB8AC3E}">
        <p14:creationId xmlns:p14="http://schemas.microsoft.com/office/powerpoint/2010/main" val="23422653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2.17 </a:t>
            </a:r>
            <a:r>
              <a:rPr lang="en-US" altLang="ko-KR" sz="3200" dirty="0" smtClean="0">
                <a:solidFill>
                  <a:schemeClr val="tx1"/>
                </a:solidFill>
                <a:latin typeface="Times New Roman" pitchFamily="18" charset="0"/>
              </a:rPr>
              <a:t>Production </a:t>
            </a:r>
            <a:r>
              <a:rPr lang="en-US" altLang="ko-KR" sz="3200" dirty="0">
                <a:solidFill>
                  <a:schemeClr val="tx1"/>
                </a:solidFill>
                <a:latin typeface="Times New Roman" pitchFamily="18" charset="0"/>
              </a:rPr>
              <a:t>process at a steel </a:t>
            </a:r>
            <a:r>
              <a:rPr lang="en-US" altLang="ko-KR" sz="3200" dirty="0" smtClean="0">
                <a:solidFill>
                  <a:schemeClr val="tx1"/>
                </a:solidFill>
                <a:latin typeface="Times New Roman" pitchFamily="18" charset="0"/>
              </a:rPr>
              <a:t>company</a:t>
            </a:r>
            <a:endParaRPr lang="en-US" altLang="ko-KR" sz="3200" dirty="0">
              <a:solidFill>
                <a:schemeClr val="tx1"/>
              </a:solidFill>
              <a:latin typeface="Times New Roman" pitchFamily="18" charset="0"/>
            </a:endParaRPr>
          </a:p>
        </p:txBody>
      </p:sp>
      <p:sp>
        <p:nvSpPr>
          <p:cNvPr id="41" name="Rectangle 2"/>
          <p:cNvSpPr>
            <a:spLocks noChangeArrowheads="1"/>
          </p:cNvSpPr>
          <p:nvPr/>
        </p:nvSpPr>
        <p:spPr bwMode="auto">
          <a:xfrm>
            <a:off x="595164" y="3020070"/>
            <a:ext cx="1143000" cy="457200"/>
          </a:xfrm>
          <a:prstGeom prst="rect">
            <a:avLst/>
          </a:prstGeom>
          <a:noFill/>
          <a:ln w="25400" cap="sq">
            <a:solidFill>
              <a:srgbClr val="00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400" b="0" i="0" u="none" strike="noStrike" kern="0" cap="none" spc="0" normalizeH="0" baseline="0" noProof="0" smtClean="0">
                <a:ln>
                  <a:noFill/>
                </a:ln>
                <a:solidFill>
                  <a:srgbClr val="FF0000"/>
                </a:solidFill>
                <a:effectLst/>
                <a:uLnTx/>
                <a:uFillTx/>
                <a:latin typeface="Times New Roman" panose="02020603050405020304" pitchFamily="18" charset="0"/>
                <a:ea typeface="굴림" panose="020B0600000101010101" pitchFamily="50" charset="-127"/>
              </a:rPr>
              <a:t>Raw Materials</a:t>
            </a:r>
          </a:p>
        </p:txBody>
      </p:sp>
      <p:sp>
        <p:nvSpPr>
          <p:cNvPr id="42" name="Line 3"/>
          <p:cNvSpPr>
            <a:spLocks noChangeShapeType="1"/>
          </p:cNvSpPr>
          <p:nvPr/>
        </p:nvSpPr>
        <p:spPr bwMode="auto">
          <a:xfrm>
            <a:off x="1738164" y="3248670"/>
            <a:ext cx="381000" cy="0"/>
          </a:xfrm>
          <a:prstGeom prst="line">
            <a:avLst/>
          </a:prstGeom>
          <a:noFill/>
          <a:ln w="38100" cap="sq">
            <a:solidFill>
              <a:srgbClr val="008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latinLnBrk="0" hangingPunct="0">
              <a:spcBef>
                <a:spcPct val="0"/>
              </a:spcBef>
            </a:pPr>
            <a:endParaRPr lang="ko-KR" altLang="en-US" sz="2400" b="0" smtClean="0">
              <a:solidFill>
                <a:srgbClr val="000000"/>
              </a:solidFill>
              <a:latin typeface="굴림" panose="020B0600000101010101" pitchFamily="50" charset="-127"/>
              <a:ea typeface="굴림" panose="020B0600000101010101" pitchFamily="50" charset="-127"/>
            </a:endParaRPr>
          </a:p>
        </p:txBody>
      </p:sp>
      <p:sp>
        <p:nvSpPr>
          <p:cNvPr id="43" name="Rectangle 4"/>
          <p:cNvSpPr>
            <a:spLocks noChangeArrowheads="1"/>
          </p:cNvSpPr>
          <p:nvPr/>
        </p:nvSpPr>
        <p:spPr bwMode="auto">
          <a:xfrm>
            <a:off x="2119164" y="3020070"/>
            <a:ext cx="1143000" cy="457200"/>
          </a:xfrm>
          <a:prstGeom prst="rect">
            <a:avLst/>
          </a:prstGeom>
          <a:noFill/>
          <a:ln w="25400" cap="sq">
            <a:solidFill>
              <a:srgbClr val="00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FF0000"/>
                </a:solidFill>
                <a:effectLst/>
                <a:uLnTx/>
                <a:uFillTx/>
                <a:latin typeface="Times New Roman" panose="02020603050405020304" pitchFamily="18" charset="0"/>
                <a:ea typeface="굴림" panose="020B0600000101010101" pitchFamily="50" charset="-127"/>
              </a:rPr>
              <a:t>Melting</a:t>
            </a:r>
          </a:p>
        </p:txBody>
      </p:sp>
      <p:sp>
        <p:nvSpPr>
          <p:cNvPr id="44" name="Rectangle 5"/>
          <p:cNvSpPr>
            <a:spLocks noChangeArrowheads="1"/>
          </p:cNvSpPr>
          <p:nvPr/>
        </p:nvSpPr>
        <p:spPr bwMode="auto">
          <a:xfrm>
            <a:off x="3643164" y="3020070"/>
            <a:ext cx="1143000" cy="457200"/>
          </a:xfrm>
          <a:prstGeom prst="rect">
            <a:avLst/>
          </a:prstGeom>
          <a:noFill/>
          <a:ln w="25400" cap="sq">
            <a:solidFill>
              <a:srgbClr val="00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FF0000"/>
                </a:solidFill>
                <a:effectLst/>
                <a:uLnTx/>
                <a:uFillTx/>
                <a:latin typeface="Times New Roman" panose="02020603050405020304" pitchFamily="18" charset="0"/>
                <a:ea typeface="굴림" panose="020B0600000101010101" pitchFamily="50" charset="-127"/>
              </a:rPr>
              <a:t>Refining</a:t>
            </a:r>
          </a:p>
        </p:txBody>
      </p:sp>
      <p:sp>
        <p:nvSpPr>
          <p:cNvPr id="45" name="Rectangle 6"/>
          <p:cNvSpPr>
            <a:spLocks noChangeArrowheads="1"/>
          </p:cNvSpPr>
          <p:nvPr/>
        </p:nvSpPr>
        <p:spPr bwMode="auto">
          <a:xfrm>
            <a:off x="5167164" y="3020070"/>
            <a:ext cx="1143000" cy="457200"/>
          </a:xfrm>
          <a:prstGeom prst="rect">
            <a:avLst/>
          </a:prstGeom>
          <a:noFill/>
          <a:ln w="25400" cap="sq">
            <a:solidFill>
              <a:srgbClr val="00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FF0000"/>
                </a:solidFill>
                <a:effectLst/>
                <a:uLnTx/>
                <a:uFillTx/>
                <a:latin typeface="Times New Roman" panose="02020603050405020304" pitchFamily="18" charset="0"/>
                <a:ea typeface="굴림" panose="020B0600000101010101" pitchFamily="50" charset="-127"/>
              </a:rPr>
              <a:t>Casting</a:t>
            </a:r>
          </a:p>
        </p:txBody>
      </p:sp>
      <p:sp>
        <p:nvSpPr>
          <p:cNvPr id="46" name="Rectangle 7"/>
          <p:cNvSpPr>
            <a:spLocks noChangeArrowheads="1"/>
          </p:cNvSpPr>
          <p:nvPr/>
        </p:nvSpPr>
        <p:spPr bwMode="auto">
          <a:xfrm>
            <a:off x="6691164" y="3020070"/>
            <a:ext cx="1143000" cy="457200"/>
          </a:xfrm>
          <a:prstGeom prst="rect">
            <a:avLst/>
          </a:prstGeom>
          <a:noFill/>
          <a:ln w="25400" cap="sq">
            <a:solidFill>
              <a:srgbClr val="00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defTabSz="914400" eaLnBrk="1" fontAlgn="auto" latinLnBrk="1" hangingPunct="1">
              <a:lnSpc>
                <a:spcPct val="100000"/>
              </a:lnSpc>
              <a:spcBef>
                <a:spcPct val="0"/>
              </a:spcBef>
              <a:spcAft>
                <a:spcPts val="0"/>
              </a:spcAft>
              <a:buClrTx/>
              <a:buSzTx/>
              <a:buFontTx/>
              <a:buNone/>
              <a:tabLst/>
              <a:defRPr/>
            </a:pPr>
            <a:r>
              <a:rPr kumimoji="1" lang="en-US" altLang="ko-KR" sz="1600" b="0" i="0" u="none" strike="noStrike" kern="0" cap="none" spc="0" normalizeH="0" baseline="0" noProof="0" smtClean="0">
                <a:ln>
                  <a:noFill/>
                </a:ln>
                <a:solidFill>
                  <a:srgbClr val="FF0000"/>
                </a:solidFill>
                <a:effectLst/>
                <a:uLnTx/>
                <a:uFillTx/>
                <a:latin typeface="Times New Roman" panose="02020603050405020304" pitchFamily="18" charset="0"/>
                <a:ea typeface="굴림" panose="020B0600000101010101" pitchFamily="50" charset="-127"/>
              </a:rPr>
              <a:t>Rolling</a:t>
            </a:r>
          </a:p>
        </p:txBody>
      </p:sp>
      <p:sp>
        <p:nvSpPr>
          <p:cNvPr id="47" name="Line 8"/>
          <p:cNvSpPr>
            <a:spLocks noChangeShapeType="1"/>
          </p:cNvSpPr>
          <p:nvPr/>
        </p:nvSpPr>
        <p:spPr bwMode="auto">
          <a:xfrm>
            <a:off x="3262164" y="3248670"/>
            <a:ext cx="381000" cy="0"/>
          </a:xfrm>
          <a:prstGeom prst="line">
            <a:avLst/>
          </a:prstGeom>
          <a:noFill/>
          <a:ln w="38100" cap="sq">
            <a:solidFill>
              <a:srgbClr val="008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latinLnBrk="0" hangingPunct="0">
              <a:spcBef>
                <a:spcPct val="0"/>
              </a:spcBef>
            </a:pPr>
            <a:endParaRPr lang="ko-KR" altLang="en-US" sz="2400" b="0" smtClean="0">
              <a:solidFill>
                <a:srgbClr val="000000"/>
              </a:solidFill>
              <a:latin typeface="굴림" panose="020B0600000101010101" pitchFamily="50" charset="-127"/>
              <a:ea typeface="굴림" panose="020B0600000101010101" pitchFamily="50" charset="-127"/>
            </a:endParaRPr>
          </a:p>
        </p:txBody>
      </p:sp>
      <p:sp>
        <p:nvSpPr>
          <p:cNvPr id="48" name="Line 9"/>
          <p:cNvSpPr>
            <a:spLocks noChangeShapeType="1"/>
          </p:cNvSpPr>
          <p:nvPr/>
        </p:nvSpPr>
        <p:spPr bwMode="auto">
          <a:xfrm>
            <a:off x="4786164" y="3248670"/>
            <a:ext cx="381000" cy="0"/>
          </a:xfrm>
          <a:prstGeom prst="line">
            <a:avLst/>
          </a:prstGeom>
          <a:noFill/>
          <a:ln w="38100" cap="sq">
            <a:solidFill>
              <a:srgbClr val="008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latinLnBrk="0" hangingPunct="0">
              <a:spcBef>
                <a:spcPct val="0"/>
              </a:spcBef>
            </a:pPr>
            <a:endParaRPr lang="ko-KR" altLang="en-US" sz="2400" b="0" smtClean="0">
              <a:solidFill>
                <a:srgbClr val="000000"/>
              </a:solidFill>
              <a:latin typeface="굴림" panose="020B0600000101010101" pitchFamily="50" charset="-127"/>
              <a:ea typeface="굴림" panose="020B0600000101010101" pitchFamily="50" charset="-127"/>
            </a:endParaRPr>
          </a:p>
        </p:txBody>
      </p:sp>
      <p:sp>
        <p:nvSpPr>
          <p:cNvPr id="49" name="Line 10"/>
          <p:cNvSpPr>
            <a:spLocks noChangeShapeType="1"/>
          </p:cNvSpPr>
          <p:nvPr/>
        </p:nvSpPr>
        <p:spPr bwMode="auto">
          <a:xfrm>
            <a:off x="6310164" y="3248670"/>
            <a:ext cx="381000" cy="0"/>
          </a:xfrm>
          <a:prstGeom prst="line">
            <a:avLst/>
          </a:prstGeom>
          <a:noFill/>
          <a:ln w="38100" cap="sq">
            <a:solidFill>
              <a:srgbClr val="008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latinLnBrk="0" hangingPunct="0">
              <a:spcBef>
                <a:spcPct val="0"/>
              </a:spcBef>
            </a:pPr>
            <a:endParaRPr lang="ko-KR" altLang="en-US" sz="2400" b="0" smtClean="0">
              <a:solidFill>
                <a:srgbClr val="000000"/>
              </a:solidFill>
              <a:latin typeface="굴림" panose="020B0600000101010101" pitchFamily="50" charset="-127"/>
              <a:ea typeface="굴림" panose="020B0600000101010101" pitchFamily="50" charset="-127"/>
            </a:endParaRPr>
          </a:p>
        </p:txBody>
      </p:sp>
      <p:sp>
        <p:nvSpPr>
          <p:cNvPr id="50" name="Line 11"/>
          <p:cNvSpPr>
            <a:spLocks noChangeShapeType="1"/>
          </p:cNvSpPr>
          <p:nvPr/>
        </p:nvSpPr>
        <p:spPr bwMode="auto">
          <a:xfrm>
            <a:off x="7834164" y="3248670"/>
            <a:ext cx="381000" cy="0"/>
          </a:xfrm>
          <a:prstGeom prst="line">
            <a:avLst/>
          </a:prstGeom>
          <a:noFill/>
          <a:ln w="38100" cap="sq">
            <a:solidFill>
              <a:srgbClr val="008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latinLnBrk="0" hangingPunct="0">
              <a:spcBef>
                <a:spcPct val="0"/>
              </a:spcBef>
            </a:pPr>
            <a:endParaRPr lang="ko-KR" altLang="en-US" sz="2400" b="0" smtClean="0">
              <a:solidFill>
                <a:srgbClr val="000000"/>
              </a:solidFill>
              <a:latin typeface="굴림" panose="020B0600000101010101" pitchFamily="50" charset="-127"/>
              <a:ea typeface="굴림" panose="020B0600000101010101" pitchFamily="50" charset="-127"/>
            </a:endParaRPr>
          </a:p>
        </p:txBody>
      </p:sp>
      <p:sp>
        <p:nvSpPr>
          <p:cNvPr id="51" name="모서리가 둥근 직사각형 50"/>
          <p:cNvSpPr/>
          <p:nvPr/>
        </p:nvSpPr>
        <p:spPr>
          <a:xfrm>
            <a:off x="1928664" y="2708920"/>
            <a:ext cx="6096000" cy="1081088"/>
          </a:xfrm>
          <a:prstGeom prst="roundRect">
            <a:avLst/>
          </a:prstGeom>
          <a:noFill/>
          <a:ln w="12700" cap="flat" cmpd="sng" algn="ctr">
            <a:solidFill>
              <a:srgbClr val="00CC99">
                <a:shade val="50000"/>
              </a:srgbClr>
            </a:solidFill>
            <a:prstDash val="solid"/>
            <a:miter lim="800000"/>
          </a:ln>
          <a:effectLst/>
        </p:spPr>
        <p:txBody>
          <a:bodyPr anchor="ctr"/>
          <a:lstStyle/>
          <a:p>
            <a:pPr marL="0" marR="0" lvl="0" indent="0"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a:ln>
                <a:noFill/>
              </a:ln>
              <a:solidFill>
                <a:srgbClr val="FFFFFF"/>
              </a:solidFill>
              <a:effectLst/>
              <a:uLnTx/>
              <a:uFillTx/>
              <a:latin typeface="굴림"/>
              <a:ea typeface="굴림"/>
              <a:cs typeface="+mn-cs"/>
            </a:endParaRPr>
          </a:p>
        </p:txBody>
      </p:sp>
      <p:sp>
        <p:nvSpPr>
          <p:cNvPr id="52" name="모서리가 둥근 직사각형 51"/>
          <p:cNvSpPr/>
          <p:nvPr/>
        </p:nvSpPr>
        <p:spPr>
          <a:xfrm>
            <a:off x="8215164" y="2996258"/>
            <a:ext cx="1143000" cy="457200"/>
          </a:xfrm>
          <a:prstGeom prst="roundRect">
            <a:avLst/>
          </a:prstGeom>
          <a:noFill/>
          <a:ln w="12700" cap="flat" cmpd="sng" algn="ctr">
            <a:solidFill>
              <a:srgbClr val="00CC99">
                <a:shade val="50000"/>
              </a:srgbClr>
            </a:solidFill>
            <a:prstDash val="solid"/>
            <a:miter lim="800000"/>
          </a:ln>
          <a:effectLst/>
        </p:spPr>
        <p:txBody>
          <a:bodyPr anchor="ctr"/>
          <a:lstStyle/>
          <a:p>
            <a:pPr marL="0" marR="0" lvl="0" indent="0"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a:ln>
                <a:noFill/>
              </a:ln>
              <a:solidFill>
                <a:srgbClr val="FFFFFF"/>
              </a:solidFill>
              <a:effectLst/>
              <a:uLnTx/>
              <a:uFillTx/>
              <a:latin typeface="굴림"/>
              <a:ea typeface="굴림"/>
              <a:cs typeface="+mn-cs"/>
            </a:endParaRPr>
          </a:p>
        </p:txBody>
      </p:sp>
      <p:sp>
        <p:nvSpPr>
          <p:cNvPr id="53" name="직사각형 4"/>
          <p:cNvSpPr>
            <a:spLocks noChangeArrowheads="1"/>
          </p:cNvSpPr>
          <p:nvPr/>
        </p:nvSpPr>
        <p:spPr bwMode="auto">
          <a:xfrm>
            <a:off x="8267552" y="2993083"/>
            <a:ext cx="1039812"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굴림" panose="020B0600000101010101" pitchFamily="50" charset="-127"/>
                <a:ea typeface="굴림" panose="020B0600000101010101" pitchFamily="50" charset="-127"/>
              </a:defRPr>
            </a:lvl1pPr>
            <a:lvl2pPr marL="742950" indent="-285750">
              <a:defRPr kumimoji="1" sz="2400">
                <a:solidFill>
                  <a:schemeClr val="tx1"/>
                </a:solidFill>
                <a:latin typeface="굴림" panose="020B0600000101010101" pitchFamily="50" charset="-127"/>
                <a:ea typeface="굴림" panose="020B0600000101010101" pitchFamily="50" charset="-127"/>
              </a:defRPr>
            </a:lvl2pPr>
            <a:lvl3pPr marL="1143000" indent="-228600">
              <a:defRPr kumimoji="1" sz="2400">
                <a:solidFill>
                  <a:schemeClr val="tx1"/>
                </a:solidFill>
                <a:latin typeface="굴림" panose="020B0600000101010101" pitchFamily="50" charset="-127"/>
                <a:ea typeface="굴림" panose="020B0600000101010101" pitchFamily="50" charset="-127"/>
              </a:defRPr>
            </a:lvl3pPr>
            <a:lvl4pPr marL="1600200" indent="-228600">
              <a:defRPr kumimoji="1" sz="2400">
                <a:solidFill>
                  <a:schemeClr val="tx1"/>
                </a:solidFill>
                <a:latin typeface="굴림" panose="020B0600000101010101" pitchFamily="50" charset="-127"/>
                <a:ea typeface="굴림" panose="020B0600000101010101" pitchFamily="50" charset="-127"/>
              </a:defRPr>
            </a:lvl4pPr>
            <a:lvl5pPr marL="2057400" indent="-228600">
              <a:defRPr kumimoji="1" sz="24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0"/>
              </a:spcBef>
              <a:spcAft>
                <a:spcPct val="0"/>
              </a:spcAft>
              <a:defRPr kumimoji="1" sz="2400">
                <a:solidFill>
                  <a:schemeClr val="tx1"/>
                </a:solidFill>
                <a:latin typeface="굴림" panose="020B0600000101010101" pitchFamily="50" charset="-127"/>
                <a:ea typeface="굴림" panose="020B0600000101010101" pitchFamily="50" charset="-127"/>
              </a:defRPr>
            </a:lvl9pPr>
          </a:lstStyle>
          <a:p>
            <a:pPr latinLnBrk="0">
              <a:spcBef>
                <a:spcPct val="0"/>
              </a:spcBef>
            </a:pPr>
            <a:r>
              <a:rPr lang="en-US" altLang="ko-KR" sz="1400" smtClean="0">
                <a:solidFill>
                  <a:srgbClr val="FF0000"/>
                </a:solidFill>
                <a:latin typeface="Times New Roman" panose="02020603050405020304" pitchFamily="18" charset="0"/>
              </a:rPr>
              <a:t>Final Steel </a:t>
            </a:r>
          </a:p>
          <a:p>
            <a:pPr latinLnBrk="0">
              <a:spcBef>
                <a:spcPct val="0"/>
              </a:spcBef>
            </a:pPr>
            <a:r>
              <a:rPr lang="en-US" altLang="ko-KR" sz="1400" smtClean="0">
                <a:solidFill>
                  <a:srgbClr val="FF0000"/>
                </a:solidFill>
                <a:latin typeface="Times New Roman" panose="02020603050405020304" pitchFamily="18" charset="0"/>
              </a:rPr>
              <a:t>Products</a:t>
            </a:r>
          </a:p>
        </p:txBody>
      </p:sp>
    </p:spTree>
    <p:extLst>
      <p:ext uri="{BB962C8B-B14F-4D97-AF65-F5344CB8AC3E}">
        <p14:creationId xmlns:p14="http://schemas.microsoft.com/office/powerpoint/2010/main" val="169593445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제목 1"/>
          <p:cNvSpPr>
            <a:spLocks noGrp="1"/>
          </p:cNvSpPr>
          <p:nvPr>
            <p:ph type="title"/>
          </p:nvPr>
        </p:nvSpPr>
        <p:spPr>
          <a:xfrm>
            <a:off x="56456" y="71318"/>
            <a:ext cx="9849544" cy="566266"/>
          </a:xfrm>
        </p:spPr>
        <p:txBody>
          <a:bodyPr/>
          <a:lstStyle/>
          <a:p>
            <a:r>
              <a:rPr lang="en-US" altLang="ko-KR" sz="3200" b="1" dirty="0">
                <a:solidFill>
                  <a:schemeClr val="tx1"/>
                </a:solidFill>
                <a:latin typeface="Times New Roman" pitchFamily="18" charset="0"/>
              </a:rPr>
              <a:t>Figure </a:t>
            </a:r>
            <a:r>
              <a:rPr lang="en-US" altLang="ko-KR" sz="3200" b="1" dirty="0" smtClean="0">
                <a:solidFill>
                  <a:schemeClr val="tx1"/>
                </a:solidFill>
                <a:latin typeface="Times New Roman" pitchFamily="18" charset="0"/>
              </a:rPr>
              <a:t>2.18 </a:t>
            </a:r>
            <a:r>
              <a:rPr lang="en-US" altLang="ko-KR" sz="3200" dirty="0" smtClean="0">
                <a:solidFill>
                  <a:schemeClr val="tx1"/>
                </a:solidFill>
                <a:latin typeface="Times New Roman" pitchFamily="18" charset="0"/>
              </a:rPr>
              <a:t>Incremental </a:t>
            </a:r>
            <a:r>
              <a:rPr lang="en-US" altLang="ko-KR" sz="3200" dirty="0">
                <a:solidFill>
                  <a:schemeClr val="tx1"/>
                </a:solidFill>
                <a:latin typeface="Times New Roman" pitchFamily="18" charset="0"/>
              </a:rPr>
              <a:t>versus radical </a:t>
            </a:r>
            <a:r>
              <a:rPr lang="en-US" altLang="ko-KR" sz="3200" dirty="0" smtClean="0">
                <a:solidFill>
                  <a:schemeClr val="tx1"/>
                </a:solidFill>
                <a:latin typeface="Times New Roman" pitchFamily="18" charset="0"/>
              </a:rPr>
              <a:t>improvement</a:t>
            </a:r>
            <a:endParaRPr lang="en-US" altLang="ko-KR" sz="3200" dirty="0">
              <a:solidFill>
                <a:schemeClr val="tx1"/>
              </a:solidFill>
              <a:latin typeface="Times New Roman" pitchFamily="18" charset="0"/>
            </a:endParaRPr>
          </a:p>
        </p:txBody>
      </p:sp>
      <p:sp>
        <p:nvSpPr>
          <p:cNvPr id="16" name="Line 2"/>
          <p:cNvSpPr>
            <a:spLocks noChangeShapeType="1"/>
          </p:cNvSpPr>
          <p:nvPr/>
        </p:nvSpPr>
        <p:spPr bwMode="auto">
          <a:xfrm>
            <a:off x="3262313" y="1747837"/>
            <a:ext cx="0" cy="152400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17" name="Line 5"/>
          <p:cNvSpPr>
            <a:spLocks noChangeShapeType="1"/>
          </p:cNvSpPr>
          <p:nvPr/>
        </p:nvSpPr>
        <p:spPr bwMode="auto">
          <a:xfrm>
            <a:off x="3262313" y="3271837"/>
            <a:ext cx="182880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18" name="Line 6"/>
          <p:cNvSpPr>
            <a:spLocks noChangeShapeType="1"/>
          </p:cNvSpPr>
          <p:nvPr/>
        </p:nvSpPr>
        <p:spPr bwMode="auto">
          <a:xfrm>
            <a:off x="3262313" y="3729037"/>
            <a:ext cx="0" cy="152400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19" name="Line 7"/>
          <p:cNvSpPr>
            <a:spLocks noChangeShapeType="1"/>
          </p:cNvSpPr>
          <p:nvPr/>
        </p:nvSpPr>
        <p:spPr bwMode="auto">
          <a:xfrm>
            <a:off x="3262313" y="5253037"/>
            <a:ext cx="182880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20" name="Text Box 8"/>
          <p:cNvSpPr txBox="1">
            <a:spLocks noChangeArrowheads="1"/>
          </p:cNvSpPr>
          <p:nvPr/>
        </p:nvSpPr>
        <p:spPr bwMode="auto">
          <a:xfrm>
            <a:off x="4633913" y="3271837"/>
            <a:ext cx="558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400" b="0" smtClean="0">
                <a:solidFill>
                  <a:srgbClr val="000000"/>
                </a:solidFill>
                <a:latin typeface="Times New Roman" panose="02020603050405020304" pitchFamily="18" charset="0"/>
              </a:rPr>
              <a:t>Time</a:t>
            </a:r>
          </a:p>
        </p:txBody>
      </p:sp>
      <p:sp>
        <p:nvSpPr>
          <p:cNvPr id="21" name="Text Box 9"/>
          <p:cNvSpPr txBox="1">
            <a:spLocks noChangeArrowheads="1"/>
          </p:cNvSpPr>
          <p:nvPr/>
        </p:nvSpPr>
        <p:spPr bwMode="auto">
          <a:xfrm>
            <a:off x="4557713" y="5253037"/>
            <a:ext cx="558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400" b="0" smtClean="0">
                <a:solidFill>
                  <a:srgbClr val="000000"/>
                </a:solidFill>
                <a:latin typeface="Times New Roman" panose="02020603050405020304" pitchFamily="18" charset="0"/>
              </a:rPr>
              <a:t>Time</a:t>
            </a:r>
          </a:p>
        </p:txBody>
      </p:sp>
      <p:sp>
        <p:nvSpPr>
          <p:cNvPr id="22" name="Text Box 10"/>
          <p:cNvSpPr txBox="1">
            <a:spLocks noChangeArrowheads="1"/>
          </p:cNvSpPr>
          <p:nvPr/>
        </p:nvSpPr>
        <p:spPr bwMode="auto">
          <a:xfrm>
            <a:off x="2497138" y="1671637"/>
            <a:ext cx="82867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spcBef>
                <a:spcPct val="0"/>
              </a:spcBef>
              <a:buFontTx/>
              <a:buNone/>
            </a:pPr>
            <a:r>
              <a:rPr lang="en-US" altLang="ko-KR" sz="1400" b="0" smtClean="0">
                <a:solidFill>
                  <a:srgbClr val="000000"/>
                </a:solidFill>
                <a:latin typeface="Times New Roman" panose="02020603050405020304" pitchFamily="18" charset="0"/>
              </a:rPr>
              <a:t>Relative </a:t>
            </a:r>
          </a:p>
          <a:p>
            <a:pPr>
              <a:spcBef>
                <a:spcPct val="0"/>
              </a:spcBef>
              <a:buFontTx/>
              <a:buNone/>
            </a:pPr>
            <a:r>
              <a:rPr lang="en-US" altLang="ko-KR" sz="1400" b="0" smtClean="0">
                <a:solidFill>
                  <a:srgbClr val="000000"/>
                </a:solidFill>
                <a:latin typeface="Times New Roman" panose="02020603050405020304" pitchFamily="18" charset="0"/>
              </a:rPr>
              <a:t>level </a:t>
            </a:r>
          </a:p>
        </p:txBody>
      </p:sp>
      <p:sp>
        <p:nvSpPr>
          <p:cNvPr id="23" name="Text Box 11"/>
          <p:cNvSpPr txBox="1">
            <a:spLocks noChangeArrowheads="1"/>
          </p:cNvSpPr>
          <p:nvPr/>
        </p:nvSpPr>
        <p:spPr bwMode="auto">
          <a:xfrm>
            <a:off x="2497138" y="3729037"/>
            <a:ext cx="82867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spcBef>
                <a:spcPct val="0"/>
              </a:spcBef>
              <a:buFontTx/>
              <a:buNone/>
            </a:pPr>
            <a:r>
              <a:rPr lang="en-US" altLang="ko-KR" sz="1400" b="0" smtClean="0">
                <a:solidFill>
                  <a:srgbClr val="000000"/>
                </a:solidFill>
                <a:latin typeface="Times New Roman" panose="02020603050405020304" pitchFamily="18" charset="0"/>
              </a:rPr>
              <a:t>Relative </a:t>
            </a:r>
          </a:p>
          <a:p>
            <a:pPr>
              <a:spcBef>
                <a:spcPct val="0"/>
              </a:spcBef>
              <a:buFontTx/>
              <a:buNone/>
            </a:pPr>
            <a:r>
              <a:rPr lang="en-US" altLang="ko-KR" sz="1400" b="0" smtClean="0">
                <a:solidFill>
                  <a:srgbClr val="000000"/>
                </a:solidFill>
                <a:latin typeface="Times New Roman" panose="02020603050405020304" pitchFamily="18" charset="0"/>
              </a:rPr>
              <a:t>level </a:t>
            </a:r>
          </a:p>
        </p:txBody>
      </p:sp>
      <p:sp>
        <p:nvSpPr>
          <p:cNvPr id="24" name="Line 12"/>
          <p:cNvSpPr>
            <a:spLocks noChangeShapeType="1"/>
          </p:cNvSpPr>
          <p:nvPr/>
        </p:nvSpPr>
        <p:spPr bwMode="auto">
          <a:xfrm>
            <a:off x="3262313" y="4491037"/>
            <a:ext cx="1676400" cy="0"/>
          </a:xfrm>
          <a:prstGeom prst="line">
            <a:avLst/>
          </a:prstGeom>
          <a:noFill/>
          <a:ln w="19050">
            <a:solidFill>
              <a:srgbClr val="FF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latinLnBrk="0" hangingPunct="0">
              <a:spcBef>
                <a:spcPct val="0"/>
              </a:spcBef>
            </a:pPr>
            <a:endParaRPr lang="ko-KR" altLang="en-US" sz="2400" b="0" smtClean="0">
              <a:solidFill>
                <a:srgbClr val="000000"/>
              </a:solidFill>
              <a:latin typeface="굴림" panose="020B0600000101010101" pitchFamily="50" charset="-127"/>
              <a:ea typeface="굴림" panose="020B0600000101010101" pitchFamily="50" charset="-127"/>
            </a:endParaRPr>
          </a:p>
        </p:txBody>
      </p:sp>
      <p:sp>
        <p:nvSpPr>
          <p:cNvPr id="25" name="Line 13"/>
          <p:cNvSpPr>
            <a:spLocks noChangeShapeType="1"/>
          </p:cNvSpPr>
          <p:nvPr/>
        </p:nvSpPr>
        <p:spPr bwMode="auto">
          <a:xfrm flipV="1">
            <a:off x="3262313" y="4033837"/>
            <a:ext cx="1676400" cy="990600"/>
          </a:xfrm>
          <a:prstGeom prst="line">
            <a:avLst/>
          </a:prstGeom>
          <a:noFill/>
          <a:ln w="254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latinLnBrk="0" hangingPunct="0">
              <a:spcBef>
                <a:spcPct val="0"/>
              </a:spcBef>
            </a:pPr>
            <a:endParaRPr lang="ko-KR" altLang="en-US" sz="2400" b="0" smtClean="0">
              <a:solidFill>
                <a:srgbClr val="000000"/>
              </a:solidFill>
              <a:latin typeface="굴림" panose="020B0600000101010101" pitchFamily="50" charset="-127"/>
              <a:ea typeface="굴림" panose="020B0600000101010101" pitchFamily="50" charset="-127"/>
            </a:endParaRPr>
          </a:p>
        </p:txBody>
      </p:sp>
      <p:sp>
        <p:nvSpPr>
          <p:cNvPr id="26" name="Line 15"/>
          <p:cNvSpPr>
            <a:spLocks noChangeShapeType="1"/>
          </p:cNvSpPr>
          <p:nvPr/>
        </p:nvSpPr>
        <p:spPr bwMode="auto">
          <a:xfrm>
            <a:off x="4176713" y="2814637"/>
            <a:ext cx="0" cy="2438400"/>
          </a:xfrm>
          <a:prstGeom prst="line">
            <a:avLst/>
          </a:prstGeom>
          <a:noFill/>
          <a:ln w="1905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27" name="Line 16"/>
          <p:cNvSpPr>
            <a:spLocks noChangeShapeType="1"/>
          </p:cNvSpPr>
          <p:nvPr/>
        </p:nvSpPr>
        <p:spPr bwMode="auto">
          <a:xfrm>
            <a:off x="3262313" y="2814637"/>
            <a:ext cx="914400" cy="0"/>
          </a:xfrm>
          <a:prstGeom prst="line">
            <a:avLst/>
          </a:prstGeom>
          <a:noFill/>
          <a:ln w="2540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latinLnBrk="0" hangingPunct="0">
              <a:spcBef>
                <a:spcPct val="0"/>
              </a:spcBef>
            </a:pPr>
            <a:endParaRPr lang="ko-KR" altLang="en-US" sz="2400" b="0" smtClean="0">
              <a:solidFill>
                <a:srgbClr val="000000"/>
              </a:solidFill>
              <a:latin typeface="굴림" panose="020B0600000101010101" pitchFamily="50" charset="-127"/>
              <a:ea typeface="굴림" panose="020B0600000101010101" pitchFamily="50" charset="-127"/>
            </a:endParaRPr>
          </a:p>
        </p:txBody>
      </p:sp>
      <p:sp>
        <p:nvSpPr>
          <p:cNvPr id="28" name="Line 17"/>
          <p:cNvSpPr>
            <a:spLocks noChangeShapeType="1"/>
          </p:cNvSpPr>
          <p:nvPr/>
        </p:nvSpPr>
        <p:spPr bwMode="auto">
          <a:xfrm flipV="1">
            <a:off x="4176713" y="2357437"/>
            <a:ext cx="0" cy="457200"/>
          </a:xfrm>
          <a:prstGeom prst="line">
            <a:avLst/>
          </a:prstGeom>
          <a:noFill/>
          <a:ln w="19050">
            <a:solidFill>
              <a:srgbClr val="008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latinLnBrk="0" hangingPunct="0">
              <a:spcBef>
                <a:spcPct val="0"/>
              </a:spcBef>
            </a:pPr>
            <a:endParaRPr lang="ko-KR" altLang="en-US" sz="2400" b="0" smtClean="0">
              <a:solidFill>
                <a:srgbClr val="000000"/>
              </a:solidFill>
              <a:latin typeface="굴림" panose="020B0600000101010101" pitchFamily="50" charset="-127"/>
              <a:ea typeface="굴림" panose="020B0600000101010101" pitchFamily="50" charset="-127"/>
            </a:endParaRPr>
          </a:p>
        </p:txBody>
      </p:sp>
      <p:sp>
        <p:nvSpPr>
          <p:cNvPr id="29" name="Line 18"/>
          <p:cNvSpPr>
            <a:spLocks noChangeShapeType="1"/>
          </p:cNvSpPr>
          <p:nvPr/>
        </p:nvSpPr>
        <p:spPr bwMode="auto">
          <a:xfrm>
            <a:off x="4176713" y="2357437"/>
            <a:ext cx="762000" cy="0"/>
          </a:xfrm>
          <a:prstGeom prst="line">
            <a:avLst/>
          </a:prstGeom>
          <a:noFill/>
          <a:ln w="2540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latinLnBrk="0" hangingPunct="0">
              <a:spcBef>
                <a:spcPct val="0"/>
              </a:spcBef>
            </a:pPr>
            <a:endParaRPr lang="ko-KR" altLang="en-US" sz="2400" b="0" smtClean="0">
              <a:solidFill>
                <a:srgbClr val="000000"/>
              </a:solidFill>
              <a:latin typeface="굴림" panose="020B0600000101010101" pitchFamily="50" charset="-127"/>
              <a:ea typeface="굴림" panose="020B0600000101010101" pitchFamily="50" charset="-127"/>
            </a:endParaRPr>
          </a:p>
        </p:txBody>
      </p:sp>
      <p:sp>
        <p:nvSpPr>
          <p:cNvPr id="30" name="Text Box 19"/>
          <p:cNvSpPr txBox="1">
            <a:spLocks noChangeArrowheads="1"/>
          </p:cNvSpPr>
          <p:nvPr/>
        </p:nvSpPr>
        <p:spPr bwMode="auto">
          <a:xfrm>
            <a:off x="4862513" y="4338637"/>
            <a:ext cx="1204913"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200" i="1" smtClean="0">
                <a:solidFill>
                  <a:srgbClr val="000000"/>
                </a:solidFill>
                <a:latin typeface="Times New Roman" panose="02020603050405020304" pitchFamily="18" charset="0"/>
              </a:rPr>
              <a:t>Threshold level </a:t>
            </a:r>
          </a:p>
        </p:txBody>
      </p:sp>
      <p:sp>
        <p:nvSpPr>
          <p:cNvPr id="31" name="Text Box 20"/>
          <p:cNvSpPr txBox="1">
            <a:spLocks noChangeArrowheads="1"/>
          </p:cNvSpPr>
          <p:nvPr/>
        </p:nvSpPr>
        <p:spPr bwMode="auto">
          <a:xfrm>
            <a:off x="4938713" y="3805237"/>
            <a:ext cx="214312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200" i="1" smtClean="0">
                <a:solidFill>
                  <a:srgbClr val="000000"/>
                </a:solidFill>
                <a:latin typeface="Times New Roman" panose="02020603050405020304" pitchFamily="18" charset="0"/>
              </a:rPr>
              <a:t>Incremental improvement </a:t>
            </a:r>
          </a:p>
          <a:p>
            <a:pPr algn="l">
              <a:spcBef>
                <a:spcPct val="0"/>
              </a:spcBef>
              <a:buFontTx/>
              <a:buNone/>
            </a:pPr>
            <a:r>
              <a:rPr lang="en-US" altLang="ko-KR" sz="1200" i="1" smtClean="0">
                <a:solidFill>
                  <a:srgbClr val="000000"/>
                </a:solidFill>
                <a:latin typeface="Times New Roman" panose="02020603050405020304" pitchFamily="18" charset="0"/>
              </a:rPr>
              <a:t>(for example, basic capability) </a:t>
            </a:r>
          </a:p>
        </p:txBody>
      </p:sp>
      <p:sp>
        <p:nvSpPr>
          <p:cNvPr id="32" name="AutoShape 21"/>
          <p:cNvSpPr>
            <a:spLocks/>
          </p:cNvSpPr>
          <p:nvPr/>
        </p:nvSpPr>
        <p:spPr bwMode="auto">
          <a:xfrm>
            <a:off x="5091113" y="2357437"/>
            <a:ext cx="152400" cy="457200"/>
          </a:xfrm>
          <a:prstGeom prst="rightBrace">
            <a:avLst>
              <a:gd name="adj1" fmla="val 25000"/>
              <a:gd name="adj2" fmla="val 50000"/>
            </a:avLst>
          </a:prstGeom>
          <a:noFill/>
          <a:ln w="2540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marL="0" marR="0" lvl="0" indent="0" algn="l" defTabSz="914400" eaLnBrk="1" fontAlgn="auto" latinLnBrk="1" hangingPunct="1">
              <a:lnSpc>
                <a:spcPct val="100000"/>
              </a:lnSpc>
              <a:spcBef>
                <a:spcPct val="0"/>
              </a:spcBef>
              <a:spcAft>
                <a:spcPts val="0"/>
              </a:spcAft>
              <a:buClrTx/>
              <a:buSzTx/>
              <a:buFontTx/>
              <a:buNone/>
              <a:tabLst/>
              <a:defRPr/>
            </a:pPr>
            <a:endParaRPr kumimoji="1" lang="ko-KR" altLang="en-US" sz="2400" b="0" i="0" u="none" strike="noStrike" kern="0" cap="none" spc="0" normalizeH="0" baseline="0" noProof="0" smtClean="0">
              <a:ln>
                <a:noFill/>
              </a:ln>
              <a:solidFill>
                <a:srgbClr val="000000"/>
              </a:solidFill>
              <a:effectLst/>
              <a:uLnTx/>
              <a:uFillTx/>
              <a:latin typeface="굴림" panose="020B0600000101010101" pitchFamily="50" charset="-127"/>
              <a:ea typeface="굴림" panose="020B0600000101010101" pitchFamily="50" charset="-127"/>
            </a:endParaRPr>
          </a:p>
        </p:txBody>
      </p:sp>
      <p:sp>
        <p:nvSpPr>
          <p:cNvPr id="33" name="Text Box 22"/>
          <p:cNvSpPr txBox="1">
            <a:spLocks noChangeArrowheads="1"/>
          </p:cNvSpPr>
          <p:nvPr/>
        </p:nvSpPr>
        <p:spPr bwMode="auto">
          <a:xfrm>
            <a:off x="5243513" y="2281237"/>
            <a:ext cx="2287588"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latinLnBrk="1">
              <a:spcBef>
                <a:spcPct val="20000"/>
              </a:spcBef>
              <a:buChar char="•"/>
              <a:defRPr kumimoji="1" sz="3200">
                <a:solidFill>
                  <a:schemeClr val="tx1"/>
                </a:solidFill>
                <a:latin typeface="굴림" panose="020B0600000101010101" pitchFamily="50" charset="-127"/>
                <a:ea typeface="굴림" panose="020B0600000101010101" pitchFamily="50" charset="-127"/>
              </a:defRPr>
            </a:lvl1pPr>
            <a:lvl2pPr marL="742950" indent="-285750" latinLnBrk="1">
              <a:spcBef>
                <a:spcPct val="20000"/>
              </a:spcBef>
              <a:buChar char="–"/>
              <a:defRPr kumimoji="1" sz="2800">
                <a:solidFill>
                  <a:schemeClr val="tx1"/>
                </a:solidFill>
                <a:latin typeface="굴림" panose="020B0600000101010101" pitchFamily="50" charset="-127"/>
                <a:ea typeface="굴림" panose="020B0600000101010101" pitchFamily="50" charset="-127"/>
              </a:defRPr>
            </a:lvl2pPr>
            <a:lvl3pPr marL="1143000" indent="-228600" latinLnBrk="1">
              <a:spcBef>
                <a:spcPct val="20000"/>
              </a:spcBef>
              <a:buChar char="•"/>
              <a:defRPr kumimoji="1" sz="2400">
                <a:solidFill>
                  <a:schemeClr val="tx1"/>
                </a:solidFill>
                <a:latin typeface="굴림" panose="020B0600000101010101" pitchFamily="50" charset="-127"/>
                <a:ea typeface="굴림" panose="020B0600000101010101" pitchFamily="50" charset="-127"/>
              </a:defRPr>
            </a:lvl3pPr>
            <a:lvl4pPr marL="16002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4pPr>
            <a:lvl5pPr marL="2057400" indent="-228600" latinLnBrk="1">
              <a:spcBef>
                <a:spcPct val="20000"/>
              </a:spcBef>
              <a:buChar char="»"/>
              <a:defRPr kumimoji="1" sz="20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20000"/>
              </a:spcBef>
              <a:spcAft>
                <a:spcPct val="0"/>
              </a:spcAft>
              <a:buChar char="»"/>
              <a:defRPr kumimoji="1" sz="2000">
                <a:solidFill>
                  <a:schemeClr val="tx1"/>
                </a:solidFill>
                <a:latin typeface="굴림" panose="020B0600000101010101" pitchFamily="50" charset="-127"/>
                <a:ea typeface="굴림" panose="020B0600000101010101" pitchFamily="50" charset="-127"/>
              </a:defRPr>
            </a:lvl9pPr>
          </a:lstStyle>
          <a:p>
            <a:pPr algn="l">
              <a:spcBef>
                <a:spcPct val="0"/>
              </a:spcBef>
              <a:buFontTx/>
              <a:buNone/>
            </a:pPr>
            <a:r>
              <a:rPr lang="en-US" altLang="ko-KR" sz="1200" i="1" smtClean="0">
                <a:solidFill>
                  <a:srgbClr val="000000"/>
                </a:solidFill>
                <a:latin typeface="Times New Roman" panose="02020603050405020304" pitchFamily="18" charset="0"/>
              </a:rPr>
              <a:t>Radical improvement </a:t>
            </a:r>
          </a:p>
          <a:p>
            <a:pPr algn="l">
              <a:spcBef>
                <a:spcPct val="0"/>
              </a:spcBef>
              <a:buFontTx/>
              <a:buNone/>
            </a:pPr>
            <a:r>
              <a:rPr lang="en-US" altLang="ko-KR" sz="1200" i="1" smtClean="0">
                <a:solidFill>
                  <a:srgbClr val="000000"/>
                </a:solidFill>
                <a:latin typeface="Times New Roman" panose="02020603050405020304" pitchFamily="18" charset="0"/>
              </a:rPr>
              <a:t>(for example, process capability) </a:t>
            </a:r>
          </a:p>
        </p:txBody>
      </p:sp>
    </p:spTree>
    <p:extLst>
      <p:ext uri="{BB962C8B-B14F-4D97-AF65-F5344CB8AC3E}">
        <p14:creationId xmlns:p14="http://schemas.microsoft.com/office/powerpoint/2010/main" val="16978860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9577064" cy="908720"/>
          </a:xfrm>
          <a:noFill/>
          <a:ln/>
        </p:spPr>
        <p:txBody>
          <a:bodyPr lIns="92075" tIns="46038" rIns="92075" bIns="46038"/>
          <a:lstStyle/>
          <a:p>
            <a:r>
              <a:rPr lang="en-US" altLang="ko-KR" sz="3200" dirty="0">
                <a:solidFill>
                  <a:schemeClr val="tx1"/>
                </a:solidFill>
                <a:latin typeface="Times New Roman" pitchFamily="18" charset="0"/>
                <a:ea typeface="맑은 고딕" pitchFamily="50" charset="-127"/>
                <a:cs typeface="Times New Roman" pitchFamily="18" charset="0"/>
              </a:rPr>
              <a:t>1</a:t>
            </a:r>
            <a:r>
              <a:rPr lang="en-US" altLang="ko-KR" sz="3200" dirty="0" smtClean="0">
                <a:solidFill>
                  <a:schemeClr val="tx1"/>
                </a:solidFill>
                <a:latin typeface="Times New Roman" pitchFamily="18" charset="0"/>
                <a:ea typeface="맑은 고딕" pitchFamily="50" charset="-127"/>
                <a:cs typeface="Times New Roman" pitchFamily="18" charset="0"/>
              </a:rPr>
              <a:t>. A </a:t>
            </a:r>
            <a:r>
              <a:rPr lang="en-US" altLang="ko-KR" sz="3200" dirty="0">
                <a:solidFill>
                  <a:schemeClr val="tx1"/>
                </a:solidFill>
                <a:latin typeface="Times New Roman" pitchFamily="18" charset="0"/>
                <a:ea typeface="맑은 고딕" pitchFamily="50" charset="-127"/>
                <a:cs typeface="Times New Roman" pitchFamily="18" charset="0"/>
              </a:rPr>
              <a:t>LEARNING ORGANIZATION’S </a:t>
            </a:r>
            <a:r>
              <a:rPr lang="en-US" altLang="ko-KR" sz="3200" dirty="0" smtClean="0">
                <a:solidFill>
                  <a:schemeClr val="tx1"/>
                </a:solidFill>
                <a:latin typeface="Times New Roman" pitchFamily="18" charset="0"/>
                <a:ea typeface="맑은 고딕" pitchFamily="50" charset="-127"/>
                <a:cs typeface="Times New Roman" pitchFamily="18" charset="0"/>
              </a:rPr>
              <a:t>PERSPECTIVE</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800" dirty="0" smtClean="0">
                <a:latin typeface="Times New Roman" pitchFamily="18" charset="0"/>
              </a:rPr>
              <a:t>1.2. Learning </a:t>
            </a:r>
            <a:r>
              <a:rPr kumimoji="0" lang="en-US" altLang="ko-KR" sz="2800" dirty="0">
                <a:latin typeface="Times New Roman" pitchFamily="18" charset="0"/>
              </a:rPr>
              <a:t>propensity </a:t>
            </a:r>
            <a:r>
              <a:rPr kumimoji="0" lang="en-US" altLang="ko-KR" sz="2800" dirty="0" smtClean="0">
                <a:latin typeface="Times New Roman" pitchFamily="18" charset="0"/>
              </a:rPr>
              <a:t>model</a:t>
            </a:r>
          </a:p>
          <a:p>
            <a:pPr lvl="1" algn="just">
              <a:spcBef>
                <a:spcPts val="600"/>
              </a:spcBef>
              <a:buFont typeface="Symbol" pitchFamily="18" charset="2"/>
              <a:buChar char="·"/>
            </a:pPr>
            <a:r>
              <a:rPr kumimoji="0" lang="en-US" altLang="ko-KR" sz="2000" dirty="0" smtClean="0">
                <a:latin typeface="Times New Roman" pitchFamily="18" charset="0"/>
              </a:rPr>
              <a:t>In </a:t>
            </a:r>
            <a:r>
              <a:rPr kumimoji="0" lang="en-US" altLang="ko-KR" sz="2000" dirty="0">
                <a:latin typeface="Times New Roman" pitchFamily="18" charset="0"/>
              </a:rPr>
              <a:t>the </a:t>
            </a:r>
            <a:r>
              <a:rPr kumimoji="0" lang="en-US" altLang="ko-KR" sz="2000" dirty="0" smtClean="0">
                <a:latin typeface="Times New Roman" pitchFamily="18" charset="0"/>
              </a:rPr>
              <a:t>mid-</a:t>
            </a:r>
            <a:r>
              <a:rPr kumimoji="0" lang="en-US" altLang="ko-KR" sz="2000" dirty="0" err="1" smtClean="0">
                <a:latin typeface="Times New Roman" pitchFamily="18" charset="0"/>
              </a:rPr>
              <a:t>1990s</a:t>
            </a:r>
            <a:r>
              <a:rPr kumimoji="0" lang="en-US" altLang="ko-KR" sz="2000" dirty="0">
                <a:latin typeface="Times New Roman" pitchFamily="18" charset="0"/>
              </a:rPr>
              <a:t>, </a:t>
            </a:r>
            <a:r>
              <a:rPr kumimoji="0" lang="en-US" altLang="ko-KR" sz="2000" dirty="0" smtClean="0">
                <a:latin typeface="Times New Roman" pitchFamily="18" charset="0"/>
              </a:rPr>
              <a:t>while conducting </a:t>
            </a:r>
            <a:r>
              <a:rPr kumimoji="0" lang="en-US" altLang="ko-KR" sz="2000" dirty="0">
                <a:latin typeface="Times New Roman" pitchFamily="18" charset="0"/>
              </a:rPr>
              <a:t>a comparative study on two shipbuilding companies in </a:t>
            </a:r>
            <a:r>
              <a:rPr kumimoji="0" lang="en-US" altLang="ko-KR" sz="2000" dirty="0" smtClean="0">
                <a:latin typeface="Times New Roman" pitchFamily="18" charset="0"/>
              </a:rPr>
              <a:t>Korea, </a:t>
            </a:r>
          </a:p>
          <a:p>
            <a:pPr lvl="2" algn="just">
              <a:spcBef>
                <a:spcPts val="600"/>
              </a:spcBef>
              <a:buFont typeface="Symbol" pitchFamily="18" charset="2"/>
              <a:buChar char="·"/>
            </a:pPr>
            <a:r>
              <a:rPr kumimoji="0" lang="en-US" altLang="ko-KR" sz="1800" dirty="0" smtClean="0">
                <a:latin typeface="Times New Roman" pitchFamily="18" charset="0"/>
              </a:rPr>
              <a:t>An </a:t>
            </a:r>
            <a:r>
              <a:rPr kumimoji="0" lang="en-US" altLang="ko-KR" sz="1800" dirty="0">
                <a:latin typeface="Times New Roman" pitchFamily="18" charset="0"/>
              </a:rPr>
              <a:t>intriguing observation: despite the fact that the two companies shared much in common in terms of their historical, geographical, and structural characteristics, their strategies to solve operational problems were very different. </a:t>
            </a:r>
            <a:endParaRPr kumimoji="0" lang="en-US" altLang="ko-KR" sz="1800" dirty="0" smtClean="0">
              <a:latin typeface="Times New Roman" pitchFamily="18" charset="0"/>
            </a:endParaRPr>
          </a:p>
          <a:p>
            <a:pPr lvl="2" algn="just">
              <a:spcBef>
                <a:spcPts val="600"/>
              </a:spcBef>
              <a:buFont typeface="Symbol" pitchFamily="18" charset="2"/>
              <a:buChar char="·"/>
            </a:pPr>
            <a:r>
              <a:rPr kumimoji="0" lang="en-US" altLang="ko-KR" sz="1800" dirty="0" smtClean="0">
                <a:latin typeface="Times New Roman" pitchFamily="18" charset="0"/>
              </a:rPr>
              <a:t>The </a:t>
            </a:r>
            <a:r>
              <a:rPr kumimoji="0" lang="en-US" altLang="ko-KR" sz="1800" dirty="0">
                <a:latin typeface="Times New Roman" pitchFamily="18" charset="0"/>
              </a:rPr>
              <a:t>research focus shifted from identifying factors for operational efficiency to explaining such a counterintuitive discrepancy between the two firms’ learning strategies</a:t>
            </a:r>
            <a:r>
              <a:rPr kumimoji="0" lang="en-US" altLang="ko-KR" sz="1800" dirty="0" smtClean="0">
                <a:latin typeface="Times New Roman" pitchFamily="18" charset="0"/>
              </a:rPr>
              <a:t>.</a:t>
            </a:r>
          </a:p>
          <a:p>
            <a:pPr lvl="1" algn="just">
              <a:spcBef>
                <a:spcPts val="600"/>
              </a:spcBef>
              <a:buFont typeface="Symbol" pitchFamily="18" charset="2"/>
              <a:buChar char="·"/>
            </a:pPr>
            <a:r>
              <a:rPr kumimoji="0" lang="en-US" altLang="ko-KR" sz="2000" dirty="0" smtClean="0">
                <a:latin typeface="Times New Roman" pitchFamily="18" charset="0"/>
              </a:rPr>
              <a:t>Single-loop learning: In Figure 2.5, </a:t>
            </a:r>
            <a:r>
              <a:rPr kumimoji="0" lang="en-US" altLang="ko-KR" sz="2000" dirty="0">
                <a:latin typeface="Times New Roman" pitchFamily="18" charset="0"/>
              </a:rPr>
              <a:t>the cycle of “learning propensity </a:t>
            </a:r>
            <a:r>
              <a:rPr kumimoji="0" lang="en-US" altLang="ko-KR" sz="2000" dirty="0" smtClean="0">
                <a:latin typeface="Times New Roman" pitchFamily="18" charset="0"/>
                <a:sym typeface="Wingdings" panose="05000000000000000000" pitchFamily="2" charset="2"/>
              </a:rPr>
              <a:t></a:t>
            </a:r>
            <a:r>
              <a:rPr kumimoji="0" lang="en-US" altLang="ko-KR" sz="2000" dirty="0" smtClean="0">
                <a:latin typeface="Times New Roman" pitchFamily="18" charset="0"/>
              </a:rPr>
              <a:t> </a:t>
            </a:r>
            <a:r>
              <a:rPr kumimoji="0" lang="en-US" altLang="ko-KR" sz="2000" dirty="0">
                <a:latin typeface="Times New Roman" pitchFamily="18" charset="0"/>
              </a:rPr>
              <a:t>perceived effectiveness </a:t>
            </a:r>
            <a:r>
              <a:rPr kumimoji="0" lang="en-US" altLang="ko-KR" sz="2000" dirty="0" smtClean="0">
                <a:latin typeface="Times New Roman" pitchFamily="18" charset="0"/>
                <a:sym typeface="Wingdings" panose="05000000000000000000" pitchFamily="2" charset="2"/>
              </a:rPr>
              <a:t></a:t>
            </a:r>
            <a:r>
              <a:rPr kumimoji="0" lang="en-US" altLang="ko-KR" sz="2000" dirty="0" smtClean="0">
                <a:latin typeface="Times New Roman" pitchFamily="18" charset="0"/>
              </a:rPr>
              <a:t> </a:t>
            </a:r>
            <a:r>
              <a:rPr kumimoji="0" lang="en-US" altLang="ko-KR" sz="2000" dirty="0">
                <a:latin typeface="Times New Roman" pitchFamily="18" charset="0"/>
              </a:rPr>
              <a:t>optimal dynamics (resource allocation and implementation) </a:t>
            </a:r>
            <a:r>
              <a:rPr kumimoji="0" lang="en-US" altLang="ko-KR" sz="2000" dirty="0" smtClean="0">
                <a:latin typeface="Times New Roman" pitchFamily="18" charset="0"/>
                <a:sym typeface="Wingdings" panose="05000000000000000000" pitchFamily="2" charset="2"/>
              </a:rPr>
              <a:t></a:t>
            </a:r>
            <a:r>
              <a:rPr kumimoji="0" lang="en-US" altLang="ko-KR" sz="2000" dirty="0" smtClean="0">
                <a:latin typeface="Times New Roman" pitchFamily="18" charset="0"/>
              </a:rPr>
              <a:t> </a:t>
            </a:r>
            <a:r>
              <a:rPr kumimoji="0" lang="en-US" altLang="ko-KR" sz="2000" dirty="0">
                <a:latin typeface="Times New Roman" pitchFamily="18" charset="0"/>
              </a:rPr>
              <a:t>realized effectiveness </a:t>
            </a:r>
            <a:r>
              <a:rPr kumimoji="0" lang="en-US" altLang="ko-KR" sz="2000" dirty="0" smtClean="0">
                <a:latin typeface="Times New Roman" pitchFamily="18" charset="0"/>
                <a:sym typeface="Wingdings" panose="05000000000000000000" pitchFamily="2" charset="2"/>
              </a:rPr>
              <a:t></a:t>
            </a:r>
            <a:r>
              <a:rPr kumimoji="0" lang="en-US" altLang="ko-KR" sz="2000" dirty="0" smtClean="0">
                <a:latin typeface="Times New Roman" pitchFamily="18" charset="0"/>
              </a:rPr>
              <a:t> </a:t>
            </a:r>
            <a:r>
              <a:rPr kumimoji="0" lang="en-US" altLang="ko-KR" sz="2000" dirty="0">
                <a:latin typeface="Times New Roman" pitchFamily="18" charset="0"/>
              </a:rPr>
              <a:t>reinforced learning </a:t>
            </a:r>
            <a:r>
              <a:rPr kumimoji="0" lang="en-US" altLang="ko-KR" sz="2000" dirty="0" smtClean="0">
                <a:latin typeface="Times New Roman" pitchFamily="18" charset="0"/>
              </a:rPr>
              <a:t>propensity,” </a:t>
            </a:r>
            <a:r>
              <a:rPr kumimoji="0" lang="en-US" altLang="ko-KR" sz="2000" dirty="0">
                <a:latin typeface="Times New Roman" pitchFamily="18" charset="0"/>
              </a:rPr>
              <a:t>which repeats continuously in the short run. </a:t>
            </a:r>
          </a:p>
        </p:txBody>
      </p:sp>
    </p:spTree>
    <p:extLst>
      <p:ext uri="{BB962C8B-B14F-4D97-AF65-F5344CB8AC3E}">
        <p14:creationId xmlns:p14="http://schemas.microsoft.com/office/powerpoint/2010/main" val="5658635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9577064" cy="908720"/>
          </a:xfrm>
          <a:noFill/>
          <a:ln/>
        </p:spPr>
        <p:txBody>
          <a:bodyPr lIns="92075" tIns="46038" rIns="92075" bIns="46038"/>
          <a:lstStyle/>
          <a:p>
            <a:r>
              <a:rPr lang="en-US" altLang="ko-KR" sz="3200" dirty="0">
                <a:solidFill>
                  <a:schemeClr val="tx1"/>
                </a:solidFill>
                <a:latin typeface="Times New Roman" pitchFamily="18" charset="0"/>
                <a:ea typeface="맑은 고딕" pitchFamily="50" charset="-127"/>
                <a:cs typeface="Times New Roman" pitchFamily="18" charset="0"/>
              </a:rPr>
              <a:t>1</a:t>
            </a:r>
            <a:r>
              <a:rPr lang="en-US" altLang="ko-KR" sz="3200" dirty="0" smtClean="0">
                <a:solidFill>
                  <a:schemeClr val="tx1"/>
                </a:solidFill>
                <a:latin typeface="Times New Roman" pitchFamily="18" charset="0"/>
                <a:ea typeface="맑은 고딕" pitchFamily="50" charset="-127"/>
                <a:cs typeface="Times New Roman" pitchFamily="18" charset="0"/>
              </a:rPr>
              <a:t>. A </a:t>
            </a:r>
            <a:r>
              <a:rPr lang="en-US" altLang="ko-KR" sz="3200" dirty="0">
                <a:solidFill>
                  <a:schemeClr val="tx1"/>
                </a:solidFill>
                <a:latin typeface="Times New Roman" pitchFamily="18" charset="0"/>
                <a:ea typeface="맑은 고딕" pitchFamily="50" charset="-127"/>
                <a:cs typeface="Times New Roman" pitchFamily="18" charset="0"/>
              </a:rPr>
              <a:t>LEARNING ORGANIZATION’S </a:t>
            </a:r>
            <a:r>
              <a:rPr lang="en-US" altLang="ko-KR" sz="3200" dirty="0" smtClean="0">
                <a:solidFill>
                  <a:schemeClr val="tx1"/>
                </a:solidFill>
                <a:latin typeface="Times New Roman" pitchFamily="18" charset="0"/>
                <a:ea typeface="맑은 고딕" pitchFamily="50" charset="-127"/>
                <a:cs typeface="Times New Roman" pitchFamily="18" charset="0"/>
              </a:rPr>
              <a:t>PERSPECTIVE</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800" dirty="0" smtClean="0">
                <a:latin typeface="Times New Roman" pitchFamily="18" charset="0"/>
              </a:rPr>
              <a:t>1.2. Learning </a:t>
            </a:r>
            <a:r>
              <a:rPr kumimoji="0" lang="en-US" altLang="ko-KR" sz="2800" dirty="0">
                <a:latin typeface="Times New Roman" pitchFamily="18" charset="0"/>
              </a:rPr>
              <a:t>propensity </a:t>
            </a:r>
            <a:r>
              <a:rPr kumimoji="0" lang="en-US" altLang="ko-KR" sz="2800" dirty="0" smtClean="0">
                <a:latin typeface="Times New Roman" pitchFamily="18" charset="0"/>
              </a:rPr>
              <a:t>model</a:t>
            </a:r>
          </a:p>
          <a:p>
            <a:pPr lvl="1" algn="just">
              <a:spcBef>
                <a:spcPts val="600"/>
              </a:spcBef>
              <a:buFont typeface="Symbol" pitchFamily="18" charset="2"/>
              <a:buChar char="·"/>
            </a:pPr>
            <a:r>
              <a:rPr kumimoji="0" lang="en-US" altLang="ko-KR" sz="2000" dirty="0" smtClean="0">
                <a:latin typeface="Times New Roman" pitchFamily="18" charset="0"/>
              </a:rPr>
              <a:t>Single-loop learning</a:t>
            </a:r>
          </a:p>
          <a:p>
            <a:pPr lvl="1" algn="just">
              <a:spcBef>
                <a:spcPts val="600"/>
              </a:spcBef>
              <a:buFont typeface="Symbol" pitchFamily="18" charset="2"/>
              <a:buChar char="·"/>
            </a:pPr>
            <a:r>
              <a:rPr kumimoji="0" lang="en-US" altLang="ko-KR" sz="2000" dirty="0">
                <a:latin typeface="Times New Roman" pitchFamily="18" charset="0"/>
              </a:rPr>
              <a:t>Double-loop </a:t>
            </a:r>
            <a:r>
              <a:rPr kumimoji="0" lang="en-US" altLang="ko-KR" sz="2000" dirty="0" smtClean="0">
                <a:latin typeface="Times New Roman" pitchFamily="18" charset="0"/>
              </a:rPr>
              <a:t>learning – the </a:t>
            </a:r>
            <a:r>
              <a:rPr kumimoji="0" lang="en-US" altLang="ko-KR" sz="2000" dirty="0">
                <a:latin typeface="Times New Roman" pitchFamily="18" charset="0"/>
              </a:rPr>
              <a:t>more serious learning cycle of attempting to redirect or modify determining </a:t>
            </a:r>
            <a:r>
              <a:rPr kumimoji="0" lang="en-US" altLang="ko-KR" sz="2000" dirty="0" smtClean="0">
                <a:latin typeface="Times New Roman" pitchFamily="18" charset="0"/>
              </a:rPr>
              <a:t>factors</a:t>
            </a:r>
          </a:p>
          <a:p>
            <a:pPr lvl="2" algn="just">
              <a:spcBef>
                <a:spcPts val="600"/>
              </a:spcBef>
              <a:buFont typeface="Symbol" pitchFamily="18" charset="2"/>
              <a:buChar char="·"/>
            </a:pPr>
            <a:r>
              <a:rPr kumimoji="0" lang="en-US" altLang="ko-KR" sz="1800" dirty="0" smtClean="0">
                <a:latin typeface="Times New Roman" pitchFamily="18" charset="0"/>
              </a:rPr>
              <a:t>Once </a:t>
            </a:r>
            <a:r>
              <a:rPr kumimoji="0" lang="en-US" altLang="ko-KR" sz="1800" dirty="0">
                <a:latin typeface="Times New Roman" pitchFamily="18" charset="0"/>
              </a:rPr>
              <a:t>the single-loop learning has repeated for a relatively long period of time, it will be extremely difficult </a:t>
            </a:r>
            <a:r>
              <a:rPr kumimoji="0" lang="en-US" altLang="ko-KR" sz="1800" dirty="0" smtClean="0">
                <a:latin typeface="Times New Roman" pitchFamily="18" charset="0"/>
              </a:rPr>
              <a:t>to </a:t>
            </a:r>
            <a:r>
              <a:rPr kumimoji="0" lang="en-US" altLang="ko-KR" sz="1800" dirty="0">
                <a:latin typeface="Times New Roman" pitchFamily="18" charset="0"/>
              </a:rPr>
              <a:t>change the dynamics by simply attempting to curb the negative single-loop learning process only. </a:t>
            </a:r>
            <a:endParaRPr kumimoji="0" lang="en-US" altLang="ko-KR" sz="1800" dirty="0" smtClean="0">
              <a:latin typeface="Times New Roman" pitchFamily="18" charset="0"/>
            </a:endParaRPr>
          </a:p>
          <a:p>
            <a:pPr lvl="2" algn="just">
              <a:spcBef>
                <a:spcPts val="600"/>
              </a:spcBef>
              <a:buFont typeface="Symbol" pitchFamily="18" charset="2"/>
              <a:buChar char="·"/>
            </a:pPr>
            <a:r>
              <a:rPr kumimoji="0" lang="en-US" altLang="ko-KR" sz="1800" dirty="0" smtClean="0">
                <a:latin typeface="Times New Roman" pitchFamily="18" charset="0"/>
              </a:rPr>
              <a:t>It is </a:t>
            </a:r>
            <a:r>
              <a:rPr kumimoji="0" lang="en-US" altLang="ko-KR" sz="1800" dirty="0">
                <a:latin typeface="Times New Roman" pitchFamily="18" charset="0"/>
              </a:rPr>
              <a:t>also affected by such dynamic inertia as chaos, path-dependence, administrative heritage, and so forth. </a:t>
            </a:r>
            <a:endParaRPr kumimoji="0" lang="en-US" altLang="ko-KR" sz="1800" dirty="0" smtClean="0">
              <a:latin typeface="Times New Roman" pitchFamily="18" charset="0"/>
            </a:endParaRPr>
          </a:p>
          <a:p>
            <a:pPr lvl="2" algn="just">
              <a:spcBef>
                <a:spcPts val="600"/>
              </a:spcBef>
              <a:buFont typeface="Symbol" pitchFamily="18" charset="2"/>
              <a:buChar char="·"/>
            </a:pPr>
            <a:r>
              <a:rPr kumimoji="0" lang="en-US" altLang="ko-KR" sz="1800" dirty="0" smtClean="0">
                <a:latin typeface="Times New Roman" pitchFamily="18" charset="0"/>
              </a:rPr>
              <a:t>Now, should tackle </a:t>
            </a:r>
            <a:r>
              <a:rPr kumimoji="0" lang="en-US" altLang="ko-KR" sz="1800" dirty="0">
                <a:latin typeface="Times New Roman" pitchFamily="18" charset="0"/>
              </a:rPr>
              <a:t>the determining factors – to modify top management’s will, the system’s infrastructure or logistical mechanism, and/or other relevant factors of any fundamental belief </a:t>
            </a:r>
            <a:r>
              <a:rPr kumimoji="0" lang="en-US" altLang="ko-KR" sz="1800" dirty="0" smtClean="0">
                <a:latin typeface="Times New Roman" pitchFamily="18" charset="0"/>
              </a:rPr>
              <a:t>systems</a:t>
            </a:r>
          </a:p>
        </p:txBody>
      </p:sp>
    </p:spTree>
    <p:extLst>
      <p:ext uri="{BB962C8B-B14F-4D97-AF65-F5344CB8AC3E}">
        <p14:creationId xmlns:p14="http://schemas.microsoft.com/office/powerpoint/2010/main" val="23907654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9577064" cy="908720"/>
          </a:xfrm>
          <a:noFill/>
          <a:ln/>
        </p:spPr>
        <p:txBody>
          <a:bodyPr lIns="92075" tIns="46038" rIns="92075" bIns="46038"/>
          <a:lstStyle/>
          <a:p>
            <a:r>
              <a:rPr lang="en-US" altLang="ko-KR" sz="3200" dirty="0">
                <a:solidFill>
                  <a:schemeClr val="tx1"/>
                </a:solidFill>
                <a:latin typeface="Times New Roman" pitchFamily="18" charset="0"/>
                <a:ea typeface="맑은 고딕" pitchFamily="50" charset="-127"/>
                <a:cs typeface="Times New Roman" pitchFamily="18" charset="0"/>
              </a:rPr>
              <a:t>1</a:t>
            </a:r>
            <a:r>
              <a:rPr lang="en-US" altLang="ko-KR" sz="3200" dirty="0" smtClean="0">
                <a:solidFill>
                  <a:schemeClr val="tx1"/>
                </a:solidFill>
                <a:latin typeface="Times New Roman" pitchFamily="18" charset="0"/>
                <a:ea typeface="맑은 고딕" pitchFamily="50" charset="-127"/>
                <a:cs typeface="Times New Roman" pitchFamily="18" charset="0"/>
              </a:rPr>
              <a:t>. A </a:t>
            </a:r>
            <a:r>
              <a:rPr lang="en-US" altLang="ko-KR" sz="3200" dirty="0">
                <a:solidFill>
                  <a:schemeClr val="tx1"/>
                </a:solidFill>
                <a:latin typeface="Times New Roman" pitchFamily="18" charset="0"/>
                <a:ea typeface="맑은 고딕" pitchFamily="50" charset="-127"/>
                <a:cs typeface="Times New Roman" pitchFamily="18" charset="0"/>
              </a:rPr>
              <a:t>LEARNING ORGANIZATION’S </a:t>
            </a:r>
            <a:r>
              <a:rPr lang="en-US" altLang="ko-KR" sz="3200" dirty="0" smtClean="0">
                <a:solidFill>
                  <a:schemeClr val="tx1"/>
                </a:solidFill>
                <a:latin typeface="Times New Roman" pitchFamily="18" charset="0"/>
                <a:ea typeface="맑은 고딕" pitchFamily="50" charset="-127"/>
                <a:cs typeface="Times New Roman" pitchFamily="18" charset="0"/>
              </a:rPr>
              <a:t>PERSPECTIVE</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800" dirty="0" smtClean="0">
                <a:latin typeface="Times New Roman" pitchFamily="18" charset="0"/>
              </a:rPr>
              <a:t>In-depth </a:t>
            </a:r>
            <a:r>
              <a:rPr kumimoji="0" lang="en-US" altLang="ko-KR" sz="2800" dirty="0">
                <a:latin typeface="Times New Roman" pitchFamily="18" charset="0"/>
              </a:rPr>
              <a:t>Concept </a:t>
            </a:r>
            <a:r>
              <a:rPr kumimoji="0" lang="en-US" altLang="ko-KR" sz="2800" dirty="0" smtClean="0">
                <a:latin typeface="Times New Roman" pitchFamily="18" charset="0"/>
              </a:rPr>
              <a:t>2.1: </a:t>
            </a:r>
            <a:r>
              <a:rPr kumimoji="0" lang="en-US" altLang="ko-KR" sz="2800" dirty="0">
                <a:latin typeface="Times New Roman" pitchFamily="18" charset="0"/>
              </a:rPr>
              <a:t>on-shop versus off-shop problem </a:t>
            </a:r>
            <a:r>
              <a:rPr kumimoji="0" lang="en-US" altLang="ko-KR" sz="2800" dirty="0" smtClean="0">
                <a:latin typeface="Times New Roman" pitchFamily="18" charset="0"/>
              </a:rPr>
              <a:t>solving</a:t>
            </a:r>
          </a:p>
        </p:txBody>
      </p:sp>
      <p:graphicFrame>
        <p:nvGraphicFramePr>
          <p:cNvPr id="4" name="표 3"/>
          <p:cNvGraphicFramePr>
            <a:graphicFrameLocks noGrp="1"/>
          </p:cNvGraphicFramePr>
          <p:nvPr>
            <p:extLst>
              <p:ext uri="{D42A27DB-BD31-4B8C-83A1-F6EECF244321}">
                <p14:modId xmlns:p14="http://schemas.microsoft.com/office/powerpoint/2010/main" val="1042364999"/>
              </p:ext>
            </p:extLst>
          </p:nvPr>
        </p:nvGraphicFramePr>
        <p:xfrm>
          <a:off x="690588" y="2841527"/>
          <a:ext cx="8568952" cy="2099641"/>
        </p:xfrm>
        <a:graphic>
          <a:graphicData uri="http://schemas.openxmlformats.org/drawingml/2006/table">
            <a:tbl>
              <a:tblPr firstRow="1" bandRow="1" bandCol="1"/>
              <a:tblGrid>
                <a:gridCol w="672879">
                  <a:extLst>
                    <a:ext uri="{9D8B030D-6E8A-4147-A177-3AD203B41FA5}">
                      <a16:colId xmlns:a16="http://schemas.microsoft.com/office/drawing/2014/main" val="3068622297"/>
                    </a:ext>
                  </a:extLst>
                </a:gridCol>
                <a:gridCol w="4037274">
                  <a:extLst>
                    <a:ext uri="{9D8B030D-6E8A-4147-A177-3AD203B41FA5}">
                      <a16:colId xmlns:a16="http://schemas.microsoft.com/office/drawing/2014/main" val="1684096020"/>
                    </a:ext>
                  </a:extLst>
                </a:gridCol>
                <a:gridCol w="3858799">
                  <a:extLst>
                    <a:ext uri="{9D8B030D-6E8A-4147-A177-3AD203B41FA5}">
                      <a16:colId xmlns:a16="http://schemas.microsoft.com/office/drawing/2014/main" val="3805692155"/>
                    </a:ext>
                  </a:extLst>
                </a:gridCol>
              </a:tblGrid>
              <a:tr h="432048">
                <a:tc>
                  <a:txBody>
                    <a:bodyPr/>
                    <a:lstStyle/>
                    <a:p>
                      <a:pPr algn="ctr" latinLnBrk="0">
                        <a:lnSpc>
                          <a:spcPct val="115000"/>
                        </a:lnSpc>
                        <a:spcAft>
                          <a:spcPts val="0"/>
                        </a:spcAft>
                      </a:pPr>
                      <a:r>
                        <a:rPr lang="en-US" sz="1800" kern="0">
                          <a:effectLst/>
                          <a:latin typeface="Times New Roman" panose="02020603050405020304" pitchFamily="18" charset="0"/>
                          <a:ea typeface="바탕" panose="02030600000101010101" pitchFamily="18" charset="-127"/>
                          <a:cs typeface="Times New Roman" panose="02020603050405020304" pitchFamily="18" charset="0"/>
                        </a:rPr>
                        <a:t> </a:t>
                      </a:r>
                      <a:endParaRPr lang="ko-KR" sz="18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latinLnBrk="0">
                        <a:lnSpc>
                          <a:spcPct val="115000"/>
                        </a:lnSpc>
                        <a:spcAft>
                          <a:spcPts val="0"/>
                        </a:spcAft>
                      </a:pPr>
                      <a:r>
                        <a:rPr lang="en-US" sz="1800" kern="0" dirty="0">
                          <a:effectLst/>
                          <a:latin typeface="Times New Roman" panose="02020603050405020304" pitchFamily="18" charset="0"/>
                          <a:ea typeface="바탕" panose="02030600000101010101" pitchFamily="18" charset="-127"/>
                          <a:cs typeface="Times New Roman" panose="02020603050405020304" pitchFamily="18" charset="0"/>
                        </a:rPr>
                        <a:t>On-site (on-shop) approaches</a:t>
                      </a:r>
                      <a:endParaRPr lang="ko-KR" sz="18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latinLnBrk="0">
                        <a:lnSpc>
                          <a:spcPct val="115000"/>
                        </a:lnSpc>
                        <a:spcAft>
                          <a:spcPts val="0"/>
                        </a:spcAft>
                      </a:pPr>
                      <a:r>
                        <a:rPr lang="en-US" sz="1800" kern="0">
                          <a:effectLst/>
                          <a:latin typeface="Times New Roman" panose="02020603050405020304" pitchFamily="18" charset="0"/>
                          <a:ea typeface="바탕" panose="02030600000101010101" pitchFamily="18" charset="-127"/>
                          <a:cs typeface="Times New Roman" panose="02020603050405020304" pitchFamily="18" charset="0"/>
                        </a:rPr>
                        <a:t>Off-site (off-shop) approaches</a:t>
                      </a:r>
                      <a:endParaRPr lang="ko-KR" sz="18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6068913"/>
                  </a:ext>
                </a:extLst>
              </a:tr>
              <a:tr h="1008112">
                <a:tc>
                  <a:txBody>
                    <a:bodyPr/>
                    <a:lstStyle/>
                    <a:p>
                      <a:pPr algn="just" latinLnBrk="0">
                        <a:lnSpc>
                          <a:spcPct val="115000"/>
                        </a:lnSpc>
                        <a:spcAft>
                          <a:spcPts val="0"/>
                        </a:spcAft>
                      </a:pPr>
                      <a:r>
                        <a:rPr lang="en-US" sz="1800" kern="0">
                          <a:effectLst/>
                          <a:latin typeface="Times New Roman" panose="02020603050405020304" pitchFamily="18" charset="0"/>
                          <a:ea typeface="바탕" panose="02030600000101010101" pitchFamily="18" charset="-127"/>
                          <a:cs typeface="Times New Roman" panose="02020603050405020304" pitchFamily="18" charset="0"/>
                        </a:rPr>
                        <a:t>Pros</a:t>
                      </a:r>
                      <a:endParaRPr lang="ko-KR" sz="18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l" latinLnBrk="0">
                        <a:lnSpc>
                          <a:spcPct val="115000"/>
                        </a:lnSpc>
                        <a:spcAft>
                          <a:spcPts val="0"/>
                        </a:spcAft>
                        <a:buFont typeface="Times New Roman" panose="02020603050405020304" pitchFamily="18" charset="0"/>
                        <a:buChar char="-"/>
                        <a:tabLst>
                          <a:tab pos="228600" algn="l"/>
                        </a:tabLst>
                      </a:pPr>
                      <a:r>
                        <a:rPr lang="en-US" sz="1800" kern="0">
                          <a:effectLst/>
                          <a:latin typeface="Times New Roman" panose="02020603050405020304" pitchFamily="18" charset="0"/>
                          <a:ea typeface="바탕" panose="02030600000101010101" pitchFamily="18" charset="-127"/>
                          <a:cs typeface="Times New Roman" panose="02020603050405020304" pitchFamily="18" charset="0"/>
                        </a:rPr>
                        <a:t>System-specific solutions</a:t>
                      </a:r>
                      <a:endParaRPr lang="ko-KR" sz="1800" kern="100">
                        <a:effectLst/>
                        <a:latin typeface="맑은 고딕" panose="020B0503020000020004" pitchFamily="50" charset="-127"/>
                        <a:ea typeface="Times New Roman" panose="02020603050405020304" pitchFamily="18" charset="0"/>
                        <a:cs typeface="Times New Roman" panose="02020603050405020304" pitchFamily="18" charset="0"/>
                      </a:endParaRPr>
                    </a:p>
                    <a:p>
                      <a:pPr marL="342900" lvl="0" indent="-342900" algn="l" latinLnBrk="0">
                        <a:lnSpc>
                          <a:spcPct val="115000"/>
                        </a:lnSpc>
                        <a:spcAft>
                          <a:spcPts val="0"/>
                        </a:spcAft>
                        <a:buFont typeface="Times New Roman" panose="02020603050405020304" pitchFamily="18" charset="0"/>
                        <a:buChar char="-"/>
                        <a:tabLst>
                          <a:tab pos="228600" algn="l"/>
                        </a:tabLst>
                      </a:pPr>
                      <a:r>
                        <a:rPr lang="en-US" sz="1800" kern="0">
                          <a:effectLst/>
                          <a:latin typeface="Times New Roman" panose="02020603050405020304" pitchFamily="18" charset="0"/>
                          <a:ea typeface="바탕" panose="02030600000101010101" pitchFamily="18" charset="-127"/>
                          <a:cs typeface="Times New Roman" panose="02020603050405020304" pitchFamily="18" charset="0"/>
                        </a:rPr>
                        <a:t>Utilizing internal expertise</a:t>
                      </a:r>
                      <a:endParaRPr lang="ko-KR" sz="1800" kern="100">
                        <a:effectLst/>
                        <a:latin typeface="맑은 고딕" panose="020B0503020000020004" pitchFamily="50" charset="-127"/>
                        <a:ea typeface="Times New Roman" panose="02020603050405020304" pitchFamily="18" charset="0"/>
                        <a:cs typeface="Times New Roman" panose="02020603050405020304" pitchFamily="18" charset="0"/>
                      </a:endParaRPr>
                    </a:p>
                    <a:p>
                      <a:pPr marL="342900" lvl="0" indent="-342900" algn="l" latinLnBrk="0">
                        <a:lnSpc>
                          <a:spcPct val="115000"/>
                        </a:lnSpc>
                        <a:spcAft>
                          <a:spcPts val="0"/>
                        </a:spcAft>
                        <a:buFont typeface="Times New Roman" panose="02020603050405020304" pitchFamily="18" charset="0"/>
                        <a:buChar char="-"/>
                        <a:tabLst>
                          <a:tab pos="228600" algn="l"/>
                        </a:tabLst>
                      </a:pPr>
                      <a:r>
                        <a:rPr lang="en-US" sz="1800" kern="0">
                          <a:effectLst/>
                          <a:latin typeface="Times New Roman" panose="02020603050405020304" pitchFamily="18" charset="0"/>
                          <a:ea typeface="바탕" panose="02030600000101010101" pitchFamily="18" charset="-127"/>
                          <a:cs typeface="Times New Roman" panose="02020603050405020304" pitchFamily="18" charset="0"/>
                        </a:rPr>
                        <a:t>Avoiding leakage of knowledge</a:t>
                      </a:r>
                      <a:endParaRPr lang="ko-KR" sz="1800" kern="100">
                        <a:effectLst/>
                        <a:latin typeface="맑은 고딕" panose="020B0503020000020004" pitchFamily="50" charset="-127"/>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l" latinLnBrk="0">
                        <a:lnSpc>
                          <a:spcPct val="115000"/>
                        </a:lnSpc>
                        <a:spcAft>
                          <a:spcPts val="0"/>
                        </a:spcAft>
                        <a:buFont typeface="Times New Roman" panose="02020603050405020304" pitchFamily="18" charset="0"/>
                        <a:buChar char="-"/>
                        <a:tabLst>
                          <a:tab pos="228600" algn="l"/>
                        </a:tabLst>
                      </a:pPr>
                      <a:r>
                        <a:rPr lang="en-US" sz="1800" kern="0" dirty="0">
                          <a:effectLst/>
                          <a:latin typeface="Times New Roman" panose="02020603050405020304" pitchFamily="18" charset="0"/>
                          <a:ea typeface="바탕" panose="02030600000101010101" pitchFamily="18" charset="-127"/>
                          <a:cs typeface="Times New Roman" panose="02020603050405020304" pitchFamily="18" charset="0"/>
                        </a:rPr>
                        <a:t>Avoiding interruption of operations</a:t>
                      </a:r>
                      <a:endParaRPr lang="ko-KR" sz="1800" kern="100" dirty="0">
                        <a:effectLst/>
                        <a:latin typeface="맑은 고딕" panose="020B0503020000020004" pitchFamily="50" charset="-127"/>
                        <a:ea typeface="Times New Roman" panose="02020603050405020304" pitchFamily="18" charset="0"/>
                        <a:cs typeface="Times New Roman" panose="02020603050405020304" pitchFamily="18" charset="0"/>
                      </a:endParaRPr>
                    </a:p>
                    <a:p>
                      <a:pPr marL="342900" lvl="0" indent="-342900" algn="l" latinLnBrk="0">
                        <a:lnSpc>
                          <a:spcPct val="115000"/>
                        </a:lnSpc>
                        <a:spcAft>
                          <a:spcPts val="0"/>
                        </a:spcAft>
                        <a:buFont typeface="Times New Roman" panose="02020603050405020304" pitchFamily="18" charset="0"/>
                        <a:buChar char="-"/>
                        <a:tabLst>
                          <a:tab pos="228600" algn="l"/>
                        </a:tabLst>
                      </a:pPr>
                      <a:r>
                        <a:rPr lang="en-US" sz="1800" kern="0" dirty="0">
                          <a:effectLst/>
                          <a:latin typeface="Times New Roman" panose="02020603050405020304" pitchFamily="18" charset="0"/>
                          <a:ea typeface="바탕" panose="02030600000101010101" pitchFamily="18" charset="-127"/>
                          <a:cs typeface="Times New Roman" panose="02020603050405020304" pitchFamily="18" charset="0"/>
                        </a:rPr>
                        <a:t>Utilizing wide range of expertise</a:t>
                      </a:r>
                      <a:endParaRPr lang="ko-KR" sz="1800" kern="100" dirty="0">
                        <a:effectLst/>
                        <a:latin typeface="맑은 고딕" panose="020B0503020000020004" pitchFamily="50" charset="-127"/>
                        <a:ea typeface="Times New Roman" panose="02020603050405020304" pitchFamily="18" charset="0"/>
                        <a:cs typeface="Times New Roman" panose="02020603050405020304" pitchFamily="18" charset="0"/>
                      </a:endParaRPr>
                    </a:p>
                    <a:p>
                      <a:pPr marL="342900" lvl="0" indent="-342900" algn="l" latinLnBrk="0">
                        <a:lnSpc>
                          <a:spcPct val="115000"/>
                        </a:lnSpc>
                        <a:spcAft>
                          <a:spcPts val="0"/>
                        </a:spcAft>
                        <a:buFont typeface="Times New Roman" panose="02020603050405020304" pitchFamily="18" charset="0"/>
                        <a:buChar char="-"/>
                        <a:tabLst>
                          <a:tab pos="228600" algn="l"/>
                        </a:tabLst>
                      </a:pPr>
                      <a:r>
                        <a:rPr lang="en-US" sz="1800" kern="0" dirty="0">
                          <a:effectLst/>
                          <a:latin typeface="Times New Roman" panose="02020603050405020304" pitchFamily="18" charset="0"/>
                          <a:ea typeface="바탕" panose="02030600000101010101" pitchFamily="18" charset="-127"/>
                          <a:cs typeface="Times New Roman" panose="02020603050405020304" pitchFamily="18" charset="0"/>
                        </a:rPr>
                        <a:t>Developing generalizable solutions </a:t>
                      </a:r>
                      <a:endParaRPr lang="ko-KR" sz="1800" kern="100" dirty="0">
                        <a:effectLst/>
                        <a:latin typeface="맑은 고딕" panose="020B0503020000020004" pitchFamily="50" charset="-127"/>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5500971"/>
                  </a:ext>
                </a:extLst>
              </a:tr>
              <a:tr h="659481">
                <a:tc>
                  <a:txBody>
                    <a:bodyPr/>
                    <a:lstStyle/>
                    <a:p>
                      <a:pPr algn="just" latinLnBrk="0">
                        <a:lnSpc>
                          <a:spcPct val="115000"/>
                        </a:lnSpc>
                        <a:spcAft>
                          <a:spcPts val="0"/>
                        </a:spcAft>
                      </a:pPr>
                      <a:r>
                        <a:rPr lang="en-US" sz="1800" kern="0">
                          <a:effectLst/>
                          <a:latin typeface="Times New Roman" panose="02020603050405020304" pitchFamily="18" charset="0"/>
                          <a:ea typeface="바탕" panose="02030600000101010101" pitchFamily="18" charset="-127"/>
                          <a:cs typeface="Times New Roman" panose="02020603050405020304" pitchFamily="18" charset="0"/>
                        </a:rPr>
                        <a:t>Cons</a:t>
                      </a:r>
                      <a:endParaRPr lang="ko-KR" sz="18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42900" lvl="0" indent="-342900" algn="l" latinLnBrk="0">
                        <a:lnSpc>
                          <a:spcPct val="115000"/>
                        </a:lnSpc>
                        <a:spcAft>
                          <a:spcPts val="0"/>
                        </a:spcAft>
                        <a:buFont typeface="Times New Roman" panose="02020603050405020304" pitchFamily="18" charset="0"/>
                        <a:buChar char="-"/>
                        <a:tabLst>
                          <a:tab pos="228600" algn="l"/>
                        </a:tabLst>
                      </a:pPr>
                      <a:r>
                        <a:rPr lang="en-US" sz="1800" kern="0">
                          <a:effectLst/>
                          <a:latin typeface="Times New Roman" panose="02020603050405020304" pitchFamily="18" charset="0"/>
                          <a:ea typeface="바탕" panose="02030600000101010101" pitchFamily="18" charset="-127"/>
                          <a:cs typeface="Times New Roman" panose="02020603050405020304" pitchFamily="18" charset="0"/>
                        </a:rPr>
                        <a:t>Interrupting the on-going operations</a:t>
                      </a:r>
                      <a:endParaRPr lang="ko-KR" sz="1800" kern="100">
                        <a:effectLst/>
                        <a:latin typeface="맑은 고딕" panose="020B0503020000020004" pitchFamily="50" charset="-127"/>
                        <a:ea typeface="Times New Roman" panose="02020603050405020304" pitchFamily="18" charset="0"/>
                        <a:cs typeface="Times New Roman" panose="02020603050405020304" pitchFamily="18" charset="0"/>
                      </a:endParaRPr>
                    </a:p>
                    <a:p>
                      <a:pPr marL="342900" lvl="0" indent="-342900" algn="l" latinLnBrk="0">
                        <a:lnSpc>
                          <a:spcPct val="115000"/>
                        </a:lnSpc>
                        <a:spcAft>
                          <a:spcPts val="0"/>
                        </a:spcAft>
                        <a:buFont typeface="Times New Roman" panose="02020603050405020304" pitchFamily="18" charset="0"/>
                        <a:buChar char="-"/>
                        <a:tabLst>
                          <a:tab pos="228600" algn="l"/>
                        </a:tabLst>
                      </a:pPr>
                      <a:r>
                        <a:rPr lang="en-US" sz="1800" kern="0">
                          <a:effectLst/>
                          <a:latin typeface="Times New Roman" panose="02020603050405020304" pitchFamily="18" charset="0"/>
                          <a:ea typeface="바탕" panose="02030600000101010101" pitchFamily="18" charset="-127"/>
                          <a:cs typeface="Times New Roman" panose="02020603050405020304" pitchFamily="18" charset="0"/>
                        </a:rPr>
                        <a:t>Solutions with limited applicability</a:t>
                      </a:r>
                      <a:endParaRPr lang="ko-KR" sz="1800" kern="100">
                        <a:effectLst/>
                        <a:latin typeface="맑은 고딕" panose="020B0503020000020004" pitchFamily="50" charset="-127"/>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42900" lvl="0" indent="-342900" algn="l" latinLnBrk="0">
                        <a:lnSpc>
                          <a:spcPct val="115000"/>
                        </a:lnSpc>
                        <a:spcAft>
                          <a:spcPts val="0"/>
                        </a:spcAft>
                        <a:buFont typeface="Times New Roman" panose="02020603050405020304" pitchFamily="18" charset="0"/>
                        <a:buChar char="-"/>
                        <a:tabLst>
                          <a:tab pos="228600" algn="l"/>
                        </a:tabLst>
                      </a:pPr>
                      <a:r>
                        <a:rPr lang="en-US" sz="1800" kern="0" dirty="0">
                          <a:effectLst/>
                          <a:latin typeface="Times New Roman" panose="02020603050405020304" pitchFamily="18" charset="0"/>
                          <a:ea typeface="바탕" panose="02030600000101010101" pitchFamily="18" charset="-127"/>
                          <a:cs typeface="Times New Roman" panose="02020603050405020304" pitchFamily="18" charset="0"/>
                        </a:rPr>
                        <a:t>Difficulty in maintaining fidelity</a:t>
                      </a:r>
                      <a:endParaRPr lang="ko-KR" sz="1800" kern="100" dirty="0">
                        <a:effectLst/>
                        <a:latin typeface="맑은 고딕" panose="020B0503020000020004" pitchFamily="50" charset="-127"/>
                        <a:ea typeface="Times New Roman" panose="02020603050405020304" pitchFamily="18" charset="0"/>
                        <a:cs typeface="Times New Roman" panose="02020603050405020304" pitchFamily="18" charset="0"/>
                      </a:endParaRPr>
                    </a:p>
                    <a:p>
                      <a:pPr marL="342900" lvl="0" indent="-342900" algn="l" latinLnBrk="0">
                        <a:lnSpc>
                          <a:spcPct val="115000"/>
                        </a:lnSpc>
                        <a:spcAft>
                          <a:spcPts val="0"/>
                        </a:spcAft>
                        <a:buFont typeface="Times New Roman" panose="02020603050405020304" pitchFamily="18" charset="0"/>
                        <a:buChar char="-"/>
                        <a:tabLst>
                          <a:tab pos="228600" algn="l"/>
                        </a:tabLst>
                      </a:pPr>
                      <a:r>
                        <a:rPr lang="en-US" sz="1800" kern="0" dirty="0">
                          <a:effectLst/>
                          <a:latin typeface="Times New Roman" panose="02020603050405020304" pitchFamily="18" charset="0"/>
                          <a:ea typeface="바탕" panose="02030600000101010101" pitchFamily="18" charset="-127"/>
                          <a:cs typeface="Times New Roman" panose="02020603050405020304" pitchFamily="18" charset="0"/>
                        </a:rPr>
                        <a:t>Excessive lead-time</a:t>
                      </a:r>
                      <a:endParaRPr lang="ko-KR" sz="1800" kern="100" dirty="0">
                        <a:effectLst/>
                        <a:latin typeface="맑은 고딕" panose="020B0503020000020004" pitchFamily="50" charset="-127"/>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7676215"/>
                  </a:ext>
                </a:extLst>
              </a:tr>
            </a:tbl>
          </a:graphicData>
        </a:graphic>
      </p:graphicFrame>
    </p:spTree>
    <p:extLst>
      <p:ext uri="{BB962C8B-B14F-4D97-AF65-F5344CB8AC3E}">
        <p14:creationId xmlns:p14="http://schemas.microsoft.com/office/powerpoint/2010/main" val="26547826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9577064" cy="908720"/>
          </a:xfrm>
          <a:noFill/>
          <a:ln/>
        </p:spPr>
        <p:txBody>
          <a:bodyPr lIns="92075" tIns="46038" rIns="92075" bIns="46038"/>
          <a:lstStyle/>
          <a:p>
            <a:r>
              <a:rPr lang="en-US" altLang="ko-KR" sz="3200" dirty="0">
                <a:solidFill>
                  <a:schemeClr val="tx1"/>
                </a:solidFill>
                <a:latin typeface="Times New Roman" pitchFamily="18" charset="0"/>
                <a:ea typeface="맑은 고딕" pitchFamily="50" charset="-127"/>
                <a:cs typeface="Times New Roman" pitchFamily="18" charset="0"/>
              </a:rPr>
              <a:t>1</a:t>
            </a:r>
            <a:r>
              <a:rPr lang="en-US" altLang="ko-KR" sz="3200" dirty="0" smtClean="0">
                <a:solidFill>
                  <a:schemeClr val="tx1"/>
                </a:solidFill>
                <a:latin typeface="Times New Roman" pitchFamily="18" charset="0"/>
                <a:ea typeface="맑은 고딕" pitchFamily="50" charset="-127"/>
                <a:cs typeface="Times New Roman" pitchFamily="18" charset="0"/>
              </a:rPr>
              <a:t>. A </a:t>
            </a:r>
            <a:r>
              <a:rPr lang="en-US" altLang="ko-KR" sz="3200" dirty="0">
                <a:solidFill>
                  <a:schemeClr val="tx1"/>
                </a:solidFill>
                <a:latin typeface="Times New Roman" pitchFamily="18" charset="0"/>
                <a:ea typeface="맑은 고딕" pitchFamily="50" charset="-127"/>
                <a:cs typeface="Times New Roman" pitchFamily="18" charset="0"/>
              </a:rPr>
              <a:t>LEARNING ORGANIZATION’S </a:t>
            </a:r>
            <a:r>
              <a:rPr lang="en-US" altLang="ko-KR" sz="3200" dirty="0" smtClean="0">
                <a:solidFill>
                  <a:schemeClr val="tx1"/>
                </a:solidFill>
                <a:latin typeface="Times New Roman" pitchFamily="18" charset="0"/>
                <a:ea typeface="맑은 고딕" pitchFamily="50" charset="-127"/>
                <a:cs typeface="Times New Roman" pitchFamily="18" charset="0"/>
              </a:rPr>
              <a:t>PERSPECTIVE</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800" dirty="0" smtClean="0">
                <a:latin typeface="Times New Roman" pitchFamily="18" charset="0"/>
              </a:rPr>
              <a:t>1.3</a:t>
            </a:r>
            <a:r>
              <a:rPr kumimoji="0" lang="en-US" altLang="ko-KR" sz="2800" dirty="0">
                <a:latin typeface="Times New Roman" pitchFamily="18" charset="0"/>
              </a:rPr>
              <a:t>.	Parsimony versus </a:t>
            </a:r>
            <a:r>
              <a:rPr kumimoji="0" lang="en-US" altLang="ko-KR" sz="2800" dirty="0" smtClean="0">
                <a:latin typeface="Times New Roman" pitchFamily="18" charset="0"/>
              </a:rPr>
              <a:t>sufficiency</a:t>
            </a:r>
          </a:p>
          <a:p>
            <a:pPr lvl="1" algn="just">
              <a:spcBef>
                <a:spcPts val="600"/>
              </a:spcBef>
              <a:buFont typeface="Symbol" pitchFamily="18" charset="2"/>
              <a:buChar char="·"/>
            </a:pPr>
            <a:r>
              <a:rPr kumimoji="0" lang="en-US" altLang="ko-KR" sz="2000" dirty="0" smtClean="0">
                <a:latin typeface="Times New Roman" pitchFamily="18" charset="0"/>
              </a:rPr>
              <a:t>Two conceptual </a:t>
            </a:r>
            <a:r>
              <a:rPr kumimoji="0" lang="en-US" altLang="ko-KR" sz="2000" dirty="0">
                <a:latin typeface="Times New Roman" pitchFamily="18" charset="0"/>
              </a:rPr>
              <a:t>criteria that a </a:t>
            </a:r>
            <a:r>
              <a:rPr kumimoji="0" lang="en-US" altLang="ko-KR" sz="2000" dirty="0" smtClean="0">
                <a:latin typeface="Times New Roman" pitchFamily="18" charset="0"/>
              </a:rPr>
              <a:t>CEO </a:t>
            </a:r>
            <a:r>
              <a:rPr kumimoji="0" lang="en-US" altLang="ko-KR" sz="2000" dirty="0">
                <a:latin typeface="Times New Roman" pitchFamily="18" charset="0"/>
              </a:rPr>
              <a:t>can contemplate when thinking about an optimal amount of information for effective decision-making: sufficiency and parsimony. </a:t>
            </a:r>
            <a:endParaRPr kumimoji="0" lang="en-US" altLang="ko-KR" sz="2000" dirty="0" smtClean="0">
              <a:latin typeface="Times New Roman" pitchFamily="18" charset="0"/>
            </a:endParaRPr>
          </a:p>
          <a:p>
            <a:pPr lvl="1" algn="just">
              <a:spcBef>
                <a:spcPts val="600"/>
              </a:spcBef>
              <a:buFont typeface="Symbol" pitchFamily="18" charset="2"/>
              <a:buChar char="·"/>
            </a:pPr>
            <a:r>
              <a:rPr kumimoji="0" lang="en-US" altLang="ko-KR" sz="2000" dirty="0" smtClean="0">
                <a:latin typeface="Times New Roman" pitchFamily="18" charset="0"/>
              </a:rPr>
              <a:t>Sufficiency </a:t>
            </a:r>
            <a:r>
              <a:rPr kumimoji="0" lang="en-US" altLang="ko-KR" sz="2000" dirty="0">
                <a:latin typeface="Times New Roman" pitchFamily="18" charset="0"/>
              </a:rPr>
              <a:t>criterion </a:t>
            </a:r>
            <a:r>
              <a:rPr kumimoji="0" lang="en-US" altLang="ko-KR" sz="2000" dirty="0" smtClean="0">
                <a:latin typeface="Times New Roman" pitchFamily="18" charset="0"/>
                <a:sym typeface="Wingdings" panose="05000000000000000000" pitchFamily="2" charset="2"/>
              </a:rPr>
              <a:t></a:t>
            </a:r>
            <a:r>
              <a:rPr kumimoji="0" lang="en-US" altLang="ko-KR" sz="2000" dirty="0" smtClean="0">
                <a:latin typeface="Times New Roman" pitchFamily="18" charset="0"/>
              </a:rPr>
              <a:t> </a:t>
            </a:r>
            <a:r>
              <a:rPr kumimoji="0" lang="en-US" altLang="ko-KR" sz="2000" dirty="0">
                <a:latin typeface="Times New Roman" pitchFamily="18" charset="0"/>
              </a:rPr>
              <a:t>the CEO must have enough information so that she won’t omit any critical factors when making a managerial </a:t>
            </a:r>
            <a:r>
              <a:rPr kumimoji="0" lang="en-US" altLang="ko-KR" sz="2000" dirty="0" smtClean="0">
                <a:latin typeface="Times New Roman" pitchFamily="18" charset="0"/>
              </a:rPr>
              <a:t>decision, i.e., the </a:t>
            </a:r>
            <a:r>
              <a:rPr kumimoji="0" lang="en-US" altLang="ko-KR" sz="2000" dirty="0">
                <a:latin typeface="Times New Roman" pitchFamily="18" charset="0"/>
              </a:rPr>
              <a:t>more information the better. </a:t>
            </a:r>
            <a:endParaRPr kumimoji="0" lang="en-US" altLang="ko-KR" sz="2000" dirty="0" smtClean="0">
              <a:latin typeface="Times New Roman" pitchFamily="18" charset="0"/>
            </a:endParaRPr>
          </a:p>
          <a:p>
            <a:pPr lvl="1" algn="just">
              <a:spcBef>
                <a:spcPts val="600"/>
              </a:spcBef>
              <a:buFont typeface="Symbol" pitchFamily="18" charset="2"/>
              <a:buChar char="·"/>
            </a:pPr>
            <a:r>
              <a:rPr kumimoji="0" lang="en-US" altLang="ko-KR" sz="2000" dirty="0" smtClean="0">
                <a:latin typeface="Times New Roman" pitchFamily="18" charset="0"/>
              </a:rPr>
              <a:t>Parsimony </a:t>
            </a:r>
            <a:r>
              <a:rPr kumimoji="0" lang="en-US" altLang="ko-KR" sz="2000" dirty="0">
                <a:latin typeface="Times New Roman" pitchFamily="18" charset="0"/>
              </a:rPr>
              <a:t>criterion </a:t>
            </a:r>
            <a:r>
              <a:rPr kumimoji="0" lang="en-US" altLang="ko-KR" sz="2000" dirty="0" smtClean="0">
                <a:latin typeface="Times New Roman" pitchFamily="18" charset="0"/>
                <a:sym typeface="Wingdings" panose="05000000000000000000" pitchFamily="2" charset="2"/>
              </a:rPr>
              <a:t> </a:t>
            </a:r>
            <a:r>
              <a:rPr kumimoji="0" lang="en-US" altLang="ko-KR" sz="2000" dirty="0" smtClean="0">
                <a:latin typeface="Times New Roman" pitchFamily="18" charset="0"/>
              </a:rPr>
              <a:t>since </a:t>
            </a:r>
            <a:r>
              <a:rPr kumimoji="0" lang="en-US" altLang="ko-KR" sz="2000" dirty="0">
                <a:latin typeface="Times New Roman" pitchFamily="18" charset="0"/>
              </a:rPr>
              <a:t>processing information incurs </a:t>
            </a:r>
            <a:r>
              <a:rPr kumimoji="0" lang="en-US" altLang="ko-KR" sz="2000" dirty="0" smtClean="0">
                <a:latin typeface="Times New Roman" pitchFamily="18" charset="0"/>
              </a:rPr>
              <a:t>costs, </a:t>
            </a:r>
            <a:r>
              <a:rPr kumimoji="0" lang="en-US" altLang="ko-KR" sz="2000" dirty="0">
                <a:latin typeface="Times New Roman" pitchFamily="18" charset="0"/>
              </a:rPr>
              <a:t>the CEO must utilize as little information as the decision environment </a:t>
            </a:r>
            <a:r>
              <a:rPr kumimoji="0" lang="en-US" altLang="ko-KR" sz="2000" dirty="0" smtClean="0">
                <a:latin typeface="Times New Roman" pitchFamily="18" charset="0"/>
              </a:rPr>
              <a:t>permits, i.e., </a:t>
            </a:r>
            <a:r>
              <a:rPr kumimoji="0" lang="en-US" altLang="ko-KR" sz="2000" dirty="0">
                <a:latin typeface="Times New Roman" pitchFamily="18" charset="0"/>
              </a:rPr>
              <a:t>the less the better. </a:t>
            </a:r>
            <a:endParaRPr kumimoji="0" lang="en-US" altLang="ko-KR" sz="2000" dirty="0" smtClean="0">
              <a:latin typeface="Times New Roman" pitchFamily="18" charset="0"/>
            </a:endParaRPr>
          </a:p>
          <a:p>
            <a:pPr lvl="1" algn="just">
              <a:spcBef>
                <a:spcPts val="600"/>
              </a:spcBef>
              <a:buFont typeface="Symbol" pitchFamily="18" charset="2"/>
              <a:buChar char="·"/>
            </a:pPr>
            <a:r>
              <a:rPr kumimoji="0" lang="en-US" altLang="ko-KR" sz="2000" dirty="0" smtClean="0">
                <a:latin typeface="Times New Roman" pitchFamily="18" charset="0"/>
              </a:rPr>
              <a:t>In </a:t>
            </a:r>
            <a:r>
              <a:rPr kumimoji="0" lang="en-US" altLang="ko-KR" sz="2000" dirty="0">
                <a:latin typeface="Times New Roman" pitchFamily="18" charset="0"/>
              </a:rPr>
              <a:t>a real-world environment, the CEO should not solely rely on either rule at the expense of the </a:t>
            </a:r>
            <a:r>
              <a:rPr kumimoji="0" lang="en-US" altLang="ko-KR" sz="2000" dirty="0" smtClean="0">
                <a:latin typeface="Times New Roman" pitchFamily="18" charset="0"/>
              </a:rPr>
              <a:t>other </a:t>
            </a:r>
            <a:r>
              <a:rPr kumimoji="0" lang="en-US" altLang="ko-KR" sz="2000" dirty="0" smtClean="0">
                <a:latin typeface="Times New Roman" pitchFamily="18" charset="0"/>
                <a:sym typeface="Wingdings" panose="05000000000000000000" pitchFamily="2" charset="2"/>
              </a:rPr>
              <a:t> </a:t>
            </a:r>
            <a:r>
              <a:rPr kumimoji="0" lang="en-US" altLang="ko-KR" sz="2000" dirty="0" smtClean="0">
                <a:latin typeface="Times New Roman" pitchFamily="18" charset="0"/>
              </a:rPr>
              <a:t>Balancing </a:t>
            </a:r>
            <a:r>
              <a:rPr kumimoji="0" lang="en-US" altLang="ko-KR" sz="2000" dirty="0">
                <a:latin typeface="Times New Roman" pitchFamily="18" charset="0"/>
              </a:rPr>
              <a:t>between the two criteria is </a:t>
            </a:r>
            <a:r>
              <a:rPr kumimoji="0" lang="en-US" altLang="ko-KR" sz="2000" dirty="0" smtClean="0">
                <a:latin typeface="Times New Roman" pitchFamily="18" charset="0"/>
              </a:rPr>
              <a:t>important (Figure 2.6)</a:t>
            </a:r>
            <a:endParaRPr kumimoji="0" lang="en-US" altLang="ko-KR" sz="1800" dirty="0" smtClean="0">
              <a:latin typeface="Times New Roman" pitchFamily="18" charset="0"/>
            </a:endParaRPr>
          </a:p>
        </p:txBody>
      </p:sp>
    </p:spTree>
    <p:extLst>
      <p:ext uri="{BB962C8B-B14F-4D97-AF65-F5344CB8AC3E}">
        <p14:creationId xmlns:p14="http://schemas.microsoft.com/office/powerpoint/2010/main" val="14765937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6456" y="44624"/>
            <a:ext cx="9577064" cy="908720"/>
          </a:xfrm>
          <a:noFill/>
          <a:ln/>
        </p:spPr>
        <p:txBody>
          <a:bodyPr lIns="92075" tIns="46038" rIns="92075" bIns="46038"/>
          <a:lstStyle/>
          <a:p>
            <a:r>
              <a:rPr lang="en-US" altLang="ko-KR" sz="3200" dirty="0" smtClean="0">
                <a:solidFill>
                  <a:schemeClr val="tx1"/>
                </a:solidFill>
                <a:latin typeface="Times New Roman" pitchFamily="18" charset="0"/>
                <a:ea typeface="맑은 고딕" pitchFamily="50" charset="-127"/>
                <a:cs typeface="Times New Roman" pitchFamily="18" charset="0"/>
              </a:rPr>
              <a:t>2. LEARNING </a:t>
            </a:r>
            <a:r>
              <a:rPr lang="en-US" altLang="ko-KR" sz="3200" dirty="0">
                <a:solidFill>
                  <a:schemeClr val="tx1"/>
                </a:solidFill>
                <a:latin typeface="Times New Roman" pitchFamily="18" charset="0"/>
                <a:ea typeface="맑은 고딕" pitchFamily="50" charset="-127"/>
                <a:cs typeface="Times New Roman" pitchFamily="18" charset="0"/>
              </a:rPr>
              <a:t>IN </a:t>
            </a:r>
            <a:r>
              <a:rPr lang="en-US" altLang="ko-KR" sz="3200" dirty="0" smtClean="0">
                <a:solidFill>
                  <a:schemeClr val="tx1"/>
                </a:solidFill>
                <a:latin typeface="Times New Roman" pitchFamily="18" charset="0"/>
                <a:ea typeface="맑은 고딕" pitchFamily="50" charset="-127"/>
                <a:cs typeface="Times New Roman" pitchFamily="18" charset="0"/>
              </a:rPr>
              <a:t>OPERATIONS</a:t>
            </a:r>
            <a:endParaRPr lang="en-US" altLang="ko-KR" sz="2800" i="1" dirty="0">
              <a:solidFill>
                <a:schemeClr val="tx1"/>
              </a:solidFill>
              <a:latin typeface="Times New Roman" pitchFamily="18" charset="0"/>
              <a:ea typeface="맑은 고딕" pitchFamily="50" charset="-127"/>
              <a:cs typeface="Times New Roman" pitchFamily="18" charset="0"/>
            </a:endParaRPr>
          </a:p>
        </p:txBody>
      </p:sp>
      <p:sp>
        <p:nvSpPr>
          <p:cNvPr id="75779" name="Rectangle 3"/>
          <p:cNvSpPr>
            <a:spLocks noGrp="1" noChangeArrowheads="1"/>
          </p:cNvSpPr>
          <p:nvPr>
            <p:ph type="body" idx="1"/>
          </p:nvPr>
        </p:nvSpPr>
        <p:spPr>
          <a:xfrm>
            <a:off x="848544" y="1196752"/>
            <a:ext cx="8253040" cy="4114800"/>
          </a:xfrm>
          <a:noFill/>
          <a:ln/>
        </p:spPr>
        <p:txBody>
          <a:bodyPr lIns="92075" tIns="46038" rIns="92075" bIns="46038"/>
          <a:lstStyle/>
          <a:p>
            <a:pPr algn="just">
              <a:spcBef>
                <a:spcPts val="600"/>
              </a:spcBef>
              <a:buFont typeface="Symbol" pitchFamily="18" charset="2"/>
              <a:buChar char="·"/>
            </a:pPr>
            <a:r>
              <a:rPr kumimoji="0" lang="en-US" altLang="ko-KR" sz="2800" b="1" dirty="0" smtClean="0">
                <a:latin typeface="Times New Roman" pitchFamily="18" charset="0"/>
              </a:rPr>
              <a:t>Operations </a:t>
            </a:r>
            <a:r>
              <a:rPr kumimoji="0" lang="en-US" altLang="ko-KR" sz="2800" b="1" dirty="0">
                <a:latin typeface="Times New Roman" pitchFamily="18" charset="0"/>
              </a:rPr>
              <a:t>learning </a:t>
            </a:r>
            <a:r>
              <a:rPr kumimoji="0" lang="en-US" altLang="ko-KR" sz="2800" dirty="0">
                <a:latin typeface="Times New Roman" pitchFamily="18" charset="0"/>
              </a:rPr>
              <a:t>as the process of</a:t>
            </a:r>
          </a:p>
          <a:p>
            <a:pPr marL="914400" lvl="1" indent="-514350" algn="just">
              <a:spcBef>
                <a:spcPts val="600"/>
              </a:spcBef>
              <a:buFont typeface="+mj-lt"/>
              <a:buAutoNum type="arabicPeriod"/>
            </a:pPr>
            <a:r>
              <a:rPr kumimoji="0" lang="en-US" altLang="ko-KR" sz="2400" dirty="0" smtClean="0">
                <a:latin typeface="Times New Roman" pitchFamily="18" charset="0"/>
              </a:rPr>
              <a:t>Identifying </a:t>
            </a:r>
            <a:r>
              <a:rPr kumimoji="0" lang="en-US" altLang="ko-KR" sz="2400" dirty="0">
                <a:latin typeface="Times New Roman" pitchFamily="18" charset="0"/>
              </a:rPr>
              <a:t>and understanding the complex cause-and-effect relationship between critical factors in </a:t>
            </a:r>
            <a:r>
              <a:rPr kumimoji="0" lang="en-US" altLang="ko-KR" sz="2400" dirty="0" smtClean="0">
                <a:latin typeface="Times New Roman" pitchFamily="18" charset="0"/>
              </a:rPr>
              <a:t>operations</a:t>
            </a:r>
          </a:p>
          <a:p>
            <a:pPr marL="914400" lvl="1" indent="-514350" algn="just">
              <a:spcBef>
                <a:spcPts val="600"/>
              </a:spcBef>
              <a:buFont typeface="+mj-lt"/>
              <a:buAutoNum type="arabicPeriod"/>
            </a:pPr>
            <a:r>
              <a:rPr kumimoji="0" lang="en-US" altLang="ko-KR" sz="2400" dirty="0" smtClean="0">
                <a:latin typeface="Times New Roman" pitchFamily="18" charset="0"/>
              </a:rPr>
              <a:t>Generating </a:t>
            </a:r>
            <a:r>
              <a:rPr kumimoji="0" lang="en-US" altLang="ko-KR" sz="2400" dirty="0">
                <a:latin typeface="Times New Roman" pitchFamily="18" charset="0"/>
              </a:rPr>
              <a:t>operations knowledge based on that </a:t>
            </a:r>
            <a:r>
              <a:rPr kumimoji="0" lang="en-US" altLang="ko-KR" sz="2400" dirty="0" smtClean="0">
                <a:latin typeface="Times New Roman" pitchFamily="18" charset="0"/>
              </a:rPr>
              <a:t>understanding</a:t>
            </a:r>
          </a:p>
          <a:p>
            <a:pPr marL="914400" lvl="1" indent="-514350" algn="just">
              <a:spcBef>
                <a:spcPts val="600"/>
              </a:spcBef>
              <a:buFont typeface="+mj-lt"/>
              <a:buAutoNum type="arabicPeriod"/>
            </a:pPr>
            <a:r>
              <a:rPr kumimoji="0" lang="en-US" altLang="ko-KR" sz="2400" dirty="0" smtClean="0">
                <a:latin typeface="Times New Roman" pitchFamily="18" charset="0"/>
              </a:rPr>
              <a:t>Applying </a:t>
            </a:r>
            <a:r>
              <a:rPr kumimoji="0" lang="en-US" altLang="ko-KR" sz="2400" dirty="0">
                <a:latin typeface="Times New Roman" pitchFamily="18" charset="0"/>
              </a:rPr>
              <a:t>the knowledge to solving problems in operations to enhance the operations performance and to further improve the capability of identifying and understanding the cause-and-effect relationship</a:t>
            </a:r>
            <a:r>
              <a:rPr kumimoji="0" lang="en-US" altLang="ko-KR" sz="2400" dirty="0" smtClean="0">
                <a:latin typeface="Times New Roman" pitchFamily="18" charset="0"/>
              </a:rPr>
              <a:t>.</a:t>
            </a:r>
            <a:endParaRPr kumimoji="0" lang="en-US" altLang="ko-KR" sz="2400" dirty="0">
              <a:latin typeface="Times New Roman" pitchFamily="18" charset="0"/>
            </a:endParaRPr>
          </a:p>
        </p:txBody>
      </p:sp>
    </p:spTree>
    <p:extLst>
      <p:ext uri="{BB962C8B-B14F-4D97-AF65-F5344CB8AC3E}">
        <p14:creationId xmlns:p14="http://schemas.microsoft.com/office/powerpoint/2010/main" val="236059918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petAmOocYkC3LgM5ZoUiGw"/>
</p:tagLst>
</file>

<file path=ppt/theme/theme1.xml><?xml version="1.0" encoding="utf-8"?>
<a:theme xmlns:a="http://schemas.openxmlformats.org/drawingml/2006/main" name="5_기본 디자인">
  <a:themeElements>
    <a:clrScheme name="5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_기본 디자인">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1"/>
          </a:solidFill>
          <a:miter lim="800000"/>
          <a:headEnd/>
          <a:tailEnd/>
        </a:ln>
        <a:effectLst>
          <a:outerShdw dist="35921" dir="2700000" algn="ctr" rotWithShape="0">
            <a:schemeClr val="bg2"/>
          </a:outerShdw>
        </a:effectLst>
      </a:spPr>
      <a:bodyPr anchor="ctr"/>
      <a:lstStyle>
        <a:defPPr algn="l">
          <a:spcBef>
            <a:spcPct val="0"/>
          </a:spcBef>
          <a:defRPr sz="1600" dirty="0" smtClean="0">
            <a:latin typeface="맑은 고딕" pitchFamily="50" charset="-127"/>
            <a:ea typeface="맑은 고딕" pitchFamily="50" charset="-127"/>
          </a:defRPr>
        </a:defPPr>
      </a:lstStyle>
    </a:spDef>
  </a:objectDefaults>
  <a:extraClrSchemeLst>
    <a:extraClrScheme>
      <a:clrScheme name="5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7_기본 디자인">
  <a:themeElements>
    <a:clrScheme name="7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가을">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7_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7_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7_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7_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7_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7_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7_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7_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7_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7_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7_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6_기본 디자인">
  <a:themeElements>
    <a:clrScheme name="5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_기본 디자인">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1"/>
          </a:solidFill>
          <a:miter lim="800000"/>
          <a:headEnd/>
          <a:tailEnd/>
        </a:ln>
        <a:effectLst>
          <a:outerShdw dist="35921" dir="2700000" algn="ctr" rotWithShape="0">
            <a:schemeClr val="bg2"/>
          </a:outerShdw>
        </a:effectLst>
      </a:spPr>
      <a:bodyPr anchor="ctr"/>
      <a:lstStyle>
        <a:defPPr algn="l">
          <a:spcBef>
            <a:spcPct val="0"/>
          </a:spcBef>
          <a:defRPr sz="1600" dirty="0" smtClean="0">
            <a:latin typeface="맑은 고딕" pitchFamily="50" charset="-127"/>
            <a:ea typeface="맑은 고딕" pitchFamily="50" charset="-127"/>
          </a:defRPr>
        </a:defPPr>
      </a:lstStyle>
    </a:spDef>
  </a:objectDefaults>
  <a:extraClrSchemeLst>
    <a:extraClrScheme>
      <a:clrScheme name="5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NEW COLOUR PRESENTATION">
  <a:themeElements>
    <a:clrScheme name="NEW COLOUR PRESENTATION 6">
      <a:dk1>
        <a:srgbClr val="000000"/>
      </a:dk1>
      <a:lt1>
        <a:srgbClr val="FFFFFF"/>
      </a:lt1>
      <a:dk2>
        <a:srgbClr val="000000"/>
      </a:dk2>
      <a:lt2>
        <a:srgbClr val="9CD100"/>
      </a:lt2>
      <a:accent1>
        <a:srgbClr val="003399"/>
      </a:accent1>
      <a:accent2>
        <a:srgbClr val="7E007E"/>
      </a:accent2>
      <a:accent3>
        <a:srgbClr val="FFFFFF"/>
      </a:accent3>
      <a:accent4>
        <a:srgbClr val="000000"/>
      </a:accent4>
      <a:accent5>
        <a:srgbClr val="AAADCA"/>
      </a:accent5>
      <a:accent6>
        <a:srgbClr val="720072"/>
      </a:accent6>
      <a:hlink>
        <a:srgbClr val="336600"/>
      </a:hlink>
      <a:folHlink>
        <a:srgbClr val="009999"/>
      </a:folHlink>
    </a:clrScheme>
    <a:fontScheme name="NEW COLOUR PRESENTATION">
      <a:majorFont>
        <a:latin typeface="Arial"/>
        <a:ea typeface="HY견고딕"/>
        <a:cs typeface=""/>
      </a:majorFont>
      <a:minorFont>
        <a:latin typeface="Arial"/>
        <a:ea typeface="돋움"/>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anchor="ctr"/>
      <a:lstStyle>
        <a:defPPr eaLnBrk="1" fontAlgn="base" latinLnBrk="1" hangingPunct="1">
          <a:spcBef>
            <a:spcPct val="20000"/>
          </a:spcBef>
          <a:spcAft>
            <a:spcPct val="20000"/>
          </a:spcAft>
          <a:defRPr sz="800" b="1">
            <a:latin typeface="가는각진제목체" pitchFamily="18" charset="-127"/>
            <a:ea typeface="가는각진제목체" pitchFamily="18" charset="-127"/>
          </a:defRPr>
        </a:defPPr>
      </a:lstStyle>
    </a:spDef>
    <a:lnDef>
      <a:spPr bwMode="auto">
        <a:xfrm>
          <a:off x="0" y="0"/>
          <a:ext cx="1" cy="1"/>
        </a:xfrm>
        <a:custGeom>
          <a:avLst/>
          <a:gdLst/>
          <a:ahLst/>
          <a:cxnLst/>
          <a:rect l="0" t="0" r="0" b="0"/>
          <a:pathLst/>
        </a:custGeom>
        <a:solidFill>
          <a:schemeClr val="bg1"/>
        </a:solidFill>
        <a:ln w="9525" cap="flat" cmpd="sng" algn="ctr">
          <a:solidFill>
            <a:srgbClr val="5F5F5F"/>
          </a:solid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ctr" defTabSz="273050" rtl="0" eaLnBrk="1" fontAlgn="base" latinLnBrk="1" hangingPunct="1">
          <a:lnSpc>
            <a:spcPct val="100000"/>
          </a:lnSpc>
          <a:spcBef>
            <a:spcPct val="0"/>
          </a:spcBef>
          <a:spcAft>
            <a:spcPct val="0"/>
          </a:spcAft>
          <a:buClrTx/>
          <a:buSzTx/>
          <a:buFontTx/>
          <a:buNone/>
          <a:tabLst/>
          <a:defRPr kumimoji="1" lang="ko-KR" altLang="en-US" sz="1400" b="0" i="0" u="none" strike="noStrike" cap="none" normalizeH="0" baseline="0" smtClean="0">
            <a:ln>
              <a:noFill/>
            </a:ln>
            <a:solidFill>
              <a:schemeClr val="tx1"/>
            </a:solidFill>
            <a:effectLst/>
            <a:latin typeface="Arial" charset="0"/>
            <a:ea typeface="돋움" pitchFamily="50" charset="-127"/>
          </a:defRPr>
        </a:defPPr>
      </a:lstStyle>
    </a:lnDef>
    <a:txDef>
      <a:spPr>
        <a:noFill/>
      </a:spPr>
      <a:bodyPr wrap="none" lIns="0" tIns="0" rIns="0" bIns="0" rtlCol="0" anchor="t" anchorCtr="0">
        <a:spAutoFit/>
      </a:bodyPr>
      <a:lstStyle>
        <a:defPPr algn="l">
          <a:buFont typeface="Arial" pitchFamily="34" charset="0"/>
          <a:buChar char="•"/>
          <a:defRPr sz="1200" dirty="0" smtClean="0">
            <a:latin typeface="+mj-lt"/>
            <a:ea typeface="가는각진제목체" pitchFamily="18" charset="-127"/>
          </a:defRPr>
        </a:defPPr>
      </a:lstStyle>
    </a:txDef>
  </a:objectDefaults>
  <a:extraClrSchemeLst>
    <a:extraClrScheme>
      <a:clrScheme name="NEW COLOUR PRESENTATION 1">
        <a:dk1>
          <a:srgbClr val="9CD100"/>
        </a:dk1>
        <a:lt1>
          <a:srgbClr val="FFFFFF"/>
        </a:lt1>
        <a:dk2>
          <a:srgbClr val="091D5D"/>
        </a:dk2>
        <a:lt2>
          <a:srgbClr val="FFFFFF"/>
        </a:lt2>
        <a:accent1>
          <a:srgbClr val="9773AE"/>
        </a:accent1>
        <a:accent2>
          <a:srgbClr val="DC8240"/>
        </a:accent2>
        <a:accent3>
          <a:srgbClr val="AAABB6"/>
        </a:accent3>
        <a:accent4>
          <a:srgbClr val="DADADA"/>
        </a:accent4>
        <a:accent5>
          <a:srgbClr val="C9BCD3"/>
        </a:accent5>
        <a:accent6>
          <a:srgbClr val="C77539"/>
        </a:accent6>
        <a:hlink>
          <a:srgbClr val="577D3D"/>
        </a:hlink>
        <a:folHlink>
          <a:srgbClr val="549CB5"/>
        </a:folHlink>
      </a:clrScheme>
      <a:clrMap bg1="dk2" tx1="lt1" bg2="dk1" tx2="lt2" accent1="accent1" accent2="accent2" accent3="accent3" accent4="accent4" accent5="accent5" accent6="accent6" hlink="hlink" folHlink="folHlink"/>
    </a:extraClrScheme>
    <a:extraClrScheme>
      <a:clrScheme name="NEW COLOUR PRESENTATION 2">
        <a:dk1>
          <a:srgbClr val="091D5D"/>
        </a:dk1>
        <a:lt1>
          <a:srgbClr val="FFFFFF"/>
        </a:lt1>
        <a:dk2>
          <a:srgbClr val="596E6E"/>
        </a:dk2>
        <a:lt2>
          <a:srgbClr val="9CD100"/>
        </a:lt2>
        <a:accent1>
          <a:srgbClr val="9773AE"/>
        </a:accent1>
        <a:accent2>
          <a:srgbClr val="DC8240"/>
        </a:accent2>
        <a:accent3>
          <a:srgbClr val="FFFFFF"/>
        </a:accent3>
        <a:accent4>
          <a:srgbClr val="06174E"/>
        </a:accent4>
        <a:accent5>
          <a:srgbClr val="C9BCD3"/>
        </a:accent5>
        <a:accent6>
          <a:srgbClr val="C77539"/>
        </a:accent6>
        <a:hlink>
          <a:srgbClr val="577D3D"/>
        </a:hlink>
        <a:folHlink>
          <a:srgbClr val="549CB5"/>
        </a:folHlink>
      </a:clrScheme>
      <a:clrMap bg1="lt1" tx1="dk1" bg2="lt2" tx2="dk2" accent1="accent1" accent2="accent2" accent3="accent3" accent4="accent4" accent5="accent5" accent6="accent6" hlink="hlink" folHlink="folHlink"/>
    </a:extraClrScheme>
    <a:extraClrScheme>
      <a:clrScheme name="NEW COLOUR PRESENTATION 3">
        <a:dk1>
          <a:srgbClr val="FFFFFF"/>
        </a:dk1>
        <a:lt1>
          <a:srgbClr val="FFFFFF"/>
        </a:lt1>
        <a:dk2>
          <a:srgbClr val="596E6E"/>
        </a:dk2>
        <a:lt2>
          <a:srgbClr val="9CD100"/>
        </a:lt2>
        <a:accent1>
          <a:srgbClr val="9773AE"/>
        </a:accent1>
        <a:accent2>
          <a:srgbClr val="DC8240"/>
        </a:accent2>
        <a:accent3>
          <a:srgbClr val="FFFFFF"/>
        </a:accent3>
        <a:accent4>
          <a:srgbClr val="DADADA"/>
        </a:accent4>
        <a:accent5>
          <a:srgbClr val="C9BCD3"/>
        </a:accent5>
        <a:accent6>
          <a:srgbClr val="C77539"/>
        </a:accent6>
        <a:hlink>
          <a:srgbClr val="577D3D"/>
        </a:hlink>
        <a:folHlink>
          <a:srgbClr val="549CB5"/>
        </a:folHlink>
      </a:clrScheme>
      <a:clrMap bg1="lt1" tx1="dk1" bg2="lt2" tx2="dk2" accent1="accent1" accent2="accent2" accent3="accent3" accent4="accent4" accent5="accent5" accent6="accent6" hlink="hlink" folHlink="folHlink"/>
    </a:extraClrScheme>
    <a:extraClrScheme>
      <a:clrScheme name="NEW COLOUR PRESENTATION 4">
        <a:dk1>
          <a:srgbClr val="000000"/>
        </a:dk1>
        <a:lt1>
          <a:srgbClr val="FFFFFF"/>
        </a:lt1>
        <a:dk2>
          <a:srgbClr val="596E6E"/>
        </a:dk2>
        <a:lt2>
          <a:srgbClr val="9CD100"/>
        </a:lt2>
        <a:accent1>
          <a:srgbClr val="9773AE"/>
        </a:accent1>
        <a:accent2>
          <a:srgbClr val="DC8240"/>
        </a:accent2>
        <a:accent3>
          <a:srgbClr val="FFFFFF"/>
        </a:accent3>
        <a:accent4>
          <a:srgbClr val="000000"/>
        </a:accent4>
        <a:accent5>
          <a:srgbClr val="C9BCD3"/>
        </a:accent5>
        <a:accent6>
          <a:srgbClr val="C77539"/>
        </a:accent6>
        <a:hlink>
          <a:srgbClr val="577D3D"/>
        </a:hlink>
        <a:folHlink>
          <a:srgbClr val="549CB5"/>
        </a:folHlink>
      </a:clrScheme>
      <a:clrMap bg1="lt1" tx1="dk1" bg2="lt2" tx2="dk2" accent1="accent1" accent2="accent2" accent3="accent3" accent4="accent4" accent5="accent5" accent6="accent6" hlink="hlink" folHlink="folHlink"/>
    </a:extraClrScheme>
    <a:extraClrScheme>
      <a:clrScheme name="NEW COLOUR PRESENTATION 5">
        <a:dk1>
          <a:srgbClr val="000000"/>
        </a:dk1>
        <a:lt1>
          <a:srgbClr val="FFFFFF"/>
        </a:lt1>
        <a:dk2>
          <a:srgbClr val="596E6E"/>
        </a:dk2>
        <a:lt2>
          <a:srgbClr val="9CD100"/>
        </a:lt2>
        <a:accent1>
          <a:srgbClr val="003399"/>
        </a:accent1>
        <a:accent2>
          <a:srgbClr val="7E007E"/>
        </a:accent2>
        <a:accent3>
          <a:srgbClr val="FFFFFF"/>
        </a:accent3>
        <a:accent4>
          <a:srgbClr val="000000"/>
        </a:accent4>
        <a:accent5>
          <a:srgbClr val="AAADCA"/>
        </a:accent5>
        <a:accent6>
          <a:srgbClr val="720072"/>
        </a:accent6>
        <a:hlink>
          <a:srgbClr val="336600"/>
        </a:hlink>
        <a:folHlink>
          <a:srgbClr val="009999"/>
        </a:folHlink>
      </a:clrScheme>
      <a:clrMap bg1="lt1" tx1="dk1" bg2="lt2" tx2="dk2" accent1="accent1" accent2="accent2" accent3="accent3" accent4="accent4" accent5="accent5" accent6="accent6" hlink="hlink" folHlink="folHlink"/>
    </a:extraClrScheme>
    <a:extraClrScheme>
      <a:clrScheme name="NEW COLOUR PRESENTATION 6">
        <a:dk1>
          <a:srgbClr val="000000"/>
        </a:dk1>
        <a:lt1>
          <a:srgbClr val="FFFFFF"/>
        </a:lt1>
        <a:dk2>
          <a:srgbClr val="000000"/>
        </a:dk2>
        <a:lt2>
          <a:srgbClr val="9CD100"/>
        </a:lt2>
        <a:accent1>
          <a:srgbClr val="003399"/>
        </a:accent1>
        <a:accent2>
          <a:srgbClr val="7E007E"/>
        </a:accent2>
        <a:accent3>
          <a:srgbClr val="FFFFFF"/>
        </a:accent3>
        <a:accent4>
          <a:srgbClr val="000000"/>
        </a:accent4>
        <a:accent5>
          <a:srgbClr val="AAADCA"/>
        </a:accent5>
        <a:accent6>
          <a:srgbClr val="720072"/>
        </a:accent6>
        <a:hlink>
          <a:srgbClr val="336600"/>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8_기본 디자인">
  <a:themeElements>
    <a:clrScheme name="5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_기본 디자인">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1"/>
          </a:solidFill>
          <a:miter lim="800000"/>
          <a:headEnd/>
          <a:tailEnd/>
        </a:ln>
        <a:effectLst>
          <a:outerShdw dist="35921" dir="2700000" algn="ctr" rotWithShape="0">
            <a:schemeClr val="bg2"/>
          </a:outerShdw>
        </a:effectLst>
      </a:spPr>
      <a:bodyPr anchor="ctr"/>
      <a:lstStyle>
        <a:defPPr algn="l">
          <a:spcBef>
            <a:spcPct val="0"/>
          </a:spcBef>
          <a:defRPr sz="1600" dirty="0" smtClean="0">
            <a:latin typeface="맑은 고딕" pitchFamily="50" charset="-127"/>
            <a:ea typeface="맑은 고딕" pitchFamily="50" charset="-127"/>
          </a:defRPr>
        </a:defPPr>
      </a:lstStyle>
    </a:spDef>
  </a:objectDefaults>
  <a:extraClrSchemeLst>
    <a:extraClrScheme>
      <a:clrScheme name="5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9_기본 디자인">
  <a:themeElements>
    <a:clrScheme name="5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_기본 디자인">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1"/>
          </a:solidFill>
          <a:miter lim="800000"/>
          <a:headEnd/>
          <a:tailEnd/>
        </a:ln>
        <a:effectLst>
          <a:outerShdw dist="35921" dir="2700000" algn="ctr" rotWithShape="0">
            <a:schemeClr val="bg2"/>
          </a:outerShdw>
        </a:effectLst>
      </a:spPr>
      <a:bodyPr anchor="ctr"/>
      <a:lstStyle>
        <a:defPPr algn="l">
          <a:spcBef>
            <a:spcPct val="0"/>
          </a:spcBef>
          <a:defRPr sz="1600" dirty="0" smtClean="0">
            <a:latin typeface="맑은 고딕" pitchFamily="50" charset="-127"/>
            <a:ea typeface="맑은 고딕" pitchFamily="50" charset="-127"/>
          </a:defRPr>
        </a:defPPr>
      </a:lstStyle>
    </a:spDef>
  </a:objectDefaults>
  <a:extraClrSchemeLst>
    <a:extraClrScheme>
      <a:clrScheme name="5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테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테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35844</TotalTime>
  <Words>2454</Words>
  <Application>Microsoft Office PowerPoint</Application>
  <PresentationFormat>A4 용지(210x297mm)</PresentationFormat>
  <Paragraphs>513</Paragraphs>
  <Slides>41</Slides>
  <Notes>3</Notes>
  <HiddenSlides>0</HiddenSlides>
  <MMClips>0</MMClips>
  <ScaleCrop>false</ScaleCrop>
  <HeadingPairs>
    <vt:vector size="6" baseType="variant">
      <vt:variant>
        <vt:lpstr>사용한 글꼴</vt:lpstr>
      </vt:variant>
      <vt:variant>
        <vt:i4>14</vt:i4>
      </vt:variant>
      <vt:variant>
        <vt:lpstr>테마</vt:lpstr>
      </vt:variant>
      <vt:variant>
        <vt:i4>6</vt:i4>
      </vt:variant>
      <vt:variant>
        <vt:lpstr>슬라이드 제목</vt:lpstr>
      </vt:variant>
      <vt:variant>
        <vt:i4>41</vt:i4>
      </vt:variant>
    </vt:vector>
  </HeadingPairs>
  <TitlesOfParts>
    <vt:vector size="61" baseType="lpstr">
      <vt:lpstr>HY견고딕</vt:lpstr>
      <vt:lpstr>HY얕은샘물M</vt:lpstr>
      <vt:lpstr>가는각진제목체</vt:lpstr>
      <vt:lpstr>굴림</vt:lpstr>
      <vt:lpstr>돋움</vt:lpstr>
      <vt:lpstr>맑은 고딕</vt:lpstr>
      <vt:lpstr>바탕</vt:lpstr>
      <vt:lpstr>-윤고딕130</vt:lpstr>
      <vt:lpstr>Arial</vt:lpstr>
      <vt:lpstr>Calibri</vt:lpstr>
      <vt:lpstr>Symbol</vt:lpstr>
      <vt:lpstr>Times New Roman</vt:lpstr>
      <vt:lpstr>Tw Cen MT</vt:lpstr>
      <vt:lpstr>Wingdings</vt:lpstr>
      <vt:lpstr>5_기본 디자인</vt:lpstr>
      <vt:lpstr>7_기본 디자인</vt:lpstr>
      <vt:lpstr>6_기본 디자인</vt:lpstr>
      <vt:lpstr>NEW COLOUR PRESENTATION</vt:lpstr>
      <vt:lpstr>8_기본 디자인</vt:lpstr>
      <vt:lpstr>9_기본 디자인</vt:lpstr>
      <vt:lpstr>PowerPoint 프레젠테이션</vt:lpstr>
      <vt:lpstr>Key Learning Points</vt:lpstr>
      <vt:lpstr>1. A LEARNING ORGANIZATION’S PERSPECTIVE</vt:lpstr>
      <vt:lpstr>1. A LEARNING ORGANIZATION’S PERSPECTIVE</vt:lpstr>
      <vt:lpstr>1. A LEARNING ORGANIZATION’S PERSPECTIVE</vt:lpstr>
      <vt:lpstr>1. A LEARNING ORGANIZATION’S PERSPECTIVE</vt:lpstr>
      <vt:lpstr>1. A LEARNING ORGANIZATION’S PERSPECTIVE</vt:lpstr>
      <vt:lpstr>1. A LEARNING ORGANIZATION’S PERSPECTIVE</vt:lpstr>
      <vt:lpstr>2. LEARNING IN OPERATIONS</vt:lpstr>
      <vt:lpstr>2. LEARNING IN OPERATIONS</vt:lpstr>
      <vt:lpstr>3. DYNAMIC OPERATIONS AND KNOWLEDGE DEVELOPMENT</vt:lpstr>
      <vt:lpstr>4. LEARNING PROPENSITY MODEL II</vt:lpstr>
      <vt:lpstr>4. LEARNING PROPENSITY MODEL</vt:lpstr>
      <vt:lpstr>5. SCM AND OPERATIONS CAPABILITY</vt:lpstr>
      <vt:lpstr>5. SCM AND OPERATIONS CAPABILITY</vt:lpstr>
      <vt:lpstr>5. SCM AND OPERATIONS CAPABILITY</vt:lpstr>
      <vt:lpstr>5. SCM AND OPERATIONS CAPABILITY</vt:lpstr>
      <vt:lpstr>5. SCM AND OPERATIONS CAPABILITY</vt:lpstr>
      <vt:lpstr>Discussion questions</vt:lpstr>
      <vt:lpstr>Figure 2.1 Example of cause-and-effect analysis for learning</vt:lpstr>
      <vt:lpstr>Figure 2.1 Example of cause-and-effect analysis for learning</vt:lpstr>
      <vt:lpstr>Figure 2.1 Example of cause-and-effect analysis for learning</vt:lpstr>
      <vt:lpstr>Figure 2.1 Example of cause-and-effect analysis for learning</vt:lpstr>
      <vt:lpstr>Figure 2.2 Single-loop learning</vt:lpstr>
      <vt:lpstr>Figure 2.3 Double-loop learning</vt:lpstr>
      <vt:lpstr>Figure 2.4 Integrated learning  </vt:lpstr>
      <vt:lpstr>Figure 2.5 Learning propensity model (LPM)</vt:lpstr>
      <vt:lpstr>PowerPoint 프레젠테이션</vt:lpstr>
      <vt:lpstr>PowerPoint 프레젠테이션</vt:lpstr>
      <vt:lpstr>Figure 2.7 Operations learning</vt:lpstr>
      <vt:lpstr>Figure 2.8 Operations learning and competing alternatives</vt:lpstr>
      <vt:lpstr>Figure 2.9 A static versus dynamic view of operations management</vt:lpstr>
      <vt:lpstr>Figure 2.10 Global learning propensity dynamics – LPM II</vt:lpstr>
      <vt:lpstr>Figure 2.11 Controllability, flexibility, and learning capability</vt:lpstr>
      <vt:lpstr>Figure 2.12 BMW capability curves</vt:lpstr>
      <vt:lpstr>Figure 2.13 BMW capability choices</vt:lpstr>
      <vt:lpstr>Figure 2.14 External view of BMW capability improvement</vt:lpstr>
      <vt:lpstr>Figure 2.15 Chain of capability</vt:lpstr>
      <vt:lpstr>Figure 2.16 Hierarchical structure of capabilities</vt:lpstr>
      <vt:lpstr>Figure 2.17 Production process at a steel company</vt:lpstr>
      <vt:lpstr>Figure 2.18 Incremental versus radical improvement</vt:lpstr>
    </vt:vector>
  </TitlesOfParts>
  <Company>대우조선해양(주)</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DSME</dc:creator>
  <cp:lastModifiedBy>Bowon Kim</cp:lastModifiedBy>
  <cp:revision>1288</cp:revision>
  <cp:lastPrinted>2013-03-04T01:16:46Z</cp:lastPrinted>
  <dcterms:created xsi:type="dcterms:W3CDTF">2008-01-15T00:28:30Z</dcterms:created>
  <dcterms:modified xsi:type="dcterms:W3CDTF">2017-09-10T08:02:50Z</dcterms:modified>
</cp:coreProperties>
</file>