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44"/>
  </p:notesMasterIdLst>
  <p:handoutMasterIdLst>
    <p:handoutMasterId r:id="rId45"/>
  </p:handoutMasterIdLst>
  <p:sldIdLst>
    <p:sldId id="256" r:id="rId2"/>
    <p:sldId id="257" r:id="rId3"/>
    <p:sldId id="262" r:id="rId4"/>
    <p:sldId id="258" r:id="rId5"/>
    <p:sldId id="259" r:id="rId6"/>
    <p:sldId id="260" r:id="rId7"/>
    <p:sldId id="261"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80" r:id="rId24"/>
    <p:sldId id="281" r:id="rId25"/>
    <p:sldId id="282" r:id="rId26"/>
    <p:sldId id="283" r:id="rId27"/>
    <p:sldId id="284" r:id="rId28"/>
    <p:sldId id="285" r:id="rId29"/>
    <p:sldId id="286" r:id="rId30"/>
    <p:sldId id="287" r:id="rId31"/>
    <p:sldId id="288" r:id="rId32"/>
    <p:sldId id="289" r:id="rId33"/>
    <p:sldId id="291" r:id="rId34"/>
    <p:sldId id="294" r:id="rId35"/>
    <p:sldId id="295" r:id="rId36"/>
    <p:sldId id="293" r:id="rId37"/>
    <p:sldId id="296" r:id="rId38"/>
    <p:sldId id="297" r:id="rId39"/>
    <p:sldId id="298" r:id="rId40"/>
    <p:sldId id="300" r:id="rId41"/>
    <p:sldId id="301" r:id="rId42"/>
    <p:sldId id="299" r:id="rId4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68" d="100"/>
          <a:sy n="68" d="100"/>
        </p:scale>
        <p:origin x="750" y="5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viewProps" Target="viewProps.xml"/><Relationship Id="rId50" Type="http://schemas.microsoft.com/office/2015/10/relationships/revisionInfo" Target="revisionInfo.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theme" Target="theme/theme1.xml"/><Relationship Id="rId8" Type="http://schemas.openxmlformats.org/officeDocument/2006/relationships/slide" Target="slides/slide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E01FCE43-A325-7B44-ADA6-8CDBA0777260}" type="datetimeFigureOut">
              <a:rPr lang="en-US" smtClean="0"/>
              <a:t>7/31/2017</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2752CB9C-5903-2547-BB62-C1A41EF345E7}" type="slidenum">
              <a:rPr lang="en-US" smtClean="0"/>
              <a:t>‹#›</a:t>
            </a:fld>
            <a:endParaRPr lang="en-US"/>
          </a:p>
        </p:txBody>
      </p:sp>
    </p:spTree>
    <p:extLst>
      <p:ext uri="{BB962C8B-B14F-4D97-AF65-F5344CB8AC3E}">
        <p14:creationId xmlns:p14="http://schemas.microsoft.com/office/powerpoint/2010/main" val="4251716482"/>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4D5E60E-36CE-084C-A75C-AA1C51CDF65C}" type="datetimeFigureOut">
              <a:rPr lang="en-US" smtClean="0"/>
              <a:t>7/31/2017</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07AC8E1-AB44-CE4F-887E-D1DECDD143BB}" type="slidenum">
              <a:rPr lang="en-US" smtClean="0"/>
              <a:t>‹#›</a:t>
            </a:fld>
            <a:endParaRPr lang="en-US"/>
          </a:p>
        </p:txBody>
      </p:sp>
    </p:spTree>
    <p:extLst>
      <p:ext uri="{BB962C8B-B14F-4D97-AF65-F5344CB8AC3E}">
        <p14:creationId xmlns:p14="http://schemas.microsoft.com/office/powerpoint/2010/main" val="3044848958"/>
      </p:ext>
    </p:extLst>
  </p:cSld>
  <p:clrMap bg1="lt1" tx1="dk1" bg2="lt2" tx2="dk2" accent1="accent1" accent2="accent2" accent3="accent3" accent4="accent4" accent5="accent5" accent6="accent6" hlink="hlink" folHlink="folHlink"/>
  <p:hf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4</a:t>
            </a:fld>
            <a:endParaRPr lang="en-US"/>
          </a:p>
        </p:txBody>
      </p:sp>
    </p:spTree>
    <p:extLst>
      <p:ext uri="{BB962C8B-B14F-4D97-AF65-F5344CB8AC3E}">
        <p14:creationId xmlns:p14="http://schemas.microsoft.com/office/powerpoint/2010/main" val="263187646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24</a:t>
            </a:fld>
            <a:endParaRPr lang="en-US"/>
          </a:p>
        </p:txBody>
      </p:sp>
    </p:spTree>
    <p:extLst>
      <p:ext uri="{BB962C8B-B14F-4D97-AF65-F5344CB8AC3E}">
        <p14:creationId xmlns:p14="http://schemas.microsoft.com/office/powerpoint/2010/main" val="281515437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07AC8E1-AB44-CE4F-887E-D1DECDD143BB}" type="slidenum">
              <a:rPr lang="en-US" smtClean="0"/>
              <a:t>27</a:t>
            </a:fld>
            <a:endParaRPr lang="en-US"/>
          </a:p>
        </p:txBody>
      </p:sp>
    </p:spTree>
    <p:extLst>
      <p:ext uri="{BB962C8B-B14F-4D97-AF65-F5344CB8AC3E}">
        <p14:creationId xmlns:p14="http://schemas.microsoft.com/office/powerpoint/2010/main" val="339344414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29</a:t>
            </a:fld>
            <a:endParaRPr lang="en-US"/>
          </a:p>
        </p:txBody>
      </p:sp>
    </p:spTree>
    <p:extLst>
      <p:ext uri="{BB962C8B-B14F-4D97-AF65-F5344CB8AC3E}">
        <p14:creationId xmlns:p14="http://schemas.microsoft.com/office/powerpoint/2010/main" val="398877135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30</a:t>
            </a:fld>
            <a:endParaRPr lang="en-US"/>
          </a:p>
        </p:txBody>
      </p:sp>
    </p:spTree>
    <p:extLst>
      <p:ext uri="{BB962C8B-B14F-4D97-AF65-F5344CB8AC3E}">
        <p14:creationId xmlns:p14="http://schemas.microsoft.com/office/powerpoint/2010/main" val="381371101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31</a:t>
            </a:fld>
            <a:endParaRPr lang="en-US"/>
          </a:p>
        </p:txBody>
      </p:sp>
    </p:spTree>
    <p:extLst>
      <p:ext uri="{BB962C8B-B14F-4D97-AF65-F5344CB8AC3E}">
        <p14:creationId xmlns:p14="http://schemas.microsoft.com/office/powerpoint/2010/main" val="3813711013"/>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32</a:t>
            </a:fld>
            <a:endParaRPr lang="en-US"/>
          </a:p>
        </p:txBody>
      </p:sp>
    </p:spTree>
    <p:extLst>
      <p:ext uri="{BB962C8B-B14F-4D97-AF65-F5344CB8AC3E}">
        <p14:creationId xmlns:p14="http://schemas.microsoft.com/office/powerpoint/2010/main" val="3813711013"/>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33</a:t>
            </a:fld>
            <a:endParaRPr lang="en-US"/>
          </a:p>
        </p:txBody>
      </p:sp>
    </p:spTree>
    <p:extLst>
      <p:ext uri="{BB962C8B-B14F-4D97-AF65-F5344CB8AC3E}">
        <p14:creationId xmlns:p14="http://schemas.microsoft.com/office/powerpoint/2010/main" val="38137110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34</a:t>
            </a:fld>
            <a:endParaRPr lang="en-US"/>
          </a:p>
        </p:txBody>
      </p:sp>
    </p:spTree>
    <p:extLst>
      <p:ext uri="{BB962C8B-B14F-4D97-AF65-F5344CB8AC3E}">
        <p14:creationId xmlns:p14="http://schemas.microsoft.com/office/powerpoint/2010/main" val="415066311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38</a:t>
            </a:fld>
            <a:endParaRPr lang="en-US"/>
          </a:p>
        </p:txBody>
      </p:sp>
    </p:spTree>
    <p:extLst>
      <p:ext uri="{BB962C8B-B14F-4D97-AF65-F5344CB8AC3E}">
        <p14:creationId xmlns:p14="http://schemas.microsoft.com/office/powerpoint/2010/main" val="229486631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39</a:t>
            </a:fld>
            <a:endParaRPr lang="en-US"/>
          </a:p>
        </p:txBody>
      </p:sp>
    </p:spTree>
    <p:extLst>
      <p:ext uri="{BB962C8B-B14F-4D97-AF65-F5344CB8AC3E}">
        <p14:creationId xmlns:p14="http://schemas.microsoft.com/office/powerpoint/2010/main" val="63207057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5</a:t>
            </a:fld>
            <a:endParaRPr lang="en-US"/>
          </a:p>
        </p:txBody>
      </p:sp>
    </p:spTree>
    <p:extLst>
      <p:ext uri="{BB962C8B-B14F-4D97-AF65-F5344CB8AC3E}">
        <p14:creationId xmlns:p14="http://schemas.microsoft.com/office/powerpoint/2010/main" val="2263278022"/>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40</a:t>
            </a:fld>
            <a:endParaRPr lang="en-US"/>
          </a:p>
        </p:txBody>
      </p:sp>
    </p:spTree>
    <p:extLst>
      <p:ext uri="{BB962C8B-B14F-4D97-AF65-F5344CB8AC3E}">
        <p14:creationId xmlns:p14="http://schemas.microsoft.com/office/powerpoint/2010/main" val="1064461060"/>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41</a:t>
            </a:fld>
            <a:endParaRPr lang="en-US"/>
          </a:p>
        </p:txBody>
      </p:sp>
    </p:spTree>
    <p:extLst>
      <p:ext uri="{BB962C8B-B14F-4D97-AF65-F5344CB8AC3E}">
        <p14:creationId xmlns:p14="http://schemas.microsoft.com/office/powerpoint/2010/main" val="4255550753"/>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42</a:t>
            </a:fld>
            <a:endParaRPr lang="en-US"/>
          </a:p>
        </p:txBody>
      </p:sp>
    </p:spTree>
    <p:extLst>
      <p:ext uri="{BB962C8B-B14F-4D97-AF65-F5344CB8AC3E}">
        <p14:creationId xmlns:p14="http://schemas.microsoft.com/office/powerpoint/2010/main" val="162846442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6</a:t>
            </a:fld>
            <a:endParaRPr lang="en-US"/>
          </a:p>
        </p:txBody>
      </p:sp>
    </p:spTree>
    <p:extLst>
      <p:ext uri="{BB962C8B-B14F-4D97-AF65-F5344CB8AC3E}">
        <p14:creationId xmlns:p14="http://schemas.microsoft.com/office/powerpoint/2010/main" val="78058123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8</a:t>
            </a:fld>
            <a:endParaRPr lang="en-US"/>
          </a:p>
        </p:txBody>
      </p:sp>
    </p:spTree>
    <p:extLst>
      <p:ext uri="{BB962C8B-B14F-4D97-AF65-F5344CB8AC3E}">
        <p14:creationId xmlns:p14="http://schemas.microsoft.com/office/powerpoint/2010/main" val="50154218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11</a:t>
            </a:fld>
            <a:endParaRPr lang="en-US"/>
          </a:p>
        </p:txBody>
      </p:sp>
    </p:spTree>
    <p:extLst>
      <p:ext uri="{BB962C8B-B14F-4D97-AF65-F5344CB8AC3E}">
        <p14:creationId xmlns:p14="http://schemas.microsoft.com/office/powerpoint/2010/main" val="195536398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13</a:t>
            </a:fld>
            <a:endParaRPr lang="en-US"/>
          </a:p>
        </p:txBody>
      </p:sp>
    </p:spTree>
    <p:extLst>
      <p:ext uri="{BB962C8B-B14F-4D97-AF65-F5344CB8AC3E}">
        <p14:creationId xmlns:p14="http://schemas.microsoft.com/office/powerpoint/2010/main" val="291491752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17</a:t>
            </a:fld>
            <a:endParaRPr lang="en-US"/>
          </a:p>
        </p:txBody>
      </p:sp>
    </p:spTree>
    <p:extLst>
      <p:ext uri="{BB962C8B-B14F-4D97-AF65-F5344CB8AC3E}">
        <p14:creationId xmlns:p14="http://schemas.microsoft.com/office/powerpoint/2010/main" val="18359349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20</a:t>
            </a:fld>
            <a:endParaRPr lang="en-US"/>
          </a:p>
        </p:txBody>
      </p:sp>
    </p:spTree>
    <p:extLst>
      <p:ext uri="{BB962C8B-B14F-4D97-AF65-F5344CB8AC3E}">
        <p14:creationId xmlns:p14="http://schemas.microsoft.com/office/powerpoint/2010/main" val="184812040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07AC8E1-AB44-CE4F-887E-D1DECDD143BB}" type="slidenum">
              <a:rPr lang="en-US" smtClean="0"/>
              <a:t>21</a:t>
            </a:fld>
            <a:endParaRPr lang="en-US"/>
          </a:p>
        </p:txBody>
      </p:sp>
    </p:spTree>
    <p:extLst>
      <p:ext uri="{BB962C8B-B14F-4D97-AF65-F5344CB8AC3E}">
        <p14:creationId xmlns:p14="http://schemas.microsoft.com/office/powerpoint/2010/main" val="26867173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57484B63-A0DA-4D52-B251-FFDE9CE0BB46}" type="datetime1">
              <a:rPr lang="en-US" smtClean="0"/>
              <a:t>7/31/2017</a:t>
            </a:fld>
            <a:endParaRPr lang="en-US"/>
          </a:p>
        </p:txBody>
      </p:sp>
      <p:sp>
        <p:nvSpPr>
          <p:cNvPr id="5" name="Footer Placeholder 4"/>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6" name="Slide Number Placeholder 5"/>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156871263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8ACC5C6-01A2-4E0C-A256-A4199A72A10E}" type="datetime1">
              <a:rPr lang="en-US" smtClean="0"/>
              <a:t>7/31/2017</a:t>
            </a:fld>
            <a:endParaRPr lang="en-US"/>
          </a:p>
        </p:txBody>
      </p:sp>
      <p:sp>
        <p:nvSpPr>
          <p:cNvPr id="5" name="Footer Placeholder 4"/>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6" name="Slide Number Placeholder 5"/>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291552257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B52209A-4207-4C24-A534-E0150A0B6970}" type="datetime1">
              <a:rPr lang="en-US" smtClean="0"/>
              <a:t>7/31/2017</a:t>
            </a:fld>
            <a:endParaRPr lang="en-US"/>
          </a:p>
        </p:txBody>
      </p:sp>
      <p:sp>
        <p:nvSpPr>
          <p:cNvPr id="5" name="Footer Placeholder 4"/>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6" name="Slide Number Placeholder 5"/>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6761682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45089DC-20B2-4D5B-B759-41CBEFF62528}" type="datetime1">
              <a:rPr lang="en-US" smtClean="0"/>
              <a:t>7/31/2017</a:t>
            </a:fld>
            <a:endParaRPr lang="en-US"/>
          </a:p>
        </p:txBody>
      </p:sp>
      <p:sp>
        <p:nvSpPr>
          <p:cNvPr id="5" name="Footer Placeholder 4"/>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6" name="Slide Number Placeholder 5"/>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125496542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C71E56E-A689-4A1E-BB9D-27EC96FF87EF}" type="datetime1">
              <a:rPr lang="en-US" smtClean="0"/>
              <a:t>7/31/2017</a:t>
            </a:fld>
            <a:endParaRPr lang="en-US"/>
          </a:p>
        </p:txBody>
      </p:sp>
      <p:sp>
        <p:nvSpPr>
          <p:cNvPr id="5" name="Footer Placeholder 4"/>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6" name="Slide Number Placeholder 5"/>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399111616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7D6A1C54-0A62-4054-BDC8-1DE4F50A5D70}" type="datetime1">
              <a:rPr lang="en-US" smtClean="0"/>
              <a:t>7/31/2017</a:t>
            </a:fld>
            <a:endParaRPr lang="en-US"/>
          </a:p>
        </p:txBody>
      </p:sp>
      <p:sp>
        <p:nvSpPr>
          <p:cNvPr id="6" name="Footer Placeholder 5"/>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7" name="Slide Number Placeholder 6"/>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24353875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9928CB2A-4033-4382-8B63-EA3C89D387A5}" type="datetime1">
              <a:rPr lang="en-US" smtClean="0"/>
              <a:t>7/31/2017</a:t>
            </a:fld>
            <a:endParaRPr lang="en-US"/>
          </a:p>
        </p:txBody>
      </p:sp>
      <p:sp>
        <p:nvSpPr>
          <p:cNvPr id="8" name="Footer Placeholder 7"/>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9" name="Slide Number Placeholder 8"/>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211067940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FB3B1EBD-C42E-4CA5-B288-164D7489170E}" type="datetime1">
              <a:rPr lang="en-US" smtClean="0"/>
              <a:t>7/31/2017</a:t>
            </a:fld>
            <a:endParaRPr lang="en-US"/>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5" name="Slide Number Placeholder 4"/>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11064715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F15DA30-2285-4962-9F45-EFD8A4D405A2}" type="datetime1">
              <a:rPr lang="en-US" smtClean="0"/>
              <a:t>7/31/2017</a:t>
            </a:fld>
            <a:endParaRPr lang="en-US"/>
          </a:p>
        </p:txBody>
      </p:sp>
      <p:sp>
        <p:nvSpPr>
          <p:cNvPr id="3" name="Footer Placeholder 2"/>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4" name="Slide Number Placeholder 3"/>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5709296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3D3C72B7-2D37-41E5-9C45-81DD1037FDD7}" type="datetime1">
              <a:rPr lang="en-US" smtClean="0"/>
              <a:t>7/31/2017</a:t>
            </a:fld>
            <a:endParaRPr lang="en-US"/>
          </a:p>
        </p:txBody>
      </p:sp>
      <p:sp>
        <p:nvSpPr>
          <p:cNvPr id="6" name="Footer Placeholder 5"/>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7" name="Slide Number Placeholder 6"/>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23549023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F72B4162-6A85-42CB-9C83-F901D82254B8}" type="datetime1">
              <a:rPr lang="en-US" smtClean="0"/>
              <a:t>7/31/2017</a:t>
            </a:fld>
            <a:endParaRPr lang="en-US"/>
          </a:p>
        </p:txBody>
      </p:sp>
      <p:sp>
        <p:nvSpPr>
          <p:cNvPr id="6" name="Footer Placeholder 5"/>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7" name="Slide Number Placeholder 6"/>
          <p:cNvSpPr>
            <a:spLocks noGrp="1"/>
          </p:cNvSpPr>
          <p:nvPr>
            <p:ph type="sldNum" sz="quarter" idx="12"/>
          </p:nvPr>
        </p:nvSpPr>
        <p:spPr/>
        <p:txBody>
          <a:bodyPr/>
          <a:lstStyle/>
          <a:p>
            <a:fld id="{D802BCCD-3200-0F4B-908B-1400D95752D2}" type="slidenum">
              <a:rPr lang="en-US" smtClean="0"/>
              <a:t>‹#›</a:t>
            </a:fld>
            <a:endParaRPr lang="en-US"/>
          </a:p>
        </p:txBody>
      </p:sp>
    </p:spTree>
    <p:extLst>
      <p:ext uri="{BB962C8B-B14F-4D97-AF65-F5344CB8AC3E}">
        <p14:creationId xmlns:p14="http://schemas.microsoft.com/office/powerpoint/2010/main" val="373660024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90BE27D-C0F7-46AC-8B7E-BF6171BD1E09}" type="datetime1">
              <a:rPr lang="en-US" smtClean="0"/>
              <a:t>7/31/2017</a:t>
            </a:fld>
            <a:endParaRPr lang="en-US"/>
          </a:p>
        </p:txBody>
      </p:sp>
      <p:sp>
        <p:nvSpPr>
          <p:cNvPr id="5" name="Footer Placeholder 4"/>
          <p:cNvSpPr>
            <a:spLocks noGrp="1"/>
          </p:cNvSpPr>
          <p:nvPr>
            <p:ph type="ftr" sz="quarter" idx="3"/>
          </p:nvPr>
        </p:nvSpPr>
        <p:spPr>
          <a:xfrm>
            <a:off x="3124200" y="6308725"/>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a:t>Lead With Me:  A Principal’s Guide to Teacher Leadership / </a:t>
            </a:r>
            <a:r>
              <a:rPr lang="en-US" dirty="0" err="1"/>
              <a:t>Pankake</a:t>
            </a:r>
            <a:r>
              <a:rPr lang="en-US" dirty="0"/>
              <a:t> &amp; Abrego, 2nd Edition © 2017, Routledge Taylor &amp; Francis Group  </a:t>
            </a: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802BCCD-3200-0F4B-908B-1400D95752D2}" type="slidenum">
              <a:rPr lang="en-US" smtClean="0"/>
              <a:t>‹#›</a:t>
            </a:fld>
            <a:endParaRPr lang="en-US"/>
          </a:p>
        </p:txBody>
      </p:sp>
    </p:spTree>
    <p:extLst>
      <p:ext uri="{BB962C8B-B14F-4D97-AF65-F5344CB8AC3E}">
        <p14:creationId xmlns:p14="http://schemas.microsoft.com/office/powerpoint/2010/main" val="195755664"/>
      </p:ext>
    </p:extLst>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6.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836707"/>
            <a:ext cx="7772400" cy="2480234"/>
          </a:xfrm>
        </p:spPr>
        <p:txBody>
          <a:bodyPr>
            <a:normAutofit/>
          </a:bodyPr>
          <a:lstStyle/>
          <a:p>
            <a:r>
              <a:rPr lang="en-US" b="1" dirty="0"/>
              <a:t>Lead with Me: A Principal’s Guide to Teacher Leadership</a:t>
            </a:r>
          </a:p>
        </p:txBody>
      </p:sp>
      <p:sp>
        <p:nvSpPr>
          <p:cNvPr id="3" name="Subtitle 2"/>
          <p:cNvSpPr>
            <a:spLocks noGrp="1"/>
          </p:cNvSpPr>
          <p:nvPr>
            <p:ph type="subTitle" idx="1"/>
          </p:nvPr>
        </p:nvSpPr>
        <p:spPr>
          <a:xfrm>
            <a:off x="1371600" y="3584569"/>
            <a:ext cx="6400800" cy="2197625"/>
          </a:xfrm>
        </p:spPr>
        <p:txBody>
          <a:bodyPr>
            <a:noAutofit/>
          </a:bodyPr>
          <a:lstStyle/>
          <a:p>
            <a:r>
              <a:rPr lang="en-US" sz="3000" b="1" dirty="0"/>
              <a:t>CHAPTER 2</a:t>
            </a:r>
          </a:p>
          <a:p>
            <a:endParaRPr lang="en-US" sz="3000" dirty="0"/>
          </a:p>
          <a:p>
            <a:r>
              <a:rPr lang="en-US" sz="3000" dirty="0"/>
              <a:t> Investigating the Vision, the Roles,</a:t>
            </a:r>
            <a:br>
              <a:rPr lang="en-US" sz="3000" dirty="0"/>
            </a:br>
            <a:r>
              <a:rPr lang="en-US" sz="3000" dirty="0"/>
              <a:t>and the Reasons</a:t>
            </a:r>
            <a:br>
              <a:rPr lang="en-US" sz="3000" dirty="0"/>
            </a:br>
            <a:endParaRPr lang="en-US" sz="3000" dirty="0"/>
          </a:p>
        </p:txBody>
      </p:sp>
      <p:sp>
        <p:nvSpPr>
          <p:cNvPr id="4" name="Footer Placeholder 4"/>
          <p:cNvSpPr>
            <a:spLocks noGrp="1"/>
          </p:cNvSpPr>
          <p:nvPr>
            <p:ph type="ftr" sz="quarter" idx="11"/>
          </p:nvPr>
        </p:nvSpPr>
        <p:spPr>
          <a:xfrm>
            <a:off x="3013841" y="6264328"/>
            <a:ext cx="2895600" cy="365125"/>
          </a:xfrm>
        </p:spPr>
        <p:txBody>
          <a:bodyPr/>
          <a:lstStyle/>
          <a:p>
            <a:r>
              <a:rPr lang="en-US"/>
              <a:t>Lead With Me:  A Principal’s Guide to Teacher Leadership / Pankake &amp; Abrego, 2nd Edition © 2017, Routledge Taylor &amp; Francis Group  </a:t>
            </a:r>
            <a:endParaRPr lang="en-US" dirty="0"/>
          </a:p>
        </p:txBody>
      </p:sp>
    </p:spTree>
    <p:extLst>
      <p:ext uri="{BB962C8B-B14F-4D97-AF65-F5344CB8AC3E}">
        <p14:creationId xmlns:p14="http://schemas.microsoft.com/office/powerpoint/2010/main" val="224889670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25046"/>
            <a:ext cx="8229600" cy="1143000"/>
          </a:xfrm>
        </p:spPr>
        <p:txBody>
          <a:bodyPr>
            <a:noAutofit/>
          </a:bodyPr>
          <a:lstStyle/>
          <a:p>
            <a:r>
              <a:rPr lang="en-US" b="1" dirty="0"/>
              <a:t>Jay: Built Leadership Through Relationships</a:t>
            </a:r>
          </a:p>
        </p:txBody>
      </p:sp>
      <p:sp>
        <p:nvSpPr>
          <p:cNvPr id="3" name="Content Placeholder 2"/>
          <p:cNvSpPr>
            <a:spLocks noGrp="1"/>
          </p:cNvSpPr>
          <p:nvPr>
            <p:ph idx="1"/>
          </p:nvPr>
        </p:nvSpPr>
        <p:spPr>
          <a:xfrm>
            <a:off x="457200" y="2060687"/>
            <a:ext cx="8229600" cy="4165748"/>
          </a:xfrm>
        </p:spPr>
        <p:txBody>
          <a:bodyPr>
            <a:normAutofit/>
          </a:bodyPr>
          <a:lstStyle/>
          <a:p>
            <a:r>
              <a:rPr lang="en-US" sz="4000" dirty="0"/>
              <a:t>Listened to teachers</a:t>
            </a:r>
          </a:p>
          <a:p>
            <a:r>
              <a:rPr lang="en-US" sz="4000" dirty="0"/>
              <a:t>Determined existing social relationship networks</a:t>
            </a:r>
          </a:p>
          <a:p>
            <a:r>
              <a:rPr lang="en-US" sz="4000" dirty="0"/>
              <a:t>Brought in outside resources when appropriate</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151372365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7"/>
            <a:ext cx="8229600" cy="1961891"/>
          </a:xfrm>
        </p:spPr>
        <p:txBody>
          <a:bodyPr>
            <a:noAutofit/>
          </a:bodyPr>
          <a:lstStyle/>
          <a:p>
            <a:r>
              <a:rPr lang="en-US" b="1" dirty="0"/>
              <a:t>Jay: Believed leadership requires authentic distribution of power and authority</a:t>
            </a:r>
          </a:p>
        </p:txBody>
      </p:sp>
      <p:sp>
        <p:nvSpPr>
          <p:cNvPr id="3" name="Content Placeholder 2"/>
          <p:cNvSpPr>
            <a:spLocks noGrp="1"/>
          </p:cNvSpPr>
          <p:nvPr>
            <p:ph idx="1"/>
          </p:nvPr>
        </p:nvSpPr>
        <p:spPr>
          <a:xfrm>
            <a:off x="457200" y="2429810"/>
            <a:ext cx="8229600" cy="3696353"/>
          </a:xfrm>
        </p:spPr>
        <p:txBody>
          <a:bodyPr>
            <a:normAutofit fontScale="92500" lnSpcReduction="10000"/>
          </a:bodyPr>
          <a:lstStyle/>
          <a:p>
            <a:r>
              <a:rPr lang="en-US" dirty="0"/>
              <a:t>Structures were developed to support teacher leaders.</a:t>
            </a:r>
          </a:p>
          <a:p>
            <a:r>
              <a:rPr lang="en-US" dirty="0"/>
              <a:t>Leadership teams were the formal structure to move the school toward the shared vision.</a:t>
            </a:r>
          </a:p>
          <a:p>
            <a:r>
              <a:rPr lang="en-US" dirty="0"/>
              <a:t>Formal teacher leaders had autonomy and responsibility for work with teachers.</a:t>
            </a:r>
          </a:p>
          <a:p>
            <a:r>
              <a:rPr lang="en-US" dirty="0"/>
              <a:t>Teachers were involved in hiring and induction of new teachers.</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91627213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155172"/>
          </a:xfrm>
        </p:spPr>
        <p:txBody>
          <a:bodyPr>
            <a:normAutofit/>
          </a:bodyPr>
          <a:lstStyle/>
          <a:p>
            <a:r>
              <a:rPr lang="en-US" sz="4000" b="1" dirty="0"/>
              <a:t>Jay: Made Sure Leadership for Professional Learning Permeated the School</a:t>
            </a:r>
          </a:p>
        </p:txBody>
      </p:sp>
      <p:sp>
        <p:nvSpPr>
          <p:cNvPr id="3" name="Content Placeholder 2"/>
          <p:cNvSpPr>
            <a:spLocks noGrp="1"/>
          </p:cNvSpPr>
          <p:nvPr>
            <p:ph idx="1"/>
          </p:nvPr>
        </p:nvSpPr>
        <p:spPr>
          <a:xfrm>
            <a:off x="457200" y="2648525"/>
            <a:ext cx="8229600" cy="3503699"/>
          </a:xfrm>
        </p:spPr>
        <p:txBody>
          <a:bodyPr>
            <a:noAutofit/>
          </a:bodyPr>
          <a:lstStyle/>
          <a:p>
            <a:r>
              <a:rPr lang="en-US" sz="2400" dirty="0"/>
              <a:t>Supported the school-wide literacy initiative</a:t>
            </a:r>
          </a:p>
          <a:p>
            <a:r>
              <a:rPr lang="en-US" sz="2400" dirty="0"/>
              <a:t>Was a co-learner with teachers on this project</a:t>
            </a:r>
          </a:p>
          <a:p>
            <a:r>
              <a:rPr lang="en-US" sz="2400" dirty="0"/>
              <a:t>Encouraged others to influence other teachers to engage in professional learning</a:t>
            </a:r>
          </a:p>
          <a:p>
            <a:r>
              <a:rPr lang="en-US" sz="2400" dirty="0"/>
              <a:t>Created a formal structure for making decisions regarding used of resources for professional development </a:t>
            </a:r>
          </a:p>
          <a:p>
            <a:r>
              <a:rPr lang="en-US" sz="2400" dirty="0"/>
              <a:t>Established a mentoring program to help all teachers new to the school</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endParaRPr lang="en-US" dirty="0"/>
          </a:p>
        </p:txBody>
      </p:sp>
    </p:spTree>
    <p:extLst>
      <p:ext uri="{BB962C8B-B14F-4D97-AF65-F5344CB8AC3E}">
        <p14:creationId xmlns:p14="http://schemas.microsoft.com/office/powerpoint/2010/main" val="186586359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At the beginni</a:t>
            </a:r>
            <a:r>
              <a:rPr lang="en-US" dirty="0"/>
              <a:t>ng . . .</a:t>
            </a:r>
          </a:p>
        </p:txBody>
      </p:sp>
      <p:sp>
        <p:nvSpPr>
          <p:cNvPr id="3" name="Content Placeholder 2"/>
          <p:cNvSpPr>
            <a:spLocks noGrp="1"/>
          </p:cNvSpPr>
          <p:nvPr>
            <p:ph idx="1"/>
          </p:nvPr>
        </p:nvSpPr>
        <p:spPr/>
        <p:txBody>
          <a:bodyPr>
            <a:normAutofit/>
          </a:bodyPr>
          <a:lstStyle/>
          <a:p>
            <a:r>
              <a:rPr lang="en-US" sz="3600" dirty="0"/>
              <a:t>Positive examples of teacher leadership were not the norm.</a:t>
            </a:r>
          </a:p>
          <a:p>
            <a:r>
              <a:rPr lang="en-US" sz="3600" dirty="0"/>
              <a:t>Pockets of teaching excellence did exist.</a:t>
            </a:r>
          </a:p>
          <a:p>
            <a:r>
              <a:rPr lang="en-US" sz="3600" dirty="0"/>
              <a:t>Typical problems of people working together also existed.</a:t>
            </a:r>
          </a:p>
          <a:p>
            <a:r>
              <a:rPr lang="en-US" sz="3600" dirty="0"/>
              <a:t>Efforts were made to encourage a variety of leadership roles teachers can assume.</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86679410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What Is Teacher Leadership?</a:t>
            </a:r>
          </a:p>
        </p:txBody>
      </p:sp>
      <p:sp>
        <p:nvSpPr>
          <p:cNvPr id="3" name="Content Placeholder 2"/>
          <p:cNvSpPr>
            <a:spLocks noGrp="1"/>
          </p:cNvSpPr>
          <p:nvPr>
            <p:ph idx="1"/>
          </p:nvPr>
        </p:nvSpPr>
        <p:spPr/>
        <p:txBody>
          <a:bodyPr/>
          <a:lstStyle/>
          <a:p>
            <a:r>
              <a:rPr lang="en-US" sz="4000" dirty="0"/>
              <a:t>Not a new concept</a:t>
            </a:r>
          </a:p>
          <a:p>
            <a:r>
              <a:rPr lang="en-US" sz="4000" dirty="0"/>
              <a:t>Studied for 50+ years now</a:t>
            </a:r>
          </a:p>
          <a:p>
            <a:r>
              <a:rPr lang="en-US" sz="4000" dirty="0"/>
              <a:t>A term often misunderstood</a:t>
            </a:r>
          </a:p>
          <a:p>
            <a:r>
              <a:rPr lang="en-US" sz="4000" dirty="0"/>
              <a:t>Misinterpretation can create confusion and sometime adversarial conditions</a:t>
            </a:r>
          </a:p>
          <a:p>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393950331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738001"/>
            <a:ext cx="8229600" cy="4094328"/>
          </a:xfrm>
        </p:spPr>
        <p:txBody>
          <a:bodyPr>
            <a:normAutofit/>
          </a:bodyPr>
          <a:lstStyle/>
          <a:p>
            <a:r>
              <a:rPr lang="en-US" sz="3200" dirty="0"/>
              <a:t>York-Barr and Duke (2004) defined </a:t>
            </a:r>
            <a:br>
              <a:rPr lang="en-US" sz="3200" dirty="0"/>
            </a:br>
            <a:r>
              <a:rPr lang="en-US" sz="3200" dirty="0"/>
              <a:t>teacher leadership as “the process by which teachers, individually or collectively, influence their colleagues, principals, and other members of school communities to improve teaching and learning practices with the aim of increased student learning and achievement” (pp. 287–288).</a:t>
            </a:r>
            <a:r>
              <a:rPr lang="en-US" sz="3200" dirty="0">
                <a:effectLst/>
              </a:rPr>
              <a:t> </a:t>
            </a:r>
            <a:endParaRPr lang="en-US" sz="3200" dirty="0"/>
          </a:p>
        </p:txBody>
      </p:sp>
      <p:sp>
        <p:nvSpPr>
          <p:cNvPr id="3" name="Title 1"/>
          <p:cNvSpPr txBox="1">
            <a:spLocks/>
          </p:cNvSpPr>
          <p:nvPr/>
        </p:nvSpPr>
        <p:spPr>
          <a:xfrm>
            <a:off x="457200" y="274638"/>
            <a:ext cx="8229600" cy="1143000"/>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n-US" b="1" dirty="0"/>
              <a:t>What is Teacher Leadership?</a:t>
            </a:r>
          </a:p>
        </p:txBody>
      </p:sp>
      <p:sp>
        <p:nvSpPr>
          <p:cNvPr id="4" name="Footer Placeholder 3"/>
          <p:cNvSpPr>
            <a:spLocks noGrp="1"/>
          </p:cNvSpPr>
          <p:nvPr>
            <p:ph type="ftr" sz="quarter" idx="11"/>
          </p:nvPr>
        </p:nvSpPr>
        <p:spPr/>
        <p:txBody>
          <a:bodyPr/>
          <a:lstStyle/>
          <a:p>
            <a:r>
              <a:rPr lang="en-US" dirty="0"/>
              <a:t>Lead With Me:  A Principal’s Guide to Teacher Leadership / </a:t>
            </a:r>
            <a:r>
              <a:rPr lang="en-US" dirty="0" err="1"/>
              <a:t>Pankake</a:t>
            </a:r>
            <a:r>
              <a:rPr lang="en-US" dirty="0"/>
              <a:t> &amp; </a:t>
            </a:r>
            <a:r>
              <a:rPr lang="en-US" dirty="0" err="1"/>
              <a:t>Abrego</a:t>
            </a:r>
            <a:r>
              <a:rPr lang="en-US" dirty="0"/>
              <a:t>, 2nd Edition © 2017, Routledge Taylor &amp; Francis Group  </a:t>
            </a:r>
          </a:p>
        </p:txBody>
      </p:sp>
    </p:spTree>
    <p:extLst>
      <p:ext uri="{BB962C8B-B14F-4D97-AF65-F5344CB8AC3E}">
        <p14:creationId xmlns:p14="http://schemas.microsoft.com/office/powerpoint/2010/main" val="56906328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394342"/>
            <a:ext cx="8229600" cy="1143000"/>
          </a:xfrm>
        </p:spPr>
        <p:txBody>
          <a:bodyPr/>
          <a:lstStyle/>
          <a:p>
            <a:r>
              <a:rPr lang="en-US" sz="3600" b="1" dirty="0"/>
              <a:t>An important to note</a:t>
            </a:r>
            <a:r>
              <a:rPr lang="en-US" b="1" dirty="0"/>
              <a:t> . . .</a:t>
            </a:r>
          </a:p>
        </p:txBody>
      </p:sp>
      <p:sp>
        <p:nvSpPr>
          <p:cNvPr id="3" name="Content Placeholder 2"/>
          <p:cNvSpPr>
            <a:spLocks noGrp="1"/>
          </p:cNvSpPr>
          <p:nvPr>
            <p:ph idx="1"/>
          </p:nvPr>
        </p:nvSpPr>
        <p:spPr>
          <a:xfrm>
            <a:off x="457200" y="2870312"/>
            <a:ext cx="8229600" cy="3196013"/>
          </a:xfrm>
        </p:spPr>
        <p:txBody>
          <a:bodyPr>
            <a:normAutofit/>
          </a:bodyPr>
          <a:lstStyle/>
          <a:p>
            <a:pPr marL="0" indent="0" algn="ctr">
              <a:buNone/>
            </a:pPr>
            <a:r>
              <a:rPr lang="en-US" sz="4000" dirty="0"/>
              <a:t>This definition does not identify a person or a set of characteristics; instead, it views leadership as an organization quality influenced by teachers, staff members, and others. </a:t>
            </a:r>
          </a:p>
        </p:txBody>
      </p:sp>
      <p:sp>
        <p:nvSpPr>
          <p:cNvPr id="4" name="Title 1"/>
          <p:cNvSpPr txBox="1">
            <a:spLocks/>
          </p:cNvSpPr>
          <p:nvPr/>
        </p:nvSpPr>
        <p:spPr>
          <a:xfrm>
            <a:off x="609600" y="427038"/>
            <a:ext cx="8229600" cy="1143000"/>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n-US" b="1" dirty="0"/>
              <a:t>What Is Teacher Leadership?</a:t>
            </a:r>
          </a:p>
        </p:txBody>
      </p:sp>
      <p:sp>
        <p:nvSpPr>
          <p:cNvPr id="5" name="Footer Placeholder 4"/>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419219176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pPr marL="0" indent="0">
              <a:buNone/>
            </a:pPr>
            <a:r>
              <a:rPr lang="en-US" b="1" dirty="0"/>
              <a:t>Principal’s role in this:</a:t>
            </a:r>
          </a:p>
          <a:p>
            <a:pPr marL="514350" indent="-514350">
              <a:buAutoNum type="arabicPeriod"/>
            </a:pPr>
            <a:r>
              <a:rPr lang="en-US" dirty="0"/>
              <a:t>To create a school culture in which teachers’ knowledge, interests, talents, and skills are maximized </a:t>
            </a:r>
          </a:p>
          <a:p>
            <a:pPr marL="0" indent="0">
              <a:buNone/>
            </a:pPr>
            <a:endParaRPr lang="en-US" dirty="0"/>
          </a:p>
          <a:p>
            <a:pPr marL="0" indent="0">
              <a:buNone/>
            </a:pPr>
            <a:r>
              <a:rPr lang="en-US" dirty="0"/>
              <a:t>2. To empower teachers to come forward to 	take on leadership roles and responsibilities 	to become powerful change agents who 	make a difference</a:t>
            </a:r>
          </a:p>
          <a:p>
            <a:endParaRPr lang="en-US" dirty="0"/>
          </a:p>
        </p:txBody>
      </p:sp>
      <p:sp>
        <p:nvSpPr>
          <p:cNvPr id="4" name="Title 1"/>
          <p:cNvSpPr>
            <a:spLocks noGrp="1"/>
          </p:cNvSpPr>
          <p:nvPr>
            <p:ph type="title"/>
          </p:nvPr>
        </p:nvSpPr>
        <p:spPr/>
        <p:txBody>
          <a:bodyPr/>
          <a:lstStyle/>
          <a:p>
            <a:r>
              <a:rPr lang="en-US" b="1" dirty="0"/>
              <a:t>What Is Teacher Leadership?</a:t>
            </a:r>
          </a:p>
        </p:txBody>
      </p:sp>
      <p:sp>
        <p:nvSpPr>
          <p:cNvPr id="5" name="Footer Placeholder 4"/>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338623993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7"/>
            <a:ext cx="8229600" cy="5468549"/>
          </a:xfrm>
        </p:spPr>
        <p:txBody>
          <a:bodyPr/>
          <a:lstStyle/>
          <a:p>
            <a:r>
              <a:rPr lang="en-US" b="1" dirty="0"/>
              <a:t>Who Emerge as </a:t>
            </a:r>
            <a:br>
              <a:rPr lang="en-US" b="1" dirty="0"/>
            </a:br>
            <a:r>
              <a:rPr lang="en-US" b="1" dirty="0"/>
              <a:t>Teacher Leaders?</a:t>
            </a:r>
            <a:br>
              <a:rPr lang="en-US" dirty="0"/>
            </a:br>
            <a:endParaRPr lang="en-US" dirty="0"/>
          </a:p>
        </p:txBody>
      </p:sp>
      <p:sp>
        <p:nvSpPr>
          <p:cNvPr id="3" name="Footer Placeholder 2"/>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313803525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7"/>
            <a:ext cx="8229600" cy="1575331"/>
          </a:xfrm>
        </p:spPr>
        <p:txBody>
          <a:bodyPr>
            <a:normAutofit/>
          </a:bodyPr>
          <a:lstStyle/>
          <a:p>
            <a:r>
              <a:rPr lang="en-US" b="1" dirty="0"/>
              <a:t>Descriptors for teacher leaders grows with every year of study</a:t>
            </a:r>
            <a:r>
              <a:rPr lang="en-US" dirty="0"/>
              <a:t>. </a:t>
            </a:r>
          </a:p>
        </p:txBody>
      </p:sp>
      <p:sp>
        <p:nvSpPr>
          <p:cNvPr id="3" name="Content Placeholder 2"/>
          <p:cNvSpPr>
            <a:spLocks noGrp="1"/>
          </p:cNvSpPr>
          <p:nvPr>
            <p:ph idx="1"/>
          </p:nvPr>
        </p:nvSpPr>
        <p:spPr/>
        <p:txBody>
          <a:bodyPr>
            <a:normAutofit/>
          </a:bodyPr>
          <a:lstStyle/>
          <a:p>
            <a:pPr marL="0" indent="0">
              <a:buNone/>
            </a:pPr>
            <a:endParaRPr lang="en-US" dirty="0"/>
          </a:p>
          <a:p>
            <a:pPr marL="0" indent="0">
              <a:buNone/>
            </a:pPr>
            <a:r>
              <a:rPr lang="en-US" dirty="0"/>
              <a:t>We use the dimensions proposed by </a:t>
            </a:r>
            <a:r>
              <a:rPr lang="en-US" dirty="0" err="1"/>
              <a:t>Katzenmeyer</a:t>
            </a:r>
            <a:r>
              <a:rPr lang="en-US" dirty="0"/>
              <a:t> and Moller (2001):  </a:t>
            </a:r>
          </a:p>
          <a:p>
            <a:pPr marL="0" indent="0">
              <a:buNone/>
            </a:pPr>
            <a:r>
              <a:rPr lang="en-US" dirty="0"/>
              <a:t>	[S]</a:t>
            </a:r>
            <a:r>
              <a:rPr lang="en-US" dirty="0" err="1"/>
              <a:t>uccessful</a:t>
            </a:r>
            <a:r>
              <a:rPr lang="en-US" dirty="0"/>
              <a:t> teacher leaders exhibit 	</a:t>
            </a:r>
            <a:r>
              <a:rPr lang="en-US" i="1" dirty="0"/>
              <a:t>competence,</a:t>
            </a:r>
            <a:r>
              <a:rPr lang="en-US" dirty="0"/>
              <a:t> are </a:t>
            </a:r>
            <a:r>
              <a:rPr lang="en-US" i="1" dirty="0"/>
              <a:t>credible</a:t>
            </a:r>
            <a:r>
              <a:rPr lang="en-US" dirty="0"/>
              <a:t> with other teachers, 	and build relationships so that they are 	</a:t>
            </a:r>
            <a:r>
              <a:rPr lang="en-US" i="1" dirty="0"/>
              <a:t>approachable</a:t>
            </a:r>
            <a:r>
              <a:rPr lang="en-US" dirty="0"/>
              <a:t>. </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83352433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417950"/>
          </a:xfrm>
        </p:spPr>
        <p:txBody>
          <a:bodyPr/>
          <a:lstStyle/>
          <a:p>
            <a:pPr eaLnBrk="0" hangingPunct="0"/>
            <a:r>
              <a:rPr lang="en-US" b="1" dirty="0"/>
              <a:t>Be the change that you wish to see in the world.</a:t>
            </a:r>
            <a:br>
              <a:rPr lang="en-US" b="1" dirty="0"/>
            </a:br>
            <a:r>
              <a:rPr lang="en-US" sz="3600" dirty="0"/>
              <a:t>—Mahatma Gandhi</a:t>
            </a:r>
            <a:br>
              <a:rPr lang="en-US" sz="3600" dirty="0"/>
            </a:br>
            <a:endParaRPr lang="en-US" sz="3600" dirty="0"/>
          </a:p>
        </p:txBody>
      </p:sp>
      <p:sp>
        <p:nvSpPr>
          <p:cNvPr id="3" name="Footer Placeholder 2"/>
          <p:cNvSpPr>
            <a:spLocks noGrp="1"/>
          </p:cNvSpPr>
          <p:nvPr>
            <p:ph type="ftr" sz="quarter" idx="11"/>
          </p:nvPr>
        </p:nvSpPr>
        <p:spPr/>
        <p:txBody>
          <a:bodyPr/>
          <a:lstStyle/>
          <a:p>
            <a:r>
              <a:rPr lang="en-US"/>
              <a:t>Lead With Me:  A Principal’s Guide to Teacher Leadership / Pankake &amp; Abrego, 2nd Edition © 2017, Routledge Taylor &amp; Francis Group  </a:t>
            </a:r>
            <a:endParaRPr lang="en-US" dirty="0"/>
          </a:p>
        </p:txBody>
      </p:sp>
    </p:spTree>
    <p:extLst>
      <p:ext uri="{BB962C8B-B14F-4D97-AF65-F5344CB8AC3E}">
        <p14:creationId xmlns:p14="http://schemas.microsoft.com/office/powerpoint/2010/main" val="335694584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w="38100" cmpd="sng">
            <a:solidFill>
              <a:schemeClr val="tx1"/>
            </a:solidFill>
          </a:ln>
        </p:spPr>
        <p:txBody>
          <a:bodyPr/>
          <a:lstStyle/>
          <a:p>
            <a:pPr algn="l"/>
            <a:r>
              <a:rPr lang="en-US" b="1" dirty="0"/>
              <a:t>Competent and Credible</a:t>
            </a:r>
          </a:p>
        </p:txBody>
      </p:sp>
      <p:sp>
        <p:nvSpPr>
          <p:cNvPr id="3" name="Content Placeholder 2"/>
          <p:cNvSpPr>
            <a:spLocks noGrp="1"/>
          </p:cNvSpPr>
          <p:nvPr>
            <p:ph idx="1"/>
          </p:nvPr>
        </p:nvSpPr>
        <p:spPr/>
        <p:txBody>
          <a:bodyPr>
            <a:normAutofit/>
          </a:bodyPr>
          <a:lstStyle/>
          <a:p>
            <a:pPr marL="0" indent="0" algn="ctr">
              <a:buNone/>
            </a:pPr>
            <a:r>
              <a:rPr lang="en-US" sz="4000" dirty="0"/>
              <a:t>[T]he work of teacher is student learning. . . . Teacher leaders often have expertise in teaching and learning . . . [they]’re themselves learners and want to share with others.</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24684010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87597"/>
            <a:ext cx="8229600" cy="3429734"/>
          </a:xfrm>
        </p:spPr>
        <p:txBody>
          <a:bodyPr>
            <a:normAutofit fontScale="90000"/>
          </a:bodyPr>
          <a:lstStyle/>
          <a:p>
            <a:r>
              <a:rPr lang="en-US" dirty="0"/>
              <a:t>Competent teachers are usually recognized by their colleagues as knowledgeable and skilled in their work. Therefore, . . . they are </a:t>
            </a:r>
            <a:r>
              <a:rPr lang="en-US" i="1" dirty="0"/>
              <a:t>credible</a:t>
            </a:r>
            <a:r>
              <a:rPr lang="en-US" dirty="0"/>
              <a:t> in the eyes of their colleagues.</a:t>
            </a:r>
          </a:p>
        </p:txBody>
      </p:sp>
      <p:sp>
        <p:nvSpPr>
          <p:cNvPr id="3" name="Title 1"/>
          <p:cNvSpPr txBox="1">
            <a:spLocks/>
          </p:cNvSpPr>
          <p:nvPr/>
        </p:nvSpPr>
        <p:spPr>
          <a:xfrm>
            <a:off x="457200" y="274638"/>
            <a:ext cx="8229600" cy="1143000"/>
          </a:xfrm>
          <a:prstGeom prst="rect">
            <a:avLst/>
          </a:prstGeom>
          <a:ln w="38100" cmpd="sng">
            <a:solidFill>
              <a:schemeClr val="tx1"/>
            </a:solidFill>
          </a:ln>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r>
              <a:rPr lang="en-US" b="1" dirty="0"/>
              <a:t>Competent and Credible</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62941573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68186"/>
            <a:ext cx="8229600" cy="1241094"/>
          </a:xfrm>
          <a:ln w="38100" cmpd="sng">
            <a:solidFill>
              <a:schemeClr val="tx1"/>
            </a:solidFill>
          </a:ln>
        </p:spPr>
        <p:txBody>
          <a:bodyPr>
            <a:normAutofit/>
          </a:bodyPr>
          <a:lstStyle/>
          <a:p>
            <a:pPr algn="l"/>
            <a:r>
              <a:rPr lang="en-US" b="1" dirty="0"/>
              <a:t>Approachable</a:t>
            </a:r>
          </a:p>
        </p:txBody>
      </p:sp>
      <p:sp>
        <p:nvSpPr>
          <p:cNvPr id="3" name="Content Placeholder 2"/>
          <p:cNvSpPr>
            <a:spLocks noGrp="1"/>
          </p:cNvSpPr>
          <p:nvPr>
            <p:ph idx="1"/>
          </p:nvPr>
        </p:nvSpPr>
        <p:spPr>
          <a:xfrm>
            <a:off x="457200" y="2304124"/>
            <a:ext cx="8229600" cy="3337404"/>
          </a:xfrm>
        </p:spPr>
        <p:txBody>
          <a:bodyPr>
            <a:normAutofit fontScale="77500" lnSpcReduction="20000"/>
          </a:bodyPr>
          <a:lstStyle/>
          <a:p>
            <a:r>
              <a:rPr lang="en-US" sz="4000" dirty="0"/>
              <a:t>Teacher leaders are approachable.</a:t>
            </a:r>
          </a:p>
          <a:p>
            <a:r>
              <a:rPr lang="en-US" sz="4000" dirty="0"/>
              <a:t>Nurture collaborative and trusting relationships</a:t>
            </a:r>
          </a:p>
          <a:p>
            <a:r>
              <a:rPr lang="en-US" sz="4000" dirty="0"/>
              <a:t>Are aware of social and political structures within the teacher culture</a:t>
            </a:r>
          </a:p>
          <a:p>
            <a:r>
              <a:rPr lang="en-US" sz="4000" dirty="0"/>
              <a:t>Establish social networks in which they have influence</a:t>
            </a:r>
          </a:p>
          <a:p>
            <a:r>
              <a:rPr lang="en-US" sz="4000" dirty="0"/>
              <a:t>Physically present (visible)</a:t>
            </a:r>
          </a:p>
          <a:p>
            <a:pPr algn="ctr"/>
            <a:endParaRPr lang="en-US" sz="4000"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14892977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417638"/>
            <a:ext cx="8229600" cy="2917364"/>
          </a:xfrm>
        </p:spPr>
        <p:txBody>
          <a:bodyPr/>
          <a:lstStyle/>
          <a:p>
            <a:r>
              <a:rPr lang="en-US" b="1" dirty="0"/>
              <a:t>What Are Teacher Leader Roles?</a:t>
            </a:r>
            <a:br>
              <a:rPr lang="en-US" dirty="0"/>
            </a:br>
            <a:endParaRPr lang="en-US" dirty="0"/>
          </a:p>
        </p:txBody>
      </p:sp>
      <p:sp>
        <p:nvSpPr>
          <p:cNvPr id="3" name="Footer Placeholder 2"/>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424563633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91621"/>
            <a:ext cx="8229600" cy="1685777"/>
          </a:xfrm>
        </p:spPr>
        <p:txBody>
          <a:bodyPr>
            <a:noAutofit/>
          </a:bodyPr>
          <a:lstStyle/>
          <a:p>
            <a:r>
              <a:rPr lang="en-US" b="1" dirty="0"/>
              <a:t>Silva, </a:t>
            </a:r>
            <a:r>
              <a:rPr lang="en-US" b="1" dirty="0" err="1"/>
              <a:t>Gimbert</a:t>
            </a:r>
            <a:r>
              <a:rPr lang="en-US" b="1" dirty="0"/>
              <a:t>, and Nolan (2000) describe 3 waves of teacher </a:t>
            </a:r>
            <a:br>
              <a:rPr lang="en-US" b="1" dirty="0"/>
            </a:br>
            <a:r>
              <a:rPr lang="en-US" b="1" dirty="0"/>
              <a:t>leadership roles </a:t>
            </a:r>
          </a:p>
        </p:txBody>
      </p:sp>
      <p:sp>
        <p:nvSpPr>
          <p:cNvPr id="3" name="Content Placeholder 2"/>
          <p:cNvSpPr>
            <a:spLocks noGrp="1"/>
          </p:cNvSpPr>
          <p:nvPr>
            <p:ph idx="1"/>
          </p:nvPr>
        </p:nvSpPr>
        <p:spPr>
          <a:xfrm>
            <a:off x="457200" y="2606992"/>
            <a:ext cx="8229600" cy="3540929"/>
          </a:xfrm>
        </p:spPr>
        <p:txBody>
          <a:bodyPr>
            <a:normAutofit fontScale="62500" lnSpcReduction="20000"/>
          </a:bodyPr>
          <a:lstStyle/>
          <a:p>
            <a:r>
              <a:rPr lang="en-US" sz="5800" dirty="0"/>
              <a:t>Formal leadership roles</a:t>
            </a:r>
          </a:p>
          <a:p>
            <a:r>
              <a:rPr lang="en-US" sz="5800" dirty="0"/>
              <a:t>Positions that were more closely aligned with teaching and learning, primarily based outside of the classroom </a:t>
            </a:r>
          </a:p>
          <a:p>
            <a:r>
              <a:rPr lang="en-US" sz="5800" dirty="0"/>
              <a:t>The “third wave” teachers as leaders within the day-to-day work of teaching </a:t>
            </a:r>
          </a:p>
          <a:p>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69361873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637720"/>
            <a:ext cx="8229600" cy="4194598"/>
          </a:xfrm>
        </p:spPr>
        <p:txBody>
          <a:bodyPr>
            <a:normAutofit fontScale="90000"/>
          </a:bodyPr>
          <a:lstStyle/>
          <a:p>
            <a:r>
              <a:rPr lang="en-US" sz="3200" dirty="0"/>
              <a:t>In the real life of schools and school systems, teacher leadership emerges in a multitude of roles, each of which can provide a valuable service. Rarely, though, are all teachers willing to collaborate and formally or informally lead within a professional learning community, even with the best resources and support. Rather than advocating for any specific roles for teacher leaders, we advocate seeking teacher leadership that best supports the improvement of teaching and learning; this may vary from school to school. </a:t>
            </a:r>
          </a:p>
        </p:txBody>
      </p:sp>
      <p:sp>
        <p:nvSpPr>
          <p:cNvPr id="4" name="Title 1"/>
          <p:cNvSpPr txBox="1">
            <a:spLocks/>
          </p:cNvSpPr>
          <p:nvPr/>
        </p:nvSpPr>
        <p:spPr>
          <a:xfrm>
            <a:off x="457200" y="434500"/>
            <a:ext cx="8229600" cy="1260078"/>
          </a:xfrm>
          <a:prstGeom prst="rect">
            <a:avLst/>
          </a:prstGeom>
        </p:spPr>
        <p:txBody>
          <a:bodyPr vert="horz" lIns="91440" tIns="45720" rIns="91440" bIns="45720" rtlCol="0" anchor="ctr">
            <a:normAutofit fontScale="92500" lnSpcReduction="1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n-US" sz="4800" b="1" dirty="0"/>
              <a:t>What Are Teacher Leader Roles?</a:t>
            </a:r>
            <a:br>
              <a:rPr lang="en-US" dirty="0"/>
            </a:br>
            <a:endParaRPr lang="en-US" dirty="0"/>
          </a:p>
        </p:txBody>
      </p:sp>
      <p:sp>
        <p:nvSpPr>
          <p:cNvPr id="5" name="Footer Placeholder 4"/>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426312679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694579"/>
            <a:ext cx="8229600" cy="3352307"/>
          </a:xfrm>
        </p:spPr>
        <p:txBody>
          <a:bodyPr>
            <a:normAutofit fontScale="90000"/>
          </a:bodyPr>
          <a:lstStyle/>
          <a:p>
            <a:r>
              <a:rPr lang="en-US" dirty="0"/>
              <a:t>Consequently, trying to create a single role description for teacher leaders is futile; there must be flexibility depending on the situation.</a:t>
            </a:r>
            <a:br>
              <a:rPr lang="en-US" dirty="0"/>
            </a:br>
            <a:endParaRPr lang="en-US" dirty="0"/>
          </a:p>
        </p:txBody>
      </p:sp>
      <p:sp>
        <p:nvSpPr>
          <p:cNvPr id="3" name="Title 1"/>
          <p:cNvSpPr txBox="1">
            <a:spLocks/>
          </p:cNvSpPr>
          <p:nvPr/>
        </p:nvSpPr>
        <p:spPr>
          <a:xfrm>
            <a:off x="457200" y="434500"/>
            <a:ext cx="8229600" cy="1260078"/>
          </a:xfrm>
          <a:prstGeom prst="rect">
            <a:avLst/>
          </a:prstGeom>
        </p:spPr>
        <p:txBody>
          <a:bodyPr vert="horz" lIns="91440" tIns="45720" rIns="91440" bIns="45720" rtlCol="0" anchor="ctr">
            <a:normAutofit fontScale="92500" lnSpcReduction="1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n-US" sz="4800" b="1" dirty="0"/>
              <a:t>What Are Teacher Leader Roles?</a:t>
            </a:r>
            <a:br>
              <a:rPr lang="en-US" dirty="0"/>
            </a:br>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409496708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eaLnBrk="0" hangingPunct="0"/>
            <a:r>
              <a:rPr lang="en-US" dirty="0"/>
              <a:t> </a:t>
            </a:r>
            <a:br>
              <a:rPr lang="en-US" dirty="0"/>
            </a:br>
            <a:r>
              <a:rPr lang="en-US" b="1" dirty="0"/>
              <a:t>Figure 2.1. Teacher </a:t>
            </a:r>
            <a:br>
              <a:rPr lang="en-US" b="1" dirty="0"/>
            </a:br>
            <a:r>
              <a:rPr lang="en-US" b="1" dirty="0"/>
              <a:t>Leadership Roles</a:t>
            </a:r>
            <a:r>
              <a:rPr lang="en-US" dirty="0"/>
              <a:t> </a:t>
            </a:r>
            <a:br>
              <a:rPr lang="en-US" dirty="0"/>
            </a:b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574516765"/>
              </p:ext>
            </p:extLst>
          </p:nvPr>
        </p:nvGraphicFramePr>
        <p:xfrm>
          <a:off x="457200" y="2070859"/>
          <a:ext cx="8229600" cy="3781665"/>
        </p:xfrm>
        <a:graphic>
          <a:graphicData uri="http://schemas.openxmlformats.org/drawingml/2006/table">
            <a:tbl>
              <a:tblPr firstRow="1" bandRow="1">
                <a:tableStyleId>{5C22544A-7EE6-4342-B048-85BDC9FD1C3A}</a:tableStyleId>
              </a:tblPr>
              <a:tblGrid>
                <a:gridCol w="2743200">
                  <a:extLst>
                    <a:ext uri="{9D8B030D-6E8A-4147-A177-3AD203B41FA5}">
                      <a16:colId xmlns:a16="http://schemas.microsoft.com/office/drawing/2014/main" val="20000"/>
                    </a:ext>
                  </a:extLst>
                </a:gridCol>
                <a:gridCol w="2743200">
                  <a:extLst>
                    <a:ext uri="{9D8B030D-6E8A-4147-A177-3AD203B41FA5}">
                      <a16:colId xmlns:a16="http://schemas.microsoft.com/office/drawing/2014/main" val="20001"/>
                    </a:ext>
                  </a:extLst>
                </a:gridCol>
                <a:gridCol w="2743200">
                  <a:extLst>
                    <a:ext uri="{9D8B030D-6E8A-4147-A177-3AD203B41FA5}">
                      <a16:colId xmlns:a16="http://schemas.microsoft.com/office/drawing/2014/main" val="20002"/>
                    </a:ext>
                  </a:extLst>
                </a:gridCol>
              </a:tblGrid>
              <a:tr h="1230284">
                <a:tc>
                  <a:txBody>
                    <a:bodyPr/>
                    <a:lstStyle/>
                    <a:p>
                      <a:endParaRPr lang="en-US" dirty="0"/>
                    </a:p>
                  </a:txBody>
                  <a:tcPr/>
                </a:tc>
                <a:tc>
                  <a:txBody>
                    <a:bodyPr/>
                    <a:lstStyle/>
                    <a:p>
                      <a:pPr algn="ctr"/>
                      <a:r>
                        <a:rPr lang="en-US" dirty="0"/>
                        <a:t>Formal Teacher </a:t>
                      </a:r>
                    </a:p>
                    <a:p>
                      <a:pPr algn="ctr"/>
                      <a:r>
                        <a:rPr lang="en-US" dirty="0"/>
                        <a:t>Leadership</a:t>
                      </a:r>
                    </a:p>
                    <a:p>
                      <a:pPr algn="ctr"/>
                      <a:endParaRPr lang="en-US" dirty="0"/>
                    </a:p>
                  </a:txBody>
                  <a:tcPr/>
                </a:tc>
                <a:tc>
                  <a:txBody>
                    <a:bodyPr/>
                    <a:lstStyle/>
                    <a:p>
                      <a:pPr algn="ctr"/>
                      <a:r>
                        <a:rPr lang="en-US" dirty="0"/>
                        <a:t>Informal Teacher </a:t>
                      </a:r>
                    </a:p>
                    <a:p>
                      <a:pPr algn="ctr"/>
                      <a:r>
                        <a:rPr lang="en-US" dirty="0"/>
                        <a:t>Leadership</a:t>
                      </a:r>
                    </a:p>
                  </a:txBody>
                  <a:tcPr/>
                </a:tc>
                <a:extLst>
                  <a:ext uri="{0D108BD9-81ED-4DB2-BD59-A6C34878D82A}">
                    <a16:rowId xmlns:a16="http://schemas.microsoft.com/office/drawing/2014/main" val="10000"/>
                  </a:ext>
                </a:extLst>
              </a:tr>
              <a:tr h="1294532">
                <a:tc>
                  <a:txBody>
                    <a:bodyPr/>
                    <a:lstStyle/>
                    <a:p>
                      <a:r>
                        <a:rPr lang="en-US" dirty="0"/>
                        <a:t>Individual</a:t>
                      </a:r>
                    </a:p>
                  </a:txBody>
                  <a:tcPr/>
                </a:tc>
                <a:tc>
                  <a:txBody>
                    <a:bodyPr/>
                    <a:lstStyle/>
                    <a:p>
                      <a:r>
                        <a:rPr lang="en-US" dirty="0"/>
                        <a:t>Serve in the established positions of literacy coach (Yolanda)</a:t>
                      </a:r>
                    </a:p>
                  </a:txBody>
                  <a:tcPr/>
                </a:tc>
                <a:tc>
                  <a:txBody>
                    <a:bodyPr/>
                    <a:lstStyle/>
                    <a:p>
                      <a:r>
                        <a:rPr lang="en-US" dirty="0"/>
                        <a:t>Use an instructional strategy</a:t>
                      </a:r>
                      <a:r>
                        <a:rPr lang="en-US" baseline="0" dirty="0"/>
                        <a:t> in own classroom before influencing team members (Matt)</a:t>
                      </a:r>
                      <a:endParaRPr lang="en-US" dirty="0"/>
                    </a:p>
                  </a:txBody>
                  <a:tcPr/>
                </a:tc>
                <a:extLst>
                  <a:ext uri="{0D108BD9-81ED-4DB2-BD59-A6C34878D82A}">
                    <a16:rowId xmlns:a16="http://schemas.microsoft.com/office/drawing/2014/main" val="10001"/>
                  </a:ext>
                </a:extLst>
              </a:tr>
              <a:tr h="1256849">
                <a:tc>
                  <a:txBody>
                    <a:bodyPr/>
                    <a:lstStyle/>
                    <a:p>
                      <a:r>
                        <a:rPr lang="en-US" dirty="0"/>
                        <a:t>In Community</a:t>
                      </a:r>
                    </a:p>
                  </a:txBody>
                  <a:tcPr/>
                </a:tc>
                <a:tc>
                  <a:txBody>
                    <a:bodyPr/>
                    <a:lstStyle/>
                    <a:p>
                      <a:r>
                        <a:rPr lang="en-US" dirty="0"/>
                        <a:t>Serve as team leaders (Jaime) and Theresa (Dean of Instruction)</a:t>
                      </a:r>
                    </a:p>
                  </a:txBody>
                  <a:tcPr/>
                </a:tc>
                <a:tc>
                  <a:txBody>
                    <a:bodyPr/>
                    <a:lstStyle/>
                    <a:p>
                      <a:r>
                        <a:rPr lang="en-US" dirty="0"/>
                        <a:t>Mentor colleagues (Tim)</a:t>
                      </a:r>
                    </a:p>
                  </a:txBody>
                  <a:tcPr/>
                </a:tc>
                <a:extLst>
                  <a:ext uri="{0D108BD9-81ED-4DB2-BD59-A6C34878D82A}">
                    <a16:rowId xmlns:a16="http://schemas.microsoft.com/office/drawing/2014/main" val="10002"/>
                  </a:ext>
                </a:extLst>
              </a:tr>
            </a:tbl>
          </a:graphicData>
        </a:graphic>
      </p:graphicFrame>
      <p:sp>
        <p:nvSpPr>
          <p:cNvPr id="3" name="Footer Placeholder 2"/>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115202845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621002"/>
            <a:ext cx="8229600" cy="4226826"/>
          </a:xfrm>
        </p:spPr>
        <p:txBody>
          <a:bodyPr>
            <a:normAutofit fontScale="90000"/>
          </a:bodyPr>
          <a:lstStyle/>
          <a:p>
            <a:r>
              <a:rPr lang="en-US" dirty="0"/>
              <a:t>Principals who capitalize on teacher leadership accept both informal and formal teacher leader roles as equal in importance regarding the influence they exert, even though they are quite different in their makeup and responsibilities. </a:t>
            </a:r>
          </a:p>
        </p:txBody>
      </p:sp>
      <p:sp>
        <p:nvSpPr>
          <p:cNvPr id="3" name="Title 1"/>
          <p:cNvSpPr txBox="1">
            <a:spLocks/>
          </p:cNvSpPr>
          <p:nvPr/>
        </p:nvSpPr>
        <p:spPr>
          <a:xfrm>
            <a:off x="457200" y="551480"/>
            <a:ext cx="8229600" cy="1143097"/>
          </a:xfrm>
          <a:prstGeom prst="rect">
            <a:avLst/>
          </a:prstGeom>
        </p:spPr>
        <p:txBody>
          <a:bodyPr vert="horz" lIns="91440" tIns="45720" rIns="91440" bIns="45720" rtlCol="0" anchor="ctr">
            <a:normAutofit fontScale="92500" lnSpcReduction="20000"/>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n-US" sz="4800" b="1" dirty="0"/>
              <a:t>What Are Teacher Leader Roles?</a:t>
            </a:r>
            <a:br>
              <a:rPr lang="en-US" dirty="0"/>
            </a:br>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97160918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a:t>Informal Teacher Leaders</a:t>
            </a:r>
          </a:p>
        </p:txBody>
      </p:sp>
      <p:sp>
        <p:nvSpPr>
          <p:cNvPr id="3" name="Content Placeholder 2"/>
          <p:cNvSpPr>
            <a:spLocks noGrp="1"/>
          </p:cNvSpPr>
          <p:nvPr>
            <p:ph idx="1"/>
          </p:nvPr>
        </p:nvSpPr>
        <p:spPr>
          <a:xfrm>
            <a:off x="457200" y="1600200"/>
            <a:ext cx="8229600" cy="4298975"/>
          </a:xfrm>
        </p:spPr>
        <p:txBody>
          <a:bodyPr>
            <a:normAutofit fontScale="92500" lnSpcReduction="10000"/>
          </a:bodyPr>
          <a:lstStyle/>
          <a:p>
            <a:r>
              <a:rPr lang="en-US" sz="4000" dirty="0"/>
              <a:t>Often the most powerful influence for improved teaching and learning</a:t>
            </a:r>
          </a:p>
          <a:p>
            <a:pPr marL="0" indent="0">
              <a:buNone/>
            </a:pPr>
            <a:endParaRPr lang="en-US" sz="4000" dirty="0"/>
          </a:p>
          <a:p>
            <a:r>
              <a:rPr lang="en-US" sz="4000" dirty="0"/>
              <a:t>Recognized by peers and by effective principals</a:t>
            </a:r>
          </a:p>
          <a:p>
            <a:pPr marL="0" indent="0">
              <a:buNone/>
            </a:pPr>
            <a:endParaRPr lang="en-US" sz="4000" dirty="0"/>
          </a:p>
          <a:p>
            <a:r>
              <a:rPr lang="en-US" sz="4000" dirty="0"/>
              <a:t>Exist in a wide variety of roles</a:t>
            </a:r>
          </a:p>
          <a:p>
            <a:pPr marL="0" indent="0">
              <a:buNone/>
            </a:pPr>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84635164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In this chapter . . </a:t>
            </a:r>
            <a:r>
              <a:rPr lang="en-US" b="1"/>
              <a:t>. </a:t>
            </a:r>
            <a:endParaRPr lang="en-US" b="1" dirty="0"/>
          </a:p>
        </p:txBody>
      </p:sp>
      <p:sp>
        <p:nvSpPr>
          <p:cNvPr id="3" name="Content Placeholder 2"/>
          <p:cNvSpPr>
            <a:spLocks noGrp="1"/>
          </p:cNvSpPr>
          <p:nvPr>
            <p:ph idx="1"/>
          </p:nvPr>
        </p:nvSpPr>
        <p:spPr/>
        <p:txBody>
          <a:bodyPr>
            <a:noAutofit/>
          </a:bodyPr>
          <a:lstStyle/>
          <a:p>
            <a:r>
              <a:rPr lang="en-US" dirty="0"/>
              <a:t>The original  MMS story</a:t>
            </a:r>
          </a:p>
          <a:p>
            <a:r>
              <a:rPr lang="en-US" dirty="0"/>
              <a:t>The continuing MMS story with a focus on Theresa’s new roles and opportunities</a:t>
            </a:r>
          </a:p>
          <a:p>
            <a:r>
              <a:rPr lang="en-US" dirty="0"/>
              <a:t>The meaning of the term </a:t>
            </a:r>
            <a:r>
              <a:rPr lang="en-US" i="1" dirty="0"/>
              <a:t>teacher leadership</a:t>
            </a:r>
            <a:r>
              <a:rPr lang="en-US" dirty="0"/>
              <a:t>—both formal and informal roles</a:t>
            </a:r>
          </a:p>
          <a:p>
            <a:r>
              <a:rPr lang="en-US" dirty="0"/>
              <a:t>Some reasons why principals would want to lead in this new way.</a:t>
            </a:r>
          </a:p>
          <a:p>
            <a:r>
              <a:rPr lang="en-US" dirty="0"/>
              <a:t>What teacher leadership is</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3933102240"/>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Informal Teacher Leaders</a:t>
            </a:r>
          </a:p>
        </p:txBody>
      </p:sp>
      <p:sp>
        <p:nvSpPr>
          <p:cNvPr id="3" name="Content Placeholder 2"/>
          <p:cNvSpPr>
            <a:spLocks noGrp="1"/>
          </p:cNvSpPr>
          <p:nvPr>
            <p:ph idx="1"/>
          </p:nvPr>
        </p:nvSpPr>
        <p:spPr/>
        <p:txBody>
          <a:bodyPr>
            <a:normAutofit fontScale="92500" lnSpcReduction="10000"/>
          </a:bodyPr>
          <a:lstStyle/>
          <a:p>
            <a:r>
              <a:rPr lang="en-US" sz="3700" dirty="0"/>
              <a:t>Have a passion for particular issues</a:t>
            </a:r>
          </a:p>
          <a:p>
            <a:pPr marL="0" indent="0">
              <a:buNone/>
            </a:pPr>
            <a:endParaRPr lang="en-US" sz="3700" dirty="0"/>
          </a:p>
          <a:p>
            <a:r>
              <a:rPr lang="en-US" sz="3700" dirty="0"/>
              <a:t>See a problem, identify how to solve it, and rally the needed resources to make it happen </a:t>
            </a:r>
          </a:p>
          <a:p>
            <a:pPr marL="0" indent="0">
              <a:buNone/>
            </a:pPr>
            <a:endParaRPr lang="en-US" sz="3700" dirty="0"/>
          </a:p>
          <a:p>
            <a:r>
              <a:rPr lang="en-US" sz="3700" dirty="0"/>
              <a:t>Available to help others with professional and personal issues</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887185240"/>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Formal Teacher Leaders Roles (FTLR) </a:t>
            </a:r>
          </a:p>
        </p:txBody>
      </p:sp>
      <p:sp>
        <p:nvSpPr>
          <p:cNvPr id="3" name="Content Placeholder 2"/>
          <p:cNvSpPr>
            <a:spLocks noGrp="1"/>
          </p:cNvSpPr>
          <p:nvPr>
            <p:ph idx="1"/>
          </p:nvPr>
        </p:nvSpPr>
        <p:spPr/>
        <p:txBody>
          <a:bodyPr>
            <a:normAutofit fontScale="92500" lnSpcReduction="10000"/>
          </a:bodyPr>
          <a:lstStyle/>
          <a:p>
            <a:r>
              <a:rPr lang="en-US" sz="3400" dirty="0"/>
              <a:t>Assume formal leadership roles in community with other teachers</a:t>
            </a:r>
          </a:p>
          <a:p>
            <a:pPr marL="0" indent="0">
              <a:buNone/>
            </a:pPr>
            <a:r>
              <a:rPr lang="en-US" sz="3400" dirty="0"/>
              <a:t> </a:t>
            </a:r>
          </a:p>
          <a:p>
            <a:r>
              <a:rPr lang="en-US" sz="3400" dirty="0"/>
              <a:t>Selected by leaders either at school site or central office</a:t>
            </a:r>
          </a:p>
          <a:p>
            <a:pPr marL="0" indent="0">
              <a:buNone/>
            </a:pPr>
            <a:endParaRPr lang="en-US" sz="3400" dirty="0"/>
          </a:p>
          <a:p>
            <a:r>
              <a:rPr lang="en-US" sz="3400" dirty="0"/>
              <a:t>Other teachers lead through their ability to reach beyond their schools for professional learning or recognition.</a:t>
            </a:r>
          </a:p>
          <a:p>
            <a:pPr marL="0" indent="0">
              <a:buNone/>
            </a:pPr>
            <a:endParaRPr lang="en-US" dirty="0"/>
          </a:p>
          <a:p>
            <a:pPr marL="0" indent="0">
              <a:buNone/>
            </a:pPr>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015190121"/>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8470"/>
            <a:ext cx="8229600" cy="1246114"/>
          </a:xfrm>
        </p:spPr>
        <p:txBody>
          <a:bodyPr>
            <a:noAutofit/>
          </a:bodyPr>
          <a:lstStyle/>
          <a:p>
            <a:r>
              <a:rPr lang="en-US" b="1" dirty="0"/>
              <a:t>FTLR—Leaders in Community</a:t>
            </a:r>
            <a:br>
              <a:rPr lang="en-US" b="1" dirty="0"/>
            </a:br>
            <a:endParaRPr lang="en-US" b="1" dirty="0"/>
          </a:p>
        </p:txBody>
      </p:sp>
      <p:sp>
        <p:nvSpPr>
          <p:cNvPr id="3" name="Content Placeholder 2"/>
          <p:cNvSpPr>
            <a:spLocks noGrp="1"/>
          </p:cNvSpPr>
          <p:nvPr>
            <p:ph idx="1"/>
          </p:nvPr>
        </p:nvSpPr>
        <p:spPr>
          <a:xfrm>
            <a:off x="457200" y="1822356"/>
            <a:ext cx="8229600" cy="4611118"/>
          </a:xfrm>
        </p:spPr>
        <p:txBody>
          <a:bodyPr>
            <a:normAutofit/>
          </a:bodyPr>
          <a:lstStyle/>
          <a:p>
            <a:pPr marL="0" indent="0">
              <a:buNone/>
            </a:pPr>
            <a:r>
              <a:rPr lang="en-US" sz="3600" dirty="0"/>
              <a:t>Teachers work collaboratively with other teachers</a:t>
            </a:r>
          </a:p>
          <a:p>
            <a:r>
              <a:rPr lang="en-US" sz="3600" dirty="0"/>
              <a:t>as school reform leaders, </a:t>
            </a:r>
          </a:p>
          <a:p>
            <a:r>
              <a:rPr lang="en-US" sz="3600" dirty="0"/>
              <a:t>as district or school-site resource teachers, and </a:t>
            </a:r>
          </a:p>
          <a:p>
            <a:r>
              <a:rPr lang="en-US" sz="3600" dirty="0"/>
              <a:t>as the more traditional managerial/leadership roles.</a:t>
            </a:r>
          </a:p>
          <a:p>
            <a:pPr marL="0" indent="0">
              <a:buNone/>
            </a:pPr>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277074492"/>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7"/>
            <a:ext cx="8229600" cy="1547719"/>
          </a:xfrm>
        </p:spPr>
        <p:txBody>
          <a:bodyPr>
            <a:noAutofit/>
          </a:bodyPr>
          <a:lstStyle/>
          <a:p>
            <a:r>
              <a:rPr lang="en-US" b="1" dirty="0"/>
              <a:t>FTLR—District or School-Site Resource Teacher Leaders</a:t>
            </a:r>
            <a:br>
              <a:rPr lang="en-US" dirty="0"/>
            </a:br>
            <a:endParaRPr lang="en-US" dirty="0"/>
          </a:p>
        </p:txBody>
      </p:sp>
      <p:sp>
        <p:nvSpPr>
          <p:cNvPr id="3" name="Content Placeholder 2"/>
          <p:cNvSpPr>
            <a:spLocks noGrp="1"/>
          </p:cNvSpPr>
          <p:nvPr>
            <p:ph idx="1"/>
          </p:nvPr>
        </p:nvSpPr>
        <p:spPr>
          <a:xfrm>
            <a:off x="457200" y="1822356"/>
            <a:ext cx="8229600" cy="4202782"/>
          </a:xfrm>
        </p:spPr>
        <p:txBody>
          <a:bodyPr>
            <a:noAutofit/>
          </a:bodyPr>
          <a:lstStyle/>
          <a:p>
            <a:pPr marL="0" indent="0">
              <a:buNone/>
            </a:pPr>
            <a:r>
              <a:rPr lang="en-US" sz="2400" dirty="0"/>
              <a:t>Teachers selected to do work with local, state, national, association reform work via long-term intensive learning</a:t>
            </a:r>
          </a:p>
          <a:p>
            <a:pPr marL="0" indent="0">
              <a:buNone/>
            </a:pPr>
            <a:endParaRPr lang="en-US" sz="2400" dirty="0"/>
          </a:p>
          <a:p>
            <a:pPr marL="0" indent="0">
              <a:buNone/>
            </a:pPr>
            <a:r>
              <a:rPr lang="en-US" sz="2400" dirty="0"/>
              <a:t>Examples might include</a:t>
            </a:r>
          </a:p>
          <a:p>
            <a:r>
              <a:rPr lang="en-US" sz="2400" dirty="0"/>
              <a:t>STEM (work with science and technology experts),</a:t>
            </a:r>
          </a:p>
          <a:p>
            <a:r>
              <a:rPr lang="en-US" sz="2400" dirty="0"/>
              <a:t>Curriculum Development (local, state, national) work with subject specialists, and</a:t>
            </a:r>
          </a:p>
          <a:p>
            <a:r>
              <a:rPr lang="en-US" sz="2400" dirty="0"/>
              <a:t>NJ Writing Project (team reps working with other teams </a:t>
            </a:r>
            <a:br>
              <a:rPr lang="en-US" sz="2400" dirty="0"/>
            </a:br>
            <a:r>
              <a:rPr lang="en-US" sz="2400" dirty="0"/>
              <a:t>and national experts).</a:t>
            </a:r>
          </a:p>
          <a:p>
            <a:pPr marL="0" indent="0">
              <a:buNone/>
            </a:pPr>
            <a:endParaRPr lang="en-US" sz="2400"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466087058"/>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630554"/>
          </a:xfrm>
        </p:spPr>
        <p:txBody>
          <a:bodyPr>
            <a:normAutofit fontScale="90000"/>
          </a:bodyPr>
          <a:lstStyle/>
          <a:p>
            <a:r>
              <a:rPr lang="en-US" sz="4800" b="1" dirty="0"/>
              <a:t>FTLR—</a:t>
            </a:r>
            <a:r>
              <a:rPr lang="en-US" sz="4900" b="1" dirty="0"/>
              <a:t>Teachers Who Seek Professional Learning</a:t>
            </a:r>
            <a:br>
              <a:rPr lang="en-US" dirty="0"/>
            </a:br>
            <a:endParaRPr lang="en-US" dirty="0"/>
          </a:p>
        </p:txBody>
      </p:sp>
      <p:sp>
        <p:nvSpPr>
          <p:cNvPr id="3" name="Content Placeholder 2"/>
          <p:cNvSpPr>
            <a:spLocks noGrp="1"/>
          </p:cNvSpPr>
          <p:nvPr>
            <p:ph idx="1"/>
          </p:nvPr>
        </p:nvSpPr>
        <p:spPr>
          <a:xfrm>
            <a:off x="457200" y="1601466"/>
            <a:ext cx="8229600" cy="5052899"/>
          </a:xfrm>
        </p:spPr>
        <p:txBody>
          <a:bodyPr>
            <a:normAutofit/>
          </a:bodyPr>
          <a:lstStyle/>
          <a:p>
            <a:r>
              <a:rPr lang="en-US" sz="2600" dirty="0"/>
              <a:t>Lack of like-minded teachers in their schools </a:t>
            </a:r>
          </a:p>
          <a:p>
            <a:pPr marL="0" indent="0">
              <a:buNone/>
            </a:pPr>
            <a:endParaRPr lang="en-US" sz="2600" dirty="0"/>
          </a:p>
          <a:p>
            <a:r>
              <a:rPr lang="en-US" sz="2600" dirty="0"/>
              <a:t> Result of </a:t>
            </a:r>
          </a:p>
          <a:p>
            <a:pPr lvl="1"/>
            <a:r>
              <a:rPr lang="en-US" sz="2600" dirty="0"/>
              <a:t>A lack of opportunities to work with other teachers</a:t>
            </a:r>
          </a:p>
          <a:p>
            <a:pPr lvl="1"/>
            <a:r>
              <a:rPr lang="en-US" sz="2600" dirty="0"/>
              <a:t>Teachers who are possibly not in their teaching areas who are as passionate about their work</a:t>
            </a:r>
          </a:p>
          <a:p>
            <a:endParaRPr lang="en-US" sz="2600" dirty="0"/>
          </a:p>
          <a:p>
            <a:r>
              <a:rPr lang="en-US" sz="2600" dirty="0"/>
              <a:t>National and state networks developed to connect these teachers</a:t>
            </a:r>
          </a:p>
          <a:p>
            <a:pPr marL="457200" lvl="1" indent="0">
              <a:buNone/>
            </a:pPr>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3593908640"/>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92166"/>
            <a:ext cx="8229600" cy="1143000"/>
          </a:xfrm>
        </p:spPr>
        <p:txBody>
          <a:bodyPr>
            <a:normAutofit fontScale="90000"/>
          </a:bodyPr>
          <a:lstStyle/>
          <a:p>
            <a:r>
              <a:rPr lang="en-US" sz="4900" b="1" dirty="0"/>
              <a:t>FTLR</a:t>
            </a:r>
            <a:r>
              <a:rPr lang="en-US" sz="5400" b="1" dirty="0"/>
              <a:t>—</a:t>
            </a:r>
            <a:r>
              <a:rPr lang="en-US" sz="4900" b="1" dirty="0"/>
              <a:t>Teacher Awards/Certification</a:t>
            </a:r>
            <a:br>
              <a:rPr lang="en-US" dirty="0"/>
            </a:br>
            <a:endParaRPr lang="en-US" dirty="0"/>
          </a:p>
        </p:txBody>
      </p:sp>
      <p:sp>
        <p:nvSpPr>
          <p:cNvPr id="3" name="Content Placeholder 2"/>
          <p:cNvSpPr>
            <a:spLocks noGrp="1"/>
          </p:cNvSpPr>
          <p:nvPr>
            <p:ph idx="1"/>
          </p:nvPr>
        </p:nvSpPr>
        <p:spPr>
          <a:xfrm>
            <a:off x="457200" y="1934441"/>
            <a:ext cx="8229600" cy="3396552"/>
          </a:xfrm>
        </p:spPr>
        <p:txBody>
          <a:bodyPr/>
          <a:lstStyle/>
          <a:p>
            <a:r>
              <a:rPr lang="en-US" dirty="0"/>
              <a:t>Numerous teaching awards for which teachers can self-nominate or be nominated by others, such as teacher of the year </a:t>
            </a:r>
          </a:p>
          <a:p>
            <a:r>
              <a:rPr lang="en-US" dirty="0"/>
              <a:t>National Board of Professional Teaching Standards supports a rigorous national certification process </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139217274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br>
              <a:rPr lang="en-US" b="1" i="1" dirty="0"/>
            </a:br>
            <a:r>
              <a:rPr lang="en-US" sz="4900" b="1" dirty="0"/>
              <a:t>Individual Formal Teacher Leaders</a:t>
            </a:r>
            <a:br>
              <a:rPr lang="en-US" dirty="0"/>
            </a:br>
            <a:endParaRPr lang="en-US" dirty="0"/>
          </a:p>
        </p:txBody>
      </p:sp>
      <p:sp>
        <p:nvSpPr>
          <p:cNvPr id="3" name="Content Placeholder 2"/>
          <p:cNvSpPr>
            <a:spLocks noGrp="1"/>
          </p:cNvSpPr>
          <p:nvPr>
            <p:ph idx="1"/>
          </p:nvPr>
        </p:nvSpPr>
        <p:spPr>
          <a:xfrm>
            <a:off x="457200" y="1600200"/>
            <a:ext cx="8229600" cy="4888497"/>
          </a:xfrm>
        </p:spPr>
        <p:txBody>
          <a:bodyPr>
            <a:normAutofit/>
          </a:bodyPr>
          <a:lstStyle/>
          <a:p>
            <a:r>
              <a:rPr lang="en-US" sz="3600" dirty="0"/>
              <a:t>Want to learn continuously but work in a school culture that does not support their growth and development</a:t>
            </a:r>
          </a:p>
          <a:p>
            <a:r>
              <a:rPr lang="en-US" sz="3600" dirty="0"/>
              <a:t>Seek out their own professional learning experiences. </a:t>
            </a:r>
          </a:p>
          <a:p>
            <a:r>
              <a:rPr lang="en-US" sz="3600" dirty="0"/>
              <a:t>A resource not always recognized and used by principals</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968818563"/>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51474"/>
            <a:ext cx="8229600" cy="1362440"/>
          </a:xfrm>
        </p:spPr>
        <p:txBody>
          <a:bodyPr>
            <a:noAutofit/>
          </a:bodyPr>
          <a:lstStyle/>
          <a:p>
            <a:r>
              <a:rPr lang="en-US" b="1" dirty="0"/>
              <a:t>Teacher Leadership from Multiple Perspectives</a:t>
            </a:r>
            <a:r>
              <a:rPr lang="en-US" dirty="0"/>
              <a:t> </a:t>
            </a:r>
            <a:r>
              <a:rPr lang="en-US" b="1" dirty="0"/>
              <a:t>or Hybrids</a:t>
            </a:r>
          </a:p>
        </p:txBody>
      </p:sp>
      <p:sp>
        <p:nvSpPr>
          <p:cNvPr id="3" name="Content Placeholder 2"/>
          <p:cNvSpPr>
            <a:spLocks noGrp="1"/>
          </p:cNvSpPr>
          <p:nvPr>
            <p:ph idx="1"/>
          </p:nvPr>
        </p:nvSpPr>
        <p:spPr>
          <a:xfrm>
            <a:off x="457200" y="2356312"/>
            <a:ext cx="8229600" cy="3647011"/>
          </a:xfrm>
        </p:spPr>
        <p:txBody>
          <a:bodyPr>
            <a:normAutofit fontScale="92500" lnSpcReduction="10000"/>
          </a:bodyPr>
          <a:lstStyle/>
          <a:p>
            <a:r>
              <a:rPr lang="en-US" dirty="0"/>
              <a:t>Overlapping informal and formal leadership roles (a hybrid)</a:t>
            </a:r>
          </a:p>
          <a:p>
            <a:pPr marL="0" indent="0">
              <a:buNone/>
            </a:pPr>
            <a:endParaRPr lang="en-US" dirty="0"/>
          </a:p>
          <a:p>
            <a:r>
              <a:rPr lang="en-US" dirty="0"/>
              <a:t>For example, resource provider, instructional specialist, curriculum specialist, classroom supporter, learning facilitator, mentor, school leader, data coach, catalyst for change and learner (Harrison &amp; </a:t>
            </a:r>
            <a:r>
              <a:rPr lang="en-US" dirty="0" err="1"/>
              <a:t>Killion</a:t>
            </a:r>
            <a:r>
              <a:rPr lang="en-US" dirty="0"/>
              <a:t>, 2007)</a:t>
            </a:r>
          </a:p>
          <a:p>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4073588294"/>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9472"/>
            <a:ext cx="8229600" cy="3682604"/>
          </a:xfrm>
        </p:spPr>
        <p:txBody>
          <a:bodyPr>
            <a:normAutofit fontScale="90000"/>
          </a:bodyPr>
          <a:lstStyle/>
          <a:p>
            <a:r>
              <a:rPr lang="en-US" dirty="0"/>
              <a:t>Principals have to believe that staying where they are in their practice is more painful than adopting something new because most of us do not change unless we can see the benefits or “what’s in it for me.” </a:t>
            </a:r>
          </a:p>
        </p:txBody>
      </p:sp>
      <p:sp>
        <p:nvSpPr>
          <p:cNvPr id="3" name="Footer Placeholder 2"/>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
        <p:nvSpPr>
          <p:cNvPr id="4" name="Title 1"/>
          <p:cNvSpPr txBox="1">
            <a:spLocks/>
          </p:cNvSpPr>
          <p:nvPr/>
        </p:nvSpPr>
        <p:spPr>
          <a:xfrm>
            <a:off x="457200" y="551474"/>
            <a:ext cx="8229600" cy="1362440"/>
          </a:xfrm>
          <a:prstGeom prst="rect">
            <a:avLst/>
          </a:prstGeom>
        </p:spPr>
        <p:txBody>
          <a:bodyPr vert="horz" lIns="91440" tIns="45720" rIns="91440" bIns="45720" rtlCol="0" anchor="ctr">
            <a:no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r>
              <a:rPr lang="en-US" b="1" dirty="0"/>
              <a:t>Why Is Teacher Leadership Essential?</a:t>
            </a:r>
          </a:p>
        </p:txBody>
      </p:sp>
    </p:spTree>
    <p:extLst>
      <p:ext uri="{BB962C8B-B14F-4D97-AF65-F5344CB8AC3E}">
        <p14:creationId xmlns:p14="http://schemas.microsoft.com/office/powerpoint/2010/main" val="276871636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1530826"/>
          </a:xfrm>
        </p:spPr>
        <p:txBody>
          <a:bodyPr>
            <a:normAutofit fontScale="90000"/>
          </a:bodyPr>
          <a:lstStyle/>
          <a:p>
            <a:r>
              <a:rPr lang="en-US" sz="4900" b="1" dirty="0"/>
              <a:t>Why Is Teacher Leadership Essential?</a:t>
            </a:r>
            <a:br>
              <a:rPr lang="en-US" sz="4900" dirty="0"/>
            </a:br>
            <a:r>
              <a:rPr lang="en-US" dirty="0"/>
              <a:t>(Individuals)</a:t>
            </a:r>
          </a:p>
        </p:txBody>
      </p:sp>
      <p:sp>
        <p:nvSpPr>
          <p:cNvPr id="3" name="Content Placeholder 2"/>
          <p:cNvSpPr>
            <a:spLocks noGrp="1"/>
          </p:cNvSpPr>
          <p:nvPr>
            <p:ph idx="1"/>
          </p:nvPr>
        </p:nvSpPr>
        <p:spPr>
          <a:xfrm>
            <a:off x="457200" y="2623090"/>
            <a:ext cx="8229600" cy="3503073"/>
          </a:xfrm>
        </p:spPr>
        <p:txBody>
          <a:bodyPr>
            <a:normAutofit lnSpcReduction="10000"/>
          </a:bodyPr>
          <a:lstStyle/>
          <a:p>
            <a:r>
              <a:rPr lang="en-US" sz="4000" dirty="0"/>
              <a:t>Increase student learning</a:t>
            </a:r>
          </a:p>
          <a:p>
            <a:r>
              <a:rPr lang="en-US" sz="4000" dirty="0"/>
              <a:t>Improve teacher quality</a:t>
            </a:r>
          </a:p>
          <a:p>
            <a:r>
              <a:rPr lang="en-US" sz="4000" dirty="0"/>
              <a:t>Reduce attrition of teachers</a:t>
            </a:r>
          </a:p>
          <a:p>
            <a:r>
              <a:rPr lang="en-US" sz="4000" dirty="0"/>
              <a:t>Benefit from diverse leadership styles</a:t>
            </a:r>
          </a:p>
          <a:p>
            <a:endParaRPr lang="en-US" dirty="0"/>
          </a:p>
          <a:p>
            <a:endParaRPr lang="en-US" dirty="0"/>
          </a:p>
          <a:p>
            <a:endParaRPr lang="en-US" dirty="0"/>
          </a:p>
          <a:p>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17531499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Teacher Leadership</a:t>
            </a:r>
          </a:p>
        </p:txBody>
      </p:sp>
      <p:sp>
        <p:nvSpPr>
          <p:cNvPr id="3" name="Content Placeholder 2"/>
          <p:cNvSpPr>
            <a:spLocks noGrp="1"/>
          </p:cNvSpPr>
          <p:nvPr>
            <p:ph idx="1"/>
          </p:nvPr>
        </p:nvSpPr>
        <p:spPr>
          <a:xfrm>
            <a:off x="457200" y="1501198"/>
            <a:ext cx="8229600" cy="4197439"/>
          </a:xfrm>
        </p:spPr>
        <p:txBody>
          <a:bodyPr>
            <a:normAutofit lnSpcReduction="10000"/>
          </a:bodyPr>
          <a:lstStyle/>
          <a:p>
            <a:r>
              <a:rPr lang="en-US" sz="3600" dirty="0"/>
              <a:t>Vital leadership role in the early development of our nation’s schools</a:t>
            </a:r>
          </a:p>
          <a:p>
            <a:r>
              <a:rPr lang="en-US" sz="3600" dirty="0"/>
              <a:t>Resurgence of interest in teacher leaders</a:t>
            </a:r>
            <a:endParaRPr lang="en-US" sz="3600" dirty="0">
              <a:effectLst/>
            </a:endParaRPr>
          </a:p>
          <a:p>
            <a:r>
              <a:rPr lang="en-US" sz="3600" dirty="0"/>
              <a:t>Fostering attention to classrooms </a:t>
            </a:r>
          </a:p>
          <a:p>
            <a:r>
              <a:rPr lang="en-US" sz="3600" dirty="0"/>
              <a:t>Helping to reconnect administrators and teachers.</a:t>
            </a:r>
          </a:p>
          <a:p>
            <a:r>
              <a:rPr lang="en-US" sz="3600" dirty="0"/>
              <a:t>Meaning of teacher leadership</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3886175049"/>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33925" y="457200"/>
            <a:ext cx="8705389" cy="1530826"/>
          </a:xfrm>
        </p:spPr>
        <p:txBody>
          <a:bodyPr>
            <a:normAutofit fontScale="90000"/>
          </a:bodyPr>
          <a:lstStyle/>
          <a:p>
            <a:r>
              <a:rPr lang="en-US" sz="4900" b="1" dirty="0"/>
              <a:t>Why Is Teacher Leadership Essential?</a:t>
            </a:r>
            <a:br>
              <a:rPr lang="en-US" sz="4900" dirty="0"/>
            </a:br>
            <a:r>
              <a:rPr lang="en-US" dirty="0"/>
              <a:t>(The School)</a:t>
            </a:r>
          </a:p>
        </p:txBody>
      </p:sp>
      <p:sp>
        <p:nvSpPr>
          <p:cNvPr id="3" name="Content Placeholder 2"/>
          <p:cNvSpPr>
            <a:spLocks noGrp="1"/>
          </p:cNvSpPr>
          <p:nvPr>
            <p:ph idx="1"/>
          </p:nvPr>
        </p:nvSpPr>
        <p:spPr>
          <a:xfrm>
            <a:off x="457200" y="2439885"/>
            <a:ext cx="8229600" cy="3492965"/>
          </a:xfrm>
        </p:spPr>
        <p:txBody>
          <a:bodyPr>
            <a:normAutofit fontScale="92500" lnSpcReduction="10000"/>
          </a:bodyPr>
          <a:lstStyle/>
          <a:p>
            <a:r>
              <a:rPr lang="en-US" sz="3600" dirty="0"/>
              <a:t>Reduce the power struggles</a:t>
            </a:r>
          </a:p>
          <a:p>
            <a:r>
              <a:rPr lang="en-US" sz="3600" dirty="0"/>
              <a:t>Keep the focus on the improvement of teacher and learning</a:t>
            </a:r>
          </a:p>
          <a:p>
            <a:r>
              <a:rPr lang="en-US" sz="3600" dirty="0"/>
              <a:t>Use limited resources effectively</a:t>
            </a:r>
          </a:p>
          <a:p>
            <a:r>
              <a:rPr lang="en-US" sz="3600" dirty="0"/>
              <a:t>Accomplish the accountability agenda</a:t>
            </a:r>
          </a:p>
          <a:p>
            <a:r>
              <a:rPr lang="en-US" sz="3600" dirty="0"/>
              <a:t>Sustain continuous improvement</a:t>
            </a:r>
          </a:p>
          <a:p>
            <a:endParaRPr lang="en-US" sz="4000" b="1" dirty="0"/>
          </a:p>
          <a:p>
            <a:endParaRPr lang="en-US" sz="4000" dirty="0"/>
          </a:p>
          <a:p>
            <a:endParaRPr lang="en-US" dirty="0"/>
          </a:p>
          <a:p>
            <a:endParaRPr lang="en-US" dirty="0"/>
          </a:p>
          <a:p>
            <a:endParaRPr lang="en-US" dirty="0"/>
          </a:p>
          <a:p>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3094352955"/>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74910"/>
            <a:ext cx="8229600" cy="1382050"/>
          </a:xfrm>
        </p:spPr>
        <p:txBody>
          <a:bodyPr>
            <a:normAutofit fontScale="90000"/>
          </a:bodyPr>
          <a:lstStyle/>
          <a:p>
            <a:r>
              <a:rPr lang="en-US" sz="4900" b="1" dirty="0"/>
              <a:t>Why Is Teacher Leadership Essential?</a:t>
            </a:r>
            <a:br>
              <a:rPr lang="en-US" dirty="0"/>
            </a:br>
            <a:r>
              <a:rPr lang="en-US" dirty="0"/>
              <a:t>(The Principal’s Role)</a:t>
            </a:r>
          </a:p>
        </p:txBody>
      </p:sp>
      <p:sp>
        <p:nvSpPr>
          <p:cNvPr id="3" name="Content Placeholder 2"/>
          <p:cNvSpPr>
            <a:spLocks noGrp="1"/>
          </p:cNvSpPr>
          <p:nvPr>
            <p:ph idx="1"/>
          </p:nvPr>
        </p:nvSpPr>
        <p:spPr>
          <a:xfrm>
            <a:off x="457200" y="2628903"/>
            <a:ext cx="8229600" cy="2551677"/>
          </a:xfrm>
        </p:spPr>
        <p:txBody>
          <a:bodyPr>
            <a:normAutofit/>
          </a:bodyPr>
          <a:lstStyle/>
          <a:p>
            <a:r>
              <a:rPr lang="en-US" sz="3600" dirty="0"/>
              <a:t>Help address the principal’s ever-expanding job</a:t>
            </a:r>
          </a:p>
          <a:p>
            <a:r>
              <a:rPr lang="en-US" sz="3600" dirty="0"/>
              <a:t>Distinguishes principals as leaders of leaders</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663874084"/>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Summary</a:t>
            </a:r>
          </a:p>
        </p:txBody>
      </p:sp>
      <p:sp>
        <p:nvSpPr>
          <p:cNvPr id="3" name="Content Placeholder 2"/>
          <p:cNvSpPr>
            <a:spLocks noGrp="1"/>
          </p:cNvSpPr>
          <p:nvPr>
            <p:ph idx="1"/>
          </p:nvPr>
        </p:nvSpPr>
        <p:spPr/>
        <p:txBody>
          <a:bodyPr>
            <a:normAutofit/>
          </a:bodyPr>
          <a:lstStyle/>
          <a:p>
            <a:r>
              <a:rPr lang="en-US" sz="3600" dirty="0"/>
              <a:t>Recognizing, developing, and using teacher leaders demands a commitment from the principal to make it happen. </a:t>
            </a:r>
          </a:p>
          <a:p>
            <a:endParaRPr lang="en-US" sz="3600" dirty="0"/>
          </a:p>
          <a:p>
            <a:r>
              <a:rPr lang="en-US" sz="3600" dirty="0"/>
              <a:t>Knowing what the roadblocks to building a culture of change are along the way will help make the journey easier. </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301179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b="1" dirty="0"/>
              <a:t>Markham Middle School:</a:t>
            </a:r>
            <a:br>
              <a:rPr lang="en-US" b="1" dirty="0"/>
            </a:br>
            <a:r>
              <a:rPr lang="en-US" b="1" dirty="0"/>
              <a:t>The Original Story</a:t>
            </a:r>
          </a:p>
        </p:txBody>
      </p:sp>
      <p:sp>
        <p:nvSpPr>
          <p:cNvPr id="3" name="Content Placeholder 2"/>
          <p:cNvSpPr>
            <a:spLocks noGrp="1"/>
          </p:cNvSpPr>
          <p:nvPr>
            <p:ph idx="1"/>
          </p:nvPr>
        </p:nvSpPr>
        <p:spPr>
          <a:xfrm>
            <a:off x="457200" y="2043249"/>
            <a:ext cx="8229600" cy="4445448"/>
          </a:xfrm>
        </p:spPr>
        <p:txBody>
          <a:bodyPr>
            <a:normAutofit/>
          </a:bodyPr>
          <a:lstStyle/>
          <a:p>
            <a:r>
              <a:rPr lang="en-US" sz="4000" dirty="0"/>
              <a:t>Describes early steps in the development of teacher leadership</a:t>
            </a:r>
          </a:p>
          <a:p>
            <a:r>
              <a:rPr lang="en-US" sz="4000" dirty="0"/>
              <a:t>Illustrates implementation of the principles from Chapter 1 </a:t>
            </a:r>
          </a:p>
          <a:p>
            <a:r>
              <a:rPr lang="en-US" sz="4000" dirty="0"/>
              <a:t>Focuses on building a school culture that embraces change</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17394420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7"/>
            <a:ext cx="8229600" cy="1942089"/>
          </a:xfrm>
        </p:spPr>
        <p:txBody>
          <a:bodyPr>
            <a:normAutofit/>
          </a:bodyPr>
          <a:lstStyle/>
          <a:p>
            <a:r>
              <a:rPr lang="en-US" b="1" dirty="0"/>
              <a:t>Markham Middle School:</a:t>
            </a:r>
            <a:br>
              <a:rPr lang="en-US" b="1" dirty="0"/>
            </a:br>
            <a:r>
              <a:rPr lang="en-US" b="1" dirty="0"/>
              <a:t>The Original Story</a:t>
            </a:r>
            <a:endParaRPr lang="en-US" b="1" i="1" dirty="0"/>
          </a:p>
        </p:txBody>
      </p:sp>
      <p:sp>
        <p:nvSpPr>
          <p:cNvPr id="3" name="Content Placeholder 2"/>
          <p:cNvSpPr>
            <a:spLocks noGrp="1"/>
          </p:cNvSpPr>
          <p:nvPr>
            <p:ph idx="1"/>
          </p:nvPr>
        </p:nvSpPr>
        <p:spPr>
          <a:xfrm>
            <a:off x="457200" y="2216726"/>
            <a:ext cx="8229600" cy="3909437"/>
          </a:xfrm>
        </p:spPr>
        <p:txBody>
          <a:bodyPr>
            <a:normAutofit/>
          </a:bodyPr>
          <a:lstStyle/>
          <a:p>
            <a:r>
              <a:rPr lang="en-US" sz="4300" dirty="0"/>
              <a:t>Attempt to create  another phase in the school’s development</a:t>
            </a:r>
          </a:p>
          <a:p>
            <a:r>
              <a:rPr lang="en-US" sz="4300" dirty="0"/>
              <a:t>Focus on Theresa’s challenges and opportunities in her new formal teacher leadership role</a:t>
            </a:r>
          </a:p>
          <a:p>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193431702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A Close Look at MMS</a:t>
            </a:r>
          </a:p>
        </p:txBody>
      </p:sp>
      <p:sp>
        <p:nvSpPr>
          <p:cNvPr id="3" name="Content Placeholder 2"/>
          <p:cNvSpPr>
            <a:spLocks noGrp="1"/>
          </p:cNvSpPr>
          <p:nvPr>
            <p:ph idx="1"/>
          </p:nvPr>
        </p:nvSpPr>
        <p:spPr/>
        <p:txBody>
          <a:bodyPr>
            <a:normAutofit lnSpcReduction="10000"/>
          </a:bodyPr>
          <a:lstStyle/>
          <a:p>
            <a:pPr marL="0" indent="0">
              <a:buNone/>
            </a:pPr>
            <a:r>
              <a:rPr lang="en-US" dirty="0">
                <a:solidFill>
                  <a:srgbClr val="FF0000"/>
                </a:solidFill>
              </a:rPr>
              <a:t>Discussion Questions:</a:t>
            </a:r>
          </a:p>
          <a:p>
            <a:pPr marL="514350" indent="-514350">
              <a:buAutoNum type="arabicPeriod"/>
            </a:pPr>
            <a:r>
              <a:rPr lang="en-US" dirty="0">
                <a:solidFill>
                  <a:srgbClr val="FF0000"/>
                </a:solidFill>
              </a:rPr>
              <a:t>What does school culture and climate have to do with implementing teacher leadership?</a:t>
            </a:r>
          </a:p>
          <a:p>
            <a:pPr marL="514350" indent="-514350">
              <a:buAutoNum type="arabicPeriod"/>
            </a:pPr>
            <a:r>
              <a:rPr lang="en-US" dirty="0">
                <a:solidFill>
                  <a:srgbClr val="FF0000"/>
                </a:solidFill>
              </a:rPr>
              <a:t>What were some of the attitudes and perceptions about teacher leadership at MMS?</a:t>
            </a:r>
          </a:p>
          <a:p>
            <a:pPr marL="514350" indent="-514350">
              <a:buAutoNum type="arabicPeriod"/>
            </a:pPr>
            <a:r>
              <a:rPr lang="en-US" dirty="0">
                <a:solidFill>
                  <a:srgbClr val="FF0000"/>
                </a:solidFill>
              </a:rPr>
              <a:t>Compare and contrast your campus to MMS?  What are the similarities and differences?  Elaborate.</a:t>
            </a:r>
          </a:p>
          <a:p>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290516232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The MMS Story: </a:t>
            </a:r>
            <a:br>
              <a:rPr lang="en-US" b="1" dirty="0"/>
            </a:br>
            <a:r>
              <a:rPr lang="en-US" b="1" dirty="0"/>
              <a:t>Background</a:t>
            </a:r>
          </a:p>
        </p:txBody>
      </p:sp>
      <p:sp>
        <p:nvSpPr>
          <p:cNvPr id="3" name="Content Placeholder 2"/>
          <p:cNvSpPr>
            <a:spLocks noGrp="1"/>
          </p:cNvSpPr>
          <p:nvPr>
            <p:ph idx="1"/>
          </p:nvPr>
        </p:nvSpPr>
        <p:spPr/>
        <p:txBody>
          <a:bodyPr>
            <a:noAutofit/>
          </a:bodyPr>
          <a:lstStyle/>
          <a:p>
            <a:r>
              <a:rPr lang="en-US" sz="4000" dirty="0"/>
              <a:t>Only a snapshot of this school’s history</a:t>
            </a:r>
          </a:p>
          <a:p>
            <a:r>
              <a:rPr lang="en-US" sz="4000" dirty="0"/>
              <a:t>Shows how the new view of school leadership can be operationalized</a:t>
            </a:r>
          </a:p>
          <a:p>
            <a:r>
              <a:rPr lang="en-US" sz="4000" dirty="0"/>
              <a:t>Jay’s intentional leadership crucial to teacher leadership development</a:t>
            </a:r>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344526352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At MMS, Jay’s </a:t>
            </a:r>
            <a:r>
              <a:rPr lang="en-US" b="1" u="sng" dirty="0"/>
              <a:t>Perspective</a:t>
            </a:r>
          </a:p>
        </p:txBody>
      </p:sp>
      <p:sp>
        <p:nvSpPr>
          <p:cNvPr id="3" name="Content Placeholder 2"/>
          <p:cNvSpPr>
            <a:spLocks noGrp="1"/>
          </p:cNvSpPr>
          <p:nvPr>
            <p:ph idx="1"/>
          </p:nvPr>
        </p:nvSpPr>
        <p:spPr>
          <a:xfrm>
            <a:off x="457200" y="1600200"/>
            <a:ext cx="8229600" cy="4332398"/>
          </a:xfrm>
        </p:spPr>
        <p:txBody>
          <a:bodyPr>
            <a:normAutofit fontScale="92500" lnSpcReduction="20000"/>
          </a:bodyPr>
          <a:lstStyle/>
          <a:p>
            <a:r>
              <a:rPr lang="en-US" sz="4300" dirty="0"/>
              <a:t>Worked with faculty and staff to develop a shared vision to guide decisions</a:t>
            </a:r>
          </a:p>
          <a:p>
            <a:r>
              <a:rPr lang="en-US" sz="4300" dirty="0"/>
              <a:t>Gave frequent reminders that students’ learning needs were priority #1</a:t>
            </a:r>
          </a:p>
          <a:p>
            <a:r>
              <a:rPr lang="en-US" sz="4300" dirty="0"/>
              <a:t>Provided resources, structures, and support for teacher leadership</a:t>
            </a:r>
          </a:p>
          <a:p>
            <a:endParaRPr lang="en-US" dirty="0"/>
          </a:p>
          <a:p>
            <a:endParaRPr lang="en-US" dirty="0"/>
          </a:p>
          <a:p>
            <a:endParaRPr lang="en-US" dirty="0"/>
          </a:p>
          <a:p>
            <a:endParaRPr lang="en-US" dirty="0"/>
          </a:p>
        </p:txBody>
      </p:sp>
      <p:sp>
        <p:nvSpPr>
          <p:cNvPr id="4" name="Footer Placeholder 3"/>
          <p:cNvSpPr>
            <a:spLocks noGrp="1"/>
          </p:cNvSpPr>
          <p:nvPr>
            <p:ph type="ftr" sz="quarter" idx="11"/>
          </p:nvPr>
        </p:nvSpPr>
        <p:spPr/>
        <p:txBody>
          <a:bodyPr/>
          <a:lstStyle/>
          <a:p>
            <a:r>
              <a:rPr lang="en-US"/>
              <a:t>Lead With Me:  A Principal’s Guide to Teacher Leadership / Pankake &amp; Abrego, 2nd Edition © 2017, Routledge Taylor &amp; Francis Group  </a:t>
            </a:r>
          </a:p>
        </p:txBody>
      </p:sp>
    </p:spTree>
    <p:extLst>
      <p:ext uri="{BB962C8B-B14F-4D97-AF65-F5344CB8AC3E}">
        <p14:creationId xmlns:p14="http://schemas.microsoft.com/office/powerpoint/2010/main" val="379308521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Habitat.thmx</Template>
  <TotalTime>4478</TotalTime>
  <Words>2613</Words>
  <Application>Microsoft Office PowerPoint</Application>
  <PresentationFormat>On-screen Show (4:3)</PresentationFormat>
  <Paragraphs>250</Paragraphs>
  <Slides>42</Slides>
  <Notes>22</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42</vt:i4>
      </vt:variant>
    </vt:vector>
  </HeadingPairs>
  <TitlesOfParts>
    <vt:vector size="45" baseType="lpstr">
      <vt:lpstr>Arial</vt:lpstr>
      <vt:lpstr>Calibri</vt:lpstr>
      <vt:lpstr>Office Theme</vt:lpstr>
      <vt:lpstr>Lead with Me: A Principal’s Guide to Teacher Leadership</vt:lpstr>
      <vt:lpstr>Be the change that you wish to see in the world. —Mahatma Gandhi </vt:lpstr>
      <vt:lpstr>In this chapter . . . </vt:lpstr>
      <vt:lpstr>Teacher Leadership</vt:lpstr>
      <vt:lpstr>Markham Middle School: The Original Story</vt:lpstr>
      <vt:lpstr>Markham Middle School: The Original Story</vt:lpstr>
      <vt:lpstr>A Close Look at MMS</vt:lpstr>
      <vt:lpstr>The MMS Story:  Background</vt:lpstr>
      <vt:lpstr>At MMS, Jay’s Perspective</vt:lpstr>
      <vt:lpstr>Jay: Built Leadership Through Relationships</vt:lpstr>
      <vt:lpstr>Jay: Believed leadership requires authentic distribution of power and authority</vt:lpstr>
      <vt:lpstr>Jay: Made Sure Leadership for Professional Learning Permeated the School</vt:lpstr>
      <vt:lpstr>At the beginning . . .</vt:lpstr>
      <vt:lpstr>What Is Teacher Leadership?</vt:lpstr>
      <vt:lpstr>York-Barr and Duke (2004) defined  teacher leadership as “the process by which teachers, individually or collectively, influence their colleagues, principals, and other members of school communities to improve teaching and learning practices with the aim of increased student learning and achievement” (pp. 287–288). </vt:lpstr>
      <vt:lpstr>An important to note . . .</vt:lpstr>
      <vt:lpstr>What Is Teacher Leadership?</vt:lpstr>
      <vt:lpstr>Who Emerge as  Teacher Leaders? </vt:lpstr>
      <vt:lpstr>Descriptors for teacher leaders grows with every year of study. </vt:lpstr>
      <vt:lpstr>Competent and Credible</vt:lpstr>
      <vt:lpstr>Competent teachers are usually recognized by their colleagues as knowledgeable and skilled in their work. Therefore, . . . they are credible in the eyes of their colleagues.</vt:lpstr>
      <vt:lpstr>Approachable</vt:lpstr>
      <vt:lpstr>What Are Teacher Leader Roles? </vt:lpstr>
      <vt:lpstr>Silva, Gimbert, and Nolan (2000) describe 3 waves of teacher  leadership roles </vt:lpstr>
      <vt:lpstr>In the real life of schools and school systems, teacher leadership emerges in a multitude of roles, each of which can provide a valuable service. Rarely, though, are all teachers willing to collaborate and formally or informally lead within a professional learning community, even with the best resources and support. Rather than advocating for any specific roles for teacher leaders, we advocate seeking teacher leadership that best supports the improvement of teaching and learning; this may vary from school to school. </vt:lpstr>
      <vt:lpstr>Consequently, trying to create a single role description for teacher leaders is futile; there must be flexibility depending on the situation. </vt:lpstr>
      <vt:lpstr>  Figure 2.1. Teacher  Leadership Roles  </vt:lpstr>
      <vt:lpstr>Principals who capitalize on teacher leadership accept both informal and formal teacher leader roles as equal in importance regarding the influence they exert, even though they are quite different in their makeup and responsibilities. </vt:lpstr>
      <vt:lpstr>Informal Teacher Leaders</vt:lpstr>
      <vt:lpstr>Informal Teacher Leaders</vt:lpstr>
      <vt:lpstr>Formal Teacher Leaders Roles (FTLR) </vt:lpstr>
      <vt:lpstr>FTLR—Leaders in Community </vt:lpstr>
      <vt:lpstr>FTLR—District or School-Site Resource Teacher Leaders </vt:lpstr>
      <vt:lpstr>FTLR—Teachers Who Seek Professional Learning </vt:lpstr>
      <vt:lpstr>FTLR—Teacher Awards/Certification </vt:lpstr>
      <vt:lpstr> Individual Formal Teacher Leaders </vt:lpstr>
      <vt:lpstr>Teacher Leadership from Multiple Perspectives or Hybrids</vt:lpstr>
      <vt:lpstr>Principals have to believe that staying where they are in their practice is more painful than adopting something new because most of us do not change unless we can see the benefits or “what’s in it for me.” </vt:lpstr>
      <vt:lpstr>Why Is Teacher Leadership Essential? (Individuals)</vt:lpstr>
      <vt:lpstr>Why Is Teacher Leadership Essential? (The School)</vt:lpstr>
      <vt:lpstr>Why Is Teacher Leadership Essential? (The Principal’s Role)</vt:lpstr>
      <vt:lpstr>Summary</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Lead with Me: A Principal’s Guide to Teacher Leadership, 2nd edition Pankake &amp; Abrego, Jr. (2017)</dc:title>
  <dc:creator>anita pankake</dc:creator>
  <cp:lastModifiedBy>Larkin, Natalie</cp:lastModifiedBy>
  <cp:revision>79</cp:revision>
  <dcterms:created xsi:type="dcterms:W3CDTF">2016-07-22T01:49:57Z</dcterms:created>
  <dcterms:modified xsi:type="dcterms:W3CDTF">2017-07-31T07:34:46Z</dcterms:modified>
</cp:coreProperties>
</file>

<file path=docProps/thumbnail.jpeg>
</file>