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708"/>
  </p:normalViewPr>
  <p:slideViewPr>
    <p:cSldViewPr snapToGrid="0" snapToObjects="1">
      <p:cViewPr varScale="1">
        <p:scale>
          <a:sx n="80" d="100"/>
          <a:sy n="80" d="100"/>
        </p:scale>
        <p:origin x="-96" y="-7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E8EBAB-704B-0449-BD30-B91949FDE8CC}" type="datetimeFigureOut">
              <a:rPr lang="en-US" smtClean="0"/>
              <a:t>7/8/2016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A96AB9-D6AF-0947-966D-9C627FDFA78D}" type="slidenum">
              <a:rPr lang="en-US" smtClean="0"/>
              <a:t>‹#›</a:t>
            </a:fld>
            <a:endParaRPr lang="en-US"/>
          </a:p>
        </p:txBody>
      </p:sp>
    </p:spTree>
    <p:extLst>
      <p:ext uri="{BB962C8B-B14F-4D97-AF65-F5344CB8AC3E}">
        <p14:creationId xmlns:p14="http://schemas.microsoft.com/office/powerpoint/2010/main" val="1431416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A96AB9-D6AF-0947-966D-9C627FDFA78D}" type="slidenum">
              <a:rPr lang="en-US" smtClean="0"/>
              <a:t>1</a:t>
            </a:fld>
            <a:endParaRPr lang="en-US"/>
          </a:p>
        </p:txBody>
      </p:sp>
    </p:spTree>
    <p:extLst>
      <p:ext uri="{BB962C8B-B14F-4D97-AF65-F5344CB8AC3E}">
        <p14:creationId xmlns:p14="http://schemas.microsoft.com/office/powerpoint/2010/main" val="864350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B47426-4EAD-4C87-9E92-42E9090D1D7E}" type="slidenum">
              <a:rPr lang="en-US" smtClean="0"/>
              <a:t>3</a:t>
            </a:fld>
            <a:endParaRPr lang="en-US" dirty="0"/>
          </a:p>
        </p:txBody>
      </p:sp>
    </p:spTree>
    <p:extLst>
      <p:ext uri="{BB962C8B-B14F-4D97-AF65-F5344CB8AC3E}">
        <p14:creationId xmlns:p14="http://schemas.microsoft.com/office/powerpoint/2010/main" val="158588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077C468-7B4C-4D6A-8D6E-F3B590E3B43C}" type="datetime1">
              <a:rPr lang="en-US" smtClean="0"/>
              <a:t>7/8/2016</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GB" dirty="0" smtClean="0"/>
              <a:t>© Taylor &amp; Francis 2016 </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416E853-E333-0E47-A5CB-C05642BDA245}"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32982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27D9D3-B431-49AE-9053-EDCB1C79FB39}" type="datetime1">
              <a:rPr lang="en-US" smtClean="0"/>
              <a:t>7/8/2016</a:t>
            </a:fld>
            <a:endParaRPr lang="en-US"/>
          </a:p>
        </p:txBody>
      </p:sp>
      <p:sp>
        <p:nvSpPr>
          <p:cNvPr id="5" name="Footer Placeholder 4"/>
          <p:cNvSpPr>
            <a:spLocks noGrp="1"/>
          </p:cNvSpPr>
          <p:nvPr>
            <p:ph type="ftr" sz="quarter" idx="11"/>
          </p:nvPr>
        </p:nvSpPr>
        <p:spPr/>
        <p:txBody>
          <a:bodyPr/>
          <a:lstStyle/>
          <a:p>
            <a:r>
              <a:rPr lang="en-US" smtClean="0"/>
              <a:t>© Taylor &amp; Francis 2016 </a:t>
            </a:r>
            <a:endParaRPr lang="en-US"/>
          </a:p>
        </p:txBody>
      </p:sp>
      <p:sp>
        <p:nvSpPr>
          <p:cNvPr id="6" name="Slide Number Placeholder 5"/>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647942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2612D7-AA48-4BAD-AD3F-C416F18A4ABE}" type="datetime1">
              <a:rPr lang="en-US" smtClean="0"/>
              <a:t>7/8/2016</a:t>
            </a:fld>
            <a:endParaRPr lang="en-US"/>
          </a:p>
        </p:txBody>
      </p:sp>
      <p:sp>
        <p:nvSpPr>
          <p:cNvPr id="5" name="Footer Placeholder 4"/>
          <p:cNvSpPr>
            <a:spLocks noGrp="1"/>
          </p:cNvSpPr>
          <p:nvPr>
            <p:ph type="ftr" sz="quarter" idx="11"/>
          </p:nvPr>
        </p:nvSpPr>
        <p:spPr/>
        <p:txBody>
          <a:bodyPr/>
          <a:lstStyle/>
          <a:p>
            <a:r>
              <a:rPr lang="en-US" smtClean="0"/>
              <a:t>© Taylor &amp; Francis 2016 </a:t>
            </a:r>
            <a:endParaRPr lang="en-US"/>
          </a:p>
        </p:txBody>
      </p:sp>
      <p:sp>
        <p:nvSpPr>
          <p:cNvPr id="6" name="Slide Number Placeholder 5"/>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86124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4113CF-A085-468B-B28C-FC440CC6D88E}" type="datetime1">
              <a:rPr lang="en-US" smtClean="0"/>
              <a:t>7/8/2016</a:t>
            </a:fld>
            <a:endParaRPr lang="en-US"/>
          </a:p>
        </p:txBody>
      </p:sp>
      <p:sp>
        <p:nvSpPr>
          <p:cNvPr id="5" name="Footer Placeholder 4"/>
          <p:cNvSpPr>
            <a:spLocks noGrp="1"/>
          </p:cNvSpPr>
          <p:nvPr>
            <p:ph type="ftr" sz="quarter" idx="11"/>
          </p:nvPr>
        </p:nvSpPr>
        <p:spPr/>
        <p:txBody>
          <a:bodyPr/>
          <a:lstStyle/>
          <a:p>
            <a:r>
              <a:rPr lang="en-US" smtClean="0"/>
              <a:t>© Taylor &amp; Francis 2016 </a:t>
            </a:r>
            <a:endParaRPr lang="en-US" dirty="0"/>
          </a:p>
        </p:txBody>
      </p:sp>
      <p:sp>
        <p:nvSpPr>
          <p:cNvPr id="6" name="Slide Number Placeholder 5"/>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307598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31DA8A9-B4B9-4D6E-BCE7-11370823C7EB}" type="datetime1">
              <a:rPr lang="en-US" smtClean="0"/>
              <a:t>7/8/2016</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smtClean="0"/>
              <a:t>© Taylor &amp; Francis 2016 </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416E853-E333-0E47-A5CB-C05642BDA245}"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80937208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D7ADCC3-C68C-4ACE-9A19-75200FA18F77}" type="datetime1">
              <a:rPr lang="en-US" smtClean="0"/>
              <a:t>7/8/2016</a:t>
            </a:fld>
            <a:endParaRPr lang="en-US"/>
          </a:p>
        </p:txBody>
      </p:sp>
      <p:sp>
        <p:nvSpPr>
          <p:cNvPr id="6" name="Footer Placeholder 5"/>
          <p:cNvSpPr>
            <a:spLocks noGrp="1"/>
          </p:cNvSpPr>
          <p:nvPr>
            <p:ph type="ftr" sz="quarter" idx="11"/>
          </p:nvPr>
        </p:nvSpPr>
        <p:spPr/>
        <p:txBody>
          <a:bodyPr/>
          <a:lstStyle/>
          <a:p>
            <a:r>
              <a:rPr lang="en-US" smtClean="0"/>
              <a:t>© Taylor &amp; Francis 2016 </a:t>
            </a:r>
            <a:endParaRPr lang="en-US"/>
          </a:p>
        </p:txBody>
      </p:sp>
      <p:sp>
        <p:nvSpPr>
          <p:cNvPr id="7" name="Slide Number Placeholder 6"/>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955279725"/>
      </p:ext>
    </p:extLst>
  </p:cSld>
  <p:clrMapOvr>
    <a:masterClrMapping/>
  </p:clrMapOvr>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B381EE-4A60-4BE7-842E-B556E75EFF17}" type="datetime1">
              <a:rPr lang="en-US" smtClean="0"/>
              <a:t>7/8/2016</a:t>
            </a:fld>
            <a:endParaRPr lang="en-US"/>
          </a:p>
        </p:txBody>
      </p:sp>
      <p:sp>
        <p:nvSpPr>
          <p:cNvPr id="8" name="Footer Placeholder 7"/>
          <p:cNvSpPr>
            <a:spLocks noGrp="1"/>
          </p:cNvSpPr>
          <p:nvPr>
            <p:ph type="ftr" sz="quarter" idx="11"/>
          </p:nvPr>
        </p:nvSpPr>
        <p:spPr/>
        <p:txBody>
          <a:bodyPr/>
          <a:lstStyle/>
          <a:p>
            <a:r>
              <a:rPr lang="en-US" smtClean="0"/>
              <a:t>© Taylor &amp; Francis 2016 </a:t>
            </a:r>
            <a:endParaRPr lang="en-US"/>
          </a:p>
        </p:txBody>
      </p:sp>
      <p:sp>
        <p:nvSpPr>
          <p:cNvPr id="9" name="Slide Number Placeholder 8"/>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798593103"/>
      </p:ext>
    </p:extLst>
  </p:cSld>
  <p:clrMapOvr>
    <a:masterClrMapping/>
  </p:clrMapOvr>
  <p:extLst mod="1">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6EE3F8-8B9B-4F7D-884A-27CC887B303C}" type="datetime1">
              <a:rPr lang="en-US" smtClean="0"/>
              <a:t>7/8/2016</a:t>
            </a:fld>
            <a:endParaRPr lang="en-US"/>
          </a:p>
        </p:txBody>
      </p:sp>
      <p:sp>
        <p:nvSpPr>
          <p:cNvPr id="4" name="Footer Placeholder 3"/>
          <p:cNvSpPr>
            <a:spLocks noGrp="1"/>
          </p:cNvSpPr>
          <p:nvPr>
            <p:ph type="ftr" sz="quarter" idx="11"/>
          </p:nvPr>
        </p:nvSpPr>
        <p:spPr/>
        <p:txBody>
          <a:bodyPr/>
          <a:lstStyle/>
          <a:p>
            <a:r>
              <a:rPr lang="en-US" smtClean="0"/>
              <a:t>© Taylor &amp; Francis 2016 </a:t>
            </a:r>
            <a:endParaRPr lang="en-US"/>
          </a:p>
        </p:txBody>
      </p:sp>
      <p:sp>
        <p:nvSpPr>
          <p:cNvPr id="5" name="Slide Number Placeholder 4"/>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181488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66D969-55FD-4DC1-8B22-5BD747311EC2}" type="datetime1">
              <a:rPr lang="en-US" smtClean="0"/>
              <a:t>7/8/2016</a:t>
            </a:fld>
            <a:endParaRPr lang="en-US"/>
          </a:p>
        </p:txBody>
      </p:sp>
      <p:sp>
        <p:nvSpPr>
          <p:cNvPr id="3" name="Footer Placeholder 2"/>
          <p:cNvSpPr>
            <a:spLocks noGrp="1"/>
          </p:cNvSpPr>
          <p:nvPr>
            <p:ph type="ftr" sz="quarter" idx="11"/>
          </p:nvPr>
        </p:nvSpPr>
        <p:spPr/>
        <p:txBody>
          <a:bodyPr/>
          <a:lstStyle/>
          <a:p>
            <a:r>
              <a:rPr lang="en-US" smtClean="0"/>
              <a:t>© Taylor &amp; Francis 2016 </a:t>
            </a:r>
            <a:endParaRPr lang="en-US"/>
          </a:p>
        </p:txBody>
      </p:sp>
      <p:sp>
        <p:nvSpPr>
          <p:cNvPr id="4" name="Slide Number Placeholder 3"/>
          <p:cNvSpPr>
            <a:spLocks noGrp="1"/>
          </p:cNvSpPr>
          <p:nvPr>
            <p:ph type="sldNum" sz="quarter" idx="12"/>
          </p:nvPr>
        </p:nvSpPr>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848272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5B101D43-2E48-4187-AC56-FA421A5BD90A}" type="datetime1">
              <a:rPr lang="en-US" smtClean="0"/>
              <a:t>7/8/2016</a:t>
            </a:fld>
            <a:endParaRPr lang="en-US"/>
          </a:p>
        </p:txBody>
      </p:sp>
      <p:sp>
        <p:nvSpPr>
          <p:cNvPr id="6" name="Footer Placeholder 5"/>
          <p:cNvSpPr>
            <a:spLocks noGrp="1"/>
          </p:cNvSpPr>
          <p:nvPr>
            <p:ph type="ftr" sz="quarter" idx="11"/>
          </p:nvPr>
        </p:nvSpPr>
        <p:spPr>
          <a:xfrm>
            <a:off x="2103620" y="6375679"/>
            <a:ext cx="3482179" cy="345796"/>
          </a:xfrm>
        </p:spPr>
        <p:txBody>
          <a:bodyPr/>
          <a:lstStyle/>
          <a:p>
            <a:r>
              <a:rPr lang="en-US" smtClean="0"/>
              <a:t>© Taylor &amp; Francis 2016 </a:t>
            </a:r>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7416E853-E333-0E47-A5CB-C05642BDA245}"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22097413"/>
      </p:ext>
    </p:extLst>
  </p:cSld>
  <p:clrMapOvr>
    <a:masterClrMapping/>
  </p:clrMapOvr>
  <p:extLst mod="1">
    <p:ext uri="{DCECCB84-F9BA-43D5-87BE-67443E8EF086}">
      <p15:sldGuideLst xmlns:p15="http://schemas.microsoft.com/office/powerpoint/2012/main" xmlns="">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1DEFC73-F343-486F-96D4-BF6816453082}" type="datetime1">
              <a:rPr lang="en-US" smtClean="0"/>
              <a:t>7/8/2016</a:t>
            </a:fld>
            <a:endParaRPr lang="en-US"/>
          </a:p>
        </p:txBody>
      </p:sp>
      <p:sp>
        <p:nvSpPr>
          <p:cNvPr id="6" name="Footer Placeholder 5"/>
          <p:cNvSpPr>
            <a:spLocks noGrp="1"/>
          </p:cNvSpPr>
          <p:nvPr>
            <p:ph type="ftr" sz="quarter" idx="11"/>
          </p:nvPr>
        </p:nvSpPr>
        <p:spPr>
          <a:xfrm>
            <a:off x="2103621" y="6375679"/>
            <a:ext cx="3482178" cy="345796"/>
          </a:xfrm>
        </p:spPr>
        <p:txBody>
          <a:bodyPr/>
          <a:lstStyle/>
          <a:p>
            <a:r>
              <a:rPr lang="en-US" smtClean="0"/>
              <a:t>© Taylor &amp; Francis 2016 </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416E853-E333-0E47-A5CB-C05642BDA245}" type="slidenum">
              <a:rPr lang="en-US" smtClean="0"/>
              <a:t>‹#›</a:t>
            </a:fld>
            <a:endParaRPr lang="en-US"/>
          </a:p>
        </p:txBody>
      </p:sp>
    </p:spTree>
    <p:extLst>
      <p:ext uri="{BB962C8B-B14F-4D97-AF65-F5344CB8AC3E}">
        <p14:creationId xmlns:p14="http://schemas.microsoft.com/office/powerpoint/2010/main" val="9471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446A59FB-7D55-47B2-BD6E-A411EA805864}" type="datetime1">
              <a:rPr lang="en-US" smtClean="0"/>
              <a:t>7/8/2016</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smtClean="0"/>
              <a:t>© Taylor &amp; Francis 2016 </a:t>
            </a:r>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416E853-E333-0E47-A5CB-C05642BDA245}"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1744377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2 In Pursuit of Ethical Competence</a:t>
            </a:r>
            <a:endParaRPr lang="en-US" dirty="0"/>
          </a:p>
        </p:txBody>
      </p:sp>
      <p:sp>
        <p:nvSpPr>
          <p:cNvPr id="3" name="Footer Placeholder 2"/>
          <p:cNvSpPr>
            <a:spLocks noGrp="1"/>
          </p:cNvSpPr>
          <p:nvPr>
            <p:ph type="ftr" sz="quarter" idx="11"/>
          </p:nvPr>
        </p:nvSpPr>
        <p:spPr/>
        <p:txBody>
          <a:bodyPr/>
          <a:lstStyle/>
          <a:p>
            <a:r>
              <a:rPr lang="en-GB" smtClean="0"/>
              <a:t>© Taylor &amp; Francis 2016 </a:t>
            </a:r>
            <a:endParaRPr lang="en-US" dirty="0"/>
          </a:p>
        </p:txBody>
      </p:sp>
    </p:spTree>
    <p:extLst>
      <p:ext uri="{BB962C8B-B14F-4D97-AF65-F5344CB8AC3E}">
        <p14:creationId xmlns:p14="http://schemas.microsoft.com/office/powerpoint/2010/main" val="309842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Summing Up</a:t>
            </a:r>
            <a:endParaRPr lang="en-US" dirty="0"/>
          </a:p>
        </p:txBody>
      </p:sp>
      <p:sp>
        <p:nvSpPr>
          <p:cNvPr id="4" name="TextBox 3"/>
          <p:cNvSpPr txBox="1"/>
          <p:nvPr/>
        </p:nvSpPr>
        <p:spPr>
          <a:xfrm>
            <a:off x="1699591" y="2802835"/>
            <a:ext cx="9283148" cy="2677656"/>
          </a:xfrm>
          <a:prstGeom prst="rect">
            <a:avLst/>
          </a:prstGeom>
          <a:blipFill dpi="0" rotWithShape="1">
            <a:blip r:embed="rId2">
              <a:alphaModFix amt="32000"/>
            </a:blip>
            <a:srcRect/>
            <a:tile tx="0" ty="0" sx="100000" sy="100000" flip="none" algn="tl"/>
          </a:blipFill>
        </p:spPr>
        <p:txBody>
          <a:bodyPr wrap="square" rtlCol="0">
            <a:spAutoFit/>
          </a:bodyPr>
          <a:lstStyle/>
          <a:p>
            <a:r>
              <a:rPr lang="en-US" sz="2400" dirty="0"/>
              <a:t>This chapter </a:t>
            </a:r>
            <a:r>
              <a:rPr lang="en-US" sz="2400" dirty="0" smtClean="0"/>
              <a:t>illustrates </a:t>
            </a:r>
            <a:r>
              <a:rPr lang="en-US" sz="2400" dirty="0"/>
              <a:t>that even the line between criminal </a:t>
            </a:r>
            <a:r>
              <a:rPr lang="en-US" sz="2400" dirty="0" smtClean="0"/>
              <a:t>behavior </a:t>
            </a:r>
            <a:r>
              <a:rPr lang="en-US" sz="2400" dirty="0"/>
              <a:t>and ethical behavior is often blurred and, in worst-case </a:t>
            </a:r>
            <a:r>
              <a:rPr lang="en-US" sz="2400" dirty="0" smtClean="0"/>
              <a:t>situations</a:t>
            </a:r>
            <a:r>
              <a:rPr lang="en-US" sz="2400" dirty="0"/>
              <a:t>, requires an external judgment to be made. Bribery, extortion</a:t>
            </a:r>
            <a:r>
              <a:rPr lang="en-US" sz="2400"/>
              <a:t>, </a:t>
            </a:r>
            <a:r>
              <a:rPr lang="en-US" sz="2400" smtClean="0"/>
              <a:t>graft—conflicts </a:t>
            </a:r>
            <a:r>
              <a:rPr lang="en-US" sz="2400" dirty="0"/>
              <a:t>of interest, appearance of impropriety, deception and dishonesty, confidentiality and withholding information—are among the collection of behaviors that managers must deal with in pursuit of ethical competence and building an organization of integrity. </a:t>
            </a:r>
          </a:p>
        </p:txBody>
      </p:sp>
      <p:sp>
        <p:nvSpPr>
          <p:cNvPr id="3" name="Footer Placeholder 2"/>
          <p:cNvSpPr>
            <a:spLocks noGrp="1"/>
          </p:cNvSpPr>
          <p:nvPr>
            <p:ph type="ftr" sz="quarter" idx="11"/>
          </p:nvPr>
        </p:nvSpPr>
        <p:spPr/>
        <p:txBody>
          <a:bodyPr/>
          <a:lstStyle/>
          <a:p>
            <a:r>
              <a:rPr lang="en-US" smtClean="0"/>
              <a:t>© Taylor &amp; Francis 2016 </a:t>
            </a:r>
            <a:endParaRPr lang="en-US"/>
          </a:p>
        </p:txBody>
      </p:sp>
    </p:spTree>
    <p:extLst>
      <p:ext uri="{BB962C8B-B14F-4D97-AF65-F5344CB8AC3E}">
        <p14:creationId xmlns:p14="http://schemas.microsoft.com/office/powerpoint/2010/main" val="1251708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Ethical Competence</a:t>
            </a:r>
            <a:endParaRPr lang="en-US" dirty="0"/>
          </a:p>
        </p:txBody>
      </p:sp>
      <p:sp>
        <p:nvSpPr>
          <p:cNvPr id="5" name="Content Placeholder 4"/>
          <p:cNvSpPr>
            <a:spLocks noGrp="1"/>
          </p:cNvSpPr>
          <p:nvPr>
            <p:ph idx="1"/>
          </p:nvPr>
        </p:nvSpPr>
        <p:spPr/>
        <p:txBody>
          <a:bodyPr/>
          <a:lstStyle/>
          <a:p>
            <a:r>
              <a:rPr lang="en-US" dirty="0" smtClean="0"/>
              <a:t>Is a state of being with specific competencies that include:</a:t>
            </a:r>
          </a:p>
          <a:p>
            <a:pPr lvl="1"/>
            <a:r>
              <a:rPr lang="en-US" dirty="0" smtClean="0"/>
              <a:t>Commitment to high ethical standards</a:t>
            </a:r>
          </a:p>
          <a:p>
            <a:pPr lvl="1"/>
            <a:r>
              <a:rPr lang="en-US" dirty="0" smtClean="0"/>
              <a:t>Knowledge of ethics codes and laws</a:t>
            </a:r>
          </a:p>
          <a:p>
            <a:pPr lvl="1"/>
            <a:r>
              <a:rPr lang="en-US" dirty="0" smtClean="0"/>
              <a:t>Ability to engage in ethical reasoning</a:t>
            </a:r>
          </a:p>
          <a:p>
            <a:pPr lvl="1"/>
            <a:r>
              <a:rPr lang="en-US" dirty="0" smtClean="0"/>
              <a:t>Identifying and acting on public ethics and values</a:t>
            </a:r>
          </a:p>
          <a:p>
            <a:pPr lvl="1"/>
            <a:r>
              <a:rPr lang="en-US" dirty="0" smtClean="0"/>
              <a:t>Promoting ethical practices and behaviors in organizations</a:t>
            </a:r>
            <a:endParaRPr lang="en-US" dirty="0"/>
          </a:p>
        </p:txBody>
      </p:sp>
      <p:sp>
        <p:nvSpPr>
          <p:cNvPr id="2" name="Footer Placeholder 1"/>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03657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28600"/>
            <a:ext cx="7772400" cy="457200"/>
          </a:xfrm>
        </p:spPr>
        <p:txBody>
          <a:bodyPr>
            <a:normAutofit/>
          </a:bodyPr>
          <a:lstStyle/>
          <a:p>
            <a:pPr algn="l"/>
            <a:r>
              <a:rPr lang="en-US" sz="1200" dirty="0">
                <a:latin typeface="Helvetica" pitchFamily="34" charset="0"/>
              </a:rPr>
              <a:t>EXHIBIT 1 </a:t>
            </a:r>
            <a:r>
              <a:rPr lang="en-US" sz="1200" b="1" dirty="0">
                <a:latin typeface="Helvetica" pitchFamily="34" charset="0"/>
              </a:rPr>
              <a:t>Dynamics of Ethical Competence</a:t>
            </a:r>
            <a:endParaRPr lang="en-US" sz="1200" dirty="0">
              <a:latin typeface="Helvetica" pitchFamily="34" charset="0"/>
            </a:endParaRPr>
          </a:p>
        </p:txBody>
      </p:sp>
      <p:grpSp>
        <p:nvGrpSpPr>
          <p:cNvPr id="25" name="Group 24"/>
          <p:cNvGrpSpPr/>
          <p:nvPr/>
        </p:nvGrpSpPr>
        <p:grpSpPr>
          <a:xfrm>
            <a:off x="4001562" y="1371600"/>
            <a:ext cx="4472116" cy="4130278"/>
            <a:chOff x="2477562" y="1371600"/>
            <a:chExt cx="4472116" cy="4130278"/>
          </a:xfrm>
        </p:grpSpPr>
        <p:sp>
          <p:nvSpPr>
            <p:cNvPr id="15" name="Freeform 14"/>
            <p:cNvSpPr/>
            <p:nvPr/>
          </p:nvSpPr>
          <p:spPr>
            <a:xfrm>
              <a:off x="5181600" y="1524000"/>
              <a:ext cx="1006078" cy="1006078"/>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700" tIns="12700" rIns="12700" bIns="12700" numCol="1" spcCol="1270" anchor="ctr" anchorCtr="0">
              <a:noAutofit/>
            </a:bodyPr>
            <a:lstStyle/>
            <a:p>
              <a:pPr algn="ctr" defTabSz="444500">
                <a:lnSpc>
                  <a:spcPct val="90000"/>
                </a:lnSpc>
                <a:spcBef>
                  <a:spcPct val="0"/>
                </a:spcBef>
                <a:spcAft>
                  <a:spcPct val="35000"/>
                </a:spcAft>
              </a:pPr>
              <a:r>
                <a:rPr lang="en-US" sz="1000" dirty="0">
                  <a:latin typeface="Helvetica" pitchFamily="34" charset="0"/>
                </a:rPr>
                <a:t>Commitment to high ethical standards</a:t>
              </a:r>
            </a:p>
          </p:txBody>
        </p:sp>
        <p:sp>
          <p:nvSpPr>
            <p:cNvPr id="16" name="Circular Arrow 15"/>
            <p:cNvSpPr/>
            <p:nvPr/>
          </p:nvSpPr>
          <p:spPr>
            <a:xfrm>
              <a:off x="2686170" y="1397289"/>
              <a:ext cx="3771658" cy="3771658"/>
            </a:xfrm>
            <a:prstGeom prst="circularArrow">
              <a:avLst>
                <a:gd name="adj1" fmla="val 5202"/>
                <a:gd name="adj2" fmla="val 336015"/>
                <a:gd name="adj3" fmla="val 21292825"/>
                <a:gd name="adj4" fmla="val 19374345"/>
                <a:gd name="adj5" fmla="val 6068"/>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Freeform 16"/>
            <p:cNvSpPr/>
            <p:nvPr/>
          </p:nvSpPr>
          <p:spPr>
            <a:xfrm>
              <a:off x="5943600" y="3200400"/>
              <a:ext cx="1006078" cy="1006078"/>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700" tIns="12700" rIns="12700" bIns="12700" numCol="1" spcCol="1270" anchor="ctr" anchorCtr="0">
              <a:noAutofit/>
            </a:bodyPr>
            <a:lstStyle/>
            <a:p>
              <a:pPr algn="ctr" defTabSz="444500">
                <a:lnSpc>
                  <a:spcPct val="90000"/>
                </a:lnSpc>
                <a:spcBef>
                  <a:spcPct val="0"/>
                </a:spcBef>
                <a:spcAft>
                  <a:spcPct val="35000"/>
                </a:spcAft>
              </a:pPr>
              <a:r>
                <a:rPr lang="en-US" sz="1000" dirty="0">
                  <a:latin typeface="Helvetica" pitchFamily="34" charset="0"/>
                </a:rPr>
                <a:t>Knowledge of ethics codes and laws</a:t>
              </a:r>
            </a:p>
          </p:txBody>
        </p:sp>
        <p:sp>
          <p:nvSpPr>
            <p:cNvPr id="18" name="Circular Arrow 17"/>
            <p:cNvSpPr/>
            <p:nvPr/>
          </p:nvSpPr>
          <p:spPr>
            <a:xfrm>
              <a:off x="2819400" y="1371600"/>
              <a:ext cx="3771658" cy="3771658"/>
            </a:xfrm>
            <a:prstGeom prst="circularArrow">
              <a:avLst>
                <a:gd name="adj1" fmla="val 5202"/>
                <a:gd name="adj2" fmla="val 231855"/>
                <a:gd name="adj3" fmla="val 4014266"/>
                <a:gd name="adj4" fmla="val 1838708"/>
                <a:gd name="adj5" fmla="val 6068"/>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Freeform 18"/>
            <p:cNvSpPr/>
            <p:nvPr/>
          </p:nvSpPr>
          <p:spPr>
            <a:xfrm>
              <a:off x="4114800" y="4495800"/>
              <a:ext cx="1006078" cy="1006078"/>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700" tIns="12700" rIns="12700" bIns="12700" numCol="1" spcCol="1270" anchor="ctr" anchorCtr="0">
              <a:noAutofit/>
            </a:bodyPr>
            <a:lstStyle/>
            <a:p>
              <a:pPr algn="ctr" defTabSz="444500">
                <a:lnSpc>
                  <a:spcPct val="90000"/>
                </a:lnSpc>
                <a:spcBef>
                  <a:spcPct val="0"/>
                </a:spcBef>
                <a:spcAft>
                  <a:spcPct val="35000"/>
                </a:spcAft>
              </a:pPr>
              <a:r>
                <a:rPr lang="en-US" sz="1000" dirty="0">
                  <a:latin typeface="Helvetica" pitchFamily="34" charset="0"/>
                </a:rPr>
                <a:t>Ability to engage in ethical reasoning</a:t>
              </a:r>
            </a:p>
          </p:txBody>
        </p:sp>
        <p:sp>
          <p:nvSpPr>
            <p:cNvPr id="20" name="Circular Arrow 19"/>
            <p:cNvSpPr/>
            <p:nvPr/>
          </p:nvSpPr>
          <p:spPr>
            <a:xfrm>
              <a:off x="2686170" y="1397289"/>
              <a:ext cx="3771658" cy="3771658"/>
            </a:xfrm>
            <a:prstGeom prst="circularArrow">
              <a:avLst>
                <a:gd name="adj1" fmla="val 5202"/>
                <a:gd name="adj2" fmla="val 790500"/>
                <a:gd name="adj3" fmla="val 8210155"/>
                <a:gd name="adj4" fmla="val 6620459"/>
                <a:gd name="adj5" fmla="val 6068"/>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Freeform 20"/>
            <p:cNvSpPr/>
            <p:nvPr/>
          </p:nvSpPr>
          <p:spPr>
            <a:xfrm>
              <a:off x="2477562" y="3297156"/>
              <a:ext cx="1006078" cy="1006078"/>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700" tIns="12700" rIns="12700" bIns="12700" numCol="1" spcCol="1270" anchor="ctr" anchorCtr="0">
              <a:noAutofit/>
            </a:bodyPr>
            <a:lstStyle/>
            <a:p>
              <a:pPr algn="ctr" defTabSz="444500">
                <a:lnSpc>
                  <a:spcPct val="90000"/>
                </a:lnSpc>
                <a:spcBef>
                  <a:spcPct val="0"/>
                </a:spcBef>
                <a:spcAft>
                  <a:spcPct val="35000"/>
                </a:spcAft>
              </a:pPr>
              <a:r>
                <a:rPr lang="en-US" sz="1000" dirty="0">
                  <a:latin typeface="Helvetica" pitchFamily="34" charset="0"/>
                </a:rPr>
                <a:t>Identify and act on public ethics and values</a:t>
              </a:r>
            </a:p>
          </p:txBody>
        </p:sp>
        <p:sp>
          <p:nvSpPr>
            <p:cNvPr id="22" name="Circular Arrow 21"/>
            <p:cNvSpPr/>
            <p:nvPr/>
          </p:nvSpPr>
          <p:spPr>
            <a:xfrm>
              <a:off x="2686170" y="1397289"/>
              <a:ext cx="3771658" cy="3771658"/>
            </a:xfrm>
            <a:prstGeom prst="circularArrow">
              <a:avLst>
                <a:gd name="adj1" fmla="val 5202"/>
                <a:gd name="adj2" fmla="val 698513"/>
                <a:gd name="adj3" fmla="val 12297380"/>
                <a:gd name="adj4" fmla="val 10530279"/>
                <a:gd name="adj5" fmla="val 6068"/>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Freeform 22"/>
            <p:cNvSpPr/>
            <p:nvPr/>
          </p:nvSpPr>
          <p:spPr>
            <a:xfrm>
              <a:off x="3085422" y="1426355"/>
              <a:ext cx="1006078" cy="1006078"/>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700" tIns="12700" rIns="12700" bIns="12700" numCol="1" spcCol="1270" anchor="ctr" anchorCtr="0">
              <a:noAutofit/>
            </a:bodyPr>
            <a:lstStyle/>
            <a:p>
              <a:pPr algn="ctr" defTabSz="444500">
                <a:lnSpc>
                  <a:spcPct val="90000"/>
                </a:lnSpc>
                <a:spcBef>
                  <a:spcPct val="0"/>
                </a:spcBef>
                <a:spcAft>
                  <a:spcPct val="35000"/>
                </a:spcAft>
              </a:pPr>
              <a:r>
                <a:rPr lang="en-US" sz="1000" dirty="0">
                  <a:latin typeface="Helvetica" pitchFamily="34" charset="0"/>
                </a:rPr>
                <a:t>Promote ethical practices and behaviors in organizations</a:t>
              </a:r>
            </a:p>
          </p:txBody>
        </p:sp>
        <p:sp>
          <p:nvSpPr>
            <p:cNvPr id="24" name="Circular Arrow 23"/>
            <p:cNvSpPr/>
            <p:nvPr/>
          </p:nvSpPr>
          <p:spPr>
            <a:xfrm>
              <a:off x="2686170" y="1397289"/>
              <a:ext cx="3771658" cy="3771658"/>
            </a:xfrm>
            <a:prstGeom prst="circularArrow">
              <a:avLst>
                <a:gd name="adj1" fmla="val 5202"/>
                <a:gd name="adj2" fmla="val 775375"/>
                <a:gd name="adj3" fmla="val 16865256"/>
                <a:gd name="adj4" fmla="val 15198729"/>
                <a:gd name="adj5" fmla="val 6068"/>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sp>
        <p:nvSpPr>
          <p:cNvPr id="3" name="TextBox 2"/>
          <p:cNvSpPr txBox="1"/>
          <p:nvPr/>
        </p:nvSpPr>
        <p:spPr>
          <a:xfrm>
            <a:off x="3124200" y="6019801"/>
            <a:ext cx="1900806" cy="276999"/>
          </a:xfrm>
          <a:prstGeom prst="rect">
            <a:avLst/>
          </a:prstGeom>
          <a:noFill/>
        </p:spPr>
        <p:txBody>
          <a:bodyPr wrap="none" rtlCol="0">
            <a:spAutoFit/>
          </a:bodyPr>
          <a:lstStyle/>
          <a:p>
            <a:r>
              <a:rPr lang="en-US" sz="1200" dirty="0"/>
              <a:t>Adapted from Menzel 2010</a:t>
            </a:r>
          </a:p>
        </p:txBody>
      </p:sp>
      <p:sp>
        <p:nvSpPr>
          <p:cNvPr id="26" name="Oval 25"/>
          <p:cNvSpPr/>
          <p:nvPr/>
        </p:nvSpPr>
        <p:spPr>
          <a:xfrm>
            <a:off x="5562600" y="2743200"/>
            <a:ext cx="1295400" cy="114300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5257800" y="2967336"/>
            <a:ext cx="1905000" cy="646331"/>
          </a:xfrm>
          <a:prstGeom prst="rect">
            <a:avLst/>
          </a:prstGeom>
        </p:spPr>
        <p:txBody>
          <a:bodyPr wrap="square">
            <a:spAutoFit/>
          </a:bodyPr>
          <a:lstStyle/>
          <a:p>
            <a:pPr lvl="0" algn="ctr"/>
            <a:r>
              <a:rPr lang="en-US" sz="1200" dirty="0">
                <a:solidFill>
                  <a:prstClr val="black"/>
                </a:solidFill>
                <a:latin typeface="Helvetica" pitchFamily="34" charset="0"/>
              </a:rPr>
              <a:t>Ethical</a:t>
            </a:r>
          </a:p>
          <a:p>
            <a:pPr lvl="0" algn="ctr"/>
            <a:r>
              <a:rPr lang="en-US" sz="1200" dirty="0">
                <a:solidFill>
                  <a:prstClr val="black"/>
                </a:solidFill>
                <a:latin typeface="Helvetica" pitchFamily="34" charset="0"/>
              </a:rPr>
              <a:t>competencies</a:t>
            </a:r>
          </a:p>
          <a:p>
            <a:pPr lvl="0" algn="ctr"/>
            <a:r>
              <a:rPr lang="en-US" sz="1200" dirty="0">
                <a:solidFill>
                  <a:prstClr val="black"/>
                </a:solidFill>
                <a:latin typeface="Helvetica" pitchFamily="34" charset="0"/>
              </a:rPr>
              <a:t>in action</a:t>
            </a:r>
          </a:p>
        </p:txBody>
      </p:sp>
      <p:cxnSp>
        <p:nvCxnSpPr>
          <p:cNvPr id="7" name="Straight Connector 6"/>
          <p:cNvCxnSpPr/>
          <p:nvPr/>
        </p:nvCxnSpPr>
        <p:spPr>
          <a:xfrm flipV="1">
            <a:off x="6553200" y="2209800"/>
            <a:ext cx="228600" cy="6096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858000" y="3505200"/>
            <a:ext cx="533400" cy="2286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6172200" y="3886200"/>
            <a:ext cx="76200" cy="685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029200" y="3657600"/>
            <a:ext cx="609600" cy="152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26" idx="1"/>
          </p:cNvCxnSpPr>
          <p:nvPr/>
        </p:nvCxnSpPr>
        <p:spPr>
          <a:xfrm flipH="1" flipV="1">
            <a:off x="5334001" y="2362200"/>
            <a:ext cx="418307" cy="5483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smtClean="0"/>
              <a:t>© Taylor &amp; Francis 2016 </a:t>
            </a:r>
            <a:endParaRPr lang="en-US"/>
          </a:p>
        </p:txBody>
      </p:sp>
    </p:spTree>
    <p:extLst>
      <p:ext uri="{BB962C8B-B14F-4D97-AF65-F5344CB8AC3E}">
        <p14:creationId xmlns:p14="http://schemas.microsoft.com/office/powerpoint/2010/main" val="1707016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ethical competence achieved?</a:t>
            </a:r>
            <a:endParaRPr lang="en-US" dirty="0"/>
          </a:p>
        </p:txBody>
      </p:sp>
      <p:sp>
        <p:nvSpPr>
          <p:cNvPr id="3" name="Content Placeholder 2"/>
          <p:cNvSpPr>
            <a:spLocks noGrp="1"/>
          </p:cNvSpPr>
          <p:nvPr>
            <p:ph idx="1"/>
          </p:nvPr>
        </p:nvSpPr>
        <p:spPr/>
        <p:txBody>
          <a:bodyPr/>
          <a:lstStyle/>
          <a:p>
            <a:r>
              <a:rPr lang="en-US" dirty="0" smtClean="0"/>
              <a:t>Education</a:t>
            </a:r>
          </a:p>
          <a:p>
            <a:r>
              <a:rPr lang="en-US" dirty="0" smtClean="0"/>
              <a:t>Common sense</a:t>
            </a:r>
          </a:p>
          <a:p>
            <a:r>
              <a:rPr lang="en-US" dirty="0" smtClean="0"/>
              <a:t>Experience</a:t>
            </a:r>
          </a:p>
          <a:p>
            <a:r>
              <a:rPr lang="en-US" dirty="0" smtClean="0"/>
              <a:t>Self-reflection</a:t>
            </a:r>
          </a:p>
        </p:txBody>
      </p:sp>
      <p:sp>
        <p:nvSpPr>
          <p:cNvPr id="4" name="Footer Placeholder 3"/>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520081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Obstacles to achieving ethical competence</a:t>
            </a:r>
            <a:endParaRPr lang="en-US" dirty="0"/>
          </a:p>
        </p:txBody>
      </p:sp>
      <p:sp>
        <p:nvSpPr>
          <p:cNvPr id="3" name="Content Placeholder 2"/>
          <p:cNvSpPr>
            <a:spLocks noGrp="1"/>
          </p:cNvSpPr>
          <p:nvPr>
            <p:ph idx="1"/>
          </p:nvPr>
        </p:nvSpPr>
        <p:spPr/>
        <p:txBody>
          <a:bodyPr/>
          <a:lstStyle/>
          <a:p>
            <a:r>
              <a:rPr lang="en-US" dirty="0" smtClean="0"/>
              <a:t>Usual suspects—bribery, extortion, graft</a:t>
            </a:r>
          </a:p>
          <a:p>
            <a:r>
              <a:rPr lang="en-US" dirty="0" smtClean="0"/>
              <a:t>Next-in-line suspects:</a:t>
            </a:r>
          </a:p>
          <a:p>
            <a:pPr lvl="1"/>
            <a:r>
              <a:rPr lang="en-US" dirty="0" smtClean="0"/>
              <a:t>Conflicts of interest</a:t>
            </a:r>
          </a:p>
          <a:p>
            <a:pPr lvl="1"/>
            <a:r>
              <a:rPr lang="en-US" dirty="0" smtClean="0"/>
              <a:t>Appearances</a:t>
            </a:r>
          </a:p>
          <a:p>
            <a:pPr lvl="1"/>
            <a:r>
              <a:rPr lang="en-US" dirty="0" smtClean="0"/>
              <a:t>Deception and (dis)honesty</a:t>
            </a:r>
          </a:p>
          <a:p>
            <a:pPr lvl="1"/>
            <a:r>
              <a:rPr lang="en-US" dirty="0" smtClean="0"/>
              <a:t>Gifting</a:t>
            </a:r>
          </a:p>
        </p:txBody>
      </p:sp>
      <p:sp>
        <p:nvSpPr>
          <p:cNvPr id="4" name="Footer Placeholder 3"/>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860897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Harassment—an Overlooked Suspect</a:t>
            </a:r>
            <a:endParaRPr lang="en-US" dirty="0"/>
          </a:p>
        </p:txBody>
      </p:sp>
      <p:sp>
        <p:nvSpPr>
          <p:cNvPr id="5" name="Content Placeholder 4"/>
          <p:cNvSpPr>
            <a:spLocks noGrp="1"/>
          </p:cNvSpPr>
          <p:nvPr>
            <p:ph idx="1"/>
          </p:nvPr>
        </p:nvSpPr>
        <p:spPr/>
        <p:txBody>
          <a:bodyPr/>
          <a:lstStyle/>
          <a:p>
            <a:r>
              <a:rPr lang="en-US" dirty="0" smtClean="0"/>
              <a:t>Racial</a:t>
            </a:r>
          </a:p>
          <a:p>
            <a:r>
              <a:rPr lang="en-US" dirty="0" smtClean="0"/>
              <a:t>Sexual</a:t>
            </a:r>
          </a:p>
          <a:p>
            <a:r>
              <a:rPr lang="en-US" dirty="0" smtClean="0"/>
              <a:t>Gender</a:t>
            </a:r>
          </a:p>
          <a:p>
            <a:r>
              <a:rPr lang="en-US" dirty="0" smtClean="0"/>
              <a:t>Bullying</a:t>
            </a:r>
          </a:p>
        </p:txBody>
      </p:sp>
      <p:sp>
        <p:nvSpPr>
          <p:cNvPr id="3" name="Footer Placeholder 2"/>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605843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Confidentiality and Withholding Information</a:t>
            </a:r>
            <a:endParaRPr lang="en-US" dirty="0"/>
          </a:p>
        </p:txBody>
      </p:sp>
      <p:sp>
        <p:nvSpPr>
          <p:cNvPr id="3" name="Content Placeholder 2"/>
          <p:cNvSpPr>
            <a:spLocks noGrp="1"/>
          </p:cNvSpPr>
          <p:nvPr>
            <p:ph idx="1"/>
          </p:nvPr>
        </p:nvSpPr>
        <p:spPr/>
        <p:txBody>
          <a:bodyPr/>
          <a:lstStyle/>
          <a:p>
            <a:r>
              <a:rPr lang="en-US" dirty="0" smtClean="0"/>
              <a:t>The city manager in pursuit of a very competitive high-profile job</a:t>
            </a:r>
          </a:p>
          <a:p>
            <a:r>
              <a:rPr lang="en-US" dirty="0" smtClean="0"/>
              <a:t>Should he or should he not disclose that he was accused of slapping and verbally abusing his terminally ill wife?</a:t>
            </a:r>
          </a:p>
          <a:p>
            <a:r>
              <a:rPr lang="en-US" dirty="0" smtClean="0"/>
              <a:t>You decide!</a:t>
            </a:r>
            <a:endParaRPr lang="en-US" dirty="0"/>
          </a:p>
        </p:txBody>
      </p:sp>
      <p:sp>
        <p:nvSpPr>
          <p:cNvPr id="4" name="Footer Placeholder 3"/>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2101077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 AND Lobbying</a:t>
            </a:r>
            <a:endParaRPr lang="en-US" dirty="0"/>
          </a:p>
        </p:txBody>
      </p:sp>
      <p:sp>
        <p:nvSpPr>
          <p:cNvPr id="3" name="Content Placeholder 2"/>
          <p:cNvSpPr>
            <a:spLocks noGrp="1"/>
          </p:cNvSpPr>
          <p:nvPr>
            <p:ph idx="1"/>
          </p:nvPr>
        </p:nvSpPr>
        <p:spPr/>
        <p:txBody>
          <a:bodyPr/>
          <a:lstStyle/>
          <a:p>
            <a:r>
              <a:rPr lang="en-US" dirty="0" smtClean="0"/>
              <a:t>Should public and nonprofit managers be strong advocates for their organizations?</a:t>
            </a:r>
          </a:p>
          <a:p>
            <a:r>
              <a:rPr lang="en-US" dirty="0" smtClean="0"/>
              <a:t>Is lobbying a political and therefore unacceptable act by managers? Why or why not?</a:t>
            </a:r>
          </a:p>
          <a:p>
            <a:r>
              <a:rPr lang="en-US" dirty="0" smtClean="0"/>
              <a:t>Analyze the village inspector case</a:t>
            </a:r>
            <a:endParaRPr lang="en-US" dirty="0"/>
          </a:p>
        </p:txBody>
      </p:sp>
      <p:sp>
        <p:nvSpPr>
          <p:cNvPr id="4" name="Footer Placeholder 3"/>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528357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Raising in Nonprofits</a:t>
            </a:r>
            <a:endParaRPr lang="en-US" dirty="0"/>
          </a:p>
        </p:txBody>
      </p:sp>
      <p:sp>
        <p:nvSpPr>
          <p:cNvPr id="3" name="Content Placeholder 2"/>
          <p:cNvSpPr>
            <a:spLocks noGrp="1"/>
          </p:cNvSpPr>
          <p:nvPr>
            <p:ph idx="1"/>
          </p:nvPr>
        </p:nvSpPr>
        <p:spPr/>
        <p:txBody>
          <a:bodyPr/>
          <a:lstStyle/>
          <a:p>
            <a:r>
              <a:rPr lang="en-US" dirty="0" smtClean="0"/>
              <a:t>Necessary and justified—why or why not?</a:t>
            </a:r>
          </a:p>
          <a:p>
            <a:r>
              <a:rPr lang="en-US" dirty="0" smtClean="0"/>
              <a:t>What are the ethical boundaries?</a:t>
            </a:r>
            <a:endParaRPr lang="en-US" dirty="0"/>
          </a:p>
        </p:txBody>
      </p:sp>
      <p:sp>
        <p:nvSpPr>
          <p:cNvPr id="4" name="Footer Placeholder 3"/>
          <p:cNvSpPr>
            <a:spLocks noGrp="1"/>
          </p:cNvSpPr>
          <p:nvPr>
            <p:ph type="ftr" sz="quarter" idx="11"/>
          </p:nvPr>
        </p:nvSpPr>
        <p:spPr/>
        <p:txBody>
          <a:bodyPr/>
          <a:lstStyle/>
          <a:p>
            <a:r>
              <a:rPr lang="en-US" smtClean="0"/>
              <a:t>© Taylor &amp; Francis 2016 </a:t>
            </a:r>
            <a:endParaRPr lang="en-US" dirty="0"/>
          </a:p>
        </p:txBody>
      </p:sp>
    </p:spTree>
    <p:extLst>
      <p:ext uri="{BB962C8B-B14F-4D97-AF65-F5344CB8AC3E}">
        <p14:creationId xmlns:p14="http://schemas.microsoft.com/office/powerpoint/2010/main" val="174709006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majorFont>
      <a:minorFont>
        <a:latin typeface="Gill Sans MT" panose="020B0502020104020203"/>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152</TotalTime>
  <Words>357</Words>
  <Application>Microsoft Office PowerPoint</Application>
  <PresentationFormat>Custom</PresentationFormat>
  <Paragraphs>60</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Badge</vt:lpstr>
      <vt:lpstr>Ch 2 In Pursuit of Ethical Competence</vt:lpstr>
      <vt:lpstr>Ethical Competence</vt:lpstr>
      <vt:lpstr>EXHIBIT 1 Dynamics of Ethical Competence</vt:lpstr>
      <vt:lpstr>How is ethical competence achieved?</vt:lpstr>
      <vt:lpstr>Obstacles to achieving ethical competence</vt:lpstr>
      <vt:lpstr>Harassment—an Overlooked Suspect</vt:lpstr>
      <vt:lpstr>Confidentiality and Withholding Information</vt:lpstr>
      <vt:lpstr>Advocacy AND Lobbying</vt:lpstr>
      <vt:lpstr>Fund Raising in Nonprofits</vt:lpstr>
      <vt:lpstr>Summing Up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2 In Pursuit of Ethical Competence</dc:title>
  <dc:creator>Donald Menzel</dc:creator>
  <cp:lastModifiedBy>Hatt, Olivia</cp:lastModifiedBy>
  <cp:revision>10</cp:revision>
  <dcterms:created xsi:type="dcterms:W3CDTF">2016-04-28T17:35:04Z</dcterms:created>
  <dcterms:modified xsi:type="dcterms:W3CDTF">2016-07-08T08:20:45Z</dcterms:modified>
</cp:coreProperties>
</file>